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615" r:id="rId2"/>
    <p:sldId id="536" r:id="rId3"/>
    <p:sldId id="603" r:id="rId4"/>
    <p:sldId id="608" r:id="rId5"/>
    <p:sldId id="512" r:id="rId6"/>
    <p:sldId id="611" r:id="rId7"/>
    <p:sldId id="612" r:id="rId8"/>
    <p:sldId id="416" r:id="rId9"/>
    <p:sldId id="509" r:id="rId10"/>
    <p:sldId id="590" r:id="rId11"/>
    <p:sldId id="526" r:id="rId12"/>
    <p:sldId id="528" r:id="rId13"/>
    <p:sldId id="529" r:id="rId14"/>
    <p:sldId id="538" r:id="rId15"/>
    <p:sldId id="547" r:id="rId16"/>
    <p:sldId id="592" r:id="rId17"/>
    <p:sldId id="616" r:id="rId18"/>
    <p:sldId id="613" r:id="rId19"/>
    <p:sldId id="551" r:id="rId20"/>
    <p:sldId id="556" r:id="rId21"/>
    <p:sldId id="596" r:id="rId22"/>
    <p:sldId id="561" r:id="rId23"/>
    <p:sldId id="589" r:id="rId24"/>
    <p:sldId id="617" r:id="rId25"/>
    <p:sldId id="415" r:id="rId26"/>
    <p:sldId id="618" r:id="rId27"/>
    <p:sldId id="591" r:id="rId28"/>
    <p:sldId id="602" r:id="rId29"/>
    <p:sldId id="566" r:id="rId30"/>
    <p:sldId id="619" r:id="rId31"/>
    <p:sldId id="620" r:id="rId32"/>
    <p:sldId id="621" r:id="rId33"/>
    <p:sldId id="409" r:id="rId34"/>
    <p:sldId id="555" r:id="rId35"/>
    <p:sldId id="580" r:id="rId36"/>
    <p:sldId id="563" r:id="rId37"/>
    <p:sldId id="564" r:id="rId38"/>
    <p:sldId id="571" r:id="rId39"/>
    <p:sldId id="624" r:id="rId40"/>
    <p:sldId id="570" r:id="rId41"/>
    <p:sldId id="421" r:id="rId42"/>
    <p:sldId id="493" r:id="rId43"/>
    <p:sldId id="422" r:id="rId44"/>
    <p:sldId id="622" r:id="rId45"/>
    <p:sldId id="623" r:id="rId46"/>
    <p:sldId id="569" r:id="rId47"/>
    <p:sldId id="437" r:id="rId48"/>
    <p:sldId id="497" r:id="rId4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55"/>
    <p:restoredTop sz="93481"/>
  </p:normalViewPr>
  <p:slideViewPr>
    <p:cSldViewPr>
      <p:cViewPr varScale="1">
        <p:scale>
          <a:sx n="109" d="100"/>
          <a:sy n="109" d="100"/>
        </p:scale>
        <p:origin x="192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8:58.5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3013 4196 16383,'-25'-32'0,"-87"-72"0,23 52 0,-7 4 0,13 7 0,0 5 0,-1 11 0,10 5 0,7 5 0,114-29 0,29-21 0,-20-41 0,-3-18 0,9 1 0,4-10 0,-9-3 0,-21-3 0,-10-3 0,-4 4 0,-3 15 0,-5 1 0,3 15 0,-2-3 0,9 47 0,28 102 0,-25 90 0,-18-22 0,-13 1 0,-10-23 0,-12-7 0,-16-8 0,-17-6 0,-33 6 0,-14-9 0,-6-7 0,-2-5 0,-13 5 0,5-5 0,28-21 0,12-4 0,-17 14 0,58-9 0,106 17 0,64-16 0,26-15 0,-29-20 0,-74-21 0,-116 23 0,-43 12 0,0 16 0,-3 6 0,-19-8 0,7-12 0,-21-28 0,187-49 0,39-17 0,-26 4 0,2-2 0,33-26 0,-15 0 0,-47-47 0,-77 35 0,11 19 0,37 66 0,60-51 0,15-13 0,-21-49 0,-98 64 0,-7 132 0,2 41 0,18 5 0,17 10 0,15 19 0,25-10 0,26-39 0,14-37 0,9-92 0,-9-45 0,-23-18 0,-18-10 0,-18 13 0,-18 8 0,-38-17 0,23 198 0,14 49 0,33-18 0,12 5 0,-21 14 0,16-11 0,52-25 0,2-45 0,-28-100 0,-14-55 0,-10-29 0,-20 37 0,-8-5 0,-1-5 0,2-17 0,0-3 0,-12 16 0,-15-4 0,-5 58 0,1 126 0,2 51 0,8 15 0,10 9 0,14-22 0,8 4 0,9-26 0,41-9 0,-34-161 0,-5-84 0,-11-2 0,-9 17 0,-13-6 0,0-3 0,1 16 0,0-7 0,-5 7 0,-9 20 0,-25-32 0,-7 72 0,-2 179 0,6 67 0,12-29 0,12 11 0,10-3 0,9 5 0,22-69 0,42-114 0,-12-84 0,-12-48 0,-11 26 0,-7-14 0,1 7 0,0 27 0,-3 7 0,-7 8 0,-10-15 0,-21 44 0,-31 95 0,-11 110 0,36-16 0,57-80 0,32-134 0,-59-25 0,-69 140 0,-14 45 0,13 55 0,7 31 0,-4-28 0,-5 7 0,15-5 0,22 29 0,27-26 0,34-44 0,8-107 0,-15 108 0,-15 38 0,-30 34 0,15-2 0,-3-4 0,-26-34 0,34-105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2994 144 16383,'38'-9'0,"2"8"0,6-2 0,-13 6 0,-2 11 0,-6 13 0,-9 22 0,-1-4 0,-8 5 0,2-21 0,-8-9 0,3-3 0,-4 8 0,0 19 0,-14 59 0,-10-21 0,-7 7 0,-3 15 0,-2 5 0,-15 22 0,-5 2 0,-2-4 0,-2-5 0,11-16 0,-3 1 0,-23 19 0,1-6 0,24-46 0,2-5 0,-5 8 0,6-10 0,7-13 0,109-108 0,26-51 0,3-3 0,10-12 0,-42 36 0,-2-6 0,-1 2 0,33-41 0,-6 2 0,-17 13 0,-8 6 0,-22 29 0,-6 6 0,11-39 0,-17 31 0,-7 21 0,-10 21 0,-10 16 0,5 11 0,-19 7 0,-63 44 0,-29 31 0,-17 7 0,-9 7 0,19-12 0,-9 6 0,3-1 0,8-1 0,-2 1 0,10-4 0,-12 5 0,8-3 0,7-6 0,4-3 0,15-12 0,1-2 0,5-4 0,2-2 0,-43 36 0,36-28 0,29-12 0,44-28 0,125-79 0,-12-18 0,10-16 0,-21 21 0,5-3 0,-1-9 0,15-16 0,-3-8 0,-3 5 0,-19 16 0,-6 4 0,-1 2 0,30-26 0,-7 4 0,-26 28 0,-4 9 0,38-23 0,-43 44 0,-25 26 0,-14 13 0,-5 10 0,-9 0 0,-7 5 0,-11 33 0,-3 35 0,-18 47 0,-24 27 0,-21-17 0,-12-19 0,-2-29 0,-27 1 0,-17-4 0,42-32 0,-8-2 0,-27 9 0,-5-3 0,16-6 0,-4-3 0,-15 10 0,1 1 0,39-15 0,7 1 0,-49 46 0,23 12 0,20 31 0,27-34 0,2 6 0,4-4 0,4 3 0,-5 5 0,3-4 0,-7 27 0,22-45 0,35-52 0,58-24 0,18-49 0,11-20 0,10 3 0,5-7 0,-11-4 0,7-5 0,-7 1 0,19-22 0,-7 3 0,0 11 0,-2 1 0,-8 2 0,-7 5 0,-19 17 0,0 3 0,-4-3 0,-3 3 0,18-19 0,0 9 0,-17 1 0,4 5 0,-9 2 0,-17 24 0,-11 13 0,-2 14 0,-8 6 0,7 0 0,-1 0 0,-3 0 0,26 0 0,-9 0 0,16 0 0,-21 0 0,-12 0 0,-5 0 0,-16 4 0,1 19 0,-66 9 0,-34 5 0,16-20 0,-8-4 0,-5-8 0,-1-2 0,-3 4 0,-3 5 0,-21-1 0,0 2 0,12 2 0,0 3 0,-14-1 0,1 3 0,21-6 0,3 2 0,8-1 0,4 3 0,-47 15 0,29 7 0,18 29 0,37-14 0,-6 10 0,-8 8 0,0 14 0,-3 4 0,-9 6 0,-3 4 0,3 2 0,4-6 0,-2 13 0,36-51 0,31-38 0,103-18 0,-8-25 0,12-12 0,39-7 0,13-7 0,-23-10 0,6-8 0,-6-1 0,-21 11 0,-3 1 0,-2-4 0,6-5 0,-2-1 0,-6 0 0,30-18 0,-12 1 0,-19 13 0,-3 1 0,-1-8 0,-3 2 0,-17 22 0,-4 4 0,59-36 0,-12 33 0,-12 27 0,-27 12 0,-11 12 0,-41 15 0,-13 6 0,-28 37 0,-28 4 0,-32 20 0,-1-40 0,-11-7 0,-9 5 0,-5-2 0,-18-3 0,2-2 0,27-11 0,0-1 0,-32 0 0,-1-3 0,29-3 0,-5 2 0,-43 4 0,-6 5 0,28-4 0,8 4 0,4-1 0,6 5 0,6 5 0,3 6 0,6 2 0,1 7 0,-10 8 0,3 1 0,17-10 0,5-3 0,-52 46 0,15-7 0,11 7 0,-13 15 0,41-32 0,7-1 0,35-41 0,3-3 0,16-17 0,-1-3 0,34 0 0,55-5 0,24-6 0,32-27 0,16-12 0,-14 8 0,8-1 0,0-10 0,-38 2 0,1-7 0,-4-3 0,-5 3 0,23-10 0,-6 1 0,-4 0 0,-13 6 0,-6 0 0,-7 7 0,2 2 0,-7 11 0,65-9 0,-64 33 0,16 7 0,-8 7 0,5-5 0,-32 2 0,-19-4 0,-29 0 0,-3 0 0,14-18 0,0-2 0,10-20 0,-24-54 0,-4-42 0,-12 21 0,-2-12 0,1 9 0,0-2 0,-2-18 0,4 1 0,3 24 0,1 9 0,4-54 0,12 35 0,-14 78 0,1 8 0,-9 36 0,-12 89 0,-7 59 0,4-28 0,2 12 0,-1 15 0,-2 17 0,2-13 0,0-8 0,1-13 0,7-13 0,0-23 0,-3-45 0,25-164 0,-12 33 0,-1-13 0,4-17 0,0-14 0,0 3 0,-6-26 0,-2 3 0,2-7 0,-2 13 0,-13-11 0,-14 52 0,-23 71 0,-20 111 0,25 44 0,9 22 0,7-2 0,8 11 0,3-15 0,1 7 0,12-13 0,19-19 0,11-14 0,-1-9 0,9-24 0,43-42 0,14-100 0,-58-2 0,-8-12 0,1-22 0,-9-8 0,-2-22 0,-5 2 0,-6 35 0,-4 2 0,-1-4 0,-5 10 0,-14-10 0,-4 17 0,-1 43 0,-1 28 0,-13 97 0,14 1 0,5 13 0,-2 36 0,8 4 0,8-20 0,12-6 0,13-10 0,12-41 0,46-125 0,-2-65 0,-31-11 0,-11-11 0,-9 16 0,-2 1 0,-5-6 0,0 8 0,-6 39 0,-4 12 0,2-49 0,-7 69 0,0 21 0,0 29 0,7-5 0,0 11 0,11-15 0,-8 15 0,4-2 0,-9 0 0,0 3 0,-19 42 0,-15 48 0,-7 28 0,1 8 0,-3 13 0,-2 6 0,8-16 0,2 5 0,-2 2 0,2 2 0,-1 9 0,0 5 0,1-2 0,5-8 0,2-1 0,5-5 0,-3-6 0,-9 35 0,-12-14 0,-5-45 0,-15-15 0,-20-6 0,-12-13 0,-14-15 0,-2-13 0,9-10 0,1-14 0,6-25 0,7-13 0,-39-17 0,22-10 0,36 24 0,2 22 0,-15 50 0,-40 27 0,4 24 0,10-7 0,43-48 0,16-23 0,-20-18 0,-28 0 0,-21 0 0,10 0 0,22 0 0,30 0 0,24 0 0,9 0 0,-11 0 0,-26 16 0,-15 2 0,7 11 0,47-11 0,99-20 0,51-14 0,-15 1 0,12 0 0,-8 3 0,9 1 0,-1 2 0,-9 0 0,-4 0 0,-1 4 0,34 5 0,-4 0 0,4-2 0,-4-3 0,-16-7 0,-7-2 0,-24 4 0,-7-3 0,56-19 0,-35 18 0,-22 10 0,-23 8 0,-27 2 0,3 13 0,-9-2 0,-9 3 0,-2-9 0,-20-3 0,-97 3 0,-4-6 0,-16-3 0,-1-2 0,-11-4 0,-3-1 0,-2-2 0,-2-1 0,2-4 0,6 1 0,1-3 0,8 1 0,-15-6 0,9 0 0,24 4 0,6 2 0,-60-1 0,73 5 0,0 5 0,-67 4 0,0 10 0,41 3 0,39 4 0,41-3 0,10 14 0,6 23 0,-1 35 0,3-1 0,61-37 0,31-12 0,17-13 0,17-13 0,6-7 0,-10-6 0,7-9 0,0-4 0,4 0 0,12-1 0,5-1 0,-1-5 0,-10-5 0,13-16 0,-8-7 0,-8-1 0,-24 6 0,-6-1 0,-8 0 0,8-12 0,-6 4 0,-15 7 0,-6 3 0,39-27 0,-26 1 0,-15 1 0,4-9 0,-6 27 0,1 18 0,-2 48 0,-17 34 0,-16 49 0,-25-21 0,-5 6 0,-1 13 0,-2 1 0,-5 5 0,-5-4 0,-12 56 0,-18-57 0,-18-39 0,-27-12 0,-44-9 0,45-21 0,-5-4 0,-16-5 0,-3-1 0,-12-3 0,-2-4 0,-17-5 0,-8-1 0,28 3 0,-8 3 0,1-4 0,-2-1 0,1-3 0,-3 2 0,-17 3 0,-5 2 0,12 1 0,-23-4 0,16 3 0,30 3 0,19 0 0,10 0 0,65 13 0,79 12 0,73-13 0,42-7 0,-49 2 0,12-1 0,7 1 0,-1-4 0,8-3 0,3-2 0,1 0 0,-2-4 0,-3 3 0,3-3 0,-6 1 0,-13-1 0,-11-1 0,-10 1 0,-9-2 0,9-3 0,-12 1 0,36 9 0,-36 20 0,-49 19 0,-21 19 0,-11-1 0,-16 4 0,-16-12 0,-20-1 0,-91-14 0,36-30 0,-7-13 0,-29-8 0,-6-8 0,-4-6 0,0-5 0,7 3 0,7 2 0,19 6 0,2 5 0,2 3 0,1 3 0,6 0 0,4 3 0,-38-4 0,16 6 0,-2 1 0,-37 1 0,54 2 0,4-1 0,-26-5 0,68 6 0,142 26 0,14-10 0,23-6 0,-16 3 0,8-1 0,2-6 0,11-9 0,0-8 0,1-10 0,2-15 0,0-10 0,-6-9 0,-12-2 0,-6-7 0,-6-2 0,-7-1 0,-5-3 0,-5 0 0,31-29 0,-13 4 0,-39 25 0,-11 3 0,-9 6 0,-8-3 0,-4-3 0,-6 1 0,11-41 0,-14 19 0,-7 45 0,3 147 0,-11 32 0,-7-20 0,-8 9 0,-17 12 0,-11-3 0,2-12 0,-6-2 0,-5 5 0,-1-3 0,9-29 0,1-6 0,-8 58 0,20-48 0,8-25 0,59-129 0,12-28 0,-33 63 0,40-57 0,-7 26 0,-57 79 0,-28 108 0,-37-50 0,-25 2 0,2-4 0,-11 5 0,-11-6 0,-26 1 0,-14-7 0,-3-8 0,34-23 0,-2-7 0,-2-2 0,2-7 0,-32 2 0,1-9 0,5-6 0,24-14 0,4-5 0,0-2 0,5 2 0,4 0 0,5-1 0,-18-9 0,6 0 0,0 5 0,10 2 0,-9 7 0,55 2 0,119-37 0,50-17 0,5-2 0,7-5 0,-18 12 0,4-3 0,-6 5 0,22-10 0,-16 7 0,-18 11 0,-97 4 0,-105-8 0,37 23 0,-7 3 0,-39-2 0,-1 9 0,35 14 0,5 7 0,-53 38 0,95 30 0,102 25 0,29-60 0,35-15 0,5-2 0,0-2 0,5-3 0,6-4 0,-7-5 0,7-3 0,0-2 0,-9 1 0,6-3 0,-8-1 0,-10 13 0,7 29 0,-19 15 0,-35-16 0,-14 10 0,-5 74 0,-82-67 0,-45-49 0,-20-17 0,-12-11 0,-11-9 0,-1 3 0,-10-3 0,5-3 0,-25-12 0,3-5 0,-5 1 0,3 4 0,17 13 0,6 5 0,23 6 0,5 3 0,2 9 0,9-3 0,-6-17 0,35 20 0,-46-63 0,25-54 0,12 2 0,12-12 0,31 9 0,18-2 0,10 2 0,9 7 0,15 7 0,-11 65 0,-76 114 0,7 8 0,-2 12 0,-7 16 0,3 6 0,1 29 0,14-6 0,29-44 0,12-9 0,33 41 0,13-78 0,-12-75 0,-67-83 0,-50-20 0,21 60 0,-9 9 0,-40 3 0,38 88 0,121 15 0,43-2 0,-19-56 0,1-19 0,30-42 0,-49-48 0,-87 52 0,-44 37 0,5 72 0,0 20 0,-29 41 0,48-18 0,20 4 0,72 31 0,41-51 0,53-68 0,-38-66 0,-34-23 0,-95 2 0,-63 89 0,24 45 0,3 24 0,-1 29 0,14 14 0,8 6 0,19 2 0,23-20 0,16-11 0,34 5 0,41-99 0,-1-71 0,-41-1 0,-9-10 0,-9 11 0,-11-1 0,-27-74 0,-25 104 0,-6 99 0,10 45 0,90 7 0,20-60 0,-7-80 0,-1-33 0,-13-15 0,-12-11 0,-2-12 0,-19 0 0,-23 22 0,-23 16 0,-84 10 0,28 78 0,-5 25 0,-14 11 0,8 11 0,23 1 0,12 4 0,-19 49 0,62-50 0,4-17 0,6 26 0,-9-2 0,6 16 0,-7-19 0,10-15 0,0-24 0,0-9 0,-5-18 0,1 13 0,-3-1 0,0 8 0,4-4 0,-1 9 0,4 4 0,0 6 0,0-11 0,0-10 0,0 0 0,0-7 0,0-2 0,0-50 0,0-38 0,0-36 0,0-22 0,0 36 0,0 27 0,0 42 0,-13 80 0,-1 0 0,-1 27 0,5-39 0,10-17 0,-3-15 0,-4 21 0,-3 9 0,6 3 0,-1-5 0,5-17 0,0 7 0,-9 3 0,6 5 0,-7-13 0,41-40 0,-16 2 0,42-39 0,-14-15 0,28-48 0,-31 36 0,1-7 0,7 5 0,1-1 0,9-20 0,3 3 0,-10 28 0,1 7 0,42-51 0,-50 65 0,-18 44 0,-17 14 0,1 52 0,-1 30 0,-36 55 0,-11-6 0,-16-13 0,-5-26 0,7-27 0,-12-5 0,11-14 0,79-19 0,-2-10 0,85-17 0,33-11 0,-9 2 0,3-1 0,9-1 0,-2 0 0,-19 7 0,-23-8 0,-39-15 0,-49-93 0,-10 12 0,-6-12 0,-14-23 0,-4 0 0,4 14 0,-11 17 0,-21 28 0,-9 37 0,-65 147 0,65-15 0,10 14 0,-1 31 0,25 1 0,43-20 0,31-30 0,39-78 0,15-41 0,-20-15 0,-1-21 0,-4-10 0,10-26 0,-6-11 0,-10-5 0,-13 2 0,-14-1 0,-8 7 0,2-9 0,-36 44 0,-103 118 0,20 63 0,2 27 0,-3-6 0,6 1 0,-4 1 0,38-42 0,62-83 0,60-79 0,19-46 0,-29 22 0,2-12 0,2-3 0,-4 16 0,1-4 0,1 1 0,-8 3 0,4-11 0,-5 4 0,-11 14 0,-9-8 0,-9 44 0,-14 73 0,-40 63 0,-35 36 0,-6 6 0,-14 18 0,-5-2 0,13-21 0,-4 0 0,-4 3 0,-5-1 0,-12 9 0,-6 2 0,0-3 0,4-12 0,-1-7 0,7-11 0,3-8 0,-14 7 0,13-16 0,19-15 0,52-31 0,75-27 0,35-28 0,-23-29 0,1-22 0,6-4 0,23-7 0,7-4 0,-2-10 0,-29 8 0,-2-10 0,-5-2 0,-5 6 0,0-7 0,-6 5 0,-4 2 0,17-32 0,-9 13 0,-19 40 0,-4 9 0,36-52 0,-2 52 0,2 37 0,-6 41 0,-4 109 0,-46-12 0,-12 13 0,0 34 0,-5 2 0,-7-14 0,-2-3 0,1-14 0,8-6 0,11-20 0,3-4 0,-1-10 0,3-2 0,13 5 0,-1-1 0,7 68 0,11-18 0,-11-19 0,17-25 0,-16 4 0,-5-4 0,-15-13 0,15-21 0,-10-48 0,25 6 0,-18-3 0,10 4 0,-14-8 0,-7 6 0,-5-10 0,-9 2 0,4-4 0,1 0 0,0 0 0,-1 4 0,11 10 0,1 2 0,2 3 0,-4-9 0,-16-8 0,-5-64 0,-2-37 0,6-10 0,3-14 0,-5 8 0,3-11 0,-1 5 0,5-35 0,0 11 0,-2 38 0,-2 16 0,-2 17 0,-5 95 0,-16 32 0,3 24 0,-4 17 0,8 19 0,9-23 0,7 8 0,2 12 0,1 7 0,5 25 0,1 3 0,1-20 0,1-3 0,-4-4 0,-1-3 0,-6-28 0,-2-8 0,-5-69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1902 141 16383,'4'-1'0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897 1168 16383,'24'-30'0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891 1166 16383,'3'-3'0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884 1177 16383,'7'-8'0,"-7"8"0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8.5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913 1339 16383,'-10'7'0,"-28"20"0,-10 8 0,-3 9 0,-8 5 0,-16 20 0,13-22 0,13-1 0,19-20 0,20-15 0,-14 12 0,-4-6 0,-9 18 0,-1-8 0,13 1 0,5-12 0,13-2 0,45 0 0,21-12 0,74-27 0,-61-17 0,-3-10 0,19-6 0,-1-14 0,9-40 0,0-8 0,-1 6 0,-11 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09:11.8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3923 387 16383,'-84'0'0,"0"0"0,-50 0 0,76 0 0,26-5 0,18 4 0,2-2 0,-2 3 0,5 0 0,0 0 0,-2-5 0,1 3 0,0-2 0,0 4 0,4-4 0,-6 2 0,5-2 0,-7 4 0,8-4 0,-3 4 0,1-6 0,-4 6 0,0 0 0,2 0 0,0 0 0,0 0 0,2 0 0,-1 0 0,0 0 0,0 0 0,-1 0 0,2 0 0,-2 9 0,1-2 0,-1 6 0,4-4 0,-2 1 0,1 1 0,3-1 0,-6-1 0,6 1 0,-7 1 0,1-1 0,0-2 0,1 2 0,2 0 0,-1 1 0,2-2 0,-4 1 0,-1 0 0,7-1 0,-6 3 0,6-5 0,-6 3 0,1-1 0,4 0 0,-4 1 0,8 0 0,-8-6 0,9 6 0,-10-6 0,10 13 0,-4-8 0,4 7 0,0 0 0,0-5 0,0 5 0,0-6 0,0 5 0,0-4 0,-5 5 0,5-6 0,-5 0 0,5 0 0,-5 0 0,3-1 0,-5 1 0,6 0 0,-9 0 0,10 0 0,-10 0 0,9 1 0,-8-2 0,8 1 0,-9-1 0,6 3 0,-6-4 0,4 2 0,-2 0 0,2 0 0,-4-2 0,2-2 0,-1 1 0,-1-4 0,1 0 0,0-3 0,3 7 0,-6 1 0,9 5 0,-11-2 0,12-1 0,-6-1 0,1-3 0,3 3 0,-6-8 0,8 12 0,-5-12 0,5 12 0,-6-8 0,1 1 0,-1 2 0,1-1 0,-2 1 0,4 2 0,-5 0 0,0 0 0,-6 1 0,5-2 0,-4 2 0,5-1 0,0-1 0,0-3 0,0 3 0,0-8 0,-1 9 0,2-10 0,-1 9 0,1-4 0,-7 6 0,5-6 0,-5 4 0,5-3 0,1 4 0,-5 1 0,3-1 0,-9 1 0,10-2 0,-5 2 0,5-1 0,-4 1 0,3-2 0,-3 2 0,-1-1 0,5 1 0,-10 1 0,4 3 0,0-4 0,-4 5 0,4 0 0,-6-4 0,6 5 0,-5-6 0,10-2 0,-9 2 0,9 0 0,-4-1 0,2 1 0,1-2 0,2 2 0,4-5 0,0-2 0,-3-4 0,-4 0 0,3 5 0,-5 1 0,6 4 0,1-1 0,-2-2 0,-6 3 0,7-6 0,-5 7 0,5-1 0,-7 0 0,7 0 0,-7 1 0,9-1 0,-2 0 0,-1-1 0,1 0 0,0 3 0,0-3 0,0-4 0,-6 5 0,5-5 0,-4 5 0,5-3 0,-1 0 0,1-5 0,0 8 0,1-10 0,2 9 0,0-9 0,2 13 0,-5-7 0,1 8 0,-1-4 0,1 0 0,-3 5 0,1 1 0,1 2 0,-1 2 0,-6-7 0,4 8 0,-2-9 0,5 4 0,0-2 0,-7-1 0,6 2 0,-6 2 0,7-6 0,-6 5 0,4-5 0,-8 5 0,8-5 0,-4 5 0,0-7 0,5 1 0,-5 0 0,6 0 0,-5 1 0,4-1 0,-5 2 0,5-4 0,-3 4 0,1-3 0,-3 3 0,6-3 0,1 0 0,0 1 0,-8 1 0,6-1 0,-5-1 0,7 2 0,-2-1 0,2-6 0,-1 6 0,0-10 0,-1 5 0,2 0 0,-1-4 0,6 7 0,-16-6 0,-1 2 0,-7-4 0,-19 10 0,19-2 0,-11 9 0,17-5 0,-2-1 0,6 0 0,-2-1 0,2 2 0,1-1 0,-4 0 0,4-1 0,0 1 0,-4-1 0,4 2 0,-1-6 0,-4 4 0,11-4 0,-6 1 0,9 0 0,-2-5 0,-1 6 0,1-7 0,1 9 0,-2-5 0,1 1 0,0 2 0,-1-7 0,-5 9 0,5-5 0,-4 6 0,-1-5 0,5 3 0,-5-3 0,-1-2 0,7 6 0,-11-10 0,8 10 0,-8-5 0,10 1 0,-10-2 0,10 2 0,-10-5 0,8 6 0,-3-5 0,6 3 0,-5-5 0,4 5 0,-5-5 0,6 9 0,-1-9 0,-3 5 0,1 0 0,-1-3 0,3 0 0,-5-2 0,5 5 0,-3-4 0,2 5 0,-3-6 0,4 0 0,-5 3 0,0-2 0,5 4 0,-6-5 0,9 0 0,-2 5 0,-1-5 0,1 4 0,1-4 0,-1 6 0,-1-5 0,1 2 0,2-3 0,-2 0 0,0 4 0,21 12 0,-11-1 0,17 4 0,-17-5 0,0-4 0,0-1 0,0 1 0,0-1 0,-4 1 0,2 1 0,-3-1 0,5 0 0,0-2 0,0 2 0,0 0 0,0-3 0,0 3 0,0 0 0,0 0 0,0 0 0,0 0 0,0-1 0,0 1 0,-4-1 0,4 1 0,-5 1 0,5-1 0,0-2 0,0 8 0,0-5 0,0 3 0,0-5 0,0 1 0,0-1 0,0 5 0,0-2 0,0 0 0,0 0 0,0-4 0,0 2 0,0 0 0,0 0 0,0-1 0,0 2 0,0-1 0,0 4 0,0 1 0,0 2 0,0-1 0,0-7 0,0 0 0,0 2 0,0-1 0,0 0 0,0 0 0,0 4 0,0-4 0,0 5 0,0-6 0,0 1 0,0 0 0,0-1 0,0 0 0,0-1 0,0 2 0,5-1 0,-5 1 0,4 0 0,-4-1 0,0-1 0,0 1 0,0 0 0,0 5 0,0 1 0,0 18 0,0-10 0,0 10 0,0-16 0,0 4 0,0-3 0,0-2 0,0 0 0,0-1 0,0-3 0,0 6 0,0-7 0,0 4 0,0-6 0,0 6 0,0-4 0,0 3 0,0 0 0,0-3 0,0 4 0,8-10 0,29-1 0,-4-4 0,33 0 0,-32 0 0,15 0 0,-15 0 0,-6 0 0,1 0 0,-18 0 0,14 0 0,-12 0 0,17 0 0,-18 0 0,14 0 0,-15 0 0,6 0 0,3 0 0,-9 0 0,14 0 0,-13 0 0,5 0 0,-6 0 0,3 0 0,0 0 0,-3 0 0,4 0 0,-1 0 0,-3 0 0,9 0 0,-9 0 0,3 0 0,-4 0 0,-3 0 0,3 0 0,-24 12 0,2-10 0,-30 22 0,18-15 0,-3 5 0,-1 1 0,11-6 0,-5 0 0,-4-9 0,14 0 0,-7 0 0,-2 0 0,8 0 0,-16 0 0,16 0 0,-11 0 0,7 0 0,0 0 0,-1 0 0,6 0 0,-2 0 0,4 0 0,1 0 0,0 0 0,1 0 0,-2 3 0,1 3 0,-2 0 0,1 3 0,0-9 0,0 9 0,44-9 0,-8 5 0,33 4 0,-27-7 0,-11 12 0,6-7 0,-15-3 0,13 2 0,-11-2 0,2-2 0,3 2 0,-10-4 0,6 0 0,-6 0 0,1 0 0,-2 0 0,1 0 0,1 0 0,-2 0 0,2 0 0,-2 0 0,5 0 0,-2 0 0,4 0 0,-6 0 0,1 0 0,0 0 0,-1 0 0,5 0 0,-3 0 0,7 0 0,-8 0 0,10 0 0,-9 0 0,3 0 0,-1 0 0,-2 0 0,3 0 0,-4 0 0,-39 0 0,-12 0 0,-13 0 0,-12 0 0,33 0 0,-8 0 0,5 5 0,6 5 0,-4 3 0,3 1 0,13-3 0,-12-2 0,13 2 0,-15 0 0,13-4 0,-5 2 0,13-7 0,-3 1 0,4-3 0,47 0 0,38 0 0,8 0 0,52 6 0,-44 3 0,9 6 0,-8-2 0,-42 1 0,10 3 0,-28-9 0,5 12 0,-9-14 0,-5 5 0,1-3 0,-13-2 0,7-1 0,-6 0 0,5-5 0,-6 0 0,7 0 0,54-13 0,-21 4 0,65-18 0,-27 11 0,-17 3 0,25 1 0,-45 10 0,30-5 0,-14 7 0,2 0 0,-13 0 0,-6 0 0,-17 0 0,7 0 0,-12 0 0,5 0 0,-2 0 0,-15 0 0,19 0 0,-18 0 0,13 0 0,-14 0 0,0 0 0,0 0 0,-2 0 0,1 0 0,33 0 0,21 0 0,-5 0 0,16 0 0,-44 0 0,4 0 0,-5 0 0,-7 0 0,-1 0 0,-2 0 0,-5 0 0,-7 0 0,4 0 0,-7 0 0,9 0 0,-6 0 0,2 0 0,3 0 0,-4 0 0,5 0 0,-6 0 0,1 0 0,-1 0 0,-5 0 0,6 0 0,-6 0 0,0 0 0,6 0 0,-1 0 0,5 0 0,-3 0 0,3 0 0,-10 0 0,11 0 0,0 0 0,7 0 0,2 0 0,-4 0 0,2 0 0,0 0 0,6-4 0,-11 3 0,9-9 0,-9 8 0,4-6 0,7 2 0,-6-5 0,4 4 0,-9 0 0,15 5 0,-13-7 0,10 3 0,-5 0 0,-9 3 0,6 3 0,-5 0 0,-7 0 0,0 0 0,-6 0 0,2 0 0,-2 0 0,-3-9 0,-1-18 0,-4-8 0,5-15 0,-3 9 0,3-51 0,-12 8 0,4 6 0,-2-2 0,-16-43 0,-1-18 0,-8 25 0,8 2 0,2 14 0,7 21 0,6 25 0,1 26 0,6 7 0,0 11 0,0 2 0,0-6 0,0-7 0,-4-6 0,3-6 0,-4 0 0,5 10 0,0 2 0,0 13 0,0-2 0,0 0 0,0-15 0,0 6 0,0-24 0,0-7 0,6-13 0,1-15 0,7-8 0,-1 6 0,0-14 0,-5 31 0,5-27 0,-7 34 0,2-20 0,-4 20 0,-4 4 0,0-1 0,0 6 0,0-4 0,0-7 0,0-13 0,0 8 0,0-30 0,0 29 0,0-23 0,0 16 0,0-5 0,0 12 0,0 2 0,0 10 0,0 12 0,0-3 0,0 13 0,0-10 0,0 11 0,0-4 0,0 8 0,0 5 0,0 3 0,0 0 0,0 3 0,0-11 0,0 4 0,0-2 0,0 9 0,0 7 0,0-11 0,0-26 0,0-4 0,0-31 0,0 15 0,0 8 0,0 15 0,0 21 0,0 21 0,0 50 0,0 7 0,0 28 0,0-17 0,-12-1 0,10-4 0,-11-4 0,13 0 0,0-7 0,0 2 0,0 3 0,0-3 0,0 6 0,0-6 0,0 3 0,0-2 0,0 4 0,0 9 0,0 4 0,0-9 0,0-2 0,0-21 0,0 2 0,0-8 0,0 9 0,0-4 0,0 5 0,0 7 0,0-5 0,0 14 0,0-13 0,0 4 0,0 10 0,0-6 0,0 16 0,0-10 0,0 6 0,0 4 0,0 13 0,0 2 0,0 18 0,0-15 0,0 6 0,0-20 0,7 12 0,1-8 0,3 1 0,1-6 0,1-4 0,0 7 0,-6-9 0,5 0 0,-10 2 0,9-6 0,2 13 0,-6-15 0,11-1 0,-13-15 0,6-15 0,-7-6 0,6-10 0,-10-20 0,4-111 0,-4 40 0,0-9 0,2-52 0,-4-11 0,-1 5 0,-1-1 0,0 33 0,1-5 0,-1 4 0,-2-43 0,2 3 0,-6-1 0,3 2 0,2 23 0,0 4 0,-5 16 0,1 4 0,-2 0 0,0 5 0,-7-50 0,-2 1 0,7 32 0,1 20 0,-1 1 0,6 33 0,-3 6 0,9 12 0,-8 11 0,8 12 0,-8 3 0,8 3 0,-4 5 0,5-4 0,0-47 0,0 18 0,0-27 0,0 39 0,5 19 0,13-9 0,5 8 0,7 0 0,-14-2 0,-11 7 0,-15-7 0,-4-6 0,-2 5 0,-2 2 0,8 2 0,-4 1 0,4 1 0,0-1 0,-8-4 0,6 3 0,-12-3 0,13 4 0,-11 0 0,5-1 0,-7 7 0,-6-1 0,1 5 0,-14 0 0,8 0 0,-14 0 0,14 6 0,-3-6 0,8 7 0,8-7 0,-3 0 0,5 0 0,-11 7 0,4 6 0,-11 5 0,0 1 0,11-2 0,-10 4 0,12-6 0,1-1 0,6-4 0,9-3 0,42-29 0,19-17 0,13-3 0,2 1 0,-37 23 0,-3 10 0,-3-5 0,-4 7 0,0 1 0,4-4 0,-3 9 0,1-6 0,2 6 0,-3 0 0,5 0 0,-8 0 0,2 0 0,-4 0 0,6 0 0,-6 0 0,8 0 0,-9 0 0,-2 0 0,1 0 0,-4 0 0,14 0 0,-9 0 0,5 0 0,-6 0 0,-4 0 0,-3 0 0,3 4 0,-3 1 0,3 5 0,0-6 0,-6 4 0,5-6 0,-42-9 0,-8-6 0,-36-5 0,9 6 0,7 3 0,22 3 0,7 0 0,2 2 0,7 4 0,-5 0 0,8 0 0,-4 0 0,3 0 0,-5 14 0,-12 20 0,2 4 0,-11 19 0,16-21 0,-3 5 0,16-14 0,-11 13 0,5-10 0,-9 23 0,4-18 0,-7 12 0,13-14 0,-12 4 0,12-6 0,-10 5 0,4-10 0,-16 14 0,3-5 0,-18 19 0,12-6 0,-28 32 0,16-11 0,-4 3 0,-1 5 0,-25 31 0,1-5 0,-1 3 0,30-36 0,5 0 0,-24 23 0,4-3 0,1 15 0,20-28 0,52-55 0,111-104 0,-43 18 0,1-1 0,-1 6 0,-2-4 0,4-35 0,-12 2 0,-17 17 0,-1-2 0,2-2 0,35-32 0,-16 21 0,-41 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21:10:30.5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3857 257 16383,'0'30'0,"0"-6"0,0-8 0,0-7 0,0 4 0,0-1 0,0 0 0,0 0 0,0-2 0,0 0 0,0-1 0,0 0 0,0 1 0,0 3 0,0-2 0,0 2 0,0-3 0,0-2 0,0 2 0,0 1 0,0-1 0,0 0 0,0-1 0,0 1 0,0-3 0,0 1 0,0 5 0,0-6 0,0 1 0,0 2 0,0 1 0,0 1 0,0-6 0,0 3 0,0 0 0,0 2 0,0-4 0,0 4 0,0-2 0,0-2 0,0 4 0,0-1 0,0 0 0,0 0 0,0-2 0,-5 2 0,5-4 0,-5 4 0,5 0 0,0-1 0,0-1 0,0 1 0,0-3 0,0 4 0,0 0 0,0 1 0,0-1 0,0-1 0,0 0 0,0 4 0,0-3 0,0 5 0,0 0 0,0 0 0,0 2 0,0 3 0,0-6 0,0 4 0,0-4 0,0 2 0,0-3 0,0 2 0,0-3 0,0 2 0,0-3 0,0 2 0,0-7 0,0 3 0,0-2 0,0 3 0,0-3 0,2 1 0,-8-36 0,2 9 0,-7-31 0,5 19 0,3 6 0,-1-2 0,4 6 0,0-3 0,-1 10 0,-1-5 0,1 8 0,1-2 0,0 3 0,0 2 0,0-1 0,0 2 0,0-2 0,0 1 0,0-1 0,0-1 0,0 1 0,0-1 0,0 1 0,0-1 0,0 1 0,-2-2 0,1 1 0,-1-3 0,2 3 0,0-2 0,0 4 0,0-1 0,0 2 0,0-2 0,0-1 0,0 3 0,0-4 0,0 4 0,0-3 0,0 0 0,2 4 0,1-2 0,-2-1 0,5 3 0,-6-4 0,2 1 0,0-1 0,-1 2 0,-1-2 0,0 3 0,0-6 0,0 3 0,0-2 0,0 0 0,0 0 0,0 4 0,0-3 0,0 3 0,0-2 0,0-3 0,0 8 0,0-5 0,2 1 0,-2 4 0,3-7 0,-1 5 0,0 0 0,-2-4 0,0 5 0,0-5 0,0 3 0,0-4 0,0 8 0,0-7 0,0 2 0,0 4 0,1-8 0,-1 8 0,5-4 0,-5-1 0,1 4 0,-1-4 0,0 3 0,0-1 0,1-2 0,-1 3 0,6-2 0,-2 29 0,-2-10 0,3 20 0,-3-14 0,-1-3 0,3 4 0,-4-1 0,6-1 0,-3 4 0,0-4 0,2 1 0,-2 5 0,3-4 0,-1 2 0,1 1 0,1 1 0,-4 1 0,1 0 0,0-1 0,-1 5 0,0-5 0,0 3 0,-3-4 0,4 5 0,-1 1 0,-3-2 0,4-3 0,-2 1 0,-1-3 0,-1 5 0,0-7 0,0 4 0,0-6 0,0 2 0,0 0 0,4 0 0,-4-4 0,3 2 0,-3-3 0,1 3 0,1-4 0,3 5 0,-5-3 0,5 1 0,-5 3 0,3-5 0,-2 2 0,0 2 0,2-6 0,-3 1 0,0-2 0,1-2 0,-1 0 0,3 3 0,-3-2 0,0-1 0,0 3 0,0-2 0,0-34 0,0 5 0,0-30 0,0 16 0,0 2 0,0-2 0,0 1 0,0 4 0,0-5 0,-3 2 0,2 1 0,-4-1 0,2 9 0,-4-4 0,2 6 0,1-7 0,3 8 0,-5-4 0,5 4 0,-4 1 0,5-1 0,-5 4 0,3-1 0,1-1 0,1 8 0,0-10 0,-3 8 0,3-1 0,-3 1 0,1 5 0,-1-1 0,1 1 0,-1 1 0,2-2 0,-3 0 0,3 1 0,-4 0 0,5-3 0,-1 3 0,1-1 0,0-4 0,0 6 0,0-3 0,0 2 0,0-1 0,0 0 0,0 1 0,0 0 0,0-2 0,0 4 0,0-6 0,0 7 0,0-6 0,0 4 0,0-3 0,0 1 0,0 1 0,0-2 0,0 5 0,0-7 0,-3 47 0,-4 4 0,-1 23 0,-3-9 0,7-13 0,-1 2 0,5 3 0,-9 5 0,9-14 0,-4 28 0,4-34 0,0 37 0,0-22 0,0 12 0,0-11 0,0 17 0,0-8 0,0 21 0,0-7 0,0 9 0,4 1 0,-2 14 0,2 0 0,-4-24 0,0 3 0,0-38 0,0 10 0,0-10 0,0-5 0,0 1 0,0-6 0,0-3 0,0-1 0,0-3 0,0-5 0,0 1 0,0-5 0,4 7 0,-4 10 0,0 15 0,-11 42 0,0-11 0,-7 45 0,4-11 0,2 23 0,-6 15 0,12-15 0,-4 6 0,8-25 0,-2-24 0,4 2 0,0-33 0,0 22 0,0-7 0,0-17 0,0 27 0,0-39 0,4 39 0,-4-30 0,9 13 0,-6-22 0,5 2 0,-2-11 0,-3 8 0,4-9 0,-4 11 0,-1-14 0,5 2 0,-5-17 0,1-3 0,1-4 0,-22-2 0,0 0 0,-12-3 0,-6 0 0,15 0 0,-13 0 0,10 0 0,-1 0 0,0 0 0,-10 0 0,9 0 0,-10 0 0,12 0 0,-1 0 0,1 0 0,-1 0 0,5 0 0,-4 0 0,-6 0 0,5 0 0,-3 0 0,9 0 0,3 0 0,-10 0 0,6 0 0,-5 0 0,4 0 0,5 0 0,0 0 0,-10 1 0,2-1 0,-3 6 0,-8-2 0,11 0 0,-11-1 0,3 4 0,7-7 0,-9 3 0,16-3 0,-3 0 0,4 0 0,5 0 0,0-4 0,10-9 0,5 6 0,7-4 0,3 11 0,-1 0 0,-4 0 0,-2 0 0,-30-6 0,-4 2 0,-17-5 0,1 8 0,-7 1 0,-2 0 0,0 0 0,-4 0 0,28 0 0,-37 0 0,20 0 0,-15 0 0,4-4 0,18 0 0,-13-2 0,2-7 0,5 2 0,4-2 0,13 3 0,15-7 0,5 9 0,-14-5 0,4 13 0,-26 0 0,14 0 0,-11 3 0,-9-3 0,12 4 0,-7-1 0,1-3 0,12 3 0,-8 0 0,-9-3 0,1 4 0,-6-1 0,6-3 0,18 3 0,-9-3 0,15 0 0,-14 0 0,20 0 0,-2 0 0,3 0 0,5 0 0,0 0 0,-2 0 0,-2 0 0,-2 4 0,4-1 0,-2 2 0,-5 0 0,5 3 0,-10 3 0,13-2 0,-4-1 0,10-2 0,-4 1 0,5 0 0,-2-1 0,1-2 0,-10-4 0,-7 1 0,-13 4 0,2-1 0,2 3 0,-6 3 0,12-2 0,-8 2 0,2 4 0,12-7 0,-6 4 0,5-5 0,1-1 0,2 0 0,1-5 0,8 0 0,1 0 0,-2 0 0,3 0 0,0 0 0,0 0 0,-2 0 0,3 0 0,-1 0 0,-2 0 0,3 0 0,-3 0 0,0 0 0,3 0 0,-3 1 0,2 1 0,0 1 0,-3 1 0,0-3 0,0 2 0,2-1 0,-3 1 0,6-2 0,-7 3 0,6-1 0,1 0 0,-3 2 0,1 0 0,0-4 0,0 2 0,0-2 0,0 2 0,25-13 0,3 2 0,24-6 0,2 5 0,-9 6 0,11 0 0,-22 3 0,10 0 0,-12 0 0,-3 0 0,7 5 0,-13-1 0,6 3 0,-12-5 0,8 1 0,-5-3 0,6 0 0,-4 0 0,7 0 0,-9 0 0,10 0 0,-9-3 0,5 1 0,-4-1 0,3 0 0,-8 3 0,2 0 0,-4 0 0,0 0 0,3 0 0,-34 6 0,10-1 0,-26 4 0,14-7 0,11 3 0,-9-3 0,13-1 0,-14-1 0,14 0 0,-11 1 0,12 1 0,-5-1 0,2-1 0,0 0 0,2 0 0,3 0 0,-2 0 0,-1 0 0,3 0 0,-7 0 0,9 0 0,-9 0 0,6 0 0,-6 0 0,1 3 0,-5-2 0,0 1 0,6-1 0,-6 1 0,11-1 0,-8 1 0,7-1 0,-1 2 0,-1-3 0,3 0 0,0 0 0,-5 0 0,5 0 0,-2 0 0,0 0 0,-4 0 0,3 0 0,-9 0 0,11 0 0,-9 0 0,7 0 0,2 0 0,-1 0 0,2 0 0,2 0 0,-4 0 0,2 0 0,1 1 0,-1 1 0,31-1 0,-8-4 0,20 3 0,-13-7 0,-8 4 0,2-5 0,-3 6 0,-2-2 0,0 1 0,2 1 0,-4-1 0,-1 1 0,0 2 0,9-4 0,3-1 0,0-1 0,5-3 0,-2 5 0,-5 1 0,6-4 0,-4 3 0,5-4 0,-3 3 0,3 0 0,-2-1 0,-8 3 0,5-2 0,-14 5 0,3-2 0,-27 15 0,-3-3 0,-23 8 0,15-7 0,-6-1 0,5 3 0,4-3 0,-12 2 0,14-6 0,-10 1 0,13-5 0,-3-2 0,8 0 0,1 0 0,1 0 0,-2 0 0,8 0 0,-4 0 0,1 0 0,-1 0 0,-3 0 0,4 0 0,-3 0 0,3 0 0,0 0 0,1 0 0,4 0 0,-4 0 0,0 0 0,4 0 0,-3 0 0,1 0 0,0 0 0,27-3 0,5-3 0,19-1 0,1-3 0,-6 0 0,0 2 0,0-1 0,-8-1 0,11 1 0,-9-1 0,2 3 0,-3-2 0,-7 5 0,10-3 0,-7 3 0,9 1 0,-10-4 0,2 5 0,-9-3 0,6-1 0,-5 2 0,-5 1 0,1 0 0,-6 3 0,1 0 0,-3 0 0,0 0 0,-24 16 0,0-9 0,-16 12 0,7-11 0,9-1 0,-6-4 0,7 1 0,-5-4 0,1 2 0,0-2 0,1 0 0,0 3 0,0-3 0,2 2 0,-3-2 0,4 0 0,-3 0 0,1 0 0,0 0 0,8 0 0,-3 0 0,3 0 0,-1 0 0,2 0 0,-1 0 0,0 0 0,1 0 0,-2 0 0,2 0 0,-2 0 0,3 0 0,-1 3 0,-2-2 0,3 5 0,0-4 0,0 1 0,-3 0 0,4-3 0,-4 4 0,2-4 0,-2 2 0,1-2 0,-1 1 0,2-1 0,-2 0 0,0 3 0,-1-3 0,-2 2 0,2-2 0,3 0 0,2 0 0,-4 5 0,6-1 0,-6 6 0,3 0 0,0-3 0,-2 2 0,5-5 0,24-8 0,14-3 0,18-8 0,13 4 0,-6 0 0,8 1 0,-15 0 0,14-8 0,-7 4 0,15-3 0,-12-3 0,-6 5 0,-6-3 0,-19 9 0,0-3 0,-23 11 0,8-2 0,-42 20 0,4 3 0,-40 18 0,21-17 0,-7 2 0,22-15 0,-3-1 0,14-3 0,-10-2 0,8-2 0,-11 0 0,4 0 0,-13 0 0,-1 0 0,4 0 0,-5 0 0,13 0 0,2 0 0,6 0 0,7 0 0,1 0 0,-1 0 0,1 0 0,-3 0 0,3 0 0,-2 0 0,-1 0 0,2 1 0,-5 2 0,5 2 0,-5-2 0,2 2 0,3-4 0,0 1 0,5-2 0,-4 0 0,2 0 0,-1-2 0,0 2 0,1-1 0,-1 1 0,1 0 0,-2 0 0,3 0 0,-1 0 0,33-6 0,12-1 0,23-4 0,0 4 0,-17 3 0,-11 1 0,1-2 0,0 0 0,16-5 0,5 0 0,-3-6 0,-5 7 0,-19-3 0,-6 8 0,-10 0 0,-5 3 0,-28 1 0,-5 0 0,-21 0 0,8 0 0,11 0 0,3 0 0,5 0 0,3 0 0,4 0 0,-10 0 0,12 0 0,-13 0 0,12 0 0,-8 0 0,6 0 0,1 0 0,-4 0 0,3 0 0,4 0 0,-5 0 0,8 0 0,-1 0 0,0 0 0,1 1 0,-2 4 0,1 1 0,0 1 0,4-1 0,-1-1 0,-1 4 0,0-1 0,-3 1 0,3-3 0,34-16 0,19-4 0,23-10 0,19-2 0,6 2 0,-6 6 0,-2 1 0,-24 4 0,-10 6 0,-14-3 0,6 6 0,-8-6 0,2 3 0,0-3 0,-10 2 0,-10 3 0,-9 3 0,-39 7 0,-11 16 0,-19 3 0,1 13 0,10-9 0,-2 1 0,5-5 0,-6-3 0,12-7 0,-2-4 0,5-3 0,-5-3 0,6 0 0,0 0 0,12 1 0,4 0 0,-1 1 0,7 1 0,-7-1 0,6-5 0,-3 3 0,1-4 0,0 0 0,4 0 0,1 0 0,2 0 0,1 0 0,1 0 0,0 0 0,-1 0 0,0 0 0,0-2 0,1 0 0,0 6 0,0-2 0,2 5 0,-2-3 0,0 0 0,0-4 0,52-22 0,73-43 0,-35 18 0,7-1 0,22-12 0,5-1 0,4 3 0,-3 3 0,-31 17 0,-1 4 0,16-3 0,-9 5 0,-7 4 0,-1 1 0,-47 16 0,-10 1 0,-10 7 0,-4-2 0,-8 4 0,-30 11 0,-20 20 0,-71 29 0,13 5 0,-19 2 0,31-20 0,-2-1 0,19-6 0,-5 2 0,30-19 0,11-1 0,13-8 0,12-5 0,8-3 0,1-1 0,-6 0 0,-7 2 0,-5 2 0,-15 8 0,6 2 0,-11 7 0,1 5 0,6-9 0,-11 13 0,14-15 0,2 1 0,5-5 0,11-9 0,-2 3 0,8-4 0,-2-4 0,3 1 0,-2-2 0,0 0 0,1 0 0,-3 1 0,0 2 0,-2-1 0,3-2 0,2 5 0,5 2 0,-3 1 0,1 5 0,0-2 0,2-2 0,2-3 0,0 5 0,1-4 0,0 4 0,0-4 0,0 0 0,0 4 0,21-16 0,51-26 0,1-7 0,6-6 0,10-3 0,4-4 0,30-15 0,-1-1 0,-35 23 0,-2 1 0,6-2 0,-3 3 0,18-6 0,-5 7 0,-40 15 0,-4 2 0,-35 15 0,-2-1 0,-9 7 0,-4 0 0,4-8 0,35-43 0,24-33 0,28-29 0,-39 51 0,0 0 0,33-38 0,15 1 0,-40 36 0,-8 18 0,-31 23 0,-20 16 0,-55 19 0,-31 27 0,-15 11 0,0-4 0,-10 5 0,-24 14 0,-16 8 0,15-5 0,19-12 0,6-2 0,-45 19 0,18-12 0,57-32 0,36-30 0,92-51 0,1-5 0,9-3 0,7-1 0,3-1 0,11-15 0,0 3 0,-22 22 0,-4 2 0,0-2 0,-1-1 0,34-27 0,13-18 0,-20 17 0,-25 22 0,-2 1 0,17-24 0,-21 21 0,-1 1 0,0-16 0,19-28 0,-21 33 0,-5 8 0,-3 18 0,-23 30 0,0 27 0,-17 7 0,4 5 0,101-68 0,-37 1 0,7-7 0,40-23 0,9-4 0,-7-3 0,-6 0 0,-32 23 0,-8 3 0,36-22 0,-78 51 0,-25 16 0,-54 25 0,-26 34 0,-5 4 0,-6 10 0,-13 16 0,-2 5 0,-6 3 0,-4 2 0,25-23 0,-6 0 0,7-3 0,-4 1 0,1-2 0,-25 12 0,3-5 0,-6 4 0,10-9 0,60-40 0,32-26 0,73-70 0,11-19 0,14-14 0,-12 27 0,5-4 0,-3 0 0,1-2 0,0-1 0,-2 7 0,27-21 0,-13 18 0,-11 15 0,-34 24 0,-90 67 0,-67 59 0,18-14 0,-6 9 0,4 1 0,-3 4 0,-22 13 0,7 0 0,39-35 0,4-5 0,5-4 0,7-5 0,5-2 0,43-31 0,81-63 0,23-26 0,-4-1 0,6-7 0,-22 15 0,-1 1 0,-2 4 0,-4 2 0,9-12 0,-36 39 0,-18 16 0,-19 22 0,-57 92 0,5-13 0,-4 9 0,-8 12 0,-1 4 0,2 0 0,8-8 0,0 6 0,58-55 0,70-85 0,45-53 0,-40 13 0,-3-6 0,-16 14 0,-3-1 0,-7-9 0,-9 4 0,-6-1 0,-3-18 0,-14 31 0,0 7 0,-7 25 0,-4 11 0,-6 23 0,-30 125 0,-13-36 0,-9 12 0,-5 34 0,-8 6 0,10-41 0,-6-3 0,4-9 0,-4 5 0,5-10 0,8-14 0,6-13 0,9-14 0,49-62 0,74-89 0,-23 21 0,3-6 0,9-6 0,-1 2 0,-4 2 0,-6 11 0,4-2 0,-20 28 0,-36 43 0,-8 1 0,-51 109 0,2-19 0,-12 11 0,-21 40 0,-6 5 0,8-12 0,2-10 0,6-23 0,10-12 0,11-10 0,97-114 0,6-15 0,8-13 0,22-20 0,6-10 0,9-15 0,-4 1 0,-24 23 0,-9 6 0,-18 19 0,-6 9 0,2-9 0,-35 45 0,-7 18 0,-9 51 0,-34 50 0,-15 17 0,3 4 0,-10 6 0,-11 7 0,-10 11 0,0-7 0,14-32 0,4-8 0,-4 1 0,-29 33 0,5-12 0,32-38 0,14-32 0,23-47 0,63-74 0,34-35 0,2-11 0,10-12 0,-26 36 0,8-6 0,0-2 0,-5 9 0,-3 3 0,-3 8 0,-2-1 0,5-6 0,0-2 0,-10 15 0,16-23 0,-15 22 0,-36 51 0,-11 31 0,-6 35 0,-22 30 0,-8 4 0,-8 6 0,-19 15 0,-8 2 0,-4 1 0,-5 0 0,-7 2 0,0-8 0,16-29 0,0-4 0,-7 3 0,2 1 0,1-10 0,-1 0 0,0-5 0,1 1 0,-58 37 0,32-34 0,33-15 0,39-20 0,155-35 0,-24-29 0,12-12 0,-19 14 0,2-1 0,-3-10 0,1-11 0,-4-9 0,-10-4 0,12-30 0,-20-3 0,-25 17 0,-15-2 0,-10 8 0,-10 1 0,-8 3 0,-6 4 0,-5-54 0,0-1 0,-5 55 0,-5 32 0,-7 33 0,-5 49 0,5 27 0,6 30 0,12-17 0,21-23 0,17-81 0,31-93 0,-30 26 0,-5-9 0,-1-5 0,-6-1 0,-4 8 0,-7 5 0,-6-26 0,-6 54 0,-25 49 0,-25 97 0,-6 22 0,0 51 0,36-52 0,48-41 0,15-77 0,27-61 0,-42 15 0,-8-7 0,12-70 0,-20 5 0,-17 70 0,-20 20 0,-34 53 0,-37 57 0,-3 39 0,17 38 0,43-46 0,51-36 0,18-50 0,37-34 0,-20-10 0,13-25 0,-32 25 0,9 0 0,-17 23 0,-2 11 0,-5 5 0,-5 2 0,-6-4 0,21-34 0,-4-14 0,13-16 0,-16 15 0,-12 22 0,-3 6 0,0-2 0,4 5 0,3-2 0,-2 7 0,9 0 0,1-1 0,6-6 0,3-1 0,-8 0 0,-5 10 0,-7 6 0,-7 8 0,4-9 0,-3 2 0,7-9 0,-1 6 0,4 2 0,-4 0 0,3 5 0,-6 0 0,0 7 0,3 8 0,-9-2 0,11 0 0,-5-6 0,1-2 0,3 2 0,-5 0 0,5 0 0,-2 0 0,-3 0 0,3 5 0,-7 3 0,1 1 0,-3 2 0,0-4 0,0 3 0,0-2 0,-2 5 0,1 0 0,-4-3 0,3-5 0,-4 4 0,2 2 0,-7 10 0,2 9 0,-2 11 0,5 5 0,-2 11 0,1 9 0,-6 20 0,-4-5 0,-4 12 0,-5 0 0,2-13 0,3 1 0,9-28 0,6-21 0,0-8 0,6-9 0,-1-8 0,-16-1 0,-65-6 0,-22 7 0,-5 5 0,-7 4 0,36 0 0,2 2 0,-18 3 0,7 0 0,13 0 0,28-8 0,-28 10 0,5 13 0,-66 33 0,61-29 0,2-1 0,-52 32 0,-8 4 0,51-23 0,19-8 0,33-16 0,14-15 0,17-18 0,27-40 0,28-63 0,5-12 0,10-18 0,-32 44 0,-14 41 0,-12 15 0,-7 23 0,-16 9 0,-25 29 0,-19 18 0,-39 44 0,17-13 0,-5 0 0,22-23 0,13-13 0,-9 8 0,12-8 0,-11 12 0,7-11 0,7 1 0,13-20 0,15-5 0,46-37 0,18-15 0,41-52 0,-38 28 0,-2-4 0,39-60 0,-5-4 0,-38 58 0,-17 25 0,-13 22 0,-1-1 0,-3 5 0,-3 1 0,-6 14 0,-34 42 0,-18 25 0,-30 35 0,-10 10 0,-3 2 0,2-17 0,2 0 0,22-32 0,-2-3 0,25-24 0,-4 2 0,10-8 0,0 3 0,12-8 0,3 1 0,9-6 0,6-7 0,27-26 0,30-34 0,31-26 0,-25 21 0,1-3 0,54-50 0,-37 31 0,-1 0 0,33-37 0,-41 46 0,-1 2 0,8-12 0,2 6 0,-23 17 0,-13 18 0,-13 12 0,-20 20 0,-46 55 0,-7 2 0,-16 18 0,-3 4 0,18-15 0,-25 35 0,4-3 0,-20 23 0,8-9 0,-13 6 0,5-9 0,2-8 0,14-21 0,6-12 0,22-25 0,0-5 0,22-16 0,1-4 0,12-7 0,-23 3 0,-29 20 0,-18 5 0,-31 21 0,39-15 0,-5 1 0,27-15 0,-4 2 0,14-5 0,-2 2 0,17-4 0,-10 4 0,-4 6 0,0-7 0,0 5 0,15-14 0,11-2 0,10-8 0,26-1 0,25 6 0,28 1 0,47-1 0,-4-2 0,32-30 0,-37-3 0,-35-4 0,-42 12 0,-41 15 0,-53 2 0,-63 32 0,32 2 0,-8 11 0,-32 23 0,0 9 0,27-11 0,4 0 0,-10 6 0,12-6 0,5-11 0,28-22 0,47-22 0,108-52 0,9 3 0,16-6 0,-20 8 0,5-2 0,8 0 0,26-9 0,10 0 0,-8 4 0,-31 15 0,-4 2 0,-5 4 0,36-11 0,-13 9 0,11 2 0,-75 18 0,-27 2 0,-40 4 0,-49 11 0,-20 24 0,-13 11 0,-20 8 0,-9 5 0,-9 13 0,1 2 0,15-9 0,12-6 0,-16 6 0,57-31 0,42-21 0,71-41 0,35-22 0,-6-5 0,13-10 0,13-6 0,13-10 0,-3 3 0,-23 13 0,-4 2 0,-3 2 0,23-22 0,-11 12 0,-1 7 0,-82 53 0,-92 67 0,-42 40 0,4-9 0,-6 8 0,15-8 0,0-1 0,-9 1 0,6-5 0,27-25 0,7-5 0,-29 15 0,44-37 0,36-18 0,-38 24 0,-60 39 0,30-19 0,-4-1 0,-4 0 0,2-6 0,15-7 0,6-7 0,-5-5 0,43-14 0,70-3 0,11-5 0,56 5 0,-17-8 0,5-11 0,-20-5 0,-27-3 0,-8-1 0,-20 9 0,-4 5 0,4 3 0,7 0 0,12 1 0,14 8 0,-1-3 0,-7 3 0,-8-6 0,-29-1 0,-98 22 0,-10 4 0,21-1 0,2 2 0,-30 14 0,51-8 0,35-14 0,24-6 0,15 6 0,27-9 0,39-3 0,43-35 0,20-12 0,-2-14 0,-39 12 0,-40 19 0,-37 13 0,-19 8 0,-87 72 0,-27 5 0,35-23 0,2-2 0,-46 22 0,67-48 0,32-16 0,153-43 0,-27-20 0,11-12 0,-18 20 0,4-4 0,-2-5 0,7-12 0,-1-3 0,-11-1 0,6-8 0,-14 7 0,30-28 0,-66 50 0,-45 44 0,-55 58 0,-41 37 0,5-14 0,-11 5 0,-5 2 0,-18 13 0,-3 3 0,-2-4 0,6-7 0,0 0 0,10-15 0,1-10 0,25-16 0,47-27 0,128-36 0,6-5 0,22 3 0,20-5 0,10 1 0,5-4 0,-43 9 0,2-1 0,-3-2 0,-2 2 0,-4-3 0,-8 0 0,-8-2 0,-17-1 0,0-13 0,-36 19 0,114 4 0,-45 11 0,8 1 0,27-4 0,2-3 0,-18 1 0,-13-5 0,1-15 0,-112-14 0,-67 21 0,-34 10 0,-36 1 0,-11 10 0,-9 16 0,-1 4 0,18-1 0,20 10 0,26 33 0,164-36 0,18-16 0,15-5 0,-1-4 0,5-2 0,2-4 0,-8-3 0,3-12 0,-53-3 0,-30-9 0,-24 1 0,-72 2 0,-45 72 0,44-10 0,3 12 0,-26 75 0,143-24 0,62-51 0,-28-34 0,5-8 0,29-12 0,-43-2 0,-35-2 0,-21 5 0,-92 29 0,-40 9 0,32-11 0,-5 0 0,-55 15 0,45-16 0,56-8 0,23 1 0,57-6 0,19-4 0,30-4 0,-7 0 0,-19-5 0,-10 5 0,-8 2 0,-3 1 0,2 0 0,-5 0 0,-4-6 0,-10 6 0,37-4 0,-7 4 0,37 0 0,-22 0 0,-7 0 0,-5 0 0,-3-2 0,-5 1 0,-6-1 0,-9 1 0,0 0 0,-10-3 0,2 1 0,-5-2 0,0 1 0,2 1 0,-9 1 0,6 2 0,-8-2 0,1-2 0,-30 4 0,-41-1 0,-26 1 0,-59 0 0,60 1 0,-4 6 0,-12 4 0,-1 3 0,-8 5 0,3 2 0,15 0 0,8-1 0,-36 11 0,44-20 0,44-11 0,15 0 0,11-2 0,32 2 0,26-5 0,12 2 0,13-4 0,-17 4 0,11 2 0,-9 1 0,14 0 0,-6 0 0,0-4 0,1-3 0,-2-3 0,-24 6 0,21 1 0,-33 3 0,22-2 0,-14-2 0,-4 1 0,-1 2 0,-5 1 0,5 0 0,-1 0 0,-1 0 0,0-2 0,-6-1 0,3-3 0,1-3 0,-1 2 0,-2-1 0,-1 2 0,-5-5 0,-2-1 0,-2 1 0,-3 3 0,-4 2 0,-3 5 0,-3-5 0,-11-18 0,-1-27 0,-10-67 0,7-36 0,6 62 0,1 5 0,3-24 0,-7 8 0,-2-11 0,8-7 0,0-8 0,-4 9 0,-2-12 0,4-1 0,2-17 0,1-2 0,1 2 0,-1 1 0,0 1 0,0 8 0,0-20 0,0 15 0,5 32 0,-11 13 0,-80-32 0,13 62 0,9 8 0,2-1 0,-4-26 0,29 0 0,23 28 0,3-8 0,-5 5 0,0 9 0,-9-20 0,4-1 0,4 20 0,4 1 0,10 45 0,-2-13 0,9 18 0,21-9 0,4 9 0,20-5 0,-2 1 0,-2-4 0,3 3 0,-9 1 0,-9 6 0,-6 3 0,-6 0 0,1-1 0,-5 0 0,0-2 0,-3 3 0,5 0 0,-1-1 0,5 1 0,-2-3 0,5 3 0,-5-2 0,2 1 0,0-5 0,1 5 0,-1-2 0,4 3 0,-12 0 0,2 0 0,-6 0 0,0 0 0,2 1 0,-1 1 0,0-1 0,4-1 0,-3 3 0,0-3 0,-2 1 0,-1-1 0,-31 0 0,-12 0 0,-10 0 0,-43 0 0,-21 16 0,17 6 0,-7 8 0,11-3 0,2 3 0,5 4 0,7 1 0,2 4 0,49-22 0,16-7 0,7-2 0,-69 94 0,-10 8 0,10-18 0,-2 1 0,13-22 0,5-8 0,-32 29 0,28-33 0,16-12 0,9-8 0,12-15 0,45-28 0,58-54 0,4-9 0,5-8 0,-8 4 0,-3-1 0,6-5 0,-8 4 0,-7 9 0,-46 37 0,-82 118 0,9-21 0,-7 10 0,-4 6 0,-7 10 0,1-3 0,-26 39 0,3-5 0,13-20 0,7-13 0,-5 10 0,133-134 0,5-26 0,11-14 0,32-26 0,6-7 0,-3 2 0,-5 3 0,-17 14 0,-10 10 0,9 1 0,-45 36 0,-135 157 0,11-18 0,-8 8 0,-6 8 0,5-2 0,10-10 0,37-42 0,115-141 0,-5 5 0,6-12 0,19-25 0,-5 0 0,-33 41 0,-7 8 0,10-11 0,-41 51 0,-3 5 0,8-8 0,4-4 0,5-5 0,-8 7 0,2-9 0,-4 10 0,-2 1 0,-53 76 0,-34 42 0,1-16 0,-14 13 0,-6 7 0,-3 2 0,4 1 0,-5 5 0,-4 3 0,1 1 0,0-1 0,0-3 0,-4 2 0,3-2 0,0-2 0,6-4 0,-6 4 0,0-1 0,9-10 0,10-12 0,7 0 0,12-18 0,0-2 0,100-113 0,39-42 0,-9 14 0,8-9 0,8-5 0,-2 1 0,7-8 0,1 0 0,0 1 0,-9 11 0,0 0 0,0 3 0,-7 6 0,42-37 0,-15 19 0,-2 16 0,-73 69 0,-64 101 0,-42 8 0,-33 26 0,-6 5 0,32-36 0,-2 5 0,-4 4 0,-3 0 0,0 1 0,-9 5 0,-2 6 0,-3-2 0,3-2 0,4-6 0,-5 2 0,-1-2 0,9-9 0,21-15 0,-29 37 0,160-171 0,64-69 0,7-12 0,-41 43 0,5-7 0,1-4 0,3-2 0,0 0 0,8-11 0,6 0 0,-2-1 0,-1 1 0,-6 3 0,10-13 0,-4 0 0,-7 8 0,-16 19 0,0-4 0,-33 54 0,-63 108 0,-29 48 0,-23 13 0,-19 17 0,0 4 0,20-28 0,1 5 0,-2-3 0,0-1 0,-1-3 0,-5-2 0,5-5 0,9-13 0,-23 20 0,44-42 0,138-104 0,4-51 0,10-22 0,1 20 0,-1-1 0,2-23 0,-18 14 0,-32 36 0,-117 142 0,-1 3 0,-4 7 0,-5-2 0,3-1 0,0-1 0,26-34 0,98-143 0,-8 13 0,7-9 0,7-9 0,0 2 0,20-13 0,-136 166 0,-37 45 0,-14 10 0,-5 5 0,25-30 0,-2 2 0,9-6 0,-12 21 0,37-42 0,105-113 0,36-48 0,6-10 0,1-15 0,-19 25 0,1-5 0,-13 3 0,7-25 0,-29 10 0,-53 1 0,-88 89 0,-47 98 0,63-21 0,7 9 0,1 46 0,155-203 0,-22-6 0,-1-17 0,-12 20 0,2-8 0,-9 2 0,3-33 0,-29 15 0,-80-13 0,-36 155 0,-24 48 0,5 18 0,-9 25 0,6 3 0,6-5 0,5 4 0,3 6 0,22-15 0,-1 7 0,7-3 0,14-15 0,7 1 0,16-14 0,10 24 0,150-200 0,-47 18 0,7-16 0,0-2 0,-3 5 0,-1-2 0,-2 0 0,9-12 0,-1 0 0,-16 16 0,7-17 0,-135 145 0,-12 35 0,-13 19 0,7-17 0,-7 2 0,1 3 0,-3 6 0,0 2 0,0-6 0,-29 19 0,7-11 0,39-32 0,9-12 0,-17 4 0,54-28 0,-24 52 0,-9 19 0,12-14 0,1 7 0,-32 44 0,17 1 0,72 16 0,60-109 0,24-23 0,18-19 0,4-14 0,5 1 0,-8-4 0,24-23 0,-90 23 0,-74 14 0,-78 55 0,-25 34 0,18-24 0,2 5 0,-32 28 0,53 0 0,159 5 0,-2-82 0,17-18 0,37-10 0,-9-20 0,-20-69 0,-79 24 0,-26-7 0,-43 4 0,-25 17 0,-2 34 0,-4 28 0,-11 33 0,22 28 0,62 71 0,158-114 0,-48-56 0,0-26 0,-3-16 0,-19-6 0,-37-14 0,-101 153 0,11-17 0,-21 52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>
            <a:extLst>
              <a:ext uri="{FF2B5EF4-FFF2-40B4-BE49-F238E27FC236}">
                <a16:creationId xmlns:a16="http://schemas.microsoft.com/office/drawing/2014/main" id="{3E265F79-8979-8B2B-55DE-F4FDF62C27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43" name="Rectangle 1027">
            <a:extLst>
              <a:ext uri="{FF2B5EF4-FFF2-40B4-BE49-F238E27FC236}">
                <a16:creationId xmlns:a16="http://schemas.microsoft.com/office/drawing/2014/main" id="{07B96C85-1A09-8F43-B452-DF5802AB0E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4" name="Rectangle 1028">
            <a:extLst>
              <a:ext uri="{FF2B5EF4-FFF2-40B4-BE49-F238E27FC236}">
                <a16:creationId xmlns:a16="http://schemas.microsoft.com/office/drawing/2014/main" id="{531C951E-4EF9-AEAF-8294-66A88F47F6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1029">
            <a:extLst>
              <a:ext uri="{FF2B5EF4-FFF2-40B4-BE49-F238E27FC236}">
                <a16:creationId xmlns:a16="http://schemas.microsoft.com/office/drawing/2014/main" id="{A5065941-CCCB-9F16-33DE-C557EE0E14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112646" name="Rectangle 1030">
            <a:extLst>
              <a:ext uri="{FF2B5EF4-FFF2-40B4-BE49-F238E27FC236}">
                <a16:creationId xmlns:a16="http://schemas.microsoft.com/office/drawing/2014/main" id="{7D0F1129-9BCC-2576-4619-6A70608A76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47" name="Rectangle 1031">
            <a:extLst>
              <a:ext uri="{FF2B5EF4-FFF2-40B4-BE49-F238E27FC236}">
                <a16:creationId xmlns:a16="http://schemas.microsoft.com/office/drawing/2014/main" id="{DC939025-D467-98DC-566F-F60A85C07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DD6F53-7900-7B40-A249-F89047BF39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F5884F4-855F-BFEC-BC5A-B1D11A4F6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79BE36-4617-A748-95CF-E9C9259ACD07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62F1CC1-7241-8B5B-A38E-3D1799685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B32D1C8-F9D8-9289-9C3E-E02702717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>
            <a:extLst>
              <a:ext uri="{FF2B5EF4-FFF2-40B4-BE49-F238E27FC236}">
                <a16:creationId xmlns:a16="http://schemas.microsoft.com/office/drawing/2014/main" id="{C619E3A2-498C-98C9-F05A-E8D02A365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Espace réservé des notes 2">
            <a:extLst>
              <a:ext uri="{FF2B5EF4-FFF2-40B4-BE49-F238E27FC236}">
                <a16:creationId xmlns:a16="http://schemas.microsoft.com/office/drawing/2014/main" id="{91A43695-A01A-CD53-C880-C512F0BD5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8915" name="Espace réservé du numéro de diapositive 3">
            <a:extLst>
              <a:ext uri="{FF2B5EF4-FFF2-40B4-BE49-F238E27FC236}">
                <a16:creationId xmlns:a16="http://schemas.microsoft.com/office/drawing/2014/main" id="{E7FE3764-B2C7-1E30-46F6-46ED5317D3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75F5F1A-3E2B-7E4A-8C93-DF955939581C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>
            <a:extLst>
              <a:ext uri="{FF2B5EF4-FFF2-40B4-BE49-F238E27FC236}">
                <a16:creationId xmlns:a16="http://schemas.microsoft.com/office/drawing/2014/main" id="{FF378F72-1702-C0F5-7EC8-0EE528C4BD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Espace réservé des notes 2">
            <a:extLst>
              <a:ext uri="{FF2B5EF4-FFF2-40B4-BE49-F238E27FC236}">
                <a16:creationId xmlns:a16="http://schemas.microsoft.com/office/drawing/2014/main" id="{16B8542F-45BA-7BF3-1A1F-B63FB6B5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Espace réservé du numéro de diapositive 3">
            <a:extLst>
              <a:ext uri="{FF2B5EF4-FFF2-40B4-BE49-F238E27FC236}">
                <a16:creationId xmlns:a16="http://schemas.microsoft.com/office/drawing/2014/main" id="{7E843DEA-E14B-BD15-FC45-03688030E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ED5B4B-0A8C-2345-A3C5-E5603E720779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>
            <a:extLst>
              <a:ext uri="{FF2B5EF4-FFF2-40B4-BE49-F238E27FC236}">
                <a16:creationId xmlns:a16="http://schemas.microsoft.com/office/drawing/2014/main" id="{AA49A27B-F30A-1181-6BCB-A44C02161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Espace réservé des notes 2">
            <a:extLst>
              <a:ext uri="{FF2B5EF4-FFF2-40B4-BE49-F238E27FC236}">
                <a16:creationId xmlns:a16="http://schemas.microsoft.com/office/drawing/2014/main" id="{EBD55287-D66A-02B1-4EED-183791C31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Espace réservé du numéro de diapositive 3">
            <a:extLst>
              <a:ext uri="{FF2B5EF4-FFF2-40B4-BE49-F238E27FC236}">
                <a16:creationId xmlns:a16="http://schemas.microsoft.com/office/drawing/2014/main" id="{24C097D7-4D7F-A096-A4B9-643A8F14EF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07EEED4-C711-8C41-BD72-16955569B267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>
            <a:extLst>
              <a:ext uri="{FF2B5EF4-FFF2-40B4-BE49-F238E27FC236}">
                <a16:creationId xmlns:a16="http://schemas.microsoft.com/office/drawing/2014/main" id="{E5255585-8E3A-9D45-584D-F24184C50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Espace réservé des notes 2">
            <a:extLst>
              <a:ext uri="{FF2B5EF4-FFF2-40B4-BE49-F238E27FC236}">
                <a16:creationId xmlns:a16="http://schemas.microsoft.com/office/drawing/2014/main" id="{5BB39659-ABF2-57B8-B075-728F0892FA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3011" name="Espace réservé du numéro de diapositive 3">
            <a:extLst>
              <a:ext uri="{FF2B5EF4-FFF2-40B4-BE49-F238E27FC236}">
                <a16:creationId xmlns:a16="http://schemas.microsoft.com/office/drawing/2014/main" id="{D330A5DE-8322-69B0-77B8-34AF828A9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AD232CF-84D9-8546-9003-325382B38F2C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>
            <a:extLst>
              <a:ext uri="{FF2B5EF4-FFF2-40B4-BE49-F238E27FC236}">
                <a16:creationId xmlns:a16="http://schemas.microsoft.com/office/drawing/2014/main" id="{84315204-F738-17BC-9A4D-9BC437289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Espace réservé des notes 2">
            <a:extLst>
              <a:ext uri="{FF2B5EF4-FFF2-40B4-BE49-F238E27FC236}">
                <a16:creationId xmlns:a16="http://schemas.microsoft.com/office/drawing/2014/main" id="{8B7D7B2E-DDF9-7731-8811-BAA92F380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Espace réservé du numéro de diapositive 3">
            <a:extLst>
              <a:ext uri="{FF2B5EF4-FFF2-40B4-BE49-F238E27FC236}">
                <a16:creationId xmlns:a16="http://schemas.microsoft.com/office/drawing/2014/main" id="{921EBC86-0170-0BC7-AB95-9F134CAA2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02D9933-6FEA-7B40-AADF-4D718A45EFFE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>
            <a:extLst>
              <a:ext uri="{FF2B5EF4-FFF2-40B4-BE49-F238E27FC236}">
                <a16:creationId xmlns:a16="http://schemas.microsoft.com/office/drawing/2014/main" id="{AA89805F-B0D7-D96A-D303-CADD065B3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Espace réservé des notes 2">
            <a:extLst>
              <a:ext uri="{FF2B5EF4-FFF2-40B4-BE49-F238E27FC236}">
                <a16:creationId xmlns:a16="http://schemas.microsoft.com/office/drawing/2014/main" id="{4B9A9728-54F7-960E-ED45-72368794E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Espace réservé du numéro de diapositive 3">
            <a:extLst>
              <a:ext uri="{FF2B5EF4-FFF2-40B4-BE49-F238E27FC236}">
                <a16:creationId xmlns:a16="http://schemas.microsoft.com/office/drawing/2014/main" id="{6DFE8603-17EC-F519-A6FE-E526F42DE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CD56B91-372A-0146-A9B3-D3DDDF69D058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e l'image des diapositives 1">
            <a:extLst>
              <a:ext uri="{FF2B5EF4-FFF2-40B4-BE49-F238E27FC236}">
                <a16:creationId xmlns:a16="http://schemas.microsoft.com/office/drawing/2014/main" id="{188E39C5-15EE-1197-ED6D-6B76D19DF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Espace réservé des notes 2">
            <a:extLst>
              <a:ext uri="{FF2B5EF4-FFF2-40B4-BE49-F238E27FC236}">
                <a16:creationId xmlns:a16="http://schemas.microsoft.com/office/drawing/2014/main" id="{630985CB-0B14-FD84-A08A-7C76782AE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Espace réservé du numéro de diapositive 3">
            <a:extLst>
              <a:ext uri="{FF2B5EF4-FFF2-40B4-BE49-F238E27FC236}">
                <a16:creationId xmlns:a16="http://schemas.microsoft.com/office/drawing/2014/main" id="{2710121E-1DDB-F957-B2F0-0D580F098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277B97-7543-204A-891A-1F30DBEA9922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e l'image des diapositives 1">
            <a:extLst>
              <a:ext uri="{FF2B5EF4-FFF2-40B4-BE49-F238E27FC236}">
                <a16:creationId xmlns:a16="http://schemas.microsoft.com/office/drawing/2014/main" id="{66A7F47C-3FD6-AA8F-1549-A99BC1D9E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Espace réservé des notes 2">
            <a:extLst>
              <a:ext uri="{FF2B5EF4-FFF2-40B4-BE49-F238E27FC236}">
                <a16:creationId xmlns:a16="http://schemas.microsoft.com/office/drawing/2014/main" id="{10EB2399-44F6-D1B4-0F09-47B098866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Espace réservé du numéro de diapositive 3">
            <a:extLst>
              <a:ext uri="{FF2B5EF4-FFF2-40B4-BE49-F238E27FC236}">
                <a16:creationId xmlns:a16="http://schemas.microsoft.com/office/drawing/2014/main" id="{41DC766D-1AC9-0BDC-8B00-1F345C1524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75E1616-DE73-9A4F-BF02-D9BACA3A8E19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ce réservé de l'image des diapositives 1">
            <a:extLst>
              <a:ext uri="{FF2B5EF4-FFF2-40B4-BE49-F238E27FC236}">
                <a16:creationId xmlns:a16="http://schemas.microsoft.com/office/drawing/2014/main" id="{6BFD17FC-5E8E-5D14-00A8-018D6C36E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Espace réservé des notes 2">
            <a:extLst>
              <a:ext uri="{FF2B5EF4-FFF2-40B4-BE49-F238E27FC236}">
                <a16:creationId xmlns:a16="http://schemas.microsoft.com/office/drawing/2014/main" id="{26B01A28-0BE6-BD33-5014-AD6D5256F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6803" name="Espace réservé du numéro de diapositive 3">
            <a:extLst>
              <a:ext uri="{FF2B5EF4-FFF2-40B4-BE49-F238E27FC236}">
                <a16:creationId xmlns:a16="http://schemas.microsoft.com/office/drawing/2014/main" id="{5739CD4B-F7CC-6FB3-A17A-7F981743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946B9B1-D489-704C-82C5-0A7CA49C0A9B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>
            <a:extLst>
              <a:ext uri="{FF2B5EF4-FFF2-40B4-BE49-F238E27FC236}">
                <a16:creationId xmlns:a16="http://schemas.microsoft.com/office/drawing/2014/main" id="{FC33E71B-344B-D408-2788-22E7D19A1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notes 2">
            <a:extLst>
              <a:ext uri="{FF2B5EF4-FFF2-40B4-BE49-F238E27FC236}">
                <a16:creationId xmlns:a16="http://schemas.microsoft.com/office/drawing/2014/main" id="{4B075F46-E578-D0A5-068A-390F39738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1441F3EB-808F-7595-B69D-E9A6FE9B4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E3C0B1D-8A0A-DF4D-98C9-B5346AA48E2C}" type="slidenum">
              <a:rPr lang="fr-FR" altLang="fr-FR" sz="1200" smtClean="0"/>
              <a:pPr/>
              <a:t>28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>
            <a:extLst>
              <a:ext uri="{FF2B5EF4-FFF2-40B4-BE49-F238E27FC236}">
                <a16:creationId xmlns:a16="http://schemas.microsoft.com/office/drawing/2014/main" id="{90B4F7FE-8244-2768-958C-326B23F42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>
            <a:extLst>
              <a:ext uri="{FF2B5EF4-FFF2-40B4-BE49-F238E27FC236}">
                <a16:creationId xmlns:a16="http://schemas.microsoft.com/office/drawing/2014/main" id="{7385B9B9-D90D-55B0-D99A-96C17D1A1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E4450370-9D22-31E4-0A22-99F15326E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B1BBD59-6BE6-2A4C-BB18-D5089775509D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Espace réservé de l'image des diapositives 1">
            <a:extLst>
              <a:ext uri="{FF2B5EF4-FFF2-40B4-BE49-F238E27FC236}">
                <a16:creationId xmlns:a16="http://schemas.microsoft.com/office/drawing/2014/main" id="{728A9EBD-25F2-6497-4021-59E2FAB7B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Espace réservé des notes 2">
            <a:extLst>
              <a:ext uri="{FF2B5EF4-FFF2-40B4-BE49-F238E27FC236}">
                <a16:creationId xmlns:a16="http://schemas.microsoft.com/office/drawing/2014/main" id="{1DAC449E-4139-4132-D227-B4A775307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3187" name="Espace réservé du numéro de diapositive 3">
            <a:extLst>
              <a:ext uri="{FF2B5EF4-FFF2-40B4-BE49-F238E27FC236}">
                <a16:creationId xmlns:a16="http://schemas.microsoft.com/office/drawing/2014/main" id="{25137B36-099F-C3E1-E509-0205417815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F6887B9-C489-654B-A5A8-7834B1F0E221}" type="slidenum">
              <a:rPr lang="fr-FR" altLang="fr-FR" sz="1200" smtClean="0"/>
              <a:pPr/>
              <a:t>29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ce réservé de l'image des diapositives 1">
            <a:extLst>
              <a:ext uri="{FF2B5EF4-FFF2-40B4-BE49-F238E27FC236}">
                <a16:creationId xmlns:a16="http://schemas.microsoft.com/office/drawing/2014/main" id="{1AEA8B2B-8E97-E45D-D61F-9DE4D2563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Espace réservé des notes 2">
            <a:extLst>
              <a:ext uri="{FF2B5EF4-FFF2-40B4-BE49-F238E27FC236}">
                <a16:creationId xmlns:a16="http://schemas.microsoft.com/office/drawing/2014/main" id="{B0A44CDA-7CB8-7475-6AE5-20922E930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5235" name="Espace réservé du numéro de diapositive 3">
            <a:extLst>
              <a:ext uri="{FF2B5EF4-FFF2-40B4-BE49-F238E27FC236}">
                <a16:creationId xmlns:a16="http://schemas.microsoft.com/office/drawing/2014/main" id="{05F6C3A5-F64B-BC76-2F46-28BA7851BA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E835DE2-74FD-4747-B516-D7E1060F3757}" type="slidenum">
              <a:rPr lang="fr-FR" altLang="fr-FR" sz="1200" smtClean="0"/>
              <a:pPr/>
              <a:t>31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>
            <a:extLst>
              <a:ext uri="{FF2B5EF4-FFF2-40B4-BE49-F238E27FC236}">
                <a16:creationId xmlns:a16="http://schemas.microsoft.com/office/drawing/2014/main" id="{204115EA-C3AD-1D2F-E223-C5C3B4E03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7353930-5270-AA48-819C-F5233629BB1C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66B2859C-B601-5B8B-C0AC-8FE2C7BE7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3EB05A4-D0F3-5805-848C-06E3015E1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Espace réservé de l'image des diapositives 1">
            <a:extLst>
              <a:ext uri="{FF2B5EF4-FFF2-40B4-BE49-F238E27FC236}">
                <a16:creationId xmlns:a16="http://schemas.microsoft.com/office/drawing/2014/main" id="{3E4A00A1-924F-9554-3881-8847B3BF8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Espace réservé des notes 2">
            <a:extLst>
              <a:ext uri="{FF2B5EF4-FFF2-40B4-BE49-F238E27FC236}">
                <a16:creationId xmlns:a16="http://schemas.microsoft.com/office/drawing/2014/main" id="{24906BBC-12C2-18C1-F894-CECBA6A86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0659" name="Espace réservé du numéro de diapositive 3">
            <a:extLst>
              <a:ext uri="{FF2B5EF4-FFF2-40B4-BE49-F238E27FC236}">
                <a16:creationId xmlns:a16="http://schemas.microsoft.com/office/drawing/2014/main" id="{8ED8AA32-90DB-8E3B-ADF5-04493814A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0C05566-353F-1F44-B630-C5F7B558427D}" type="slidenum">
              <a:rPr lang="fr-FR" altLang="fr-FR" sz="1200" smtClean="0"/>
              <a:pPr/>
              <a:t>34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F1DC79F-96C6-3880-0BA9-6892E7F86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2FF0B0-01E2-344E-8D11-1B2C704E4AF2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63EB752-C3A8-4873-2D51-9500FE5A0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5843835-3E07-0885-6AD9-459D7BE03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AAB356EF-C3C8-2FFE-73B9-087879DAA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6AA1B82-5EA9-134C-9D77-4196B60604E9}" type="slidenum">
              <a:rPr lang="fr-FR" altLang="fr-FR" sz="1200" smtClean="0"/>
              <a:pPr/>
              <a:t>42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042CB86B-5CBF-4508-1B94-7A6453C0F5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7DA8237-66AE-2D69-DBC4-8046C5884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3CAE4BE-5932-522A-1261-BC64E1730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00AA46F-7C00-7E4B-AB26-F1F7203D32D7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145D2B2E-7F0F-0151-30FE-58A51C901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1D0CCADF-4762-7804-0022-EDB93822D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e l'image des diapositives 1">
            <a:extLst>
              <a:ext uri="{FF2B5EF4-FFF2-40B4-BE49-F238E27FC236}">
                <a16:creationId xmlns:a16="http://schemas.microsoft.com/office/drawing/2014/main" id="{BC11EB4C-9393-7344-7D70-9BDECD053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Espace réservé des notes 2">
            <a:extLst>
              <a:ext uri="{FF2B5EF4-FFF2-40B4-BE49-F238E27FC236}">
                <a16:creationId xmlns:a16="http://schemas.microsoft.com/office/drawing/2014/main" id="{4F5FF242-511B-1EBC-D51C-AD2E25612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7043" name="Espace réservé du numéro de diapositive 3">
            <a:extLst>
              <a:ext uri="{FF2B5EF4-FFF2-40B4-BE49-F238E27FC236}">
                <a16:creationId xmlns:a16="http://schemas.microsoft.com/office/drawing/2014/main" id="{2CD5C560-F468-5F5C-2389-D0007406F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EE77074-3E22-2946-B094-5DE33D690DEF}" type="slidenum">
              <a:rPr lang="fr-FR" altLang="fr-FR" sz="1200" smtClean="0"/>
              <a:pPr/>
              <a:t>44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>
            <a:extLst>
              <a:ext uri="{FF2B5EF4-FFF2-40B4-BE49-F238E27FC236}">
                <a16:creationId xmlns:a16="http://schemas.microsoft.com/office/drawing/2014/main" id="{8FC47251-1991-1B3B-368D-792AE34BD4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Espace réservé des notes 2">
            <a:extLst>
              <a:ext uri="{FF2B5EF4-FFF2-40B4-BE49-F238E27FC236}">
                <a16:creationId xmlns:a16="http://schemas.microsoft.com/office/drawing/2014/main" id="{DA53A193-5DA1-B352-34B1-A9BD65031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0115" name="Espace réservé du numéro de diapositive 3">
            <a:extLst>
              <a:ext uri="{FF2B5EF4-FFF2-40B4-BE49-F238E27FC236}">
                <a16:creationId xmlns:a16="http://schemas.microsoft.com/office/drawing/2014/main" id="{78E5B5C2-318E-AD1F-7900-F48093A65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C0D901B-B508-664F-B47F-EF91962AAC75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>
            <a:extLst>
              <a:ext uri="{FF2B5EF4-FFF2-40B4-BE49-F238E27FC236}">
                <a16:creationId xmlns:a16="http://schemas.microsoft.com/office/drawing/2014/main" id="{84EC52F8-F109-CEB9-872A-1C01F55BB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Espace réservé des notes 2">
            <a:extLst>
              <a:ext uri="{FF2B5EF4-FFF2-40B4-BE49-F238E27FC236}">
                <a16:creationId xmlns:a16="http://schemas.microsoft.com/office/drawing/2014/main" id="{9F6E9079-FB98-EFF8-B18C-596CC8C8C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1139" name="Espace réservé du numéro de diapositive 3">
            <a:extLst>
              <a:ext uri="{FF2B5EF4-FFF2-40B4-BE49-F238E27FC236}">
                <a16:creationId xmlns:a16="http://schemas.microsoft.com/office/drawing/2014/main" id="{3458B2F1-29B4-E359-8A05-9ECA071F2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F618B15-8B5C-F449-B80F-B9ACAFDE967E}" type="slidenum">
              <a:rPr lang="fr-FR" altLang="fr-FR" sz="1200" smtClean="0"/>
              <a:pPr/>
              <a:t>47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Espace réservé de l'image des diapositives 1">
            <a:extLst>
              <a:ext uri="{FF2B5EF4-FFF2-40B4-BE49-F238E27FC236}">
                <a16:creationId xmlns:a16="http://schemas.microsoft.com/office/drawing/2014/main" id="{B8CAB3CF-B378-FBB6-E069-C54B15AFC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Espace réservé des notes 2">
            <a:extLst>
              <a:ext uri="{FF2B5EF4-FFF2-40B4-BE49-F238E27FC236}">
                <a16:creationId xmlns:a16="http://schemas.microsoft.com/office/drawing/2014/main" id="{89785B90-9601-FCF0-9F9A-883DBE70F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33123" name="Espace réservé du numéro de diapositive 3">
            <a:extLst>
              <a:ext uri="{FF2B5EF4-FFF2-40B4-BE49-F238E27FC236}">
                <a16:creationId xmlns:a16="http://schemas.microsoft.com/office/drawing/2014/main" id="{5B961F33-216B-C3C9-5BAE-4693714345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19A2EF0-7C56-404E-A461-683E37218718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>
            <a:extLst>
              <a:ext uri="{FF2B5EF4-FFF2-40B4-BE49-F238E27FC236}">
                <a16:creationId xmlns:a16="http://schemas.microsoft.com/office/drawing/2014/main" id="{E3B04DB4-6434-140F-A2BB-F859591E13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Espace réservé des notes 2">
            <a:extLst>
              <a:ext uri="{FF2B5EF4-FFF2-40B4-BE49-F238E27FC236}">
                <a16:creationId xmlns:a16="http://schemas.microsoft.com/office/drawing/2014/main" id="{132CBA28-5F16-515E-02E4-3E354F262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Espace réservé du numéro de diapositive 3">
            <a:extLst>
              <a:ext uri="{FF2B5EF4-FFF2-40B4-BE49-F238E27FC236}">
                <a16:creationId xmlns:a16="http://schemas.microsoft.com/office/drawing/2014/main" id="{B81BC140-0A8B-3562-130A-20C750091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57F98C-3D49-1044-B719-84B6BA1841A6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>
            <a:extLst>
              <a:ext uri="{FF2B5EF4-FFF2-40B4-BE49-F238E27FC236}">
                <a16:creationId xmlns:a16="http://schemas.microsoft.com/office/drawing/2014/main" id="{6B541813-A1B0-54E4-0BAF-23048FEA8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Espace réservé des commentaires 2">
            <a:extLst>
              <a:ext uri="{FF2B5EF4-FFF2-40B4-BE49-F238E27FC236}">
                <a16:creationId xmlns:a16="http://schemas.microsoft.com/office/drawing/2014/main" id="{1F794C38-5540-E4F5-682E-ACD7D3FC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Times" pitchFamily="2" charset="0"/>
                <a:ea typeface="ＭＳ Ｐゴシック" panose="020B0600070205080204" pitchFamily="34" charset="-128"/>
              </a:rPr>
              <a:t>MEGA project? Centre galactique: cusp vs core</a:t>
            </a:r>
          </a:p>
        </p:txBody>
      </p:sp>
      <p:sp>
        <p:nvSpPr>
          <p:cNvPr id="41987" name="Espace réservé du numéro de diapositive 3">
            <a:extLst>
              <a:ext uri="{FF2B5EF4-FFF2-40B4-BE49-F238E27FC236}">
                <a16:creationId xmlns:a16="http://schemas.microsoft.com/office/drawing/2014/main" id="{CB82FF1E-632A-8C4F-F1BC-52AFEAB9B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57FDB0F-80E6-A64D-88BF-F69330FE673D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C62F67CB-E31F-C57E-24A7-7E12BE38A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notes 2">
            <a:extLst>
              <a:ext uri="{FF2B5EF4-FFF2-40B4-BE49-F238E27FC236}">
                <a16:creationId xmlns:a16="http://schemas.microsoft.com/office/drawing/2014/main" id="{C02282F0-8B83-5B1A-79E0-5F0011047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Espace réservé du numéro de diapositive 3">
            <a:extLst>
              <a:ext uri="{FF2B5EF4-FFF2-40B4-BE49-F238E27FC236}">
                <a16:creationId xmlns:a16="http://schemas.microsoft.com/office/drawing/2014/main" id="{CCFDAB64-4730-9034-9384-44AC70007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D25E212-B28C-8447-AD98-5567FC09ECA2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>
            <a:extLst>
              <a:ext uri="{FF2B5EF4-FFF2-40B4-BE49-F238E27FC236}">
                <a16:creationId xmlns:a16="http://schemas.microsoft.com/office/drawing/2014/main" id="{455E8330-F0C7-2798-8C30-A4E6676F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notes 2">
            <a:extLst>
              <a:ext uri="{FF2B5EF4-FFF2-40B4-BE49-F238E27FC236}">
                <a16:creationId xmlns:a16="http://schemas.microsoft.com/office/drawing/2014/main" id="{7B811FD3-9AAF-F1D0-4F96-BF6E513F1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Espace réservé du numéro de diapositive 3">
            <a:extLst>
              <a:ext uri="{FF2B5EF4-FFF2-40B4-BE49-F238E27FC236}">
                <a16:creationId xmlns:a16="http://schemas.microsoft.com/office/drawing/2014/main" id="{3413852E-779C-4D75-23E1-2331578A47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8AF7ECD-A961-5040-81F6-4A3E5797993C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>
            <a:extLst>
              <a:ext uri="{FF2B5EF4-FFF2-40B4-BE49-F238E27FC236}">
                <a16:creationId xmlns:a16="http://schemas.microsoft.com/office/drawing/2014/main" id="{E5DEBAE8-0F4A-3EB6-D7D5-EDF8600EA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Espace réservé des notes 2">
            <a:extLst>
              <a:ext uri="{FF2B5EF4-FFF2-40B4-BE49-F238E27FC236}">
                <a16:creationId xmlns:a16="http://schemas.microsoft.com/office/drawing/2014/main" id="{775E2AC1-23B6-92BA-062D-2F2DF929B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Espace réservé du numéro de diapositive 3">
            <a:extLst>
              <a:ext uri="{FF2B5EF4-FFF2-40B4-BE49-F238E27FC236}">
                <a16:creationId xmlns:a16="http://schemas.microsoft.com/office/drawing/2014/main" id="{715226C2-13AF-4F2E-F198-2975ED2BB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21706E0-406A-754D-B3F1-9B89B01C7589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>
            <a:extLst>
              <a:ext uri="{FF2B5EF4-FFF2-40B4-BE49-F238E27FC236}">
                <a16:creationId xmlns:a16="http://schemas.microsoft.com/office/drawing/2014/main" id="{BB2A4530-AF82-3EF6-AF82-FBEA0F0B7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Espace réservé des notes 2">
            <a:extLst>
              <a:ext uri="{FF2B5EF4-FFF2-40B4-BE49-F238E27FC236}">
                <a16:creationId xmlns:a16="http://schemas.microsoft.com/office/drawing/2014/main" id="{44D3C241-E334-BA6B-2265-034D812F8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Espace réservé du numéro de diapositive 3">
            <a:extLst>
              <a:ext uri="{FF2B5EF4-FFF2-40B4-BE49-F238E27FC236}">
                <a16:creationId xmlns:a16="http://schemas.microsoft.com/office/drawing/2014/main" id="{202F1E73-DD95-9F82-C41C-31156E231B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139B73-F8A4-7D45-8CBD-69B4067D8D40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FD22D2-B96B-D605-F1A2-55F9A7221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0E7F5B-E7FD-8376-7485-332CA1DBAF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DA911-E1A5-486F-82B0-C2F257B2C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5EF0-4D33-7345-9B60-D87F97D3D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382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ADBCF4-82AD-2074-4220-487270039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67B172-056C-EF0D-D175-383FDF113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B5C431-094F-440A-C064-B4D93ADC4D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A0611-CEDB-DC4F-8DA1-AD6212E215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818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ED3969-ED9C-1003-49F8-FA715A018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D65EA0-506D-DDF0-CA4C-83353D5AF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A125EF-5BCC-5022-BDDE-EA0A8A1F3B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84294-CCD6-914C-9A41-2E35591C6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243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3B6677-093A-C979-C423-5E4476C8C8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9DF286-97BD-75AE-DFB0-6F289712E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AD2CB-BDF4-E794-8500-9D4201F87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43482-ADEB-4C4B-BA74-9610F5E6F1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6380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D82136A-3124-C5E5-EEBF-AD8934C9A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80FBC4-932E-5A01-69D1-4B51E9036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5FA1AC6-1F21-8A27-F4AD-0D5159105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76FA-D280-FB49-8B03-8CB29A1802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386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F60A4-290E-9A92-E77B-1449BE17D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FC307-0B58-F513-6FE2-945D98E96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15445-E726-5E5D-F3EA-E5700CC4DF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CBCA1-DD11-1147-A7FB-11051ACB51A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9089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FFEF7-5F07-E024-FB95-D86E1674B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33FE32-02E3-CBAD-BD4E-1B0EC1180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523EE3-0C81-5B95-7478-A15D6EADC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93B6-8300-4749-B9C1-660DCF8D28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689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A347D0-372B-74C3-3753-6B852DA22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FD692B8-11AA-5FA4-B6C1-B56C4FB2A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1DEBCE8-839E-5782-E286-94494ADBC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F8391-7891-6748-B583-0291D2D0D1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3983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81027FC-0E3A-07C4-ED56-A36F9FEE9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4BA510-AA2C-F4A4-C5AB-774193F3D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7549E2C-4819-E905-897F-7C8971402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13CDC-0834-ED4B-BBD0-4B3EEA520B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658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ABE51-4241-2DA9-DC14-0B70BE9A3D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FA29-E6D6-4A38-CAC8-2DEEE7B0A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F04A7-E439-F9D0-354F-6BBB01EAB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F4091-D008-2442-8FE5-F5059E9FA3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948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31FAEF-5288-D255-A3C7-07A4C72EF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A2E038-DA55-3226-AEC6-993E4500A0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76521B-88A8-A6D1-B2DA-D56045A42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00A7-6E24-4344-BBED-2200F5F53A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60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181E71-2A85-2854-0B65-09331F48CD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CE344-B7B6-917E-ED3E-C74B23D63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7FB0B-6D38-AFA9-248B-2E8241AA2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1F47C-D16D-514C-A9EB-BE039A4E73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5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41C2A-606C-DD31-472C-A98B4A6B1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E7127-20EA-487C-3B54-BE3386A73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73979-DE5B-39A7-4536-EF37E33A1A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B2130-12DE-FD45-99CF-B6B20F6A87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196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4724F6-2DBF-9C96-0A8E-B96689D01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519B77-266C-321B-7F35-834C98AA5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331526-D127-4A0E-2986-8AD22864A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69454-889C-E547-B496-2E16FC0B9E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748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1A36F1-8CBD-E44C-9D7A-656AC5843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99427A-1B81-786E-0559-5EB0393B2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F6A082-3724-EFB0-22D4-C2B4DD3D9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7014-F92D-BD49-A53C-FD5125C143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075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AAA47D-042F-C5E7-289D-99CCDF626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E05F38-F664-803E-1F55-FB3D85E7C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3245AF-6E1B-3CB5-7859-3BB5539EE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C8D8-72D2-4542-9110-06847F25E3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6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9B37A3-E9A0-F3FE-8AFD-79CAE6137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7D56B-306C-FD3C-9F82-C352DB51D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444483-E68A-40F4-DC9E-3DBFA073D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7D0D-2887-564D-A4B9-479401EAF0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907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C93C8-428E-DE8D-002A-5D463B4B8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8ED828-B633-82A1-5599-492D7737C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637DF-059B-AA5F-3D1A-17CF424E9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1CEB-DEDB-5745-883B-E8FE5DF1B7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097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3ADB8E-D62A-29F9-B0E4-E5E5D6BC8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A6695C-257A-63BC-3B62-43B3A299E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EC8BE4-4CA7-5322-45EA-E19DB2AD7F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E2890F-0707-7D51-0BE1-C6D6B0B2B9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F328F7-ADEF-AE9B-9CE5-094391F2B1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D3FACCA-98EA-4F4E-9602-49BEB849D25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1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3.png"/><Relationship Id="rId18" Type="http://schemas.openxmlformats.org/officeDocument/2006/relationships/customXml" Target="../ink/ink7.xml"/><Relationship Id="rId3" Type="http://schemas.openxmlformats.org/officeDocument/2006/relationships/image" Target="../media/image38.png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customXml" Target="../ink/ink4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10" Type="http://schemas.openxmlformats.org/officeDocument/2006/relationships/customXml" Target="../ink/ink3.xml"/><Relationship Id="rId19" Type="http://schemas.openxmlformats.org/officeDocument/2006/relationships/image" Target="../media/image46.png"/><Relationship Id="rId4" Type="http://schemas.openxmlformats.org/officeDocument/2006/relationships/image" Target="../media/image11.emf"/><Relationship Id="rId9" Type="http://schemas.openxmlformats.org/officeDocument/2006/relationships/image" Target="../media/image41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serguei">
            <a:extLst>
              <a:ext uri="{FF2B5EF4-FFF2-40B4-BE49-F238E27FC236}">
                <a16:creationId xmlns:a16="http://schemas.microsoft.com/office/drawing/2014/main" id="{A8ADDFE1-67B6-5091-1DE1-F9418E83A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80513" cy="92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E916F5D-FE4C-C593-5488-C1F33CE1FE4F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653430"/>
            <a:ext cx="4752528" cy="144016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>
                <a:latin typeface="Helvetica" pitchFamily="2" charset="0"/>
              </a:rPr>
              <a:t>New limits from microlensing on Galactic Black Holes in the mass range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b="1" dirty="0">
                <a:latin typeface="Helvetica" pitchFamily="2" charset="0"/>
              </a:rPr>
              <a:t>10.M</a:t>
            </a:r>
            <a:r>
              <a:rPr lang="en-US" sz="2400" b="1" baseline="-25000" dirty="0">
                <a:latin typeface="Helvetica" pitchFamily="2" charset="0"/>
              </a:rPr>
              <a:t>⊙</a:t>
            </a:r>
            <a:r>
              <a:rPr lang="en-US" sz="2400" b="1" dirty="0">
                <a:latin typeface="Helvetica" pitchFamily="2" charset="0"/>
              </a:rPr>
              <a:t> &lt; M &lt; 1000.M</a:t>
            </a:r>
            <a:r>
              <a:rPr lang="en-US" sz="2400" b="1" baseline="-25000" dirty="0">
                <a:latin typeface="Helvetica" pitchFamily="2" charset="0"/>
              </a:rPr>
              <a:t>⊙</a:t>
            </a:r>
            <a:endParaRPr lang="en-US" sz="2400" baseline="-25000" dirty="0"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E70942-03E5-BE9A-3C8E-371EE528748B}"/>
              </a:ext>
            </a:extLst>
          </p:cNvPr>
          <p:cNvSpPr/>
          <p:nvPr/>
        </p:nvSpPr>
        <p:spPr>
          <a:xfrm>
            <a:off x="5123432" y="4067780"/>
            <a:ext cx="412908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8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altLang="fr-FR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altLang="fr-FR" sz="18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Blaineau</a:t>
            </a:r>
            <a:r>
              <a:rPr lang="fr-FR" altLang="fr-FR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2022, </a:t>
            </a:r>
            <a:r>
              <a:rPr lang="fr-FR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A&amp;A, 664, A106</a:t>
            </a:r>
            <a:endParaRPr lang="fr-FR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6C8246-11A2-8B32-17F9-B0B400B1320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92963" y="1945109"/>
            <a:ext cx="3398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 dirty="0"/>
              <a:t>Marseille, 19 sept. 2022</a:t>
            </a:r>
            <a:endParaRPr lang="fr-FR" altLang="fr-FR" sz="2000" b="1" dirty="0"/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C982D8DF-DDD8-0CB3-C61F-35585746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28" y="2708920"/>
            <a:ext cx="1828385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1800" b="1" dirty="0">
                <a:solidFill>
                  <a:schemeClr val="bg1">
                    <a:lumMod val="50000"/>
                  </a:schemeClr>
                </a:solidFill>
              </a:rPr>
              <a:t>Tristan </a:t>
            </a:r>
            <a:r>
              <a:rPr lang="fr-FR" altLang="fr-FR" sz="1800" b="1" dirty="0" err="1">
                <a:solidFill>
                  <a:schemeClr val="bg1">
                    <a:lumMod val="50000"/>
                  </a:schemeClr>
                </a:solidFill>
              </a:rPr>
              <a:t>Blaineau</a:t>
            </a:r>
            <a:endParaRPr lang="fr-FR" altLang="fr-FR" sz="1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fr-FR" altLang="fr-FR" sz="1800" b="1" dirty="0">
                <a:solidFill>
                  <a:schemeClr val="bg1">
                    <a:lumMod val="50000"/>
                  </a:schemeClr>
                </a:solidFill>
              </a:rPr>
              <a:t>Marc </a:t>
            </a:r>
            <a:r>
              <a:rPr lang="fr-FR" altLang="fr-FR" sz="1800" b="1" dirty="0" err="1">
                <a:solidFill>
                  <a:schemeClr val="bg1">
                    <a:lumMod val="50000"/>
                  </a:schemeClr>
                </a:solidFill>
              </a:rPr>
              <a:t>Moniez</a:t>
            </a:r>
            <a:br>
              <a:rPr lang="fr-FR" altLang="fr-FR" sz="18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altLang="fr-FR" sz="1800" b="1" dirty="0">
                <a:solidFill>
                  <a:schemeClr val="bg1">
                    <a:lumMod val="50000"/>
                  </a:schemeClr>
                </a:solidFill>
              </a:rPr>
              <a:t>IJCLab-IN2P3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>
            <a:extLst>
              <a:ext uri="{FF2B5EF4-FFF2-40B4-BE49-F238E27FC236}">
                <a16:creationId xmlns:a16="http://schemas.microsoft.com/office/drawing/2014/main" id="{331336E1-1BE2-5A00-A130-A711D24E5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8" y="254000"/>
            <a:ext cx="6996112" cy="1951038"/>
          </a:xfrm>
        </p:spPr>
        <p:txBody>
          <a:bodyPr/>
          <a:lstStyle/>
          <a:p>
            <a:pPr algn="l">
              <a:defRPr/>
            </a:pP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The Large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Magellanic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Cloud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is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monitored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for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microlensing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since</a:t>
            </a:r>
            <a: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the 1990s’</a:t>
            </a:r>
            <a:br>
              <a:rPr lang="fr-FR" altLang="fr-FR" sz="2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</a:br>
            <a:br>
              <a:rPr lang="fr-FR" altLang="fr-FR" sz="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-&gt; </a:t>
            </a:r>
            <a:r>
              <a:rPr lang="fr-FR" altLang="fr-FR" sz="20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search</a:t>
            </a: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for massive compact </a:t>
            </a:r>
            <a:r>
              <a:rPr lang="fr-FR" altLang="fr-FR" sz="20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objects</a:t>
            </a: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within</a:t>
            </a: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the </a:t>
            </a:r>
            <a:r>
              <a:rPr lang="fr-FR" altLang="fr-FR" sz="20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galactic</a:t>
            </a: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DM halo</a:t>
            </a:r>
            <a:b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fr-FR" altLang="fr-FR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At </a:t>
            </a:r>
            <a:r>
              <a:rPr lang="fr-FR" altLang="fr-FR" sz="2000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this</a:t>
            </a:r>
            <a:r>
              <a:rPr lang="fr-FR" altLang="fr-FR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epoch</a:t>
            </a:r>
            <a:r>
              <a:rPr lang="fr-FR" altLang="fr-FR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: </a:t>
            </a:r>
            <a:r>
              <a:rPr lang="fr-FR" altLang="fr-FR" sz="2000" b="1" i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sub-stellar</a:t>
            </a:r>
            <a:r>
              <a:rPr lang="fr-FR" altLang="fr-FR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and </a:t>
            </a:r>
            <a:r>
              <a:rPr lang="fr-FR" altLang="fr-FR" sz="2000" b="1" i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stellar</a:t>
            </a:r>
            <a:r>
              <a:rPr lang="fr-FR" altLang="fr-FR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mass </a:t>
            </a:r>
            <a:r>
              <a:rPr lang="fr-FR" altLang="fr-FR" sz="2000" b="1" i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objects</a:t>
            </a:r>
            <a:endParaRPr lang="fr-FR" altLang="fr-FR" sz="3600" b="1" i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6" name="Espace réservé du contenu 5">
            <a:extLst>
              <a:ext uri="{FF2B5EF4-FFF2-40B4-BE49-F238E27FC236}">
                <a16:creationId xmlns:a16="http://schemas.microsoft.com/office/drawing/2014/main" id="{E92C7900-136A-04E2-079E-98EEA914C6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39963"/>
            <a:ext cx="6788150" cy="1341437"/>
          </a:xfrm>
        </p:spPr>
      </p:pic>
      <p:grpSp>
        <p:nvGrpSpPr>
          <p:cNvPr id="26627" name="Groupe 2">
            <a:extLst>
              <a:ext uri="{FF2B5EF4-FFF2-40B4-BE49-F238E27FC236}">
                <a16:creationId xmlns:a16="http://schemas.microsoft.com/office/drawing/2014/main" id="{F3B4DFB1-0637-9645-8636-90FA8CDC45B8}"/>
              </a:ext>
            </a:extLst>
          </p:cNvPr>
          <p:cNvGrpSpPr>
            <a:grpSpLocks/>
          </p:cNvGrpSpPr>
          <p:nvPr/>
        </p:nvGrpSpPr>
        <p:grpSpPr bwMode="auto">
          <a:xfrm>
            <a:off x="2468563" y="3295650"/>
            <a:ext cx="4624387" cy="3733800"/>
            <a:chOff x="3779912" y="2780928"/>
            <a:chExt cx="4624697" cy="3734337"/>
          </a:xfrm>
        </p:grpSpPr>
        <p:pic>
          <p:nvPicPr>
            <p:cNvPr id="26638" name="Image 7">
              <a:extLst>
                <a:ext uri="{FF2B5EF4-FFF2-40B4-BE49-F238E27FC236}">
                  <a16:creationId xmlns:a16="http://schemas.microsoft.com/office/drawing/2014/main" id="{0CCBF140-33E9-E4AA-4825-CB6951AB6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822353"/>
              <a:ext cx="4549861" cy="2366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33940C2-9EAF-1D99-478D-02B378838DBE}"/>
                </a:ext>
              </a:extLst>
            </p:cNvPr>
            <p:cNvSpPr/>
            <p:nvPr/>
          </p:nvSpPr>
          <p:spPr bwMode="auto">
            <a:xfrm>
              <a:off x="4572000" y="2780928"/>
              <a:ext cx="3832609" cy="37343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  <a:alpha val="83000"/>
                  </a:schemeClr>
                </a:gs>
                <a:gs pos="65000">
                  <a:schemeClr val="bg1">
                    <a:shade val="67500"/>
                    <a:satMod val="115000"/>
                    <a:lumMod val="0"/>
                    <a:lumOff val="100000"/>
                    <a:alpha val="14039"/>
                  </a:schemeClr>
                </a:gs>
                <a:gs pos="100000">
                  <a:schemeClr val="bg1">
                    <a:shade val="100000"/>
                    <a:satMod val="115000"/>
                    <a:lumMod val="0"/>
                    <a:lumOff val="100000"/>
                    <a:alpha val="3952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fr-FR">
                <a:latin typeface="Times" charset="0"/>
              </a:endParaRPr>
            </a:p>
          </p:txBody>
        </p:sp>
      </p:grpSp>
      <p:grpSp>
        <p:nvGrpSpPr>
          <p:cNvPr id="26628" name="Groupe 6">
            <a:extLst>
              <a:ext uri="{FF2B5EF4-FFF2-40B4-BE49-F238E27FC236}">
                <a16:creationId xmlns:a16="http://schemas.microsoft.com/office/drawing/2014/main" id="{38001F07-DB9D-EB34-22EF-E52F49199862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374650"/>
            <a:ext cx="2976563" cy="1541463"/>
            <a:chOff x="6082424" y="3429000"/>
            <a:chExt cx="2976262" cy="1541785"/>
          </a:xfrm>
        </p:grpSpPr>
        <p:pic>
          <p:nvPicPr>
            <p:cNvPr id="26633" name="Image 10">
              <a:extLst>
                <a:ext uri="{FF2B5EF4-FFF2-40B4-BE49-F238E27FC236}">
                  <a16:creationId xmlns:a16="http://schemas.microsoft.com/office/drawing/2014/main" id="{4F8B956C-9B72-8B15-A889-589394E43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EC68BBF-0000-288B-0925-0F0E6C39EE22}"/>
                </a:ext>
              </a:extLst>
            </p:cNvPr>
            <p:cNvSpPr txBox="1"/>
            <p:nvPr/>
          </p:nvSpPr>
          <p:spPr>
            <a:xfrm>
              <a:off x="7668177" y="3446467"/>
              <a:ext cx="1173043" cy="5620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FF0000"/>
                  </a:solidFill>
                </a:rPr>
                <a:t>u</a:t>
              </a:r>
              <a:r>
                <a:rPr lang="fr-FR" sz="2000" b="1" baseline="-25000" dirty="0">
                  <a:solidFill>
                    <a:srgbClr val="FF0000"/>
                  </a:solidFill>
                </a:rPr>
                <a:t>0</a:t>
              </a:r>
            </a:p>
            <a:p>
              <a:pPr>
                <a:defRPr/>
              </a:pPr>
              <a:r>
                <a:rPr lang="fr-FR" sz="1050" dirty="0" err="1"/>
                <a:t>depends</a:t>
              </a:r>
              <a:r>
                <a:rPr lang="fr-FR" sz="1050" dirty="0"/>
                <a:t> on </a:t>
              </a:r>
              <a:r>
                <a:rPr lang="fr-FR" sz="1050" b="1" dirty="0" err="1"/>
                <a:t>Amax</a:t>
              </a:r>
              <a:endParaRPr lang="fr-FR" sz="2000" dirty="0"/>
            </a:p>
          </p:txBody>
        </p:sp>
        <p:sp>
          <p:nvSpPr>
            <p:cNvPr id="26635" name="ZoneTexte 12">
              <a:extLst>
                <a:ext uri="{FF2B5EF4-FFF2-40B4-BE49-F238E27FC236}">
                  <a16:creationId xmlns:a16="http://schemas.microsoft.com/office/drawing/2014/main" id="{ABF67D1F-5646-C075-2742-0CE6877EE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26636" name="ZoneTexte 13">
              <a:extLst>
                <a:ext uri="{FF2B5EF4-FFF2-40B4-BE49-F238E27FC236}">
                  <a16:creationId xmlns:a16="http://schemas.microsoft.com/office/drawing/2014/main" id="{15F943FE-582A-D597-10E7-43A70CB22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26637" name="Connecteur droit avec flèche 14">
              <a:extLst>
                <a:ext uri="{FF2B5EF4-FFF2-40B4-BE49-F238E27FC236}">
                  <a16:creationId xmlns:a16="http://schemas.microsoft.com/office/drawing/2014/main" id="{BFC02A98-0BE6-104B-6263-249BD18ED0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629" name="Image 4">
            <a:extLst>
              <a:ext uri="{FF2B5EF4-FFF2-40B4-BE49-F238E27FC236}">
                <a16:creationId xmlns:a16="http://schemas.microsoft.com/office/drawing/2014/main" id="{DC931A5C-FE9C-E193-5B62-0A994D26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" y="3209925"/>
            <a:ext cx="36417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e 3">
            <a:extLst>
              <a:ext uri="{FF2B5EF4-FFF2-40B4-BE49-F238E27FC236}">
                <a16:creationId xmlns:a16="http://schemas.microsoft.com/office/drawing/2014/main" id="{FF7CB09A-CB17-B426-8329-C2947C7BDE46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13100"/>
            <a:ext cx="2520950" cy="3046413"/>
            <a:chOff x="6444207" y="3212976"/>
            <a:chExt cx="2520281" cy="3046988"/>
          </a:xfrm>
        </p:grpSpPr>
        <p:sp>
          <p:nvSpPr>
            <p:cNvPr id="25605" name="ZoneTexte 8">
              <a:extLst>
                <a:ext uri="{FF2B5EF4-FFF2-40B4-BE49-F238E27FC236}">
                  <a16:creationId xmlns:a16="http://schemas.microsoft.com/office/drawing/2014/main" id="{B71853A9-395D-24CA-BCDD-DBE466521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7" y="3212976"/>
              <a:ext cx="2520281" cy="30469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>
                  <a:latin typeface="Symbol" pitchFamily="2" charset="2"/>
                </a:rPr>
                <a:t>r</a:t>
              </a:r>
              <a:r>
                <a:rPr lang="fr-FR" altLang="fr-FR" sz="1600" b="1" baseline="-25000" dirty="0">
                  <a:latin typeface="Symbol" pitchFamily="2" charset="2"/>
                </a:rPr>
                <a:t>0 </a:t>
              </a:r>
              <a:r>
                <a:rPr lang="fr-FR" altLang="fr-FR" sz="1600" b="1" dirty="0">
                  <a:latin typeface="Symbol" pitchFamily="2" charset="2"/>
                </a:rPr>
                <a:t>= 0.0079</a:t>
              </a:r>
              <a:r>
                <a:rPr lang="fr-FR" altLang="fr-FR" sz="1600" b="1" dirty="0"/>
                <a:t> </a:t>
              </a:r>
              <a:r>
                <a:rPr lang="fr-FR" altLang="fr-FR" sz="1600" b="1" dirty="0" err="1"/>
                <a:t>M</a:t>
              </a:r>
              <a:r>
                <a:rPr lang="fr-FR" altLang="fr-FR" sz="1600" b="1" baseline="-25000" dirty="0" err="1"/>
                <a:t>sun</a:t>
              </a:r>
              <a:r>
                <a:rPr lang="fr-FR" altLang="fr-FR" sz="1600" b="1" dirty="0"/>
                <a:t>/pc</a:t>
              </a:r>
              <a:r>
                <a:rPr lang="fr-FR" altLang="fr-FR" sz="1600" b="1" baseline="30000" dirty="0"/>
                <a:t>2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R</a:t>
              </a:r>
              <a:r>
                <a:rPr lang="fr-FR" altLang="fr-FR" sz="1600" b="1" baseline="-25000" dirty="0"/>
                <a:t>C </a:t>
              </a:r>
              <a:r>
                <a:rPr lang="fr-FR" altLang="fr-FR" sz="1600" b="1" dirty="0"/>
                <a:t>= 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/>
                <a:t>R</a:t>
              </a:r>
              <a:r>
                <a:rPr lang="fr-FR" altLang="fr-FR" sz="1600" b="1" baseline="-25000" dirty="0" err="1"/>
                <a:t>sun</a:t>
              </a:r>
              <a:r>
                <a:rPr lang="fr-FR" altLang="fr-FR" sz="1600" b="1" dirty="0"/>
                <a:t> =8.5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D</a:t>
              </a:r>
              <a:r>
                <a:rPr lang="fr-FR" altLang="fr-FR" sz="1600" b="1" baseline="-25000" dirty="0"/>
                <a:t>LMC</a:t>
              </a:r>
              <a:r>
                <a:rPr lang="fr-FR" altLang="fr-FR" sz="1600" b="1" dirty="0"/>
                <a:t> = 49.5 </a:t>
              </a:r>
              <a:r>
                <a:rPr lang="fr-FR" altLang="fr-FR" sz="1600" b="1" dirty="0" err="1"/>
                <a:t>kpc</a:t>
              </a:r>
              <a:endParaRPr lang="fr-FR" altLang="fr-FR" sz="1600" b="1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/>
                <a:t>v</a:t>
              </a:r>
              <a:r>
                <a:rPr lang="fr-FR" altLang="fr-FR" sz="1600" b="1" baseline="-25000" dirty="0"/>
                <a:t>0</a:t>
              </a:r>
              <a:r>
                <a:rPr lang="fr-FR" altLang="fr-FR" sz="1600" b="1" dirty="0"/>
                <a:t> =155 km/s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/>
                <a:t>v</a:t>
              </a:r>
              <a:r>
                <a:rPr lang="fr-FR" altLang="fr-FR" sz="1600" b="1" baseline="-25000" dirty="0" err="1"/>
                <a:t>sun</a:t>
              </a:r>
              <a:r>
                <a:rPr lang="fr-FR" altLang="fr-FR" sz="1600" b="1" dirty="0"/>
                <a:t> , </a:t>
              </a:r>
              <a:r>
                <a:rPr lang="fr-FR" altLang="fr-FR" sz="1600" b="1" dirty="0" err="1"/>
                <a:t>v</a:t>
              </a:r>
              <a:r>
                <a:rPr lang="fr-FR" altLang="fr-FR" sz="1600" b="1" baseline="-25000" dirty="0" err="1"/>
                <a:t>LMC</a:t>
              </a:r>
              <a:r>
                <a:rPr lang="fr-FR" altLang="fr-FR" sz="1600" b="1" dirty="0"/>
                <a:t> …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600" dirty="0"/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t</a:t>
              </a:r>
              <a:r>
                <a:rPr lang="fr-FR" altLang="fr-FR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~ 4.7 x 10</a:t>
              </a:r>
              <a:r>
                <a:rPr lang="fr-FR" altLang="fr-FR" sz="1600" b="1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-7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&lt;</a:t>
              </a:r>
              <a:r>
                <a:rPr lang="fr-FR" altLang="fr-FR" sz="1600" b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t</a:t>
              </a:r>
              <a:r>
                <a:rPr lang="fr-FR" altLang="fr-FR" sz="1600" b="1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E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&gt;</a:t>
              </a:r>
              <a:r>
                <a:rPr lang="fr-FR" altLang="fr-FR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~ 63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days (</a:t>
              </a:r>
              <a:r>
                <a:rPr lang="fr-FR" altLang="fr-FR" sz="16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altLang="fr-FR" sz="1600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lens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/</a:t>
              </a:r>
              <a:r>
                <a:rPr lang="fr-FR" altLang="fr-FR" sz="16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altLang="fr-FR" sz="1600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sol</a:t>
              </a:r>
              <a:r>
                <a:rPr lang="fr-FR" altLang="fr-FR" sz="16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)</a:t>
              </a:r>
              <a:r>
                <a:rPr lang="fr-FR" altLang="fr-FR" sz="1600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1/2</a:t>
              </a:r>
            </a:p>
          </p:txBody>
        </p:sp>
        <p:cxnSp>
          <p:nvCxnSpPr>
            <p:cNvPr id="26632" name="Connecteur droit avec flèche 2">
              <a:extLst>
                <a:ext uri="{FF2B5EF4-FFF2-40B4-BE49-F238E27FC236}">
                  <a16:creationId xmlns:a16="http://schemas.microsoft.com/office/drawing/2014/main" id="{AF11F0F6-44B8-EE95-B882-4994674178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20272" y="4869160"/>
              <a:ext cx="0" cy="72008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>
            <a:extLst>
              <a:ext uri="{FF2B5EF4-FFF2-40B4-BE49-F238E27FC236}">
                <a16:creationId xmlns:a16="http://schemas.microsoft.com/office/drawing/2014/main" id="{C898387C-93AF-55B8-E81B-5E71B38B3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353425" cy="1143000"/>
          </a:xfrm>
        </p:spPr>
        <p:txBody>
          <a:bodyPr/>
          <a:lstStyle/>
          <a:p>
            <a:pPr algn="l" eaLnBrk="1" hangingPunct="1"/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Before GW-Era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(2017)</a:t>
            </a:r>
            <a:b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Milky way halo: constraints from LMC microlensing</a:t>
            </a:r>
            <a:endParaRPr lang="fr-FR" altLang="fr-FR" sz="40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4" name="Image 1" descr="resultats-LMC.tiff">
            <a:extLst>
              <a:ext uri="{FF2B5EF4-FFF2-40B4-BE49-F238E27FC236}">
                <a16:creationId xmlns:a16="http://schemas.microsoft.com/office/drawing/2014/main" id="{B6DA8054-582D-4288-3223-182C35ADB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272337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5DC92EA-3A85-E068-25AF-1A896E99D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2708275"/>
            <a:ext cx="230663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/>
              <a:t>~ 80 events expected in all surveys if 100% halo @0.4M</a:t>
            </a:r>
            <a:r>
              <a:rPr lang="fr-FR" altLang="fr-FR" sz="1800" b="1" baseline="-25000"/>
              <a:t>sol</a:t>
            </a:r>
            <a:endParaRPr lang="fr-FR" altLang="fr-F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 1" descr="resultats-LMC.tiff">
            <a:extLst>
              <a:ext uri="{FF2B5EF4-FFF2-40B4-BE49-F238E27FC236}">
                <a16:creationId xmlns:a16="http://schemas.microsoft.com/office/drawing/2014/main" id="{A7FB012F-4621-92A3-5234-B7BE18479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272337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er 11">
            <a:extLst>
              <a:ext uri="{FF2B5EF4-FFF2-40B4-BE49-F238E27FC236}">
                <a16:creationId xmlns:a16="http://schemas.microsoft.com/office/drawing/2014/main" id="{9D075D35-B0EE-61B4-B104-16001CEAA16C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4481513"/>
            <a:ext cx="6696075" cy="1785937"/>
            <a:chOff x="1475656" y="4482100"/>
            <a:chExt cx="6696744" cy="1784829"/>
          </a:xfrm>
        </p:grpSpPr>
        <p:grpSp>
          <p:nvGrpSpPr>
            <p:cNvPr id="29700" name="Grouper 7">
              <a:extLst>
                <a:ext uri="{FF2B5EF4-FFF2-40B4-BE49-F238E27FC236}">
                  <a16:creationId xmlns:a16="http://schemas.microsoft.com/office/drawing/2014/main" id="{99EA9B83-B8B0-64DE-E3A4-72EA7821C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482100"/>
              <a:ext cx="6696744" cy="1784829"/>
              <a:chOff x="1475656" y="4482100"/>
              <a:chExt cx="6696744" cy="1784829"/>
            </a:xfrm>
          </p:grpSpPr>
          <p:cxnSp>
            <p:nvCxnSpPr>
              <p:cNvPr id="29702" name="Connecteur droit 2">
                <a:extLst>
                  <a:ext uri="{FF2B5EF4-FFF2-40B4-BE49-F238E27FC236}">
                    <a16:creationId xmlns:a16="http://schemas.microsoft.com/office/drawing/2014/main" id="{7055C24E-B76D-C594-6BCA-E8BE3BD065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75656" y="4482100"/>
                <a:ext cx="66967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703" name="Connecteur droit avec flèche 5">
                <a:extLst>
                  <a:ext uri="{FF2B5EF4-FFF2-40B4-BE49-F238E27FC236}">
                    <a16:creationId xmlns:a16="http://schemas.microsoft.com/office/drawing/2014/main" id="{11C13FA7-2B06-A2C5-4972-0AE1404240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1720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704" name="Connecteur droit avec flèche 8">
                <a:extLst>
                  <a:ext uri="{FF2B5EF4-FFF2-40B4-BE49-F238E27FC236}">
                    <a16:creationId xmlns:a16="http://schemas.microsoft.com/office/drawing/2014/main" id="{3F65F984-CCF5-1D16-C48A-7CA00E3805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36296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05" name="ZoneTexte 6">
                <a:extLst>
                  <a:ext uri="{FF2B5EF4-FFF2-40B4-BE49-F238E27FC236}">
                    <a16:creationId xmlns:a16="http://schemas.microsoft.com/office/drawing/2014/main" id="{626A6FA7-97AD-7BDA-6249-7CD2BD7719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805264"/>
                <a:ext cx="126193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</a:t>
                </a:r>
                <a:r>
                  <a:rPr lang="fr-FR" altLang="fr-FR" sz="2400" b="1" baseline="30000">
                    <a:solidFill>
                      <a:srgbClr val="3366FF"/>
                    </a:solidFill>
                  </a:rPr>
                  <a:t>-7</a:t>
                </a:r>
                <a:r>
                  <a:rPr lang="fr-FR" altLang="fr-FR" sz="2400" b="1">
                    <a:solidFill>
                      <a:srgbClr val="3366FF"/>
                    </a:solidFill>
                  </a:rPr>
                  <a:t>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  <p:sp>
            <p:nvSpPr>
              <p:cNvPr id="29706" name="ZoneTexte 10">
                <a:extLst>
                  <a:ext uri="{FF2B5EF4-FFF2-40B4-BE49-F238E27FC236}">
                    <a16:creationId xmlns:a16="http://schemas.microsoft.com/office/drawing/2014/main" id="{BE7E700A-D9FB-8525-51BA-A8F35974AA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0201" y="5805264"/>
                <a:ext cx="1167424" cy="4613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10.M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</p:grpSp>
        <p:sp>
          <p:nvSpPr>
            <p:cNvPr id="29701" name="ZoneTexte 9">
              <a:extLst>
                <a:ext uri="{FF2B5EF4-FFF2-40B4-BE49-F238E27FC236}">
                  <a16:creationId xmlns:a16="http://schemas.microsoft.com/office/drawing/2014/main" id="{1617173C-F6BA-3744-BFE5-438013C1C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5097378"/>
              <a:ext cx="5040560" cy="707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000" b="1"/>
                <a:t>Objects within this mass range contribute for less than 20% of the halo</a:t>
              </a:r>
            </a:p>
          </p:txBody>
        </p:sp>
      </p:grpSp>
      <p:sp>
        <p:nvSpPr>
          <p:cNvPr id="29699" name="Titre 1">
            <a:extLst>
              <a:ext uri="{FF2B5EF4-FFF2-40B4-BE49-F238E27FC236}">
                <a16:creationId xmlns:a16="http://schemas.microsoft.com/office/drawing/2014/main" id="{696288B1-6683-84AC-6139-16EE433078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353425" cy="1143000"/>
          </a:xfrm>
        </p:spPr>
        <p:txBody>
          <a:bodyPr/>
          <a:lstStyle/>
          <a:p>
            <a:pPr algn="l" eaLnBrk="1" hangingPunct="1"/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Before GW-Era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(2017)</a:t>
            </a:r>
            <a:b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Milky way halo: constraints from LMC microlensing</a:t>
            </a:r>
            <a:endParaRPr lang="fr-FR" altLang="fr-FR" sz="40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>
            <a:extLst>
              <a:ext uri="{FF2B5EF4-FFF2-40B4-BE49-F238E27FC236}">
                <a16:creationId xmlns:a16="http://schemas.microsoft.com/office/drawing/2014/main" id="{23E8989A-7F02-2E7C-0E1A-AB3301533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143000"/>
          </a:xfrm>
        </p:spPr>
        <p:txBody>
          <a:bodyPr/>
          <a:lstStyle/>
          <a:p>
            <a:pPr algn="l" eaLnBrk="1" hangingPunct="1"/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GW-Era </a:t>
            </a:r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(post-2017)</a:t>
            </a:r>
            <a:b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fr-FR" altLang="fr-FR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Detected black holes are just heavier</a:t>
            </a:r>
          </a:p>
        </p:txBody>
      </p:sp>
      <p:pic>
        <p:nvPicPr>
          <p:cNvPr id="30722" name="Image 1" descr="resultats-LMC.tiff">
            <a:extLst>
              <a:ext uri="{FF2B5EF4-FFF2-40B4-BE49-F238E27FC236}">
                <a16:creationId xmlns:a16="http://schemas.microsoft.com/office/drawing/2014/main" id="{60E4A707-6EB5-6438-53CF-EB34AFD6F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272337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ouper 11">
            <a:extLst>
              <a:ext uri="{FF2B5EF4-FFF2-40B4-BE49-F238E27FC236}">
                <a16:creationId xmlns:a16="http://schemas.microsoft.com/office/drawing/2014/main" id="{E32A1883-8038-701D-9E75-D92E0CCC93E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4481513"/>
            <a:ext cx="6696075" cy="1785937"/>
            <a:chOff x="1475656" y="4482100"/>
            <a:chExt cx="6696744" cy="1784829"/>
          </a:xfrm>
        </p:grpSpPr>
        <p:grpSp>
          <p:nvGrpSpPr>
            <p:cNvPr id="30729" name="Grouper 7">
              <a:extLst>
                <a:ext uri="{FF2B5EF4-FFF2-40B4-BE49-F238E27FC236}">
                  <a16:creationId xmlns:a16="http://schemas.microsoft.com/office/drawing/2014/main" id="{E06D1DA5-5E98-ADD5-5B34-F95640AC4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482100"/>
              <a:ext cx="6696744" cy="1784829"/>
              <a:chOff x="1475656" y="4482100"/>
              <a:chExt cx="6696744" cy="1784829"/>
            </a:xfrm>
          </p:grpSpPr>
          <p:cxnSp>
            <p:nvCxnSpPr>
              <p:cNvPr id="30731" name="Connecteur droit 2">
                <a:extLst>
                  <a:ext uri="{FF2B5EF4-FFF2-40B4-BE49-F238E27FC236}">
                    <a16:creationId xmlns:a16="http://schemas.microsoft.com/office/drawing/2014/main" id="{2B7C17F0-4F08-43D0-9A5E-3C715C6A92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75656" y="4482100"/>
                <a:ext cx="66967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32" name="Connecteur droit avec flèche 5">
                <a:extLst>
                  <a:ext uri="{FF2B5EF4-FFF2-40B4-BE49-F238E27FC236}">
                    <a16:creationId xmlns:a16="http://schemas.microsoft.com/office/drawing/2014/main" id="{4295BCA7-0F1D-9FED-309C-6F88F3F431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1720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33" name="Connecteur droit avec flèche 8">
                <a:extLst>
                  <a:ext uri="{FF2B5EF4-FFF2-40B4-BE49-F238E27FC236}">
                    <a16:creationId xmlns:a16="http://schemas.microsoft.com/office/drawing/2014/main" id="{0E6142B0-0A89-B8A8-F535-FF59D45C1A6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36296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4" name="ZoneTexte 6">
                <a:extLst>
                  <a:ext uri="{FF2B5EF4-FFF2-40B4-BE49-F238E27FC236}">
                    <a16:creationId xmlns:a16="http://schemas.microsoft.com/office/drawing/2014/main" id="{40EBFB2B-F379-50A3-FC0F-29D91AE803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805264"/>
                <a:ext cx="126193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</a:t>
                </a:r>
                <a:r>
                  <a:rPr lang="fr-FR" altLang="fr-FR" sz="2400" b="1" baseline="30000">
                    <a:solidFill>
                      <a:srgbClr val="3366FF"/>
                    </a:solidFill>
                  </a:rPr>
                  <a:t>-7</a:t>
                </a:r>
                <a:r>
                  <a:rPr lang="fr-FR" altLang="fr-FR" sz="2400" b="1">
                    <a:solidFill>
                      <a:srgbClr val="3366FF"/>
                    </a:solidFill>
                  </a:rPr>
                  <a:t>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  <p:sp>
            <p:nvSpPr>
              <p:cNvPr id="30735" name="ZoneTexte 10">
                <a:extLst>
                  <a:ext uri="{FF2B5EF4-FFF2-40B4-BE49-F238E27FC236}">
                    <a16:creationId xmlns:a16="http://schemas.microsoft.com/office/drawing/2014/main" id="{5D7C34E4-A9F2-742A-AFCC-F8284DBA8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0201" y="5805264"/>
                <a:ext cx="1167424" cy="4613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10.M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</p:grpSp>
        <p:sp>
          <p:nvSpPr>
            <p:cNvPr id="30730" name="ZoneTexte 9">
              <a:extLst>
                <a:ext uri="{FF2B5EF4-FFF2-40B4-BE49-F238E27FC236}">
                  <a16:creationId xmlns:a16="http://schemas.microsoft.com/office/drawing/2014/main" id="{37E16C7B-68DC-706B-BA64-34D42978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5097378"/>
              <a:ext cx="5040560" cy="707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000" b="1"/>
                <a:t>Objects within this mass range contribute for less than 20% of the halo</a:t>
              </a:r>
            </a:p>
          </p:txBody>
        </p:sp>
      </p:grpSp>
      <p:sp>
        <p:nvSpPr>
          <p:cNvPr id="3" name="Flèche en arc 2">
            <a:extLst>
              <a:ext uri="{FF2B5EF4-FFF2-40B4-BE49-F238E27FC236}">
                <a16:creationId xmlns:a16="http://schemas.microsoft.com/office/drawing/2014/main" id="{1DC1D1FB-5898-11E2-1E8A-DD4596BA058A}"/>
              </a:ext>
            </a:extLst>
          </p:cNvPr>
          <p:cNvSpPr/>
          <p:nvPr/>
        </p:nvSpPr>
        <p:spPr bwMode="auto">
          <a:xfrm>
            <a:off x="4140200" y="765175"/>
            <a:ext cx="3816350" cy="3816350"/>
          </a:xfrm>
          <a:prstGeom prst="circular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39FE4D73-7F58-47AA-5D40-90CFB3EE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670050"/>
            <a:ext cx="504825" cy="4175125"/>
          </a:xfrm>
          <a:prstGeom prst="rect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grpSp>
        <p:nvGrpSpPr>
          <p:cNvPr id="30726" name="Groupe 3">
            <a:extLst>
              <a:ext uri="{FF2B5EF4-FFF2-40B4-BE49-F238E27FC236}">
                <a16:creationId xmlns:a16="http://schemas.microsoft.com/office/drawing/2014/main" id="{FD7E8DD3-C4B8-359A-6573-1109842DD36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44675"/>
            <a:ext cx="4591050" cy="3300413"/>
            <a:chOff x="395288" y="1844675"/>
            <a:chExt cx="4591050" cy="3300413"/>
          </a:xfrm>
        </p:grpSpPr>
        <p:pic>
          <p:nvPicPr>
            <p:cNvPr id="30727" name="Image 5" descr="mass-dist-tous-noirs.tiff">
              <a:extLst>
                <a:ext uri="{FF2B5EF4-FFF2-40B4-BE49-F238E27FC236}">
                  <a16:creationId xmlns:a16="http://schemas.microsoft.com/office/drawing/2014/main" id="{43F43FD8-43A9-1241-9482-02E33A78D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844675"/>
              <a:ext cx="4591050" cy="330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ZoneTexte 1">
              <a:extLst>
                <a:ext uri="{FF2B5EF4-FFF2-40B4-BE49-F238E27FC236}">
                  <a16:creationId xmlns:a16="http://schemas.microsoft.com/office/drawing/2014/main" id="{0C8D24C0-AC04-0CA5-4BBE-ED3BE3EED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1916832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2018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1" descr="resultats-LMC.tiff">
            <a:extLst>
              <a:ext uri="{FF2B5EF4-FFF2-40B4-BE49-F238E27FC236}">
                <a16:creationId xmlns:a16="http://schemas.microsoft.com/office/drawing/2014/main" id="{64D9A5C0-A0E3-D7EE-E3DB-C5721B05E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272337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6" name="Grouper 11">
            <a:extLst>
              <a:ext uri="{FF2B5EF4-FFF2-40B4-BE49-F238E27FC236}">
                <a16:creationId xmlns:a16="http://schemas.microsoft.com/office/drawing/2014/main" id="{2B7A258A-8477-EF49-3F52-5CCB4181026D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4481513"/>
            <a:ext cx="6696075" cy="1785937"/>
            <a:chOff x="1475656" y="4482100"/>
            <a:chExt cx="6696744" cy="1784829"/>
          </a:xfrm>
        </p:grpSpPr>
        <p:grpSp>
          <p:nvGrpSpPr>
            <p:cNvPr id="31753" name="Grouper 7">
              <a:extLst>
                <a:ext uri="{FF2B5EF4-FFF2-40B4-BE49-F238E27FC236}">
                  <a16:creationId xmlns:a16="http://schemas.microsoft.com/office/drawing/2014/main" id="{3D1158AD-C3EF-15B2-EAFD-0E6255094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482100"/>
              <a:ext cx="6696744" cy="1784829"/>
              <a:chOff x="1475656" y="4482100"/>
              <a:chExt cx="6696744" cy="1784829"/>
            </a:xfrm>
          </p:grpSpPr>
          <p:cxnSp>
            <p:nvCxnSpPr>
              <p:cNvPr id="31755" name="Connecteur droit 2">
                <a:extLst>
                  <a:ext uri="{FF2B5EF4-FFF2-40B4-BE49-F238E27FC236}">
                    <a16:creationId xmlns:a16="http://schemas.microsoft.com/office/drawing/2014/main" id="{993E605A-626C-2254-1C89-44396F41D45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75656" y="4482100"/>
                <a:ext cx="66967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56" name="Connecteur droit avec flèche 5">
                <a:extLst>
                  <a:ext uri="{FF2B5EF4-FFF2-40B4-BE49-F238E27FC236}">
                    <a16:creationId xmlns:a16="http://schemas.microsoft.com/office/drawing/2014/main" id="{CA23F8E4-A171-68DF-F90E-A97C073305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051720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57" name="Connecteur droit avec flèche 8">
                <a:extLst>
                  <a:ext uri="{FF2B5EF4-FFF2-40B4-BE49-F238E27FC236}">
                    <a16:creationId xmlns:a16="http://schemas.microsoft.com/office/drawing/2014/main" id="{348FE40E-DC38-821A-0AA5-2E8C7FE5B1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36296" y="4509120"/>
                <a:ext cx="0" cy="1296144"/>
              </a:xfrm>
              <a:prstGeom prst="straightConnector1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758" name="ZoneTexte 6">
                <a:extLst>
                  <a:ext uri="{FF2B5EF4-FFF2-40B4-BE49-F238E27FC236}">
                    <a16:creationId xmlns:a16="http://schemas.microsoft.com/office/drawing/2014/main" id="{770AAB1C-2E56-3016-556E-725204E3C1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5805264"/>
                <a:ext cx="126193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</a:t>
                </a:r>
                <a:r>
                  <a:rPr lang="fr-FR" altLang="fr-FR" sz="2400" b="1" baseline="30000">
                    <a:solidFill>
                      <a:srgbClr val="3366FF"/>
                    </a:solidFill>
                  </a:rPr>
                  <a:t>-7</a:t>
                </a:r>
                <a:r>
                  <a:rPr lang="fr-FR" altLang="fr-FR" sz="2400" b="1">
                    <a:solidFill>
                      <a:srgbClr val="3366FF"/>
                    </a:solidFill>
                  </a:rPr>
                  <a:t>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  <p:sp>
            <p:nvSpPr>
              <p:cNvPr id="31759" name="ZoneTexte 10">
                <a:extLst>
                  <a:ext uri="{FF2B5EF4-FFF2-40B4-BE49-F238E27FC236}">
                    <a16:creationId xmlns:a16="http://schemas.microsoft.com/office/drawing/2014/main" id="{D9C405AA-EFE9-E58F-A49A-201C00E6FC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0201" y="5805264"/>
                <a:ext cx="1167424" cy="4613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2400" b="1">
                    <a:solidFill>
                      <a:srgbClr val="3366FF"/>
                    </a:solidFill>
                  </a:rPr>
                  <a:t>10.M</a:t>
                </a:r>
                <a:r>
                  <a:rPr lang="fr-FR" altLang="fr-FR" sz="2400" b="1" baseline="-25000">
                    <a:solidFill>
                      <a:srgbClr val="3366FF"/>
                    </a:solidFill>
                  </a:rPr>
                  <a:t>sun</a:t>
                </a:r>
              </a:p>
            </p:txBody>
          </p:sp>
        </p:grpSp>
        <p:sp>
          <p:nvSpPr>
            <p:cNvPr id="31754" name="ZoneTexte 9">
              <a:extLst>
                <a:ext uri="{FF2B5EF4-FFF2-40B4-BE49-F238E27FC236}">
                  <a16:creationId xmlns:a16="http://schemas.microsoft.com/office/drawing/2014/main" id="{DBDD4826-36D2-F47C-EA70-9313BE7E6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5097378"/>
              <a:ext cx="5040560" cy="707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000" b="1"/>
                <a:t>Objects within this mass range contribute for less than 20% of the halo</a:t>
              </a:r>
            </a:p>
          </p:txBody>
        </p:sp>
      </p:grpSp>
      <p:pic>
        <p:nvPicPr>
          <p:cNvPr id="31747" name="Image 5" descr="mass-dist-tous-noirs.tiff">
            <a:extLst>
              <a:ext uri="{FF2B5EF4-FFF2-40B4-BE49-F238E27FC236}">
                <a16:creationId xmlns:a16="http://schemas.microsoft.com/office/drawing/2014/main" id="{1035AEB8-EFF3-61AA-94B4-02EB90C17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59105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en arc 2">
            <a:extLst>
              <a:ext uri="{FF2B5EF4-FFF2-40B4-BE49-F238E27FC236}">
                <a16:creationId xmlns:a16="http://schemas.microsoft.com/office/drawing/2014/main" id="{9EF052B0-EF0C-AD22-F3EC-8831784D7D51}"/>
              </a:ext>
            </a:extLst>
          </p:cNvPr>
          <p:cNvSpPr/>
          <p:nvPr/>
        </p:nvSpPr>
        <p:spPr bwMode="auto">
          <a:xfrm>
            <a:off x="4140200" y="765175"/>
            <a:ext cx="3816350" cy="3816350"/>
          </a:xfrm>
          <a:prstGeom prst="circular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9" name="Image 5">
            <a:extLst>
              <a:ext uri="{FF2B5EF4-FFF2-40B4-BE49-F238E27FC236}">
                <a16:creationId xmlns:a16="http://schemas.microsoft.com/office/drawing/2014/main" id="{DFE2F6B5-1892-0972-B260-F13534A7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6263"/>
            <a:ext cx="56896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7">
            <a:extLst>
              <a:ext uri="{FF2B5EF4-FFF2-40B4-BE49-F238E27FC236}">
                <a16:creationId xmlns:a16="http://schemas.microsoft.com/office/drawing/2014/main" id="{AEC29D81-CB0E-EF09-C07C-408D282F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76525"/>
            <a:ext cx="19399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">
            <a:extLst>
              <a:ext uri="{FF2B5EF4-FFF2-40B4-BE49-F238E27FC236}">
                <a16:creationId xmlns:a16="http://schemas.microsoft.com/office/drawing/2014/main" id="{DA233B32-3AFB-0093-0976-174CA9D08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670050"/>
            <a:ext cx="504825" cy="4175125"/>
          </a:xfrm>
          <a:prstGeom prst="rect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1752" name="Titre 1">
            <a:extLst>
              <a:ext uri="{FF2B5EF4-FFF2-40B4-BE49-F238E27FC236}">
                <a16:creationId xmlns:a16="http://schemas.microsoft.com/office/drawing/2014/main" id="{C289DB5E-1F67-5E7B-2743-FDA0917A5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80400" cy="1143000"/>
          </a:xfrm>
        </p:spPr>
        <p:txBody>
          <a:bodyPr/>
          <a:lstStyle/>
          <a:p>
            <a:pPr algn="l" eaLnBrk="1" hangingPunct="1"/>
            <a: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Year 5 GW-Era</a:t>
            </a:r>
            <a:br>
              <a:rPr lang="fr-FR" altLang="fr-FR" sz="2400" b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fr-FR" altLang="fr-FR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Detected black holes are just heavier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>
            <a:extLst>
              <a:ext uri="{FF2B5EF4-FFF2-40B4-BE49-F238E27FC236}">
                <a16:creationId xmlns:a16="http://schemas.microsoft.com/office/drawing/2014/main" id="{E48E2E42-A7C9-844D-0473-2AA28932A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9875"/>
            <a:ext cx="8353425" cy="1143000"/>
          </a:xfrm>
        </p:spPr>
        <p:txBody>
          <a:bodyPr/>
          <a:lstStyle/>
          <a:p>
            <a: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Search for very long events with joined data analysis: MEMO project </a:t>
            </a:r>
            <a:r>
              <a:rPr lang="fr-FR" altLang="fr-FR" sz="1800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(A&amp;A 618, L4 (2018)</a:t>
            </a:r>
            <a:endParaRPr lang="fr-FR" altLang="fr-FR" sz="4000" b="1" i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33794" name="Groupe 1">
            <a:extLst>
              <a:ext uri="{FF2B5EF4-FFF2-40B4-BE49-F238E27FC236}">
                <a16:creationId xmlns:a16="http://schemas.microsoft.com/office/drawing/2014/main" id="{5A05DB96-A46A-8073-BBF1-568D326733DA}"/>
              </a:ext>
            </a:extLst>
          </p:cNvPr>
          <p:cNvGrpSpPr>
            <a:grpSpLocks/>
          </p:cNvGrpSpPr>
          <p:nvPr/>
        </p:nvGrpSpPr>
        <p:grpSpPr bwMode="auto">
          <a:xfrm>
            <a:off x="5273675" y="1844675"/>
            <a:ext cx="3475038" cy="3992563"/>
            <a:chOff x="4643438" y="1412875"/>
            <a:chExt cx="4051300" cy="4654550"/>
          </a:xfrm>
        </p:grpSpPr>
        <p:pic>
          <p:nvPicPr>
            <p:cNvPr id="33800" name="Image 1" descr="map-fields.tiff">
              <a:extLst>
                <a:ext uri="{FF2B5EF4-FFF2-40B4-BE49-F238E27FC236}">
                  <a16:creationId xmlns:a16="http://schemas.microsoft.com/office/drawing/2014/main" id="{42AED4DD-D2DB-BF99-BB72-A84FEE11F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1412875"/>
              <a:ext cx="4051300" cy="465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801" name="Connecteur droit avec flèche 4">
              <a:extLst>
                <a:ext uri="{FF2B5EF4-FFF2-40B4-BE49-F238E27FC236}">
                  <a16:creationId xmlns:a16="http://schemas.microsoft.com/office/drawing/2014/main" id="{3962B4D5-3C40-DF25-1A72-12A1EC260E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885113" y="3284538"/>
              <a:ext cx="142875" cy="151288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Connecteur droit avec flèche 10">
              <a:extLst>
                <a:ext uri="{FF2B5EF4-FFF2-40B4-BE49-F238E27FC236}">
                  <a16:creationId xmlns:a16="http://schemas.microsoft.com/office/drawing/2014/main" id="{44816CF1-BFC9-7A90-0D72-08CD3587A777}"/>
                </a:ext>
              </a:extLst>
            </p:cNvPr>
            <p:cNvCxnSpPr>
              <a:cxnSpLocks noChangeShapeType="1"/>
              <a:stCxn id="17" idx="1"/>
            </p:cNvCxnSpPr>
            <p:nvPr/>
          </p:nvCxnSpPr>
          <p:spPr bwMode="auto">
            <a:xfrm flipH="1" flipV="1">
              <a:off x="6300788" y="4365625"/>
              <a:ext cx="719137" cy="51911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789F8E5-31E5-E7B7-31CF-4372D2A3DF42}"/>
                </a:ext>
              </a:extLst>
            </p:cNvPr>
            <p:cNvSpPr txBox="1"/>
            <p:nvPr/>
          </p:nvSpPr>
          <p:spPr>
            <a:xfrm rot="18346845">
              <a:off x="7995785" y="3284984"/>
              <a:ext cx="85151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8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19 </a:t>
              </a:r>
              <a:r>
                <a:rPr lang="fr-FR" sz="18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18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1005246-988B-1345-A451-B557A3E883D0}"/>
                </a:ext>
              </a:extLst>
            </p:cNvPr>
            <p:cNvSpPr txBox="1"/>
            <p:nvPr/>
          </p:nvSpPr>
          <p:spPr>
            <a:xfrm>
              <a:off x="5232340" y="3923764"/>
              <a:ext cx="85151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8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24 </a:t>
              </a:r>
              <a:r>
                <a:rPr lang="fr-FR" sz="18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18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C319F81-00AC-50F3-8C92-0518E928F802}"/>
                </a:ext>
              </a:extLst>
            </p:cNvPr>
            <p:cNvSpPr txBox="1"/>
            <p:nvPr/>
          </p:nvSpPr>
          <p:spPr>
            <a:xfrm>
              <a:off x="7019620" y="4653136"/>
              <a:ext cx="107593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28 </a:t>
              </a:r>
              <a:r>
                <a:rPr lang="fr-FR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908A2CD-983F-A733-7FC8-756DBF1E456E}"/>
                </a:ext>
              </a:extLst>
            </p:cNvPr>
            <p:cNvSpPr txBox="1"/>
            <p:nvPr/>
          </p:nvSpPr>
          <p:spPr>
            <a:xfrm>
              <a:off x="6300212" y="3501008"/>
              <a:ext cx="136928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3200" b="1" dirty="0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30 </a:t>
              </a:r>
              <a:r>
                <a:rPr lang="fr-FR" sz="3200" b="1" dirty="0" err="1">
                  <a:solidFill>
                    <a:srgbClr val="FF0000"/>
                  </a:solidFill>
                  <a:effectLst>
                    <a:glow rad="101600">
                      <a:srgbClr val="FFFF00">
                        <a:alpha val="75000"/>
                      </a:srgbClr>
                    </a:glow>
                  </a:effectLst>
                  <a:latin typeface="Arial"/>
                  <a:ea typeface="ＭＳ Ｐゴシック" charset="0"/>
                  <a:cs typeface="Arial"/>
                </a:rPr>
                <a:t>yrs</a:t>
              </a:r>
              <a:endParaRPr lang="fr-FR" sz="32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33795" name="Rectangle 26">
            <a:extLst>
              <a:ext uri="{FF2B5EF4-FFF2-40B4-BE49-F238E27FC236}">
                <a16:creationId xmlns:a16="http://schemas.microsoft.com/office/drawing/2014/main" id="{C82D6936-3F3B-2FF3-D341-2800A4AE0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5516563"/>
            <a:ext cx="2820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i="1"/>
              <a:t>Fields monitored within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i="1"/>
              <a:t>Large Magellanic Cloud</a:t>
            </a:r>
          </a:p>
        </p:txBody>
      </p:sp>
      <p:sp>
        <p:nvSpPr>
          <p:cNvPr id="33796" name="Espace réservé du contenu 2">
            <a:extLst>
              <a:ext uri="{FF2B5EF4-FFF2-40B4-BE49-F238E27FC236}">
                <a16:creationId xmlns:a16="http://schemas.microsoft.com/office/drawing/2014/main" id="{78023EF1-302F-7600-8745-BC91CB8C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3932238"/>
            <a:ext cx="4725988" cy="14366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fr-FR" altLang="fr-FR" sz="2000">
                <a:ea typeface="ＭＳ Ｐゴシック" panose="020B0600070205080204" pitchFamily="34" charset="-128"/>
              </a:rPr>
              <a:t>oa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fr-FR" altLang="fr-FR" sz="2000">
                <a:ea typeface="ＭＳ Ｐゴシック" panose="020B0600070205080204" pitchFamily="34" charset="-128"/>
              </a:rPr>
              <a:t>ros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fr-FR" altLang="fr-FR" sz="2000">
                <a:ea typeface="ＭＳ Ｐゴシック" panose="020B0600070205080204" pitchFamily="34" charset="-128"/>
              </a:rPr>
              <a:t>ach</a:t>
            </a:r>
            <a:r>
              <a:rPr lang="fr-FR" altLang="fr-FR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fr-FR" altLang="fr-FR" sz="2000">
                <a:ea typeface="ＭＳ Ｐゴシック" panose="020B0600070205080204" pitchFamily="34" charset="-128"/>
              </a:rPr>
              <a:t>gle combined light-curves provides much more extended light-curves.</a:t>
            </a:r>
          </a:p>
          <a:p>
            <a:pPr marL="0" indent="0">
              <a:buFontTx/>
              <a:buNone/>
            </a:pPr>
            <a:r>
              <a:rPr lang="fr-FR" altLang="fr-FR" sz="2000">
                <a:ea typeface="ＭＳ Ｐゴシック" panose="020B0600070205080204" pitchFamily="34" charset="-128"/>
              </a:rPr>
              <a:t>Here only the combination of 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EROS2</a:t>
            </a:r>
            <a:r>
              <a:rPr lang="fr-FR" altLang="fr-FR" sz="2000">
                <a:ea typeface="ＭＳ Ｐゴシック" panose="020B0600070205080204" pitchFamily="34" charset="-128"/>
              </a:rPr>
              <a:t> and 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MACHO</a:t>
            </a:r>
            <a:r>
              <a:rPr lang="fr-FR" altLang="fr-FR" sz="2000">
                <a:ea typeface="ＭＳ Ｐゴシック" panose="020B0600070205080204" pitchFamily="34" charset="-128"/>
              </a:rPr>
              <a:t> has been performed</a:t>
            </a:r>
          </a:p>
        </p:txBody>
      </p:sp>
      <p:pic>
        <p:nvPicPr>
          <p:cNvPr id="33797" name="Image 2">
            <a:extLst>
              <a:ext uri="{FF2B5EF4-FFF2-40B4-BE49-F238E27FC236}">
                <a16:creationId xmlns:a16="http://schemas.microsoft.com/office/drawing/2014/main" id="{A908D8C5-AC02-1139-97D8-BC5B2FC9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81625"/>
            <a:ext cx="49371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Espace réservé du contenu 2">
            <a:extLst>
              <a:ext uri="{FF2B5EF4-FFF2-40B4-BE49-F238E27FC236}">
                <a16:creationId xmlns:a16="http://schemas.microsoft.com/office/drawing/2014/main" id="{B6CAC7F1-DBAA-3660-62AC-80B16EC1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412875"/>
            <a:ext cx="4911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</a:pPr>
            <a:r>
              <a:rPr lang="fr-FR" altLang="fr-FR" sz="2000" b="1"/>
              <a:t>Heavy lenses produce long duration events</a:t>
            </a:r>
            <a:endParaRPr lang="fr-FR" altLang="fr-FR" sz="1200" b="1"/>
          </a:p>
          <a:p>
            <a:pPr algn="r">
              <a:spcBef>
                <a:spcPts val="1588"/>
              </a:spcBef>
              <a:buFontTx/>
              <a:buNone/>
            </a:pPr>
            <a:r>
              <a:rPr lang="fr-FR" altLang="fr-FR" sz="1600"/>
              <a:t>		(~ 2yrs for 100M</a:t>
            </a:r>
            <a:r>
              <a:rPr lang="fr-FR" altLang="fr-FR" sz="1600" baseline="-25000"/>
              <a:t>sun </a:t>
            </a:r>
            <a:r>
              <a:rPr lang="fr-FR" altLang="fr-FR" sz="1600"/>
              <a:t>lens)</a:t>
            </a:r>
          </a:p>
          <a:p>
            <a:pPr>
              <a:buFontTx/>
              <a:buNone/>
            </a:pPr>
            <a:endParaRPr lang="fr-FR" altLang="fr-FR" sz="1100" b="1"/>
          </a:p>
          <a:p>
            <a:pPr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</a:rPr>
              <a:t>Detection efficiency</a:t>
            </a:r>
            <a:r>
              <a:rPr lang="fr-FR" altLang="fr-FR" sz="1800" b="1"/>
              <a:t> </a:t>
            </a:r>
            <a:r>
              <a:rPr lang="fr-FR" altLang="fr-FR" sz="1800"/>
              <a:t>of the past surveys </a:t>
            </a:r>
            <a:r>
              <a:rPr lang="fr-FR" altLang="fr-FR" sz="1800" b="1">
                <a:solidFill>
                  <a:srgbClr val="FF0000"/>
                </a:solidFill>
              </a:rPr>
              <a:t>vanishes</a:t>
            </a:r>
            <a:r>
              <a:rPr lang="fr-FR" altLang="fr-FR" sz="1800">
                <a:solidFill>
                  <a:srgbClr val="FF0000"/>
                </a:solidFill>
              </a:rPr>
              <a:t> </a:t>
            </a:r>
            <a:r>
              <a:rPr lang="fr-FR" altLang="fr-FR" sz="1800"/>
              <a:t>for such durations, because:</a:t>
            </a:r>
          </a:p>
          <a:p>
            <a:r>
              <a:rPr lang="fr-FR" altLang="fr-FR" sz="1800"/>
              <a:t> Limited duration T</a:t>
            </a:r>
            <a:r>
              <a:rPr lang="fr-FR" altLang="fr-FR" sz="1800" baseline="-25000"/>
              <a:t>obs</a:t>
            </a:r>
            <a:r>
              <a:rPr lang="fr-FR" altLang="fr-FR" sz="1800"/>
              <a:t> of each survey (3-8yrs)</a:t>
            </a:r>
          </a:p>
          <a:p>
            <a:r>
              <a:rPr lang="fr-FR" altLang="fr-FR" sz="1800"/>
              <a:t> Observations/Analysis optimized for light lenses</a:t>
            </a:r>
            <a:endParaRPr lang="fr-FR" altLang="fr-FR" sz="1600"/>
          </a:p>
        </p:txBody>
      </p:sp>
      <p:pic>
        <p:nvPicPr>
          <p:cNvPr id="33799" name="Picture 14">
            <a:extLst>
              <a:ext uri="{FF2B5EF4-FFF2-40B4-BE49-F238E27FC236}">
                <a16:creationId xmlns:a16="http://schemas.microsoft.com/office/drawing/2014/main" id="{4C0FDDD6-7829-3A15-2CBC-AF6FD64A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2339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9E545A7-75DB-72F1-C3ED-B3B22D39F90A}"/>
              </a:ext>
            </a:extLst>
          </p:cNvPr>
          <p:cNvSpPr txBox="1">
            <a:spLocks/>
          </p:cNvSpPr>
          <p:nvPr/>
        </p:nvSpPr>
        <p:spPr bwMode="auto">
          <a:xfrm>
            <a:off x="2195513" y="260350"/>
            <a:ext cx="5040312" cy="9350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sz="3600" b="1" kern="0" dirty="0">
                <a:solidFill>
                  <a:srgbClr val="FF0000"/>
                </a:solidFill>
                <a:highlight>
                  <a:srgbClr val="FFFF00"/>
                </a:highlight>
              </a:rPr>
              <a:t>EROS2 and MACHO</a:t>
            </a:r>
          </a:p>
          <a:p>
            <a:pPr>
              <a:defRPr/>
            </a:pPr>
            <a:r>
              <a:rPr lang="fr-FR" sz="2000" b="1" kern="0" dirty="0" err="1">
                <a:solidFill>
                  <a:schemeClr val="tx1"/>
                </a:solidFill>
              </a:rPr>
              <a:t>Microlensing</a:t>
            </a:r>
            <a:r>
              <a:rPr lang="fr-FR" sz="2000" b="1" kern="0" dirty="0">
                <a:solidFill>
                  <a:schemeClr val="tx1"/>
                </a:solidFill>
              </a:rPr>
              <a:t> </a:t>
            </a:r>
            <a:r>
              <a:rPr lang="fr-FR" sz="2000" b="1" kern="0" dirty="0" err="1">
                <a:solidFill>
                  <a:schemeClr val="tx1"/>
                </a:solidFill>
              </a:rPr>
              <a:t>surveys</a:t>
            </a:r>
            <a:r>
              <a:rPr lang="fr-FR" sz="2000" b="1" kern="0" dirty="0">
                <a:solidFill>
                  <a:schemeClr val="tx1"/>
                </a:solidFill>
              </a:rPr>
              <a:t> </a:t>
            </a:r>
            <a:r>
              <a:rPr lang="fr-FR" sz="2000" b="1" kern="0" dirty="0" err="1">
                <a:solidFill>
                  <a:schemeClr val="tx1"/>
                </a:solidFill>
              </a:rPr>
              <a:t>towards</a:t>
            </a:r>
            <a:r>
              <a:rPr lang="fr-FR" sz="2000" b="1" kern="0" dirty="0">
                <a:solidFill>
                  <a:schemeClr val="tx1"/>
                </a:solidFill>
              </a:rPr>
              <a:t> the LMC</a:t>
            </a:r>
            <a:endParaRPr lang="fr-FR" b="1" kern="0" dirty="0">
              <a:solidFill>
                <a:schemeClr val="tx1"/>
              </a:solidFill>
            </a:endParaRPr>
          </a:p>
        </p:txBody>
      </p:sp>
      <p:pic>
        <p:nvPicPr>
          <p:cNvPr id="35842" name="Image 2">
            <a:extLst>
              <a:ext uri="{FF2B5EF4-FFF2-40B4-BE49-F238E27FC236}">
                <a16:creationId xmlns:a16="http://schemas.microsoft.com/office/drawing/2014/main" id="{0F587738-95B1-36DB-69CB-4B1B0288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60350"/>
            <a:ext cx="19685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 5">
            <a:extLst>
              <a:ext uri="{FF2B5EF4-FFF2-40B4-BE49-F238E27FC236}">
                <a16:creationId xmlns:a16="http://schemas.microsoft.com/office/drawing/2014/main" id="{99668A8B-0152-6365-2722-335AF626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4163"/>
            <a:ext cx="1612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2F3A7A-BEC0-CFD5-7D64-EC39AA2B8A04}"/>
              </a:ext>
            </a:extLst>
          </p:cNvPr>
          <p:cNvSpPr txBox="1"/>
          <p:nvPr/>
        </p:nvSpPr>
        <p:spPr>
          <a:xfrm>
            <a:off x="2303463" y="1341438"/>
            <a:ext cx="2520950" cy="14144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</a:rPr>
              <a:t>MACHO</a:t>
            </a:r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1.27m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in </a:t>
            </a:r>
            <a:r>
              <a:rPr lang="fr-FR" sz="1400" dirty="0" err="1"/>
              <a:t>Australia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2 cameras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dichroic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4 CCD </a:t>
            </a:r>
            <a:r>
              <a:rPr lang="fr-FR" sz="1400" dirty="0"/>
              <a:t>2Kx2K pixels </a:t>
            </a:r>
            <a:r>
              <a:rPr lang="fr-FR" sz="1400" dirty="0" err="1"/>
              <a:t>each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Field of </a:t>
            </a:r>
            <a:r>
              <a:rPr lang="fr-FR" sz="1400" dirty="0" err="1"/>
              <a:t>view</a:t>
            </a:r>
            <a:r>
              <a:rPr lang="fr-FR" sz="1400" dirty="0"/>
              <a:t>: </a:t>
            </a:r>
            <a:r>
              <a:rPr lang="fr-FR" sz="1400" b="1" dirty="0"/>
              <a:t>0.5 deg</a:t>
            </a:r>
            <a:r>
              <a:rPr lang="fr-FR" sz="1400" b="1" baseline="30000" dirty="0"/>
              <a:t>2</a:t>
            </a:r>
            <a:endParaRPr lang="fr-FR" sz="1400" dirty="0"/>
          </a:p>
          <a:p>
            <a:pPr marL="177750" indent="-177750">
              <a:buFont typeface="Arial" panose="020B0604020202020204" pitchFamily="34" charset="0"/>
              <a:buChar char="•"/>
              <a:defRPr/>
            </a:pPr>
            <a:r>
              <a:rPr lang="fr-FR" sz="1400" dirty="0" err="1"/>
              <a:t>Monitored</a:t>
            </a:r>
            <a:r>
              <a:rPr lang="fr-FR" sz="1400" dirty="0"/>
              <a:t> 82 </a:t>
            </a:r>
            <a:r>
              <a:rPr lang="fr-FR" sz="1400" dirty="0" err="1"/>
              <a:t>fields</a:t>
            </a:r>
            <a:r>
              <a:rPr lang="fr-FR" sz="1400" dirty="0"/>
              <a:t> (</a:t>
            </a:r>
            <a:r>
              <a:rPr lang="fr-FR" sz="1400" b="1" dirty="0"/>
              <a:t>39 deg</a:t>
            </a:r>
            <a:r>
              <a:rPr lang="fr-FR" sz="1400" b="1" baseline="30000" dirty="0"/>
              <a:t>2</a:t>
            </a:r>
            <a:r>
              <a:rPr lang="fr-FR" sz="1400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491AF7-0A3B-573A-3BD9-750761BFC147}"/>
              </a:ext>
            </a:extLst>
          </p:cNvPr>
          <p:cNvSpPr txBox="1"/>
          <p:nvPr/>
        </p:nvSpPr>
        <p:spPr>
          <a:xfrm>
            <a:off x="4752975" y="1349375"/>
            <a:ext cx="2482850" cy="1416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</a:rPr>
              <a:t>EROS2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1m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in Chile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2 cameras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dichroic</a:t>
            </a:r>
            <a:endParaRPr lang="fr-FR" sz="1400" dirty="0"/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b="1" dirty="0"/>
              <a:t>8 CCD </a:t>
            </a:r>
            <a:r>
              <a:rPr lang="fr-FR" sz="1400" dirty="0"/>
              <a:t>2Kx2K pixels </a:t>
            </a:r>
            <a:r>
              <a:rPr lang="fr-FR" sz="1400" dirty="0" err="1"/>
              <a:t>each</a:t>
            </a:r>
            <a:endParaRPr lang="fr-FR" sz="1400" dirty="0"/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Field of </a:t>
            </a:r>
            <a:r>
              <a:rPr lang="fr-FR" sz="1400" dirty="0" err="1"/>
              <a:t>view</a:t>
            </a:r>
            <a:r>
              <a:rPr lang="fr-FR" sz="1400" dirty="0"/>
              <a:t>: </a:t>
            </a:r>
            <a:r>
              <a:rPr lang="fr-FR" sz="1400" b="1" dirty="0"/>
              <a:t>1 deg</a:t>
            </a:r>
            <a:r>
              <a:rPr lang="fr-FR" sz="1400" b="1" baseline="30000" dirty="0"/>
              <a:t>2</a:t>
            </a:r>
          </a:p>
          <a:p>
            <a:pPr marL="141750" indent="-141750">
              <a:buFont typeface="Arial" panose="020B0604020202020204" pitchFamily="34" charset="0"/>
              <a:buChar char="•"/>
              <a:defRPr/>
            </a:pPr>
            <a:r>
              <a:rPr lang="fr-FR" sz="1400" dirty="0" err="1"/>
              <a:t>Monitored</a:t>
            </a:r>
            <a:r>
              <a:rPr lang="fr-FR" sz="1400" dirty="0"/>
              <a:t> 88 </a:t>
            </a:r>
            <a:r>
              <a:rPr lang="fr-FR" sz="1400" dirty="0" err="1"/>
              <a:t>fields</a:t>
            </a:r>
            <a:r>
              <a:rPr lang="fr-FR" sz="1400" dirty="0"/>
              <a:t> (</a:t>
            </a:r>
            <a:r>
              <a:rPr lang="fr-FR" sz="1400" b="1" dirty="0"/>
              <a:t>88 deg</a:t>
            </a:r>
            <a:r>
              <a:rPr lang="fr-FR" sz="1400" b="1" baseline="30000" dirty="0"/>
              <a:t>2</a:t>
            </a:r>
            <a:r>
              <a:rPr lang="fr-FR" sz="1400" dirty="0"/>
              <a:t>)</a:t>
            </a:r>
          </a:p>
        </p:txBody>
      </p:sp>
      <p:grpSp>
        <p:nvGrpSpPr>
          <p:cNvPr id="35846" name="Groupe 1">
            <a:extLst>
              <a:ext uri="{FF2B5EF4-FFF2-40B4-BE49-F238E27FC236}">
                <a16:creationId xmlns:a16="http://schemas.microsoft.com/office/drawing/2014/main" id="{E421CFDD-4A44-E195-0217-21C3BD99FE2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727450"/>
            <a:ext cx="3232150" cy="3230563"/>
            <a:chOff x="6588125" y="4286250"/>
            <a:chExt cx="2671763" cy="2671763"/>
          </a:xfrm>
        </p:grpSpPr>
        <p:pic>
          <p:nvPicPr>
            <p:cNvPr id="35854" name="Image 10">
              <a:extLst>
                <a:ext uri="{FF2B5EF4-FFF2-40B4-BE49-F238E27FC236}">
                  <a16:creationId xmlns:a16="http://schemas.microsoft.com/office/drawing/2014/main" id="{98104CB0-F058-D043-E34A-B167C6141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4286250"/>
              <a:ext cx="2671763" cy="267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5" name="ZoneTexte 11">
              <a:extLst>
                <a:ext uri="{FF2B5EF4-FFF2-40B4-BE49-F238E27FC236}">
                  <a16:creationId xmlns:a16="http://schemas.microsoft.com/office/drawing/2014/main" id="{00C39B0C-1777-FF3C-B7B4-F8122A442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7738" y="4286250"/>
              <a:ext cx="13065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LMC fields</a:t>
              </a:r>
              <a:endParaRPr lang="fr-FR" altLang="fr-FR" sz="2400" b="1"/>
            </a:p>
          </p:txBody>
        </p:sp>
      </p:grpSp>
      <p:grpSp>
        <p:nvGrpSpPr>
          <p:cNvPr id="35847" name="Groupe 5">
            <a:extLst>
              <a:ext uri="{FF2B5EF4-FFF2-40B4-BE49-F238E27FC236}">
                <a16:creationId xmlns:a16="http://schemas.microsoft.com/office/drawing/2014/main" id="{344B3C14-3DB7-67C9-9345-6013D53935FD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3130550"/>
            <a:ext cx="6419850" cy="3614738"/>
            <a:chOff x="107504" y="3130867"/>
            <a:chExt cx="6419850" cy="3614737"/>
          </a:xfrm>
        </p:grpSpPr>
        <p:grpSp>
          <p:nvGrpSpPr>
            <p:cNvPr id="35848" name="Groupe 2">
              <a:extLst>
                <a:ext uri="{FF2B5EF4-FFF2-40B4-BE49-F238E27FC236}">
                  <a16:creationId xmlns:a16="http://schemas.microsoft.com/office/drawing/2014/main" id="{B9A188CD-4D14-EEE2-689F-62FDB21306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04" y="3130867"/>
              <a:ext cx="6419850" cy="3614737"/>
              <a:chOff x="179512" y="3126412"/>
              <a:chExt cx="6419891" cy="3614955"/>
            </a:xfrm>
          </p:grpSpPr>
          <p:pic>
            <p:nvPicPr>
              <p:cNvPr id="35852" name="Image 6">
                <a:extLst>
                  <a:ext uri="{FF2B5EF4-FFF2-40B4-BE49-F238E27FC236}">
                    <a16:creationId xmlns:a16="http://schemas.microsoft.com/office/drawing/2014/main" id="{6911442D-E5C0-B936-72F5-7A4000CA1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126412"/>
                <a:ext cx="6419891" cy="3614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3" name="Image 8">
                <a:extLst>
                  <a:ext uri="{FF2B5EF4-FFF2-40B4-BE49-F238E27FC236}">
                    <a16:creationId xmlns:a16="http://schemas.microsoft.com/office/drawing/2014/main" id="{573F73BB-09BF-FC93-5786-9BA97CDF25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5407753"/>
                <a:ext cx="4968552" cy="92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849" name="Groupe 3">
              <a:extLst>
                <a:ext uri="{FF2B5EF4-FFF2-40B4-BE49-F238E27FC236}">
                  <a16:creationId xmlns:a16="http://schemas.microsoft.com/office/drawing/2014/main" id="{2641378C-8DFD-6A0C-F45B-0EDBC61BD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5416" y="5589240"/>
              <a:ext cx="2166584" cy="338554"/>
              <a:chOff x="2405416" y="5589240"/>
              <a:chExt cx="2166584" cy="338554"/>
            </a:xfrm>
          </p:grpSpPr>
          <p:sp>
            <p:nvSpPr>
              <p:cNvPr id="35850" name="Rectangle 15">
                <a:extLst>
                  <a:ext uri="{FF2B5EF4-FFF2-40B4-BE49-F238E27FC236}">
                    <a16:creationId xmlns:a16="http://schemas.microsoft.com/office/drawing/2014/main" id="{62AC9D02-FE93-DC01-BEC4-145984C64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416" y="5678610"/>
                <a:ext cx="2142878" cy="183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2400"/>
              </a:p>
            </p:txBody>
          </p:sp>
          <p:sp>
            <p:nvSpPr>
              <p:cNvPr id="35851" name="ZoneTexte 1">
                <a:extLst>
                  <a:ext uri="{FF2B5EF4-FFF2-40B4-BE49-F238E27FC236}">
                    <a16:creationId xmlns:a16="http://schemas.microsoft.com/office/drawing/2014/main" id="{E3BED636-56A7-300E-5144-4E01F744ED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0607" y="5589240"/>
                <a:ext cx="212139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600" dirty="0"/>
                  <a:t>7/96-2/03 	    7/92-1/00</a:t>
                </a: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6">
            <a:extLst>
              <a:ext uri="{FF2B5EF4-FFF2-40B4-BE49-F238E27FC236}">
                <a16:creationId xmlns:a16="http://schemas.microsoft.com/office/drawing/2014/main" id="{D2247489-5CD8-4C58-990C-445DA05F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9275"/>
            <a:ext cx="299085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re 1">
            <a:extLst>
              <a:ext uri="{FF2B5EF4-FFF2-40B4-BE49-F238E27FC236}">
                <a16:creationId xmlns:a16="http://schemas.microsoft.com/office/drawing/2014/main" id="{AC8F2E43-0C86-FB90-E0B4-E70734F09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5476875" cy="809625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Association, cleaning</a:t>
            </a:r>
          </a:p>
        </p:txBody>
      </p:sp>
      <p:pic>
        <p:nvPicPr>
          <p:cNvPr id="37891" name="Image 4">
            <a:extLst>
              <a:ext uri="{FF2B5EF4-FFF2-40B4-BE49-F238E27FC236}">
                <a16:creationId xmlns:a16="http://schemas.microsoft.com/office/drawing/2014/main" id="{E3213CEB-BBE3-FDFE-BC87-2D6DF222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86075"/>
            <a:ext cx="31908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 8">
            <a:extLst>
              <a:ext uri="{FF2B5EF4-FFF2-40B4-BE49-F238E27FC236}">
                <a16:creationId xmlns:a16="http://schemas.microsoft.com/office/drawing/2014/main" id="{AD360709-2F5A-37CD-8334-AE9A50BF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376863"/>
            <a:ext cx="37084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9">
            <a:extLst>
              <a:ext uri="{FF2B5EF4-FFF2-40B4-BE49-F238E27FC236}">
                <a16:creationId xmlns:a16="http://schemas.microsoft.com/office/drawing/2014/main" id="{04CDF035-4AE0-5F75-AA0B-8C053A17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5003800"/>
            <a:ext cx="3270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After renormalization: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/>
              <a:t>&lt;error&gt; ~ point-to-point dispersion</a:t>
            </a:r>
            <a:endParaRPr lang="fr-FR" altLang="fr-FR" sz="2400" b="1"/>
          </a:p>
        </p:txBody>
      </p:sp>
      <p:sp>
        <p:nvSpPr>
          <p:cNvPr id="37894" name="ZoneTexte 10">
            <a:extLst>
              <a:ext uri="{FF2B5EF4-FFF2-40B4-BE49-F238E27FC236}">
                <a16:creationId xmlns:a16="http://schemas.microsoft.com/office/drawing/2014/main" id="{DD57F395-CB08-F146-6A1F-4F34C95A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013" y="3071540"/>
            <a:ext cx="1866677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highlight>
                  <a:srgbClr val="FFFF00"/>
                </a:highlight>
              </a:rPr>
              <a:t>&lt;</a:t>
            </a:r>
            <a:r>
              <a:rPr lang="fr-FR" altLang="fr-FR" sz="2000" b="1" dirty="0" err="1">
                <a:highlight>
                  <a:srgbClr val="FFFF00"/>
                </a:highlight>
              </a:rPr>
              <a:t>N</a:t>
            </a:r>
            <a:r>
              <a:rPr lang="fr-FR" altLang="fr-FR" sz="2000" b="1" baseline="-25000" dirty="0" err="1">
                <a:highlight>
                  <a:srgbClr val="FFFF00"/>
                </a:highlight>
              </a:rPr>
              <a:t>obs</a:t>
            </a:r>
            <a:r>
              <a:rPr lang="fr-FR" altLang="fr-FR" sz="2000" b="1" dirty="0">
                <a:highlight>
                  <a:srgbClr val="FFFF00"/>
                </a:highlight>
              </a:rPr>
              <a:t>&gt; ~ 1300</a:t>
            </a:r>
            <a:br>
              <a:rPr lang="fr-FR" altLang="fr-FR" sz="2000" b="1" dirty="0">
                <a:highlight>
                  <a:srgbClr val="FFFF00"/>
                </a:highlight>
              </a:rPr>
            </a:br>
            <a:r>
              <a:rPr lang="fr-FR" altLang="fr-FR" sz="2000" b="1" dirty="0">
                <a:highlight>
                  <a:srgbClr val="FFFF00"/>
                </a:highlight>
              </a:rPr>
              <a:t>per source</a:t>
            </a:r>
            <a:endParaRPr lang="fr-FR" altLang="fr-FR" sz="2400" b="1" dirty="0">
              <a:highlight>
                <a:srgbClr val="FFFF00"/>
              </a:highlight>
            </a:endParaRPr>
          </a:p>
        </p:txBody>
      </p:sp>
      <p:sp>
        <p:nvSpPr>
          <p:cNvPr id="37895" name="Espace réservé du texte 3">
            <a:extLst>
              <a:ext uri="{FF2B5EF4-FFF2-40B4-BE49-F238E27FC236}">
                <a16:creationId xmlns:a16="http://schemas.microsoft.com/office/drawing/2014/main" id="{DB8017AF-6334-D044-ACD6-1F0CE962512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14362" y="1158875"/>
            <a:ext cx="5365750" cy="54213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b="1" dirty="0">
                <a:ea typeface="ＭＳ Ｐゴシック" panose="020B0600070205080204" pitchFamily="34" charset="-128"/>
              </a:rPr>
              <a:t>Cross-identification of the EROS-MACHO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catalogs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ea typeface="ＭＳ Ｐゴシック" panose="020B0600070205080204" pitchFamily="34" charset="-128"/>
              </a:rPr>
              <a:t>(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using</a:t>
            </a:r>
            <a:r>
              <a:rPr lang="fr-FR" altLang="fr-FR" sz="2400" dirty="0">
                <a:ea typeface="ＭＳ Ｐゴシック" panose="020B0600070205080204" pitchFamily="34" charset="-128"/>
              </a:rPr>
              <a:t> GAIA)</a:t>
            </a:r>
          </a:p>
          <a:p>
            <a:pPr lvl="1"/>
            <a:r>
              <a:rPr lang="fr-FR" altLang="fr-FR" sz="2000" dirty="0">
                <a:ea typeface="ＭＳ Ｐゴシック" panose="020B0600070205080204" pitchFamily="34" charset="-128"/>
              </a:rPr>
              <a:t>To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better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than</a:t>
            </a:r>
            <a:r>
              <a:rPr lang="fr-FR" altLang="fr-FR" sz="2000" dirty="0">
                <a:ea typeface="ＭＳ Ｐゴシック" panose="020B0600070205080204" pitchFamily="34" charset="-128"/>
              </a:rPr>
              <a:t> 0.1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arcsec</a:t>
            </a:r>
            <a:r>
              <a:rPr lang="fr-FR" altLang="fr-FR" sz="2000" dirty="0">
                <a:ea typeface="ＭＳ Ｐゴシック" panose="020B0600070205080204" pitchFamily="34" charset="-128"/>
              </a:rPr>
              <a:t> in (</a:t>
            </a:r>
            <a:r>
              <a:rPr lang="fr-FR" altLang="fr-FR" sz="2000" dirty="0" err="1">
                <a:latin typeface="Symbol" pitchFamily="2" charset="2"/>
                <a:ea typeface="ＭＳ Ｐゴシック" panose="020B0600070205080204" pitchFamily="34" charset="-128"/>
              </a:rPr>
              <a:t>a,d</a:t>
            </a:r>
            <a:r>
              <a:rPr lang="fr-FR" altLang="fr-FR" sz="20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fr-FR" altLang="fr-FR" sz="2000" dirty="0">
                <a:ea typeface="ＭＳ Ｐゴシック" panose="020B0600070205080204" pitchFamily="34" charset="-128"/>
              </a:rPr>
              <a:t>To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photometric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accuracy</a:t>
            </a:r>
            <a:r>
              <a:rPr lang="fr-FR" altLang="fr-FR" sz="2000" dirty="0">
                <a:ea typeface="ＭＳ Ｐゴシック" panose="020B0600070205080204" pitchFamily="34" charset="-128"/>
              </a:rPr>
              <a:t> in flux</a:t>
            </a:r>
          </a:p>
          <a:p>
            <a:pPr marL="457200" lvl="1" indent="0">
              <a:buNone/>
            </a:pPr>
            <a:endParaRPr lang="fr-FR" altLang="fr-FR" sz="16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fr-FR" altLang="fr-FR" sz="2400" b="1" dirty="0" err="1">
                <a:ea typeface="ＭＳ Ｐゴシック" panose="020B0600070205080204" pitchFamily="34" charset="-128"/>
              </a:rPr>
              <a:t>Improved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cleaning</a:t>
            </a:r>
            <a:endParaRPr lang="fr-FR" altLang="fr-FR" sz="2400" b="1" dirty="0">
              <a:ea typeface="ＭＳ Ｐゴシック" panose="020B0600070205080204" pitchFamily="34" charset="-128"/>
            </a:endParaRPr>
          </a:p>
          <a:p>
            <a:pPr lvl="1"/>
            <a:r>
              <a:rPr lang="fr-FR" altLang="fr-FR" sz="2000" dirty="0" err="1">
                <a:ea typeface="ＭＳ Ｐゴシック" panose="020B0600070205080204" pitchFamily="34" charset="-128"/>
              </a:rPr>
              <a:t>problematic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measurements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removed</a:t>
            </a:r>
            <a:br>
              <a:rPr lang="fr-FR" altLang="fr-FR" sz="2000" dirty="0">
                <a:ea typeface="ＭＳ Ｐゴシック" panose="020B0600070205080204" pitchFamily="34" charset="-128"/>
              </a:rPr>
            </a:br>
            <a:r>
              <a:rPr lang="fr-FR" altLang="fr-FR" sz="2000" dirty="0">
                <a:ea typeface="ＭＳ Ｐゴシック" panose="020B0600070205080204" pitchFamily="34" charset="-128"/>
              </a:rPr>
              <a:t>-&gt; 3% in MACHO; 1% in EROS</a:t>
            </a:r>
          </a:p>
          <a:p>
            <a:pPr lvl="1"/>
            <a:r>
              <a:rPr lang="fr-FR" altLang="fr-FR" sz="2000" dirty="0" err="1">
                <a:ea typeface="ＭＳ Ｐゴシック" panose="020B0600070205080204" pitchFamily="34" charset="-128"/>
              </a:rPr>
              <a:t>Keep</a:t>
            </a:r>
            <a:r>
              <a:rPr lang="fr-FR" altLang="fr-FR" sz="2000" dirty="0">
                <a:ea typeface="ＭＳ Ｐゴシック" panose="020B0600070205080204" pitchFamily="34" charset="-128"/>
              </a:rPr>
              <a:t> light-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curves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2000" dirty="0">
                <a:ea typeface="ＭＳ Ｐゴシック" panose="020B0600070205080204" pitchFamily="34" charset="-128"/>
              </a:rPr>
              <a:t> &gt; 200 points</a:t>
            </a:r>
          </a:p>
          <a:p>
            <a:pPr marL="457200" lvl="1" indent="0">
              <a:buNone/>
            </a:pPr>
            <a:endParaRPr lang="fr-FR" altLang="fr-FR" sz="16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fr-FR" altLang="fr-FR" sz="2400" b="1" dirty="0" err="1">
                <a:ea typeface="ＭＳ Ｐゴシック" panose="020B0600070205080204" pitchFamily="34" charset="-128"/>
              </a:rPr>
              <a:t>Homogenize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photometric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uncertainties</a:t>
            </a:r>
            <a:endParaRPr lang="fr-FR" altLang="fr-FR" sz="2400" b="1" dirty="0">
              <a:ea typeface="ＭＳ Ｐゴシック" panose="020B0600070205080204" pitchFamily="34" charset="-128"/>
            </a:endParaRPr>
          </a:p>
          <a:p>
            <a:pPr lvl="1"/>
            <a:r>
              <a:rPr lang="fr-FR" altLang="fr-FR" sz="2000" dirty="0" err="1">
                <a:ea typeface="ＭＳ Ｐゴシック" panose="020B0600070205080204" pitchFamily="34" charset="-128"/>
              </a:rPr>
              <a:t>Sometimes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underestimated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by MACHO</a:t>
            </a:r>
          </a:p>
          <a:p>
            <a:pPr lvl="1"/>
            <a:r>
              <a:rPr lang="fr-FR" altLang="fr-FR" sz="2000" dirty="0" err="1">
                <a:ea typeface="ＭＳ Ｐゴシック" panose="020B0600070205080204" pitchFamily="34" charset="-128"/>
              </a:rPr>
              <a:t>Overestimated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by EROS for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faint</a:t>
            </a:r>
            <a:r>
              <a:rPr lang="fr-FR" altLang="fr-FR" sz="2000" dirty="0">
                <a:ea typeface="ＭＳ Ｐゴシック" panose="020B0600070205080204" pitchFamily="34" charset="-128"/>
              </a:rPr>
              <a:t> stars</a:t>
            </a:r>
          </a:p>
          <a:p>
            <a:pPr lvl="1"/>
            <a:r>
              <a:rPr lang="fr-FR" altLang="fr-FR" sz="2000" dirty="0">
                <a:ea typeface="ＭＳ Ｐゴシック" panose="020B0600070205080204" pitchFamily="34" charset="-128"/>
              </a:rPr>
              <a:t>Global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normalization</a:t>
            </a:r>
            <a:r>
              <a:rPr lang="fr-FR" altLang="fr-FR" sz="2000" dirty="0">
                <a:ea typeface="ＭＳ Ｐゴシック" panose="020B0600070205080204" pitchFamily="34" charset="-128"/>
              </a:rPr>
              <a:t> of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errors</a:t>
            </a:r>
            <a:endParaRPr lang="fr-FR" altLang="fr-FR" sz="2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re 1">
            <a:extLst>
              <a:ext uri="{FF2B5EF4-FFF2-40B4-BE49-F238E27FC236}">
                <a16:creationId xmlns:a16="http://schemas.microsoft.com/office/drawing/2014/main" id="{4A88BF69-B27C-828B-CB89-16BF7B39C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514350"/>
          </a:xfrm>
        </p:spPr>
        <p:txBody>
          <a:bodyPr/>
          <a:lstStyle/>
          <a:p>
            <a: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  <a:t>Cleaning low quality images/measurements</a:t>
            </a:r>
          </a:p>
        </p:txBody>
      </p:sp>
      <p:pic>
        <p:nvPicPr>
          <p:cNvPr id="65538" name="Image 7">
            <a:extLst>
              <a:ext uri="{FF2B5EF4-FFF2-40B4-BE49-F238E27FC236}">
                <a16:creationId xmlns:a16="http://schemas.microsoft.com/office/drawing/2014/main" id="{1D516422-0CC9-DC90-7883-14BBAD321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816292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ZoneTexte 8">
            <a:extLst>
              <a:ext uri="{FF2B5EF4-FFF2-40B4-BE49-F238E27FC236}">
                <a16:creationId xmlns:a16="http://schemas.microsoft.com/office/drawing/2014/main" id="{41F0610F-DF77-E64B-F96B-BA76463DA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6237288"/>
            <a:ext cx="832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Cleaning: 3% of Macho and 1% of EROS measurements removed</a:t>
            </a:r>
          </a:p>
        </p:txBody>
      </p:sp>
      <p:grpSp>
        <p:nvGrpSpPr>
          <p:cNvPr id="65540" name="Groupe 22">
            <a:extLst>
              <a:ext uri="{FF2B5EF4-FFF2-40B4-BE49-F238E27FC236}">
                <a16:creationId xmlns:a16="http://schemas.microsoft.com/office/drawing/2014/main" id="{AD8B8E47-AEE9-53EE-933B-74BEC6DFA593}"/>
              </a:ext>
            </a:extLst>
          </p:cNvPr>
          <p:cNvGrpSpPr>
            <a:grpSpLocks/>
          </p:cNvGrpSpPr>
          <p:nvPr/>
        </p:nvGrpSpPr>
        <p:grpSpPr bwMode="auto">
          <a:xfrm>
            <a:off x="338138" y="1052513"/>
            <a:ext cx="8220075" cy="2663825"/>
            <a:chOff x="337928" y="1084351"/>
            <a:chExt cx="8220961" cy="2664296"/>
          </a:xfrm>
        </p:grpSpPr>
        <p:pic>
          <p:nvPicPr>
            <p:cNvPr id="65541" name="Image 10">
              <a:extLst>
                <a:ext uri="{FF2B5EF4-FFF2-40B4-BE49-F238E27FC236}">
                  <a16:creationId xmlns:a16="http://schemas.microsoft.com/office/drawing/2014/main" id="{E05619F3-6109-7A6D-198D-4D2BCF174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28" y="1340768"/>
              <a:ext cx="1929816" cy="194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2" name="Image 12">
              <a:extLst>
                <a:ext uri="{FF2B5EF4-FFF2-40B4-BE49-F238E27FC236}">
                  <a16:creationId xmlns:a16="http://schemas.microsoft.com/office/drawing/2014/main" id="{7730DA3E-B090-3F13-CD40-FA6BC86CB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704" y="1340768"/>
              <a:ext cx="1940191" cy="194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3" name="Image 14">
              <a:extLst>
                <a:ext uri="{FF2B5EF4-FFF2-40B4-BE49-F238E27FC236}">
                  <a16:creationId xmlns:a16="http://schemas.microsoft.com/office/drawing/2014/main" id="{3B78E674-950C-52EB-AFB6-B80A6BFBD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34418"/>
              <a:ext cx="1960941" cy="1950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4" name="Image 16">
              <a:extLst>
                <a:ext uri="{FF2B5EF4-FFF2-40B4-BE49-F238E27FC236}">
                  <a16:creationId xmlns:a16="http://schemas.microsoft.com/office/drawing/2014/main" id="{D8C8D1BE-AA22-E84D-2C6A-11D4267CE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046" y="1340768"/>
              <a:ext cx="1863843" cy="194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5" name="ZoneTexte 17">
              <a:extLst>
                <a:ext uri="{FF2B5EF4-FFF2-40B4-BE49-F238E27FC236}">
                  <a16:creationId xmlns:a16="http://schemas.microsoft.com/office/drawing/2014/main" id="{B2420214-B951-29CA-F449-DC5375595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213" y="1340768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Good</a:t>
              </a:r>
            </a:p>
          </p:txBody>
        </p:sp>
        <p:sp>
          <p:nvSpPr>
            <p:cNvPr id="65546" name="ZoneTexte 18">
              <a:extLst>
                <a:ext uri="{FF2B5EF4-FFF2-40B4-BE49-F238E27FC236}">
                  <a16:creationId xmlns:a16="http://schemas.microsoft.com/office/drawing/2014/main" id="{A98186D8-9B68-122D-F89E-D766FDFB1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309" y="1340768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Bad guiding</a:t>
              </a:r>
            </a:p>
          </p:txBody>
        </p:sp>
        <p:sp>
          <p:nvSpPr>
            <p:cNvPr id="65547" name="ZoneTexte 19">
              <a:extLst>
                <a:ext uri="{FF2B5EF4-FFF2-40B4-BE49-F238E27FC236}">
                  <a16:creationId xmlns:a16="http://schemas.microsoft.com/office/drawing/2014/main" id="{2E196B04-3E0B-8151-6750-B8E6C9CE6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605" y="135171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defocused</a:t>
              </a:r>
            </a:p>
          </p:txBody>
        </p:sp>
        <p:sp>
          <p:nvSpPr>
            <p:cNvPr id="65548" name="ZoneTexte 20">
              <a:extLst>
                <a:ext uri="{FF2B5EF4-FFF2-40B4-BE49-F238E27FC236}">
                  <a16:creationId xmlns:a16="http://schemas.microsoft.com/office/drawing/2014/main" id="{8B419143-FE8D-82E7-F625-E8ADCA93A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525" y="135171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readout</a:t>
              </a:r>
            </a:p>
          </p:txBody>
        </p:sp>
        <p:sp>
          <p:nvSpPr>
            <p:cNvPr id="65549" name="ZoneTexte 21">
              <a:extLst>
                <a:ext uri="{FF2B5EF4-FFF2-40B4-BE49-F238E27FC236}">
                  <a16:creationId xmlns:a16="http://schemas.microsoft.com/office/drawing/2014/main" id="{51441739-8504-8F1A-6CDD-42C369F81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013" y="1084351"/>
              <a:ext cx="18966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i="1">
                  <a:latin typeface="Helvetica" pitchFamily="2" charset="0"/>
                </a:rPr>
                <a:t>Images from MACHO</a:t>
              </a:r>
              <a:endParaRPr lang="fr-FR" altLang="fr-FR" sz="2400" i="1">
                <a:latin typeface="Helvetica" pitchFamily="2" charset="0"/>
              </a:endParaRPr>
            </a:p>
          </p:txBody>
        </p:sp>
        <p:sp>
          <p:nvSpPr>
            <p:cNvPr id="65550" name="ZoneTexte 23">
              <a:extLst>
                <a:ext uri="{FF2B5EF4-FFF2-40B4-BE49-F238E27FC236}">
                  <a16:creationId xmlns:a16="http://schemas.microsoft.com/office/drawing/2014/main" id="{EA2A9245-979B-3935-4DDD-C4EA2F278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0812" y="3274567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Bad guiding</a:t>
              </a:r>
            </a:p>
          </p:txBody>
        </p:sp>
        <p:sp>
          <p:nvSpPr>
            <p:cNvPr id="65551" name="ZoneTexte 24">
              <a:extLst>
                <a:ext uri="{FF2B5EF4-FFF2-40B4-BE49-F238E27FC236}">
                  <a16:creationId xmlns:a16="http://schemas.microsoft.com/office/drawing/2014/main" id="{EAD0EEB3-3CAC-5853-8A96-119C13DAA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50" y="3265182"/>
              <a:ext cx="18184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readout</a:t>
              </a:r>
            </a:p>
          </p:txBody>
        </p:sp>
        <p:sp>
          <p:nvSpPr>
            <p:cNvPr id="65552" name="ZoneTexte 25">
              <a:extLst>
                <a:ext uri="{FF2B5EF4-FFF2-40B4-BE49-F238E27FC236}">
                  <a16:creationId xmlns:a16="http://schemas.microsoft.com/office/drawing/2014/main" id="{989D3576-5A0B-8FB5-8E4B-6A55D88D0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152" y="3286982"/>
              <a:ext cx="25202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chemeClr val="bg1"/>
                  </a:solidFill>
                </a:rPr>
                <a:t>Condensation (?) 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420C69A8-590A-22D9-BAD4-C30531F77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01688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Combined light-curves</a:t>
            </a:r>
          </a:p>
        </p:txBody>
      </p:sp>
      <p:pic>
        <p:nvPicPr>
          <p:cNvPr id="39938" name="Image 5">
            <a:extLst>
              <a:ext uri="{FF2B5EF4-FFF2-40B4-BE49-F238E27FC236}">
                <a16:creationId xmlns:a16="http://schemas.microsoft.com/office/drawing/2014/main" id="{C5092920-CCA6-08A9-FABB-530C8C19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8413"/>
            <a:ext cx="76835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ZoneTexte 1">
            <a:extLst>
              <a:ext uri="{FF2B5EF4-FFF2-40B4-BE49-F238E27FC236}">
                <a16:creationId xmlns:a16="http://schemas.microsoft.com/office/drawing/2014/main" id="{9842D750-0A04-79DE-1887-61A617FA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44675"/>
            <a:ext cx="1163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C00000"/>
                </a:solidFill>
              </a:rPr>
              <a:t>Red-EROS</a:t>
            </a:r>
          </a:p>
        </p:txBody>
      </p:sp>
      <p:sp>
        <p:nvSpPr>
          <p:cNvPr id="39940" name="ZoneTexte 4">
            <a:extLst>
              <a:ext uri="{FF2B5EF4-FFF2-40B4-BE49-F238E27FC236}">
                <a16:creationId xmlns:a16="http://schemas.microsoft.com/office/drawing/2014/main" id="{C826A7C3-1442-E175-242C-3A0C688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852738"/>
            <a:ext cx="1414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F0000"/>
                </a:solidFill>
              </a:rPr>
              <a:t>Red-MACHO</a:t>
            </a:r>
            <a:endParaRPr lang="fr-FR" altLang="fr-FR" sz="1800" b="1">
              <a:solidFill>
                <a:srgbClr val="FF0000"/>
              </a:solidFill>
            </a:endParaRPr>
          </a:p>
        </p:txBody>
      </p:sp>
      <p:sp>
        <p:nvSpPr>
          <p:cNvPr id="39941" name="ZoneTexte 5">
            <a:extLst>
              <a:ext uri="{FF2B5EF4-FFF2-40B4-BE49-F238E27FC236}">
                <a16:creationId xmlns:a16="http://schemas.microsoft.com/office/drawing/2014/main" id="{1A216D6E-9EA1-B994-004C-EA948066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860800"/>
            <a:ext cx="1209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B0F0"/>
                </a:solidFill>
              </a:rPr>
              <a:t>Blue-EROS</a:t>
            </a:r>
          </a:p>
        </p:txBody>
      </p:sp>
      <p:sp>
        <p:nvSpPr>
          <p:cNvPr id="39942" name="ZoneTexte 6">
            <a:extLst>
              <a:ext uri="{FF2B5EF4-FFF2-40B4-BE49-F238E27FC236}">
                <a16:creationId xmlns:a16="http://schemas.microsoft.com/office/drawing/2014/main" id="{B91EB297-E8F0-CB93-CB97-7A22A84F5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4870450"/>
            <a:ext cx="1462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2060"/>
                </a:solidFill>
              </a:rPr>
              <a:t>Blue-MACHO</a:t>
            </a:r>
            <a:endParaRPr lang="fr-FR" altLang="fr-FR" sz="18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4">
            <a:extLst>
              <a:ext uri="{FF2B5EF4-FFF2-40B4-BE49-F238E27FC236}">
                <a16:creationId xmlns:a16="http://schemas.microsoft.com/office/drawing/2014/main" id="{F37A20CF-F202-FA23-9487-5CF5A160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663" y="476250"/>
            <a:ext cx="6670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  <a:latin typeface="Arial Rounded MT Bold" panose="020F0704030504030204" pitchFamily="34" charset="77"/>
              </a:rPr>
              <a:t>Gravitational microlensing effect</a:t>
            </a:r>
          </a:p>
        </p:txBody>
      </p:sp>
      <p:pic>
        <p:nvPicPr>
          <p:cNvPr id="23554" name="Image 12">
            <a:extLst>
              <a:ext uri="{FF2B5EF4-FFF2-40B4-BE49-F238E27FC236}">
                <a16:creationId xmlns:a16="http://schemas.microsoft.com/office/drawing/2014/main" id="{DB7DAAF7-3D8A-3BEE-2EBB-02714ED1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5229225"/>
            <a:ext cx="3457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 14">
            <a:extLst>
              <a:ext uri="{FF2B5EF4-FFF2-40B4-BE49-F238E27FC236}">
                <a16:creationId xmlns:a16="http://schemas.microsoft.com/office/drawing/2014/main" id="{EC07E6F9-BE83-6A5F-875E-128CA6B6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1316038"/>
            <a:ext cx="19875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ZoneTexte 15">
            <a:extLst>
              <a:ext uri="{FF2B5EF4-FFF2-40B4-BE49-F238E27FC236}">
                <a16:creationId xmlns:a16="http://schemas.microsoft.com/office/drawing/2014/main" id="{476486D0-FE6D-8C33-CEF4-C024AB965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789363"/>
            <a:ext cx="32702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R</a:t>
            </a:r>
            <a:r>
              <a:rPr lang="fr-FR" altLang="fr-FR" sz="2000" baseline="-25000"/>
              <a:t>E </a:t>
            </a:r>
            <a:r>
              <a:rPr lang="fr-FR" altLang="fr-FR" sz="2000"/>
              <a:t>= Einstein radius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/>
              <a:t>t</a:t>
            </a:r>
            <a:r>
              <a:rPr lang="fr-FR" altLang="fr-FR" sz="2000" b="1" baseline="-25000"/>
              <a:t>E</a:t>
            </a:r>
            <a:r>
              <a:rPr lang="fr-FR" altLang="fr-FR" sz="2000" baseline="-25000"/>
              <a:t>   </a:t>
            </a:r>
            <a:r>
              <a:rPr lang="fr-FR" altLang="fr-FR" sz="2000"/>
              <a:t>= Einstein duration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/>
              <a:t>u</a:t>
            </a:r>
            <a:r>
              <a:rPr lang="fr-FR" altLang="fr-FR" sz="2000" b="1" baseline="-25000"/>
              <a:t>0</a:t>
            </a:r>
            <a:r>
              <a:rPr lang="fr-FR" altLang="fr-FR" sz="2000"/>
              <a:t>  = impact parameter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/>
              <a:t>t</a:t>
            </a:r>
            <a:r>
              <a:rPr lang="fr-FR" altLang="fr-FR" sz="2000" b="1" baseline="-25000"/>
              <a:t>0</a:t>
            </a:r>
            <a:r>
              <a:rPr lang="fr-FR" altLang="fr-FR" sz="2000"/>
              <a:t>   = minimum approach time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759003E9-E275-CD95-0890-829839B65EE0}"/>
              </a:ext>
            </a:extLst>
          </p:cNvPr>
          <p:cNvSpPr/>
          <p:nvPr/>
        </p:nvSpPr>
        <p:spPr bwMode="auto">
          <a:xfrm>
            <a:off x="5435600" y="4149725"/>
            <a:ext cx="360363" cy="962025"/>
          </a:xfrm>
          <a:prstGeom prst="frame">
            <a:avLst>
              <a:gd name="adj1" fmla="val 6405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fr-FR">
              <a:latin typeface="Times" charset="0"/>
            </a:endParaRPr>
          </a:p>
        </p:txBody>
      </p:sp>
      <p:grpSp>
        <p:nvGrpSpPr>
          <p:cNvPr id="23558" name="Groupe 5">
            <a:extLst>
              <a:ext uri="{FF2B5EF4-FFF2-40B4-BE49-F238E27FC236}">
                <a16:creationId xmlns:a16="http://schemas.microsoft.com/office/drawing/2014/main" id="{3C04965D-D9DB-FBFC-D250-8170B638E4EF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681163"/>
            <a:ext cx="6003925" cy="3806825"/>
            <a:chOff x="395288" y="1681163"/>
            <a:chExt cx="6003925" cy="3806825"/>
          </a:xfrm>
        </p:grpSpPr>
        <p:pic>
          <p:nvPicPr>
            <p:cNvPr id="23559" name="Image 2">
              <a:extLst>
                <a:ext uri="{FF2B5EF4-FFF2-40B4-BE49-F238E27FC236}">
                  <a16:creationId xmlns:a16="http://schemas.microsoft.com/office/drawing/2014/main" id="{56CE96C9-B3E0-0731-969C-5F466C076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681163"/>
              <a:ext cx="6003925" cy="380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560" name="Connecteur droit 2">
              <a:extLst>
                <a:ext uri="{FF2B5EF4-FFF2-40B4-BE49-F238E27FC236}">
                  <a16:creationId xmlns:a16="http://schemas.microsoft.com/office/drawing/2014/main" id="{452E4D3D-4311-AEB5-FF9B-A8AE27B412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43808" y="1988840"/>
              <a:ext cx="1656184" cy="2997498"/>
            </a:xfrm>
            <a:prstGeom prst="line">
              <a:avLst/>
            </a:prstGeom>
            <a:noFill/>
            <a:ln w="9525" algn="ctr">
              <a:solidFill>
                <a:schemeClr val="tx1">
                  <a:alpha val="66666"/>
                </a:schemeClr>
              </a:solidFill>
              <a:prstDash val="dash"/>
              <a:round/>
              <a:headEnd/>
              <a:tailEnd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5">
            <a:extLst>
              <a:ext uri="{FF2B5EF4-FFF2-40B4-BE49-F238E27FC236}">
                <a16:creationId xmlns:a16="http://schemas.microsoft.com/office/drawing/2014/main" id="{B760E40C-4EEE-8E0D-FC4B-3F7B2A0D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919538"/>
            <a:ext cx="40338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re 1">
            <a:extLst>
              <a:ext uri="{FF2B5EF4-FFF2-40B4-BE49-F238E27FC236}">
                <a16:creationId xmlns:a16="http://schemas.microsoft.com/office/drawing/2014/main" id="{4B27F0F6-C286-E1A9-C248-CCCE5A68A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5541963" cy="731838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Discriminant analysis</a:t>
            </a:r>
          </a:p>
        </p:txBody>
      </p:sp>
      <p:grpSp>
        <p:nvGrpSpPr>
          <p:cNvPr id="41987" name="Groupe 7">
            <a:extLst>
              <a:ext uri="{FF2B5EF4-FFF2-40B4-BE49-F238E27FC236}">
                <a16:creationId xmlns:a16="http://schemas.microsoft.com/office/drawing/2014/main" id="{C5FC2CA5-2EB5-0201-3FBC-ECC2A47FCD97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127000"/>
            <a:ext cx="2976563" cy="1541463"/>
            <a:chOff x="6082424" y="3429000"/>
            <a:chExt cx="2976262" cy="1541785"/>
          </a:xfrm>
        </p:grpSpPr>
        <p:pic>
          <p:nvPicPr>
            <p:cNvPr id="42009" name="Image 8">
              <a:extLst>
                <a:ext uri="{FF2B5EF4-FFF2-40B4-BE49-F238E27FC236}">
                  <a16:creationId xmlns:a16="http://schemas.microsoft.com/office/drawing/2014/main" id="{35549108-B4EA-CEB5-F178-C837E3D0D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0" name="ZoneTexte 9">
              <a:extLst>
                <a:ext uri="{FF2B5EF4-FFF2-40B4-BE49-F238E27FC236}">
                  <a16:creationId xmlns:a16="http://schemas.microsoft.com/office/drawing/2014/main" id="{782EBE6A-9B7D-9CFD-DE37-3CE2C8EDE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77" y="3446467"/>
              <a:ext cx="1218480" cy="5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0000"/>
                  </a:solidFill>
                </a:rPr>
                <a:t>u</a:t>
              </a:r>
              <a:r>
                <a:rPr lang="fr-FR" altLang="fr-FR" sz="2000" b="1" baseline="-25000">
                  <a:solidFill>
                    <a:srgbClr val="FF0000"/>
                  </a:solidFill>
                </a:rPr>
                <a:t>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/>
                <a:t>depends on </a:t>
              </a:r>
              <a:r>
                <a:rPr lang="fr-FR" altLang="fr-FR" sz="1200" b="1"/>
                <a:t>A</a:t>
              </a:r>
              <a:r>
                <a:rPr lang="fr-FR" altLang="fr-FR" sz="1200" b="1" baseline="-25000"/>
                <a:t>max</a:t>
              </a:r>
              <a:endParaRPr lang="fr-FR" altLang="fr-FR" sz="2000" baseline="-25000"/>
            </a:p>
          </p:txBody>
        </p:sp>
        <p:sp>
          <p:nvSpPr>
            <p:cNvPr id="42011" name="ZoneTexte 10">
              <a:extLst>
                <a:ext uri="{FF2B5EF4-FFF2-40B4-BE49-F238E27FC236}">
                  <a16:creationId xmlns:a16="http://schemas.microsoft.com/office/drawing/2014/main" id="{B7BCEBC0-A9DB-7D80-07AA-C1D47A369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42012" name="ZoneTexte 11">
              <a:extLst>
                <a:ext uri="{FF2B5EF4-FFF2-40B4-BE49-F238E27FC236}">
                  <a16:creationId xmlns:a16="http://schemas.microsoft.com/office/drawing/2014/main" id="{B4F9A369-BC9A-5153-B755-37C6765AB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42013" name="Connecteur droit avec flèche 12">
              <a:extLst>
                <a:ext uri="{FF2B5EF4-FFF2-40B4-BE49-F238E27FC236}">
                  <a16:creationId xmlns:a16="http://schemas.microsoft.com/office/drawing/2014/main" id="{980E02B4-29E1-63F5-1A7E-8F610DDC9D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988" name="Groupe 1">
            <a:extLst>
              <a:ext uri="{FF2B5EF4-FFF2-40B4-BE49-F238E27FC236}">
                <a16:creationId xmlns:a16="http://schemas.microsoft.com/office/drawing/2014/main" id="{DE80CFC0-C832-460B-4E22-22BA77EF0AFD}"/>
              </a:ext>
            </a:extLst>
          </p:cNvPr>
          <p:cNvGrpSpPr>
            <a:grpSpLocks/>
          </p:cNvGrpSpPr>
          <p:nvPr/>
        </p:nvGrpSpPr>
        <p:grpSpPr bwMode="auto">
          <a:xfrm>
            <a:off x="5240338" y="3141663"/>
            <a:ext cx="3940175" cy="3600450"/>
            <a:chOff x="5260975" y="3206750"/>
            <a:chExt cx="3632200" cy="3317875"/>
          </a:xfrm>
        </p:grpSpPr>
        <p:grpSp>
          <p:nvGrpSpPr>
            <p:cNvPr id="41995" name="Groupe 1">
              <a:extLst>
                <a:ext uri="{FF2B5EF4-FFF2-40B4-BE49-F238E27FC236}">
                  <a16:creationId xmlns:a16="http://schemas.microsoft.com/office/drawing/2014/main" id="{CB018E15-B434-28DC-F1B7-BD63ED4348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0975" y="3206750"/>
              <a:ext cx="3632200" cy="3317875"/>
              <a:chOff x="3263760" y="4271963"/>
              <a:chExt cx="2482990" cy="2269630"/>
            </a:xfrm>
          </p:grpSpPr>
          <p:pic>
            <p:nvPicPr>
              <p:cNvPr id="41998" name="Image 15">
                <a:extLst>
                  <a:ext uri="{FF2B5EF4-FFF2-40B4-BE49-F238E27FC236}">
                    <a16:creationId xmlns:a16="http://schemas.microsoft.com/office/drawing/2014/main" id="{AC901AE8-CA9C-D6B4-0D2F-6BF61179F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760" y="4271963"/>
                <a:ext cx="2482990" cy="2269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4" name="Encre 33">
                    <a:extLst>
                      <a:ext uri="{FF2B5EF4-FFF2-40B4-BE49-F238E27FC236}">
                        <a16:creationId xmlns:a16="http://schemas.microsoft.com/office/drawing/2014/main" id="{4B31D6FD-CB72-FC7A-D5AE-69C4AB100607}"/>
                      </a:ext>
                    </a:extLst>
                  </p14:cNvPr>
                  <p14:cNvContentPartPr/>
                  <p14:nvPr/>
                </p14:nvContentPartPr>
                <p14:xfrm>
                  <a:off x="4767360" y="5436440"/>
                  <a:ext cx="324000" cy="828360"/>
                </p14:xfrm>
              </p:contentPart>
            </mc:Choice>
            <mc:Fallback xmlns="">
              <p:pic>
                <p:nvPicPr>
                  <p:cNvPr id="34" name="Encre 33">
                    <a:extLst>
                      <a:ext uri="{FF2B5EF4-FFF2-40B4-BE49-F238E27FC236}">
                        <a16:creationId xmlns:a16="http://schemas.microsoft.com/office/drawing/2014/main" id="{4B31D6FD-CB72-FC7A-D5AE-69C4AB10060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755992" y="5413745"/>
                    <a:ext cx="346509" cy="873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7" name="Encre 36">
                    <a:extLst>
                      <a:ext uri="{FF2B5EF4-FFF2-40B4-BE49-F238E27FC236}">
                        <a16:creationId xmlns:a16="http://schemas.microsoft.com/office/drawing/2014/main" id="{B3D2016A-01FF-3A78-1937-09037F4ABDA6}"/>
                      </a:ext>
                    </a:extLst>
                  </p14:cNvPr>
                  <p14:cNvContentPartPr/>
                  <p14:nvPr/>
                </p14:nvContentPartPr>
                <p14:xfrm>
                  <a:off x="4219440" y="5286680"/>
                  <a:ext cx="901800" cy="973080"/>
                </p14:xfrm>
              </p:contentPart>
            </mc:Choice>
            <mc:Fallback xmlns="">
              <p:pic>
                <p:nvPicPr>
                  <p:cNvPr id="37" name="Encre 36">
                    <a:extLst>
                      <a:ext uri="{FF2B5EF4-FFF2-40B4-BE49-F238E27FC236}">
                        <a16:creationId xmlns:a16="http://schemas.microsoft.com/office/drawing/2014/main" id="{B3D2016A-01FF-3A78-1937-09037F4ABDA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208088" y="5263976"/>
                    <a:ext cx="924277" cy="1018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6" name="Encre 35">
                    <a:extLst>
                      <a:ext uri="{FF2B5EF4-FFF2-40B4-BE49-F238E27FC236}">
                        <a16:creationId xmlns:a16="http://schemas.microsoft.com/office/drawing/2014/main" id="{ABBE1A62-1513-9228-9139-B4E94E70971F}"/>
                      </a:ext>
                    </a:extLst>
                  </p14:cNvPr>
                  <p14:cNvContentPartPr/>
                  <p14:nvPr/>
                </p14:nvContentPartPr>
                <p14:xfrm>
                  <a:off x="4880400" y="5290280"/>
                  <a:ext cx="1440" cy="720"/>
                </p14:xfrm>
              </p:contentPart>
            </mc:Choice>
            <mc:Fallback xmlns="">
              <p:pic>
                <p:nvPicPr>
                  <p:cNvPr id="36" name="Encre 35">
                    <a:extLst>
                      <a:ext uri="{FF2B5EF4-FFF2-40B4-BE49-F238E27FC236}">
                        <a16:creationId xmlns:a16="http://schemas.microsoft.com/office/drawing/2014/main" id="{ABBE1A62-1513-9228-9139-B4E94E70971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866000" y="5254280"/>
                    <a:ext cx="29952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47EA4C29-575B-1BC1-11AF-9AA2E6ABC6EA}"/>
                      </a:ext>
                    </a:extLst>
                  </p14:cNvPr>
                  <p14:cNvContentPartPr/>
                  <p14:nvPr/>
                </p14:nvContentPartPr>
                <p14:xfrm>
                  <a:off x="4518600" y="5649560"/>
                  <a:ext cx="5760" cy="720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47EA4C29-575B-1BC1-11AF-9AA2E6ABC6E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507080" y="5626334"/>
                    <a:ext cx="28570" cy="53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0" name="Encre 39">
                    <a:extLst>
                      <a:ext uri="{FF2B5EF4-FFF2-40B4-BE49-F238E27FC236}">
                        <a16:creationId xmlns:a16="http://schemas.microsoft.com/office/drawing/2014/main" id="{2DBAE8E9-1905-42BD-CDB9-FC83EBE9168C}"/>
                      </a:ext>
                    </a:extLst>
                  </p14:cNvPr>
                  <p14:cNvContentPartPr/>
                  <p14:nvPr/>
                </p14:nvContentPartPr>
                <p14:xfrm>
                  <a:off x="4516440" y="5658200"/>
                  <a:ext cx="1080" cy="1080"/>
                </p14:xfrm>
              </p:contentPart>
            </mc:Choice>
            <mc:Fallback xmlns="">
              <p:pic>
                <p:nvPicPr>
                  <p:cNvPr id="40" name="Encre 39">
                    <a:extLst>
                      <a:ext uri="{FF2B5EF4-FFF2-40B4-BE49-F238E27FC236}">
                        <a16:creationId xmlns:a16="http://schemas.microsoft.com/office/drawing/2014/main" id="{2DBAE8E9-1905-42BD-CDB9-FC83EBE9168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502940" y="5631200"/>
                    <a:ext cx="27810" cy="54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9" name="Encre 38">
                    <a:extLst>
                      <a:ext uri="{FF2B5EF4-FFF2-40B4-BE49-F238E27FC236}">
                        <a16:creationId xmlns:a16="http://schemas.microsoft.com/office/drawing/2014/main" id="{82101297-B537-A56E-4309-DDDB7C9074E5}"/>
                      </a:ext>
                    </a:extLst>
                  </p14:cNvPr>
                  <p14:cNvContentPartPr/>
                  <p14:nvPr/>
                </p14:nvContentPartPr>
                <p14:xfrm>
                  <a:off x="4513560" y="5660360"/>
                  <a:ext cx="1800" cy="2160"/>
                </p14:xfrm>
              </p:contentPart>
            </mc:Choice>
            <mc:Fallback xmlns="">
              <p:pic>
                <p:nvPicPr>
                  <p:cNvPr id="39" name="Encre 38">
                    <a:extLst>
                      <a:ext uri="{FF2B5EF4-FFF2-40B4-BE49-F238E27FC236}">
                        <a16:creationId xmlns:a16="http://schemas.microsoft.com/office/drawing/2014/main" id="{82101297-B537-A56E-4309-DDDB7C9074E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502310" y="5636360"/>
                    <a:ext cx="24075" cy="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40A6BF55-FF51-CB38-8BC2-0B2E77FEA3FA}"/>
                      </a:ext>
                    </a:extLst>
                  </p14:cNvPr>
                  <p14:cNvContentPartPr/>
                  <p14:nvPr/>
                </p14:nvContentPartPr>
                <p14:xfrm>
                  <a:off x="4304040" y="5663960"/>
                  <a:ext cx="208440" cy="15876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40A6BF55-FF51-CB38-8BC2-0B2E77FEA3F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292687" y="5641248"/>
                    <a:ext cx="230919" cy="203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5" name="Encre 34">
                    <a:extLst>
                      <a:ext uri="{FF2B5EF4-FFF2-40B4-BE49-F238E27FC236}">
                        <a16:creationId xmlns:a16="http://schemas.microsoft.com/office/drawing/2014/main" id="{3448BFEA-03A5-91DF-5CFF-5FA157718F25}"/>
                      </a:ext>
                    </a:extLst>
                  </p14:cNvPr>
                  <p14:cNvContentPartPr/>
                  <p14:nvPr/>
                </p14:nvContentPartPr>
                <p14:xfrm>
                  <a:off x="4195680" y="5239880"/>
                  <a:ext cx="906480" cy="986040"/>
                </p14:xfrm>
              </p:contentPart>
            </mc:Choice>
            <mc:Fallback xmlns="">
              <p:pic>
                <p:nvPicPr>
                  <p:cNvPr id="35" name="Encre 34">
                    <a:extLst>
                      <a:ext uri="{FF2B5EF4-FFF2-40B4-BE49-F238E27FC236}">
                        <a16:creationId xmlns:a16="http://schemas.microsoft.com/office/drawing/2014/main" id="{3448BFEA-03A5-91DF-5CFF-5FA157718F2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84332" y="5217186"/>
                    <a:ext cx="928949" cy="103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F589BA34-EA44-1787-DC54-8B5C2B30095A}"/>
                      </a:ext>
                    </a:extLst>
                  </p14:cNvPr>
                  <p14:cNvContentPartPr/>
                  <p14:nvPr/>
                </p14:nvContentPartPr>
                <p14:xfrm>
                  <a:off x="4202600" y="5268537"/>
                  <a:ext cx="911880" cy="98820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F589BA34-EA44-1787-DC54-8B5C2B30095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91253" y="5245851"/>
                    <a:ext cx="934348" cy="1033345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42008" name="ZoneTexte 46">
                <a:extLst>
                  <a:ext uri="{FF2B5EF4-FFF2-40B4-BE49-F238E27FC236}">
                    <a16:creationId xmlns:a16="http://schemas.microsoft.com/office/drawing/2014/main" id="{EAB0E83B-FBED-708E-88C3-1600DC1BFA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9847" y="5606043"/>
                <a:ext cx="576790" cy="21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>
                    <a:solidFill>
                      <a:srgbClr val="FF0000"/>
                    </a:solidFill>
                  </a:rPr>
                  <a:t>selection</a:t>
                </a:r>
                <a:endParaRPr lang="fr-FR" altLang="fr-FR" sz="24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20115F4-FCE0-4F46-6F93-02BE15BFFE17}"/>
                </a:ext>
              </a:extLst>
            </p:cNvPr>
            <p:cNvSpPr txBox="1"/>
            <p:nvPr/>
          </p:nvSpPr>
          <p:spPr>
            <a:xfrm rot="20380414">
              <a:off x="6266770" y="4702845"/>
              <a:ext cx="101983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Simulation</a:t>
              </a:r>
              <a:endParaRPr lang="fr-FR" b="1" dirty="0">
                <a:solidFill>
                  <a:srgbClr val="C0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1997" name="ZoneTexte 26">
              <a:extLst>
                <a:ext uri="{FF2B5EF4-FFF2-40B4-BE49-F238E27FC236}">
                  <a16:creationId xmlns:a16="http://schemas.microsoft.com/office/drawing/2014/main" id="{74223AF7-80B0-9DC4-3EE3-C83580834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325" y="3644900"/>
              <a:ext cx="552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solidFill>
                    <a:schemeClr val="bg1"/>
                  </a:solidFill>
                </a:rPr>
                <a:t>Data</a:t>
              </a:r>
              <a:endParaRPr lang="fr-FR" altLang="fr-FR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E1B3379-75AC-D704-C126-64F7A9C9D9BD}"/>
              </a:ext>
            </a:extLst>
          </p:cNvPr>
          <p:cNvSpPr txBox="1"/>
          <p:nvPr/>
        </p:nvSpPr>
        <p:spPr>
          <a:xfrm>
            <a:off x="666750" y="4841875"/>
            <a:ext cx="4121150" cy="1508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600" dirty="0" err="1"/>
              <a:t>Require</a:t>
            </a:r>
            <a:r>
              <a:rPr lang="fr-FR" sz="1600" dirty="0"/>
              <a:t> long </a:t>
            </a:r>
            <a:r>
              <a:rPr lang="fr-FR" sz="1600" dirty="0" err="1"/>
              <a:t>events</a:t>
            </a:r>
            <a:r>
              <a:rPr lang="fr-FR" sz="1600" dirty="0"/>
              <a:t> and </a:t>
            </a:r>
            <a:r>
              <a:rPr lang="fr-FR" sz="1600" dirty="0" err="1"/>
              <a:t>well</a:t>
            </a:r>
            <a:r>
              <a:rPr lang="fr-FR" sz="1600" dirty="0"/>
              <a:t> </a:t>
            </a:r>
            <a:r>
              <a:rPr lang="fr-FR" sz="1600" dirty="0" err="1"/>
              <a:t>contained</a:t>
            </a:r>
            <a:endParaRPr lang="fr-FR" sz="1600" dirty="0"/>
          </a:p>
          <a:p>
            <a:pPr>
              <a:defRPr/>
            </a:pPr>
            <a:endParaRPr lang="fr-FR" sz="1600" dirty="0"/>
          </a:p>
          <a:p>
            <a:pPr>
              <a:defRPr/>
            </a:pPr>
            <a:endParaRPr lang="fr-FR" sz="1600" dirty="0"/>
          </a:p>
          <a:p>
            <a:pPr>
              <a:defRPr/>
            </a:pPr>
            <a:r>
              <a:rPr lang="fr-FR" sz="1600" dirty="0"/>
              <a:t>             100 </a:t>
            </a:r>
            <a:r>
              <a:rPr lang="fr-FR" sz="1600" dirty="0" err="1"/>
              <a:t>days</a:t>
            </a:r>
            <a:r>
              <a:rPr lang="fr-FR" sz="1600" dirty="0"/>
              <a:t> &lt; </a:t>
            </a:r>
            <a:r>
              <a:rPr lang="fr-FR" sz="1600" b="1" dirty="0" err="1">
                <a:solidFill>
                  <a:srgbClr val="FF0000"/>
                </a:solidFill>
              </a:rPr>
              <a:t>t</a:t>
            </a:r>
            <a:r>
              <a:rPr lang="fr-FR" sz="1600" b="1" baseline="-25000" dirty="0" err="1">
                <a:solidFill>
                  <a:srgbClr val="FF0000"/>
                </a:solidFill>
              </a:rPr>
              <a:t>E</a:t>
            </a:r>
            <a:r>
              <a:rPr lang="fr-FR" sz="1600" b="1" baseline="-25000" dirty="0">
                <a:solidFill>
                  <a:srgbClr val="FF0000"/>
                </a:solidFill>
              </a:rPr>
              <a:t> </a:t>
            </a:r>
            <a:r>
              <a:rPr lang="fr-FR" sz="1600" b="1" baseline="30000" dirty="0" err="1">
                <a:solidFill>
                  <a:srgbClr val="FF0000"/>
                </a:solidFill>
              </a:rPr>
              <a:t>fitted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&lt; </a:t>
            </a:r>
            <a:r>
              <a:rPr lang="fr-FR" sz="1600" dirty="0" err="1"/>
              <a:t>T</a:t>
            </a:r>
            <a:r>
              <a:rPr lang="fr-FR" sz="1600" baseline="-25000" dirty="0" err="1"/>
              <a:t>obs</a:t>
            </a:r>
            <a:r>
              <a:rPr lang="fr-FR" sz="1600" baseline="-25000" dirty="0"/>
              <a:t> </a:t>
            </a:r>
            <a:r>
              <a:rPr lang="fr-FR" sz="1600" dirty="0"/>
              <a:t>/2 ~ 2000 </a:t>
            </a:r>
            <a:r>
              <a:rPr lang="fr-FR" sz="1600" dirty="0" err="1"/>
              <a:t>days</a:t>
            </a:r>
            <a:endParaRPr lang="fr-FR" sz="1600" dirty="0"/>
          </a:p>
          <a:p>
            <a:pPr>
              <a:defRPr/>
            </a:pPr>
            <a:endParaRPr lang="fr-FR" sz="900" dirty="0"/>
          </a:p>
          <a:p>
            <a:pPr>
              <a:defRPr/>
            </a:pPr>
            <a:r>
              <a:rPr lang="fr-FR" sz="1600" dirty="0"/>
              <a:t>  </a:t>
            </a:r>
            <a:r>
              <a:rPr lang="fr-FR" sz="1600" dirty="0" err="1"/>
              <a:t>T</a:t>
            </a:r>
            <a:r>
              <a:rPr lang="fr-FR" sz="1600" baseline="-25000" dirty="0" err="1"/>
              <a:t>start</a:t>
            </a:r>
            <a:r>
              <a:rPr lang="fr-FR" sz="1600" dirty="0"/>
              <a:t> + 200 </a:t>
            </a:r>
            <a:r>
              <a:rPr lang="fr-FR" sz="1600" dirty="0" err="1"/>
              <a:t>days</a:t>
            </a:r>
            <a:r>
              <a:rPr lang="fr-FR" sz="1600" dirty="0"/>
              <a:t> &lt; </a:t>
            </a:r>
            <a:r>
              <a:rPr lang="fr-FR" sz="1600" b="1" dirty="0">
                <a:solidFill>
                  <a:srgbClr val="FF0000"/>
                </a:solidFill>
              </a:rPr>
              <a:t>t</a:t>
            </a:r>
            <a:r>
              <a:rPr lang="fr-FR" sz="1600" b="1" baseline="-25000" dirty="0">
                <a:solidFill>
                  <a:srgbClr val="FF0000"/>
                </a:solidFill>
              </a:rPr>
              <a:t>0</a:t>
            </a:r>
            <a:r>
              <a:rPr lang="fr-FR" sz="1600" b="1" baseline="30000" dirty="0">
                <a:solidFill>
                  <a:srgbClr val="FF0000"/>
                </a:solidFill>
              </a:rPr>
              <a:t>fitted</a:t>
            </a:r>
            <a:r>
              <a:rPr lang="fr-FR" sz="1600" dirty="0"/>
              <a:t>  &lt; T</a:t>
            </a:r>
            <a:r>
              <a:rPr lang="fr-FR" sz="1600" baseline="-25000" dirty="0"/>
              <a:t>end</a:t>
            </a:r>
          </a:p>
        </p:txBody>
      </p:sp>
      <p:cxnSp>
        <p:nvCxnSpPr>
          <p:cNvPr id="41990" name="Connecteur droit avec flèche 4">
            <a:extLst>
              <a:ext uri="{FF2B5EF4-FFF2-40B4-BE49-F238E27FC236}">
                <a16:creationId xmlns:a16="http://schemas.microsoft.com/office/drawing/2014/main" id="{024C14B1-B09F-836C-9FB8-D6032CE6BA18}"/>
              </a:ext>
            </a:extLst>
          </p:cNvPr>
          <p:cNvCxnSpPr>
            <a:cxnSpLocks/>
          </p:cNvCxnSpPr>
          <p:nvPr/>
        </p:nvCxnSpPr>
        <p:spPr bwMode="auto">
          <a:xfrm>
            <a:off x="1835150" y="5156200"/>
            <a:ext cx="0" cy="4619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1" name="Connecteur droit avec flèche 30">
            <a:extLst>
              <a:ext uri="{FF2B5EF4-FFF2-40B4-BE49-F238E27FC236}">
                <a16:creationId xmlns:a16="http://schemas.microsoft.com/office/drawing/2014/main" id="{BD005258-2979-22EB-FB24-357C5AA8869C}"/>
              </a:ext>
            </a:extLst>
          </p:cNvPr>
          <p:cNvCxnSpPr>
            <a:cxnSpLocks/>
          </p:cNvCxnSpPr>
          <p:nvPr/>
        </p:nvCxnSpPr>
        <p:spPr bwMode="auto">
          <a:xfrm>
            <a:off x="3281363" y="5156200"/>
            <a:ext cx="0" cy="4619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2" name="Connecteur droit avec flèche 42">
            <a:extLst>
              <a:ext uri="{FF2B5EF4-FFF2-40B4-BE49-F238E27FC236}">
                <a16:creationId xmlns:a16="http://schemas.microsoft.com/office/drawing/2014/main" id="{91489A63-8AC6-75BF-9C0F-179E92866E43}"/>
              </a:ext>
            </a:extLst>
          </p:cNvPr>
          <p:cNvCxnSpPr>
            <a:cxnSpLocks/>
          </p:cNvCxnSpPr>
          <p:nvPr/>
        </p:nvCxnSpPr>
        <p:spPr bwMode="auto">
          <a:xfrm>
            <a:off x="1763713" y="3833813"/>
            <a:ext cx="0" cy="3159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3" name="Connecteur droit avec flèche 43">
            <a:extLst>
              <a:ext uri="{FF2B5EF4-FFF2-40B4-BE49-F238E27FC236}">
                <a16:creationId xmlns:a16="http://schemas.microsoft.com/office/drawing/2014/main" id="{B6FC184C-B677-341F-F484-8DAB4DFB46D0}"/>
              </a:ext>
            </a:extLst>
          </p:cNvPr>
          <p:cNvCxnSpPr>
            <a:cxnSpLocks/>
          </p:cNvCxnSpPr>
          <p:nvPr/>
        </p:nvCxnSpPr>
        <p:spPr bwMode="auto">
          <a:xfrm>
            <a:off x="3208338" y="3833813"/>
            <a:ext cx="0" cy="3159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126941E-BBB8-B4A1-4D07-4ED17CA0490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1188" y="1628775"/>
            <a:ext cx="8064500" cy="21447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altLang="fr-FR" sz="2400" dirty="0" err="1">
                <a:ea typeface="ＭＳ Ｐゴシック" panose="020B0600070205080204" pitchFamily="34" charset="-128"/>
              </a:rPr>
              <a:t>Based</a:t>
            </a:r>
            <a:r>
              <a:rPr lang="fr-FR" altLang="fr-FR" sz="2400" dirty="0">
                <a:ea typeface="ＭＳ Ｐゴシック" panose="020B0600070205080204" pitchFamily="34" charset="-128"/>
              </a:rPr>
              <a:t> on the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comparison</a:t>
            </a:r>
            <a:r>
              <a:rPr lang="fr-FR" altLang="fr-FR" sz="2400" dirty="0">
                <a:ea typeface="ＭＳ Ｐゴシック" panose="020B0600070205080204" pitchFamily="34" charset="-128"/>
              </a:rPr>
              <a:t> of the </a:t>
            </a:r>
            <a:r>
              <a:rPr lang="fr-FR" altLang="fr-FR" sz="2400" dirty="0">
                <a:latin typeface="Symbol" pitchFamily="2" charset="2"/>
                <a:ea typeface="ＭＳ Ｐゴシック" panose="020B0600070205080204" pitchFamily="34" charset="-128"/>
              </a:rPr>
              <a:t>c</a:t>
            </a:r>
            <a:r>
              <a:rPr lang="fr-FR" altLang="fr-FR" sz="2400" baseline="30000" dirty="0">
                <a:ea typeface="ＭＳ Ｐゴシック" panose="020B0600070205080204" pitchFamily="34" charset="-128"/>
              </a:rPr>
              <a:t>2</a:t>
            </a:r>
            <a:r>
              <a:rPr lang="fr-FR" altLang="fr-FR" sz="2400" dirty="0">
                <a:ea typeface="ＭＳ Ｐゴシック" panose="020B0600070205080204" pitchFamily="34" charset="-128"/>
              </a:rPr>
              <a:t> of a constant fit and a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400" dirty="0">
                <a:ea typeface="ＭＳ Ｐゴシック" panose="020B0600070205080204" pitchFamily="34" charset="-128"/>
              </a:rPr>
              <a:t> fit,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simultaneous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to the 4 light-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curves</a:t>
            </a:r>
            <a:r>
              <a:rPr lang="fr-FR" altLang="fr-FR" sz="2400" dirty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- Constant fit (flat) : 4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parameters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1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mean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flux/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colour</a:t>
            </a:r>
            <a:r>
              <a:rPr lang="fr-FR" altLang="fr-FR" sz="2000" dirty="0">
                <a:ea typeface="ＭＳ Ｐゴシック" panose="020B0600070205080204" pitchFamily="34" charset="-128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fr-FR" altLang="fr-FR" sz="20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000" dirty="0">
                <a:ea typeface="ＭＳ Ｐゴシック" panose="020B0600070205080204" pitchFamily="34" charset="-128"/>
              </a:rPr>
              <a:t> fit (</a:t>
            </a:r>
            <a:r>
              <a:rPr lang="fr-FR" altLang="fr-FR" sz="2000" dirty="0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2000" dirty="0">
                <a:ea typeface="ＭＳ Ｐゴシック" panose="020B0600070205080204" pitchFamily="34" charset="-128"/>
              </a:rPr>
              <a:t>) : 7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parameters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common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</a:t>
            </a:r>
            <a:r>
              <a:rPr lang="fr-FR" altLang="fr-FR" sz="2000" b="1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fr-FR" altLang="fr-FR" sz="2000" b="1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fr-FR" altLang="fr-FR" sz="2000" b="1" baseline="-250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fr-FR" altLang="fr-FR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 base flux/</a:t>
            </a:r>
            <a:r>
              <a:rPr lang="fr-FR" altLang="fr-FR" sz="2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colour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1800" dirty="0">
                <a:ea typeface="ＭＳ Ｐゴシック" panose="020B0600070205080204" pitchFamily="34" charset="-128"/>
              </a:rPr>
              <a:t>(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could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1800" dirty="0">
                <a:ea typeface="ＭＳ Ｐゴシック" panose="020B0600070205080204" pitchFamily="34" charset="-128"/>
              </a:rPr>
              <a:t> more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than</a:t>
            </a:r>
            <a:r>
              <a:rPr lang="fr-FR" altLang="fr-FR" sz="1800" dirty="0">
                <a:ea typeface="ＭＳ Ｐゴシック" panose="020B0600070205080204" pitchFamily="34" charset="-128"/>
              </a:rPr>
              <a:t> 4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when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adding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OGLE/MOA)</a:t>
            </a:r>
          </a:p>
          <a:p>
            <a:pPr marL="0" indent="0">
              <a:buFontTx/>
              <a:buNone/>
              <a:defRPr/>
            </a:pPr>
            <a:endParaRPr lang="fr-FR" altLang="fr-FR" sz="3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fr-FR" altLang="fr-FR" sz="1600" dirty="0" err="1">
                <a:ea typeface="ＭＳ Ｐゴシック" panose="020B0600070205080204" pitchFamily="34" charset="-128"/>
              </a:rPr>
              <a:t>Goodness</a:t>
            </a:r>
            <a:r>
              <a:rPr lang="fr-FR" altLang="fr-FR" sz="1600" dirty="0">
                <a:ea typeface="ＭＳ Ｐゴシック" panose="020B0600070205080204" pitchFamily="34" charset="-128"/>
              </a:rPr>
              <a:t> of </a:t>
            </a:r>
            <a:r>
              <a:rPr lang="fr-FR" altLang="fr-FR" sz="1600" dirty="0" err="1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lensing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    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difference</a:t>
            </a:r>
            <a:r>
              <a:rPr lang="fr-FR" altLang="fr-FR" sz="1600" dirty="0">
                <a:ea typeface="ＭＳ Ｐゴシック" panose="020B0600070205080204" pitchFamily="34" charset="-128"/>
              </a:rPr>
              <a:t> (flat – </a:t>
            </a:r>
            <a:r>
              <a:rPr lang="fr-FR" altLang="fr-FR" sz="1600" dirty="0" err="1">
                <a:latin typeface="Symbol" pitchFamily="2" charset="2"/>
                <a:ea typeface="ＭＳ Ｐゴシック" panose="020B0600070205080204" pitchFamily="34" charset="-128"/>
              </a:rPr>
              <a:t>m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lensing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)</a:t>
            </a:r>
            <a:endParaRPr lang="fr-FR" altLang="fr-FR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>
            <a:extLst>
              <a:ext uri="{FF2B5EF4-FFF2-40B4-BE49-F238E27FC236}">
                <a16:creationId xmlns:a16="http://schemas.microsoft.com/office/drawing/2014/main" id="{AF66366A-A6D8-E6B7-DB43-4E2AC8C4C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0988"/>
            <a:ext cx="8964613" cy="803275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Main remaining artefacts (known)</a:t>
            </a:r>
          </a:p>
        </p:txBody>
      </p:sp>
      <p:pic>
        <p:nvPicPr>
          <p:cNvPr id="44034" name="Espace réservé du contenu 5">
            <a:extLst>
              <a:ext uri="{FF2B5EF4-FFF2-40B4-BE49-F238E27FC236}">
                <a16:creationId xmlns:a16="http://schemas.microsoft.com/office/drawing/2014/main" id="{BE7DFC34-9849-90CF-D3EA-3D767817CC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981075"/>
            <a:ext cx="6767513" cy="4691063"/>
          </a:xfrm>
        </p:spPr>
      </p:pic>
      <p:sp>
        <p:nvSpPr>
          <p:cNvPr id="44035" name="ZoneTexte 7">
            <a:extLst>
              <a:ext uri="{FF2B5EF4-FFF2-40B4-BE49-F238E27FC236}">
                <a16:creationId xmlns:a16="http://schemas.microsoft.com/office/drawing/2014/main" id="{9E8CFD8B-F700-D00C-9960-5EDFC608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3" y="2762250"/>
            <a:ext cx="343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70C0"/>
                </a:solidFill>
              </a:rPr>
              <a:t>Blue bumpers</a:t>
            </a:r>
            <a:r>
              <a:rPr lang="fr-FR" altLang="fr-FR" sz="2000" b="1">
                <a:solidFill>
                  <a:srgbClr val="0070C0"/>
                </a:solidFill>
              </a:rPr>
              <a:t> (Be stars)</a:t>
            </a:r>
            <a:endParaRPr lang="fr-FR" altLang="fr-FR" sz="2400" b="1">
              <a:solidFill>
                <a:srgbClr val="0070C0"/>
              </a:solidFill>
            </a:endParaRPr>
          </a:p>
        </p:txBody>
      </p:sp>
      <p:grpSp>
        <p:nvGrpSpPr>
          <p:cNvPr id="44036" name="Groupe 6">
            <a:extLst>
              <a:ext uri="{FF2B5EF4-FFF2-40B4-BE49-F238E27FC236}">
                <a16:creationId xmlns:a16="http://schemas.microsoft.com/office/drawing/2014/main" id="{E040CACC-D73D-6199-9CDC-298021F077CD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3384550"/>
            <a:ext cx="4676775" cy="3068638"/>
            <a:chOff x="4211960" y="3385265"/>
            <a:chExt cx="4675999" cy="3068071"/>
          </a:xfrm>
        </p:grpSpPr>
        <p:pic>
          <p:nvPicPr>
            <p:cNvPr id="44037" name="Image 6">
              <a:extLst>
                <a:ext uri="{FF2B5EF4-FFF2-40B4-BE49-F238E27FC236}">
                  <a16:creationId xmlns:a16="http://schemas.microsoft.com/office/drawing/2014/main" id="{F3093E5B-F4DA-8128-3689-6B1D2CA09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385265"/>
              <a:ext cx="2155719" cy="2015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55CBD04-3DBB-00F0-047E-B8CC14522E4E}"/>
                </a:ext>
              </a:extLst>
            </p:cNvPr>
            <p:cNvSpPr txBox="1"/>
            <p:nvPr/>
          </p:nvSpPr>
          <p:spPr>
            <a:xfrm>
              <a:off x="4211960" y="5621640"/>
              <a:ext cx="4033168" cy="8316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 err="1"/>
                <a:t>Require</a:t>
              </a:r>
              <a:r>
                <a:rPr lang="fr-FR" sz="1600" dirty="0"/>
                <a:t> </a:t>
              </a:r>
              <a:r>
                <a:rPr lang="fr-FR" sz="1600" dirty="0" err="1"/>
                <a:t>larger</a:t>
              </a:r>
              <a:r>
                <a:rPr lang="fr-FR" sz="1600" dirty="0"/>
                <a:t> </a:t>
              </a:r>
              <a:r>
                <a:rPr lang="fr-FR" sz="1600" dirty="0" err="1"/>
                <a:t>fitted</a:t>
              </a:r>
              <a:r>
                <a:rPr lang="fr-FR" sz="1600" dirty="0"/>
                <a:t> magnification for candidates in the </a:t>
              </a:r>
              <a:r>
                <a:rPr lang="fr-FR" sz="1600" b="1" dirty="0" err="1">
                  <a:solidFill>
                    <a:srgbClr val="0070C0"/>
                  </a:solidFill>
                </a:rPr>
                <a:t>blue</a:t>
              </a:r>
              <a:r>
                <a:rPr lang="fr-FR" sz="1600" b="1" dirty="0">
                  <a:solidFill>
                    <a:srgbClr val="0070C0"/>
                  </a:solidFill>
                </a:rPr>
                <a:t> </a:t>
              </a:r>
              <a:r>
                <a:rPr lang="fr-FR" sz="1600" b="1" dirty="0" err="1">
                  <a:solidFill>
                    <a:srgbClr val="0070C0"/>
                  </a:solidFill>
                </a:rPr>
                <a:t>bumper</a:t>
              </a:r>
              <a:r>
                <a:rPr lang="fr-FR" sz="1600" b="1" dirty="0">
                  <a:solidFill>
                    <a:srgbClr val="0070C0"/>
                  </a:solidFill>
                </a:rPr>
                <a:t> CMD zone</a:t>
              </a:r>
              <a:r>
                <a:rPr lang="fr-FR" sz="1600" dirty="0"/>
                <a:t>:</a:t>
              </a:r>
            </a:p>
            <a:p>
              <a:pPr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u</a:t>
              </a:r>
              <a:r>
                <a:rPr lang="fr-FR" sz="1600" b="1" baseline="-25000" dirty="0">
                  <a:solidFill>
                    <a:srgbClr val="FF0000"/>
                  </a:solidFill>
                </a:rPr>
                <a:t>0 </a:t>
              </a:r>
              <a:r>
                <a:rPr lang="fr-FR" sz="1600" b="1" baseline="30000" dirty="0" err="1">
                  <a:solidFill>
                    <a:srgbClr val="FF0000"/>
                  </a:solidFill>
                </a:rPr>
                <a:t>fitted</a:t>
              </a:r>
              <a:r>
                <a:rPr lang="fr-FR" sz="1600" b="1" dirty="0">
                  <a:solidFill>
                    <a:srgbClr val="FF0000"/>
                  </a:solidFill>
                </a:rPr>
                <a:t> &lt; 0.9 </a:t>
              </a:r>
              <a:r>
                <a:rPr lang="fr-FR" sz="1600" dirty="0"/>
                <a:t>(corresponds to </a:t>
              </a:r>
              <a:r>
                <a:rPr lang="fr-FR" sz="1600" dirty="0" err="1"/>
                <a:t>Amp</a:t>
              </a:r>
              <a:r>
                <a:rPr lang="fr-FR" sz="1600" dirty="0"/>
                <a:t>. &gt; 1.38)</a:t>
              </a:r>
            </a:p>
          </p:txBody>
        </p:sp>
        <p:cxnSp>
          <p:nvCxnSpPr>
            <p:cNvPr id="44039" name="Connecteur droit avec flèche 2">
              <a:extLst>
                <a:ext uri="{FF2B5EF4-FFF2-40B4-BE49-F238E27FC236}">
                  <a16:creationId xmlns:a16="http://schemas.microsoft.com/office/drawing/2014/main" id="{A03665C4-241E-5F84-9E98-9294EA9979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96336" y="4077072"/>
              <a:ext cx="0" cy="187220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u contenu 2">
            <a:extLst>
              <a:ext uri="{FF2B5EF4-FFF2-40B4-BE49-F238E27FC236}">
                <a16:creationId xmlns:a16="http://schemas.microsoft.com/office/drawing/2014/main" id="{27E9D112-BEE5-D6A8-B607-48CC24AE299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1916113"/>
            <a:ext cx="4535487" cy="3021012"/>
          </a:xfrm>
        </p:spPr>
        <p:txBody>
          <a:bodyPr/>
          <a:lstStyle/>
          <a:p>
            <a:r>
              <a:rPr lang="fr-FR" altLang="fr-FR" sz="2000" b="1">
                <a:ea typeface="ＭＳ Ｐゴシック" panose="020B0600070205080204" pitchFamily="34" charset="-128"/>
              </a:rPr>
              <a:t>SN1987A echoes</a:t>
            </a:r>
          </a:p>
          <a:p>
            <a:pPr lvl="1"/>
            <a:r>
              <a:rPr lang="fr-FR" altLang="fr-FR" sz="1600">
                <a:ea typeface="ＭＳ Ｐゴシック" panose="020B0600070205080204" pitchFamily="34" charset="-128"/>
              </a:rPr>
              <a:t>Diffusion of the light emitted by the SN, superimposed on a monitored star</a:t>
            </a:r>
          </a:p>
          <a:p>
            <a:pPr lvl="1"/>
            <a:r>
              <a:rPr lang="fr-FR" altLang="fr-FR" sz="1600">
                <a:ea typeface="ＭＳ Ｐゴシック" panose="020B0600070205080204" pitchFamily="34" charset="-128"/>
              </a:rPr>
              <a:t>Remove a small patch of sky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One </a:t>
            </a:r>
            <a:r>
              <a:rPr lang="fr-FR" altLang="fr-FR" sz="2000" b="1">
                <a:ea typeface="ＭＳ Ｐゴシック" panose="020B0600070205080204" pitchFamily="34" charset="-128"/>
              </a:rPr>
              <a:t>QSO</a:t>
            </a:r>
            <a:r>
              <a:rPr lang="fr-FR" altLang="fr-FR" sz="2000">
                <a:ea typeface="ＭＳ Ｐゴシック" panose="020B0600070205080204" pitchFamily="34" charset="-128"/>
              </a:rPr>
              <a:t> (</a:t>
            </a:r>
            <a:r>
              <a:rPr lang="fr-FR" altLang="fr-FR" sz="2000" i="1">
                <a:ea typeface="ＭＳ Ｐゴシック" panose="020B0600070205080204" pitchFamily="34" charset="-128"/>
              </a:rPr>
              <a:t>catalogued</a:t>
            </a:r>
            <a:r>
              <a:rPr lang="fr-FR" altLang="fr-FR" sz="2000">
                <a:ea typeface="ＭＳ Ｐゴシック" panose="020B0600070205080204" pitchFamily="34" charset="-128"/>
              </a:rPr>
              <a:t>)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One </a:t>
            </a:r>
            <a:r>
              <a:rPr lang="fr-FR" altLang="fr-FR" sz="2000" b="1">
                <a:ea typeface="ＭＳ Ｐゴシック" panose="020B0600070205080204" pitchFamily="34" charset="-128"/>
              </a:rPr>
              <a:t>YSO</a:t>
            </a:r>
            <a:r>
              <a:rPr lang="fr-FR" altLang="fr-FR" sz="2000">
                <a:ea typeface="ＭＳ Ｐゴシック" panose="020B0600070205080204" pitchFamily="34" charset="-128"/>
              </a:rPr>
              <a:t> (Young Stellar Object – variable, </a:t>
            </a:r>
            <a:r>
              <a:rPr lang="fr-FR" altLang="fr-FR" sz="2000" i="1">
                <a:ea typeface="ＭＳ Ｐゴシック" panose="020B0600070205080204" pitchFamily="34" charset="-128"/>
              </a:rPr>
              <a:t>catalogued</a:t>
            </a:r>
            <a:r>
              <a:rPr lang="fr-FR" altLang="fr-FR" sz="2000">
                <a:ea typeface="ＭＳ Ｐゴシック" panose="020B0600070205080204" pitchFamily="34" charset="-128"/>
              </a:rPr>
              <a:t>)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One clear </a:t>
            </a:r>
            <a:r>
              <a:rPr lang="fr-FR" altLang="fr-FR" sz="2000" b="1">
                <a:ea typeface="ＭＳ Ｐゴシック" panose="020B0600070205080204" pitchFamily="34" charset="-128"/>
              </a:rPr>
              <a:t>SN</a:t>
            </a:r>
            <a:r>
              <a:rPr lang="fr-FR" altLang="fr-FR" sz="2000">
                <a:ea typeface="ＭＳ Ｐゴシック" panose="020B0600070205080204" pitchFamily="34" charset="-128"/>
              </a:rPr>
              <a:t> (host galaxy </a:t>
            </a:r>
            <a:r>
              <a:rPr lang="fr-FR" altLang="fr-FR" sz="2000" i="1">
                <a:ea typeface="ＭＳ Ｐゴシック" panose="020B0600070205080204" pitchFamily="34" charset="-128"/>
              </a:rPr>
              <a:t>catalogued</a:t>
            </a:r>
            <a:r>
              <a:rPr lang="fr-FR" altLang="fr-FR" sz="200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628C1B2-9645-CFC4-DFE2-E7B6FF7D105E}"/>
              </a:ext>
            </a:extLst>
          </p:cNvPr>
          <p:cNvSpPr txBox="1">
            <a:spLocks/>
          </p:cNvSpPr>
          <p:nvPr/>
        </p:nvSpPr>
        <p:spPr bwMode="auto">
          <a:xfrm>
            <a:off x="611188" y="549275"/>
            <a:ext cx="460692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b="1" kern="0" dirty="0" err="1">
                <a:solidFill>
                  <a:srgbClr val="FF0000"/>
                </a:solidFill>
              </a:rPr>
              <a:t>Other</a:t>
            </a:r>
            <a:r>
              <a:rPr lang="fr-FR" b="1" kern="0" dirty="0">
                <a:solidFill>
                  <a:srgbClr val="FF0000"/>
                </a:solidFill>
              </a:rPr>
              <a:t> </a:t>
            </a:r>
            <a:r>
              <a:rPr lang="fr-FR" b="1" kern="0" dirty="0" err="1">
                <a:solidFill>
                  <a:srgbClr val="FF0000"/>
                </a:solidFill>
              </a:rPr>
              <a:t>known</a:t>
            </a:r>
            <a:r>
              <a:rPr lang="fr-FR" b="1" kern="0" dirty="0">
                <a:solidFill>
                  <a:srgbClr val="FF0000"/>
                </a:solidFill>
              </a:rPr>
              <a:t> artefacts</a:t>
            </a:r>
          </a:p>
        </p:txBody>
      </p:sp>
      <p:pic>
        <p:nvPicPr>
          <p:cNvPr id="46083" name="Image 12">
            <a:extLst>
              <a:ext uri="{FF2B5EF4-FFF2-40B4-BE49-F238E27FC236}">
                <a16:creationId xmlns:a16="http://schemas.microsoft.com/office/drawing/2014/main" id="{61903B4A-8B78-7249-DFD2-C6BCFF68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12813"/>
            <a:ext cx="290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4" name="Connecteur droit avec flèche 2">
            <a:extLst>
              <a:ext uri="{FF2B5EF4-FFF2-40B4-BE49-F238E27FC236}">
                <a16:creationId xmlns:a16="http://schemas.microsoft.com/office/drawing/2014/main" id="{7136C2BF-C879-688C-4E41-9F2B50B2C9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9838" y="2228850"/>
            <a:ext cx="3024187" cy="7683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6085" name="Groupe 1">
            <a:extLst>
              <a:ext uri="{FF2B5EF4-FFF2-40B4-BE49-F238E27FC236}">
                <a16:creationId xmlns:a16="http://schemas.microsoft.com/office/drawing/2014/main" id="{987CD493-26BE-B0D5-BB12-5B03809DDA6B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4581525"/>
            <a:ext cx="6888162" cy="1943100"/>
            <a:chOff x="1258888" y="4581525"/>
            <a:chExt cx="6888162" cy="1943100"/>
          </a:xfrm>
        </p:grpSpPr>
        <p:pic>
          <p:nvPicPr>
            <p:cNvPr id="46086" name="Image 13">
              <a:extLst>
                <a:ext uri="{FF2B5EF4-FFF2-40B4-BE49-F238E27FC236}">
                  <a16:creationId xmlns:a16="http://schemas.microsoft.com/office/drawing/2014/main" id="{AEA31C5C-A914-1373-F688-100F60C3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4581525"/>
              <a:ext cx="6888162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Bouée 6">
              <a:extLst>
                <a:ext uri="{FF2B5EF4-FFF2-40B4-BE49-F238E27FC236}">
                  <a16:creationId xmlns:a16="http://schemas.microsoft.com/office/drawing/2014/main" id="{83D2CD44-A2CA-6A8A-D8FF-883CE4E69AE8}"/>
                </a:ext>
              </a:extLst>
            </p:cNvPr>
            <p:cNvSpPr/>
            <p:nvPr/>
          </p:nvSpPr>
          <p:spPr bwMode="auto">
            <a:xfrm>
              <a:off x="7019925" y="5445125"/>
              <a:ext cx="184150" cy="184150"/>
            </a:xfrm>
            <a:prstGeom prst="donut">
              <a:avLst>
                <a:gd name="adj" fmla="val 7559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fr-FR">
                <a:latin typeface="Times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ce réservé du contenu 2">
            <a:extLst>
              <a:ext uri="{FF2B5EF4-FFF2-40B4-BE49-F238E27FC236}">
                <a16:creationId xmlns:a16="http://schemas.microsoft.com/office/drawing/2014/main" id="{2E5F7867-FE7F-AE0A-225B-086747F9BA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438775" y="541338"/>
            <a:ext cx="3597275" cy="2600325"/>
          </a:xfrm>
        </p:spPr>
        <p:txBody>
          <a:bodyPr/>
          <a:lstStyle/>
          <a:p>
            <a:r>
              <a:rPr lang="fr-FR" altLang="fr-FR" sz="2400" b="1">
                <a:ea typeface="ＭＳ Ｐゴシック" panose="020B0600070205080204" pitchFamily="34" charset="-128"/>
              </a:rPr>
              <a:t>SN1987A echoes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Diffusion of the light emitted by the SN superimposed on a monitored star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Vary with time (expansion) -&gt; brightness seems to vary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Remove a small patch of sky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D4955F9-8641-244B-200B-9BA55795D160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00"/>
            <a:ext cx="460692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b="1" kern="0" dirty="0">
                <a:solidFill>
                  <a:srgbClr val="FF0000"/>
                </a:solidFill>
              </a:rPr>
              <a:t>A </a:t>
            </a:r>
            <a:r>
              <a:rPr lang="fr-FR" b="1" kern="0" dirty="0" err="1">
                <a:solidFill>
                  <a:srgbClr val="FF0000"/>
                </a:solidFill>
              </a:rPr>
              <a:t>well</a:t>
            </a:r>
            <a:r>
              <a:rPr lang="fr-FR" b="1" kern="0" dirty="0">
                <a:solidFill>
                  <a:srgbClr val="FF0000"/>
                </a:solidFill>
              </a:rPr>
              <a:t> </a:t>
            </a:r>
            <a:r>
              <a:rPr lang="fr-FR" b="1" kern="0" dirty="0" err="1">
                <a:solidFill>
                  <a:srgbClr val="FF0000"/>
                </a:solidFill>
              </a:rPr>
              <a:t>known</a:t>
            </a:r>
            <a:r>
              <a:rPr lang="fr-FR" b="1" kern="0" dirty="0">
                <a:solidFill>
                  <a:srgbClr val="FF0000"/>
                </a:solidFill>
              </a:rPr>
              <a:t> artefact</a:t>
            </a:r>
          </a:p>
        </p:txBody>
      </p:sp>
      <p:pic>
        <p:nvPicPr>
          <p:cNvPr id="71683" name="Image 10">
            <a:extLst>
              <a:ext uri="{FF2B5EF4-FFF2-40B4-BE49-F238E27FC236}">
                <a16:creationId xmlns:a16="http://schemas.microsoft.com/office/drawing/2014/main" id="{8FD012E4-C1AE-AC36-279A-30E0F1D5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362200"/>
            <a:ext cx="5113337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Image 12">
            <a:extLst>
              <a:ext uri="{FF2B5EF4-FFF2-40B4-BE49-F238E27FC236}">
                <a16:creationId xmlns:a16="http://schemas.microsoft.com/office/drawing/2014/main" id="{92DA1B86-DFC2-8C68-5C76-90116502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3233738"/>
            <a:ext cx="29464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oneTexte 5">
            <a:extLst>
              <a:ext uri="{FF2B5EF4-FFF2-40B4-BE49-F238E27FC236}">
                <a16:creationId xmlns:a16="http://schemas.microsoft.com/office/drawing/2014/main" id="{718485DB-49AE-FC2B-F4D4-FEFAA570A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1916113"/>
            <a:ext cx="2454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/>
              <a:t>u</a:t>
            </a:r>
            <a:r>
              <a:rPr lang="fr-FR" altLang="fr-FR" sz="1800" b="1" baseline="-25000" dirty="0"/>
              <a:t>0</a:t>
            </a:r>
            <a:r>
              <a:rPr lang="fr-FR" altLang="fr-FR" sz="1800" b="1" dirty="0"/>
              <a:t>=0.19, </a:t>
            </a:r>
            <a:r>
              <a:rPr lang="fr-FR" altLang="fr-FR" sz="1800" b="1" dirty="0" err="1"/>
              <a:t>t</a:t>
            </a:r>
            <a:r>
              <a:rPr lang="fr-FR" altLang="fr-FR" sz="1800" b="1" baseline="-25000" dirty="0" err="1"/>
              <a:t>E</a:t>
            </a:r>
            <a:r>
              <a:rPr lang="fr-FR" altLang="fr-FR" sz="1800" b="1" dirty="0"/>
              <a:t>=106 </a:t>
            </a:r>
            <a:r>
              <a:rPr lang="fr-FR" altLang="fr-FR" sz="1800" b="1" dirty="0" err="1"/>
              <a:t>days</a:t>
            </a:r>
            <a:r>
              <a:rPr lang="fr-FR" altLang="fr-FR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/>
              <a:t>Asymmetric</a:t>
            </a:r>
            <a:r>
              <a:rPr lang="fr-FR" altLang="fr-FR" sz="1800" dirty="0"/>
              <a:t>, large magnification, 0.6’’ shift </a:t>
            </a:r>
            <a:r>
              <a:rPr lang="fr-FR" altLang="fr-FR" sz="1800" dirty="0" err="1"/>
              <a:t>from</a:t>
            </a:r>
            <a:r>
              <a:rPr lang="fr-FR" altLang="fr-FR" sz="1800" dirty="0"/>
              <a:t> min to max.</a:t>
            </a:r>
            <a:br>
              <a:rPr lang="fr-FR" altLang="fr-FR" sz="1800" dirty="0"/>
            </a:br>
            <a:r>
              <a:rPr lang="fr-FR" altLang="fr-FR" sz="1800" dirty="0"/>
              <a:t>-&gt; </a:t>
            </a:r>
            <a:r>
              <a:rPr lang="fr-FR" altLang="fr-FR" sz="1800" dirty="0" err="1">
                <a:solidFill>
                  <a:srgbClr val="FF0000"/>
                </a:solidFill>
              </a:rPr>
              <a:t>probably</a:t>
            </a:r>
            <a:r>
              <a:rPr lang="fr-FR" altLang="fr-FR" sz="1800" dirty="0">
                <a:solidFill>
                  <a:srgbClr val="FF0000"/>
                </a:solidFill>
              </a:rPr>
              <a:t> SNII-L or P</a:t>
            </a:r>
          </a:p>
        </p:txBody>
      </p:sp>
      <p:sp>
        <p:nvSpPr>
          <p:cNvPr id="48130" name="Titre 1">
            <a:extLst>
              <a:ext uri="{FF2B5EF4-FFF2-40B4-BE49-F238E27FC236}">
                <a16:creationId xmlns:a16="http://schemas.microsoft.com/office/drawing/2014/main" id="{50DA7BDF-AC39-5FBC-5D21-A13A45F7F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4678363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Candidates: only 2</a:t>
            </a:r>
          </a:p>
        </p:txBody>
      </p:sp>
      <p:sp>
        <p:nvSpPr>
          <p:cNvPr id="48131" name="Espace réservé du contenu 2">
            <a:extLst>
              <a:ext uri="{FF2B5EF4-FFF2-40B4-BE49-F238E27FC236}">
                <a16:creationId xmlns:a16="http://schemas.microsoft.com/office/drawing/2014/main" id="{F0282B06-D43A-D4FD-3AB2-3D7C2404373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5372100"/>
            <a:ext cx="6119812" cy="12969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>
                <a:ea typeface="ＭＳ Ｐゴシック" panose="020B0600070205080204" pitchFamily="34" charset="-128"/>
              </a:rPr>
              <a:t>We cannot formally reject these « low quality » candidates without using more criteria (and losing efficiency)</a:t>
            </a:r>
          </a:p>
          <a:p>
            <a:pPr marL="0" indent="0"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-&gt; We chose to keep them for exclusion limit computation</a:t>
            </a:r>
          </a:p>
          <a:p>
            <a:pPr marL="0" indent="0"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-&gt; with negligible impact</a:t>
            </a:r>
            <a:endParaRPr lang="fr-FR" altLang="fr-FR" sz="2000" i="1">
              <a:ea typeface="ＭＳ Ｐゴシック" panose="020B0600070205080204" pitchFamily="34" charset="-128"/>
            </a:endParaRPr>
          </a:p>
        </p:txBody>
      </p:sp>
      <p:grpSp>
        <p:nvGrpSpPr>
          <p:cNvPr id="48132" name="Groupe 6">
            <a:extLst>
              <a:ext uri="{FF2B5EF4-FFF2-40B4-BE49-F238E27FC236}">
                <a16:creationId xmlns:a16="http://schemas.microsoft.com/office/drawing/2014/main" id="{B13D11DA-021A-3980-3D4F-47EA98D325BF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188913"/>
            <a:ext cx="2976563" cy="1541462"/>
            <a:chOff x="6082424" y="3429000"/>
            <a:chExt cx="2976262" cy="1541785"/>
          </a:xfrm>
        </p:grpSpPr>
        <p:pic>
          <p:nvPicPr>
            <p:cNvPr id="48136" name="Image 7">
              <a:extLst>
                <a:ext uri="{FF2B5EF4-FFF2-40B4-BE49-F238E27FC236}">
                  <a16:creationId xmlns:a16="http://schemas.microsoft.com/office/drawing/2014/main" id="{F6419937-FBB6-4C9C-7503-1F9E7DC24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0209D1C-3965-4076-60B1-7F5CC76AF7DA}"/>
                </a:ext>
              </a:extLst>
            </p:cNvPr>
            <p:cNvSpPr txBox="1"/>
            <p:nvPr/>
          </p:nvSpPr>
          <p:spPr>
            <a:xfrm>
              <a:off x="7668177" y="3446466"/>
              <a:ext cx="1173043" cy="5620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FF0000"/>
                  </a:solidFill>
                </a:rPr>
                <a:t>u</a:t>
              </a:r>
              <a:r>
                <a:rPr lang="fr-FR" sz="2000" b="1" baseline="-25000" dirty="0">
                  <a:solidFill>
                    <a:srgbClr val="FF0000"/>
                  </a:solidFill>
                </a:rPr>
                <a:t>0</a:t>
              </a:r>
            </a:p>
            <a:p>
              <a:pPr>
                <a:defRPr/>
              </a:pPr>
              <a:r>
                <a:rPr lang="fr-FR" sz="1050" dirty="0" err="1"/>
                <a:t>depends</a:t>
              </a:r>
              <a:r>
                <a:rPr lang="fr-FR" sz="1050" dirty="0"/>
                <a:t> on </a:t>
              </a:r>
              <a:r>
                <a:rPr lang="fr-FR" sz="1050" b="1" dirty="0" err="1"/>
                <a:t>Amax</a:t>
              </a:r>
              <a:endParaRPr lang="fr-FR" sz="2000" dirty="0"/>
            </a:p>
          </p:txBody>
        </p:sp>
        <p:sp>
          <p:nvSpPr>
            <p:cNvPr id="48138" name="ZoneTexte 9">
              <a:extLst>
                <a:ext uri="{FF2B5EF4-FFF2-40B4-BE49-F238E27FC236}">
                  <a16:creationId xmlns:a16="http://schemas.microsoft.com/office/drawing/2014/main" id="{0E953DD9-AEB1-86D2-5DE1-018F389D4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48139" name="ZoneTexte 10">
              <a:extLst>
                <a:ext uri="{FF2B5EF4-FFF2-40B4-BE49-F238E27FC236}">
                  <a16:creationId xmlns:a16="http://schemas.microsoft.com/office/drawing/2014/main" id="{1B835AF3-F9CA-EB17-E4C1-E7C58FA28F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48140" name="Connecteur droit avec flèche 11">
              <a:extLst>
                <a:ext uri="{FF2B5EF4-FFF2-40B4-BE49-F238E27FC236}">
                  <a16:creationId xmlns:a16="http://schemas.microsoft.com/office/drawing/2014/main" id="{4C31E5CF-AE2C-D35A-7DAA-FDDA33ABF3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8133" name="Image 2">
            <a:extLst>
              <a:ext uri="{FF2B5EF4-FFF2-40B4-BE49-F238E27FC236}">
                <a16:creationId xmlns:a16="http://schemas.microsoft.com/office/drawing/2014/main" id="{C7E47292-84C2-D2BB-345F-09B8A153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63722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 4">
            <a:extLst>
              <a:ext uri="{FF2B5EF4-FFF2-40B4-BE49-F238E27FC236}">
                <a16:creationId xmlns:a16="http://schemas.microsoft.com/office/drawing/2014/main" id="{B0B3AAF0-3266-D4C1-A423-11D1EE2F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2663"/>
            <a:ext cx="63658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ZoneTexte 15">
            <a:extLst>
              <a:ext uri="{FF2B5EF4-FFF2-40B4-BE49-F238E27FC236}">
                <a16:creationId xmlns:a16="http://schemas.microsoft.com/office/drawing/2014/main" id="{E078C523-4CB1-55C9-6369-E564B723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984625"/>
            <a:ext cx="2454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/>
              <a:t>u</a:t>
            </a:r>
            <a:r>
              <a:rPr lang="fr-FR" altLang="fr-FR" sz="1800" b="1" baseline="-25000" dirty="0"/>
              <a:t>0</a:t>
            </a:r>
            <a:r>
              <a:rPr lang="fr-FR" altLang="fr-FR" sz="1800" b="1" dirty="0"/>
              <a:t>=0.41, </a:t>
            </a:r>
            <a:r>
              <a:rPr lang="fr-FR" altLang="fr-FR" sz="1800" b="1" dirty="0" err="1"/>
              <a:t>t</a:t>
            </a:r>
            <a:r>
              <a:rPr lang="fr-FR" altLang="fr-FR" sz="1800" b="1" baseline="-25000" dirty="0" err="1"/>
              <a:t>E</a:t>
            </a:r>
            <a:r>
              <a:rPr lang="fr-FR" altLang="fr-FR" sz="1800" b="1" dirty="0"/>
              <a:t>=183 </a:t>
            </a:r>
            <a:r>
              <a:rPr lang="fr-FR" altLang="fr-FR" sz="1800" b="1" dirty="0" err="1"/>
              <a:t>days</a:t>
            </a:r>
            <a:r>
              <a:rPr lang="fr-FR" altLang="fr-FR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FF0000"/>
                </a:solidFill>
              </a:rPr>
              <a:t>Suspicious</a:t>
            </a:r>
            <a:r>
              <a:rPr lang="fr-FR" altLang="fr-FR" sz="1800" dirty="0">
                <a:solidFill>
                  <a:srgbClr val="FF0000"/>
                </a:solidFill>
              </a:rPr>
              <a:t> variations </a:t>
            </a:r>
            <a:r>
              <a:rPr lang="fr-FR" altLang="fr-FR" sz="1800" dirty="0" err="1"/>
              <a:t>outside</a:t>
            </a:r>
            <a:r>
              <a:rPr lang="fr-FR" altLang="fr-FR" sz="1800" dirty="0"/>
              <a:t> main </a:t>
            </a:r>
            <a:r>
              <a:rPr lang="fr-FR" altLang="fr-FR" sz="1800" dirty="0" err="1"/>
              <a:t>peak</a:t>
            </a:r>
            <a:r>
              <a:rPr lang="fr-FR" altLang="fr-FR" sz="1800" dirty="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 2">
            <a:extLst>
              <a:ext uri="{FF2B5EF4-FFF2-40B4-BE49-F238E27FC236}">
                <a16:creationId xmlns:a16="http://schemas.microsoft.com/office/drawing/2014/main" id="{997B87E5-794D-E623-355D-AEB53658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59225"/>
            <a:ext cx="3067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itre 1">
            <a:extLst>
              <a:ext uri="{FF2B5EF4-FFF2-40B4-BE49-F238E27FC236}">
                <a16:creationId xmlns:a16="http://schemas.microsoft.com/office/drawing/2014/main" id="{59B6D834-B802-DAA8-AF49-174A8CF92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Efficiency estimates</a:t>
            </a:r>
          </a:p>
        </p:txBody>
      </p:sp>
      <p:sp>
        <p:nvSpPr>
          <p:cNvPr id="90114" name="Espace réservé du texte 4">
            <a:extLst>
              <a:ext uri="{FF2B5EF4-FFF2-40B4-BE49-F238E27FC236}">
                <a16:creationId xmlns:a16="http://schemas.microsoft.com/office/drawing/2014/main" id="{FD29A563-A20D-567B-CF2F-DD2942D726E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68313" y="1268413"/>
            <a:ext cx="8207375" cy="4759325"/>
          </a:xfrm>
        </p:spPr>
        <p:txBody>
          <a:bodyPr/>
          <a:lstStyle/>
          <a:p>
            <a:pPr>
              <a:defRPr/>
            </a:pPr>
            <a:r>
              <a:rPr lang="fr-FR" altLang="fr-FR" sz="2400" dirty="0" err="1">
                <a:ea typeface="ＭＳ Ｐゴシック" panose="020B0600070205080204" pitchFamily="34" charset="-128"/>
              </a:rPr>
              <a:t>Mathematically</a:t>
            </a:r>
            <a:r>
              <a:rPr lang="fr-FR" altLang="fr-FR" sz="2400" dirty="0">
                <a:ea typeface="ＭＳ Ｐゴシック" panose="020B0600070205080204" pitchFamily="34" charset="-128"/>
              </a:rPr>
              <a:t>,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detection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efficiency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zero</a:t>
            </a:r>
            <a:r>
              <a:rPr lang="fr-FR" altLang="fr-FR" sz="2400" dirty="0">
                <a:ea typeface="ＭＳ Ｐゴシック" panose="020B0600070205080204" pitchFamily="34" charset="-128"/>
              </a:rPr>
              <a:t> (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infinite</a:t>
            </a:r>
            <a:r>
              <a:rPr lang="fr-FR" altLang="fr-FR" sz="2400" dirty="0">
                <a:ea typeface="ＭＳ Ｐゴシック" panose="020B0600070205080204" pitchFamily="34" charset="-128"/>
              </a:rPr>
              <a:t> range of gravitation)</a:t>
            </a:r>
          </a:p>
          <a:p>
            <a:pPr>
              <a:defRPr/>
            </a:pPr>
            <a:r>
              <a:rPr lang="fr-FR" altLang="fr-FR" sz="2400" dirty="0" err="1">
                <a:ea typeface="ＭＳ Ｐゴシック" panose="020B0600070205080204" pitchFamily="34" charset="-128"/>
              </a:rPr>
              <a:t>It’s</a:t>
            </a:r>
            <a:r>
              <a:rPr lang="fr-FR" altLang="fr-FR" sz="2400" dirty="0">
                <a:ea typeface="ＭＳ Ｐゴシック" panose="020B0600070205080204" pitchFamily="34" charset="-128"/>
              </a:rPr>
              <a:t> a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matter</a:t>
            </a:r>
            <a:r>
              <a:rPr lang="fr-FR" altLang="fr-FR" sz="2400" dirty="0">
                <a:ea typeface="ＭＳ Ｐゴシック" panose="020B0600070205080204" pitchFamily="34" charset="-128"/>
              </a:rPr>
              <a:t> of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definition</a:t>
            </a:r>
            <a:r>
              <a:rPr lang="fr-FR" altLang="fr-FR" sz="2400" dirty="0">
                <a:ea typeface="ＭＳ Ｐゴシック" panose="020B0600070205080204" pitchFamily="34" charset="-128"/>
              </a:rPr>
              <a:t> -&gt;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define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efficiency</a:t>
            </a:r>
            <a:r>
              <a:rPr lang="fr-FR" altLang="fr-FR" sz="2400" dirty="0">
                <a:ea typeface="ＭＳ Ｐゴシック" panose="020B0600070205080204" pitchFamily="34" charset="-128"/>
              </a:rPr>
              <a:t> as the ratio of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detected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events</a:t>
            </a:r>
            <a:r>
              <a:rPr lang="fr-FR" altLang="fr-FR" sz="2400" dirty="0">
                <a:ea typeface="ＭＳ Ｐゴシック" panose="020B0600070205080204" pitchFamily="34" charset="-128"/>
              </a:rPr>
              <a:t> to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generated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events</a:t>
            </a:r>
            <a:endParaRPr lang="fr-FR" altLang="fr-FR" sz="24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20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uniform</a:t>
            </a:r>
            <a:r>
              <a:rPr lang="fr-FR" altLang="fr-FR" sz="2000" dirty="0">
                <a:ea typeface="ＭＳ Ｐゴシック" panose="020B0600070205080204" pitchFamily="34" charset="-128"/>
              </a:rPr>
              <a:t> impact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parameter</a:t>
            </a:r>
            <a:r>
              <a:rPr lang="fr-FR" altLang="fr-FR" sz="2000" dirty="0">
                <a:ea typeface="ＭＳ Ｐゴシック" panose="020B0600070205080204" pitchFamily="34" charset="-128"/>
              </a:rPr>
              <a:t> u</a:t>
            </a:r>
            <a:r>
              <a:rPr lang="fr-FR" altLang="fr-FR" sz="2000" baseline="-25000" dirty="0"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ea typeface="ＭＳ Ｐゴシック" panose="020B0600070205080204" pitchFamily="34" charset="-128"/>
              </a:rPr>
              <a:t> &lt; 1 (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typically</a:t>
            </a:r>
            <a:r>
              <a:rPr lang="fr-FR" altLang="fr-FR" sz="2000" dirty="0">
                <a:ea typeface="ＭＳ Ｐゴシック" panose="020B0600070205080204" pitchFamily="34" charset="-128"/>
              </a:rPr>
              <a:t>)</a:t>
            </a:r>
          </a:p>
          <a:p>
            <a:pPr lvl="1">
              <a:defRPr/>
            </a:pPr>
            <a:r>
              <a:rPr lang="fr-FR" altLang="fr-FR" sz="20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uniform</a:t>
            </a:r>
            <a:r>
              <a:rPr lang="fr-FR" altLang="fr-FR" sz="2000" dirty="0">
                <a:ea typeface="ＭＳ Ｐゴシック" panose="020B0600070205080204" pitchFamily="34" charset="-128"/>
              </a:rPr>
              <a:t> max.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mag</a:t>
            </a:r>
            <a:r>
              <a:rPr lang="fr-FR" altLang="fr-FR" sz="2000" dirty="0">
                <a:ea typeface="ＭＳ Ｐゴシック" panose="020B0600070205080204" pitchFamily="34" charset="-128"/>
              </a:rPr>
              <a:t>. time t</a:t>
            </a:r>
            <a:r>
              <a:rPr lang="fr-FR" altLang="fr-FR" sz="2000" baseline="-25000" dirty="0">
                <a:ea typeface="ＭＳ Ｐゴシック" panose="020B0600070205080204" pitchFamily="34" charset="-128"/>
              </a:rPr>
              <a:t>0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during</a:t>
            </a:r>
            <a:r>
              <a:rPr lang="fr-FR" altLang="fr-FR" sz="20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observed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period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For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given</a:t>
            </a:r>
            <a:r>
              <a:rPr lang="fr-FR" altLang="fr-FR" sz="2000" dirty="0">
                <a:ea typeface="ＭＳ Ｐゴシック" panose="020B0600070205080204" pitchFamily="34" charset="-128"/>
              </a:rPr>
              <a:t> source population (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bright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red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giants</a:t>
            </a:r>
            <a:r>
              <a:rPr lang="fr-FR" altLang="fr-FR" sz="2000" dirty="0">
                <a:ea typeface="ＭＳ Ｐゴシック" panose="020B0600070205080204" pitchFamily="34" charset="-128"/>
              </a:rPr>
              <a:t>...)</a:t>
            </a:r>
          </a:p>
          <a:p>
            <a:pPr lvl="2">
              <a:defRPr/>
            </a:pPr>
            <a:r>
              <a:rPr lang="fr-FR" altLang="fr-FR" sz="1800" dirty="0" err="1">
                <a:ea typeface="ＭＳ Ｐゴシック" panose="020B0600070205080204" pitchFamily="34" charset="-128"/>
              </a:rPr>
              <a:t>Resolved</a:t>
            </a:r>
            <a:r>
              <a:rPr lang="fr-FR" altLang="fr-FR" sz="1800" dirty="0">
                <a:ea typeface="ＭＳ Ｐゴシック" panose="020B0600070205080204" pitchFamily="34" charset="-128"/>
              </a:rPr>
              <a:t> sources or not (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Differential</a:t>
            </a:r>
            <a:r>
              <a:rPr lang="fr-FR" altLang="fr-FR" sz="1800" dirty="0">
                <a:ea typeface="ＭＳ Ｐゴシック" panose="020B0600070205080204" pitchFamily="34" charset="-128"/>
              </a:rPr>
              <a:t> Image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Analysis</a:t>
            </a:r>
            <a:r>
              <a:rPr lang="fr-FR" altLang="fr-FR" sz="1800" dirty="0">
                <a:ea typeface="ＭＳ Ｐゴシック" panose="020B0600070205080204" pitchFamily="34" charset="-128"/>
              </a:rPr>
              <a:t>)</a:t>
            </a:r>
          </a:p>
          <a:p>
            <a:pPr>
              <a:defRPr/>
            </a:pPr>
            <a:r>
              <a:rPr lang="fr-FR" sz="2400" dirty="0" err="1"/>
              <a:t>Simulated</a:t>
            </a:r>
            <a:r>
              <a:rPr lang="fr-FR" sz="2400" dirty="0"/>
              <a:t> </a:t>
            </a:r>
            <a:r>
              <a:rPr lang="fr-FR" sz="2400" dirty="0" err="1"/>
              <a:t>microlensing</a:t>
            </a:r>
            <a:r>
              <a:rPr lang="fr-FR" sz="2400" dirty="0"/>
              <a:t> </a:t>
            </a:r>
            <a:r>
              <a:rPr lang="fr-FR" sz="2400" dirty="0" err="1"/>
              <a:t>according</a:t>
            </a:r>
            <a:r>
              <a:rPr lang="fr-FR" sz="2400" dirty="0"/>
              <a:t> to</a:t>
            </a:r>
            <a:br>
              <a:rPr lang="fr-FR" sz="2400" dirty="0"/>
            </a:br>
            <a:r>
              <a:rPr lang="fr-FR" sz="2400" dirty="0"/>
              <a:t>the halo </a:t>
            </a:r>
            <a:r>
              <a:rPr lang="fr-FR" sz="2400" dirty="0" err="1"/>
              <a:t>parameters</a:t>
            </a:r>
            <a:r>
              <a:rPr lang="fr-FR" sz="2400" dirty="0"/>
              <a:t> are </a:t>
            </a:r>
            <a:r>
              <a:rPr lang="fr-FR" sz="2400" dirty="0" err="1"/>
              <a:t>applied</a:t>
            </a:r>
            <a:r>
              <a:rPr lang="fr-FR" sz="2400" dirty="0"/>
              <a:t> to</a:t>
            </a:r>
            <a:br>
              <a:rPr lang="fr-FR" sz="2400" dirty="0"/>
            </a:br>
            <a:r>
              <a:rPr lang="fr-FR" sz="2400" i="1" dirty="0"/>
              <a:t>real light-</a:t>
            </a:r>
            <a:r>
              <a:rPr lang="fr-FR" sz="2400" i="1" dirty="0" err="1"/>
              <a:t>curves</a:t>
            </a:r>
            <a:r>
              <a:rPr lang="fr-FR" sz="2400" i="1" dirty="0"/>
              <a:t> </a:t>
            </a:r>
            <a:r>
              <a:rPr lang="fr-FR" sz="2000" i="1" dirty="0"/>
              <a:t>(</a:t>
            </a:r>
            <a:r>
              <a:rPr lang="fr-FR" sz="2000" i="1" dirty="0" err="1"/>
              <a:t>grey</a:t>
            </a:r>
            <a:r>
              <a:rPr lang="fr-FR" sz="2000" i="1" dirty="0"/>
              <a:t>-&gt;black points)</a:t>
            </a:r>
          </a:p>
          <a:p>
            <a:pPr marL="0" indent="0">
              <a:buFontTx/>
              <a:buNone/>
              <a:defRPr/>
            </a:pPr>
            <a:r>
              <a:rPr lang="fr-FR" sz="2400" dirty="0"/>
              <a:t>-&gt; </a:t>
            </a:r>
            <a:r>
              <a:rPr lang="fr-FR" sz="2400" dirty="0" err="1"/>
              <a:t>Then</a:t>
            </a:r>
            <a:r>
              <a:rPr lang="fr-FR" sz="2400" dirty="0"/>
              <a:t> </a:t>
            </a:r>
            <a:r>
              <a:rPr lang="fr-FR" sz="2400" dirty="0" err="1"/>
              <a:t>subjected</a:t>
            </a:r>
            <a:r>
              <a:rPr lang="fr-FR" sz="2400" dirty="0"/>
              <a:t> to the </a:t>
            </a:r>
            <a:r>
              <a:rPr lang="fr-FR" sz="2400" dirty="0" err="1"/>
              <a:t>same</a:t>
            </a:r>
            <a:r>
              <a:rPr lang="fr-FR" sz="2400" dirty="0"/>
              <a:t> </a:t>
            </a:r>
            <a:r>
              <a:rPr lang="fr-FR" sz="2400" dirty="0" err="1"/>
              <a:t>analysis</a:t>
            </a:r>
            <a:endParaRPr lang="fr-FR" sz="2800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C5BE042-7C3B-AB03-E4CB-AFA1149F1840}"/>
              </a:ext>
            </a:extLst>
          </p:cNvPr>
          <p:cNvCxnSpPr>
            <a:cxnSpLocks/>
          </p:cNvCxnSpPr>
          <p:nvPr/>
        </p:nvCxnSpPr>
        <p:spPr bwMode="auto">
          <a:xfrm>
            <a:off x="5219700" y="4876800"/>
            <a:ext cx="100806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4D51CF-31E9-7724-3CF2-D79A27D0644A}"/>
              </a:ext>
            </a:extLst>
          </p:cNvPr>
          <p:cNvSpPr/>
          <p:nvPr/>
        </p:nvSpPr>
        <p:spPr>
          <a:xfrm>
            <a:off x="4716463" y="4138613"/>
            <a:ext cx="4041775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sz="2000" dirty="0"/>
              <a:t>In the </a:t>
            </a:r>
            <a:r>
              <a:rPr lang="fr-FR" sz="2000" dirty="0" err="1"/>
              <a:t>worst</a:t>
            </a:r>
            <a:r>
              <a:rPr lang="fr-FR" sz="2000" dirty="0"/>
              <a:t> scenario (</a:t>
            </a:r>
            <a:r>
              <a:rPr lang="fr-FR" sz="2000" dirty="0" err="1"/>
              <a:t>thick</a:t>
            </a:r>
            <a:r>
              <a:rPr lang="fr-FR" sz="2000" dirty="0"/>
              <a:t> </a:t>
            </a:r>
            <a:r>
              <a:rPr lang="fr-FR" sz="2000" dirty="0" err="1"/>
              <a:t>disk</a:t>
            </a:r>
            <a:r>
              <a:rPr lang="fr-FR" sz="2000" dirty="0"/>
              <a:t>), </a:t>
            </a:r>
            <a:r>
              <a:rPr lang="fr-FR" sz="2000" dirty="0" err="1">
                <a:solidFill>
                  <a:srgbClr val="FF0000"/>
                </a:solidFill>
              </a:rPr>
              <a:t>less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than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7%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of </a:t>
            </a:r>
            <a:r>
              <a:rPr lang="fr-FR" sz="2000" dirty="0" err="1"/>
              <a:t>events</a:t>
            </a:r>
            <a:r>
              <a:rPr lang="fr-FR" sz="2000" dirty="0"/>
              <a:t> </a:t>
            </a:r>
            <a:r>
              <a:rPr lang="fr-FR" sz="2000" dirty="0" err="1">
                <a:solidFill>
                  <a:srgbClr val="FF0000"/>
                </a:solidFill>
              </a:rPr>
              <a:t>could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be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missed</a:t>
            </a:r>
            <a:r>
              <a:rPr lang="fr-FR" sz="2000" dirty="0">
                <a:solidFill>
                  <a:srgbClr val="FF0000"/>
                </a:solidFill>
              </a:rPr>
              <a:t> by a simple </a:t>
            </a:r>
            <a:r>
              <a:rPr lang="fr-FR" sz="2000" dirty="0" err="1">
                <a:solidFill>
                  <a:srgbClr val="FF0000"/>
                </a:solidFill>
              </a:rPr>
              <a:t>search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algorithm</a:t>
            </a:r>
            <a:r>
              <a:rPr lang="fr-FR" sz="2000" dirty="0"/>
              <a:t>.</a:t>
            </a:r>
            <a:br>
              <a:rPr lang="fr-FR" sz="2000" dirty="0"/>
            </a:br>
            <a:r>
              <a:rPr lang="fr-FR" sz="1800" i="1" dirty="0"/>
              <a:t>(</a:t>
            </a:r>
            <a:r>
              <a:rPr lang="fr-FR" sz="1800" i="1" dirty="0" err="1"/>
              <a:t>Blaineau</a:t>
            </a:r>
            <a:r>
              <a:rPr lang="fr-FR" sz="1800" i="1" dirty="0"/>
              <a:t> &amp; </a:t>
            </a:r>
            <a:r>
              <a:rPr lang="fr-FR" sz="1800" i="1" dirty="0" err="1"/>
              <a:t>Moniez</a:t>
            </a:r>
            <a:r>
              <a:rPr lang="fr-FR" sz="1800" i="1" dirty="0"/>
              <a:t> A&amp;A </a:t>
            </a:r>
            <a:r>
              <a:rPr lang="fr-FR" sz="1800" dirty="0"/>
              <a:t>636, L9, 2020)</a:t>
            </a:r>
          </a:p>
          <a:p>
            <a:pPr>
              <a:spcBef>
                <a:spcPts val="600"/>
              </a:spcBef>
              <a:defRPr/>
            </a:pPr>
            <a:r>
              <a:rPr lang="fr-FR" sz="1800" i="1" dirty="0"/>
              <a:t>-&gt; </a:t>
            </a:r>
            <a:r>
              <a:rPr lang="fr-FR" sz="1800" i="1" dirty="0" err="1"/>
              <a:t>We</a:t>
            </a:r>
            <a:r>
              <a:rPr lang="fr-FR" sz="1800" i="1" dirty="0"/>
              <a:t> </a:t>
            </a:r>
            <a:r>
              <a:rPr lang="fr-FR" sz="1800" i="1" dirty="0" err="1"/>
              <a:t>neglect</a:t>
            </a:r>
            <a:r>
              <a:rPr lang="fr-FR" sz="1800" i="1" dirty="0"/>
              <a:t> </a:t>
            </a:r>
            <a:r>
              <a:rPr lang="fr-FR" sz="1800" i="1" dirty="0" err="1"/>
              <a:t>this</a:t>
            </a:r>
            <a:r>
              <a:rPr lang="fr-FR" sz="1800" i="1" dirty="0"/>
              <a:t> </a:t>
            </a:r>
            <a:r>
              <a:rPr lang="fr-FR" sz="1800" i="1" dirty="0" err="1"/>
              <a:t>effect</a:t>
            </a:r>
            <a:r>
              <a:rPr lang="fr-FR" sz="1800" i="1" dirty="0"/>
              <a:t> in the </a:t>
            </a:r>
            <a:r>
              <a:rPr lang="fr-FR" sz="1800" i="1" dirty="0" err="1"/>
              <a:t>search</a:t>
            </a:r>
            <a:r>
              <a:rPr lang="fr-FR" sz="1800" i="1" dirty="0"/>
              <a:t>, but </a:t>
            </a:r>
            <a:r>
              <a:rPr lang="fr-FR" sz="1800" i="1" dirty="0" err="1"/>
              <a:t>simulate</a:t>
            </a:r>
            <a:r>
              <a:rPr lang="fr-FR" sz="1800" i="1" dirty="0"/>
              <a:t> </a:t>
            </a:r>
            <a:r>
              <a:rPr lang="fr-FR" sz="1800" i="1" dirty="0" err="1"/>
              <a:t>it</a:t>
            </a:r>
            <a:r>
              <a:rPr lang="fr-FR" sz="1800" i="1" dirty="0"/>
              <a:t> in the </a:t>
            </a:r>
            <a:r>
              <a:rPr lang="fr-FR" sz="1800" i="1" dirty="0" err="1"/>
              <a:t>efficiency</a:t>
            </a:r>
            <a:r>
              <a:rPr lang="fr-FR" sz="1800" i="1" dirty="0"/>
              <a:t> </a:t>
            </a:r>
            <a:r>
              <a:rPr lang="fr-FR" sz="1800" i="1" dirty="0" err="1"/>
              <a:t>calculation</a:t>
            </a:r>
            <a:endParaRPr lang="fr-FR" sz="1800" i="1" dirty="0"/>
          </a:p>
        </p:txBody>
      </p:sp>
      <p:sp>
        <p:nvSpPr>
          <p:cNvPr id="64513" name="Titre 1">
            <a:extLst>
              <a:ext uri="{FF2B5EF4-FFF2-40B4-BE49-F238E27FC236}">
                <a16:creationId xmlns:a16="http://schemas.microsoft.com/office/drawing/2014/main" id="{FEF87E79-5C5D-9048-6907-EFA4CCAF2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9039225" cy="936625"/>
          </a:xfrm>
          <a:solidFill>
            <a:schemeClr val="bg1"/>
          </a:solidFill>
        </p:spPr>
        <p:txBody>
          <a:bodyPr/>
          <a:lstStyle/>
          <a:p>
            <a:r>
              <a:rPr lang="fr-FR" altLang="fr-FR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Does</a:t>
            </a:r>
            <a:r>
              <a:rPr lang="fr-FR" altLang="fr-FR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parallax</a:t>
            </a:r>
            <a:r>
              <a:rPr lang="fr-FR" altLang="fr-FR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complicate</a:t>
            </a:r>
            <a:r>
              <a:rPr lang="fr-FR" altLang="fr-FR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the </a:t>
            </a:r>
            <a:r>
              <a:rPr lang="fr-FR" altLang="fr-FR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search</a:t>
            </a:r>
            <a:r>
              <a:rPr lang="fr-FR" altLang="fr-FR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for long </a:t>
            </a:r>
            <a:r>
              <a:rPr lang="fr-FR" altLang="fr-FR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events</a:t>
            </a:r>
            <a:r>
              <a:rPr lang="fr-FR" altLang="fr-FR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?</a:t>
            </a:r>
          </a:p>
        </p:txBody>
      </p:sp>
      <p:sp>
        <p:nvSpPr>
          <p:cNvPr id="64514" name="ZoneTexte 3">
            <a:extLst>
              <a:ext uri="{FF2B5EF4-FFF2-40B4-BE49-F238E27FC236}">
                <a16:creationId xmlns:a16="http://schemas.microsoft.com/office/drawing/2014/main" id="{7280A386-456A-1B56-8059-19B6169D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355725"/>
            <a:ext cx="36004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</a:t>
            </a:r>
            <a:r>
              <a:rPr lang="fr-FR" altLang="fr-FR" sz="2000"/>
              <a:t>Due to Earth orbiting, apparent trajectory of the lens w/r line-of-sight is an </a:t>
            </a:r>
            <a:r>
              <a:rPr lang="fr-FR" altLang="fr-FR" sz="2000" b="1"/>
              <a:t>hypocycloid</a:t>
            </a:r>
            <a:endParaRPr lang="fr-FR" altLang="fr-FR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/>
              <a:t>- u(t)</a:t>
            </a:r>
            <a:r>
              <a:rPr lang="fr-FR" altLang="fr-FR" sz="2000"/>
              <a:t> (and magnification) shows modulations with 1 year caracteristic time</a:t>
            </a:r>
          </a:p>
        </p:txBody>
      </p:sp>
      <p:pic>
        <p:nvPicPr>
          <p:cNvPr id="64515" name="Image 4" descr="parallax.tiff">
            <a:extLst>
              <a:ext uri="{FF2B5EF4-FFF2-40B4-BE49-F238E27FC236}">
                <a16:creationId xmlns:a16="http://schemas.microsoft.com/office/drawing/2014/main" id="{BADAB462-17AF-CFDA-E2C1-4F006D7C0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5370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0CE1BF-5FBE-1B42-65D5-01C956194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238" y="1700213"/>
            <a:ext cx="6499225" cy="49688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1800" b="1" dirty="0"/>
              <a:t>Simulation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the </a:t>
            </a:r>
            <a:r>
              <a:rPr lang="fr-FR" sz="1800" dirty="0" err="1"/>
              <a:t>observed</a:t>
            </a:r>
            <a:r>
              <a:rPr lang="fr-FR" sz="1800" dirty="0"/>
              <a:t> (stable) light-</a:t>
            </a:r>
            <a:r>
              <a:rPr lang="fr-FR" sz="1800" dirty="0" err="1"/>
              <a:t>curves</a:t>
            </a:r>
            <a:r>
              <a:rPr lang="fr-FR" sz="1800" dirty="0"/>
              <a:t> </a:t>
            </a:r>
            <a:r>
              <a:rPr lang="fr-FR" sz="1800" dirty="0" err="1"/>
              <a:t>modified</a:t>
            </a:r>
            <a:r>
              <a:rPr lang="fr-FR" sz="1800" dirty="0"/>
              <a:t> by </a:t>
            </a:r>
            <a:r>
              <a:rPr lang="fr-FR" sz="1800" dirty="0" err="1"/>
              <a:t>simulated</a:t>
            </a:r>
            <a:r>
              <a:rPr lang="fr-FR" sz="1800" dirty="0"/>
              <a:t> </a:t>
            </a:r>
            <a:r>
              <a:rPr lang="fr-FR" sz="1800" dirty="0" err="1"/>
              <a:t>microlensing</a:t>
            </a:r>
            <a:r>
              <a:rPr lang="fr-FR" sz="1800" dirty="0"/>
              <a:t> </a:t>
            </a:r>
            <a:r>
              <a:rPr lang="fr-FR" sz="1800" dirty="0" err="1"/>
              <a:t>according</a:t>
            </a:r>
            <a:r>
              <a:rPr lang="fr-FR" sz="1800" dirty="0"/>
              <a:t> to the standard DM halo :</a:t>
            </a:r>
          </a:p>
          <a:p>
            <a:pPr>
              <a:buFontTx/>
              <a:buChar char="-"/>
              <a:defRPr/>
            </a:pPr>
            <a:r>
              <a:rPr lang="fr-FR" sz="1600" i="1" dirty="0" err="1"/>
              <a:t>Preserves</a:t>
            </a:r>
            <a:r>
              <a:rPr lang="fr-FR" sz="1600" i="1" dirty="0"/>
              <a:t> the initial </a:t>
            </a:r>
            <a:r>
              <a:rPr lang="fr-FR" sz="1600" i="1" dirty="0" err="1"/>
              <a:t>deviations</a:t>
            </a:r>
            <a:r>
              <a:rPr lang="fr-FR" sz="1600" i="1" dirty="0"/>
              <a:t> </a:t>
            </a:r>
            <a:r>
              <a:rPr lang="fr-FR" sz="1600" i="1" dirty="0" err="1"/>
              <a:t>from</a:t>
            </a:r>
            <a:r>
              <a:rPr lang="fr-FR" sz="1600" i="1" dirty="0"/>
              <a:t> the base flux</a:t>
            </a:r>
          </a:p>
          <a:p>
            <a:pPr>
              <a:buFontTx/>
              <a:buChar char="-"/>
              <a:defRPr/>
            </a:pPr>
            <a:r>
              <a:rPr lang="fr-FR" sz="1600" i="1" dirty="0" err="1"/>
              <a:t>Takes</a:t>
            </a:r>
            <a:r>
              <a:rPr lang="fr-FR" sz="1600" i="1" dirty="0"/>
              <a:t> </a:t>
            </a:r>
            <a:r>
              <a:rPr lang="fr-FR" sz="1600" i="1" dirty="0" err="1"/>
              <a:t>into</a:t>
            </a:r>
            <a:r>
              <a:rPr lang="fr-FR" sz="1600" i="1" dirty="0"/>
              <a:t> </a:t>
            </a:r>
            <a:r>
              <a:rPr lang="fr-FR" sz="1600" i="1" dirty="0" err="1"/>
              <a:t>account</a:t>
            </a:r>
            <a:r>
              <a:rPr lang="fr-FR" sz="1600" i="1" dirty="0"/>
              <a:t> the variation of </a:t>
            </a:r>
            <a:r>
              <a:rPr lang="fr-FR" sz="1600" i="1" dirty="0" err="1"/>
              <a:t>photometric</a:t>
            </a:r>
            <a:r>
              <a:rPr lang="fr-FR" sz="1600" i="1" dirty="0"/>
              <a:t> </a:t>
            </a:r>
            <a:r>
              <a:rPr lang="fr-FR" sz="1600" i="1" dirty="0" err="1"/>
              <a:t>precision</a:t>
            </a:r>
            <a:r>
              <a:rPr lang="fr-FR" sz="1600" i="1" dirty="0"/>
              <a:t> </a:t>
            </a:r>
            <a:r>
              <a:rPr lang="fr-FR" sz="1600" i="1" dirty="0" err="1"/>
              <a:t>with</a:t>
            </a:r>
            <a:r>
              <a:rPr lang="fr-FR" sz="1600" i="1" dirty="0"/>
              <a:t> the flux</a:t>
            </a:r>
            <a:br>
              <a:rPr lang="fr-FR" sz="1600" i="1" dirty="0"/>
            </a:br>
            <a:endParaRPr lang="fr-FR" sz="1200" dirty="0"/>
          </a:p>
          <a:p>
            <a:pPr marL="0" indent="0">
              <a:buFontTx/>
              <a:buNone/>
              <a:defRPr/>
            </a:pPr>
            <a:r>
              <a:rPr lang="fr-FR" sz="1800" dirty="0"/>
              <a:t>MACHO or EROS </a:t>
            </a:r>
            <a:r>
              <a:rPr lang="fr-FR" sz="1800" dirty="0" err="1"/>
              <a:t>objects</a:t>
            </a:r>
            <a:r>
              <a:rPr lang="fr-FR" sz="1800" dirty="0"/>
              <a:t> are </a:t>
            </a:r>
            <a:r>
              <a:rPr lang="fr-FR" sz="1800" dirty="0" err="1"/>
              <a:t>blends</a:t>
            </a:r>
            <a:r>
              <a:rPr lang="fr-FR" sz="1800" dirty="0"/>
              <a:t> of </a:t>
            </a:r>
            <a:r>
              <a:rPr lang="fr-FR" sz="1800" dirty="0" err="1"/>
              <a:t>several</a:t>
            </a:r>
            <a:r>
              <a:rPr lang="fr-FR" sz="1800" dirty="0"/>
              <a:t> stars</a:t>
            </a:r>
          </a:p>
          <a:p>
            <a:pPr>
              <a:buFontTx/>
              <a:buChar char="-"/>
              <a:defRPr/>
            </a:pPr>
            <a:r>
              <a:rPr lang="fr-FR" sz="1600" i="1" dirty="0"/>
              <a:t>Use </a:t>
            </a:r>
            <a:r>
              <a:rPr lang="fr-FR" sz="1600" b="1" i="1" dirty="0"/>
              <a:t>HST</a:t>
            </a:r>
            <a:r>
              <a:rPr lang="fr-FR" sz="1600" i="1" dirty="0"/>
              <a:t> images to </a:t>
            </a:r>
            <a:r>
              <a:rPr lang="fr-FR" sz="1600" i="1" dirty="0" err="1"/>
              <a:t>infer</a:t>
            </a:r>
            <a:r>
              <a:rPr lang="fr-FR" sz="1600" i="1" dirty="0"/>
              <a:t> the content of MACHO and EROS </a:t>
            </a:r>
            <a:r>
              <a:rPr lang="fr-FR" sz="1600" i="1" dirty="0" err="1"/>
              <a:t>objects</a:t>
            </a:r>
            <a:endParaRPr lang="fr-FR" sz="1600" i="1" dirty="0"/>
          </a:p>
          <a:p>
            <a:pPr>
              <a:buFontTx/>
              <a:buChar char="-"/>
              <a:defRPr/>
            </a:pPr>
            <a:r>
              <a:rPr lang="fr-FR" sz="1600" i="1" dirty="0" err="1"/>
              <a:t>Microlensing</a:t>
            </a:r>
            <a:r>
              <a:rPr lang="fr-FR" sz="1600" i="1" dirty="0"/>
              <a:t> </a:t>
            </a:r>
            <a:r>
              <a:rPr lang="fr-FR" sz="1600" i="1" dirty="0" err="1"/>
              <a:t>simulated</a:t>
            </a:r>
            <a:r>
              <a:rPr lang="fr-FR" sz="1600" i="1" dirty="0"/>
              <a:t> on </a:t>
            </a:r>
            <a:r>
              <a:rPr lang="fr-FR" sz="1600" i="1" dirty="0" err="1"/>
              <a:t>each</a:t>
            </a:r>
            <a:r>
              <a:rPr lang="fr-FR" sz="1600" i="1" dirty="0"/>
              <a:t> component</a:t>
            </a:r>
          </a:p>
          <a:p>
            <a:pPr>
              <a:buFontTx/>
              <a:buChar char="-"/>
              <a:defRPr/>
            </a:pPr>
            <a:r>
              <a:rPr lang="fr-FR" sz="1600" b="1" i="1" dirty="0"/>
              <a:t>=&gt; </a:t>
            </a:r>
            <a:r>
              <a:rPr lang="fr-FR" sz="1600" b="1" i="1" dirty="0" err="1"/>
              <a:t>Resulting</a:t>
            </a:r>
            <a:r>
              <a:rPr lang="fr-FR" sz="1600" b="1" i="1" dirty="0"/>
              <a:t> light </a:t>
            </a:r>
            <a:r>
              <a:rPr lang="fr-FR" sz="1600" b="1" i="1" dirty="0" err="1"/>
              <a:t>curve</a:t>
            </a:r>
            <a:r>
              <a:rPr lang="fr-FR" sz="1600" b="1" i="1" dirty="0"/>
              <a:t> = </a:t>
            </a:r>
            <a:r>
              <a:rPr lang="fr-FR" sz="1600" b="1" i="1" dirty="0" err="1"/>
              <a:t>microlensed</a:t>
            </a:r>
            <a:r>
              <a:rPr lang="fr-FR" sz="1600" b="1" i="1" dirty="0"/>
              <a:t> + </a:t>
            </a:r>
            <a:r>
              <a:rPr lang="fr-FR" sz="1600" b="1" i="1" dirty="0" err="1"/>
              <a:t>other</a:t>
            </a:r>
            <a:r>
              <a:rPr lang="fr-FR" sz="1600" b="1" i="1" dirty="0"/>
              <a:t> components’ light</a:t>
            </a:r>
          </a:p>
          <a:p>
            <a:pPr>
              <a:buFontTx/>
              <a:buChar char="-"/>
              <a:defRPr/>
            </a:pPr>
            <a:endParaRPr lang="fr-FR" sz="1100" dirty="0"/>
          </a:p>
          <a:p>
            <a:pPr marL="0" indent="0">
              <a:buFontTx/>
              <a:buNone/>
              <a:defRPr/>
            </a:pPr>
            <a:r>
              <a:rPr lang="fr-FR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New</a:t>
            </a:r>
            <a:r>
              <a:rPr lang="fr-FR" sz="1800" dirty="0"/>
              <a:t>: </a:t>
            </a:r>
            <a:r>
              <a:rPr lang="fr-FR" sz="1800" dirty="0" err="1">
                <a:solidFill>
                  <a:srgbClr val="FF0000"/>
                </a:solidFill>
              </a:rPr>
              <a:t>Blend</a:t>
            </a:r>
            <a:r>
              <a:rPr lang="fr-FR" sz="1800" dirty="0">
                <a:solidFill>
                  <a:srgbClr val="FF0000"/>
                </a:solidFill>
              </a:rPr>
              <a:t> in </a:t>
            </a:r>
            <a:r>
              <a:rPr lang="fr-FR" sz="1800" dirty="0" err="1">
                <a:solidFill>
                  <a:srgbClr val="FF0000"/>
                </a:solidFill>
              </a:rPr>
              <a:t>binary</a:t>
            </a:r>
            <a:r>
              <a:rPr lang="fr-FR" sz="1800" dirty="0">
                <a:solidFill>
                  <a:srgbClr val="FF0000"/>
                </a:solidFill>
              </a:rPr>
              <a:t> </a:t>
            </a:r>
            <a:r>
              <a:rPr lang="fr-FR" sz="1800" dirty="0" err="1">
                <a:solidFill>
                  <a:srgbClr val="FF0000"/>
                </a:solidFill>
              </a:rPr>
              <a:t>systems</a:t>
            </a:r>
            <a:r>
              <a:rPr lang="fr-FR" sz="1800" dirty="0">
                <a:solidFill>
                  <a:srgbClr val="FF0000"/>
                </a:solidFill>
              </a:rPr>
              <a:t> (not </a:t>
            </a:r>
            <a:r>
              <a:rPr lang="fr-FR" sz="1800" dirty="0" err="1">
                <a:solidFill>
                  <a:srgbClr val="FF0000"/>
                </a:solidFill>
              </a:rPr>
              <a:t>resolved</a:t>
            </a:r>
            <a:r>
              <a:rPr lang="fr-FR" sz="1800" dirty="0">
                <a:solidFill>
                  <a:srgbClr val="FF0000"/>
                </a:solidFill>
              </a:rPr>
              <a:t> by HST in LMC) ?</a:t>
            </a:r>
          </a:p>
          <a:p>
            <a:pPr marL="0" indent="0">
              <a:buFontTx/>
              <a:buNone/>
              <a:defRPr/>
            </a:pPr>
            <a:r>
              <a:rPr lang="fr-FR" sz="1800" dirty="0"/>
              <a:t>For </a:t>
            </a:r>
            <a:r>
              <a:rPr lang="fr-FR" sz="1800" dirty="0" err="1"/>
              <a:t>microlensing</a:t>
            </a:r>
            <a:r>
              <a:rPr lang="fr-FR" sz="1800" dirty="0"/>
              <a:t> by </a:t>
            </a:r>
            <a:r>
              <a:rPr lang="fr-FR" sz="1800" b="1" dirty="0" err="1"/>
              <a:t>heavy</a:t>
            </a:r>
            <a:r>
              <a:rPr lang="fr-FR" sz="1800" b="1" dirty="0"/>
              <a:t> </a:t>
            </a:r>
            <a:r>
              <a:rPr lang="fr-FR" sz="1800" b="1" dirty="0" err="1"/>
              <a:t>lenses</a:t>
            </a:r>
            <a:r>
              <a:rPr lang="fr-FR" sz="1800" b="1" dirty="0"/>
              <a:t> </a:t>
            </a:r>
            <a:r>
              <a:rPr lang="fr-FR" sz="1800" dirty="0"/>
              <a:t>(long time </a:t>
            </a:r>
            <a:r>
              <a:rPr lang="fr-FR" sz="1800" dirty="0" err="1"/>
              <a:t>scale</a:t>
            </a:r>
            <a:r>
              <a:rPr lang="fr-FR" sz="1800" dirty="0"/>
              <a:t>, large R</a:t>
            </a:r>
            <a:r>
              <a:rPr lang="fr-FR" sz="1800" baseline="-25000" dirty="0"/>
              <a:t>E</a:t>
            </a:r>
            <a:r>
              <a:rPr lang="fr-FR" sz="1800" dirty="0"/>
              <a:t>):</a:t>
            </a:r>
          </a:p>
          <a:p>
            <a:pPr marL="0" indent="0">
              <a:buFontTx/>
              <a:buNone/>
              <a:defRPr/>
            </a:pPr>
            <a:r>
              <a:rPr lang="fr-FR" sz="1600" dirty="0"/>
              <a:t>- </a:t>
            </a:r>
            <a:r>
              <a:rPr lang="fr-FR" sz="1600" i="1" dirty="0" err="1"/>
              <a:t>Using</a:t>
            </a:r>
            <a:r>
              <a:rPr lang="fr-FR" sz="1600" i="1" dirty="0"/>
              <a:t> GAIA </a:t>
            </a:r>
            <a:r>
              <a:rPr lang="fr-FR" sz="1600" i="1" dirty="0" err="1"/>
              <a:t>database</a:t>
            </a:r>
            <a:r>
              <a:rPr lang="fr-FR" sz="1600" i="1" dirty="0"/>
              <a:t>, </a:t>
            </a:r>
            <a:r>
              <a:rPr lang="fr-FR" sz="1600" i="1" dirty="0" err="1"/>
              <a:t>we</a:t>
            </a:r>
            <a:r>
              <a:rPr lang="fr-FR" sz="1600" i="1" dirty="0"/>
              <a:t> </a:t>
            </a:r>
            <a:r>
              <a:rPr lang="fr-FR" sz="1600" i="1" dirty="0" err="1"/>
              <a:t>estimate</a:t>
            </a:r>
            <a:r>
              <a:rPr lang="fr-FR" sz="1600" i="1" dirty="0"/>
              <a:t> &lt; 7% of the sources are </a:t>
            </a:r>
            <a:r>
              <a:rPr lang="fr-FR" sz="1600" i="1" dirty="0" err="1"/>
              <a:t>binaries</a:t>
            </a:r>
            <a:r>
              <a:rPr lang="fr-FR" sz="1600" i="1" dirty="0"/>
              <a:t> </a:t>
            </a:r>
            <a:r>
              <a:rPr lang="fr-FR" sz="1600" i="1" dirty="0" err="1"/>
              <a:t>separated</a:t>
            </a:r>
            <a:r>
              <a:rPr lang="fr-FR" sz="1600" i="1" dirty="0"/>
              <a:t> by &gt;50AU, </a:t>
            </a:r>
            <a:r>
              <a:rPr lang="fr-FR" sz="1600" i="1" dirty="0" err="1"/>
              <a:t>inducing</a:t>
            </a:r>
            <a:r>
              <a:rPr lang="fr-FR" sz="1600" i="1" dirty="0"/>
              <a:t> </a:t>
            </a:r>
            <a:r>
              <a:rPr lang="fr-FR" sz="1600" i="1" dirty="0" err="1"/>
              <a:t>blend</a:t>
            </a:r>
            <a:r>
              <a:rPr lang="fr-FR" sz="1600" i="1" dirty="0"/>
              <a:t> </a:t>
            </a:r>
            <a:r>
              <a:rPr lang="fr-FR" sz="1600" i="1" dirty="0" err="1"/>
              <a:t>effect</a:t>
            </a:r>
            <a:r>
              <a:rPr lang="fr-FR" sz="1600" i="1" dirty="0"/>
              <a:t> for long duration </a:t>
            </a:r>
            <a:r>
              <a:rPr lang="fr-FR" sz="1600" i="1" dirty="0" err="1"/>
              <a:t>events</a:t>
            </a:r>
            <a:r>
              <a:rPr lang="fr-FR" sz="1600" i="1" dirty="0"/>
              <a:t> (to </a:t>
            </a:r>
            <a:r>
              <a:rPr lang="fr-FR" sz="1600" i="1" dirty="0" err="1"/>
              <a:t>be</a:t>
            </a:r>
            <a:r>
              <a:rPr lang="fr-FR" sz="1600" i="1" dirty="0"/>
              <a:t> </a:t>
            </a:r>
            <a:r>
              <a:rPr lang="fr-FR" sz="1600" i="1" dirty="0" err="1"/>
              <a:t>published</a:t>
            </a:r>
            <a:r>
              <a:rPr lang="fr-FR" sz="1600" i="1" dirty="0"/>
              <a:t>) - </a:t>
            </a:r>
            <a:r>
              <a:rPr lang="fr-FR" sz="1400" i="1" dirty="0" err="1"/>
              <a:t>binaries</a:t>
            </a:r>
            <a:r>
              <a:rPr lang="fr-FR" sz="1400" i="1" dirty="0"/>
              <a:t> </a:t>
            </a:r>
            <a:r>
              <a:rPr lang="fr-FR" sz="1400" i="1" dirty="0" err="1"/>
              <a:t>closer</a:t>
            </a:r>
            <a:r>
              <a:rPr lang="fr-FR" sz="1400" i="1" dirty="0"/>
              <a:t> </a:t>
            </a:r>
            <a:r>
              <a:rPr lang="fr-FR" sz="1400" i="1" dirty="0" err="1"/>
              <a:t>than</a:t>
            </a:r>
            <a:r>
              <a:rPr lang="fr-FR" sz="1400" i="1" dirty="0"/>
              <a:t> 50AU are ~ </a:t>
            </a:r>
            <a:r>
              <a:rPr lang="fr-FR" sz="1400" i="1" dirty="0" err="1"/>
              <a:t>identically</a:t>
            </a:r>
            <a:r>
              <a:rPr lang="fr-FR" sz="1400" i="1" dirty="0"/>
              <a:t> </a:t>
            </a:r>
            <a:r>
              <a:rPr lang="fr-FR" sz="1400" i="1" dirty="0" err="1"/>
              <a:t>magnified</a:t>
            </a:r>
            <a:r>
              <a:rPr lang="fr-FR" sz="1400" i="1" dirty="0"/>
              <a:t> by a large Einstein </a:t>
            </a:r>
            <a:r>
              <a:rPr lang="fr-FR" sz="1400" i="1" dirty="0" err="1"/>
              <a:t>disk</a:t>
            </a:r>
            <a:r>
              <a:rPr lang="fr-FR" sz="1400" i="1" dirty="0"/>
              <a:t>.</a:t>
            </a:r>
            <a:endParaRPr lang="fr-FR" sz="1800" dirty="0"/>
          </a:p>
          <a:p>
            <a:pPr marL="0" indent="0">
              <a:buFontTx/>
              <a:buNone/>
              <a:defRPr/>
            </a:pPr>
            <a:r>
              <a:rPr lang="fr-FR" sz="1800" b="1" dirty="0">
                <a:solidFill>
                  <a:srgbClr val="FF0000"/>
                </a:solidFill>
              </a:rPr>
              <a:t>-&gt; </a:t>
            </a:r>
            <a:r>
              <a:rPr lang="fr-FR" sz="1800" b="1" dirty="0" err="1">
                <a:solidFill>
                  <a:srgbClr val="FF0000"/>
                </a:solidFill>
              </a:rPr>
              <a:t>Binarity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unresolved</a:t>
            </a:r>
            <a:r>
              <a:rPr lang="fr-FR" sz="1800" b="1" dirty="0">
                <a:solidFill>
                  <a:srgbClr val="FF0000"/>
                </a:solidFill>
              </a:rPr>
              <a:t> by HST </a:t>
            </a:r>
            <a:r>
              <a:rPr lang="fr-FR" sz="1800" b="1" dirty="0" err="1">
                <a:solidFill>
                  <a:srgbClr val="FF0000"/>
                </a:solidFill>
              </a:rPr>
              <a:t>can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be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neglected</a:t>
            </a:r>
            <a:r>
              <a:rPr lang="fr-FR" sz="1800" b="1" dirty="0"/>
              <a:t> </a:t>
            </a:r>
            <a:r>
              <a:rPr lang="fr-FR" sz="1800" dirty="0"/>
              <a:t>(conservative)</a:t>
            </a:r>
            <a:endParaRPr lang="fr-FR" sz="2000" dirty="0"/>
          </a:p>
          <a:p>
            <a:pPr>
              <a:buFontTx/>
              <a:buChar char="-"/>
              <a:defRPr/>
            </a:pPr>
            <a:endParaRPr lang="fr-FR" sz="1800" dirty="0"/>
          </a:p>
          <a:p>
            <a:pPr marL="0" indent="0">
              <a:buFontTx/>
              <a:buNone/>
              <a:defRPr/>
            </a:pPr>
            <a:endParaRPr lang="fr-FR" sz="2400" dirty="0"/>
          </a:p>
        </p:txBody>
      </p:sp>
      <p:grpSp>
        <p:nvGrpSpPr>
          <p:cNvPr id="75778" name="Groupe 9">
            <a:extLst>
              <a:ext uri="{FF2B5EF4-FFF2-40B4-BE49-F238E27FC236}">
                <a16:creationId xmlns:a16="http://schemas.microsoft.com/office/drawing/2014/main" id="{225A767F-A7F1-536C-9618-E7CF1B72E561}"/>
              </a:ext>
            </a:extLst>
          </p:cNvPr>
          <p:cNvGrpSpPr>
            <a:grpSpLocks/>
          </p:cNvGrpSpPr>
          <p:nvPr/>
        </p:nvGrpSpPr>
        <p:grpSpPr bwMode="auto">
          <a:xfrm>
            <a:off x="6875463" y="2089150"/>
            <a:ext cx="1892300" cy="3529013"/>
            <a:chOff x="7092280" y="1628800"/>
            <a:chExt cx="1747912" cy="3340279"/>
          </a:xfrm>
        </p:grpSpPr>
        <p:pic>
          <p:nvPicPr>
            <p:cNvPr id="75786" name="Image 6">
              <a:extLst>
                <a:ext uri="{FF2B5EF4-FFF2-40B4-BE49-F238E27FC236}">
                  <a16:creationId xmlns:a16="http://schemas.microsoft.com/office/drawing/2014/main" id="{E284A1B8-79F1-AE29-7592-6CA3813D1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384" y="3299823"/>
              <a:ext cx="1738808" cy="16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7" name="Image 8">
              <a:extLst>
                <a:ext uri="{FF2B5EF4-FFF2-40B4-BE49-F238E27FC236}">
                  <a16:creationId xmlns:a16="http://schemas.microsoft.com/office/drawing/2014/main" id="{2360BEFD-BF16-49EE-0578-19ADC4FBC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628800"/>
              <a:ext cx="1747912" cy="16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1BF8DB61-E8B9-F14E-A64C-BE3E8D55F47C}"/>
              </a:ext>
            </a:extLst>
          </p:cNvPr>
          <p:cNvSpPr txBox="1">
            <a:spLocks/>
          </p:cNvSpPr>
          <p:nvPr/>
        </p:nvSpPr>
        <p:spPr bwMode="auto">
          <a:xfrm>
            <a:off x="325438" y="449263"/>
            <a:ext cx="5399087" cy="10350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sz="3200" b="1" kern="0" dirty="0" err="1">
                <a:solidFill>
                  <a:srgbClr val="FF0000"/>
                </a:solidFill>
              </a:rPr>
              <a:t>Expected</a:t>
            </a:r>
            <a:r>
              <a:rPr lang="fr-FR" sz="3200" b="1" kern="0" dirty="0">
                <a:solidFill>
                  <a:srgbClr val="FF0000"/>
                </a:solidFill>
              </a:rPr>
              <a:t> signal </a:t>
            </a:r>
            <a:r>
              <a:rPr lang="fr-FR" sz="3200" b="1" kern="0" dirty="0" err="1">
                <a:solidFill>
                  <a:srgbClr val="FF0000"/>
                </a:solidFill>
              </a:rPr>
              <a:t>from</a:t>
            </a:r>
            <a:r>
              <a:rPr lang="fr-FR" sz="3200" b="1" kern="0" dirty="0">
                <a:solidFill>
                  <a:srgbClr val="FF0000"/>
                </a:solidFill>
              </a:rPr>
              <a:t> the standard halo (S model)</a:t>
            </a:r>
          </a:p>
        </p:txBody>
      </p:sp>
      <p:grpSp>
        <p:nvGrpSpPr>
          <p:cNvPr id="75780" name="Groupe 11">
            <a:extLst>
              <a:ext uri="{FF2B5EF4-FFF2-40B4-BE49-F238E27FC236}">
                <a16:creationId xmlns:a16="http://schemas.microsoft.com/office/drawing/2014/main" id="{95E9F9C0-CD45-7EAB-20D0-A7C2FC01503B}"/>
              </a:ext>
            </a:extLst>
          </p:cNvPr>
          <p:cNvGrpSpPr>
            <a:grpSpLocks/>
          </p:cNvGrpSpPr>
          <p:nvPr/>
        </p:nvGrpSpPr>
        <p:grpSpPr bwMode="auto">
          <a:xfrm>
            <a:off x="5988050" y="188913"/>
            <a:ext cx="2976563" cy="1541462"/>
            <a:chOff x="6082424" y="3429000"/>
            <a:chExt cx="2976262" cy="1541785"/>
          </a:xfrm>
        </p:grpSpPr>
        <p:pic>
          <p:nvPicPr>
            <p:cNvPr id="75781" name="Image 12">
              <a:extLst>
                <a:ext uri="{FF2B5EF4-FFF2-40B4-BE49-F238E27FC236}">
                  <a16:creationId xmlns:a16="http://schemas.microsoft.com/office/drawing/2014/main" id="{5EA4DD3A-8F06-0C4E-4575-DE7EC5706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3AD2C7-B291-6AD0-B489-1680ECB38CD5}"/>
                </a:ext>
              </a:extLst>
            </p:cNvPr>
            <p:cNvSpPr txBox="1"/>
            <p:nvPr/>
          </p:nvSpPr>
          <p:spPr>
            <a:xfrm>
              <a:off x="7668177" y="3446466"/>
              <a:ext cx="1173043" cy="5620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FF0000"/>
                  </a:solidFill>
                </a:rPr>
                <a:t>u</a:t>
              </a:r>
              <a:r>
                <a:rPr lang="fr-FR" sz="2000" b="1" baseline="-25000" dirty="0">
                  <a:solidFill>
                    <a:srgbClr val="FF0000"/>
                  </a:solidFill>
                </a:rPr>
                <a:t>0</a:t>
              </a:r>
            </a:p>
            <a:p>
              <a:pPr>
                <a:defRPr/>
              </a:pPr>
              <a:r>
                <a:rPr lang="fr-FR" sz="1050" dirty="0" err="1"/>
                <a:t>depends</a:t>
              </a:r>
              <a:r>
                <a:rPr lang="fr-FR" sz="1050" dirty="0"/>
                <a:t> on </a:t>
              </a:r>
              <a:r>
                <a:rPr lang="fr-FR" sz="1050" b="1" dirty="0" err="1"/>
                <a:t>Amax</a:t>
              </a:r>
              <a:endParaRPr lang="fr-FR" sz="2000" dirty="0"/>
            </a:p>
          </p:txBody>
        </p:sp>
        <p:sp>
          <p:nvSpPr>
            <p:cNvPr id="75783" name="ZoneTexte 14">
              <a:extLst>
                <a:ext uri="{FF2B5EF4-FFF2-40B4-BE49-F238E27FC236}">
                  <a16:creationId xmlns:a16="http://schemas.microsoft.com/office/drawing/2014/main" id="{2049A0BF-A95C-9D8C-23E5-7A03C915B6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75784" name="ZoneTexte 15">
              <a:extLst>
                <a:ext uri="{FF2B5EF4-FFF2-40B4-BE49-F238E27FC236}">
                  <a16:creationId xmlns:a16="http://schemas.microsoft.com/office/drawing/2014/main" id="{64EA9AD7-0D0F-60CE-33D4-A83DD2E3B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75785" name="Connecteur droit avec flèche 16">
              <a:extLst>
                <a:ext uri="{FF2B5EF4-FFF2-40B4-BE49-F238E27FC236}">
                  <a16:creationId xmlns:a16="http://schemas.microsoft.com/office/drawing/2014/main" id="{00B1B416-9E32-7EFE-9CB8-A07C78C2FB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A92570C0-8340-1AEE-F2DF-2B3FD14BEC88}"/>
              </a:ext>
            </a:extLst>
          </p:cNvPr>
          <p:cNvSpPr txBox="1"/>
          <p:nvPr/>
        </p:nvSpPr>
        <p:spPr>
          <a:xfrm>
            <a:off x="5229547" y="1298659"/>
            <a:ext cx="3590925" cy="53707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1" i="1" dirty="0">
                <a:highlight>
                  <a:srgbClr val="FFFF00"/>
                </a:highlight>
              </a:rPr>
              <a:t># </a:t>
            </a:r>
            <a:r>
              <a:rPr lang="fr-FR" sz="1800" b="1" i="1" dirty="0" err="1">
                <a:highlight>
                  <a:srgbClr val="FFFF00"/>
                </a:highlight>
              </a:rPr>
              <a:t>events</a:t>
            </a:r>
            <a:r>
              <a:rPr lang="fr-FR" sz="1800" b="1" i="1" dirty="0">
                <a:highlight>
                  <a:srgbClr val="FFFF00"/>
                </a:highlight>
              </a:rPr>
              <a:t> </a:t>
            </a:r>
            <a:r>
              <a:rPr lang="fr-FR" sz="1800" b="1" i="1" dirty="0" err="1">
                <a:highlight>
                  <a:srgbClr val="FFFF00"/>
                </a:highlight>
              </a:rPr>
              <a:t>depends</a:t>
            </a:r>
            <a:r>
              <a:rPr lang="fr-FR" sz="1800" b="1" i="1" dirty="0">
                <a:highlight>
                  <a:srgbClr val="FFFF00"/>
                </a:highlight>
              </a:rPr>
              <a:t> on</a:t>
            </a:r>
          </a:p>
          <a:p>
            <a:pPr>
              <a:defRPr/>
            </a:pPr>
            <a:r>
              <a:rPr lang="fr-FR" sz="1800" b="1" dirty="0"/>
              <a:t>Halo model for compact </a:t>
            </a:r>
            <a:r>
              <a:rPr lang="fr-FR" sz="1800" b="1" dirty="0" err="1"/>
              <a:t>objects</a:t>
            </a:r>
            <a:endParaRPr lang="fr-FR" sz="1800" b="1" dirty="0"/>
          </a:p>
          <a:p>
            <a:pPr marL="342900" indent="-342900">
              <a:buFontTx/>
              <a:buChar char="-"/>
              <a:defRPr/>
            </a:pPr>
            <a:r>
              <a:rPr lang="fr-FR" sz="1800" b="1" dirty="0"/>
              <a:t>Spatial </a:t>
            </a:r>
            <a:r>
              <a:rPr lang="fr-FR" sz="1800" dirty="0"/>
              <a:t>distribution</a:t>
            </a:r>
          </a:p>
          <a:p>
            <a:pPr>
              <a:defRPr/>
            </a:pPr>
            <a:r>
              <a:rPr lang="fr-FR" sz="1800" dirty="0"/>
              <a:t>     -&gt; </a:t>
            </a:r>
            <a:r>
              <a:rPr lang="fr-FR" sz="1800" dirty="0" err="1"/>
              <a:t>derive</a:t>
            </a:r>
            <a:r>
              <a:rPr lang="fr-FR" sz="1800" dirty="0"/>
              <a:t> </a:t>
            </a:r>
            <a:r>
              <a:rPr lang="fr-FR" sz="1800" dirty="0" err="1"/>
              <a:t>optical</a:t>
            </a:r>
            <a:r>
              <a:rPr lang="fr-FR" sz="1800" dirty="0"/>
              <a:t> </a:t>
            </a:r>
            <a:r>
              <a:rPr lang="fr-FR" sz="1800" dirty="0" err="1"/>
              <a:t>depth</a:t>
            </a:r>
            <a:r>
              <a:rPr lang="fr-FR" sz="1800" dirty="0"/>
              <a:t> to LMC</a:t>
            </a:r>
            <a:br>
              <a:rPr lang="fr-FR" sz="1800" dirty="0"/>
            </a:br>
            <a:r>
              <a:rPr lang="fr-FR" sz="1800" dirty="0"/>
              <a:t> 	</a:t>
            </a:r>
            <a:r>
              <a:rPr lang="fr-FR" sz="1800" b="1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sz="1800" b="1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</a:rPr>
              <a:t>~ 4.7x10</a:t>
            </a:r>
            <a:r>
              <a:rPr lang="fr-FR" sz="1800" b="1" baseline="30000" dirty="0">
                <a:solidFill>
                  <a:srgbClr val="FF0000"/>
                </a:solidFill>
              </a:rPr>
              <a:t>-7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/>
              <a:t>Velocity</a:t>
            </a:r>
            <a:r>
              <a:rPr lang="fr-FR" sz="1800" dirty="0"/>
              <a:t> distribution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/>
              <a:t>Mass </a:t>
            </a:r>
            <a:r>
              <a:rPr lang="fr-FR" sz="1800" dirty="0"/>
              <a:t>distribution (</a:t>
            </a:r>
            <a:r>
              <a:rPr lang="fr-FR" sz="1800" dirty="0" err="1"/>
              <a:t>here</a:t>
            </a:r>
            <a:r>
              <a:rPr lang="fr-FR" sz="1800" dirty="0"/>
              <a:t> </a:t>
            </a:r>
            <a:r>
              <a:rPr lang="fr-FR" sz="1800" b="1" dirty="0">
                <a:latin typeface="Symbol" pitchFamily="2" charset="2"/>
              </a:rPr>
              <a:t>d(M)</a:t>
            </a:r>
            <a:r>
              <a:rPr lang="fr-FR" sz="1800" dirty="0"/>
              <a:t>)</a:t>
            </a:r>
          </a:p>
          <a:p>
            <a:pPr>
              <a:defRPr/>
            </a:pPr>
            <a:r>
              <a:rPr lang="fr-FR" sz="1800" dirty="0"/>
              <a:t>     -&gt; </a:t>
            </a:r>
            <a:r>
              <a:rPr lang="fr-FR" sz="1800" dirty="0" err="1"/>
              <a:t>derive</a:t>
            </a:r>
            <a:r>
              <a:rPr lang="fr-FR" sz="1800" dirty="0"/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t</a:t>
            </a:r>
            <a:r>
              <a:rPr lang="fr-FR" sz="1800" b="1" baseline="-25000" dirty="0" err="1">
                <a:solidFill>
                  <a:srgbClr val="FF0000"/>
                </a:solidFill>
              </a:rPr>
              <a:t>E</a:t>
            </a:r>
            <a:r>
              <a:rPr lang="fr-FR" sz="1800" b="1" dirty="0">
                <a:solidFill>
                  <a:srgbClr val="FF0000"/>
                </a:solidFill>
              </a:rPr>
              <a:t> distribution</a:t>
            </a:r>
            <a:endParaRPr lang="fr-FR" sz="1200" dirty="0"/>
          </a:p>
          <a:p>
            <a:pPr>
              <a:defRPr/>
            </a:pPr>
            <a:endParaRPr lang="fr-FR" sz="1100" dirty="0"/>
          </a:p>
          <a:p>
            <a:pPr>
              <a:defRPr/>
            </a:pPr>
            <a:r>
              <a:rPr lang="fr-FR" sz="1800" b="1" dirty="0" err="1"/>
              <a:t>Mean</a:t>
            </a:r>
            <a:r>
              <a:rPr lang="fr-FR" sz="1800" b="1" dirty="0"/>
              <a:t> </a:t>
            </a:r>
            <a:r>
              <a:rPr lang="fr-FR" sz="1800" b="1" dirty="0" err="1"/>
              <a:t>detection</a:t>
            </a:r>
            <a:r>
              <a:rPr lang="fr-FR" sz="1800" b="1" dirty="0"/>
              <a:t> </a:t>
            </a:r>
            <a:r>
              <a:rPr lang="fr-FR" sz="1800" b="1" dirty="0" err="1"/>
              <a:t>efficiency</a:t>
            </a:r>
            <a:endParaRPr lang="fr-FR" sz="1800" b="1" dirty="0"/>
          </a:p>
          <a:p>
            <a:pPr marL="342900" indent="-342900">
              <a:buFontTx/>
              <a:buChar char="-"/>
              <a:defRPr/>
            </a:pPr>
            <a:r>
              <a:rPr lang="fr-FR" sz="1800" dirty="0" err="1"/>
              <a:t>Estimated</a:t>
            </a:r>
            <a:r>
              <a:rPr lang="fr-FR" sz="1800" dirty="0"/>
              <a:t> as a </a:t>
            </a:r>
            <a:r>
              <a:rPr lang="fr-FR" sz="1800" b="1" dirty="0" err="1">
                <a:solidFill>
                  <a:srgbClr val="FF0000"/>
                </a:solidFill>
              </a:rPr>
              <a:t>function</a:t>
            </a:r>
            <a:r>
              <a:rPr lang="fr-FR" sz="1800" b="1" dirty="0">
                <a:solidFill>
                  <a:srgbClr val="FF0000"/>
                </a:solidFill>
              </a:rPr>
              <a:t> of </a:t>
            </a:r>
            <a:r>
              <a:rPr lang="fr-FR" sz="1800" b="1" dirty="0" err="1">
                <a:solidFill>
                  <a:srgbClr val="FF0000"/>
                </a:solidFill>
              </a:rPr>
              <a:t>t</a:t>
            </a:r>
            <a:r>
              <a:rPr lang="fr-FR" sz="1800" b="1" baseline="-25000" dirty="0" err="1">
                <a:solidFill>
                  <a:srgbClr val="FF0000"/>
                </a:solidFill>
              </a:rPr>
              <a:t>E</a:t>
            </a:r>
            <a:endParaRPr lang="fr-FR" sz="1800" b="1" baseline="-25000" dirty="0">
              <a:solidFill>
                <a:srgbClr val="FF0000"/>
              </a:solidFill>
            </a:endParaRPr>
          </a:p>
          <a:p>
            <a:pPr>
              <a:defRPr/>
            </a:pPr>
            <a:endParaRPr lang="fr-FR" sz="1800" b="1" dirty="0"/>
          </a:p>
          <a:p>
            <a:pPr algn="ctr">
              <a:defRPr/>
            </a:pPr>
            <a:r>
              <a:rPr lang="fr-FR" sz="1800" b="1" i="1" dirty="0">
                <a:highlight>
                  <a:srgbClr val="FFFF00"/>
                </a:highlight>
              </a:rPr>
              <a:t># </a:t>
            </a:r>
            <a:r>
              <a:rPr lang="fr-FR" sz="1800" b="1" i="1" dirty="0" err="1">
                <a:highlight>
                  <a:srgbClr val="FFFF00"/>
                </a:highlight>
              </a:rPr>
              <a:t>events</a:t>
            </a:r>
            <a:r>
              <a:rPr lang="fr-FR" sz="1800" b="1" i="1" dirty="0">
                <a:highlight>
                  <a:srgbClr val="FFFF00"/>
                </a:highlight>
              </a:rPr>
              <a:t> </a:t>
            </a:r>
            <a:r>
              <a:rPr lang="fr-FR" sz="1800" b="1" i="1" dirty="0" err="1">
                <a:highlight>
                  <a:srgbClr val="FFFF00"/>
                </a:highlight>
              </a:rPr>
              <a:t>proportional</a:t>
            </a:r>
            <a:r>
              <a:rPr lang="fr-FR" sz="1800" b="1" i="1" dirty="0">
                <a:highlight>
                  <a:srgbClr val="FFFF00"/>
                </a:highlight>
              </a:rPr>
              <a:t> to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/>
              <a:t>T</a:t>
            </a:r>
            <a:r>
              <a:rPr lang="fr-FR" sz="1800" b="1" baseline="-25000" dirty="0" err="1"/>
              <a:t>obs</a:t>
            </a:r>
            <a:endParaRPr lang="fr-FR" sz="1800" b="1" baseline="-25000" dirty="0"/>
          </a:p>
          <a:p>
            <a:pPr marL="342900" indent="-342900">
              <a:buFontTx/>
              <a:buChar char="-"/>
              <a:defRPr/>
            </a:pPr>
            <a:r>
              <a:rPr lang="fr-FR" sz="1800" b="1" dirty="0" err="1"/>
              <a:t>N</a:t>
            </a:r>
            <a:r>
              <a:rPr lang="fr-FR" sz="1800" b="1" baseline="-25000" dirty="0" err="1"/>
              <a:t>star</a:t>
            </a:r>
            <a:r>
              <a:rPr lang="fr-FR" sz="1800" b="1" baseline="-25000" dirty="0"/>
              <a:t> in LMC</a:t>
            </a:r>
            <a:r>
              <a:rPr lang="fr-FR" sz="1800" dirty="0"/>
              <a:t> = 0.95 x </a:t>
            </a:r>
            <a:r>
              <a:rPr lang="fr-FR" sz="1800" dirty="0" err="1"/>
              <a:t>N</a:t>
            </a:r>
            <a:r>
              <a:rPr lang="fr-FR" sz="1800" baseline="-25000" dirty="0" err="1"/>
              <a:t>star</a:t>
            </a:r>
            <a:r>
              <a:rPr lang="fr-FR" sz="1800" baseline="-25000" dirty="0"/>
              <a:t> </a:t>
            </a:r>
            <a:r>
              <a:rPr lang="fr-FR" sz="1800" baseline="-25000" dirty="0" err="1"/>
              <a:t>catalog</a:t>
            </a:r>
            <a:br>
              <a:rPr lang="fr-FR" sz="1600" dirty="0"/>
            </a:br>
            <a:r>
              <a:rPr lang="fr-FR" sz="1400" dirty="0"/>
              <a:t>(&lt; 5% </a:t>
            </a:r>
            <a:r>
              <a:rPr lang="fr-FR" sz="1400" dirty="0" err="1"/>
              <a:t>Milky</a:t>
            </a:r>
            <a:r>
              <a:rPr lang="fr-FR" sz="1400" dirty="0"/>
              <a:t> </a:t>
            </a:r>
            <a:r>
              <a:rPr lang="fr-FR" sz="1400" dirty="0" err="1"/>
              <a:t>Way</a:t>
            </a:r>
            <a:r>
              <a:rPr lang="fr-FR" sz="1400" dirty="0"/>
              <a:t> stars –</a:t>
            </a:r>
            <a:r>
              <a:rPr lang="fr-FR" sz="1400" dirty="0" err="1"/>
              <a:t>from</a:t>
            </a:r>
            <a:r>
              <a:rPr lang="fr-FR" sz="1400" dirty="0"/>
              <a:t> GAIA data)</a:t>
            </a:r>
          </a:p>
          <a:p>
            <a:pPr marL="342900" indent="-342900">
              <a:buFontTx/>
              <a:buChar char="-"/>
              <a:defRPr/>
            </a:pPr>
            <a:endParaRPr lang="fr-FR" sz="1800" baseline="-25000" dirty="0"/>
          </a:p>
          <a:p>
            <a:pPr>
              <a:defRPr/>
            </a:pPr>
            <a:r>
              <a:rPr lang="fr-FR" sz="1800" b="1" dirty="0"/>
              <a:t>Final correction</a:t>
            </a:r>
            <a:r>
              <a:rPr lang="fr-FR" sz="1800" dirty="0"/>
              <a:t>: max 10% of </a:t>
            </a:r>
            <a:r>
              <a:rPr lang="fr-FR" sz="1800" dirty="0" err="1"/>
              <a:t>events</a:t>
            </a:r>
            <a:r>
              <a:rPr lang="fr-FR" sz="1800" dirty="0"/>
              <a:t> </a:t>
            </a:r>
            <a:r>
              <a:rPr lang="fr-FR" sz="1800" dirty="0" err="1"/>
              <a:t>can</a:t>
            </a:r>
            <a:r>
              <a:rPr lang="fr-FR" sz="1800" dirty="0"/>
              <a:t> escape </a:t>
            </a:r>
            <a:r>
              <a:rPr lang="fr-FR" sz="1800" dirty="0" err="1"/>
              <a:t>detection</a:t>
            </a:r>
            <a:r>
              <a:rPr lang="fr-FR" sz="1800" dirty="0"/>
              <a:t> </a:t>
            </a:r>
            <a:r>
              <a:rPr lang="fr-FR" sz="1800" dirty="0" err="1"/>
              <a:t>because</a:t>
            </a:r>
            <a:r>
              <a:rPr lang="fr-FR" sz="1800" dirty="0"/>
              <a:t> </a:t>
            </a:r>
            <a:r>
              <a:rPr lang="fr-FR" sz="1800" dirty="0" err="1"/>
              <a:t>they</a:t>
            </a:r>
            <a:r>
              <a:rPr lang="fr-FR" sz="1800" dirty="0"/>
              <a:t> are </a:t>
            </a:r>
            <a:r>
              <a:rPr lang="fr-FR" sz="1800" dirty="0" err="1"/>
              <a:t>exotic</a:t>
            </a:r>
            <a:r>
              <a:rPr lang="fr-FR" sz="1800" dirty="0"/>
              <a:t> (double </a:t>
            </a:r>
            <a:r>
              <a:rPr lang="fr-FR" sz="1800" dirty="0" err="1"/>
              <a:t>lens</a:t>
            </a:r>
            <a:r>
              <a:rPr lang="fr-FR" sz="1800" dirty="0"/>
              <a:t>…)</a:t>
            </a:r>
          </a:p>
        </p:txBody>
      </p:sp>
      <p:grpSp>
        <p:nvGrpSpPr>
          <p:cNvPr id="49154" name="Groupe 18">
            <a:extLst>
              <a:ext uri="{FF2B5EF4-FFF2-40B4-BE49-F238E27FC236}">
                <a16:creationId xmlns:a16="http://schemas.microsoft.com/office/drawing/2014/main" id="{B0BB2255-1DE9-41AF-9CA5-481930386D14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5641975"/>
            <a:ext cx="4273550" cy="523875"/>
            <a:chOff x="396152" y="4201924"/>
            <a:chExt cx="4272667" cy="523220"/>
          </a:xfrm>
        </p:grpSpPr>
        <p:sp>
          <p:nvSpPr>
            <p:cNvPr id="49169" name="ZoneTexte 6">
              <a:extLst>
                <a:ext uri="{FF2B5EF4-FFF2-40B4-BE49-F238E27FC236}">
                  <a16:creationId xmlns:a16="http://schemas.microsoft.com/office/drawing/2014/main" id="{97FDB305-37B9-3981-D305-C01AD9E72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52" y="4201924"/>
              <a:ext cx="42726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i="1"/>
                <a:t>All selected events from simulation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i="1"/>
                <a:t>simulated events with u</a:t>
              </a:r>
              <a:r>
                <a:rPr lang="fr-FR" altLang="fr-FR" sz="1400" i="1" baseline="-25000"/>
                <a:t>0</a:t>
              </a:r>
              <a:r>
                <a:rPr lang="fr-FR" altLang="fr-FR" sz="1400" i="1"/>
                <a:t> &lt; 1 and t</a:t>
              </a:r>
              <a:r>
                <a:rPr lang="fr-FR" altLang="fr-FR" sz="1400" i="1" baseline="-25000"/>
                <a:t>0</a:t>
              </a:r>
              <a:r>
                <a:rPr lang="fr-FR" altLang="fr-FR" sz="1400" i="1"/>
                <a:t> in T</a:t>
              </a:r>
              <a:r>
                <a:rPr lang="fr-FR" altLang="fr-FR" sz="1400" i="1" baseline="-25000"/>
                <a:t>obs</a:t>
              </a:r>
            </a:p>
          </p:txBody>
        </p:sp>
        <p:cxnSp>
          <p:nvCxnSpPr>
            <p:cNvPr id="49170" name="Connecteur droit 8">
              <a:extLst>
                <a:ext uri="{FF2B5EF4-FFF2-40B4-BE49-F238E27FC236}">
                  <a16:creationId xmlns:a16="http://schemas.microsoft.com/office/drawing/2014/main" id="{05C21330-CC5F-BF68-95AC-A90759D651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6937" y="4466729"/>
              <a:ext cx="3009719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1" name="ZoneTexte 9">
              <a:extLst>
                <a:ext uri="{FF2B5EF4-FFF2-40B4-BE49-F238E27FC236}">
                  <a16:creationId xmlns:a16="http://schemas.microsoft.com/office/drawing/2014/main" id="{8DDCDB9C-91C6-5562-E61F-C68EC6AAD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36" y="4221088"/>
              <a:ext cx="5983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Symbol" pitchFamily="2" charset="2"/>
                </a:rPr>
                <a:t>e</a:t>
              </a:r>
              <a:r>
                <a:rPr lang="fr-FR" altLang="fr-FR" sz="2400"/>
                <a:t> =</a:t>
              </a:r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F3406843-3988-FC44-EA96-113644C4D0D8}"/>
              </a:ext>
            </a:extLst>
          </p:cNvPr>
          <p:cNvSpPr txBox="1">
            <a:spLocks/>
          </p:cNvSpPr>
          <p:nvPr/>
        </p:nvSpPr>
        <p:spPr bwMode="auto">
          <a:xfrm>
            <a:off x="196850" y="188913"/>
            <a:ext cx="8696325" cy="1152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fr-FR" sz="3200" b="1" kern="0" dirty="0" err="1">
                <a:solidFill>
                  <a:srgbClr val="FF0000"/>
                </a:solidFill>
              </a:rPr>
              <a:t>Expected</a:t>
            </a:r>
            <a:r>
              <a:rPr lang="fr-FR" sz="3200" b="1" kern="0" dirty="0">
                <a:solidFill>
                  <a:srgbClr val="FF0000"/>
                </a:solidFill>
              </a:rPr>
              <a:t> signal</a:t>
            </a:r>
          </a:p>
          <a:p>
            <a:pPr>
              <a:defRPr/>
            </a:pPr>
            <a:r>
              <a:rPr lang="fr-FR" sz="3200" b="1" kern="0" dirty="0" err="1">
                <a:solidFill>
                  <a:srgbClr val="FF0000"/>
                </a:solidFill>
              </a:rPr>
              <a:t>from</a:t>
            </a:r>
            <a:r>
              <a:rPr lang="fr-FR" sz="3200" b="1" kern="0" dirty="0">
                <a:solidFill>
                  <a:srgbClr val="FF0000"/>
                </a:solidFill>
              </a:rPr>
              <a:t> the standard </a:t>
            </a:r>
            <a:r>
              <a:rPr lang="fr-FR" sz="3200" b="1" kern="0" dirty="0" err="1">
                <a:solidFill>
                  <a:srgbClr val="FF0000"/>
                </a:solidFill>
              </a:rPr>
              <a:t>dark</a:t>
            </a:r>
            <a:r>
              <a:rPr lang="fr-FR" sz="3200" b="1" kern="0" dirty="0">
                <a:solidFill>
                  <a:srgbClr val="FF0000"/>
                </a:solidFill>
              </a:rPr>
              <a:t> </a:t>
            </a:r>
            <a:r>
              <a:rPr lang="fr-FR" sz="3200" b="1" kern="0" dirty="0" err="1">
                <a:solidFill>
                  <a:srgbClr val="FF0000"/>
                </a:solidFill>
              </a:rPr>
              <a:t>matter</a:t>
            </a:r>
            <a:r>
              <a:rPr lang="fr-FR" sz="3200" b="1" kern="0" dirty="0">
                <a:solidFill>
                  <a:srgbClr val="FF0000"/>
                </a:solidFill>
              </a:rPr>
              <a:t> halo (S model)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2AE7DD-94AB-0B16-DD53-1BB50B98B4BA}"/>
              </a:ext>
            </a:extLst>
          </p:cNvPr>
          <p:cNvSpPr txBox="1"/>
          <p:nvPr/>
        </p:nvSpPr>
        <p:spPr>
          <a:xfrm>
            <a:off x="402907" y="1232165"/>
            <a:ext cx="4582655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highlight>
                  <a:srgbClr val="FFFF00"/>
                </a:highlight>
              </a:rPr>
              <a:t>Simulation</a:t>
            </a:r>
            <a:endParaRPr lang="fr-FR" sz="1800" b="1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fr-FR" sz="1800" dirty="0" err="1"/>
              <a:t>Simulated</a:t>
            </a:r>
            <a:r>
              <a:rPr lang="fr-FR" sz="1800" dirty="0"/>
              <a:t> </a:t>
            </a:r>
            <a:r>
              <a:rPr lang="fr-FR" sz="1800" dirty="0" err="1"/>
              <a:t>microlensing</a:t>
            </a:r>
            <a:r>
              <a:rPr lang="fr-FR" sz="1800" dirty="0"/>
              <a:t> are </a:t>
            </a:r>
            <a:r>
              <a:rPr lang="fr-FR" sz="1800" dirty="0" err="1"/>
              <a:t>applied</a:t>
            </a:r>
            <a:r>
              <a:rPr lang="fr-FR" sz="1800" dirty="0"/>
              <a:t> to real light-</a:t>
            </a:r>
            <a:r>
              <a:rPr lang="fr-FR" sz="1800" dirty="0" err="1"/>
              <a:t>curves</a:t>
            </a:r>
            <a:r>
              <a:rPr lang="fr-FR" sz="1800" dirty="0"/>
              <a:t> </a:t>
            </a:r>
            <a:r>
              <a:rPr lang="fr-FR" sz="1800" dirty="0" err="1"/>
              <a:t>according</a:t>
            </a:r>
            <a:r>
              <a:rPr lang="fr-FR" sz="1800" dirty="0"/>
              <a:t> to the halo </a:t>
            </a:r>
            <a:r>
              <a:rPr lang="fr-FR" sz="1800" dirty="0" err="1"/>
              <a:t>parameters</a:t>
            </a:r>
            <a:endParaRPr lang="fr-FR" sz="1800" dirty="0"/>
          </a:p>
          <a:p>
            <a:pPr>
              <a:defRPr/>
            </a:pPr>
            <a:r>
              <a:rPr lang="fr-FR" sz="1800" i="1" dirty="0"/>
              <a:t>(incl. complications </a:t>
            </a:r>
            <a:r>
              <a:rPr lang="fr-FR" sz="1800" i="1" dirty="0" err="1"/>
              <a:t>such</a:t>
            </a:r>
            <a:r>
              <a:rPr lang="fr-FR" sz="1800" i="1" dirty="0"/>
              <a:t> as </a:t>
            </a:r>
            <a:r>
              <a:rPr lang="fr-FR" sz="1800" i="1" dirty="0" err="1"/>
              <a:t>blending</a:t>
            </a:r>
            <a:r>
              <a:rPr lang="fr-FR" sz="1800" i="1" dirty="0"/>
              <a:t>)</a:t>
            </a:r>
          </a:p>
        </p:txBody>
      </p:sp>
      <p:grpSp>
        <p:nvGrpSpPr>
          <p:cNvPr id="49157" name="Groupe 11">
            <a:extLst>
              <a:ext uri="{FF2B5EF4-FFF2-40B4-BE49-F238E27FC236}">
                <a16:creationId xmlns:a16="http://schemas.microsoft.com/office/drawing/2014/main" id="{199FC0A3-AC29-5EC4-E6BB-34F6823A1094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2606675"/>
            <a:ext cx="5022850" cy="2913063"/>
            <a:chOff x="196850" y="2607118"/>
            <a:chExt cx="5022850" cy="2911883"/>
          </a:xfrm>
        </p:grpSpPr>
        <p:pic>
          <p:nvPicPr>
            <p:cNvPr id="49158" name="Image 2">
              <a:extLst>
                <a:ext uri="{FF2B5EF4-FFF2-40B4-BE49-F238E27FC236}">
                  <a16:creationId xmlns:a16="http://schemas.microsoft.com/office/drawing/2014/main" id="{996A2281-7F7C-D351-D7FC-CD0609357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2607118"/>
              <a:ext cx="4740275" cy="291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ZoneTexte 21">
              <a:extLst>
                <a:ext uri="{FF2B5EF4-FFF2-40B4-BE49-F238E27FC236}">
                  <a16:creationId xmlns:a16="http://schemas.microsoft.com/office/drawing/2014/main" id="{DACAFD52-0753-DF05-02FD-B8134EB89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2647801"/>
              <a:ext cx="12969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b="1"/>
                <a:t>With</a:t>
              </a:r>
              <a:br>
                <a:rPr lang="fr-FR" altLang="fr-FR" sz="1400" b="1"/>
              </a:br>
              <a:r>
                <a:rPr lang="fr-FR" altLang="fr-FR" sz="1400" b="1"/>
                <a:t>t</a:t>
              </a:r>
              <a:r>
                <a:rPr lang="fr-FR" altLang="fr-FR" sz="1400" b="1" baseline="-25000"/>
                <a:t>E </a:t>
              </a:r>
              <a:r>
                <a:rPr lang="fr-FR" altLang="fr-FR" sz="1400" b="1"/>
                <a:t>&gt;200 days</a:t>
              </a:r>
              <a:endParaRPr lang="fr-FR" altLang="fr-FR" sz="1800" b="1"/>
            </a:p>
          </p:txBody>
        </p:sp>
        <p:cxnSp>
          <p:nvCxnSpPr>
            <p:cNvPr id="49160" name="Connecteur droit avec flèche 23">
              <a:extLst>
                <a:ext uri="{FF2B5EF4-FFF2-40B4-BE49-F238E27FC236}">
                  <a16:creationId xmlns:a16="http://schemas.microsoft.com/office/drawing/2014/main" id="{E27054B2-564F-C4A8-06D5-B665466008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9844" y="3158332"/>
              <a:ext cx="424310" cy="63103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143" name="ZoneTexte 2">
              <a:extLst>
                <a:ext uri="{FF2B5EF4-FFF2-40B4-BE49-F238E27FC236}">
                  <a16:creationId xmlns:a16="http://schemas.microsoft.com/office/drawing/2014/main" id="{65A4333D-799B-E6AB-9C32-7BD489953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113" y="3357702"/>
              <a:ext cx="1587500" cy="4316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100" b="1" dirty="0">
                  <a:solidFill>
                    <a:srgbClr val="FF0000"/>
                  </a:solidFill>
                </a:rPr>
                <a:t>Distributions of </a:t>
              </a:r>
              <a:r>
                <a:rPr lang="fr-FR" altLang="fr-FR" sz="1100" b="1" dirty="0" err="1">
                  <a:solidFill>
                    <a:srgbClr val="FF0000"/>
                  </a:solidFill>
                </a:rPr>
                <a:t>t</a:t>
              </a:r>
              <a:r>
                <a:rPr lang="fr-FR" altLang="fr-FR" sz="1100" b="1" baseline="-25000" dirty="0" err="1">
                  <a:solidFill>
                    <a:srgbClr val="FF0000"/>
                  </a:solidFill>
                </a:rPr>
                <a:t>E</a:t>
              </a:r>
              <a:br>
                <a:rPr lang="fr-FR" altLang="fr-FR" sz="1100" b="1" dirty="0">
                  <a:solidFill>
                    <a:srgbClr val="FF0000"/>
                  </a:solidFill>
                </a:rPr>
              </a:br>
              <a:r>
                <a:rPr lang="fr-FR" altLang="fr-FR" sz="1050" b="1" dirty="0">
                  <a:solidFill>
                    <a:srgbClr val="FF0000"/>
                  </a:solidFill>
                </a:rPr>
                <a:t>for </a:t>
              </a:r>
              <a:r>
                <a:rPr lang="fr-FR" altLang="fr-FR" sz="1050" b="1" dirty="0" err="1">
                  <a:solidFill>
                    <a:srgbClr val="FF0000"/>
                  </a:solidFill>
                </a:rPr>
                <a:t>lenses</a:t>
              </a:r>
              <a:r>
                <a:rPr lang="fr-FR" altLang="fr-FR" sz="1050" b="1" dirty="0">
                  <a:solidFill>
                    <a:srgbClr val="FF0000"/>
                  </a:solidFill>
                </a:rPr>
                <a:t> of </a:t>
              </a:r>
              <a:r>
                <a:rPr lang="fr-FR" altLang="fr-FR" sz="1050" b="1" dirty="0" err="1">
                  <a:solidFill>
                    <a:srgbClr val="FF0000"/>
                  </a:solidFill>
                </a:rPr>
                <a:t>fixed</a:t>
              </a:r>
              <a:r>
                <a:rPr lang="fr-FR" altLang="fr-FR" sz="1050" b="1" dirty="0">
                  <a:solidFill>
                    <a:srgbClr val="FF0000"/>
                  </a:solidFill>
                </a:rPr>
                <a:t> mass</a:t>
              </a:r>
              <a:endParaRPr lang="fr-FR" alt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162" name="Connecteur droit avec flèche 4">
              <a:extLst>
                <a:ext uri="{FF2B5EF4-FFF2-40B4-BE49-F238E27FC236}">
                  <a16:creationId xmlns:a16="http://schemas.microsoft.com/office/drawing/2014/main" id="{70627F77-29B3-63B8-FB9D-483AC4CA8E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33513" y="3721100"/>
              <a:ext cx="1571625" cy="347663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3" name="Connecteur droit avec flèche 36">
              <a:extLst>
                <a:ext uri="{FF2B5EF4-FFF2-40B4-BE49-F238E27FC236}">
                  <a16:creationId xmlns:a16="http://schemas.microsoft.com/office/drawing/2014/main" id="{B82766CB-1F00-0257-370A-17AA019054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93950" y="3708400"/>
              <a:ext cx="600075" cy="3556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4" name="Connecteur droit avec flèche 37">
              <a:extLst>
                <a:ext uri="{FF2B5EF4-FFF2-40B4-BE49-F238E27FC236}">
                  <a16:creationId xmlns:a16="http://schemas.microsoft.com/office/drawing/2014/main" id="{08761A26-46E7-387E-AD71-67F01C5608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4025" y="3708400"/>
              <a:ext cx="169863" cy="3556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5" name="Flèche vers la gauche 2">
              <a:extLst>
                <a:ext uri="{FF2B5EF4-FFF2-40B4-BE49-F238E27FC236}">
                  <a16:creationId xmlns:a16="http://schemas.microsoft.com/office/drawing/2014/main" id="{8B1D3941-6742-3A50-831A-E7CEED33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3789363"/>
              <a:ext cx="776287" cy="215900"/>
            </a:xfrm>
            <a:prstGeom prst="leftArrow">
              <a:avLst>
                <a:gd name="adj1" fmla="val 50000"/>
                <a:gd name="adj2" fmla="val 5003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49166" name="ZoneTexte 10">
              <a:extLst>
                <a:ext uri="{FF2B5EF4-FFF2-40B4-BE49-F238E27FC236}">
                  <a16:creationId xmlns:a16="http://schemas.microsoft.com/office/drawing/2014/main" id="{9FA1EE73-F90C-156A-880C-94ED9245C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580" y="4385710"/>
              <a:ext cx="8707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49167" name="ZoneTexte 29">
              <a:extLst>
                <a:ext uri="{FF2B5EF4-FFF2-40B4-BE49-F238E27FC236}">
                  <a16:creationId xmlns:a16="http://schemas.microsoft.com/office/drawing/2014/main" id="{FA9F1FFF-AFB9-7883-2DFB-F1039538D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849" y="4375407"/>
              <a:ext cx="9861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  <p:sp>
          <p:nvSpPr>
            <p:cNvPr id="49168" name="ZoneTexte 30">
              <a:extLst>
                <a:ext uri="{FF2B5EF4-FFF2-40B4-BE49-F238E27FC236}">
                  <a16:creationId xmlns:a16="http://schemas.microsoft.com/office/drawing/2014/main" id="{F385BE7A-71AD-E7BD-8E3A-700E8DE99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344" y="4365104"/>
              <a:ext cx="11015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FF00"/>
                  </a:solidFill>
                </a:rPr>
                <a:t>1000.M</a:t>
              </a:r>
              <a:r>
                <a:rPr lang="fr-FR" altLang="fr-FR" sz="1800" b="1" baseline="-25000">
                  <a:solidFill>
                    <a:srgbClr val="FFFF00"/>
                  </a:solidFill>
                </a:rPr>
                <a:t>sol</a:t>
              </a:r>
              <a:endParaRPr lang="fr-FR" altLang="fr-FR" sz="2400" b="1" baseline="-250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re 1">
            <a:extLst>
              <a:ext uri="{FF2B5EF4-FFF2-40B4-BE49-F238E27FC236}">
                <a16:creationId xmlns:a16="http://schemas.microsoft.com/office/drawing/2014/main" id="{D599B996-5F92-4CC1-94D7-DACD6B125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Non halo microlensing background</a:t>
            </a:r>
          </a:p>
        </p:txBody>
      </p:sp>
      <p:sp>
        <p:nvSpPr>
          <p:cNvPr id="92162" name="Espace réservé du contenu 2">
            <a:extLst>
              <a:ext uri="{FF2B5EF4-FFF2-40B4-BE49-F238E27FC236}">
                <a16:creationId xmlns:a16="http://schemas.microsoft.com/office/drawing/2014/main" id="{DEFDDCFA-9182-D245-410D-AC1AC6C919C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14350" y="1708150"/>
            <a:ext cx="8115300" cy="1087438"/>
          </a:xfrm>
        </p:spPr>
        <p:txBody>
          <a:bodyPr/>
          <a:lstStyle/>
          <a:p>
            <a:r>
              <a:rPr lang="fr-FR" altLang="fr-FR" sz="2000">
                <a:ea typeface="ＭＳ Ｐゴシック" panose="020B0600070205080204" pitchFamily="34" charset="-128"/>
              </a:rPr>
              <a:t>Stars in the 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Milky Way disk</a:t>
            </a:r>
            <a:r>
              <a:rPr lang="fr-FR" altLang="fr-FR" sz="2000">
                <a:ea typeface="ＭＳ Ｐゴシック" panose="020B0600070205080204" pitchFamily="34" charset="-128"/>
              </a:rPr>
              <a:t>: uniform over all fields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Stars in LMC (</a:t>
            </a:r>
            <a:r>
              <a:rPr lang="fr-FR" altLang="fr-FR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self-lensing</a:t>
            </a:r>
            <a:r>
              <a:rPr lang="fr-FR" altLang="fr-FR" sz="2000">
                <a:ea typeface="ＭＳ Ｐゴシック" panose="020B0600070205080204" pitchFamily="34" charset="-128"/>
              </a:rPr>
              <a:t>): concentrated around the LMC bar</a:t>
            </a:r>
          </a:p>
          <a:p>
            <a:r>
              <a:rPr lang="fr-FR" altLang="fr-FR" sz="2000">
                <a:ea typeface="ＭＳ Ｐゴシック" panose="020B0600070205080204" pitchFamily="34" charset="-128"/>
              </a:rPr>
              <a:t>Estimated and adapted to our efficiency from </a:t>
            </a:r>
            <a:r>
              <a:rPr lang="fr-FR" altLang="fr-FR" sz="1800" i="1">
                <a:ea typeface="ＭＳ Ｐゴシック" panose="020B0600070205080204" pitchFamily="34" charset="-128"/>
              </a:rPr>
              <a:t>Calchi-Novati &amp; Mancini 2011</a:t>
            </a:r>
            <a:endParaRPr lang="fr-FR" altLang="fr-FR" sz="2400" i="1">
              <a:ea typeface="ＭＳ Ｐゴシック" panose="020B0600070205080204" pitchFamily="34" charset="-128"/>
            </a:endParaRPr>
          </a:p>
        </p:txBody>
      </p:sp>
      <p:pic>
        <p:nvPicPr>
          <p:cNvPr id="92163" name="Image 5">
            <a:extLst>
              <a:ext uri="{FF2B5EF4-FFF2-40B4-BE49-F238E27FC236}">
                <a16:creationId xmlns:a16="http://schemas.microsoft.com/office/drawing/2014/main" id="{13449506-61B1-9C31-38F4-BE88C41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80962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ZoneTexte 6">
            <a:extLst>
              <a:ext uri="{FF2B5EF4-FFF2-40B4-BE49-F238E27FC236}">
                <a16:creationId xmlns:a16="http://schemas.microsoft.com/office/drawing/2014/main" id="{97C0F99A-B6B2-2A70-04E9-F4FFC10C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4044950"/>
            <a:ext cx="284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B050"/>
                </a:solidFill>
              </a:rPr>
              <a:t>Total lensing background: 0.64 (with 100 &lt; t</a:t>
            </a:r>
            <a:r>
              <a:rPr lang="fr-FR" altLang="fr-FR" sz="1600" b="1" baseline="-25000">
                <a:solidFill>
                  <a:srgbClr val="00B050"/>
                </a:solidFill>
              </a:rPr>
              <a:t>E</a:t>
            </a:r>
            <a:r>
              <a:rPr lang="fr-FR" altLang="fr-FR" sz="1600" b="1">
                <a:solidFill>
                  <a:srgbClr val="00B050"/>
                </a:solidFill>
              </a:rPr>
              <a:t> &lt; 200days)</a:t>
            </a:r>
            <a:endParaRPr lang="fr-FR" altLang="fr-FR" sz="2400" b="1">
              <a:solidFill>
                <a:srgbClr val="00B050"/>
              </a:solidFill>
            </a:endParaRPr>
          </a:p>
        </p:txBody>
      </p:sp>
      <p:cxnSp>
        <p:nvCxnSpPr>
          <p:cNvPr id="92165" name="Connecteur droit avec flèche 8">
            <a:extLst>
              <a:ext uri="{FF2B5EF4-FFF2-40B4-BE49-F238E27FC236}">
                <a16:creationId xmlns:a16="http://schemas.microsoft.com/office/drawing/2014/main" id="{AB1BB945-9894-D2A9-3149-5BD19758927E}"/>
              </a:ext>
            </a:extLst>
          </p:cNvPr>
          <p:cNvCxnSpPr>
            <a:cxnSpLocks/>
          </p:cNvCxnSpPr>
          <p:nvPr/>
        </p:nvCxnSpPr>
        <p:spPr bwMode="auto">
          <a:xfrm flipH="1">
            <a:off x="5219700" y="4508500"/>
            <a:ext cx="576263" cy="576263"/>
          </a:xfrm>
          <a:prstGeom prst="straightConnector1">
            <a:avLst/>
          </a:prstGeom>
          <a:noFill/>
          <a:ln w="3492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26">
            <a:extLst>
              <a:ext uri="{FF2B5EF4-FFF2-40B4-BE49-F238E27FC236}">
                <a16:creationId xmlns:a16="http://schemas.microsoft.com/office/drawing/2014/main" id="{54038235-D098-9397-63FE-32EC9B34F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/>
          <a:lstStyle/>
          <a:p>
            <a:r>
              <a:rPr lang="fr-FR" altLang="fr-FR" sz="36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Description of a microlensing event</a:t>
            </a:r>
            <a:b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400">
                <a:ea typeface="ＭＳ Ｐゴシック" panose="020B0600070205080204" pitchFamily="34" charset="-128"/>
              </a:rPr>
              <a:t>Point-lens, point-source, rectilinear relative motion</a:t>
            </a:r>
            <a:endParaRPr lang="fr-FR" altLang="fr-FR">
              <a:ea typeface="ＭＳ Ｐゴシック" panose="020B0600070205080204" pitchFamily="34" charset="-128"/>
            </a:endParaRPr>
          </a:p>
        </p:txBody>
      </p:sp>
      <p:pic>
        <p:nvPicPr>
          <p:cNvPr id="167939" name="Picture 1027">
            <a:extLst>
              <a:ext uri="{FF2B5EF4-FFF2-40B4-BE49-F238E27FC236}">
                <a16:creationId xmlns:a16="http://schemas.microsoft.com/office/drawing/2014/main" id="{928A0F19-A5AA-91D8-7472-884277C221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70000"/>
            <a:ext cx="3810000" cy="3814763"/>
          </a:xfrm>
        </p:spPr>
      </p:pic>
      <p:sp>
        <p:nvSpPr>
          <p:cNvPr id="167940" name="Text Box 1028">
            <a:extLst>
              <a:ext uri="{FF2B5EF4-FFF2-40B4-BE49-F238E27FC236}">
                <a16:creationId xmlns:a16="http://schemas.microsoft.com/office/drawing/2014/main" id="{17BD6621-CD7B-5578-4DC0-27CEEA62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33975"/>
            <a:ext cx="3635375" cy="1608138"/>
          </a:xfrm>
          <a:prstGeom prst="rect">
            <a:avLst/>
          </a:prstGeom>
          <a:solidFill>
            <a:srgbClr val="FF6600">
              <a:alpha val="20000"/>
            </a:srgbClr>
          </a:solidFill>
          <a:ln w="317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fr-FR" sz="1800" b="1" u="sng">
                <a:solidFill>
                  <a:srgbClr val="000099"/>
                </a:solidFill>
                <a:latin typeface="Arial" panose="020B0604020202020204" pitchFamily="34" charset="0"/>
              </a:rPr>
              <a:t>Light curve characteristic</a:t>
            </a:r>
            <a:r>
              <a:rPr lang="en-US" altLang="fr-FR" sz="1800">
                <a:latin typeface="Arial" panose="020B0604020202020204" pitchFamily="34" charset="0"/>
              </a:rPr>
              <a:t>: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Symmetric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Achromatic</a:t>
            </a:r>
          </a:p>
          <a:p>
            <a:pPr lvl="2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fr-FR" sz="1800">
                <a:latin typeface="Arial" panose="020B0604020202020204" pitchFamily="34" charset="0"/>
              </a:rPr>
              <a:t> Singular   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</a:rPr>
              <a:t>( ~1 evt / 10</a:t>
            </a:r>
            <a:r>
              <a:rPr lang="en-US" altLang="fr-FR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  <a:sym typeface="Wingdings" pitchFamily="2" charset="2"/>
              </a:rPr>
              <a:t></a:t>
            </a:r>
            <a:r>
              <a:rPr lang="en-US" altLang="fr-FR" sz="14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fr-FR" sz="1800">
              <a:latin typeface="Arial" panose="020B0604020202020204" pitchFamily="34" charset="0"/>
            </a:endParaRPr>
          </a:p>
        </p:txBody>
      </p:sp>
      <p:pic>
        <p:nvPicPr>
          <p:cNvPr id="31748" name="Image 2">
            <a:extLst>
              <a:ext uri="{FF2B5EF4-FFF2-40B4-BE49-F238E27FC236}">
                <a16:creationId xmlns:a16="http://schemas.microsoft.com/office/drawing/2014/main" id="{BE79C240-B7CB-4E9A-7C99-C9787D8BA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81025"/>
            <a:ext cx="55118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re 1">
            <a:extLst>
              <a:ext uri="{FF2B5EF4-FFF2-40B4-BE49-F238E27FC236}">
                <a16:creationId xmlns:a16="http://schemas.microsoft.com/office/drawing/2014/main" id="{8496A7A7-244B-E68A-771D-89F204319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42350" cy="722313"/>
          </a:xfrm>
        </p:spPr>
        <p:txBody>
          <a:bodyPr/>
          <a:lstStyle/>
          <a:p>
            <a:r>
              <a:rPr lang="fr-FR" altLang="fr-FR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Exclusion </a:t>
            </a:r>
            <a:r>
              <a:rPr lang="fr-FR" altLang="fr-FR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limit</a:t>
            </a:r>
            <a:r>
              <a:rPr lang="fr-FR" altLang="fr-FR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fr-FR" altLang="fr-FR" sz="2000" b="1" i="1" dirty="0" err="1">
                <a:solidFill>
                  <a:srgbClr val="FF0000"/>
                </a:solidFill>
              </a:rPr>
              <a:t>T</a:t>
            </a:r>
            <a:r>
              <a:rPr lang="fr-FR" altLang="fr-FR" sz="2000" b="1" i="1" dirty="0">
                <a:solidFill>
                  <a:srgbClr val="FF0000"/>
                </a:solidFill>
              </a:rPr>
              <a:t>. </a:t>
            </a:r>
            <a:r>
              <a:rPr lang="fr-FR" altLang="fr-FR" sz="2000" b="1" i="1" dirty="0" err="1">
                <a:solidFill>
                  <a:srgbClr val="FF0000"/>
                </a:solidFill>
              </a:rPr>
              <a:t>Blaineau</a:t>
            </a:r>
            <a:r>
              <a:rPr lang="fr-FR" altLang="fr-FR" sz="2000" b="1" i="1" dirty="0">
                <a:solidFill>
                  <a:srgbClr val="FF0000"/>
                </a:solidFill>
              </a:rPr>
              <a:t> et al. 2022, </a:t>
            </a:r>
            <a:r>
              <a:rPr lang="fr-FR" sz="2000" b="1" i="1" dirty="0">
                <a:solidFill>
                  <a:srgbClr val="FF0000"/>
                </a:solidFill>
              </a:rPr>
              <a:t>A&amp;A 664, A106</a:t>
            </a: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)</a:t>
            </a:r>
            <a:endParaRPr lang="fr-FR" altLang="fr-FR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D18B7B-BD99-75ED-E458-2FC32E13F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12776"/>
            <a:ext cx="3575050" cy="49307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000" b="1" dirty="0"/>
              <a:t>This </a:t>
            </a:r>
            <a:r>
              <a:rPr lang="fr-FR" sz="2000" b="1" dirty="0" err="1"/>
              <a:t>analysis</a:t>
            </a:r>
            <a:r>
              <a:rPr lang="fr-FR" sz="2000" dirty="0"/>
              <a:t>:</a:t>
            </a:r>
          </a:p>
          <a:p>
            <a:pPr marL="0" indent="0">
              <a:buFontTx/>
              <a:buNone/>
              <a:defRPr/>
            </a:pPr>
            <a:r>
              <a:rPr lang="fr-FR" sz="2000" dirty="0"/>
              <a:t>36.8</a:t>
            </a:r>
            <a:r>
              <a:rPr lang="fr-FR" sz="2000" dirty="0">
                <a:latin typeface="Helvetica" pitchFamily="2" charset="0"/>
              </a:rPr>
              <a:t>x</a:t>
            </a:r>
            <a:r>
              <a:rPr lang="fr-FR" sz="2000" dirty="0"/>
              <a:t>10</a:t>
            </a:r>
            <a:r>
              <a:rPr lang="fr-FR" sz="2000" baseline="30000" dirty="0"/>
              <a:t>6</a:t>
            </a:r>
            <a:r>
              <a:rPr lang="fr-FR" sz="2000" dirty="0"/>
              <a:t> LMC stars; 10.6 </a:t>
            </a:r>
            <a:r>
              <a:rPr lang="fr-FR" sz="2000" dirty="0" err="1"/>
              <a:t>years</a:t>
            </a:r>
            <a:endParaRPr lang="fr-FR" sz="2000" dirty="0"/>
          </a:p>
          <a:p>
            <a:pPr lvl="1">
              <a:defRPr/>
            </a:pPr>
            <a:r>
              <a:rPr lang="fr-FR" sz="1600" dirty="0"/>
              <a:t>~ </a:t>
            </a:r>
            <a:r>
              <a:rPr lang="fr-FR" sz="1600" b="1" dirty="0">
                <a:solidFill>
                  <a:srgbClr val="00B050"/>
                </a:solidFill>
              </a:rPr>
              <a:t>0.64</a:t>
            </a:r>
            <a:r>
              <a:rPr lang="fr-FR" sz="1600" dirty="0"/>
              <a:t>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expected</a:t>
            </a:r>
            <a:br>
              <a:rPr lang="fr-FR" sz="1600" dirty="0"/>
            </a:br>
            <a:r>
              <a:rPr lang="fr-FR" sz="1600" dirty="0" err="1"/>
              <a:t>from</a:t>
            </a:r>
            <a:r>
              <a:rPr lang="fr-FR" sz="1600" dirty="0"/>
              <a:t> LMC </a:t>
            </a:r>
            <a:r>
              <a:rPr lang="fr-FR" sz="1600" dirty="0" err="1"/>
              <a:t>self-lensing+disk</a:t>
            </a:r>
            <a:br>
              <a:rPr lang="fr-FR" sz="1600" dirty="0"/>
            </a:br>
            <a:r>
              <a:rPr lang="fr-FR" sz="1400" dirty="0"/>
              <a:t> (</a:t>
            </a:r>
            <a:r>
              <a:rPr lang="fr-FR" sz="1400" dirty="0" err="1"/>
              <a:t>with</a:t>
            </a:r>
            <a:r>
              <a:rPr lang="fr-FR" sz="1400" dirty="0"/>
              <a:t> 100 &lt; </a:t>
            </a:r>
            <a:r>
              <a:rPr lang="fr-FR" sz="1400" dirty="0" err="1"/>
              <a:t>t</a:t>
            </a:r>
            <a:r>
              <a:rPr lang="fr-FR" sz="1400" baseline="-25000" dirty="0" err="1"/>
              <a:t>E</a:t>
            </a:r>
            <a:r>
              <a:rPr lang="fr-FR" sz="1400" dirty="0"/>
              <a:t> &lt; 200 </a:t>
            </a:r>
            <a:r>
              <a:rPr lang="fr-FR" sz="1400" dirty="0" err="1"/>
              <a:t>days</a:t>
            </a:r>
            <a:r>
              <a:rPr lang="fr-FR" sz="1400" dirty="0"/>
              <a:t>)</a:t>
            </a:r>
          </a:p>
          <a:p>
            <a:pPr lvl="1">
              <a:defRPr/>
            </a:pPr>
            <a:r>
              <a:rPr lang="fr-FR" sz="1600" b="1" dirty="0">
                <a:solidFill>
                  <a:srgbClr val="FF0000"/>
                </a:solidFill>
              </a:rPr>
              <a:t>2</a:t>
            </a:r>
            <a:r>
              <a:rPr lang="fr-FR" sz="1600" dirty="0"/>
              <a:t> candidates </a:t>
            </a:r>
            <a:r>
              <a:rPr lang="fr-FR" sz="1600" dirty="0" err="1"/>
              <a:t>selected</a:t>
            </a:r>
            <a:endParaRPr lang="fr-FR" sz="1600" dirty="0"/>
          </a:p>
          <a:p>
            <a:pPr lvl="1">
              <a:defRPr/>
            </a:pPr>
            <a:r>
              <a:rPr lang="fr-FR" sz="1600" dirty="0" err="1"/>
              <a:t>Likelihood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to </a:t>
            </a:r>
            <a:r>
              <a:rPr lang="fr-FR" sz="1600" dirty="0" err="1"/>
              <a:t>find</a:t>
            </a:r>
            <a:r>
              <a:rPr lang="fr-FR" sz="1600" dirty="0"/>
              <a:t> 95% CL exclusion </a:t>
            </a:r>
            <a:r>
              <a:rPr lang="fr-FR" sz="1600" dirty="0" err="1"/>
              <a:t>limit</a:t>
            </a:r>
            <a:endParaRPr lang="fr-FR" sz="1600" dirty="0"/>
          </a:p>
          <a:p>
            <a:pPr>
              <a:defRPr/>
            </a:pPr>
            <a:endParaRPr lang="fr-FR" sz="2000" dirty="0"/>
          </a:p>
          <a:p>
            <a:pPr marL="0" indent="0">
              <a:buFontTx/>
              <a:buNone/>
              <a:defRPr/>
            </a:pPr>
            <a:r>
              <a:rPr lang="fr-FR" sz="1800" dirty="0"/>
              <a:t>If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further</a:t>
            </a:r>
            <a:r>
              <a:rPr lang="fr-FR" sz="1800" dirty="0"/>
              <a:t> </a:t>
            </a:r>
            <a:r>
              <a:rPr lang="fr-FR" sz="1800" dirty="0" err="1"/>
              <a:t>require</a:t>
            </a:r>
            <a:r>
              <a:rPr lang="fr-FR" sz="1800" dirty="0"/>
              <a:t> </a:t>
            </a:r>
            <a:r>
              <a:rPr lang="fr-FR" sz="1600" b="1" dirty="0" err="1"/>
              <a:t>t</a:t>
            </a:r>
            <a:r>
              <a:rPr lang="fr-FR" sz="1600" b="1" baseline="-25000" dirty="0" err="1"/>
              <a:t>E</a:t>
            </a:r>
            <a:r>
              <a:rPr lang="fr-FR" sz="1600" b="1" dirty="0"/>
              <a:t> &gt; 200 </a:t>
            </a:r>
            <a:r>
              <a:rPr lang="fr-FR" sz="1600" b="1" dirty="0" err="1"/>
              <a:t>days</a:t>
            </a:r>
            <a:endParaRPr lang="fr-FR" sz="1600" b="1" dirty="0"/>
          </a:p>
          <a:p>
            <a:pPr lvl="1">
              <a:defRPr/>
            </a:pPr>
            <a:r>
              <a:rPr lang="fr-FR" sz="1600" b="1" dirty="0"/>
              <a:t>0</a:t>
            </a:r>
            <a:r>
              <a:rPr lang="fr-FR" sz="1600" dirty="0"/>
              <a:t>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expected</a:t>
            </a:r>
            <a:br>
              <a:rPr lang="fr-FR" sz="1600" dirty="0"/>
            </a:b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self-lensing+disk</a:t>
            </a:r>
            <a:endParaRPr lang="fr-FR" sz="1600" dirty="0"/>
          </a:p>
          <a:p>
            <a:pPr lvl="1">
              <a:defRPr/>
            </a:pPr>
            <a:r>
              <a:rPr lang="fr-FR" sz="1600" b="1" dirty="0"/>
              <a:t>0</a:t>
            </a:r>
            <a:r>
              <a:rPr lang="fr-FR" sz="1600" dirty="0"/>
              <a:t> </a:t>
            </a:r>
            <a:r>
              <a:rPr lang="fr-FR" sz="1600" dirty="0" err="1"/>
              <a:t>event</a:t>
            </a:r>
            <a:r>
              <a:rPr lang="fr-FR" sz="1600" dirty="0"/>
              <a:t> </a:t>
            </a:r>
            <a:r>
              <a:rPr lang="fr-FR" sz="1600" dirty="0" err="1"/>
              <a:t>selected</a:t>
            </a:r>
            <a:endParaRPr lang="fr-FR" sz="1600" dirty="0"/>
          </a:p>
          <a:p>
            <a:pPr lvl="1">
              <a:defRPr/>
            </a:pPr>
            <a:r>
              <a:rPr lang="fr-FR" sz="1600" dirty="0" err="1"/>
              <a:t>Poissonian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:</a:t>
            </a:r>
            <a:br>
              <a:rPr lang="fr-FR" sz="1600" dirty="0"/>
            </a:br>
            <a:r>
              <a:rPr lang="fr-FR" sz="1600" dirty="0"/>
              <a:t>3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excluded</a:t>
            </a:r>
            <a:r>
              <a:rPr lang="fr-FR" sz="1600" dirty="0"/>
              <a:t> at 95%CL</a:t>
            </a:r>
          </a:p>
          <a:p>
            <a:pPr marL="57150" indent="0">
              <a:buFontTx/>
              <a:buNone/>
              <a:defRPr/>
            </a:pPr>
            <a:r>
              <a:rPr lang="fr-FR" sz="1800" dirty="0"/>
              <a:t>High mass exclusion </a:t>
            </a:r>
            <a:r>
              <a:rPr lang="fr-FR" sz="1800" dirty="0" err="1"/>
              <a:t>unchanged</a:t>
            </a:r>
            <a:endParaRPr lang="fr-FR" sz="1800" dirty="0"/>
          </a:p>
        </p:txBody>
      </p:sp>
      <p:sp>
        <p:nvSpPr>
          <p:cNvPr id="94212" name="ZoneTexte 5">
            <a:extLst>
              <a:ext uri="{FF2B5EF4-FFF2-40B4-BE49-F238E27FC236}">
                <a16:creationId xmlns:a16="http://schemas.microsoft.com/office/drawing/2014/main" id="{5A20AF6E-4B34-E76F-E426-35A7F3A3A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038225"/>
            <a:ext cx="1979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/>
              <a:t>Expected events from the standard halo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A2ABB38-DB5B-7FD4-B227-444378AA2FFE}"/>
              </a:ext>
            </a:extLst>
          </p:cNvPr>
          <p:cNvGrpSpPr/>
          <p:nvPr/>
        </p:nvGrpSpPr>
        <p:grpSpPr>
          <a:xfrm>
            <a:off x="3872004" y="1581944"/>
            <a:ext cx="4300446" cy="4866038"/>
            <a:chOff x="3872004" y="1581944"/>
            <a:chExt cx="4300446" cy="486603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A2ECED6-80E4-89AD-380C-E5349E870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2004" y="1581944"/>
              <a:ext cx="4300446" cy="4866038"/>
            </a:xfrm>
            <a:prstGeom prst="rect">
              <a:avLst/>
            </a:prstGeom>
          </p:spPr>
        </p:pic>
        <p:sp>
          <p:nvSpPr>
            <p:cNvPr id="94215" name="ZoneTexte 4">
              <a:extLst>
                <a:ext uri="{FF2B5EF4-FFF2-40B4-BE49-F238E27FC236}">
                  <a16:creationId xmlns:a16="http://schemas.microsoft.com/office/drawing/2014/main" id="{FCAC8731-05C6-B95D-FD15-04C33590A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96600">
              <a:off x="4266102" y="1767246"/>
              <a:ext cx="900257" cy="25401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 dirty="0" err="1">
                  <a:solidFill>
                    <a:srgbClr val="FF0000"/>
                  </a:solidFill>
                </a:rPr>
                <a:t>t</a:t>
              </a:r>
              <a:r>
                <a:rPr lang="fr-FR" altLang="fr-FR" sz="1000" b="1" baseline="-25000" dirty="0" err="1">
                  <a:solidFill>
                    <a:srgbClr val="FF0000"/>
                  </a:solidFill>
                </a:rPr>
                <a:t>E</a:t>
              </a:r>
              <a:r>
                <a:rPr lang="fr-FR" altLang="fr-FR" sz="1000" b="1" dirty="0">
                  <a:solidFill>
                    <a:srgbClr val="FF0000"/>
                  </a:solidFill>
                </a:rPr>
                <a:t> &gt; 100 </a:t>
              </a:r>
              <a:r>
                <a:rPr lang="fr-FR" altLang="fr-FR" sz="1000" b="1" dirty="0" err="1">
                  <a:solidFill>
                    <a:srgbClr val="FF0000"/>
                  </a:solidFill>
                </a:rPr>
                <a:t>days</a:t>
              </a:r>
              <a:endParaRPr lang="fr-FR" alt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94216" name="ZoneTexte 7">
              <a:extLst>
                <a:ext uri="{FF2B5EF4-FFF2-40B4-BE49-F238E27FC236}">
                  <a16:creationId xmlns:a16="http://schemas.microsoft.com/office/drawing/2014/main" id="{D7B1A7C3-2917-7CCE-BB10-D49BF053A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676506">
              <a:off x="4386953" y="2887711"/>
              <a:ext cx="896981" cy="246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 dirty="0" err="1"/>
                <a:t>t</a:t>
              </a:r>
              <a:r>
                <a:rPr lang="fr-FR" altLang="fr-FR" sz="1000" b="1" baseline="-25000" dirty="0" err="1"/>
                <a:t>E</a:t>
              </a:r>
              <a:r>
                <a:rPr lang="fr-FR" altLang="fr-FR" sz="1000" b="1" dirty="0"/>
                <a:t> &gt; 200 </a:t>
              </a:r>
              <a:r>
                <a:rPr lang="fr-FR" altLang="fr-FR" sz="1000" b="1" dirty="0" err="1"/>
                <a:t>days</a:t>
              </a:r>
              <a:endParaRPr lang="fr-FR" altLang="fr-FR" sz="1200" b="1" dirty="0"/>
            </a:p>
          </p:txBody>
        </p:sp>
        <p:sp>
          <p:nvSpPr>
            <p:cNvPr id="94217" name="ZoneTexte 8">
              <a:extLst>
                <a:ext uri="{FF2B5EF4-FFF2-40B4-BE49-F238E27FC236}">
                  <a16:creationId xmlns:a16="http://schemas.microsoft.com/office/drawing/2014/main" id="{0117E466-C589-14EF-F5B9-7FF4D5B16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68364">
              <a:off x="6073770" y="2698906"/>
              <a:ext cx="566828" cy="215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0070C0"/>
                  </a:solidFill>
                </a:rPr>
                <a:t>MACHO</a:t>
              </a:r>
              <a:endParaRPr lang="fr-FR" altLang="fr-FR" sz="1100">
                <a:solidFill>
                  <a:srgbClr val="0070C0"/>
                </a:solidFill>
              </a:endParaRPr>
            </a:p>
          </p:txBody>
        </p:sp>
        <p:sp>
          <p:nvSpPr>
            <p:cNvPr id="94218" name="ZoneTexte 9">
              <a:extLst>
                <a:ext uri="{FF2B5EF4-FFF2-40B4-BE49-F238E27FC236}">
                  <a16:creationId xmlns:a16="http://schemas.microsoft.com/office/drawing/2014/main" id="{688776E7-602E-3B7D-9BA3-EC4E53964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68364">
              <a:off x="6177951" y="2430615"/>
              <a:ext cx="447747" cy="21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00B050"/>
                  </a:solidFill>
                </a:rPr>
                <a:t>EROS</a:t>
              </a:r>
              <a:endParaRPr lang="fr-FR" altLang="fr-FR" sz="1100">
                <a:solidFill>
                  <a:srgbClr val="00B050"/>
                </a:solidFill>
              </a:endParaRPr>
            </a:p>
          </p:txBody>
        </p:sp>
        <p:sp>
          <p:nvSpPr>
            <p:cNvPr id="94219" name="ZoneTexte 10">
              <a:extLst>
                <a:ext uri="{FF2B5EF4-FFF2-40B4-BE49-F238E27FC236}">
                  <a16:creationId xmlns:a16="http://schemas.microsoft.com/office/drawing/2014/main" id="{A13547EC-17F6-1091-0490-340E66A73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61760">
              <a:off x="6662486" y="2387600"/>
              <a:ext cx="885967" cy="215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800">
                  <a:solidFill>
                    <a:srgbClr val="FF764D"/>
                  </a:solidFill>
                </a:rPr>
                <a:t>EROS+MACHO</a:t>
              </a:r>
              <a:endParaRPr lang="fr-FR" altLang="fr-FR" sz="1100">
                <a:solidFill>
                  <a:srgbClr val="FF764D"/>
                </a:solidFill>
              </a:endParaRPr>
            </a:p>
          </p:txBody>
        </p:sp>
        <p:sp>
          <p:nvSpPr>
            <p:cNvPr id="94220" name="ZoneTexte 11">
              <a:extLst>
                <a:ext uri="{FF2B5EF4-FFF2-40B4-BE49-F238E27FC236}">
                  <a16:creationId xmlns:a16="http://schemas.microsoft.com/office/drawing/2014/main" id="{A375B413-EEEA-9842-A67D-BAA8E7D89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66639">
              <a:off x="6904638" y="2026941"/>
              <a:ext cx="447747" cy="2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900" b="1">
                  <a:solidFill>
                    <a:srgbClr val="FF0000"/>
                  </a:solidFill>
                </a:rPr>
                <a:t>Total</a:t>
              </a:r>
              <a:endParaRPr lang="fr-FR" altLang="fr-FR" sz="1200" b="1">
                <a:solidFill>
                  <a:srgbClr val="FF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1DE1F24-B933-D32E-0DEC-EDCF7DBF5BF6}"/>
                </a:ext>
              </a:extLst>
            </p:cNvPr>
            <p:cNvSpPr txBox="1"/>
            <p:nvPr/>
          </p:nvSpPr>
          <p:spPr bwMode="auto">
            <a:xfrm rot="20843519">
              <a:off x="6176963" y="5473700"/>
              <a:ext cx="74136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50" b="1" dirty="0">
                  <a:solidFill>
                    <a:srgbClr val="FF0000"/>
                  </a:solidFill>
                </a:rPr>
                <a:t>New </a:t>
              </a:r>
              <a:r>
                <a:rPr lang="fr-FR" sz="1050" b="1" dirty="0" err="1">
                  <a:solidFill>
                    <a:srgbClr val="FF0000"/>
                  </a:solidFill>
                </a:rPr>
                <a:t>limit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4213" name="ZoneTexte 5">
              <a:extLst>
                <a:ext uri="{FF2B5EF4-FFF2-40B4-BE49-F238E27FC236}">
                  <a16:creationId xmlns:a16="http://schemas.microsoft.com/office/drawing/2014/main" id="{747A80A9-BF0A-635F-4B9A-420FF2CA3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08705">
              <a:off x="6513512" y="4478338"/>
              <a:ext cx="197961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b="1"/>
                <a:t>Excluded at 95%CL</a:t>
              </a:r>
            </a:p>
          </p:txBody>
        </p:sp>
        <p:sp>
          <p:nvSpPr>
            <p:cNvPr id="2" name="ZoneTexte 7">
              <a:extLst>
                <a:ext uri="{FF2B5EF4-FFF2-40B4-BE49-F238E27FC236}">
                  <a16:creationId xmlns:a16="http://schemas.microsoft.com/office/drawing/2014/main" id="{4E591779-3D59-EF6D-B064-8B59A6410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676506">
              <a:off x="4371079" y="2855961"/>
              <a:ext cx="896981" cy="246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 dirty="0" err="1"/>
                <a:t>t</a:t>
              </a:r>
              <a:r>
                <a:rPr lang="fr-FR" altLang="fr-FR" sz="1000" b="1" baseline="-25000" dirty="0" err="1"/>
                <a:t>E</a:t>
              </a:r>
              <a:r>
                <a:rPr lang="fr-FR" altLang="fr-FR" sz="1000" b="1" dirty="0"/>
                <a:t> &gt; 200 </a:t>
              </a:r>
              <a:r>
                <a:rPr lang="fr-FR" altLang="fr-FR" sz="1000" b="1" dirty="0" err="1"/>
                <a:t>days</a:t>
              </a:r>
              <a:endParaRPr lang="fr-FR" altLang="fr-FR" sz="1200" b="1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re 1">
            <a:extLst>
              <a:ext uri="{FF2B5EF4-FFF2-40B4-BE49-F238E27FC236}">
                <a16:creationId xmlns:a16="http://schemas.microsoft.com/office/drawing/2014/main" id="{8596C893-BFE2-7641-FEF4-803D07B87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731168"/>
          </a:xfrm>
        </p:spPr>
        <p:txBody>
          <a:bodyPr/>
          <a:lstStyle/>
          <a:p>
            <a:r>
              <a:rPr lang="fr-FR" altLang="fr-FR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Several</a:t>
            </a:r>
            <a:r>
              <a:rPr lang="fr-FR" altLang="fr-F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sources of gain</a:t>
            </a:r>
          </a:p>
        </p:txBody>
      </p:sp>
      <p:sp>
        <p:nvSpPr>
          <p:cNvPr id="94210" name="Espace réservé du contenu 2">
            <a:extLst>
              <a:ext uri="{FF2B5EF4-FFF2-40B4-BE49-F238E27FC236}">
                <a16:creationId xmlns:a16="http://schemas.microsoft.com/office/drawing/2014/main" id="{5BB6068D-98B6-936B-CBCB-D1BF67C061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0702" y="2188988"/>
            <a:ext cx="8151738" cy="1368152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1600" b="1" dirty="0" err="1">
                <a:latin typeface="Times" pitchFamily="2" charset="0"/>
                <a:ea typeface="ＭＳ Ｐゴシック" panose="020B0600070205080204" pitchFamily="34" charset="-128"/>
              </a:rPr>
              <a:t>Cumulate</a:t>
            </a:r>
            <a:r>
              <a:rPr lang="fr-FR" altLang="fr-FR" sz="1600" b="1" dirty="0">
                <a:latin typeface="Times" pitchFamily="2" charset="0"/>
                <a:ea typeface="ＭＳ Ｐゴシック" panose="020B0600070205080204" pitchFamily="34" charset="-128"/>
              </a:rPr>
              <a:t> EROS + MACHO </a:t>
            </a:r>
            <a:r>
              <a:rPr lang="fr-FR" altLang="fr-FR" sz="1600" b="1" dirty="0" err="1">
                <a:latin typeface="Times" pitchFamily="2" charset="0"/>
                <a:ea typeface="ＭＳ Ｐゴシック" panose="020B0600070205080204" pitchFamily="34" charset="-128"/>
              </a:rPr>
              <a:t>statistics</a:t>
            </a:r>
            <a:r>
              <a:rPr lang="fr-FR" altLang="fr-FR" sz="1600" b="1" dirty="0">
                <a:latin typeface="Times" pitchFamily="2" charset="0"/>
                <a:ea typeface="ＭＳ Ｐゴシック" panose="020B0600070205080204" pitchFamily="34" charset="-128"/>
              </a:rPr>
              <a:t> and time </a:t>
            </a:r>
            <a:r>
              <a:rPr lang="fr-FR" altLang="fr-FR" sz="1600" b="1" dirty="0" err="1">
                <a:latin typeface="Times" pitchFamily="2" charset="0"/>
                <a:ea typeface="ＭＳ Ｐゴシック" panose="020B0600070205080204" pitchFamily="34" charset="-128"/>
              </a:rPr>
              <a:t>coverage</a:t>
            </a:r>
            <a:endParaRPr lang="fr-FR" altLang="fr-FR" sz="1600" b="1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22.7 million sources </a:t>
            </a:r>
            <a:r>
              <a:rPr lang="fr-FR" altLang="fr-FR" sz="1400" dirty="0" err="1">
                <a:latin typeface="Times" pitchFamily="2" charset="0"/>
                <a:ea typeface="ＭＳ Ｐゴシック" panose="020B0600070205080204" pitchFamily="34" charset="-128"/>
              </a:rPr>
              <a:t>monitored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 for 6.7 (EROS) or 7.7 (MACHO) </a:t>
            </a:r>
            <a:r>
              <a:rPr lang="fr-FR" altLang="fr-FR" sz="1400" dirty="0" err="1">
                <a:latin typeface="Times" pitchFamily="2" charset="0"/>
                <a:ea typeface="ＭＳ Ｐゴシック" panose="020B0600070205080204" pitchFamily="34" charset="-128"/>
              </a:rPr>
              <a:t>years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 (not in </a:t>
            </a:r>
            <a:r>
              <a:rPr lang="fr-FR" altLang="fr-FR" sz="1400" dirty="0" err="1">
                <a:latin typeface="Times" pitchFamily="2" charset="0"/>
                <a:ea typeface="ＭＳ Ｐゴシック" panose="020B0600070205080204" pitchFamily="34" charset="-128"/>
              </a:rPr>
              <a:t>common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latin typeface="Times" pitchFamily="2" charset="0"/>
                <a:ea typeface="ＭＳ Ｐゴシック" panose="020B0600070205080204" pitchFamily="34" charset="-128"/>
              </a:rPr>
              <a:t>fields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fr-FR" altLang="fr-FR" sz="1400" dirty="0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14.1 million sources </a:t>
            </a:r>
            <a:r>
              <a:rPr lang="fr-FR" altLang="fr-FR" sz="1400" dirty="0" err="1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monitored</a:t>
            </a:r>
            <a:r>
              <a:rPr lang="fr-FR" altLang="fr-FR" sz="1400" dirty="0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 for 10.6 </a:t>
            </a:r>
            <a:r>
              <a:rPr lang="fr-FR" altLang="fr-FR" sz="1400" dirty="0" err="1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years</a:t>
            </a:r>
            <a:r>
              <a:rPr lang="fr-FR" altLang="fr-FR" sz="1400" dirty="0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(in </a:t>
            </a:r>
            <a:r>
              <a:rPr lang="fr-FR" altLang="fr-FR" sz="1400" dirty="0" err="1">
                <a:latin typeface="Times" pitchFamily="2" charset="0"/>
                <a:ea typeface="ＭＳ Ｐゴシック" panose="020B0600070205080204" pitchFamily="34" charset="-128"/>
              </a:rPr>
              <a:t>common</a:t>
            </a:r>
            <a:r>
              <a:rPr lang="fr-FR" altLang="fr-FR" sz="14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For 1000.M</a:t>
            </a:r>
            <a:r>
              <a:rPr lang="fr-FR" altLang="fr-FR" sz="1200" baseline="-25000" dirty="0">
                <a:latin typeface="Times" pitchFamily="2" charset="0"/>
                <a:ea typeface="ＭＳ Ｐゴシック" panose="020B0600070205080204" pitchFamily="34" charset="-128"/>
              </a:rPr>
              <a:t>sol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lenses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,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detection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efficiency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for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these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curves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is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b="1" dirty="0">
                <a:highlight>
                  <a:srgbClr val="FFFF00"/>
                </a:highlight>
                <a:latin typeface="Times" pitchFamily="2" charset="0"/>
                <a:ea typeface="ＭＳ Ｐゴシック" panose="020B0600070205080204" pitchFamily="34" charset="-128"/>
              </a:rPr>
              <a:t>x by ~ 4</a:t>
            </a:r>
          </a:p>
          <a:p>
            <a:pPr lvl="1"/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Contribute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for 72% of the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expected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detections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for a halo made of 1000.M</a:t>
            </a:r>
            <a:r>
              <a:rPr lang="fr-FR" altLang="fr-FR" sz="1200" baseline="-25000" dirty="0">
                <a:latin typeface="Times" pitchFamily="2" charset="0"/>
                <a:ea typeface="ＭＳ Ｐゴシック" panose="020B0600070205080204" pitchFamily="34" charset="-128"/>
              </a:rPr>
              <a:t>sol</a:t>
            </a:r>
            <a:r>
              <a:rPr lang="fr-FR" altLang="fr-FR" sz="12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fr-FR" altLang="fr-FR" sz="1200" dirty="0" err="1">
                <a:latin typeface="Times" pitchFamily="2" charset="0"/>
                <a:ea typeface="ＭＳ Ｐゴシック" panose="020B0600070205080204" pitchFamily="34" charset="-128"/>
              </a:rPr>
              <a:t>lenses</a:t>
            </a:r>
            <a:endParaRPr lang="fr-FR" altLang="fr-FR" sz="12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1F3266-D998-951A-21AD-54964625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582897"/>
            <a:ext cx="5328592" cy="30833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108152-CC1D-7F2E-0A78-86E1E757E8E8}"/>
              </a:ext>
            </a:extLst>
          </p:cNvPr>
          <p:cNvSpPr txBox="1"/>
          <p:nvPr/>
        </p:nvSpPr>
        <p:spPr>
          <a:xfrm>
            <a:off x="380702" y="1268760"/>
            <a:ext cx="63367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800" b="1" dirty="0" err="1"/>
              <a:t>Previous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analysis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explicitely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rejected</a:t>
            </a:r>
            <a:r>
              <a:rPr lang="fr-FR" altLang="fr-FR" sz="1800" b="1" dirty="0"/>
              <a:t> long </a:t>
            </a:r>
            <a:r>
              <a:rPr lang="fr-FR" altLang="fr-FR" sz="1800" b="1" dirty="0" err="1"/>
              <a:t>events</a:t>
            </a:r>
            <a:endParaRPr lang="fr-FR" altLang="fr-F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400" dirty="0"/>
              <a:t>To have a long </a:t>
            </a:r>
            <a:r>
              <a:rPr lang="fr-FR" altLang="fr-FR" sz="1400" dirty="0" err="1"/>
              <a:t>enough</a:t>
            </a:r>
            <a:r>
              <a:rPr lang="fr-FR" altLang="fr-FR" sz="1400" dirty="0"/>
              <a:t> </a:t>
            </a:r>
            <a:r>
              <a:rPr lang="fr-FR" altLang="fr-FR" sz="1400" dirty="0" err="1"/>
              <a:t>baseline</a:t>
            </a:r>
            <a:r>
              <a:rPr lang="fr-FR" altLang="fr-FR" sz="1400" dirty="0"/>
              <a:t> / </a:t>
            </a:r>
            <a:r>
              <a:rPr lang="fr-FR" altLang="fr-FR" sz="1400" dirty="0" err="1"/>
              <a:t>reject</a:t>
            </a:r>
            <a:r>
              <a:rPr lang="fr-FR" altLang="fr-FR" sz="1400" dirty="0"/>
              <a:t> LPV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400" dirty="0" err="1"/>
              <a:t>Here</a:t>
            </a:r>
            <a:r>
              <a:rPr lang="fr-FR" altLang="fr-FR" sz="1400" dirty="0"/>
              <a:t> </a:t>
            </a:r>
            <a:r>
              <a:rPr lang="fr-FR" altLang="fr-FR" sz="1400" dirty="0" err="1"/>
              <a:t>we</a:t>
            </a:r>
            <a:r>
              <a:rPr lang="fr-FR" altLang="fr-FR" sz="1400" dirty="0"/>
              <a:t> use the 2 </a:t>
            </a:r>
            <a:r>
              <a:rPr lang="fr-FR" altLang="fr-FR" sz="1400" dirty="0" err="1"/>
              <a:t>published</a:t>
            </a:r>
            <a:r>
              <a:rPr lang="fr-FR" altLang="fr-FR" sz="1400" dirty="0"/>
              <a:t> </a:t>
            </a:r>
            <a:r>
              <a:rPr lang="fr-FR" altLang="fr-FR" sz="1400" dirty="0" err="1"/>
              <a:t>catalogs</a:t>
            </a:r>
            <a:endParaRPr lang="fr-FR" altLang="fr-FR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BD9D57ED-543C-958E-9C3C-774419C95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2263" y="1124322"/>
            <a:ext cx="8642350" cy="540102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fr-FR" altLang="fr-FR" sz="2000" b="1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observations and the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Galactic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halo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 err="1">
                <a:ea typeface="ＭＳ Ｐゴシック" panose="020B0600070205080204" pitchFamily="34" charset="-128"/>
              </a:rPr>
              <a:t>We</a:t>
            </a:r>
            <a:r>
              <a:rPr lang="fr-FR" altLang="fr-FR" sz="1800" dirty="0">
                <a:ea typeface="ＭＳ Ｐゴシック" panose="020B0600070205080204" pitchFamily="34" charset="-128"/>
              </a:rPr>
              <a:t> have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combined</a:t>
            </a:r>
            <a:r>
              <a:rPr lang="fr-FR" altLang="fr-FR" sz="1800" dirty="0">
                <a:ea typeface="ＭＳ Ｐゴシック" panose="020B0600070205080204" pitchFamily="34" charset="-128"/>
              </a:rPr>
              <a:t> EROS2 + MACHO data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towards</a:t>
            </a:r>
            <a:r>
              <a:rPr lang="fr-FR" altLang="fr-FR" sz="1800" dirty="0">
                <a:ea typeface="ＭＳ Ｐゴシック" panose="020B0600070205080204" pitchFamily="34" charset="-128"/>
              </a:rPr>
              <a:t> LMC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Objects</a:t>
            </a:r>
            <a:r>
              <a:rPr lang="fr-FR" altLang="fr-FR" sz="1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</a:t>
            </a:r>
            <a:r>
              <a:rPr lang="fr-FR" altLang="fr-FR" sz="1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with</a:t>
            </a:r>
            <a:r>
              <a:rPr lang="fr-FR" altLang="fr-FR" sz="1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M &lt; 1000.M</a:t>
            </a:r>
            <a:r>
              <a:rPr lang="fr-FR" altLang="fr-FR" sz="1800" b="1" baseline="-25000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sol</a:t>
            </a:r>
            <a:r>
              <a:rPr lang="fr-FR" altLang="fr-FR" sz="1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do not </a:t>
            </a:r>
            <a:r>
              <a:rPr lang="fr-FR" altLang="fr-FR" sz="1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dominate</a:t>
            </a:r>
            <a:r>
              <a:rPr lang="fr-FR" altLang="fr-FR" sz="1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the </a:t>
            </a:r>
            <a:r>
              <a:rPr lang="fr-FR" altLang="fr-FR" sz="1800" b="1" dirty="0" err="1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Galactic</a:t>
            </a:r>
            <a:r>
              <a:rPr lang="fr-FR" altLang="fr-FR" sz="1800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 DM halo (@95%CL)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b="1" i="1" dirty="0" err="1">
                <a:solidFill>
                  <a:srgbClr val="FF0000"/>
                </a:solidFill>
              </a:rPr>
              <a:t>Published</a:t>
            </a:r>
            <a:r>
              <a:rPr lang="fr-FR" altLang="fr-FR" sz="1800" b="1" i="1" dirty="0">
                <a:solidFill>
                  <a:srgbClr val="FF0000"/>
                </a:solidFill>
              </a:rPr>
              <a:t> in </a:t>
            </a:r>
            <a:r>
              <a:rPr lang="fr-FR" altLang="fr-FR" sz="1800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fr-FR" altLang="fr-FR" sz="1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r>
              <a:rPr lang="fr-FR" altLang="fr-FR" sz="1800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Blaineau</a:t>
            </a:r>
            <a:r>
              <a:rPr lang="fr-FR" altLang="fr-FR" sz="1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 et al., 2022, </a:t>
            </a:r>
            <a:r>
              <a:rPr lang="fr-FR" sz="1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A&amp;A, 664, A106</a:t>
            </a:r>
            <a:r>
              <a:rPr lang="fr-FR" sz="1800" b="1" i="1" dirty="0">
                <a:solidFill>
                  <a:srgbClr val="FF0000"/>
                </a:solidFill>
              </a:rPr>
              <a:t> (on </a:t>
            </a:r>
            <a:r>
              <a:rPr lang="fr-FR" sz="1800" b="1" i="1" dirty="0" err="1">
                <a:solidFill>
                  <a:srgbClr val="FF0000"/>
                </a:solidFill>
              </a:rPr>
              <a:t>ArXiV</a:t>
            </a:r>
            <a:r>
              <a:rPr lang="fr-FR" sz="1800" b="1" i="1" dirty="0">
                <a:solidFill>
                  <a:srgbClr val="FF0000"/>
                </a:solidFill>
              </a:rPr>
              <a:t> </a:t>
            </a:r>
            <a:r>
              <a:rPr lang="fr-FR" sz="1800" b="1" i="1" dirty="0" err="1">
                <a:solidFill>
                  <a:srgbClr val="FF0000"/>
                </a:solidFill>
              </a:rPr>
              <a:t>since</a:t>
            </a:r>
            <a:r>
              <a:rPr lang="fr-FR" sz="1800" b="1" i="1" dirty="0">
                <a:solidFill>
                  <a:srgbClr val="FF0000"/>
                </a:solidFill>
              </a:rPr>
              <a:t> 02/22)</a:t>
            </a:r>
            <a:endParaRPr lang="fr-FR" altLang="fr-FR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2000" b="1" dirty="0" err="1">
                <a:ea typeface="ＭＳ Ｐゴシック" panose="020B0600070205080204" pitchFamily="34" charset="-128"/>
              </a:rPr>
              <a:t>What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about the black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holes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responsible</a:t>
            </a:r>
            <a:r>
              <a:rPr lang="fr-FR" altLang="fr-FR" sz="2000" b="1" dirty="0">
                <a:ea typeface="ＭＳ Ｐゴシック" panose="020B0600070205080204" pitchFamily="34" charset="-128"/>
              </a:rPr>
              <a:t> for the GW?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>
                <a:ea typeface="ＭＳ Ｐゴシック" panose="020B0600070205080204" pitchFamily="34" charset="-128"/>
              </a:rPr>
              <a:t>Do not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constitute</a:t>
            </a:r>
            <a:r>
              <a:rPr lang="fr-FR" altLang="fr-FR" sz="18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Galactic</a:t>
            </a:r>
            <a:r>
              <a:rPr lang="fr-FR" altLang="fr-FR" sz="1800" dirty="0">
                <a:ea typeface="ＭＳ Ｐゴシック" panose="020B0600070205080204" pitchFamily="34" charset="-128"/>
              </a:rPr>
              <a:t> DM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>
                <a:ea typeface="ＭＳ Ｐゴシック" panose="020B0600070205080204" pitchFamily="34" charset="-128"/>
              </a:rPr>
              <a:t>In the visible structures of the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Milky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Way</a:t>
            </a:r>
            <a:r>
              <a:rPr lang="fr-FR" altLang="fr-FR" sz="1800" dirty="0">
                <a:ea typeface="ＭＳ Ｐゴシック" panose="020B0600070205080204" pitchFamily="34" charset="-128"/>
              </a:rPr>
              <a:t> (end-point of IMF)? -&gt;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towards</a:t>
            </a:r>
            <a:r>
              <a:rPr lang="fr-FR" altLang="fr-FR" sz="18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Galatic</a:t>
            </a:r>
            <a:r>
              <a:rPr lang="fr-FR" altLang="fr-FR" sz="1800" dirty="0">
                <a:ea typeface="ＭＳ Ｐゴシック" panose="020B0600070205080204" pitchFamily="34" charset="-128"/>
              </a:rPr>
              <a:t> Bulge and spiral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arms</a:t>
            </a:r>
            <a:endParaRPr lang="fr-FR" altLang="fr-FR" sz="2000" b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2000" b="1" dirty="0">
                <a:ea typeface="ＭＳ Ｐゴシック" panose="020B0600070205080204" pitchFamily="34" charset="-128"/>
              </a:rPr>
              <a:t>Perspectives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>
                <a:ea typeface="ＭＳ Ｐゴシック" panose="020B0600070205080204" pitchFamily="34" charset="-128"/>
              </a:rPr>
              <a:t>Short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term</a:t>
            </a:r>
            <a:r>
              <a:rPr lang="fr-FR" altLang="fr-FR" sz="1800" dirty="0">
                <a:ea typeface="ＭＳ Ｐゴシック" panose="020B0600070205080204" pitchFamily="34" charset="-128"/>
              </a:rPr>
              <a:t>: do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combined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analysis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b="1" dirty="0">
                <a:ea typeface="ＭＳ Ｐゴシック" panose="020B0600070205080204" pitchFamily="34" charset="-128"/>
              </a:rPr>
              <a:t>all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databases</a:t>
            </a:r>
            <a:r>
              <a:rPr lang="fr-FR" altLang="fr-FR" sz="1800" dirty="0">
                <a:ea typeface="ＭＳ Ｐゴシック" panose="020B0600070205080204" pitchFamily="34" charset="-128"/>
              </a:rPr>
              <a:t> (incl. MOA and OGLE)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 err="1">
                <a:ea typeface="ＭＳ Ｐゴシック" panose="020B0600070205080204" pitchFamily="34" charset="-128"/>
              </a:rPr>
              <a:t>Make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database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ready</a:t>
            </a:r>
            <a:r>
              <a:rPr lang="fr-FR" altLang="fr-FR" sz="1800" dirty="0">
                <a:ea typeface="ＭＳ Ｐゴシック" panose="020B0600070205080204" pitchFamily="34" charset="-128"/>
              </a:rPr>
              <a:t> for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looking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back in the case of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emerging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events</a:t>
            </a:r>
            <a:endParaRPr lang="fr-FR" altLang="fr-FR" sz="1800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fr-FR" altLang="fr-FR" sz="1800" dirty="0">
                <a:ea typeface="ＭＳ Ｐゴシック" panose="020B0600070205080204" pitchFamily="34" charset="-128"/>
              </a:rPr>
              <a:t>Long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term</a:t>
            </a:r>
            <a:r>
              <a:rPr lang="fr-FR" altLang="fr-FR" sz="1800" dirty="0">
                <a:ea typeface="ＭＳ Ｐゴシック" panose="020B0600070205080204" pitchFamily="34" charset="-128"/>
              </a:rPr>
              <a:t> LSST</a:t>
            </a:r>
          </a:p>
          <a:p>
            <a:pPr lvl="2" eaLnBrk="1" hangingPunct="1"/>
            <a:r>
              <a:rPr lang="fr-FR" altLang="fr-FR" sz="1400" dirty="0">
                <a:ea typeface="ＭＳ Ｐゴシック" panose="020B0600070205080204" pitchFamily="34" charset="-128"/>
              </a:rPr>
              <a:t>10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year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wide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field</a:t>
            </a:r>
            <a:r>
              <a:rPr lang="fr-FR" altLang="fr-FR" sz="1400" dirty="0">
                <a:ea typeface="ＭＳ Ｐゴシック" panose="020B0600070205080204" pitchFamily="34" charset="-128"/>
              </a:rPr>
              <a:t> monitoring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400" dirty="0">
                <a:ea typeface="ＭＳ Ｐゴシック" panose="020B0600070205080204" pitchFamily="34" charset="-128"/>
              </a:rPr>
              <a:t> 2024</a:t>
            </a:r>
          </a:p>
          <a:p>
            <a:pPr lvl="2" eaLnBrk="1" hangingPunct="1"/>
            <a:r>
              <a:rPr lang="fr-FR" altLang="fr-FR" sz="1400" dirty="0" err="1">
                <a:ea typeface="ＭＳ Ｐゴシック" panose="020B0600070205080204" pitchFamily="34" charset="-128"/>
              </a:rPr>
              <a:t>Includes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repeated</a:t>
            </a:r>
            <a:r>
              <a:rPr lang="fr-FR" altLang="fr-FR" sz="1400" dirty="0">
                <a:ea typeface="ＭＳ Ｐゴシック" panose="020B0600070205080204" pitchFamily="34" charset="-128"/>
              </a:rPr>
              <a:t> observations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towards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Galactic</a:t>
            </a:r>
            <a:r>
              <a:rPr lang="fr-FR" altLang="fr-FR" sz="1400" dirty="0">
                <a:ea typeface="ＭＳ Ｐゴシック" panose="020B0600070205080204" pitchFamily="34" charset="-128"/>
              </a:rPr>
              <a:t> plane + LMC/SMC</a:t>
            </a:r>
          </a:p>
          <a:p>
            <a:pPr lvl="2" eaLnBrk="1" hangingPunct="1"/>
            <a:r>
              <a:rPr lang="fr-FR" altLang="fr-FR" sz="1400" dirty="0" err="1">
                <a:ea typeface="ＭＳ Ｐゴシック" panose="020B0600070205080204" pitchFamily="34" charset="-128"/>
              </a:rPr>
              <a:t>Median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repetition</a:t>
            </a:r>
            <a:r>
              <a:rPr lang="fr-FR" altLang="fr-FR" sz="1400" dirty="0">
                <a:ea typeface="ＭＳ Ｐゴシック" panose="020B0600070205080204" pitchFamily="34" charset="-128"/>
              </a:rPr>
              <a:t> rate: 3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days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between</a:t>
            </a:r>
            <a:r>
              <a:rPr lang="fr-FR" altLang="fr-FR" sz="1400" dirty="0">
                <a:ea typeface="ＭＳ Ｐゴシック" panose="020B0600070205080204" pitchFamily="34" charset="-128"/>
              </a:rPr>
              <a:t> observations</a:t>
            </a:r>
          </a:p>
          <a:p>
            <a:pPr lvl="2" eaLnBrk="1" hangingPunct="1"/>
            <a:r>
              <a:rPr lang="fr-FR" altLang="fr-FR" sz="1400" dirty="0">
                <a:ea typeface="ＭＳ Ｐゴシック" panose="020B0600070205080204" pitchFamily="34" charset="-128"/>
              </a:rPr>
              <a:t>6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different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filters</a:t>
            </a:r>
            <a:endParaRPr lang="fr-FR" altLang="fr-FR" sz="1400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fr-FR" altLang="fr-FR" sz="1400" dirty="0">
                <a:ea typeface="ＭＳ Ｐゴシック" panose="020B0600070205080204" pitchFamily="34" charset="-128"/>
              </a:rPr>
              <a:t>Combine LSST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14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historical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surveys</a:t>
            </a:r>
            <a:r>
              <a:rPr lang="fr-FR" altLang="fr-FR" sz="1400" dirty="0">
                <a:ea typeface="ＭＳ Ｐゴシック" panose="020B0600070205080204" pitchFamily="34" charset="-128"/>
              </a:rPr>
              <a:t> -&gt;   </a:t>
            </a:r>
            <a:r>
              <a:rPr lang="fr-FR" altLang="fr-FR" sz="1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&gt; 40 </a:t>
            </a:r>
            <a:r>
              <a:rPr lang="fr-FR" altLang="fr-FR" sz="1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years</a:t>
            </a:r>
            <a:endParaRPr lang="fr-FR" altLang="fr-FR" sz="1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268C8B44-EEEA-4AF2-F52E-14D6F2DF9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3538"/>
            <a:ext cx="7772400" cy="544512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Conclusions, perspectives</a:t>
            </a:r>
            <a:endParaRPr lang="fr-FR" altLang="fr-FR" sz="4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4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4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4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4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40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40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40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40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1">
            <a:extLst>
              <a:ext uri="{FF2B5EF4-FFF2-40B4-BE49-F238E27FC236}">
                <a16:creationId xmlns:a16="http://schemas.microsoft.com/office/drawing/2014/main" id="{9736D7B0-8A8D-125A-B7F2-36D0D859F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349500"/>
            <a:ext cx="7772400" cy="1143000"/>
          </a:xfrm>
        </p:spPr>
        <p:txBody>
          <a:bodyPr/>
          <a:lstStyle/>
          <a:p>
            <a:r>
              <a:rPr lang="fr-FR" altLang="fr-FR" sz="8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Complements</a:t>
            </a:r>
            <a:endParaRPr lang="fr-FR" altLang="fr-FR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re 1">
            <a:extLst>
              <a:ext uri="{FF2B5EF4-FFF2-40B4-BE49-F238E27FC236}">
                <a16:creationId xmlns:a16="http://schemas.microsoft.com/office/drawing/2014/main" id="{B2FF6E66-A938-4FAB-114F-6E2475ADA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Correction of uncertainties</a:t>
            </a:r>
          </a:p>
        </p:txBody>
      </p:sp>
      <p:sp>
        <p:nvSpPr>
          <p:cNvPr id="69634" name="Espace réservé du contenu 2">
            <a:extLst>
              <a:ext uri="{FF2B5EF4-FFF2-40B4-BE49-F238E27FC236}">
                <a16:creationId xmlns:a16="http://schemas.microsoft.com/office/drawing/2014/main" id="{1CBB95B3-B4D0-09A0-B5D7-0FB086112F3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1188" y="1517650"/>
            <a:ext cx="7486650" cy="701675"/>
          </a:xfrm>
        </p:spPr>
        <p:txBody>
          <a:bodyPr/>
          <a:lstStyle/>
          <a:p>
            <a:r>
              <a:rPr lang="fr-FR" altLang="fr-FR" sz="1800">
                <a:ea typeface="ＭＳ Ｐゴシック" panose="020B0600070205080204" pitchFamily="34" charset="-128"/>
              </a:rPr>
              <a:t>Average flux uncertainties should match the dispersion of flux measured for a constant star along the light curves</a:t>
            </a:r>
          </a:p>
        </p:txBody>
      </p:sp>
      <p:pic>
        <p:nvPicPr>
          <p:cNvPr id="69635" name="Image 5">
            <a:extLst>
              <a:ext uri="{FF2B5EF4-FFF2-40B4-BE49-F238E27FC236}">
                <a16:creationId xmlns:a16="http://schemas.microsoft.com/office/drawing/2014/main" id="{CBF206D3-4CA3-4351-07FB-23A40878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5881688"/>
            <a:ext cx="29511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Image 11">
            <a:extLst>
              <a:ext uri="{FF2B5EF4-FFF2-40B4-BE49-F238E27FC236}">
                <a16:creationId xmlns:a16="http://schemas.microsoft.com/office/drawing/2014/main" id="{6DD2D023-3F79-133D-8EA3-BAFB0FF2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33763"/>
            <a:ext cx="38163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Image 13">
            <a:extLst>
              <a:ext uri="{FF2B5EF4-FFF2-40B4-BE49-F238E27FC236}">
                <a16:creationId xmlns:a16="http://schemas.microsoft.com/office/drawing/2014/main" id="{F38CE6EB-CD9A-3EDB-6B4F-6324C9FB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06625"/>
            <a:ext cx="4373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ZoneTexte 15">
            <a:extLst>
              <a:ext uri="{FF2B5EF4-FFF2-40B4-BE49-F238E27FC236}">
                <a16:creationId xmlns:a16="http://schemas.microsoft.com/office/drawing/2014/main" id="{A1F95A8D-E0A2-B219-675E-562352E32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4056063"/>
            <a:ext cx="44481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1800"/>
              <a:t>Flux uncertainties were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600"/>
              <a:t>underestimated by MACHO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600"/>
              <a:t>overestimated by EROS2 (for faint stars)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1800"/>
              <a:t>Renormalize errors to match point-to-point</a:t>
            </a:r>
            <a:br>
              <a:rPr lang="fr-FR" altLang="fr-FR" sz="1800"/>
            </a:br>
            <a:r>
              <a:rPr lang="fr-FR" altLang="fr-FR" sz="1800"/>
              <a:t>variations for each passband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600"/>
              <a:t>-&gt; balance contributions to </a:t>
            </a:r>
            <a:r>
              <a:rPr lang="fr-FR" altLang="fr-FR" sz="1600">
                <a:latin typeface="Symbol" pitchFamily="2" charset="2"/>
              </a:rPr>
              <a:t>c</a:t>
            </a:r>
            <a:r>
              <a:rPr lang="fr-FR" altLang="fr-FR" sz="1600" baseline="30000"/>
              <a:t>2</a:t>
            </a:r>
            <a:r>
              <a:rPr lang="fr-FR" altLang="fr-FR" sz="1600"/>
              <a:t> from:</a:t>
            </a:r>
            <a:endParaRPr lang="fr-FR" altLang="fr-FR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Espace réservé de l'image en ligne 5">
            <a:extLst>
              <a:ext uri="{FF2B5EF4-FFF2-40B4-BE49-F238E27FC236}">
                <a16:creationId xmlns:a16="http://schemas.microsoft.com/office/drawing/2014/main" id="{7EF961CA-0781-9AA3-26AA-53027F3E5D7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549275"/>
            <a:ext cx="8531225" cy="55816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re 1">
            <a:extLst>
              <a:ext uri="{FF2B5EF4-FFF2-40B4-BE49-F238E27FC236}">
                <a16:creationId xmlns:a16="http://schemas.microsoft.com/office/drawing/2014/main" id="{09BA9EC4-E575-56CB-F182-A06310B50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06925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Remaining artefacts (3)</a:t>
            </a:r>
          </a:p>
        </p:txBody>
      </p:sp>
      <p:pic>
        <p:nvPicPr>
          <p:cNvPr id="73730" name="Image 4">
            <a:extLst>
              <a:ext uri="{FF2B5EF4-FFF2-40B4-BE49-F238E27FC236}">
                <a16:creationId xmlns:a16="http://schemas.microsoft.com/office/drawing/2014/main" id="{124A1B64-76BA-3B04-043D-D1FA9B9E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040562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ZoneTexte 7">
            <a:extLst>
              <a:ext uri="{FF2B5EF4-FFF2-40B4-BE49-F238E27FC236}">
                <a16:creationId xmlns:a16="http://schemas.microsoft.com/office/drawing/2014/main" id="{B0694538-E9D4-E811-014F-CED70A64C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752600"/>
            <a:ext cx="143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Position in CMD diagram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re 1">
            <a:extLst>
              <a:ext uri="{FF2B5EF4-FFF2-40B4-BE49-F238E27FC236}">
                <a16:creationId xmlns:a16="http://schemas.microsoft.com/office/drawing/2014/main" id="{497D2C43-CCA7-8BEA-6B00-BABCFB2DE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06925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Remaining artefacts (4)</a:t>
            </a:r>
          </a:p>
        </p:txBody>
      </p:sp>
      <p:pic>
        <p:nvPicPr>
          <p:cNvPr id="74754" name="Image 3">
            <a:extLst>
              <a:ext uri="{FF2B5EF4-FFF2-40B4-BE49-F238E27FC236}">
                <a16:creationId xmlns:a16="http://schemas.microsoft.com/office/drawing/2014/main" id="{4F02DCEC-03F6-76BA-048A-DE9D35E1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0538"/>
            <a:ext cx="7772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ZoneTexte 5">
            <a:extLst>
              <a:ext uri="{FF2B5EF4-FFF2-40B4-BE49-F238E27FC236}">
                <a16:creationId xmlns:a16="http://schemas.microsoft.com/office/drawing/2014/main" id="{A234A37D-5114-C420-FE55-286A48E3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268413"/>
            <a:ext cx="14398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Position in CMD diagram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re 1">
            <a:extLst>
              <a:ext uri="{FF2B5EF4-FFF2-40B4-BE49-F238E27FC236}">
                <a16:creationId xmlns:a16="http://schemas.microsoft.com/office/drawing/2014/main" id="{4BB2E2C9-5FE7-EBEF-A828-171BE8806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85788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Blending</a:t>
            </a:r>
          </a:p>
        </p:txBody>
      </p:sp>
      <p:pic>
        <p:nvPicPr>
          <p:cNvPr id="83970" name="Image 7">
            <a:extLst>
              <a:ext uri="{FF2B5EF4-FFF2-40B4-BE49-F238E27FC236}">
                <a16:creationId xmlns:a16="http://schemas.microsoft.com/office/drawing/2014/main" id="{CAFC5696-BE6C-8E50-F73A-B7888CAC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75100"/>
            <a:ext cx="5338763" cy="1509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Image 9">
            <a:extLst>
              <a:ext uri="{FF2B5EF4-FFF2-40B4-BE49-F238E27FC236}">
                <a16:creationId xmlns:a16="http://schemas.microsoft.com/office/drawing/2014/main" id="{7A9C7950-61D4-348F-50FA-AB3342A9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179513"/>
            <a:ext cx="3048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Image 11">
            <a:extLst>
              <a:ext uri="{FF2B5EF4-FFF2-40B4-BE49-F238E27FC236}">
                <a16:creationId xmlns:a16="http://schemas.microsoft.com/office/drawing/2014/main" id="{F6025DD9-3D17-0F6C-1424-FD526F5B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96975"/>
            <a:ext cx="44704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re 1">
            <a:extLst>
              <a:ext uri="{FF2B5EF4-FFF2-40B4-BE49-F238E27FC236}">
                <a16:creationId xmlns:a16="http://schemas.microsoft.com/office/drawing/2014/main" id="{45248AA9-F4C5-9AD9-05FD-4DB759D8D8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188640"/>
            <a:ext cx="8354764" cy="1080120"/>
          </a:xfrm>
        </p:spPr>
        <p:txBody>
          <a:bodyPr/>
          <a:lstStyle/>
          <a:p>
            <a:r>
              <a:rPr lang="fr-FR" altLang="fr-FR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Detection</a:t>
            </a:r>
            <a:r>
              <a:rPr lang="fr-FR" altLang="fr-FR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efficiency</a:t>
            </a:r>
            <a:r>
              <a:rPr lang="fr-FR" altLang="fr-FR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of </a:t>
            </a:r>
            <a:r>
              <a:rPr lang="fr-FR" altLang="fr-FR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microlensing</a:t>
            </a:r>
            <a:r>
              <a:rPr lang="fr-FR" altLang="fr-FR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: complication due to </a:t>
            </a:r>
            <a:r>
              <a:rPr lang="fr-FR" altLang="fr-FR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blending</a:t>
            </a:r>
            <a:endParaRPr lang="fr-FR" altLang="fr-FR" sz="4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1138" name="Espace réservé du contenu 2">
            <a:extLst>
              <a:ext uri="{FF2B5EF4-FFF2-40B4-BE49-F238E27FC236}">
                <a16:creationId xmlns:a16="http://schemas.microsoft.com/office/drawing/2014/main" id="{F1735718-40F1-C723-CC96-44824D96A3A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79512" y="1331466"/>
            <a:ext cx="5733453" cy="48338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altLang="fr-FR" sz="2400" b="1" dirty="0" err="1">
                <a:ea typeface="ＭＳ Ｐゴシック" panose="020B0600070205080204" pitchFamily="34" charset="-128"/>
              </a:rPr>
              <a:t>Blending</a:t>
            </a:r>
            <a:endParaRPr lang="fr-FR" altLang="fr-FR" sz="2400" b="1" dirty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a source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monitored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in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survey</a:t>
            </a:r>
            <a:r>
              <a:rPr lang="fr-FR" altLang="fr-FR" sz="2000" dirty="0">
                <a:ea typeface="ＭＳ Ｐゴシック" panose="020B0600070205080204" pitchFamily="34" charset="-128"/>
              </a:rPr>
              <a:t> can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composed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of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several</a:t>
            </a:r>
            <a:r>
              <a:rPr lang="fr-FR" altLang="fr-FR" sz="2000" dirty="0">
                <a:ea typeface="ＭＳ Ｐゴシック" panose="020B0600070205080204" pitchFamily="34" charset="-128"/>
              </a:rPr>
              <a:t> stars</a:t>
            </a:r>
          </a:p>
          <a:p>
            <a:pPr marL="457200" lvl="1" indent="0">
              <a:buFontTx/>
              <a:buNone/>
              <a:defRPr/>
            </a:pPr>
            <a:r>
              <a:rPr lang="fr-FR" altLang="fr-FR" sz="1800" dirty="0">
                <a:ea typeface="ＭＳ Ｐゴシック" panose="020B0600070205080204" pitchFamily="34" charset="-128"/>
              </a:rPr>
              <a:t>-&gt; But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only</a:t>
            </a:r>
            <a:r>
              <a:rPr lang="fr-FR" altLang="fr-FR" sz="1800" dirty="0">
                <a:ea typeface="ＭＳ Ｐゴシック" panose="020B0600070205080204" pitchFamily="34" charset="-128"/>
              </a:rPr>
              <a:t> one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lensed</a:t>
            </a:r>
            <a:endParaRPr lang="fr-FR" altLang="fr-FR" sz="18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1800" dirty="0">
                <a:ea typeface="ＭＳ Ｐゴシック" panose="020B0600070205080204" pitchFamily="34" charset="-128"/>
              </a:rPr>
              <a:t>Impacts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Paczynski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curve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shape</a:t>
            </a:r>
            <a:r>
              <a:rPr lang="fr-FR" altLang="fr-FR" sz="1800" dirty="0">
                <a:ea typeface="ＭＳ Ｐゴシック" panose="020B0600070205080204" pitchFamily="34" charset="-128"/>
              </a:rPr>
              <a:t> and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reconstructed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1800" baseline="-25000" dirty="0" err="1">
                <a:ea typeface="ＭＳ Ｐゴシック" panose="020B0600070205080204" pitchFamily="34" charset="-128"/>
              </a:rPr>
              <a:t>E</a:t>
            </a:r>
            <a:endParaRPr lang="fr-FR" altLang="fr-FR" sz="1800" dirty="0">
              <a:ea typeface="ＭＳ Ｐゴシック" panose="020B0600070205080204" pitchFamily="34" charset="-128"/>
            </a:endParaRPr>
          </a:p>
          <a:p>
            <a:pPr lvl="2">
              <a:defRPr/>
            </a:pP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  <a:r>
              <a:rPr lang="fr-FR" altLang="fr-FR" sz="1400" dirty="0">
                <a:ea typeface="ＭＳ Ｐゴシック" panose="020B0600070205080204" pitchFamily="34" charset="-128"/>
              </a:rPr>
              <a:t>(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1400" baseline="-25000" dirty="0" err="1">
                <a:ea typeface="ＭＳ Ｐゴシック" panose="020B0600070205080204" pitchFamily="34" charset="-128"/>
              </a:rPr>
              <a:t>E</a:t>
            </a:r>
            <a:r>
              <a:rPr lang="fr-FR" altLang="fr-FR" sz="1400" baseline="-25000" dirty="0">
                <a:ea typeface="ＭＳ Ｐゴシック" panose="020B0600070205080204" pitchFamily="34" charset="-128"/>
              </a:rPr>
              <a:t> rec.</a:t>
            </a:r>
            <a:r>
              <a:rPr lang="fr-FR" altLang="fr-FR" sz="1400" dirty="0">
                <a:ea typeface="ＭＳ Ｐゴシック" panose="020B0600070205080204" pitchFamily="34" charset="-128"/>
              </a:rPr>
              <a:t>)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differs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4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  <a:r>
              <a:rPr lang="fr-FR" altLang="fr-FR" sz="1400" dirty="0">
                <a:ea typeface="ＭＳ Ｐゴシック" panose="020B0600070205080204" pitchFamily="34" charset="-128"/>
              </a:rPr>
              <a:t>(</a:t>
            </a:r>
            <a:r>
              <a:rPr lang="fr-FR" altLang="fr-FR" sz="14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1400" baseline="-25000" dirty="0" err="1">
                <a:ea typeface="ＭＳ Ｐゴシック" panose="020B0600070205080204" pitchFamily="34" charset="-128"/>
              </a:rPr>
              <a:t>E</a:t>
            </a:r>
            <a:r>
              <a:rPr lang="fr-FR" altLang="fr-FR" sz="1400" baseline="-25000" dirty="0">
                <a:ea typeface="ＭＳ Ｐゴシック" panose="020B0600070205080204" pitchFamily="34" charset="-128"/>
              </a:rPr>
              <a:t> </a:t>
            </a:r>
            <a:r>
              <a:rPr lang="fr-FR" altLang="fr-FR" sz="1400" baseline="-25000" dirty="0" err="1">
                <a:ea typeface="ＭＳ Ｐゴシック" panose="020B0600070205080204" pitchFamily="34" charset="-128"/>
              </a:rPr>
              <a:t>generated</a:t>
            </a:r>
            <a:r>
              <a:rPr lang="fr-FR" altLang="fr-FR" sz="1400" dirty="0">
                <a:ea typeface="ＭＳ Ｐゴシック" panose="020B0600070205080204" pitchFamily="34" charset="-128"/>
              </a:rPr>
              <a:t>)</a:t>
            </a:r>
            <a:endParaRPr lang="fr-FR" altLang="fr-FR" sz="1400" baseline="-250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1800" dirty="0">
                <a:ea typeface="ＭＳ Ｐゴシック" panose="020B0600070205080204" pitchFamily="34" charset="-128"/>
              </a:rPr>
              <a:t>Changes the effective # of stars</a:t>
            </a:r>
          </a:p>
          <a:p>
            <a:pPr lvl="2">
              <a:defRPr/>
            </a:pPr>
            <a:r>
              <a:rPr lang="fr-FR" altLang="fr-FR" sz="1600" dirty="0">
                <a:ea typeface="ＭＳ Ｐゴシック" panose="020B0600070205080204" pitchFamily="34" charset="-128"/>
              </a:rPr>
              <a:t>A minor (not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catalogued</a:t>
            </a:r>
            <a:r>
              <a:rPr lang="fr-FR" altLang="fr-FR" sz="1600" dirty="0">
                <a:ea typeface="ＭＳ Ｐゴシック" panose="020B0600070205080204" pitchFamily="34" charset="-128"/>
              </a:rPr>
              <a:t>)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contributor</a:t>
            </a:r>
            <a:r>
              <a:rPr lang="fr-FR" altLang="fr-FR" sz="1600" dirty="0">
                <a:ea typeface="ＭＳ Ｐゴシック" panose="020B0600070205080204" pitchFamily="34" charset="-128"/>
              </a:rPr>
              <a:t> to an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object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can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emerge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,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apparently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increasing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</a:p>
          <a:p>
            <a:pPr marL="0" indent="0">
              <a:buNone/>
              <a:defRPr/>
            </a:pPr>
            <a:endParaRPr lang="fr-FR" altLang="fr-FR" sz="2000" dirty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The composition of the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blend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depends</a:t>
            </a:r>
            <a:r>
              <a:rPr lang="fr-FR" altLang="fr-FR" sz="2000" dirty="0">
                <a:ea typeface="ＭＳ Ｐゴシック" panose="020B0600070205080204" pitchFamily="34" charset="-128"/>
              </a:rPr>
              <a:t> not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only</a:t>
            </a:r>
            <a:r>
              <a:rPr lang="fr-FR" altLang="fr-FR" sz="2000" dirty="0">
                <a:ea typeface="ＭＳ Ｐゴシック" panose="020B0600070205080204" pitchFamily="34" charset="-128"/>
              </a:rPr>
              <a:t> on the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density</a:t>
            </a:r>
            <a:r>
              <a:rPr lang="fr-FR" altLang="fr-FR" sz="2000" dirty="0">
                <a:ea typeface="ＭＳ Ｐゴシック" panose="020B0600070205080204" pitchFamily="34" charset="-128"/>
              </a:rPr>
              <a:t> of the sources but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also</a:t>
            </a:r>
            <a:r>
              <a:rPr lang="fr-FR" altLang="fr-FR" sz="2000" dirty="0">
                <a:ea typeface="ＭＳ Ｐゴシック" panose="020B0600070205080204" pitchFamily="34" charset="-128"/>
              </a:rPr>
              <a:t> on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their</a:t>
            </a:r>
            <a:r>
              <a:rPr lang="fr-FR" altLang="fr-FR" sz="2000" dirty="0">
                <a:ea typeface="ＭＳ Ｐゴシック" panose="020B0600070205080204" pitchFamily="34" charset="-128"/>
              </a:rPr>
              <a:t> clustering</a:t>
            </a:r>
          </a:p>
          <a:p>
            <a:pPr marL="400050" lvl="1" indent="0">
              <a:buNone/>
              <a:defRPr/>
            </a:pPr>
            <a:r>
              <a:rPr lang="fr-FR" altLang="fr-FR" sz="1600" dirty="0">
                <a:ea typeface="ＭＳ Ｐゴシック" panose="020B0600070205080204" pitchFamily="34" charset="-128"/>
              </a:rPr>
              <a:t>- Images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space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telescopes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provide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true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underlying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luminosity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function</a:t>
            </a:r>
            <a:r>
              <a:rPr lang="fr-FR" altLang="fr-FR" sz="1600" dirty="0">
                <a:ea typeface="ＭＳ Ｐゴシック" panose="020B0600070205080204" pitchFamily="34" charset="-128"/>
              </a:rPr>
              <a:t> and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includes</a:t>
            </a:r>
            <a:r>
              <a:rPr lang="fr-FR" altLang="fr-FR" sz="1600" dirty="0">
                <a:ea typeface="ＭＳ Ｐゴシック" panose="020B0600070205080204" pitchFamily="34" charset="-128"/>
              </a:rPr>
              <a:t> spatial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correlation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between</a:t>
            </a:r>
            <a:r>
              <a:rPr lang="fr-FR" altLang="fr-FR" sz="16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blend</a:t>
            </a:r>
            <a:r>
              <a:rPr lang="fr-FR" altLang="fr-FR" sz="1600" dirty="0">
                <a:ea typeface="ＭＳ Ｐゴシック" panose="020B0600070205080204" pitchFamily="34" charset="-128"/>
              </a:rPr>
              <a:t> components</a:t>
            </a:r>
          </a:p>
          <a:p>
            <a:pPr>
              <a:defRPr/>
            </a:pPr>
            <a:endParaRPr lang="fr-FR" altLang="fr-FR" sz="2600" dirty="0">
              <a:ea typeface="ＭＳ Ｐゴシック" panose="020B0600070205080204" pitchFamily="34" charset="-128"/>
            </a:endParaRPr>
          </a:p>
        </p:txBody>
      </p:sp>
      <p:pic>
        <p:nvPicPr>
          <p:cNvPr id="3" name="Image 9">
            <a:extLst>
              <a:ext uri="{FF2B5EF4-FFF2-40B4-BE49-F238E27FC236}">
                <a16:creationId xmlns:a16="http://schemas.microsoft.com/office/drawing/2014/main" id="{8D40BFB3-57A7-321A-EE99-AF7687AD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73" y="1628800"/>
            <a:ext cx="2763491" cy="43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026">
            <a:extLst>
              <a:ext uri="{FF2B5EF4-FFF2-40B4-BE49-F238E27FC236}">
                <a16:creationId xmlns:a16="http://schemas.microsoft.com/office/drawing/2014/main" id="{D4290BF9-AA3C-2BC7-A264-4CBF78E83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/>
          <a:lstStyle/>
          <a:p>
            <a:r>
              <a:rPr lang="fr-FR" altLang="fr-FR" sz="3600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Probability/rate of microlensing events</a:t>
            </a:r>
            <a:endParaRPr lang="fr-FR" altLang="fr-FR">
              <a:ea typeface="ＭＳ Ｐゴシック" panose="020B0600070205080204" pitchFamily="34" charset="-128"/>
            </a:endParaRPr>
          </a:p>
        </p:txBody>
      </p:sp>
      <p:pic>
        <p:nvPicPr>
          <p:cNvPr id="132098" name="Image 2">
            <a:extLst>
              <a:ext uri="{FF2B5EF4-FFF2-40B4-BE49-F238E27FC236}">
                <a16:creationId xmlns:a16="http://schemas.microsoft.com/office/drawing/2014/main" id="{03CFC5EA-FB2D-C945-1563-AF7F2900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81025"/>
            <a:ext cx="55118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38B7A02-452C-5768-5B21-7023866B2159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1350963"/>
            <a:ext cx="4138612" cy="5105400"/>
            <a:chOff x="4681007" y="1412632"/>
            <a:chExt cx="4139977" cy="5104639"/>
          </a:xfrm>
        </p:grpSpPr>
        <p:sp>
          <p:nvSpPr>
            <p:cNvPr id="8" name="Text Box 1029">
              <a:extLst>
                <a:ext uri="{FF2B5EF4-FFF2-40B4-BE49-F238E27FC236}">
                  <a16:creationId xmlns:a16="http://schemas.microsoft.com/office/drawing/2014/main" id="{58797160-B8E5-0EE8-3BE0-82F1CC382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1007" y="1412632"/>
              <a:ext cx="4139977" cy="370784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800" b="1" dirty="0">
                  <a:solidFill>
                    <a:srgbClr val="FF0000"/>
                  </a:solidFill>
                </a:rPr>
                <a:t>The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optical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depth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  <a:latin typeface="Symbol" pitchFamily="2" charset="2"/>
                </a:rPr>
                <a:t>t</a:t>
              </a:r>
              <a:endParaRPr lang="fr-FR" altLang="fr-FR" sz="1800" b="1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600" dirty="0"/>
                <a:t>- </a:t>
              </a:r>
              <a:r>
                <a:rPr lang="fr-FR" altLang="fr-FR" sz="1600" dirty="0" err="1"/>
                <a:t>probability</a:t>
              </a:r>
              <a:r>
                <a:rPr lang="fr-FR" altLang="fr-FR" sz="1600" dirty="0"/>
                <a:t> for a star to </a:t>
              </a:r>
              <a:r>
                <a:rPr lang="fr-FR" altLang="fr-FR" sz="1600" dirty="0" err="1"/>
                <a:t>be</a:t>
              </a:r>
              <a:r>
                <a:rPr lang="fr-FR" altLang="fr-FR" sz="1600" dirty="0"/>
                <a:t> </a:t>
              </a:r>
              <a:r>
                <a:rPr lang="fr-FR" altLang="fr-FR" sz="1600" dirty="0" err="1"/>
                <a:t>behind</a:t>
              </a:r>
              <a:r>
                <a:rPr lang="fr-FR" altLang="fr-FR" sz="1600" dirty="0"/>
                <a:t> an Einstein </a:t>
              </a:r>
              <a:r>
                <a:rPr lang="fr-FR" altLang="fr-FR" sz="1600" dirty="0" err="1"/>
                <a:t>disk</a:t>
              </a:r>
              <a:r>
                <a:rPr lang="fr-FR" altLang="fr-FR" sz="1600" dirty="0"/>
                <a:t> at a </a:t>
              </a:r>
              <a:r>
                <a:rPr lang="fr-FR" altLang="fr-FR" sz="1600" dirty="0" err="1"/>
                <a:t>given</a:t>
              </a:r>
              <a:r>
                <a:rPr lang="fr-FR" altLang="fr-FR" sz="1600" dirty="0"/>
                <a:t> time (Amplification &gt; 1.34)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1600" dirty="0"/>
                <a:t>- </a:t>
              </a:r>
              <a:r>
                <a:rPr lang="fr-FR" altLang="fr-FR" sz="1600" dirty="0" err="1"/>
                <a:t>disk</a:t>
              </a:r>
              <a:r>
                <a:rPr lang="fr-FR" altLang="fr-FR" sz="1600" dirty="0"/>
                <a:t> surface </a:t>
              </a:r>
              <a:r>
                <a:rPr lang="fr-FR" altLang="fr-FR" sz="1600" dirty="0">
                  <a:latin typeface="Symbol" pitchFamily="2" charset="2"/>
                </a:rPr>
                <a:t>a</a:t>
              </a:r>
              <a:r>
                <a:rPr lang="fr-FR" altLang="fr-FR" sz="1600" dirty="0"/>
                <a:t> R</a:t>
              </a:r>
              <a:r>
                <a:rPr lang="fr-FR" altLang="fr-FR" sz="1600" baseline="-25000" dirty="0"/>
                <a:t>E</a:t>
              </a:r>
              <a:r>
                <a:rPr lang="fr-FR" altLang="fr-FR" sz="1600" baseline="30000" dirty="0"/>
                <a:t>2</a:t>
              </a:r>
              <a:r>
                <a:rPr lang="fr-FR" altLang="fr-FR" sz="1600" dirty="0"/>
                <a:t> </a:t>
              </a:r>
              <a:r>
                <a:rPr lang="fr-FR" altLang="fr-FR" sz="1600" dirty="0">
                  <a:latin typeface="Symbol" pitchFamily="2" charset="2"/>
                </a:rPr>
                <a:t>a</a:t>
              </a:r>
              <a:r>
                <a:rPr lang="fr-FR" altLang="fr-FR" sz="1600" dirty="0"/>
                <a:t> </a:t>
              </a:r>
              <a:r>
                <a:rPr lang="fr-FR" altLang="fr-FR" sz="1600" dirty="0" err="1"/>
                <a:t>M</a:t>
              </a:r>
              <a:r>
                <a:rPr lang="fr-FR" altLang="fr-FR" sz="1600" baseline="-25000" dirty="0" err="1"/>
                <a:t>lens</a:t>
              </a:r>
              <a:endParaRPr lang="fr-FR" altLang="fr-FR" sz="1600" dirty="0"/>
            </a:p>
            <a:p>
              <a:pPr>
                <a:spcBef>
                  <a:spcPct val="50000"/>
                </a:spcBef>
                <a:buFont typeface="Symbol" pitchFamily="2" charset="2"/>
                <a:buChar char=""/>
                <a:defRPr/>
              </a:pPr>
              <a:r>
                <a:rPr lang="fr-FR" altLang="fr-FR" sz="1600" b="1" dirty="0">
                  <a:latin typeface="Symbol" pitchFamily="2" charset="2"/>
                </a:rPr>
                <a:t> </a:t>
              </a:r>
              <a:r>
                <a:rPr lang="fr-FR" altLang="fr-FR" sz="1600" b="1" dirty="0" err="1">
                  <a:latin typeface="Symbol" pitchFamily="2" charset="2"/>
                </a:rPr>
                <a:t>t</a:t>
              </a:r>
              <a:r>
                <a:rPr lang="fr-FR" altLang="fr-FR" sz="1600" dirty="0">
                  <a:latin typeface="Symbol" pitchFamily="2" charset="2"/>
                </a:rPr>
                <a:t> a </a:t>
              </a:r>
              <a:r>
                <a:rPr lang="fr-FR" altLang="fr-FR" sz="2000" dirty="0">
                  <a:latin typeface="Symbol" pitchFamily="2" charset="2"/>
                </a:rPr>
                <a:t>S</a:t>
              </a:r>
              <a:r>
                <a:rPr lang="fr-FR" altLang="fr-FR" sz="1600" dirty="0">
                  <a:latin typeface="Symbol" pitchFamily="2" charset="2"/>
                </a:rPr>
                <a:t> </a:t>
              </a:r>
              <a:r>
                <a:rPr lang="fr-FR" altLang="fr-FR" sz="1600" dirty="0" err="1"/>
                <a:t>M</a:t>
              </a:r>
              <a:r>
                <a:rPr lang="fr-FR" altLang="fr-FR" sz="1600" baseline="-25000" dirty="0" err="1"/>
                <a:t>lens</a:t>
              </a:r>
              <a:endParaRPr lang="fr-FR" altLang="fr-FR" sz="1600" dirty="0"/>
            </a:p>
            <a:p>
              <a:pPr marL="742950" lvl="1" indent="-285750">
                <a:spcBef>
                  <a:spcPct val="50000"/>
                </a:spcBef>
                <a:buFont typeface="Symbol" pitchFamily="2" charset="2"/>
                <a:buChar char="a"/>
                <a:defRPr/>
              </a:pPr>
              <a:r>
                <a:rPr lang="fr-FR" altLang="fr-FR" sz="1800" b="1" dirty="0"/>
                <a:t>total mass </a:t>
              </a:r>
              <a:r>
                <a:rPr lang="fr-FR" altLang="fr-FR" sz="1800" dirty="0"/>
                <a:t>of the </a:t>
              </a:r>
              <a:r>
                <a:rPr lang="fr-FR" altLang="fr-FR" sz="1800" dirty="0" err="1"/>
                <a:t>probed</a:t>
              </a:r>
              <a:r>
                <a:rPr lang="fr-FR" altLang="fr-FR" sz="1800" dirty="0"/>
                <a:t> structure</a:t>
              </a:r>
            </a:p>
            <a:p>
              <a:pPr lvl="1">
                <a:spcBef>
                  <a:spcPct val="50000"/>
                </a:spcBef>
                <a:buFontTx/>
                <a:buNone/>
                <a:defRPr/>
              </a:pPr>
              <a:endParaRPr lang="fr-FR" altLang="fr-FR" sz="1000" dirty="0"/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b="1" dirty="0">
                  <a:solidFill>
                    <a:srgbClr val="FF0000"/>
                  </a:solidFill>
                </a:rPr>
                <a:t>The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number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of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events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with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u</a:t>
              </a:r>
              <a:r>
                <a:rPr lang="fr-FR" altLang="fr-FR" sz="1800" b="1" baseline="-25000" dirty="0">
                  <a:solidFill>
                    <a:srgbClr val="FF0000"/>
                  </a:solidFill>
                </a:rPr>
                <a:t>0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&lt;R</a:t>
              </a:r>
              <a:r>
                <a:rPr lang="fr-FR" altLang="fr-FR" sz="1800" b="1" baseline="-25000" dirty="0">
                  <a:solidFill>
                    <a:srgbClr val="FF0000"/>
                  </a:solidFill>
                </a:rPr>
                <a:t>E</a:t>
              </a:r>
              <a:r>
                <a:rPr lang="fr-FR" altLang="fr-FR" sz="1800" b="1" dirty="0">
                  <a:solidFill>
                    <a:srgbClr val="FF0000"/>
                  </a:solidFill>
                </a:rPr>
                <a:t> in </a:t>
              </a:r>
              <a:r>
                <a:rPr lang="fr-FR" altLang="fr-FR" sz="1800" b="1" dirty="0" err="1">
                  <a:solidFill>
                    <a:srgbClr val="FF0000"/>
                  </a:solidFill>
                </a:rPr>
                <a:t>T</a:t>
              </a:r>
              <a:r>
                <a:rPr lang="fr-FR" altLang="fr-FR" sz="1800" b="1" baseline="-25000" dirty="0" err="1">
                  <a:solidFill>
                    <a:srgbClr val="FF0000"/>
                  </a:solidFill>
                </a:rPr>
                <a:t>obs</a:t>
              </a:r>
              <a:endParaRPr lang="fr-FR" altLang="fr-FR" sz="1800" b="1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dirty="0">
                  <a:latin typeface="Symbol" pitchFamily="2" charset="2"/>
                </a:rPr>
                <a:t>a</a:t>
              </a:r>
              <a:r>
                <a:rPr lang="fr-FR" altLang="fr-FR" sz="1800" dirty="0"/>
                <a:t>  surface </a:t>
              </a:r>
              <a:r>
                <a:rPr lang="fr-FR" altLang="fr-FR" sz="1800" dirty="0" err="1"/>
                <a:t>swept</a:t>
              </a:r>
              <a:r>
                <a:rPr lang="fr-FR" altLang="fr-FR" sz="1800" dirty="0"/>
                <a:t> by Einstein </a:t>
              </a:r>
              <a:r>
                <a:rPr lang="fr-FR" altLang="fr-FR" sz="1800" dirty="0" err="1"/>
                <a:t>disks</a:t>
              </a:r>
              <a:endParaRPr lang="fr-FR" altLang="fr-FR" sz="1800" dirty="0"/>
            </a:p>
            <a:p>
              <a:pPr>
                <a:spcBef>
                  <a:spcPct val="50000"/>
                </a:spcBef>
                <a:buFont typeface="Symbol" pitchFamily="2" charset="2"/>
                <a:buNone/>
                <a:defRPr/>
              </a:pPr>
              <a:r>
                <a:rPr lang="fr-FR" altLang="fr-FR" sz="1800" b="1" dirty="0">
                  <a:latin typeface="Symbol" pitchFamily="2" charset="2"/>
                </a:rPr>
                <a:t>=&gt; </a:t>
              </a:r>
              <a:r>
                <a:rPr lang="fr-FR" altLang="fr-FR" sz="1800" b="1" dirty="0" err="1"/>
                <a:t>N</a:t>
              </a:r>
              <a:r>
                <a:rPr lang="fr-FR" altLang="fr-FR" sz="1800" b="1" baseline="-25000" dirty="0" err="1"/>
                <a:t>events</a:t>
              </a:r>
              <a:r>
                <a:rPr lang="fr-FR" altLang="fr-FR" sz="1800" b="1" dirty="0"/>
                <a:t> </a:t>
              </a:r>
              <a:r>
                <a:rPr lang="fr-FR" altLang="fr-FR" sz="1800" b="1" dirty="0">
                  <a:latin typeface="Symbol" pitchFamily="2" charset="2"/>
                </a:rPr>
                <a:t>a</a:t>
              </a:r>
              <a:r>
                <a:rPr lang="fr-FR" altLang="fr-FR" sz="1800" b="1" dirty="0"/>
                <a:t>  </a:t>
              </a:r>
              <a:r>
                <a:rPr lang="fr-FR" altLang="fr-FR" sz="1800" dirty="0" err="1">
                  <a:latin typeface="Symbol" pitchFamily="2" charset="2"/>
                </a:rPr>
                <a:t>S</a:t>
              </a:r>
              <a:r>
                <a:rPr lang="fr-FR" altLang="fr-FR" sz="1800" baseline="-25000" dirty="0" err="1">
                  <a:latin typeface="+mj-lt"/>
                </a:rPr>
                <a:t>lens</a:t>
              </a:r>
              <a:r>
                <a:rPr lang="fr-FR" altLang="fr-FR" sz="1800" dirty="0" err="1"/>
                <a:t>R</a:t>
              </a:r>
              <a:r>
                <a:rPr lang="fr-FR" altLang="fr-FR" sz="1800" baseline="-25000" dirty="0" err="1"/>
                <a:t>E</a:t>
              </a:r>
              <a:r>
                <a:rPr lang="fr-FR" altLang="fr-FR" sz="1800" dirty="0"/>
                <a:t> . V</a:t>
              </a:r>
              <a:r>
                <a:rPr lang="fr-FR" altLang="fr-FR" sz="1800" baseline="-25000" dirty="0"/>
                <a:t>T</a:t>
              </a:r>
              <a:r>
                <a:rPr lang="fr-FR" altLang="fr-FR" sz="1800" dirty="0"/>
                <a:t> . </a:t>
              </a:r>
              <a:r>
                <a:rPr lang="fr-FR" altLang="fr-FR" sz="1800" dirty="0" err="1"/>
                <a:t>N</a:t>
              </a:r>
              <a:r>
                <a:rPr lang="fr-FR" altLang="fr-FR" sz="1800" baseline="-25000" dirty="0" err="1"/>
                <a:t>star</a:t>
              </a:r>
              <a:r>
                <a:rPr lang="fr-FR" altLang="fr-FR" sz="1800" dirty="0"/>
                <a:t> . </a:t>
              </a:r>
              <a:r>
                <a:rPr lang="fr-FR" altLang="fr-FR" sz="1800" dirty="0" err="1"/>
                <a:t>T</a:t>
              </a:r>
              <a:r>
                <a:rPr lang="fr-FR" altLang="fr-FR" sz="1800" baseline="-25000" dirty="0" err="1"/>
                <a:t>obs</a:t>
              </a:r>
              <a:endParaRPr lang="fr-FR" altLang="fr-FR" sz="1800" b="1" baseline="-25000" dirty="0"/>
            </a:p>
          </p:txBody>
        </p:sp>
        <p:grpSp>
          <p:nvGrpSpPr>
            <p:cNvPr id="132101" name="Groupe 5">
              <a:extLst>
                <a:ext uri="{FF2B5EF4-FFF2-40B4-BE49-F238E27FC236}">
                  <a16:creationId xmlns:a16="http://schemas.microsoft.com/office/drawing/2014/main" id="{01A975CC-10E0-21D0-4313-7E13FBE80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1573" y="5588774"/>
              <a:ext cx="3333457" cy="928497"/>
              <a:chOff x="3995468" y="1805841"/>
              <a:chExt cx="3333457" cy="928497"/>
            </a:xfrm>
          </p:grpSpPr>
          <p:pic>
            <p:nvPicPr>
              <p:cNvPr id="132102" name="Image 6">
                <a:extLst>
                  <a:ext uri="{FF2B5EF4-FFF2-40B4-BE49-F238E27FC236}">
                    <a16:creationId xmlns:a16="http://schemas.microsoft.com/office/drawing/2014/main" id="{D87CB6AC-5BC4-A3DC-BACE-88C43AB47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468" y="1805841"/>
                <a:ext cx="3333457" cy="928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103" name="ZoneTexte 7">
                <a:extLst>
                  <a:ext uri="{FF2B5EF4-FFF2-40B4-BE49-F238E27FC236}">
                    <a16:creationId xmlns:a16="http://schemas.microsoft.com/office/drawing/2014/main" id="{E74E01B9-DDBD-AC3E-B6A9-060F2258E0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638" y="1886749"/>
                <a:ext cx="172819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FFFF00"/>
                    </a:solidFill>
                  </a:rPr>
                  <a:t>Surface </a:t>
                </a:r>
                <a:r>
                  <a:rPr lang="fr-FR" altLang="fr-FR" sz="1200" b="1" dirty="0" err="1">
                    <a:solidFill>
                      <a:srgbClr val="FFFF00"/>
                    </a:solidFill>
                  </a:rPr>
                  <a:t>covered</a:t>
                </a:r>
                <a:r>
                  <a:rPr lang="fr-FR" altLang="fr-FR" sz="1200" b="1" dirty="0">
                    <a:solidFill>
                      <a:srgbClr val="FFFF00"/>
                    </a:solidFill>
                  </a:rPr>
                  <a:t> by a </a:t>
                </a:r>
                <a:r>
                  <a:rPr lang="fr-FR" altLang="fr-FR" sz="1200" b="1" dirty="0" err="1">
                    <a:solidFill>
                      <a:srgbClr val="FFFF00"/>
                    </a:solidFill>
                  </a:rPr>
                  <a:t>lens</a:t>
                </a:r>
                <a:r>
                  <a:rPr lang="fr-FR" altLang="fr-FR" sz="1200" b="1" dirty="0">
                    <a:solidFill>
                      <a:srgbClr val="FFFF00"/>
                    </a:solidFill>
                  </a:rPr>
                  <a:t> </a:t>
                </a:r>
                <a:r>
                  <a:rPr lang="fr-FR" altLang="fr-FR" sz="1200" b="1" dirty="0" err="1">
                    <a:solidFill>
                      <a:srgbClr val="FFFF00"/>
                    </a:solidFill>
                  </a:rPr>
                  <a:t>during</a:t>
                </a:r>
                <a:r>
                  <a:rPr lang="fr-FR" altLang="fr-FR" sz="1200" b="1" dirty="0">
                    <a:solidFill>
                      <a:srgbClr val="FFFF00"/>
                    </a:solidFill>
                  </a:rPr>
                  <a:t> </a:t>
                </a:r>
                <a:r>
                  <a:rPr lang="fr-FR" altLang="fr-FR" sz="1200" b="1" dirty="0" err="1">
                    <a:solidFill>
                      <a:srgbClr val="FFFF00"/>
                    </a:solidFill>
                  </a:rPr>
                  <a:t>T</a:t>
                </a:r>
                <a:r>
                  <a:rPr lang="fr-FR" altLang="fr-FR" sz="1200" b="1" baseline="-25000" dirty="0" err="1">
                    <a:solidFill>
                      <a:srgbClr val="FFFF00"/>
                    </a:solidFill>
                  </a:rPr>
                  <a:t>obs</a:t>
                </a:r>
                <a:endParaRPr lang="fr-FR" altLang="fr-FR" sz="1200" b="1" baseline="-25000" dirty="0">
                  <a:solidFill>
                    <a:srgbClr val="FFFF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re 1">
            <a:extLst>
              <a:ext uri="{FF2B5EF4-FFF2-40B4-BE49-F238E27FC236}">
                <a16:creationId xmlns:a16="http://schemas.microsoft.com/office/drawing/2014/main" id="{442AD7E9-9D67-47AE-1F7C-049956BF3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1916"/>
            <a:ext cx="7772400" cy="658812"/>
          </a:xfrm>
        </p:spPr>
        <p:txBody>
          <a:bodyPr/>
          <a:lstStyle/>
          <a:p>
            <a:r>
              <a:rPr lang="fr-FR" altLang="fr-FR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Blending</a:t>
            </a:r>
            <a:r>
              <a:rPr lang="fr-FR" altLang="fr-F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 </a:t>
            </a:r>
            <a:r>
              <a:rPr lang="fr-FR" altLang="fr-FR" b="1" dirty="0">
                <a:solidFill>
                  <a:srgbClr val="FF0000"/>
                </a:solidFill>
                <a:highlight>
                  <a:srgbClr val="FFFF00"/>
                </a:highlight>
                <a:ea typeface="ＭＳ Ｐゴシック" panose="020B0600070205080204" pitchFamily="34" charset="-128"/>
              </a:rPr>
              <a:t>LMC</a:t>
            </a:r>
          </a:p>
        </p:txBody>
      </p:sp>
      <p:sp>
        <p:nvSpPr>
          <p:cNvPr id="83970" name="Espace réservé du contenu 2">
            <a:extLst>
              <a:ext uri="{FF2B5EF4-FFF2-40B4-BE49-F238E27FC236}">
                <a16:creationId xmlns:a16="http://schemas.microsoft.com/office/drawing/2014/main" id="{E20281CE-A051-FE69-9B68-61C92AD71CB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5288" y="1052736"/>
            <a:ext cx="8280400" cy="207791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HST shows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what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behind</a:t>
            </a:r>
            <a:r>
              <a:rPr lang="fr-FR" altLang="fr-FR" sz="2400" dirty="0">
                <a:ea typeface="ＭＳ Ｐゴシック" panose="020B0600070205080204" pitchFamily="34" charset="-128"/>
              </a:rPr>
              <a:t> an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observed</a:t>
            </a:r>
            <a:r>
              <a:rPr lang="fr-FR" altLang="fr-FR" sz="2400" dirty="0">
                <a:ea typeface="ＭＳ Ｐゴシック" panose="020B0600070205080204" pitchFamily="34" charset="-128"/>
              </a:rPr>
              <a:t> light-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curve</a:t>
            </a:r>
            <a:r>
              <a:rPr lang="fr-FR" altLang="fr-FR" sz="2400" dirty="0">
                <a:ea typeface="ＭＳ Ｐゴシック" panose="020B0600070205080204" pitchFamily="34" charset="-128"/>
              </a:rPr>
              <a:t> on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Earth</a:t>
            </a:r>
            <a:endParaRPr lang="fr-FR" altLang="fr-FR" sz="2400" dirty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fr-FR" altLang="fr-FR" sz="2000" dirty="0">
                <a:ea typeface="ＭＳ Ｐゴシック" panose="020B0600070205080204" pitchFamily="34" charset="-128"/>
              </a:rPr>
              <a:t>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catalog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object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produced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by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ground-based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telescope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often</a:t>
            </a:r>
            <a:r>
              <a:rPr lang="fr-FR" altLang="fr-FR" sz="2000" dirty="0">
                <a:ea typeface="ＭＳ Ｐゴシック" panose="020B0600070205080204" pitchFamily="34" charset="-128"/>
              </a:rPr>
              <a:t>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blend</a:t>
            </a:r>
            <a:r>
              <a:rPr lang="fr-FR" altLang="fr-FR" sz="2000" dirty="0">
                <a:ea typeface="ＭＳ Ｐゴシック" panose="020B0600070205080204" pitchFamily="34" charset="-128"/>
              </a:rPr>
              <a:t> of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several</a:t>
            </a:r>
            <a:r>
              <a:rPr lang="fr-FR" altLang="fr-FR" sz="2000" dirty="0">
                <a:ea typeface="ＭＳ Ｐゴシック" panose="020B0600070205080204" pitchFamily="34" charset="-128"/>
              </a:rPr>
              <a:t> stars in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crowded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fields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fr-FR" altLang="fr-FR" sz="20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2000" dirty="0">
                <a:ea typeface="ＭＳ Ｐゴシック" panose="020B0600070205080204" pitchFamily="34" charset="-128"/>
              </a:rPr>
              <a:t> has to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simulated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on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each</a:t>
            </a:r>
            <a:r>
              <a:rPr lang="fr-FR" altLang="fr-FR" sz="2000" dirty="0">
                <a:ea typeface="ＭＳ Ｐゴシック" panose="020B0600070205080204" pitchFamily="34" charset="-128"/>
              </a:rPr>
              <a:t> HST component and the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resulting</a:t>
            </a:r>
            <a:r>
              <a:rPr lang="fr-FR" altLang="fr-FR" sz="2000" dirty="0">
                <a:ea typeface="ＭＳ Ｐゴシック" panose="020B0600070205080204" pitchFamily="34" charset="-128"/>
              </a:rPr>
              <a:t> light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curve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20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sum</a:t>
            </a:r>
            <a:r>
              <a:rPr lang="fr-FR" altLang="fr-FR" sz="2000" dirty="0">
                <a:ea typeface="ＭＳ Ｐゴシック" panose="020B0600070205080204" pitchFamily="34" charset="-128"/>
              </a:rPr>
              <a:t> of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magnified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and a stable components</a:t>
            </a:r>
          </a:p>
          <a:p>
            <a:pPr>
              <a:buFontTx/>
              <a:buChar char="-"/>
            </a:pPr>
            <a:r>
              <a:rPr lang="fr-FR" altLang="fr-FR" sz="2000" dirty="0">
                <a:ea typeface="ＭＳ Ｐゴシック" panose="020B0600070205080204" pitchFamily="34" charset="-128"/>
              </a:rPr>
              <a:t>Is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it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sufficient</a:t>
            </a:r>
            <a:r>
              <a:rPr lang="fr-FR" altLang="fr-FR" sz="2000" dirty="0"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83971" name="Image 5">
            <a:extLst>
              <a:ext uri="{FF2B5EF4-FFF2-40B4-BE49-F238E27FC236}">
                <a16:creationId xmlns:a16="http://schemas.microsoft.com/office/drawing/2014/main" id="{AFB79B2E-8EB8-C17A-CE49-DA161925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212976"/>
            <a:ext cx="6908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EROS-gs201">
            <a:extLst>
              <a:ext uri="{FF2B5EF4-FFF2-40B4-BE49-F238E27FC236}">
                <a16:creationId xmlns:a16="http://schemas.microsoft.com/office/drawing/2014/main" id="{26E87979-CAC7-D2C1-E298-FE98698D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5">
            <a:extLst>
              <a:ext uri="{FF2B5EF4-FFF2-40B4-BE49-F238E27FC236}">
                <a16:creationId xmlns:a16="http://schemas.microsoft.com/office/drawing/2014/main" id="{1A61DF39-00A3-2946-06CA-B1CA20FA4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13716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7827" name="Rectangle 6">
            <a:extLst>
              <a:ext uri="{FF2B5EF4-FFF2-40B4-BE49-F238E27FC236}">
                <a16:creationId xmlns:a16="http://schemas.microsoft.com/office/drawing/2014/main" id="{9E8FF98D-2D5A-349A-F164-AED70858C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698500"/>
            <a:ext cx="11430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7828" name="Text Box 7">
            <a:extLst>
              <a:ext uri="{FF2B5EF4-FFF2-40B4-BE49-F238E27FC236}">
                <a16:creationId xmlns:a16="http://schemas.microsoft.com/office/drawing/2014/main" id="{F96C61AD-31E2-327D-0408-F48858584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EROS </a:t>
            </a:r>
            <a:r>
              <a:rPr lang="fr-FR" altLang="fr-FR" b="1">
                <a:solidFill>
                  <a:srgbClr val="FFFF00"/>
                </a:solidFill>
              </a:rPr>
              <a:t>vs HST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EROS-gs201">
            <a:extLst>
              <a:ext uri="{FF2B5EF4-FFF2-40B4-BE49-F238E27FC236}">
                <a16:creationId xmlns:a16="http://schemas.microsoft.com/office/drawing/2014/main" id="{BF752BA7-C73A-3A6E-98E6-E3980607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HST-gs201_4">
            <a:extLst>
              <a:ext uri="{FF2B5EF4-FFF2-40B4-BE49-F238E27FC236}">
                <a16:creationId xmlns:a16="http://schemas.microsoft.com/office/drawing/2014/main" id="{4CEFC6A1-040A-C204-DA08-CF6CD5F3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50900"/>
            <a:ext cx="68056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5">
            <a:extLst>
              <a:ext uri="{FF2B5EF4-FFF2-40B4-BE49-F238E27FC236}">
                <a16:creationId xmlns:a16="http://schemas.microsoft.com/office/drawing/2014/main" id="{DEFF5AF0-627D-148E-B0A6-0D7C65EC9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13716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9876" name="Rectangle 6">
            <a:extLst>
              <a:ext uri="{FF2B5EF4-FFF2-40B4-BE49-F238E27FC236}">
                <a16:creationId xmlns:a16="http://schemas.microsoft.com/office/drawing/2014/main" id="{ABEBEF8A-D753-542E-0F62-E5C9888B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698500"/>
            <a:ext cx="11430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9877" name="Text Box 7">
            <a:extLst>
              <a:ext uri="{FF2B5EF4-FFF2-40B4-BE49-F238E27FC236}">
                <a16:creationId xmlns:a16="http://schemas.microsoft.com/office/drawing/2014/main" id="{CC43A6D8-E089-6103-66EC-AC87E9F6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EROS vs HST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EROS-gs201">
            <a:extLst>
              <a:ext uri="{FF2B5EF4-FFF2-40B4-BE49-F238E27FC236}">
                <a16:creationId xmlns:a16="http://schemas.microsoft.com/office/drawing/2014/main" id="{6EBF9BEF-49B8-F2E0-FB70-BCAB185F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830263"/>
            <a:ext cx="80137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 descr="HST-gs201_4">
            <a:extLst>
              <a:ext uri="{FF2B5EF4-FFF2-40B4-BE49-F238E27FC236}">
                <a16:creationId xmlns:a16="http://schemas.microsoft.com/office/drawing/2014/main" id="{553D93EA-5913-E929-029C-8C333E18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50900"/>
            <a:ext cx="68056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7">
            <a:extLst>
              <a:ext uri="{FF2B5EF4-FFF2-40B4-BE49-F238E27FC236}">
                <a16:creationId xmlns:a16="http://schemas.microsoft.com/office/drawing/2014/main" id="{85A60820-03F2-099A-5C1B-EF21BEFA941E}"/>
              </a:ext>
            </a:extLst>
          </p:cNvPr>
          <p:cNvGrpSpPr>
            <a:grpSpLocks/>
          </p:cNvGrpSpPr>
          <p:nvPr/>
        </p:nvGrpSpPr>
        <p:grpSpPr bwMode="auto">
          <a:xfrm>
            <a:off x="0" y="381000"/>
            <a:ext cx="9105900" cy="6108700"/>
            <a:chOff x="0" y="240"/>
            <a:chExt cx="5736" cy="3848"/>
          </a:xfrm>
        </p:grpSpPr>
        <p:sp>
          <p:nvSpPr>
            <p:cNvPr id="81925" name="Rectangle 5">
              <a:extLst>
                <a:ext uri="{FF2B5EF4-FFF2-40B4-BE49-F238E27FC236}">
                  <a16:creationId xmlns:a16="http://schemas.microsoft.com/office/drawing/2014/main" id="{C4BB28E3-088E-9567-EF6A-7E9E98210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"/>
              <a:ext cx="864" cy="3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81926" name="Rectangle 6">
              <a:extLst>
                <a:ext uri="{FF2B5EF4-FFF2-40B4-BE49-F238E27FC236}">
                  <a16:creationId xmlns:a16="http://schemas.microsoft.com/office/drawing/2014/main" id="{71A04F31-5497-027E-D08B-2E50D9C1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440"/>
              <a:ext cx="720" cy="3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</p:grpSp>
      <p:sp>
        <p:nvSpPr>
          <p:cNvPr id="81924" name="Text Box 7">
            <a:extLst>
              <a:ext uri="{FF2B5EF4-FFF2-40B4-BE49-F238E27FC236}">
                <a16:creationId xmlns:a16="http://schemas.microsoft.com/office/drawing/2014/main" id="{16BF6A46-3BFF-515F-42F6-E244C6687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EROS vs </a:t>
            </a:r>
            <a:r>
              <a:rPr lang="fr-FR" altLang="fr-FR" b="1">
                <a:solidFill>
                  <a:srgbClr val="FF0000"/>
                </a:solidFill>
              </a:rPr>
              <a:t>HST</a:t>
            </a: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re 1">
            <a:extLst>
              <a:ext uri="{FF2B5EF4-FFF2-40B4-BE49-F238E27FC236}">
                <a16:creationId xmlns:a16="http://schemas.microsoft.com/office/drawing/2014/main" id="{61C3E21C-40E6-B47E-6B34-00E41CA0C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081088"/>
          </a:xfrm>
        </p:spPr>
        <p:txBody>
          <a:bodyPr/>
          <a:lstStyle/>
          <a:p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We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expect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blending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by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close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neighbours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not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detected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 HST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FD9BF8-F438-44F2-F84B-727DFE1A8A38}"/>
              </a:ext>
            </a:extLst>
          </p:cNvPr>
          <p:cNvSpPr txBox="1"/>
          <p:nvPr/>
        </p:nvSpPr>
        <p:spPr>
          <a:xfrm>
            <a:off x="5364163" y="3429000"/>
            <a:ext cx="3735387" cy="209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800" b="1" dirty="0" err="1"/>
              <a:t>Number</a:t>
            </a:r>
            <a:r>
              <a:rPr lang="fr-FR" sz="1800" b="1" dirty="0"/>
              <a:t> of </a:t>
            </a:r>
            <a:r>
              <a:rPr lang="fr-FR" sz="1800" b="1" dirty="0" err="1"/>
              <a:t>neighbours</a:t>
            </a:r>
            <a:r>
              <a:rPr lang="fr-FR" sz="1800" b="1" dirty="0"/>
              <a:t> at [r, </a:t>
            </a:r>
            <a:r>
              <a:rPr lang="fr-FR" sz="1800" b="1" dirty="0" err="1"/>
              <a:t>r+</a:t>
            </a:r>
            <a:r>
              <a:rPr lang="fr-FR" sz="1800" b="1" dirty="0" err="1">
                <a:latin typeface="Symbol" pitchFamily="2" charset="2"/>
              </a:rPr>
              <a:t>D</a:t>
            </a:r>
            <a:r>
              <a:rPr lang="fr-FR" sz="1800" b="1" dirty="0" err="1"/>
              <a:t>r</a:t>
            </a:r>
            <a:r>
              <a:rPr lang="fr-FR" sz="1800" b="1" dirty="0"/>
              <a:t>] </a:t>
            </a:r>
          </a:p>
          <a:p>
            <a:pPr marL="342900" indent="-342900">
              <a:buFontTx/>
              <a:buChar char="-"/>
              <a:defRPr/>
            </a:pPr>
            <a:r>
              <a:rPr lang="fr-FR" sz="1600" dirty="0" err="1"/>
              <a:t>Should</a:t>
            </a:r>
            <a:r>
              <a:rPr lang="fr-FR" sz="1600" dirty="0"/>
              <a:t> </a:t>
            </a:r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linearly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r for a </a:t>
            </a:r>
            <a:r>
              <a:rPr lang="fr-FR" sz="1600" dirty="0" err="1"/>
              <a:t>random</a:t>
            </a:r>
            <a:r>
              <a:rPr lang="fr-FR" sz="1600" dirty="0"/>
              <a:t> distribution</a:t>
            </a:r>
          </a:p>
          <a:p>
            <a:pPr marL="342900" indent="-342900">
              <a:buFontTx/>
              <a:buChar char="-"/>
              <a:defRPr/>
            </a:pPr>
            <a:r>
              <a:rPr lang="fr-FR" sz="1600" dirty="0"/>
              <a:t>GAIA DR3 </a:t>
            </a:r>
            <a:r>
              <a:rPr lang="fr-FR" sz="1600" dirty="0" err="1"/>
              <a:t>catalog</a:t>
            </a:r>
            <a:r>
              <a:rPr lang="fr-FR" sz="1600" dirty="0"/>
              <a:t> of </a:t>
            </a:r>
            <a:r>
              <a:rPr lang="fr-FR" sz="1600" dirty="0" err="1"/>
              <a:t>nearby</a:t>
            </a:r>
            <a:r>
              <a:rPr lang="fr-FR" sz="1600" dirty="0"/>
              <a:t> stars shows </a:t>
            </a:r>
            <a:r>
              <a:rPr lang="fr-FR" sz="1600" dirty="0" err="1"/>
              <a:t>clear</a:t>
            </a:r>
            <a:r>
              <a:rPr lang="fr-FR" sz="1600" dirty="0"/>
              <a:t> </a:t>
            </a:r>
            <a:r>
              <a:rPr lang="fr-FR" sz="1600" dirty="0" err="1"/>
              <a:t>excess</a:t>
            </a:r>
            <a:r>
              <a:rPr lang="fr-FR" sz="1600" dirty="0"/>
              <a:t> w/r </a:t>
            </a:r>
            <a:r>
              <a:rPr lang="fr-FR" sz="1600" dirty="0" err="1"/>
              <a:t>random</a:t>
            </a:r>
            <a:r>
              <a:rPr lang="fr-FR" sz="1600" dirty="0"/>
              <a:t> for </a:t>
            </a:r>
            <a:r>
              <a:rPr lang="fr-FR" sz="1600" dirty="0" err="1"/>
              <a:t>separation</a:t>
            </a:r>
            <a:r>
              <a:rPr lang="fr-FR" sz="1600" dirty="0"/>
              <a:t> &lt; 10000AU</a:t>
            </a:r>
          </a:p>
          <a:p>
            <a:pPr marL="342900" indent="-342900">
              <a:buFontTx/>
              <a:buChar char="-"/>
              <a:defRPr/>
            </a:pPr>
            <a:r>
              <a:rPr lang="fr-FR" sz="1600" dirty="0"/>
              <a:t>Corresponds to &lt; 0.1 </a:t>
            </a:r>
            <a:r>
              <a:rPr lang="fr-FR" sz="1600" dirty="0" err="1"/>
              <a:t>arcsec</a:t>
            </a:r>
            <a:r>
              <a:rPr lang="fr-FR" sz="1600" dirty="0"/>
              <a:t> </a:t>
            </a:r>
            <a:r>
              <a:rPr lang="fr-FR" sz="1600" dirty="0" err="1"/>
              <a:t>angular</a:t>
            </a:r>
            <a:r>
              <a:rPr lang="fr-FR" sz="1600" dirty="0"/>
              <a:t> </a:t>
            </a:r>
            <a:r>
              <a:rPr lang="fr-FR" sz="1600" dirty="0" err="1"/>
              <a:t>separation</a:t>
            </a:r>
            <a:r>
              <a:rPr lang="fr-FR" sz="1600" dirty="0"/>
              <a:t> in LMC</a:t>
            </a:r>
          </a:p>
        </p:txBody>
      </p:sp>
      <p:pic>
        <p:nvPicPr>
          <p:cNvPr id="86019" name="Image 8">
            <a:extLst>
              <a:ext uri="{FF2B5EF4-FFF2-40B4-BE49-F238E27FC236}">
                <a16:creationId xmlns:a16="http://schemas.microsoft.com/office/drawing/2014/main" id="{B629B429-18E5-4AFE-E371-6B868AE1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52863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ZoneTexte 3">
            <a:extLst>
              <a:ext uri="{FF2B5EF4-FFF2-40B4-BE49-F238E27FC236}">
                <a16:creationId xmlns:a16="http://schemas.microsoft.com/office/drawing/2014/main" id="{AEA83A1F-B37F-2F7A-06A2-88E7B7A65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2762250"/>
            <a:ext cx="1487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Random distribution</a:t>
            </a:r>
            <a:endParaRPr lang="fr-FR" altLang="fr-FR" sz="2400"/>
          </a:p>
        </p:txBody>
      </p:sp>
      <p:pic>
        <p:nvPicPr>
          <p:cNvPr id="86021" name="Image 10">
            <a:extLst>
              <a:ext uri="{FF2B5EF4-FFF2-40B4-BE49-F238E27FC236}">
                <a16:creationId xmlns:a16="http://schemas.microsoft.com/office/drawing/2014/main" id="{DC13E19A-8BFD-6155-B3D8-66CA90D9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01750"/>
            <a:ext cx="20828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1">
            <a:extLst>
              <a:ext uri="{FF2B5EF4-FFF2-40B4-BE49-F238E27FC236}">
                <a16:creationId xmlns:a16="http://schemas.microsoft.com/office/drawing/2014/main" id="{2B0CB7FE-4677-8174-88E7-0E032B5B7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081088"/>
          </a:xfrm>
        </p:spPr>
        <p:txBody>
          <a:bodyPr/>
          <a:lstStyle/>
          <a:p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Quantifying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the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blending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impact by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close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neighbours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not </a:t>
            </a:r>
            <a:r>
              <a:rPr lang="fr-FR" altLang="fr-FR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detected</a:t>
            </a:r>
            <a:r>
              <a:rPr lang="fr-FR" altLang="fr-FR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 HST</a:t>
            </a:r>
          </a:p>
        </p:txBody>
      </p:sp>
      <p:pic>
        <p:nvPicPr>
          <p:cNvPr id="89090" name="Image 8">
            <a:extLst>
              <a:ext uri="{FF2B5EF4-FFF2-40B4-BE49-F238E27FC236}">
                <a16:creationId xmlns:a16="http://schemas.microsoft.com/office/drawing/2014/main" id="{7803A2D1-59E7-21CF-6ACE-192767C0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2863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ZoneTexte 3">
            <a:extLst>
              <a:ext uri="{FF2B5EF4-FFF2-40B4-BE49-F238E27FC236}">
                <a16:creationId xmlns:a16="http://schemas.microsoft.com/office/drawing/2014/main" id="{8773A9B2-DAC9-492F-7C39-A1719C826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279" y="2329780"/>
            <a:ext cx="1487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Random distribution</a:t>
            </a:r>
            <a:endParaRPr lang="fr-FR" altLang="fr-FR" sz="2400"/>
          </a:p>
        </p:txBody>
      </p:sp>
      <p:grpSp>
        <p:nvGrpSpPr>
          <p:cNvPr id="89092" name="Groupe 9">
            <a:extLst>
              <a:ext uri="{FF2B5EF4-FFF2-40B4-BE49-F238E27FC236}">
                <a16:creationId xmlns:a16="http://schemas.microsoft.com/office/drawing/2014/main" id="{CF80DA07-4716-D2A1-FFB5-19B3ADFFE579}"/>
              </a:ext>
            </a:extLst>
          </p:cNvPr>
          <p:cNvGrpSpPr>
            <a:grpSpLocks/>
          </p:cNvGrpSpPr>
          <p:nvPr/>
        </p:nvGrpSpPr>
        <p:grpSpPr bwMode="auto">
          <a:xfrm>
            <a:off x="5360541" y="2078431"/>
            <a:ext cx="3603625" cy="2953086"/>
            <a:chOff x="5360931" y="2438891"/>
            <a:chExt cx="3603557" cy="2953576"/>
          </a:xfrm>
        </p:grpSpPr>
        <p:pic>
          <p:nvPicPr>
            <p:cNvPr id="89098" name="Image 4">
              <a:extLst>
                <a:ext uri="{FF2B5EF4-FFF2-40B4-BE49-F238E27FC236}">
                  <a16:creationId xmlns:a16="http://schemas.microsoft.com/office/drawing/2014/main" id="{8801CA39-CEF3-84C7-6DB6-10F8B638E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931" y="2438891"/>
              <a:ext cx="3603557" cy="2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9" name="ZoneTexte 7">
              <a:extLst>
                <a:ext uri="{FF2B5EF4-FFF2-40B4-BE49-F238E27FC236}">
                  <a16:creationId xmlns:a16="http://schemas.microsoft.com/office/drawing/2014/main" id="{86FCA5DB-F65B-BE09-30C3-1E867D802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2400" y="4869160"/>
              <a:ext cx="3141015" cy="523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400" i="1" dirty="0">
                  <a:latin typeface="Helvetica" pitchFamily="2" charset="0"/>
                </a:rPr>
                <a:t>Integrated </a:t>
              </a:r>
              <a:r>
                <a:rPr lang="fr-FR" altLang="fr-FR" sz="1400" i="1" dirty="0" err="1">
                  <a:latin typeface="Helvetica" pitchFamily="2" charset="0"/>
                </a:rPr>
                <a:t>binary</a:t>
              </a:r>
              <a:r>
                <a:rPr lang="fr-FR" altLang="fr-FR" sz="1400" i="1" dirty="0">
                  <a:latin typeface="Helvetica" pitchFamily="2" charset="0"/>
                </a:rPr>
                <a:t> rate </a:t>
              </a:r>
              <a:r>
                <a:rPr lang="fr-FR" altLang="fr-FR" sz="1400" i="1" dirty="0" err="1">
                  <a:latin typeface="Helvetica" pitchFamily="2" charset="0"/>
                </a:rPr>
                <a:t>with</a:t>
              </a:r>
              <a:r>
                <a:rPr lang="fr-FR" altLang="fr-FR" sz="1400" i="1" dirty="0">
                  <a:latin typeface="Helvetica" pitchFamily="2" charset="0"/>
                </a:rPr>
                <a:t> </a:t>
              </a:r>
              <a:r>
                <a:rPr lang="fr-FR" altLang="fr-FR" sz="1400" i="1" dirty="0" err="1">
                  <a:latin typeface="Helvetica" pitchFamily="2" charset="0"/>
                </a:rPr>
                <a:t>separation</a:t>
              </a:r>
              <a:r>
                <a:rPr lang="fr-FR" altLang="fr-FR" sz="1400" i="1" dirty="0">
                  <a:latin typeface="Helvetica" pitchFamily="2" charset="0"/>
                </a:rPr>
                <a:t> </a:t>
              </a:r>
              <a:r>
                <a:rPr lang="fr-FR" altLang="fr-FR" sz="1400" i="1" dirty="0" err="1">
                  <a:latin typeface="Helvetica" pitchFamily="2" charset="0"/>
                </a:rPr>
                <a:t>ranging</a:t>
              </a:r>
              <a:r>
                <a:rPr lang="fr-FR" altLang="fr-FR" sz="1400" i="1" dirty="0">
                  <a:latin typeface="Helvetica" pitchFamily="2" charset="0"/>
                </a:rPr>
                <a:t> </a:t>
              </a:r>
              <a:r>
                <a:rPr lang="fr-FR" altLang="fr-FR" sz="1400" i="1" dirty="0" err="1">
                  <a:latin typeface="Helvetica" pitchFamily="2" charset="0"/>
                </a:rPr>
                <a:t>from</a:t>
              </a:r>
              <a:r>
                <a:rPr lang="fr-FR" altLang="fr-FR" sz="1400" i="1" dirty="0">
                  <a:latin typeface="Helvetica" pitchFamily="2" charset="0"/>
                </a:rPr>
                <a:t> </a:t>
              </a:r>
              <a:r>
                <a:rPr lang="fr-FR" altLang="fr-FR" sz="1400" i="1" dirty="0" err="1">
                  <a:latin typeface="Helvetica" pitchFamily="2" charset="0"/>
                </a:rPr>
                <a:t>abscissa</a:t>
              </a:r>
              <a:r>
                <a:rPr lang="fr-FR" altLang="fr-FR" sz="1400" i="1" dirty="0">
                  <a:latin typeface="Helvetica" pitchFamily="2" charset="0"/>
                </a:rPr>
                <a:t> [AU] to </a:t>
              </a:r>
              <a:r>
                <a:rPr lang="fr-FR" altLang="fr-FR" sz="1400" i="1" dirty="0" err="1">
                  <a:latin typeface="Helvetica" pitchFamily="2" charset="0"/>
                </a:rPr>
                <a:t>infinity</a:t>
              </a:r>
              <a:endParaRPr lang="fr-FR" altLang="fr-FR" sz="1400" i="1" dirty="0">
                <a:latin typeface="Helvetica" pitchFamily="2" charset="0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FEE62FF-BE4E-68A5-46B5-C58893B0DEF8}"/>
              </a:ext>
            </a:extLst>
          </p:cNvPr>
          <p:cNvSpPr txBox="1"/>
          <p:nvPr/>
        </p:nvSpPr>
        <p:spPr>
          <a:xfrm>
            <a:off x="1404491" y="2288505"/>
            <a:ext cx="3494088" cy="708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err="1"/>
              <a:t>Extract</a:t>
            </a:r>
            <a:r>
              <a:rPr lang="fr-FR" sz="2000" dirty="0"/>
              <a:t> the rate of </a:t>
            </a:r>
            <a:r>
              <a:rPr lang="fr-FR" sz="2000" dirty="0" err="1"/>
              <a:t>binary</a:t>
            </a:r>
            <a:r>
              <a:rPr lang="fr-FR" sz="2000" dirty="0"/>
              <a:t> as a </a:t>
            </a:r>
            <a:r>
              <a:rPr lang="fr-FR" sz="2000" dirty="0" err="1"/>
              <a:t>function</a:t>
            </a:r>
            <a:r>
              <a:rPr lang="fr-FR" sz="2000" dirty="0"/>
              <a:t> of </a:t>
            </a:r>
            <a:r>
              <a:rPr lang="fr-FR" sz="2000" dirty="0" err="1"/>
              <a:t>projected</a:t>
            </a:r>
            <a:r>
              <a:rPr lang="fr-FR" sz="2000" dirty="0"/>
              <a:t> </a:t>
            </a:r>
            <a:r>
              <a:rPr lang="fr-FR" sz="2000" dirty="0" err="1"/>
              <a:t>separation</a:t>
            </a:r>
            <a:endParaRPr lang="fr-FR" sz="2000" dirty="0"/>
          </a:p>
        </p:txBody>
      </p:sp>
      <p:cxnSp>
        <p:nvCxnSpPr>
          <p:cNvPr id="89094" name="Connecteur droit avec flèche 11">
            <a:extLst>
              <a:ext uri="{FF2B5EF4-FFF2-40B4-BE49-F238E27FC236}">
                <a16:creationId xmlns:a16="http://schemas.microsoft.com/office/drawing/2014/main" id="{17A23B88-43F6-83C2-83EE-91E3194843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31916" y="2683793"/>
            <a:ext cx="800100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7F8DF87-490F-D0B3-A6C7-2AA153070A1D}"/>
              </a:ext>
            </a:extLst>
          </p:cNvPr>
          <p:cNvSpPr txBox="1"/>
          <p:nvPr/>
        </p:nvSpPr>
        <p:spPr>
          <a:xfrm>
            <a:off x="539553" y="5301208"/>
            <a:ext cx="849649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/>
              <a:t>For </a:t>
            </a:r>
            <a:r>
              <a:rPr lang="fr-FR" sz="2000" b="1" dirty="0" err="1"/>
              <a:t>microlensing</a:t>
            </a:r>
            <a:r>
              <a:rPr lang="fr-FR" sz="2000" b="1" dirty="0"/>
              <a:t> by </a:t>
            </a:r>
            <a:r>
              <a:rPr lang="fr-FR" sz="2000" b="1" dirty="0" err="1">
                <a:highlight>
                  <a:srgbClr val="FFFF00"/>
                </a:highlight>
              </a:rPr>
              <a:t>heavy</a:t>
            </a:r>
            <a:r>
              <a:rPr lang="fr-FR" sz="2000" b="1" dirty="0">
                <a:highlight>
                  <a:srgbClr val="FFFF00"/>
                </a:highlight>
              </a:rPr>
              <a:t> </a:t>
            </a:r>
            <a:r>
              <a:rPr lang="fr-FR" sz="2000" b="1" dirty="0" err="1">
                <a:highlight>
                  <a:srgbClr val="FFFF00"/>
                </a:highlight>
              </a:rPr>
              <a:t>lenses</a:t>
            </a:r>
            <a:r>
              <a:rPr lang="fr-FR" sz="2000" b="1" dirty="0"/>
              <a:t> </a:t>
            </a:r>
            <a:r>
              <a:rPr lang="fr-FR" sz="1800" b="1" dirty="0"/>
              <a:t>(&gt; 20M</a:t>
            </a:r>
            <a:r>
              <a:rPr lang="fr-FR" sz="1800" b="1" baseline="-25000" dirty="0"/>
              <a:t>sol</a:t>
            </a:r>
            <a:r>
              <a:rPr lang="fr-FR" sz="1800" b="1" dirty="0"/>
              <a:t>)</a:t>
            </a:r>
          </a:p>
          <a:p>
            <a:pPr>
              <a:defRPr/>
            </a:pPr>
            <a:r>
              <a:rPr lang="fr-FR" sz="1800" dirty="0"/>
              <a:t>- R</a:t>
            </a:r>
            <a:r>
              <a:rPr lang="fr-FR" sz="1800" baseline="-25000" dirty="0"/>
              <a:t>E</a:t>
            </a:r>
            <a:r>
              <a:rPr lang="fr-FR" sz="1800" dirty="0"/>
              <a:t> &gt; 50 AU -&gt; </a:t>
            </a:r>
            <a:r>
              <a:rPr lang="fr-FR" sz="1800" dirty="0" err="1"/>
              <a:t>only</a:t>
            </a:r>
            <a:r>
              <a:rPr lang="fr-FR" sz="1800" dirty="0"/>
              <a:t> </a:t>
            </a:r>
            <a:r>
              <a:rPr lang="fr-FR" sz="1800" dirty="0" err="1"/>
              <a:t>binaries</a:t>
            </a:r>
            <a:r>
              <a:rPr lang="fr-FR" sz="1800" dirty="0"/>
              <a:t> </a:t>
            </a:r>
            <a:r>
              <a:rPr lang="fr-FR" sz="1800" dirty="0" err="1"/>
              <a:t>separated</a:t>
            </a:r>
            <a:r>
              <a:rPr lang="fr-FR" sz="1800" dirty="0"/>
              <a:t> by &gt; 50AU have 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considered</a:t>
            </a:r>
            <a:r>
              <a:rPr lang="fr-FR" sz="1800" dirty="0"/>
              <a:t> for </a:t>
            </a:r>
            <a:r>
              <a:rPr lang="fr-FR" sz="1800" dirty="0" err="1"/>
              <a:t>blending</a:t>
            </a:r>
            <a:endParaRPr lang="fr-FR" sz="2000" dirty="0"/>
          </a:p>
          <a:p>
            <a:pPr>
              <a:defRPr/>
            </a:pPr>
            <a:r>
              <a:rPr lang="fr-FR" sz="1800" dirty="0"/>
              <a:t>- &lt; 7% of the sources are </a:t>
            </a:r>
            <a:r>
              <a:rPr lang="fr-FR" sz="1800" dirty="0" err="1"/>
              <a:t>such</a:t>
            </a:r>
            <a:r>
              <a:rPr lang="fr-FR" sz="1800" dirty="0"/>
              <a:t> </a:t>
            </a:r>
            <a:r>
              <a:rPr lang="fr-FR" sz="1800" dirty="0" err="1"/>
              <a:t>binaries</a:t>
            </a:r>
            <a:r>
              <a:rPr lang="fr-FR" sz="1800" dirty="0"/>
              <a:t> </a:t>
            </a:r>
            <a:r>
              <a:rPr lang="fr-FR" sz="1800" dirty="0" err="1"/>
              <a:t>inducing</a:t>
            </a:r>
            <a:r>
              <a:rPr lang="fr-FR" sz="1800" dirty="0"/>
              <a:t> </a:t>
            </a:r>
            <a:r>
              <a:rPr lang="fr-FR" sz="1800" dirty="0" err="1"/>
              <a:t>classical</a:t>
            </a:r>
            <a:r>
              <a:rPr lang="fr-FR" sz="1800" dirty="0"/>
              <a:t> or transition </a:t>
            </a:r>
            <a:r>
              <a:rPr lang="fr-FR" sz="1800" dirty="0" err="1"/>
              <a:t>blend</a:t>
            </a:r>
            <a:r>
              <a:rPr lang="fr-FR" sz="1800" dirty="0"/>
              <a:t> </a:t>
            </a:r>
            <a:r>
              <a:rPr lang="fr-FR" sz="1800" dirty="0" err="1"/>
              <a:t>effect</a:t>
            </a:r>
            <a:endParaRPr lang="fr-FR" sz="1800" dirty="0"/>
          </a:p>
          <a:p>
            <a:pPr marL="285750" indent="-285750">
              <a:buFontTx/>
              <a:buChar char="-"/>
              <a:defRPr/>
            </a:pPr>
            <a:r>
              <a:rPr lang="fr-FR" sz="1800" dirty="0" err="1"/>
              <a:t>closer</a:t>
            </a:r>
            <a:r>
              <a:rPr lang="fr-FR" sz="1800" dirty="0"/>
              <a:t> </a:t>
            </a:r>
            <a:r>
              <a:rPr lang="fr-FR" sz="1800" dirty="0" err="1"/>
              <a:t>binaries</a:t>
            </a:r>
            <a:r>
              <a:rPr lang="fr-FR" sz="1800" dirty="0"/>
              <a:t> are </a:t>
            </a:r>
            <a:r>
              <a:rPr lang="fr-FR" sz="1800" dirty="0" err="1"/>
              <a:t>identically</a:t>
            </a:r>
            <a:r>
              <a:rPr lang="fr-FR" sz="1800" dirty="0"/>
              <a:t> </a:t>
            </a:r>
            <a:r>
              <a:rPr lang="fr-FR" sz="1800" dirty="0" err="1"/>
              <a:t>magnified</a:t>
            </a:r>
            <a:r>
              <a:rPr lang="fr-FR" sz="1800" dirty="0"/>
              <a:t> and can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considered</a:t>
            </a:r>
            <a:r>
              <a:rPr lang="fr-FR" sz="1800" dirty="0"/>
              <a:t> as single sources</a:t>
            </a:r>
          </a:p>
          <a:p>
            <a:pPr marL="342900" indent="-342900">
              <a:buFontTx/>
              <a:buChar char="-"/>
              <a:defRPr/>
            </a:pPr>
            <a:r>
              <a:rPr lang="fr-FR" sz="1800" dirty="0">
                <a:solidFill>
                  <a:srgbClr val="FF0000"/>
                </a:solidFill>
              </a:rPr>
              <a:t>-&gt; </a:t>
            </a:r>
            <a:r>
              <a:rPr lang="fr-FR" sz="1800" dirty="0" err="1">
                <a:solidFill>
                  <a:srgbClr val="FF0000"/>
                </a:solidFill>
              </a:rPr>
              <a:t>Negligible</a:t>
            </a:r>
            <a:r>
              <a:rPr lang="fr-FR" sz="1800" dirty="0">
                <a:solidFill>
                  <a:srgbClr val="FF0000"/>
                </a:solidFill>
              </a:rPr>
              <a:t> impact</a:t>
            </a:r>
            <a:r>
              <a:rPr lang="fr-FR" sz="1800" dirty="0"/>
              <a:t> (conservative)</a:t>
            </a:r>
            <a:endParaRPr lang="fr-FR" sz="2000" dirty="0"/>
          </a:p>
        </p:txBody>
      </p:sp>
      <p:cxnSp>
        <p:nvCxnSpPr>
          <p:cNvPr id="5" name="Connecteur droit avec flèche 13">
            <a:extLst>
              <a:ext uri="{FF2B5EF4-FFF2-40B4-BE49-F238E27FC236}">
                <a16:creationId xmlns:a16="http://schemas.microsoft.com/office/drawing/2014/main" id="{2E4B9E7B-6E77-F235-C2C7-94D942A98097}"/>
              </a:ext>
            </a:extLst>
          </p:cNvPr>
          <p:cNvCxnSpPr>
            <a:cxnSpLocks/>
          </p:cNvCxnSpPr>
          <p:nvPr/>
        </p:nvCxnSpPr>
        <p:spPr bwMode="auto">
          <a:xfrm>
            <a:off x="6049243" y="1907307"/>
            <a:ext cx="0" cy="24288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172EF62-CED1-E83D-4215-B032AA8823CD}"/>
              </a:ext>
            </a:extLst>
          </p:cNvPr>
          <p:cNvSpPr txBox="1"/>
          <p:nvPr/>
        </p:nvSpPr>
        <p:spPr>
          <a:xfrm>
            <a:off x="5360542" y="1437081"/>
            <a:ext cx="18038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dirty="0"/>
              <a:t>for </a:t>
            </a:r>
            <a:r>
              <a:rPr lang="fr-FR" sz="1800" dirty="0" err="1"/>
              <a:t>t</a:t>
            </a:r>
            <a:r>
              <a:rPr lang="fr-FR" sz="1800" baseline="-25000" dirty="0" err="1"/>
              <a:t>E</a:t>
            </a:r>
            <a:r>
              <a:rPr lang="fr-FR" sz="1800" dirty="0"/>
              <a:t> &gt; 2yr </a:t>
            </a:r>
            <a:r>
              <a:rPr lang="fr-FR" sz="1800" dirty="0" err="1"/>
              <a:t>event</a:t>
            </a:r>
            <a:r>
              <a:rPr lang="fr-FR" sz="1800" dirty="0"/>
              <a:t> R</a:t>
            </a:r>
            <a:r>
              <a:rPr lang="fr-FR" sz="1800" baseline="-25000" dirty="0"/>
              <a:t>E</a:t>
            </a:r>
            <a:r>
              <a:rPr lang="fr-FR" sz="1800" dirty="0"/>
              <a:t> &gt; 50 AU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1">
            <a:extLst>
              <a:ext uri="{FF2B5EF4-FFF2-40B4-BE49-F238E27FC236}">
                <a16:creationId xmlns:a16="http://schemas.microsoft.com/office/drawing/2014/main" id="{671EAF50-50A0-D3C1-0EA9-F77DEA8F3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Expected signal from the halo?</a:t>
            </a:r>
          </a:p>
        </p:txBody>
      </p:sp>
      <p:sp>
        <p:nvSpPr>
          <p:cNvPr id="89090" name="Espace réservé du contenu 2">
            <a:extLst>
              <a:ext uri="{FF2B5EF4-FFF2-40B4-BE49-F238E27FC236}">
                <a16:creationId xmlns:a16="http://schemas.microsoft.com/office/drawing/2014/main" id="{A4E39198-F4DD-7B19-C9E5-21F3D272F95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1188" y="1352550"/>
            <a:ext cx="7486650" cy="9445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Realistic simulation based on the observed light-curves modified by theoretical microlensing</a:t>
            </a:r>
          </a:p>
        </p:txBody>
      </p:sp>
      <p:pic>
        <p:nvPicPr>
          <p:cNvPr id="89091" name="Image 5">
            <a:extLst>
              <a:ext uri="{FF2B5EF4-FFF2-40B4-BE49-F238E27FC236}">
                <a16:creationId xmlns:a16="http://schemas.microsoft.com/office/drawing/2014/main" id="{6E219CA6-2375-06A4-BCC6-143D7318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297113"/>
            <a:ext cx="6108700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re 1">
            <a:extLst>
              <a:ext uri="{FF2B5EF4-FFF2-40B4-BE49-F238E27FC236}">
                <a16:creationId xmlns:a16="http://schemas.microsoft.com/office/drawing/2014/main" id="{147F3589-E49B-417E-515D-1A07C0579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3598863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Efficiency</a:t>
            </a:r>
          </a:p>
        </p:txBody>
      </p:sp>
      <p:grpSp>
        <p:nvGrpSpPr>
          <p:cNvPr id="90114" name="Grouper 6">
            <a:extLst>
              <a:ext uri="{FF2B5EF4-FFF2-40B4-BE49-F238E27FC236}">
                <a16:creationId xmlns:a16="http://schemas.microsoft.com/office/drawing/2014/main" id="{D3E581FB-8A0D-A31D-F04E-4DACF1ED7939}"/>
              </a:ext>
            </a:extLst>
          </p:cNvPr>
          <p:cNvGrpSpPr>
            <a:grpSpLocks/>
          </p:cNvGrpSpPr>
          <p:nvPr/>
        </p:nvGrpSpPr>
        <p:grpSpPr bwMode="auto">
          <a:xfrm>
            <a:off x="5294313" y="762000"/>
            <a:ext cx="3238500" cy="2790825"/>
            <a:chOff x="4681140" y="1412776"/>
            <a:chExt cx="5220072" cy="4397484"/>
          </a:xfrm>
        </p:grpSpPr>
        <p:pic>
          <p:nvPicPr>
            <p:cNvPr id="90119" name="Image 4" descr="efficiency-OGLE.tiff">
              <a:extLst>
                <a:ext uri="{FF2B5EF4-FFF2-40B4-BE49-F238E27FC236}">
                  <a16:creationId xmlns:a16="http://schemas.microsoft.com/office/drawing/2014/main" id="{ACD1BA68-A0DC-319E-61D9-D7D8C0D9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140" y="1412776"/>
              <a:ext cx="5220072" cy="439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0" name="ZoneTexte 5">
              <a:extLst>
                <a:ext uri="{FF2B5EF4-FFF2-40B4-BE49-F238E27FC236}">
                  <a16:creationId xmlns:a16="http://schemas.microsoft.com/office/drawing/2014/main" id="{541F0D52-247C-FCC2-D862-6FF042622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3432" y="1571383"/>
              <a:ext cx="2698389" cy="6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000" b="1"/>
                <a:t>OGLE (2015)</a:t>
              </a:r>
            </a:p>
          </p:txBody>
        </p:sp>
      </p:grpSp>
      <p:pic>
        <p:nvPicPr>
          <p:cNvPr id="90115" name="Image 7" descr="efficiency-MOA.tiff">
            <a:extLst>
              <a:ext uri="{FF2B5EF4-FFF2-40B4-BE49-F238E27FC236}">
                <a16:creationId xmlns:a16="http://schemas.microsoft.com/office/drawing/2014/main" id="{DF88A2D7-2AE5-7FDD-0275-EAB1D0CC8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365625"/>
            <a:ext cx="3190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ZoneTexte 1">
            <a:extLst>
              <a:ext uri="{FF2B5EF4-FFF2-40B4-BE49-F238E27FC236}">
                <a16:creationId xmlns:a16="http://schemas.microsoft.com/office/drawing/2014/main" id="{59F44A05-CE23-CE48-E885-92AEE1649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5" y="4437063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/>
              <a:t>MOA</a:t>
            </a:r>
          </a:p>
        </p:txBody>
      </p:sp>
      <p:sp>
        <p:nvSpPr>
          <p:cNvPr id="90117" name="Espace réservé du contenu 2">
            <a:extLst>
              <a:ext uri="{FF2B5EF4-FFF2-40B4-BE49-F238E27FC236}">
                <a16:creationId xmlns:a16="http://schemas.microsoft.com/office/drawing/2014/main" id="{FF974A45-34E0-6A17-8D0B-778CE33325E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73138" y="4652963"/>
            <a:ext cx="3816350" cy="1871662"/>
          </a:xfrm>
        </p:spPr>
        <p:txBody>
          <a:bodyPr/>
          <a:lstStyle/>
          <a:p>
            <a:r>
              <a:rPr lang="fr-FR" altLang="fr-FR" sz="1800">
                <a:ea typeface="ＭＳ Ｐゴシック" panose="020B0600070205080204" pitchFamily="34" charset="-128"/>
              </a:rPr>
              <a:t>Averaged on a given source population (RG, all)</a:t>
            </a:r>
          </a:p>
          <a:p>
            <a:r>
              <a:rPr lang="fr-FR" altLang="fr-FR" sz="1800">
                <a:ea typeface="ＭＳ Ｐゴシック" panose="020B0600070205080204" pitchFamily="34" charset="-128"/>
              </a:rPr>
              <a:t>Depends on sampling and environment</a:t>
            </a:r>
          </a:p>
          <a:p>
            <a:r>
              <a:rPr lang="fr-FR" altLang="fr-FR" sz="1800">
                <a:ea typeface="ＭＳ Ｐゴシック" panose="020B0600070205080204" pitchFamily="34" charset="-128"/>
              </a:rPr>
              <a:t>Averaged on u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0</a:t>
            </a:r>
            <a:r>
              <a:rPr lang="fr-FR" altLang="fr-FR" sz="1800">
                <a:ea typeface="ＭＳ Ｐゴシック" panose="020B0600070205080204" pitchFamily="34" charset="-128"/>
              </a:rPr>
              <a:t>, t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0   </a:t>
            </a:r>
            <a:r>
              <a:rPr lang="fr-FR" altLang="fr-FR" sz="1800">
                <a:ea typeface="ＭＳ Ｐゴシック" panose="020B0600070205080204" pitchFamily="34" charset="-128"/>
              </a:rPr>
              <a:t>-&gt; to obtain a Function of t</a:t>
            </a:r>
            <a:r>
              <a:rPr lang="fr-FR" altLang="fr-FR" sz="1800" baseline="-25000">
                <a:ea typeface="ＭＳ Ｐゴシック" panose="020B0600070205080204" pitchFamily="34" charset="-128"/>
              </a:rPr>
              <a:t>E</a:t>
            </a:r>
            <a:r>
              <a:rPr lang="fr-FR" altLang="fr-FR" sz="1800">
                <a:ea typeface="ＭＳ Ｐゴシック" panose="020B0600070205080204" pitchFamily="34" charset="-128"/>
              </a:rPr>
              <a:t> only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pic>
        <p:nvPicPr>
          <p:cNvPr id="90118" name="Image 2">
            <a:extLst>
              <a:ext uri="{FF2B5EF4-FFF2-40B4-BE49-F238E27FC236}">
                <a16:creationId xmlns:a16="http://schemas.microsoft.com/office/drawing/2014/main" id="{6E57FD10-4CE3-C692-E698-70577D2A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62038"/>
            <a:ext cx="41497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re 1">
            <a:extLst>
              <a:ext uri="{FF2B5EF4-FFF2-40B4-BE49-F238E27FC236}">
                <a16:creationId xmlns:a16="http://schemas.microsoft.com/office/drawing/2014/main" id="{364A7AE3-2270-61F6-499E-89BDE1245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Efficiency: complications</a:t>
            </a:r>
          </a:p>
        </p:txBody>
      </p:sp>
      <p:sp>
        <p:nvSpPr>
          <p:cNvPr id="91138" name="Espace réservé du contenu 2">
            <a:extLst>
              <a:ext uri="{FF2B5EF4-FFF2-40B4-BE49-F238E27FC236}">
                <a16:creationId xmlns:a16="http://schemas.microsoft.com/office/drawing/2014/main" id="{EFBE8734-4A33-983F-A377-CBA88D7FEF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39750" y="908050"/>
            <a:ext cx="8064500" cy="3038475"/>
          </a:xfrm>
        </p:spPr>
        <p:txBody>
          <a:bodyPr/>
          <a:lstStyle/>
          <a:p>
            <a:pPr>
              <a:defRPr/>
            </a:pPr>
            <a:r>
              <a:rPr lang="fr-FR" altLang="fr-FR" sz="2400" b="1" dirty="0" err="1">
                <a:ea typeface="ＭＳ Ｐゴシック" panose="020B0600070205080204" pitchFamily="34" charset="-128"/>
              </a:rPr>
              <a:t>Blending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: </a:t>
            </a:r>
            <a:r>
              <a:rPr lang="fr-FR" altLang="fr-FR" sz="2400" dirty="0">
                <a:ea typeface="ＭＳ Ｐゴシック" panose="020B0600070205080204" pitchFamily="34" charset="-128"/>
              </a:rPr>
              <a:t>an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object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may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contain</a:t>
            </a:r>
            <a:r>
              <a:rPr lang="fr-FR" altLang="fr-FR" sz="2400" dirty="0">
                <a:ea typeface="ＭＳ Ｐゴシック" panose="020B0600070205080204" pitchFamily="34" charset="-128"/>
              </a:rPr>
              <a:t> light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several</a:t>
            </a:r>
            <a:r>
              <a:rPr lang="fr-FR" altLang="fr-FR" sz="2400" dirty="0">
                <a:ea typeface="ＭＳ Ｐゴシック" panose="020B0600070205080204" pitchFamily="34" charset="-128"/>
              </a:rPr>
              <a:t> stars</a:t>
            </a:r>
          </a:p>
          <a:p>
            <a:pPr marL="457200" lvl="1" indent="0">
              <a:buFontTx/>
              <a:buNone/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-&gt; But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only</a:t>
            </a:r>
            <a:r>
              <a:rPr lang="fr-FR" altLang="fr-FR" sz="2000" dirty="0">
                <a:ea typeface="ＭＳ Ｐゴシック" panose="020B0600070205080204" pitchFamily="34" charset="-128"/>
              </a:rPr>
              <a:t> one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is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lensed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Impacts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Paczynski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curve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shape</a:t>
            </a:r>
            <a:r>
              <a:rPr lang="fr-FR" altLang="fr-FR" sz="2000" dirty="0">
                <a:ea typeface="ＭＳ Ｐゴシック" panose="020B0600070205080204" pitchFamily="34" charset="-128"/>
              </a:rPr>
              <a:t> and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reconstructed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2000" baseline="-25000" dirty="0" err="1">
                <a:ea typeface="ＭＳ Ｐゴシック" panose="020B0600070205080204" pitchFamily="34" charset="-128"/>
              </a:rPr>
              <a:t>E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pPr lvl="2">
              <a:defRPr/>
            </a:pP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  <a:r>
              <a:rPr lang="fr-FR" altLang="fr-FR" sz="1600" dirty="0">
                <a:ea typeface="ＭＳ Ｐゴシック" panose="020B0600070205080204" pitchFamily="34" charset="-128"/>
              </a:rPr>
              <a:t>(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1600" baseline="-25000" dirty="0" err="1">
                <a:ea typeface="ＭＳ Ｐゴシック" panose="020B0600070205080204" pitchFamily="34" charset="-128"/>
              </a:rPr>
              <a:t>E</a:t>
            </a:r>
            <a:r>
              <a:rPr lang="fr-FR" altLang="fr-FR" sz="1600" baseline="-25000" dirty="0">
                <a:ea typeface="ＭＳ Ｐゴシック" panose="020B0600070205080204" pitchFamily="34" charset="-128"/>
              </a:rPr>
              <a:t> rec.</a:t>
            </a:r>
            <a:r>
              <a:rPr lang="fr-FR" altLang="fr-FR" sz="1600" dirty="0">
                <a:ea typeface="ＭＳ Ｐゴシック" panose="020B0600070205080204" pitchFamily="34" charset="-128"/>
              </a:rPr>
              <a:t>)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differs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6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  <a:r>
              <a:rPr lang="fr-FR" altLang="fr-FR" sz="1600" dirty="0">
                <a:ea typeface="ＭＳ Ｐゴシック" panose="020B0600070205080204" pitchFamily="34" charset="-128"/>
              </a:rPr>
              <a:t>(</a:t>
            </a:r>
            <a:r>
              <a:rPr lang="fr-FR" altLang="fr-FR" sz="1600" dirty="0" err="1">
                <a:ea typeface="ＭＳ Ｐゴシック" panose="020B0600070205080204" pitchFamily="34" charset="-128"/>
              </a:rPr>
              <a:t>t</a:t>
            </a:r>
            <a:r>
              <a:rPr lang="fr-FR" altLang="fr-FR" sz="1600" baseline="-25000" dirty="0" err="1">
                <a:ea typeface="ＭＳ Ｐゴシック" panose="020B0600070205080204" pitchFamily="34" charset="-128"/>
              </a:rPr>
              <a:t>E</a:t>
            </a:r>
            <a:r>
              <a:rPr lang="fr-FR" altLang="fr-FR" sz="1600" baseline="-25000" dirty="0">
                <a:ea typeface="ＭＳ Ｐゴシック" panose="020B0600070205080204" pitchFamily="34" charset="-128"/>
              </a:rPr>
              <a:t> </a:t>
            </a:r>
            <a:r>
              <a:rPr lang="fr-FR" altLang="fr-FR" sz="1600" baseline="-25000" dirty="0" err="1">
                <a:ea typeface="ＭＳ Ｐゴシック" panose="020B0600070205080204" pitchFamily="34" charset="-128"/>
              </a:rPr>
              <a:t>generated</a:t>
            </a:r>
            <a:r>
              <a:rPr lang="fr-FR" altLang="fr-FR" sz="1600" dirty="0">
                <a:ea typeface="ＭＳ Ｐゴシック" panose="020B0600070205080204" pitchFamily="34" charset="-128"/>
              </a:rPr>
              <a:t>)</a:t>
            </a:r>
            <a:endParaRPr lang="fr-FR" altLang="fr-FR" sz="1600" baseline="-250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fr-FR" altLang="fr-FR" sz="2000" dirty="0">
                <a:ea typeface="ＭＳ Ｐゴシック" panose="020B0600070205080204" pitchFamily="34" charset="-128"/>
              </a:rPr>
              <a:t>Changes the effective # of stars</a:t>
            </a:r>
          </a:p>
          <a:p>
            <a:pPr lvl="2">
              <a:defRPr/>
            </a:pPr>
            <a:r>
              <a:rPr lang="fr-FR" altLang="fr-FR" sz="1800" dirty="0">
                <a:ea typeface="ＭＳ Ｐゴシック" panose="020B0600070205080204" pitchFamily="34" charset="-128"/>
              </a:rPr>
              <a:t>A minor (not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catalogued</a:t>
            </a:r>
            <a:r>
              <a:rPr lang="fr-FR" altLang="fr-FR" sz="1800" dirty="0">
                <a:ea typeface="ＭＳ Ｐゴシック" panose="020B0600070205080204" pitchFamily="34" charset="-128"/>
              </a:rPr>
              <a:t>)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contributor</a:t>
            </a:r>
            <a:r>
              <a:rPr lang="fr-FR" altLang="fr-FR" sz="1800" dirty="0">
                <a:ea typeface="ＭＳ Ｐゴシック" panose="020B0600070205080204" pitchFamily="34" charset="-128"/>
              </a:rPr>
              <a:t> to an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object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can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emerge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microlensing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,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apparently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increasing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</a:p>
          <a:p>
            <a:pPr lvl="2">
              <a:defRPr/>
            </a:pPr>
            <a:r>
              <a:rPr lang="fr-FR" altLang="fr-FR" sz="1800" dirty="0">
                <a:ea typeface="ＭＳ Ｐゴシック" panose="020B0600070205080204" pitchFamily="34" charset="-128"/>
              </a:rPr>
              <a:t>Images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from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space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telescopes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provides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true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underlying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luminosity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function</a:t>
            </a:r>
            <a:r>
              <a:rPr lang="fr-FR" altLang="fr-FR" sz="1800" dirty="0">
                <a:ea typeface="ＭＳ Ｐゴシック" panose="020B0600070205080204" pitchFamily="34" charset="-128"/>
              </a:rPr>
              <a:t> and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includes</a:t>
            </a:r>
            <a:r>
              <a:rPr lang="fr-FR" altLang="fr-FR" sz="1800" dirty="0">
                <a:ea typeface="ＭＳ Ｐゴシック" panose="020B0600070205080204" pitchFamily="34" charset="-128"/>
              </a:rPr>
              <a:t> spatial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correlation</a:t>
            </a:r>
            <a:r>
              <a:rPr lang="fr-FR" altLang="fr-FR" sz="1800" dirty="0">
                <a:ea typeface="ＭＳ Ｐゴシック" panose="020B0600070205080204" pitchFamily="34" charset="-128"/>
              </a:rPr>
              <a:t>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between</a:t>
            </a:r>
            <a:r>
              <a:rPr lang="fr-FR" altLang="fr-FR" sz="1800" dirty="0">
                <a:ea typeface="ＭＳ Ｐゴシック" panose="020B0600070205080204" pitchFamily="34" charset="-128"/>
              </a:rPr>
              <a:t> the </a:t>
            </a:r>
            <a:r>
              <a:rPr lang="fr-FR" altLang="fr-FR" sz="1800" dirty="0" err="1">
                <a:ea typeface="ＭＳ Ｐゴシック" panose="020B0600070205080204" pitchFamily="34" charset="-128"/>
              </a:rPr>
              <a:t>blend</a:t>
            </a:r>
            <a:r>
              <a:rPr lang="fr-FR" altLang="fr-FR" sz="1800" dirty="0">
                <a:ea typeface="ＭＳ Ｐゴシック" panose="020B0600070205080204" pitchFamily="34" charset="-128"/>
              </a:rPr>
              <a:t> components</a:t>
            </a:r>
          </a:p>
        </p:txBody>
      </p:sp>
      <p:sp>
        <p:nvSpPr>
          <p:cNvPr id="80899" name="Espace réservé du contenu 3">
            <a:extLst>
              <a:ext uri="{FF2B5EF4-FFF2-40B4-BE49-F238E27FC236}">
                <a16:creationId xmlns:a16="http://schemas.microsoft.com/office/drawing/2014/main" id="{DD8BDDA2-434D-2CA4-75E7-D68A7A0D3B51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539750" y="3946525"/>
            <a:ext cx="8064500" cy="1295400"/>
          </a:xfrm>
        </p:spPr>
        <p:txBody>
          <a:bodyPr/>
          <a:lstStyle/>
          <a:p>
            <a:r>
              <a:rPr lang="fr-FR" altLang="fr-FR" sz="2400" b="1">
                <a:ea typeface="ＭＳ Ｐゴシック" panose="020B0600070205080204" pitchFamily="34" charset="-128"/>
              </a:rPr>
              <a:t>Contribution from non-standard events </a:t>
            </a:r>
            <a:r>
              <a:rPr lang="fr-FR" altLang="fr-FR" sz="2400">
                <a:ea typeface="ＭＳ Ｐゴシック" panose="020B0600070205080204" pitchFamily="34" charset="-128"/>
              </a:rPr>
              <a:t>(binary lenses…)</a:t>
            </a:r>
          </a:p>
          <a:p>
            <a:pPr lvl="1"/>
            <a:r>
              <a:rPr lang="fr-FR" altLang="fr-FR" sz="2000">
                <a:ea typeface="ＭＳ Ｐゴシック" panose="020B0600070205080204" pitchFamily="34" charset="-128"/>
              </a:rPr>
              <a:t>Generally not generated when estimating efficiency</a:t>
            </a:r>
          </a:p>
          <a:p>
            <a:pPr lvl="1"/>
            <a:r>
              <a:rPr lang="fr-FR" altLang="fr-FR" sz="2000">
                <a:ea typeface="ＭＳ Ｐゴシック" panose="020B0600070205080204" pitchFamily="34" charset="-128"/>
              </a:rPr>
              <a:t>Can be statistically estimated (&lt;10%)</a:t>
            </a:r>
          </a:p>
        </p:txBody>
      </p:sp>
      <p:sp>
        <p:nvSpPr>
          <p:cNvPr id="80900" name="Espace réservé du contenu 3">
            <a:extLst>
              <a:ext uri="{FF2B5EF4-FFF2-40B4-BE49-F238E27FC236}">
                <a16:creationId xmlns:a16="http://schemas.microsoft.com/office/drawing/2014/main" id="{3F7D03D8-9268-C4F0-8B81-CEC6421A6505}"/>
              </a:ext>
            </a:extLst>
          </p:cNvPr>
          <p:cNvSpPr txBox="1">
            <a:spLocks/>
          </p:cNvSpPr>
          <p:nvPr/>
        </p:nvSpPr>
        <p:spPr bwMode="auto">
          <a:xfrm>
            <a:off x="539750" y="5230813"/>
            <a:ext cx="48958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/>
              <a:t>High statistics needed </a:t>
            </a:r>
            <a:r>
              <a:rPr lang="fr-FR" altLang="fr-FR" sz="2400"/>
              <a:t>for reliable use of efficiency (for </a:t>
            </a:r>
            <a:r>
              <a:rPr lang="fr-FR" altLang="fr-FR" sz="2400">
                <a:latin typeface="Symbol" pitchFamily="2" charset="2"/>
              </a:rPr>
              <a:t>t</a:t>
            </a:r>
            <a:r>
              <a:rPr lang="fr-FR" altLang="fr-FR" sz="2400"/>
              <a:t> estimates)</a:t>
            </a:r>
          </a:p>
          <a:p>
            <a:pPr lvl="1"/>
            <a:r>
              <a:rPr lang="fr-FR" altLang="fr-FR" sz="2000">
                <a:latin typeface="Symbol" pitchFamily="2" charset="2"/>
              </a:rPr>
              <a:t>e</a:t>
            </a:r>
            <a:r>
              <a:rPr lang="fr-FR" altLang="fr-FR" sz="2000"/>
              <a:t> is an </a:t>
            </a:r>
            <a:r>
              <a:rPr lang="fr-FR" altLang="fr-FR" sz="2000" i="1"/>
              <a:t>average</a:t>
            </a:r>
            <a:r>
              <a:rPr lang="fr-FR" altLang="fr-FR" sz="2000"/>
              <a:t> with large variations from event to event</a:t>
            </a:r>
            <a:endParaRPr lang="fr-FR" altLang="fr-FR" sz="2400"/>
          </a:p>
        </p:txBody>
      </p:sp>
      <p:pic>
        <p:nvPicPr>
          <p:cNvPr id="80901" name="Image 11">
            <a:extLst>
              <a:ext uri="{FF2B5EF4-FFF2-40B4-BE49-F238E27FC236}">
                <a16:creationId xmlns:a16="http://schemas.microsoft.com/office/drawing/2014/main" id="{EA2521B8-0968-0F1B-DE35-E76B6DD0C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76875"/>
            <a:ext cx="32702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>
            <a:extLst>
              <a:ext uri="{FF2B5EF4-FFF2-40B4-BE49-F238E27FC236}">
                <a16:creationId xmlns:a16="http://schemas.microsoft.com/office/drawing/2014/main" id="{B3311FBB-CF59-6BCE-A3B5-03C67295232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589213"/>
            <a:ext cx="7315200" cy="4268787"/>
            <a:chOff x="576" y="1631"/>
            <a:chExt cx="4608" cy="2689"/>
          </a:xfrm>
        </p:grpSpPr>
        <p:pic>
          <p:nvPicPr>
            <p:cNvPr id="33796" name="Picture 3">
              <a:extLst>
                <a:ext uri="{FF2B5EF4-FFF2-40B4-BE49-F238E27FC236}">
                  <a16:creationId xmlns:a16="http://schemas.microsoft.com/office/drawing/2014/main" id="{616F5768-A575-407C-6D6D-235CAA633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3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1"/>
              <a:ext cx="4608" cy="2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Text Box 4">
              <a:extLst>
                <a:ext uri="{FF2B5EF4-FFF2-40B4-BE49-F238E27FC236}">
                  <a16:creationId xmlns:a16="http://schemas.microsoft.com/office/drawing/2014/main" id="{E7831CD2-8874-6070-1AD0-F5637EAF2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304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fr-FR" altLang="fr-FR" sz="2000" b="1"/>
                <a:t>high S/N</a:t>
              </a:r>
            </a:p>
          </p:txBody>
        </p:sp>
      </p:grpSp>
      <p:pic>
        <p:nvPicPr>
          <p:cNvPr id="33794" name="Picture 5">
            <a:extLst>
              <a:ext uri="{FF2B5EF4-FFF2-40B4-BE49-F238E27FC236}">
                <a16:creationId xmlns:a16="http://schemas.microsoft.com/office/drawing/2014/main" id="{C00472E1-3968-CE5B-D169-B791910C76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772400" cy="1550988"/>
          </a:xfrm>
        </p:spPr>
      </p:pic>
      <p:sp>
        <p:nvSpPr>
          <p:cNvPr id="33795" name="Rectangle 6">
            <a:extLst>
              <a:ext uri="{FF2B5EF4-FFF2-40B4-BE49-F238E27FC236}">
                <a16:creationId xmlns:a16="http://schemas.microsoft.com/office/drawing/2014/main" id="{062BF895-D359-072A-A46D-D294DFF7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FF0000"/>
                </a:solidFill>
              </a:rPr>
              <a:t>Example of a real candidate</a:t>
            </a:r>
            <a:endParaRPr lang="fr-FR" altLang="fr-FR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>
            <a:extLst>
              <a:ext uri="{FF2B5EF4-FFF2-40B4-BE49-F238E27FC236}">
                <a16:creationId xmlns:a16="http://schemas.microsoft.com/office/drawing/2014/main" id="{0BC82C17-BDBC-D4C8-F47F-22B369B68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5254625" cy="1143000"/>
          </a:xfrm>
        </p:spPr>
        <p:txBody>
          <a:bodyPr/>
          <a:lstStyle/>
          <a:p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Beyond point source point lens rectilinear microlensing (PSPL)</a:t>
            </a:r>
            <a:endParaRPr lang="fr-FR" altLang="fr-FR" sz="32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4818" name="Image 6">
            <a:extLst>
              <a:ext uri="{FF2B5EF4-FFF2-40B4-BE49-F238E27FC236}">
                <a16:creationId xmlns:a16="http://schemas.microsoft.com/office/drawing/2014/main" id="{41FA4B60-A922-9DF2-F7A4-9A892390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420938"/>
            <a:ext cx="84074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Groupe 7">
            <a:extLst>
              <a:ext uri="{FF2B5EF4-FFF2-40B4-BE49-F238E27FC236}">
                <a16:creationId xmlns:a16="http://schemas.microsoft.com/office/drawing/2014/main" id="{DA8CC84A-1910-F0C1-6C79-5BB88D06054A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127000"/>
            <a:ext cx="2976563" cy="1541463"/>
            <a:chOff x="6082424" y="3429000"/>
            <a:chExt cx="2976262" cy="1541785"/>
          </a:xfrm>
        </p:grpSpPr>
        <p:pic>
          <p:nvPicPr>
            <p:cNvPr id="34820" name="Image 8">
              <a:extLst>
                <a:ext uri="{FF2B5EF4-FFF2-40B4-BE49-F238E27FC236}">
                  <a16:creationId xmlns:a16="http://schemas.microsoft.com/office/drawing/2014/main" id="{56395F71-0A4E-6557-0F92-518434E1D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ZoneTexte 9">
              <a:extLst>
                <a:ext uri="{FF2B5EF4-FFF2-40B4-BE49-F238E27FC236}">
                  <a16:creationId xmlns:a16="http://schemas.microsoft.com/office/drawing/2014/main" id="{5882E532-1AA7-73E6-A5C3-C06573A04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77" y="3446467"/>
              <a:ext cx="1218480" cy="5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0000"/>
                  </a:solidFill>
                </a:rPr>
                <a:t>u</a:t>
              </a:r>
              <a:r>
                <a:rPr lang="fr-FR" altLang="fr-FR" sz="2000" b="1" baseline="-25000">
                  <a:solidFill>
                    <a:srgbClr val="FF0000"/>
                  </a:solidFill>
                </a:rPr>
                <a:t>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/>
                <a:t>depends on </a:t>
              </a:r>
              <a:r>
                <a:rPr lang="fr-FR" altLang="fr-FR" sz="1200" b="1"/>
                <a:t>A</a:t>
              </a:r>
              <a:r>
                <a:rPr lang="fr-FR" altLang="fr-FR" sz="1200" b="1" baseline="-25000"/>
                <a:t>max</a:t>
              </a:r>
              <a:endParaRPr lang="fr-FR" altLang="fr-FR" sz="2000" baseline="-25000"/>
            </a:p>
          </p:txBody>
        </p:sp>
        <p:sp>
          <p:nvSpPr>
            <p:cNvPr id="34822" name="ZoneTexte 10">
              <a:extLst>
                <a:ext uri="{FF2B5EF4-FFF2-40B4-BE49-F238E27FC236}">
                  <a16:creationId xmlns:a16="http://schemas.microsoft.com/office/drawing/2014/main" id="{D67C23AA-7D82-7AFC-99BE-F4B478BFC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34823" name="ZoneTexte 11">
              <a:extLst>
                <a:ext uri="{FF2B5EF4-FFF2-40B4-BE49-F238E27FC236}">
                  <a16:creationId xmlns:a16="http://schemas.microsoft.com/office/drawing/2014/main" id="{AE96298D-DD46-8182-7DDB-E74921663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34824" name="Connecteur droit avec flèche 12">
              <a:extLst>
                <a:ext uri="{FF2B5EF4-FFF2-40B4-BE49-F238E27FC236}">
                  <a16:creationId xmlns:a16="http://schemas.microsoft.com/office/drawing/2014/main" id="{C3508AFB-C9AA-A972-771F-350D710579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1">
            <a:extLst>
              <a:ext uri="{FF2B5EF4-FFF2-40B4-BE49-F238E27FC236}">
                <a16:creationId xmlns:a16="http://schemas.microsoft.com/office/drawing/2014/main" id="{F03EF715-5216-675B-FC36-92E71FB1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847850"/>
            <a:ext cx="8064501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Tx/>
              <a:buChar char="-"/>
            </a:pPr>
            <a:r>
              <a:rPr lang="fr-FR" altLang="fr-FR" sz="2400" b="1"/>
              <a:t>Simple events </a:t>
            </a:r>
            <a:r>
              <a:rPr lang="fr-FR" altLang="fr-FR" sz="2400"/>
              <a:t>(point-source, point-lens, constant v</a:t>
            </a:r>
            <a:r>
              <a:rPr lang="fr-FR" altLang="fr-FR" sz="2400" baseline="-25000"/>
              <a:t>T</a:t>
            </a:r>
            <a:r>
              <a:rPr lang="fr-FR" altLang="fr-FR" sz="2400"/>
              <a:t>)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Event by event Einstein radius crossing time t</a:t>
            </a:r>
            <a:r>
              <a:rPr lang="fr-FR" altLang="fr-FR" baseline="-25000"/>
              <a:t>E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 b="1" i="1">
                <a:solidFill>
                  <a:srgbClr val="FF0000"/>
                </a:solidFill>
              </a:rPr>
              <a:t>Statistical information from a series of events:</a:t>
            </a:r>
            <a:endParaRPr lang="fr-FR" altLang="fr-FR"/>
          </a:p>
          <a:p>
            <a:pPr lvl="3">
              <a:spcBef>
                <a:spcPct val="0"/>
              </a:spcBef>
              <a:buFontTx/>
              <a:buChar char="-"/>
            </a:pPr>
            <a:r>
              <a:rPr lang="fr-FR" altLang="fr-FR" sz="2400"/>
              <a:t> optical depth </a:t>
            </a:r>
            <a:r>
              <a:rPr lang="fr-FR" altLang="fr-FR" sz="2400" b="1">
                <a:latin typeface="Symbol" pitchFamily="2" charset="2"/>
              </a:rPr>
              <a:t>t</a:t>
            </a:r>
            <a:r>
              <a:rPr lang="fr-FR" altLang="fr-FR" sz="2400"/>
              <a:t> and t</a:t>
            </a:r>
            <a:r>
              <a:rPr lang="fr-FR" altLang="fr-FR" sz="2400" baseline="-25000"/>
              <a:t>E</a:t>
            </a:r>
            <a:r>
              <a:rPr lang="fr-FR" altLang="fr-FR" sz="2400"/>
              <a:t> distribution 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total (</a:t>
            </a:r>
            <a:r>
              <a:rPr lang="fr-FR" altLang="fr-FR" sz="2400" i="1"/>
              <a:t>visible + hidden</a:t>
            </a:r>
            <a:r>
              <a:rPr lang="fr-FR" altLang="fr-FR" sz="2400"/>
              <a:t>) mass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lens mass function</a:t>
            </a:r>
          </a:p>
          <a:p>
            <a:pPr lvl="3">
              <a:spcBef>
                <a:spcPct val="0"/>
              </a:spcBef>
              <a:buFontTx/>
              <a:buNone/>
            </a:pPr>
            <a:r>
              <a:rPr lang="fr-FR" altLang="fr-FR" sz="2400"/>
              <a:t>-&gt; Constraints on relative obs/lens/source kinematics</a:t>
            </a:r>
          </a:p>
          <a:p>
            <a:pPr lvl="3">
              <a:spcBef>
                <a:spcPct val="0"/>
              </a:spcBef>
              <a:buFontTx/>
              <a:buNone/>
            </a:pPr>
            <a:endParaRPr lang="fr-FR" altLang="fr-FR" sz="1600"/>
          </a:p>
          <a:p>
            <a:pPr lvl="1">
              <a:spcBef>
                <a:spcPct val="0"/>
              </a:spcBef>
              <a:buFontTx/>
              <a:buChar char="-"/>
            </a:pPr>
            <a:r>
              <a:rPr lang="fr-FR" altLang="fr-FR" sz="2400" b="1"/>
              <a:t>Non-standard events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Parallax, Xallarap, extended source, multiple lens/sources… -&gt; extra-information on distance, mass, velocity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fr-FR" altLang="fr-FR"/>
              <a:t>Not considered here for statistical studies</a:t>
            </a:r>
          </a:p>
        </p:txBody>
      </p:sp>
      <p:sp>
        <p:nvSpPr>
          <p:cNvPr id="35842" name="Titre 1">
            <a:extLst>
              <a:ext uri="{FF2B5EF4-FFF2-40B4-BE49-F238E27FC236}">
                <a16:creationId xmlns:a16="http://schemas.microsoft.com/office/drawing/2014/main" id="{E31061A6-B695-7A63-D389-D7FE1B42BED6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67675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FF0000"/>
                </a:solidFill>
              </a:rPr>
              <a:t>The microlensing observables</a:t>
            </a:r>
          </a:p>
        </p:txBody>
      </p:sp>
      <p:grpSp>
        <p:nvGrpSpPr>
          <p:cNvPr id="35843" name="Groupe 7">
            <a:extLst>
              <a:ext uri="{FF2B5EF4-FFF2-40B4-BE49-F238E27FC236}">
                <a16:creationId xmlns:a16="http://schemas.microsoft.com/office/drawing/2014/main" id="{4DFE7DB7-181B-F957-EFD9-1D4CAAA62495}"/>
              </a:ext>
            </a:extLst>
          </p:cNvPr>
          <p:cNvGrpSpPr>
            <a:grpSpLocks/>
          </p:cNvGrpSpPr>
          <p:nvPr/>
        </p:nvGrpSpPr>
        <p:grpSpPr bwMode="auto">
          <a:xfrm>
            <a:off x="6051550" y="127000"/>
            <a:ext cx="2976563" cy="1541463"/>
            <a:chOff x="6082424" y="3429000"/>
            <a:chExt cx="2976262" cy="1541785"/>
          </a:xfrm>
        </p:grpSpPr>
        <p:pic>
          <p:nvPicPr>
            <p:cNvPr id="35844" name="Image 8">
              <a:extLst>
                <a:ext uri="{FF2B5EF4-FFF2-40B4-BE49-F238E27FC236}">
                  <a16:creationId xmlns:a16="http://schemas.microsoft.com/office/drawing/2014/main" id="{F8CF2C64-FF74-F6E3-E5C0-F2D517269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4" y="3429000"/>
              <a:ext cx="2976262" cy="15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5" name="ZoneTexte 9">
              <a:extLst>
                <a:ext uri="{FF2B5EF4-FFF2-40B4-BE49-F238E27FC236}">
                  <a16:creationId xmlns:a16="http://schemas.microsoft.com/office/drawing/2014/main" id="{F5A0327A-567A-4FFE-B509-72BADD090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77" y="3446467"/>
              <a:ext cx="1218480" cy="5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0000"/>
                  </a:solidFill>
                </a:rPr>
                <a:t>u</a:t>
              </a:r>
              <a:r>
                <a:rPr lang="fr-FR" altLang="fr-FR" sz="2000" b="1" baseline="-25000">
                  <a:solidFill>
                    <a:srgbClr val="FF0000"/>
                  </a:solidFill>
                </a:rPr>
                <a:t>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/>
                <a:t>depends on </a:t>
              </a:r>
              <a:r>
                <a:rPr lang="fr-FR" altLang="fr-FR" sz="1200" b="1"/>
                <a:t>A</a:t>
              </a:r>
              <a:r>
                <a:rPr lang="fr-FR" altLang="fr-FR" sz="1200" b="1" baseline="-25000"/>
                <a:t>max</a:t>
              </a:r>
              <a:endParaRPr lang="fr-FR" altLang="fr-FR" sz="2000" baseline="-25000"/>
            </a:p>
          </p:txBody>
        </p:sp>
        <p:sp>
          <p:nvSpPr>
            <p:cNvPr id="35846" name="ZoneTexte 10">
              <a:extLst>
                <a:ext uri="{FF2B5EF4-FFF2-40B4-BE49-F238E27FC236}">
                  <a16:creationId xmlns:a16="http://schemas.microsoft.com/office/drawing/2014/main" id="{A5C9E26B-A38D-8B05-B6A3-686D6D875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2509" y="4509120"/>
              <a:ext cx="389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0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sp>
          <p:nvSpPr>
            <p:cNvPr id="35847" name="ZoneTexte 11">
              <a:extLst>
                <a:ext uri="{FF2B5EF4-FFF2-40B4-BE49-F238E27FC236}">
                  <a16:creationId xmlns:a16="http://schemas.microsoft.com/office/drawing/2014/main" id="{83A38730-599B-178B-C398-DE5F5C63D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095" y="399745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t</a:t>
              </a:r>
              <a:r>
                <a:rPr lang="fr-FR" altLang="fr-FR" sz="2400" b="1" baseline="-25000">
                  <a:solidFill>
                    <a:srgbClr val="FF0000"/>
                  </a:solidFill>
                </a:rPr>
                <a:t>E</a:t>
              </a:r>
              <a:endParaRPr lang="fr-FR" altLang="fr-FR" sz="2400">
                <a:solidFill>
                  <a:srgbClr val="FF0000"/>
                </a:solidFill>
              </a:endParaRPr>
            </a:p>
          </p:txBody>
        </p:sp>
        <p:cxnSp>
          <p:nvCxnSpPr>
            <p:cNvPr id="35848" name="Connecteur droit avec flèche 12">
              <a:extLst>
                <a:ext uri="{FF2B5EF4-FFF2-40B4-BE49-F238E27FC236}">
                  <a16:creationId xmlns:a16="http://schemas.microsoft.com/office/drawing/2014/main" id="{0F82356E-C819-0D4D-F46C-DA423891C5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7488" y="4480793"/>
              <a:ext cx="34173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>
            <a:extLst>
              <a:ext uri="{FF2B5EF4-FFF2-40B4-BE49-F238E27FC236}">
                <a16:creationId xmlns:a16="http://schemas.microsoft.com/office/drawing/2014/main" id="{2D70A6DB-10B0-E45A-6013-44580C461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05400" y="549275"/>
            <a:ext cx="3714750" cy="1143000"/>
          </a:xfrm>
        </p:spPr>
        <p:txBody>
          <a:bodyPr/>
          <a:lstStyle/>
          <a:p>
            <a:pPr eaLnBrk="1" hangingPunct="1"/>
            <a: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  <a:t>Main targets</a:t>
            </a:r>
            <a:br>
              <a:rPr lang="fr-FR" altLang="fr-FR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>
                <a:solidFill>
                  <a:schemeClr val="tx1"/>
                </a:solidFill>
                <a:ea typeface="ＭＳ Ｐゴシック" panose="020B0600070205080204" pitchFamily="34" charset="-128"/>
              </a:rPr>
              <a:t>monitored since 1990’s</a:t>
            </a:r>
            <a:endParaRPr lang="fr-FR" altLang="fr-FR" sz="36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8914" name="Rectangle 1027">
            <a:extLst>
              <a:ext uri="{FF2B5EF4-FFF2-40B4-BE49-F238E27FC236}">
                <a16:creationId xmlns:a16="http://schemas.microsoft.com/office/drawing/2014/main" id="{0E0ADE3B-E2E3-0FA3-1ECE-7BEC553839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905000"/>
            <a:ext cx="4038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altLang="fr-FR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Magellanic</a:t>
            </a:r>
            <a:r>
              <a:rPr lang="fr-FR" altLang="fr-F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Clouds</a:t>
            </a:r>
            <a:r>
              <a:rPr lang="fr-FR" altLang="fr-FR" sz="2400" dirty="0">
                <a:ea typeface="ＭＳ Ｐゴシック" panose="020B0600070205080204" pitchFamily="34" charset="-128"/>
              </a:rPr>
              <a:t> =&gt; probe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hidden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matter</a:t>
            </a:r>
            <a:r>
              <a:rPr lang="fr-FR" altLang="fr-FR" sz="2400" dirty="0">
                <a:ea typeface="ＭＳ Ｐゴシック" panose="020B0600070205080204" pitchFamily="34" charset="-128"/>
              </a:rPr>
              <a:t> in 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halo (</a:t>
            </a:r>
            <a:r>
              <a:rPr lang="fr-FR" altLang="fr-FR" sz="24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400" b="1" baseline="-25000" dirty="0" err="1">
                <a:latin typeface="+mj-lt"/>
                <a:ea typeface="ＭＳ Ｐゴシック" panose="020B0600070205080204" pitchFamily="34" charset="-128"/>
              </a:rPr>
              <a:t>LMC</a:t>
            </a:r>
            <a:r>
              <a:rPr lang="fr-FR" altLang="fr-FR" sz="2400" b="1" dirty="0">
                <a:latin typeface="Symbol" pitchFamily="2" charset="2"/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~ 4.7x10</a:t>
            </a:r>
            <a:r>
              <a:rPr lang="fr-FR" altLang="fr-FR" sz="2400" b="1" baseline="30000" dirty="0">
                <a:ea typeface="ＭＳ Ｐゴシック" panose="020B0600070205080204" pitchFamily="34" charset="-128"/>
              </a:rPr>
              <a:t>-7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)</a:t>
            </a:r>
            <a:endParaRPr lang="fr-FR" altLang="fr-FR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altLang="fr-FR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Galactic</a:t>
            </a:r>
            <a:r>
              <a:rPr lang="fr-FR" altLang="fr-F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center</a:t>
            </a:r>
            <a:r>
              <a:rPr lang="fr-FR" altLang="fr-FR" sz="2400" dirty="0">
                <a:ea typeface="ＭＳ Ｐゴシック" panose="020B0600070205080204" pitchFamily="34" charset="-128"/>
              </a:rPr>
              <a:t> =&gt; probe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ordinary</a:t>
            </a:r>
            <a:r>
              <a:rPr lang="fr-FR" altLang="fr-FR" sz="2400" dirty="0">
                <a:ea typeface="ＭＳ Ｐゴシック" panose="020B0600070205080204" pitchFamily="34" charset="-128"/>
              </a:rPr>
              <a:t> stars as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lenses</a:t>
            </a:r>
            <a:r>
              <a:rPr lang="fr-FR" altLang="fr-FR" sz="2400" dirty="0">
                <a:ea typeface="ＭＳ Ｐゴシック" panose="020B0600070205080204" pitchFamily="34" charset="-128"/>
              </a:rPr>
              <a:t> in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disk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/bulge (</a:t>
            </a:r>
            <a:r>
              <a:rPr lang="fr-FR" altLang="fr-FR" sz="24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400" b="1" baseline="-25000" dirty="0" err="1">
                <a:latin typeface="+mj-lt"/>
                <a:ea typeface="ＭＳ Ｐゴシック" panose="020B0600070205080204" pitchFamily="34" charset="-128"/>
              </a:rPr>
              <a:t>GC</a:t>
            </a:r>
            <a:r>
              <a:rPr lang="fr-FR" altLang="fr-FR" sz="2400" b="1" dirty="0">
                <a:latin typeface="Symbol" pitchFamily="2" charset="2"/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~ 2.10</a:t>
            </a:r>
            <a:r>
              <a:rPr lang="fr-FR" altLang="fr-FR" sz="2400" b="1" baseline="30000" dirty="0">
                <a:ea typeface="ＭＳ Ｐゴシック" panose="020B0600070205080204" pitchFamily="34" charset="-128"/>
              </a:rPr>
              <a:t>-6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)</a:t>
            </a:r>
            <a:endParaRPr lang="fr-FR" altLang="fr-FR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altLang="fr-F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Spiral </a:t>
            </a:r>
            <a:r>
              <a:rPr lang="fr-FR" altLang="fr-FR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arms</a:t>
            </a:r>
            <a:br>
              <a:rPr lang="fr-FR" altLang="fr-FR" sz="2400" dirty="0">
                <a:ea typeface="ＭＳ Ｐゴシック" panose="020B0600070205080204" pitchFamily="34" charset="-128"/>
              </a:rPr>
            </a:br>
            <a:r>
              <a:rPr lang="fr-FR" altLang="fr-FR" sz="2400" dirty="0">
                <a:ea typeface="ＭＳ Ｐゴシック" panose="020B0600070205080204" pitchFamily="34" charset="-128"/>
              </a:rPr>
              <a:t>=&gt; probe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ordinary</a:t>
            </a:r>
            <a:r>
              <a:rPr lang="fr-FR" altLang="fr-FR" sz="2400" dirty="0">
                <a:ea typeface="ＭＳ Ｐゴシック" panose="020B0600070205080204" pitchFamily="34" charset="-128"/>
              </a:rPr>
              <a:t> stars in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disk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, bar </a:t>
            </a:r>
            <a:r>
              <a:rPr lang="fr-FR" altLang="fr-FR" sz="2400" dirty="0">
                <a:ea typeface="ＭＳ Ｐゴシック" panose="020B0600070205080204" pitchFamily="34" charset="-128"/>
              </a:rPr>
              <a:t>+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hidden</a:t>
            </a:r>
            <a:r>
              <a:rPr lang="fr-FR" altLang="fr-FR" sz="2400" dirty="0">
                <a:ea typeface="ＭＳ Ｐゴシック" panose="020B0600070205080204" pitchFamily="34" charset="-128"/>
              </a:rPr>
              <a:t>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matter</a:t>
            </a:r>
            <a:r>
              <a:rPr lang="fr-FR" altLang="fr-FR" sz="2400" dirty="0">
                <a:ea typeface="ＭＳ Ｐゴシック" panose="020B0600070205080204" pitchFamily="34" charset="-128"/>
              </a:rPr>
              <a:t> in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thick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disc (</a:t>
            </a:r>
            <a:r>
              <a:rPr lang="fr-FR" altLang="fr-FR" sz="2400" b="1" dirty="0" err="1">
                <a:latin typeface="Symbol" pitchFamily="2" charset="2"/>
                <a:ea typeface="ＭＳ Ｐゴシック" panose="020B0600070205080204" pitchFamily="34" charset="-128"/>
              </a:rPr>
              <a:t>t</a:t>
            </a:r>
            <a:r>
              <a:rPr lang="fr-FR" altLang="fr-FR" sz="2400" b="1" baseline="-25000" dirty="0" err="1">
                <a:latin typeface="+mj-lt"/>
                <a:ea typeface="ＭＳ Ｐゴシック" panose="020B0600070205080204" pitchFamily="34" charset="-128"/>
              </a:rPr>
              <a:t>GSA</a:t>
            </a:r>
            <a:r>
              <a:rPr lang="fr-FR" altLang="fr-FR" sz="2400" b="1" dirty="0">
                <a:latin typeface="Symbol" pitchFamily="2" charset="2"/>
                <a:ea typeface="ＭＳ Ｐゴシック" panose="020B0600070205080204" pitchFamily="34" charset="-128"/>
              </a:rPr>
              <a:t> 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~ 5.10</a:t>
            </a:r>
            <a:r>
              <a:rPr lang="fr-FR" altLang="fr-FR" sz="2400" b="1" baseline="30000" dirty="0">
                <a:ea typeface="ＭＳ Ｐゴシック" panose="020B0600070205080204" pitchFamily="34" charset="-128"/>
              </a:rPr>
              <a:t>-7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)</a:t>
            </a:r>
            <a:endParaRPr lang="fr-FR" altLang="fr-FR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altLang="fr-F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M31</a:t>
            </a:r>
            <a:endParaRPr lang="fr-FR" altLang="fr-FR" sz="2400" dirty="0">
              <a:ea typeface="ＭＳ Ｐゴシック" panose="020B0600070205080204" pitchFamily="34" charset="-128"/>
            </a:endParaRPr>
          </a:p>
        </p:txBody>
      </p:sp>
      <p:pic>
        <p:nvPicPr>
          <p:cNvPr id="40963" name="Picture 1028">
            <a:extLst>
              <a:ext uri="{FF2B5EF4-FFF2-40B4-BE49-F238E27FC236}">
                <a16:creationId xmlns:a16="http://schemas.microsoft.com/office/drawing/2014/main" id="{739EB985-4F90-D362-36EE-B28EC78C73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533400"/>
            <a:ext cx="4711700" cy="5867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6E6DC963-EA2D-3126-DD15-580B835A2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1079500"/>
          </a:xfrm>
        </p:spPr>
        <p:txBody>
          <a:bodyPr/>
          <a:lstStyle/>
          <a:p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Initial motivation for microlensing searches (90’s):</a:t>
            </a:r>
            <a:br>
              <a:rPr lang="fr-FR" altLang="fr-FR" sz="3200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contribution of </a:t>
            </a:r>
            <a:r>
              <a:rPr lang="fr-FR" altLang="fr-FR" sz="2800" b="1">
                <a:solidFill>
                  <a:srgbClr val="000000"/>
                </a:solidFill>
                <a:ea typeface="ＭＳ Ｐゴシック" panose="020B0600070205080204" pitchFamily="34" charset="-128"/>
              </a:rPr>
              <a:t>compact objects</a:t>
            </a:r>
            <a:r>
              <a:rPr lang="fr-FR" altLang="fr-FR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to the galactic halo</a:t>
            </a:r>
            <a:endParaRPr lang="fr-FR" altLang="fr-FR" sz="2800">
              <a:ea typeface="ＭＳ Ｐゴシック" panose="020B0600070205080204" pitchFamily="34" charset="-128"/>
            </a:endParaRP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7757C249-80C3-A511-1D5F-2653A156797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0263" y="3951288"/>
            <a:ext cx="4179887" cy="2717800"/>
          </a:xfrm>
        </p:spPr>
        <p:txBody>
          <a:bodyPr/>
          <a:lstStyle/>
          <a:p>
            <a:r>
              <a:rPr lang="fr-FR" altLang="fr-FR" sz="2000" dirty="0" err="1">
                <a:ea typeface="ＭＳ Ｐゴシック" panose="020B0600070205080204" pitchFamily="34" charset="-128"/>
              </a:rPr>
              <a:t>Sub-stellar</a:t>
            </a:r>
            <a:r>
              <a:rPr lang="fr-FR" altLang="fr-FR" sz="2000" dirty="0">
                <a:ea typeface="ＭＳ Ｐゴシック" panose="020B0600070205080204" pitchFamily="34" charset="-128"/>
              </a:rPr>
              <a:t> mass or invisible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stellar</a:t>
            </a:r>
            <a:r>
              <a:rPr lang="fr-FR" altLang="fr-FR" sz="2000" dirty="0">
                <a:ea typeface="ＭＳ Ｐゴシック" panose="020B0600070205080204" pitchFamily="34" charset="-128"/>
              </a:rPr>
              <a:t> mass </a:t>
            </a:r>
            <a:r>
              <a:rPr lang="fr-FR" altLang="fr-FR" sz="2000" b="1" dirty="0" err="1">
                <a:ea typeface="ＭＳ Ｐゴシック" panose="020B0600070205080204" pitchFamily="34" charset="-128"/>
              </a:rPr>
              <a:t>baryonic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objects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r>
              <a:rPr lang="fr-FR" altLang="fr-FR" sz="2000" dirty="0" err="1">
                <a:ea typeface="ＭＳ Ｐゴシック" panose="020B0600070205080204" pitchFamily="34" charset="-128"/>
              </a:rPr>
              <a:t>Others</a:t>
            </a:r>
            <a:r>
              <a:rPr lang="fr-FR" altLang="fr-FR" sz="2000" dirty="0">
                <a:ea typeface="ＭＳ Ｐゴシック" panose="020B0600070205080204" pitchFamily="34" charset="-128"/>
              </a:rPr>
              <a:t> (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accreted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particles</a:t>
            </a:r>
            <a:r>
              <a:rPr lang="fr-FR" altLang="fr-FR" sz="2000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fr-FR" altLang="fr-FR" sz="2000" dirty="0">
                <a:ea typeface="ＭＳ Ｐゴシック" panose="020B0600070205080204" pitchFamily="34" charset="-128"/>
              </a:rPr>
              <a:t>If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extended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object</a:t>
            </a:r>
            <a:r>
              <a:rPr lang="fr-FR" altLang="fr-FR" sz="2000" dirty="0">
                <a:ea typeface="ＭＳ Ｐゴシック" panose="020B0600070205080204" pitchFamily="34" charset="-128"/>
              </a:rPr>
              <a:t>,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it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should</a:t>
            </a:r>
            <a:r>
              <a:rPr lang="fr-FR" altLang="fr-FR" sz="2000" dirty="0">
                <a:ea typeface="ＭＳ Ｐゴシック" panose="020B0600070205080204" pitchFamily="34" charset="-128"/>
              </a:rPr>
              <a:t>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2000" dirty="0">
                <a:ea typeface="ＭＳ Ｐゴシック" panose="020B0600070205080204" pitchFamily="34" charset="-128"/>
              </a:rPr>
              <a:t> transparent or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with</a:t>
            </a:r>
            <a:r>
              <a:rPr lang="fr-FR" altLang="fr-FR" sz="2000" dirty="0">
                <a:ea typeface="ＭＳ Ｐゴシック" panose="020B0600070205080204" pitchFamily="34" charset="-128"/>
              </a:rPr>
              <a:t> occultation radius &lt; R</a:t>
            </a:r>
            <a:r>
              <a:rPr lang="fr-FR" altLang="fr-FR" sz="2000" baseline="-25000" dirty="0">
                <a:ea typeface="ＭＳ Ｐゴシック" panose="020B0600070205080204" pitchFamily="34" charset="-128"/>
              </a:rPr>
              <a:t>E</a:t>
            </a:r>
            <a:r>
              <a:rPr lang="fr-FR" altLang="fr-FR" sz="2000" dirty="0">
                <a:ea typeface="ＭＳ Ｐゴシック" panose="020B0600070205080204" pitchFamily="34" charset="-128"/>
              </a:rPr>
              <a:t> ~ 1AU to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be</a:t>
            </a:r>
            <a:r>
              <a:rPr lang="fr-FR" altLang="fr-FR" sz="2000" dirty="0">
                <a:ea typeface="ＭＳ Ｐゴシック" panose="020B0600070205080204" pitchFamily="34" charset="-128"/>
              </a:rPr>
              <a:t> a </a:t>
            </a:r>
            <a:r>
              <a:rPr lang="fr-FR" altLang="fr-FR" sz="2000" dirty="0" err="1">
                <a:ea typeface="ＭＳ Ｐゴシック" panose="020B0600070205080204" pitchFamily="34" charset="-128"/>
              </a:rPr>
              <a:t>lens</a:t>
            </a:r>
            <a:endParaRPr lang="fr-FR" altLang="fr-FR" sz="2000" dirty="0">
              <a:ea typeface="ＭＳ Ｐゴシック" panose="020B0600070205080204" pitchFamily="34" charset="-128"/>
            </a:endParaRPr>
          </a:p>
          <a:p>
            <a:pPr marL="457200" lvl="1" indent="0">
              <a:buFontTx/>
              <a:buNone/>
            </a:pPr>
            <a:r>
              <a:rPr lang="fr-FR" altLang="fr-FR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Includes</a:t>
            </a:r>
            <a:r>
              <a:rPr lang="fr-FR" altLang="fr-FR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black </a:t>
            </a:r>
            <a:r>
              <a:rPr lang="fr-FR" altLang="fr-FR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holes</a:t>
            </a:r>
            <a:r>
              <a:rPr lang="fr-FR" altLang="fr-FR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and non </a:t>
            </a:r>
            <a:r>
              <a:rPr lang="fr-FR" altLang="fr-FR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baryonic</a:t>
            </a:r>
            <a:r>
              <a:rPr lang="fr-FR" altLang="fr-FR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massive </a:t>
            </a:r>
            <a:r>
              <a:rPr lang="fr-FR" altLang="fr-FR" sz="1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objects</a:t>
            </a:r>
            <a:endParaRPr lang="fr-FR" altLang="fr-FR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90CA13C2-A744-3E6C-2D7C-5F6A442906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60575"/>
            <a:ext cx="3810000" cy="3733800"/>
          </a:xfrm>
        </p:spPr>
      </p:pic>
      <p:pic>
        <p:nvPicPr>
          <p:cNvPr id="59396" name="Image 2">
            <a:extLst>
              <a:ext uri="{FF2B5EF4-FFF2-40B4-BE49-F238E27FC236}">
                <a16:creationId xmlns:a16="http://schemas.microsoft.com/office/drawing/2014/main" id="{C7790AE1-1089-C2C2-14E3-E40D2E8C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228725"/>
            <a:ext cx="330835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90402</TotalTime>
  <Words>2854</Words>
  <Application>Microsoft Macintosh PowerPoint</Application>
  <PresentationFormat>Affichage à l'écran (4:3)</PresentationFormat>
  <Paragraphs>412</Paragraphs>
  <Slides>48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5" baseType="lpstr">
      <vt:lpstr>Arial</vt:lpstr>
      <vt:lpstr>Arial Rounded MT Bold</vt:lpstr>
      <vt:lpstr>Helvetica</vt:lpstr>
      <vt:lpstr>Symbol</vt:lpstr>
      <vt:lpstr>Times</vt:lpstr>
      <vt:lpstr>Wingdings</vt:lpstr>
      <vt:lpstr>Nouvelle présentation</vt:lpstr>
      <vt:lpstr>Présentation PowerPoint</vt:lpstr>
      <vt:lpstr>Présentation PowerPoint</vt:lpstr>
      <vt:lpstr>Description of a microlensing event Point-lens, point-source, rectilinear relative motion</vt:lpstr>
      <vt:lpstr>Probability/rate of microlensing events</vt:lpstr>
      <vt:lpstr>Présentation PowerPoint</vt:lpstr>
      <vt:lpstr>Beyond point source point lens rectilinear microlensing (PSPL)</vt:lpstr>
      <vt:lpstr>Présentation PowerPoint</vt:lpstr>
      <vt:lpstr>Main targets monitored since 1990’s</vt:lpstr>
      <vt:lpstr>Initial motivation for microlensing searches (90’s): contribution of compact objects to the galactic halo</vt:lpstr>
      <vt:lpstr>The Large Magellanic Cloud is monitored for microlensing since the 1990s’  -&gt; search for massive compact objects within the galactic DM halo  At this epoch: sub-stellar and stellar mass objects</vt:lpstr>
      <vt:lpstr> Before GW-Era (2017) Milky way halo: constraints from LMC microlensing</vt:lpstr>
      <vt:lpstr> Before GW-Era (2017) Milky way halo: constraints from LMC microlensing</vt:lpstr>
      <vt:lpstr>GW-Era (post-2017) Detected black holes are just heavier</vt:lpstr>
      <vt:lpstr>Year 5 GW-Era Detected black holes are just heavier</vt:lpstr>
      <vt:lpstr>Search for very long events with joined data analysis: MEMO project (A&amp;A 618, L4 (2018)</vt:lpstr>
      <vt:lpstr>Présentation PowerPoint</vt:lpstr>
      <vt:lpstr>Association, cleaning</vt:lpstr>
      <vt:lpstr>Cleaning low quality images/measurements</vt:lpstr>
      <vt:lpstr>Combined light-curves</vt:lpstr>
      <vt:lpstr>Discriminant analysis</vt:lpstr>
      <vt:lpstr>Main remaining artefacts (known)</vt:lpstr>
      <vt:lpstr>Présentation PowerPoint</vt:lpstr>
      <vt:lpstr>Présentation PowerPoint</vt:lpstr>
      <vt:lpstr>Candidates: only 2</vt:lpstr>
      <vt:lpstr>Efficiency estimates</vt:lpstr>
      <vt:lpstr>Does parallax complicate the search for long events ?</vt:lpstr>
      <vt:lpstr>Présentation PowerPoint</vt:lpstr>
      <vt:lpstr>Présentation PowerPoint</vt:lpstr>
      <vt:lpstr>Non halo microlensing background</vt:lpstr>
      <vt:lpstr>Exclusion limit (T. Blaineau et al. 2022, A&amp;A 664, A106)</vt:lpstr>
      <vt:lpstr>Several sources of gain</vt:lpstr>
      <vt:lpstr>Conclusions, perspectives</vt:lpstr>
      <vt:lpstr>Complements</vt:lpstr>
      <vt:lpstr>Correction of uncertainties</vt:lpstr>
      <vt:lpstr>Présentation PowerPoint</vt:lpstr>
      <vt:lpstr>Remaining artefacts (3)</vt:lpstr>
      <vt:lpstr>Remaining artefacts (4)</vt:lpstr>
      <vt:lpstr>Blending</vt:lpstr>
      <vt:lpstr>Detection efficiency of microlensing: complication due to blending</vt:lpstr>
      <vt:lpstr>Blending in LMC</vt:lpstr>
      <vt:lpstr>Présentation PowerPoint</vt:lpstr>
      <vt:lpstr>Présentation PowerPoint</vt:lpstr>
      <vt:lpstr>Présentation PowerPoint</vt:lpstr>
      <vt:lpstr>We expect blending by very close neighbours not detected in HST</vt:lpstr>
      <vt:lpstr>Quantifying the blending impact by very close neighbours not detected in HST</vt:lpstr>
      <vt:lpstr>Expected signal from the halo?</vt:lpstr>
      <vt:lpstr>Efficiency</vt:lpstr>
      <vt:lpstr>Efficiency: complications</vt:lpstr>
    </vt:vector>
  </TitlesOfParts>
  <Company>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 et la structure de la Voie Lactée</dc:title>
  <dc:creator>Moniez Marc</dc:creator>
  <cp:lastModifiedBy>Microsoft Office User</cp:lastModifiedBy>
  <cp:revision>937</cp:revision>
  <cp:lastPrinted>2017-08-10T05:13:56Z</cp:lastPrinted>
  <dcterms:created xsi:type="dcterms:W3CDTF">2010-01-19T06:00:58Z</dcterms:created>
  <dcterms:modified xsi:type="dcterms:W3CDTF">2022-09-15T20:06:29Z</dcterms:modified>
</cp:coreProperties>
</file>