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10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_rels/presentation.xml.rels" ContentType="application/vnd.openxmlformats-package.relationships+xml"/>
  <Override PartName="/ppt/media/image126.png" ContentType="image/png"/>
  <Override PartName="/ppt/media/image125.png" ContentType="image/png"/>
  <Override PartName="/ppt/media/image124.jpeg" ContentType="image/jpeg"/>
  <Override PartName="/ppt/media/image123.png" ContentType="image/png"/>
  <Override PartName="/ppt/media/image121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3.png" ContentType="image/png"/>
  <Override PartName="/ppt/media/image102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5.png" ContentType="image/png"/>
  <Override PartName="/ppt/media/image27.png" ContentType="image/png"/>
  <Override PartName="/ppt/media/image5.png" ContentType="image/png"/>
  <Override PartName="/ppt/media/image85.png" ContentType="image/png"/>
  <Override PartName="/ppt/media/image17.png" ContentType="image/png"/>
  <Override PartName="/ppt/media/image35.png" ContentType="image/png"/>
  <Override PartName="/ppt/media/image107.png" ContentType="image/png"/>
  <Override PartName="/ppt/media/image10.png" ContentType="image/png"/>
  <Override PartName="/ppt/media/image6.png" ContentType="image/png"/>
  <Override PartName="/ppt/media/image18.png" ContentType="image/png"/>
  <Override PartName="/ppt/media/image86.png" ContentType="image/png"/>
  <Override PartName="/ppt/media/image36.png" ContentType="image/png"/>
  <Override PartName="/ppt/media/image7.png" ContentType="image/png"/>
  <Override PartName="/ppt/media/image37.png" ContentType="image/png"/>
  <Override PartName="/ppt/media/image109.png" ContentType="image/png"/>
  <Override PartName="/ppt/media/image38.png" ContentType="image/png"/>
  <Override PartName="/ppt/media/image1.png" ContentType="image/png"/>
  <Override PartName="/ppt/media/image39.png" ContentType="image/png"/>
  <Override PartName="/ppt/media/image33.png" ContentType="image/png"/>
  <Override PartName="/ppt/media/image40.png" ContentType="image/png"/>
  <Override PartName="/ppt/media/image137.png" ContentType="image/png"/>
  <Override PartName="/ppt/media/image3.jpeg" ContentType="image/jpeg"/>
  <Override PartName="/ppt/media/image41.png" ContentType="image/png"/>
  <Override PartName="/ppt/media/image138.png" ContentType="image/png"/>
  <Override PartName="/ppt/media/image42.png" ContentType="image/png"/>
  <Override PartName="/ppt/media/image139.png" ContentType="image/png"/>
  <Override PartName="/ppt/media/image43.png" ContentType="image/png"/>
  <Override PartName="/ppt/media/image50.png" ContentType="image/png"/>
  <Override PartName="/ppt/media/image147.png" ContentType="image/png"/>
  <Override PartName="/ppt/media/image143.png" ContentType="image/png"/>
  <Override PartName="/ppt/media/image51.png" ContentType="image/png"/>
  <Override PartName="/ppt/media/image148.png" ContentType="image/png"/>
  <Override PartName="/ppt/media/image144.png" ContentType="image/png"/>
  <Override PartName="/ppt/media/image145.png" ContentType="image/png"/>
  <Override PartName="/ppt/media/image53.png" ContentType="image/png"/>
  <Override PartName="/ppt/media/image146.png" ContentType="image/png"/>
  <Override PartName="/ppt/media/image140.png" ContentType="image/png"/>
  <Override PartName="/ppt/media/image89.png" ContentType="image/png"/>
  <Override PartName="/ppt/media/image54.png" ContentType="image/png"/>
  <Override PartName="/ppt/media/image141.png" ContentType="image/png"/>
  <Override PartName="/ppt/media/image55.png" ContentType="image/png"/>
  <Override PartName="/ppt/media/image108.png" ContentType="image/png"/>
  <Override PartName="/ppt/media/image11.png" ContentType="image/png"/>
  <Override PartName="/ppt/media/image150.png" ContentType="image/png"/>
  <Override PartName="/ppt/media/image142.png" ContentType="image/png"/>
  <Override PartName="/ppt/media/image56.png" ContentType="image/png"/>
  <Override PartName="/ppt/media/image149.png" ContentType="image/png"/>
  <Override PartName="/ppt/media/image100.png" ContentType="image/png"/>
  <Override PartName="/ppt/media/image49.png" ContentType="image/png"/>
  <Override PartName="/ppt/media/image136.png" ContentType="image/png"/>
  <Override PartName="/ppt/media/image135.png" ContentType="image/png"/>
  <Override PartName="/ppt/media/image48.png" ContentType="image/png"/>
  <Override PartName="/ppt/media/image134.png" ContentType="image/png"/>
  <Override PartName="/ppt/media/image47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45.png" ContentType="image/png"/>
  <Override PartName="/ppt/media/image129.wmf" ContentType="image/x-wmf"/>
  <Override PartName="/ppt/media/image75.png" ContentType="image/png"/>
  <Override PartName="/ppt/media/image131.png" ContentType="image/png"/>
  <Override PartName="/ppt/media/image44.png" ContentType="image/png"/>
  <Override PartName="/ppt/media/image130.png" ContentType="image/png"/>
  <Override PartName="/ppt/media/image79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28.png" ContentType="image/png"/>
  <Override PartName="/ppt/media/image34.png" ContentType="image/png"/>
  <Override PartName="/ppt/media/image4.png" ContentType="image/png"/>
  <Override PartName="/ppt/media/image84.png" ContentType="image/png"/>
  <Override PartName="/ppt/media/image16.png" ContentType="image/png"/>
  <Override PartName="/ppt/media/image13.png" ContentType="image/png"/>
  <Override PartName="/ppt/media/image81.png" ContentType="image/png"/>
  <Override PartName="/ppt/media/image32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25.png" ContentType="image/png"/>
  <Override PartName="/ppt/media/image8.png" ContentType="image/png"/>
  <Override PartName="/ppt/media/image30.png" ContentType="image/png"/>
  <Override PartName="/ppt/media/image127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19.jpeg" ContentType="image/jpeg"/>
  <Override PartName="/ppt/media/image80.png" ContentType="image/png"/>
  <Override PartName="/ppt/media/image92.png" ContentType="image/png"/>
  <Override PartName="/ppt/media/image24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59.png" ContentType="image/png"/>
  <Override PartName="/ppt/media/image110.png" ContentType="image/png"/>
  <Override PartName="/ppt/media/image90.png" ContentType="image/png"/>
  <Override PartName="/ppt/media/image22.png" ContentType="image/png"/>
  <Override PartName="/ppt/media/image119.png" ContentType="image/png"/>
  <Override PartName="/ppt/media/image94.png" ContentType="image/png"/>
  <Override PartName="/ppt/media/image26.png" ContentType="image/png"/>
  <Override PartName="/ppt/media/image91.png" ContentType="image/png"/>
  <Override PartName="/ppt/media/image23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52.png" ContentType="image/png"/>
  <Override PartName="/ppt/media/image96.jpeg" ContentType="image/jpe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7.png" ContentType="image/png"/>
  <Override PartName="/ppt/media/image88.png" ContentType="image/png"/>
  <Override PartName="/ppt/media/image93.wmf" ContentType="image/x-wmf"/>
  <Override PartName="/ppt/media/image122.png" ContentType="image/pn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déplacer la diapo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F357863-DB59-4129-A137-B2FBADEE3497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1374840" y="1336680"/>
            <a:ext cx="4809240" cy="360756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16F2E05-33F7-488B-BF20-59DC683A812A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1374840" y="1336680"/>
            <a:ext cx="4809240" cy="360756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44AFF4E-13C0-4F89-B88D-F870E1ED309C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1374840" y="1336680"/>
            <a:ext cx="4809240" cy="360756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353E435-E182-4D86-95FF-746F4DF8A04B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1374840" y="1336680"/>
            <a:ext cx="4809240" cy="360756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EA80D3A-56E8-4EB2-8476-CE40861C1868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1374840" y="1336680"/>
            <a:ext cx="4809240" cy="360756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9B297B1-32A6-4254-AF08-5CCF76BF3ADB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660240" y="1295280"/>
            <a:ext cx="11823840" cy="360"/>
          </a:xfrm>
          <a:prstGeom prst="line">
            <a:avLst/>
          </a:prstGeom>
          <a:ln w="38160">
            <a:solidFill>
              <a:srgbClr val="6696b6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660240" y="8534160"/>
            <a:ext cx="11823840" cy="360"/>
          </a:xfrm>
          <a:prstGeom prst="line">
            <a:avLst/>
          </a:prstGeom>
          <a:ln w="38160">
            <a:solidFill>
              <a:srgbClr val="4349a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662400" y="8645400"/>
            <a:ext cx="11816280" cy="825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2400" spc="540" strike="noStrike">
                <a:solidFill>
                  <a:srgbClr val="4349aa"/>
                </a:solidFill>
                <a:latin typeface="Gill Sans"/>
                <a:ea typeface="Gill Sans"/>
              </a:rPr>
              <a:t>T-REFIMEVE</a:t>
            </a: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540" strike="noStrike">
                <a:solidFill>
                  <a:srgbClr val="275d90"/>
                </a:solidFill>
                <a:latin typeface="Gill Sans"/>
                <a:ea typeface="Gill Sans"/>
              </a:rPr>
              <a:t>February, 3 2021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3" name="Image 2" descr=""/>
          <p:cNvPicPr/>
          <p:nvPr/>
        </p:nvPicPr>
        <p:blipFill>
          <a:blip r:embed="rId2"/>
          <a:stretch/>
        </p:blipFill>
        <p:spPr>
          <a:xfrm>
            <a:off x="51840" y="0"/>
            <a:ext cx="2209680" cy="2131920"/>
          </a:xfrm>
          <a:prstGeom prst="rect">
            <a:avLst/>
          </a:prstGeom>
          <a:ln>
            <a:noFill/>
          </a:ln>
        </p:spPr>
      </p:pic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>
            <a:off x="556560" y="695880"/>
            <a:ext cx="12075480" cy="360"/>
          </a:xfrm>
          <a:prstGeom prst="line">
            <a:avLst/>
          </a:prstGeom>
          <a:ln w="1800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240" cy="1627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0680" cy="5655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0680" cy="5655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1"/>
          <p:cNvSpPr/>
          <p:nvPr/>
        </p:nvSpPr>
        <p:spPr>
          <a:xfrm>
            <a:off x="556560" y="695880"/>
            <a:ext cx="12075480" cy="360"/>
          </a:xfrm>
          <a:prstGeom prst="line">
            <a:avLst/>
          </a:prstGeom>
          <a:ln w="1800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240" cy="1627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0680" cy="5655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0680" cy="5655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ine 1"/>
          <p:cNvSpPr/>
          <p:nvPr/>
        </p:nvSpPr>
        <p:spPr>
          <a:xfrm>
            <a:off x="556560" y="695880"/>
            <a:ext cx="12075480" cy="360"/>
          </a:xfrm>
          <a:prstGeom prst="line">
            <a:avLst/>
          </a:prstGeom>
          <a:ln w="1800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ine 1"/>
          <p:cNvSpPr/>
          <p:nvPr/>
        </p:nvSpPr>
        <p:spPr>
          <a:xfrm>
            <a:off x="556560" y="695880"/>
            <a:ext cx="12075480" cy="360"/>
          </a:xfrm>
          <a:prstGeom prst="line">
            <a:avLst/>
          </a:prstGeom>
          <a:ln w="1800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slideLayout" Target="../slideLayouts/slideLayout37.xml"/><Relationship Id="rId10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wmf"/><Relationship Id="rId12" Type="http://schemas.openxmlformats.org/officeDocument/2006/relationships/image" Target="../media/image94.png"/><Relationship Id="rId13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jpe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slideLayout" Target="../slideLayouts/slideLayout2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slideLayout" Target="../slideLayouts/slideLayout1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slideLayout" Target="../slideLayouts/slideLayout1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image" Target="../media/image124.jpeg"/><Relationship Id="rId1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jpeg"/><Relationship Id="rId17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29.wmf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slideLayout" Target="../slideLayouts/slideLayout1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slideLayout" Target="../slideLayouts/slideLayout1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slideLayout" Target="../slideLayouts/slideLayout37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10.png" descr=""/>
          <p:cNvPicPr/>
          <p:nvPr/>
        </p:nvPicPr>
        <p:blipFill>
          <a:blip r:embed="rId1"/>
          <a:stretch/>
        </p:blipFill>
        <p:spPr>
          <a:xfrm>
            <a:off x="203040" y="8218440"/>
            <a:ext cx="1341720" cy="13402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1008000" y="4601520"/>
            <a:ext cx="11729520" cy="178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fr-FR" sz="6000" spc="-1" strike="noStrike">
                <a:solidFill>
                  <a:srgbClr val="000000"/>
                </a:solidFill>
                <a:latin typeface="Arial"/>
                <a:ea typeface="DejaVu Sans"/>
              </a:rPr>
              <a:t>R &amp; T  TIMED</a:t>
            </a:r>
            <a:endParaRPr b="0" lang="fr-FR" sz="6000" spc="-1" strike="noStrike">
              <a:latin typeface="Arial"/>
            </a:endParaRPr>
          </a:p>
        </p:txBody>
      </p:sp>
      <p:pic>
        <p:nvPicPr>
          <p:cNvPr id="208" name="Picture 37_1" descr=""/>
          <p:cNvPicPr/>
          <p:nvPr/>
        </p:nvPicPr>
        <p:blipFill>
          <a:blip r:embed="rId2"/>
          <a:stretch/>
        </p:blipFill>
        <p:spPr>
          <a:xfrm>
            <a:off x="10008000" y="1297080"/>
            <a:ext cx="2953080" cy="314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MCH-Gen4 NAT SWITCH 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49" name="Image 144_2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sp>
        <p:nvSpPr>
          <p:cNvPr id="250" name="CustomShape 2"/>
          <p:cNvSpPr/>
          <p:nvPr/>
        </p:nvSpPr>
        <p:spPr>
          <a:xfrm>
            <a:off x="1217520" y="6947640"/>
            <a:ext cx="8423640" cy="33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2"/>
          <a:stretch/>
        </p:blipFill>
        <p:spPr>
          <a:xfrm>
            <a:off x="815400" y="2232000"/>
            <a:ext cx="6600240" cy="753372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3"/>
          <a:stretch/>
        </p:blipFill>
        <p:spPr>
          <a:xfrm>
            <a:off x="6624000" y="5898600"/>
            <a:ext cx="6219000" cy="3533040"/>
          </a:xfrm>
          <a:prstGeom prst="rect">
            <a:avLst/>
          </a:prstGeom>
          <a:ln>
            <a:noFill/>
          </a:ln>
        </p:spPr>
      </p:pic>
      <p:sp>
        <p:nvSpPr>
          <p:cNvPr id="253" name="CustomShape 3"/>
          <p:cNvSpPr/>
          <p:nvPr/>
        </p:nvSpPr>
        <p:spPr>
          <a:xfrm>
            <a:off x="1202040" y="864000"/>
            <a:ext cx="7797600" cy="17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MICROSHIP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SparX-5i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 148" descr=""/>
          <p:cNvPicPr/>
          <p:nvPr/>
        </p:nvPicPr>
        <p:blipFill>
          <a:blip r:embed="rId1"/>
          <a:srcRect l="2975" t="27429" r="3679" b="31396"/>
          <a:stretch/>
        </p:blipFill>
        <p:spPr>
          <a:xfrm>
            <a:off x="361080" y="7016400"/>
            <a:ext cx="8278200" cy="273636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556200" y="22968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Master WR : time distribution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56" name="Image 150" descr=""/>
          <p:cNvPicPr/>
          <p:nvPr/>
        </p:nvPicPr>
        <p:blipFill>
          <a:blip r:embed="rId2"/>
          <a:srcRect l="3859" t="26268" r="3679" b="32382"/>
          <a:stretch/>
        </p:blipFill>
        <p:spPr>
          <a:xfrm>
            <a:off x="504000" y="4752000"/>
            <a:ext cx="7631280" cy="2557800"/>
          </a:xfrm>
          <a:prstGeom prst="rect">
            <a:avLst/>
          </a:prstGeom>
          <a:ln>
            <a:noFill/>
          </a:ln>
        </p:spPr>
      </p:pic>
      <p:sp>
        <p:nvSpPr>
          <p:cNvPr id="257" name="CustomShape 2"/>
          <p:cNvSpPr/>
          <p:nvPr/>
        </p:nvSpPr>
        <p:spPr>
          <a:xfrm>
            <a:off x="945000" y="700200"/>
            <a:ext cx="11968560" cy="40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Seven Solution :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WR Switch – Low Jitter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WR Switch  3.2KEur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6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WR-ZEN TP/FL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7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WR-LEN 2.2K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10942"/>
              <a:buBlip>
                <a:blip r:embed="rId8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3 switch de commander : LP2I, LPSC, LPCC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10942"/>
              <a:buBlip>
                <a:blip r:embed="rId9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WR-LEN : IJCLAB disponible en prêt pour tests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  <p:pic>
        <p:nvPicPr>
          <p:cNvPr id="258" name="Image 152" descr=""/>
          <p:cNvPicPr/>
          <p:nvPr/>
        </p:nvPicPr>
        <p:blipFill>
          <a:blip r:embed="rId10"/>
          <a:stretch/>
        </p:blipFill>
        <p:spPr>
          <a:xfrm>
            <a:off x="9144000" y="7067880"/>
            <a:ext cx="3275640" cy="207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 : Amélioration des performances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60" name="Image 172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sp>
        <p:nvSpPr>
          <p:cNvPr id="261" name="CustomShape 2"/>
          <p:cNvSpPr/>
          <p:nvPr/>
        </p:nvSpPr>
        <p:spPr>
          <a:xfrm>
            <a:off x="701280" y="1196280"/>
            <a:ext cx="10079280" cy="518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lang="fr-FR" sz="2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Matériel : </a:t>
            </a:r>
            <a:endParaRPr b="0" lang="fr-FR" sz="2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Carte IDROGEN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Nouveau VCXO nouveau firmware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Nouvelle carte basée sur la carte IDROGEN à développer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Mezzanine avec nouveau nœud WR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Master WR discipliné par lien T+REFIMEVE 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Mesure de bruit de phase (disponible à IJCLab)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Responsabilité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 : IJCLab + collaboration avec le SYRTE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Amélioration</a:t>
            </a:r>
            <a:r>
              <a:rPr b="0" lang="en-US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des</a:t>
            </a: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performances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6750000" y="1035720"/>
            <a:ext cx="6095520" cy="86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Collaboration avec le laboratoire  SYRTE 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Changement du µP: 2 options: </a:t>
            </a:r>
            <a:endParaRPr b="0" lang="fr-FR" sz="2400" spc="-1" strike="noStrike">
              <a:latin typeface="Arial"/>
            </a:endParaRPr>
          </a:p>
          <a:p>
            <a:pPr lvl="2" marL="101628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Remplacement du µP basé sur des blocs  logiques par un µP firmware dédié (NIOS) ou un µP hardware (SOC).</a:t>
            </a:r>
            <a:endParaRPr b="0" lang="fr-FR" sz="2400" spc="-1" strike="noStrike">
              <a:latin typeface="Arial"/>
            </a:endParaRPr>
          </a:p>
          <a:p>
            <a:pPr lvl="2" marL="101628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Développement CERN : ARM</a:t>
            </a:r>
            <a:endParaRPr b="0" lang="fr-FR" sz="2400" spc="-1" strike="noStrike">
              <a:latin typeface="Arial"/>
            </a:endParaRPr>
          </a:p>
          <a:p>
            <a:pPr marL="67320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Changement des composants:</a:t>
            </a:r>
            <a:endParaRPr b="0" lang="fr-FR" sz="2400" spc="-1" strike="noStrike">
              <a:latin typeface="Arial"/>
            </a:endParaRPr>
          </a:p>
          <a:p>
            <a:pPr lvl="2" marL="101880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Sélection du VCXO</a:t>
            </a:r>
            <a:endParaRPr b="0" lang="fr-FR" sz="2400" spc="-1" strike="noStrike">
              <a:latin typeface="Arial"/>
            </a:endParaRPr>
          </a:p>
          <a:p>
            <a:pPr lvl="2" marL="101880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Augmentation des fréquences (suppression au maximum des PLL)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Modification de la Soft PLL:</a:t>
            </a:r>
            <a:endParaRPr b="0" lang="fr-FR" sz="2400" spc="-1" strike="noStrike">
              <a:latin typeface="Arial"/>
            </a:endParaRPr>
          </a:p>
          <a:p>
            <a:pPr lvl="3" marL="123696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Diminution du temps de réponse</a:t>
            </a:r>
            <a:endParaRPr b="0" lang="fr-FR" sz="2400" spc="-1" strike="noStrike">
              <a:latin typeface="Arial"/>
            </a:endParaRPr>
          </a:p>
          <a:p>
            <a:pPr lvl="3" marL="1236960" indent="-34236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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Optimisation de la boucle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Changement de la PLL (SiliconLab)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64" name="Image 155" descr=""/>
          <p:cNvPicPr/>
          <p:nvPr/>
        </p:nvPicPr>
        <p:blipFill>
          <a:blip r:embed="rId6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grpSp>
        <p:nvGrpSpPr>
          <p:cNvPr id="265" name="Group 3"/>
          <p:cNvGrpSpPr/>
          <p:nvPr/>
        </p:nvGrpSpPr>
        <p:grpSpPr>
          <a:xfrm>
            <a:off x="0" y="5472000"/>
            <a:ext cx="6764760" cy="4098600"/>
            <a:chOff x="0" y="5472000"/>
            <a:chExt cx="6764760" cy="4098600"/>
          </a:xfrm>
        </p:grpSpPr>
        <p:pic>
          <p:nvPicPr>
            <p:cNvPr id="266" name="Image 157" descr=""/>
            <p:cNvPicPr/>
            <p:nvPr/>
          </p:nvPicPr>
          <p:blipFill>
            <a:blip r:embed="rId7"/>
            <a:stretch/>
          </p:blipFill>
          <p:spPr>
            <a:xfrm>
              <a:off x="0" y="5472000"/>
              <a:ext cx="6764760" cy="4098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7" name="CustomShape 4"/>
            <p:cNvSpPr/>
            <p:nvPr/>
          </p:nvSpPr>
          <p:spPr>
            <a:xfrm>
              <a:off x="4951080" y="7716240"/>
              <a:ext cx="1245960" cy="15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5"/>
            <p:cNvSpPr/>
            <p:nvPr/>
          </p:nvSpPr>
          <p:spPr>
            <a:xfrm>
              <a:off x="3264120" y="7397640"/>
              <a:ext cx="811440" cy="15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CustomShape 6"/>
            <p:cNvSpPr/>
            <p:nvPr/>
          </p:nvSpPr>
          <p:spPr>
            <a:xfrm>
              <a:off x="3264120" y="7291800"/>
              <a:ext cx="97452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fr-FR" sz="14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LMK04828</a:t>
              </a:r>
              <a:endParaRPr b="0" lang="fr-FR" sz="1400" spc="-1" strike="noStrike">
                <a:latin typeface="Arial"/>
              </a:endParaRPr>
            </a:p>
          </p:txBody>
        </p:sp>
      </p:grpSp>
      <p:pic>
        <p:nvPicPr>
          <p:cNvPr id="270" name="Image 161" descr=""/>
          <p:cNvPicPr/>
          <p:nvPr/>
        </p:nvPicPr>
        <p:blipFill>
          <a:blip r:embed="rId8"/>
          <a:stretch/>
        </p:blipFill>
        <p:spPr>
          <a:xfrm>
            <a:off x="556200" y="1160640"/>
            <a:ext cx="5297400" cy="3706200"/>
          </a:xfrm>
          <a:prstGeom prst="rect">
            <a:avLst/>
          </a:prstGeom>
          <a:ln>
            <a:noFill/>
          </a:ln>
        </p:spPr>
      </p:pic>
      <p:sp>
        <p:nvSpPr>
          <p:cNvPr id="271" name="CustomShape 7"/>
          <p:cNvSpPr/>
          <p:nvPr/>
        </p:nvSpPr>
        <p:spPr>
          <a:xfrm>
            <a:off x="1658880" y="1800000"/>
            <a:ext cx="1076760" cy="716760"/>
          </a:xfrm>
          <a:prstGeom prst="ellipse">
            <a:avLst/>
          </a:prstGeom>
          <a:noFill/>
          <a:ln cap="rnd" w="72000">
            <a:solidFill>
              <a:srgbClr val="ed1c24"/>
            </a:solidFill>
            <a:custDash>
              <a:ds d="100000" sp="100000"/>
              <a:ds d="100000" sp="100000"/>
              <a:ds d="100000" sp="100000"/>
              <a:ds d="100000" sp="100000"/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</a:t>
            </a: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Intégration</a:t>
            </a:r>
            <a:r>
              <a:rPr b="0" lang="fr-FR" sz="18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 </a:t>
            </a: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&amp; simplification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7103880" y="1411560"/>
            <a:ext cx="5885280" cy="854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Intégration de la PLL dans le FPGA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Modification du firmware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Modification du software</a:t>
            </a: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Intégration du VCXO dans le FPGA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Dérivé d’un IP video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6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Spécifique à chaque cible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7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Remplacement du PHY par un DDR IO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8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Spécifique à chaque cible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9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Une mezzanine FMC à été réalisé.</a:t>
            </a:r>
            <a:endParaRPr b="0" lang="fr-FR" sz="24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Réception courant Octobre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74" name="Image 176" descr=""/>
          <p:cNvPicPr/>
          <p:nvPr/>
        </p:nvPicPr>
        <p:blipFill>
          <a:blip r:embed="rId10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grpSp>
        <p:nvGrpSpPr>
          <p:cNvPr id="275" name="Group 3"/>
          <p:cNvGrpSpPr/>
          <p:nvPr/>
        </p:nvGrpSpPr>
        <p:grpSpPr>
          <a:xfrm>
            <a:off x="373680" y="1008000"/>
            <a:ext cx="5671080" cy="4706640"/>
            <a:chOff x="373680" y="1008000"/>
            <a:chExt cx="5671080" cy="4706640"/>
          </a:xfrm>
        </p:grpSpPr>
        <p:pic>
          <p:nvPicPr>
            <p:cNvPr id="276" name="Image 178" descr=""/>
            <p:cNvPicPr/>
            <p:nvPr/>
          </p:nvPicPr>
          <p:blipFill>
            <a:blip r:embed="rId11"/>
            <a:stretch/>
          </p:blipFill>
          <p:spPr>
            <a:xfrm>
              <a:off x="373680" y="1008000"/>
              <a:ext cx="5671080" cy="4706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7" name="CustomShape 4"/>
            <p:cNvSpPr/>
            <p:nvPr/>
          </p:nvSpPr>
          <p:spPr>
            <a:xfrm>
              <a:off x="576000" y="1296000"/>
              <a:ext cx="3162600" cy="4386600"/>
            </a:xfrm>
            <a:prstGeom prst="ellipse">
              <a:avLst/>
            </a:prstGeom>
            <a:noFill/>
            <a:ln cap="rnd" w="72000">
              <a:solidFill>
                <a:srgbClr val="ed1c24"/>
              </a:solidFill>
              <a:custDash>
                <a:ds d="100000" sp="100000"/>
                <a:ds d="100000" sp="100000"/>
                <a:ds d="100000" sp="100000"/>
                <a:ds d="100000" sp="100000"/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78" name="Image 180" descr=""/>
          <p:cNvPicPr/>
          <p:nvPr/>
        </p:nvPicPr>
        <p:blipFill>
          <a:blip r:embed="rId12"/>
          <a:stretch/>
        </p:blipFill>
        <p:spPr>
          <a:xfrm>
            <a:off x="0" y="6576120"/>
            <a:ext cx="7103160" cy="2856960"/>
          </a:xfrm>
          <a:prstGeom prst="rect">
            <a:avLst/>
          </a:prstGeom>
          <a:ln>
            <a:noFill/>
          </a:ln>
        </p:spPr>
      </p:pic>
      <p:sp>
        <p:nvSpPr>
          <p:cNvPr id="279" name="CustomShape 5"/>
          <p:cNvSpPr/>
          <p:nvPr/>
        </p:nvSpPr>
        <p:spPr>
          <a:xfrm>
            <a:off x="5184000" y="864000"/>
            <a:ext cx="1223280" cy="575280"/>
          </a:xfrm>
          <a:prstGeom prst="ellipse">
            <a:avLst/>
          </a:prstGeom>
          <a:noFill/>
          <a:ln w="36000">
            <a:solidFill>
              <a:srgbClr val="ff0000"/>
            </a:solidFill>
            <a:custDash>
              <a:ds d="1100000" sp="500000"/>
              <a:ds d="1100000" sp="5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 : Carte IDROGEN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81" name="Image 172_0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pic>
        <p:nvPicPr>
          <p:cNvPr id="282" name="" descr=""/>
          <p:cNvPicPr/>
          <p:nvPr/>
        </p:nvPicPr>
        <p:blipFill>
          <a:blip r:embed="rId2"/>
          <a:stretch/>
        </p:blipFill>
        <p:spPr>
          <a:xfrm>
            <a:off x="144000" y="2592360"/>
            <a:ext cx="9215280" cy="691128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432000" y="921600"/>
            <a:ext cx="12067920" cy="210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15 cartes de produite pour 6 projets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V4 à développer : problème obsolescence des régulateur EMPIRION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</a:t>
            </a: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Intégration</a:t>
            </a:r>
            <a:r>
              <a:rPr b="0" lang="fr-FR" sz="18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  </a:t>
            </a: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&amp; simplification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1324440" y="1035720"/>
            <a:ext cx="10159920" cy="735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lang="fr-FR" sz="2800" spc="-1" strike="noStrike" u="sng">
                <a:solidFill>
                  <a:srgbClr val="000000"/>
                </a:solidFill>
                <a:uFillTx/>
                <a:latin typeface="Arial"/>
                <a:ea typeface="Arial Unicode MS"/>
              </a:rPr>
              <a:t>Matériel :</a:t>
            </a:r>
            <a:endParaRPr b="0" lang="fr-FR" sz="2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Arial Unicode MS"/>
              </a:rPr>
              <a:t>Cartes custom en cours de développement:  GARET et OXYGEN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Carte IDROGEN + mezzanine FMC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Suppression des GXB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Nouvelle PLL SkyWorks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Test nœud WR sur MAX10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Carte d’évaluation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Carte custom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86" name="Image 184" descr=""/>
          <p:cNvPicPr/>
          <p:nvPr/>
        </p:nvPicPr>
        <p:blipFill>
          <a:blip r:embed="rId4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56200" y="219600"/>
            <a:ext cx="11694960" cy="4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1720" cy="1033560"/>
          </a:xfrm>
          <a:prstGeom prst="rect">
            <a:avLst/>
          </a:prstGeom>
          <a:ln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555120" y="219600"/>
            <a:ext cx="11694960" cy="4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Mezzanine FMC : Suppression GXB 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4680000" y="865800"/>
            <a:ext cx="8207640" cy="266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Remplacement GXB par un DDR IO</a:t>
            </a:r>
            <a:endParaRPr b="0" lang="fr-FR" sz="2400" spc="-1" strike="noStrike">
              <a:latin typeface="Arial"/>
            </a:endParaRPr>
          </a:p>
          <a:p>
            <a:pPr lvl="1" marL="432000" indent="-2138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IP Native-PHY par IP TSE Pcs only</a:t>
            </a:r>
            <a:endParaRPr b="0" lang="fr-FR" sz="2400" spc="-1" strike="noStrike">
              <a:latin typeface="Arial"/>
            </a:endParaRPr>
          </a:p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Test adaptation passive</a:t>
            </a:r>
            <a:endParaRPr b="0" lang="fr-FR" sz="2400" spc="-1" strike="noStrike">
              <a:latin typeface="Arial"/>
            </a:endParaRPr>
          </a:p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Test adaptation active ( SN65CML100)</a:t>
            </a:r>
            <a:endParaRPr b="0" lang="fr-FR" sz="2400" spc="-1" strike="noStrike">
              <a:latin typeface="Arial"/>
            </a:endParaRPr>
          </a:p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PCB semaine prochaine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91" name="" descr=""/>
          <p:cNvPicPr/>
          <p:nvPr/>
        </p:nvPicPr>
        <p:blipFill>
          <a:blip r:embed="rId6"/>
          <a:stretch/>
        </p:blipFill>
        <p:spPr>
          <a:xfrm>
            <a:off x="288000" y="3867120"/>
            <a:ext cx="7847640" cy="578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56200" y="219600"/>
            <a:ext cx="11694960" cy="4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" descr=""/>
          <p:cNvPicPr/>
          <p:nvPr/>
        </p:nvPicPr>
        <p:blipFill>
          <a:blip r:embed="rId1"/>
          <a:stretch/>
        </p:blipFill>
        <p:spPr>
          <a:xfrm>
            <a:off x="11571840" y="39960"/>
            <a:ext cx="1431720" cy="65916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555120" y="219600"/>
            <a:ext cx="11694960" cy="4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Mezzanine FMC version 2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5616000" y="1055520"/>
            <a:ext cx="6419160" cy="427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Intégration de tous les composants externes</a:t>
            </a:r>
            <a:endParaRPr b="0" lang="fr-FR" sz="2400" spc="-1" strike="noStrike">
              <a:latin typeface="Arial"/>
            </a:endParaRPr>
          </a:p>
          <a:p>
            <a:pPr lvl="1" marL="432000" indent="-2138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Remplacement LMK04828 (81mm² + fitrage) par SI5338 (16mm²)</a:t>
            </a:r>
            <a:endParaRPr b="0" lang="fr-FR" sz="24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Suppression du VXO PLL (129mm² )</a:t>
            </a:r>
            <a:endParaRPr b="0" lang="fr-FR" sz="2400" spc="-1" strike="noStrike">
              <a:latin typeface="Arial"/>
            </a:endParaRPr>
          </a:p>
          <a:p>
            <a:pPr lvl="1" marL="432000" indent="-2138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Remplacement VCXO (35mm²) par des SKYWORKS (8mm²)</a:t>
            </a:r>
            <a:endParaRPr b="0" lang="fr-FR" sz="2400" spc="-1" strike="noStrike">
              <a:latin typeface="Arial"/>
            </a:endParaRPr>
          </a:p>
          <a:p>
            <a:pPr marL="432000" indent="-315360">
              <a:lnSpc>
                <a:spcPct val="100000"/>
              </a:lnSpc>
              <a:spcAft>
                <a:spcPts val="802"/>
              </a:spcAft>
              <a:buSzPct val="108072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Test Suppression PLL externe : shunt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4"/>
          <a:stretch/>
        </p:blipFill>
        <p:spPr>
          <a:xfrm>
            <a:off x="432000" y="3960000"/>
            <a:ext cx="8920440" cy="561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Conclusion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432000" y="1353600"/>
            <a:ext cx="1206792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Intégration dans un châssis µTCA : 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MCH-Gen-4 solution prometteuse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Impose une master WR externe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Plusieurs cartes à développer :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Certaines en cours de développement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Problématique de l’approvisionnement des composants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Bancs de test: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6"/>
              </a:buBlip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mettre en œuvre dans les différents laboratoire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7"/>
              </a:buBlip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WhiteRabbit Solution extrêmement prometteuse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8"/>
              </a:buBlip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Firmware pas très simple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9"/>
              </a:buBlip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Hardware : routage avec contraintes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99" name="Image 187" descr=""/>
          <p:cNvPicPr/>
          <p:nvPr/>
        </p:nvPicPr>
        <p:blipFill>
          <a:blip r:embed="rId10">
            <a:alphaModFix amt="50000"/>
          </a:blip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pic>
        <p:nvPicPr>
          <p:cNvPr id="300" name="Picture 37_0" descr=""/>
          <p:cNvPicPr/>
          <p:nvPr/>
        </p:nvPicPr>
        <p:blipFill>
          <a:blip r:embed="rId11"/>
          <a:stretch/>
        </p:blipFill>
        <p:spPr>
          <a:xfrm>
            <a:off x="10051200" y="747360"/>
            <a:ext cx="2953080" cy="314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556200" y="219600"/>
            <a:ext cx="11697480" cy="48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White Rabbit  - enhanced Ethernet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6650640" y="928080"/>
            <a:ext cx="5886360" cy="870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1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Two separate services (enhancements to Ethernet) provided by WR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2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High accuracy/ precision synchronisation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3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Deterministic, reliable and low latency Control data delivery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0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4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Sub-ns accuracy and sub-ps precision combination of :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5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Precision Time Protocol (IEEE1588).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6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Synchronous Ethernet.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7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DDMTD phase tracking.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0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8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Low latency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9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r>
              <a:rPr b="0" lang="fr-FR" sz="20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Class of service (priority)</a:t>
            </a:r>
            <a:endParaRPr b="0" lang="fr-FR" sz="20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10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Control data send in control message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11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High Priority HP</a:t>
            </a:r>
            <a:endParaRPr b="0" lang="fr-FR" sz="20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12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Reliability</a:t>
            </a:r>
            <a:endParaRPr b="0" lang="fr-FR" sz="2000" spc="-1" strike="noStrike">
              <a:latin typeface="Arial"/>
            </a:endParaRPr>
          </a:p>
          <a:p>
            <a:pPr lvl="1" marL="864000" indent="-281880">
              <a:lnSpc>
                <a:spcPct val="100000"/>
              </a:lnSpc>
              <a:spcAft>
                <a:spcPts val="802"/>
              </a:spcAft>
              <a:buSzPct val="100101"/>
              <a:buBlip>
                <a:blip r:embed="rId13"/>
              </a:buBlip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Forward Error correction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000" spc="-1" strike="noStrike"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14"/>
          <a:stretch/>
        </p:blipFill>
        <p:spPr>
          <a:xfrm>
            <a:off x="371520" y="1021680"/>
            <a:ext cx="6152400" cy="838512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650160" y="866880"/>
            <a:ext cx="1572840" cy="2223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" descr=""/>
          <p:cNvPicPr/>
          <p:nvPr/>
        </p:nvPicPr>
        <p:blipFill>
          <a:blip r:embed="rId15"/>
          <a:stretch/>
        </p:blipFill>
        <p:spPr>
          <a:xfrm>
            <a:off x="11556000" y="0"/>
            <a:ext cx="1434240" cy="1036080"/>
          </a:xfrm>
          <a:prstGeom prst="rect">
            <a:avLst/>
          </a:prstGeom>
          <a:ln>
            <a:noFill/>
          </a:ln>
        </p:spPr>
      </p:pic>
      <p:pic>
        <p:nvPicPr>
          <p:cNvPr id="214" name="Picture 37_2" descr=""/>
          <p:cNvPicPr/>
          <p:nvPr/>
        </p:nvPicPr>
        <p:blipFill>
          <a:blip r:embed="rId16"/>
          <a:stretch/>
        </p:blipFill>
        <p:spPr>
          <a:xfrm>
            <a:off x="-10080" y="936000"/>
            <a:ext cx="2233080" cy="237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32000" y="1353600"/>
            <a:ext cx="1206792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1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302" name="Image 187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604800" y="3816000"/>
            <a:ext cx="12138840" cy="5900040"/>
          </a:xfrm>
          <a:prstGeom prst="rect">
            <a:avLst/>
          </a:prstGeom>
          <a:ln>
            <a:noFill/>
          </a:ln>
        </p:spPr>
      </p:pic>
      <p:sp>
        <p:nvSpPr>
          <p:cNvPr id="304" name="CustomShape 2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PPS IDROGEN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432000" y="1353600"/>
            <a:ext cx="12067920" cy="210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PPS 2 cartes IDROGEN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25m et 125m de fibre</a:t>
            </a:r>
            <a:endParaRPr b="0" lang="fr-FR" sz="24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~50ps de dispersion des PPS sans calibration «custom»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" descr=""/>
          <p:cNvPicPr/>
          <p:nvPr/>
        </p:nvPicPr>
        <p:blipFill>
          <a:blip r:embed="rId1"/>
          <a:srcRect l="0" t="0" r="50425" b="0"/>
          <a:stretch/>
        </p:blipFill>
        <p:spPr>
          <a:xfrm>
            <a:off x="462960" y="1201320"/>
            <a:ext cx="5196960" cy="7833960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556200" y="219600"/>
            <a:ext cx="11697480" cy="48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Precision Time Protocol (IEEE1588)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6696000" y="1080000"/>
            <a:ext cx="5886360" cy="77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Packet-based synchronization protocol</a:t>
            </a:r>
            <a:endParaRPr b="0" lang="fr-FR" sz="22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Synchronizes local clock with the master clock by measuring and compensating the delay introduce by the link.</a:t>
            </a:r>
            <a:endParaRPr b="0" lang="fr-FR" sz="22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Link delay evaluated by measuring and exchanging packets tx/rx timestamps</a:t>
            </a:r>
            <a:endParaRPr b="0" lang="fr-FR" sz="22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PTP is used only for copensation clock offset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6840000" y="4751280"/>
            <a:ext cx="5474520" cy="62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Having values of t1 ...t4 , slave can:</a:t>
            </a:r>
            <a:endParaRPr b="0" lang="fr-FR" sz="2200" spc="-1" strike="noStrike">
              <a:latin typeface="Arial"/>
            </a:endParaRPr>
          </a:p>
          <a:p>
            <a:pPr marL="216000" indent="-210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calculate one-way link delay: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δms = ((t4 −t1 )−(t3 −t2 ))/2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200" spc="-1" strike="noStrike">
              <a:latin typeface="Arial"/>
            </a:endParaRPr>
          </a:p>
          <a:p>
            <a:pPr marL="216000" indent="-210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syntonize its clock rate with the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master by tracking the value of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t2 − t1</a:t>
            </a:r>
            <a:endParaRPr b="0" lang="fr-FR" sz="2200" spc="-1" strike="noStrike">
              <a:latin typeface="Arial"/>
            </a:endParaRPr>
          </a:p>
          <a:p>
            <a:pPr marL="216000" indent="-210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compute clock offset: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	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Arial Unicode MS"/>
              </a:rPr>
              <a:t>offset = t2 − t1 + δms</a:t>
            </a:r>
            <a:endParaRPr b="0" lang="fr-FR" sz="2200" spc="-1" strike="noStrike">
              <a:latin typeface="Arial"/>
            </a:endParaRPr>
          </a:p>
        </p:txBody>
      </p:sp>
      <p:pic>
        <p:nvPicPr>
          <p:cNvPr id="310" name="" descr=""/>
          <p:cNvPicPr/>
          <p:nvPr/>
        </p:nvPicPr>
        <p:blipFill>
          <a:blip r:embed="rId6"/>
          <a:stretch/>
        </p:blipFill>
        <p:spPr>
          <a:xfrm>
            <a:off x="11556000" y="0"/>
            <a:ext cx="1434240" cy="103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556200" y="219600"/>
            <a:ext cx="11697480" cy="48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Synchronous Ethernet (Sync-E)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6779880" y="1440000"/>
            <a:ext cx="5886360" cy="77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All network nodes use the same physical layer clock,</a:t>
            </a:r>
            <a:endParaRPr b="0" lang="fr-FR" sz="24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Clock is encode in the Ethernet carrier and recovered by the receiver chip(PHY)</a:t>
            </a:r>
            <a:endParaRPr b="0" lang="fr-FR" sz="24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master and unique clock for the whole network</a:t>
            </a:r>
            <a:endParaRPr b="0" lang="fr-FR" sz="24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Synchronous  digital hierarchy</a:t>
            </a:r>
            <a:endParaRPr b="0" lang="fr-FR" sz="240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High precision clock definition, 20 better than standard Ethernet clock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313" name="" descr=""/>
          <p:cNvPicPr/>
          <p:nvPr/>
        </p:nvPicPr>
        <p:blipFill>
          <a:blip r:embed="rId6"/>
          <a:stretch/>
        </p:blipFill>
        <p:spPr>
          <a:xfrm>
            <a:off x="11556000" y="0"/>
            <a:ext cx="1434240" cy="1036080"/>
          </a:xfrm>
          <a:prstGeom prst="rect">
            <a:avLst/>
          </a:prstGeom>
          <a:ln>
            <a:noFill/>
          </a:ln>
        </p:spPr>
      </p:pic>
      <p:pic>
        <p:nvPicPr>
          <p:cNvPr id="314" name="" descr=""/>
          <p:cNvPicPr/>
          <p:nvPr/>
        </p:nvPicPr>
        <p:blipFill>
          <a:blip r:embed="rId7"/>
          <a:stretch/>
        </p:blipFill>
        <p:spPr>
          <a:xfrm>
            <a:off x="864000" y="5760000"/>
            <a:ext cx="11221920" cy="3954600"/>
          </a:xfrm>
          <a:prstGeom prst="rect">
            <a:avLst/>
          </a:prstGeom>
          <a:ln>
            <a:noFill/>
          </a:ln>
        </p:spPr>
      </p:pic>
      <p:pic>
        <p:nvPicPr>
          <p:cNvPr id="315" name="" descr=""/>
          <p:cNvPicPr/>
          <p:nvPr/>
        </p:nvPicPr>
        <p:blipFill>
          <a:blip r:embed="rId8"/>
          <a:srcRect l="0" t="-2564" r="56866" b="0"/>
          <a:stretch/>
        </p:blipFill>
        <p:spPr>
          <a:xfrm>
            <a:off x="360000" y="1496880"/>
            <a:ext cx="5518080" cy="418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576000" y="2276640"/>
            <a:ext cx="5394600" cy="261396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557280" y="-130680"/>
            <a:ext cx="9982080" cy="96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Digital Dual Mixer Time Domaine  phase detector</a:t>
            </a:r>
            <a:endParaRPr b="0" lang="fr-FR" sz="2800" spc="-1" strike="noStrike">
              <a:latin typeface="Arial"/>
            </a:endParaRPr>
          </a:p>
        </p:txBody>
      </p:sp>
      <p:grpSp>
        <p:nvGrpSpPr>
          <p:cNvPr id="318" name="Group 2"/>
          <p:cNvGrpSpPr/>
          <p:nvPr/>
        </p:nvGrpSpPr>
        <p:grpSpPr>
          <a:xfrm>
            <a:off x="834840" y="5722920"/>
            <a:ext cx="7240320" cy="2983680"/>
            <a:chOff x="834840" y="5722920"/>
            <a:chExt cx="7240320" cy="2983680"/>
          </a:xfrm>
        </p:grpSpPr>
        <p:pic>
          <p:nvPicPr>
            <p:cNvPr id="319" name="Picture 6_1" descr=""/>
            <p:cNvPicPr/>
            <p:nvPr/>
          </p:nvPicPr>
          <p:blipFill>
            <a:blip r:embed="rId2"/>
            <a:stretch/>
          </p:blipFill>
          <p:spPr>
            <a:xfrm>
              <a:off x="834840" y="5846760"/>
              <a:ext cx="7240320" cy="2859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0" name="CustomShape 3"/>
            <p:cNvSpPr/>
            <p:nvPr/>
          </p:nvSpPr>
          <p:spPr>
            <a:xfrm>
              <a:off x="1113120" y="5828760"/>
              <a:ext cx="272160" cy="38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CustomShape 4"/>
            <p:cNvSpPr/>
            <p:nvPr/>
          </p:nvSpPr>
          <p:spPr>
            <a:xfrm>
              <a:off x="2284920" y="5722920"/>
              <a:ext cx="1052640" cy="38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2" name="Group 5"/>
          <p:cNvGrpSpPr/>
          <p:nvPr/>
        </p:nvGrpSpPr>
        <p:grpSpPr>
          <a:xfrm>
            <a:off x="8359920" y="6192360"/>
            <a:ext cx="4452480" cy="2099520"/>
            <a:chOff x="8359920" y="6192360"/>
            <a:chExt cx="4452480" cy="2099520"/>
          </a:xfrm>
        </p:grpSpPr>
        <p:pic>
          <p:nvPicPr>
            <p:cNvPr id="323" name="Picture 7_1" descr=""/>
            <p:cNvPicPr/>
            <p:nvPr/>
          </p:nvPicPr>
          <p:blipFill>
            <a:blip r:embed="rId3"/>
            <a:stretch/>
          </p:blipFill>
          <p:spPr>
            <a:xfrm>
              <a:off x="8458920" y="6275520"/>
              <a:ext cx="4353480" cy="1886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4" name="CustomShape 6"/>
            <p:cNvSpPr/>
            <p:nvPr/>
          </p:nvSpPr>
          <p:spPr>
            <a:xfrm>
              <a:off x="8359920" y="6192360"/>
              <a:ext cx="192600" cy="252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CustomShape 7"/>
            <p:cNvSpPr/>
            <p:nvPr/>
          </p:nvSpPr>
          <p:spPr>
            <a:xfrm>
              <a:off x="8436240" y="8039160"/>
              <a:ext cx="192600" cy="252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26" name="" descr=""/>
          <p:cNvPicPr/>
          <p:nvPr/>
        </p:nvPicPr>
        <p:blipFill>
          <a:blip r:embed="rId4"/>
          <a:stretch/>
        </p:blipFill>
        <p:spPr>
          <a:xfrm>
            <a:off x="11556000" y="0"/>
            <a:ext cx="1434240" cy="1036080"/>
          </a:xfrm>
          <a:prstGeom prst="rect">
            <a:avLst/>
          </a:prstGeom>
          <a:ln>
            <a:noFill/>
          </a:ln>
        </p:spPr>
      </p:pic>
      <p:sp>
        <p:nvSpPr>
          <p:cNvPr id="327" name="CustomShape 8"/>
          <p:cNvSpPr/>
          <p:nvPr/>
        </p:nvSpPr>
        <p:spPr>
          <a:xfrm>
            <a:off x="6650640" y="928080"/>
            <a:ext cx="5886360" cy="77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7880">
              <a:lnSpc>
                <a:spcPct val="93000"/>
              </a:lnSpc>
              <a:buSzPct val="100057"/>
              <a:buBlip>
                <a:blip r:embed="rId5"/>
              </a:buBlip>
            </a:pPr>
            <a:r>
              <a:rPr b="0" lang="fr-FR" sz="2860" spc="-1" strike="noStrike">
                <a:solidFill>
                  <a:srgbClr val="000000"/>
                </a:solidFill>
                <a:latin typeface="Arial"/>
                <a:ea typeface="DejaVu Sans"/>
              </a:rPr>
              <a:t>Measure the phase shift between transmit and receive clock on</a:t>
            </a:r>
            <a:endParaRPr b="0" lang="fr-FR" sz="286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57"/>
              <a:buBlip>
                <a:blip r:embed="rId6"/>
              </a:buBlip>
            </a:pPr>
            <a:r>
              <a:rPr b="0" lang="fr-FR" sz="2860" spc="-1" strike="noStrike">
                <a:solidFill>
                  <a:srgbClr val="000000"/>
                </a:solidFill>
                <a:latin typeface="Arial"/>
                <a:ea typeface="DejaVu Sans"/>
              </a:rPr>
              <a:t>the master side, taking the advantage of Synchronous Ethernet.</a:t>
            </a:r>
            <a:endParaRPr b="0" lang="fr-FR" sz="2860" spc="-1" strike="noStrike">
              <a:latin typeface="Arial"/>
            </a:endParaRPr>
          </a:p>
          <a:p>
            <a:pPr marL="432000" indent="-317880">
              <a:lnSpc>
                <a:spcPct val="93000"/>
              </a:lnSpc>
              <a:buSzPct val="100057"/>
              <a:buBlip>
                <a:blip r:embed="rId7"/>
              </a:buBlip>
            </a:pPr>
            <a:r>
              <a:rPr b="0" lang="fr-FR" sz="2860" spc="-1" strike="noStrike">
                <a:solidFill>
                  <a:srgbClr val="000000"/>
                </a:solidFill>
                <a:latin typeface="Arial"/>
                <a:ea typeface="DejaVu Sans"/>
              </a:rPr>
              <a:t>Monitor phase of bounced-back clock continuously.</a:t>
            </a:r>
            <a:endParaRPr b="0" lang="fr-FR" sz="2860" spc="-1" strike="noStrike">
              <a:latin typeface="Arial"/>
            </a:endParaRPr>
          </a:p>
          <a:p>
            <a:pPr marL="432000" indent="-317880">
              <a:lnSpc>
                <a:spcPct val="100000"/>
              </a:lnSpc>
              <a:spcAft>
                <a:spcPts val="802"/>
              </a:spcAft>
              <a:buSzPct val="100057"/>
              <a:buBlip>
                <a:blip r:embed="rId8"/>
              </a:buBlip>
            </a:pPr>
            <a:r>
              <a:rPr b="0" lang="fr-FR" sz="2860" spc="-1" strike="noStrike">
                <a:solidFill>
                  <a:srgbClr val="000000"/>
                </a:solidFill>
                <a:latin typeface="Arial"/>
                <a:ea typeface="DejaVu Sans"/>
              </a:rPr>
              <a:t>Phase-locked loop in the slave follows the phase changes Measured by the master.</a:t>
            </a:r>
            <a:endParaRPr b="0" lang="fr-FR" sz="28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 : TIMED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1327320" y="1728000"/>
            <a:ext cx="990396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51"/>
              <a:buBlip>
                <a:blip r:embed="rId1"/>
              </a:buBlip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Intégration du  WR dans châssis (µTCA , ..)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32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51"/>
              <a:buBlip>
                <a:blip r:embed="rId2"/>
              </a:buBlip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Amélioration des performances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32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51"/>
              <a:buBlip>
                <a:blip r:embed="rId3"/>
              </a:buBlip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Intégration &amp; simplification du hardware WR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217" name="Image 124" descr=""/>
          <p:cNvPicPr/>
          <p:nvPr/>
        </p:nvPicPr>
        <p:blipFill>
          <a:blip r:embed="rId4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 : Partenaires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1134720" y="1656000"/>
            <a:ext cx="1073448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14"/>
              <a:buBlip>
                <a:blip r:embed="rId1"/>
              </a:buBlip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LPCC (D.Etasse)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14"/>
              <a:buBlip>
                <a:blip r:embed="rId2"/>
              </a:buBlip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LPSC (D.Tourres, E.Conrat)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14"/>
              <a:buBlip>
                <a:blip r:embed="rId3"/>
              </a:buBlip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LP2I (F.Druillole, R.Bouet)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8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14"/>
              <a:buBlip>
                <a:blip r:embed="rId4"/>
              </a:buBlip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IJCLab (C.Chekali, D.Charlet, E.Plaige, C.Soulet)</a:t>
            </a:r>
            <a:endParaRPr b="0" lang="fr-FR" sz="28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8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800" spc="-1" strike="noStrike">
              <a:latin typeface="Arial"/>
            </a:endParaRPr>
          </a:p>
        </p:txBody>
      </p:sp>
      <p:pic>
        <p:nvPicPr>
          <p:cNvPr id="220" name="Image 127_0" descr=""/>
          <p:cNvPicPr/>
          <p:nvPr/>
        </p:nvPicPr>
        <p:blipFill>
          <a:blip r:embed="rId5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 : Financement &amp; aspects organisationnels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327320" y="1319760"/>
            <a:ext cx="990396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1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Financement: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2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60K€ sur 3 ans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3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16,7€ reçus pour 2022:</a:t>
            </a:r>
            <a:endParaRPr b="0" lang="fr-FR" sz="2400" spc="-1" strike="noStrike">
              <a:latin typeface="Arial"/>
            </a:endParaRPr>
          </a:p>
          <a:p>
            <a:pPr lvl="2" marL="1496880" indent="-4564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14K€ pour équipements et fonctionnement</a:t>
            </a:r>
            <a:endParaRPr b="0" lang="fr-FR" sz="2400" spc="-1" strike="noStrike">
              <a:latin typeface="Arial"/>
            </a:endParaRPr>
          </a:p>
          <a:p>
            <a:pPr lvl="2" marL="1496880" indent="-4564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2,7K€ pour mission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Suivi de projet: proposition: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Réunions de suivi : périodicité 6 mois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6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Réunions intermédiaires (par thème, ...)</a:t>
            </a:r>
            <a:endParaRPr b="0" lang="fr-FR" sz="2400" spc="-1" strike="noStrike">
              <a:latin typeface="Arial"/>
            </a:endParaRPr>
          </a:p>
          <a:p>
            <a:pPr marL="582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7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Moyens de test: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8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Banc de test local dans chaque laboratoire.</a:t>
            </a:r>
            <a:endParaRPr b="0" lang="fr-FR" sz="2400" spc="-1" strike="noStrike">
              <a:latin typeface="Arial"/>
            </a:endParaRPr>
          </a:p>
          <a:p>
            <a:pPr lvl="2" marL="1496880" indent="-4564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Chaque laboratoire équipé d’un master WR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9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Banc de test de référence </a:t>
            </a:r>
            <a:endParaRPr b="0" lang="fr-FR" sz="2400" spc="-1" strike="noStrike">
              <a:latin typeface="Arial"/>
            </a:endParaRPr>
          </a:p>
          <a:p>
            <a:pPr lvl="2" marL="1496880" indent="-45648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IJCLAB , lien T+REFIMEVE dans qq semaines au laboratoire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223" name="Image 130" descr=""/>
          <p:cNvPicPr/>
          <p:nvPr/>
        </p:nvPicPr>
        <p:blipFill>
          <a:blip r:embed="rId10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WR intégration dans un châssis</a:t>
            </a:r>
            <a:endParaRPr b="0" lang="fr-FR" sz="33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7056000" y="1296000"/>
            <a:ext cx="5885280" cy="77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Image 133_0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pic>
        <p:nvPicPr>
          <p:cNvPr id="227" name="Image 134_0" descr=""/>
          <p:cNvPicPr/>
          <p:nvPr/>
        </p:nvPicPr>
        <p:blipFill>
          <a:blip r:embed="rId2"/>
          <a:stretch/>
        </p:blipFill>
        <p:spPr>
          <a:xfrm>
            <a:off x="375840" y="4754160"/>
            <a:ext cx="6291720" cy="4424760"/>
          </a:xfrm>
          <a:prstGeom prst="rect">
            <a:avLst/>
          </a:prstGeom>
          <a:ln>
            <a:noFill/>
          </a:ln>
        </p:spPr>
      </p:pic>
      <p:sp>
        <p:nvSpPr>
          <p:cNvPr id="228" name="CustomShape 3"/>
          <p:cNvSpPr/>
          <p:nvPr/>
        </p:nvSpPr>
        <p:spPr>
          <a:xfrm>
            <a:off x="7560000" y="5184000"/>
            <a:ext cx="5381280" cy="367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4"/>
          <p:cNvSpPr/>
          <p:nvPr/>
        </p:nvSpPr>
        <p:spPr>
          <a:xfrm>
            <a:off x="1656000" y="5835600"/>
            <a:ext cx="1146960" cy="1074960"/>
          </a:xfrm>
          <a:prstGeom prst="ellipse">
            <a:avLst/>
          </a:prstGeom>
          <a:noFill/>
          <a:ln cap="rnd" w="36000">
            <a:solidFill>
              <a:srgbClr val="ed1c2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5"/>
          <p:cNvSpPr/>
          <p:nvPr/>
        </p:nvSpPr>
        <p:spPr>
          <a:xfrm>
            <a:off x="3693960" y="5803920"/>
            <a:ext cx="98460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ed1c24"/>
                </a:solidFill>
                <a:latin typeface="Arial"/>
                <a:ea typeface="DejaVu Sans"/>
              </a:rPr>
              <a:t>PTP switch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31" name="Line 6"/>
          <p:cNvSpPr/>
          <p:nvPr/>
        </p:nvSpPr>
        <p:spPr>
          <a:xfrm flipH="1">
            <a:off x="2804400" y="6192000"/>
            <a:ext cx="867600" cy="144000"/>
          </a:xfrm>
          <a:prstGeom prst="line">
            <a:avLst/>
          </a:prstGeom>
          <a:ln w="36000">
            <a:solidFill>
              <a:srgbClr val="ef413d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32" name="Image 139_0" descr=""/>
          <p:cNvPicPr/>
          <p:nvPr/>
        </p:nvPicPr>
        <p:blipFill>
          <a:blip r:embed="rId3"/>
          <a:stretch/>
        </p:blipFill>
        <p:spPr>
          <a:xfrm>
            <a:off x="792000" y="1368000"/>
            <a:ext cx="4462560" cy="2516040"/>
          </a:xfrm>
          <a:prstGeom prst="rect">
            <a:avLst/>
          </a:prstGeom>
          <a:ln>
            <a:noFill/>
          </a:ln>
        </p:spPr>
      </p:pic>
      <p:sp>
        <p:nvSpPr>
          <p:cNvPr id="233" name="CustomShape 7"/>
          <p:cNvSpPr/>
          <p:nvPr/>
        </p:nvSpPr>
        <p:spPr>
          <a:xfrm>
            <a:off x="6458040" y="1368000"/>
            <a:ext cx="6863760" cy="58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Continuation du projet  DAQGEN 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Intégration de la fonction switch</a:t>
            </a:r>
            <a:endParaRPr b="0" lang="fr-FR" sz="2400" spc="-1" strike="noStrike">
              <a:latin typeface="Arial"/>
            </a:endParaRPr>
          </a:p>
          <a:p>
            <a:pPr lvl="3" marL="864000" indent="-215640">
              <a:lnSpc>
                <a:spcPct val="100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1558V2 compatible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10942"/>
              <a:buBlip>
                <a:blip r:embed="rId6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Évaluation du MCH de N.A.T en cours de développement. Commandé sur 2023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7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Uniquement fonction switch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i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Responsabilité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 : LPC Caen 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MCH-Gen4 NAT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35" name="Image 144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1217520" y="6947640"/>
            <a:ext cx="8423640" cy="33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73800" y="1656000"/>
            <a:ext cx="12775320" cy="661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MCH-G4  NAT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39" name="Image 144_0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sp>
        <p:nvSpPr>
          <p:cNvPr id="240" name="CustomShape 2"/>
          <p:cNvSpPr/>
          <p:nvPr/>
        </p:nvSpPr>
        <p:spPr>
          <a:xfrm>
            <a:off x="1217520" y="6947640"/>
            <a:ext cx="8423640" cy="33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2"/>
          <a:stretch/>
        </p:blipFill>
        <p:spPr>
          <a:xfrm>
            <a:off x="1800" y="1595520"/>
            <a:ext cx="13003920" cy="676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56200" y="219600"/>
            <a:ext cx="11696400" cy="4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fr-FR" sz="3300" spc="-1" strike="noStrike">
                <a:solidFill>
                  <a:srgbClr val="000080"/>
                </a:solidFill>
                <a:latin typeface="Bitstream Vera Serif"/>
                <a:ea typeface="DejaVu Sans"/>
              </a:rPr>
              <a:t>R &amp; T TIMED : MCH-Gen4 NAT SWITCH </a:t>
            </a:r>
            <a:endParaRPr b="0" lang="fr-FR" sz="3300" spc="-1" strike="noStrike">
              <a:latin typeface="Arial"/>
            </a:endParaRPr>
          </a:p>
        </p:txBody>
      </p:sp>
      <p:pic>
        <p:nvPicPr>
          <p:cNvPr id="243" name="Image 144_1" descr=""/>
          <p:cNvPicPr/>
          <p:nvPr/>
        </p:nvPicPr>
        <p:blipFill>
          <a:blip r:embed="rId1"/>
          <a:stretch/>
        </p:blipFill>
        <p:spPr>
          <a:xfrm>
            <a:off x="11556000" y="0"/>
            <a:ext cx="1433160" cy="103500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1217520" y="6947640"/>
            <a:ext cx="8423640" cy="33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815400" y="2232000"/>
            <a:ext cx="6600240" cy="753372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3"/>
          <a:stretch/>
        </p:blipFill>
        <p:spPr>
          <a:xfrm>
            <a:off x="6624000" y="5898600"/>
            <a:ext cx="6219000" cy="353304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1202040" y="864000"/>
            <a:ext cx="7797600" cy="17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4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MICROSHIP</a:t>
            </a:r>
            <a:endParaRPr b="0" lang="fr-FR" sz="2400" spc="-1" strike="noStrike">
              <a:latin typeface="Arial"/>
            </a:endParaRPr>
          </a:p>
          <a:p>
            <a:pPr lvl="1" marL="864000" indent="-280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5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SparX-5i</a:t>
            </a:r>
            <a:endParaRPr b="0" lang="fr-FR" sz="2400" spc="-1" strike="noStrike">
              <a:latin typeface="Arial"/>
            </a:endParaRPr>
          </a:p>
          <a:p>
            <a:pPr marL="432000" indent="-316800">
              <a:lnSpc>
                <a:spcPct val="100000"/>
              </a:lnSpc>
              <a:spcAft>
                <a:spcPts val="802"/>
              </a:spcAft>
              <a:buSzPct val="100000"/>
              <a:buBlip>
                <a:blip r:embed="rId6"/>
              </a:buBlip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Regénération de l’horloge localement ?</a:t>
            </a: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endParaRPr b="0" lang="fr-FR" sz="2400" spc="-1" strike="noStrike">
              <a:latin typeface="Arial"/>
            </a:endParaRPr>
          </a:p>
          <a:p>
            <a:pPr marL="114480">
              <a:lnSpc>
                <a:spcPct val="100000"/>
              </a:lnSpc>
              <a:spcAft>
                <a:spcPts val="802"/>
              </a:spcAft>
            </a:pPr>
            <a:r>
              <a:rPr b="0" lang="fr-FR" sz="257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5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</TotalTime>
  <Application>LibreOffice/6.4.7.2$Linux_X86_64 LibreOffice_project/40$Build-2</Application>
  <Words>704</Words>
  <Paragraphs>195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Christelle SOULET</dc:creator>
  <dc:description/>
  <dc:language>fr-FR</dc:language>
  <cp:lastModifiedBy>Daniel Charlet</cp:lastModifiedBy>
  <dcterms:modified xsi:type="dcterms:W3CDTF">2022-10-03T10:41:51Z</dcterms:modified>
  <cp:revision>217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Personnalisé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