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68" r:id="rId2"/>
    <p:sldId id="470" r:id="rId3"/>
    <p:sldId id="471" r:id="rId4"/>
    <p:sldId id="473" r:id="rId5"/>
    <p:sldId id="476" r:id="rId6"/>
    <p:sldId id="498" r:id="rId7"/>
    <p:sldId id="499" r:id="rId8"/>
    <p:sldId id="500" r:id="rId9"/>
    <p:sldId id="503" r:id="rId10"/>
    <p:sldId id="502" r:id="rId11"/>
    <p:sldId id="501" r:id="rId12"/>
    <p:sldId id="487" r:id="rId13"/>
    <p:sldId id="511" r:id="rId14"/>
    <p:sldId id="480" r:id="rId15"/>
    <p:sldId id="491" r:id="rId16"/>
    <p:sldId id="509" r:id="rId17"/>
    <p:sldId id="510" r:id="rId18"/>
    <p:sldId id="512" r:id="rId19"/>
    <p:sldId id="492" r:id="rId20"/>
    <p:sldId id="513" r:id="rId21"/>
    <p:sldId id="494" r:id="rId22"/>
    <p:sldId id="497" r:id="rId23"/>
    <p:sldId id="504" r:id="rId24"/>
    <p:sldId id="449" r:id="rId25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66CC"/>
    <a:srgbClr val="FF0000"/>
    <a:srgbClr val="D1D1F0"/>
    <a:srgbClr val="33CC33"/>
    <a:srgbClr val="800000"/>
    <a:srgbClr val="FF0066"/>
    <a:srgbClr val="990000"/>
    <a:srgbClr val="FF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87808" autoAdjust="0"/>
  </p:normalViewPr>
  <p:slideViewPr>
    <p:cSldViewPr>
      <p:cViewPr varScale="1">
        <p:scale>
          <a:sx n="60" d="100"/>
          <a:sy n="60" d="100"/>
        </p:scale>
        <p:origin x="9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6576" cy="511175"/>
          </a:xfrm>
          <a:prstGeom prst="rect">
            <a:avLst/>
          </a:prstGeom>
        </p:spPr>
        <p:txBody>
          <a:bodyPr vert="horz" lIns="91563" tIns="45783" rIns="91563" bIns="45783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40" y="2"/>
            <a:ext cx="3076576" cy="511175"/>
          </a:xfrm>
          <a:prstGeom prst="rect">
            <a:avLst/>
          </a:prstGeom>
        </p:spPr>
        <p:txBody>
          <a:bodyPr vert="horz" lIns="91563" tIns="45783" rIns="91563" bIns="45783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9A9016E-5A7C-44D0-B8ED-F255E2B9EA66}" type="datetimeFigureOut">
              <a:rPr lang="fr-FR"/>
              <a:pPr>
                <a:defRPr/>
              </a:pPr>
              <a:t>21/10/2022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3" tIns="45783" rIns="91563" bIns="45783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6" cy="4605338"/>
          </a:xfrm>
          <a:prstGeom prst="rect">
            <a:avLst/>
          </a:prstGeom>
        </p:spPr>
        <p:txBody>
          <a:bodyPr vert="horz" lIns="91563" tIns="45783" rIns="91563" bIns="45783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6" cy="511175"/>
          </a:xfrm>
          <a:prstGeom prst="rect">
            <a:avLst/>
          </a:prstGeom>
        </p:spPr>
        <p:txBody>
          <a:bodyPr vert="horz" lIns="91563" tIns="45783" rIns="91563" bIns="45783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40" y="9721850"/>
            <a:ext cx="3076576" cy="511175"/>
          </a:xfrm>
          <a:prstGeom prst="rect">
            <a:avLst/>
          </a:prstGeom>
        </p:spPr>
        <p:txBody>
          <a:bodyPr vert="horz" lIns="91563" tIns="45783" rIns="91563" bIns="45783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8533099-1C93-4DD0-B902-6A016BA99E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904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dirty="0" smtClean="0"/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DCD5E2-D7BC-48D1-B0B6-C04D54D30C22}" type="slidenum">
              <a:rPr lang="fr-FR" smtClean="0">
                <a:latin typeface="Arial" pitchFamily="34" charset="0"/>
              </a:rPr>
              <a:pPr/>
              <a:t>1</a:t>
            </a:fld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0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10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46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11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919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12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91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13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66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14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94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15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62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16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15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17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18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18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115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solidFill>
                  <a:prstClr val="black"/>
                </a:solidFill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19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1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06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solidFill>
                  <a:prstClr val="black"/>
                </a:solidFill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20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77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21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74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22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26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23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01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24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7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3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17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fr-FR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3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5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4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6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4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7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33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8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48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smtClean="0">
                <a:cs typeface="Arial" charset="0"/>
              </a:rPr>
              <a:t>19/3/2013</a:t>
            </a:r>
          </a:p>
        </p:txBody>
      </p:sp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68F3F-D593-4E22-88FF-818EC7FE0D8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9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976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E4320-52F6-4FB6-9B64-46E6A0D174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788E9-908B-4C2D-ACC6-C3BCB37B9A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CFFB3-28FC-401E-81C9-8018D2B4CE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D732A-C3A2-4EB8-801B-D12B318081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E5878-B1D5-438C-BDC1-8F51850C0D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FBF85-A40E-4C24-882D-25409B03E1D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5B749-24B2-47CB-8D79-9070059D12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35347-1FB0-489D-A716-B83590844C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FE5AD-F864-47ED-82BA-8581A89F04E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EB29A-B8B1-4A28-82BC-8BBC70683A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62DBB-1C69-49AB-B5C2-9D0F6DA32C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12/02/2013</a:t>
            </a: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C38BC35-58F5-4C96-8C38-F35B202113E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re 1"/>
          <p:cNvSpPr>
            <a:spLocks noGrp="1"/>
          </p:cNvSpPr>
          <p:nvPr>
            <p:ph type="ctrTitle"/>
          </p:nvPr>
        </p:nvSpPr>
        <p:spPr>
          <a:xfrm>
            <a:off x="467544" y="2392859"/>
            <a:ext cx="8136904" cy="1756221"/>
          </a:xfrm>
        </p:spPr>
        <p:txBody>
          <a:bodyPr/>
          <a:lstStyle/>
          <a:p>
            <a:pPr lvl="0" eaLnBrk="1" hangingPunct="1"/>
            <a:r>
              <a:rPr lang="en-US" sz="3600" dirty="0"/>
              <a:t>Laser Ablation ICPMS technique and potentialities </a:t>
            </a:r>
            <a:r>
              <a:rPr lang="en-US" sz="3600" dirty="0" smtClean="0"/>
              <a:t>- Status </a:t>
            </a:r>
            <a:r>
              <a:rPr lang="en-US" sz="3600" dirty="0"/>
              <a:t>of the round table</a:t>
            </a:r>
            <a:endParaRPr lang="fr-FR" sz="3600" i="1" dirty="0" smtClean="0"/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539552" y="4096960"/>
            <a:ext cx="8099375" cy="70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</a:pPr>
            <a:r>
              <a:rPr lang="en-US" sz="2400" dirty="0" err="1" smtClean="0">
                <a:ea typeface="Arial Unicode MS" pitchFamily="34" charset="-128"/>
                <a:cs typeface="Arial Unicode MS" pitchFamily="34" charset="-128"/>
                <a:sym typeface="Chalkboard"/>
              </a:rPr>
              <a:t>Frédéric</a:t>
            </a:r>
            <a:r>
              <a:rPr lang="en-US" sz="2400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 </a:t>
            </a:r>
            <a:r>
              <a:rPr lang="en-US" sz="2400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Perrot 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for WP2 group </a:t>
            </a:r>
            <a:endParaRPr lang="en-US" dirty="0" smtClean="0">
              <a:ea typeface="Arial Unicode MS" pitchFamily="34" charset="-128"/>
              <a:cs typeface="Arial Unicode MS" pitchFamily="34" charset="-128"/>
              <a:sym typeface="Chalkboard"/>
            </a:endParaRPr>
          </a:p>
          <a:p>
            <a:pPr algn="ctr">
              <a:lnSpc>
                <a:spcPct val="80000"/>
              </a:lnSpc>
              <a:spcBef>
                <a:spcPts val="900"/>
              </a:spcBef>
            </a:pPr>
            <a:r>
              <a:rPr lang="en-US" sz="1600" i="1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LP2i Bordeaux / IN2P3-CNRS / University of Bordeaux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60410"/>
            <a:ext cx="2202911" cy="8824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3" y="995009"/>
            <a:ext cx="1859285" cy="7101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35311"/>
            <a:ext cx="1872989" cy="8253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16" y="297825"/>
            <a:ext cx="1258168" cy="1258168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E4320-52F6-4FB6-9B64-46E6A0D17457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193164"/>
            <a:ext cx="1688976" cy="886712"/>
          </a:xfrm>
          <a:prstGeom prst="rect">
            <a:avLst/>
          </a:prstGeom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91952" y="6283420"/>
            <a:ext cx="8099375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</a:pPr>
            <a:r>
              <a:rPr lang="en-US" i="1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GDR </a:t>
            </a:r>
            <a:r>
              <a:rPr lang="en-US" i="1" dirty="0" err="1" smtClean="0">
                <a:ea typeface="Arial Unicode MS" pitchFamily="34" charset="-128"/>
                <a:cs typeface="Arial Unicode MS" pitchFamily="34" charset="-128"/>
                <a:sym typeface="Chalkboard"/>
              </a:rPr>
              <a:t>DUPhy</a:t>
            </a:r>
            <a:r>
              <a:rPr lang="en-US" i="1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, 19-21 </a:t>
            </a:r>
            <a:r>
              <a:rPr lang="en-US" i="1" dirty="0" err="1" smtClean="0">
                <a:ea typeface="Arial Unicode MS" pitchFamily="34" charset="-128"/>
                <a:cs typeface="Arial Unicode MS" pitchFamily="34" charset="-128"/>
                <a:sym typeface="Chalkboard"/>
              </a:rPr>
              <a:t>octobre</a:t>
            </a:r>
            <a:r>
              <a:rPr lang="en-US" i="1" dirty="0" smtClean="0">
                <a:ea typeface="Arial Unicode MS" pitchFamily="34" charset="-128"/>
                <a:cs typeface="Arial Unicode MS" pitchFamily="34" charset="-128"/>
                <a:sym typeface="Chalkboard"/>
              </a:rPr>
              <a:t> 2022, Nantes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F486481-61DD-0146-AC69-59CC953417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96541"/>
            <a:ext cx="154571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724" y="958522"/>
            <a:ext cx="5069356" cy="3435251"/>
          </a:xfrm>
          <a:prstGeom prst="rect">
            <a:avLst/>
          </a:prstGeom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Depth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profile of U/Th concentration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10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467544" y="980728"/>
            <a:ext cx="3528392" cy="1319265"/>
            <a:chOff x="467544" y="1194207"/>
            <a:chExt cx="3528392" cy="1319265"/>
          </a:xfrm>
        </p:grpSpPr>
        <p:sp>
          <p:nvSpPr>
            <p:cNvPr id="5" name="Rectangle 4"/>
            <p:cNvSpPr/>
            <p:nvPr/>
          </p:nvSpPr>
          <p:spPr>
            <a:xfrm>
              <a:off x="467544" y="1865041"/>
              <a:ext cx="3528392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Flèche vers le bas 5"/>
            <p:cNvSpPr/>
            <p:nvPr/>
          </p:nvSpPr>
          <p:spPr>
            <a:xfrm>
              <a:off x="2335057" y="1194207"/>
              <a:ext cx="108276" cy="632521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430509" y="1198493"/>
              <a:ext cx="7873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/>
                <a:t>Laser</a:t>
              </a:r>
            </a:p>
            <a:p>
              <a:pPr algn="ctr"/>
              <a:r>
                <a:rPr lang="fr-FR" dirty="0" smtClean="0"/>
                <a:t>scans</a:t>
              </a:r>
              <a:endParaRPr lang="fr-FR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95736" y="1865041"/>
              <a:ext cx="360040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95736" y="1937049"/>
              <a:ext cx="360040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2195736" y="2204864"/>
              <a:ext cx="360040" cy="0"/>
            </a:xfrm>
            <a:prstGeom prst="straightConnector1">
              <a:avLst/>
            </a:prstGeom>
            <a:ln w="25400">
              <a:solidFill>
                <a:srgbClr val="008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2054468" y="2236473"/>
              <a:ext cx="6992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008000"/>
                  </a:solidFill>
                </a:rPr>
                <a:t>600 µm</a:t>
              </a:r>
              <a:endParaRPr lang="fr-FR" sz="1200" dirty="0">
                <a:solidFill>
                  <a:srgbClr val="0080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39552" y="2004411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Acrylic</a:t>
              </a:r>
              <a:endParaRPr lang="fr-FR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95736" y="2004661"/>
              <a:ext cx="360040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95736" y="2076471"/>
              <a:ext cx="360040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/>
          <p:cNvSpPr/>
          <p:nvPr/>
        </p:nvSpPr>
        <p:spPr>
          <a:xfrm>
            <a:off x="153483" y="2348880"/>
            <a:ext cx="40584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dirty="0" err="1"/>
              <a:t>Several</a:t>
            </a:r>
            <a:r>
              <a:rPr lang="fr-FR" sz="2200" dirty="0"/>
              <a:t> 2D laser scans </a:t>
            </a:r>
            <a:endParaRPr lang="fr-FR" sz="2200" dirty="0" smtClean="0"/>
          </a:p>
          <a:p>
            <a:pPr algn="ctr"/>
            <a:r>
              <a:rPr lang="fr-FR" sz="2200" dirty="0" smtClean="0"/>
              <a:t>to </a:t>
            </a:r>
            <a:r>
              <a:rPr lang="fr-FR" sz="2200" dirty="0"/>
              <a:t>explore the Z-axis 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9512" y="3212976"/>
            <a:ext cx="4179212" cy="2160240"/>
            <a:chOff x="35497" y="3536535"/>
            <a:chExt cx="4179212" cy="2160240"/>
          </a:xfrm>
        </p:grpSpPr>
        <p:pic>
          <p:nvPicPr>
            <p:cNvPr id="25" name="Image 24"/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817" y="3536535"/>
              <a:ext cx="4074136" cy="21602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ZoneTexte 25"/>
            <p:cNvSpPr txBox="1"/>
            <p:nvPr/>
          </p:nvSpPr>
          <p:spPr>
            <a:xfrm rot="2492014">
              <a:off x="826252" y="4606149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surface</a:t>
              </a:r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 rot="20648179">
              <a:off x="1365411" y="4028945"/>
              <a:ext cx="1343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/>
                <a:t>1 scan</a:t>
              </a:r>
            </a:p>
            <a:p>
              <a:pPr algn="ctr"/>
              <a:r>
                <a:rPr lang="fr-FR" dirty="0" smtClean="0"/>
                <a:t>4 µm </a:t>
              </a:r>
              <a:r>
                <a:rPr lang="fr-FR" dirty="0" err="1" smtClean="0"/>
                <a:t>depth</a:t>
              </a:r>
              <a:endParaRPr lang="fr-FR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5497" y="3536535"/>
              <a:ext cx="4179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3D profile of </a:t>
              </a:r>
              <a:r>
                <a:rPr lang="fr-FR" dirty="0" err="1" smtClean="0">
                  <a:solidFill>
                    <a:schemeClr val="bg1"/>
                  </a:solidFill>
                </a:rPr>
                <a:t>acrylic</a:t>
              </a:r>
              <a:r>
                <a:rPr lang="fr-FR" dirty="0" smtClean="0">
                  <a:solidFill>
                    <a:schemeClr val="bg1"/>
                  </a:solidFill>
                </a:rPr>
                <a:t> </a:t>
              </a:r>
              <a:r>
                <a:rPr lang="fr-FR" dirty="0" err="1" smtClean="0">
                  <a:solidFill>
                    <a:schemeClr val="bg1"/>
                  </a:solidFill>
                </a:rPr>
                <a:t>sample</a:t>
              </a:r>
              <a:r>
                <a:rPr lang="fr-FR" dirty="0" smtClean="0">
                  <a:solidFill>
                    <a:schemeClr val="bg1"/>
                  </a:solidFill>
                </a:rPr>
                <a:t> by </a:t>
              </a:r>
              <a:r>
                <a:rPr lang="fr-FR" dirty="0" err="1" smtClean="0">
                  <a:solidFill>
                    <a:schemeClr val="bg1"/>
                  </a:solidFill>
                </a:rPr>
                <a:t>confocal</a:t>
              </a:r>
              <a:r>
                <a:rPr lang="fr-FR" dirty="0" smtClean="0">
                  <a:solidFill>
                    <a:schemeClr val="bg1"/>
                  </a:solidFill>
                </a:rPr>
                <a:t> </a:t>
              </a:r>
              <a:r>
                <a:rPr lang="fr-FR" dirty="0" err="1" smtClean="0">
                  <a:solidFill>
                    <a:schemeClr val="bg1"/>
                  </a:solidFill>
                </a:rPr>
                <a:t>microscopy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 rot="20648179">
              <a:off x="2234746" y="4632329"/>
              <a:ext cx="1343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2</a:t>
              </a:r>
              <a:r>
                <a:rPr lang="fr-FR" dirty="0" smtClean="0"/>
                <a:t> scans</a:t>
              </a:r>
            </a:p>
            <a:p>
              <a:pPr algn="ctr"/>
              <a:r>
                <a:rPr lang="fr-FR" dirty="0"/>
                <a:t>8</a:t>
              </a:r>
              <a:r>
                <a:rPr lang="fr-FR" dirty="0" smtClean="0"/>
                <a:t> µm </a:t>
              </a:r>
              <a:r>
                <a:rPr lang="fr-FR" dirty="0" err="1" smtClean="0"/>
                <a:t>depth</a:t>
              </a:r>
              <a:endParaRPr lang="fr-FR" dirty="0"/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6830570" y="356372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8000"/>
                </a:solidFill>
              </a:rPr>
              <a:t>Bulk</a:t>
            </a:r>
            <a:r>
              <a:rPr lang="fr-FR" dirty="0">
                <a:solidFill>
                  <a:srgbClr val="008000"/>
                </a:solidFill>
              </a:rPr>
              <a:t> </a:t>
            </a:r>
            <a:r>
              <a:rPr lang="fr-FR" dirty="0" smtClean="0">
                <a:solidFill>
                  <a:srgbClr val="008000"/>
                </a:solidFill>
              </a:rPr>
              <a:t>concentration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5379231" y="1314443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8000"/>
                </a:solidFill>
              </a:rPr>
              <a:t>Surfacic</a:t>
            </a:r>
            <a:endParaRPr lang="fr-FR" dirty="0" smtClean="0">
              <a:solidFill>
                <a:srgbClr val="008000"/>
              </a:solidFill>
            </a:endParaRPr>
          </a:p>
          <a:p>
            <a:r>
              <a:rPr lang="fr-FR" dirty="0" smtClean="0">
                <a:solidFill>
                  <a:srgbClr val="008000"/>
                </a:solidFill>
              </a:rPr>
              <a:t>contamination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4336" y="4488428"/>
            <a:ext cx="4320480" cy="1107996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fr-FR" sz="2200" dirty="0" smtClean="0">
                <a:solidFill>
                  <a:srgbClr val="0066CC"/>
                </a:solidFill>
                <a:sym typeface="Wingdings" panose="05000000000000000000" pitchFamily="2" charset="2"/>
              </a:rPr>
              <a:t> </a:t>
            </a:r>
            <a:r>
              <a:rPr lang="fr-FR" sz="2200" dirty="0" smtClean="0">
                <a:solidFill>
                  <a:srgbClr val="0066CC"/>
                </a:solidFill>
              </a:rPr>
              <a:t>U </a:t>
            </a:r>
            <a:r>
              <a:rPr lang="fr-FR" sz="2200" dirty="0">
                <a:solidFill>
                  <a:srgbClr val="0066CC"/>
                </a:solidFill>
              </a:rPr>
              <a:t>and Th contamination of the </a:t>
            </a:r>
            <a:r>
              <a:rPr lang="fr-FR" sz="2200" dirty="0" err="1">
                <a:solidFill>
                  <a:srgbClr val="0066CC"/>
                </a:solidFill>
              </a:rPr>
              <a:t>acrylic</a:t>
            </a:r>
            <a:r>
              <a:rPr lang="fr-FR" sz="2200" dirty="0">
                <a:solidFill>
                  <a:srgbClr val="0066CC"/>
                </a:solidFill>
              </a:rPr>
              <a:t> </a:t>
            </a:r>
            <a:r>
              <a:rPr lang="fr-FR" sz="2200" dirty="0" err="1">
                <a:solidFill>
                  <a:srgbClr val="0066CC"/>
                </a:solidFill>
              </a:rPr>
              <a:t>is</a:t>
            </a:r>
            <a:r>
              <a:rPr lang="fr-FR" sz="2200" dirty="0">
                <a:solidFill>
                  <a:srgbClr val="0066CC"/>
                </a:solidFill>
              </a:rPr>
              <a:t> </a:t>
            </a:r>
            <a:r>
              <a:rPr lang="fr-FR" sz="2200" dirty="0" err="1">
                <a:solidFill>
                  <a:srgbClr val="0066CC"/>
                </a:solidFill>
              </a:rPr>
              <a:t>located</a:t>
            </a:r>
            <a:r>
              <a:rPr lang="fr-FR" sz="2200" dirty="0">
                <a:solidFill>
                  <a:srgbClr val="0066CC"/>
                </a:solidFill>
              </a:rPr>
              <a:t> </a:t>
            </a:r>
            <a:r>
              <a:rPr lang="fr-FR" sz="2200" dirty="0" smtClean="0">
                <a:solidFill>
                  <a:srgbClr val="0066CC"/>
                </a:solidFill>
              </a:rPr>
              <a:t>at </a:t>
            </a:r>
            <a:r>
              <a:rPr lang="fr-FR" sz="2200" dirty="0">
                <a:solidFill>
                  <a:srgbClr val="0066CC"/>
                </a:solidFill>
              </a:rPr>
              <a:t>the surface in the first </a:t>
            </a:r>
            <a:r>
              <a:rPr lang="fr-FR" sz="2200" dirty="0" err="1" smtClean="0">
                <a:solidFill>
                  <a:srgbClr val="0066CC"/>
                </a:solidFill>
              </a:rPr>
              <a:t>micrometers</a:t>
            </a:r>
            <a:endParaRPr lang="fr-FR" sz="2200" dirty="0">
              <a:solidFill>
                <a:srgbClr val="0066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959" y="5467871"/>
            <a:ext cx="45400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 smtClean="0"/>
              <a:t>Good </a:t>
            </a:r>
            <a:r>
              <a:rPr lang="fr-FR" sz="2200" dirty="0" err="1" smtClean="0"/>
              <a:t>reproducibility</a:t>
            </a:r>
            <a:r>
              <a:rPr lang="fr-FR" sz="2200" dirty="0" smtClean="0"/>
              <a:t> of the </a:t>
            </a:r>
            <a:r>
              <a:rPr lang="fr-FR" sz="2200" dirty="0" err="1" smtClean="0"/>
              <a:t>ablated</a:t>
            </a:r>
            <a:r>
              <a:rPr lang="fr-FR" sz="2200" dirty="0" smtClean="0"/>
              <a:t> volume </a:t>
            </a:r>
            <a:r>
              <a:rPr lang="fr-FR" sz="2200" dirty="0" err="1" smtClean="0"/>
              <a:t>after</a:t>
            </a:r>
            <a:r>
              <a:rPr lang="fr-FR" sz="2200" dirty="0" smtClean="0"/>
              <a:t> </a:t>
            </a:r>
            <a:r>
              <a:rPr lang="fr-FR" sz="2200" dirty="0" err="1" smtClean="0"/>
              <a:t>several</a:t>
            </a:r>
            <a:r>
              <a:rPr lang="fr-FR" sz="2200" dirty="0" smtClean="0"/>
              <a:t> scans</a:t>
            </a:r>
            <a:endParaRPr lang="fr-FR" sz="2200" dirty="0"/>
          </a:p>
        </p:txBody>
      </p:sp>
      <p:sp>
        <p:nvSpPr>
          <p:cNvPr id="11" name="Flèche vers le bas 10"/>
          <p:cNvSpPr/>
          <p:nvPr/>
        </p:nvSpPr>
        <p:spPr>
          <a:xfrm rot="16200000">
            <a:off x="4212461" y="1646197"/>
            <a:ext cx="484632" cy="978408"/>
          </a:xfrm>
          <a:prstGeom prst="downArrow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89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24003" r="7189" b="3456"/>
          <a:stretch/>
        </p:blipFill>
        <p:spPr>
          <a:xfrm>
            <a:off x="3344277" y="3625801"/>
            <a:ext cx="2957617" cy="1795696"/>
          </a:xfrm>
          <a:prstGeom prst="rect">
            <a:avLst/>
          </a:prstGeom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Quantification of U/Th concentration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11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5496" y="935312"/>
            <a:ext cx="86513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200" dirty="0" smtClean="0">
                <a:cs typeface="Times New Roman" pitchFamily="18" charset="0"/>
              </a:rPr>
              <a:t>Quantification of U/</a:t>
            </a:r>
            <a:r>
              <a:rPr lang="en-US" sz="2200" dirty="0" err="1" smtClean="0">
                <a:cs typeface="Times New Roman" pitchFamily="18" charset="0"/>
              </a:rPr>
              <a:t>Th</a:t>
            </a:r>
            <a:r>
              <a:rPr lang="en-US" sz="2200" dirty="0" smtClean="0">
                <a:cs typeface="Times New Roman" pitchFamily="18" charset="0"/>
              </a:rPr>
              <a:t> concentration C in g/g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30319" y="1464897"/>
                <a:ext cx="8451544" cy="82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fr-FR" sz="2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6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fr-FR" sz="26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6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fr-FR" sz="26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6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𝑖𝑜𝑛𝑠</m:t>
                          </m:r>
                          <m:r>
                            <a:rPr lang="fr-FR" sz="26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6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</m:num>
                        <m:den>
                          <m:sSub>
                            <m:sSubPr>
                              <m:ctrlP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fr-FR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fr-FR" sz="2600" b="0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2600" b="0" i="1" baseline="-25000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𝑎𝑐𝑟𝑦𝑙𝑖𝑐</m:t>
                          </m:r>
                        </m:den>
                      </m:f>
                      <m:r>
                        <a:rPr lang="fr-FR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𝑡𝑟𝑎𝑛𝑠𝑚𝑖𝑠𝑠𝑖𝑜𝑛</m:t>
                          </m:r>
                        </m:den>
                      </m:f>
                    </m:oMath>
                  </m:oMathPara>
                </a14:m>
                <a:endParaRPr lang="fr-FR" sz="2600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19" y="1464897"/>
                <a:ext cx="8451544" cy="826124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533643"/>
            <a:ext cx="3236772" cy="2207312"/>
          </a:xfrm>
          <a:prstGeom prst="rect">
            <a:avLst/>
          </a:prstGeom>
        </p:spPr>
      </p:pic>
      <p:sp>
        <p:nvSpPr>
          <p:cNvPr id="5" name="Flèche courbée vers la gauche 4"/>
          <p:cNvSpPr/>
          <p:nvPr/>
        </p:nvSpPr>
        <p:spPr>
          <a:xfrm>
            <a:off x="2051720" y="2026128"/>
            <a:ext cx="731520" cy="211200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Flèche courbée vers la gauche 19"/>
          <p:cNvSpPr/>
          <p:nvPr/>
        </p:nvSpPr>
        <p:spPr>
          <a:xfrm>
            <a:off x="5580112" y="2342713"/>
            <a:ext cx="731520" cy="19503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351515" y="5429301"/>
            <a:ext cx="2980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A posteriori </a:t>
            </a:r>
            <a:r>
              <a:rPr lang="fr-FR" dirty="0" err="1" smtClean="0"/>
              <a:t>measurement</a:t>
            </a:r>
            <a:r>
              <a:rPr lang="fr-FR" dirty="0" smtClean="0"/>
              <a:t> of the </a:t>
            </a:r>
            <a:r>
              <a:rPr lang="fr-FR" b="1" dirty="0" err="1" smtClean="0">
                <a:solidFill>
                  <a:srgbClr val="0066CC"/>
                </a:solidFill>
              </a:rPr>
              <a:t>ablated</a:t>
            </a:r>
            <a:r>
              <a:rPr lang="fr-FR" b="1" dirty="0" smtClean="0">
                <a:solidFill>
                  <a:srgbClr val="0066CC"/>
                </a:solidFill>
              </a:rPr>
              <a:t> volume </a:t>
            </a:r>
            <a:r>
              <a:rPr lang="fr-FR" dirty="0" smtClean="0"/>
              <a:t>by </a:t>
            </a:r>
            <a:r>
              <a:rPr lang="fr-FR" dirty="0" err="1" smtClean="0"/>
              <a:t>confocal</a:t>
            </a:r>
            <a:r>
              <a:rPr lang="fr-FR" dirty="0" smtClean="0"/>
              <a:t> </a:t>
            </a:r>
            <a:r>
              <a:rPr lang="fr-FR" dirty="0" err="1" smtClean="0"/>
              <a:t>microscopy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101003" y="4637806"/>
            <a:ext cx="3205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Counting</a:t>
            </a:r>
            <a:r>
              <a:rPr lang="fr-FR" dirty="0" smtClean="0"/>
              <a:t> the total </a:t>
            </a:r>
            <a:r>
              <a:rPr lang="fr-FR" b="1" dirty="0" err="1" smtClean="0">
                <a:solidFill>
                  <a:srgbClr val="008000"/>
                </a:solidFill>
              </a:rPr>
              <a:t>number</a:t>
            </a:r>
            <a:r>
              <a:rPr lang="fr-FR" b="1" dirty="0" smtClean="0">
                <a:solidFill>
                  <a:srgbClr val="008000"/>
                </a:solidFill>
              </a:rPr>
              <a:t> of ions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laser ON </a:t>
            </a:r>
            <a:endParaRPr lang="fr-FR" dirty="0"/>
          </a:p>
        </p:txBody>
      </p:sp>
      <p:sp>
        <p:nvSpPr>
          <p:cNvPr id="23" name="Flèche courbée vers la gauche 22"/>
          <p:cNvSpPr/>
          <p:nvPr/>
        </p:nvSpPr>
        <p:spPr>
          <a:xfrm>
            <a:off x="7887943" y="2291021"/>
            <a:ext cx="731520" cy="19503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515201" y="4254514"/>
            <a:ext cx="2593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Dedicated</a:t>
            </a:r>
            <a:r>
              <a:rPr lang="fr-FR" dirty="0" smtClean="0"/>
              <a:t> </a:t>
            </a:r>
            <a:r>
              <a:rPr lang="fr-FR" dirty="0" err="1" smtClean="0"/>
              <a:t>method</a:t>
            </a:r>
            <a:r>
              <a:rPr lang="fr-FR" dirty="0" smtClean="0"/>
              <a:t> to </a:t>
            </a:r>
            <a:r>
              <a:rPr lang="fr-FR" dirty="0" err="1" smtClean="0"/>
              <a:t>determine</a:t>
            </a:r>
            <a:r>
              <a:rPr lang="fr-FR" dirty="0" smtClean="0"/>
              <a:t> the </a:t>
            </a:r>
            <a:r>
              <a:rPr lang="fr-FR" b="1" dirty="0" smtClean="0">
                <a:solidFill>
                  <a:srgbClr val="FF0000"/>
                </a:solidFill>
              </a:rPr>
              <a:t>ion transmission </a:t>
            </a:r>
            <a:r>
              <a:rPr lang="fr-FR" b="1" dirty="0" err="1" smtClean="0">
                <a:solidFill>
                  <a:srgbClr val="FF0000"/>
                </a:solidFill>
              </a:rPr>
              <a:t>from</a:t>
            </a:r>
            <a:r>
              <a:rPr lang="fr-FR" b="1" dirty="0" smtClean="0">
                <a:solidFill>
                  <a:srgbClr val="FF0000"/>
                </a:solidFill>
              </a:rPr>
              <a:t> ablation </a:t>
            </a:r>
            <a:r>
              <a:rPr lang="fr-FR" b="1" dirty="0" err="1" smtClean="0">
                <a:solidFill>
                  <a:srgbClr val="FF0000"/>
                </a:solidFill>
              </a:rPr>
              <a:t>cell</a:t>
            </a:r>
            <a:r>
              <a:rPr lang="fr-FR" b="1" dirty="0" smtClean="0">
                <a:solidFill>
                  <a:srgbClr val="FF0000"/>
                </a:solidFill>
              </a:rPr>
              <a:t> to ICPMS</a:t>
            </a:r>
          </a:p>
        </p:txBody>
      </p:sp>
    </p:spTree>
    <p:extLst>
      <p:ext uri="{BB962C8B-B14F-4D97-AF65-F5344CB8AC3E}">
        <p14:creationId xmlns:p14="http://schemas.microsoft.com/office/powerpoint/2010/main" val="129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10" grpId="0"/>
      <p:bldP spid="22" grpId="0"/>
      <p:bldP spid="2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Sensitivity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of LA-ICPMS technique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12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76286" y="997266"/>
            <a:ext cx="8829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200" dirty="0" err="1" smtClean="0"/>
              <a:t>Assuming</a:t>
            </a:r>
            <a:r>
              <a:rPr lang="fr-FR" sz="2200" dirty="0" smtClean="0"/>
              <a:t> 0.2% </a:t>
            </a:r>
            <a:r>
              <a:rPr lang="fr-FR" sz="2200" dirty="0" err="1" smtClean="0"/>
              <a:t>efficiency</a:t>
            </a:r>
            <a:r>
              <a:rPr lang="fr-FR" sz="2200" dirty="0" smtClean="0"/>
              <a:t>, 2 µg/mn of </a:t>
            </a:r>
            <a:r>
              <a:rPr lang="fr-FR" sz="2200" dirty="0" err="1" smtClean="0"/>
              <a:t>ablated</a:t>
            </a:r>
            <a:r>
              <a:rPr lang="fr-FR" sz="2200" dirty="0" smtClean="0"/>
              <a:t> mass of </a:t>
            </a:r>
            <a:r>
              <a:rPr lang="fr-FR" sz="2200" dirty="0" err="1" smtClean="0"/>
              <a:t>acrylic</a:t>
            </a:r>
            <a:endParaRPr lang="fr-FR" sz="2200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200" dirty="0" smtClean="0"/>
              <a:t>Minimum </a:t>
            </a:r>
            <a:r>
              <a:rPr lang="fr-FR" sz="2200" dirty="0" err="1" smtClean="0"/>
              <a:t>detectable</a:t>
            </a:r>
            <a:r>
              <a:rPr lang="fr-FR" sz="2200" dirty="0" smtClean="0"/>
              <a:t> </a:t>
            </a:r>
            <a:r>
              <a:rPr lang="fr-FR" sz="2200" dirty="0" err="1" smtClean="0"/>
              <a:t>activity</a:t>
            </a:r>
            <a:r>
              <a:rPr lang="fr-FR" sz="2200" dirty="0" smtClean="0"/>
              <a:t> in g/g vs time (</a:t>
            </a:r>
            <a:r>
              <a:rPr lang="fr-FR" sz="2200" dirty="0" err="1" smtClean="0"/>
              <a:t>proportionnal</a:t>
            </a:r>
            <a:r>
              <a:rPr lang="fr-FR" sz="2200" dirty="0" smtClean="0"/>
              <a:t> to mass</a:t>
            </a:r>
            <a:r>
              <a:rPr lang="fr-FR" sz="2200" dirty="0"/>
              <a:t>) </a:t>
            </a:r>
            <a:r>
              <a:rPr lang="fr-FR" sz="2200" dirty="0" smtClean="0"/>
              <a:t>for </a:t>
            </a:r>
            <a:r>
              <a:rPr lang="fr-FR" sz="2200" dirty="0" err="1"/>
              <a:t>different</a:t>
            </a:r>
            <a:r>
              <a:rPr lang="fr-FR" sz="2200" dirty="0"/>
              <a:t> background </a:t>
            </a:r>
            <a:r>
              <a:rPr lang="fr-FR" sz="2200" dirty="0" smtClean="0"/>
              <a:t>rates</a:t>
            </a:r>
            <a:endParaRPr lang="fr-FR" sz="2200" dirty="0"/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" y="2204864"/>
            <a:ext cx="6059590" cy="4215062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608754" y="3172132"/>
            <a:ext cx="0" cy="288032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195820" y="283820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10 mn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5532584" y="345963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 h</a:t>
            </a:r>
            <a:endParaRPr lang="fr-FR" b="1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5785218" y="3825652"/>
            <a:ext cx="0" cy="22268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392730" y="3881675"/>
            <a:ext cx="504056" cy="483429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505457" y="4889787"/>
            <a:ext cx="504056" cy="48342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6058912" y="2636326"/>
            <a:ext cx="304959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1900" dirty="0" smtClean="0">
                <a:solidFill>
                  <a:srgbClr val="0066CC"/>
                </a:solidFill>
              </a:rPr>
              <a:t>sub-10</a:t>
            </a:r>
            <a:r>
              <a:rPr lang="fr-FR" sz="1900" baseline="30000" dirty="0" smtClean="0">
                <a:solidFill>
                  <a:srgbClr val="0066CC"/>
                </a:solidFill>
              </a:rPr>
              <a:t>-12</a:t>
            </a:r>
            <a:r>
              <a:rPr lang="fr-FR" sz="1900" dirty="0" smtClean="0">
                <a:solidFill>
                  <a:srgbClr val="0066CC"/>
                </a:solidFill>
              </a:rPr>
              <a:t> g/g </a:t>
            </a:r>
            <a:r>
              <a:rPr lang="fr-FR" sz="1900" dirty="0" err="1" smtClean="0">
                <a:solidFill>
                  <a:srgbClr val="0066CC"/>
                </a:solidFill>
              </a:rPr>
              <a:t>level</a:t>
            </a:r>
            <a:r>
              <a:rPr lang="fr-FR" sz="1900" dirty="0" smtClean="0">
                <a:solidFill>
                  <a:srgbClr val="0066CC"/>
                </a:solidFill>
              </a:rPr>
              <a:t> </a:t>
            </a:r>
            <a:r>
              <a:rPr lang="fr-FR" sz="1900" dirty="0" err="1" smtClean="0">
                <a:solidFill>
                  <a:srgbClr val="0066CC"/>
                </a:solidFill>
              </a:rPr>
              <a:t>reached</a:t>
            </a:r>
            <a:r>
              <a:rPr lang="fr-FR" sz="1900" dirty="0" smtClean="0">
                <a:solidFill>
                  <a:srgbClr val="0066CC"/>
                </a:solidFill>
              </a:rPr>
              <a:t> </a:t>
            </a:r>
            <a:r>
              <a:rPr lang="fr-FR" sz="1900" dirty="0" err="1" smtClean="0">
                <a:solidFill>
                  <a:srgbClr val="0066CC"/>
                </a:solidFill>
              </a:rPr>
              <a:t>within</a:t>
            </a:r>
            <a:r>
              <a:rPr lang="fr-FR" sz="1900" dirty="0" smtClean="0">
                <a:solidFill>
                  <a:srgbClr val="0066CC"/>
                </a:solidFill>
              </a:rPr>
              <a:t> 10 mn @ 1 ion/s </a:t>
            </a:r>
            <a:r>
              <a:rPr lang="fr-FR" sz="1900" dirty="0" err="1" smtClean="0">
                <a:solidFill>
                  <a:srgbClr val="0066CC"/>
                </a:solidFill>
              </a:rPr>
              <a:t>bckg</a:t>
            </a:r>
            <a:r>
              <a:rPr lang="fr-FR" sz="1900" dirty="0" smtClean="0">
                <a:solidFill>
                  <a:srgbClr val="0066CC"/>
                </a:solidFill>
              </a:rPr>
              <a:t> rate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320638" y="2669817"/>
            <a:ext cx="955218" cy="64633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aseline="30000" dirty="0" smtClean="0"/>
              <a:t>238</a:t>
            </a:r>
            <a:r>
              <a:rPr lang="fr-FR" dirty="0" smtClean="0"/>
              <a:t>U in </a:t>
            </a:r>
            <a:r>
              <a:rPr lang="fr-FR" dirty="0" err="1" smtClean="0"/>
              <a:t>acrylic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1835696" y="3841461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66CC"/>
                </a:solidFill>
              </a:rPr>
              <a:t>0.6x10</a:t>
            </a:r>
            <a:r>
              <a:rPr lang="fr-FR" baseline="30000" dirty="0" smtClean="0">
                <a:solidFill>
                  <a:srgbClr val="0066CC"/>
                </a:solidFill>
              </a:rPr>
              <a:t>-12</a:t>
            </a:r>
            <a:r>
              <a:rPr lang="fr-FR" dirty="0" smtClean="0">
                <a:solidFill>
                  <a:srgbClr val="0066CC"/>
                </a:solidFill>
              </a:rPr>
              <a:t> </a:t>
            </a:r>
            <a:r>
              <a:rPr lang="fr-FR" dirty="0">
                <a:solidFill>
                  <a:srgbClr val="0066CC"/>
                </a:solidFill>
              </a:rPr>
              <a:t>g/g 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4161054" y="4643844"/>
            <a:ext cx="167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0.08x10</a:t>
            </a:r>
            <a:r>
              <a:rPr lang="fr-FR" baseline="30000" dirty="0" smtClean="0">
                <a:solidFill>
                  <a:srgbClr val="00B050"/>
                </a:solidFill>
              </a:rPr>
              <a:t>-12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>
                <a:solidFill>
                  <a:srgbClr val="00B050"/>
                </a:solidFill>
              </a:rPr>
              <a:t>g/g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84169" y="3824019"/>
            <a:ext cx="302433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fr-FR" sz="1900" dirty="0">
                <a:solidFill>
                  <a:srgbClr val="00B050"/>
                </a:solidFill>
              </a:rPr>
              <a:t>sub-10</a:t>
            </a:r>
            <a:r>
              <a:rPr lang="fr-FR" sz="1900" baseline="30000" dirty="0">
                <a:solidFill>
                  <a:srgbClr val="00B050"/>
                </a:solidFill>
              </a:rPr>
              <a:t>-13</a:t>
            </a:r>
            <a:r>
              <a:rPr lang="fr-FR" sz="1900" dirty="0">
                <a:solidFill>
                  <a:srgbClr val="00B050"/>
                </a:solidFill>
              </a:rPr>
              <a:t> g/g </a:t>
            </a:r>
            <a:r>
              <a:rPr lang="fr-FR" sz="1900" dirty="0" err="1">
                <a:solidFill>
                  <a:srgbClr val="00B050"/>
                </a:solidFill>
              </a:rPr>
              <a:t>level</a:t>
            </a:r>
            <a:r>
              <a:rPr lang="fr-FR" sz="1900" dirty="0">
                <a:solidFill>
                  <a:srgbClr val="00B050"/>
                </a:solidFill>
              </a:rPr>
              <a:t> </a:t>
            </a:r>
            <a:r>
              <a:rPr lang="fr-FR" sz="1900" dirty="0" err="1">
                <a:solidFill>
                  <a:srgbClr val="00B050"/>
                </a:solidFill>
              </a:rPr>
              <a:t>reached</a:t>
            </a:r>
            <a:r>
              <a:rPr lang="fr-FR" sz="1900" dirty="0">
                <a:solidFill>
                  <a:srgbClr val="00B050"/>
                </a:solidFill>
              </a:rPr>
              <a:t> </a:t>
            </a:r>
            <a:r>
              <a:rPr lang="fr-FR" sz="1900" dirty="0" err="1">
                <a:solidFill>
                  <a:srgbClr val="00B050"/>
                </a:solidFill>
              </a:rPr>
              <a:t>within</a:t>
            </a:r>
            <a:r>
              <a:rPr lang="fr-FR" sz="1900" dirty="0">
                <a:solidFill>
                  <a:srgbClr val="00B050"/>
                </a:solidFill>
              </a:rPr>
              <a:t> 1 h      @ 0.1 ion/s </a:t>
            </a:r>
            <a:r>
              <a:rPr lang="fr-FR" sz="1900" dirty="0" err="1">
                <a:solidFill>
                  <a:srgbClr val="00B050"/>
                </a:solidFill>
              </a:rPr>
              <a:t>bckg</a:t>
            </a:r>
            <a:r>
              <a:rPr lang="fr-FR" sz="1900" dirty="0">
                <a:solidFill>
                  <a:srgbClr val="00B050"/>
                </a:solidFill>
              </a:rPr>
              <a:t> rate </a:t>
            </a:r>
          </a:p>
          <a:p>
            <a:pPr marL="285750" lvl="0" indent="-285750">
              <a:buFont typeface="Wingdings" panose="05000000000000000000" pitchFamily="2" charset="2"/>
              <a:buChar char="à"/>
            </a:pPr>
            <a:endParaRPr lang="fr-FR" sz="1900" dirty="0">
              <a:solidFill>
                <a:srgbClr val="00B05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à"/>
            </a:pPr>
            <a:r>
              <a:rPr lang="fr-FR" sz="1900" dirty="0" err="1">
                <a:solidFill>
                  <a:srgbClr val="000000"/>
                </a:solidFill>
              </a:rPr>
              <a:t>Opportunity</a:t>
            </a:r>
            <a:r>
              <a:rPr lang="fr-FR" sz="1900" dirty="0">
                <a:solidFill>
                  <a:srgbClr val="000000"/>
                </a:solidFill>
              </a:rPr>
              <a:t> to </a:t>
            </a:r>
            <a:r>
              <a:rPr lang="fr-FR" sz="1900" dirty="0" err="1">
                <a:solidFill>
                  <a:srgbClr val="000000"/>
                </a:solidFill>
              </a:rPr>
              <a:t>measure</a:t>
            </a:r>
            <a:r>
              <a:rPr lang="fr-FR" sz="1900" dirty="0">
                <a:solidFill>
                  <a:srgbClr val="000000"/>
                </a:solidFill>
              </a:rPr>
              <a:t> </a:t>
            </a:r>
            <a:r>
              <a:rPr lang="fr-FR" sz="1900" dirty="0" err="1">
                <a:solidFill>
                  <a:srgbClr val="000000"/>
                </a:solidFill>
              </a:rPr>
              <a:t>several</a:t>
            </a:r>
            <a:r>
              <a:rPr lang="fr-FR" sz="1900" dirty="0">
                <a:solidFill>
                  <a:srgbClr val="000000"/>
                </a:solidFill>
              </a:rPr>
              <a:t> </a:t>
            </a:r>
            <a:r>
              <a:rPr lang="fr-FR" sz="1900" dirty="0" err="1">
                <a:solidFill>
                  <a:srgbClr val="000000"/>
                </a:solidFill>
              </a:rPr>
              <a:t>samples</a:t>
            </a:r>
            <a:r>
              <a:rPr lang="fr-FR" sz="1900" dirty="0">
                <a:solidFill>
                  <a:srgbClr val="000000"/>
                </a:solidFill>
              </a:rPr>
              <a:t> per </a:t>
            </a:r>
            <a:r>
              <a:rPr lang="fr-FR" sz="1900" dirty="0" err="1">
                <a:solidFill>
                  <a:srgbClr val="000000"/>
                </a:solidFill>
              </a:rPr>
              <a:t>day</a:t>
            </a:r>
            <a:r>
              <a:rPr lang="fr-FR" sz="1900" dirty="0">
                <a:solidFill>
                  <a:srgbClr val="000000"/>
                </a:solidFill>
              </a:rPr>
              <a:t> at the </a:t>
            </a:r>
            <a:r>
              <a:rPr lang="fr-FR" sz="1900" dirty="0" err="1">
                <a:solidFill>
                  <a:srgbClr val="000000"/>
                </a:solidFill>
              </a:rPr>
              <a:t>sub-ppt</a:t>
            </a:r>
            <a:r>
              <a:rPr lang="fr-FR" sz="1900" dirty="0">
                <a:solidFill>
                  <a:srgbClr val="000000"/>
                </a:solidFill>
              </a:rPr>
              <a:t> </a:t>
            </a:r>
            <a:r>
              <a:rPr lang="fr-FR" sz="1900" dirty="0" err="1">
                <a:solidFill>
                  <a:srgbClr val="000000"/>
                </a:solidFill>
              </a:rPr>
              <a:t>level</a:t>
            </a:r>
            <a:r>
              <a:rPr lang="fr-FR" sz="1900" dirty="0">
                <a:solidFill>
                  <a:srgbClr val="000000"/>
                </a:solidFill>
              </a:rPr>
              <a:t> </a:t>
            </a:r>
            <a:r>
              <a:rPr lang="fr-FR" sz="1900" dirty="0" err="1">
                <a:solidFill>
                  <a:srgbClr val="000000"/>
                </a:solidFill>
              </a:rPr>
              <a:t>with</a:t>
            </a:r>
            <a:r>
              <a:rPr lang="fr-FR" sz="1900" dirty="0">
                <a:solidFill>
                  <a:srgbClr val="000000"/>
                </a:solidFill>
              </a:rPr>
              <a:t> LA-ICPMS !</a:t>
            </a:r>
          </a:p>
        </p:txBody>
      </p:sp>
    </p:spTree>
    <p:extLst>
      <p:ext uri="{BB962C8B-B14F-4D97-AF65-F5344CB8AC3E}">
        <p14:creationId xmlns:p14="http://schemas.microsoft.com/office/powerpoint/2010/main" val="30681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0" y="44450"/>
            <a:ext cx="9197926" cy="777875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2D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mapping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of a µ-coaxial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cable</a:t>
            </a:r>
            <a:endParaRPr lang="fr-FR" sz="3600" dirty="0" smtClean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13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3486" r="24556" b="21390"/>
          <a:stretch/>
        </p:blipFill>
        <p:spPr>
          <a:xfrm>
            <a:off x="321200" y="1505933"/>
            <a:ext cx="2164895" cy="2164895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926156" y="3721871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400 µm</a:t>
            </a:r>
            <a:endParaRPr lang="fr-FR" dirty="0"/>
          </a:p>
        </p:txBody>
      </p:sp>
      <p:cxnSp>
        <p:nvCxnSpPr>
          <p:cNvPr id="62" name="Connecteur droit avec flèche 61"/>
          <p:cNvCxnSpPr/>
          <p:nvPr/>
        </p:nvCxnSpPr>
        <p:spPr>
          <a:xfrm flipH="1" flipV="1">
            <a:off x="428563" y="3779203"/>
            <a:ext cx="1913517" cy="11174"/>
          </a:xfrm>
          <a:prstGeom prst="straightConnector1">
            <a:avLst/>
          </a:prstGeom>
          <a:ln w="95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/>
          <p:cNvSpPr txBox="1"/>
          <p:nvPr/>
        </p:nvSpPr>
        <p:spPr>
          <a:xfrm>
            <a:off x="2819332" y="2007057"/>
            <a:ext cx="601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 err="1" smtClean="0">
                <a:solidFill>
                  <a:srgbClr val="008000"/>
                </a:solidFill>
              </a:rPr>
              <a:t>What</a:t>
            </a:r>
            <a:r>
              <a:rPr lang="fr-FR" sz="2200" dirty="0" smtClean="0">
                <a:solidFill>
                  <a:srgbClr val="008000"/>
                </a:solidFill>
              </a:rPr>
              <a:t> </a:t>
            </a:r>
            <a:r>
              <a:rPr lang="fr-FR" sz="2200" dirty="0" err="1" smtClean="0">
                <a:solidFill>
                  <a:srgbClr val="008000"/>
                </a:solidFill>
              </a:rPr>
              <a:t>is</a:t>
            </a:r>
            <a:r>
              <a:rPr lang="fr-FR" sz="2200" dirty="0" smtClean="0">
                <a:solidFill>
                  <a:srgbClr val="008000"/>
                </a:solidFill>
              </a:rPr>
              <a:t> the U/Th </a:t>
            </a:r>
            <a:r>
              <a:rPr lang="fr-FR" sz="2200" dirty="0" err="1" smtClean="0">
                <a:solidFill>
                  <a:srgbClr val="008000"/>
                </a:solidFill>
              </a:rPr>
              <a:t>mapping</a:t>
            </a:r>
            <a:r>
              <a:rPr lang="fr-FR" sz="2200" dirty="0" smtClean="0">
                <a:solidFill>
                  <a:srgbClr val="008000"/>
                </a:solidFill>
              </a:rPr>
              <a:t> </a:t>
            </a:r>
            <a:r>
              <a:rPr lang="fr-FR" sz="2200" dirty="0" err="1" smtClean="0">
                <a:solidFill>
                  <a:srgbClr val="008000"/>
                </a:solidFill>
              </a:rPr>
              <a:t>impurities</a:t>
            </a:r>
            <a:r>
              <a:rPr lang="fr-FR" sz="2200" dirty="0" smtClean="0">
                <a:solidFill>
                  <a:srgbClr val="008000"/>
                </a:solidFill>
              </a:rPr>
              <a:t> on the section of the </a:t>
            </a:r>
            <a:r>
              <a:rPr lang="fr-FR" sz="2200" dirty="0" err="1" smtClean="0">
                <a:solidFill>
                  <a:srgbClr val="008000"/>
                </a:solidFill>
              </a:rPr>
              <a:t>cable</a:t>
            </a:r>
            <a:r>
              <a:rPr lang="fr-FR" sz="2200" dirty="0" smtClean="0">
                <a:solidFill>
                  <a:srgbClr val="008000"/>
                </a:solidFill>
              </a:rPr>
              <a:t> ?</a:t>
            </a:r>
            <a:endParaRPr lang="fr-FR" sz="2200" dirty="0">
              <a:solidFill>
                <a:srgbClr val="0080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179512" y="966444"/>
            <a:ext cx="7369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µ-coaxial </a:t>
            </a:r>
            <a:r>
              <a:rPr lang="fr-FR" sz="2200" dirty="0" err="1" smtClean="0"/>
              <a:t>cable</a:t>
            </a:r>
            <a:r>
              <a:rPr lang="fr-FR" sz="2200" dirty="0" smtClean="0"/>
              <a:t> </a:t>
            </a:r>
            <a:r>
              <a:rPr lang="fr-FR" sz="2200" dirty="0" err="1" smtClean="0"/>
              <a:t>produced</a:t>
            </a:r>
            <a:r>
              <a:rPr lang="fr-FR" sz="2200" dirty="0" smtClean="0"/>
              <a:t> by the AXON </a:t>
            </a:r>
            <a:r>
              <a:rPr lang="fr-FR" sz="2200" dirty="0" err="1" smtClean="0"/>
              <a:t>company</a:t>
            </a:r>
            <a:r>
              <a:rPr lang="fr-FR" sz="2200" dirty="0" smtClean="0"/>
              <a:t> (France)</a:t>
            </a:r>
            <a:endParaRPr lang="fr-FR" sz="2200" dirty="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947F1CEF-8532-EF45-94A3-24609B7BB3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00" y="4142247"/>
            <a:ext cx="2164896" cy="1931754"/>
          </a:xfrm>
          <a:prstGeom prst="rect">
            <a:avLst/>
          </a:prstGeom>
        </p:spPr>
      </p:pic>
      <p:sp>
        <p:nvSpPr>
          <p:cNvPr id="60" name="ZoneTexte 59"/>
          <p:cNvSpPr txBox="1"/>
          <p:nvPr/>
        </p:nvSpPr>
        <p:spPr>
          <a:xfrm>
            <a:off x="321200" y="4240404"/>
            <a:ext cx="697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baseline="30000" dirty="0" smtClean="0">
                <a:solidFill>
                  <a:schemeClr val="bg1"/>
                </a:solidFill>
              </a:rPr>
              <a:t>13</a:t>
            </a:r>
            <a:r>
              <a:rPr lang="fr-FR" sz="2200" b="1" dirty="0" smtClean="0">
                <a:solidFill>
                  <a:schemeClr val="bg1"/>
                </a:solidFill>
              </a:rPr>
              <a:t>C</a:t>
            </a:r>
            <a:endParaRPr lang="fr-FR" sz="2200" b="1" dirty="0">
              <a:solidFill>
                <a:schemeClr val="bg1"/>
              </a:solidFill>
            </a:endParaRP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FB427613-CF48-C242-BD2F-1670D785F7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4142247"/>
            <a:ext cx="2164896" cy="1931754"/>
          </a:xfrm>
          <a:prstGeom prst="rect">
            <a:avLst/>
          </a:prstGeom>
        </p:spPr>
      </p:pic>
      <p:sp>
        <p:nvSpPr>
          <p:cNvPr id="72" name="ZoneTexte 71"/>
          <p:cNvSpPr txBox="1"/>
          <p:nvPr/>
        </p:nvSpPr>
        <p:spPr>
          <a:xfrm>
            <a:off x="2935175" y="4200154"/>
            <a:ext cx="7697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baseline="30000" dirty="0" smtClean="0">
                <a:solidFill>
                  <a:schemeClr val="bg1"/>
                </a:solidFill>
              </a:rPr>
              <a:t>65</a:t>
            </a:r>
            <a:r>
              <a:rPr lang="fr-FR" sz="2200" b="1" dirty="0" smtClean="0">
                <a:solidFill>
                  <a:schemeClr val="bg1"/>
                </a:solidFill>
              </a:rPr>
              <a:t>Cu</a:t>
            </a:r>
            <a:endParaRPr lang="fr-FR" sz="2200" b="1" dirty="0">
              <a:solidFill>
                <a:schemeClr val="bg1"/>
              </a:solidFill>
            </a:endParaRP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376B5CBE-F904-0249-9BBD-E8FF1988C1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832" y="4144952"/>
            <a:ext cx="2165452" cy="1929049"/>
          </a:xfrm>
          <a:prstGeom prst="rect">
            <a:avLst/>
          </a:prstGeom>
        </p:spPr>
      </p:pic>
      <p:sp>
        <p:nvSpPr>
          <p:cNvPr id="75" name="ZoneTexte 74"/>
          <p:cNvSpPr txBox="1"/>
          <p:nvPr/>
        </p:nvSpPr>
        <p:spPr>
          <a:xfrm>
            <a:off x="8073452" y="3046374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baseline="30000" dirty="0" smtClean="0">
                <a:solidFill>
                  <a:schemeClr val="bg1"/>
                </a:solidFill>
              </a:rPr>
              <a:t>238</a:t>
            </a:r>
            <a:r>
              <a:rPr lang="fr-FR" sz="2400" b="1" dirty="0" smtClean="0">
                <a:solidFill>
                  <a:schemeClr val="bg1"/>
                </a:solidFill>
              </a:rPr>
              <a:t>U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76" name="Ellipse 75"/>
          <p:cNvSpPr>
            <a:spLocks noChangeAspect="1"/>
          </p:cNvSpPr>
          <p:nvPr/>
        </p:nvSpPr>
        <p:spPr>
          <a:xfrm>
            <a:off x="6764258" y="4968572"/>
            <a:ext cx="360040" cy="341337"/>
          </a:xfrm>
          <a:prstGeom prst="ellipse">
            <a:avLst/>
          </a:prstGeom>
          <a:noFill/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Ellipse 76"/>
          <p:cNvSpPr>
            <a:spLocks noChangeAspect="1"/>
          </p:cNvSpPr>
          <p:nvPr/>
        </p:nvSpPr>
        <p:spPr>
          <a:xfrm>
            <a:off x="6315322" y="4533767"/>
            <a:ext cx="1270048" cy="1199490"/>
          </a:xfrm>
          <a:prstGeom prst="ellipse">
            <a:avLst/>
          </a:prstGeom>
          <a:noFill/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Ellipse 77"/>
          <p:cNvSpPr>
            <a:spLocks noChangeAspect="1"/>
          </p:cNvSpPr>
          <p:nvPr/>
        </p:nvSpPr>
        <p:spPr>
          <a:xfrm>
            <a:off x="6436237" y="4671291"/>
            <a:ext cx="1016083" cy="917949"/>
          </a:xfrm>
          <a:prstGeom prst="ellipse">
            <a:avLst/>
          </a:prstGeom>
          <a:noFill/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5508659" y="3122937"/>
            <a:ext cx="3635341" cy="76944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2200" dirty="0"/>
              <a:t>U</a:t>
            </a:r>
            <a:r>
              <a:rPr lang="fr-FR" sz="2200" dirty="0" smtClean="0"/>
              <a:t> </a:t>
            </a:r>
            <a:r>
              <a:rPr lang="fr-FR" sz="2200" dirty="0"/>
              <a:t>contamination </a:t>
            </a:r>
            <a:r>
              <a:rPr lang="fr-FR" sz="2200" dirty="0" err="1" smtClean="0"/>
              <a:t>observed</a:t>
            </a:r>
            <a:endParaRPr lang="fr-FR" sz="2200" dirty="0"/>
          </a:p>
          <a:p>
            <a:pPr algn="just"/>
            <a:r>
              <a:rPr lang="fr-FR" sz="2200" dirty="0" smtClean="0"/>
              <a:t>in </a:t>
            </a:r>
            <a:r>
              <a:rPr lang="fr-FR" sz="2200" dirty="0" err="1"/>
              <a:t>some</a:t>
            </a:r>
            <a:r>
              <a:rPr lang="fr-FR" sz="2200" dirty="0"/>
              <a:t> of the </a:t>
            </a:r>
            <a:r>
              <a:rPr lang="fr-FR" sz="2200" dirty="0" err="1"/>
              <a:t>copper</a:t>
            </a:r>
            <a:r>
              <a:rPr lang="fr-FR" sz="2200" dirty="0"/>
              <a:t> </a:t>
            </a:r>
            <a:r>
              <a:rPr lang="fr-FR" sz="2200" dirty="0" err="1" smtClean="0"/>
              <a:t>wires</a:t>
            </a:r>
            <a:endParaRPr lang="fr-FR" sz="2200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6637104" y="3830525"/>
            <a:ext cx="254308" cy="738397"/>
          </a:xfrm>
          <a:prstGeom prst="straightConnector1">
            <a:avLst/>
          </a:prstGeom>
          <a:ln w="28575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 flipH="1">
            <a:off x="6470580" y="3834738"/>
            <a:ext cx="165240" cy="985823"/>
          </a:xfrm>
          <a:prstGeom prst="straightConnector1">
            <a:avLst/>
          </a:prstGeom>
          <a:ln w="28575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9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72" grpId="0"/>
      <p:bldP spid="76" grpId="0" animBg="1"/>
      <p:bldP spid="77" grpId="0" animBg="1"/>
      <p:bldP spid="78" grpId="0" animBg="1"/>
      <p:bldP spid="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>
                <a:solidFill>
                  <a:srgbClr val="7030A0"/>
                </a:solidFill>
                <a:cs typeface="Arial" charset="0"/>
              </a:rPr>
              <a:t>C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ollaboration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between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LP2i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Bx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&amp; IPREM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14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05" y="980728"/>
            <a:ext cx="8075590" cy="53165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894" y="4520763"/>
            <a:ext cx="1330260" cy="5861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Ellipse 2"/>
          <p:cNvSpPr/>
          <p:nvPr/>
        </p:nvSpPr>
        <p:spPr>
          <a:xfrm>
            <a:off x="3141809" y="3058874"/>
            <a:ext cx="710111" cy="658158"/>
          </a:xfrm>
          <a:prstGeom prst="ellipse">
            <a:avLst/>
          </a:prstGeom>
          <a:noFill/>
          <a:ln w="4762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275856" y="4731402"/>
            <a:ext cx="710111" cy="658158"/>
          </a:xfrm>
          <a:prstGeom prst="ellipse">
            <a:avLst/>
          </a:prstGeom>
          <a:noFill/>
          <a:ln w="4762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905743" y="3590800"/>
            <a:ext cx="1479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/>
              <a:t>2h </a:t>
            </a:r>
            <a:r>
              <a:rPr lang="fr-FR" sz="2000" b="1" dirty="0" err="1" smtClean="0"/>
              <a:t>driving</a:t>
            </a:r>
            <a:r>
              <a:rPr lang="fr-FR" sz="2000" b="1" dirty="0" smtClean="0"/>
              <a:t> </a:t>
            </a:r>
          </a:p>
          <a:p>
            <a:pPr algn="ctr"/>
            <a:r>
              <a:rPr lang="fr-FR" sz="2000" b="1" dirty="0" smtClean="0"/>
              <a:t>distance</a:t>
            </a:r>
            <a:endParaRPr lang="fr-FR" sz="2000" b="1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409502" y="3430633"/>
            <a:ext cx="0" cy="1007230"/>
          </a:xfrm>
          <a:prstGeom prst="straightConnector1">
            <a:avLst/>
          </a:prstGeom>
          <a:ln w="57150">
            <a:solidFill>
              <a:srgbClr val="7030A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159185" y="58161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Spain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608236" y="3922894"/>
            <a:ext cx="3026064" cy="369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Nouvelle Aquitaine </a:t>
            </a:r>
            <a:r>
              <a:rPr lang="fr-FR" b="1" dirty="0" err="1" smtClean="0"/>
              <a:t>region</a:t>
            </a:r>
            <a:endParaRPr lang="fr-FR" b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F486481-61DD-0146-AC69-59CC953417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5535" y="2746874"/>
            <a:ext cx="1208540" cy="6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>
                <a:solidFill>
                  <a:srgbClr val="7030A0"/>
                </a:solidFill>
                <a:cs typeface="Arial" charset="0"/>
              </a:rPr>
              <a:t>Round table discussion </a:t>
            </a:r>
            <a:r>
              <a:rPr lang="fr-FR" sz="3600" dirty="0" err="1">
                <a:solidFill>
                  <a:srgbClr val="7030A0"/>
                </a:solidFill>
                <a:cs typeface="Arial" charset="0"/>
              </a:rPr>
              <a:t>summary</a:t>
            </a:r>
            <a:endParaRPr lang="fr-FR" sz="3600" dirty="0" smtClean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15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79512" y="1742731"/>
            <a:ext cx="8712969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200" dirty="0" smtClean="0">
                <a:cs typeface="Times New Roman" pitchFamily="18" charset="0"/>
              </a:rPr>
              <a:t>Christophe </a:t>
            </a:r>
            <a:r>
              <a:rPr lang="en-US" sz="2200" dirty="0" err="1" smtClean="0">
                <a:cs typeface="Times New Roman" pitchFamily="18" charset="0"/>
              </a:rPr>
              <a:t>Pecheyran</a:t>
            </a:r>
            <a:r>
              <a:rPr lang="en-US" sz="2200" dirty="0" smtClean="0">
                <a:cs typeface="Times New Roman" pitchFamily="18" charset="0"/>
              </a:rPr>
              <a:t> is the expert at IPREM Pau on LA-ICPMS in several fields (chemistry, environment, …)</a:t>
            </a: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200" dirty="0"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200" dirty="0" smtClean="0">
                <a:cs typeface="Times New Roman" pitchFamily="18" charset="0"/>
              </a:rPr>
              <a:t>He gave a talk at the 1</a:t>
            </a:r>
            <a:r>
              <a:rPr lang="en-US" sz="2200" baseline="30000" dirty="0" smtClean="0">
                <a:cs typeface="Times New Roman" pitchFamily="18" charset="0"/>
              </a:rPr>
              <a:t>st</a:t>
            </a:r>
            <a:r>
              <a:rPr lang="en-US" sz="2200" dirty="0" smtClean="0">
                <a:cs typeface="Times New Roman" pitchFamily="18" charset="0"/>
              </a:rPr>
              <a:t> GDR </a:t>
            </a:r>
            <a:r>
              <a:rPr lang="en-US" sz="2200" dirty="0" err="1" smtClean="0">
                <a:cs typeface="Times New Roman" pitchFamily="18" charset="0"/>
              </a:rPr>
              <a:t>DUPhy</a:t>
            </a:r>
            <a:r>
              <a:rPr lang="en-US" sz="2200" dirty="0" smtClean="0">
                <a:cs typeface="Times New Roman" pitchFamily="18" charset="0"/>
              </a:rPr>
              <a:t> meeting on Nov. 2021: </a:t>
            </a:r>
            <a:r>
              <a:rPr lang="en-US" sz="2200" i="1" dirty="0" smtClean="0">
                <a:cs typeface="Times New Roman" pitchFamily="18" charset="0"/>
              </a:rPr>
              <a:t>“Direct </a:t>
            </a:r>
            <a:r>
              <a:rPr lang="en-US" sz="2200" i="1" dirty="0" err="1">
                <a:cs typeface="Times New Roman" pitchFamily="18" charset="0"/>
              </a:rPr>
              <a:t>ultratrace</a:t>
            </a:r>
            <a:r>
              <a:rPr lang="en-US" sz="2200" i="1" dirty="0">
                <a:cs typeface="Times New Roman" pitchFamily="18" charset="0"/>
              </a:rPr>
              <a:t> and isotopic analysis in solids by femtosecond </a:t>
            </a:r>
            <a:r>
              <a:rPr lang="en-US" sz="2200" i="1" dirty="0" smtClean="0">
                <a:cs typeface="Times New Roman" pitchFamily="18" charset="0"/>
              </a:rPr>
              <a:t>LA-ICPMS”</a:t>
            </a: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200" dirty="0" smtClean="0"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200" dirty="0" smtClean="0">
                <a:cs typeface="Times New Roman" pitchFamily="18" charset="0"/>
              </a:rPr>
              <a:t>ESR-</a:t>
            </a:r>
            <a:r>
              <a:rPr lang="en-US" sz="2200" dirty="0" err="1" smtClean="0">
                <a:cs typeface="Times New Roman" pitchFamily="18" charset="0"/>
              </a:rPr>
              <a:t>EquipEx</a:t>
            </a:r>
            <a:r>
              <a:rPr lang="en-US" sz="2200" dirty="0">
                <a:cs typeface="Times New Roman" pitchFamily="18" charset="0"/>
              </a:rPr>
              <a:t>+ application </a:t>
            </a:r>
            <a:r>
              <a:rPr lang="en-US" sz="2200" dirty="0" smtClean="0">
                <a:cs typeface="Times New Roman" pitchFamily="18" charset="0"/>
              </a:rPr>
              <a:t>PLATTO (</a:t>
            </a:r>
            <a:r>
              <a:rPr lang="en-US" b="1" dirty="0" err="1"/>
              <a:t>PL</a:t>
            </a:r>
            <a:r>
              <a:rPr lang="en-US" dirty="0" err="1"/>
              <a:t>atform</a:t>
            </a:r>
            <a:r>
              <a:rPr lang="en-US" dirty="0"/>
              <a:t> for elemental and isotopic </a:t>
            </a:r>
            <a:r>
              <a:rPr lang="en-US" b="1" dirty="0"/>
              <a:t>ATTO</a:t>
            </a:r>
            <a:r>
              <a:rPr lang="en-US" dirty="0"/>
              <a:t>-trace </a:t>
            </a:r>
            <a:r>
              <a:rPr lang="en-US" dirty="0" smtClean="0"/>
              <a:t>analysis</a:t>
            </a:r>
            <a:r>
              <a:rPr lang="en-US" sz="2200" dirty="0" smtClean="0">
                <a:cs typeface="Times New Roman" pitchFamily="18" charset="0"/>
              </a:rPr>
              <a:t>) submitted in 2020 by LP2i Bordeaux/IPREM institutes </a:t>
            </a:r>
            <a:r>
              <a:rPr lang="en-US" sz="2200" dirty="0" smtClean="0">
                <a:solidFill>
                  <a:srgbClr val="0066CC"/>
                </a:solidFill>
                <a:cs typeface="Times New Roman" pitchFamily="18" charset="0"/>
              </a:rPr>
              <a:t>to </a:t>
            </a:r>
            <a:r>
              <a:rPr lang="en-US" sz="2200" dirty="0">
                <a:solidFill>
                  <a:srgbClr val="0066CC"/>
                </a:solidFill>
                <a:cs typeface="Times New Roman" pitchFamily="18" charset="0"/>
              </a:rPr>
              <a:t>develop new </a:t>
            </a:r>
            <a:r>
              <a:rPr lang="en-US" sz="2200" dirty="0" smtClean="0">
                <a:solidFill>
                  <a:srgbClr val="0066CC"/>
                </a:solidFill>
                <a:cs typeface="Times New Roman" pitchFamily="18" charset="0"/>
              </a:rPr>
              <a:t>instruments for several applications (including rare event experiments) </a:t>
            </a:r>
          </a:p>
          <a:p>
            <a:pPr algn="just">
              <a:spcBef>
                <a:spcPct val="20000"/>
              </a:spcBef>
            </a:pPr>
            <a:r>
              <a:rPr lang="en-US" sz="2200" dirty="0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 unfortunately not successful</a:t>
            </a: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28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Round table discussion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summary</a:t>
            </a:r>
            <a:endParaRPr lang="fr-FR" sz="3600" dirty="0" smtClean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16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79512" y="1412776"/>
            <a:ext cx="8712969" cy="293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200" dirty="0" smtClean="0">
                <a:cs typeface="Times New Roman" pitchFamily="18" charset="0"/>
              </a:rPr>
              <a:t>There is clearly an opportunity in France to develop the LA-ICPMS technique for our field (Dark Matter and Neutrino) taking advantage of the expertize at IPREM Pau</a:t>
            </a: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200" dirty="0"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0066CC"/>
                </a:solidFill>
                <a:cs typeface="Times New Roman" pitchFamily="18" charset="0"/>
              </a:rPr>
              <a:t>WP2 would like to push IN2P3 to have a 2 years CDD position to develop specific protocols at IPREM Pau to quantify U/</a:t>
            </a:r>
            <a:r>
              <a:rPr lang="en-US" sz="2200" dirty="0" err="1" smtClean="0">
                <a:solidFill>
                  <a:srgbClr val="0066CC"/>
                </a:solidFill>
                <a:cs typeface="Times New Roman" pitchFamily="18" charset="0"/>
              </a:rPr>
              <a:t>Th</a:t>
            </a:r>
            <a:r>
              <a:rPr lang="en-US" sz="2200" dirty="0" smtClean="0">
                <a:solidFill>
                  <a:srgbClr val="0066CC"/>
                </a:solidFill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0066CC"/>
                </a:solidFill>
                <a:cs typeface="Times New Roman" pitchFamily="18" charset="0"/>
              </a:rPr>
              <a:t>bulk/surface </a:t>
            </a:r>
            <a:r>
              <a:rPr lang="en-US" sz="2200" dirty="0" smtClean="0">
                <a:solidFill>
                  <a:srgbClr val="0066CC"/>
                </a:solidFill>
                <a:cs typeface="Times New Roman" pitchFamily="18" charset="0"/>
              </a:rPr>
              <a:t>contamination at sub-10</a:t>
            </a:r>
            <a:r>
              <a:rPr lang="en-US" sz="2200" baseline="30000" dirty="0" smtClean="0">
                <a:solidFill>
                  <a:srgbClr val="0066CC"/>
                </a:solidFill>
                <a:cs typeface="Times New Roman" pitchFamily="18" charset="0"/>
              </a:rPr>
              <a:t>-12</a:t>
            </a:r>
            <a:r>
              <a:rPr lang="en-US" sz="2200" dirty="0" smtClean="0">
                <a:solidFill>
                  <a:srgbClr val="0066CC"/>
                </a:solidFill>
                <a:cs typeface="Times New Roman" pitchFamily="18" charset="0"/>
              </a:rPr>
              <a:t> g/g for several materials of interest</a:t>
            </a: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94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Summary</a:t>
            </a:r>
            <a:endParaRPr lang="fr-FR" sz="3600" dirty="0" smtClean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17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251521" y="854939"/>
            <a:ext cx="8784976" cy="557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2200" dirty="0" smtClean="0">
                <a:cs typeface="Times New Roman" pitchFamily="18" charset="0"/>
              </a:rPr>
              <a:t>fs laser ablation ICPMS </a:t>
            </a:r>
            <a:r>
              <a:rPr lang="fr-FR" sz="2200" dirty="0" err="1" smtClean="0">
                <a:cs typeface="Times New Roman" pitchFamily="18" charset="0"/>
              </a:rPr>
              <a:t>is</a:t>
            </a:r>
            <a:r>
              <a:rPr lang="fr-FR" sz="2200" dirty="0">
                <a:cs typeface="Times New Roman" pitchFamily="18" charset="0"/>
              </a:rPr>
              <a:t> </a:t>
            </a:r>
            <a:r>
              <a:rPr lang="fr-FR" sz="2200" dirty="0" smtClean="0">
                <a:cs typeface="Times New Roman" pitchFamily="18" charset="0"/>
              </a:rPr>
              <a:t>a </a:t>
            </a:r>
            <a:r>
              <a:rPr lang="fr-FR" sz="2200" dirty="0" err="1" smtClean="0">
                <a:cs typeface="Times New Roman" pitchFamily="18" charset="0"/>
              </a:rPr>
              <a:t>complementary</a:t>
            </a:r>
            <a:r>
              <a:rPr lang="fr-FR" sz="2200" dirty="0" smtClean="0">
                <a:cs typeface="Times New Roman" pitchFamily="18" charset="0"/>
              </a:rPr>
              <a:t> technique to ICPMS 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No </a:t>
            </a:r>
            <a:r>
              <a:rPr lang="fr-FR" sz="2200" dirty="0" err="1" smtClean="0">
                <a:solidFill>
                  <a:srgbClr val="0066CC"/>
                </a:solidFill>
                <a:cs typeface="Times New Roman" pitchFamily="18" charset="0"/>
              </a:rPr>
              <a:t>chemical</a:t>
            </a: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 </a:t>
            </a:r>
            <a:r>
              <a:rPr lang="fr-FR" sz="2200" dirty="0" err="1" smtClean="0">
                <a:solidFill>
                  <a:srgbClr val="0066CC"/>
                </a:solidFill>
                <a:cs typeface="Times New Roman" pitchFamily="18" charset="0"/>
              </a:rPr>
              <a:t>preparation</a:t>
            </a:r>
            <a:endParaRPr lang="fr-FR" sz="2200" dirty="0" smtClean="0">
              <a:solidFill>
                <a:srgbClr val="0066CC"/>
              </a:solidFill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dirty="0" err="1">
                <a:solidFill>
                  <a:srgbClr val="0066CC"/>
                </a:solidFill>
                <a:cs typeface="Times New Roman" pitchFamily="18" charset="0"/>
              </a:rPr>
              <a:t>Fast</a:t>
            </a:r>
            <a:r>
              <a:rPr lang="fr-FR" sz="2200" dirty="0">
                <a:solidFill>
                  <a:srgbClr val="0066CC"/>
                </a:solidFill>
                <a:cs typeface="Times New Roman" pitchFamily="18" charset="0"/>
              </a:rPr>
              <a:t> </a:t>
            </a:r>
            <a:r>
              <a:rPr lang="fr-FR" sz="2200" dirty="0" err="1" smtClean="0">
                <a:solidFill>
                  <a:srgbClr val="0066CC"/>
                </a:solidFill>
                <a:cs typeface="Times New Roman" pitchFamily="18" charset="0"/>
              </a:rPr>
              <a:t>analysis</a:t>
            </a:r>
            <a:endParaRPr lang="fr-FR" sz="2200" dirty="0" smtClean="0">
              <a:solidFill>
                <a:srgbClr val="0066CC"/>
              </a:solidFill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Spatial information for </a:t>
            </a:r>
            <a:r>
              <a:rPr lang="fr-FR" sz="2200" dirty="0" err="1" smtClean="0">
                <a:solidFill>
                  <a:srgbClr val="0066CC"/>
                </a:solidFill>
                <a:cs typeface="Times New Roman" pitchFamily="18" charset="0"/>
              </a:rPr>
              <a:t>micro-analysis</a:t>
            </a:r>
            <a:endParaRPr lang="fr-FR" sz="2200" dirty="0" smtClean="0">
              <a:solidFill>
                <a:srgbClr val="0066CC"/>
              </a:solidFill>
              <a:cs typeface="Times New Roman" pitchFamily="18" charset="0"/>
            </a:endParaRPr>
          </a:p>
          <a:p>
            <a:pPr lvl="1">
              <a:spcBef>
                <a:spcPct val="20000"/>
              </a:spcBef>
            </a:pPr>
            <a:endParaRPr lang="fr-FR" sz="2200" dirty="0" smtClean="0"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2200" dirty="0" err="1" smtClean="0">
                <a:cs typeface="Times New Roman" pitchFamily="18" charset="0"/>
              </a:rPr>
              <a:t>Promising</a:t>
            </a:r>
            <a:r>
              <a:rPr lang="fr-FR" sz="2200" dirty="0" smtClean="0">
                <a:cs typeface="Times New Roman" pitchFamily="18" charset="0"/>
              </a:rPr>
              <a:t> applications of LA-ICPMS technique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dirty="0" smtClean="0">
                <a:cs typeface="Times New Roman" pitchFamily="18" charset="0"/>
              </a:rPr>
              <a:t>A </a:t>
            </a:r>
            <a:r>
              <a:rPr lang="fr-FR" sz="2200" dirty="0" err="1" smtClean="0">
                <a:cs typeface="Times New Roman" pitchFamily="18" charset="0"/>
              </a:rPr>
              <a:t>tool</a:t>
            </a:r>
            <a:r>
              <a:rPr lang="fr-FR" sz="2200" dirty="0" smtClean="0">
                <a:cs typeface="Times New Roman" pitchFamily="18" charset="0"/>
              </a:rPr>
              <a:t> </a:t>
            </a: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to select the best surface </a:t>
            </a:r>
            <a:r>
              <a:rPr lang="fr-FR" sz="2200" dirty="0" err="1" smtClean="0">
                <a:solidFill>
                  <a:srgbClr val="0066CC"/>
                </a:solidFill>
                <a:cs typeface="Times New Roman" pitchFamily="18" charset="0"/>
              </a:rPr>
              <a:t>treatment</a:t>
            </a:r>
            <a:endParaRPr lang="fr-FR" sz="2200" dirty="0" smtClean="0">
              <a:solidFill>
                <a:srgbClr val="0066CC"/>
              </a:solidFill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dirty="0" smtClean="0">
                <a:cs typeface="Times New Roman" pitchFamily="18" charset="0"/>
              </a:rPr>
              <a:t>A </a:t>
            </a:r>
            <a:r>
              <a:rPr lang="fr-FR" sz="2200" dirty="0" err="1" smtClean="0">
                <a:cs typeface="Times New Roman" pitchFamily="18" charset="0"/>
              </a:rPr>
              <a:t>tool</a:t>
            </a:r>
            <a:r>
              <a:rPr lang="fr-FR" sz="2200" dirty="0" smtClean="0">
                <a:cs typeface="Times New Roman" pitchFamily="18" charset="0"/>
              </a:rPr>
              <a:t> </a:t>
            </a: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to test the surface </a:t>
            </a:r>
            <a:r>
              <a:rPr lang="fr-FR" sz="2200" dirty="0" err="1" smtClean="0">
                <a:solidFill>
                  <a:srgbClr val="0066CC"/>
                </a:solidFill>
                <a:cs typeface="Times New Roman" pitchFamily="18" charset="0"/>
              </a:rPr>
              <a:t>homogeneity</a:t>
            </a: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 in U/Th </a:t>
            </a:r>
            <a:r>
              <a:rPr lang="fr-FR" sz="2200" dirty="0">
                <a:cs typeface="Times New Roman" pitchFamily="18" charset="0"/>
              </a:rPr>
              <a:t>of the </a:t>
            </a:r>
            <a:r>
              <a:rPr lang="fr-FR" sz="2200" dirty="0" err="1" smtClean="0">
                <a:cs typeface="Times New Roman" pitchFamily="18" charset="0"/>
              </a:rPr>
              <a:t>sample</a:t>
            </a:r>
            <a:endParaRPr lang="fr-FR" sz="2200" dirty="0" smtClean="0">
              <a:solidFill>
                <a:srgbClr val="0066CC"/>
              </a:solidFill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dirty="0" smtClean="0">
                <a:cs typeface="Times New Roman" pitchFamily="18" charset="0"/>
              </a:rPr>
              <a:t>A </a:t>
            </a:r>
            <a:r>
              <a:rPr lang="fr-FR" sz="2200" dirty="0" err="1" smtClean="0">
                <a:cs typeface="Times New Roman" pitchFamily="18" charset="0"/>
              </a:rPr>
              <a:t>tool</a:t>
            </a:r>
            <a:r>
              <a:rPr lang="fr-FR" sz="2200" dirty="0" smtClean="0">
                <a:cs typeface="Times New Roman" pitchFamily="18" charset="0"/>
              </a:rPr>
              <a:t> </a:t>
            </a: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to </a:t>
            </a:r>
            <a:r>
              <a:rPr lang="fr-FR" sz="2200" dirty="0" err="1" smtClean="0">
                <a:solidFill>
                  <a:srgbClr val="0066CC"/>
                </a:solidFill>
                <a:cs typeface="Times New Roman" pitchFamily="18" charset="0"/>
              </a:rPr>
              <a:t>map</a:t>
            </a: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 the U/Th concentration in 2D and 3D</a:t>
            </a:r>
            <a:endParaRPr lang="fr-FR" sz="2200" dirty="0" smtClean="0"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dirty="0" err="1" smtClean="0">
                <a:cs typeface="Times New Roman" pitchFamily="18" charset="0"/>
              </a:rPr>
              <a:t>Achievable</a:t>
            </a: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 </a:t>
            </a:r>
            <a:r>
              <a:rPr lang="fr-FR" sz="2200" dirty="0" err="1">
                <a:solidFill>
                  <a:srgbClr val="0066CC"/>
                </a:solidFill>
                <a:cs typeface="Times New Roman" pitchFamily="18" charset="0"/>
              </a:rPr>
              <a:t>s</a:t>
            </a:r>
            <a:r>
              <a:rPr lang="fr-FR" sz="2200" dirty="0" err="1" smtClean="0">
                <a:solidFill>
                  <a:srgbClr val="0066CC"/>
                </a:solidFill>
                <a:cs typeface="Times New Roman" pitchFamily="18" charset="0"/>
              </a:rPr>
              <a:t>ensitivity</a:t>
            </a: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 at the sub-10</a:t>
            </a:r>
            <a:r>
              <a:rPr lang="fr-FR" sz="2200" baseline="30000" dirty="0" smtClean="0">
                <a:solidFill>
                  <a:srgbClr val="0066CC"/>
                </a:solidFill>
                <a:cs typeface="Times New Roman" pitchFamily="18" charset="0"/>
              </a:rPr>
              <a:t>-12</a:t>
            </a: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 g/g </a:t>
            </a:r>
            <a:r>
              <a:rPr lang="fr-FR" sz="2200" dirty="0" err="1" smtClean="0">
                <a:solidFill>
                  <a:srgbClr val="0066CC"/>
                </a:solidFill>
                <a:cs typeface="Times New Roman" pitchFamily="18" charset="0"/>
              </a:rPr>
              <a:t>level</a:t>
            </a: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 </a:t>
            </a:r>
            <a:r>
              <a:rPr lang="fr-FR" sz="2200" dirty="0" err="1" smtClean="0">
                <a:cs typeface="Times New Roman" pitchFamily="18" charset="0"/>
              </a:rPr>
              <a:t>with</a:t>
            </a:r>
            <a:r>
              <a:rPr lang="fr-FR" sz="2200" dirty="0" smtClean="0">
                <a:cs typeface="Times New Roman" pitchFamily="18" charset="0"/>
              </a:rPr>
              <a:t> </a:t>
            </a:r>
            <a:r>
              <a:rPr lang="fr-FR" sz="2200" dirty="0" err="1" smtClean="0">
                <a:cs typeface="Times New Roman" pitchFamily="18" charset="0"/>
              </a:rPr>
              <a:t>only</a:t>
            </a:r>
            <a:r>
              <a:rPr lang="fr-FR" sz="2200" dirty="0" smtClean="0">
                <a:cs typeface="Times New Roman" pitchFamily="18" charset="0"/>
              </a:rPr>
              <a:t> few </a:t>
            </a:r>
            <a:r>
              <a:rPr lang="fr-FR" sz="2200" dirty="0" err="1" smtClean="0">
                <a:cs typeface="Times New Roman" pitchFamily="18" charset="0"/>
              </a:rPr>
              <a:t>tens</a:t>
            </a:r>
            <a:r>
              <a:rPr lang="fr-FR" sz="2200" dirty="0" smtClean="0">
                <a:cs typeface="Times New Roman" pitchFamily="18" charset="0"/>
              </a:rPr>
              <a:t> of µg (</a:t>
            </a:r>
            <a:r>
              <a:rPr lang="fr-FR" sz="2200" dirty="0" err="1" smtClean="0">
                <a:cs typeface="Times New Roman" pitchFamily="18" charset="0"/>
              </a:rPr>
              <a:t>precise</a:t>
            </a:r>
            <a:r>
              <a:rPr lang="fr-FR" sz="2200" dirty="0" smtClean="0">
                <a:cs typeface="Times New Roman" pitchFamily="18" charset="0"/>
              </a:rPr>
              <a:t> quantification </a:t>
            </a:r>
            <a:r>
              <a:rPr lang="fr-FR" sz="2200" dirty="0" err="1" smtClean="0">
                <a:cs typeface="Times New Roman" pitchFamily="18" charset="0"/>
              </a:rPr>
              <a:t>methods</a:t>
            </a:r>
            <a:r>
              <a:rPr lang="fr-FR" sz="2200" dirty="0" smtClean="0">
                <a:cs typeface="Times New Roman" pitchFamily="18" charset="0"/>
              </a:rPr>
              <a:t> </a:t>
            </a:r>
            <a:r>
              <a:rPr lang="fr-FR" sz="2200" dirty="0" err="1" smtClean="0">
                <a:cs typeface="Times New Roman" pitchFamily="18" charset="0"/>
              </a:rPr>
              <a:t>still</a:t>
            </a:r>
            <a:r>
              <a:rPr lang="fr-FR" sz="2200" dirty="0" smtClean="0">
                <a:cs typeface="Times New Roman" pitchFamily="18" charset="0"/>
              </a:rPr>
              <a:t> in </a:t>
            </a:r>
            <a:r>
              <a:rPr lang="fr-FR" sz="2200" dirty="0" err="1" smtClean="0">
                <a:cs typeface="Times New Roman" pitchFamily="18" charset="0"/>
              </a:rPr>
              <a:t>development</a:t>
            </a:r>
            <a:r>
              <a:rPr lang="fr-FR" sz="2200" dirty="0" smtClean="0">
                <a:cs typeface="Times New Roman" pitchFamily="18" charset="0"/>
              </a:rPr>
              <a:t>)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fr-FR" sz="2200" dirty="0"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2200" dirty="0" err="1" smtClean="0">
                <a:solidFill>
                  <a:srgbClr val="008000"/>
                </a:solidFill>
                <a:cs typeface="Times New Roman" pitchFamily="18" charset="0"/>
              </a:rPr>
              <a:t>Need</a:t>
            </a:r>
            <a:r>
              <a:rPr lang="fr-FR" sz="2200" dirty="0" smtClean="0">
                <a:solidFill>
                  <a:srgbClr val="008000"/>
                </a:solidFill>
                <a:cs typeface="Times New Roman" pitchFamily="18" charset="0"/>
              </a:rPr>
              <a:t> to </a:t>
            </a:r>
            <a:r>
              <a:rPr lang="fr-FR" sz="2200" dirty="0" err="1" smtClean="0">
                <a:solidFill>
                  <a:srgbClr val="008000"/>
                </a:solidFill>
                <a:cs typeface="Times New Roman" pitchFamily="18" charset="0"/>
              </a:rPr>
              <a:t>request</a:t>
            </a:r>
            <a:r>
              <a:rPr lang="fr-FR" sz="2200" dirty="0" smtClean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fr-FR" sz="2200" dirty="0" err="1" smtClean="0">
                <a:solidFill>
                  <a:srgbClr val="008000"/>
                </a:solidFill>
                <a:cs typeface="Times New Roman" pitchFamily="18" charset="0"/>
              </a:rPr>
              <a:t>human</a:t>
            </a:r>
            <a:r>
              <a:rPr lang="fr-FR" sz="2200" dirty="0" smtClean="0">
                <a:solidFill>
                  <a:srgbClr val="008000"/>
                </a:solidFill>
                <a:cs typeface="Times New Roman" pitchFamily="18" charset="0"/>
              </a:rPr>
              <a:t> ressources (CDD) to </a:t>
            </a:r>
            <a:r>
              <a:rPr lang="fr-FR" sz="2200" dirty="0" err="1" smtClean="0">
                <a:solidFill>
                  <a:srgbClr val="008000"/>
                </a:solidFill>
                <a:cs typeface="Times New Roman" pitchFamily="18" charset="0"/>
              </a:rPr>
              <a:t>develop</a:t>
            </a:r>
            <a:r>
              <a:rPr lang="fr-FR" sz="2200" dirty="0" smtClean="0">
                <a:solidFill>
                  <a:srgbClr val="008000"/>
                </a:solidFill>
                <a:cs typeface="Times New Roman" pitchFamily="18" charset="0"/>
              </a:rPr>
              <a:t> LA-ICPMS quantitative </a:t>
            </a:r>
            <a:r>
              <a:rPr lang="fr-FR" sz="2200" dirty="0" err="1" smtClean="0">
                <a:solidFill>
                  <a:srgbClr val="008000"/>
                </a:solidFill>
                <a:cs typeface="Times New Roman" pitchFamily="18" charset="0"/>
              </a:rPr>
              <a:t>protocols</a:t>
            </a:r>
            <a:r>
              <a:rPr lang="fr-FR" sz="2200" dirty="0" smtClean="0">
                <a:solidFill>
                  <a:srgbClr val="008000"/>
                </a:solidFill>
                <a:cs typeface="Times New Roman" pitchFamily="18" charset="0"/>
              </a:rPr>
              <a:t> for </a:t>
            </a:r>
            <a:r>
              <a:rPr lang="fr-FR" sz="2200" dirty="0" err="1" smtClean="0">
                <a:solidFill>
                  <a:srgbClr val="008000"/>
                </a:solidFill>
                <a:cs typeface="Times New Roman" pitchFamily="18" charset="0"/>
              </a:rPr>
              <a:t>several</a:t>
            </a:r>
            <a:r>
              <a:rPr lang="fr-FR" sz="2200" dirty="0" smtClean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fr-FR" sz="2200" dirty="0" err="1" smtClean="0">
                <a:solidFill>
                  <a:srgbClr val="008000"/>
                </a:solidFill>
                <a:cs typeface="Times New Roman" pitchFamily="18" charset="0"/>
              </a:rPr>
              <a:t>materials</a:t>
            </a:r>
            <a:r>
              <a:rPr lang="fr-FR" sz="2200" dirty="0" smtClean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fr-FR" sz="2200" dirty="0" err="1" smtClean="0">
                <a:solidFill>
                  <a:srgbClr val="008000"/>
                </a:solidFill>
                <a:cs typeface="Times New Roman" pitchFamily="18" charset="0"/>
              </a:rPr>
              <a:t>with</a:t>
            </a:r>
            <a:r>
              <a:rPr lang="fr-FR" sz="2200" dirty="0" smtClean="0">
                <a:solidFill>
                  <a:srgbClr val="008000"/>
                </a:solidFill>
                <a:cs typeface="Times New Roman" pitchFamily="18" charset="0"/>
              </a:rPr>
              <a:t> experts at IPREM</a:t>
            </a: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50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SPECTRATOM 2022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conference</a:t>
            </a:r>
            <a:endParaRPr lang="fr-FR" sz="3600" dirty="0" smtClean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18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t="2109"/>
          <a:stretch/>
        </p:blipFill>
        <p:spPr>
          <a:xfrm>
            <a:off x="0" y="1412776"/>
            <a:ext cx="9144000" cy="1907794"/>
          </a:xfrm>
          <a:prstGeom prst="rect">
            <a:avLst/>
          </a:prstGeom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79512" y="3661164"/>
            <a:ext cx="8712969" cy="158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200" dirty="0" smtClean="0">
                <a:cs typeface="Times New Roman" pitchFamily="18" charset="0"/>
              </a:rPr>
              <a:t>Very important conference organized every 2 years in Pau around spectrometry techniques applied to several fields</a:t>
            </a: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200" dirty="0"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200" dirty="0" smtClean="0">
                <a:cs typeface="Times New Roman" pitchFamily="18" charset="0"/>
              </a:rPr>
              <a:t>Next one in 2024</a:t>
            </a:r>
          </a:p>
        </p:txBody>
      </p:sp>
    </p:spTree>
    <p:extLst>
      <p:ext uri="{BB962C8B-B14F-4D97-AF65-F5344CB8AC3E}">
        <p14:creationId xmlns:p14="http://schemas.microsoft.com/office/powerpoint/2010/main" val="22608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 bwMode="auto">
          <a:xfrm>
            <a:off x="323528" y="2464866"/>
            <a:ext cx="8424935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4000" kern="0" dirty="0" err="1" smtClean="0">
                <a:solidFill>
                  <a:srgbClr val="000000"/>
                </a:solidFill>
              </a:rPr>
              <a:t>Thank</a:t>
            </a:r>
            <a:r>
              <a:rPr lang="fr-FR" sz="4000" kern="0" dirty="0" smtClean="0">
                <a:solidFill>
                  <a:srgbClr val="000000"/>
                </a:solidFill>
              </a:rPr>
              <a:t> </a:t>
            </a:r>
            <a:r>
              <a:rPr lang="fr-FR" sz="4000" kern="0" dirty="0" err="1" smtClean="0">
                <a:solidFill>
                  <a:srgbClr val="000000"/>
                </a:solidFill>
              </a:rPr>
              <a:t>you</a:t>
            </a:r>
            <a:r>
              <a:rPr lang="fr-FR" sz="4000" kern="0" dirty="0" smtClean="0">
                <a:solidFill>
                  <a:srgbClr val="000000"/>
                </a:solidFill>
              </a:rPr>
              <a:t> for </a:t>
            </a:r>
            <a:r>
              <a:rPr lang="fr-FR" sz="4000" kern="0" dirty="0" err="1" smtClean="0">
                <a:solidFill>
                  <a:srgbClr val="000000"/>
                </a:solidFill>
              </a:rPr>
              <a:t>your</a:t>
            </a:r>
            <a:r>
              <a:rPr lang="fr-FR" sz="4000" kern="0" dirty="0" smtClean="0">
                <a:solidFill>
                  <a:srgbClr val="000000"/>
                </a:solidFill>
              </a:rPr>
              <a:t> attention</a:t>
            </a:r>
            <a:endParaRPr lang="fr-FR" sz="4000" i="1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1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0" y="44451"/>
            <a:ext cx="9144000" cy="576237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Natural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radioactivity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: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our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main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ennemy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!</a:t>
            </a:r>
          </a:p>
        </p:txBody>
      </p:sp>
      <p:sp>
        <p:nvSpPr>
          <p:cNvPr id="4100" name="ZoneTexte 5"/>
          <p:cNvSpPr txBox="1">
            <a:spLocks noChangeArrowheads="1"/>
          </p:cNvSpPr>
          <p:nvPr/>
        </p:nvSpPr>
        <p:spPr bwMode="auto">
          <a:xfrm>
            <a:off x="4572000" y="1399759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692696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16210" y="764704"/>
            <a:ext cx="8504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dirty="0" smtClean="0">
                <a:cs typeface="Times New Roman" pitchFamily="18" charset="0"/>
              </a:rPr>
              <a:t>Primordial </a:t>
            </a:r>
            <a:r>
              <a:rPr lang="fr-FR" dirty="0" err="1" smtClean="0">
                <a:cs typeface="Times New Roman" pitchFamily="18" charset="0"/>
              </a:rPr>
              <a:t>radioactivity</a:t>
            </a:r>
            <a:r>
              <a:rPr lang="fr-FR" dirty="0" smtClean="0">
                <a:cs typeface="Times New Roman" pitchFamily="18" charset="0"/>
              </a:rPr>
              <a:t>, </a:t>
            </a:r>
            <a:r>
              <a:rPr lang="fr-FR" dirty="0" err="1" smtClean="0">
                <a:cs typeface="Times New Roman" pitchFamily="18" charset="0"/>
              </a:rPr>
              <a:t>cosmogenics</a:t>
            </a:r>
            <a:r>
              <a:rPr lang="fr-FR" dirty="0" smtClean="0">
                <a:cs typeface="Times New Roman" pitchFamily="18" charset="0"/>
              </a:rPr>
              <a:t>, man-made </a:t>
            </a:r>
            <a:r>
              <a:rPr lang="fr-FR" dirty="0" err="1" smtClean="0">
                <a:cs typeface="Times New Roman" pitchFamily="18" charset="0"/>
              </a:rPr>
              <a:t>radioactivity</a:t>
            </a:r>
            <a:r>
              <a:rPr lang="fr-FR" dirty="0" smtClean="0">
                <a:cs typeface="Times New Roman" pitchFamily="18" charset="0"/>
              </a:rPr>
              <a:t>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2" y="1190512"/>
            <a:ext cx="6059066" cy="4110696"/>
          </a:xfrm>
          <a:prstGeom prst="rect">
            <a:avLst/>
          </a:prstGeom>
        </p:spPr>
      </p:pic>
      <p:sp>
        <p:nvSpPr>
          <p:cNvPr id="33" name="Ellipse 32"/>
          <p:cNvSpPr/>
          <p:nvPr/>
        </p:nvSpPr>
        <p:spPr>
          <a:xfrm>
            <a:off x="457150" y="1328222"/>
            <a:ext cx="504056" cy="504056"/>
          </a:xfrm>
          <a:prstGeom prst="ellipse">
            <a:avLst/>
          </a:prstGeom>
          <a:noFill/>
          <a:ln w="381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2689398" y="1929837"/>
            <a:ext cx="504056" cy="504056"/>
          </a:xfrm>
          <a:prstGeom prst="ellipse">
            <a:avLst/>
          </a:prstGeom>
          <a:noFill/>
          <a:ln w="381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309578" y="1328222"/>
            <a:ext cx="504056" cy="504056"/>
          </a:xfrm>
          <a:prstGeom prst="ellipse">
            <a:avLst/>
          </a:prstGeom>
          <a:noFill/>
          <a:ln w="381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012160" y="1268760"/>
            <a:ext cx="3131840" cy="119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1700" dirty="0" smtClean="0">
                <a:cs typeface="Times New Roman" pitchFamily="18" charset="0"/>
              </a:rPr>
              <a:t>Long-</a:t>
            </a:r>
            <a:r>
              <a:rPr lang="fr-FR" sz="1700" dirty="0" err="1" smtClean="0">
                <a:cs typeface="Times New Roman" pitchFamily="18" charset="0"/>
              </a:rPr>
              <a:t>lived</a:t>
            </a:r>
            <a:r>
              <a:rPr lang="fr-FR" sz="1700" dirty="0" smtClean="0">
                <a:cs typeface="Times New Roman" pitchFamily="18" charset="0"/>
              </a:rPr>
              <a:t> isotopes~10</a:t>
            </a:r>
            <a:r>
              <a:rPr lang="fr-FR" sz="1700" baseline="30000" dirty="0" smtClean="0">
                <a:cs typeface="Times New Roman" pitchFamily="18" charset="0"/>
              </a:rPr>
              <a:t>9</a:t>
            </a:r>
            <a:r>
              <a:rPr lang="fr-FR" sz="1700" dirty="0" smtClean="0">
                <a:cs typeface="Times New Roman" pitchFamily="18" charset="0"/>
              </a:rPr>
              <a:t> y </a:t>
            </a:r>
            <a:r>
              <a:rPr lang="fr-FR" sz="1700" dirty="0" smtClean="0">
                <a:solidFill>
                  <a:srgbClr val="0070C0"/>
                </a:solidFill>
                <a:cs typeface="Times New Roman" pitchFamily="18" charset="0"/>
              </a:rPr>
              <a:t>(U/Th/K)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à"/>
            </a:pPr>
            <a:r>
              <a:rPr lang="fr-FR" sz="1700" b="1" dirty="0" smtClean="0">
                <a:solidFill>
                  <a:srgbClr val="0066CC"/>
                </a:solidFill>
                <a:cs typeface="Times New Roman" pitchFamily="18" charset="0"/>
                <a:sym typeface="Wingdings" panose="05000000000000000000" pitchFamily="2" charset="2"/>
              </a:rPr>
              <a:t>NAA, ICPMS, LA-ICPMS techniques</a:t>
            </a:r>
          </a:p>
        </p:txBody>
      </p:sp>
      <p:sp>
        <p:nvSpPr>
          <p:cNvPr id="19" name="Ellipse 18"/>
          <p:cNvSpPr/>
          <p:nvPr/>
        </p:nvSpPr>
        <p:spPr>
          <a:xfrm>
            <a:off x="1115616" y="2552358"/>
            <a:ext cx="504056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1455260" y="3992518"/>
            <a:ext cx="504056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1740120" y="4352558"/>
            <a:ext cx="504056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3670603" y="4604586"/>
            <a:ext cx="504056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076875" y="3128422"/>
            <a:ext cx="504056" cy="50405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51370" y="5589240"/>
            <a:ext cx="88204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400" dirty="0" smtClean="0"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fr-FR" sz="2400" dirty="0" err="1" smtClean="0">
                <a:cs typeface="Times New Roman" pitchFamily="18" charset="0"/>
              </a:rPr>
              <a:t>Complementary</a:t>
            </a:r>
            <a:r>
              <a:rPr lang="fr-FR" sz="2400" dirty="0" smtClean="0">
                <a:cs typeface="Times New Roman" pitchFamily="18" charset="0"/>
              </a:rPr>
              <a:t> techniques to </a:t>
            </a:r>
            <a:r>
              <a:rPr lang="fr-FR" sz="2400" dirty="0" err="1" smtClean="0">
                <a:cs typeface="Times New Roman" pitchFamily="18" charset="0"/>
              </a:rPr>
              <a:t>screen</a:t>
            </a:r>
            <a:r>
              <a:rPr lang="fr-FR" sz="2400" dirty="0" smtClean="0">
                <a:cs typeface="Times New Roman" pitchFamily="18" charset="0"/>
              </a:rPr>
              <a:t> all the </a:t>
            </a:r>
            <a:r>
              <a:rPr lang="fr-FR" sz="2400" dirty="0" err="1" smtClean="0">
                <a:cs typeface="Times New Roman" pitchFamily="18" charset="0"/>
              </a:rPr>
              <a:t>critical</a:t>
            </a:r>
            <a:r>
              <a:rPr lang="fr-FR" sz="2400" dirty="0" smtClean="0">
                <a:cs typeface="Times New Roman" pitchFamily="18" charset="0"/>
              </a:rPr>
              <a:t> </a:t>
            </a:r>
            <a:r>
              <a:rPr lang="fr-FR" sz="2400" dirty="0" err="1" smtClean="0">
                <a:cs typeface="Times New Roman" pitchFamily="18" charset="0"/>
              </a:rPr>
              <a:t>materials</a:t>
            </a:r>
            <a:r>
              <a:rPr lang="fr-FR" sz="2400" dirty="0" smtClean="0">
                <a:cs typeface="Times New Roman" pitchFamily="18" charset="0"/>
              </a:rPr>
              <a:t> for rare </a:t>
            </a:r>
            <a:r>
              <a:rPr lang="fr-FR" sz="2400" dirty="0" err="1" smtClean="0">
                <a:cs typeface="Times New Roman" pitchFamily="18" charset="0"/>
              </a:rPr>
              <a:t>event</a:t>
            </a:r>
            <a:r>
              <a:rPr lang="fr-FR" sz="2400" dirty="0" smtClean="0">
                <a:cs typeface="Times New Roman" pitchFamily="18" charset="0"/>
              </a:rPr>
              <a:t> </a:t>
            </a:r>
            <a:r>
              <a:rPr lang="fr-FR" sz="2400" dirty="0" err="1" smtClean="0">
                <a:cs typeface="Times New Roman" pitchFamily="18" charset="0"/>
              </a:rPr>
              <a:t>experiments</a:t>
            </a:r>
            <a:r>
              <a:rPr lang="fr-FR" sz="2400" dirty="0" smtClean="0">
                <a:cs typeface="Times New Roman" pitchFamily="18" charset="0"/>
              </a:rPr>
              <a:t>  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27" name="Ellipse 26"/>
          <p:cNvSpPr/>
          <p:nvPr/>
        </p:nvSpPr>
        <p:spPr>
          <a:xfrm>
            <a:off x="3347864" y="3128422"/>
            <a:ext cx="504056" cy="50405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3347864" y="1936872"/>
            <a:ext cx="504056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6084168" y="4653136"/>
            <a:ext cx="305983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dirty="0" err="1">
                <a:cs typeface="Times New Roman" pitchFamily="18" charset="0"/>
                <a:sym typeface="Wingdings" panose="05000000000000000000" pitchFamily="2" charset="2"/>
              </a:rPr>
              <a:t>Gaseous</a:t>
            </a:r>
            <a:r>
              <a:rPr lang="fr-FR" dirty="0">
                <a:cs typeface="Times New Roman" pitchFamily="18" charset="0"/>
                <a:sym typeface="Wingdings" panose="05000000000000000000" pitchFamily="2" charset="2"/>
              </a:rPr>
              <a:t> isotopes </a:t>
            </a:r>
            <a:r>
              <a:rPr lang="fr-FR" dirty="0">
                <a:solidFill>
                  <a:srgbClr val="008000"/>
                </a:solidFill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fr-FR" baseline="30000" dirty="0">
                <a:solidFill>
                  <a:srgbClr val="008000"/>
                </a:solidFill>
                <a:cs typeface="Times New Roman" pitchFamily="18" charset="0"/>
              </a:rPr>
              <a:t>222</a:t>
            </a:r>
            <a:r>
              <a:rPr lang="fr-FR" dirty="0">
                <a:solidFill>
                  <a:srgbClr val="008000"/>
                </a:solidFill>
                <a:cs typeface="Times New Roman" pitchFamily="18" charset="0"/>
              </a:rPr>
              <a:t>Rn)</a:t>
            </a:r>
          </a:p>
          <a:p>
            <a:pPr>
              <a:spcBef>
                <a:spcPct val="20000"/>
              </a:spcBef>
            </a:pPr>
            <a:r>
              <a:rPr lang="fr-FR" b="1" dirty="0">
                <a:solidFill>
                  <a:srgbClr val="008000"/>
                </a:solidFill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fr-FR" b="1" dirty="0" err="1">
                <a:solidFill>
                  <a:srgbClr val="008000"/>
                </a:solidFill>
                <a:cs typeface="Times New Roman" pitchFamily="18" charset="0"/>
                <a:sym typeface="Wingdings" panose="05000000000000000000" pitchFamily="2" charset="2"/>
              </a:rPr>
              <a:t>Dedicated</a:t>
            </a:r>
            <a:r>
              <a:rPr lang="fr-FR" b="1" dirty="0">
                <a:solidFill>
                  <a:srgbClr val="008000"/>
                </a:solidFill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fr-FR" b="1" dirty="0">
                <a:solidFill>
                  <a:srgbClr val="008000"/>
                </a:solidFill>
                <a:cs typeface="Times New Roman" pitchFamily="18" charset="0"/>
              </a:rPr>
              <a:t>techniques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012160" y="2760369"/>
            <a:ext cx="324036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dirty="0">
                <a:cs typeface="Times New Roman" pitchFamily="18" charset="0"/>
                <a:sym typeface="Wingdings" panose="05000000000000000000" pitchFamily="2" charset="2"/>
              </a:rPr>
              <a:t>Medium and short-</a:t>
            </a:r>
            <a:r>
              <a:rPr lang="fr-FR" dirty="0" err="1">
                <a:cs typeface="Times New Roman" pitchFamily="18" charset="0"/>
                <a:sym typeface="Wingdings" panose="05000000000000000000" pitchFamily="2" charset="2"/>
              </a:rPr>
              <a:t>lived</a:t>
            </a:r>
            <a:r>
              <a:rPr lang="fr-FR" dirty="0">
                <a:cs typeface="Times New Roman" pitchFamily="18" charset="0"/>
                <a:sym typeface="Wingdings" panose="05000000000000000000" pitchFamily="2" charset="2"/>
              </a:rPr>
              <a:t> isotopes ≤10</a:t>
            </a:r>
            <a:r>
              <a:rPr lang="fr-FR" baseline="30000" dirty="0">
                <a:cs typeface="Times New Roman" pitchFamily="18" charset="0"/>
                <a:sym typeface="Wingdings" panose="05000000000000000000" pitchFamily="2" charset="2"/>
              </a:rPr>
              <a:t>5</a:t>
            </a:r>
            <a:r>
              <a:rPr lang="fr-FR" dirty="0">
                <a:cs typeface="Times New Roman" pitchFamily="18" charset="0"/>
                <a:sym typeface="Wingdings" panose="05000000000000000000" pitchFamily="2" charset="2"/>
              </a:rPr>
              <a:t> y </a:t>
            </a:r>
            <a:r>
              <a:rPr lang="fr-FR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fr-FR" baseline="30000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226</a:t>
            </a:r>
            <a:r>
              <a:rPr lang="fr-FR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Ra, </a:t>
            </a:r>
            <a:r>
              <a:rPr lang="fr-FR" baseline="30000" dirty="0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228</a:t>
            </a:r>
            <a:r>
              <a:rPr lang="fr-FR" dirty="0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Th, </a:t>
            </a:r>
            <a:r>
              <a:rPr lang="fr-FR" baseline="30000" dirty="0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210</a:t>
            </a:r>
            <a:r>
              <a:rPr lang="fr-FR" dirty="0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Pb/</a:t>
            </a:r>
            <a:r>
              <a:rPr lang="fr-FR" baseline="30000" dirty="0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210</a:t>
            </a:r>
            <a:r>
              <a:rPr lang="fr-FR" dirty="0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Po, </a:t>
            </a:r>
            <a:r>
              <a:rPr lang="fr-FR" baseline="30000" dirty="0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60</a:t>
            </a:r>
            <a:r>
              <a:rPr lang="fr-FR" dirty="0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Co…) </a:t>
            </a:r>
            <a:endParaRPr lang="fr-FR" dirty="0">
              <a:solidFill>
                <a:srgbClr val="FF0000"/>
              </a:solidFill>
              <a:cs typeface="Times New Roman" pitchFamily="18" charset="0"/>
              <a:sym typeface="Wingdings" panose="05000000000000000000" pitchFamily="2" charset="2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à"/>
            </a:pPr>
            <a:r>
              <a:rPr lang="fr-FR" b="1" dirty="0" err="1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low</a:t>
            </a:r>
            <a:r>
              <a:rPr lang="fr-FR" b="1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 background </a:t>
            </a:r>
            <a:r>
              <a:rPr lang="el-GR" b="1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γ</a:t>
            </a:r>
            <a:r>
              <a:rPr lang="fr-FR" b="1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/</a:t>
            </a:r>
            <a:r>
              <a:rPr lang="el-GR" b="1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α</a:t>
            </a:r>
            <a:r>
              <a:rPr lang="fr-FR" b="1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/</a:t>
            </a:r>
            <a:r>
              <a:rPr lang="el-GR" b="1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β</a:t>
            </a:r>
            <a:r>
              <a:rPr lang="fr-FR" b="1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FF0000"/>
                </a:solidFill>
                <a:cs typeface="Times New Roman" pitchFamily="18" charset="0"/>
              </a:rPr>
              <a:t>spectroscopy</a:t>
            </a:r>
            <a:r>
              <a:rPr lang="fr-FR" b="1" dirty="0">
                <a:solidFill>
                  <a:srgbClr val="FF0000"/>
                </a:solidFill>
                <a:cs typeface="Times New Roman" pitchFamily="18" charset="0"/>
              </a:rPr>
              <a:t> techniques</a:t>
            </a:r>
          </a:p>
        </p:txBody>
      </p:sp>
    </p:spTree>
    <p:extLst>
      <p:ext uri="{BB962C8B-B14F-4D97-AF65-F5344CB8AC3E}">
        <p14:creationId xmlns:p14="http://schemas.microsoft.com/office/powerpoint/2010/main" val="298707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 bwMode="auto">
          <a:xfrm>
            <a:off x="323528" y="2464866"/>
            <a:ext cx="8424935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4000" kern="0" dirty="0" smtClean="0">
                <a:solidFill>
                  <a:srgbClr val="000000"/>
                </a:solidFill>
              </a:rPr>
              <a:t>Backup slides</a:t>
            </a:r>
            <a:endParaRPr lang="fr-FR" sz="4000" i="1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1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820233"/>
            <a:ext cx="6530923" cy="4274164"/>
          </a:xfrm>
          <a:prstGeom prst="rect">
            <a:avLst/>
          </a:prstGeom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712968" cy="777875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Mass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spectrometry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vs </a:t>
            </a:r>
            <a:r>
              <a:rPr lang="el-GR" sz="3600" dirty="0" smtClean="0">
                <a:solidFill>
                  <a:srgbClr val="7030A0"/>
                </a:solidFill>
                <a:cs typeface="Arial" charset="0"/>
              </a:rPr>
              <a:t>γ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/</a:t>
            </a:r>
            <a:r>
              <a:rPr lang="el-GR" sz="3600" dirty="0" smtClean="0">
                <a:solidFill>
                  <a:srgbClr val="7030A0"/>
                </a:solidFill>
                <a:cs typeface="Arial" charset="0"/>
              </a:rPr>
              <a:t>α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/</a:t>
            </a:r>
            <a:r>
              <a:rPr lang="el-GR" sz="3600" dirty="0" smtClean="0">
                <a:solidFill>
                  <a:srgbClr val="7030A0"/>
                </a:solidFill>
                <a:cs typeface="Arial" charset="0"/>
              </a:rPr>
              <a:t>β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spectroscopy</a:t>
            </a:r>
            <a:endParaRPr lang="fr-FR" sz="3600" dirty="0" smtClean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476250"/>
          </a:xfrm>
        </p:spPr>
        <p:txBody>
          <a:bodyPr/>
          <a:lstStyle/>
          <a:p>
            <a:pPr>
              <a:defRPr/>
            </a:pPr>
            <a:fld id="{1C6D732A-C3A2-4EB8-801B-D12B3180811E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771800" y="874017"/>
            <a:ext cx="29588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Concentration vs Activity</a:t>
            </a:r>
            <a:endParaRPr lang="fr-FR" b="1" dirty="0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07505" y="5183497"/>
            <a:ext cx="8928991" cy="98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1700" dirty="0" smtClean="0">
                <a:solidFill>
                  <a:srgbClr val="0066CC"/>
                </a:solidFill>
                <a:cs typeface="Times New Roman" pitchFamily="18" charset="0"/>
              </a:rPr>
              <a:t>Mass </a:t>
            </a:r>
            <a:r>
              <a:rPr lang="fr-FR" sz="1700" dirty="0" err="1" smtClean="0">
                <a:solidFill>
                  <a:srgbClr val="0066CC"/>
                </a:solidFill>
                <a:cs typeface="Times New Roman" pitchFamily="18" charset="0"/>
              </a:rPr>
              <a:t>spectrometry</a:t>
            </a:r>
            <a:r>
              <a:rPr lang="fr-FR" sz="1700" dirty="0" smtClean="0">
                <a:cs typeface="Times New Roman" pitchFamily="18" charset="0"/>
              </a:rPr>
              <a:t>: </a:t>
            </a:r>
            <a:r>
              <a:rPr lang="fr-FR" sz="1700" dirty="0" err="1" smtClean="0">
                <a:cs typeface="Times New Roman" pitchFamily="18" charset="0"/>
              </a:rPr>
              <a:t>well-suited</a:t>
            </a:r>
            <a:r>
              <a:rPr lang="fr-FR" sz="1700" dirty="0" smtClean="0">
                <a:cs typeface="Times New Roman" pitchFamily="18" charset="0"/>
              </a:rPr>
              <a:t> for </a:t>
            </a:r>
            <a:r>
              <a:rPr lang="fr-FR" sz="1700" dirty="0" smtClean="0">
                <a:solidFill>
                  <a:srgbClr val="0066CC"/>
                </a:solidFill>
                <a:cs typeface="Times New Roman" pitchFamily="18" charset="0"/>
              </a:rPr>
              <a:t>long-</a:t>
            </a:r>
            <a:r>
              <a:rPr lang="fr-FR" sz="1700" dirty="0" err="1" smtClean="0">
                <a:solidFill>
                  <a:srgbClr val="0066CC"/>
                </a:solidFill>
                <a:cs typeface="Times New Roman" pitchFamily="18" charset="0"/>
              </a:rPr>
              <a:t>lived</a:t>
            </a:r>
            <a:r>
              <a:rPr lang="fr-FR" sz="1700" dirty="0" smtClean="0">
                <a:solidFill>
                  <a:srgbClr val="0066CC"/>
                </a:solidFill>
                <a:cs typeface="Times New Roman" pitchFamily="18" charset="0"/>
              </a:rPr>
              <a:t> isotopes </a:t>
            </a:r>
            <a:r>
              <a:rPr lang="fr-FR" sz="1700" dirty="0" smtClean="0">
                <a:cs typeface="Times New Roman" pitchFamily="18" charset="0"/>
              </a:rPr>
              <a:t>to </a:t>
            </a:r>
            <a:r>
              <a:rPr lang="fr-FR" sz="1700" dirty="0" err="1" smtClean="0">
                <a:cs typeface="Times New Roman" pitchFamily="18" charset="0"/>
              </a:rPr>
              <a:t>reach</a:t>
            </a:r>
            <a:r>
              <a:rPr lang="fr-FR" sz="1700" dirty="0" smtClean="0">
                <a:cs typeface="Times New Roman" pitchFamily="18" charset="0"/>
              </a:rPr>
              <a:t> concentration &lt;10</a:t>
            </a:r>
            <a:r>
              <a:rPr lang="fr-FR" sz="1700" baseline="30000" dirty="0" smtClean="0">
                <a:cs typeface="Times New Roman" pitchFamily="18" charset="0"/>
              </a:rPr>
              <a:t>-12</a:t>
            </a:r>
            <a:r>
              <a:rPr lang="fr-FR" sz="1700" dirty="0" smtClean="0">
                <a:cs typeface="Times New Roman" pitchFamily="18" charset="0"/>
              </a:rPr>
              <a:t> g/g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fr-FR" sz="1700" dirty="0" smtClean="0"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1700" dirty="0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Gamma </a:t>
            </a:r>
            <a:r>
              <a:rPr lang="fr-FR" sz="1700" dirty="0" err="1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spectroscopy</a:t>
            </a:r>
            <a:r>
              <a:rPr lang="fr-FR" sz="1700" dirty="0" smtClean="0"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fr-FR" sz="1700" dirty="0" err="1">
                <a:cs typeface="Times New Roman" pitchFamily="18" charset="0"/>
              </a:rPr>
              <a:t>well-suited</a:t>
            </a:r>
            <a:r>
              <a:rPr lang="fr-FR" sz="1700" dirty="0">
                <a:cs typeface="Times New Roman" pitchFamily="18" charset="0"/>
              </a:rPr>
              <a:t> for </a:t>
            </a:r>
            <a:r>
              <a:rPr lang="fr-FR" sz="1700" dirty="0" smtClean="0">
                <a:solidFill>
                  <a:srgbClr val="FF0000"/>
                </a:solidFill>
                <a:cs typeface="Times New Roman" pitchFamily="18" charset="0"/>
              </a:rPr>
              <a:t>short-</a:t>
            </a:r>
            <a:r>
              <a:rPr lang="fr-FR" sz="1700" dirty="0" err="1" smtClean="0">
                <a:solidFill>
                  <a:srgbClr val="FF0000"/>
                </a:solidFill>
                <a:cs typeface="Times New Roman" pitchFamily="18" charset="0"/>
              </a:rPr>
              <a:t>lived</a:t>
            </a:r>
            <a:r>
              <a:rPr lang="fr-FR" sz="17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fr-FR" sz="1700" dirty="0">
                <a:solidFill>
                  <a:srgbClr val="FF0000"/>
                </a:solidFill>
                <a:cs typeface="Times New Roman" pitchFamily="18" charset="0"/>
              </a:rPr>
              <a:t>isotopes </a:t>
            </a:r>
            <a:r>
              <a:rPr lang="fr-FR" sz="1700" dirty="0">
                <a:cs typeface="Times New Roman" pitchFamily="18" charset="0"/>
              </a:rPr>
              <a:t>to </a:t>
            </a:r>
            <a:r>
              <a:rPr lang="fr-FR" sz="1700" dirty="0" err="1">
                <a:cs typeface="Times New Roman" pitchFamily="18" charset="0"/>
              </a:rPr>
              <a:t>reach</a:t>
            </a:r>
            <a:r>
              <a:rPr lang="fr-FR" sz="1700" dirty="0">
                <a:cs typeface="Times New Roman" pitchFamily="18" charset="0"/>
              </a:rPr>
              <a:t> </a:t>
            </a:r>
            <a:r>
              <a:rPr lang="fr-FR" sz="1700" dirty="0" err="1" smtClean="0">
                <a:cs typeface="Times New Roman" pitchFamily="18" charset="0"/>
              </a:rPr>
              <a:t>activity</a:t>
            </a:r>
            <a:r>
              <a:rPr lang="fr-FR" sz="1700" dirty="0" smtClean="0">
                <a:cs typeface="Times New Roman" pitchFamily="18" charset="0"/>
              </a:rPr>
              <a:t> </a:t>
            </a:r>
            <a:r>
              <a:rPr lang="fr-FR" sz="1700" dirty="0" smtClean="0">
                <a:cs typeface="Times New Roman" pitchFamily="18" charset="0"/>
              </a:rPr>
              <a:t>&gt;10 </a:t>
            </a:r>
            <a:r>
              <a:rPr lang="fr-FR" sz="1700" dirty="0" smtClean="0">
                <a:cs typeface="Times New Roman" pitchFamily="18" charset="0"/>
              </a:rPr>
              <a:t>µBq/kg</a:t>
            </a:r>
            <a:endParaRPr lang="fr-FR" sz="1700" dirty="0" smtClean="0">
              <a:cs typeface="Times New Roman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628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712968" cy="777875"/>
          </a:xfrm>
        </p:spPr>
        <p:txBody>
          <a:bodyPr/>
          <a:lstStyle/>
          <a:p>
            <a:pPr eaLnBrk="1" hangingPunct="1"/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Sample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preparation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and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sensitivity</a:t>
            </a:r>
            <a:endParaRPr lang="fr-FR" sz="3600" dirty="0" smtClean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476250"/>
          </a:xfrm>
        </p:spPr>
        <p:txBody>
          <a:bodyPr/>
          <a:lstStyle/>
          <a:p>
            <a:pPr>
              <a:defRPr/>
            </a:pPr>
            <a:fld id="{1C6D732A-C3A2-4EB8-801B-D12B3180811E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07505" y="929332"/>
            <a:ext cx="8928991" cy="50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1" dirty="0" smtClean="0"/>
              <a:t>Several </a:t>
            </a:r>
            <a:r>
              <a:rPr lang="en-US" sz="2200" b="1" dirty="0" err="1" smtClean="0"/>
              <a:t>equipments</a:t>
            </a:r>
            <a:r>
              <a:rPr lang="en-US" sz="2200" b="1" dirty="0" smtClean="0"/>
              <a:t> are needed for the pre-treatment of the sample without any contamination</a:t>
            </a:r>
          </a:p>
          <a:p>
            <a:pPr>
              <a:spcBef>
                <a:spcPct val="20000"/>
              </a:spcBef>
            </a:pPr>
            <a:endParaRPr lang="en-US" sz="2200" b="1" dirty="0" smtClean="0"/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200" dirty="0" smtClean="0"/>
              <a:t>Class 10000 clean room</a:t>
            </a:r>
          </a:p>
          <a:p>
            <a:pPr>
              <a:spcBef>
                <a:spcPct val="20000"/>
              </a:spcBef>
            </a:pPr>
            <a:endParaRPr lang="en-US" sz="2200" dirty="0" smtClean="0"/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200" dirty="0" smtClean="0"/>
              <a:t>Ultra-pure deionized water, nitric acid, microwave digestion, ultra-sonic cleaner…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en-US" sz="2200" dirty="0" smtClean="0"/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à"/>
            </a:pPr>
            <a:r>
              <a:rPr lang="en-US" sz="2200" dirty="0" smtClean="0">
                <a:sym typeface="Wingdings" panose="05000000000000000000" pitchFamily="2" charset="2"/>
              </a:rPr>
              <a:t>it is </a:t>
            </a:r>
            <a:r>
              <a:rPr lang="en-US" sz="2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critical to have ultra-clean vessel and acids for blank test </a:t>
            </a:r>
            <a:r>
              <a:rPr lang="en-US" sz="2200" dirty="0" smtClean="0">
                <a:sym typeface="Wingdings" panose="05000000000000000000" pitchFamily="2" charset="2"/>
              </a:rPr>
              <a:t>in order </a:t>
            </a:r>
            <a:r>
              <a:rPr lang="en-US" sz="2200" dirty="0" smtClean="0">
                <a:solidFill>
                  <a:srgbClr val="008000"/>
                </a:solidFill>
                <a:sym typeface="Wingdings" panose="05000000000000000000" pitchFamily="2" charset="2"/>
              </a:rPr>
              <a:t>to reach a sub-10</a:t>
            </a:r>
            <a:r>
              <a:rPr lang="en-US" sz="2200" baseline="30000" dirty="0" smtClean="0">
                <a:solidFill>
                  <a:srgbClr val="008000"/>
                </a:solidFill>
                <a:sym typeface="Wingdings" panose="05000000000000000000" pitchFamily="2" charset="2"/>
              </a:rPr>
              <a:t>-12</a:t>
            </a:r>
            <a:r>
              <a:rPr lang="en-US" sz="2200" dirty="0" smtClean="0">
                <a:solidFill>
                  <a:srgbClr val="008000"/>
                </a:solidFill>
                <a:sym typeface="Wingdings" panose="05000000000000000000" pitchFamily="2" charset="2"/>
              </a:rPr>
              <a:t> g/g sensitivity for U/</a:t>
            </a:r>
            <a:r>
              <a:rPr lang="en-US" sz="2200" dirty="0" err="1" smtClean="0">
                <a:solidFill>
                  <a:srgbClr val="008000"/>
                </a:solidFill>
                <a:sym typeface="Wingdings" panose="05000000000000000000" pitchFamily="2" charset="2"/>
              </a:rPr>
              <a:t>Th</a:t>
            </a:r>
            <a:r>
              <a:rPr lang="en-US" sz="2200" dirty="0" smtClean="0">
                <a:solidFill>
                  <a:srgbClr val="008000"/>
                </a:solidFill>
                <a:sym typeface="Wingdings" panose="05000000000000000000" pitchFamily="2" charset="2"/>
              </a:rPr>
              <a:t> </a:t>
            </a:r>
            <a:r>
              <a:rPr lang="en-US" sz="2200" dirty="0" smtClean="0">
                <a:sym typeface="Wingdings" panose="05000000000000000000" pitchFamily="2" charset="2"/>
              </a:rPr>
              <a:t>in critical materials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à"/>
            </a:pPr>
            <a:endParaRPr lang="en-US" sz="2200" dirty="0">
              <a:sym typeface="Wingdings" panose="05000000000000000000" pitchFamily="2" charset="2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à"/>
            </a:pPr>
            <a:r>
              <a:rPr lang="en-US" sz="2200" dirty="0" smtClean="0">
                <a:sym typeface="Wingdings" panose="05000000000000000000" pitchFamily="2" charset="2"/>
              </a:rPr>
              <a:t>Not extensively developed in France for our field but several installation around the world (for example PNNL, USA)</a:t>
            </a:r>
            <a:endParaRPr lang="en-US" sz="2200" dirty="0" smtClean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411408"/>
            <a:ext cx="1942728" cy="14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9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Advantages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of the UV fs LA-ICPMS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23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611560" y="3228510"/>
            <a:ext cx="849694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r-FR" sz="2200" dirty="0"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2200" dirty="0" err="1" smtClean="0">
                <a:solidFill>
                  <a:srgbClr val="008000"/>
                </a:solidFill>
                <a:cs typeface="Times New Roman" pitchFamily="18" charset="0"/>
              </a:rPr>
              <a:t>Poweful</a:t>
            </a:r>
            <a:r>
              <a:rPr lang="fr-FR" sz="2200" dirty="0" smtClean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fr-FR" sz="2200" dirty="0" err="1" smtClean="0">
                <a:solidFill>
                  <a:srgbClr val="008000"/>
                </a:solidFill>
                <a:cs typeface="Times New Roman" pitchFamily="18" charset="0"/>
              </a:rPr>
              <a:t>tool</a:t>
            </a:r>
            <a:r>
              <a:rPr lang="fr-FR" sz="2200" dirty="0" smtClean="0">
                <a:solidFill>
                  <a:srgbClr val="008000"/>
                </a:solidFill>
                <a:cs typeface="Times New Roman" pitchFamily="18" charset="0"/>
              </a:rPr>
              <a:t> for </a:t>
            </a:r>
            <a:r>
              <a:rPr lang="fr-FR" sz="2200" dirty="0" err="1" smtClean="0">
                <a:solidFill>
                  <a:srgbClr val="008000"/>
                </a:solidFill>
                <a:cs typeface="Times New Roman" pitchFamily="18" charset="0"/>
              </a:rPr>
              <a:t>micro-analysis</a:t>
            </a:r>
            <a:endParaRPr lang="fr-FR" sz="2200" dirty="0" smtClean="0">
              <a:solidFill>
                <a:srgbClr val="008000"/>
              </a:solidFill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200" dirty="0" smtClean="0">
                <a:cs typeface="Times New Roman" pitchFamily="18" charset="0"/>
              </a:rPr>
              <a:t>Quasi non-destructive technique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200" dirty="0" err="1" smtClean="0">
                <a:cs typeface="Times New Roman" pitchFamily="18" charset="0"/>
              </a:rPr>
              <a:t>Micro-analysis</a:t>
            </a:r>
            <a:r>
              <a:rPr lang="fr-FR" sz="2200" dirty="0" smtClean="0">
                <a:cs typeface="Times New Roman" pitchFamily="18" charset="0"/>
              </a:rPr>
              <a:t> </a:t>
            </a:r>
            <a:r>
              <a:rPr lang="fr-FR" sz="2200" dirty="0" err="1" smtClean="0">
                <a:cs typeface="Times New Roman" pitchFamily="18" charset="0"/>
              </a:rPr>
              <a:t>from</a:t>
            </a:r>
            <a:r>
              <a:rPr lang="fr-FR" sz="2200" dirty="0" smtClean="0">
                <a:cs typeface="Times New Roman" pitchFamily="18" charset="0"/>
              </a:rPr>
              <a:t> few µm to few 1000 µm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200" dirty="0" smtClean="0">
                <a:cs typeface="Times New Roman" pitchFamily="18" charset="0"/>
              </a:rPr>
              <a:t>2D </a:t>
            </a:r>
            <a:r>
              <a:rPr lang="fr-FR" sz="2200" dirty="0" err="1" smtClean="0">
                <a:cs typeface="Times New Roman" pitchFamily="18" charset="0"/>
              </a:rPr>
              <a:t>mapping</a:t>
            </a:r>
            <a:r>
              <a:rPr lang="fr-FR" sz="2200" dirty="0" smtClean="0">
                <a:cs typeface="Times New Roman" pitchFamily="18" charset="0"/>
              </a:rPr>
              <a:t> to </a:t>
            </a:r>
            <a:r>
              <a:rPr lang="fr-FR" sz="2200" dirty="0" err="1" smtClean="0">
                <a:cs typeface="Times New Roman" pitchFamily="18" charset="0"/>
              </a:rPr>
              <a:t>study</a:t>
            </a:r>
            <a:r>
              <a:rPr lang="fr-FR" sz="2200" dirty="0" smtClean="0">
                <a:cs typeface="Times New Roman" pitchFamily="18" charset="0"/>
              </a:rPr>
              <a:t> the </a:t>
            </a:r>
            <a:r>
              <a:rPr lang="fr-FR" sz="2200" dirty="0" err="1" smtClean="0">
                <a:cs typeface="Times New Roman" pitchFamily="18" charset="0"/>
              </a:rPr>
              <a:t>homogeneity</a:t>
            </a:r>
            <a:r>
              <a:rPr lang="fr-FR" sz="2200" dirty="0" smtClean="0">
                <a:cs typeface="Times New Roman" pitchFamily="18" charset="0"/>
              </a:rPr>
              <a:t> of a </a:t>
            </a:r>
            <a:r>
              <a:rPr lang="fr-FR" sz="2200" dirty="0" err="1" smtClean="0">
                <a:cs typeface="Times New Roman" pitchFamily="18" charset="0"/>
              </a:rPr>
              <a:t>given</a:t>
            </a:r>
            <a:r>
              <a:rPr lang="fr-FR" sz="2200" dirty="0" smtClean="0">
                <a:cs typeface="Times New Roman" pitchFamily="18" charset="0"/>
              </a:rPr>
              <a:t> surface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200" dirty="0">
                <a:cs typeface="Times New Roman" pitchFamily="18" charset="0"/>
              </a:rPr>
              <a:t>High </a:t>
            </a:r>
            <a:r>
              <a:rPr lang="fr-FR" sz="2200" dirty="0" err="1">
                <a:cs typeface="Times New Roman" pitchFamily="18" charset="0"/>
              </a:rPr>
              <a:t>precision</a:t>
            </a:r>
            <a:r>
              <a:rPr lang="fr-FR" sz="2200" dirty="0">
                <a:cs typeface="Times New Roman" pitchFamily="18" charset="0"/>
              </a:rPr>
              <a:t> </a:t>
            </a:r>
            <a:r>
              <a:rPr lang="fr-FR" sz="2200" dirty="0" err="1">
                <a:cs typeface="Times New Roman" pitchFamily="18" charset="0"/>
              </a:rPr>
              <a:t>depth</a:t>
            </a:r>
            <a:r>
              <a:rPr lang="fr-FR" sz="2200" dirty="0">
                <a:cs typeface="Times New Roman" pitchFamily="18" charset="0"/>
              </a:rPr>
              <a:t> profile (</a:t>
            </a:r>
            <a:r>
              <a:rPr lang="fr-FR" sz="2200" dirty="0" err="1">
                <a:cs typeface="Times New Roman" pitchFamily="18" charset="0"/>
              </a:rPr>
              <a:t>sub</a:t>
            </a:r>
            <a:r>
              <a:rPr lang="fr-FR" sz="2200" dirty="0">
                <a:cs typeface="Times New Roman" pitchFamily="18" charset="0"/>
              </a:rPr>
              <a:t> </a:t>
            </a:r>
            <a:r>
              <a:rPr lang="fr-FR" sz="2200" dirty="0" smtClean="0">
                <a:cs typeface="Times New Roman" pitchFamily="18" charset="0"/>
              </a:rPr>
              <a:t>µm)</a:t>
            </a:r>
            <a:endParaRPr lang="fr-FR" sz="2200" dirty="0"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1560" y="1124744"/>
            <a:ext cx="7182544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sz="2200" dirty="0">
                <a:solidFill>
                  <a:srgbClr val="008000"/>
                </a:solidFill>
                <a:cs typeface="Times New Roman" pitchFamily="18" charset="0"/>
              </a:rPr>
              <a:t>Alternative </a:t>
            </a:r>
            <a:r>
              <a:rPr lang="fr-FR" sz="2200" dirty="0" err="1">
                <a:solidFill>
                  <a:srgbClr val="008000"/>
                </a:solidFill>
                <a:cs typeface="Times New Roman" pitchFamily="18" charset="0"/>
              </a:rPr>
              <a:t>method</a:t>
            </a:r>
            <a:r>
              <a:rPr lang="fr-FR" sz="2200" dirty="0">
                <a:solidFill>
                  <a:srgbClr val="008000"/>
                </a:solidFill>
                <a:cs typeface="Times New Roman" pitchFamily="18" charset="0"/>
              </a:rPr>
              <a:t> to </a:t>
            </a:r>
            <a:r>
              <a:rPr lang="fr-FR" sz="2200" dirty="0" err="1">
                <a:solidFill>
                  <a:srgbClr val="008000"/>
                </a:solidFill>
                <a:cs typeface="Times New Roman" pitchFamily="18" charset="0"/>
              </a:rPr>
              <a:t>classical</a:t>
            </a:r>
            <a:r>
              <a:rPr lang="fr-FR" sz="2200" dirty="0">
                <a:solidFill>
                  <a:srgbClr val="008000"/>
                </a:solidFill>
                <a:cs typeface="Times New Roman" pitchFamily="18" charset="0"/>
              </a:rPr>
              <a:t> ICPMS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200" dirty="0">
                <a:cs typeface="Times New Roman" pitchFamily="18" charset="0"/>
              </a:rPr>
              <a:t>Direct and </a:t>
            </a:r>
            <a:r>
              <a:rPr lang="fr-FR" sz="2200" dirty="0" err="1">
                <a:cs typeface="Times New Roman" pitchFamily="18" charset="0"/>
              </a:rPr>
              <a:t>fast</a:t>
            </a:r>
            <a:r>
              <a:rPr lang="fr-FR" sz="2200" dirty="0">
                <a:cs typeface="Times New Roman" pitchFamily="18" charset="0"/>
              </a:rPr>
              <a:t> </a:t>
            </a:r>
            <a:r>
              <a:rPr lang="fr-FR" sz="2200" dirty="0" err="1">
                <a:cs typeface="Times New Roman" pitchFamily="18" charset="0"/>
              </a:rPr>
              <a:t>analysis</a:t>
            </a:r>
            <a:r>
              <a:rPr lang="fr-FR" sz="2200" dirty="0">
                <a:cs typeface="Times New Roman" pitchFamily="18" charset="0"/>
              </a:rPr>
              <a:t> </a:t>
            </a:r>
            <a:r>
              <a:rPr lang="fr-FR" sz="2200" dirty="0" err="1">
                <a:cs typeface="Times New Roman" pitchFamily="18" charset="0"/>
              </a:rPr>
              <a:t>without</a:t>
            </a:r>
            <a:r>
              <a:rPr lang="fr-FR" sz="2200" dirty="0">
                <a:cs typeface="Times New Roman" pitchFamily="18" charset="0"/>
              </a:rPr>
              <a:t> </a:t>
            </a:r>
            <a:r>
              <a:rPr lang="fr-FR" sz="2200" dirty="0" err="1">
                <a:cs typeface="Times New Roman" pitchFamily="18" charset="0"/>
              </a:rPr>
              <a:t>chemical</a:t>
            </a:r>
            <a:r>
              <a:rPr lang="fr-FR" sz="2200" dirty="0">
                <a:cs typeface="Times New Roman" pitchFamily="18" charset="0"/>
              </a:rPr>
              <a:t> </a:t>
            </a:r>
            <a:r>
              <a:rPr lang="fr-FR" sz="2200" dirty="0" err="1">
                <a:cs typeface="Times New Roman" pitchFamily="18" charset="0"/>
              </a:rPr>
              <a:t>preparation</a:t>
            </a:r>
            <a:r>
              <a:rPr lang="fr-FR" sz="2200" dirty="0">
                <a:cs typeface="Times New Roman" pitchFamily="18" charset="0"/>
              </a:rPr>
              <a:t> 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200" dirty="0" err="1">
                <a:cs typeface="Times New Roman" pitchFamily="18" charset="0"/>
              </a:rPr>
              <a:t>Smaller</a:t>
            </a:r>
            <a:r>
              <a:rPr lang="fr-FR" sz="2200" dirty="0">
                <a:cs typeface="Times New Roman" pitchFamily="18" charset="0"/>
              </a:rPr>
              <a:t> </a:t>
            </a:r>
            <a:r>
              <a:rPr lang="fr-FR" sz="2200" dirty="0" err="1">
                <a:cs typeface="Times New Roman" pitchFamily="18" charset="0"/>
              </a:rPr>
              <a:t>risk</a:t>
            </a:r>
            <a:r>
              <a:rPr lang="fr-FR" sz="2200" dirty="0">
                <a:cs typeface="Times New Roman" pitchFamily="18" charset="0"/>
              </a:rPr>
              <a:t> of </a:t>
            </a:r>
            <a:r>
              <a:rPr lang="fr-FR" sz="2200" dirty="0" err="1">
                <a:cs typeface="Times New Roman" pitchFamily="18" charset="0"/>
              </a:rPr>
              <a:t>sample</a:t>
            </a:r>
            <a:r>
              <a:rPr lang="fr-FR" sz="2200" dirty="0">
                <a:cs typeface="Times New Roman" pitchFamily="18" charset="0"/>
              </a:rPr>
              <a:t> contamination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200" dirty="0">
                <a:cs typeface="Times New Roman" pitchFamily="18" charset="0"/>
              </a:rPr>
              <a:t>Access to the </a:t>
            </a:r>
            <a:r>
              <a:rPr lang="fr-FR" sz="2200" dirty="0" err="1">
                <a:cs typeface="Times New Roman" pitchFamily="18" charset="0"/>
              </a:rPr>
              <a:t>refractory</a:t>
            </a:r>
            <a:r>
              <a:rPr lang="fr-FR" sz="2200" dirty="0">
                <a:cs typeface="Times New Roman" pitchFamily="18" charset="0"/>
              </a:rPr>
              <a:t> matrix </a:t>
            </a:r>
            <a:r>
              <a:rPr lang="fr-FR" sz="2200" dirty="0" err="1">
                <a:cs typeface="Times New Roman" pitchFamily="18" charset="0"/>
              </a:rPr>
              <a:t>samples</a:t>
            </a:r>
            <a:endParaRPr lang="fr-FR" sz="2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2367244"/>
            <a:ext cx="5350547" cy="3648797"/>
          </a:xfrm>
          <a:prstGeom prst="rect">
            <a:avLst/>
          </a:prstGeom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>
                <a:solidFill>
                  <a:srgbClr val="7030A0"/>
                </a:solidFill>
                <a:cs typeface="Arial" charset="0"/>
              </a:rPr>
              <a:t>Protocole de 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mesure et bruit de fond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24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23849" y="982932"/>
            <a:ext cx="8712647" cy="131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b="1" dirty="0" smtClean="0">
                <a:cs typeface="Times New Roman" pitchFamily="18" charset="0"/>
              </a:rPr>
              <a:t>Acrylique</a:t>
            </a:r>
            <a:r>
              <a:rPr lang="fr-FR" sz="2200" dirty="0" smtClean="0">
                <a:cs typeface="Times New Roman" pitchFamily="18" charset="0"/>
              </a:rPr>
              <a:t> (C</a:t>
            </a:r>
            <a:r>
              <a:rPr lang="fr-FR" sz="2200" baseline="-25000" dirty="0" smtClean="0">
                <a:cs typeface="Times New Roman" pitchFamily="18" charset="0"/>
              </a:rPr>
              <a:t>5</a:t>
            </a:r>
            <a:r>
              <a:rPr lang="fr-FR" sz="2200" dirty="0" smtClean="0">
                <a:cs typeface="Times New Roman" pitchFamily="18" charset="0"/>
              </a:rPr>
              <a:t>H</a:t>
            </a:r>
            <a:r>
              <a:rPr lang="fr-FR" sz="2200" baseline="-25000" dirty="0" smtClean="0">
                <a:cs typeface="Times New Roman" pitchFamily="18" charset="0"/>
              </a:rPr>
              <a:t>8</a:t>
            </a:r>
            <a:r>
              <a:rPr lang="fr-FR" sz="2200" dirty="0" smtClean="0">
                <a:cs typeface="Times New Roman" pitchFamily="18" charset="0"/>
              </a:rPr>
              <a:t>O</a:t>
            </a:r>
            <a:r>
              <a:rPr lang="fr-FR" sz="2200" baseline="-25000" dirty="0" smtClean="0">
                <a:cs typeface="Times New Roman" pitchFamily="18" charset="0"/>
              </a:rPr>
              <a:t>2</a:t>
            </a:r>
            <a:r>
              <a:rPr lang="fr-FR" sz="2200" dirty="0" smtClean="0">
                <a:cs typeface="Times New Roman" pitchFamily="18" charset="0"/>
              </a:rPr>
              <a:t>)</a:t>
            </a:r>
            <a:r>
              <a:rPr lang="fr-FR" sz="2200" baseline="-25000" dirty="0" smtClean="0">
                <a:cs typeface="Times New Roman" pitchFamily="18" charset="0"/>
              </a:rPr>
              <a:t>n</a:t>
            </a:r>
            <a:r>
              <a:rPr lang="fr-FR" sz="2200" dirty="0" smtClean="0">
                <a:cs typeface="Times New Roman" pitchFamily="18" charset="0"/>
              </a:rPr>
              <a:t> </a:t>
            </a:r>
            <a:r>
              <a:rPr lang="fr-FR" sz="2200" dirty="0" smtClean="0"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fr-FR" sz="2200" dirty="0">
                <a:cs typeface="Times New Roman" pitchFamily="18" charset="0"/>
                <a:sym typeface="Wingdings" panose="05000000000000000000" pitchFamily="2" charset="2"/>
              </a:rPr>
              <a:t>m</a:t>
            </a:r>
            <a:r>
              <a:rPr lang="fr-FR" sz="2200" dirty="0" smtClean="0">
                <a:cs typeface="Times New Roman" pitchFamily="18" charset="0"/>
              </a:rPr>
              <a:t>esure de la </a:t>
            </a:r>
            <a:r>
              <a:rPr lang="fr-FR" sz="2200" b="1" dirty="0" smtClean="0">
                <a:cs typeface="Times New Roman" pitchFamily="18" charset="0"/>
              </a:rPr>
              <a:t>masse 52 </a:t>
            </a:r>
            <a:r>
              <a:rPr lang="fr-FR" sz="2200" dirty="0" smtClean="0">
                <a:cs typeface="Times New Roman" pitchFamily="18" charset="0"/>
              </a:rPr>
              <a:t>(</a:t>
            </a:r>
            <a:r>
              <a:rPr lang="fr-FR" sz="2200" baseline="30000" dirty="0" smtClean="0">
                <a:cs typeface="Times New Roman" pitchFamily="18" charset="0"/>
              </a:rPr>
              <a:t>12</a:t>
            </a:r>
            <a:r>
              <a:rPr lang="fr-FR" sz="2200" dirty="0" smtClean="0">
                <a:cs typeface="Times New Roman" pitchFamily="18" charset="0"/>
              </a:rPr>
              <a:t>C+</a:t>
            </a:r>
            <a:r>
              <a:rPr lang="fr-FR" sz="2200" baseline="30000" dirty="0" smtClean="0">
                <a:cs typeface="Times New Roman" pitchFamily="18" charset="0"/>
              </a:rPr>
              <a:t>40</a:t>
            </a:r>
            <a:r>
              <a:rPr lang="fr-FR" sz="2200" dirty="0" smtClean="0">
                <a:cs typeface="Times New Roman" pitchFamily="18" charset="0"/>
              </a:rPr>
              <a:t>Ar) pour l’estimation de la quantité de matière ablatée</a:t>
            </a:r>
          </a:p>
          <a:p>
            <a:pPr marL="342900" indent="-342900">
              <a:lnSpc>
                <a:spcPts val="3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b="1" dirty="0" err="1" smtClean="0">
                <a:cs typeface="Times New Roman" pitchFamily="18" charset="0"/>
              </a:rPr>
              <a:t>Dwell</a:t>
            </a:r>
            <a:r>
              <a:rPr lang="fr-FR" sz="2200" b="1" dirty="0" smtClean="0">
                <a:cs typeface="Times New Roman" pitchFamily="18" charset="0"/>
              </a:rPr>
              <a:t> time :</a:t>
            </a:r>
            <a:r>
              <a:rPr lang="fr-FR" sz="2200" dirty="0" smtClean="0">
                <a:cs typeface="Times New Roman" pitchFamily="18" charset="0"/>
              </a:rPr>
              <a:t> 10 ms (</a:t>
            </a:r>
            <a:r>
              <a:rPr lang="fr-FR" sz="2200" b="1" baseline="30000" dirty="0" smtClean="0">
                <a:cs typeface="Times New Roman" pitchFamily="18" charset="0"/>
              </a:rPr>
              <a:t>52</a:t>
            </a:r>
            <a:r>
              <a:rPr lang="fr-FR" sz="2200" b="1" dirty="0" smtClean="0">
                <a:cs typeface="Times New Roman" pitchFamily="18" charset="0"/>
              </a:rPr>
              <a:t>Cr</a:t>
            </a:r>
            <a:r>
              <a:rPr lang="fr-FR" sz="2200" dirty="0" smtClean="0">
                <a:cs typeface="Times New Roman" pitchFamily="18" charset="0"/>
              </a:rPr>
              <a:t>), 52 ms (</a:t>
            </a:r>
            <a:r>
              <a:rPr lang="fr-FR" sz="2200" b="1" baseline="30000" dirty="0" smtClean="0">
                <a:solidFill>
                  <a:srgbClr val="008000"/>
                </a:solidFill>
                <a:cs typeface="Times New Roman" pitchFamily="18" charset="0"/>
              </a:rPr>
              <a:t>238</a:t>
            </a:r>
            <a:r>
              <a:rPr lang="fr-FR" sz="2200" b="1" dirty="0" smtClean="0">
                <a:solidFill>
                  <a:srgbClr val="008000"/>
                </a:solidFill>
                <a:cs typeface="Times New Roman" pitchFamily="18" charset="0"/>
              </a:rPr>
              <a:t>U</a:t>
            </a:r>
            <a:r>
              <a:rPr lang="fr-FR" sz="2200" dirty="0" smtClean="0">
                <a:cs typeface="Times New Roman" pitchFamily="18" charset="0"/>
              </a:rPr>
              <a:t>), 52 ms (</a:t>
            </a:r>
            <a:r>
              <a:rPr lang="fr-FR" sz="2200" b="1" baseline="30000" dirty="0" smtClean="0">
                <a:solidFill>
                  <a:srgbClr val="FF0000"/>
                </a:solidFill>
                <a:cs typeface="Times New Roman" pitchFamily="18" charset="0"/>
              </a:rPr>
              <a:t>232</a:t>
            </a:r>
            <a:r>
              <a:rPr lang="fr-FR" sz="2200" b="1" dirty="0" smtClean="0">
                <a:solidFill>
                  <a:srgbClr val="FF0000"/>
                </a:solidFill>
                <a:cs typeface="Times New Roman" pitchFamily="18" charset="0"/>
              </a:rPr>
              <a:t>Th</a:t>
            </a:r>
            <a:r>
              <a:rPr lang="fr-FR" sz="2200" dirty="0" smtClean="0">
                <a:cs typeface="Times New Roman" pitchFamily="18" charset="0"/>
              </a:rPr>
              <a:t>)</a:t>
            </a: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531069" y="2708920"/>
            <a:ext cx="3505427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Laser ON </a:t>
            </a:r>
            <a:r>
              <a:rPr lang="fr-FR" sz="2200" dirty="0" smtClean="0">
                <a:cs typeface="Times New Roman" pitchFamily="18" charset="0"/>
              </a:rPr>
              <a:t>pour la mesure de l’échantillon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Laser OFF </a:t>
            </a:r>
            <a:r>
              <a:rPr lang="fr-FR" sz="2200" dirty="0" smtClean="0">
                <a:cs typeface="Times New Roman" pitchFamily="18" charset="0"/>
              </a:rPr>
              <a:t>pour la mesure du bruit de fond (effet mémoire)</a:t>
            </a:r>
          </a:p>
        </p:txBody>
      </p:sp>
      <p:sp>
        <p:nvSpPr>
          <p:cNvPr id="2" name="Rectangle 1"/>
          <p:cNvSpPr/>
          <p:nvPr/>
        </p:nvSpPr>
        <p:spPr>
          <a:xfrm>
            <a:off x="5840590" y="4787620"/>
            <a:ext cx="2979560" cy="1243417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à"/>
            </a:pPr>
            <a:r>
              <a:rPr lang="fr-FR" sz="2200" b="1" dirty="0">
                <a:cs typeface="Times New Roman" pitchFamily="18" charset="0"/>
                <a:sym typeface="Wingdings" panose="05000000000000000000" pitchFamily="2" charset="2"/>
              </a:rPr>
              <a:t>excellents fonds !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b="1" baseline="30000" dirty="0">
                <a:solidFill>
                  <a:srgbClr val="008000"/>
                </a:solidFill>
                <a:cs typeface="Times New Roman" pitchFamily="18" charset="0"/>
                <a:sym typeface="Wingdings" panose="05000000000000000000" pitchFamily="2" charset="2"/>
              </a:rPr>
              <a:t>238</a:t>
            </a:r>
            <a:r>
              <a:rPr lang="fr-FR" sz="2200" b="1" dirty="0">
                <a:solidFill>
                  <a:srgbClr val="008000"/>
                </a:solidFill>
                <a:cs typeface="Times New Roman" pitchFamily="18" charset="0"/>
                <a:sym typeface="Wingdings" panose="05000000000000000000" pitchFamily="2" charset="2"/>
              </a:rPr>
              <a:t>U: </a:t>
            </a:r>
            <a:r>
              <a:rPr lang="fr-FR" sz="2200" b="1" dirty="0" smtClean="0">
                <a:solidFill>
                  <a:srgbClr val="008000"/>
                </a:solidFill>
                <a:cs typeface="Times New Roman" pitchFamily="18" charset="0"/>
                <a:sym typeface="Wingdings" panose="05000000000000000000" pitchFamily="2" charset="2"/>
              </a:rPr>
              <a:t>~0,09 ion/s</a:t>
            </a:r>
            <a:endParaRPr lang="fr-FR" sz="2200" b="1" dirty="0">
              <a:solidFill>
                <a:srgbClr val="008000"/>
              </a:solidFill>
              <a:cs typeface="Times New Roman" pitchFamily="18" charset="0"/>
              <a:sym typeface="Wingdings" panose="05000000000000000000" pitchFamily="2" charset="2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b="1" baseline="30000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232</a:t>
            </a:r>
            <a:r>
              <a:rPr lang="fr-FR" sz="2200" b="1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Th: </a:t>
            </a:r>
            <a:r>
              <a:rPr lang="fr-FR" sz="2200" b="1" dirty="0" smtClean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~0,06 ion/s</a:t>
            </a:r>
            <a:endParaRPr lang="fr-FR" sz="2200" b="1" dirty="0">
              <a:solidFill>
                <a:srgbClr val="FF0000"/>
              </a:solidFill>
              <a:cs typeface="Times New Roman" pitchFamily="18" charset="0"/>
              <a:sym typeface="Wingdings" panose="05000000000000000000" pitchFamily="2" charset="2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1691680" y="6011996"/>
            <a:ext cx="1891622" cy="0"/>
          </a:xfrm>
          <a:prstGeom prst="straightConnector1">
            <a:avLst/>
          </a:prstGeom>
          <a:ln w="25400">
            <a:solidFill>
              <a:srgbClr val="0066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123728" y="599717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66CC"/>
                </a:solidFill>
              </a:rPr>
              <a:t>Laser ON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3635896" y="6011996"/>
            <a:ext cx="1215524" cy="0"/>
          </a:xfrm>
          <a:prstGeom prst="straightConnector1">
            <a:avLst/>
          </a:prstGeom>
          <a:ln w="25400">
            <a:solidFill>
              <a:srgbClr val="0066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881283" y="6011996"/>
            <a:ext cx="738389" cy="0"/>
          </a:xfrm>
          <a:prstGeom prst="straightConnector1">
            <a:avLst/>
          </a:prstGeom>
          <a:ln w="25400">
            <a:solidFill>
              <a:srgbClr val="0066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644508" y="599717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66CC"/>
                </a:solidFill>
              </a:rPr>
              <a:t>Laser OFF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17885" y="601199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66CC"/>
                </a:solidFill>
              </a:rPr>
              <a:t>Laser OFF</a:t>
            </a:r>
          </a:p>
        </p:txBody>
      </p:sp>
    </p:spTree>
    <p:extLst>
      <p:ext uri="{BB962C8B-B14F-4D97-AF65-F5344CB8AC3E}">
        <p14:creationId xmlns:p14="http://schemas.microsoft.com/office/powerpoint/2010/main" val="29873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712968" cy="777875"/>
          </a:xfrm>
        </p:spPr>
        <p:txBody>
          <a:bodyPr/>
          <a:lstStyle/>
          <a:p>
            <a:pPr eaLnBrk="1" hangingPunct="1"/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Principle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of the ICP-MS technique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476250"/>
          </a:xfrm>
        </p:spPr>
        <p:txBody>
          <a:bodyPr/>
          <a:lstStyle/>
          <a:p>
            <a:pPr>
              <a:defRPr/>
            </a:pPr>
            <a:fld id="{1C6D732A-C3A2-4EB8-801B-D12B3180811E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07505" y="929332"/>
            <a:ext cx="892899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dirty="0" smtClean="0"/>
              <a:t>Inductively </a:t>
            </a:r>
            <a:r>
              <a:rPr lang="en-US" sz="2000" b="1" dirty="0"/>
              <a:t>coupled plasma mass </a:t>
            </a:r>
            <a:r>
              <a:rPr lang="en-US" sz="2000" b="1" dirty="0" smtClean="0"/>
              <a:t>spectrometry (ICP-MS)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dirty="0" smtClean="0"/>
              <a:t>Sample liquid phase to </a:t>
            </a:r>
            <a:r>
              <a:rPr lang="en-US" sz="2000" dirty="0" err="1" smtClean="0"/>
              <a:t>formate</a:t>
            </a:r>
            <a:r>
              <a:rPr lang="en-US" sz="2000" dirty="0" smtClean="0"/>
              <a:t> aerosol in nebulizer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dirty="0" smtClean="0"/>
              <a:t>Introduction of aerosols into </a:t>
            </a:r>
            <a:r>
              <a:rPr lang="en-US" sz="2000" dirty="0"/>
              <a:t>an argon </a:t>
            </a:r>
            <a:r>
              <a:rPr lang="en-US" sz="2000" dirty="0" smtClean="0"/>
              <a:t>plasma at T&gt;6000 K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dirty="0" smtClean="0"/>
              <a:t>Ions extracted from the plasma into mass spectrometer region and detected by an electron multiplier sensor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45214"/>
            <a:ext cx="6514992" cy="2401556"/>
          </a:xfrm>
          <a:prstGeom prst="rect">
            <a:avLst/>
          </a:prstGeom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09047" y="5584451"/>
            <a:ext cx="89289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Need to have very </a:t>
            </a:r>
            <a:r>
              <a:rPr lang="en-US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radiopure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acids and vessels to achieve a very low blank 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err="1">
                <a:solidFill>
                  <a:srgbClr val="7030A0"/>
                </a:solidFill>
                <a:cs typeface="Arial" charset="0"/>
              </a:rPr>
              <a:t>Principle</a:t>
            </a:r>
            <a:r>
              <a:rPr lang="fr-FR" sz="3600" dirty="0">
                <a:solidFill>
                  <a:srgbClr val="7030A0"/>
                </a:solidFill>
                <a:cs typeface="Arial" charset="0"/>
              </a:rPr>
              <a:t> of Laser Ablation 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ICP-MS</a:t>
            </a:r>
            <a:endParaRPr lang="fr-FR" sz="3600" dirty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fr-FR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192650"/>
            <a:ext cx="6433343" cy="2604502"/>
          </a:xfrm>
          <a:prstGeom prst="rect">
            <a:avLst/>
          </a:prstGeom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23528" y="1014056"/>
            <a:ext cx="84969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dirty="0" smtClean="0">
                <a:solidFill>
                  <a:srgbClr val="008000"/>
                </a:solidFill>
                <a:cs typeface="Times New Roman" pitchFamily="18" charset="0"/>
              </a:rPr>
              <a:t>Concept</a:t>
            </a:r>
            <a:r>
              <a:rPr lang="fr-FR" sz="2000" dirty="0" smtClean="0">
                <a:cs typeface="Times New Roman" pitchFamily="18" charset="0"/>
              </a:rPr>
              <a:t>: to replace the </a:t>
            </a:r>
            <a:r>
              <a:rPr lang="fr-FR" sz="2000" dirty="0" err="1">
                <a:cs typeface="Times New Roman" pitchFamily="18" charset="0"/>
              </a:rPr>
              <a:t>chemical</a:t>
            </a:r>
            <a:r>
              <a:rPr lang="fr-FR" sz="2000" dirty="0">
                <a:cs typeface="Times New Roman" pitchFamily="18" charset="0"/>
              </a:rPr>
              <a:t> </a:t>
            </a:r>
            <a:r>
              <a:rPr lang="fr-FR" sz="2000" dirty="0" err="1">
                <a:cs typeface="Times New Roman" pitchFamily="18" charset="0"/>
              </a:rPr>
              <a:t>preparation</a:t>
            </a:r>
            <a:r>
              <a:rPr lang="fr-FR" sz="2000" dirty="0">
                <a:cs typeface="Times New Roman" pitchFamily="18" charset="0"/>
              </a:rPr>
              <a:t> of a </a:t>
            </a:r>
            <a:r>
              <a:rPr lang="fr-FR" sz="2000" dirty="0" err="1">
                <a:cs typeface="Times New Roman" pitchFamily="18" charset="0"/>
              </a:rPr>
              <a:t>sample</a:t>
            </a:r>
            <a:r>
              <a:rPr lang="fr-FR" sz="2000" dirty="0">
                <a:cs typeface="Times New Roman" pitchFamily="18" charset="0"/>
              </a:rPr>
              <a:t> by </a:t>
            </a:r>
            <a:r>
              <a:rPr lang="fr-FR" sz="2000" dirty="0" err="1">
                <a:cs typeface="Times New Roman" pitchFamily="18" charset="0"/>
              </a:rPr>
              <a:t>using</a:t>
            </a:r>
            <a:r>
              <a:rPr lang="fr-FR" sz="2000" dirty="0">
                <a:cs typeface="Times New Roman" pitchFamily="18" charset="0"/>
              </a:rPr>
              <a:t> a laser in ablation </a:t>
            </a:r>
            <a:r>
              <a:rPr lang="fr-FR" sz="2000" dirty="0" smtClean="0">
                <a:cs typeface="Times New Roman" pitchFamily="18" charset="0"/>
              </a:rPr>
              <a:t>mode</a:t>
            </a:r>
            <a:endParaRPr lang="fr-FR" sz="2000" dirty="0">
              <a:cs typeface="Times New Roman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74365" y="4993895"/>
            <a:ext cx="849694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dirty="0">
                <a:cs typeface="Times New Roman" pitchFamily="18" charset="0"/>
              </a:rPr>
              <a:t>Main </a:t>
            </a:r>
            <a:r>
              <a:rPr lang="fr-FR" sz="2000" dirty="0" err="1" smtClean="0">
                <a:cs typeface="Times New Roman" pitchFamily="18" charset="0"/>
              </a:rPr>
              <a:t>advantages</a:t>
            </a:r>
            <a:r>
              <a:rPr lang="fr-FR" sz="2000" dirty="0" smtClean="0">
                <a:cs typeface="Times New Roman" pitchFamily="18" charset="0"/>
              </a:rPr>
              <a:t> </a:t>
            </a:r>
            <a:r>
              <a:rPr lang="fr-FR" sz="2000" dirty="0">
                <a:cs typeface="Times New Roman" pitchFamily="18" charset="0"/>
              </a:rPr>
              <a:t>of LA-ICPMS: </a:t>
            </a:r>
            <a:endParaRPr lang="fr-FR" sz="2000" dirty="0" smtClean="0"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 err="1" smtClean="0">
                <a:solidFill>
                  <a:srgbClr val="0066CC"/>
                </a:solidFill>
                <a:cs typeface="Times New Roman" pitchFamily="18" charset="0"/>
              </a:rPr>
              <a:t>small</a:t>
            </a:r>
            <a:r>
              <a:rPr lang="fr-FR" sz="2000" dirty="0" smtClean="0">
                <a:solidFill>
                  <a:srgbClr val="0066CC"/>
                </a:solidFill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rgbClr val="0066CC"/>
                </a:solidFill>
                <a:cs typeface="Times New Roman" pitchFamily="18" charset="0"/>
              </a:rPr>
              <a:t>risk</a:t>
            </a:r>
            <a:r>
              <a:rPr lang="fr-FR" sz="2000" dirty="0">
                <a:solidFill>
                  <a:srgbClr val="0066CC"/>
                </a:solidFill>
                <a:cs typeface="Times New Roman" pitchFamily="18" charset="0"/>
              </a:rPr>
              <a:t> of </a:t>
            </a:r>
            <a:r>
              <a:rPr lang="fr-FR" sz="2000" dirty="0" err="1">
                <a:solidFill>
                  <a:srgbClr val="0066CC"/>
                </a:solidFill>
                <a:cs typeface="Times New Roman" pitchFamily="18" charset="0"/>
              </a:rPr>
              <a:t>sample</a:t>
            </a:r>
            <a:r>
              <a:rPr lang="fr-FR" sz="2000" dirty="0">
                <a:solidFill>
                  <a:srgbClr val="0066CC"/>
                </a:solidFill>
                <a:cs typeface="Times New Roman" pitchFamily="18" charset="0"/>
              </a:rPr>
              <a:t> </a:t>
            </a:r>
            <a:r>
              <a:rPr lang="fr-FR" sz="2000" dirty="0" smtClean="0">
                <a:solidFill>
                  <a:srgbClr val="0066CC"/>
                </a:solidFill>
                <a:cs typeface="Times New Roman" pitchFamily="18" charset="0"/>
              </a:rPr>
              <a:t>contamination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 err="1" smtClean="0">
                <a:solidFill>
                  <a:srgbClr val="0066CC"/>
                </a:solidFill>
                <a:cs typeface="Times New Roman" pitchFamily="18" charset="0"/>
              </a:rPr>
              <a:t>fast</a:t>
            </a:r>
            <a:r>
              <a:rPr lang="fr-FR" sz="2000" dirty="0" smtClean="0">
                <a:solidFill>
                  <a:srgbClr val="0066CC"/>
                </a:solidFill>
                <a:cs typeface="Times New Roman" pitchFamily="18" charset="0"/>
              </a:rPr>
              <a:t> </a:t>
            </a:r>
            <a:r>
              <a:rPr lang="fr-FR" sz="2000" dirty="0" err="1" smtClean="0">
                <a:solidFill>
                  <a:srgbClr val="0066CC"/>
                </a:solidFill>
                <a:cs typeface="Times New Roman" pitchFamily="18" charset="0"/>
              </a:rPr>
              <a:t>access</a:t>
            </a:r>
            <a:r>
              <a:rPr lang="fr-FR" sz="2000" dirty="0" smtClean="0">
                <a:solidFill>
                  <a:srgbClr val="0066CC"/>
                </a:solidFill>
                <a:cs typeface="Times New Roman" pitchFamily="18" charset="0"/>
              </a:rPr>
              <a:t> </a:t>
            </a:r>
            <a:r>
              <a:rPr lang="fr-FR" sz="2000" dirty="0">
                <a:solidFill>
                  <a:srgbClr val="0066CC"/>
                </a:solidFill>
                <a:cs typeface="Times New Roman" pitchFamily="18" charset="0"/>
              </a:rPr>
              <a:t>to the spatial distribution of </a:t>
            </a:r>
            <a:r>
              <a:rPr lang="fr-FR" sz="2000" dirty="0" smtClean="0">
                <a:solidFill>
                  <a:srgbClr val="0066CC"/>
                </a:solidFill>
                <a:cs typeface="Times New Roman" pitchFamily="18" charset="0"/>
              </a:rPr>
              <a:t>the U/Th </a:t>
            </a:r>
            <a:r>
              <a:rPr lang="fr-FR" sz="2000" dirty="0" err="1" smtClean="0">
                <a:solidFill>
                  <a:srgbClr val="0066CC"/>
                </a:solidFill>
                <a:cs typeface="Times New Roman" pitchFamily="18" charset="0"/>
              </a:rPr>
              <a:t>radionuclides</a:t>
            </a:r>
            <a:endParaRPr lang="fr-FR" sz="2000" dirty="0">
              <a:solidFill>
                <a:srgbClr val="0066CC"/>
              </a:solidFill>
              <a:cs typeface="Times New Roman" pitchFamily="18" charset="0"/>
            </a:endParaRP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F. Perrot, Laser Ablation ICPMS</a:t>
            </a:r>
            <a:endParaRPr lang="fr-FR" dirty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555143" y="2179903"/>
            <a:ext cx="5112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000" dirty="0">
                <a:cs typeface="Times New Roman" pitchFamily="18" charset="0"/>
              </a:rPr>
              <a:t>A laser to </a:t>
            </a:r>
            <a:r>
              <a:rPr lang="fr-FR" sz="2000" dirty="0" smtClean="0">
                <a:cs typeface="Times New Roman" pitchFamily="18" charset="0"/>
              </a:rPr>
              <a:t>drill, an ICP-MS </a:t>
            </a:r>
            <a:r>
              <a:rPr lang="fr-FR" sz="2000" dirty="0">
                <a:cs typeface="Times New Roman" pitchFamily="18" charset="0"/>
              </a:rPr>
              <a:t>to count…</a:t>
            </a:r>
          </a:p>
        </p:txBody>
      </p:sp>
    </p:spTree>
    <p:extLst>
      <p:ext uri="{BB962C8B-B14F-4D97-AF65-F5344CB8AC3E}">
        <p14:creationId xmlns:p14="http://schemas.microsoft.com/office/powerpoint/2010/main" val="37359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Shaping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technique of the fs laser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beam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5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pic>
        <p:nvPicPr>
          <p:cNvPr id="24" name="Image 23" descr="scanner galvanometrique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" y="1914617"/>
            <a:ext cx="3759656" cy="1800000"/>
          </a:xfrm>
          <a:prstGeom prst="rect">
            <a:avLst/>
          </a:prstGeom>
        </p:spPr>
      </p:pic>
      <p:pic>
        <p:nvPicPr>
          <p:cNvPr id="27" name="Image 1" descr="exemples trajectoire laser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1" y="3738628"/>
            <a:ext cx="6574155" cy="342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1855091" y="980728"/>
            <a:ext cx="170879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Galvanometric</a:t>
            </a:r>
            <a:endParaRPr lang="fr-FR" dirty="0" smtClean="0"/>
          </a:p>
          <a:p>
            <a:pPr algn="ctr"/>
            <a:r>
              <a:rPr lang="fr-FR" dirty="0" smtClean="0"/>
              <a:t>scanners </a:t>
            </a:r>
            <a:endParaRPr lang="fr-FR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2720610" y="1578306"/>
            <a:ext cx="157743" cy="33631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1999104" y="1596674"/>
            <a:ext cx="721502" cy="107032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23528" y="1619508"/>
            <a:ext cx="15953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HR-</a:t>
            </a:r>
            <a:r>
              <a:rPr lang="fr-FR" dirty="0" err="1" smtClean="0"/>
              <a:t>fs</a:t>
            </a:r>
            <a:r>
              <a:rPr lang="fr-FR" dirty="0" smtClean="0"/>
              <a:t> LASER</a:t>
            </a:r>
            <a:endParaRPr lang="fr-FR" dirty="0"/>
          </a:p>
        </p:txBody>
      </p:sp>
      <p:sp>
        <p:nvSpPr>
          <p:cNvPr id="32" name="Freeform 83"/>
          <p:cNvSpPr>
            <a:spLocks/>
          </p:cNvSpPr>
          <p:nvPr/>
        </p:nvSpPr>
        <p:spPr bwMode="auto">
          <a:xfrm rot="5400000" flipV="1">
            <a:off x="936704" y="4347637"/>
            <a:ext cx="2111082" cy="45719"/>
          </a:xfrm>
          <a:custGeom>
            <a:avLst/>
            <a:gdLst>
              <a:gd name="T0" fmla="*/ 276 w 285"/>
              <a:gd name="T1" fmla="*/ 640 h 1486"/>
              <a:gd name="T2" fmla="*/ 0 w 285"/>
              <a:gd name="T3" fmla="*/ 0 h 1486"/>
              <a:gd name="T4" fmla="*/ 0 w 285"/>
              <a:gd name="T5" fmla="*/ 1485 h 1486"/>
              <a:gd name="T6" fmla="*/ 284 w 285"/>
              <a:gd name="T7" fmla="*/ 898 h 1486"/>
              <a:gd name="T8" fmla="*/ 276 w 285"/>
              <a:gd name="T9" fmla="*/ 605 h 1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5" h="1486">
                <a:moveTo>
                  <a:pt x="276" y="640"/>
                </a:moveTo>
                <a:lnTo>
                  <a:pt x="0" y="0"/>
                </a:lnTo>
                <a:lnTo>
                  <a:pt x="0" y="1485"/>
                </a:lnTo>
                <a:lnTo>
                  <a:pt x="284" y="898"/>
                </a:lnTo>
                <a:lnTo>
                  <a:pt x="276" y="605"/>
                </a:lnTo>
              </a:path>
            </a:pathLst>
          </a:custGeom>
          <a:solidFill>
            <a:srgbClr val="48FF30">
              <a:alpha val="68000"/>
            </a:srgbClr>
          </a:solidFill>
          <a:ln w="15875" cmpd="sng">
            <a:solidFill>
              <a:srgbClr val="84DB55"/>
            </a:solidFill>
          </a:ln>
          <a:effectLst/>
          <a:extLst/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205531" y="1034837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err="1" smtClean="0"/>
              <a:t>Possibility</a:t>
            </a:r>
            <a:r>
              <a:rPr lang="fr-FR" sz="2000" dirty="0" smtClean="0"/>
              <a:t> to move in 2D the </a:t>
            </a:r>
            <a:r>
              <a:rPr lang="fr-FR" sz="2000" dirty="0" err="1" smtClean="0"/>
              <a:t>sample</a:t>
            </a:r>
            <a:r>
              <a:rPr lang="fr-FR" sz="2000" dirty="0" smtClean="0"/>
              <a:t> and/or the laser </a:t>
            </a:r>
            <a:r>
              <a:rPr lang="fr-FR" sz="2000" dirty="0" err="1" smtClean="0"/>
              <a:t>beam</a:t>
            </a:r>
            <a:r>
              <a:rPr lang="fr-FR" sz="2000" dirty="0" smtClean="0"/>
              <a:t> in </a:t>
            </a:r>
            <a:r>
              <a:rPr lang="fr-FR" sz="2000" dirty="0" err="1" smtClean="0"/>
              <a:t>order</a:t>
            </a:r>
            <a:r>
              <a:rPr lang="fr-FR" sz="2000" dirty="0" smtClean="0"/>
              <a:t> to fit </a:t>
            </a:r>
            <a:r>
              <a:rPr lang="fr-FR" sz="2000" dirty="0" err="1" smtClean="0"/>
              <a:t>with</a:t>
            </a:r>
            <a:r>
              <a:rPr lang="fr-FR" sz="2000" dirty="0" smtClean="0"/>
              <a:t> the </a:t>
            </a:r>
            <a:r>
              <a:rPr lang="fr-FR" sz="2000" dirty="0" err="1" smtClean="0"/>
              <a:t>morphology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sample</a:t>
            </a:r>
            <a:endParaRPr lang="fr-FR" sz="2000" dirty="0"/>
          </a:p>
        </p:txBody>
      </p:sp>
      <p:sp>
        <p:nvSpPr>
          <p:cNvPr id="35" name="ZoneTexte 34"/>
          <p:cNvSpPr txBox="1"/>
          <p:nvPr/>
        </p:nvSpPr>
        <p:spPr>
          <a:xfrm>
            <a:off x="4205530" y="2786299"/>
            <a:ext cx="4338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 smtClean="0"/>
              <a:t>Size of the </a:t>
            </a:r>
            <a:r>
              <a:rPr lang="fr-FR" sz="2000" dirty="0" err="1" smtClean="0"/>
              <a:t>beam</a:t>
            </a:r>
            <a:r>
              <a:rPr lang="fr-FR" sz="2000" dirty="0" smtClean="0"/>
              <a:t> ~10 µm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 smtClean="0"/>
              <a:t>High </a:t>
            </a:r>
            <a:r>
              <a:rPr lang="fr-FR" sz="2000" dirty="0" err="1"/>
              <a:t>r</a:t>
            </a:r>
            <a:r>
              <a:rPr lang="fr-FR" sz="2000" dirty="0" err="1" smtClean="0"/>
              <a:t>epetition</a:t>
            </a:r>
            <a:r>
              <a:rPr lang="fr-FR" sz="2000" dirty="0" smtClean="0"/>
              <a:t> rate &lt;100 kHz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 smtClean="0"/>
              <a:t>Translation speed &lt; 2 m/s</a:t>
            </a:r>
          </a:p>
        </p:txBody>
      </p:sp>
      <p:sp>
        <p:nvSpPr>
          <p:cNvPr id="2" name="Rectangle 1"/>
          <p:cNvSpPr/>
          <p:nvPr/>
        </p:nvSpPr>
        <p:spPr>
          <a:xfrm>
            <a:off x="5744178" y="4617755"/>
            <a:ext cx="1454244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dirty="0">
                <a:cs typeface="Times New Roman" pitchFamily="18" charset="0"/>
              </a:rPr>
              <a:t>Single spot, </a:t>
            </a:r>
            <a:endParaRPr lang="fr-FR" dirty="0" smtClean="0"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fr-FR" dirty="0" smtClean="0">
                <a:cs typeface="Times New Roman" pitchFamily="18" charset="0"/>
              </a:rPr>
              <a:t>(</a:t>
            </a:r>
            <a:r>
              <a:rPr lang="fr-FR" dirty="0">
                <a:cs typeface="Times New Roman" pitchFamily="18" charset="0"/>
              </a:rPr>
              <a:t>5-200 µm)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118" y="5245417"/>
            <a:ext cx="1492032" cy="11590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44491" y="4806909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dirty="0" smtClean="0">
                <a:cs typeface="Times New Roman" pitchFamily="18" charset="0"/>
              </a:rPr>
              <a:t>1D scan</a:t>
            </a:r>
            <a:endParaRPr lang="fr-FR" dirty="0"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35352" y="4811099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dirty="0">
                <a:cs typeface="Times New Roman" pitchFamily="18" charset="0"/>
              </a:rPr>
              <a:t>2</a:t>
            </a:r>
            <a:r>
              <a:rPr lang="fr-FR" dirty="0" smtClean="0">
                <a:cs typeface="Times New Roman" pitchFamily="18" charset="0"/>
              </a:rPr>
              <a:t>D scan</a:t>
            </a:r>
            <a:endParaRPr lang="fr-FR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52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27 0.01551 C 0.02431 0.00695 0.01441 -0.00069 0.00139 -0.00115 C -0.01093 -0.00162 -0.02257 0.00394 -0.02343 0.0125 C -0.02396 0.02037 -0.01632 0.02755 -0.00451 0.02801 C 0.00591 0.02871 0.01615 0.02361 0.01684 0.01621 C 0.01771 0.00973 0.01077 0.00348 0.00104 0.00278 C -0.00816 0.00255 -0.01649 0.00648 -0.01718 0.0125 C -0.01788 0.01806 -0.01232 0.02338 -0.00451 0.02361 C 0.00313 0.02408 0.01007 0.02107 0.01059 0.01621 C 0.01094 0.01158 0.00695 0.00718 0.00052 0.00718 C -0.00503 0.00695 -0.01041 0.00926 -0.01093 0.01297 C -0.01128 0.01621 -0.0085 0.01922 -0.00382 0.01968 C 0.00018 0.01968 0.00434 0.01852 0.00434 0.01574 C 0.00469 0.01366 0.00313 0.01158 0.00018 0.01111 C -0.00208 0.01111 -0.00451 0.01181 -0.00468 0.0132 C -0.00503 0.01412 -0.00451 0.01505 -0.00364 0.01528 C -0.00295 0.01551 -0.0026 0.01551 -0.00191 0.01528 " pathEditMode="relative" rAng="0" ptsTypes="fffffffffffffffff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LA-ICPMS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platform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@IPREM Pau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6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323850" y="978635"/>
            <a:ext cx="856863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b="1" dirty="0" smtClean="0">
                <a:cs typeface="Times New Roman" pitchFamily="18" charset="0"/>
              </a:rPr>
              <a:t>IR or UV fs laser</a:t>
            </a:r>
            <a:r>
              <a:rPr lang="fr-FR" sz="2000" dirty="0" smtClean="0">
                <a:cs typeface="Times New Roman" pitchFamily="18" charset="0"/>
              </a:rPr>
              <a:t>: </a:t>
            </a:r>
            <a:r>
              <a:rPr lang="el-GR" sz="2000" dirty="0" smtClean="0">
                <a:cs typeface="Times New Roman" pitchFamily="18" charset="0"/>
              </a:rPr>
              <a:t>Δ</a:t>
            </a:r>
            <a:r>
              <a:rPr lang="fr-FR" sz="2000" dirty="0" smtClean="0">
                <a:cs typeface="Times New Roman" pitchFamily="18" charset="0"/>
              </a:rPr>
              <a:t>T=360 fs, f=400 Hz, E~15 µJ/pulse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b="1" dirty="0" smtClean="0">
                <a:cs typeface="Times New Roman" pitchFamily="18" charset="0"/>
              </a:rPr>
              <a:t>Ablation </a:t>
            </a:r>
            <a:r>
              <a:rPr lang="fr-FR" sz="2000" b="1" dirty="0" err="1" smtClean="0">
                <a:cs typeface="Times New Roman" pitchFamily="18" charset="0"/>
              </a:rPr>
              <a:t>chamber</a:t>
            </a:r>
            <a:r>
              <a:rPr lang="fr-FR" sz="2000" dirty="0" smtClean="0">
                <a:cs typeface="Times New Roman" pitchFamily="18" charset="0"/>
              </a:rPr>
              <a:t>: </a:t>
            </a:r>
            <a:r>
              <a:rPr lang="fr-FR" sz="2000" dirty="0" err="1" smtClean="0">
                <a:cs typeface="Times New Roman" pitchFamily="18" charset="0"/>
              </a:rPr>
              <a:t>rinsing</a:t>
            </a:r>
            <a:r>
              <a:rPr lang="fr-FR" sz="2000" dirty="0" smtClean="0">
                <a:cs typeface="Times New Roman" pitchFamily="18" charset="0"/>
              </a:rPr>
              <a:t> time~500 ms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b="1" dirty="0" smtClean="0">
                <a:cs typeface="Times New Roman" pitchFamily="18" charset="0"/>
              </a:rPr>
              <a:t>ICP-MS/MS</a:t>
            </a:r>
            <a:r>
              <a:rPr lang="fr-FR" sz="2000" dirty="0" smtClean="0">
                <a:cs typeface="Times New Roman" pitchFamily="18" charset="0"/>
              </a:rPr>
              <a:t> (</a:t>
            </a:r>
            <a:r>
              <a:rPr lang="fr-FR" sz="2000" dirty="0" err="1" smtClean="0">
                <a:cs typeface="Times New Roman" pitchFamily="18" charset="0"/>
              </a:rPr>
              <a:t>Agilent</a:t>
            </a:r>
            <a:r>
              <a:rPr lang="fr-FR" sz="2000" dirty="0" smtClean="0">
                <a:cs typeface="Times New Roman" pitchFamily="18" charset="0"/>
              </a:rPr>
              <a:t> 8900)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8" y="2378362"/>
            <a:ext cx="3849807" cy="27221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25" y="2364073"/>
            <a:ext cx="3503549" cy="262766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82777" y="341056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ICP-MS/MS</a:t>
            </a:r>
            <a:endParaRPr lang="fr-FR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755576" y="281757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Laser IR fs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709674" y="2911230"/>
            <a:ext cx="158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Acrylic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sample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49" y="4521101"/>
            <a:ext cx="2501977" cy="187648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477229" y="4461624"/>
            <a:ext cx="158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Ablation </a:t>
            </a:r>
            <a:r>
              <a:rPr lang="fr-FR" b="1" dirty="0" err="1" smtClean="0">
                <a:solidFill>
                  <a:schemeClr val="bg1"/>
                </a:solidFill>
              </a:rPr>
              <a:t>cell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5004048" y="5067802"/>
            <a:ext cx="638268" cy="593446"/>
          </a:xfrm>
          <a:prstGeom prst="ellipse">
            <a:avLst/>
          </a:prstGeom>
          <a:noFill/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475656" y="6525345"/>
            <a:ext cx="6336704" cy="213216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F. Perrot, Laser Ablation ICPMS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45" y="5251681"/>
            <a:ext cx="2100655" cy="92649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25" y="5291330"/>
            <a:ext cx="1909342" cy="84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Ablation of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acrylic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sample</a:t>
            </a:r>
            <a:endParaRPr lang="fr-FR" sz="3600" dirty="0" smtClean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7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475656" y="6525345"/>
            <a:ext cx="6336704" cy="213216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F. Perrot, Laser Ablation ICPMS</a:t>
            </a:r>
            <a:endParaRPr lang="fr-FR" dirty="0"/>
          </a:p>
        </p:txBody>
      </p:sp>
      <p:pic>
        <p:nvPicPr>
          <p:cNvPr id="10" name="20220415_1441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736" y="1124744"/>
            <a:ext cx="8673383" cy="487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9" y="3284984"/>
            <a:ext cx="6504125" cy="2872260"/>
          </a:xfrm>
          <a:prstGeom prst="rect">
            <a:avLst/>
          </a:prstGeom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LA-ICPMS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used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for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acrylic</a:t>
            </a:r>
            <a:endParaRPr lang="fr-FR" sz="3600" dirty="0" smtClean="0">
              <a:solidFill>
                <a:srgbClr val="7030A0"/>
              </a:solidFill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8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3581858" y="3781595"/>
            <a:ext cx="1512168" cy="0"/>
          </a:xfrm>
          <a:prstGeom prst="straightConnector1">
            <a:avLst/>
          </a:prstGeom>
          <a:ln w="25400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5202840" y="2182842"/>
            <a:ext cx="0" cy="1446095"/>
          </a:xfrm>
          <a:prstGeom prst="straightConnector1">
            <a:avLst/>
          </a:prstGeom>
          <a:ln w="25400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004751" y="5357084"/>
            <a:ext cx="88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25 mm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226302" y="349171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 </a:t>
            </a:r>
            <a:r>
              <a:rPr lang="fr-FR" b="1" dirty="0"/>
              <a:t>m</a:t>
            </a:r>
            <a:r>
              <a:rPr lang="fr-FR" b="1" dirty="0" smtClean="0"/>
              <a:t>m</a:t>
            </a:r>
            <a:endParaRPr lang="fr-FR" b="1" dirty="0"/>
          </a:p>
        </p:txBody>
      </p:sp>
      <p:sp>
        <p:nvSpPr>
          <p:cNvPr id="4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  <p:grpSp>
        <p:nvGrpSpPr>
          <p:cNvPr id="19" name="Groupe 18"/>
          <p:cNvGrpSpPr/>
          <p:nvPr/>
        </p:nvGrpSpPr>
        <p:grpSpPr>
          <a:xfrm>
            <a:off x="746357" y="1925272"/>
            <a:ext cx="4181690" cy="1150419"/>
            <a:chOff x="35496" y="2350589"/>
            <a:chExt cx="5616625" cy="1545182"/>
          </a:xfrm>
        </p:grpSpPr>
        <p:sp>
          <p:nvSpPr>
            <p:cNvPr id="24" name="Cube 23"/>
            <p:cNvSpPr/>
            <p:nvPr/>
          </p:nvSpPr>
          <p:spPr>
            <a:xfrm>
              <a:off x="35496" y="2350589"/>
              <a:ext cx="5616625" cy="1545182"/>
            </a:xfrm>
            <a:prstGeom prst="cube">
              <a:avLst>
                <a:gd name="adj" fmla="val 77504"/>
              </a:avLst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801945" y="2892225"/>
              <a:ext cx="360040" cy="166160"/>
            </a:xfrm>
            <a:prstGeom prst="cube">
              <a:avLst>
                <a:gd name="adj" fmla="val 79337"/>
              </a:avLst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568916" y="2892225"/>
              <a:ext cx="360040" cy="166160"/>
            </a:xfrm>
            <a:prstGeom prst="cube">
              <a:avLst>
                <a:gd name="adj" fmla="val 79337"/>
              </a:avLst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2433012" y="2892225"/>
              <a:ext cx="360040" cy="166160"/>
            </a:xfrm>
            <a:prstGeom prst="cube">
              <a:avLst>
                <a:gd name="adj" fmla="val 79337"/>
              </a:avLst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Cube 35"/>
            <p:cNvSpPr/>
            <p:nvPr/>
          </p:nvSpPr>
          <p:spPr>
            <a:xfrm>
              <a:off x="4311251" y="2892225"/>
              <a:ext cx="360040" cy="166160"/>
            </a:xfrm>
            <a:prstGeom prst="cube">
              <a:avLst>
                <a:gd name="adj" fmla="val 79337"/>
              </a:avLst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Cube 48"/>
            <p:cNvSpPr/>
            <p:nvPr/>
          </p:nvSpPr>
          <p:spPr>
            <a:xfrm>
              <a:off x="3297108" y="2892225"/>
              <a:ext cx="360040" cy="166160"/>
            </a:xfrm>
            <a:prstGeom prst="cube">
              <a:avLst>
                <a:gd name="adj" fmla="val 79337"/>
              </a:avLst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107503" y="935312"/>
            <a:ext cx="90010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200" dirty="0" smtClean="0">
                <a:cs typeface="Times New Roman" pitchFamily="18" charset="0"/>
              </a:rPr>
              <a:t>Ablation of squares of 1x1 mm</a:t>
            </a:r>
            <a:r>
              <a:rPr lang="en-US" sz="2200" baseline="30000" dirty="0" smtClean="0">
                <a:cs typeface="Times New Roman" pitchFamily="18" charset="0"/>
              </a:rPr>
              <a:t>2</a:t>
            </a:r>
            <a:r>
              <a:rPr lang="en-US" sz="2200" dirty="0" smtClean="0">
                <a:cs typeface="Times New Roman" pitchFamily="18" charset="0"/>
              </a:rPr>
              <a:t> to </a:t>
            </a:r>
            <a:r>
              <a:rPr lang="en-US" sz="2200" dirty="0" smtClean="0">
                <a:solidFill>
                  <a:srgbClr val="0066CC"/>
                </a:solidFill>
                <a:cs typeface="Times New Roman" pitchFamily="18" charset="0"/>
              </a:rPr>
              <a:t>study the homogeneity of the U/</a:t>
            </a:r>
            <a:r>
              <a:rPr lang="en-US" sz="2200" dirty="0" err="1" smtClean="0">
                <a:solidFill>
                  <a:srgbClr val="0066CC"/>
                </a:solidFill>
                <a:cs typeface="Times New Roman" pitchFamily="18" charset="0"/>
              </a:rPr>
              <a:t>Th</a:t>
            </a:r>
            <a:r>
              <a:rPr lang="en-US" sz="2200" dirty="0" smtClean="0">
                <a:solidFill>
                  <a:srgbClr val="0066CC"/>
                </a:solidFill>
                <a:cs typeface="Times New Roman" pitchFamily="18" charset="0"/>
              </a:rPr>
              <a:t> surface contamination </a:t>
            </a:r>
            <a:r>
              <a:rPr lang="fr-FR" sz="2200" dirty="0" err="1" smtClean="0">
                <a:solidFill>
                  <a:srgbClr val="0066CC"/>
                </a:solidFill>
                <a:cs typeface="Times New Roman" pitchFamily="18" charset="0"/>
              </a:rPr>
              <a:t>depending</a:t>
            </a:r>
            <a:r>
              <a:rPr lang="fr-FR" sz="2200" dirty="0" smtClean="0">
                <a:solidFill>
                  <a:srgbClr val="0066CC"/>
                </a:solidFill>
                <a:cs typeface="Times New Roman" pitchFamily="18" charset="0"/>
              </a:rPr>
              <a:t> of the surface </a:t>
            </a:r>
            <a:r>
              <a:rPr lang="fr-FR" sz="2200" dirty="0" err="1" smtClean="0">
                <a:solidFill>
                  <a:srgbClr val="0066CC"/>
                </a:solidFill>
                <a:cs typeface="Times New Roman" pitchFamily="18" charset="0"/>
              </a:rPr>
              <a:t>treatment</a:t>
            </a:r>
            <a:endParaRPr lang="en-US" sz="2200" dirty="0" smtClean="0">
              <a:solidFill>
                <a:srgbClr val="0066CC"/>
              </a:solidFill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0101" r="5113"/>
          <a:stretch/>
        </p:blipFill>
        <p:spPr>
          <a:xfrm>
            <a:off x="6446298" y="1677868"/>
            <a:ext cx="2377694" cy="1902593"/>
          </a:xfrm>
          <a:prstGeom prst="rect">
            <a:avLst/>
          </a:prstGeom>
        </p:spPr>
      </p:pic>
      <p:cxnSp>
        <p:nvCxnSpPr>
          <p:cNvPr id="32" name="Connecteur droit avec flèche 31"/>
          <p:cNvCxnSpPr/>
          <p:nvPr/>
        </p:nvCxnSpPr>
        <p:spPr>
          <a:xfrm flipH="1">
            <a:off x="6758722" y="3459756"/>
            <a:ext cx="1701710" cy="0"/>
          </a:xfrm>
          <a:prstGeom prst="straightConnector1">
            <a:avLst/>
          </a:prstGeom>
          <a:ln w="254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endCxn id="36" idx="0"/>
          </p:cNvCxnSpPr>
          <p:nvPr/>
        </p:nvCxnSpPr>
        <p:spPr>
          <a:xfrm flipH="1">
            <a:off x="4112844" y="1746376"/>
            <a:ext cx="2645878" cy="58215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36" idx="2"/>
          </p:cNvCxnSpPr>
          <p:nvPr/>
        </p:nvCxnSpPr>
        <p:spPr>
          <a:xfrm>
            <a:off x="3929742" y="2439459"/>
            <a:ext cx="2828980" cy="880937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Virage 53"/>
          <p:cNvSpPr/>
          <p:nvPr/>
        </p:nvSpPr>
        <p:spPr>
          <a:xfrm rot="10800000">
            <a:off x="6795761" y="4024536"/>
            <a:ext cx="813816" cy="868680"/>
          </a:xfrm>
          <a:prstGeom prst="bentArrow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58" name="Connecteur droit avec flèche 57"/>
          <p:cNvCxnSpPr/>
          <p:nvPr/>
        </p:nvCxnSpPr>
        <p:spPr>
          <a:xfrm>
            <a:off x="2321718" y="6093296"/>
            <a:ext cx="2394298" cy="0"/>
          </a:xfrm>
          <a:prstGeom prst="straightConnector1">
            <a:avLst/>
          </a:prstGeom>
          <a:ln w="25400">
            <a:solidFill>
              <a:srgbClr val="0066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2980925" y="607847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66CC"/>
                </a:solidFill>
              </a:rPr>
              <a:t>Laser ON</a:t>
            </a:r>
          </a:p>
        </p:txBody>
      </p:sp>
      <p:cxnSp>
        <p:nvCxnSpPr>
          <p:cNvPr id="60" name="Connecteur droit avec flèche 59"/>
          <p:cNvCxnSpPr/>
          <p:nvPr/>
        </p:nvCxnSpPr>
        <p:spPr>
          <a:xfrm>
            <a:off x="4768168" y="6093296"/>
            <a:ext cx="1532024" cy="0"/>
          </a:xfrm>
          <a:prstGeom prst="straightConnector1">
            <a:avLst/>
          </a:prstGeom>
          <a:ln w="25400">
            <a:solidFill>
              <a:srgbClr val="0066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451022" y="6093296"/>
            <a:ext cx="816722" cy="0"/>
          </a:xfrm>
          <a:prstGeom prst="straightConnector1">
            <a:avLst/>
          </a:prstGeom>
          <a:ln w="25400">
            <a:solidFill>
              <a:srgbClr val="0066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2448214" y="189770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Acrylic</a:t>
            </a:r>
            <a:r>
              <a:rPr lang="fr-FR" dirty="0" smtClean="0"/>
              <a:t> </a:t>
            </a:r>
            <a:r>
              <a:rPr lang="fr-FR" dirty="0" err="1" smtClean="0"/>
              <a:t>sample</a:t>
            </a:r>
            <a:endParaRPr lang="fr-FR" dirty="0"/>
          </a:p>
        </p:txBody>
      </p:sp>
      <p:sp>
        <p:nvSpPr>
          <p:cNvPr id="69" name="ZoneTexte 68"/>
          <p:cNvSpPr txBox="1"/>
          <p:nvPr/>
        </p:nvSpPr>
        <p:spPr>
          <a:xfrm>
            <a:off x="4932040" y="607847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66CC"/>
                </a:solidFill>
              </a:rPr>
              <a:t>Laser OFF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1187624" y="609329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66CC"/>
                </a:solidFill>
              </a:rPr>
              <a:t>Laser OFF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37944" y="3861048"/>
            <a:ext cx="5966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baseline="30000" dirty="0" smtClean="0"/>
              <a:t>12</a:t>
            </a:r>
            <a:r>
              <a:rPr lang="fr-FR" sz="2200" b="1" dirty="0" smtClean="0"/>
              <a:t>C</a:t>
            </a:r>
            <a:endParaRPr lang="fr-FR" sz="2200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4716016" y="4521019"/>
            <a:ext cx="8435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baseline="30000" dirty="0" smtClean="0">
                <a:solidFill>
                  <a:srgbClr val="FF0000"/>
                </a:solidFill>
              </a:rPr>
              <a:t>232</a:t>
            </a:r>
            <a:r>
              <a:rPr lang="fr-FR" sz="2200" b="1" dirty="0" smtClean="0">
                <a:solidFill>
                  <a:srgbClr val="FF0000"/>
                </a:solidFill>
              </a:rPr>
              <a:t>Th</a:t>
            </a:r>
            <a:endParaRPr lang="fr-FR" sz="2200" b="1" dirty="0">
              <a:solidFill>
                <a:srgbClr val="FF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744872" y="4926197"/>
            <a:ext cx="7008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baseline="30000" dirty="0" smtClean="0">
                <a:solidFill>
                  <a:srgbClr val="008000"/>
                </a:solidFill>
              </a:rPr>
              <a:t>238</a:t>
            </a:r>
            <a:r>
              <a:rPr lang="fr-FR" sz="2200" b="1" dirty="0" smtClean="0">
                <a:solidFill>
                  <a:srgbClr val="008000"/>
                </a:solidFill>
              </a:rPr>
              <a:t>U</a:t>
            </a:r>
            <a:endParaRPr lang="fr-FR" sz="2200" b="1" dirty="0">
              <a:solidFill>
                <a:srgbClr val="008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46545" y="4976026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Obtained</a:t>
            </a:r>
            <a:r>
              <a:rPr lang="fr-FR" dirty="0" smtClean="0"/>
              <a:t> in ~2 mn</a:t>
            </a:r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2321718" y="3580461"/>
            <a:ext cx="0" cy="2512220"/>
          </a:xfrm>
          <a:prstGeom prst="line">
            <a:avLst/>
          </a:prstGeom>
          <a:ln w="31750">
            <a:solidFill>
              <a:srgbClr val="0066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4720339" y="3580461"/>
            <a:ext cx="0" cy="2512835"/>
          </a:xfrm>
          <a:prstGeom prst="line">
            <a:avLst/>
          </a:prstGeom>
          <a:ln w="31750">
            <a:solidFill>
              <a:srgbClr val="0066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96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966" y="1844824"/>
            <a:ext cx="5821531" cy="3944963"/>
          </a:xfrm>
          <a:prstGeom prst="rect">
            <a:avLst/>
          </a:prstGeom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07505" y="44450"/>
            <a:ext cx="8928992" cy="777875"/>
          </a:xfrm>
        </p:spPr>
        <p:txBody>
          <a:bodyPr/>
          <a:lstStyle/>
          <a:p>
            <a:pPr eaLnBrk="1" hangingPunct="1"/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Effect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 of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polishing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/no </a:t>
            </a:r>
            <a:r>
              <a:rPr lang="fr-FR" sz="3600" dirty="0" err="1" smtClean="0">
                <a:solidFill>
                  <a:srgbClr val="7030A0"/>
                </a:solidFill>
                <a:cs typeface="Arial" charset="0"/>
              </a:rPr>
              <a:t>polishing</a:t>
            </a:r>
            <a:r>
              <a:rPr lang="fr-FR" sz="3600" dirty="0" smtClean="0">
                <a:solidFill>
                  <a:srgbClr val="7030A0"/>
                </a:solidFill>
                <a:cs typeface="Arial" charset="0"/>
              </a:rPr>
              <a:t> 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3850" y="6473651"/>
            <a:ext cx="8496300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</p:spPr>
        <p:txBody>
          <a:bodyPr/>
          <a:lstStyle/>
          <a:p>
            <a:fld id="{E3DAACA1-9A8F-453A-BE9D-9F183679AE6F}" type="slidenum">
              <a:rPr lang="fr-FR" smtClean="0">
                <a:solidFill>
                  <a:srgbClr val="000000"/>
                </a:solidFill>
                <a:cs typeface="Arial" charset="0"/>
              </a:rPr>
              <a:pPr/>
              <a:t>9</a:t>
            </a:fld>
            <a:endParaRPr lang="fr-FR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086355" y="3523998"/>
            <a:ext cx="2062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000"/>
                </a:solidFill>
              </a:rPr>
              <a:t>One </a:t>
            </a:r>
            <a:r>
              <a:rPr lang="fr-FR" sz="2000" b="1" dirty="0" err="1" smtClean="0">
                <a:solidFill>
                  <a:srgbClr val="008000"/>
                </a:solidFill>
              </a:rPr>
              <a:t>order</a:t>
            </a:r>
            <a:r>
              <a:rPr lang="fr-FR" sz="2000" b="1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fr-FR" sz="2000" b="1" dirty="0" smtClean="0">
                <a:solidFill>
                  <a:srgbClr val="008000"/>
                </a:solidFill>
              </a:rPr>
              <a:t>of magnitude</a:t>
            </a:r>
          </a:p>
          <a:p>
            <a:pPr algn="ctr"/>
            <a:r>
              <a:rPr lang="fr-FR" sz="2000" b="1" dirty="0" err="1">
                <a:solidFill>
                  <a:srgbClr val="008000"/>
                </a:solidFill>
              </a:rPr>
              <a:t>l</a:t>
            </a:r>
            <a:r>
              <a:rPr lang="fr-FR" sz="2000" b="1" dirty="0" err="1" smtClean="0">
                <a:solidFill>
                  <a:srgbClr val="008000"/>
                </a:solidFill>
              </a:rPr>
              <a:t>ess</a:t>
            </a:r>
            <a:r>
              <a:rPr lang="fr-FR" sz="2000" b="1" dirty="0" smtClean="0">
                <a:solidFill>
                  <a:srgbClr val="008000"/>
                </a:solidFill>
              </a:rPr>
              <a:t> </a:t>
            </a:r>
            <a:r>
              <a:rPr lang="fr-FR" sz="2000" b="1" baseline="30000" dirty="0" smtClean="0">
                <a:solidFill>
                  <a:srgbClr val="008000"/>
                </a:solidFill>
              </a:rPr>
              <a:t>232</a:t>
            </a:r>
            <a:r>
              <a:rPr lang="fr-FR" sz="2000" b="1" dirty="0" smtClean="0">
                <a:solidFill>
                  <a:srgbClr val="008000"/>
                </a:solidFill>
              </a:rPr>
              <a:t>Th !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323528" y="908720"/>
            <a:ext cx="8496622" cy="1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200" dirty="0" err="1" smtClean="0">
                <a:cs typeface="Times New Roman" pitchFamily="18" charset="0"/>
              </a:rPr>
              <a:t>Example</a:t>
            </a:r>
            <a:r>
              <a:rPr lang="fr-FR" sz="2200" dirty="0" smtClean="0">
                <a:cs typeface="Times New Roman" pitchFamily="18" charset="0"/>
              </a:rPr>
              <a:t> of </a:t>
            </a:r>
            <a:r>
              <a:rPr lang="fr-FR" sz="2200" dirty="0" err="1" smtClean="0">
                <a:cs typeface="Times New Roman" pitchFamily="18" charset="0"/>
              </a:rPr>
              <a:t>two</a:t>
            </a:r>
            <a:r>
              <a:rPr lang="fr-FR" sz="2200" dirty="0" smtClean="0">
                <a:cs typeface="Times New Roman" pitchFamily="18" charset="0"/>
              </a:rPr>
              <a:t> </a:t>
            </a:r>
            <a:r>
              <a:rPr lang="fr-FR" sz="2200" dirty="0" err="1" smtClean="0">
                <a:cs typeface="Times New Roman" pitchFamily="18" charset="0"/>
              </a:rPr>
              <a:t>acrylic</a:t>
            </a:r>
            <a:r>
              <a:rPr lang="fr-FR" sz="2200" dirty="0" smtClean="0">
                <a:cs typeface="Times New Roman" pitchFamily="18" charset="0"/>
              </a:rPr>
              <a:t> </a:t>
            </a:r>
            <a:r>
              <a:rPr lang="fr-FR" sz="2200" dirty="0" err="1" smtClean="0">
                <a:cs typeface="Times New Roman" pitchFamily="18" charset="0"/>
              </a:rPr>
              <a:t>samples</a:t>
            </a:r>
            <a:r>
              <a:rPr lang="fr-FR" sz="2200" dirty="0" smtClean="0">
                <a:cs typeface="Times New Roman" pitchFamily="18" charset="0"/>
              </a:rPr>
              <a:t> </a:t>
            </a:r>
            <a:r>
              <a:rPr lang="fr-FR" sz="2200" dirty="0" err="1" smtClean="0">
                <a:cs typeface="Times New Roman" pitchFamily="18" charset="0"/>
              </a:rPr>
              <a:t>measured</a:t>
            </a:r>
            <a:r>
              <a:rPr lang="fr-FR" sz="2200" dirty="0" smtClean="0">
                <a:cs typeface="Times New Roman" pitchFamily="18" charset="0"/>
              </a:rPr>
              <a:t>: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dirty="0" smtClean="0">
                <a:cs typeface="Times New Roman" pitchFamily="18" charset="0"/>
              </a:rPr>
              <a:t>one </a:t>
            </a:r>
            <a:r>
              <a:rPr lang="fr-FR" sz="2200" b="1" dirty="0" err="1" smtClean="0">
                <a:cs typeface="Times New Roman" pitchFamily="18" charset="0"/>
              </a:rPr>
              <a:t>with</a:t>
            </a:r>
            <a:r>
              <a:rPr lang="fr-FR" sz="2200" b="1" dirty="0" smtClean="0">
                <a:cs typeface="Times New Roman" pitchFamily="18" charset="0"/>
              </a:rPr>
              <a:t> </a:t>
            </a:r>
            <a:r>
              <a:rPr lang="fr-FR" sz="2200" b="1" dirty="0" err="1" smtClean="0">
                <a:cs typeface="Times New Roman" pitchFamily="18" charset="0"/>
              </a:rPr>
              <a:t>polishing</a:t>
            </a:r>
            <a:r>
              <a:rPr lang="fr-FR" sz="2200" b="1" dirty="0" smtClean="0">
                <a:cs typeface="Times New Roman" pitchFamily="18" charset="0"/>
              </a:rPr>
              <a:t> </a:t>
            </a:r>
            <a:r>
              <a:rPr lang="fr-FR" sz="2200" dirty="0" err="1" smtClean="0">
                <a:cs typeface="Times New Roman" pitchFamily="18" charset="0"/>
              </a:rPr>
              <a:t>process</a:t>
            </a:r>
            <a:r>
              <a:rPr lang="fr-FR" sz="2200" dirty="0" smtClean="0">
                <a:cs typeface="Times New Roman" pitchFamily="18" charset="0"/>
              </a:rPr>
              <a:t> </a:t>
            </a:r>
            <a:r>
              <a:rPr lang="fr-FR" sz="2200" dirty="0" err="1" smtClean="0">
                <a:cs typeface="Times New Roman" pitchFamily="18" charset="0"/>
              </a:rPr>
              <a:t>applied</a:t>
            </a:r>
            <a:r>
              <a:rPr lang="fr-FR" sz="2200" dirty="0" smtClean="0">
                <a:cs typeface="Times New Roman" pitchFamily="18" charset="0"/>
              </a:rPr>
              <a:t> on the top surface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200" dirty="0">
                <a:cs typeface="Times New Roman" pitchFamily="18" charset="0"/>
              </a:rPr>
              <a:t>one </a:t>
            </a:r>
            <a:r>
              <a:rPr lang="fr-FR" sz="2200" b="1" dirty="0" err="1" smtClean="0">
                <a:solidFill>
                  <a:srgbClr val="FF0000"/>
                </a:solidFill>
                <a:cs typeface="Times New Roman" pitchFamily="18" charset="0"/>
              </a:rPr>
              <a:t>without</a:t>
            </a:r>
            <a:r>
              <a:rPr lang="fr-FR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fr-FR" sz="2200" b="1" dirty="0" err="1" smtClean="0">
                <a:solidFill>
                  <a:srgbClr val="FF0000"/>
                </a:solidFill>
                <a:cs typeface="Times New Roman" pitchFamily="18" charset="0"/>
              </a:rPr>
              <a:t>polishing</a:t>
            </a:r>
            <a:endParaRPr lang="fr-FR" sz="2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1265" y="5622339"/>
            <a:ext cx="8365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solidFill>
                  <a:srgbClr val="0066CC"/>
                </a:solidFill>
                <a:sym typeface="Wingdings" panose="05000000000000000000" pitchFamily="2" charset="2"/>
              </a:rPr>
              <a:t> </a:t>
            </a:r>
            <a:r>
              <a:rPr lang="fr-FR" sz="2400" dirty="0" err="1" smtClean="0">
                <a:solidFill>
                  <a:srgbClr val="0066CC"/>
                </a:solidFill>
                <a:sym typeface="Wingdings" panose="05000000000000000000" pitchFamily="2" charset="2"/>
              </a:rPr>
              <a:t>v</a:t>
            </a:r>
            <a:r>
              <a:rPr lang="fr-FR" sz="2400" dirty="0" err="1" smtClean="0">
                <a:solidFill>
                  <a:srgbClr val="0066CC"/>
                </a:solidFill>
              </a:rPr>
              <a:t>ery</a:t>
            </a:r>
            <a:r>
              <a:rPr lang="fr-FR" sz="2400" dirty="0" smtClean="0">
                <a:solidFill>
                  <a:srgbClr val="0066CC"/>
                </a:solidFill>
              </a:rPr>
              <a:t> </a:t>
            </a:r>
            <a:r>
              <a:rPr lang="fr-FR" sz="2400" dirty="0" err="1" smtClean="0">
                <a:solidFill>
                  <a:srgbClr val="0066CC"/>
                </a:solidFill>
              </a:rPr>
              <a:t>powerful</a:t>
            </a:r>
            <a:r>
              <a:rPr lang="fr-FR" sz="2400" dirty="0" smtClean="0">
                <a:solidFill>
                  <a:srgbClr val="0066CC"/>
                </a:solidFill>
              </a:rPr>
              <a:t> </a:t>
            </a:r>
            <a:r>
              <a:rPr lang="fr-FR" sz="2400" dirty="0" err="1" smtClean="0">
                <a:solidFill>
                  <a:srgbClr val="0066CC"/>
                </a:solidFill>
              </a:rPr>
              <a:t>tool</a:t>
            </a:r>
            <a:r>
              <a:rPr lang="fr-FR" sz="2400" dirty="0" smtClean="0">
                <a:solidFill>
                  <a:srgbClr val="0066CC"/>
                </a:solidFill>
              </a:rPr>
              <a:t> to </a:t>
            </a:r>
            <a:r>
              <a:rPr lang="fr-FR" sz="2400" dirty="0" err="1" smtClean="0">
                <a:solidFill>
                  <a:srgbClr val="0066CC"/>
                </a:solidFill>
              </a:rPr>
              <a:t>measure</a:t>
            </a:r>
            <a:r>
              <a:rPr lang="fr-FR" sz="2400" dirty="0" smtClean="0">
                <a:solidFill>
                  <a:srgbClr val="0066CC"/>
                </a:solidFill>
              </a:rPr>
              <a:t> the U/Th contamination and to </a:t>
            </a:r>
            <a:r>
              <a:rPr lang="fr-FR" sz="2400" dirty="0" err="1" smtClean="0">
                <a:solidFill>
                  <a:srgbClr val="0066CC"/>
                </a:solidFill>
              </a:rPr>
              <a:t>choose</a:t>
            </a:r>
            <a:r>
              <a:rPr lang="fr-FR" sz="2400" dirty="0" smtClean="0">
                <a:solidFill>
                  <a:srgbClr val="0066CC"/>
                </a:solidFill>
              </a:rPr>
              <a:t> the best surface </a:t>
            </a:r>
            <a:r>
              <a:rPr lang="fr-FR" sz="2400" dirty="0" err="1" smtClean="0">
                <a:solidFill>
                  <a:srgbClr val="0066CC"/>
                </a:solidFill>
              </a:rPr>
              <a:t>treatment</a:t>
            </a:r>
            <a:r>
              <a:rPr lang="fr-FR" sz="2400" dirty="0" smtClean="0">
                <a:solidFill>
                  <a:srgbClr val="0066CC"/>
                </a:solidFill>
              </a:rPr>
              <a:t> of a </a:t>
            </a:r>
            <a:r>
              <a:rPr lang="fr-FR" sz="2400" dirty="0" err="1" smtClean="0">
                <a:solidFill>
                  <a:srgbClr val="0066CC"/>
                </a:solidFill>
              </a:rPr>
              <a:t>given</a:t>
            </a:r>
            <a:r>
              <a:rPr lang="fr-FR" sz="2400" dirty="0" smtClean="0">
                <a:solidFill>
                  <a:srgbClr val="0066CC"/>
                </a:solidFill>
              </a:rPr>
              <a:t> </a:t>
            </a:r>
            <a:r>
              <a:rPr lang="fr-FR" sz="2400" dirty="0" err="1" smtClean="0">
                <a:solidFill>
                  <a:srgbClr val="0066CC"/>
                </a:solidFill>
              </a:rPr>
              <a:t>material</a:t>
            </a:r>
            <a:endParaRPr lang="fr-FR" sz="2400" dirty="0" smtClean="0">
              <a:solidFill>
                <a:srgbClr val="0066CC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372200" y="3050149"/>
            <a:ext cx="1659429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w/o </a:t>
            </a:r>
            <a:r>
              <a:rPr lang="fr-FR" b="1" dirty="0" err="1" smtClean="0">
                <a:solidFill>
                  <a:srgbClr val="FF0000"/>
                </a:solidFill>
              </a:rPr>
              <a:t>polishing</a:t>
            </a:r>
            <a:endParaRPr lang="fr-FR" b="1" dirty="0" smtClean="0">
              <a:solidFill>
                <a:srgbClr val="FF0000"/>
              </a:solidFill>
            </a:endParaRPr>
          </a:p>
          <a:p>
            <a:endParaRPr lang="fr-FR" b="1" dirty="0" smtClean="0"/>
          </a:p>
          <a:p>
            <a:endParaRPr lang="fr-FR" b="1" dirty="0"/>
          </a:p>
          <a:p>
            <a:r>
              <a:rPr lang="fr-FR" b="1" dirty="0"/>
              <a:t> </a:t>
            </a:r>
            <a:r>
              <a:rPr lang="fr-FR" b="1" dirty="0" smtClean="0"/>
              <a:t>w </a:t>
            </a:r>
            <a:r>
              <a:rPr lang="fr-FR" b="1" dirty="0" err="1" smtClean="0"/>
              <a:t>polishing</a:t>
            </a:r>
            <a:endParaRPr lang="fr-FR" b="1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347864" y="3284984"/>
            <a:ext cx="0" cy="141655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452320" y="2267411"/>
            <a:ext cx="9012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b="1" baseline="30000" dirty="0" smtClean="0">
                <a:solidFill>
                  <a:srgbClr val="00B050"/>
                </a:solidFill>
              </a:rPr>
              <a:t>232</a:t>
            </a:r>
            <a:r>
              <a:rPr lang="fr-FR" sz="2400" b="1" dirty="0" smtClean="0">
                <a:solidFill>
                  <a:srgbClr val="00B050"/>
                </a:solidFill>
              </a:rPr>
              <a:t>Th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403648" y="6525344"/>
            <a:ext cx="6624736" cy="287150"/>
          </a:xfrm>
        </p:spPr>
        <p:txBody>
          <a:bodyPr/>
          <a:lstStyle/>
          <a:p>
            <a:pPr>
              <a:defRPr/>
            </a:pPr>
            <a:r>
              <a:rPr lang="de-DE" smtClean="0"/>
              <a:t>F. Perrot, Laser Ablation ICPMS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15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15473</TotalTime>
  <Words>1458</Words>
  <Application>Microsoft Office PowerPoint</Application>
  <PresentationFormat>Affichage à l'écran (4:3)</PresentationFormat>
  <Paragraphs>278</Paragraphs>
  <Slides>24</Slides>
  <Notes>24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Arial Unicode MS</vt:lpstr>
      <vt:lpstr>Calibri</vt:lpstr>
      <vt:lpstr>Cambria Math</vt:lpstr>
      <vt:lpstr>Chalkboard</vt:lpstr>
      <vt:lpstr>Times New Roman</vt:lpstr>
      <vt:lpstr>Wingdings</vt:lpstr>
      <vt:lpstr>Modèle par défaut</vt:lpstr>
      <vt:lpstr>Laser Ablation ICPMS technique and potentialities - Status of the round table</vt:lpstr>
      <vt:lpstr>Natural radioactivity : our main ennemy!</vt:lpstr>
      <vt:lpstr>Principle of the ICP-MS technique</vt:lpstr>
      <vt:lpstr>Principle of Laser Ablation ICP-MS</vt:lpstr>
      <vt:lpstr>Shaping technique of the fs laser beam </vt:lpstr>
      <vt:lpstr>LA-ICPMS platform @IPREM Pau</vt:lpstr>
      <vt:lpstr>Ablation of acrylic sample</vt:lpstr>
      <vt:lpstr>LA-ICPMS used for acrylic</vt:lpstr>
      <vt:lpstr>Effect of polishing/no polishing </vt:lpstr>
      <vt:lpstr>Depth profile of U/Th concentration</vt:lpstr>
      <vt:lpstr>Quantification of U/Th concentration</vt:lpstr>
      <vt:lpstr>Sensitivity of LA-ICPMS technique</vt:lpstr>
      <vt:lpstr>2D mapping of a µ-coaxial cable</vt:lpstr>
      <vt:lpstr>Collaboration between LP2i Bx &amp; IPREM</vt:lpstr>
      <vt:lpstr>Round table discussion summary</vt:lpstr>
      <vt:lpstr>Round table discussion summary</vt:lpstr>
      <vt:lpstr>Summary</vt:lpstr>
      <vt:lpstr>SPECTRATOM 2022 conference</vt:lpstr>
      <vt:lpstr>Présentation PowerPoint</vt:lpstr>
      <vt:lpstr>Présentation PowerPoint</vt:lpstr>
      <vt:lpstr>Mass spectrometry vs γ/α/β spectroscopy</vt:lpstr>
      <vt:lpstr>Sample preparation and sensitivity</vt:lpstr>
      <vt:lpstr>Advantages of the UV fs LA-ICPMS</vt:lpstr>
      <vt:lpstr>Protocole de mesure et bruit de fond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PERROT-SPECTRATOM2022</dc:title>
  <dc:creator>fperrot</dc:creator>
  <cp:lastModifiedBy>frederic perrot</cp:lastModifiedBy>
  <cp:revision>2945</cp:revision>
  <cp:lastPrinted>2016-11-23T13:05:38Z</cp:lastPrinted>
  <dcterms:created xsi:type="dcterms:W3CDTF">2010-09-10T06:48:54Z</dcterms:created>
  <dcterms:modified xsi:type="dcterms:W3CDTF">2022-10-21T07:49:05Z</dcterms:modified>
</cp:coreProperties>
</file>