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4"/>
  </p:notesMasterIdLst>
  <p:sldIdLst>
    <p:sldId id="256" r:id="rId2"/>
    <p:sldId id="364" r:id="rId3"/>
    <p:sldId id="337" r:id="rId4"/>
    <p:sldId id="287" r:id="rId5"/>
    <p:sldId id="266" r:id="rId6"/>
    <p:sldId id="300" r:id="rId7"/>
    <p:sldId id="341" r:id="rId8"/>
    <p:sldId id="301" r:id="rId9"/>
    <p:sldId id="302" r:id="rId10"/>
    <p:sldId id="305" r:id="rId11"/>
    <p:sldId id="289" r:id="rId12"/>
    <p:sldId id="291" r:id="rId13"/>
    <p:sldId id="348" r:id="rId14"/>
    <p:sldId id="347" r:id="rId15"/>
    <p:sldId id="273" r:id="rId16"/>
    <p:sldId id="344" r:id="rId17"/>
    <p:sldId id="343" r:id="rId18"/>
    <p:sldId id="345" r:id="rId19"/>
    <p:sldId id="349" r:id="rId20"/>
    <p:sldId id="350" r:id="rId21"/>
    <p:sldId id="340" r:id="rId22"/>
    <p:sldId id="361" r:id="rId23"/>
    <p:sldId id="358" r:id="rId24"/>
    <p:sldId id="360" r:id="rId25"/>
    <p:sldId id="356" r:id="rId26"/>
    <p:sldId id="355" r:id="rId27"/>
    <p:sldId id="357" r:id="rId28"/>
    <p:sldId id="317" r:id="rId29"/>
    <p:sldId id="353" r:id="rId30"/>
    <p:sldId id="270" r:id="rId31"/>
    <p:sldId id="362" r:id="rId32"/>
    <p:sldId id="363" r:id="rId33"/>
    <p:sldId id="333" r:id="rId34"/>
    <p:sldId id="359" r:id="rId35"/>
    <p:sldId id="351" r:id="rId36"/>
    <p:sldId id="354" r:id="rId37"/>
    <p:sldId id="346" r:id="rId38"/>
    <p:sldId id="339" r:id="rId39"/>
    <p:sldId id="322" r:id="rId40"/>
    <p:sldId id="326" r:id="rId41"/>
    <p:sldId id="295" r:id="rId42"/>
    <p:sldId id="335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FFFF"/>
    <a:srgbClr val="FCAE6D"/>
    <a:srgbClr val="B3840D"/>
    <a:srgbClr val="D6702A"/>
    <a:srgbClr val="FDFDFD"/>
    <a:srgbClr val="F6F6F6"/>
    <a:srgbClr val="FBFBFB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45" autoAdjust="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61F78-BED3-4F40-9776-5BF5297B795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AC6-7D48-4D47-9EBC-CC7512D81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2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AC6-7D48-4D47-9EBC-CC7512D8160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79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315A0A-0F26-45EC-9594-BE00A79689EB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68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33E-5506-4050-9E35-595558AF861C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5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BEB4-E28C-42DA-BFDD-5F00B32FE9C6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E4F0-F9FD-4001-8FD2-B4AE1CA6AA81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48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BA29-A0A0-4CEA-9EC9-D623A3C66239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3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9CB7-99B0-4296-8781-3D3BC2F7F3D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5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EC8B-9BAB-4F8D-9309-6C9C28E72C95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92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FF8A-51C3-43CA-B4C7-BF7E7CA4C6DA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09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7B2E-66AB-4E6C-83DE-7031CE0F1306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6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DBA5-7102-4A49-8169-09BD492E7B06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42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BB0B-CF8C-4B31-B606-8DF60B7344D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1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BBD-E53F-456F-9CA2-D9296C11AC5E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2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D402-3B50-4D04-A5C2-AF58ED032A29}" type="datetime1">
              <a:rPr lang="fr-FR" smtClean="0"/>
              <a:t>15/02/2023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6E6-C081-489A-80FE-29A3357D7650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2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5841-2195-4698-866B-05A43D64DC2B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7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8F2B-F96A-45E0-97C6-095AF5FF4081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6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632F-D324-4CE4-A905-0307EFF86F07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56F9B0-02F9-4D47-8487-11F21FCCF7D5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D4164A-E544-4FE8-80F8-0011BBEB2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182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3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8.png"/><Relationship Id="rId7" Type="http://schemas.openxmlformats.org/officeDocument/2006/relationships/image" Target="../media/image2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1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1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2.png"/><Relationship Id="rId2" Type="http://schemas.openxmlformats.org/officeDocument/2006/relationships/image" Target="../media/image5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2.png"/><Relationship Id="rId5" Type="http://schemas.openxmlformats.org/officeDocument/2006/relationships/image" Target="../media/image590.png"/><Relationship Id="rId4" Type="http://schemas.openxmlformats.org/officeDocument/2006/relationships/image" Target="../media/image5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7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png"/><Relationship Id="rId3" Type="http://schemas.openxmlformats.org/officeDocument/2006/relationships/image" Target="../media/image481.png"/><Relationship Id="rId7" Type="http://schemas.openxmlformats.org/officeDocument/2006/relationships/image" Target="../media/image522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502.png"/><Relationship Id="rId4" Type="http://schemas.openxmlformats.org/officeDocument/2006/relationships/image" Target="../media/image4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3" Type="http://schemas.openxmlformats.org/officeDocument/2006/relationships/image" Target="../media/image540.png"/><Relationship Id="rId7" Type="http://schemas.openxmlformats.org/officeDocument/2006/relationships/image" Target="../media/image601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2.png"/><Relationship Id="rId5" Type="http://schemas.openxmlformats.org/officeDocument/2006/relationships/image" Target="../media/image581.png"/><Relationship Id="rId4" Type="http://schemas.openxmlformats.org/officeDocument/2006/relationships/image" Target="../media/image480.png"/><Relationship Id="rId9" Type="http://schemas.openxmlformats.org/officeDocument/2006/relationships/image" Target="../media/image6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3" Type="http://schemas.openxmlformats.org/officeDocument/2006/relationships/image" Target="../media/image491.png"/><Relationship Id="rId7" Type="http://schemas.openxmlformats.org/officeDocument/2006/relationships/image" Target="../media/image532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1.png"/><Relationship Id="rId5" Type="http://schemas.openxmlformats.org/officeDocument/2006/relationships/image" Target="../media/image511.png"/><Relationship Id="rId4" Type="http://schemas.openxmlformats.org/officeDocument/2006/relationships/image" Target="../media/image5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Shaaban-Khali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8" y="1948769"/>
            <a:ext cx="6815669" cy="1515533"/>
          </a:xfrm>
        </p:spPr>
        <p:txBody>
          <a:bodyPr>
            <a:noAutofit/>
          </a:bodyPr>
          <a:lstStyle/>
          <a:p>
            <a:r>
              <a:rPr lang="fr-FR" sz="4000" b="1" dirty="0"/>
              <a:t>Neutrinos</a:t>
            </a:r>
            <a:r>
              <a:rPr lang="fr-FR" sz="4000" dirty="0"/>
              <a:t>, </a:t>
            </a:r>
            <a:r>
              <a:rPr lang="fr-FR" sz="4000" dirty="0" err="1"/>
              <a:t>Cosmological</a:t>
            </a:r>
            <a:r>
              <a:rPr lang="fr-FR" sz="4000" dirty="0"/>
              <a:t> </a:t>
            </a:r>
            <a:r>
              <a:rPr lang="fr-FR" sz="4000" b="1" dirty="0"/>
              <a:t>Phase-Transition </a:t>
            </a:r>
            <a:r>
              <a:rPr lang="fr-FR" sz="4000" dirty="0"/>
              <a:t>and the </a:t>
            </a:r>
            <a:r>
              <a:rPr lang="fr-FR" sz="4000" b="1" dirty="0" err="1"/>
              <a:t>Matter-Antimatter</a:t>
            </a:r>
            <a:r>
              <a:rPr lang="fr-FR" sz="4000" b="1" dirty="0"/>
              <a:t> </a:t>
            </a:r>
            <a:r>
              <a:rPr lang="fr-FR" sz="4000" dirty="0" err="1"/>
              <a:t>Asymmetry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301" y="3697770"/>
            <a:ext cx="1578176" cy="1183262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732439" y="3700468"/>
                <a:ext cx="735585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0" b="0" i="1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fr-FR" sz="8000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439" y="3700468"/>
                <a:ext cx="735585" cy="1231106"/>
              </a:xfrm>
              <a:prstGeom prst="rect">
                <a:avLst/>
              </a:prstGeom>
              <a:blipFill rotWithShape="0">
                <a:blip r:embed="rId3"/>
                <a:stretch>
                  <a:fillRect l="-18182" r="-123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35CA1C4A-A7A2-B149-528C-9CB238AF0F32}"/>
              </a:ext>
            </a:extLst>
          </p:cNvPr>
          <p:cNvSpPr txBox="1"/>
          <p:nvPr/>
        </p:nvSpPr>
        <p:spPr>
          <a:xfrm>
            <a:off x="2388176" y="5673938"/>
            <a:ext cx="711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Rémi Faure </a:t>
            </a:r>
            <a:r>
              <a:rPr lang="fr-FR" sz="3200" i="1" dirty="0" err="1"/>
              <a:t>IPhT</a:t>
            </a:r>
            <a:r>
              <a:rPr lang="fr-FR" sz="3200" i="1" dirty="0"/>
              <a:t> (CEA, Saclay)</a:t>
            </a:r>
          </a:p>
          <a:p>
            <a:pPr algn="ctr"/>
            <a:r>
              <a:rPr lang="fr-FR" sz="2400" dirty="0"/>
              <a:t> </a:t>
            </a:r>
            <a:r>
              <a:rPr lang="fr-FR" sz="2400" dirty="0" err="1"/>
              <a:t>under</a:t>
            </a:r>
            <a:r>
              <a:rPr lang="fr-FR" sz="2400" dirty="0"/>
              <a:t> the supervision of Stéphane Lavignac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E583BCC-DFC5-D7CB-E644-3C0EBCB20E4C}"/>
              </a:ext>
            </a:extLst>
          </p:cNvPr>
          <p:cNvSpPr/>
          <p:nvPr/>
        </p:nvSpPr>
        <p:spPr>
          <a:xfrm>
            <a:off x="3685092" y="3913306"/>
            <a:ext cx="1364887" cy="9615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 sur fond de montagne">
            <a:extLst>
              <a:ext uri="{FF2B5EF4-FFF2-40B4-BE49-F238E27FC236}">
                <a16:creationId xmlns:a16="http://schemas.microsoft.com/office/drawing/2014/main" id="{AA6CDEEF-3BB5-5282-3E2C-D64EF3D23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6"/>
            <a:ext cx="4010140" cy="1385137"/>
          </a:xfrm>
          <a:prstGeom prst="rect">
            <a:avLst/>
          </a:prstGeom>
        </p:spPr>
      </p:pic>
      <p:pic>
        <p:nvPicPr>
          <p:cNvPr id="11" name="Image 10" descr="Une image contenant texte sur fond de montagne">
            <a:extLst>
              <a:ext uri="{FF2B5EF4-FFF2-40B4-BE49-F238E27FC236}">
                <a16:creationId xmlns:a16="http://schemas.microsoft.com/office/drawing/2014/main" id="{D2E1B26D-7409-7495-A7D1-D16C36A67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1860" y="0"/>
            <a:ext cx="4010140" cy="13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1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2446" y="2429570"/>
            <a:ext cx="102586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 (</a:t>
            </a:r>
            <a:r>
              <a:rPr lang="fr-FR" sz="3200" dirty="0" err="1"/>
              <a:t>strongly</a:t>
            </a:r>
            <a:r>
              <a:rPr lang="fr-FR" sz="3200" dirty="0"/>
              <a:t>) </a:t>
            </a:r>
            <a:r>
              <a:rPr lang="fr-FR" sz="3200" b="1" dirty="0"/>
              <a:t>first-</a:t>
            </a:r>
            <a:r>
              <a:rPr lang="fr-FR" sz="3200" b="1" dirty="0" err="1"/>
              <a:t>order</a:t>
            </a:r>
            <a:r>
              <a:rPr lang="fr-FR" sz="3200" b="1" dirty="0"/>
              <a:t> phase-transition </a:t>
            </a:r>
            <a:r>
              <a:rPr lang="fr-FR" sz="3200" dirty="0"/>
              <a:t>can </a:t>
            </a:r>
            <a:r>
              <a:rPr lang="fr-FR" sz="3200" dirty="0" err="1"/>
              <a:t>be</a:t>
            </a:r>
            <a:r>
              <a:rPr lang="fr-FR" sz="3200" dirty="0"/>
              <a:t> more interesting for two </a:t>
            </a:r>
            <a:r>
              <a:rPr lang="fr-FR" sz="3200" dirty="0" err="1"/>
              <a:t>reasons</a:t>
            </a:r>
            <a:r>
              <a:rPr lang="fr-FR" sz="3200" dirty="0"/>
              <a:t>:</a:t>
            </a:r>
          </a:p>
          <a:p>
            <a:endParaRPr lang="fr-FR" sz="3200" dirty="0"/>
          </a:p>
          <a:p>
            <a:pPr marL="342900" indent="-342900">
              <a:buFont typeface="+mj-lt"/>
              <a:buAutoNum type="arabicPeriod"/>
            </a:pPr>
            <a:r>
              <a:rPr lang="fr-FR" sz="3200" dirty="0" err="1"/>
              <a:t>Specific</a:t>
            </a:r>
            <a:r>
              <a:rPr lang="fr-FR" sz="3200" dirty="0"/>
              <a:t> </a:t>
            </a:r>
            <a:r>
              <a:rPr lang="fr-FR" sz="3200" b="1" dirty="0" err="1"/>
              <a:t>gravitational</a:t>
            </a:r>
            <a:r>
              <a:rPr lang="fr-FR" sz="3200" b="1" dirty="0"/>
              <a:t> </a:t>
            </a:r>
            <a:r>
              <a:rPr lang="fr-FR" sz="3200" b="1" dirty="0" err="1"/>
              <a:t>wave</a:t>
            </a:r>
            <a:r>
              <a:rPr lang="fr-FR" sz="3200" b="1" dirty="0"/>
              <a:t> </a:t>
            </a:r>
            <a:r>
              <a:rPr lang="fr-FR" sz="3200" dirty="0"/>
              <a:t>signature.</a:t>
            </a:r>
          </a:p>
          <a:p>
            <a:pPr marL="342900" indent="-342900">
              <a:buFont typeface="+mj-lt"/>
              <a:buAutoNum type="arabicPeriod"/>
            </a:pPr>
            <a:endParaRPr lang="fr-FR" sz="3200" dirty="0"/>
          </a:p>
          <a:p>
            <a:pPr marL="342900" indent="-342900">
              <a:buFont typeface="+mj-lt"/>
              <a:buAutoNum type="arabicPeriod"/>
            </a:pPr>
            <a:r>
              <a:rPr lang="fr-FR" sz="3200" b="1" dirty="0" err="1"/>
              <a:t>Sudden</a:t>
            </a:r>
            <a:r>
              <a:rPr lang="fr-FR" sz="3200" b="1" dirty="0"/>
              <a:t> change</a:t>
            </a:r>
            <a:r>
              <a:rPr lang="fr-FR" sz="3200" dirty="0"/>
              <a:t> in the value of the </a:t>
            </a:r>
            <a:r>
              <a:rPr lang="fr-FR" sz="3200" dirty="0" err="1"/>
              <a:t>field</a:t>
            </a:r>
            <a:r>
              <a:rPr lang="fr-FR" sz="3200" dirty="0"/>
              <a:t>, which </a:t>
            </a:r>
            <a:r>
              <a:rPr lang="fr-FR" sz="3200" dirty="0" err="1"/>
              <a:t>allows</a:t>
            </a:r>
            <a:r>
              <a:rPr lang="fr-FR" sz="3200" dirty="0"/>
              <a:t> for </a:t>
            </a:r>
            <a:r>
              <a:rPr lang="fr-FR" sz="3200" b="1" dirty="0"/>
              <a:t>non-</a:t>
            </a:r>
            <a:r>
              <a:rPr lang="fr-FR" sz="3200" b="1" dirty="0" err="1"/>
              <a:t>equilibrium</a:t>
            </a:r>
            <a:r>
              <a:rPr lang="fr-FR" sz="3200" b="1" dirty="0"/>
              <a:t> </a:t>
            </a:r>
            <a:r>
              <a:rPr lang="fr-FR" sz="3200" dirty="0" err="1"/>
              <a:t>dynamics</a:t>
            </a:r>
            <a:r>
              <a:rPr lang="fr-FR" sz="3200" dirty="0"/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10CFEBA-E83C-503F-6253-3D7587E9F068}"/>
                  </a:ext>
                </a:extLst>
              </p:cNvPr>
              <p:cNvSpPr txBox="1"/>
              <p:nvPr/>
            </p:nvSpPr>
            <p:spPr>
              <a:xfrm>
                <a:off x="1062446" y="1419846"/>
                <a:ext cx="107271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3200" dirty="0"/>
                  <a:t>Typically, the </a:t>
                </a:r>
                <a:r>
                  <a:rPr lang="fr-FR" sz="3200" dirty="0" err="1"/>
                  <a:t>scalar</a:t>
                </a:r>
                <a:r>
                  <a:rPr lang="fr-FR" sz="3200" dirty="0"/>
                  <a:t> </a:t>
                </a:r>
                <a:r>
                  <a:rPr lang="fr-FR" sz="3200" dirty="0" err="1"/>
                  <a:t>field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FR" sz="3200" dirty="0"/>
                  <a:t> </a:t>
                </a:r>
                <a:r>
                  <a:rPr lang="fr-FR" sz="3200" dirty="0" err="1"/>
                  <a:t>will</a:t>
                </a:r>
                <a:r>
                  <a:rPr lang="fr-FR" sz="3200" dirty="0"/>
                  <a:t> experience a </a:t>
                </a:r>
                <a:r>
                  <a:rPr lang="fr-FR" sz="3200" b="1" dirty="0"/>
                  <a:t>phase-transition</a:t>
                </a:r>
                <a:r>
                  <a:rPr lang="fr-FR" sz="3200" dirty="0"/>
                  <a:t>.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10CFEBA-E83C-503F-6253-3D7587E9F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46" y="1419846"/>
                <a:ext cx="10727100" cy="584775"/>
              </a:xfrm>
              <a:prstGeom prst="rect">
                <a:avLst/>
              </a:prstGeom>
              <a:blipFill>
                <a:blip r:embed="rId2"/>
                <a:stretch>
                  <a:fillRect l="-1420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3F1D55B-B8BF-F7A6-F820-68F11ED56B99}"/>
                  </a:ext>
                </a:extLst>
              </p:cNvPr>
              <p:cNvSpPr txBox="1"/>
              <p:nvPr/>
            </p:nvSpPr>
            <p:spPr>
              <a:xfrm>
                <a:off x="3846725" y="889000"/>
                <a:ext cx="40366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&gt; =</m:t>
                      </m:r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&lt;</m:t>
                      </m:r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 ≠0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3F1D55B-B8BF-F7A6-F820-68F11ED56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725" y="889000"/>
                <a:ext cx="40366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768245" y="1480457"/>
            <a:ext cx="4972189" cy="425849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614724" y="686761"/>
            <a:ext cx="328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Standard Model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2760369" y="2303141"/>
            <a:ext cx="2604110" cy="2635683"/>
            <a:chOff x="4022054" y="2639582"/>
            <a:chExt cx="1854926" cy="1897154"/>
          </a:xfrm>
        </p:grpSpPr>
        <p:sp>
          <p:nvSpPr>
            <p:cNvPr id="4" name="Ellipse 3"/>
            <p:cNvSpPr/>
            <p:nvPr/>
          </p:nvSpPr>
          <p:spPr>
            <a:xfrm>
              <a:off x="4319452" y="2673531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4554584" y="2639582"/>
              <a:ext cx="782465" cy="294319"/>
            </a:xfrm>
            <a:custGeom>
              <a:avLst/>
              <a:gdLst>
                <a:gd name="connsiteX0" fmla="*/ 0 w 1915064"/>
                <a:gd name="connsiteY0" fmla="*/ 637801 h 1284782"/>
                <a:gd name="connsiteX1" fmla="*/ 284672 w 1915064"/>
                <a:gd name="connsiteY1" fmla="*/ 16699 h 1284782"/>
                <a:gd name="connsiteX2" fmla="*/ 577970 w 1915064"/>
                <a:gd name="connsiteY2" fmla="*/ 1233024 h 1284782"/>
                <a:gd name="connsiteX3" fmla="*/ 854015 w 1915064"/>
                <a:gd name="connsiteY3" fmla="*/ 68458 h 1284782"/>
                <a:gd name="connsiteX4" fmla="*/ 1138687 w 1915064"/>
                <a:gd name="connsiteY4" fmla="*/ 1241650 h 1284782"/>
                <a:gd name="connsiteX5" fmla="*/ 1388853 w 1915064"/>
                <a:gd name="connsiteY5" fmla="*/ 137469 h 1284782"/>
                <a:gd name="connsiteX6" fmla="*/ 1578634 w 1915064"/>
                <a:gd name="connsiteY6" fmla="*/ 1284782 h 1284782"/>
                <a:gd name="connsiteX7" fmla="*/ 1915064 w 1915064"/>
                <a:gd name="connsiteY7" fmla="*/ 836209 h 1284782"/>
                <a:gd name="connsiteX8" fmla="*/ 1915064 w 1915064"/>
                <a:gd name="connsiteY8" fmla="*/ 836209 h 128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064" h="1284782">
                  <a:moveTo>
                    <a:pt x="0" y="637801"/>
                  </a:moveTo>
                  <a:cubicBezTo>
                    <a:pt x="94172" y="277648"/>
                    <a:pt x="188344" y="-82505"/>
                    <a:pt x="284672" y="16699"/>
                  </a:cubicBezTo>
                  <a:cubicBezTo>
                    <a:pt x="381000" y="115903"/>
                    <a:pt x="483079" y="1224397"/>
                    <a:pt x="577970" y="1233024"/>
                  </a:cubicBezTo>
                  <a:cubicBezTo>
                    <a:pt x="672861" y="1241651"/>
                    <a:pt x="760562" y="67020"/>
                    <a:pt x="854015" y="68458"/>
                  </a:cubicBezTo>
                  <a:cubicBezTo>
                    <a:pt x="947468" y="69896"/>
                    <a:pt x="1049547" y="1230148"/>
                    <a:pt x="1138687" y="1241650"/>
                  </a:cubicBezTo>
                  <a:cubicBezTo>
                    <a:pt x="1227827" y="1253152"/>
                    <a:pt x="1315529" y="130280"/>
                    <a:pt x="1388853" y="137469"/>
                  </a:cubicBezTo>
                  <a:cubicBezTo>
                    <a:pt x="1462178" y="144658"/>
                    <a:pt x="1490932" y="1168325"/>
                    <a:pt x="1578634" y="1284782"/>
                  </a:cubicBezTo>
                  <a:lnTo>
                    <a:pt x="1915064" y="836209"/>
                  </a:lnTo>
                  <a:lnTo>
                    <a:pt x="1915064" y="836209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5337049" y="2707478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4996763" y="2916483"/>
              <a:ext cx="403644" cy="523402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4835652" y="3395453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 rot="14583252">
              <a:off x="4738522" y="3837017"/>
              <a:ext cx="782465" cy="294319"/>
            </a:xfrm>
            <a:custGeom>
              <a:avLst/>
              <a:gdLst>
                <a:gd name="connsiteX0" fmla="*/ 0 w 1915064"/>
                <a:gd name="connsiteY0" fmla="*/ 637801 h 1284782"/>
                <a:gd name="connsiteX1" fmla="*/ 284672 w 1915064"/>
                <a:gd name="connsiteY1" fmla="*/ 16699 h 1284782"/>
                <a:gd name="connsiteX2" fmla="*/ 577970 w 1915064"/>
                <a:gd name="connsiteY2" fmla="*/ 1233024 h 1284782"/>
                <a:gd name="connsiteX3" fmla="*/ 854015 w 1915064"/>
                <a:gd name="connsiteY3" fmla="*/ 68458 h 1284782"/>
                <a:gd name="connsiteX4" fmla="*/ 1138687 w 1915064"/>
                <a:gd name="connsiteY4" fmla="*/ 1241650 h 1284782"/>
                <a:gd name="connsiteX5" fmla="*/ 1388853 w 1915064"/>
                <a:gd name="connsiteY5" fmla="*/ 137469 h 1284782"/>
                <a:gd name="connsiteX6" fmla="*/ 1578634 w 1915064"/>
                <a:gd name="connsiteY6" fmla="*/ 1284782 h 1284782"/>
                <a:gd name="connsiteX7" fmla="*/ 1915064 w 1915064"/>
                <a:gd name="connsiteY7" fmla="*/ 836209 h 1284782"/>
                <a:gd name="connsiteX8" fmla="*/ 1915064 w 1915064"/>
                <a:gd name="connsiteY8" fmla="*/ 836209 h 128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064" h="1284782">
                  <a:moveTo>
                    <a:pt x="0" y="637801"/>
                  </a:moveTo>
                  <a:cubicBezTo>
                    <a:pt x="94172" y="277648"/>
                    <a:pt x="188344" y="-82505"/>
                    <a:pt x="284672" y="16699"/>
                  </a:cubicBezTo>
                  <a:cubicBezTo>
                    <a:pt x="381000" y="115903"/>
                    <a:pt x="483079" y="1224397"/>
                    <a:pt x="577970" y="1233024"/>
                  </a:cubicBezTo>
                  <a:cubicBezTo>
                    <a:pt x="672861" y="1241651"/>
                    <a:pt x="760562" y="67020"/>
                    <a:pt x="854015" y="68458"/>
                  </a:cubicBezTo>
                  <a:cubicBezTo>
                    <a:pt x="947468" y="69896"/>
                    <a:pt x="1049547" y="1230148"/>
                    <a:pt x="1138687" y="1241650"/>
                  </a:cubicBezTo>
                  <a:cubicBezTo>
                    <a:pt x="1227827" y="1253152"/>
                    <a:pt x="1315529" y="130280"/>
                    <a:pt x="1388853" y="137469"/>
                  </a:cubicBezTo>
                  <a:cubicBezTo>
                    <a:pt x="1462178" y="144658"/>
                    <a:pt x="1490932" y="1168325"/>
                    <a:pt x="1578634" y="1284782"/>
                  </a:cubicBezTo>
                  <a:lnTo>
                    <a:pt x="1915064" y="836209"/>
                  </a:lnTo>
                  <a:lnTo>
                    <a:pt x="1915064" y="836209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282841" y="4231500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/>
            <p:cNvCxnSpPr/>
            <p:nvPr/>
          </p:nvCxnSpPr>
          <p:spPr>
            <a:xfrm flipH="1">
              <a:off x="5455708" y="3638415"/>
              <a:ext cx="291949" cy="630953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5641848" y="3412871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>
              <a:stCxn id="6" idx="5"/>
              <a:endCxn id="14" idx="0"/>
            </p:cNvCxnSpPr>
            <p:nvPr/>
          </p:nvCxnSpPr>
          <p:spPr>
            <a:xfrm>
              <a:off x="5537747" y="2900742"/>
              <a:ext cx="221667" cy="512129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orme libre 17"/>
            <p:cNvSpPr/>
            <p:nvPr/>
          </p:nvSpPr>
          <p:spPr>
            <a:xfrm rot="6311195">
              <a:off x="3912919" y="3121575"/>
              <a:ext cx="782465" cy="294319"/>
            </a:xfrm>
            <a:custGeom>
              <a:avLst/>
              <a:gdLst>
                <a:gd name="connsiteX0" fmla="*/ 0 w 1915064"/>
                <a:gd name="connsiteY0" fmla="*/ 637801 h 1284782"/>
                <a:gd name="connsiteX1" fmla="*/ 284672 w 1915064"/>
                <a:gd name="connsiteY1" fmla="*/ 16699 h 1284782"/>
                <a:gd name="connsiteX2" fmla="*/ 577970 w 1915064"/>
                <a:gd name="connsiteY2" fmla="*/ 1233024 h 1284782"/>
                <a:gd name="connsiteX3" fmla="*/ 854015 w 1915064"/>
                <a:gd name="connsiteY3" fmla="*/ 68458 h 1284782"/>
                <a:gd name="connsiteX4" fmla="*/ 1138687 w 1915064"/>
                <a:gd name="connsiteY4" fmla="*/ 1241650 h 1284782"/>
                <a:gd name="connsiteX5" fmla="*/ 1388853 w 1915064"/>
                <a:gd name="connsiteY5" fmla="*/ 137469 h 1284782"/>
                <a:gd name="connsiteX6" fmla="*/ 1578634 w 1915064"/>
                <a:gd name="connsiteY6" fmla="*/ 1284782 h 1284782"/>
                <a:gd name="connsiteX7" fmla="*/ 1915064 w 1915064"/>
                <a:gd name="connsiteY7" fmla="*/ 836209 h 1284782"/>
                <a:gd name="connsiteX8" fmla="*/ 1915064 w 1915064"/>
                <a:gd name="connsiteY8" fmla="*/ 836209 h 128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064" h="1284782">
                  <a:moveTo>
                    <a:pt x="0" y="637801"/>
                  </a:moveTo>
                  <a:cubicBezTo>
                    <a:pt x="94172" y="277648"/>
                    <a:pt x="188344" y="-82505"/>
                    <a:pt x="284672" y="16699"/>
                  </a:cubicBezTo>
                  <a:cubicBezTo>
                    <a:pt x="381000" y="115903"/>
                    <a:pt x="483079" y="1224397"/>
                    <a:pt x="577970" y="1233024"/>
                  </a:cubicBezTo>
                  <a:cubicBezTo>
                    <a:pt x="672861" y="1241651"/>
                    <a:pt x="760562" y="67020"/>
                    <a:pt x="854015" y="68458"/>
                  </a:cubicBezTo>
                  <a:cubicBezTo>
                    <a:pt x="947468" y="69896"/>
                    <a:pt x="1049547" y="1230148"/>
                    <a:pt x="1138687" y="1241650"/>
                  </a:cubicBezTo>
                  <a:cubicBezTo>
                    <a:pt x="1227827" y="1253152"/>
                    <a:pt x="1315529" y="130280"/>
                    <a:pt x="1388853" y="137469"/>
                  </a:cubicBezTo>
                  <a:cubicBezTo>
                    <a:pt x="1462178" y="144658"/>
                    <a:pt x="1490932" y="1168325"/>
                    <a:pt x="1578634" y="1284782"/>
                  </a:cubicBezTo>
                  <a:lnTo>
                    <a:pt x="1915064" y="836209"/>
                  </a:lnTo>
                  <a:lnTo>
                    <a:pt x="1915064" y="836209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4022054" y="3571643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 rot="14167210">
              <a:off x="3950631" y="3980205"/>
              <a:ext cx="707039" cy="294319"/>
            </a:xfrm>
            <a:custGeom>
              <a:avLst/>
              <a:gdLst>
                <a:gd name="connsiteX0" fmla="*/ 0 w 1915064"/>
                <a:gd name="connsiteY0" fmla="*/ 637801 h 1284782"/>
                <a:gd name="connsiteX1" fmla="*/ 284672 w 1915064"/>
                <a:gd name="connsiteY1" fmla="*/ 16699 h 1284782"/>
                <a:gd name="connsiteX2" fmla="*/ 577970 w 1915064"/>
                <a:gd name="connsiteY2" fmla="*/ 1233024 h 1284782"/>
                <a:gd name="connsiteX3" fmla="*/ 854015 w 1915064"/>
                <a:gd name="connsiteY3" fmla="*/ 68458 h 1284782"/>
                <a:gd name="connsiteX4" fmla="*/ 1138687 w 1915064"/>
                <a:gd name="connsiteY4" fmla="*/ 1241650 h 1284782"/>
                <a:gd name="connsiteX5" fmla="*/ 1388853 w 1915064"/>
                <a:gd name="connsiteY5" fmla="*/ 137469 h 1284782"/>
                <a:gd name="connsiteX6" fmla="*/ 1578634 w 1915064"/>
                <a:gd name="connsiteY6" fmla="*/ 1284782 h 1284782"/>
                <a:gd name="connsiteX7" fmla="*/ 1915064 w 1915064"/>
                <a:gd name="connsiteY7" fmla="*/ 836209 h 1284782"/>
                <a:gd name="connsiteX8" fmla="*/ 1915064 w 1915064"/>
                <a:gd name="connsiteY8" fmla="*/ 836209 h 128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064" h="1284782">
                  <a:moveTo>
                    <a:pt x="0" y="637801"/>
                  </a:moveTo>
                  <a:cubicBezTo>
                    <a:pt x="94172" y="277648"/>
                    <a:pt x="188344" y="-82505"/>
                    <a:pt x="284672" y="16699"/>
                  </a:cubicBezTo>
                  <a:cubicBezTo>
                    <a:pt x="381000" y="115903"/>
                    <a:pt x="483079" y="1224397"/>
                    <a:pt x="577970" y="1233024"/>
                  </a:cubicBezTo>
                  <a:cubicBezTo>
                    <a:pt x="672861" y="1241651"/>
                    <a:pt x="760562" y="67020"/>
                    <a:pt x="854015" y="68458"/>
                  </a:cubicBezTo>
                  <a:cubicBezTo>
                    <a:pt x="947468" y="69896"/>
                    <a:pt x="1049547" y="1230148"/>
                    <a:pt x="1138687" y="1241650"/>
                  </a:cubicBezTo>
                  <a:cubicBezTo>
                    <a:pt x="1227827" y="1253152"/>
                    <a:pt x="1315529" y="130280"/>
                    <a:pt x="1388853" y="137469"/>
                  </a:cubicBezTo>
                  <a:cubicBezTo>
                    <a:pt x="1462178" y="144658"/>
                    <a:pt x="1490932" y="1168325"/>
                    <a:pt x="1578634" y="1284782"/>
                  </a:cubicBezTo>
                  <a:lnTo>
                    <a:pt x="1915064" y="836209"/>
                  </a:lnTo>
                  <a:lnTo>
                    <a:pt x="1915064" y="836209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4475728" y="4310313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>
              <a:stCxn id="10" idx="0"/>
            </p:cNvCxnSpPr>
            <p:nvPr/>
          </p:nvCxnSpPr>
          <p:spPr>
            <a:xfrm flipH="1">
              <a:off x="4710861" y="4333412"/>
              <a:ext cx="595242" cy="9536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/>
          <p:cNvSpPr txBox="1"/>
          <p:nvPr/>
        </p:nvSpPr>
        <p:spPr>
          <a:xfrm>
            <a:off x="5173147" y="2691586"/>
            <a:ext cx="108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</a:rPr>
              <a:t>Higgs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3177883" y="1827583"/>
                <a:ext cx="2783887" cy="372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B0F0"/>
                    </a:solidFill>
                  </a:rPr>
                  <a:t>Bosons </a:t>
                </a:r>
                <a14:m>
                  <m:oMath xmlns:m="http://schemas.openxmlformats.org/officeDocument/2006/math">
                    <m:r>
                      <a:rPr lang="fr-FR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fr-FR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fr-FR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fr-FR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fr-FR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fr-FR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83" y="1827583"/>
                <a:ext cx="2783887" cy="372731"/>
              </a:xfrm>
              <a:prstGeom prst="rect">
                <a:avLst/>
              </a:prstGeom>
              <a:blipFill rotWithShape="0">
                <a:blip r:embed="rId2"/>
                <a:stretch>
                  <a:fillRect l="-1751" t="-6557" b="-278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4519951" y="4973632"/>
            <a:ext cx="159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Fermions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54834" y="686761"/>
            <a:ext cx="307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New </a:t>
            </a:r>
            <a:r>
              <a:rPr lang="fr-FR" sz="3200" b="1" dirty="0" err="1">
                <a:solidFill>
                  <a:srgbClr val="7030A0"/>
                </a:solidFill>
              </a:rPr>
              <a:t>sector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865326" y="2200314"/>
            <a:ext cx="496388" cy="4875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512624" y="3616613"/>
            <a:ext cx="496388" cy="4875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8813072" y="2679126"/>
            <a:ext cx="248194" cy="93469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9879875" y="3203281"/>
            <a:ext cx="496388" cy="4875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8154426" y="1753140"/>
            <a:ext cx="260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C000"/>
                </a:solidFill>
              </a:rPr>
              <a:t>Sterile</a:t>
            </a:r>
            <a:r>
              <a:rPr lang="fr-FR" sz="2400" b="1" dirty="0">
                <a:solidFill>
                  <a:srgbClr val="FFC000"/>
                </a:solidFill>
              </a:rPr>
              <a:t> Neutrinos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66517" y="2803171"/>
            <a:ext cx="155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New </a:t>
            </a:r>
            <a:r>
              <a:rPr lang="fr-FR" sz="2000" b="1" dirty="0" err="1">
                <a:solidFill>
                  <a:srgbClr val="7030A0"/>
                </a:solidFill>
              </a:rPr>
              <a:t>scalar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404542" y="4776431"/>
            <a:ext cx="391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Not in thermal </a:t>
            </a:r>
            <a:r>
              <a:rPr lang="fr-FR" sz="2400" dirty="0" err="1"/>
              <a:t>equilibrium</a:t>
            </a:r>
            <a:r>
              <a:rPr lang="fr-FR" sz="2400" dirty="0"/>
              <a:t> 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 flipV="1">
            <a:off x="5961770" y="3595439"/>
            <a:ext cx="1766484" cy="14493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11</a:t>
            </a:fld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422930C-3FE7-3132-C6D6-A5A6339B747C}"/>
              </a:ext>
            </a:extLst>
          </p:cNvPr>
          <p:cNvSpPr txBox="1"/>
          <p:nvPr/>
        </p:nvSpPr>
        <p:spPr>
          <a:xfrm>
            <a:off x="777710" y="5590627"/>
            <a:ext cx="4538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« Active » </a:t>
            </a:r>
            <a:r>
              <a:rPr lang="fr-FR" sz="2400" b="1" dirty="0" err="1">
                <a:solidFill>
                  <a:schemeClr val="accent1"/>
                </a:solidFill>
              </a:rPr>
              <a:t>sector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F9B93C1-D8BB-8B12-019A-0B0FC2389771}"/>
                  </a:ext>
                </a:extLst>
              </p:cNvPr>
              <p:cNvSpPr txBox="1"/>
              <p:nvPr/>
            </p:nvSpPr>
            <p:spPr>
              <a:xfrm>
                <a:off x="753925" y="1349087"/>
                <a:ext cx="3914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Temperature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F9B93C1-D8BB-8B12-019A-0B0FC2389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25" y="1349087"/>
                <a:ext cx="3914343" cy="461665"/>
              </a:xfrm>
              <a:prstGeom prst="rect">
                <a:avLst/>
              </a:prstGeom>
              <a:blipFill>
                <a:blip r:embed="rId3"/>
                <a:stretch>
                  <a:fillRect l="-2492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6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lipse 37"/>
          <p:cNvSpPr/>
          <p:nvPr/>
        </p:nvSpPr>
        <p:spPr>
          <a:xfrm>
            <a:off x="6289773" y="3033630"/>
            <a:ext cx="90515" cy="10516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5704112" y="2501059"/>
            <a:ext cx="1249682" cy="113117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3650996" y="782873"/>
            <a:ext cx="5436883" cy="50596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2520014" y="1860534"/>
            <a:ext cx="2604110" cy="2635683"/>
            <a:chOff x="4022054" y="2639582"/>
            <a:chExt cx="1854926" cy="1897154"/>
          </a:xfrm>
        </p:grpSpPr>
        <p:sp>
          <p:nvSpPr>
            <p:cNvPr id="3" name="Ellipse 2"/>
            <p:cNvSpPr/>
            <p:nvPr/>
          </p:nvSpPr>
          <p:spPr>
            <a:xfrm>
              <a:off x="4319452" y="2673531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Forme libre 3"/>
            <p:cNvSpPr/>
            <p:nvPr/>
          </p:nvSpPr>
          <p:spPr>
            <a:xfrm>
              <a:off x="4554584" y="2639582"/>
              <a:ext cx="782465" cy="294319"/>
            </a:xfrm>
            <a:custGeom>
              <a:avLst/>
              <a:gdLst>
                <a:gd name="connsiteX0" fmla="*/ 0 w 1915064"/>
                <a:gd name="connsiteY0" fmla="*/ 637801 h 1284782"/>
                <a:gd name="connsiteX1" fmla="*/ 284672 w 1915064"/>
                <a:gd name="connsiteY1" fmla="*/ 16699 h 1284782"/>
                <a:gd name="connsiteX2" fmla="*/ 577970 w 1915064"/>
                <a:gd name="connsiteY2" fmla="*/ 1233024 h 1284782"/>
                <a:gd name="connsiteX3" fmla="*/ 854015 w 1915064"/>
                <a:gd name="connsiteY3" fmla="*/ 68458 h 1284782"/>
                <a:gd name="connsiteX4" fmla="*/ 1138687 w 1915064"/>
                <a:gd name="connsiteY4" fmla="*/ 1241650 h 1284782"/>
                <a:gd name="connsiteX5" fmla="*/ 1388853 w 1915064"/>
                <a:gd name="connsiteY5" fmla="*/ 137469 h 1284782"/>
                <a:gd name="connsiteX6" fmla="*/ 1578634 w 1915064"/>
                <a:gd name="connsiteY6" fmla="*/ 1284782 h 1284782"/>
                <a:gd name="connsiteX7" fmla="*/ 1915064 w 1915064"/>
                <a:gd name="connsiteY7" fmla="*/ 836209 h 1284782"/>
                <a:gd name="connsiteX8" fmla="*/ 1915064 w 1915064"/>
                <a:gd name="connsiteY8" fmla="*/ 836209 h 128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064" h="1284782">
                  <a:moveTo>
                    <a:pt x="0" y="637801"/>
                  </a:moveTo>
                  <a:cubicBezTo>
                    <a:pt x="94172" y="277648"/>
                    <a:pt x="188344" y="-82505"/>
                    <a:pt x="284672" y="16699"/>
                  </a:cubicBezTo>
                  <a:cubicBezTo>
                    <a:pt x="381000" y="115903"/>
                    <a:pt x="483079" y="1224397"/>
                    <a:pt x="577970" y="1233024"/>
                  </a:cubicBezTo>
                  <a:cubicBezTo>
                    <a:pt x="672861" y="1241651"/>
                    <a:pt x="760562" y="67020"/>
                    <a:pt x="854015" y="68458"/>
                  </a:cubicBezTo>
                  <a:cubicBezTo>
                    <a:pt x="947468" y="69896"/>
                    <a:pt x="1049547" y="1230148"/>
                    <a:pt x="1138687" y="1241650"/>
                  </a:cubicBezTo>
                  <a:cubicBezTo>
                    <a:pt x="1227827" y="1253152"/>
                    <a:pt x="1315529" y="130280"/>
                    <a:pt x="1388853" y="137469"/>
                  </a:cubicBezTo>
                  <a:cubicBezTo>
                    <a:pt x="1462178" y="144658"/>
                    <a:pt x="1490932" y="1168325"/>
                    <a:pt x="1578634" y="1284782"/>
                  </a:cubicBezTo>
                  <a:lnTo>
                    <a:pt x="1915064" y="836209"/>
                  </a:lnTo>
                  <a:lnTo>
                    <a:pt x="1915064" y="836209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5337049" y="2707478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flipH="1">
              <a:off x="4996763" y="2916483"/>
              <a:ext cx="403644" cy="523402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4835652" y="3395453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orme libre 7"/>
            <p:cNvSpPr/>
            <p:nvPr/>
          </p:nvSpPr>
          <p:spPr>
            <a:xfrm rot="14583252">
              <a:off x="4738522" y="3837017"/>
              <a:ext cx="782465" cy="294319"/>
            </a:xfrm>
            <a:custGeom>
              <a:avLst/>
              <a:gdLst>
                <a:gd name="connsiteX0" fmla="*/ 0 w 1915064"/>
                <a:gd name="connsiteY0" fmla="*/ 637801 h 1284782"/>
                <a:gd name="connsiteX1" fmla="*/ 284672 w 1915064"/>
                <a:gd name="connsiteY1" fmla="*/ 16699 h 1284782"/>
                <a:gd name="connsiteX2" fmla="*/ 577970 w 1915064"/>
                <a:gd name="connsiteY2" fmla="*/ 1233024 h 1284782"/>
                <a:gd name="connsiteX3" fmla="*/ 854015 w 1915064"/>
                <a:gd name="connsiteY3" fmla="*/ 68458 h 1284782"/>
                <a:gd name="connsiteX4" fmla="*/ 1138687 w 1915064"/>
                <a:gd name="connsiteY4" fmla="*/ 1241650 h 1284782"/>
                <a:gd name="connsiteX5" fmla="*/ 1388853 w 1915064"/>
                <a:gd name="connsiteY5" fmla="*/ 137469 h 1284782"/>
                <a:gd name="connsiteX6" fmla="*/ 1578634 w 1915064"/>
                <a:gd name="connsiteY6" fmla="*/ 1284782 h 1284782"/>
                <a:gd name="connsiteX7" fmla="*/ 1915064 w 1915064"/>
                <a:gd name="connsiteY7" fmla="*/ 836209 h 1284782"/>
                <a:gd name="connsiteX8" fmla="*/ 1915064 w 1915064"/>
                <a:gd name="connsiteY8" fmla="*/ 836209 h 128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064" h="1284782">
                  <a:moveTo>
                    <a:pt x="0" y="637801"/>
                  </a:moveTo>
                  <a:cubicBezTo>
                    <a:pt x="94172" y="277648"/>
                    <a:pt x="188344" y="-82505"/>
                    <a:pt x="284672" y="16699"/>
                  </a:cubicBezTo>
                  <a:cubicBezTo>
                    <a:pt x="381000" y="115903"/>
                    <a:pt x="483079" y="1224397"/>
                    <a:pt x="577970" y="1233024"/>
                  </a:cubicBezTo>
                  <a:cubicBezTo>
                    <a:pt x="672861" y="1241651"/>
                    <a:pt x="760562" y="67020"/>
                    <a:pt x="854015" y="68458"/>
                  </a:cubicBezTo>
                  <a:cubicBezTo>
                    <a:pt x="947468" y="69896"/>
                    <a:pt x="1049547" y="1230148"/>
                    <a:pt x="1138687" y="1241650"/>
                  </a:cubicBezTo>
                  <a:cubicBezTo>
                    <a:pt x="1227827" y="1253152"/>
                    <a:pt x="1315529" y="130280"/>
                    <a:pt x="1388853" y="137469"/>
                  </a:cubicBezTo>
                  <a:cubicBezTo>
                    <a:pt x="1462178" y="144658"/>
                    <a:pt x="1490932" y="1168325"/>
                    <a:pt x="1578634" y="1284782"/>
                  </a:cubicBezTo>
                  <a:lnTo>
                    <a:pt x="1915064" y="836209"/>
                  </a:lnTo>
                  <a:lnTo>
                    <a:pt x="1915064" y="836209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5282841" y="4231500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/>
            <p:cNvCxnSpPr/>
            <p:nvPr/>
          </p:nvCxnSpPr>
          <p:spPr>
            <a:xfrm flipH="1">
              <a:off x="5455708" y="3638415"/>
              <a:ext cx="291949" cy="630953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5641848" y="3412871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/>
            <p:cNvCxnSpPr>
              <a:stCxn id="5" idx="5"/>
              <a:endCxn id="11" idx="0"/>
            </p:cNvCxnSpPr>
            <p:nvPr/>
          </p:nvCxnSpPr>
          <p:spPr>
            <a:xfrm>
              <a:off x="5537747" y="2900742"/>
              <a:ext cx="221667" cy="512129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orme libre 12"/>
            <p:cNvSpPr/>
            <p:nvPr/>
          </p:nvSpPr>
          <p:spPr>
            <a:xfrm rot="6311195">
              <a:off x="3912919" y="3121575"/>
              <a:ext cx="782465" cy="294319"/>
            </a:xfrm>
            <a:custGeom>
              <a:avLst/>
              <a:gdLst>
                <a:gd name="connsiteX0" fmla="*/ 0 w 1915064"/>
                <a:gd name="connsiteY0" fmla="*/ 637801 h 1284782"/>
                <a:gd name="connsiteX1" fmla="*/ 284672 w 1915064"/>
                <a:gd name="connsiteY1" fmla="*/ 16699 h 1284782"/>
                <a:gd name="connsiteX2" fmla="*/ 577970 w 1915064"/>
                <a:gd name="connsiteY2" fmla="*/ 1233024 h 1284782"/>
                <a:gd name="connsiteX3" fmla="*/ 854015 w 1915064"/>
                <a:gd name="connsiteY3" fmla="*/ 68458 h 1284782"/>
                <a:gd name="connsiteX4" fmla="*/ 1138687 w 1915064"/>
                <a:gd name="connsiteY4" fmla="*/ 1241650 h 1284782"/>
                <a:gd name="connsiteX5" fmla="*/ 1388853 w 1915064"/>
                <a:gd name="connsiteY5" fmla="*/ 137469 h 1284782"/>
                <a:gd name="connsiteX6" fmla="*/ 1578634 w 1915064"/>
                <a:gd name="connsiteY6" fmla="*/ 1284782 h 1284782"/>
                <a:gd name="connsiteX7" fmla="*/ 1915064 w 1915064"/>
                <a:gd name="connsiteY7" fmla="*/ 836209 h 1284782"/>
                <a:gd name="connsiteX8" fmla="*/ 1915064 w 1915064"/>
                <a:gd name="connsiteY8" fmla="*/ 836209 h 128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064" h="1284782">
                  <a:moveTo>
                    <a:pt x="0" y="637801"/>
                  </a:moveTo>
                  <a:cubicBezTo>
                    <a:pt x="94172" y="277648"/>
                    <a:pt x="188344" y="-82505"/>
                    <a:pt x="284672" y="16699"/>
                  </a:cubicBezTo>
                  <a:cubicBezTo>
                    <a:pt x="381000" y="115903"/>
                    <a:pt x="483079" y="1224397"/>
                    <a:pt x="577970" y="1233024"/>
                  </a:cubicBezTo>
                  <a:cubicBezTo>
                    <a:pt x="672861" y="1241651"/>
                    <a:pt x="760562" y="67020"/>
                    <a:pt x="854015" y="68458"/>
                  </a:cubicBezTo>
                  <a:cubicBezTo>
                    <a:pt x="947468" y="69896"/>
                    <a:pt x="1049547" y="1230148"/>
                    <a:pt x="1138687" y="1241650"/>
                  </a:cubicBezTo>
                  <a:cubicBezTo>
                    <a:pt x="1227827" y="1253152"/>
                    <a:pt x="1315529" y="130280"/>
                    <a:pt x="1388853" y="137469"/>
                  </a:cubicBezTo>
                  <a:cubicBezTo>
                    <a:pt x="1462178" y="144658"/>
                    <a:pt x="1490932" y="1168325"/>
                    <a:pt x="1578634" y="1284782"/>
                  </a:cubicBezTo>
                  <a:lnTo>
                    <a:pt x="1915064" y="836209"/>
                  </a:lnTo>
                  <a:lnTo>
                    <a:pt x="1915064" y="836209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022054" y="3571643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 rot="14167210">
              <a:off x="3950631" y="3980205"/>
              <a:ext cx="707039" cy="294319"/>
            </a:xfrm>
            <a:custGeom>
              <a:avLst/>
              <a:gdLst>
                <a:gd name="connsiteX0" fmla="*/ 0 w 1915064"/>
                <a:gd name="connsiteY0" fmla="*/ 637801 h 1284782"/>
                <a:gd name="connsiteX1" fmla="*/ 284672 w 1915064"/>
                <a:gd name="connsiteY1" fmla="*/ 16699 h 1284782"/>
                <a:gd name="connsiteX2" fmla="*/ 577970 w 1915064"/>
                <a:gd name="connsiteY2" fmla="*/ 1233024 h 1284782"/>
                <a:gd name="connsiteX3" fmla="*/ 854015 w 1915064"/>
                <a:gd name="connsiteY3" fmla="*/ 68458 h 1284782"/>
                <a:gd name="connsiteX4" fmla="*/ 1138687 w 1915064"/>
                <a:gd name="connsiteY4" fmla="*/ 1241650 h 1284782"/>
                <a:gd name="connsiteX5" fmla="*/ 1388853 w 1915064"/>
                <a:gd name="connsiteY5" fmla="*/ 137469 h 1284782"/>
                <a:gd name="connsiteX6" fmla="*/ 1578634 w 1915064"/>
                <a:gd name="connsiteY6" fmla="*/ 1284782 h 1284782"/>
                <a:gd name="connsiteX7" fmla="*/ 1915064 w 1915064"/>
                <a:gd name="connsiteY7" fmla="*/ 836209 h 1284782"/>
                <a:gd name="connsiteX8" fmla="*/ 1915064 w 1915064"/>
                <a:gd name="connsiteY8" fmla="*/ 836209 h 128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064" h="1284782">
                  <a:moveTo>
                    <a:pt x="0" y="637801"/>
                  </a:moveTo>
                  <a:cubicBezTo>
                    <a:pt x="94172" y="277648"/>
                    <a:pt x="188344" y="-82505"/>
                    <a:pt x="284672" y="16699"/>
                  </a:cubicBezTo>
                  <a:cubicBezTo>
                    <a:pt x="381000" y="115903"/>
                    <a:pt x="483079" y="1224397"/>
                    <a:pt x="577970" y="1233024"/>
                  </a:cubicBezTo>
                  <a:cubicBezTo>
                    <a:pt x="672861" y="1241651"/>
                    <a:pt x="760562" y="67020"/>
                    <a:pt x="854015" y="68458"/>
                  </a:cubicBezTo>
                  <a:cubicBezTo>
                    <a:pt x="947468" y="69896"/>
                    <a:pt x="1049547" y="1230148"/>
                    <a:pt x="1138687" y="1241650"/>
                  </a:cubicBezTo>
                  <a:cubicBezTo>
                    <a:pt x="1227827" y="1253152"/>
                    <a:pt x="1315529" y="130280"/>
                    <a:pt x="1388853" y="137469"/>
                  </a:cubicBezTo>
                  <a:cubicBezTo>
                    <a:pt x="1462178" y="144658"/>
                    <a:pt x="1490932" y="1168325"/>
                    <a:pt x="1578634" y="1284782"/>
                  </a:cubicBezTo>
                  <a:lnTo>
                    <a:pt x="1915064" y="836209"/>
                  </a:lnTo>
                  <a:lnTo>
                    <a:pt x="1915064" y="836209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4475728" y="4310313"/>
              <a:ext cx="235132" cy="2264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>
              <a:stCxn id="8" idx="0"/>
            </p:cNvCxnSpPr>
            <p:nvPr/>
          </p:nvCxnSpPr>
          <p:spPr>
            <a:xfrm flipH="1">
              <a:off x="4710861" y="4333412"/>
              <a:ext cx="595242" cy="9536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e 33"/>
          <p:cNvSpPr/>
          <p:nvPr/>
        </p:nvSpPr>
        <p:spPr>
          <a:xfrm>
            <a:off x="4711336" y="1161381"/>
            <a:ext cx="496388" cy="4875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5207724" y="4252457"/>
            <a:ext cx="496388" cy="4875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8788815" y="1259976"/>
            <a:ext cx="496388" cy="4875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05085" y="4417415"/>
            <a:ext cx="496388" cy="4875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8210568" y="2548224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8540667" y="2501059"/>
            <a:ext cx="1098494" cy="408892"/>
          </a:xfrm>
          <a:custGeom>
            <a:avLst/>
            <a:gdLst>
              <a:gd name="connsiteX0" fmla="*/ 0 w 1915064"/>
              <a:gd name="connsiteY0" fmla="*/ 637801 h 1284782"/>
              <a:gd name="connsiteX1" fmla="*/ 284672 w 1915064"/>
              <a:gd name="connsiteY1" fmla="*/ 16699 h 1284782"/>
              <a:gd name="connsiteX2" fmla="*/ 577970 w 1915064"/>
              <a:gd name="connsiteY2" fmla="*/ 1233024 h 1284782"/>
              <a:gd name="connsiteX3" fmla="*/ 854015 w 1915064"/>
              <a:gd name="connsiteY3" fmla="*/ 68458 h 1284782"/>
              <a:gd name="connsiteX4" fmla="*/ 1138687 w 1915064"/>
              <a:gd name="connsiteY4" fmla="*/ 1241650 h 1284782"/>
              <a:gd name="connsiteX5" fmla="*/ 1388853 w 1915064"/>
              <a:gd name="connsiteY5" fmla="*/ 137469 h 1284782"/>
              <a:gd name="connsiteX6" fmla="*/ 1578634 w 1915064"/>
              <a:gd name="connsiteY6" fmla="*/ 1284782 h 1284782"/>
              <a:gd name="connsiteX7" fmla="*/ 1915064 w 1915064"/>
              <a:gd name="connsiteY7" fmla="*/ 836209 h 1284782"/>
              <a:gd name="connsiteX8" fmla="*/ 1915064 w 1915064"/>
              <a:gd name="connsiteY8" fmla="*/ 836209 h 12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064" h="1284782">
                <a:moveTo>
                  <a:pt x="0" y="637801"/>
                </a:moveTo>
                <a:cubicBezTo>
                  <a:pt x="94172" y="277648"/>
                  <a:pt x="188344" y="-82505"/>
                  <a:pt x="284672" y="16699"/>
                </a:cubicBezTo>
                <a:cubicBezTo>
                  <a:pt x="381000" y="115903"/>
                  <a:pt x="483079" y="1224397"/>
                  <a:pt x="577970" y="1233024"/>
                </a:cubicBezTo>
                <a:cubicBezTo>
                  <a:pt x="672861" y="1241651"/>
                  <a:pt x="760562" y="67020"/>
                  <a:pt x="854015" y="68458"/>
                </a:cubicBezTo>
                <a:cubicBezTo>
                  <a:pt x="947468" y="69896"/>
                  <a:pt x="1049547" y="1230148"/>
                  <a:pt x="1138687" y="1241650"/>
                </a:cubicBezTo>
                <a:cubicBezTo>
                  <a:pt x="1227827" y="1253152"/>
                  <a:pt x="1315529" y="130280"/>
                  <a:pt x="1388853" y="137469"/>
                </a:cubicBezTo>
                <a:cubicBezTo>
                  <a:pt x="1462178" y="144658"/>
                  <a:pt x="1490932" y="1168325"/>
                  <a:pt x="1578634" y="1284782"/>
                </a:cubicBezTo>
                <a:lnTo>
                  <a:pt x="1915064" y="836209"/>
                </a:lnTo>
                <a:lnTo>
                  <a:pt x="1915064" y="83620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9639161" y="2595386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/>
          <p:nvPr/>
        </p:nvCxnSpPr>
        <p:spPr>
          <a:xfrm flipH="1">
            <a:off x="9161437" y="2885753"/>
            <a:ext cx="566671" cy="72715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8935255" y="3551177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 rot="11953483">
            <a:off x="9130098" y="3838499"/>
            <a:ext cx="1079312" cy="413191"/>
          </a:xfrm>
          <a:custGeom>
            <a:avLst/>
            <a:gdLst>
              <a:gd name="connsiteX0" fmla="*/ 0 w 1915064"/>
              <a:gd name="connsiteY0" fmla="*/ 637801 h 1284782"/>
              <a:gd name="connsiteX1" fmla="*/ 284672 w 1915064"/>
              <a:gd name="connsiteY1" fmla="*/ 16699 h 1284782"/>
              <a:gd name="connsiteX2" fmla="*/ 577970 w 1915064"/>
              <a:gd name="connsiteY2" fmla="*/ 1233024 h 1284782"/>
              <a:gd name="connsiteX3" fmla="*/ 854015 w 1915064"/>
              <a:gd name="connsiteY3" fmla="*/ 68458 h 1284782"/>
              <a:gd name="connsiteX4" fmla="*/ 1138687 w 1915064"/>
              <a:gd name="connsiteY4" fmla="*/ 1241650 h 1284782"/>
              <a:gd name="connsiteX5" fmla="*/ 1388853 w 1915064"/>
              <a:gd name="connsiteY5" fmla="*/ 137469 h 1284782"/>
              <a:gd name="connsiteX6" fmla="*/ 1578634 w 1915064"/>
              <a:gd name="connsiteY6" fmla="*/ 1284782 h 1284782"/>
              <a:gd name="connsiteX7" fmla="*/ 1915064 w 1915064"/>
              <a:gd name="connsiteY7" fmla="*/ 836209 h 1284782"/>
              <a:gd name="connsiteX8" fmla="*/ 1915064 w 1915064"/>
              <a:gd name="connsiteY8" fmla="*/ 836209 h 12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064" h="1284782">
                <a:moveTo>
                  <a:pt x="0" y="637801"/>
                </a:moveTo>
                <a:cubicBezTo>
                  <a:pt x="94172" y="277648"/>
                  <a:pt x="188344" y="-82505"/>
                  <a:pt x="284672" y="16699"/>
                </a:cubicBezTo>
                <a:cubicBezTo>
                  <a:pt x="381000" y="115903"/>
                  <a:pt x="483079" y="1224397"/>
                  <a:pt x="577970" y="1233024"/>
                </a:cubicBezTo>
                <a:cubicBezTo>
                  <a:pt x="672861" y="1241651"/>
                  <a:pt x="760562" y="67020"/>
                  <a:pt x="854015" y="68458"/>
                </a:cubicBezTo>
                <a:cubicBezTo>
                  <a:pt x="947468" y="69896"/>
                  <a:pt x="1049547" y="1230148"/>
                  <a:pt x="1138687" y="1241650"/>
                </a:cubicBezTo>
                <a:cubicBezTo>
                  <a:pt x="1227827" y="1253152"/>
                  <a:pt x="1315529" y="130280"/>
                  <a:pt x="1388853" y="137469"/>
                </a:cubicBezTo>
                <a:cubicBezTo>
                  <a:pt x="1462178" y="144658"/>
                  <a:pt x="1490932" y="1168325"/>
                  <a:pt x="1578634" y="1284782"/>
                </a:cubicBezTo>
                <a:lnTo>
                  <a:pt x="1915064" y="836209"/>
                </a:lnTo>
                <a:lnTo>
                  <a:pt x="1915064" y="83620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8591574" y="5247125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47"/>
          <p:cNvCxnSpPr>
            <a:stCxn id="54" idx="4"/>
          </p:cNvCxnSpPr>
          <p:nvPr/>
        </p:nvCxnSpPr>
        <p:spPr>
          <a:xfrm flipH="1">
            <a:off x="8768860" y="4634566"/>
            <a:ext cx="185005" cy="66688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10215609" y="3330382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/>
          <p:cNvCxnSpPr>
            <a:stCxn id="43" idx="5"/>
            <a:endCxn id="49" idx="0"/>
          </p:cNvCxnSpPr>
          <p:nvPr/>
        </p:nvCxnSpPr>
        <p:spPr>
          <a:xfrm>
            <a:off x="9920918" y="2863885"/>
            <a:ext cx="459741" cy="46649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e libre 50"/>
          <p:cNvSpPr/>
          <p:nvPr/>
        </p:nvSpPr>
        <p:spPr>
          <a:xfrm rot="6311195">
            <a:off x="7645555" y="3168534"/>
            <a:ext cx="1087065" cy="413191"/>
          </a:xfrm>
          <a:custGeom>
            <a:avLst/>
            <a:gdLst>
              <a:gd name="connsiteX0" fmla="*/ 0 w 1915064"/>
              <a:gd name="connsiteY0" fmla="*/ 637801 h 1284782"/>
              <a:gd name="connsiteX1" fmla="*/ 284672 w 1915064"/>
              <a:gd name="connsiteY1" fmla="*/ 16699 h 1284782"/>
              <a:gd name="connsiteX2" fmla="*/ 577970 w 1915064"/>
              <a:gd name="connsiteY2" fmla="*/ 1233024 h 1284782"/>
              <a:gd name="connsiteX3" fmla="*/ 854015 w 1915064"/>
              <a:gd name="connsiteY3" fmla="*/ 68458 h 1284782"/>
              <a:gd name="connsiteX4" fmla="*/ 1138687 w 1915064"/>
              <a:gd name="connsiteY4" fmla="*/ 1241650 h 1284782"/>
              <a:gd name="connsiteX5" fmla="*/ 1388853 w 1915064"/>
              <a:gd name="connsiteY5" fmla="*/ 137469 h 1284782"/>
              <a:gd name="connsiteX6" fmla="*/ 1578634 w 1915064"/>
              <a:gd name="connsiteY6" fmla="*/ 1284782 h 1284782"/>
              <a:gd name="connsiteX7" fmla="*/ 1915064 w 1915064"/>
              <a:gd name="connsiteY7" fmla="*/ 836209 h 1284782"/>
              <a:gd name="connsiteX8" fmla="*/ 1915064 w 1915064"/>
              <a:gd name="connsiteY8" fmla="*/ 836209 h 12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064" h="1284782">
                <a:moveTo>
                  <a:pt x="0" y="637801"/>
                </a:moveTo>
                <a:cubicBezTo>
                  <a:pt x="94172" y="277648"/>
                  <a:pt x="188344" y="-82505"/>
                  <a:pt x="284672" y="16699"/>
                </a:cubicBezTo>
                <a:cubicBezTo>
                  <a:pt x="381000" y="115903"/>
                  <a:pt x="483079" y="1224397"/>
                  <a:pt x="577970" y="1233024"/>
                </a:cubicBezTo>
                <a:cubicBezTo>
                  <a:pt x="672861" y="1241651"/>
                  <a:pt x="760562" y="67020"/>
                  <a:pt x="854015" y="68458"/>
                </a:cubicBezTo>
                <a:cubicBezTo>
                  <a:pt x="947468" y="69896"/>
                  <a:pt x="1049547" y="1230148"/>
                  <a:pt x="1138687" y="1241650"/>
                </a:cubicBezTo>
                <a:cubicBezTo>
                  <a:pt x="1227827" y="1253152"/>
                  <a:pt x="1315529" y="130280"/>
                  <a:pt x="1388853" y="137469"/>
                </a:cubicBezTo>
                <a:cubicBezTo>
                  <a:pt x="1462178" y="144658"/>
                  <a:pt x="1490932" y="1168325"/>
                  <a:pt x="1578634" y="1284782"/>
                </a:cubicBezTo>
                <a:lnTo>
                  <a:pt x="1915064" y="836209"/>
                </a:lnTo>
                <a:lnTo>
                  <a:pt x="1915064" y="83620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7793054" y="3795955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/>
          <p:cNvSpPr/>
          <p:nvPr/>
        </p:nvSpPr>
        <p:spPr>
          <a:xfrm rot="9602673">
            <a:off x="8097606" y="3679714"/>
            <a:ext cx="861549" cy="413191"/>
          </a:xfrm>
          <a:custGeom>
            <a:avLst/>
            <a:gdLst>
              <a:gd name="connsiteX0" fmla="*/ 0 w 1915064"/>
              <a:gd name="connsiteY0" fmla="*/ 637801 h 1284782"/>
              <a:gd name="connsiteX1" fmla="*/ 284672 w 1915064"/>
              <a:gd name="connsiteY1" fmla="*/ 16699 h 1284782"/>
              <a:gd name="connsiteX2" fmla="*/ 577970 w 1915064"/>
              <a:gd name="connsiteY2" fmla="*/ 1233024 h 1284782"/>
              <a:gd name="connsiteX3" fmla="*/ 854015 w 1915064"/>
              <a:gd name="connsiteY3" fmla="*/ 68458 h 1284782"/>
              <a:gd name="connsiteX4" fmla="*/ 1138687 w 1915064"/>
              <a:gd name="connsiteY4" fmla="*/ 1241650 h 1284782"/>
              <a:gd name="connsiteX5" fmla="*/ 1388853 w 1915064"/>
              <a:gd name="connsiteY5" fmla="*/ 137469 h 1284782"/>
              <a:gd name="connsiteX6" fmla="*/ 1578634 w 1915064"/>
              <a:gd name="connsiteY6" fmla="*/ 1284782 h 1284782"/>
              <a:gd name="connsiteX7" fmla="*/ 1915064 w 1915064"/>
              <a:gd name="connsiteY7" fmla="*/ 836209 h 1284782"/>
              <a:gd name="connsiteX8" fmla="*/ 1915064 w 1915064"/>
              <a:gd name="connsiteY8" fmla="*/ 836209 h 12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064" h="1284782">
                <a:moveTo>
                  <a:pt x="0" y="637801"/>
                </a:moveTo>
                <a:cubicBezTo>
                  <a:pt x="94172" y="277648"/>
                  <a:pt x="188344" y="-82505"/>
                  <a:pt x="284672" y="16699"/>
                </a:cubicBezTo>
                <a:cubicBezTo>
                  <a:pt x="381000" y="115903"/>
                  <a:pt x="483079" y="1224397"/>
                  <a:pt x="577970" y="1233024"/>
                </a:cubicBezTo>
                <a:cubicBezTo>
                  <a:pt x="672861" y="1241651"/>
                  <a:pt x="760562" y="67020"/>
                  <a:pt x="854015" y="68458"/>
                </a:cubicBezTo>
                <a:cubicBezTo>
                  <a:pt x="947468" y="69896"/>
                  <a:pt x="1049547" y="1230148"/>
                  <a:pt x="1138687" y="1241650"/>
                </a:cubicBezTo>
                <a:cubicBezTo>
                  <a:pt x="1227827" y="1253152"/>
                  <a:pt x="1315529" y="130280"/>
                  <a:pt x="1388853" y="137469"/>
                </a:cubicBezTo>
                <a:cubicBezTo>
                  <a:pt x="1462178" y="144658"/>
                  <a:pt x="1490932" y="1168325"/>
                  <a:pt x="1578634" y="1284782"/>
                </a:cubicBezTo>
                <a:lnTo>
                  <a:pt x="1915064" y="836209"/>
                </a:lnTo>
                <a:lnTo>
                  <a:pt x="1915064" y="83620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8788815" y="4320000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60"/>
          <p:cNvSpPr/>
          <p:nvPr/>
        </p:nvSpPr>
        <p:spPr>
          <a:xfrm rot="5905793">
            <a:off x="9595153" y="4533592"/>
            <a:ext cx="982277" cy="413191"/>
          </a:xfrm>
          <a:custGeom>
            <a:avLst/>
            <a:gdLst>
              <a:gd name="connsiteX0" fmla="*/ 0 w 1915064"/>
              <a:gd name="connsiteY0" fmla="*/ 637801 h 1284782"/>
              <a:gd name="connsiteX1" fmla="*/ 284672 w 1915064"/>
              <a:gd name="connsiteY1" fmla="*/ 16699 h 1284782"/>
              <a:gd name="connsiteX2" fmla="*/ 577970 w 1915064"/>
              <a:gd name="connsiteY2" fmla="*/ 1233024 h 1284782"/>
              <a:gd name="connsiteX3" fmla="*/ 854015 w 1915064"/>
              <a:gd name="connsiteY3" fmla="*/ 68458 h 1284782"/>
              <a:gd name="connsiteX4" fmla="*/ 1138687 w 1915064"/>
              <a:gd name="connsiteY4" fmla="*/ 1241650 h 1284782"/>
              <a:gd name="connsiteX5" fmla="*/ 1388853 w 1915064"/>
              <a:gd name="connsiteY5" fmla="*/ 137469 h 1284782"/>
              <a:gd name="connsiteX6" fmla="*/ 1578634 w 1915064"/>
              <a:gd name="connsiteY6" fmla="*/ 1284782 h 1284782"/>
              <a:gd name="connsiteX7" fmla="*/ 1915064 w 1915064"/>
              <a:gd name="connsiteY7" fmla="*/ 836209 h 1284782"/>
              <a:gd name="connsiteX8" fmla="*/ 1915064 w 1915064"/>
              <a:gd name="connsiteY8" fmla="*/ 836209 h 12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064" h="1284782">
                <a:moveTo>
                  <a:pt x="0" y="637801"/>
                </a:moveTo>
                <a:cubicBezTo>
                  <a:pt x="94172" y="277648"/>
                  <a:pt x="188344" y="-82505"/>
                  <a:pt x="284672" y="16699"/>
                </a:cubicBezTo>
                <a:cubicBezTo>
                  <a:pt x="381000" y="115903"/>
                  <a:pt x="483079" y="1224397"/>
                  <a:pt x="577970" y="1233024"/>
                </a:cubicBezTo>
                <a:cubicBezTo>
                  <a:pt x="672861" y="1241651"/>
                  <a:pt x="760562" y="67020"/>
                  <a:pt x="854015" y="68458"/>
                </a:cubicBezTo>
                <a:cubicBezTo>
                  <a:pt x="947468" y="69896"/>
                  <a:pt x="1049547" y="1230148"/>
                  <a:pt x="1138687" y="1241650"/>
                </a:cubicBezTo>
                <a:cubicBezTo>
                  <a:pt x="1227827" y="1253152"/>
                  <a:pt x="1315529" y="130280"/>
                  <a:pt x="1388853" y="137469"/>
                </a:cubicBezTo>
                <a:cubicBezTo>
                  <a:pt x="1462178" y="144658"/>
                  <a:pt x="1490932" y="1168325"/>
                  <a:pt x="1578634" y="1284782"/>
                </a:cubicBezTo>
                <a:lnTo>
                  <a:pt x="1915064" y="836209"/>
                </a:lnTo>
                <a:lnTo>
                  <a:pt x="1915064" y="83620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62" name="Forme libre 61"/>
          <p:cNvSpPr/>
          <p:nvPr/>
        </p:nvSpPr>
        <p:spPr>
          <a:xfrm rot="6059037">
            <a:off x="9985756" y="3727638"/>
            <a:ext cx="663868" cy="413191"/>
          </a:xfrm>
          <a:custGeom>
            <a:avLst/>
            <a:gdLst>
              <a:gd name="connsiteX0" fmla="*/ 0 w 1915064"/>
              <a:gd name="connsiteY0" fmla="*/ 637801 h 1284782"/>
              <a:gd name="connsiteX1" fmla="*/ 284672 w 1915064"/>
              <a:gd name="connsiteY1" fmla="*/ 16699 h 1284782"/>
              <a:gd name="connsiteX2" fmla="*/ 577970 w 1915064"/>
              <a:gd name="connsiteY2" fmla="*/ 1233024 h 1284782"/>
              <a:gd name="connsiteX3" fmla="*/ 854015 w 1915064"/>
              <a:gd name="connsiteY3" fmla="*/ 68458 h 1284782"/>
              <a:gd name="connsiteX4" fmla="*/ 1138687 w 1915064"/>
              <a:gd name="connsiteY4" fmla="*/ 1241650 h 1284782"/>
              <a:gd name="connsiteX5" fmla="*/ 1388853 w 1915064"/>
              <a:gd name="connsiteY5" fmla="*/ 137469 h 1284782"/>
              <a:gd name="connsiteX6" fmla="*/ 1578634 w 1915064"/>
              <a:gd name="connsiteY6" fmla="*/ 1284782 h 1284782"/>
              <a:gd name="connsiteX7" fmla="*/ 1915064 w 1915064"/>
              <a:gd name="connsiteY7" fmla="*/ 836209 h 1284782"/>
              <a:gd name="connsiteX8" fmla="*/ 1915064 w 1915064"/>
              <a:gd name="connsiteY8" fmla="*/ 836209 h 12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064" h="1284782">
                <a:moveTo>
                  <a:pt x="0" y="637801"/>
                </a:moveTo>
                <a:cubicBezTo>
                  <a:pt x="94172" y="277648"/>
                  <a:pt x="188344" y="-82505"/>
                  <a:pt x="284672" y="16699"/>
                </a:cubicBezTo>
                <a:cubicBezTo>
                  <a:pt x="381000" y="115903"/>
                  <a:pt x="483079" y="1224397"/>
                  <a:pt x="577970" y="1233024"/>
                </a:cubicBezTo>
                <a:cubicBezTo>
                  <a:pt x="672861" y="1241651"/>
                  <a:pt x="760562" y="67020"/>
                  <a:pt x="854015" y="68458"/>
                </a:cubicBezTo>
                <a:cubicBezTo>
                  <a:pt x="947468" y="69896"/>
                  <a:pt x="1049547" y="1230148"/>
                  <a:pt x="1138687" y="1241650"/>
                </a:cubicBezTo>
                <a:cubicBezTo>
                  <a:pt x="1227827" y="1253152"/>
                  <a:pt x="1315529" y="130280"/>
                  <a:pt x="1388853" y="137469"/>
                </a:cubicBezTo>
                <a:cubicBezTo>
                  <a:pt x="1462178" y="144658"/>
                  <a:pt x="1490932" y="1168325"/>
                  <a:pt x="1578634" y="1284782"/>
                </a:cubicBezTo>
                <a:lnTo>
                  <a:pt x="1915064" y="836209"/>
                </a:lnTo>
                <a:lnTo>
                  <a:pt x="1915064" y="83620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64" name="Flèche courbée vers le bas 63"/>
          <p:cNvSpPr/>
          <p:nvPr/>
        </p:nvSpPr>
        <p:spPr>
          <a:xfrm flipH="1">
            <a:off x="7793054" y="1259976"/>
            <a:ext cx="995761" cy="3075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Flèche courbée vers le bas 64"/>
          <p:cNvSpPr/>
          <p:nvPr/>
        </p:nvSpPr>
        <p:spPr>
          <a:xfrm>
            <a:off x="3750862" y="1463951"/>
            <a:ext cx="995761" cy="3075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Flèche courbée vers le bas 65"/>
          <p:cNvSpPr/>
          <p:nvPr/>
        </p:nvSpPr>
        <p:spPr>
          <a:xfrm rot="12895842">
            <a:off x="7552009" y="5110529"/>
            <a:ext cx="995761" cy="3075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8" name="Connecteur droit avec flèche 67"/>
          <p:cNvCxnSpPr/>
          <p:nvPr/>
        </p:nvCxnSpPr>
        <p:spPr>
          <a:xfrm flipV="1">
            <a:off x="8861362" y="1648902"/>
            <a:ext cx="1059556" cy="5963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>
            <a:off x="3267627" y="4711681"/>
            <a:ext cx="821172" cy="45785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H="1" flipV="1">
            <a:off x="3931525" y="798527"/>
            <a:ext cx="651901" cy="64980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7663543" y="5561691"/>
            <a:ext cx="459610" cy="52909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1001486" y="1123427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False vacuum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5933223" y="2276080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True</a:t>
            </a:r>
            <a:r>
              <a:rPr lang="fr-FR" sz="2400" b="1" dirty="0"/>
              <a:t> vacuum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12</a:t>
            </a:fld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822299" y="5714047"/>
            <a:ext cx="496388" cy="4875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062970" y="5800524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318687" y="5739368"/>
            <a:ext cx="167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C000"/>
                </a:solidFill>
              </a:rPr>
              <a:t>Sterile</a:t>
            </a:r>
            <a:r>
              <a:rPr lang="fr-FR" dirty="0">
                <a:solidFill>
                  <a:srgbClr val="FFC000"/>
                </a:solidFill>
              </a:rPr>
              <a:t> Neutrino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444715" y="5763588"/>
            <a:ext cx="167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SM fermion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B684E40-4748-8742-056D-B18A34E39FF4}"/>
                  </a:ext>
                </a:extLst>
              </p:cNvPr>
              <p:cNvSpPr txBox="1"/>
              <p:nvPr/>
            </p:nvSpPr>
            <p:spPr>
              <a:xfrm>
                <a:off x="5869161" y="2898802"/>
                <a:ext cx="17043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fr-F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B684E40-4748-8742-056D-B18A34E3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61" y="2898802"/>
                <a:ext cx="17043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362A61B-731C-3A57-7866-BFB510D729D1}"/>
                  </a:ext>
                </a:extLst>
              </p:cNvPr>
              <p:cNvSpPr txBox="1"/>
              <p:nvPr/>
            </p:nvSpPr>
            <p:spPr>
              <a:xfrm>
                <a:off x="970360" y="1648621"/>
                <a:ext cx="17043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&gt; =</m:t>
                      </m:r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362A61B-731C-3A57-7866-BFB510D72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60" y="1648621"/>
                <a:ext cx="17043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F6203C5-AFCD-2191-FB4A-35FC2F1C6ADC}"/>
                  </a:ext>
                </a:extLst>
              </p:cNvPr>
              <p:cNvSpPr txBox="1"/>
              <p:nvPr/>
            </p:nvSpPr>
            <p:spPr>
              <a:xfrm>
                <a:off x="1193852" y="2155932"/>
                <a:ext cx="13167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F6203C5-AFCD-2191-FB4A-35FC2F1C6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52" y="2155932"/>
                <a:ext cx="131676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4C59FC3-588E-3EFF-528B-DCAFF4E2FE86}"/>
                  </a:ext>
                </a:extLst>
              </p:cNvPr>
              <p:cNvSpPr txBox="1"/>
              <p:nvPr/>
            </p:nvSpPr>
            <p:spPr>
              <a:xfrm>
                <a:off x="6124533" y="3381359"/>
                <a:ext cx="13167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4C59FC3-588E-3EFF-528B-DCAFF4E2F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33" y="3381359"/>
                <a:ext cx="13167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0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3" grpId="0" animBg="1"/>
      <p:bldP spid="64" grpId="0" animBg="1"/>
      <p:bldP spid="65" grpId="0" animBg="1"/>
      <p:bldP spid="66" grpId="0" animBg="1"/>
      <p:bldP spid="80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E24EB92-A9DD-3922-2F16-0A36E291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13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7E5FC9-83DB-3031-8A3A-029AAF8C1D51}"/>
              </a:ext>
            </a:extLst>
          </p:cNvPr>
          <p:cNvSpPr txBox="1"/>
          <p:nvPr/>
        </p:nvSpPr>
        <p:spPr>
          <a:xfrm>
            <a:off x="1222159" y="1181791"/>
            <a:ext cx="9747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/>
              <a:t>During</a:t>
            </a:r>
            <a:r>
              <a:rPr lang="fr-FR" sz="3600" dirty="0"/>
              <a:t> the </a:t>
            </a:r>
            <a:r>
              <a:rPr lang="fr-FR" sz="3600" b="1" dirty="0"/>
              <a:t>phase-transition</a:t>
            </a:r>
            <a:r>
              <a:rPr lang="fr-FR" sz="3600" dirty="0"/>
              <a:t>, the masses of the Neutrinos are </a:t>
            </a:r>
            <a:r>
              <a:rPr lang="fr-FR" sz="3600" b="1" dirty="0"/>
              <a:t>time-</a:t>
            </a:r>
            <a:r>
              <a:rPr lang="fr-FR" sz="3600" b="1" dirty="0" err="1"/>
              <a:t>dependent</a:t>
            </a:r>
            <a:r>
              <a:rPr lang="fr-FR" sz="3600" dirty="0"/>
              <a:t>. All </a:t>
            </a:r>
            <a:r>
              <a:rPr lang="fr-FR" sz="3600" dirty="0" err="1"/>
              <a:t>quantities</a:t>
            </a:r>
            <a:r>
              <a:rPr lang="fr-FR" sz="3600" dirty="0"/>
              <a:t> </a:t>
            </a:r>
            <a:r>
              <a:rPr lang="fr-FR" sz="3600" dirty="0" err="1"/>
              <a:t>will</a:t>
            </a:r>
            <a:r>
              <a:rPr lang="fr-FR" sz="3600" dirty="0"/>
              <a:t> have an explicit time-</a:t>
            </a:r>
            <a:r>
              <a:rPr lang="fr-FR" sz="3600" dirty="0" err="1"/>
              <a:t>dependence</a:t>
            </a:r>
            <a:r>
              <a:rPr lang="fr-FR" sz="3600" dirty="0"/>
              <a:t> </a:t>
            </a:r>
            <a:r>
              <a:rPr lang="fr-FR" sz="3600" dirty="0" err="1"/>
              <a:t>along</a:t>
            </a:r>
            <a:r>
              <a:rPr lang="fr-FR" sz="3600" dirty="0"/>
              <a:t> the </a:t>
            </a:r>
            <a:r>
              <a:rPr lang="fr-FR" sz="3600" b="1" dirty="0" err="1"/>
              <a:t>wall</a:t>
            </a:r>
            <a:r>
              <a:rPr lang="fr-FR" sz="3600" dirty="0"/>
              <a:t>.</a:t>
            </a: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EBB42921-D265-A46E-A327-7A0989324799}"/>
              </a:ext>
            </a:extLst>
          </p:cNvPr>
          <p:cNvSpPr/>
          <p:nvPr/>
        </p:nvSpPr>
        <p:spPr>
          <a:xfrm>
            <a:off x="1329431" y="3694938"/>
            <a:ext cx="2814222" cy="2327784"/>
          </a:xfrm>
          <a:custGeom>
            <a:avLst/>
            <a:gdLst>
              <a:gd name="connsiteX0" fmla="*/ 0 w 6122126"/>
              <a:gd name="connsiteY0" fmla="*/ 2095272 h 2267081"/>
              <a:gd name="connsiteX1" fmla="*/ 2325189 w 6122126"/>
              <a:gd name="connsiteY1" fmla="*/ 2086563 h 2267081"/>
              <a:gd name="connsiteX2" fmla="*/ 2734492 w 6122126"/>
              <a:gd name="connsiteY2" fmla="*/ 240346 h 2267081"/>
              <a:gd name="connsiteX3" fmla="*/ 6122126 w 6122126"/>
              <a:gd name="connsiteY3" fmla="*/ 22632 h 2267081"/>
              <a:gd name="connsiteX4" fmla="*/ 6122126 w 6122126"/>
              <a:gd name="connsiteY4" fmla="*/ 22632 h 2267081"/>
              <a:gd name="connsiteX0" fmla="*/ 0 w 6122126"/>
              <a:gd name="connsiteY0" fmla="*/ 2095272 h 2271919"/>
              <a:gd name="connsiteX1" fmla="*/ 1445623 w 6122126"/>
              <a:gd name="connsiteY1" fmla="*/ 2208483 h 2271919"/>
              <a:gd name="connsiteX2" fmla="*/ 2325189 w 6122126"/>
              <a:gd name="connsiteY2" fmla="*/ 2086563 h 2271919"/>
              <a:gd name="connsiteX3" fmla="*/ 2734492 w 6122126"/>
              <a:gd name="connsiteY3" fmla="*/ 240346 h 2271919"/>
              <a:gd name="connsiteX4" fmla="*/ 6122126 w 6122126"/>
              <a:gd name="connsiteY4" fmla="*/ 22632 h 2271919"/>
              <a:gd name="connsiteX5" fmla="*/ 6122126 w 6122126"/>
              <a:gd name="connsiteY5" fmla="*/ 22632 h 2271919"/>
              <a:gd name="connsiteX0" fmla="*/ 0 w 6122126"/>
              <a:gd name="connsiteY0" fmla="*/ 2095272 h 2250745"/>
              <a:gd name="connsiteX1" fmla="*/ 1445623 w 6122126"/>
              <a:gd name="connsiteY1" fmla="*/ 2208483 h 2250745"/>
              <a:gd name="connsiteX2" fmla="*/ 2325189 w 6122126"/>
              <a:gd name="connsiteY2" fmla="*/ 2086563 h 2250745"/>
              <a:gd name="connsiteX3" fmla="*/ 2734492 w 6122126"/>
              <a:gd name="connsiteY3" fmla="*/ 240346 h 2250745"/>
              <a:gd name="connsiteX4" fmla="*/ 6122126 w 6122126"/>
              <a:gd name="connsiteY4" fmla="*/ 22632 h 2250745"/>
              <a:gd name="connsiteX5" fmla="*/ 6122126 w 6122126"/>
              <a:gd name="connsiteY5" fmla="*/ 22632 h 2250745"/>
              <a:gd name="connsiteX0" fmla="*/ 0 w 6122126"/>
              <a:gd name="connsiteY0" fmla="*/ 2093492 h 2226972"/>
              <a:gd name="connsiteX1" fmla="*/ 1445623 w 6122126"/>
              <a:gd name="connsiteY1" fmla="*/ 2206703 h 2226972"/>
              <a:gd name="connsiteX2" fmla="*/ 2490652 w 6122126"/>
              <a:gd name="connsiteY2" fmla="*/ 2049949 h 2226972"/>
              <a:gd name="connsiteX3" fmla="*/ 2734492 w 6122126"/>
              <a:gd name="connsiteY3" fmla="*/ 238566 h 2226972"/>
              <a:gd name="connsiteX4" fmla="*/ 6122126 w 6122126"/>
              <a:gd name="connsiteY4" fmla="*/ 20852 h 2226972"/>
              <a:gd name="connsiteX5" fmla="*/ 6122126 w 6122126"/>
              <a:gd name="connsiteY5" fmla="*/ 20852 h 2226972"/>
              <a:gd name="connsiteX0" fmla="*/ 0 w 6122126"/>
              <a:gd name="connsiteY0" fmla="*/ 2093492 h 2219055"/>
              <a:gd name="connsiteX1" fmla="*/ 1071154 w 6122126"/>
              <a:gd name="connsiteY1" fmla="*/ 2189285 h 2219055"/>
              <a:gd name="connsiteX2" fmla="*/ 2490652 w 6122126"/>
              <a:gd name="connsiteY2" fmla="*/ 2049949 h 2219055"/>
              <a:gd name="connsiteX3" fmla="*/ 2734492 w 6122126"/>
              <a:gd name="connsiteY3" fmla="*/ 238566 h 2219055"/>
              <a:gd name="connsiteX4" fmla="*/ 6122126 w 6122126"/>
              <a:gd name="connsiteY4" fmla="*/ 20852 h 2219055"/>
              <a:gd name="connsiteX5" fmla="*/ 6122126 w 6122126"/>
              <a:gd name="connsiteY5" fmla="*/ 20852 h 2219055"/>
              <a:gd name="connsiteX0" fmla="*/ 0 w 6122126"/>
              <a:gd name="connsiteY0" fmla="*/ 2239950 h 2365513"/>
              <a:gd name="connsiteX1" fmla="*/ 1071154 w 6122126"/>
              <a:gd name="connsiteY1" fmla="*/ 2335743 h 2365513"/>
              <a:gd name="connsiteX2" fmla="*/ 2490652 w 6122126"/>
              <a:gd name="connsiteY2" fmla="*/ 2196407 h 2365513"/>
              <a:gd name="connsiteX3" fmla="*/ 2734492 w 6122126"/>
              <a:gd name="connsiteY3" fmla="*/ 385024 h 2365513"/>
              <a:gd name="connsiteX4" fmla="*/ 6122126 w 6122126"/>
              <a:gd name="connsiteY4" fmla="*/ 167310 h 2365513"/>
              <a:gd name="connsiteX5" fmla="*/ 6122126 w 6122126"/>
              <a:gd name="connsiteY5" fmla="*/ 167310 h 2365513"/>
              <a:gd name="connsiteX0" fmla="*/ 0 w 6122126"/>
              <a:gd name="connsiteY0" fmla="*/ 2239950 h 2343780"/>
              <a:gd name="connsiteX1" fmla="*/ 2490652 w 6122126"/>
              <a:gd name="connsiteY1" fmla="*/ 2196407 h 2343780"/>
              <a:gd name="connsiteX2" fmla="*/ 2734492 w 6122126"/>
              <a:gd name="connsiteY2" fmla="*/ 385024 h 2343780"/>
              <a:gd name="connsiteX3" fmla="*/ 6122126 w 6122126"/>
              <a:gd name="connsiteY3" fmla="*/ 167310 h 2343780"/>
              <a:gd name="connsiteX4" fmla="*/ 6122126 w 6122126"/>
              <a:gd name="connsiteY4" fmla="*/ 167310 h 2343780"/>
              <a:gd name="connsiteX0" fmla="*/ 0 w 6122126"/>
              <a:gd name="connsiteY0" fmla="*/ 2093492 h 2197322"/>
              <a:gd name="connsiteX1" fmla="*/ 2490652 w 6122126"/>
              <a:gd name="connsiteY1" fmla="*/ 2049949 h 2197322"/>
              <a:gd name="connsiteX2" fmla="*/ 2734492 w 6122126"/>
              <a:gd name="connsiteY2" fmla="*/ 238566 h 2197322"/>
              <a:gd name="connsiteX3" fmla="*/ 6122126 w 6122126"/>
              <a:gd name="connsiteY3" fmla="*/ 20852 h 2197322"/>
              <a:gd name="connsiteX4" fmla="*/ 6122126 w 6122126"/>
              <a:gd name="connsiteY4" fmla="*/ 20852 h 2197322"/>
              <a:gd name="connsiteX0" fmla="*/ 0 w 6122126"/>
              <a:gd name="connsiteY0" fmla="*/ 2093492 h 2093492"/>
              <a:gd name="connsiteX1" fmla="*/ 2490652 w 6122126"/>
              <a:gd name="connsiteY1" fmla="*/ 2049949 h 2093492"/>
              <a:gd name="connsiteX2" fmla="*/ 2734492 w 6122126"/>
              <a:gd name="connsiteY2" fmla="*/ 238566 h 2093492"/>
              <a:gd name="connsiteX3" fmla="*/ 6122126 w 6122126"/>
              <a:gd name="connsiteY3" fmla="*/ 20852 h 2093492"/>
              <a:gd name="connsiteX4" fmla="*/ 6122126 w 6122126"/>
              <a:gd name="connsiteY4" fmla="*/ 20852 h 2093492"/>
              <a:gd name="connsiteX0" fmla="*/ 0 w 6122126"/>
              <a:gd name="connsiteY0" fmla="*/ 2093933 h 2093933"/>
              <a:gd name="connsiteX1" fmla="*/ 1898469 w 6122126"/>
              <a:gd name="connsiteY1" fmla="*/ 2059098 h 2093933"/>
              <a:gd name="connsiteX2" fmla="*/ 2734492 w 6122126"/>
              <a:gd name="connsiteY2" fmla="*/ 239007 h 2093933"/>
              <a:gd name="connsiteX3" fmla="*/ 6122126 w 6122126"/>
              <a:gd name="connsiteY3" fmla="*/ 21293 h 2093933"/>
              <a:gd name="connsiteX4" fmla="*/ 6122126 w 6122126"/>
              <a:gd name="connsiteY4" fmla="*/ 21293 h 2093933"/>
              <a:gd name="connsiteX0" fmla="*/ 0 w 6122126"/>
              <a:gd name="connsiteY0" fmla="*/ 2078733 h 2188715"/>
              <a:gd name="connsiteX1" fmla="*/ 1898469 w 6122126"/>
              <a:gd name="connsiteY1" fmla="*/ 2043898 h 2188715"/>
              <a:gd name="connsiteX2" fmla="*/ 2734492 w 6122126"/>
              <a:gd name="connsiteY2" fmla="*/ 223807 h 2188715"/>
              <a:gd name="connsiteX3" fmla="*/ 6122126 w 6122126"/>
              <a:gd name="connsiteY3" fmla="*/ 6093 h 2188715"/>
              <a:gd name="connsiteX4" fmla="*/ 6122126 w 6122126"/>
              <a:gd name="connsiteY4" fmla="*/ 6093 h 2188715"/>
              <a:gd name="connsiteX0" fmla="*/ 0 w 6122126"/>
              <a:gd name="connsiteY0" fmla="*/ 2072640 h 2182622"/>
              <a:gd name="connsiteX1" fmla="*/ 1898469 w 6122126"/>
              <a:gd name="connsiteY1" fmla="*/ 2037805 h 2182622"/>
              <a:gd name="connsiteX2" fmla="*/ 2734492 w 6122126"/>
              <a:gd name="connsiteY2" fmla="*/ 217714 h 2182622"/>
              <a:gd name="connsiteX3" fmla="*/ 6122126 w 6122126"/>
              <a:gd name="connsiteY3" fmla="*/ 0 h 2182622"/>
              <a:gd name="connsiteX4" fmla="*/ 6122126 w 6122126"/>
              <a:gd name="connsiteY4" fmla="*/ 0 h 2182622"/>
              <a:gd name="connsiteX0" fmla="*/ 0 w 6122126"/>
              <a:gd name="connsiteY0" fmla="*/ 2072640 h 2072640"/>
              <a:gd name="connsiteX1" fmla="*/ 1898469 w 6122126"/>
              <a:gd name="connsiteY1" fmla="*/ 2037805 h 2072640"/>
              <a:gd name="connsiteX2" fmla="*/ 2734492 w 6122126"/>
              <a:gd name="connsiteY2" fmla="*/ 217714 h 2072640"/>
              <a:gd name="connsiteX3" fmla="*/ 6122126 w 6122126"/>
              <a:gd name="connsiteY3" fmla="*/ 0 h 2072640"/>
              <a:gd name="connsiteX4" fmla="*/ 6122126 w 6122126"/>
              <a:gd name="connsiteY4" fmla="*/ 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2126" h="2072640">
                <a:moveTo>
                  <a:pt x="0" y="2072640"/>
                </a:moveTo>
                <a:cubicBezTo>
                  <a:pt x="518886" y="2063569"/>
                  <a:pt x="1233714" y="2068285"/>
                  <a:pt x="1898469" y="2037805"/>
                </a:cubicBezTo>
                <a:cubicBezTo>
                  <a:pt x="2563224" y="2007325"/>
                  <a:pt x="1778000" y="287383"/>
                  <a:pt x="2734492" y="217714"/>
                </a:cubicBezTo>
                <a:lnTo>
                  <a:pt x="6122126" y="0"/>
                </a:lnTo>
                <a:lnTo>
                  <a:pt x="6122126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5A4D70B-7268-776F-50B6-F53C74376983}"/>
                  </a:ext>
                </a:extLst>
              </p:cNvPr>
              <p:cNvSpPr txBox="1"/>
              <p:nvPr/>
            </p:nvSpPr>
            <p:spPr>
              <a:xfrm>
                <a:off x="4614910" y="4197559"/>
                <a:ext cx="6116714" cy="66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F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  <m:sup>
                          <m:r>
                            <a:rPr lang="fr-F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fr-FR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fr-FR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FR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5A4D70B-7268-776F-50B6-F53C74376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10" y="4197559"/>
                <a:ext cx="6116714" cy="661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25BE828-1F1A-5ECD-59C7-8BE25B1DD74B}"/>
                  </a:ext>
                </a:extLst>
              </p:cNvPr>
              <p:cNvSpPr txBox="1"/>
              <p:nvPr/>
            </p:nvSpPr>
            <p:spPr>
              <a:xfrm>
                <a:off x="1487010" y="3198571"/>
                <a:ext cx="21794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25BE828-1F1A-5ECD-59C7-8BE25B1D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010" y="3198571"/>
                <a:ext cx="217946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93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B19BF4-1F89-30DB-38DE-292C762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14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80DE442-1145-AABC-8DB6-1C3238431FD3}"/>
              </a:ext>
            </a:extLst>
          </p:cNvPr>
          <p:cNvSpPr txBox="1">
            <a:spLocks/>
          </p:cNvSpPr>
          <p:nvPr/>
        </p:nvSpPr>
        <p:spPr>
          <a:xfrm>
            <a:off x="631372" y="1606486"/>
            <a:ext cx="10929256" cy="18225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600" dirty="0"/>
              <a:t>3. Tools and </a:t>
            </a:r>
            <a:r>
              <a:rPr lang="fr-FR" sz="6600" dirty="0" err="1"/>
              <a:t>Results</a:t>
            </a:r>
            <a:r>
              <a:rPr lang="fr-FR" sz="6600" dirty="0"/>
              <a:t>: </a:t>
            </a:r>
            <a:r>
              <a:rPr lang="fr-FR" sz="6600" b="1" dirty="0"/>
              <a:t>Out-of-</a:t>
            </a:r>
            <a:r>
              <a:rPr lang="fr-FR" sz="6600" b="1" dirty="0" err="1"/>
              <a:t>Equilibrium</a:t>
            </a:r>
            <a:r>
              <a:rPr lang="fr-FR" sz="6600" b="1" dirty="0"/>
              <a:t> QFT</a:t>
            </a:r>
            <a:r>
              <a:rPr lang="fr-FR" sz="6600" dirty="0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CC5D80-5FAD-2260-CD8B-E31730378EB7}"/>
              </a:ext>
            </a:extLst>
          </p:cNvPr>
          <p:cNvSpPr txBox="1"/>
          <p:nvPr/>
        </p:nvSpPr>
        <p:spPr>
          <a:xfrm>
            <a:off x="8079471" y="4145002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Electroweak</a:t>
            </a:r>
            <a:r>
              <a:rPr lang="fr-FR" b="1" dirty="0"/>
              <a:t> </a:t>
            </a:r>
            <a:r>
              <a:rPr lang="fr-FR" b="1" dirty="0" err="1"/>
              <a:t>Baryogenesis</a:t>
            </a: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762597-E4F1-AC94-4E72-0E90BA1000A9}"/>
              </a:ext>
            </a:extLst>
          </p:cNvPr>
          <p:cNvSpPr txBox="1"/>
          <p:nvPr/>
        </p:nvSpPr>
        <p:spPr>
          <a:xfrm>
            <a:off x="4591235" y="4138474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Low-</a:t>
            </a:r>
            <a:r>
              <a:rPr lang="fr-FR" b="1" dirty="0" err="1"/>
              <a:t>scale</a:t>
            </a:r>
            <a:r>
              <a:rPr lang="fr-FR" b="1" dirty="0"/>
              <a:t> </a:t>
            </a:r>
            <a:r>
              <a:rPr lang="fr-FR" b="1" dirty="0" err="1"/>
              <a:t>Leptogenesis</a:t>
            </a:r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A44BEA-7C6F-E12F-66B9-E23B85ED47FD}"/>
              </a:ext>
            </a:extLst>
          </p:cNvPr>
          <p:cNvSpPr txBox="1"/>
          <p:nvPr/>
        </p:nvSpPr>
        <p:spPr>
          <a:xfrm>
            <a:off x="1395274" y="4138474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Thermal </a:t>
            </a:r>
            <a:r>
              <a:rPr lang="fr-FR" b="1" dirty="0" err="1"/>
              <a:t>Leptogenesis</a:t>
            </a:r>
            <a:endParaRPr lang="fr-FR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EBECD8-820B-2BEF-D66E-0FBA62FCE82B}"/>
              </a:ext>
            </a:extLst>
          </p:cNvPr>
          <p:cNvSpPr txBox="1"/>
          <p:nvPr/>
        </p:nvSpPr>
        <p:spPr>
          <a:xfrm>
            <a:off x="1296140" y="4696287"/>
            <a:ext cx="270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Anisimov</a:t>
            </a:r>
            <a:r>
              <a:rPr lang="fr-FR" dirty="0"/>
              <a:t>, </a:t>
            </a:r>
            <a:r>
              <a:rPr lang="fr-FR" dirty="0" err="1"/>
              <a:t>Buchmüller</a:t>
            </a:r>
            <a:r>
              <a:rPr lang="fr-FR" dirty="0"/>
              <a:t>, </a:t>
            </a:r>
            <a:r>
              <a:rPr lang="fr-FR" dirty="0" err="1"/>
              <a:t>Drewes</a:t>
            </a:r>
            <a:r>
              <a:rPr lang="fr-FR" dirty="0"/>
              <a:t>, </a:t>
            </a:r>
            <a:r>
              <a:rPr lang="fr-FR" dirty="0" err="1"/>
              <a:t>Mendizabal</a:t>
            </a:r>
            <a:r>
              <a:rPr lang="fr-FR" dirty="0"/>
              <a:t> (2010)]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B85BB5-2292-E599-BD64-DFF61523A9DF}"/>
              </a:ext>
            </a:extLst>
          </p:cNvPr>
          <p:cNvSpPr txBox="1"/>
          <p:nvPr/>
        </p:nvSpPr>
        <p:spPr>
          <a:xfrm>
            <a:off x="4597153" y="4696286"/>
            <a:ext cx="241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Drewes</a:t>
            </a:r>
            <a:r>
              <a:rPr lang="fr-FR" dirty="0"/>
              <a:t>, </a:t>
            </a:r>
            <a:r>
              <a:rPr lang="fr-FR" dirty="0" err="1"/>
              <a:t>Garbrecht</a:t>
            </a:r>
            <a:r>
              <a:rPr lang="fr-FR" dirty="0"/>
              <a:t>, </a:t>
            </a:r>
            <a:r>
              <a:rPr lang="fr-FR" dirty="0" err="1"/>
              <a:t>Gueter</a:t>
            </a:r>
            <a:r>
              <a:rPr lang="fr-FR" dirty="0"/>
              <a:t>, </a:t>
            </a:r>
            <a:r>
              <a:rPr lang="fr-FR" dirty="0" err="1"/>
              <a:t>Klaric</a:t>
            </a:r>
            <a:r>
              <a:rPr lang="fr-FR" dirty="0"/>
              <a:t> (2010)]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37FA50-5B2D-9F89-516E-D85F724B1800}"/>
              </a:ext>
            </a:extLst>
          </p:cNvPr>
          <p:cNvSpPr txBox="1"/>
          <p:nvPr/>
        </p:nvSpPr>
        <p:spPr>
          <a:xfrm>
            <a:off x="8158579" y="4696286"/>
            <a:ext cx="273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[Lee, </a:t>
            </a:r>
            <a:r>
              <a:rPr lang="fr-FR" dirty="0" err="1"/>
              <a:t>Cirigliano</a:t>
            </a:r>
            <a:r>
              <a:rPr lang="fr-FR" dirty="0"/>
              <a:t>, Ramsey-</a:t>
            </a:r>
            <a:r>
              <a:rPr lang="fr-FR" dirty="0" err="1"/>
              <a:t>Musolf</a:t>
            </a:r>
            <a:r>
              <a:rPr lang="fr-FR" dirty="0"/>
              <a:t> (2005)]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77B083-445F-CF82-BDEF-58EE27EE28E8}"/>
              </a:ext>
            </a:extLst>
          </p:cNvPr>
          <p:cNvSpPr txBox="1"/>
          <p:nvPr/>
        </p:nvSpPr>
        <p:spPr>
          <a:xfrm>
            <a:off x="5523390" y="5513033"/>
            <a:ext cx="229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77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Equilibrium</a:t>
            </a:r>
            <a:r>
              <a:rPr lang="fr-FR" dirty="0"/>
              <a:t> QFT: Schwinger-Dyson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481942" y="3174275"/>
                <a:ext cx="6537366" cy="473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fr-FR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28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2" y="3174275"/>
                <a:ext cx="6537366" cy="4733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375787" y="4706013"/>
                <a:ext cx="9520811" cy="665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fr-FR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87" y="4706013"/>
                <a:ext cx="9520811" cy="6650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819924" y="3771013"/>
            <a:ext cx="266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Full </a:t>
            </a:r>
            <a:r>
              <a:rPr lang="fr-FR" sz="2400" b="1" dirty="0" err="1">
                <a:solidFill>
                  <a:srgbClr val="FF0000"/>
                </a:solidFill>
              </a:rPr>
              <a:t>propagator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41650" y="2644045"/>
            <a:ext cx="346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Free </a:t>
            </a:r>
            <a:r>
              <a:rPr lang="fr-FR" sz="2400" b="1" dirty="0" err="1">
                <a:solidFill>
                  <a:srgbClr val="00B050"/>
                </a:solidFill>
              </a:rPr>
              <a:t>propagator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37250" y="3702448"/>
            <a:ext cx="393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</a:rPr>
              <a:t>Deviation</a:t>
            </a:r>
            <a:r>
              <a:rPr lang="fr-FR" sz="2400" b="1" dirty="0">
                <a:solidFill>
                  <a:srgbClr val="7030A0"/>
                </a:solidFill>
              </a:rPr>
              <a:t> due to interactions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65483" y="5659736"/>
            <a:ext cx="154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(convolution)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605471" y="1971505"/>
                <a:ext cx="17506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r-FR" sz="2400" dirty="0">
                    <a:solidFill>
                      <a:srgbClr val="FF0000"/>
                    </a:solidFill>
                  </a:rPr>
                  <a:t>= self-</a:t>
                </a:r>
                <a:r>
                  <a:rPr lang="fr-FR" sz="2400" dirty="0" err="1">
                    <a:solidFill>
                      <a:srgbClr val="FF0000"/>
                    </a:solidFill>
                  </a:rPr>
                  <a:t>energy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471" y="1971505"/>
                <a:ext cx="17506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272" t="-24590" r="-9756" b="-49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5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2540" y="982132"/>
            <a:ext cx="10405367" cy="1303867"/>
          </a:xfrm>
        </p:spPr>
        <p:txBody>
          <a:bodyPr>
            <a:normAutofit fontScale="90000"/>
          </a:bodyPr>
          <a:lstStyle/>
          <a:p>
            <a:r>
              <a:rPr lang="fr-FR" dirty="0"/>
              <a:t>Non-</a:t>
            </a:r>
            <a:r>
              <a:rPr lang="fr-FR" dirty="0" err="1"/>
              <a:t>Equilibrium</a:t>
            </a:r>
            <a:r>
              <a:rPr lang="fr-FR" dirty="0"/>
              <a:t> QFT: Schwinger-Dyson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481942" y="3174275"/>
                <a:ext cx="7105856" cy="473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28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2" y="3174275"/>
                <a:ext cx="7105856" cy="4733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207105" y="4706013"/>
                <a:ext cx="10332957" cy="665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fr-FR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05" y="4706013"/>
                <a:ext cx="10332957" cy="665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16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605471" y="1971505"/>
                <a:ext cx="17506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r-FR" sz="2400" dirty="0">
                    <a:solidFill>
                      <a:srgbClr val="FF0000"/>
                    </a:solidFill>
                  </a:rPr>
                  <a:t>= self-</a:t>
                </a:r>
                <a:r>
                  <a:rPr lang="fr-FR" sz="2400" dirty="0" err="1">
                    <a:solidFill>
                      <a:srgbClr val="FF0000"/>
                    </a:solidFill>
                  </a:rPr>
                  <a:t>energy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471" y="1971505"/>
                <a:ext cx="17506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272" t="-24590" r="-9756" b="-49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A5B3952-65BD-1FA3-8213-3BA3D7830C31}"/>
                  </a:ext>
                </a:extLst>
              </p:cNvPr>
              <p:cNvSpPr txBox="1"/>
              <p:nvPr/>
            </p:nvSpPr>
            <p:spPr>
              <a:xfrm>
                <a:off x="3252658" y="5613569"/>
                <a:ext cx="6241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fr-FR" sz="2400" dirty="0"/>
                  <a:t>-</a:t>
                </a:r>
                <a:r>
                  <a:rPr lang="fr-FR" sz="2400" dirty="0" err="1"/>
                  <a:t>dependence</a:t>
                </a:r>
                <a:r>
                  <a:rPr lang="fr-FR" sz="2400" dirty="0"/>
                  <a:t>: no longer time-translation invariant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A5B3952-65BD-1FA3-8213-3BA3D7830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658" y="5613569"/>
                <a:ext cx="6241850" cy="461665"/>
              </a:xfrm>
              <a:prstGeom prst="rect">
                <a:avLst/>
              </a:prstGeom>
              <a:blipFill>
                <a:blip r:embed="rId5"/>
                <a:stretch>
                  <a:fillRect l="-98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1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Keldysh</a:t>
            </a:r>
            <a:r>
              <a:rPr lang="fr-FR" dirty="0"/>
              <a:t>-Schwinger/CTP </a:t>
            </a:r>
            <a:r>
              <a:rPr lang="fr-FR" dirty="0" err="1"/>
              <a:t>formalism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17</a:t>
            </a:fld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31F3936-94F7-E8C5-A469-4C7DE80524A3}"/>
              </a:ext>
            </a:extLst>
          </p:cNvPr>
          <p:cNvCxnSpPr/>
          <p:nvPr/>
        </p:nvCxnSpPr>
        <p:spPr>
          <a:xfrm>
            <a:off x="2192784" y="4341181"/>
            <a:ext cx="8353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31709DB-D350-05DC-230D-02C5B8DBA15D}"/>
                  </a:ext>
                </a:extLst>
              </p:cNvPr>
              <p:cNvSpPr txBox="1"/>
              <p:nvPr/>
            </p:nvSpPr>
            <p:spPr>
              <a:xfrm>
                <a:off x="9817375" y="4506716"/>
                <a:ext cx="1750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Real time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31709DB-D350-05DC-230D-02C5B8DBA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375" y="4506716"/>
                <a:ext cx="1750671" cy="369332"/>
              </a:xfrm>
              <a:prstGeom prst="rect">
                <a:avLst/>
              </a:prstGeom>
              <a:blipFill>
                <a:blip r:embed="rId2"/>
                <a:stretch>
                  <a:fillRect l="-2778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F946A0D-FD0A-91DB-AE09-7AC94220F99D}"/>
              </a:ext>
            </a:extLst>
          </p:cNvPr>
          <p:cNvSpPr/>
          <p:nvPr/>
        </p:nvSpPr>
        <p:spPr>
          <a:xfrm>
            <a:off x="2612663" y="4190261"/>
            <a:ext cx="7514130" cy="301840"/>
          </a:xfrm>
          <a:custGeom>
            <a:avLst/>
            <a:gdLst>
              <a:gd name="connsiteX0" fmla="*/ 0 w 7514130"/>
              <a:gd name="connsiteY0" fmla="*/ 0 h 301840"/>
              <a:gd name="connsiteX1" fmla="*/ 6427433 w 7514130"/>
              <a:gd name="connsiteY1" fmla="*/ 26633 h 301840"/>
              <a:gd name="connsiteX2" fmla="*/ 6880194 w 7514130"/>
              <a:gd name="connsiteY2" fmla="*/ 239697 h 301840"/>
              <a:gd name="connsiteX3" fmla="*/ 0 w 7514130"/>
              <a:gd name="connsiteY3" fmla="*/ 301840 h 3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4130" h="301840">
                <a:moveTo>
                  <a:pt x="0" y="0"/>
                </a:moveTo>
                <a:lnTo>
                  <a:pt x="6427433" y="26633"/>
                </a:lnTo>
                <a:cubicBezTo>
                  <a:pt x="7574132" y="66583"/>
                  <a:pt x="7951433" y="193829"/>
                  <a:pt x="6880194" y="239697"/>
                </a:cubicBezTo>
                <a:cubicBezTo>
                  <a:pt x="5808955" y="285565"/>
                  <a:pt x="2904477" y="293702"/>
                  <a:pt x="0" y="30184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F4EADD9-6FD6-3723-686E-0413925F55B4}"/>
              </a:ext>
            </a:extLst>
          </p:cNvPr>
          <p:cNvCxnSpPr>
            <a:cxnSpLocks/>
          </p:cNvCxnSpPr>
          <p:nvPr/>
        </p:nvCxnSpPr>
        <p:spPr>
          <a:xfrm>
            <a:off x="2612663" y="3888419"/>
            <a:ext cx="0" cy="98762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AB297CE-1C20-7FD6-ABDC-6EC3DED6F6E2}"/>
                  </a:ext>
                </a:extLst>
              </p:cNvPr>
              <p:cNvSpPr txBox="1"/>
              <p:nvPr/>
            </p:nvSpPr>
            <p:spPr>
              <a:xfrm>
                <a:off x="1737327" y="3443627"/>
                <a:ext cx="1750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AB297CE-1C20-7FD6-ABDC-6EC3DED6F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27" y="3443627"/>
                <a:ext cx="175067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7F57F2F-79C0-2ECF-ACEB-FB6007371244}"/>
              </a:ext>
            </a:extLst>
          </p:cNvPr>
          <p:cNvCxnSpPr/>
          <p:nvPr/>
        </p:nvCxnSpPr>
        <p:spPr>
          <a:xfrm>
            <a:off x="6378606" y="4101484"/>
            <a:ext cx="181992" cy="976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51B939D-24A2-2D8A-773B-E1F7AC6BE858}"/>
              </a:ext>
            </a:extLst>
          </p:cNvPr>
          <p:cNvCxnSpPr>
            <a:cxnSpLocks/>
          </p:cNvCxnSpPr>
          <p:nvPr/>
        </p:nvCxnSpPr>
        <p:spPr>
          <a:xfrm flipV="1">
            <a:off x="6380089" y="4209496"/>
            <a:ext cx="181992" cy="976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5DB6BED-3128-7B9D-7D70-11DF8C4005BB}"/>
              </a:ext>
            </a:extLst>
          </p:cNvPr>
          <p:cNvCxnSpPr>
            <a:cxnSpLocks/>
          </p:cNvCxnSpPr>
          <p:nvPr/>
        </p:nvCxnSpPr>
        <p:spPr>
          <a:xfrm flipH="1">
            <a:off x="5979593" y="4375951"/>
            <a:ext cx="181992" cy="976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F1280D4-7211-2F50-A7EA-CF82AE2A50F5}"/>
              </a:ext>
            </a:extLst>
          </p:cNvPr>
          <p:cNvCxnSpPr>
            <a:cxnSpLocks/>
          </p:cNvCxnSpPr>
          <p:nvPr/>
        </p:nvCxnSpPr>
        <p:spPr>
          <a:xfrm flipH="1" flipV="1">
            <a:off x="5981076" y="4483963"/>
            <a:ext cx="181992" cy="976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77E0B4A1-6554-514C-3C06-120EAF7EA184}"/>
                  </a:ext>
                </a:extLst>
              </p:cNvPr>
              <p:cNvSpPr txBox="1"/>
              <p:nvPr/>
            </p:nvSpPr>
            <p:spPr>
              <a:xfrm>
                <a:off x="5949385" y="4775565"/>
                <a:ext cx="3175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77E0B4A1-6554-514C-3C06-120EAF7EA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85" y="4775565"/>
                <a:ext cx="31758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641909B-FB86-26F1-9868-10E05A256695}"/>
                  </a:ext>
                </a:extLst>
              </p:cNvPr>
              <p:cNvSpPr txBox="1"/>
              <p:nvPr/>
            </p:nvSpPr>
            <p:spPr>
              <a:xfrm>
                <a:off x="1465297" y="5400400"/>
                <a:ext cx="9329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Initial value </a:t>
                </a:r>
                <a:r>
                  <a:rPr lang="fr-FR" sz="2400" dirty="0" err="1"/>
                  <a:t>problem</a:t>
                </a:r>
                <a:r>
                  <a:rPr lang="fr-FR" sz="2400" dirty="0"/>
                  <a:t>: </a:t>
                </a:r>
                <a:r>
                  <a:rPr lang="fr-FR" sz="2400" dirty="0" err="1"/>
                  <a:t>we</a:t>
                </a:r>
                <a:r>
                  <a:rPr lang="fr-FR" sz="2400" dirty="0"/>
                  <a:t> know the distribution </a:t>
                </a:r>
                <a:r>
                  <a:rPr lang="fr-FR" sz="2400" dirty="0" err="1"/>
                  <a:t>only</a:t>
                </a:r>
                <a:r>
                  <a:rPr lang="fr-FR" sz="2400" dirty="0"/>
                  <a:t> at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  (&lt;</m:t>
                    </m:r>
                    <m:r>
                      <a:rPr lang="fr-FR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|"/>
                        <m:endChr m:val="|"/>
                        <m:ctrlPr>
                          <a:rPr lang="fr-FR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fr-FR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&gt;)</m:t>
                    </m:r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641909B-FB86-26F1-9868-10E05A256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97" y="5400400"/>
                <a:ext cx="9329947" cy="461665"/>
              </a:xfrm>
              <a:prstGeom prst="rect">
                <a:avLst/>
              </a:prstGeom>
              <a:blipFill>
                <a:blip r:embed="rId5"/>
                <a:stretch>
                  <a:fillRect l="-980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>
            <a:extLst>
              <a:ext uri="{FF2B5EF4-FFF2-40B4-BE49-F238E27FC236}">
                <a16:creationId xmlns:a16="http://schemas.microsoft.com/office/drawing/2014/main" id="{6121BB0B-EC0F-683D-4828-363C2FC52E89}"/>
              </a:ext>
            </a:extLst>
          </p:cNvPr>
          <p:cNvSpPr/>
          <p:nvPr/>
        </p:nvSpPr>
        <p:spPr>
          <a:xfrm>
            <a:off x="5229703" y="4136993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6A59B09-D9F8-6452-8716-D541B2F27577}"/>
              </a:ext>
            </a:extLst>
          </p:cNvPr>
          <p:cNvSpPr/>
          <p:nvPr/>
        </p:nvSpPr>
        <p:spPr>
          <a:xfrm>
            <a:off x="7765568" y="4394447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E20E1CA-7B46-FD1D-FF21-3BB4E1DBF259}"/>
                  </a:ext>
                </a:extLst>
              </p:cNvPr>
              <p:cNvSpPr txBox="1"/>
              <p:nvPr/>
            </p:nvSpPr>
            <p:spPr>
              <a:xfrm>
                <a:off x="5186251" y="3456144"/>
                <a:ext cx="3844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E20E1CA-7B46-FD1D-FF21-3BB4E1DBF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251" y="3456144"/>
                <a:ext cx="38446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BA6351B-630F-5AC8-BB6A-E2540E838604}"/>
                  </a:ext>
                </a:extLst>
              </p:cNvPr>
              <p:cNvSpPr txBox="1"/>
              <p:nvPr/>
            </p:nvSpPr>
            <p:spPr>
              <a:xfrm>
                <a:off x="7839958" y="4655347"/>
                <a:ext cx="3927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BA6351B-630F-5AC8-BB6A-E2540E838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958" y="4655347"/>
                <a:ext cx="39273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5B9B956-2723-4F8D-5109-76DC77ED95F9}"/>
                  </a:ext>
                </a:extLst>
              </p:cNvPr>
              <p:cNvSpPr txBox="1"/>
              <p:nvPr/>
            </p:nvSpPr>
            <p:spPr>
              <a:xfrm>
                <a:off x="7676127" y="2649015"/>
                <a:ext cx="25441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</m:sup>
                      </m:sSup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5B9B956-2723-4F8D-5109-76DC77ED9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27" y="2649015"/>
                <a:ext cx="254415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282284D-82EB-14BB-FB0E-ABA1514A6BFF}"/>
                  </a:ext>
                </a:extLst>
              </p:cNvPr>
              <p:cNvSpPr txBox="1"/>
              <p:nvPr/>
            </p:nvSpPr>
            <p:spPr>
              <a:xfrm>
                <a:off x="7676127" y="3290098"/>
                <a:ext cx="25441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282284D-82EB-14BB-FB0E-ABA1514A6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27" y="3290098"/>
                <a:ext cx="254415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9FCDB21-9BEF-709C-81A2-30FDB9387749}"/>
              </a:ext>
            </a:extLst>
          </p:cNvPr>
          <p:cNvCxnSpPr/>
          <p:nvPr/>
        </p:nvCxnSpPr>
        <p:spPr>
          <a:xfrm flipV="1">
            <a:off x="9126245" y="5299969"/>
            <a:ext cx="1094040" cy="669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51DA53B-97AD-9281-4B54-60BB1FA64A61}"/>
              </a:ext>
            </a:extLst>
          </p:cNvPr>
          <p:cNvSpPr txBox="1"/>
          <p:nvPr/>
        </p:nvSpPr>
        <p:spPr>
          <a:xfrm>
            <a:off x="852234" y="891820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effectLst/>
                <a:latin typeface="Arial" panose="020B0604020202020204" pitchFamily="34" charset="0"/>
              </a:rPr>
              <a:t>[Keldysh (1965)]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BA9F789-6DFF-44FB-C64A-F3319D12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18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2F26CE1-D9B8-6C99-7173-D0C70A732671}"/>
                  </a:ext>
                </a:extLst>
              </p:cNvPr>
              <p:cNvSpPr txBox="1"/>
              <p:nvPr/>
            </p:nvSpPr>
            <p:spPr>
              <a:xfrm>
                <a:off x="1038429" y="1119434"/>
                <a:ext cx="10332957" cy="665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fr-FR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2F26CE1-D9B8-6C99-7173-D0C70A732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29" y="1119434"/>
                <a:ext cx="10332957" cy="665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3B65320-2B75-C355-6C21-00FD01258873}"/>
                  </a:ext>
                </a:extLst>
              </p:cNvPr>
              <p:cNvSpPr txBox="1"/>
              <p:nvPr/>
            </p:nvSpPr>
            <p:spPr>
              <a:xfrm>
                <a:off x="-382446" y="3700564"/>
                <a:ext cx="11929741" cy="2092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</m:sSubSup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p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36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fr-FR" sz="3600" b="0" i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fr-FR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fr-FR" sz="360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fr-FR" sz="36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fr-FR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3600" dirty="0"/>
              </a:p>
              <a:p>
                <a:r>
                  <a:rPr lang="fr-FR" sz="3600" dirty="0"/>
                  <a:t>		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fr-FR" sz="36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FR" sz="36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3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ctrlPr>
                              <a:rPr lang="fr-FR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36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p>
                            </m:sSup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</m:sup>
                            </m:sSubSup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360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p>
                            </m:sSubSup>
                          </m:e>
                        </m:d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3B65320-2B75-C355-6C21-00FD01258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2446" y="3700564"/>
                <a:ext cx="11929741" cy="20928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F663651-D52B-1675-E715-4E8FAD60F29C}"/>
                  </a:ext>
                </a:extLst>
              </p:cNvPr>
              <p:cNvSpPr txBox="1"/>
              <p:nvPr/>
            </p:nvSpPr>
            <p:spPr>
              <a:xfrm>
                <a:off x="1366253" y="2290536"/>
                <a:ext cx="10005133" cy="99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</m:sSubSup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asymmetry</a:t>
                </a:r>
                <a:r>
                  <a:rPr lang="fr-FR" sz="2800" dirty="0"/>
                  <a:t> </a:t>
                </a:r>
                <a:r>
                  <a:rPr lang="fr-FR" sz="2800" dirty="0" err="1"/>
                  <a:t>between</a:t>
                </a:r>
                <a:r>
                  <a:rPr lang="fr-FR" sz="2800" dirty="0"/>
                  <a:t> leptons and </a:t>
                </a:r>
                <a:r>
                  <a:rPr lang="fr-FR" sz="2800" dirty="0" err="1"/>
                  <a:t>anti-leptons</a:t>
                </a:r>
                <a:r>
                  <a:rPr lang="fr-FR" sz="2800" dirty="0"/>
                  <a:t> = </a:t>
                </a:r>
                <a:r>
                  <a:rPr lang="fr-FR" sz="2800" dirty="0" err="1"/>
                  <a:t>density</a:t>
                </a:r>
                <a:r>
                  <a:rPr lang="fr-FR" sz="2800" dirty="0"/>
                  <a:t> of lepton </a:t>
                </a:r>
                <a:r>
                  <a:rPr lang="fr-FR" sz="2800" dirty="0" err="1"/>
                  <a:t>number</a:t>
                </a:r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F663651-D52B-1675-E715-4E8FAD60F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53" y="2290536"/>
                <a:ext cx="10005133" cy="998287"/>
              </a:xfrm>
              <a:prstGeom prst="rect">
                <a:avLst/>
              </a:prstGeom>
              <a:blipFill>
                <a:blip r:embed="rId4"/>
                <a:stretch>
                  <a:fillRect l="-1219" t="-2439" b="-15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40B8AB7-DCE2-99AE-D324-0D86A3AC9370}"/>
                  </a:ext>
                </a:extLst>
              </p:cNvPr>
              <p:cNvSpPr txBox="1"/>
              <p:nvPr/>
            </p:nvSpPr>
            <p:spPr>
              <a:xfrm>
                <a:off x="1366253" y="3295727"/>
                <a:ext cx="10005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800" dirty="0"/>
                  <a:t> quadri-current </a:t>
                </a:r>
                <a:r>
                  <a:rPr lang="fr-FR" sz="2800" dirty="0" err="1"/>
                  <a:t>associated</a:t>
                </a:r>
                <a:r>
                  <a:rPr lang="fr-FR" sz="2800" dirty="0"/>
                  <a:t> </a:t>
                </a:r>
                <a:r>
                  <a:rPr lang="fr-FR" sz="2800" dirty="0" err="1"/>
                  <a:t>with</a:t>
                </a:r>
                <a:r>
                  <a:rPr lang="fr-FR" sz="2800" dirty="0"/>
                  <a:t> the lepton </a:t>
                </a:r>
                <a:r>
                  <a:rPr lang="fr-FR" sz="2800" dirty="0" err="1"/>
                  <a:t>number</a:t>
                </a:r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40B8AB7-DCE2-99AE-D324-0D86A3AC9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53" y="3295727"/>
                <a:ext cx="10005133" cy="523220"/>
              </a:xfrm>
              <a:prstGeom prst="rect">
                <a:avLst/>
              </a:prstGeom>
              <a:blipFill>
                <a:blip r:embed="rId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E55BB9B9-5FA1-2619-A226-4BC5FF8C89D2}"/>
              </a:ext>
            </a:extLst>
          </p:cNvPr>
          <p:cNvSpPr txBox="1"/>
          <p:nvPr/>
        </p:nvSpPr>
        <p:spPr>
          <a:xfrm>
            <a:off x="1366253" y="5847049"/>
            <a:ext cx="1052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[1]. « Quantum </a:t>
            </a:r>
            <a:r>
              <a:rPr lang="fr-FR" sz="1600" dirty="0" err="1"/>
              <a:t>Leptogenesis</a:t>
            </a:r>
            <a:r>
              <a:rPr lang="fr-FR" sz="1600" dirty="0"/>
              <a:t> I », </a:t>
            </a:r>
            <a:r>
              <a:rPr lang="fr-FR" sz="1600" dirty="0" err="1"/>
              <a:t>Anisimov</a:t>
            </a:r>
            <a:r>
              <a:rPr lang="fr-FR" sz="1600" dirty="0"/>
              <a:t>, </a:t>
            </a:r>
            <a:r>
              <a:rPr lang="fr-FR" sz="1600" dirty="0" err="1"/>
              <a:t>Buchmuller</a:t>
            </a:r>
            <a:r>
              <a:rPr lang="fr-FR" sz="1600" dirty="0"/>
              <a:t>, </a:t>
            </a:r>
            <a:r>
              <a:rPr lang="fr-FR" sz="1600" dirty="0" err="1"/>
              <a:t>Drewes</a:t>
            </a:r>
            <a:r>
              <a:rPr lang="fr-FR" sz="1600" dirty="0"/>
              <a:t>, </a:t>
            </a:r>
            <a:r>
              <a:rPr lang="fr-FR" sz="1600" dirty="0" err="1"/>
              <a:t>Mendizabal</a:t>
            </a:r>
            <a:r>
              <a:rPr lang="fr-FR" sz="1600" dirty="0"/>
              <a:t> https://arxiv.org/abs/1012.5821</a:t>
            </a:r>
          </a:p>
        </p:txBody>
      </p:sp>
    </p:spTree>
    <p:extLst>
      <p:ext uri="{BB962C8B-B14F-4D97-AF65-F5344CB8AC3E}">
        <p14:creationId xmlns:p14="http://schemas.microsoft.com/office/powerpoint/2010/main" val="15054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36C321C-914D-18F9-5C7D-F9FA1DCB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19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EED4C0-E83F-3192-569D-E45E58AE6FCB}"/>
              </a:ext>
            </a:extLst>
          </p:cNvPr>
          <p:cNvSpPr txBox="1"/>
          <p:nvPr/>
        </p:nvSpPr>
        <p:spPr>
          <a:xfrm>
            <a:off x="2873910" y="880003"/>
            <a:ext cx="2592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</a:rPr>
              <a:t>Massive </a:t>
            </a:r>
            <a:r>
              <a:rPr lang="fr-FR" sz="2800" b="1" dirty="0" err="1">
                <a:solidFill>
                  <a:srgbClr val="FFC000"/>
                </a:solidFill>
              </a:rPr>
              <a:t>Sterile</a:t>
            </a:r>
            <a:r>
              <a:rPr lang="fr-FR" sz="2800" b="1" dirty="0">
                <a:solidFill>
                  <a:srgbClr val="FFC000"/>
                </a:solidFill>
              </a:rPr>
              <a:t> Neutrino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09B2CD-2B17-7D85-C2E1-2B50A15A9FFE}"/>
              </a:ext>
            </a:extLst>
          </p:cNvPr>
          <p:cNvSpPr txBox="1"/>
          <p:nvPr/>
        </p:nvSpPr>
        <p:spPr>
          <a:xfrm>
            <a:off x="5902428" y="4458274"/>
            <a:ext cx="138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accent1"/>
                </a:solidFill>
              </a:rPr>
              <a:t>Higgs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3A33313-CB8F-A6A4-BE8B-8EC7E943F49A}"/>
              </a:ext>
            </a:extLst>
          </p:cNvPr>
          <p:cNvSpPr txBox="1"/>
          <p:nvPr/>
        </p:nvSpPr>
        <p:spPr>
          <a:xfrm>
            <a:off x="1410681" y="2036873"/>
            <a:ext cx="259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Active lepton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6B7ABA7-9D47-E6CF-9A62-64777F36D1F9}"/>
              </a:ext>
            </a:extLst>
          </p:cNvPr>
          <p:cNvCxnSpPr/>
          <p:nvPr/>
        </p:nvCxnSpPr>
        <p:spPr>
          <a:xfrm>
            <a:off x="2614743" y="3360691"/>
            <a:ext cx="8098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1632ABC-D93C-D736-6FB9-760B587A8FE6}"/>
                  </a:ext>
                </a:extLst>
              </p:cNvPr>
              <p:cNvSpPr txBox="1"/>
              <p:nvPr/>
            </p:nvSpPr>
            <p:spPr>
              <a:xfrm>
                <a:off x="2887176" y="3475465"/>
                <a:ext cx="264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1632ABC-D93C-D736-6FB9-760B587A8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76" y="3475465"/>
                <a:ext cx="264496" cy="369332"/>
              </a:xfrm>
              <a:prstGeom prst="rect">
                <a:avLst/>
              </a:prstGeom>
              <a:blipFill>
                <a:blip r:embed="rId2"/>
                <a:stretch>
                  <a:fillRect l="-30233" r="-27907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6961954-7EE2-E85B-5058-DE084114E9B6}"/>
              </a:ext>
            </a:extLst>
          </p:cNvPr>
          <p:cNvCxnSpPr/>
          <p:nvPr/>
        </p:nvCxnSpPr>
        <p:spPr>
          <a:xfrm flipH="1" flipV="1">
            <a:off x="2734371" y="2859303"/>
            <a:ext cx="2327337" cy="1728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6A6774A-8DBA-6AE4-7328-C45D90865901}"/>
              </a:ext>
            </a:extLst>
          </p:cNvPr>
          <p:cNvCxnSpPr/>
          <p:nvPr/>
        </p:nvCxnSpPr>
        <p:spPr>
          <a:xfrm flipH="1" flipV="1">
            <a:off x="7876016" y="2876587"/>
            <a:ext cx="2327337" cy="1728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360C963C-6DEC-B423-9007-E95617A8D37E}"/>
              </a:ext>
            </a:extLst>
          </p:cNvPr>
          <p:cNvSpPr/>
          <p:nvPr/>
        </p:nvSpPr>
        <p:spPr>
          <a:xfrm>
            <a:off x="5061708" y="1595821"/>
            <a:ext cx="2814308" cy="2669046"/>
          </a:xfrm>
          <a:prstGeom prst="arc">
            <a:avLst>
              <a:gd name="adj1" fmla="val 11047183"/>
              <a:gd name="adj2" fmla="val 2140900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9DB2D1D2-5AF6-C030-13AF-D586D752387F}"/>
              </a:ext>
            </a:extLst>
          </p:cNvPr>
          <p:cNvSpPr/>
          <p:nvPr/>
        </p:nvSpPr>
        <p:spPr>
          <a:xfrm rot="10800000">
            <a:off x="5061707" y="1550705"/>
            <a:ext cx="2814308" cy="2669046"/>
          </a:xfrm>
          <a:prstGeom prst="arc">
            <a:avLst>
              <a:gd name="adj1" fmla="val 10859996"/>
              <a:gd name="adj2" fmla="val 0"/>
            </a:avLst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C26B8A9-E966-7488-259D-A348EBC267A4}"/>
              </a:ext>
            </a:extLst>
          </p:cNvPr>
          <p:cNvCxnSpPr/>
          <p:nvPr/>
        </p:nvCxnSpPr>
        <p:spPr>
          <a:xfrm rot="19912419">
            <a:off x="5232620" y="1893311"/>
            <a:ext cx="212038" cy="14643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4DDA00B-4D9E-20BD-D99D-505407A6591B}"/>
              </a:ext>
            </a:extLst>
          </p:cNvPr>
          <p:cNvCxnSpPr>
            <a:cxnSpLocks/>
          </p:cNvCxnSpPr>
          <p:nvPr/>
        </p:nvCxnSpPr>
        <p:spPr>
          <a:xfrm flipV="1">
            <a:off x="5466654" y="2006820"/>
            <a:ext cx="9115" cy="2028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1AFE244-2DF0-CDAD-8072-190D949FDAE4}"/>
              </a:ext>
            </a:extLst>
          </p:cNvPr>
          <p:cNvGrpSpPr/>
          <p:nvPr/>
        </p:nvGrpSpPr>
        <p:grpSpPr>
          <a:xfrm>
            <a:off x="3731567" y="2674866"/>
            <a:ext cx="332943" cy="421198"/>
            <a:chOff x="5708468" y="3324836"/>
            <a:chExt cx="226423" cy="315326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334643EF-120F-021E-B336-128C4EBB4886}"/>
                </a:ext>
              </a:extLst>
            </p:cNvPr>
            <p:cNvCxnSpPr/>
            <p:nvPr/>
          </p:nvCxnSpPr>
          <p:spPr>
            <a:xfrm>
              <a:off x="5708468" y="3324836"/>
              <a:ext cx="226423" cy="1339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90496D2-533D-0E4B-353A-3D07E53C6B94}"/>
                </a:ext>
              </a:extLst>
            </p:cNvPr>
            <p:cNvCxnSpPr/>
            <p:nvPr/>
          </p:nvCxnSpPr>
          <p:spPr>
            <a:xfrm flipV="1">
              <a:off x="5708468" y="3483400"/>
              <a:ext cx="222068" cy="1567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93AF176-0199-705D-4BE6-BE83C98B97D6}"/>
              </a:ext>
            </a:extLst>
          </p:cNvPr>
          <p:cNvGrpSpPr/>
          <p:nvPr/>
        </p:nvGrpSpPr>
        <p:grpSpPr>
          <a:xfrm>
            <a:off x="8989169" y="2689233"/>
            <a:ext cx="332943" cy="421198"/>
            <a:chOff x="5708468" y="3324836"/>
            <a:chExt cx="226423" cy="315326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421B5BDB-E5EA-C28B-9799-F1C2C55AF8A7}"/>
                </a:ext>
              </a:extLst>
            </p:cNvPr>
            <p:cNvCxnSpPr/>
            <p:nvPr/>
          </p:nvCxnSpPr>
          <p:spPr>
            <a:xfrm>
              <a:off x="5708468" y="3324836"/>
              <a:ext cx="226423" cy="1339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9CC03FE8-4F21-2E9E-9801-CEC21B1B4BD3}"/>
                </a:ext>
              </a:extLst>
            </p:cNvPr>
            <p:cNvCxnSpPr/>
            <p:nvPr/>
          </p:nvCxnSpPr>
          <p:spPr>
            <a:xfrm flipV="1">
              <a:off x="5708468" y="3483400"/>
              <a:ext cx="222068" cy="1567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213D87B-0C4B-5E0B-7311-8DEDD66E4749}"/>
              </a:ext>
            </a:extLst>
          </p:cNvPr>
          <p:cNvSpPr/>
          <p:nvPr/>
        </p:nvSpPr>
        <p:spPr>
          <a:xfrm>
            <a:off x="5987396" y="1017697"/>
            <a:ext cx="1114443" cy="1521277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0D730DA-02DE-67C6-4AED-466D104FCFD8}"/>
              </a:ext>
            </a:extLst>
          </p:cNvPr>
          <p:cNvGrpSpPr/>
          <p:nvPr/>
        </p:nvGrpSpPr>
        <p:grpSpPr>
          <a:xfrm rot="245021">
            <a:off x="6034111" y="1122256"/>
            <a:ext cx="1058275" cy="1097495"/>
            <a:chOff x="7170076" y="4914628"/>
            <a:chExt cx="1058275" cy="1097495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019D33E-A54C-4399-926B-AEE7931D4C33}"/>
                </a:ext>
              </a:extLst>
            </p:cNvPr>
            <p:cNvSpPr/>
            <p:nvPr/>
          </p:nvSpPr>
          <p:spPr>
            <a:xfrm rot="10603293">
              <a:off x="7170076" y="4964942"/>
              <a:ext cx="1057279" cy="1029802"/>
            </a:xfrm>
            <a:prstGeom prst="arc">
              <a:avLst>
                <a:gd name="adj1" fmla="val 11047183"/>
                <a:gd name="adj2" fmla="val 21409008"/>
              </a:avLst>
            </a:prstGeom>
            <a:ln w="381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3AE099D-4E71-A180-47BD-37B793D598D9}"/>
                </a:ext>
              </a:extLst>
            </p:cNvPr>
            <p:cNvSpPr/>
            <p:nvPr/>
          </p:nvSpPr>
          <p:spPr>
            <a:xfrm rot="21403293">
              <a:off x="7171072" y="4982321"/>
              <a:ext cx="1057279" cy="1029802"/>
            </a:xfrm>
            <a:prstGeom prst="arc">
              <a:avLst>
                <a:gd name="adj1" fmla="val 10859996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EEF08085-B2F5-80AE-8D5A-6BF07A3B4A1A}"/>
                </a:ext>
              </a:extLst>
            </p:cNvPr>
            <p:cNvGrpSpPr/>
            <p:nvPr/>
          </p:nvGrpSpPr>
          <p:grpSpPr>
            <a:xfrm rot="21403293">
              <a:off x="7576715" y="4914628"/>
              <a:ext cx="125080" cy="162511"/>
              <a:chOff x="5708468" y="3324836"/>
              <a:chExt cx="226423" cy="315326"/>
            </a:xfrm>
          </p:grpSpPr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17DC28B1-2599-2C2E-CB34-7B0D14210ABB}"/>
                  </a:ext>
                </a:extLst>
              </p:cNvPr>
              <p:cNvCxnSpPr/>
              <p:nvPr/>
            </p:nvCxnSpPr>
            <p:spPr>
              <a:xfrm>
                <a:off x="5708468" y="3324836"/>
                <a:ext cx="226423" cy="1339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C03610C1-1B22-EE28-B1B2-FEFA036F44EB}"/>
                  </a:ext>
                </a:extLst>
              </p:cNvPr>
              <p:cNvCxnSpPr/>
              <p:nvPr/>
            </p:nvCxnSpPr>
            <p:spPr>
              <a:xfrm flipV="1">
                <a:off x="5708468" y="3483400"/>
                <a:ext cx="222068" cy="15676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EF45201E-0123-2598-029A-5DE779E94C9D}"/>
              </a:ext>
            </a:extLst>
          </p:cNvPr>
          <p:cNvGrpSpPr/>
          <p:nvPr/>
        </p:nvGrpSpPr>
        <p:grpSpPr>
          <a:xfrm rot="5945406">
            <a:off x="7508661" y="1953927"/>
            <a:ext cx="243149" cy="316363"/>
            <a:chOff x="7754951" y="2702346"/>
            <a:chExt cx="243149" cy="316363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C7FD877F-29D8-2ACF-7686-F0D80B3BBBD3}"/>
                </a:ext>
              </a:extLst>
            </p:cNvPr>
            <p:cNvCxnSpPr/>
            <p:nvPr/>
          </p:nvCxnSpPr>
          <p:spPr>
            <a:xfrm rot="19912419">
              <a:off x="7754951" y="2702346"/>
              <a:ext cx="212038" cy="14643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76E855E-B0E8-E7EC-0B59-0580E0384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8985" y="2815855"/>
              <a:ext cx="9115" cy="20285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7BB730E-3066-85C2-55A0-CF67C68BFA1B}"/>
                  </a:ext>
                </a:extLst>
              </p:cNvPr>
              <p:cNvSpPr txBox="1"/>
              <p:nvPr/>
            </p:nvSpPr>
            <p:spPr>
              <a:xfrm>
                <a:off x="4146017" y="2063368"/>
                <a:ext cx="4011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7BB730E-3066-85C2-55A0-CF67C68B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017" y="2063368"/>
                <a:ext cx="40113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D8E2E067-8E56-1773-FF88-5CAAFDA28F9C}"/>
                  </a:ext>
                </a:extLst>
              </p:cNvPr>
              <p:cNvSpPr txBox="1"/>
              <p:nvPr/>
            </p:nvSpPr>
            <p:spPr>
              <a:xfrm>
                <a:off x="4398882" y="5190849"/>
                <a:ext cx="43959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3600" dirty="0" err="1">
                    <a:solidFill>
                      <a:schemeClr val="tx1"/>
                    </a:solidFill>
                  </a:rPr>
                  <a:t>Two-loop</a:t>
                </a:r>
                <a:r>
                  <a:rPr lang="fr-FR" sz="3600" dirty="0"/>
                  <a:t> </a:t>
                </a:r>
                <a:r>
                  <a:rPr lang="fr-FR" sz="3600" dirty="0">
                    <a:solidFill>
                      <a:schemeClr val="tx1"/>
                    </a:solidFill>
                  </a:rPr>
                  <a:t>self-</a:t>
                </a:r>
                <a:r>
                  <a:rPr lang="fr-FR" sz="3600" dirty="0" err="1">
                    <a:solidFill>
                      <a:schemeClr val="tx1"/>
                    </a:solidFill>
                  </a:rPr>
                  <a:t>energy</a:t>
                </a:r>
                <a:r>
                  <a:rPr lang="fr-FR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D8E2E067-8E56-1773-FF88-5CAAFDA28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882" y="5190849"/>
                <a:ext cx="4395947" cy="553998"/>
              </a:xfrm>
              <a:prstGeom prst="rect">
                <a:avLst/>
              </a:prstGeom>
              <a:blipFill>
                <a:blip r:embed="rId4"/>
                <a:stretch>
                  <a:fillRect l="-6380" t="-25556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A8850054-201B-087E-C379-1F4E313979CF}"/>
                  </a:ext>
                </a:extLst>
              </p:cNvPr>
              <p:cNvSpPr txBox="1"/>
              <p:nvPr/>
            </p:nvSpPr>
            <p:spPr>
              <a:xfrm>
                <a:off x="5263483" y="1156231"/>
                <a:ext cx="8366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A8850054-201B-087E-C379-1F4E31397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83" y="1156231"/>
                <a:ext cx="83662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E4E7131C-A697-BB44-EF74-F8467FD46DD1}"/>
                  </a:ext>
                </a:extLst>
              </p:cNvPr>
              <p:cNvSpPr txBox="1"/>
              <p:nvPr/>
            </p:nvSpPr>
            <p:spPr>
              <a:xfrm>
                <a:off x="5182323" y="2674866"/>
                <a:ext cx="3265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E4E7131C-A697-BB44-EF74-F8467FD46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323" y="2674866"/>
                <a:ext cx="326540" cy="584775"/>
              </a:xfrm>
              <a:prstGeom prst="rect">
                <a:avLst/>
              </a:prstGeom>
              <a:blipFill>
                <a:blip r:embed="rId6"/>
                <a:stretch>
                  <a:fillRect r="-759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Ellipse 46">
            <a:extLst>
              <a:ext uri="{FF2B5EF4-FFF2-40B4-BE49-F238E27FC236}">
                <a16:creationId xmlns:a16="http://schemas.microsoft.com/office/drawing/2014/main" id="{CFE31DA2-2B60-FDE0-7E01-1B046D8B589C}"/>
              </a:ext>
            </a:extLst>
          </p:cNvPr>
          <p:cNvSpPr/>
          <p:nvPr/>
        </p:nvSpPr>
        <p:spPr>
          <a:xfrm>
            <a:off x="4972251" y="2801125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F52901C-40A4-25E5-17B3-70CE12D7E47C}"/>
              </a:ext>
            </a:extLst>
          </p:cNvPr>
          <p:cNvSpPr/>
          <p:nvPr/>
        </p:nvSpPr>
        <p:spPr>
          <a:xfrm>
            <a:off x="5957639" y="1604524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989339C4-343F-58F1-BFB1-BCFB8F1FEBB5}"/>
              </a:ext>
            </a:extLst>
          </p:cNvPr>
          <p:cNvSpPr/>
          <p:nvPr/>
        </p:nvSpPr>
        <p:spPr>
          <a:xfrm>
            <a:off x="7008743" y="1622805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955748D-4747-F092-17E9-9BC8C5E5ED58}"/>
              </a:ext>
            </a:extLst>
          </p:cNvPr>
          <p:cNvSpPr/>
          <p:nvPr/>
        </p:nvSpPr>
        <p:spPr>
          <a:xfrm>
            <a:off x="7788527" y="2801125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E39D0937-1A41-B25C-6DD0-1FB190C635EE}"/>
                  </a:ext>
                </a:extLst>
              </p:cNvPr>
              <p:cNvSpPr txBox="1"/>
              <p:nvPr/>
            </p:nvSpPr>
            <p:spPr>
              <a:xfrm>
                <a:off x="7218716" y="1101916"/>
                <a:ext cx="326540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E39D0937-1A41-B25C-6DD0-1FB190C63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716" y="1101916"/>
                <a:ext cx="326540" cy="628634"/>
              </a:xfrm>
              <a:prstGeom prst="rect">
                <a:avLst/>
              </a:prstGeom>
              <a:blipFill>
                <a:blip r:embed="rId7"/>
                <a:stretch>
                  <a:fillRect r="-796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61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38A512A-98AB-F48B-676F-4A7F6A60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7067CD0-2265-8DFC-1AA3-CA5AA0F5DCD8}"/>
                  </a:ext>
                </a:extLst>
              </p:cNvPr>
              <p:cNvSpPr txBox="1"/>
              <p:nvPr/>
            </p:nvSpPr>
            <p:spPr>
              <a:xfrm>
                <a:off x="2839561" y="4446026"/>
                <a:ext cx="6209392" cy="982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=6. 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7067CD0-2265-8DFC-1AA3-CA5AA0F5D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61" y="4446026"/>
                <a:ext cx="6209392" cy="982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48E8FFA3-E8EA-52C7-1FAE-E0EC8FC57EE8}"/>
              </a:ext>
            </a:extLst>
          </p:cNvPr>
          <p:cNvSpPr txBox="1"/>
          <p:nvPr/>
        </p:nvSpPr>
        <p:spPr>
          <a:xfrm>
            <a:off x="834355" y="1114493"/>
            <a:ext cx="10765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/>
              <a:t>Why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there</a:t>
            </a:r>
            <a:r>
              <a:rPr lang="fr-FR" sz="3200" dirty="0"/>
              <a:t> no anti-workshop at « </a:t>
            </a:r>
            <a:r>
              <a:rPr lang="fr-FR" sz="3200" dirty="0" err="1"/>
              <a:t>sehcuoH</a:t>
            </a:r>
            <a:r>
              <a:rPr lang="fr-FR" sz="3200" dirty="0"/>
              <a:t> </a:t>
            </a:r>
            <a:r>
              <a:rPr lang="fr-FR" sz="3200" dirty="0" err="1"/>
              <a:t>seL</a:t>
            </a:r>
            <a:r>
              <a:rPr lang="fr-FR" sz="3200" dirty="0"/>
              <a:t> »? (</a:t>
            </a:r>
            <a:r>
              <a:rPr lang="fr-FR" sz="3200" dirty="0" err="1"/>
              <a:t>pronunciation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left</a:t>
            </a:r>
            <a:r>
              <a:rPr lang="fr-FR" sz="3200" dirty="0"/>
              <a:t> as an </a:t>
            </a:r>
            <a:r>
              <a:rPr lang="fr-FR" sz="3200" dirty="0" err="1"/>
              <a:t>exercise</a:t>
            </a:r>
            <a:r>
              <a:rPr lang="fr-FR" sz="3200" dirty="0"/>
              <a:t> to the </a:t>
            </a:r>
            <a:r>
              <a:rPr lang="fr-FR" sz="3200" dirty="0" err="1"/>
              <a:t>reader</a:t>
            </a:r>
            <a:r>
              <a:rPr lang="fr-FR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/>
              <a:t>Almost</a:t>
            </a:r>
            <a:r>
              <a:rPr lang="fr-FR" sz="3200" dirty="0"/>
              <a:t> </a:t>
            </a:r>
            <a:r>
              <a:rPr lang="fr-FR" sz="3200" dirty="0" err="1"/>
              <a:t>only</a:t>
            </a:r>
            <a:r>
              <a:rPr lang="fr-FR" sz="3200" dirty="0"/>
              <a:t> </a:t>
            </a:r>
            <a:r>
              <a:rPr lang="fr-FR" sz="3200" dirty="0" err="1"/>
              <a:t>particles</a:t>
            </a:r>
            <a:r>
              <a:rPr lang="fr-FR" sz="3200" dirty="0"/>
              <a:t> are </a:t>
            </a:r>
            <a:r>
              <a:rPr lang="fr-FR" sz="3200" dirty="0" err="1"/>
              <a:t>observed</a:t>
            </a:r>
            <a:r>
              <a:rPr lang="fr-FR" sz="3200" dirty="0"/>
              <a:t> at all </a:t>
            </a:r>
            <a:r>
              <a:rPr lang="fr-FR" sz="3200" dirty="0" err="1"/>
              <a:t>scales</a:t>
            </a:r>
            <a:r>
              <a:rPr lang="fr-FR" sz="3200" dirty="0"/>
              <a:t> (no anti-</a:t>
            </a:r>
            <a:r>
              <a:rPr lang="fr-FR" sz="3200" dirty="0" err="1"/>
              <a:t>particles</a:t>
            </a:r>
            <a:r>
              <a:rPr lang="fr-FR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The CMB </a:t>
            </a:r>
            <a:r>
              <a:rPr lang="fr-FR" sz="3200" dirty="0" err="1"/>
              <a:t>gives</a:t>
            </a:r>
            <a:r>
              <a:rPr lang="fr-FR" sz="3200" dirty="0"/>
              <a:t> us the ratio baryons/photons: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E609A0-22CF-A455-2544-2EA91C4C9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439" y="3353904"/>
            <a:ext cx="1578176" cy="1183262"/>
          </a:xfrm>
          <a:prstGeom prst="ellipse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7F5F1793-B124-7ACF-6AEE-72879747C7B2}"/>
              </a:ext>
            </a:extLst>
          </p:cNvPr>
          <p:cNvSpPr/>
          <p:nvPr/>
        </p:nvSpPr>
        <p:spPr>
          <a:xfrm>
            <a:off x="1482571" y="5743852"/>
            <a:ext cx="923278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95C13D-681E-7E72-816C-81692F4C8419}"/>
              </a:ext>
            </a:extLst>
          </p:cNvPr>
          <p:cNvSpPr txBox="1"/>
          <p:nvPr/>
        </p:nvSpPr>
        <p:spPr>
          <a:xfrm>
            <a:off x="2668572" y="5548645"/>
            <a:ext cx="685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Need for New </a:t>
            </a:r>
            <a:r>
              <a:rPr lang="fr-FR" sz="3200" dirty="0" err="1"/>
              <a:t>Physics</a:t>
            </a:r>
            <a:r>
              <a:rPr lang="fr-FR" sz="3200" dirty="0"/>
              <a:t>: </a:t>
            </a:r>
            <a:r>
              <a:rPr lang="fr-FR" sz="3200" dirty="0" err="1">
                <a:solidFill>
                  <a:srgbClr val="FFC000"/>
                </a:solidFill>
              </a:rPr>
              <a:t>Sterile</a:t>
            </a:r>
            <a:r>
              <a:rPr lang="fr-FR" sz="3200" dirty="0">
                <a:solidFill>
                  <a:srgbClr val="FFC000"/>
                </a:solidFill>
              </a:rPr>
              <a:t> Neutrinos</a:t>
            </a:r>
          </a:p>
        </p:txBody>
      </p:sp>
    </p:spTree>
    <p:extLst>
      <p:ext uri="{BB962C8B-B14F-4D97-AF65-F5344CB8AC3E}">
        <p14:creationId xmlns:p14="http://schemas.microsoft.com/office/powerpoint/2010/main" val="64174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36C321C-914D-18F9-5C7D-F9FA1DCB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20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09B2CD-2B17-7D85-C2E1-2B50A15A9FFE}"/>
              </a:ext>
            </a:extLst>
          </p:cNvPr>
          <p:cNvSpPr txBox="1"/>
          <p:nvPr/>
        </p:nvSpPr>
        <p:spPr>
          <a:xfrm>
            <a:off x="5902428" y="4458274"/>
            <a:ext cx="138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accent1"/>
                </a:solidFill>
              </a:rPr>
              <a:t>Higgs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6B7ABA7-9D47-E6CF-9A62-64777F36D1F9}"/>
              </a:ext>
            </a:extLst>
          </p:cNvPr>
          <p:cNvCxnSpPr/>
          <p:nvPr/>
        </p:nvCxnSpPr>
        <p:spPr>
          <a:xfrm>
            <a:off x="2614743" y="3360691"/>
            <a:ext cx="8098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1632ABC-D93C-D736-6FB9-760B587A8FE6}"/>
                  </a:ext>
                </a:extLst>
              </p:cNvPr>
              <p:cNvSpPr txBox="1"/>
              <p:nvPr/>
            </p:nvSpPr>
            <p:spPr>
              <a:xfrm>
                <a:off x="2887176" y="3475465"/>
                <a:ext cx="264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1632ABC-D93C-D736-6FB9-760B587A8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76" y="3475465"/>
                <a:ext cx="264496" cy="369332"/>
              </a:xfrm>
              <a:prstGeom prst="rect">
                <a:avLst/>
              </a:prstGeom>
              <a:blipFill>
                <a:blip r:embed="rId2"/>
                <a:stretch>
                  <a:fillRect l="-30233" r="-27907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6961954-7EE2-E85B-5058-DE084114E9B6}"/>
              </a:ext>
            </a:extLst>
          </p:cNvPr>
          <p:cNvCxnSpPr/>
          <p:nvPr/>
        </p:nvCxnSpPr>
        <p:spPr>
          <a:xfrm flipH="1" flipV="1">
            <a:off x="2734371" y="2859303"/>
            <a:ext cx="2327337" cy="1728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6A6774A-8DBA-6AE4-7328-C45D90865901}"/>
              </a:ext>
            </a:extLst>
          </p:cNvPr>
          <p:cNvCxnSpPr/>
          <p:nvPr/>
        </p:nvCxnSpPr>
        <p:spPr>
          <a:xfrm flipH="1" flipV="1">
            <a:off x="7869082" y="2876586"/>
            <a:ext cx="2327337" cy="1728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360C963C-6DEC-B423-9007-E95617A8D37E}"/>
              </a:ext>
            </a:extLst>
          </p:cNvPr>
          <p:cNvSpPr/>
          <p:nvPr/>
        </p:nvSpPr>
        <p:spPr>
          <a:xfrm>
            <a:off x="5061708" y="1595821"/>
            <a:ext cx="2814308" cy="2669046"/>
          </a:xfrm>
          <a:prstGeom prst="arc">
            <a:avLst>
              <a:gd name="adj1" fmla="val 11047183"/>
              <a:gd name="adj2" fmla="val 2140900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9DB2D1D2-5AF6-C030-13AF-D586D752387F}"/>
              </a:ext>
            </a:extLst>
          </p:cNvPr>
          <p:cNvSpPr/>
          <p:nvPr/>
        </p:nvSpPr>
        <p:spPr>
          <a:xfrm rot="10800000">
            <a:off x="5061707" y="1550705"/>
            <a:ext cx="2814308" cy="2669046"/>
          </a:xfrm>
          <a:prstGeom prst="arc">
            <a:avLst>
              <a:gd name="adj1" fmla="val 10859996"/>
              <a:gd name="adj2" fmla="val 0"/>
            </a:avLst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1AFE244-2DF0-CDAD-8072-190D949FDAE4}"/>
              </a:ext>
            </a:extLst>
          </p:cNvPr>
          <p:cNvGrpSpPr/>
          <p:nvPr/>
        </p:nvGrpSpPr>
        <p:grpSpPr>
          <a:xfrm>
            <a:off x="3731567" y="2674866"/>
            <a:ext cx="332943" cy="421198"/>
            <a:chOff x="5708468" y="3324836"/>
            <a:chExt cx="226423" cy="315326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334643EF-120F-021E-B336-128C4EBB4886}"/>
                </a:ext>
              </a:extLst>
            </p:cNvPr>
            <p:cNvCxnSpPr/>
            <p:nvPr/>
          </p:nvCxnSpPr>
          <p:spPr>
            <a:xfrm>
              <a:off x="5708468" y="3324836"/>
              <a:ext cx="226423" cy="1339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90496D2-533D-0E4B-353A-3D07E53C6B94}"/>
                </a:ext>
              </a:extLst>
            </p:cNvPr>
            <p:cNvCxnSpPr/>
            <p:nvPr/>
          </p:nvCxnSpPr>
          <p:spPr>
            <a:xfrm flipV="1">
              <a:off x="5708468" y="3483400"/>
              <a:ext cx="222068" cy="1567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93AF176-0199-705D-4BE6-BE83C98B97D6}"/>
              </a:ext>
            </a:extLst>
          </p:cNvPr>
          <p:cNvGrpSpPr/>
          <p:nvPr/>
        </p:nvGrpSpPr>
        <p:grpSpPr>
          <a:xfrm>
            <a:off x="8989169" y="2689233"/>
            <a:ext cx="332943" cy="421198"/>
            <a:chOff x="5708468" y="3324836"/>
            <a:chExt cx="226423" cy="315326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421B5BDB-E5EA-C28B-9799-F1C2C55AF8A7}"/>
                </a:ext>
              </a:extLst>
            </p:cNvPr>
            <p:cNvCxnSpPr/>
            <p:nvPr/>
          </p:nvCxnSpPr>
          <p:spPr>
            <a:xfrm>
              <a:off x="5708468" y="3324836"/>
              <a:ext cx="226423" cy="1339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9CC03FE8-4F21-2E9E-9801-CEC21B1B4BD3}"/>
                </a:ext>
              </a:extLst>
            </p:cNvPr>
            <p:cNvCxnSpPr/>
            <p:nvPr/>
          </p:nvCxnSpPr>
          <p:spPr>
            <a:xfrm flipV="1">
              <a:off x="5708468" y="3483400"/>
              <a:ext cx="222068" cy="1567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213D87B-0C4B-5E0B-7311-8DEDD66E4749}"/>
              </a:ext>
            </a:extLst>
          </p:cNvPr>
          <p:cNvSpPr/>
          <p:nvPr/>
        </p:nvSpPr>
        <p:spPr>
          <a:xfrm>
            <a:off x="5987396" y="1017697"/>
            <a:ext cx="1114443" cy="1521277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0D730DA-02DE-67C6-4AED-466D104FCFD8}"/>
              </a:ext>
            </a:extLst>
          </p:cNvPr>
          <p:cNvGrpSpPr/>
          <p:nvPr/>
        </p:nvGrpSpPr>
        <p:grpSpPr>
          <a:xfrm rot="245021">
            <a:off x="6034111" y="1122256"/>
            <a:ext cx="1058275" cy="1097495"/>
            <a:chOff x="7170076" y="4914628"/>
            <a:chExt cx="1058275" cy="1097495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019D33E-A54C-4399-926B-AEE7931D4C33}"/>
                </a:ext>
              </a:extLst>
            </p:cNvPr>
            <p:cNvSpPr/>
            <p:nvPr/>
          </p:nvSpPr>
          <p:spPr>
            <a:xfrm rot="10603293">
              <a:off x="7170076" y="4964942"/>
              <a:ext cx="1057279" cy="1029802"/>
            </a:xfrm>
            <a:prstGeom prst="arc">
              <a:avLst>
                <a:gd name="adj1" fmla="val 11047183"/>
                <a:gd name="adj2" fmla="val 21409008"/>
              </a:avLst>
            </a:prstGeom>
            <a:ln w="381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3AE099D-4E71-A180-47BD-37B793D598D9}"/>
                </a:ext>
              </a:extLst>
            </p:cNvPr>
            <p:cNvSpPr/>
            <p:nvPr/>
          </p:nvSpPr>
          <p:spPr>
            <a:xfrm rot="21403293">
              <a:off x="7171072" y="4982321"/>
              <a:ext cx="1057279" cy="1029802"/>
            </a:xfrm>
            <a:prstGeom prst="arc">
              <a:avLst>
                <a:gd name="adj1" fmla="val 10859996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EEF08085-B2F5-80AE-8D5A-6BF07A3B4A1A}"/>
                </a:ext>
              </a:extLst>
            </p:cNvPr>
            <p:cNvGrpSpPr/>
            <p:nvPr/>
          </p:nvGrpSpPr>
          <p:grpSpPr>
            <a:xfrm rot="21403293">
              <a:off x="7576715" y="4914628"/>
              <a:ext cx="125080" cy="162511"/>
              <a:chOff x="5708468" y="3324836"/>
              <a:chExt cx="226423" cy="315326"/>
            </a:xfrm>
          </p:grpSpPr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17DC28B1-2599-2C2E-CB34-7B0D14210ABB}"/>
                  </a:ext>
                </a:extLst>
              </p:cNvPr>
              <p:cNvCxnSpPr/>
              <p:nvPr/>
            </p:nvCxnSpPr>
            <p:spPr>
              <a:xfrm>
                <a:off x="5708468" y="3324836"/>
                <a:ext cx="226423" cy="1339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C03610C1-1B22-EE28-B1B2-FEFA036F44EB}"/>
                  </a:ext>
                </a:extLst>
              </p:cNvPr>
              <p:cNvCxnSpPr/>
              <p:nvPr/>
            </p:nvCxnSpPr>
            <p:spPr>
              <a:xfrm flipV="1">
                <a:off x="5708468" y="3483400"/>
                <a:ext cx="222068" cy="15676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EF45201E-0123-2598-029A-5DE779E94C9D}"/>
              </a:ext>
            </a:extLst>
          </p:cNvPr>
          <p:cNvGrpSpPr/>
          <p:nvPr/>
        </p:nvGrpSpPr>
        <p:grpSpPr>
          <a:xfrm rot="5945406">
            <a:off x="7508661" y="1953927"/>
            <a:ext cx="243149" cy="316363"/>
            <a:chOff x="7754951" y="2702346"/>
            <a:chExt cx="243149" cy="316363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C7FD877F-29D8-2ACF-7686-F0D80B3BBBD3}"/>
                </a:ext>
              </a:extLst>
            </p:cNvPr>
            <p:cNvCxnSpPr/>
            <p:nvPr/>
          </p:nvCxnSpPr>
          <p:spPr>
            <a:xfrm rot="19912419">
              <a:off x="7754951" y="2702346"/>
              <a:ext cx="212038" cy="14643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76E855E-B0E8-E7EC-0B59-0580E0384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8985" y="2815855"/>
              <a:ext cx="9115" cy="20285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7BB730E-3066-85C2-55A0-CF67C68BFA1B}"/>
                  </a:ext>
                </a:extLst>
              </p:cNvPr>
              <p:cNvSpPr txBox="1"/>
              <p:nvPr/>
            </p:nvSpPr>
            <p:spPr>
              <a:xfrm>
                <a:off x="4146017" y="2063368"/>
                <a:ext cx="4011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7BB730E-3066-85C2-55A0-CF67C68B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017" y="2063368"/>
                <a:ext cx="40113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C2705B06-A1A2-9D62-F561-0CE473D0BE0D}"/>
                  </a:ext>
                </a:extLst>
              </p:cNvPr>
              <p:cNvSpPr txBox="1"/>
              <p:nvPr/>
            </p:nvSpPr>
            <p:spPr>
              <a:xfrm>
                <a:off x="1606182" y="979549"/>
                <a:ext cx="435145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fr-FR" sz="2800" b="1" dirty="0" err="1">
                    <a:solidFill>
                      <a:srgbClr val="FFC000"/>
                    </a:solidFill>
                  </a:rPr>
                  <a:t>Massless</a:t>
                </a:r>
                <a:r>
                  <a:rPr lang="fr-FR" sz="2800" b="1" dirty="0">
                    <a:solidFill>
                      <a:srgbClr val="FFC000"/>
                    </a:solidFill>
                  </a:rPr>
                  <a:t> </a:t>
                </a:r>
                <a:r>
                  <a:rPr lang="fr-FR" sz="2800" b="1" dirty="0" err="1">
                    <a:solidFill>
                      <a:srgbClr val="FFC000"/>
                    </a:solidFill>
                  </a:rPr>
                  <a:t>sterile</a:t>
                </a:r>
                <a:r>
                  <a:rPr lang="fr-FR" sz="2800" b="1" dirty="0">
                    <a:solidFill>
                      <a:srgbClr val="FFC000"/>
                    </a:solidFill>
                  </a:rPr>
                  <a:t> Neutrino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fr-FR" sz="28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C2705B06-A1A2-9D62-F561-0CE473D0B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182" y="979549"/>
                <a:ext cx="4351457" cy="430887"/>
              </a:xfrm>
              <a:prstGeom prst="rect">
                <a:avLst/>
              </a:prstGeom>
              <a:blipFill>
                <a:blip r:embed="rId4"/>
                <a:stretch>
                  <a:fillRect l="-4902" t="-25714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F62DED0-4460-184E-6E4E-2AD8D90219D2}"/>
              </a:ext>
            </a:extLst>
          </p:cNvPr>
          <p:cNvCxnSpPr/>
          <p:nvPr/>
        </p:nvCxnSpPr>
        <p:spPr>
          <a:xfrm>
            <a:off x="5096558" y="2300849"/>
            <a:ext cx="177554" cy="19340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3AF3C9E-85D1-C697-CB9E-357AA282F02F}"/>
              </a:ext>
            </a:extLst>
          </p:cNvPr>
          <p:cNvCxnSpPr>
            <a:cxnSpLocks/>
          </p:cNvCxnSpPr>
          <p:nvPr/>
        </p:nvCxnSpPr>
        <p:spPr>
          <a:xfrm rot="5400000">
            <a:off x="5106281" y="2301801"/>
            <a:ext cx="177554" cy="19340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2077593-52E9-BFBC-1E72-D2D97F7EA717}"/>
              </a:ext>
            </a:extLst>
          </p:cNvPr>
          <p:cNvCxnSpPr/>
          <p:nvPr/>
        </p:nvCxnSpPr>
        <p:spPr>
          <a:xfrm>
            <a:off x="5457668" y="1824423"/>
            <a:ext cx="177554" cy="19340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D43330E-4AA1-C6DF-8911-F1AF71609AD8}"/>
              </a:ext>
            </a:extLst>
          </p:cNvPr>
          <p:cNvCxnSpPr>
            <a:cxnSpLocks/>
          </p:cNvCxnSpPr>
          <p:nvPr/>
        </p:nvCxnSpPr>
        <p:spPr>
          <a:xfrm rot="5400000">
            <a:off x="5467391" y="1825375"/>
            <a:ext cx="177554" cy="19340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99CEAF2E-2031-2E64-005F-B28CBA431292}"/>
                  </a:ext>
                </a:extLst>
              </p:cNvPr>
              <p:cNvSpPr txBox="1"/>
              <p:nvPr/>
            </p:nvSpPr>
            <p:spPr>
              <a:xfrm>
                <a:off x="5175034" y="2479156"/>
                <a:ext cx="7039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99CEAF2E-2031-2E64-005F-B28CBA431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34" y="2479156"/>
                <a:ext cx="703930" cy="461665"/>
              </a:xfrm>
              <a:prstGeom prst="rect">
                <a:avLst/>
              </a:prstGeom>
              <a:blipFill>
                <a:blip r:embed="rId5"/>
                <a:stretch>
                  <a:fillRect l="-2609" r="-55652" b="-17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1A75C32-5948-6AE2-DE8E-0E376B1C3AB8}"/>
                  </a:ext>
                </a:extLst>
              </p:cNvPr>
              <p:cNvSpPr txBox="1"/>
              <p:nvPr/>
            </p:nvSpPr>
            <p:spPr>
              <a:xfrm>
                <a:off x="4522278" y="1402414"/>
                <a:ext cx="7039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1A75C32-5948-6AE2-DE8E-0E376B1C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278" y="1402414"/>
                <a:ext cx="703930" cy="461665"/>
              </a:xfrm>
              <a:prstGeom prst="rect">
                <a:avLst/>
              </a:prstGeom>
              <a:blipFill>
                <a:blip r:embed="rId6"/>
                <a:stretch>
                  <a:fillRect l="-2609" r="-55652"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lipse 35">
            <a:extLst>
              <a:ext uri="{FF2B5EF4-FFF2-40B4-BE49-F238E27FC236}">
                <a16:creationId xmlns:a16="http://schemas.microsoft.com/office/drawing/2014/main" id="{DEE1C172-3C25-6272-59FD-041EFAD93956}"/>
              </a:ext>
            </a:extLst>
          </p:cNvPr>
          <p:cNvSpPr/>
          <p:nvPr/>
        </p:nvSpPr>
        <p:spPr>
          <a:xfrm>
            <a:off x="4972251" y="2801125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9AE2BF5-F723-D0E4-AB81-62155932BBCD}"/>
              </a:ext>
            </a:extLst>
          </p:cNvPr>
          <p:cNvSpPr/>
          <p:nvPr/>
        </p:nvSpPr>
        <p:spPr>
          <a:xfrm>
            <a:off x="5957639" y="1604524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362CA5B-83B3-56E8-32AE-5E84934977DC}"/>
              </a:ext>
            </a:extLst>
          </p:cNvPr>
          <p:cNvSpPr/>
          <p:nvPr/>
        </p:nvSpPr>
        <p:spPr>
          <a:xfrm>
            <a:off x="7008743" y="1622805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E55045D-0F4E-4B87-84B9-F2132B5D5348}"/>
              </a:ext>
            </a:extLst>
          </p:cNvPr>
          <p:cNvSpPr/>
          <p:nvPr/>
        </p:nvSpPr>
        <p:spPr>
          <a:xfrm>
            <a:off x="7788527" y="2801125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D7D671C0-C6BD-D38E-2407-6E5C810A3D28}"/>
                  </a:ext>
                </a:extLst>
              </p:cNvPr>
              <p:cNvSpPr txBox="1"/>
              <p:nvPr/>
            </p:nvSpPr>
            <p:spPr>
              <a:xfrm>
                <a:off x="1471869" y="4335163"/>
                <a:ext cx="18307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FR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fr-FR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D7D671C0-C6BD-D38E-2407-6E5C810A3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869" y="4335163"/>
                <a:ext cx="183072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AF8CD09D-CC61-73E2-7CE3-4002B866B3A8}"/>
              </a:ext>
            </a:extLst>
          </p:cNvPr>
          <p:cNvSpPr/>
          <p:nvPr/>
        </p:nvSpPr>
        <p:spPr>
          <a:xfrm>
            <a:off x="1471869" y="4335162"/>
            <a:ext cx="1830723" cy="70450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F6DCCAD1-B1F4-3E76-9858-5B2CDAA13AF1}"/>
                  </a:ext>
                </a:extLst>
              </p:cNvPr>
              <p:cNvSpPr txBox="1"/>
              <p:nvPr/>
            </p:nvSpPr>
            <p:spPr>
              <a:xfrm>
                <a:off x="4522278" y="3183077"/>
                <a:ext cx="3265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F6DCCAD1-B1F4-3E76-9858-5B2CDAA13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278" y="3183077"/>
                <a:ext cx="326540" cy="584775"/>
              </a:xfrm>
              <a:prstGeom prst="rect">
                <a:avLst/>
              </a:prstGeom>
              <a:blipFill>
                <a:blip r:embed="rId8"/>
                <a:stretch>
                  <a:fillRect r="-792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73664E66-CE87-1EA2-83B9-878C2ADEB97D}"/>
                  </a:ext>
                </a:extLst>
              </p:cNvPr>
              <p:cNvSpPr txBox="1"/>
              <p:nvPr/>
            </p:nvSpPr>
            <p:spPr>
              <a:xfrm>
                <a:off x="1331796" y="5312624"/>
                <a:ext cx="28142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7030A0"/>
                    </a:solidFill>
                  </a:rPr>
                  <a:t>(expansion in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sz="2400" dirty="0">
                    <a:solidFill>
                      <a:srgbClr val="7030A0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73664E66-CE87-1EA2-83B9-878C2ADEB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6" y="5312624"/>
                <a:ext cx="2814221" cy="461665"/>
              </a:xfrm>
              <a:prstGeom prst="rect">
                <a:avLst/>
              </a:prstGeom>
              <a:blipFill>
                <a:blip r:embed="rId9"/>
                <a:stretch>
                  <a:fillRect l="-3247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C81B103-0053-E557-4C82-4A529D64E0F3}"/>
                  </a:ext>
                </a:extLst>
              </p:cNvPr>
              <p:cNvSpPr txBox="1"/>
              <p:nvPr/>
            </p:nvSpPr>
            <p:spPr>
              <a:xfrm>
                <a:off x="4398882" y="5190849"/>
                <a:ext cx="43959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3600" dirty="0" err="1">
                    <a:solidFill>
                      <a:schemeClr val="tx1"/>
                    </a:solidFill>
                  </a:rPr>
                  <a:t>Two-loop</a:t>
                </a:r>
                <a:r>
                  <a:rPr lang="fr-FR" sz="3600" dirty="0"/>
                  <a:t> </a:t>
                </a:r>
                <a:r>
                  <a:rPr lang="fr-FR" sz="3600" dirty="0">
                    <a:solidFill>
                      <a:schemeClr val="tx1"/>
                    </a:solidFill>
                  </a:rPr>
                  <a:t>self-</a:t>
                </a:r>
                <a:r>
                  <a:rPr lang="fr-FR" sz="3600" dirty="0" err="1">
                    <a:solidFill>
                      <a:schemeClr val="tx1"/>
                    </a:solidFill>
                  </a:rPr>
                  <a:t>energy</a:t>
                </a:r>
                <a:r>
                  <a:rPr lang="fr-FR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C81B103-0053-E557-4C82-4A529D64E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882" y="5190849"/>
                <a:ext cx="4395947" cy="553998"/>
              </a:xfrm>
              <a:prstGeom prst="rect">
                <a:avLst/>
              </a:prstGeom>
              <a:blipFill>
                <a:blip r:embed="rId10"/>
                <a:stretch>
                  <a:fillRect l="-6380" t="-25556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82DE6604-A7CB-7F20-91BA-3BBFB4347BA2}"/>
                  </a:ext>
                </a:extLst>
              </p:cNvPr>
              <p:cNvSpPr txBox="1"/>
              <p:nvPr/>
            </p:nvSpPr>
            <p:spPr>
              <a:xfrm>
                <a:off x="7218716" y="1101916"/>
                <a:ext cx="326540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82DE6604-A7CB-7F20-91BA-3BBFB4347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716" y="1101916"/>
                <a:ext cx="326540" cy="628634"/>
              </a:xfrm>
              <a:prstGeom prst="rect">
                <a:avLst/>
              </a:prstGeom>
              <a:blipFill>
                <a:blip r:embed="rId11"/>
                <a:stretch>
                  <a:fillRect r="-796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10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3632A0-14E4-4465-435B-95FAB9B8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21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56E4F3B-A3F1-E0B1-3C06-52B3D3D33666}"/>
                  </a:ext>
                </a:extLst>
              </p:cNvPr>
              <p:cNvSpPr txBox="1"/>
              <p:nvPr/>
            </p:nvSpPr>
            <p:spPr>
              <a:xfrm>
                <a:off x="1463993" y="2172118"/>
                <a:ext cx="8348952" cy="1332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d>
                                <m:dPr>
                                  <m:ctrlPr>
                                    <a:rPr lang="fr-FR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fr-FR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2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2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2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𝐽𝐼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sSup>
                                        <m:sSupPr>
                                          <m:ctrlPr>
                                            <a:rPr lang="fr-FR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fr-FR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†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fr-F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𝐼𝐼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sSup>
                                        <m:sSupPr>
                                          <m:ctrlPr>
                                            <a:rPr lang="fr-FR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fr-FR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†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fr-F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𝐽𝐽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fr-FR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FR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fr-FR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fr-FR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fr-FR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lit/>
                            </m:rPr>
                            <a:rPr lang="fr-F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phase</m:t>
                          </m:r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space</m:t>
                          </m:r>
                        </m:e>
                      </m:nary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56E4F3B-A3F1-E0B1-3C06-52B3D3D33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993" y="2172118"/>
                <a:ext cx="8348952" cy="1332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394FE0A-1D4A-53F7-9454-EE132D84FB5B}"/>
              </a:ext>
            </a:extLst>
          </p:cNvPr>
          <p:cNvCxnSpPr>
            <a:cxnSpLocks/>
          </p:cNvCxnSpPr>
          <p:nvPr/>
        </p:nvCxnSpPr>
        <p:spPr>
          <a:xfrm flipH="1">
            <a:off x="7280747" y="1669002"/>
            <a:ext cx="682523" cy="63334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78A3F93-A050-D2F1-6843-3ABC8D021D1A}"/>
              </a:ext>
            </a:extLst>
          </p:cNvPr>
          <p:cNvCxnSpPr>
            <a:cxnSpLocks/>
          </p:cNvCxnSpPr>
          <p:nvPr/>
        </p:nvCxnSpPr>
        <p:spPr>
          <a:xfrm flipV="1">
            <a:off x="4000066" y="3451298"/>
            <a:ext cx="620321" cy="9342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0CC5573-CD65-E792-BDCA-60FFC4D530FA}"/>
              </a:ext>
            </a:extLst>
          </p:cNvPr>
          <p:cNvCxnSpPr>
            <a:cxnSpLocks/>
          </p:cNvCxnSpPr>
          <p:nvPr/>
        </p:nvCxnSpPr>
        <p:spPr>
          <a:xfrm flipH="1" flipV="1">
            <a:off x="7280747" y="3279768"/>
            <a:ext cx="487214" cy="10081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A64BECB-5D31-882D-64AD-70AFCB0EFE05}"/>
              </a:ext>
            </a:extLst>
          </p:cNvPr>
          <p:cNvSpPr txBox="1"/>
          <p:nvPr/>
        </p:nvSpPr>
        <p:spPr>
          <a:xfrm>
            <a:off x="6475402" y="4588833"/>
            <a:ext cx="318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Temperature</a:t>
            </a:r>
            <a:r>
              <a:rPr lang="fr-FR" sz="2400" dirty="0"/>
              <a:t> of the phase transition (</a:t>
            </a:r>
            <a:r>
              <a:rPr lang="fr-FR" sz="2400" b="1" dirty="0"/>
              <a:t>out-of-</a:t>
            </a:r>
            <a:r>
              <a:rPr lang="fr-FR" sz="2400" b="1" dirty="0" err="1"/>
              <a:t>equilibrium</a:t>
            </a:r>
            <a:r>
              <a:rPr lang="fr-FR" sz="2400" dirty="0"/>
              <a:t> process)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F8A1E7B-88B6-8641-9F5F-62B34B032BD2}"/>
              </a:ext>
            </a:extLst>
          </p:cNvPr>
          <p:cNvSpPr txBox="1"/>
          <p:nvPr/>
        </p:nvSpPr>
        <p:spPr>
          <a:xfrm>
            <a:off x="8023394" y="995487"/>
            <a:ext cx="3265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Majorana</a:t>
            </a:r>
            <a:r>
              <a:rPr lang="fr-FR" sz="2400" dirty="0"/>
              <a:t> masses of the </a:t>
            </a:r>
            <a:r>
              <a:rPr lang="fr-FR" sz="2400" dirty="0" err="1"/>
              <a:t>heavy</a:t>
            </a:r>
            <a:r>
              <a:rPr lang="fr-FR" sz="2400" dirty="0"/>
              <a:t> Neutrino states (</a:t>
            </a:r>
            <a:r>
              <a:rPr lang="fr-FR" sz="2400" dirty="0" err="1"/>
              <a:t>violate</a:t>
            </a:r>
            <a:r>
              <a:rPr lang="fr-FR" sz="2400" dirty="0"/>
              <a:t> </a:t>
            </a:r>
            <a:r>
              <a:rPr lang="fr-FR" sz="2400" b="1" dirty="0"/>
              <a:t>lepton </a:t>
            </a:r>
            <a:r>
              <a:rPr lang="fr-FR" sz="2400" b="1" dirty="0" err="1"/>
              <a:t>number</a:t>
            </a:r>
            <a:r>
              <a:rPr lang="fr-FR" sz="2400" dirty="0"/>
              <a:t>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DA2DAF-6052-1606-31C3-4BA8CD3C29F0}"/>
              </a:ext>
            </a:extLst>
          </p:cNvPr>
          <p:cNvSpPr txBox="1"/>
          <p:nvPr/>
        </p:nvSpPr>
        <p:spPr>
          <a:xfrm>
            <a:off x="752275" y="4358000"/>
            <a:ext cx="480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CP-</a:t>
            </a:r>
            <a:r>
              <a:rPr lang="fr-FR" sz="2400" b="1" dirty="0" err="1"/>
              <a:t>violating</a:t>
            </a:r>
            <a:r>
              <a:rPr lang="fr-FR" sz="2400" dirty="0"/>
              <a:t> </a:t>
            </a:r>
            <a:r>
              <a:rPr lang="fr-FR" sz="2400" dirty="0" err="1"/>
              <a:t>term</a:t>
            </a:r>
            <a:r>
              <a:rPr lang="fr-FR" sz="2400" dirty="0"/>
              <a:t> (</a:t>
            </a:r>
            <a:r>
              <a:rPr lang="fr-FR" sz="2400" dirty="0" err="1"/>
              <a:t>differenciates</a:t>
            </a:r>
            <a:r>
              <a:rPr lang="fr-FR" sz="2400" dirty="0"/>
              <a:t> </a:t>
            </a:r>
            <a:r>
              <a:rPr lang="fr-FR" sz="2400" dirty="0" err="1"/>
              <a:t>particles</a:t>
            </a:r>
            <a:r>
              <a:rPr lang="fr-FR" sz="2400" dirty="0"/>
              <a:t> and anti-</a:t>
            </a:r>
            <a:r>
              <a:rPr lang="fr-FR" sz="2400" dirty="0" err="1"/>
              <a:t>particles</a:t>
            </a:r>
            <a:r>
              <a:rPr lang="fr-FR" sz="2400" dirty="0"/>
              <a:t>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551980-AA00-0195-3B7A-4C483F23D179}"/>
              </a:ext>
            </a:extLst>
          </p:cNvPr>
          <p:cNvSpPr txBox="1"/>
          <p:nvPr/>
        </p:nvSpPr>
        <p:spPr>
          <a:xfrm>
            <a:off x="1180730" y="1125263"/>
            <a:ext cx="516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Final (</a:t>
            </a:r>
            <a:r>
              <a:rPr lang="fr-FR" sz="2800" b="1" dirty="0" err="1"/>
              <a:t>comoving</a:t>
            </a:r>
            <a:r>
              <a:rPr lang="fr-FR" sz="2800" b="1" dirty="0"/>
              <a:t>) </a:t>
            </a:r>
            <a:r>
              <a:rPr lang="fr-FR" sz="2800" b="1" dirty="0" err="1"/>
              <a:t>asymmetry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8107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C7948A-119C-A691-F92F-28C0F03D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22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497C8E2-9723-A3FF-96D4-6804EC43FF11}"/>
                  </a:ext>
                </a:extLst>
              </p:cNvPr>
              <p:cNvSpPr txBox="1"/>
              <p:nvPr/>
            </p:nvSpPr>
            <p:spPr>
              <a:xfrm>
                <a:off x="3360199" y="2812537"/>
                <a:ext cx="5002139" cy="796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4400" b="0" i="1" smtClean="0">
                          <a:latin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fr-FR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ra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𝑹</m:t>
                      </m:r>
                      <m:rad>
                        <m:radPr>
                          <m:degHide m:val="on"/>
                          <m:ctrlPr>
                            <a:rPr lang="fr-FR" sz="4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  <m:sSubSup>
                        <m:sSubSupPr>
                          <m:ctrlPr>
                            <a:rPr lang="fr-FR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FR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𝑃𝑀𝑁𝑆</m:t>
                          </m:r>
                        </m:sub>
                        <m:sup>
                          <m:r>
                            <a:rPr lang="fr-FR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fr-FR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4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497C8E2-9723-A3FF-96D4-6804EC43F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199" y="2812537"/>
                <a:ext cx="5002139" cy="796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00504C7B-29D5-F02B-B5B2-B947C85989FA}"/>
              </a:ext>
            </a:extLst>
          </p:cNvPr>
          <p:cNvSpPr txBox="1"/>
          <p:nvPr/>
        </p:nvSpPr>
        <p:spPr>
          <a:xfrm>
            <a:off x="957766" y="1157634"/>
            <a:ext cx="750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Casas-Ibarra </a:t>
            </a:r>
            <a:r>
              <a:rPr lang="fr-FR" sz="3200" b="1" dirty="0" err="1"/>
              <a:t>parametrization</a:t>
            </a:r>
            <a:endParaRPr lang="fr-F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2B6CE09-6464-80F3-B297-6ABD1F3DDF94}"/>
                  </a:ext>
                </a:extLst>
              </p:cNvPr>
              <p:cNvSpPr txBox="1"/>
              <p:nvPr/>
            </p:nvSpPr>
            <p:spPr>
              <a:xfrm>
                <a:off x="1087974" y="4386641"/>
                <a:ext cx="5220916" cy="951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fr-FR" sz="32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32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  <m: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32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fr-FR" sz="32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fr-FR" sz="32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  <m: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fr-FR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32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fr-FR" sz="32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fr-FR" sz="32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  <m: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3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fr-FR" sz="32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fr-FR" sz="32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  <m: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  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2B6CE09-6464-80F3-B297-6ABD1F3DD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74" y="4386641"/>
                <a:ext cx="5220916" cy="951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0CADAFF-0E99-ECDF-263C-5DAB3200EF33}"/>
                  </a:ext>
                </a:extLst>
              </p:cNvPr>
              <p:cNvSpPr txBox="1"/>
              <p:nvPr/>
            </p:nvSpPr>
            <p:spPr>
              <a:xfrm>
                <a:off x="1181998" y="5599668"/>
                <a:ext cx="46792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Non-observable </a:t>
                </a:r>
                <a:r>
                  <a:rPr lang="fr-FR" dirty="0" err="1"/>
                  <a:t>complex</a:t>
                </a:r>
                <a:r>
                  <a:rPr lang="fr-FR" dirty="0"/>
                  <a:t> angle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>
                    <a:solidFill>
                      <a:srgbClr val="FF0000"/>
                    </a:solidFill>
                  </a:rPr>
                  <a:t>(</a:t>
                </a:r>
                <a:r>
                  <a:rPr lang="fr-FR" dirty="0" err="1">
                    <a:solidFill>
                      <a:srgbClr val="FF0000"/>
                    </a:solidFill>
                  </a:rPr>
                  <a:t>parameter</a:t>
                </a:r>
                <a:r>
                  <a:rPr lang="fr-FR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0CADAFF-0E99-ECDF-263C-5DAB3200E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98" y="5599668"/>
                <a:ext cx="4679270" cy="369332"/>
              </a:xfrm>
              <a:prstGeom prst="rect">
                <a:avLst/>
              </a:prstGeom>
              <a:blipFill>
                <a:blip r:embed="rId4"/>
                <a:stretch>
                  <a:fillRect l="-1173" t="-8333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9B77C24-6CB2-6A04-06D0-FB7E5F325D3F}"/>
                  </a:ext>
                </a:extLst>
              </p:cNvPr>
              <p:cNvSpPr txBox="1"/>
              <p:nvPr/>
            </p:nvSpPr>
            <p:spPr>
              <a:xfrm>
                <a:off x="6423271" y="4386641"/>
                <a:ext cx="4814138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𝑎𝑡𝑚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𝑠𝑜𝑙</m:t>
                                        </m:r>
                                      </m:sub>
                                    </m:s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9B77C24-6CB2-6A04-06D0-FB7E5F325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271" y="4386641"/>
                <a:ext cx="4814138" cy="891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E492C294-485F-2177-06A3-51710CE159E6}"/>
              </a:ext>
            </a:extLst>
          </p:cNvPr>
          <p:cNvSpPr/>
          <p:nvPr/>
        </p:nvSpPr>
        <p:spPr>
          <a:xfrm rot="16200000">
            <a:off x="6763969" y="1583046"/>
            <a:ext cx="474253" cy="2279656"/>
          </a:xfrm>
          <a:prstGeom prst="rightBrace">
            <a:avLst>
              <a:gd name="adj1" fmla="val 8333"/>
              <a:gd name="adj2" fmla="val 5155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4B39EB-1C41-AC33-4542-DA14E2CB7EFD}"/>
              </a:ext>
            </a:extLst>
          </p:cNvPr>
          <p:cNvSpPr txBox="1"/>
          <p:nvPr/>
        </p:nvSpPr>
        <p:spPr>
          <a:xfrm>
            <a:off x="5452894" y="1932217"/>
            <a:ext cx="362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Observable at </a:t>
            </a:r>
            <a:r>
              <a:rPr lang="fr-FR" sz="2400" dirty="0" err="1">
                <a:solidFill>
                  <a:srgbClr val="00B050"/>
                </a:solidFill>
              </a:rPr>
              <a:t>low-energy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EA8C6F-7BBC-594E-40AB-01484A635286}"/>
              </a:ext>
            </a:extLst>
          </p:cNvPr>
          <p:cNvSpPr txBox="1"/>
          <p:nvPr/>
        </p:nvSpPr>
        <p:spPr>
          <a:xfrm>
            <a:off x="8682361" y="1174276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[Casas, Ibarra (2001)]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EC2BEA-89F8-3CBC-F15D-51816691FA99}"/>
              </a:ext>
            </a:extLst>
          </p:cNvPr>
          <p:cNvSpPr txBox="1"/>
          <p:nvPr/>
        </p:nvSpPr>
        <p:spPr>
          <a:xfrm>
            <a:off x="8265111" y="5433134"/>
            <a:ext cx="274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(normal </a:t>
            </a:r>
            <a:r>
              <a:rPr lang="fr-FR" dirty="0" err="1"/>
              <a:t>ordering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6228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512A14-B0F9-5724-A42C-15FD7884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23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353684A-33B4-82F9-968A-6D30797DF3DF}"/>
              </a:ext>
            </a:extLst>
          </p:cNvPr>
          <p:cNvGrpSpPr/>
          <p:nvPr/>
        </p:nvGrpSpPr>
        <p:grpSpPr>
          <a:xfrm>
            <a:off x="-128872" y="671262"/>
            <a:ext cx="11025470" cy="5023764"/>
            <a:chOff x="-145193" y="609118"/>
            <a:chExt cx="11025470" cy="50237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07FDE1-804A-700D-501D-4B2E96FA1551}"/>
                </a:ext>
              </a:extLst>
            </p:cNvPr>
            <p:cNvSpPr/>
            <p:nvPr/>
          </p:nvSpPr>
          <p:spPr>
            <a:xfrm>
              <a:off x="1311722" y="619716"/>
              <a:ext cx="9568555" cy="197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28416F9-D41A-A954-2E67-19EDD472D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22" y="817334"/>
              <a:ext cx="9568555" cy="48155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>
                  <a:extLst>
                    <a:ext uri="{FF2B5EF4-FFF2-40B4-BE49-F238E27FC236}">
                      <a16:creationId xmlns:a16="http://schemas.microsoft.com/office/drawing/2014/main" id="{EB8DDDD3-E4A3-917B-E7F9-121CD645DFD9}"/>
                    </a:ext>
                  </a:extLst>
                </p:cNvPr>
                <p:cNvSpPr txBox="1"/>
                <p:nvPr/>
              </p:nvSpPr>
              <p:spPr>
                <a:xfrm>
                  <a:off x="9127916" y="1225118"/>
                  <a:ext cx="1478803" cy="8546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=100 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oMath>
                    </m:oMathPara>
                  </a14:m>
                  <a:endParaRPr lang="fr-FR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=110 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oMath>
                    </m:oMathPara>
                  </a14:m>
                  <a:endParaRPr lang="fr-FR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" name="ZoneTexte 2">
                  <a:extLst>
                    <a:ext uri="{FF2B5EF4-FFF2-40B4-BE49-F238E27FC236}">
                      <a16:creationId xmlns:a16="http://schemas.microsoft.com/office/drawing/2014/main" id="{EB8DDDD3-E4A3-917B-E7F9-121CD645DF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916" y="1225118"/>
                  <a:ext cx="1478803" cy="854658"/>
                </a:xfrm>
                <a:prstGeom prst="rect">
                  <a:avLst/>
                </a:prstGeom>
                <a:blipFill>
                  <a:blip r:embed="rId3"/>
                  <a:stretch>
                    <a:fillRect l="-2881" r="-370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DED77CB6-956B-9CC0-198E-37A376FA9EBA}"/>
                    </a:ext>
                  </a:extLst>
                </p:cNvPr>
                <p:cNvSpPr txBox="1"/>
                <p:nvPr/>
              </p:nvSpPr>
              <p:spPr>
                <a:xfrm>
                  <a:off x="-145193" y="609118"/>
                  <a:ext cx="6116714" cy="811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Im</m:t>
                            </m:r>
                            <m:d>
                              <m:dPr>
                                <m:ctrlPr>
                                  <a:rPr lang="fr-FR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  <m:sup>
                                    <m: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fr-FR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p>
                                            <m:r>
                                              <a:rPr lang="fr-FR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†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fr-FR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sSup>
                                      <m:sSupPr>
                                        <m:ctrlPr>
                                          <a:rPr lang="fr-FR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p>
                                        <m:r>
                                          <a:rPr lang="fr-FR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fr-FR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sSup>
                                      <m:sSupPr>
                                        <m:ctrlPr>
                                          <a:rPr lang="fr-FR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p>
                                        <m:r>
                                          <a:rPr lang="fr-FR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fr-FR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den>
                        </m:f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fr-FR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FR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FR" sz="18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fr-FR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fr-FR" sz="1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18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8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FR" sz="18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sz="18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fr-FR" sz="1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fr-FR" sz="1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DED77CB6-956B-9CC0-198E-37A376FA9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5193" y="609118"/>
                  <a:ext cx="6116714" cy="811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5620B7AA-5B82-F9D6-CE08-4001423917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1" b="11431"/>
          <a:stretch/>
        </p:blipFill>
        <p:spPr>
          <a:xfrm>
            <a:off x="3675355" y="2188444"/>
            <a:ext cx="992079" cy="4127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10BEAF-8C10-E4C9-6C24-76854483AF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t="1" r="1" b="11431"/>
          <a:stretch/>
        </p:blipFill>
        <p:spPr>
          <a:xfrm>
            <a:off x="4216892" y="4381024"/>
            <a:ext cx="372863" cy="3788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482663-FD30-007A-D0E6-94D4BD0C3BA6}"/>
              </a:ext>
            </a:extLst>
          </p:cNvPr>
          <p:cNvSpPr/>
          <p:nvPr/>
        </p:nvSpPr>
        <p:spPr>
          <a:xfrm>
            <a:off x="4589755" y="4381024"/>
            <a:ext cx="77679" cy="378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14554E5-3708-6FDE-6BEC-24C257A14D99}"/>
                  </a:ext>
                </a:extLst>
              </p:cNvPr>
              <p:cNvSpPr txBox="1"/>
              <p:nvPr/>
            </p:nvSpPr>
            <p:spPr>
              <a:xfrm>
                <a:off x="5686146" y="4759910"/>
                <a:ext cx="505388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: real angle </a:t>
                </a:r>
                <a:r>
                  <a:rPr lang="fr-FR" dirty="0" err="1"/>
                  <a:t>from</a:t>
                </a:r>
                <a:r>
                  <a:rPr lang="fr-FR" dirty="0"/>
                  <a:t> the Casas-Ibarra </a:t>
                </a:r>
                <a:r>
                  <a:rPr lang="fr-FR" dirty="0" err="1"/>
                  <a:t>parametrization</a:t>
                </a:r>
                <a:endParaRPr lang="fr-FR" dirty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: </a:t>
                </a:r>
                <a:r>
                  <a:rPr lang="fr-FR" dirty="0" err="1"/>
                  <a:t>only</a:t>
                </a:r>
                <a:r>
                  <a:rPr lang="fr-FR" dirty="0"/>
                  <a:t> CP phase </a:t>
                </a:r>
                <a:r>
                  <a:rPr lang="fr-FR" dirty="0" err="1"/>
                  <a:t>from</a:t>
                </a:r>
                <a:r>
                  <a:rPr lang="fr-FR" dirty="0"/>
                  <a:t> PMNS,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14554E5-3708-6FDE-6BEC-24C257A14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146" y="4759910"/>
                <a:ext cx="5053884" cy="1107996"/>
              </a:xfrm>
              <a:prstGeom prst="rect">
                <a:avLst/>
              </a:prstGeom>
              <a:blipFill>
                <a:blip r:embed="rId6"/>
                <a:stretch>
                  <a:fillRect l="-1689" t="-6593" r="-20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CCDFAB3-02EB-68CB-6849-473A0FAD8650}"/>
                  </a:ext>
                </a:extLst>
              </p:cNvPr>
              <p:cNvSpPr txBox="1"/>
              <p:nvPr/>
            </p:nvSpPr>
            <p:spPr>
              <a:xfrm>
                <a:off x="5814874" y="2615080"/>
                <a:ext cx="1095556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CCDFAB3-02EB-68CB-6849-473A0FAD8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874" y="2615080"/>
                <a:ext cx="1095556" cy="672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87B2F46-8953-66A8-FC9B-627384817AEA}"/>
              </a:ext>
            </a:extLst>
          </p:cNvPr>
          <p:cNvCxnSpPr/>
          <p:nvPr/>
        </p:nvCxnSpPr>
        <p:spPr>
          <a:xfrm flipV="1">
            <a:off x="6362652" y="1651247"/>
            <a:ext cx="0" cy="9499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FBC763C-9DD5-3FFF-5AE2-7E1020106424}"/>
              </a:ext>
            </a:extLst>
          </p:cNvPr>
          <p:cNvCxnSpPr>
            <a:cxnSpLocks/>
          </p:cNvCxnSpPr>
          <p:nvPr/>
        </p:nvCxnSpPr>
        <p:spPr>
          <a:xfrm flipH="1">
            <a:off x="6241002" y="3188563"/>
            <a:ext cx="121650" cy="1148196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7CE1126-508B-AAA6-69F3-A9B9E3AB16EF}"/>
              </a:ext>
            </a:extLst>
          </p:cNvPr>
          <p:cNvCxnSpPr>
            <a:cxnSpLocks/>
          </p:cNvCxnSpPr>
          <p:nvPr/>
        </p:nvCxnSpPr>
        <p:spPr>
          <a:xfrm>
            <a:off x="6380407" y="3188563"/>
            <a:ext cx="155245" cy="138190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2C9FC7D-C3C8-5253-8150-BF4ED330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2553" y="5924034"/>
            <a:ext cx="542697" cy="279400"/>
          </a:xfrm>
        </p:spPr>
        <p:txBody>
          <a:bodyPr/>
          <a:lstStyle/>
          <a:p>
            <a:fld id="{80D4164A-E544-4FE8-80F8-0011BBEB2FB8}" type="slidenum">
              <a:rPr lang="fr-FR" smtClean="0"/>
              <a:t>24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7E7C43-C5AF-5E7A-D015-50E76759BB55}"/>
              </a:ext>
            </a:extLst>
          </p:cNvPr>
          <p:cNvSpPr txBox="1"/>
          <p:nvPr/>
        </p:nvSpPr>
        <p:spPr>
          <a:xfrm>
            <a:off x="1033507" y="874455"/>
            <a:ext cx="10422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This </a:t>
            </a:r>
            <a:r>
              <a:rPr lang="fr-FR" sz="3200" dirty="0" err="1"/>
              <a:t>work</a:t>
            </a:r>
            <a:r>
              <a:rPr lang="fr-FR" sz="3200" dirty="0"/>
              <a:t> can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compared</a:t>
            </a:r>
            <a:r>
              <a:rPr lang="fr-FR" sz="3200" dirty="0"/>
              <a:t> to a </a:t>
            </a:r>
            <a:r>
              <a:rPr lang="fr-FR" sz="3200" dirty="0" err="1"/>
              <a:t>work</a:t>
            </a:r>
            <a:r>
              <a:rPr lang="fr-FR" sz="3200" dirty="0"/>
              <a:t> by Pascoli, Turner and Zhou, </a:t>
            </a:r>
            <a:r>
              <a:rPr lang="fr-FR" sz="3200" dirty="0" err="1"/>
              <a:t>who</a:t>
            </a:r>
            <a:r>
              <a:rPr lang="fr-FR" sz="3200" dirty="0"/>
              <a:t> </a:t>
            </a:r>
            <a:r>
              <a:rPr lang="fr-FR" sz="3200" dirty="0" err="1"/>
              <a:t>derived</a:t>
            </a:r>
            <a:r>
              <a:rPr lang="fr-FR" sz="3200" dirty="0"/>
              <a:t> a lepton </a:t>
            </a:r>
            <a:r>
              <a:rPr lang="fr-FR" sz="3200" dirty="0" err="1"/>
              <a:t>asymmetry</a:t>
            </a:r>
            <a:r>
              <a:rPr lang="fr-FR" sz="3200" dirty="0"/>
              <a:t> </a:t>
            </a:r>
            <a:r>
              <a:rPr lang="fr-FR" sz="3200" dirty="0" err="1"/>
              <a:t>from</a:t>
            </a:r>
            <a:r>
              <a:rPr lang="fr-FR" sz="3200" dirty="0"/>
              <a:t> a </a:t>
            </a:r>
            <a:r>
              <a:rPr lang="fr-FR" sz="3200" b="1" dirty="0" err="1"/>
              <a:t>varying</a:t>
            </a:r>
            <a:r>
              <a:rPr lang="fr-FR" sz="3200" b="1" dirty="0"/>
              <a:t> Weinberg </a:t>
            </a:r>
            <a:r>
              <a:rPr lang="fr-FR" sz="3200" b="1" dirty="0" err="1"/>
              <a:t>operator</a:t>
            </a:r>
            <a:r>
              <a:rPr lang="fr-FR" sz="3200" dirty="0"/>
              <a:t>.</a:t>
            </a:r>
          </a:p>
          <a:p>
            <a:endParaRPr lang="fr-FR" sz="3200" dirty="0"/>
          </a:p>
          <a:p>
            <a:r>
              <a:rPr lang="fr-FR" sz="3200" dirty="0"/>
              <a:t>The coefficient of the </a:t>
            </a:r>
            <a:r>
              <a:rPr lang="fr-FR" sz="3200" dirty="0" err="1"/>
              <a:t>operator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driven</a:t>
            </a:r>
            <a:r>
              <a:rPr lang="fr-FR" sz="3200" dirty="0"/>
              <a:t> by a </a:t>
            </a:r>
            <a:r>
              <a:rPr lang="fr-FR" sz="3200" b="1" dirty="0"/>
              <a:t>phase-transition</a:t>
            </a:r>
            <a:r>
              <a:rPr lang="fr-FR" sz="3200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0E1AFB-8A58-A869-BC08-E26C2BCD077B}"/>
              </a:ext>
            </a:extLst>
          </p:cNvPr>
          <p:cNvSpPr txBox="1"/>
          <p:nvPr/>
        </p:nvSpPr>
        <p:spPr>
          <a:xfrm>
            <a:off x="1654943" y="5754757"/>
            <a:ext cx="2783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[Pascoli, Turner, Zhou (2018)]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9FBC400-37D5-9D46-E820-E705437A9579}"/>
                  </a:ext>
                </a:extLst>
              </p:cNvPr>
              <p:cNvSpPr txBox="1"/>
              <p:nvPr/>
            </p:nvSpPr>
            <p:spPr>
              <a:xfrm>
                <a:off x="1162630" y="3520574"/>
                <a:ext cx="9866739" cy="834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.=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2800" b="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9FBC400-37D5-9D46-E820-E705437A9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30" y="3520574"/>
                <a:ext cx="9866739" cy="8340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BD3A604-E588-5C35-E9F5-2E87656900ED}"/>
                  </a:ext>
                </a:extLst>
              </p:cNvPr>
              <p:cNvSpPr txBox="1"/>
              <p:nvPr/>
            </p:nvSpPr>
            <p:spPr>
              <a:xfrm>
                <a:off x="3999390" y="4733512"/>
                <a:ext cx="18644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fr-FR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4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r-FR" sz="4400" dirty="0"/>
                  <a:t> ,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BD3A604-E588-5C35-E9F5-2E8765690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390" y="4733512"/>
                <a:ext cx="1864485" cy="677108"/>
              </a:xfrm>
              <a:prstGeom prst="rect">
                <a:avLst/>
              </a:prstGeom>
              <a:blipFill>
                <a:blip r:embed="rId3"/>
                <a:stretch>
                  <a:fillRect t="-24107" r="-17320" b="-49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CE66AC1-D08F-B491-36F4-1D213490ADA2}"/>
                  </a:ext>
                </a:extLst>
              </p:cNvPr>
              <p:cNvSpPr txBox="1"/>
              <p:nvPr/>
            </p:nvSpPr>
            <p:spPr>
              <a:xfrm>
                <a:off x="6182553" y="4733512"/>
                <a:ext cx="241854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fr-FR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sz="4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fr-FR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CE66AC1-D08F-B491-36F4-1D213490A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553" y="4733512"/>
                <a:ext cx="241854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792B6348-439B-5342-4AA0-5F3CA390EAC7}"/>
              </a:ext>
            </a:extLst>
          </p:cNvPr>
          <p:cNvSpPr txBox="1"/>
          <p:nvPr/>
        </p:nvSpPr>
        <p:spPr>
          <a:xfrm>
            <a:off x="7581529" y="5437253"/>
            <a:ext cx="316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(Active neutrino mass matrix)</a:t>
            </a:r>
          </a:p>
        </p:txBody>
      </p:sp>
    </p:spTree>
    <p:extLst>
      <p:ext uri="{BB962C8B-B14F-4D97-AF65-F5344CB8AC3E}">
        <p14:creationId xmlns:p14="http://schemas.microsoft.com/office/powerpoint/2010/main" val="42340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4BA29D7-D247-4D64-21C9-50616666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676" y="5869320"/>
            <a:ext cx="542697" cy="279400"/>
          </a:xfrm>
        </p:spPr>
        <p:txBody>
          <a:bodyPr/>
          <a:lstStyle/>
          <a:p>
            <a:fld id="{80D4164A-E544-4FE8-80F8-0011BBEB2FB8}" type="slidenum">
              <a:rPr lang="fr-FR" smtClean="0"/>
              <a:t>25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0FF66A-6AAC-88C9-FA7F-088D6695E603}"/>
              </a:ext>
            </a:extLst>
          </p:cNvPr>
          <p:cNvSpPr txBox="1"/>
          <p:nvPr/>
        </p:nvSpPr>
        <p:spPr>
          <a:xfrm>
            <a:off x="7765446" y="2191428"/>
            <a:ext cx="138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accent1"/>
                </a:solidFill>
              </a:rPr>
              <a:t>Higgs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87E6095-D721-B4D8-F741-22F0DF8E955D}"/>
              </a:ext>
            </a:extLst>
          </p:cNvPr>
          <p:cNvCxnSpPr/>
          <p:nvPr/>
        </p:nvCxnSpPr>
        <p:spPr>
          <a:xfrm>
            <a:off x="2255964" y="3991005"/>
            <a:ext cx="8098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BFF1E13-04D5-468B-725D-5E0F3B6C2A64}"/>
                  </a:ext>
                </a:extLst>
              </p:cNvPr>
              <p:cNvSpPr txBox="1"/>
              <p:nvPr/>
            </p:nvSpPr>
            <p:spPr>
              <a:xfrm>
                <a:off x="2528397" y="4105779"/>
                <a:ext cx="264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BFF1E13-04D5-468B-725D-5E0F3B6C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397" y="4105779"/>
                <a:ext cx="264496" cy="369332"/>
              </a:xfrm>
              <a:prstGeom prst="rect">
                <a:avLst/>
              </a:prstGeom>
              <a:blipFill>
                <a:blip r:embed="rId2"/>
                <a:stretch>
                  <a:fillRect l="-30233" r="-27907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759A9FD-E2DF-DB09-7EB4-340F7A4739BC}"/>
              </a:ext>
            </a:extLst>
          </p:cNvPr>
          <p:cNvCxnSpPr/>
          <p:nvPr/>
        </p:nvCxnSpPr>
        <p:spPr>
          <a:xfrm flipH="1" flipV="1">
            <a:off x="2375592" y="3489617"/>
            <a:ext cx="2327337" cy="1728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03D87C5-8D70-8C8C-9698-AB3AA48E5522}"/>
              </a:ext>
            </a:extLst>
          </p:cNvPr>
          <p:cNvCxnSpPr/>
          <p:nvPr/>
        </p:nvCxnSpPr>
        <p:spPr>
          <a:xfrm flipH="1" flipV="1">
            <a:off x="7510303" y="3506900"/>
            <a:ext cx="2327337" cy="1728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81A60D00-82C4-DB19-FAC7-AA77F4DB0CC6}"/>
              </a:ext>
            </a:extLst>
          </p:cNvPr>
          <p:cNvSpPr/>
          <p:nvPr/>
        </p:nvSpPr>
        <p:spPr>
          <a:xfrm>
            <a:off x="4702929" y="2226135"/>
            <a:ext cx="2814308" cy="2669046"/>
          </a:xfrm>
          <a:prstGeom prst="arc">
            <a:avLst>
              <a:gd name="adj1" fmla="val 11047183"/>
              <a:gd name="adj2" fmla="val 21409008"/>
            </a:avLst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297EC46-09F6-56D9-E4F6-4DB140135B19}"/>
              </a:ext>
            </a:extLst>
          </p:cNvPr>
          <p:cNvSpPr/>
          <p:nvPr/>
        </p:nvSpPr>
        <p:spPr>
          <a:xfrm rot="10800000">
            <a:off x="4702928" y="2181019"/>
            <a:ext cx="2814308" cy="2669046"/>
          </a:xfrm>
          <a:prstGeom prst="arc">
            <a:avLst>
              <a:gd name="adj1" fmla="val 10859996"/>
              <a:gd name="adj2" fmla="val 0"/>
            </a:avLst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CB64B47-B8A0-1A5D-A1D9-0C8242B00167}"/>
              </a:ext>
            </a:extLst>
          </p:cNvPr>
          <p:cNvGrpSpPr/>
          <p:nvPr/>
        </p:nvGrpSpPr>
        <p:grpSpPr>
          <a:xfrm>
            <a:off x="3372788" y="3305180"/>
            <a:ext cx="332943" cy="421198"/>
            <a:chOff x="5708468" y="3324836"/>
            <a:chExt cx="226423" cy="315326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4D130DF-F5B4-A18F-EBB9-C52463711F36}"/>
                </a:ext>
              </a:extLst>
            </p:cNvPr>
            <p:cNvCxnSpPr/>
            <p:nvPr/>
          </p:nvCxnSpPr>
          <p:spPr>
            <a:xfrm>
              <a:off x="5708468" y="3324836"/>
              <a:ext cx="226423" cy="1339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42ABAA7E-BDA3-91C9-2B37-7DA2450024EE}"/>
                </a:ext>
              </a:extLst>
            </p:cNvPr>
            <p:cNvCxnSpPr/>
            <p:nvPr/>
          </p:nvCxnSpPr>
          <p:spPr>
            <a:xfrm flipV="1">
              <a:off x="5708468" y="3483400"/>
              <a:ext cx="222068" cy="1567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D9DC1E8-6403-3964-4545-68DEC4312378}"/>
              </a:ext>
            </a:extLst>
          </p:cNvPr>
          <p:cNvGrpSpPr/>
          <p:nvPr/>
        </p:nvGrpSpPr>
        <p:grpSpPr>
          <a:xfrm>
            <a:off x="8630390" y="3319547"/>
            <a:ext cx="332943" cy="421198"/>
            <a:chOff x="5708468" y="3324836"/>
            <a:chExt cx="226423" cy="315326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65531875-CBBA-0297-36EE-4FE6E74B7097}"/>
                </a:ext>
              </a:extLst>
            </p:cNvPr>
            <p:cNvCxnSpPr/>
            <p:nvPr/>
          </p:nvCxnSpPr>
          <p:spPr>
            <a:xfrm>
              <a:off x="5708468" y="3324836"/>
              <a:ext cx="226423" cy="1339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049AB60-7D21-E4FE-3F78-58E388848F34}"/>
                </a:ext>
              </a:extLst>
            </p:cNvPr>
            <p:cNvCxnSpPr/>
            <p:nvPr/>
          </p:nvCxnSpPr>
          <p:spPr>
            <a:xfrm flipV="1">
              <a:off x="5708468" y="3483400"/>
              <a:ext cx="222068" cy="1567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CD244FF-3829-AEF7-3E5A-B30DC99245A6}"/>
                  </a:ext>
                </a:extLst>
              </p:cNvPr>
              <p:cNvSpPr txBox="1"/>
              <p:nvPr/>
            </p:nvSpPr>
            <p:spPr>
              <a:xfrm>
                <a:off x="3196821" y="2752847"/>
                <a:ext cx="4553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CD244FF-3829-AEF7-3E5A-B30DC9924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821" y="2752847"/>
                <a:ext cx="4553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Ellipse 33">
            <a:extLst>
              <a:ext uri="{FF2B5EF4-FFF2-40B4-BE49-F238E27FC236}">
                <a16:creationId xmlns:a16="http://schemas.microsoft.com/office/drawing/2014/main" id="{CA903625-F7FF-CAFC-7D89-EF2ECF2BCACC}"/>
              </a:ext>
            </a:extLst>
          </p:cNvPr>
          <p:cNvSpPr/>
          <p:nvPr/>
        </p:nvSpPr>
        <p:spPr>
          <a:xfrm>
            <a:off x="4613472" y="3431439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51727E8-3E37-959F-B33E-1FDB4E289164}"/>
              </a:ext>
            </a:extLst>
          </p:cNvPr>
          <p:cNvSpPr/>
          <p:nvPr/>
        </p:nvSpPr>
        <p:spPr>
          <a:xfrm>
            <a:off x="7429748" y="3431439"/>
            <a:ext cx="148780" cy="1509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C3F4D0F-F9E0-FA97-8403-B4AF6E3D08A5}"/>
                  </a:ext>
                </a:extLst>
              </p:cNvPr>
              <p:cNvSpPr txBox="1"/>
              <p:nvPr/>
            </p:nvSpPr>
            <p:spPr>
              <a:xfrm>
                <a:off x="3196821" y="3906132"/>
                <a:ext cx="1891507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fr-FR" sz="3200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C3F4D0F-F9E0-FA97-8403-B4AF6E3D0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821" y="3906132"/>
                <a:ext cx="1891507" cy="628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A0080CA-5FC8-17D1-13C8-2D3E07EA4198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4762252" y="3506900"/>
            <a:ext cx="2667496" cy="129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E75789CE-B43E-D80D-C169-EA9E05B3B8BB}"/>
              </a:ext>
            </a:extLst>
          </p:cNvPr>
          <p:cNvGrpSpPr/>
          <p:nvPr/>
        </p:nvGrpSpPr>
        <p:grpSpPr>
          <a:xfrm flipH="1">
            <a:off x="5870205" y="3318079"/>
            <a:ext cx="332943" cy="421198"/>
            <a:chOff x="5708468" y="3324836"/>
            <a:chExt cx="226423" cy="315326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B459370-7D8B-4B95-2EED-21D938349A3F}"/>
                </a:ext>
              </a:extLst>
            </p:cNvPr>
            <p:cNvCxnSpPr/>
            <p:nvPr/>
          </p:nvCxnSpPr>
          <p:spPr>
            <a:xfrm>
              <a:off x="5708468" y="3324836"/>
              <a:ext cx="226423" cy="1339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1C7A63A4-915B-E5CC-497A-7A2ACEC6C1AA}"/>
                </a:ext>
              </a:extLst>
            </p:cNvPr>
            <p:cNvCxnSpPr/>
            <p:nvPr/>
          </p:nvCxnSpPr>
          <p:spPr>
            <a:xfrm flipV="1">
              <a:off x="5708468" y="3483400"/>
              <a:ext cx="222068" cy="1567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273C6C3-CF03-6DE6-45E9-A61A21D232BD}"/>
                  </a:ext>
                </a:extLst>
              </p:cNvPr>
              <p:cNvSpPr txBox="1"/>
              <p:nvPr/>
            </p:nvSpPr>
            <p:spPr>
              <a:xfrm>
                <a:off x="4234443" y="5198843"/>
                <a:ext cx="43959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3600" dirty="0" err="1">
                    <a:solidFill>
                      <a:schemeClr val="tx1"/>
                    </a:solidFill>
                  </a:rPr>
                  <a:t>Two-loop</a:t>
                </a:r>
                <a:r>
                  <a:rPr lang="fr-FR" sz="3600" dirty="0"/>
                  <a:t> </a:t>
                </a:r>
                <a:r>
                  <a:rPr lang="fr-FR" sz="3600" dirty="0">
                    <a:solidFill>
                      <a:schemeClr val="tx1"/>
                    </a:solidFill>
                  </a:rPr>
                  <a:t>self-</a:t>
                </a:r>
                <a:r>
                  <a:rPr lang="fr-FR" sz="3600" dirty="0" err="1">
                    <a:solidFill>
                      <a:schemeClr val="tx1"/>
                    </a:solidFill>
                  </a:rPr>
                  <a:t>energy</a:t>
                </a:r>
                <a:r>
                  <a:rPr lang="fr-FR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273C6C3-CF03-6DE6-45E9-A61A21D23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443" y="5198843"/>
                <a:ext cx="4395947" cy="553998"/>
              </a:xfrm>
              <a:prstGeom prst="rect">
                <a:avLst/>
              </a:prstGeom>
              <a:blipFill>
                <a:blip r:embed="rId5"/>
                <a:stretch>
                  <a:fillRect l="-6380" t="-25275" b="-483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E0A87E4-E42D-D8AB-D6F0-928D3771552D}"/>
                  </a:ext>
                </a:extLst>
              </p:cNvPr>
              <p:cNvSpPr txBox="1"/>
              <p:nvPr/>
            </p:nvSpPr>
            <p:spPr>
              <a:xfrm>
                <a:off x="1176711" y="934394"/>
                <a:ext cx="9866739" cy="834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.=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2800" b="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E0A87E4-E42D-D8AB-D6F0-928D37715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711" y="934394"/>
                <a:ext cx="9866739" cy="8340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CF03CEBA-9648-1ECA-8EAE-467B0050E5DF}"/>
              </a:ext>
            </a:extLst>
          </p:cNvPr>
          <p:cNvSpPr txBox="1"/>
          <p:nvPr/>
        </p:nvSpPr>
        <p:spPr>
          <a:xfrm>
            <a:off x="926975" y="5834102"/>
            <a:ext cx="1052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[2]. « </a:t>
            </a:r>
            <a:r>
              <a:rPr lang="fr-FR" sz="1600" dirty="0" err="1"/>
              <a:t>Leptogenesis</a:t>
            </a:r>
            <a:r>
              <a:rPr lang="fr-FR" sz="1600" dirty="0"/>
              <a:t> via </a:t>
            </a:r>
            <a:r>
              <a:rPr lang="fr-FR" sz="1600" dirty="0" err="1"/>
              <a:t>Varying</a:t>
            </a:r>
            <a:r>
              <a:rPr lang="fr-FR" sz="1600" dirty="0"/>
              <a:t> Weinberg </a:t>
            </a:r>
            <a:r>
              <a:rPr lang="fr-FR" sz="1600" dirty="0" err="1"/>
              <a:t>Operator</a:t>
            </a:r>
            <a:r>
              <a:rPr lang="fr-FR" sz="1600" dirty="0"/>
              <a:t>: the CTP </a:t>
            </a:r>
            <a:r>
              <a:rPr lang="fr-FR" sz="1600" dirty="0" err="1"/>
              <a:t>Approach</a:t>
            </a:r>
            <a:r>
              <a:rPr lang="fr-FR" sz="1600" dirty="0"/>
              <a:t>», Turner, Zhou, https://arxiv.org/abs/</a:t>
            </a:r>
            <a:r>
              <a:rPr lang="fr-FR" dirty="0"/>
              <a:t>1808.00470v2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074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9" grpId="0" animBg="1"/>
      <p:bldP spid="26" grpId="0"/>
      <p:bldP spid="34" grpId="0" animBg="1"/>
      <p:bldP spid="37" grpId="0" animBg="1"/>
      <p:bldP spid="38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AC7765-3E73-0EC6-7FEF-E67C3EB1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3194" y="5924034"/>
            <a:ext cx="542697" cy="279400"/>
          </a:xfrm>
        </p:spPr>
        <p:txBody>
          <a:bodyPr/>
          <a:lstStyle/>
          <a:p>
            <a:fld id="{80D4164A-E544-4FE8-80F8-0011BBEB2FB8}" type="slidenum">
              <a:rPr lang="fr-FR" smtClean="0"/>
              <a:t>26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3DDB51E-D217-D553-8358-36D7FFABCD1F}"/>
                  </a:ext>
                </a:extLst>
              </p:cNvPr>
              <p:cNvSpPr txBox="1"/>
              <p:nvPr/>
            </p:nvSpPr>
            <p:spPr>
              <a:xfrm>
                <a:off x="3230124" y="2412509"/>
                <a:ext cx="7042441" cy="1132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3200" b="0" i="0" smtClean="0">
                              <a:gradFill flip="none" rotWithShape="1">
                                <a:gsLst>
                                  <a:gs pos="0">
                                    <a:srgbClr val="FF0000"/>
                                  </a:gs>
                                  <a:gs pos="50000">
                                    <a:srgbClr val="FFC000"/>
                                  </a:gs>
                                  <a:gs pos="96000">
                                    <a:srgbClr val="FFC000"/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1800000" scaled="0"/>
                                <a:tileRect/>
                              </a:gradFill>
                              <a:latin typeface="Cambria Math" panose="02040503050406030204" pitchFamily="18" charset="0"/>
                            </a:rPr>
                            <m:t>Im</m:t>
                          </m:r>
                          <m:d>
                            <m:dPr>
                              <m:ctrlPr>
                                <a:rPr lang="fr-FR" sz="3200" b="0" i="1" smtClean="0">
                                  <a:gradFill flip="none" rotWithShape="1">
                                    <a:gsLst>
                                      <a:gs pos="0">
                                        <a:srgbClr val="FF0000"/>
                                      </a:gs>
                                      <a:gs pos="50000">
                                        <a:srgbClr val="FFC000"/>
                                      </a:gs>
                                      <a:gs pos="96000">
                                        <a:srgbClr val="FFC000"/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1800000" scaled="0"/>
                                    <a:tileRect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3200" b="0" i="0" smtClean="0">
                                  <a:gradFill flip="none" rotWithShape="1">
                                    <a:gsLst>
                                      <a:gs pos="0">
                                        <a:srgbClr val="FF0000"/>
                                      </a:gs>
                                      <a:gs pos="50000">
                                        <a:srgbClr val="FFC000"/>
                                      </a:gs>
                                      <a:gs pos="96000">
                                        <a:srgbClr val="FFC000"/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1800000" scaled="0"/>
                                    <a:tileRect/>
                                  </a:gradFill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d>
                                <m:dPr>
                                  <m:ctrlPr>
                                    <a:rPr lang="fr-FR" sz="3200" b="0" i="1" smtClean="0">
                                      <a:gradFill flip="none" rotWithShape="1">
                                        <a:gsLst>
                                          <a:gs pos="0">
                                            <a:srgbClr val="FF0000"/>
                                          </a:gs>
                                          <a:gs pos="50000">
                                            <a:srgbClr val="FFC000"/>
                                          </a:gs>
                                          <a:gs pos="96000">
                                            <a:srgbClr val="FFC000"/>
                                          </a:gs>
                                          <a:gs pos="100000">
                                            <a:schemeClr val="accent1">
                                              <a:lumMod val="30000"/>
                                              <a:lumOff val="70000"/>
                                            </a:schemeClr>
                                          </a:gs>
                                        </a:gsLst>
                                        <a:lin ang="1800000" scaled="0"/>
                                        <a:tileRect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3200" b="0" i="1" smtClean="0">
                                          <a:gradFill flip="none" rotWithShape="1">
                                            <a:gsLst>
                                              <a:gs pos="0">
                                                <a:srgbClr val="FF0000"/>
                                              </a:gs>
                                              <a:gs pos="50000">
                                                <a:srgbClr val="FFC000"/>
                                              </a:gs>
                                              <a:gs pos="96000">
                                                <a:srgbClr val="FFC000"/>
                                              </a:gs>
                                              <a:gs pos="100000">
                                                <a:schemeClr val="accent1">
                                                  <a:lumMod val="30000"/>
                                                  <a:lumOff val="70000"/>
                                                </a:schemeClr>
                                              </a:gs>
                                            </a:gsLst>
                                            <a:lin ang="1800000" scaled="0"/>
                                            <a:tileRect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3200" b="0" i="1" smtClean="0">
                                          <a:gradFill flip="none" rotWithShape="1">
                                            <a:gsLst>
                                              <a:gs pos="0">
                                                <a:srgbClr val="FF0000"/>
                                              </a:gs>
                                              <a:gs pos="50000">
                                                <a:srgbClr val="FFC000"/>
                                              </a:gs>
                                              <a:gs pos="96000">
                                                <a:srgbClr val="FFC000"/>
                                              </a:gs>
                                              <a:gs pos="100000">
                                                <a:schemeClr val="accent1">
                                                  <a:lumMod val="30000"/>
                                                  <a:lumOff val="70000"/>
                                                </a:schemeClr>
                                              </a:gs>
                                            </a:gsLst>
                                            <a:lin ang="1800000" scaled="0"/>
                                            <a:tileRect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fr-FR" sz="3200" b="0" i="1" smtClean="0">
                                          <a:gradFill flip="none" rotWithShape="1">
                                            <a:gsLst>
                                              <a:gs pos="0">
                                                <a:srgbClr val="FF0000"/>
                                              </a:gs>
                                              <a:gs pos="50000">
                                                <a:srgbClr val="FFC000"/>
                                              </a:gs>
                                              <a:gs pos="96000">
                                                <a:srgbClr val="FFC000"/>
                                              </a:gs>
                                              <a:gs pos="100000">
                                                <a:schemeClr val="accent1">
                                                  <a:lumMod val="30000"/>
                                                  <a:lumOff val="70000"/>
                                                </a:schemeClr>
                                              </a:gs>
                                            </a:gsLst>
                                            <a:lin ang="1800000" scaled="0"/>
                                            <a:tileRect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  <m:sup>
                                      <m:r>
                                        <a:rPr lang="fr-FR" sz="3200" b="0" i="1" smtClean="0">
                                          <a:gradFill flip="none" rotWithShape="1">
                                            <a:gsLst>
                                              <a:gs pos="0">
                                                <a:srgbClr val="FF0000"/>
                                              </a:gs>
                                              <a:gs pos="50000">
                                                <a:srgbClr val="FFC000"/>
                                              </a:gs>
                                              <a:gs pos="96000">
                                                <a:srgbClr val="FFC000"/>
                                              </a:gs>
                                              <a:gs pos="100000">
                                                <a:schemeClr val="accent1">
                                                  <a:lumMod val="30000"/>
                                                  <a:lumOff val="70000"/>
                                                </a:schemeClr>
                                              </a:gs>
                                            </a:gsLst>
                                            <a:lin ang="1800000" scaled="0"/>
                                            <a:tileRect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fr-FR" sz="3200" b="0" i="1" smtClean="0">
                                          <a:gradFill flip="none" rotWithShape="1">
                                            <a:gsLst>
                                              <a:gs pos="0">
                                                <a:srgbClr val="FF0000"/>
                                              </a:gs>
                                              <a:gs pos="50000">
                                                <a:srgbClr val="FFC000"/>
                                              </a:gs>
                                              <a:gs pos="96000">
                                                <a:srgbClr val="FFC000"/>
                                              </a:gs>
                                              <a:gs pos="100000">
                                                <a:schemeClr val="accent1">
                                                  <a:lumMod val="30000"/>
                                                  <a:lumOff val="70000"/>
                                                </a:schemeClr>
                                              </a:gs>
                                            </a:gsLst>
                                            <a:lin ang="1800000" scaled="0"/>
                                            <a:tileRect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3200" b="0" i="1" smtClean="0">
                                          <a:gradFill flip="none" rotWithShape="1">
                                            <a:gsLst>
                                              <a:gs pos="0">
                                                <a:srgbClr val="FF0000"/>
                                              </a:gs>
                                              <a:gs pos="50000">
                                                <a:srgbClr val="FFC000"/>
                                              </a:gs>
                                              <a:gs pos="96000">
                                                <a:srgbClr val="FFC000"/>
                                              </a:gs>
                                              <a:gs pos="100000">
                                                <a:schemeClr val="accent1">
                                                  <a:lumMod val="30000"/>
                                                  <a:lumOff val="70000"/>
                                                </a:schemeClr>
                                              </a:gs>
                                            </a:gsLst>
                                            <a:lin ang="1800000" scaled="0"/>
                                            <a:tileRect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fr-FR" sz="3200" b="0" i="1" smtClean="0">
                                          <a:gradFill flip="none" rotWithShape="1">
                                            <a:gsLst>
                                              <a:gs pos="0">
                                                <a:srgbClr val="FF0000"/>
                                              </a:gs>
                                              <a:gs pos="50000">
                                                <a:srgbClr val="FFC000"/>
                                              </a:gs>
                                              <a:gs pos="96000">
                                                <a:srgbClr val="FFC000"/>
                                              </a:gs>
                                              <a:gs pos="100000">
                                                <a:schemeClr val="accent1">
                                                  <a:lumMod val="30000"/>
                                                  <a:lumOff val="70000"/>
                                                </a:schemeClr>
                                              </a:gs>
                                            </a:gsLst>
                                            <a:lin ang="1800000" scaled="0"/>
                                            <a:tileRect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  <m:sup>
                                      <m:r>
                                        <a:rPr lang="fr-FR" sz="3200" b="0" i="1" smtClean="0">
                                          <a:gradFill flip="none" rotWithShape="1">
                                            <a:gsLst>
                                              <a:gs pos="0">
                                                <a:srgbClr val="FF0000"/>
                                              </a:gs>
                                              <a:gs pos="50000">
                                                <a:srgbClr val="FFC000"/>
                                              </a:gs>
                                              <a:gs pos="96000">
                                                <a:srgbClr val="FFC000"/>
                                              </a:gs>
                                              <a:gs pos="100000">
                                                <a:schemeClr val="accent1">
                                                  <a:lumMod val="30000"/>
                                                  <a:lumOff val="70000"/>
                                                </a:schemeClr>
                                              </a:gs>
                                            </a:gsLst>
                                            <a:lin ang="1800000" scaled="0"/>
                                            <a:tileRect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3200" b="0" i="0" smtClean="0"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lang="fr-FR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3200" b="0" i="0" smtClean="0">
                          <a:latin typeface="Cambria Math" panose="02040503050406030204" pitchFamily="18" charset="0"/>
                        </a:rPr>
                        <m:t>space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3DDB51E-D217-D553-8358-36D7FFABC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124" y="2412509"/>
                <a:ext cx="7042441" cy="11326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30278B83-0387-B848-527E-21D889534274}"/>
              </a:ext>
            </a:extLst>
          </p:cNvPr>
          <p:cNvSpPr txBox="1"/>
          <p:nvPr/>
        </p:nvSpPr>
        <p:spPr>
          <a:xfrm>
            <a:off x="926975" y="5834102"/>
            <a:ext cx="1052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[2]. « </a:t>
            </a:r>
            <a:r>
              <a:rPr lang="fr-FR" sz="1600" dirty="0" err="1"/>
              <a:t>Leptogenesis</a:t>
            </a:r>
            <a:r>
              <a:rPr lang="fr-FR" sz="1600" dirty="0"/>
              <a:t> via </a:t>
            </a:r>
            <a:r>
              <a:rPr lang="fr-FR" sz="1600" dirty="0" err="1"/>
              <a:t>Varying</a:t>
            </a:r>
            <a:r>
              <a:rPr lang="fr-FR" sz="1600" dirty="0"/>
              <a:t> Weinberg </a:t>
            </a:r>
            <a:r>
              <a:rPr lang="fr-FR" sz="1600" dirty="0" err="1"/>
              <a:t>Operator</a:t>
            </a:r>
            <a:r>
              <a:rPr lang="fr-FR" sz="1600" dirty="0"/>
              <a:t>: the CTP </a:t>
            </a:r>
            <a:r>
              <a:rPr lang="fr-FR" sz="1600" dirty="0" err="1"/>
              <a:t>Approach</a:t>
            </a:r>
            <a:r>
              <a:rPr lang="fr-FR" sz="1600" dirty="0"/>
              <a:t>», Turner, Zhou, https://arxiv.org/abs/</a:t>
            </a:r>
            <a:r>
              <a:rPr lang="fr-FR" dirty="0"/>
              <a:t>1808.00470v2</a:t>
            </a:r>
            <a:endParaRPr lang="fr-FR" sz="1600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CC0AE99-025B-F449-6432-B08F9C5980D8}"/>
              </a:ext>
            </a:extLst>
          </p:cNvPr>
          <p:cNvCxnSpPr>
            <a:cxnSpLocks/>
          </p:cNvCxnSpPr>
          <p:nvPr/>
        </p:nvCxnSpPr>
        <p:spPr>
          <a:xfrm flipH="1" flipV="1">
            <a:off x="7280747" y="3279768"/>
            <a:ext cx="487214" cy="10081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D1CA516-7342-94EF-0870-36A95C3A4E59}"/>
              </a:ext>
            </a:extLst>
          </p:cNvPr>
          <p:cNvSpPr txBox="1"/>
          <p:nvPr/>
        </p:nvSpPr>
        <p:spPr>
          <a:xfrm>
            <a:off x="6493157" y="4287915"/>
            <a:ext cx="318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Temperature</a:t>
            </a:r>
            <a:r>
              <a:rPr lang="fr-FR" sz="2400" dirty="0"/>
              <a:t> of the phase transition (</a:t>
            </a:r>
            <a:r>
              <a:rPr lang="fr-FR" sz="2400" b="1" dirty="0"/>
              <a:t>out-of-</a:t>
            </a:r>
            <a:r>
              <a:rPr lang="fr-FR" sz="2400" b="1" dirty="0" err="1"/>
              <a:t>equilibrium</a:t>
            </a:r>
            <a:r>
              <a:rPr lang="fr-FR" sz="2400" dirty="0"/>
              <a:t> process)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7CB7039-8C23-8663-0EE7-54F75BF460BB}"/>
              </a:ext>
            </a:extLst>
          </p:cNvPr>
          <p:cNvCxnSpPr>
            <a:cxnSpLocks/>
          </p:cNvCxnSpPr>
          <p:nvPr/>
        </p:nvCxnSpPr>
        <p:spPr>
          <a:xfrm>
            <a:off x="4394447" y="1881020"/>
            <a:ext cx="834501" cy="531489"/>
          </a:xfrm>
          <a:prstGeom prst="straightConnector1">
            <a:avLst/>
          </a:prstGeom>
          <a:ln w="38100">
            <a:solidFill>
              <a:srgbClr val="FCAE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0C838E8-8E1C-6621-617A-8227D4858F3E}"/>
              </a:ext>
            </a:extLst>
          </p:cNvPr>
          <p:cNvSpPr txBox="1"/>
          <p:nvPr/>
        </p:nvSpPr>
        <p:spPr>
          <a:xfrm>
            <a:off x="926975" y="993085"/>
            <a:ext cx="609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(Active) neutrino mass matrix </a:t>
            </a:r>
            <a:r>
              <a:rPr lang="fr-FR" sz="2400" dirty="0" err="1"/>
              <a:t>before</a:t>
            </a:r>
            <a:r>
              <a:rPr lang="fr-FR" sz="2400" dirty="0"/>
              <a:t> and </a:t>
            </a:r>
            <a:r>
              <a:rPr lang="fr-FR" sz="2400" dirty="0" err="1"/>
              <a:t>after</a:t>
            </a:r>
            <a:r>
              <a:rPr lang="fr-FR" sz="2400" dirty="0"/>
              <a:t> the PT (</a:t>
            </a:r>
            <a:r>
              <a:rPr lang="fr-FR" sz="2400" b="1" dirty="0"/>
              <a:t>CP and Lepton </a:t>
            </a:r>
            <a:r>
              <a:rPr lang="fr-FR" sz="2400" b="1" dirty="0" err="1"/>
              <a:t>Number</a:t>
            </a:r>
            <a:r>
              <a:rPr lang="fr-FR" sz="2400" b="1" dirty="0"/>
              <a:t> violation</a:t>
            </a:r>
            <a:r>
              <a:rPr lang="fr-FR" sz="2400" dirty="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552D77-8DAE-8295-C798-06D51A76B75D}"/>
              </a:ext>
            </a:extLst>
          </p:cNvPr>
          <p:cNvSpPr txBox="1"/>
          <p:nvPr/>
        </p:nvSpPr>
        <p:spPr>
          <a:xfrm>
            <a:off x="1024629" y="4166426"/>
            <a:ext cx="516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Final (</a:t>
            </a:r>
            <a:r>
              <a:rPr lang="fr-FR" sz="2800" b="1" dirty="0" err="1"/>
              <a:t>comoving</a:t>
            </a:r>
            <a:r>
              <a:rPr lang="fr-FR" sz="2800" b="1" dirty="0"/>
              <a:t>) </a:t>
            </a:r>
            <a:r>
              <a:rPr lang="fr-FR" sz="2800" b="1" dirty="0" err="1"/>
              <a:t>asymmetry</a:t>
            </a:r>
            <a:endParaRPr lang="fr-F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C94CC05-259C-CD61-C98F-3F68556FD9BD}"/>
                  </a:ext>
                </a:extLst>
              </p:cNvPr>
              <p:cNvSpPr txBox="1"/>
              <p:nvPr/>
            </p:nvSpPr>
            <p:spPr>
              <a:xfrm>
                <a:off x="7195466" y="927468"/>
                <a:ext cx="450233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fr-FR" dirty="0"/>
                  <a:t>: Higgs </a:t>
                </a:r>
                <a:r>
                  <a:rPr lang="fr-FR" dirty="0" err="1"/>
                  <a:t>vev</a:t>
                </a:r>
                <a:endParaRPr lang="fr-FR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fr-FR" dirty="0"/>
                  <a:t>: (active) neutrino mass matrix </a:t>
                </a:r>
                <a:r>
                  <a:rPr lang="fr-FR" b="1" dirty="0" err="1"/>
                  <a:t>before</a:t>
                </a:r>
                <a:r>
                  <a:rPr lang="fr-FR" dirty="0"/>
                  <a:t> PT</a:t>
                </a:r>
              </a:p>
              <a:p>
                <a:r>
                  <a:rPr lang="fr-FR" dirty="0">
                    <a:solidFill>
                      <a:srgbClr val="FF0000"/>
                    </a:solidFill>
                  </a:rPr>
                  <a:t>		(</a:t>
                </a:r>
                <a:r>
                  <a:rPr lang="fr-FR" dirty="0" err="1">
                    <a:solidFill>
                      <a:srgbClr val="FF0000"/>
                    </a:solidFill>
                  </a:rPr>
                  <a:t>parameter</a:t>
                </a:r>
                <a:r>
                  <a:rPr lang="fr-FR" dirty="0">
                    <a:solidFill>
                      <a:srgbClr val="FF000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fr-FR" dirty="0"/>
                  <a:t>: (active) neutrino mass matrix </a:t>
                </a:r>
                <a:r>
                  <a:rPr lang="fr-FR" b="1" dirty="0" err="1"/>
                  <a:t>after</a:t>
                </a:r>
                <a:r>
                  <a:rPr lang="fr-FR" dirty="0"/>
                  <a:t> PT 		</a:t>
                </a:r>
                <a:r>
                  <a:rPr lang="fr-FR" dirty="0">
                    <a:solidFill>
                      <a:srgbClr val="00B050"/>
                    </a:solidFill>
                  </a:rPr>
                  <a:t>(</a:t>
                </a:r>
                <a:r>
                  <a:rPr lang="fr-FR" dirty="0" err="1">
                    <a:solidFill>
                      <a:srgbClr val="00B050"/>
                    </a:solidFill>
                  </a:rPr>
                  <a:t>measurable</a:t>
                </a:r>
                <a:r>
                  <a:rPr lang="fr-FR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C94CC05-259C-CD61-C98F-3F68556FD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466" y="927468"/>
                <a:ext cx="4502331" cy="1477328"/>
              </a:xfrm>
              <a:prstGeom prst="rect">
                <a:avLst/>
              </a:prstGeom>
              <a:blipFill>
                <a:blip r:embed="rId3"/>
                <a:stretch>
                  <a:fillRect t="-1653" b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6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E7D04-48D3-C222-3931-E647B7E2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Comparison</a:t>
            </a:r>
            <a:r>
              <a:rPr lang="fr-FR" dirty="0"/>
              <a:t> of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FC81138-1FA7-8F88-D1D5-5A7CDF32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27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7B1202-CEA6-B9FA-6014-9B31F19BA999}"/>
              </a:ext>
            </a:extLst>
          </p:cNvPr>
          <p:cNvSpPr txBox="1"/>
          <p:nvPr/>
        </p:nvSpPr>
        <p:spPr>
          <a:xfrm>
            <a:off x="1169123" y="2828880"/>
            <a:ext cx="99812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/>
              <a:t>Asymmetry</a:t>
            </a:r>
            <a:r>
              <a:rPr lang="fr-FR" sz="3200" dirty="0"/>
              <a:t> </a:t>
            </a:r>
            <a:r>
              <a:rPr lang="fr-FR" sz="3200" dirty="0" err="1"/>
              <a:t>produced</a:t>
            </a:r>
            <a:r>
              <a:rPr lang="fr-FR" sz="3200" dirty="0"/>
              <a:t> </a:t>
            </a:r>
            <a:r>
              <a:rPr lang="fr-FR" sz="3200" b="1" dirty="0" err="1"/>
              <a:t>during</a:t>
            </a:r>
            <a:r>
              <a:rPr lang="fr-FR" sz="3200" dirty="0"/>
              <a:t> the phase-transition (not via </a:t>
            </a:r>
            <a:r>
              <a:rPr lang="fr-FR" sz="3200" dirty="0" err="1"/>
              <a:t>decay</a:t>
            </a:r>
            <a:r>
              <a:rPr lang="fr-FR" sz="3200" dirty="0"/>
              <a:t> </a:t>
            </a:r>
            <a:r>
              <a:rPr lang="fr-FR" sz="3200" dirty="0" err="1"/>
              <a:t>afterwards</a:t>
            </a:r>
            <a:r>
              <a:rPr lang="fr-FR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Right-</a:t>
            </a:r>
            <a:r>
              <a:rPr lang="fr-FR" sz="3200" dirty="0" err="1"/>
              <a:t>handed</a:t>
            </a:r>
            <a:r>
              <a:rPr lang="fr-FR" sz="3200" dirty="0"/>
              <a:t> Neutrinos are </a:t>
            </a:r>
            <a:r>
              <a:rPr lang="fr-FR" sz="3200" b="1" dirty="0"/>
              <a:t>not</a:t>
            </a:r>
            <a:r>
              <a:rPr lang="fr-FR" sz="3200" dirty="0"/>
              <a:t> </a:t>
            </a:r>
            <a:r>
              <a:rPr lang="fr-FR" sz="3200" dirty="0" err="1"/>
              <a:t>decoupled</a:t>
            </a:r>
            <a:r>
              <a:rPr lang="fr-FR" sz="3200" dirty="0"/>
              <a:t> in </a:t>
            </a:r>
            <a:r>
              <a:rPr lang="fr-FR" sz="3200" dirty="0" err="1"/>
              <a:t>our</a:t>
            </a:r>
            <a:r>
              <a:rPr lang="fr-FR" sz="3200" dirty="0"/>
              <a:t>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/>
              <a:t>Dependence</a:t>
            </a:r>
            <a:r>
              <a:rPr lang="fr-FR" sz="3200" dirty="0"/>
              <a:t> on </a:t>
            </a:r>
            <a:r>
              <a:rPr lang="fr-FR" sz="3200" b="1" dirty="0" err="1"/>
              <a:t>low-energy</a:t>
            </a:r>
            <a:r>
              <a:rPr lang="fr-FR" sz="3200" b="1" dirty="0"/>
              <a:t> observables</a:t>
            </a:r>
          </a:p>
          <a:p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36015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err="1"/>
              <a:t>Summary</a:t>
            </a:r>
            <a:r>
              <a:rPr lang="fr-FR" sz="6000" dirty="0"/>
              <a:t> and conclusion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175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Work </a:t>
            </a:r>
            <a:r>
              <a:rPr lang="fr-FR" sz="5400" dirty="0" err="1"/>
              <a:t>achieved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29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69123" y="2828880"/>
            <a:ext cx="99812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consider</a:t>
            </a:r>
            <a:r>
              <a:rPr lang="fr-FR" sz="3200" dirty="0"/>
              <a:t> an original scenario </a:t>
            </a:r>
            <a:r>
              <a:rPr lang="fr-FR" sz="3200" dirty="0" err="1"/>
              <a:t>where</a:t>
            </a:r>
            <a:r>
              <a:rPr lang="fr-FR" sz="3200" dirty="0"/>
              <a:t> the </a:t>
            </a:r>
            <a:r>
              <a:rPr lang="fr-FR" sz="3200" dirty="0" err="1"/>
              <a:t>Majorana</a:t>
            </a:r>
            <a:r>
              <a:rPr lang="fr-FR" sz="3200" dirty="0"/>
              <a:t> Neutrinos </a:t>
            </a:r>
            <a:r>
              <a:rPr lang="fr-FR" sz="3200" dirty="0" err="1"/>
              <a:t>acquire</a:t>
            </a:r>
            <a:r>
              <a:rPr lang="fr-FR" sz="3200" dirty="0"/>
              <a:t> </a:t>
            </a:r>
            <a:r>
              <a:rPr lang="fr-FR" sz="3200" dirty="0" err="1"/>
              <a:t>their</a:t>
            </a:r>
            <a:r>
              <a:rPr lang="fr-FR" sz="3200" dirty="0"/>
              <a:t> mass and </a:t>
            </a:r>
            <a:r>
              <a:rPr lang="fr-FR" sz="3200" dirty="0" err="1"/>
              <a:t>produce</a:t>
            </a:r>
            <a:r>
              <a:rPr lang="fr-FR" sz="3200" dirty="0"/>
              <a:t> an </a:t>
            </a:r>
            <a:r>
              <a:rPr lang="fr-FR" sz="3200" dirty="0" err="1"/>
              <a:t>asymmetry</a:t>
            </a:r>
            <a:r>
              <a:rPr lang="fr-FR" sz="3200" dirty="0"/>
              <a:t> </a:t>
            </a:r>
            <a:r>
              <a:rPr lang="fr-FR" sz="3200" dirty="0" err="1"/>
              <a:t>during</a:t>
            </a:r>
            <a:r>
              <a:rPr lang="fr-FR" sz="3200" dirty="0"/>
              <a:t> a single phase-transition.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computed</a:t>
            </a:r>
            <a:r>
              <a:rPr lang="fr-FR" sz="3200" dirty="0"/>
              <a:t> the </a:t>
            </a:r>
            <a:r>
              <a:rPr lang="fr-FR" sz="3200" dirty="0" err="1"/>
              <a:t>asymmetry</a:t>
            </a:r>
            <a:r>
              <a:rPr lang="fr-FR" sz="3200" dirty="0"/>
              <a:t> </a:t>
            </a:r>
            <a:r>
              <a:rPr lang="fr-FR" sz="3200" dirty="0" err="1"/>
              <a:t>from</a:t>
            </a:r>
            <a:r>
              <a:rPr lang="fr-FR" sz="3200" dirty="0"/>
              <a:t> first-</a:t>
            </a:r>
            <a:r>
              <a:rPr lang="fr-FR" sz="3200" dirty="0" err="1"/>
              <a:t>principles</a:t>
            </a:r>
            <a:r>
              <a:rPr lang="fr-FR" sz="3200" dirty="0"/>
              <a:t> (</a:t>
            </a:r>
            <a:r>
              <a:rPr lang="fr-FR" sz="3200" dirty="0" err="1"/>
              <a:t>numerical</a:t>
            </a:r>
            <a:r>
              <a:rPr lang="fr-FR" sz="3200" dirty="0"/>
              <a:t> </a:t>
            </a:r>
            <a:r>
              <a:rPr lang="fr-FR" sz="3200" dirty="0" err="1"/>
              <a:t>work</a:t>
            </a:r>
            <a:r>
              <a:rPr lang="fr-FR" sz="3200" dirty="0"/>
              <a:t> on </a:t>
            </a:r>
            <a:r>
              <a:rPr lang="fr-FR" sz="3200" dirty="0" err="1"/>
              <a:t>progress</a:t>
            </a:r>
            <a:r>
              <a:rPr lang="fr-FR" sz="3200" dirty="0"/>
              <a:t>).</a:t>
            </a:r>
          </a:p>
          <a:p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7178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95402" y="881251"/>
            <a:ext cx="9814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/>
              <a:t>Outline</a:t>
            </a:r>
            <a:endParaRPr lang="fr-FR" sz="3600" b="1" dirty="0"/>
          </a:p>
          <a:p>
            <a:pPr algn="ctr"/>
            <a:endParaRPr lang="fr-FR" sz="3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3600" dirty="0"/>
              <a:t> </a:t>
            </a:r>
            <a:r>
              <a:rPr lang="fr-FR" sz="3600" dirty="0" err="1"/>
              <a:t>Motivating</a:t>
            </a:r>
            <a:r>
              <a:rPr lang="fr-FR" sz="3600" dirty="0"/>
              <a:t> </a:t>
            </a:r>
            <a:r>
              <a:rPr lang="fr-FR" sz="3600" dirty="0" err="1"/>
              <a:t>sterile</a:t>
            </a:r>
            <a:r>
              <a:rPr lang="fr-FR" sz="3600" dirty="0"/>
              <a:t> Neutrinos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3600" dirty="0"/>
              <a:t> Phase-Transition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3600" dirty="0"/>
              <a:t> Tools and </a:t>
            </a:r>
            <a:r>
              <a:rPr lang="fr-FR" sz="3600" dirty="0" err="1"/>
              <a:t>Results</a:t>
            </a:r>
            <a:r>
              <a:rPr lang="fr-FR" sz="3600" dirty="0"/>
              <a:t>: Out-of-</a:t>
            </a:r>
            <a:r>
              <a:rPr lang="fr-FR" sz="3600" dirty="0" err="1"/>
              <a:t>Equilibrium</a:t>
            </a:r>
            <a:r>
              <a:rPr lang="fr-FR" sz="3600" dirty="0"/>
              <a:t> QFT</a:t>
            </a:r>
          </a:p>
          <a:p>
            <a:pPr marL="342900" indent="-342900">
              <a:buFont typeface="+mj-lt"/>
              <a:buAutoNum type="arabicPeriod"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34777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72824" y="2706394"/>
            <a:ext cx="7427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Thanks for your attention!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30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04F805-85A7-919D-9B27-197FA81E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912" y="4159651"/>
            <a:ext cx="1578176" cy="1183262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AE95B3E-458D-FE31-94E9-94C19A311B94}"/>
                  </a:ext>
                </a:extLst>
              </p:cNvPr>
              <p:cNvSpPr txBox="1"/>
              <p:nvPr/>
            </p:nvSpPr>
            <p:spPr>
              <a:xfrm>
                <a:off x="7441596" y="1164374"/>
                <a:ext cx="735585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0" b="0" i="1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fr-FR" sz="8000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AE95B3E-458D-FE31-94E9-94C19A311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596" y="1164374"/>
                <a:ext cx="735585" cy="1231106"/>
              </a:xfrm>
              <a:prstGeom prst="rect">
                <a:avLst/>
              </a:prstGeom>
              <a:blipFill>
                <a:blip r:embed="rId3"/>
                <a:stretch>
                  <a:fillRect l="-19167" r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>
            <a:extLst>
              <a:ext uri="{FF2B5EF4-FFF2-40B4-BE49-F238E27FC236}">
                <a16:creationId xmlns:a16="http://schemas.microsoft.com/office/drawing/2014/main" id="{550E3BC6-F604-A2C9-D211-D9BA6B2A89C1}"/>
              </a:ext>
            </a:extLst>
          </p:cNvPr>
          <p:cNvSpPr/>
          <p:nvPr/>
        </p:nvSpPr>
        <p:spPr>
          <a:xfrm>
            <a:off x="3187942" y="1299166"/>
            <a:ext cx="1943351" cy="123110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96D00B-910C-7D4F-69FC-AE03D3252B0A}"/>
              </a:ext>
            </a:extLst>
          </p:cNvPr>
          <p:cNvSpPr txBox="1"/>
          <p:nvPr/>
        </p:nvSpPr>
        <p:spPr>
          <a:xfrm>
            <a:off x="3403087" y="1714663"/>
            <a:ext cx="200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True</a:t>
            </a:r>
            <a:r>
              <a:rPr lang="fr-FR" sz="2000" b="1" dirty="0"/>
              <a:t> vacuum</a:t>
            </a:r>
          </a:p>
        </p:txBody>
      </p:sp>
      <p:pic>
        <p:nvPicPr>
          <p:cNvPr id="6" name="Image 5" descr="Une image contenant texte sur fond de montagne">
            <a:extLst>
              <a:ext uri="{FF2B5EF4-FFF2-40B4-BE49-F238E27FC236}">
                <a16:creationId xmlns:a16="http://schemas.microsoft.com/office/drawing/2014/main" id="{4C3C1BC5-4DCA-17B2-736C-1ED711A16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4" y="4139390"/>
            <a:ext cx="4010140" cy="1385137"/>
          </a:xfrm>
          <a:prstGeom prst="rect">
            <a:avLst/>
          </a:prstGeom>
        </p:spPr>
      </p:pic>
      <p:pic>
        <p:nvPicPr>
          <p:cNvPr id="9" name="Image 8" descr="Une image contenant texte sur fond de montagne">
            <a:extLst>
              <a:ext uri="{FF2B5EF4-FFF2-40B4-BE49-F238E27FC236}">
                <a16:creationId xmlns:a16="http://schemas.microsoft.com/office/drawing/2014/main" id="{46FB592A-2827-7B92-235D-0A4064F07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1596" y="4142513"/>
            <a:ext cx="4010140" cy="13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40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BB5137-E806-89DE-20CF-3438E3CD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31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6B81885-AE4B-DA56-C97C-8CBE5C79E971}"/>
                  </a:ext>
                </a:extLst>
              </p:cNvPr>
              <p:cNvSpPr txBox="1"/>
              <p:nvPr/>
            </p:nvSpPr>
            <p:spPr>
              <a:xfrm>
                <a:off x="3723557" y="2791574"/>
                <a:ext cx="3840218" cy="674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𝑜𝑠𝑐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FR" sz="3200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2,1</m:t>
                                  </m:r>
                                </m:sub>
                                <m:sup>
                                  <m: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6B81885-AE4B-DA56-C97C-8CBE5C79E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57" y="2791574"/>
                <a:ext cx="3840218" cy="674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61B0F993-7130-E65F-7B31-A2B12089AE0E}"/>
              </a:ext>
            </a:extLst>
          </p:cNvPr>
          <p:cNvSpPr txBox="1"/>
          <p:nvPr/>
        </p:nvSpPr>
        <p:spPr>
          <a:xfrm>
            <a:off x="1042385" y="1438346"/>
            <a:ext cx="985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Leptogenesis</a:t>
            </a:r>
            <a:r>
              <a:rPr lang="fr-FR" sz="3200" dirty="0"/>
              <a:t> via neutrino oscillations </a:t>
            </a:r>
            <a:r>
              <a:rPr lang="fr-FR" sz="3200" b="1" dirty="0"/>
              <a:t>(ARS)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DA1068-39BF-96DD-1FA0-FCE52BA3721A}"/>
              </a:ext>
            </a:extLst>
          </p:cNvPr>
          <p:cNvSpPr txBox="1"/>
          <p:nvPr/>
        </p:nvSpPr>
        <p:spPr>
          <a:xfrm>
            <a:off x="7563775" y="772358"/>
            <a:ext cx="384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Akhmedov</a:t>
            </a:r>
            <a:r>
              <a:rPr lang="fr-FR" dirty="0"/>
              <a:t>, </a:t>
            </a:r>
            <a:r>
              <a:rPr lang="fr-FR" dirty="0" err="1"/>
              <a:t>Rubakov</a:t>
            </a:r>
            <a:r>
              <a:rPr lang="fr-FR" dirty="0"/>
              <a:t>, Smirnov (1998)]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9542A2A-4853-0853-9879-7B96E052DD1E}"/>
                  </a:ext>
                </a:extLst>
              </p:cNvPr>
              <p:cNvSpPr txBox="1"/>
              <p:nvPr/>
            </p:nvSpPr>
            <p:spPr>
              <a:xfrm>
                <a:off x="8936543" y="2930073"/>
                <a:ext cx="22043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𝑃𝑙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≃7×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Planck Mass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9542A2A-4853-0853-9879-7B96E052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543" y="2930073"/>
                <a:ext cx="2204311" cy="646331"/>
              </a:xfrm>
              <a:prstGeom prst="rect">
                <a:avLst/>
              </a:prstGeom>
              <a:blipFill>
                <a:blip r:embed="rId3"/>
                <a:stretch>
                  <a:fillRect l="-2486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C7FA6249-B167-93CC-3DD0-F421C7CE5AF1}"/>
              </a:ext>
            </a:extLst>
          </p:cNvPr>
          <p:cNvSpPr txBox="1"/>
          <p:nvPr/>
        </p:nvSpPr>
        <p:spPr>
          <a:xfrm>
            <a:off x="1051146" y="2791574"/>
            <a:ext cx="2413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See</a:t>
            </a:r>
            <a:r>
              <a:rPr lang="fr-FR" dirty="0"/>
              <a:t> for </a:t>
            </a:r>
            <a:r>
              <a:rPr lang="fr-FR" dirty="0" err="1"/>
              <a:t>example</a:t>
            </a:r>
            <a:r>
              <a:rPr lang="fr-FR" dirty="0"/>
              <a:t> </a:t>
            </a:r>
            <a:r>
              <a:rPr lang="fr-FR" dirty="0" err="1"/>
              <a:t>Drewes</a:t>
            </a:r>
            <a:r>
              <a:rPr lang="fr-FR" dirty="0"/>
              <a:t>, </a:t>
            </a:r>
            <a:r>
              <a:rPr lang="fr-FR" dirty="0" err="1"/>
              <a:t>Garbrecht</a:t>
            </a:r>
            <a:r>
              <a:rPr lang="fr-FR" dirty="0"/>
              <a:t>, </a:t>
            </a:r>
            <a:r>
              <a:rPr lang="fr-FR" dirty="0" err="1"/>
              <a:t>Gueter</a:t>
            </a:r>
            <a:r>
              <a:rPr lang="fr-FR" dirty="0"/>
              <a:t>, </a:t>
            </a:r>
            <a:r>
              <a:rPr lang="fr-FR" dirty="0" err="1"/>
              <a:t>Klaric</a:t>
            </a:r>
            <a:r>
              <a:rPr lang="fr-FR" dirty="0"/>
              <a:t> (2010)]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74016C4-CC08-AC36-7996-B2D5C5D13277}"/>
                  </a:ext>
                </a:extLst>
              </p:cNvPr>
              <p:cNvSpPr txBox="1"/>
              <p:nvPr/>
            </p:nvSpPr>
            <p:spPr>
              <a:xfrm>
                <a:off x="1475376" y="4415717"/>
                <a:ext cx="9241248" cy="588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𝑜𝑠𝑐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110</m:t>
                                      </m:r>
                                    </m:e>
                                    <m:sup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  <m:sup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𝑃𝑇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74016C4-CC08-AC36-7996-B2D5C5D13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376" y="4415717"/>
                <a:ext cx="9241248" cy="588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778A30E-29A9-5A46-8000-459599888D7D}"/>
                  </a:ext>
                </a:extLst>
              </p:cNvPr>
              <p:cNvSpPr txBox="1"/>
              <p:nvPr/>
            </p:nvSpPr>
            <p:spPr>
              <a:xfrm>
                <a:off x="4110598" y="5719829"/>
                <a:ext cx="46250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=110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𝑃𝑇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778A30E-29A9-5A46-8000-459599888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598" y="5719829"/>
                <a:ext cx="4625028" cy="276999"/>
              </a:xfrm>
              <a:prstGeom prst="rect">
                <a:avLst/>
              </a:prstGeom>
              <a:blipFill>
                <a:blip r:embed="rId5"/>
                <a:stretch>
                  <a:fillRect l="-922" t="-4348" r="-1186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273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16699E4F-18C5-1448-96D9-2F88952D65AD}"/>
              </a:ext>
            </a:extLst>
          </p:cNvPr>
          <p:cNvGrpSpPr/>
          <p:nvPr/>
        </p:nvGrpSpPr>
        <p:grpSpPr>
          <a:xfrm>
            <a:off x="773144" y="736279"/>
            <a:ext cx="6444401" cy="3320815"/>
            <a:chOff x="1328043" y="681860"/>
            <a:chExt cx="9568555" cy="5013166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353684A-33B4-82F9-968A-6D30797DF3DF}"/>
                </a:ext>
              </a:extLst>
            </p:cNvPr>
            <p:cNvGrpSpPr/>
            <p:nvPr/>
          </p:nvGrpSpPr>
          <p:grpSpPr>
            <a:xfrm>
              <a:off x="1328043" y="681860"/>
              <a:ext cx="9568555" cy="5013166"/>
              <a:chOff x="1311722" y="619716"/>
              <a:chExt cx="9568555" cy="501316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07FDE1-804A-700D-501D-4B2E96FA1551}"/>
                  </a:ext>
                </a:extLst>
              </p:cNvPr>
              <p:cNvSpPr/>
              <p:nvPr/>
            </p:nvSpPr>
            <p:spPr>
              <a:xfrm>
                <a:off x="1311722" y="619716"/>
                <a:ext cx="9568555" cy="1976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328416F9-D41A-A954-2E67-19EDD472D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1722" y="817334"/>
                <a:ext cx="9568555" cy="4815548"/>
              </a:xfrm>
              <a:prstGeom prst="rect">
                <a:avLst/>
              </a:prstGeom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620B7AA-5B82-F9D6-CE08-400142391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1" b="11431"/>
            <a:stretch/>
          </p:blipFill>
          <p:spPr>
            <a:xfrm>
              <a:off x="3675355" y="2188444"/>
              <a:ext cx="992079" cy="41271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D10BEAF-8C10-E4C9-6C24-76854483A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17" t="1" r="1" b="11431"/>
            <a:stretch/>
          </p:blipFill>
          <p:spPr>
            <a:xfrm>
              <a:off x="4216892" y="4381024"/>
              <a:ext cx="372863" cy="378886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5529A467-D922-9EF1-BEC2-9F2149B3D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34" y="3082434"/>
            <a:ext cx="6366723" cy="316596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512A14-B0F9-5724-A42C-15FD7884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32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482663-FD30-007A-D0E6-94D4BD0C3BA6}"/>
              </a:ext>
            </a:extLst>
          </p:cNvPr>
          <p:cNvSpPr/>
          <p:nvPr/>
        </p:nvSpPr>
        <p:spPr>
          <a:xfrm>
            <a:off x="4589755" y="4381024"/>
            <a:ext cx="77679" cy="378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D344EE-E44B-5A90-C17D-CB305DC12923}"/>
              </a:ext>
            </a:extLst>
          </p:cNvPr>
          <p:cNvSpPr txBox="1"/>
          <p:nvPr/>
        </p:nvSpPr>
        <p:spPr>
          <a:xfrm>
            <a:off x="4802820" y="1041316"/>
            <a:ext cx="214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Normal </a:t>
            </a:r>
            <a:r>
              <a:rPr lang="fr-FR" b="1" dirty="0" err="1"/>
              <a:t>ordering</a:t>
            </a:r>
            <a:endParaRPr lang="fr-FR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1DF10F2-CBA3-AA9B-0997-AA063A57530F}"/>
              </a:ext>
            </a:extLst>
          </p:cNvPr>
          <p:cNvSpPr txBox="1"/>
          <p:nvPr/>
        </p:nvSpPr>
        <p:spPr>
          <a:xfrm>
            <a:off x="8956856" y="3312164"/>
            <a:ext cx="214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Inverted</a:t>
            </a:r>
            <a:r>
              <a:rPr lang="fr-FR" b="1" dirty="0"/>
              <a:t> </a:t>
            </a:r>
            <a:r>
              <a:rPr lang="fr-FR" b="1" dirty="0" err="1"/>
              <a:t>ordering</a:t>
            </a:r>
            <a:endParaRPr lang="fr-F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0C7DEC8-C419-4ECC-5C90-D601DBCFAFCF}"/>
                  </a:ext>
                </a:extLst>
              </p:cNvPr>
              <p:cNvSpPr txBox="1"/>
              <p:nvPr/>
            </p:nvSpPr>
            <p:spPr>
              <a:xfrm>
                <a:off x="7968163" y="1460391"/>
                <a:ext cx="8302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0C7DEC8-C419-4ECC-5C90-D601DBCFA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163" y="1460391"/>
                <a:ext cx="830292" cy="276999"/>
              </a:xfrm>
              <a:prstGeom prst="rect">
                <a:avLst/>
              </a:prstGeom>
              <a:blipFill>
                <a:blip r:embed="rId5"/>
                <a:stretch>
                  <a:fillRect l="-3676" r="-6618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EB377AC-9B2E-7449-4360-D738B93C6198}"/>
                  </a:ext>
                </a:extLst>
              </p:cNvPr>
              <p:cNvSpPr txBox="1"/>
              <p:nvPr/>
            </p:nvSpPr>
            <p:spPr>
              <a:xfrm>
                <a:off x="7968163" y="1870962"/>
                <a:ext cx="10227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EB377AC-9B2E-7449-4360-D738B93C6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163" y="1870962"/>
                <a:ext cx="1022780" cy="276999"/>
              </a:xfrm>
              <a:prstGeom prst="rect">
                <a:avLst/>
              </a:prstGeom>
              <a:blipFill>
                <a:blip r:embed="rId6"/>
                <a:stretch>
                  <a:fillRect l="-2976" r="-2381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BC4818C-E8FC-553F-A5FC-E1DA8E409D27}"/>
                  </a:ext>
                </a:extLst>
              </p:cNvPr>
              <p:cNvSpPr txBox="1"/>
              <p:nvPr/>
            </p:nvSpPr>
            <p:spPr>
              <a:xfrm>
                <a:off x="7968163" y="2407225"/>
                <a:ext cx="1054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BC4818C-E8FC-553F-A5FC-E1DA8E40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163" y="2407225"/>
                <a:ext cx="1054328" cy="276999"/>
              </a:xfrm>
              <a:prstGeom prst="rect">
                <a:avLst/>
              </a:prstGeom>
              <a:blipFill>
                <a:blip r:embed="rId7"/>
                <a:stretch>
                  <a:fillRect l="-4624" t="-2222" r="-5202" b="-3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889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err="1"/>
              <a:t>Further</a:t>
            </a:r>
            <a:r>
              <a:rPr lang="fr-FR" sz="5400" dirty="0"/>
              <a:t> prospects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33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69124" y="2922012"/>
            <a:ext cx="97274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/>
              <a:t>Reflection</a:t>
            </a:r>
            <a:r>
              <a:rPr lang="fr-FR" sz="3200" dirty="0"/>
              <a:t> of </a:t>
            </a:r>
            <a:r>
              <a:rPr lang="fr-FR" sz="3200" dirty="0" err="1"/>
              <a:t>Sterile</a:t>
            </a:r>
            <a:r>
              <a:rPr lang="fr-FR" sz="3200" dirty="0"/>
              <a:t> Neutrinos on the </a:t>
            </a:r>
            <a:r>
              <a:rPr lang="fr-FR" sz="3200" dirty="0" err="1"/>
              <a:t>wall</a:t>
            </a:r>
            <a:r>
              <a:rPr lang="fr-FR" sz="3200" dirty="0"/>
              <a:t> of the </a:t>
            </a:r>
            <a:r>
              <a:rPr lang="fr-FR" sz="3200" dirty="0" err="1"/>
              <a:t>bubbles</a:t>
            </a:r>
            <a:r>
              <a:rPr lang="fr-FR" sz="3200" dirty="0"/>
              <a:t> </a:t>
            </a:r>
          </a:p>
          <a:p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(ARS) </a:t>
            </a:r>
            <a:r>
              <a:rPr lang="fr-FR" sz="3200" dirty="0" err="1"/>
              <a:t>Leptogenesis</a:t>
            </a:r>
            <a:r>
              <a:rPr lang="fr-FR" sz="3200" dirty="0"/>
              <a:t> </a:t>
            </a:r>
            <a:r>
              <a:rPr lang="fr-FR" sz="3200" dirty="0" err="1"/>
              <a:t>without</a:t>
            </a:r>
            <a:r>
              <a:rPr lang="fr-FR" sz="3200" dirty="0"/>
              <a:t> Phase-transition </a:t>
            </a:r>
            <a:r>
              <a:rPr lang="fr-FR" sz="3200" dirty="0" err="1"/>
              <a:t>with</a:t>
            </a:r>
            <a:r>
              <a:rPr lang="fr-FR" sz="3200" dirty="0"/>
              <a:t> initial </a:t>
            </a:r>
            <a:r>
              <a:rPr lang="fr-FR" sz="3200" dirty="0" err="1"/>
              <a:t>asymmetries</a:t>
            </a:r>
            <a:r>
              <a:rPr lang="fr-FR" sz="3200" dirty="0"/>
              <a:t> – </a:t>
            </a:r>
            <a:r>
              <a:rPr lang="fr-FR" sz="3200" dirty="0" err="1"/>
              <a:t>Washout</a:t>
            </a:r>
            <a:r>
              <a:rPr lang="fr-FR" sz="3200" dirty="0"/>
              <a:t> of the </a:t>
            </a:r>
            <a:r>
              <a:rPr lang="fr-FR" sz="3200" dirty="0" err="1"/>
              <a:t>asymmetries</a:t>
            </a:r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00027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FFD2EA-600C-68B2-6773-64F8CDB6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34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620865-DF95-3567-A63E-3EE9CA507FA8}"/>
              </a:ext>
            </a:extLst>
          </p:cNvPr>
          <p:cNvSpPr txBox="1"/>
          <p:nvPr/>
        </p:nvSpPr>
        <p:spPr>
          <a:xfrm>
            <a:off x="978827" y="1071047"/>
            <a:ext cx="10349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The Weinberg </a:t>
            </a:r>
            <a:r>
              <a:rPr lang="fr-FR" sz="2800" dirty="0" err="1"/>
              <a:t>operator</a:t>
            </a:r>
            <a:r>
              <a:rPr lang="fr-FR" sz="2800" dirty="0"/>
              <a:t> </a:t>
            </a:r>
            <a:r>
              <a:rPr lang="fr-FR" sz="2800" dirty="0" err="1"/>
              <a:t>could</a:t>
            </a:r>
            <a:r>
              <a:rPr lang="fr-FR" sz="2800" dirty="0"/>
              <a:t> </a:t>
            </a:r>
            <a:r>
              <a:rPr lang="fr-FR" sz="2800" dirty="0" err="1"/>
              <a:t>be</a:t>
            </a:r>
            <a:r>
              <a:rPr lang="fr-FR" sz="2800" dirty="0"/>
              <a:t> </a:t>
            </a:r>
            <a:r>
              <a:rPr lang="fr-FR" sz="2800" dirty="0" err="1"/>
              <a:t>derived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</a:t>
            </a:r>
            <a:r>
              <a:rPr lang="fr-FR" sz="2800" b="1" dirty="0"/>
              <a:t>right-</a:t>
            </a:r>
            <a:r>
              <a:rPr lang="fr-FR" sz="2800" b="1" dirty="0" err="1"/>
              <a:t>handed</a:t>
            </a:r>
            <a:r>
              <a:rPr lang="fr-FR" sz="2800" b="1" dirty="0"/>
              <a:t> Neutrinos</a:t>
            </a:r>
            <a:r>
              <a:rPr lang="fr-FR" sz="2800" dirty="0"/>
              <a:t>, if </a:t>
            </a:r>
            <a:r>
              <a:rPr lang="fr-FR" sz="2800" dirty="0" err="1"/>
              <a:t>they</a:t>
            </a:r>
            <a:r>
              <a:rPr lang="fr-FR" sz="2800" dirty="0"/>
              <a:t> </a:t>
            </a:r>
            <a:r>
              <a:rPr lang="fr-FR" sz="2800" dirty="0" err="1"/>
              <a:t>decouple</a:t>
            </a:r>
            <a:r>
              <a:rPr lang="fr-FR" sz="2800" dirty="0"/>
              <a:t> </a:t>
            </a:r>
            <a:r>
              <a:rPr lang="fr-FR" sz="2800" dirty="0" err="1"/>
              <a:t>below</a:t>
            </a:r>
            <a:r>
              <a:rPr lang="fr-FR" sz="2800" dirty="0"/>
              <a:t> </a:t>
            </a:r>
            <a:r>
              <a:rPr lang="fr-FR" sz="2800" dirty="0" err="1"/>
              <a:t>some</a:t>
            </a:r>
            <a:r>
              <a:rPr lang="fr-FR" sz="2800" dirty="0"/>
              <a:t> </a:t>
            </a:r>
            <a:r>
              <a:rPr lang="fr-FR" sz="2800" dirty="0" err="1"/>
              <a:t>energy</a:t>
            </a:r>
            <a:r>
              <a:rPr lang="fr-FR" sz="2800" dirty="0"/>
              <a:t> </a:t>
            </a:r>
            <a:r>
              <a:rPr lang="fr-FR" sz="2800" dirty="0" err="1"/>
              <a:t>scale</a:t>
            </a:r>
            <a:r>
              <a:rPr lang="fr-FR" sz="2800" dirty="0"/>
              <a:t>. The value of the Weinberg coefficient </a:t>
            </a:r>
            <a:r>
              <a:rPr lang="fr-FR" sz="2800" dirty="0" err="1"/>
              <a:t>depends</a:t>
            </a:r>
            <a:r>
              <a:rPr lang="fr-FR" sz="2800" dirty="0"/>
              <a:t> on the mass of </a:t>
            </a:r>
            <a:r>
              <a:rPr lang="fr-FR" sz="2800" dirty="0" err="1"/>
              <a:t>these</a:t>
            </a:r>
            <a:r>
              <a:rPr lang="fr-FR" sz="2800" dirty="0"/>
              <a:t> Neutrinos.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221E97F-19C5-F7CB-C8E9-C41241609A4B}"/>
                  </a:ext>
                </a:extLst>
              </p:cNvPr>
              <p:cNvSpPr txBox="1"/>
              <p:nvPr/>
            </p:nvSpPr>
            <p:spPr>
              <a:xfrm>
                <a:off x="4247965" y="3460295"/>
                <a:ext cx="3066352" cy="501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221E97F-19C5-F7CB-C8E9-C41241609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5" y="3460295"/>
                <a:ext cx="3066352" cy="5014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BA8B193-7869-6642-E06C-4693B63B6001}"/>
                  </a:ext>
                </a:extLst>
              </p:cNvPr>
              <p:cNvSpPr txBox="1"/>
              <p:nvPr/>
            </p:nvSpPr>
            <p:spPr>
              <a:xfrm>
                <a:off x="2486101" y="4668222"/>
                <a:ext cx="7219797" cy="4984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fr-FR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fr-FR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fr-FR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BA8B193-7869-6642-E06C-4693B63B6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101" y="4668222"/>
                <a:ext cx="7219797" cy="4984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527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89ACBA4-EAAD-8F8D-C9AE-AED993C2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35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1FC2F0-5E5E-6D23-4A28-D5A4F595BBCD}"/>
                  </a:ext>
                </a:extLst>
              </p:cNvPr>
              <p:cNvSpPr txBox="1"/>
              <p:nvPr/>
            </p:nvSpPr>
            <p:spPr>
              <a:xfrm>
                <a:off x="892202" y="1048706"/>
                <a:ext cx="10695236" cy="65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fr-FR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sup>
                    </m:sSubSup>
                    <m:r>
                      <a:rPr lang="fr-FR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fr-FR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m:rPr>
                        <m:sty m:val="p"/>
                      </m:rPr>
                      <a:rPr lang="fr-FR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r-F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m:rPr>
                        <m:sty m:val="p"/>
                      </m:rPr>
                      <a:rPr lang="fr-FR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fr-FR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r-FR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fr-FR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fr-F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  <m:sup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1FC2F0-5E5E-6D23-4A28-D5A4F595B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02" y="1048706"/>
                <a:ext cx="10695236" cy="659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3937066-F9F2-81BA-1276-FD1EBFA1F65A}"/>
                  </a:ext>
                </a:extLst>
              </p:cNvPr>
              <p:cNvSpPr txBox="1"/>
              <p:nvPr/>
            </p:nvSpPr>
            <p:spPr>
              <a:xfrm>
                <a:off x="840298" y="1935595"/>
                <a:ext cx="10511404" cy="1332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trlP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fr-F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)×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3937066-F9F2-81BA-1276-FD1EBFA1F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98" y="1935595"/>
                <a:ext cx="10511404" cy="13322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9F0439B-7569-73B5-A3B5-095ED332A680}"/>
                  </a:ext>
                </a:extLst>
              </p:cNvPr>
              <p:cNvSpPr txBox="1"/>
              <p:nvPr/>
            </p:nvSpPr>
            <p:spPr>
              <a:xfrm>
                <a:off x="892202" y="3494976"/>
                <a:ext cx="8491314" cy="1545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fr-FR" sz="36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36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360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fr-FR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fr-FR" sz="3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</m:sup>
                              </m:sSubSup>
                            </m:e>
                          </m:d>
                          <m:r>
                            <a:rPr lang="fr-FR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360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fr-FR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fr-FR" sz="3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sup>
                              </m:sSubSup>
                            </m:e>
                          </m:d>
                          <m:r>
                            <a:rPr lang="fr-FR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9F0439B-7569-73B5-A3B5-095ED332A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02" y="3494976"/>
                <a:ext cx="8491314" cy="1545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1FF8C3A-7864-5C85-DE6B-37783A9F1C3C}"/>
                  </a:ext>
                </a:extLst>
              </p:cNvPr>
              <p:cNvSpPr txBox="1"/>
              <p:nvPr/>
            </p:nvSpPr>
            <p:spPr>
              <a:xfrm>
                <a:off x="1253552" y="4544886"/>
                <a:ext cx="10133862" cy="1591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3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∭"/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r-FR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36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fr-FR" sz="3600"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d>
                                <m:dPr>
                                  <m:ctrlP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36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fr-FR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fr-FR" sz="3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sz="3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r>
                                        <a:rPr lang="fr-FR" sz="3600" i="1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fr-FR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3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3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fr-FR" sz="3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fr-FR" sz="3600" i="1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fr-FR" sz="3600"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sSup>
                                <m:sSupPr>
                                  <m:ctrlP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fr-FR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360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fr-FR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fr-FR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sz="36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  <m:sup>
                                          <m:r>
                                            <a:rPr lang="fr-FR" sz="3600" i="1">
                                              <a:latin typeface="Cambria Math" panose="02040503050406030204" pitchFamily="18" charset="0"/>
                                            </a:rPr>
                                            <m:t>&gt;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fr-FR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36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fr-FR" sz="3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fr-FR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fr-FR" sz="3600" i="1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fr-FR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1FF8C3A-7864-5C85-DE6B-37783A9F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52" y="4544886"/>
                <a:ext cx="10133862" cy="1591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BBD0544-F779-F0C2-A2AB-68717A03E916}"/>
              </a:ext>
            </a:extLst>
          </p:cNvPr>
          <p:cNvCxnSpPr>
            <a:cxnSpLocks/>
          </p:cNvCxnSpPr>
          <p:nvPr/>
        </p:nvCxnSpPr>
        <p:spPr>
          <a:xfrm flipV="1">
            <a:off x="10353901" y="2947386"/>
            <a:ext cx="343691" cy="727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121C75E-9D6F-4B19-61BE-2522A4519051}"/>
              </a:ext>
            </a:extLst>
          </p:cNvPr>
          <p:cNvSpPr txBox="1"/>
          <p:nvPr/>
        </p:nvSpPr>
        <p:spPr>
          <a:xfrm>
            <a:off x="9783192" y="3657599"/>
            <a:ext cx="160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Propagators</a:t>
            </a:r>
            <a:r>
              <a:rPr lang="fr-FR" dirty="0">
                <a:solidFill>
                  <a:schemeClr val="accent1"/>
                </a:solidFill>
              </a:rPr>
              <a:t> for the Higgs </a:t>
            </a:r>
            <a:r>
              <a:rPr lang="fr-FR" dirty="0" err="1">
                <a:solidFill>
                  <a:schemeClr val="accent1"/>
                </a:solidFill>
              </a:rPr>
              <a:t>field</a:t>
            </a:r>
            <a:endParaRPr lang="fr-FR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70C41F3-40E0-5461-BDC6-5DE74EFD155B}"/>
                  </a:ext>
                </a:extLst>
              </p:cNvPr>
              <p:cNvSpPr txBox="1"/>
              <p:nvPr/>
            </p:nvSpPr>
            <p:spPr>
              <a:xfrm>
                <a:off x="3611309" y="1567099"/>
                <a:ext cx="343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fr-FR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70C41F3-40E0-5461-BDC6-5DE74EFD1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309" y="1567099"/>
                <a:ext cx="3436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FF4D960-54D8-34FF-3A25-9E19B5C5F623}"/>
                  </a:ext>
                </a:extLst>
              </p:cNvPr>
              <p:cNvSpPr txBox="1"/>
              <p:nvPr/>
            </p:nvSpPr>
            <p:spPr>
              <a:xfrm>
                <a:off x="4598210" y="1583987"/>
                <a:ext cx="343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fr-FR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FF4D960-54D8-34FF-3A25-9E19B5C5F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10" y="1583987"/>
                <a:ext cx="3436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5D5F31A-2D51-388F-D7B8-03BF93EAE68C}"/>
                  </a:ext>
                </a:extLst>
              </p:cNvPr>
              <p:cNvSpPr txBox="1"/>
              <p:nvPr/>
            </p:nvSpPr>
            <p:spPr>
              <a:xfrm>
                <a:off x="2591857" y="2954706"/>
                <a:ext cx="343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fr-FR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5D5F31A-2D51-388F-D7B8-03BF93EA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857" y="2954706"/>
                <a:ext cx="3436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46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B9FD74-2E25-3FC2-4959-A9BB2FB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36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20082CE2-F92B-1DA3-075F-2521965E2E89}"/>
                  </a:ext>
                </a:extLst>
              </p:cNvPr>
              <p:cNvSpPr txBox="1"/>
              <p:nvPr/>
            </p:nvSpPr>
            <p:spPr>
              <a:xfrm>
                <a:off x="1020932" y="1178056"/>
                <a:ext cx="968553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3600" dirty="0"/>
                  <a:t>«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600" smtClean="0">
                        <a:latin typeface="Cambria Math" panose="02040503050406030204" pitchFamily="18" charset="0"/>
                      </a:rPr>
                      <m:t>phase</m:t>
                    </m:r>
                    <m:r>
                      <m:rPr>
                        <m:nor/>
                      </m:rPr>
                      <a:rPr lang="fr-FR" sz="36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600" smtClean="0">
                        <a:latin typeface="Cambria Math" panose="02040503050406030204" pitchFamily="18" charset="0"/>
                      </a:rPr>
                      <m:t>space</m:t>
                    </m:r>
                  </m:oMath>
                </a14:m>
                <a:r>
                  <a:rPr lang="fr-FR" sz="3600" dirty="0"/>
                  <a:t> » = six-</a:t>
                </a:r>
                <a:r>
                  <a:rPr lang="fr-FR" sz="3600" dirty="0" err="1"/>
                  <a:t>dimensional</a:t>
                </a:r>
                <a:r>
                  <a:rPr lang="fr-FR" sz="3600" dirty="0"/>
                  <a:t> time-</a:t>
                </a:r>
                <a:r>
                  <a:rPr lang="fr-FR" sz="3600" dirty="0" err="1"/>
                  <a:t>integrals</a:t>
                </a:r>
                <a:endParaRPr lang="fr-FR" sz="3600" dirty="0"/>
              </a:p>
              <a:p>
                <a:r>
                  <a:rPr lang="fr-FR" sz="3600" dirty="0"/>
                  <a:t>			+ </a:t>
                </a:r>
                <a:r>
                  <a:rPr lang="fr-FR" sz="3600" dirty="0" err="1"/>
                  <a:t>three</a:t>
                </a:r>
                <a:r>
                  <a:rPr lang="fr-FR" sz="3600" dirty="0"/>
                  <a:t> </a:t>
                </a:r>
                <a:r>
                  <a:rPr lang="fr-FR" sz="3600" dirty="0" err="1"/>
                  <a:t>momentum-integrations</a:t>
                </a:r>
                <a:r>
                  <a:rPr lang="fr-FR" sz="3600" dirty="0"/>
                  <a:t> 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20082CE2-F92B-1DA3-075F-2521965E2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32" y="1178056"/>
                <a:ext cx="9685538" cy="1200329"/>
              </a:xfrm>
              <a:prstGeom prst="rect">
                <a:avLst/>
              </a:prstGeom>
              <a:blipFill>
                <a:blip r:embed="rId2"/>
                <a:stretch>
                  <a:fillRect l="-1888" t="-7614" b="-182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9391433-7649-D357-A3C9-FADAC98A8064}"/>
                  </a:ext>
                </a:extLst>
              </p:cNvPr>
              <p:cNvSpPr txBox="1"/>
              <p:nvPr/>
            </p:nvSpPr>
            <p:spPr>
              <a:xfrm>
                <a:off x="1193311" y="2704346"/>
                <a:ext cx="9805377" cy="979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…</m:t>
                    </m:r>
                    <m:nary>
                      <m:nary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FR" sz="2800" i="0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fr-FR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func>
                        <m:func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9391433-7649-D357-A3C9-FADAC98A8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11" y="2704346"/>
                <a:ext cx="9805377" cy="979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3AC092-2CDC-D613-5DAD-FDAE17294C57}"/>
                  </a:ext>
                </a:extLst>
              </p:cNvPr>
              <p:cNvSpPr txBox="1"/>
              <p:nvPr/>
            </p:nvSpPr>
            <p:spPr>
              <a:xfrm>
                <a:off x="999251" y="4148334"/>
                <a:ext cx="10193496" cy="1030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FR" sz="2800" i="0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…</m:t>
                    </m:r>
                    <m:nary>
                      <m:nary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23"/>
                              </m:r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23"/>
                              </m:r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sub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FR" sz="2800" i="0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</a:rPr>
                          <m:t>Γ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p>
                    </m:sSup>
                  </m:oMath>
                </a14:m>
                <a:endParaRPr lang="fr-FR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func>
                        <m:func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3AC092-2CDC-D613-5DAD-FDAE17294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51" y="4148334"/>
                <a:ext cx="10193496" cy="1030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933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D617AC-081C-849E-46EF-7B983202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37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7261F28-24AB-522B-669F-2A89BBE2B9D4}"/>
              </a:ext>
            </a:extLst>
          </p:cNvPr>
          <p:cNvSpPr txBox="1"/>
          <p:nvPr/>
        </p:nvSpPr>
        <p:spPr>
          <a:xfrm>
            <a:off x="1331649" y="956712"/>
            <a:ext cx="9978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Interferences</a:t>
            </a:r>
            <a:r>
              <a:rPr lang="fr-FR" sz="2800" dirty="0"/>
              <a:t> </a:t>
            </a:r>
            <a:r>
              <a:rPr lang="fr-FR" sz="2800" dirty="0" err="1"/>
              <a:t>between</a:t>
            </a:r>
            <a:r>
              <a:rPr lang="fr-FR" sz="2800" dirty="0"/>
              <a:t> </a:t>
            </a:r>
            <a:r>
              <a:rPr lang="fr-FR" sz="2800" dirty="0" err="1"/>
              <a:t>loops</a:t>
            </a:r>
            <a:r>
              <a:rPr lang="fr-FR" sz="2800" dirty="0"/>
              <a:t> and the </a:t>
            </a:r>
            <a:r>
              <a:rPr lang="fr-FR" sz="2800" dirty="0" err="1"/>
              <a:t>tree-level</a:t>
            </a:r>
            <a:r>
              <a:rPr lang="fr-FR" sz="2800" dirty="0"/>
              <a:t> </a:t>
            </a:r>
            <a:r>
              <a:rPr lang="fr-FR" sz="2800" dirty="0" err="1"/>
              <a:t>allow</a:t>
            </a:r>
            <a:r>
              <a:rPr lang="fr-FR" sz="2800" dirty="0"/>
              <a:t> for a </a:t>
            </a:r>
            <a:r>
              <a:rPr lang="fr-FR" sz="2800" b="1" dirty="0"/>
              <a:t>distinction </a:t>
            </a:r>
            <a:r>
              <a:rPr lang="fr-FR" sz="2800" b="1" dirty="0" err="1"/>
              <a:t>between</a:t>
            </a:r>
            <a:r>
              <a:rPr lang="fr-FR" sz="2800" b="1" dirty="0"/>
              <a:t> </a:t>
            </a:r>
            <a:r>
              <a:rPr lang="fr-FR" sz="2800" b="1" dirty="0" err="1"/>
              <a:t>particles</a:t>
            </a:r>
            <a:r>
              <a:rPr lang="fr-FR" sz="2800" b="1" dirty="0"/>
              <a:t> and anti-</a:t>
            </a:r>
            <a:r>
              <a:rPr lang="fr-FR" sz="2800" b="1" dirty="0" err="1"/>
              <a:t>particles</a:t>
            </a:r>
            <a:r>
              <a:rPr lang="fr-FR" sz="2800" b="1" dirty="0"/>
              <a:t> </a:t>
            </a:r>
            <a:r>
              <a:rPr lang="fr-FR" sz="2800" dirty="0"/>
              <a:t>in the </a:t>
            </a:r>
            <a:r>
              <a:rPr lang="fr-FR" sz="2800" b="1" dirty="0" err="1"/>
              <a:t>probabilities</a:t>
            </a:r>
            <a:r>
              <a:rPr lang="fr-FR" sz="2800" dirty="0"/>
              <a:t> (square of the amplitude).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31B88F-7F02-BCE7-D085-02ECD4DDF296}"/>
                  </a:ext>
                </a:extLst>
              </p:cNvPr>
              <p:cNvSpPr txBox="1"/>
              <p:nvPr/>
            </p:nvSpPr>
            <p:spPr>
              <a:xfrm>
                <a:off x="1511423" y="2503591"/>
                <a:ext cx="9470254" cy="1256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</m:d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  <m:sub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  <m:sub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𝑜𝑑𝑑</m:t>
                                  </m:r>
                                </m:sup>
                              </m:sSubSup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𝑒𝑣𝑒𝑛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  <m:sub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  <m:sub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𝑜𝑑𝑑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31B88F-7F02-BCE7-D085-02ECD4DDF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23" y="2503591"/>
                <a:ext cx="9470254" cy="12563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E0B2850-8112-5A52-911B-5ABF0433EB5B}"/>
                  </a:ext>
                </a:extLst>
              </p:cNvPr>
              <p:cNvSpPr txBox="1"/>
              <p:nvPr/>
            </p:nvSpPr>
            <p:spPr>
              <a:xfrm>
                <a:off x="1420428" y="4516294"/>
                <a:ext cx="9561249" cy="1256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  <m:t>𝓜</m:t>
                                      </m:r>
                                    </m:e>
                                    <m:sub>
                                      <m: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  <m:t>𝓜</m:t>
                                      </m:r>
                                    </m:e>
                                    <m:sub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fr-F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𝑜𝑑𝑑</m:t>
                                  </m:r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𝑒𝑣𝑒𝑛</m:t>
                                  </m:r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𝓜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  <m:t>𝓜</m:t>
                                      </m:r>
                                    </m:e>
                                    <m:sub>
                                      <m: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𝑜𝑑𝑑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FR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𝑒𝑣𝑒𝑛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FR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E0B2850-8112-5A52-911B-5ABF0433E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28" y="4516294"/>
                <a:ext cx="9561249" cy="1256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C45F598E-4A93-6373-112E-5A0E78EE5E32}"/>
              </a:ext>
            </a:extLst>
          </p:cNvPr>
          <p:cNvSpPr txBox="1"/>
          <p:nvPr/>
        </p:nvSpPr>
        <p:spPr>
          <a:xfrm>
            <a:off x="3725662" y="3892187"/>
            <a:ext cx="474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CP </a:t>
            </a:r>
            <a:r>
              <a:rPr lang="fr-FR" sz="2800" b="1" dirty="0" err="1">
                <a:solidFill>
                  <a:srgbClr val="FF0000"/>
                </a:solidFill>
              </a:rPr>
              <a:t>conjugation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/>
        </p:nvSpPr>
        <p:spPr>
          <a:xfrm>
            <a:off x="3908880" y="1301380"/>
            <a:ext cx="6627223" cy="3100251"/>
          </a:xfrm>
          <a:custGeom>
            <a:avLst/>
            <a:gdLst>
              <a:gd name="connsiteX0" fmla="*/ 0 w 6122126"/>
              <a:gd name="connsiteY0" fmla="*/ 2095272 h 2267081"/>
              <a:gd name="connsiteX1" fmla="*/ 2325189 w 6122126"/>
              <a:gd name="connsiteY1" fmla="*/ 2086563 h 2267081"/>
              <a:gd name="connsiteX2" fmla="*/ 2734492 w 6122126"/>
              <a:gd name="connsiteY2" fmla="*/ 240346 h 2267081"/>
              <a:gd name="connsiteX3" fmla="*/ 6122126 w 6122126"/>
              <a:gd name="connsiteY3" fmla="*/ 22632 h 2267081"/>
              <a:gd name="connsiteX4" fmla="*/ 6122126 w 6122126"/>
              <a:gd name="connsiteY4" fmla="*/ 22632 h 2267081"/>
              <a:gd name="connsiteX0" fmla="*/ 0 w 6122126"/>
              <a:gd name="connsiteY0" fmla="*/ 2095272 h 2271919"/>
              <a:gd name="connsiteX1" fmla="*/ 1445623 w 6122126"/>
              <a:gd name="connsiteY1" fmla="*/ 2208483 h 2271919"/>
              <a:gd name="connsiteX2" fmla="*/ 2325189 w 6122126"/>
              <a:gd name="connsiteY2" fmla="*/ 2086563 h 2271919"/>
              <a:gd name="connsiteX3" fmla="*/ 2734492 w 6122126"/>
              <a:gd name="connsiteY3" fmla="*/ 240346 h 2271919"/>
              <a:gd name="connsiteX4" fmla="*/ 6122126 w 6122126"/>
              <a:gd name="connsiteY4" fmla="*/ 22632 h 2271919"/>
              <a:gd name="connsiteX5" fmla="*/ 6122126 w 6122126"/>
              <a:gd name="connsiteY5" fmla="*/ 22632 h 2271919"/>
              <a:gd name="connsiteX0" fmla="*/ 0 w 6122126"/>
              <a:gd name="connsiteY0" fmla="*/ 2095272 h 2250745"/>
              <a:gd name="connsiteX1" fmla="*/ 1445623 w 6122126"/>
              <a:gd name="connsiteY1" fmla="*/ 2208483 h 2250745"/>
              <a:gd name="connsiteX2" fmla="*/ 2325189 w 6122126"/>
              <a:gd name="connsiteY2" fmla="*/ 2086563 h 2250745"/>
              <a:gd name="connsiteX3" fmla="*/ 2734492 w 6122126"/>
              <a:gd name="connsiteY3" fmla="*/ 240346 h 2250745"/>
              <a:gd name="connsiteX4" fmla="*/ 6122126 w 6122126"/>
              <a:gd name="connsiteY4" fmla="*/ 22632 h 2250745"/>
              <a:gd name="connsiteX5" fmla="*/ 6122126 w 6122126"/>
              <a:gd name="connsiteY5" fmla="*/ 22632 h 2250745"/>
              <a:gd name="connsiteX0" fmla="*/ 0 w 6122126"/>
              <a:gd name="connsiteY0" fmla="*/ 2093492 h 2226972"/>
              <a:gd name="connsiteX1" fmla="*/ 1445623 w 6122126"/>
              <a:gd name="connsiteY1" fmla="*/ 2206703 h 2226972"/>
              <a:gd name="connsiteX2" fmla="*/ 2490652 w 6122126"/>
              <a:gd name="connsiteY2" fmla="*/ 2049949 h 2226972"/>
              <a:gd name="connsiteX3" fmla="*/ 2734492 w 6122126"/>
              <a:gd name="connsiteY3" fmla="*/ 238566 h 2226972"/>
              <a:gd name="connsiteX4" fmla="*/ 6122126 w 6122126"/>
              <a:gd name="connsiteY4" fmla="*/ 20852 h 2226972"/>
              <a:gd name="connsiteX5" fmla="*/ 6122126 w 6122126"/>
              <a:gd name="connsiteY5" fmla="*/ 20852 h 2226972"/>
              <a:gd name="connsiteX0" fmla="*/ 0 w 6122126"/>
              <a:gd name="connsiteY0" fmla="*/ 2093492 h 2219055"/>
              <a:gd name="connsiteX1" fmla="*/ 1071154 w 6122126"/>
              <a:gd name="connsiteY1" fmla="*/ 2189285 h 2219055"/>
              <a:gd name="connsiteX2" fmla="*/ 2490652 w 6122126"/>
              <a:gd name="connsiteY2" fmla="*/ 2049949 h 2219055"/>
              <a:gd name="connsiteX3" fmla="*/ 2734492 w 6122126"/>
              <a:gd name="connsiteY3" fmla="*/ 238566 h 2219055"/>
              <a:gd name="connsiteX4" fmla="*/ 6122126 w 6122126"/>
              <a:gd name="connsiteY4" fmla="*/ 20852 h 2219055"/>
              <a:gd name="connsiteX5" fmla="*/ 6122126 w 6122126"/>
              <a:gd name="connsiteY5" fmla="*/ 20852 h 2219055"/>
              <a:gd name="connsiteX0" fmla="*/ 0 w 6122126"/>
              <a:gd name="connsiteY0" fmla="*/ 2239950 h 2365513"/>
              <a:gd name="connsiteX1" fmla="*/ 1071154 w 6122126"/>
              <a:gd name="connsiteY1" fmla="*/ 2335743 h 2365513"/>
              <a:gd name="connsiteX2" fmla="*/ 2490652 w 6122126"/>
              <a:gd name="connsiteY2" fmla="*/ 2196407 h 2365513"/>
              <a:gd name="connsiteX3" fmla="*/ 2734492 w 6122126"/>
              <a:gd name="connsiteY3" fmla="*/ 385024 h 2365513"/>
              <a:gd name="connsiteX4" fmla="*/ 6122126 w 6122126"/>
              <a:gd name="connsiteY4" fmla="*/ 167310 h 2365513"/>
              <a:gd name="connsiteX5" fmla="*/ 6122126 w 6122126"/>
              <a:gd name="connsiteY5" fmla="*/ 167310 h 2365513"/>
              <a:gd name="connsiteX0" fmla="*/ 0 w 6122126"/>
              <a:gd name="connsiteY0" fmla="*/ 2239950 h 2343780"/>
              <a:gd name="connsiteX1" fmla="*/ 2490652 w 6122126"/>
              <a:gd name="connsiteY1" fmla="*/ 2196407 h 2343780"/>
              <a:gd name="connsiteX2" fmla="*/ 2734492 w 6122126"/>
              <a:gd name="connsiteY2" fmla="*/ 385024 h 2343780"/>
              <a:gd name="connsiteX3" fmla="*/ 6122126 w 6122126"/>
              <a:gd name="connsiteY3" fmla="*/ 167310 h 2343780"/>
              <a:gd name="connsiteX4" fmla="*/ 6122126 w 6122126"/>
              <a:gd name="connsiteY4" fmla="*/ 167310 h 2343780"/>
              <a:gd name="connsiteX0" fmla="*/ 0 w 6122126"/>
              <a:gd name="connsiteY0" fmla="*/ 2093492 h 2197322"/>
              <a:gd name="connsiteX1" fmla="*/ 2490652 w 6122126"/>
              <a:gd name="connsiteY1" fmla="*/ 2049949 h 2197322"/>
              <a:gd name="connsiteX2" fmla="*/ 2734492 w 6122126"/>
              <a:gd name="connsiteY2" fmla="*/ 238566 h 2197322"/>
              <a:gd name="connsiteX3" fmla="*/ 6122126 w 6122126"/>
              <a:gd name="connsiteY3" fmla="*/ 20852 h 2197322"/>
              <a:gd name="connsiteX4" fmla="*/ 6122126 w 6122126"/>
              <a:gd name="connsiteY4" fmla="*/ 20852 h 2197322"/>
              <a:gd name="connsiteX0" fmla="*/ 0 w 6122126"/>
              <a:gd name="connsiteY0" fmla="*/ 2093492 h 2093492"/>
              <a:gd name="connsiteX1" fmla="*/ 2490652 w 6122126"/>
              <a:gd name="connsiteY1" fmla="*/ 2049949 h 2093492"/>
              <a:gd name="connsiteX2" fmla="*/ 2734492 w 6122126"/>
              <a:gd name="connsiteY2" fmla="*/ 238566 h 2093492"/>
              <a:gd name="connsiteX3" fmla="*/ 6122126 w 6122126"/>
              <a:gd name="connsiteY3" fmla="*/ 20852 h 2093492"/>
              <a:gd name="connsiteX4" fmla="*/ 6122126 w 6122126"/>
              <a:gd name="connsiteY4" fmla="*/ 20852 h 2093492"/>
              <a:gd name="connsiteX0" fmla="*/ 0 w 6122126"/>
              <a:gd name="connsiteY0" fmla="*/ 2093933 h 2093933"/>
              <a:gd name="connsiteX1" fmla="*/ 1898469 w 6122126"/>
              <a:gd name="connsiteY1" fmla="*/ 2059098 h 2093933"/>
              <a:gd name="connsiteX2" fmla="*/ 2734492 w 6122126"/>
              <a:gd name="connsiteY2" fmla="*/ 239007 h 2093933"/>
              <a:gd name="connsiteX3" fmla="*/ 6122126 w 6122126"/>
              <a:gd name="connsiteY3" fmla="*/ 21293 h 2093933"/>
              <a:gd name="connsiteX4" fmla="*/ 6122126 w 6122126"/>
              <a:gd name="connsiteY4" fmla="*/ 21293 h 2093933"/>
              <a:gd name="connsiteX0" fmla="*/ 0 w 6122126"/>
              <a:gd name="connsiteY0" fmla="*/ 2078733 h 2188715"/>
              <a:gd name="connsiteX1" fmla="*/ 1898469 w 6122126"/>
              <a:gd name="connsiteY1" fmla="*/ 2043898 h 2188715"/>
              <a:gd name="connsiteX2" fmla="*/ 2734492 w 6122126"/>
              <a:gd name="connsiteY2" fmla="*/ 223807 h 2188715"/>
              <a:gd name="connsiteX3" fmla="*/ 6122126 w 6122126"/>
              <a:gd name="connsiteY3" fmla="*/ 6093 h 2188715"/>
              <a:gd name="connsiteX4" fmla="*/ 6122126 w 6122126"/>
              <a:gd name="connsiteY4" fmla="*/ 6093 h 2188715"/>
              <a:gd name="connsiteX0" fmla="*/ 0 w 6122126"/>
              <a:gd name="connsiteY0" fmla="*/ 2072640 h 2182622"/>
              <a:gd name="connsiteX1" fmla="*/ 1898469 w 6122126"/>
              <a:gd name="connsiteY1" fmla="*/ 2037805 h 2182622"/>
              <a:gd name="connsiteX2" fmla="*/ 2734492 w 6122126"/>
              <a:gd name="connsiteY2" fmla="*/ 217714 h 2182622"/>
              <a:gd name="connsiteX3" fmla="*/ 6122126 w 6122126"/>
              <a:gd name="connsiteY3" fmla="*/ 0 h 2182622"/>
              <a:gd name="connsiteX4" fmla="*/ 6122126 w 6122126"/>
              <a:gd name="connsiteY4" fmla="*/ 0 h 2182622"/>
              <a:gd name="connsiteX0" fmla="*/ 0 w 6122126"/>
              <a:gd name="connsiteY0" fmla="*/ 2072640 h 2072640"/>
              <a:gd name="connsiteX1" fmla="*/ 1898469 w 6122126"/>
              <a:gd name="connsiteY1" fmla="*/ 2037805 h 2072640"/>
              <a:gd name="connsiteX2" fmla="*/ 2734492 w 6122126"/>
              <a:gd name="connsiteY2" fmla="*/ 217714 h 2072640"/>
              <a:gd name="connsiteX3" fmla="*/ 6122126 w 6122126"/>
              <a:gd name="connsiteY3" fmla="*/ 0 h 2072640"/>
              <a:gd name="connsiteX4" fmla="*/ 6122126 w 6122126"/>
              <a:gd name="connsiteY4" fmla="*/ 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2126" h="2072640">
                <a:moveTo>
                  <a:pt x="0" y="2072640"/>
                </a:moveTo>
                <a:cubicBezTo>
                  <a:pt x="518886" y="2063569"/>
                  <a:pt x="1233714" y="2068285"/>
                  <a:pt x="1898469" y="2037805"/>
                </a:cubicBezTo>
                <a:cubicBezTo>
                  <a:pt x="2563224" y="2007325"/>
                  <a:pt x="1778000" y="287383"/>
                  <a:pt x="2734492" y="217714"/>
                </a:cubicBezTo>
                <a:lnTo>
                  <a:pt x="6122126" y="0"/>
                </a:lnTo>
                <a:lnTo>
                  <a:pt x="6122126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00676" y="5171458"/>
                <a:ext cx="56263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Mass of the </a:t>
                </a:r>
                <a:r>
                  <a:rPr lang="fr-FR" sz="2800" dirty="0" err="1"/>
                  <a:t>sterile</a:t>
                </a:r>
                <a:r>
                  <a:rPr lang="fr-FR" sz="2800" dirty="0"/>
                  <a:t> Neutrino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76" y="5171458"/>
                <a:ext cx="5626398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275" t="-11628" b="-313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79883" y="5171458"/>
                <a:ext cx="12554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883" y="5171458"/>
                <a:ext cx="125540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38</a:t>
            </a:fld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206444" y="2134921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984138" y="2239366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H="1" flipV="1">
            <a:off x="6314237" y="2553932"/>
            <a:ext cx="677815" cy="42127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931673" y="1797797"/>
            <a:ext cx="496388" cy="4875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cxnSpLocks/>
          </p:cNvCxnSpPr>
          <p:nvPr/>
        </p:nvCxnSpPr>
        <p:spPr>
          <a:xfrm flipV="1">
            <a:off x="6286185" y="2129006"/>
            <a:ext cx="558498" cy="23668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576672" y="1838856"/>
                <a:ext cx="2830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672" y="1838856"/>
                <a:ext cx="28302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604259" y="1934807"/>
                <a:ext cx="2830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59" y="1934807"/>
                <a:ext cx="28302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lipse 15">
            <a:extLst>
              <a:ext uri="{FF2B5EF4-FFF2-40B4-BE49-F238E27FC236}">
                <a16:creationId xmlns:a16="http://schemas.microsoft.com/office/drawing/2014/main" id="{D06ADDE8-29BD-82C2-0553-6EA1F26D8E00}"/>
              </a:ext>
            </a:extLst>
          </p:cNvPr>
          <p:cNvSpPr/>
          <p:nvPr/>
        </p:nvSpPr>
        <p:spPr>
          <a:xfrm>
            <a:off x="2206444" y="3427458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ECC37FD-601E-366B-A461-9D2ADCBADA9C}"/>
                  </a:ext>
                </a:extLst>
              </p:cNvPr>
              <p:cNvSpPr txBox="1"/>
              <p:nvPr/>
            </p:nvSpPr>
            <p:spPr>
              <a:xfrm>
                <a:off x="2576672" y="3131393"/>
                <a:ext cx="2830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ECC37FD-601E-366B-A461-9D2ADCBAD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672" y="3131393"/>
                <a:ext cx="28302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>
            <a:extLst>
              <a:ext uri="{FF2B5EF4-FFF2-40B4-BE49-F238E27FC236}">
                <a16:creationId xmlns:a16="http://schemas.microsoft.com/office/drawing/2014/main" id="{440279E1-D35D-AD06-F923-9A37B39471B2}"/>
              </a:ext>
            </a:extLst>
          </p:cNvPr>
          <p:cNvSpPr/>
          <p:nvPr/>
        </p:nvSpPr>
        <p:spPr>
          <a:xfrm>
            <a:off x="5984138" y="3330293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EEB7D7D-5148-94CE-5926-FA0E8FF9B0CB}"/>
                  </a:ext>
                </a:extLst>
              </p:cNvPr>
              <p:cNvSpPr txBox="1"/>
              <p:nvPr/>
            </p:nvSpPr>
            <p:spPr>
              <a:xfrm>
                <a:off x="5604259" y="3025734"/>
                <a:ext cx="2830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EEB7D7D-5148-94CE-5926-FA0E8FF9B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59" y="3025734"/>
                <a:ext cx="28302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BA988F4-100E-BAC2-5341-5AFA5B66B0FC}"/>
              </a:ext>
            </a:extLst>
          </p:cNvPr>
          <p:cNvCxnSpPr>
            <a:cxnSpLocks/>
          </p:cNvCxnSpPr>
          <p:nvPr/>
        </p:nvCxnSpPr>
        <p:spPr>
          <a:xfrm flipH="1">
            <a:off x="7024511" y="2553932"/>
            <a:ext cx="938032" cy="40698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20BE029-1079-0748-4F86-7B7706C44812}"/>
              </a:ext>
            </a:extLst>
          </p:cNvPr>
          <p:cNvCxnSpPr>
            <a:cxnSpLocks/>
          </p:cNvCxnSpPr>
          <p:nvPr/>
        </p:nvCxnSpPr>
        <p:spPr>
          <a:xfrm>
            <a:off x="7515051" y="2139712"/>
            <a:ext cx="447492" cy="2008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E8C92FA9-DD9F-D995-D23A-2BF95B7E3126}"/>
              </a:ext>
            </a:extLst>
          </p:cNvPr>
          <p:cNvSpPr/>
          <p:nvPr/>
        </p:nvSpPr>
        <p:spPr>
          <a:xfrm>
            <a:off x="8075612" y="2243123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1FB9A79-630A-4CFB-8F79-9A9F5EC78588}"/>
                  </a:ext>
                </a:extLst>
              </p:cNvPr>
              <p:cNvSpPr txBox="1"/>
              <p:nvPr/>
            </p:nvSpPr>
            <p:spPr>
              <a:xfrm>
                <a:off x="8290302" y="1743811"/>
                <a:ext cx="2830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1FB9A79-630A-4CFB-8F79-9A9F5EC7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302" y="1743811"/>
                <a:ext cx="28302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llipse 32">
            <a:extLst>
              <a:ext uri="{FF2B5EF4-FFF2-40B4-BE49-F238E27FC236}">
                <a16:creationId xmlns:a16="http://schemas.microsoft.com/office/drawing/2014/main" id="{6DDB5808-3751-2931-4863-5EA923C883AA}"/>
              </a:ext>
            </a:extLst>
          </p:cNvPr>
          <p:cNvSpPr/>
          <p:nvPr/>
        </p:nvSpPr>
        <p:spPr>
          <a:xfrm>
            <a:off x="8125252" y="3395456"/>
            <a:ext cx="330099" cy="314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BB5A7A72-C6E3-E00B-8CB3-515B16209C02}"/>
                  </a:ext>
                </a:extLst>
              </p:cNvPr>
              <p:cNvSpPr txBox="1"/>
              <p:nvPr/>
            </p:nvSpPr>
            <p:spPr>
              <a:xfrm>
                <a:off x="8339942" y="2896144"/>
                <a:ext cx="2830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BB5A7A72-C6E3-E00B-8CB3-515B16209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942" y="2896144"/>
                <a:ext cx="28302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19CEC5C6-B37D-B784-D382-AAA11B5349CE}"/>
              </a:ext>
            </a:extLst>
          </p:cNvPr>
          <p:cNvSpPr/>
          <p:nvPr/>
        </p:nvSpPr>
        <p:spPr>
          <a:xfrm rot="-120000">
            <a:off x="2485684" y="1637562"/>
            <a:ext cx="4145872" cy="963817"/>
          </a:xfrm>
          <a:custGeom>
            <a:avLst/>
            <a:gdLst>
              <a:gd name="connsiteX0" fmla="*/ 0 w 4145872"/>
              <a:gd name="connsiteY0" fmla="*/ 546295 h 963817"/>
              <a:gd name="connsiteX1" fmla="*/ 470517 w 4145872"/>
              <a:gd name="connsiteY1" fmla="*/ 4757 h 963817"/>
              <a:gd name="connsiteX2" fmla="*/ 1100832 w 4145872"/>
              <a:gd name="connsiteY2" fmla="*/ 821502 h 963817"/>
              <a:gd name="connsiteX3" fmla="*/ 1757779 w 4145872"/>
              <a:gd name="connsiteY3" fmla="*/ 75778 h 963817"/>
              <a:gd name="connsiteX4" fmla="*/ 2343705 w 4145872"/>
              <a:gd name="connsiteY4" fmla="*/ 874768 h 963817"/>
              <a:gd name="connsiteX5" fmla="*/ 3000653 w 4145872"/>
              <a:gd name="connsiteY5" fmla="*/ 182310 h 963817"/>
              <a:gd name="connsiteX6" fmla="*/ 3604334 w 4145872"/>
              <a:gd name="connsiteY6" fmla="*/ 954667 h 963817"/>
              <a:gd name="connsiteX7" fmla="*/ 4145872 w 4145872"/>
              <a:gd name="connsiteY7" fmla="*/ 537417 h 96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872" h="963817">
                <a:moveTo>
                  <a:pt x="0" y="546295"/>
                </a:moveTo>
                <a:cubicBezTo>
                  <a:pt x="143522" y="252592"/>
                  <a:pt x="287045" y="-41111"/>
                  <a:pt x="470517" y="4757"/>
                </a:cubicBezTo>
                <a:cubicBezTo>
                  <a:pt x="653989" y="50625"/>
                  <a:pt x="886288" y="809665"/>
                  <a:pt x="1100832" y="821502"/>
                </a:cubicBezTo>
                <a:cubicBezTo>
                  <a:pt x="1315376" y="833339"/>
                  <a:pt x="1550634" y="66900"/>
                  <a:pt x="1757779" y="75778"/>
                </a:cubicBezTo>
                <a:cubicBezTo>
                  <a:pt x="1964925" y="84656"/>
                  <a:pt x="2136559" y="857013"/>
                  <a:pt x="2343705" y="874768"/>
                </a:cubicBezTo>
                <a:cubicBezTo>
                  <a:pt x="2550851" y="892523"/>
                  <a:pt x="2790548" y="168994"/>
                  <a:pt x="3000653" y="182310"/>
                </a:cubicBezTo>
                <a:cubicBezTo>
                  <a:pt x="3210758" y="195626"/>
                  <a:pt x="3413464" y="895483"/>
                  <a:pt x="3604334" y="954667"/>
                </a:cubicBezTo>
                <a:cubicBezTo>
                  <a:pt x="3795204" y="1013851"/>
                  <a:pt x="3970538" y="775634"/>
                  <a:pt x="4145872" y="537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91DF4E16-3B07-B76B-9CC4-45E7FED39358}"/>
              </a:ext>
            </a:extLst>
          </p:cNvPr>
          <p:cNvSpPr/>
          <p:nvPr/>
        </p:nvSpPr>
        <p:spPr>
          <a:xfrm rot="21383454">
            <a:off x="2485683" y="2765345"/>
            <a:ext cx="4145872" cy="963817"/>
          </a:xfrm>
          <a:custGeom>
            <a:avLst/>
            <a:gdLst>
              <a:gd name="connsiteX0" fmla="*/ 0 w 4145872"/>
              <a:gd name="connsiteY0" fmla="*/ 546295 h 963817"/>
              <a:gd name="connsiteX1" fmla="*/ 470517 w 4145872"/>
              <a:gd name="connsiteY1" fmla="*/ 4757 h 963817"/>
              <a:gd name="connsiteX2" fmla="*/ 1100832 w 4145872"/>
              <a:gd name="connsiteY2" fmla="*/ 821502 h 963817"/>
              <a:gd name="connsiteX3" fmla="*/ 1757779 w 4145872"/>
              <a:gd name="connsiteY3" fmla="*/ 75778 h 963817"/>
              <a:gd name="connsiteX4" fmla="*/ 2343705 w 4145872"/>
              <a:gd name="connsiteY4" fmla="*/ 874768 h 963817"/>
              <a:gd name="connsiteX5" fmla="*/ 3000653 w 4145872"/>
              <a:gd name="connsiteY5" fmla="*/ 182310 h 963817"/>
              <a:gd name="connsiteX6" fmla="*/ 3604334 w 4145872"/>
              <a:gd name="connsiteY6" fmla="*/ 954667 h 963817"/>
              <a:gd name="connsiteX7" fmla="*/ 4145872 w 4145872"/>
              <a:gd name="connsiteY7" fmla="*/ 537417 h 96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872" h="963817">
                <a:moveTo>
                  <a:pt x="0" y="546295"/>
                </a:moveTo>
                <a:cubicBezTo>
                  <a:pt x="143522" y="252592"/>
                  <a:pt x="287045" y="-41111"/>
                  <a:pt x="470517" y="4757"/>
                </a:cubicBezTo>
                <a:cubicBezTo>
                  <a:pt x="653989" y="50625"/>
                  <a:pt x="886288" y="809665"/>
                  <a:pt x="1100832" y="821502"/>
                </a:cubicBezTo>
                <a:cubicBezTo>
                  <a:pt x="1315376" y="833339"/>
                  <a:pt x="1550634" y="66900"/>
                  <a:pt x="1757779" y="75778"/>
                </a:cubicBezTo>
                <a:cubicBezTo>
                  <a:pt x="1964925" y="84656"/>
                  <a:pt x="2136559" y="857013"/>
                  <a:pt x="2343705" y="874768"/>
                </a:cubicBezTo>
                <a:cubicBezTo>
                  <a:pt x="2550851" y="892523"/>
                  <a:pt x="2790548" y="168994"/>
                  <a:pt x="3000653" y="182310"/>
                </a:cubicBezTo>
                <a:cubicBezTo>
                  <a:pt x="3210758" y="195626"/>
                  <a:pt x="3413464" y="895483"/>
                  <a:pt x="3604334" y="954667"/>
                </a:cubicBezTo>
                <a:cubicBezTo>
                  <a:pt x="3795204" y="1013851"/>
                  <a:pt x="3970538" y="775634"/>
                  <a:pt x="4145872" y="537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60F5BA79-1517-A1F9-8308-5272A2EECBE7}"/>
              </a:ext>
            </a:extLst>
          </p:cNvPr>
          <p:cNvSpPr/>
          <p:nvPr/>
        </p:nvSpPr>
        <p:spPr>
          <a:xfrm>
            <a:off x="6565434" y="1668341"/>
            <a:ext cx="4145872" cy="963817"/>
          </a:xfrm>
          <a:custGeom>
            <a:avLst/>
            <a:gdLst>
              <a:gd name="connsiteX0" fmla="*/ 0 w 4145872"/>
              <a:gd name="connsiteY0" fmla="*/ 546295 h 963817"/>
              <a:gd name="connsiteX1" fmla="*/ 470517 w 4145872"/>
              <a:gd name="connsiteY1" fmla="*/ 4757 h 963817"/>
              <a:gd name="connsiteX2" fmla="*/ 1100832 w 4145872"/>
              <a:gd name="connsiteY2" fmla="*/ 821502 h 963817"/>
              <a:gd name="connsiteX3" fmla="*/ 1757779 w 4145872"/>
              <a:gd name="connsiteY3" fmla="*/ 75778 h 963817"/>
              <a:gd name="connsiteX4" fmla="*/ 2343705 w 4145872"/>
              <a:gd name="connsiteY4" fmla="*/ 874768 h 963817"/>
              <a:gd name="connsiteX5" fmla="*/ 3000653 w 4145872"/>
              <a:gd name="connsiteY5" fmla="*/ 182310 h 963817"/>
              <a:gd name="connsiteX6" fmla="*/ 3604334 w 4145872"/>
              <a:gd name="connsiteY6" fmla="*/ 954667 h 963817"/>
              <a:gd name="connsiteX7" fmla="*/ 4145872 w 4145872"/>
              <a:gd name="connsiteY7" fmla="*/ 537417 h 96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872" h="963817">
                <a:moveTo>
                  <a:pt x="0" y="546295"/>
                </a:moveTo>
                <a:cubicBezTo>
                  <a:pt x="143522" y="252592"/>
                  <a:pt x="287045" y="-41111"/>
                  <a:pt x="470517" y="4757"/>
                </a:cubicBezTo>
                <a:cubicBezTo>
                  <a:pt x="653989" y="50625"/>
                  <a:pt x="886288" y="809665"/>
                  <a:pt x="1100832" y="821502"/>
                </a:cubicBezTo>
                <a:cubicBezTo>
                  <a:pt x="1315376" y="833339"/>
                  <a:pt x="1550634" y="66900"/>
                  <a:pt x="1757779" y="75778"/>
                </a:cubicBezTo>
                <a:cubicBezTo>
                  <a:pt x="1964925" y="84656"/>
                  <a:pt x="2136559" y="857013"/>
                  <a:pt x="2343705" y="874768"/>
                </a:cubicBezTo>
                <a:cubicBezTo>
                  <a:pt x="2550851" y="892523"/>
                  <a:pt x="2790548" y="168994"/>
                  <a:pt x="3000653" y="182310"/>
                </a:cubicBezTo>
                <a:cubicBezTo>
                  <a:pt x="3210758" y="195626"/>
                  <a:pt x="3413464" y="895483"/>
                  <a:pt x="3604334" y="954667"/>
                </a:cubicBezTo>
                <a:cubicBezTo>
                  <a:pt x="3795204" y="1013851"/>
                  <a:pt x="3970538" y="775634"/>
                  <a:pt x="4145872" y="537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5BFD38C9-67E1-9EB5-983A-8BA18A70E321}"/>
              </a:ext>
            </a:extLst>
          </p:cNvPr>
          <p:cNvSpPr/>
          <p:nvPr/>
        </p:nvSpPr>
        <p:spPr>
          <a:xfrm rot="373130">
            <a:off x="6565434" y="2952132"/>
            <a:ext cx="4145872" cy="963817"/>
          </a:xfrm>
          <a:custGeom>
            <a:avLst/>
            <a:gdLst>
              <a:gd name="connsiteX0" fmla="*/ 0 w 4145872"/>
              <a:gd name="connsiteY0" fmla="*/ 546295 h 963817"/>
              <a:gd name="connsiteX1" fmla="*/ 470517 w 4145872"/>
              <a:gd name="connsiteY1" fmla="*/ 4757 h 963817"/>
              <a:gd name="connsiteX2" fmla="*/ 1100832 w 4145872"/>
              <a:gd name="connsiteY2" fmla="*/ 821502 h 963817"/>
              <a:gd name="connsiteX3" fmla="*/ 1757779 w 4145872"/>
              <a:gd name="connsiteY3" fmla="*/ 75778 h 963817"/>
              <a:gd name="connsiteX4" fmla="*/ 2343705 w 4145872"/>
              <a:gd name="connsiteY4" fmla="*/ 874768 h 963817"/>
              <a:gd name="connsiteX5" fmla="*/ 3000653 w 4145872"/>
              <a:gd name="connsiteY5" fmla="*/ 182310 h 963817"/>
              <a:gd name="connsiteX6" fmla="*/ 3604334 w 4145872"/>
              <a:gd name="connsiteY6" fmla="*/ 954667 h 963817"/>
              <a:gd name="connsiteX7" fmla="*/ 4145872 w 4145872"/>
              <a:gd name="connsiteY7" fmla="*/ 537417 h 96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872" h="963817">
                <a:moveTo>
                  <a:pt x="0" y="546295"/>
                </a:moveTo>
                <a:cubicBezTo>
                  <a:pt x="143522" y="252592"/>
                  <a:pt x="287045" y="-41111"/>
                  <a:pt x="470517" y="4757"/>
                </a:cubicBezTo>
                <a:cubicBezTo>
                  <a:pt x="653989" y="50625"/>
                  <a:pt x="886288" y="809665"/>
                  <a:pt x="1100832" y="821502"/>
                </a:cubicBezTo>
                <a:cubicBezTo>
                  <a:pt x="1315376" y="833339"/>
                  <a:pt x="1550634" y="66900"/>
                  <a:pt x="1757779" y="75778"/>
                </a:cubicBezTo>
                <a:cubicBezTo>
                  <a:pt x="1964925" y="84656"/>
                  <a:pt x="2136559" y="857013"/>
                  <a:pt x="2343705" y="874768"/>
                </a:cubicBezTo>
                <a:cubicBezTo>
                  <a:pt x="2550851" y="892523"/>
                  <a:pt x="2790548" y="168994"/>
                  <a:pt x="3000653" y="182310"/>
                </a:cubicBezTo>
                <a:cubicBezTo>
                  <a:pt x="3210758" y="195626"/>
                  <a:pt x="3413464" y="895483"/>
                  <a:pt x="3604334" y="954667"/>
                </a:cubicBezTo>
                <a:cubicBezTo>
                  <a:pt x="3795204" y="1013851"/>
                  <a:pt x="3970538" y="775634"/>
                  <a:pt x="4145872" y="537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14CEDBC-DDA3-0EA5-8970-C5EC0AB01FB8}"/>
              </a:ext>
            </a:extLst>
          </p:cNvPr>
          <p:cNvSpPr txBox="1"/>
          <p:nvPr/>
        </p:nvSpPr>
        <p:spPr>
          <a:xfrm>
            <a:off x="7777157" y="4313875"/>
            <a:ext cx="3963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Quantum </a:t>
            </a:r>
            <a:r>
              <a:rPr lang="fr-FR" sz="2800" b="1" dirty="0" err="1"/>
              <a:t>Interference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2630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1" grpId="0"/>
      <p:bldP spid="20" grpId="0"/>
      <p:bldP spid="16" grpId="0" animBg="1"/>
      <p:bldP spid="21" grpId="0"/>
      <p:bldP spid="22" grpId="0" animBg="1"/>
      <p:bldP spid="23" grpId="0"/>
      <p:bldP spid="31" grpId="0" animBg="1"/>
      <p:bldP spid="32" grpId="0"/>
      <p:bldP spid="33" grpId="0" animBg="1"/>
      <p:bldP spid="34" grpId="0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scheme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39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314994" y="2865120"/>
                <a:ext cx="1011065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/>
                  <a:t>Asymmetry in the </a:t>
                </a:r>
                <a:r>
                  <a:rPr lang="fr-FR" sz="2800" b="1" dirty="0"/>
                  <a:t>active</a:t>
                </a:r>
                <a:r>
                  <a:rPr lang="fr-FR" sz="2800" dirty="0"/>
                  <a:t> </a:t>
                </a:r>
                <a:r>
                  <a:rPr lang="fr-FR" sz="2800" dirty="0" err="1"/>
                  <a:t>sector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is</a:t>
                </a:r>
                <a:r>
                  <a:rPr lang="fr-FR" sz="2800" dirty="0"/>
                  <a:t> </a:t>
                </a:r>
                <a:r>
                  <a:rPr lang="fr-FR" sz="2800" dirty="0" err="1"/>
                  <a:t>originally</a:t>
                </a:r>
                <a:r>
                  <a:rPr lang="fr-FR" sz="2800" dirty="0"/>
                  <a:t> </a:t>
                </a:r>
                <a:r>
                  <a:rPr lang="fr-FR" sz="2800" dirty="0" err="1"/>
                  <a:t>very</a:t>
                </a:r>
                <a:r>
                  <a:rPr lang="fr-FR" sz="2800" dirty="0"/>
                  <a:t> </a:t>
                </a:r>
                <a:r>
                  <a:rPr lang="fr-FR" sz="2800" dirty="0" err="1"/>
                  <a:t>small</a:t>
                </a:r>
                <a:r>
                  <a:rPr lang="fr-FR" sz="28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 err="1"/>
                  <a:t>Solve</a:t>
                </a:r>
                <a:r>
                  <a:rPr lang="fr-FR" sz="2800" dirty="0"/>
                  <a:t> for the </a:t>
                </a:r>
                <a:r>
                  <a:rPr lang="fr-FR" sz="2800" dirty="0" err="1"/>
                  <a:t>sterile</a:t>
                </a:r>
                <a:r>
                  <a:rPr lang="fr-FR" sz="2800" dirty="0"/>
                  <a:t> </a:t>
                </a:r>
                <a:r>
                  <a:rPr lang="fr-FR" sz="2800" dirty="0" err="1"/>
                  <a:t>sector</a:t>
                </a:r>
                <a:r>
                  <a:rPr lang="fr-FR" sz="2800" dirty="0"/>
                  <a:t> only (</a:t>
                </a:r>
                <a:r>
                  <a:rPr lang="fr-FR" sz="2800" b="1" dirty="0"/>
                  <a:t>no « </a:t>
                </a:r>
                <a:r>
                  <a:rPr lang="fr-FR" sz="2800" b="1" dirty="0" err="1"/>
                  <a:t>backreaction</a:t>
                </a:r>
                <a:r>
                  <a:rPr lang="fr-FR" sz="2800" b="1" dirty="0"/>
                  <a:t> »</a:t>
                </a:r>
                <a:r>
                  <a:rPr lang="fr-FR" sz="28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 err="1"/>
                  <a:t>Compute</a:t>
                </a:r>
                <a:r>
                  <a:rPr lang="fr-FR" sz="2800" dirty="0"/>
                  <a:t> the source </a:t>
                </a:r>
                <a:r>
                  <a:rPr lang="fr-FR" sz="2800" dirty="0" err="1"/>
                  <a:t>term</a:t>
                </a:r>
                <a:r>
                  <a:rPr lang="fr-FR" sz="2800" dirty="0"/>
                  <a:t>.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94" y="2865120"/>
                <a:ext cx="10110652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1086" t="-2710" b="-65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90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4070" y="1752606"/>
            <a:ext cx="10023564" cy="1822514"/>
          </a:xfrm>
        </p:spPr>
        <p:txBody>
          <a:bodyPr>
            <a:noAutofit/>
          </a:bodyPr>
          <a:lstStyle/>
          <a:p>
            <a:r>
              <a:rPr lang="fr-FR" sz="5400" dirty="0"/>
              <a:t>1. </a:t>
            </a:r>
            <a:r>
              <a:rPr lang="fr-FR" sz="5400" dirty="0" err="1"/>
              <a:t>Motivating</a:t>
            </a:r>
            <a:r>
              <a:rPr lang="fr-FR" sz="5400" dirty="0"/>
              <a:t> </a:t>
            </a:r>
            <a:r>
              <a:rPr lang="fr-FR" sz="5400" dirty="0" err="1"/>
              <a:t>sterile</a:t>
            </a:r>
            <a:r>
              <a:rPr lang="fr-FR" sz="5400" dirty="0"/>
              <a:t> Neutrinos: </a:t>
            </a:r>
            <a:r>
              <a:rPr lang="fr-FR" sz="5400" b="1" dirty="0"/>
              <a:t>light neutrinos and </a:t>
            </a:r>
            <a:r>
              <a:rPr lang="fr-FR" sz="5400" b="1" dirty="0" err="1"/>
              <a:t>asymmetry</a:t>
            </a:r>
            <a:endParaRPr lang="fr-FR" sz="5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72" y="4422264"/>
            <a:ext cx="1735968" cy="1301569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404521" y="4347477"/>
                <a:ext cx="80913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0" b="0" i="1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fr-FR" sz="8000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521" y="4347477"/>
                <a:ext cx="809131" cy="1231106"/>
              </a:xfrm>
              <a:prstGeom prst="rect">
                <a:avLst/>
              </a:prstGeom>
              <a:blipFill>
                <a:blip r:embed="rId3"/>
                <a:stretch>
                  <a:fillRect l="-12879" r="-6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20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Homogeneous</a:t>
            </a:r>
            <a:r>
              <a:rPr lang="fr-FR" dirty="0"/>
              <a:t> and </a:t>
            </a:r>
            <a:r>
              <a:rPr lang="fr-FR" dirty="0" err="1"/>
              <a:t>isotropic</a:t>
            </a:r>
            <a:r>
              <a:rPr lang="fr-FR" dirty="0"/>
              <a:t> Universe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40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002971" y="3001889"/>
                <a:ext cx="35231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71" y="3001889"/>
                <a:ext cx="352314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97835" y="4845352"/>
                <a:ext cx="31954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35" y="4845352"/>
                <a:ext cx="319549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778775" y="4511983"/>
                <a:ext cx="6542368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nary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75" y="4511983"/>
                <a:ext cx="6542368" cy="11301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824972" y="2834155"/>
            <a:ext cx="3818182" cy="766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4598126" y="2757304"/>
            <a:ext cx="1863634" cy="2445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559729" y="2571001"/>
            <a:ext cx="4761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Scale</a:t>
            </a:r>
            <a:r>
              <a:rPr lang="fr-FR" sz="2400" dirty="0"/>
              <a:t> factor = « Size » of the Universe</a:t>
            </a:r>
          </a:p>
          <a:p>
            <a:endParaRPr lang="fr-FR" sz="2400" dirty="0"/>
          </a:p>
          <a:p>
            <a:r>
              <a:rPr lang="fr-FR" sz="2400" dirty="0"/>
              <a:t>Its </a:t>
            </a:r>
            <a:r>
              <a:rPr lang="fr-FR" sz="2400" dirty="0" err="1"/>
              <a:t>evolution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driven</a:t>
            </a:r>
            <a:r>
              <a:rPr lang="fr-FR" sz="2400" dirty="0"/>
              <a:t> by the </a:t>
            </a:r>
            <a:r>
              <a:rPr lang="fr-FR" sz="2400" b="1" dirty="0" err="1"/>
              <a:t>matter</a:t>
            </a:r>
            <a:r>
              <a:rPr lang="fr-FR" sz="2400" b="1" dirty="0"/>
              <a:t> content</a:t>
            </a:r>
          </a:p>
        </p:txBody>
      </p:sp>
    </p:spTree>
    <p:extLst>
      <p:ext uri="{BB962C8B-B14F-4D97-AF65-F5344CB8AC3E}">
        <p14:creationId xmlns:p14="http://schemas.microsoft.com/office/powerpoint/2010/main" val="30851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140822" y="2895600"/>
                <a:ext cx="10122195" cy="936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fr-F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𝑣𝑎𝑐</m:t>
                              </m:r>
                            </m:sub>
                          </m:sSub>
                          <m:r>
                            <a:rPr lang="fr-FR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2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fr-F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3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acc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22" y="2895600"/>
                <a:ext cx="10122195" cy="936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2194560" y="1914771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F0"/>
                </a:solidFill>
              </a:rPr>
              <a:t>Hamiltonian</a:t>
            </a:r>
            <a:r>
              <a:rPr lang="fr-FR" sz="2400" b="1" dirty="0">
                <a:solidFill>
                  <a:srgbClr val="00B0F0"/>
                </a:solidFill>
              </a:rPr>
              <a:t>: oscillations between </a:t>
            </a:r>
            <a:r>
              <a:rPr lang="fr-FR" sz="2400" b="1" dirty="0" err="1">
                <a:solidFill>
                  <a:srgbClr val="00B0F0"/>
                </a:solidFill>
              </a:rPr>
              <a:t>different</a:t>
            </a:r>
            <a:r>
              <a:rPr lang="fr-FR" sz="2400" b="1" dirty="0">
                <a:solidFill>
                  <a:srgbClr val="00B0F0"/>
                </a:solidFill>
              </a:rPr>
              <a:t> </a:t>
            </a:r>
            <a:r>
              <a:rPr lang="fr-FR" sz="2400" b="1" dirty="0" err="1">
                <a:solidFill>
                  <a:srgbClr val="00B0F0"/>
                </a:solidFill>
              </a:rPr>
              <a:t>flavors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90754" y="3981650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50"/>
                </a:solidFill>
              </a:rPr>
              <a:t>Decay</a:t>
            </a:r>
            <a:r>
              <a:rPr lang="fr-FR" sz="2400" b="1" dirty="0">
                <a:solidFill>
                  <a:srgbClr val="00B050"/>
                </a:solidFill>
              </a:rPr>
              <a:t> rate: </a:t>
            </a:r>
            <a:r>
              <a:rPr lang="fr-FR" sz="2400" b="1" dirty="0" err="1">
                <a:solidFill>
                  <a:srgbClr val="00B050"/>
                </a:solidFill>
              </a:rPr>
              <a:t>scattering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b="1" dirty="0" err="1">
                <a:solidFill>
                  <a:srgbClr val="00B050"/>
                </a:solidFill>
              </a:rPr>
              <a:t>that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b="1" dirty="0" err="1">
                <a:solidFill>
                  <a:srgbClr val="00B050"/>
                </a:solidFill>
              </a:rPr>
              <a:t>suppresses</a:t>
            </a:r>
            <a:r>
              <a:rPr lang="fr-FR" sz="2400" b="1" dirty="0">
                <a:solidFill>
                  <a:srgbClr val="00B050"/>
                </a:solidFill>
              </a:rPr>
              <a:t> Neutrinos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51372" y="1695271"/>
            <a:ext cx="3557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« </a:t>
            </a:r>
            <a:r>
              <a:rPr lang="fr-FR" sz="2400" b="1" dirty="0" err="1">
                <a:solidFill>
                  <a:srgbClr val="FF0000"/>
                </a:solidFill>
              </a:rPr>
              <a:t>Backreaction</a:t>
            </a:r>
            <a:r>
              <a:rPr lang="fr-FR" sz="2400" b="1" dirty="0">
                <a:solidFill>
                  <a:srgbClr val="FF0000"/>
                </a:solidFill>
              </a:rPr>
              <a:t> » of the </a:t>
            </a:r>
            <a:r>
              <a:rPr lang="fr-FR" sz="2400" b="1" dirty="0" err="1">
                <a:solidFill>
                  <a:srgbClr val="FF0000"/>
                </a:solidFill>
              </a:rPr>
              <a:t>asymmetry</a:t>
            </a:r>
            <a:r>
              <a:rPr lang="fr-FR" sz="2400" b="1" dirty="0">
                <a:solidFill>
                  <a:srgbClr val="FF0000"/>
                </a:solidFill>
              </a:rPr>
              <a:t> in active </a:t>
            </a:r>
            <a:r>
              <a:rPr lang="fr-FR" sz="2400" b="1" dirty="0" err="1">
                <a:solidFill>
                  <a:srgbClr val="FF0000"/>
                </a:solidFill>
              </a:rPr>
              <a:t>sector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558834" y="836023"/>
            <a:ext cx="7602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Quantum Boltzmann Equation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751439" y="4401180"/>
            <a:ext cx="1212264" cy="1690708"/>
            <a:chOff x="4751439" y="4401180"/>
            <a:chExt cx="1212264" cy="1690708"/>
          </a:xfrm>
        </p:grpSpPr>
        <p:grpSp>
          <p:nvGrpSpPr>
            <p:cNvPr id="48" name="Groupe 47"/>
            <p:cNvGrpSpPr/>
            <p:nvPr/>
          </p:nvGrpSpPr>
          <p:grpSpPr>
            <a:xfrm rot="21361284">
              <a:off x="4751439" y="4401180"/>
              <a:ext cx="1212264" cy="1690708"/>
              <a:chOff x="3633731" y="4109374"/>
              <a:chExt cx="1610415" cy="2447458"/>
            </a:xfrm>
          </p:grpSpPr>
          <p:cxnSp>
            <p:nvCxnSpPr>
              <p:cNvPr id="7" name="Connecteur droit 6"/>
              <p:cNvCxnSpPr/>
              <p:nvPr/>
            </p:nvCxnSpPr>
            <p:spPr>
              <a:xfrm>
                <a:off x="3633731" y="4756717"/>
                <a:ext cx="815197" cy="38677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 rot="238716">
                <a:off x="4440617" y="4793941"/>
                <a:ext cx="30598" cy="93627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ZoneTexte 9"/>
                  <p:cNvSpPr txBox="1"/>
                  <p:nvPr/>
                </p:nvSpPr>
                <p:spPr>
                  <a:xfrm>
                    <a:off x="3924709" y="4171274"/>
                    <a:ext cx="36144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fr-FR" sz="28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ZoneTexte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709" y="4171274"/>
                    <a:ext cx="361444" cy="43088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94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ZoneTexte 10"/>
                  <p:cNvSpPr txBox="1"/>
                  <p:nvPr/>
                </p:nvSpPr>
                <p:spPr>
                  <a:xfrm flipH="1">
                    <a:off x="4843055" y="4109374"/>
                    <a:ext cx="241539" cy="49244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oMath>
                      </m:oMathPara>
                    </a14:m>
                    <a:endParaRPr lang="fr-FR" sz="3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ZoneTexte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843055" y="4109374"/>
                    <a:ext cx="241539" cy="49244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5882" b="-1016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ZoneTexte 11"/>
                  <p:cNvSpPr txBox="1"/>
                  <p:nvPr/>
                </p:nvSpPr>
                <p:spPr>
                  <a:xfrm>
                    <a:off x="4680200" y="4922016"/>
                    <a:ext cx="342722" cy="4308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fr-FR" sz="2800" dirty="0">
                      <a:solidFill>
                        <a:srgbClr val="92D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ZoneTexte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0200" y="4922016"/>
                    <a:ext cx="342722" cy="43088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3269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" name="Groupe 36"/>
              <p:cNvGrpSpPr/>
              <p:nvPr/>
            </p:nvGrpSpPr>
            <p:grpSpPr>
              <a:xfrm rot="2782275">
                <a:off x="4576275" y="4490175"/>
                <a:ext cx="659517" cy="625594"/>
                <a:chOff x="4601329" y="4007515"/>
                <a:chExt cx="992037" cy="957532"/>
              </a:xfrm>
            </p:grpSpPr>
            <p:cxnSp>
              <p:nvCxnSpPr>
                <p:cNvPr id="34" name="Connecteur droit 33"/>
                <p:cNvCxnSpPr/>
                <p:nvPr/>
              </p:nvCxnSpPr>
              <p:spPr>
                <a:xfrm flipV="1">
                  <a:off x="4601329" y="4007515"/>
                  <a:ext cx="992037" cy="9575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5024021" y="4387598"/>
                  <a:ext cx="18115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/>
                <p:nvPr/>
              </p:nvCxnSpPr>
              <p:spPr>
                <a:xfrm flipV="1">
                  <a:off x="5197991" y="4371787"/>
                  <a:ext cx="0" cy="1811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e 40"/>
              <p:cNvGrpSpPr/>
              <p:nvPr/>
            </p:nvGrpSpPr>
            <p:grpSpPr>
              <a:xfrm rot="13639563">
                <a:off x="4497750" y="5433241"/>
                <a:ext cx="659517" cy="625594"/>
                <a:chOff x="4601329" y="4007515"/>
                <a:chExt cx="992037" cy="957532"/>
              </a:xfrm>
            </p:grpSpPr>
            <p:cxnSp>
              <p:nvCxnSpPr>
                <p:cNvPr id="42" name="Connecteur droit 41"/>
                <p:cNvCxnSpPr/>
                <p:nvPr/>
              </p:nvCxnSpPr>
              <p:spPr>
                <a:xfrm flipV="1">
                  <a:off x="4601329" y="4007515"/>
                  <a:ext cx="992037" cy="9575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5024021" y="4387598"/>
                  <a:ext cx="18115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 flipV="1">
                  <a:off x="5197991" y="4371787"/>
                  <a:ext cx="0" cy="1811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ZoneTexte 46"/>
                  <p:cNvSpPr txBox="1"/>
                  <p:nvPr/>
                </p:nvSpPr>
                <p:spPr>
                  <a:xfrm flipH="1">
                    <a:off x="5002607" y="5827825"/>
                    <a:ext cx="241539" cy="72900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fr-F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fr-FR" sz="3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fr-FR" sz="3200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acc>
                        </m:oMath>
                      </m:oMathPara>
                    </a14:m>
                    <a:endParaRPr lang="fr-FR" sz="3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ZoneTexte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5002607" y="5827825"/>
                    <a:ext cx="241539" cy="72900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3055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e 53"/>
            <p:cNvGrpSpPr/>
            <p:nvPr/>
          </p:nvGrpSpPr>
          <p:grpSpPr>
            <a:xfrm rot="16200000">
              <a:off x="4842416" y="5289521"/>
              <a:ext cx="471244" cy="493370"/>
              <a:chOff x="5111027" y="4945213"/>
              <a:chExt cx="471244" cy="493370"/>
            </a:xfrm>
          </p:grpSpPr>
          <p:cxnSp>
            <p:nvCxnSpPr>
              <p:cNvPr id="51" name="Connecteur droit 50"/>
              <p:cNvCxnSpPr/>
              <p:nvPr/>
            </p:nvCxnSpPr>
            <p:spPr>
              <a:xfrm rot="18655310" flipV="1">
                <a:off x="5099964" y="4956276"/>
                <a:ext cx="493370" cy="47124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rot="18655310">
                <a:off x="5270525" y="5153603"/>
                <a:ext cx="9009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flipH="1" flipV="1">
                <a:off x="5337446" y="5117677"/>
                <a:ext cx="66779" cy="578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55"/>
                <p:cNvSpPr txBox="1"/>
                <p:nvPr/>
              </p:nvSpPr>
              <p:spPr>
                <a:xfrm rot="21361284" flipH="1">
                  <a:off x="4759003" y="5572997"/>
                  <a:ext cx="18182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fr-FR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fr-FR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fr-FR" sz="3200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fr-FR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ZoneTexte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61284" flipH="1">
                  <a:off x="4759003" y="5572997"/>
                  <a:ext cx="181822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08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41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657802" y="5275317"/>
                <a:ext cx="3021874" cy="97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fr-FR" dirty="0"/>
                  <a:t> = </a:t>
                </a:r>
                <a:r>
                  <a:rPr lang="fr-FR" dirty="0" err="1"/>
                  <a:t>asymmetry</a:t>
                </a:r>
                <a:r>
                  <a:rPr lang="fr-FR" dirty="0"/>
                  <a:t> in the active </a:t>
                </a:r>
                <a:r>
                  <a:rPr lang="fr-FR" dirty="0" err="1"/>
                  <a:t>sector</a:t>
                </a:r>
                <a:r>
                  <a:rPr lang="fr-FR" dirty="0"/>
                  <a:t> for </a:t>
                </a:r>
                <a:r>
                  <a:rPr lang="fr-FR" dirty="0" err="1"/>
                  <a:t>each</a:t>
                </a:r>
                <a:r>
                  <a:rPr lang="fr-FR" dirty="0"/>
                  <a:t> </a:t>
                </a:r>
                <a:r>
                  <a:rPr lang="fr-FR" dirty="0" err="1"/>
                  <a:t>flavor</a:t>
                </a:r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fr-FR" dirty="0"/>
                  <a:t>= </a:t>
                </a:r>
                <a:r>
                  <a:rPr lang="fr-FR" dirty="0" err="1"/>
                  <a:t>linear</a:t>
                </a:r>
                <a:r>
                  <a:rPr lang="fr-FR" dirty="0"/>
                  <a:t> coefficients</a:t>
                </a: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802" y="5275317"/>
                <a:ext cx="3021874" cy="972830"/>
              </a:xfrm>
              <a:prstGeom prst="rect">
                <a:avLst/>
              </a:prstGeom>
              <a:blipFill rotWithShape="0">
                <a:blip r:embed="rId8"/>
                <a:stretch>
                  <a:fillRect l="-1613" t="-1875" b="-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8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Example</a:t>
            </a:r>
            <a:r>
              <a:rPr lang="fr-FR" dirty="0"/>
              <a:t> of an </a:t>
            </a:r>
            <a:r>
              <a:rPr lang="fr-FR" dirty="0" err="1"/>
              <a:t>evolution</a:t>
            </a:r>
            <a:r>
              <a:rPr lang="fr-FR" dirty="0"/>
              <a:t> of the </a:t>
            </a:r>
            <a:r>
              <a:rPr lang="fr-FR" dirty="0" err="1"/>
              <a:t>asymmetry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42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49" y="2726871"/>
            <a:ext cx="6436702" cy="3521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8590691" y="4599267"/>
                <a:ext cx="723660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691" y="4599267"/>
                <a:ext cx="723660" cy="299249"/>
              </a:xfrm>
              <a:prstGeom prst="rect">
                <a:avLst/>
              </a:prstGeom>
              <a:blipFill rotWithShape="0">
                <a:blip r:embed="rId3"/>
                <a:stretch>
                  <a:fillRect l="-6723" r="-7563" b="-2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8718290" y="2959659"/>
                <a:ext cx="4684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290" y="2959659"/>
                <a:ext cx="46846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852251" y="4898516"/>
                <a:ext cx="4565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251" y="4898516"/>
                <a:ext cx="45653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833578" y="5541544"/>
                <a:ext cx="480773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578" y="5541544"/>
                <a:ext cx="480773" cy="4655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923686" y="5484891"/>
                <a:ext cx="1363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86" y="5484891"/>
                <a:ext cx="136377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587" r="-3587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69315" y="5868621"/>
                <a:ext cx="2108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15" y="5868621"/>
                <a:ext cx="210833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23" t="-4444" r="-2023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75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38100" y="996398"/>
            <a:ext cx="822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The </a:t>
            </a:r>
            <a:r>
              <a:rPr lang="fr-FR" sz="4000" dirty="0" err="1"/>
              <a:t>Seesaw</a:t>
            </a:r>
            <a:r>
              <a:rPr lang="fr-FR" sz="4000" dirty="0"/>
              <a:t> </a:t>
            </a:r>
            <a:r>
              <a:rPr lang="fr-FR" sz="4000" dirty="0" err="1"/>
              <a:t>Mechanism</a:t>
            </a:r>
            <a:endParaRPr lang="fr-FR" sz="40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832517" y="1895442"/>
            <a:ext cx="9083887" cy="3947178"/>
            <a:chOff x="1832517" y="1895442"/>
            <a:chExt cx="9083887" cy="394717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854" y="1906586"/>
              <a:ext cx="6557324" cy="387311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804854" y="2315852"/>
              <a:ext cx="6557324" cy="3463841"/>
            </a:xfrm>
            <a:custGeom>
              <a:avLst/>
              <a:gdLst>
                <a:gd name="connsiteX0" fmla="*/ 0 w 6557324"/>
                <a:gd name="connsiteY0" fmla="*/ 0 h 2879743"/>
                <a:gd name="connsiteX1" fmla="*/ 6557324 w 6557324"/>
                <a:gd name="connsiteY1" fmla="*/ 0 h 2879743"/>
                <a:gd name="connsiteX2" fmla="*/ 6557324 w 6557324"/>
                <a:gd name="connsiteY2" fmla="*/ 2879743 h 2879743"/>
                <a:gd name="connsiteX3" fmla="*/ 0 w 6557324"/>
                <a:gd name="connsiteY3" fmla="*/ 2879743 h 2879743"/>
                <a:gd name="connsiteX4" fmla="*/ 0 w 6557324"/>
                <a:gd name="connsiteY4" fmla="*/ 0 h 2879743"/>
                <a:gd name="connsiteX0" fmla="*/ 0 w 6557324"/>
                <a:gd name="connsiteY0" fmla="*/ 0 h 2879743"/>
                <a:gd name="connsiteX1" fmla="*/ 6557324 w 6557324"/>
                <a:gd name="connsiteY1" fmla="*/ 0 h 2879743"/>
                <a:gd name="connsiteX2" fmla="*/ 6557324 w 6557324"/>
                <a:gd name="connsiteY2" fmla="*/ 2879743 h 2879743"/>
                <a:gd name="connsiteX3" fmla="*/ 0 w 6557324"/>
                <a:gd name="connsiteY3" fmla="*/ 2879743 h 2879743"/>
                <a:gd name="connsiteX4" fmla="*/ 0 w 6557324"/>
                <a:gd name="connsiteY4" fmla="*/ 0 h 2879743"/>
                <a:gd name="connsiteX0" fmla="*/ 0 w 6557324"/>
                <a:gd name="connsiteY0" fmla="*/ 0 h 2879743"/>
                <a:gd name="connsiteX1" fmla="*/ 5390376 w 6557324"/>
                <a:gd name="connsiteY1" fmla="*/ 1672046 h 2879743"/>
                <a:gd name="connsiteX2" fmla="*/ 6557324 w 6557324"/>
                <a:gd name="connsiteY2" fmla="*/ 2879743 h 2879743"/>
                <a:gd name="connsiteX3" fmla="*/ 0 w 6557324"/>
                <a:gd name="connsiteY3" fmla="*/ 2879743 h 2879743"/>
                <a:gd name="connsiteX4" fmla="*/ 0 w 6557324"/>
                <a:gd name="connsiteY4" fmla="*/ 0 h 2879743"/>
                <a:gd name="connsiteX0" fmla="*/ 0 w 6557324"/>
                <a:gd name="connsiteY0" fmla="*/ 0 h 2879743"/>
                <a:gd name="connsiteX1" fmla="*/ 5050741 w 6557324"/>
                <a:gd name="connsiteY1" fmla="*/ 2272937 h 2879743"/>
                <a:gd name="connsiteX2" fmla="*/ 6557324 w 6557324"/>
                <a:gd name="connsiteY2" fmla="*/ 2879743 h 2879743"/>
                <a:gd name="connsiteX3" fmla="*/ 0 w 6557324"/>
                <a:gd name="connsiteY3" fmla="*/ 2879743 h 2879743"/>
                <a:gd name="connsiteX4" fmla="*/ 0 w 6557324"/>
                <a:gd name="connsiteY4" fmla="*/ 0 h 2879743"/>
                <a:gd name="connsiteX0" fmla="*/ 0 w 6557324"/>
                <a:gd name="connsiteY0" fmla="*/ 0 h 2879743"/>
                <a:gd name="connsiteX1" fmla="*/ 5599381 w 6557324"/>
                <a:gd name="connsiteY1" fmla="*/ 2342606 h 2879743"/>
                <a:gd name="connsiteX2" fmla="*/ 6557324 w 6557324"/>
                <a:gd name="connsiteY2" fmla="*/ 2879743 h 2879743"/>
                <a:gd name="connsiteX3" fmla="*/ 0 w 6557324"/>
                <a:gd name="connsiteY3" fmla="*/ 2879743 h 2879743"/>
                <a:gd name="connsiteX4" fmla="*/ 0 w 6557324"/>
                <a:gd name="connsiteY4" fmla="*/ 0 h 2879743"/>
                <a:gd name="connsiteX0" fmla="*/ 0 w 6557324"/>
                <a:gd name="connsiteY0" fmla="*/ 0 h 2879743"/>
                <a:gd name="connsiteX1" fmla="*/ 2873135 w 6557324"/>
                <a:gd name="connsiteY1" fmla="*/ 1219200 h 2879743"/>
                <a:gd name="connsiteX2" fmla="*/ 5599381 w 6557324"/>
                <a:gd name="connsiteY2" fmla="*/ 2342606 h 2879743"/>
                <a:gd name="connsiteX3" fmla="*/ 6557324 w 6557324"/>
                <a:gd name="connsiteY3" fmla="*/ 2879743 h 2879743"/>
                <a:gd name="connsiteX4" fmla="*/ 0 w 6557324"/>
                <a:gd name="connsiteY4" fmla="*/ 2879743 h 2879743"/>
                <a:gd name="connsiteX5" fmla="*/ 0 w 6557324"/>
                <a:gd name="connsiteY5" fmla="*/ 0 h 2879743"/>
                <a:gd name="connsiteX0" fmla="*/ 0 w 6557324"/>
                <a:gd name="connsiteY0" fmla="*/ 0 h 2879743"/>
                <a:gd name="connsiteX1" fmla="*/ 2873135 w 6557324"/>
                <a:gd name="connsiteY1" fmla="*/ 1219200 h 2879743"/>
                <a:gd name="connsiteX2" fmla="*/ 3256312 w 6557324"/>
                <a:gd name="connsiteY2" fmla="*/ 1314995 h 2879743"/>
                <a:gd name="connsiteX3" fmla="*/ 5599381 w 6557324"/>
                <a:gd name="connsiteY3" fmla="*/ 2342606 h 2879743"/>
                <a:gd name="connsiteX4" fmla="*/ 6557324 w 6557324"/>
                <a:gd name="connsiteY4" fmla="*/ 2879743 h 2879743"/>
                <a:gd name="connsiteX5" fmla="*/ 0 w 6557324"/>
                <a:gd name="connsiteY5" fmla="*/ 2879743 h 2879743"/>
                <a:gd name="connsiteX6" fmla="*/ 0 w 6557324"/>
                <a:gd name="connsiteY6" fmla="*/ 0 h 2879743"/>
                <a:gd name="connsiteX0" fmla="*/ 0 w 6557324"/>
                <a:gd name="connsiteY0" fmla="*/ 0 h 2879743"/>
                <a:gd name="connsiteX1" fmla="*/ 2847009 w 6557324"/>
                <a:gd name="connsiteY1" fmla="*/ 1123406 h 2879743"/>
                <a:gd name="connsiteX2" fmla="*/ 3256312 w 6557324"/>
                <a:gd name="connsiteY2" fmla="*/ 1314995 h 2879743"/>
                <a:gd name="connsiteX3" fmla="*/ 5599381 w 6557324"/>
                <a:gd name="connsiteY3" fmla="*/ 2342606 h 2879743"/>
                <a:gd name="connsiteX4" fmla="*/ 6557324 w 6557324"/>
                <a:gd name="connsiteY4" fmla="*/ 2879743 h 2879743"/>
                <a:gd name="connsiteX5" fmla="*/ 0 w 6557324"/>
                <a:gd name="connsiteY5" fmla="*/ 2879743 h 2879743"/>
                <a:gd name="connsiteX6" fmla="*/ 0 w 6557324"/>
                <a:gd name="connsiteY6" fmla="*/ 0 h 2879743"/>
                <a:gd name="connsiteX0" fmla="*/ 0 w 6557324"/>
                <a:gd name="connsiteY0" fmla="*/ 0 h 2879743"/>
                <a:gd name="connsiteX1" fmla="*/ 2916678 w 6557324"/>
                <a:gd name="connsiteY1" fmla="*/ 1158240 h 2879743"/>
                <a:gd name="connsiteX2" fmla="*/ 3256312 w 6557324"/>
                <a:gd name="connsiteY2" fmla="*/ 1314995 h 2879743"/>
                <a:gd name="connsiteX3" fmla="*/ 5599381 w 6557324"/>
                <a:gd name="connsiteY3" fmla="*/ 2342606 h 2879743"/>
                <a:gd name="connsiteX4" fmla="*/ 6557324 w 6557324"/>
                <a:gd name="connsiteY4" fmla="*/ 2879743 h 2879743"/>
                <a:gd name="connsiteX5" fmla="*/ 0 w 6557324"/>
                <a:gd name="connsiteY5" fmla="*/ 2879743 h 2879743"/>
                <a:gd name="connsiteX6" fmla="*/ 0 w 6557324"/>
                <a:gd name="connsiteY6" fmla="*/ 0 h 2879743"/>
                <a:gd name="connsiteX0" fmla="*/ 0 w 6557324"/>
                <a:gd name="connsiteY0" fmla="*/ 0 h 2879743"/>
                <a:gd name="connsiteX1" fmla="*/ 2786049 w 6557324"/>
                <a:gd name="connsiteY1" fmla="*/ 1550126 h 2879743"/>
                <a:gd name="connsiteX2" fmla="*/ 2916678 w 6557324"/>
                <a:gd name="connsiteY2" fmla="*/ 1158240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2838300 w 6557324"/>
                <a:gd name="connsiteY1" fmla="*/ 1750423 h 2879743"/>
                <a:gd name="connsiteX2" fmla="*/ 2916678 w 6557324"/>
                <a:gd name="connsiteY2" fmla="*/ 1158240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3056015 w 6557324"/>
                <a:gd name="connsiteY1" fmla="*/ 1654629 h 2879743"/>
                <a:gd name="connsiteX2" fmla="*/ 2916678 w 6557324"/>
                <a:gd name="connsiteY2" fmla="*/ 1158240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3291146 w 6557324"/>
                <a:gd name="connsiteY1" fmla="*/ 1672046 h 2879743"/>
                <a:gd name="connsiteX2" fmla="*/ 2916678 w 6557324"/>
                <a:gd name="connsiteY2" fmla="*/ 1158240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2855717 w 6557324"/>
                <a:gd name="connsiteY1" fmla="*/ 1410789 h 2879743"/>
                <a:gd name="connsiteX2" fmla="*/ 2916678 w 6557324"/>
                <a:gd name="connsiteY2" fmla="*/ 1158240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2855717 w 6557324"/>
                <a:gd name="connsiteY1" fmla="*/ 1410789 h 2879743"/>
                <a:gd name="connsiteX2" fmla="*/ 2838301 w 6557324"/>
                <a:gd name="connsiteY2" fmla="*/ 1123406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2855717 w 6557324"/>
                <a:gd name="connsiteY1" fmla="*/ 1367246 h 2879743"/>
                <a:gd name="connsiteX2" fmla="*/ 2838301 w 6557324"/>
                <a:gd name="connsiteY2" fmla="*/ 1123406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27855 h 2907598"/>
                <a:gd name="connsiteX1" fmla="*/ 3325980 w 6557324"/>
                <a:gd name="connsiteY1" fmla="*/ 1699901 h 2907598"/>
                <a:gd name="connsiteX2" fmla="*/ 2855717 w 6557324"/>
                <a:gd name="connsiteY2" fmla="*/ 1395101 h 2907598"/>
                <a:gd name="connsiteX3" fmla="*/ 2838301 w 6557324"/>
                <a:gd name="connsiteY3" fmla="*/ 1151261 h 2907598"/>
                <a:gd name="connsiteX4" fmla="*/ 3256312 w 6557324"/>
                <a:gd name="connsiteY4" fmla="*/ 1342850 h 2907598"/>
                <a:gd name="connsiteX5" fmla="*/ 5599381 w 6557324"/>
                <a:gd name="connsiteY5" fmla="*/ 2370461 h 2907598"/>
                <a:gd name="connsiteX6" fmla="*/ 6557324 w 6557324"/>
                <a:gd name="connsiteY6" fmla="*/ 2907598 h 2907598"/>
                <a:gd name="connsiteX7" fmla="*/ 0 w 6557324"/>
                <a:gd name="connsiteY7" fmla="*/ 2907598 h 2907598"/>
                <a:gd name="connsiteX8" fmla="*/ 0 w 6557324"/>
                <a:gd name="connsiteY8" fmla="*/ 27855 h 2907598"/>
                <a:gd name="connsiteX0" fmla="*/ 0 w 6557324"/>
                <a:gd name="connsiteY0" fmla="*/ 28642 h 2908385"/>
                <a:gd name="connsiteX1" fmla="*/ 3360815 w 6557324"/>
                <a:gd name="connsiteY1" fmla="*/ 1648437 h 2908385"/>
                <a:gd name="connsiteX2" fmla="*/ 2855717 w 6557324"/>
                <a:gd name="connsiteY2" fmla="*/ 1395888 h 2908385"/>
                <a:gd name="connsiteX3" fmla="*/ 2838301 w 6557324"/>
                <a:gd name="connsiteY3" fmla="*/ 1152048 h 2908385"/>
                <a:gd name="connsiteX4" fmla="*/ 3256312 w 6557324"/>
                <a:gd name="connsiteY4" fmla="*/ 1343637 h 2908385"/>
                <a:gd name="connsiteX5" fmla="*/ 5599381 w 6557324"/>
                <a:gd name="connsiteY5" fmla="*/ 2371248 h 2908385"/>
                <a:gd name="connsiteX6" fmla="*/ 6557324 w 6557324"/>
                <a:gd name="connsiteY6" fmla="*/ 2908385 h 2908385"/>
                <a:gd name="connsiteX7" fmla="*/ 0 w 6557324"/>
                <a:gd name="connsiteY7" fmla="*/ 2908385 h 2908385"/>
                <a:gd name="connsiteX8" fmla="*/ 0 w 6557324"/>
                <a:gd name="connsiteY8" fmla="*/ 28642 h 2908385"/>
                <a:gd name="connsiteX0" fmla="*/ 0 w 6557324"/>
                <a:gd name="connsiteY0" fmla="*/ 23179 h 2902922"/>
                <a:gd name="connsiteX1" fmla="*/ 2951512 w 6557324"/>
                <a:gd name="connsiteY1" fmla="*/ 2078402 h 2902922"/>
                <a:gd name="connsiteX2" fmla="*/ 2855717 w 6557324"/>
                <a:gd name="connsiteY2" fmla="*/ 1390425 h 2902922"/>
                <a:gd name="connsiteX3" fmla="*/ 2838301 w 6557324"/>
                <a:gd name="connsiteY3" fmla="*/ 1146585 h 2902922"/>
                <a:gd name="connsiteX4" fmla="*/ 3256312 w 6557324"/>
                <a:gd name="connsiteY4" fmla="*/ 1338174 h 2902922"/>
                <a:gd name="connsiteX5" fmla="*/ 5599381 w 6557324"/>
                <a:gd name="connsiteY5" fmla="*/ 2365785 h 2902922"/>
                <a:gd name="connsiteX6" fmla="*/ 6557324 w 6557324"/>
                <a:gd name="connsiteY6" fmla="*/ 2902922 h 2902922"/>
                <a:gd name="connsiteX7" fmla="*/ 0 w 6557324"/>
                <a:gd name="connsiteY7" fmla="*/ 2902922 h 2902922"/>
                <a:gd name="connsiteX8" fmla="*/ 0 w 6557324"/>
                <a:gd name="connsiteY8" fmla="*/ 23179 h 2902922"/>
                <a:gd name="connsiteX0" fmla="*/ 0 w 6557324"/>
                <a:gd name="connsiteY0" fmla="*/ 24098 h 2903841"/>
                <a:gd name="connsiteX1" fmla="*/ 3648197 w 6557324"/>
                <a:gd name="connsiteY1" fmla="*/ 1992235 h 2903841"/>
                <a:gd name="connsiteX2" fmla="*/ 2855717 w 6557324"/>
                <a:gd name="connsiteY2" fmla="*/ 1391344 h 2903841"/>
                <a:gd name="connsiteX3" fmla="*/ 2838301 w 6557324"/>
                <a:gd name="connsiteY3" fmla="*/ 1147504 h 2903841"/>
                <a:gd name="connsiteX4" fmla="*/ 3256312 w 6557324"/>
                <a:gd name="connsiteY4" fmla="*/ 1339093 h 2903841"/>
                <a:gd name="connsiteX5" fmla="*/ 5599381 w 6557324"/>
                <a:gd name="connsiteY5" fmla="*/ 2366704 h 2903841"/>
                <a:gd name="connsiteX6" fmla="*/ 6557324 w 6557324"/>
                <a:gd name="connsiteY6" fmla="*/ 2903841 h 2903841"/>
                <a:gd name="connsiteX7" fmla="*/ 0 w 6557324"/>
                <a:gd name="connsiteY7" fmla="*/ 2903841 h 2903841"/>
                <a:gd name="connsiteX8" fmla="*/ 0 w 6557324"/>
                <a:gd name="connsiteY8" fmla="*/ 24098 h 2903841"/>
                <a:gd name="connsiteX0" fmla="*/ 0 w 6557324"/>
                <a:gd name="connsiteY0" fmla="*/ 18807 h 2898550"/>
                <a:gd name="connsiteX1" fmla="*/ 2873135 w 6557324"/>
                <a:gd name="connsiteY1" fmla="*/ 2169825 h 2898550"/>
                <a:gd name="connsiteX2" fmla="*/ 3648197 w 6557324"/>
                <a:gd name="connsiteY2" fmla="*/ 1986944 h 2898550"/>
                <a:gd name="connsiteX3" fmla="*/ 2855717 w 6557324"/>
                <a:gd name="connsiteY3" fmla="*/ 1386053 h 2898550"/>
                <a:gd name="connsiteX4" fmla="*/ 2838301 w 6557324"/>
                <a:gd name="connsiteY4" fmla="*/ 1142213 h 2898550"/>
                <a:gd name="connsiteX5" fmla="*/ 3256312 w 6557324"/>
                <a:gd name="connsiteY5" fmla="*/ 1333802 h 2898550"/>
                <a:gd name="connsiteX6" fmla="*/ 5599381 w 6557324"/>
                <a:gd name="connsiteY6" fmla="*/ 2361413 h 2898550"/>
                <a:gd name="connsiteX7" fmla="*/ 6557324 w 6557324"/>
                <a:gd name="connsiteY7" fmla="*/ 2898550 h 2898550"/>
                <a:gd name="connsiteX8" fmla="*/ 0 w 6557324"/>
                <a:gd name="connsiteY8" fmla="*/ 2898550 h 2898550"/>
                <a:gd name="connsiteX9" fmla="*/ 0 w 6557324"/>
                <a:gd name="connsiteY9" fmla="*/ 18807 h 2898550"/>
                <a:gd name="connsiteX0" fmla="*/ 0 w 6557324"/>
                <a:gd name="connsiteY0" fmla="*/ 17636 h 2897379"/>
                <a:gd name="connsiteX1" fmla="*/ 2864426 w 6557324"/>
                <a:gd name="connsiteY1" fmla="*/ 2316700 h 2897379"/>
                <a:gd name="connsiteX2" fmla="*/ 3648197 w 6557324"/>
                <a:gd name="connsiteY2" fmla="*/ 1985773 h 2897379"/>
                <a:gd name="connsiteX3" fmla="*/ 2855717 w 6557324"/>
                <a:gd name="connsiteY3" fmla="*/ 1384882 h 2897379"/>
                <a:gd name="connsiteX4" fmla="*/ 2838301 w 6557324"/>
                <a:gd name="connsiteY4" fmla="*/ 1141042 h 2897379"/>
                <a:gd name="connsiteX5" fmla="*/ 3256312 w 6557324"/>
                <a:gd name="connsiteY5" fmla="*/ 1332631 h 2897379"/>
                <a:gd name="connsiteX6" fmla="*/ 5599381 w 6557324"/>
                <a:gd name="connsiteY6" fmla="*/ 2360242 h 2897379"/>
                <a:gd name="connsiteX7" fmla="*/ 6557324 w 6557324"/>
                <a:gd name="connsiteY7" fmla="*/ 2897379 h 2897379"/>
                <a:gd name="connsiteX8" fmla="*/ 0 w 6557324"/>
                <a:gd name="connsiteY8" fmla="*/ 2897379 h 2897379"/>
                <a:gd name="connsiteX9" fmla="*/ 0 w 6557324"/>
                <a:gd name="connsiteY9" fmla="*/ 17636 h 2897379"/>
                <a:gd name="connsiteX0" fmla="*/ 0 w 6557324"/>
                <a:gd name="connsiteY0" fmla="*/ 18806 h 2898549"/>
                <a:gd name="connsiteX1" fmla="*/ 2986346 w 6557324"/>
                <a:gd name="connsiteY1" fmla="*/ 2169824 h 2898549"/>
                <a:gd name="connsiteX2" fmla="*/ 3648197 w 6557324"/>
                <a:gd name="connsiteY2" fmla="*/ 1986943 h 2898549"/>
                <a:gd name="connsiteX3" fmla="*/ 2855717 w 6557324"/>
                <a:gd name="connsiteY3" fmla="*/ 1386052 h 2898549"/>
                <a:gd name="connsiteX4" fmla="*/ 2838301 w 6557324"/>
                <a:gd name="connsiteY4" fmla="*/ 1142212 h 2898549"/>
                <a:gd name="connsiteX5" fmla="*/ 3256312 w 6557324"/>
                <a:gd name="connsiteY5" fmla="*/ 1333801 h 2898549"/>
                <a:gd name="connsiteX6" fmla="*/ 5599381 w 6557324"/>
                <a:gd name="connsiteY6" fmla="*/ 2361412 h 2898549"/>
                <a:gd name="connsiteX7" fmla="*/ 6557324 w 6557324"/>
                <a:gd name="connsiteY7" fmla="*/ 2898549 h 2898549"/>
                <a:gd name="connsiteX8" fmla="*/ 0 w 6557324"/>
                <a:gd name="connsiteY8" fmla="*/ 2898549 h 2898549"/>
                <a:gd name="connsiteX9" fmla="*/ 0 w 6557324"/>
                <a:gd name="connsiteY9" fmla="*/ 18806 h 2898549"/>
                <a:gd name="connsiteX0" fmla="*/ 0 w 6557324"/>
                <a:gd name="connsiteY0" fmla="*/ 30875 h 2910618"/>
                <a:gd name="connsiteX1" fmla="*/ 1584266 w 6557324"/>
                <a:gd name="connsiteY1" fmla="*/ 1676795 h 2910618"/>
                <a:gd name="connsiteX2" fmla="*/ 2986346 w 6557324"/>
                <a:gd name="connsiteY2" fmla="*/ 2181893 h 2910618"/>
                <a:gd name="connsiteX3" fmla="*/ 3648197 w 6557324"/>
                <a:gd name="connsiteY3" fmla="*/ 1999012 h 2910618"/>
                <a:gd name="connsiteX4" fmla="*/ 2855717 w 6557324"/>
                <a:gd name="connsiteY4" fmla="*/ 1398121 h 2910618"/>
                <a:gd name="connsiteX5" fmla="*/ 2838301 w 6557324"/>
                <a:gd name="connsiteY5" fmla="*/ 1154281 h 2910618"/>
                <a:gd name="connsiteX6" fmla="*/ 3256312 w 6557324"/>
                <a:gd name="connsiteY6" fmla="*/ 1345870 h 2910618"/>
                <a:gd name="connsiteX7" fmla="*/ 5599381 w 6557324"/>
                <a:gd name="connsiteY7" fmla="*/ 2373481 h 2910618"/>
                <a:gd name="connsiteX8" fmla="*/ 6557324 w 6557324"/>
                <a:gd name="connsiteY8" fmla="*/ 2910618 h 2910618"/>
                <a:gd name="connsiteX9" fmla="*/ 0 w 6557324"/>
                <a:gd name="connsiteY9" fmla="*/ 2910618 h 2910618"/>
                <a:gd name="connsiteX10" fmla="*/ 0 w 6557324"/>
                <a:gd name="connsiteY10" fmla="*/ 30875 h 2910618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648197 w 6557324"/>
                <a:gd name="connsiteY3" fmla="*/ 2001313 h 2912919"/>
                <a:gd name="connsiteX4" fmla="*/ 2855717 w 6557324"/>
                <a:gd name="connsiteY4" fmla="*/ 1400422 h 2912919"/>
                <a:gd name="connsiteX5" fmla="*/ 2838301 w 6557324"/>
                <a:gd name="connsiteY5" fmla="*/ 1156582 h 2912919"/>
                <a:gd name="connsiteX6" fmla="*/ 3256312 w 6557324"/>
                <a:gd name="connsiteY6" fmla="*/ 1348171 h 2912919"/>
                <a:gd name="connsiteX7" fmla="*/ 5599381 w 6557324"/>
                <a:gd name="connsiteY7" fmla="*/ 2375782 h 2912919"/>
                <a:gd name="connsiteX8" fmla="*/ 6557324 w 6557324"/>
                <a:gd name="connsiteY8" fmla="*/ 2912919 h 2912919"/>
                <a:gd name="connsiteX9" fmla="*/ 0 w 6557324"/>
                <a:gd name="connsiteY9" fmla="*/ 2912919 h 2912919"/>
                <a:gd name="connsiteX10" fmla="*/ 0 w 6557324"/>
                <a:gd name="connsiteY10" fmla="*/ 33176 h 2912919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648197 w 6557324"/>
                <a:gd name="connsiteY3" fmla="*/ 2001313 h 2912919"/>
                <a:gd name="connsiteX4" fmla="*/ 3352106 w 6557324"/>
                <a:gd name="connsiteY4" fmla="*/ 1635554 h 2912919"/>
                <a:gd name="connsiteX5" fmla="*/ 2855717 w 6557324"/>
                <a:gd name="connsiteY5" fmla="*/ 1400422 h 2912919"/>
                <a:gd name="connsiteX6" fmla="*/ 2838301 w 6557324"/>
                <a:gd name="connsiteY6" fmla="*/ 1156582 h 2912919"/>
                <a:gd name="connsiteX7" fmla="*/ 3256312 w 6557324"/>
                <a:gd name="connsiteY7" fmla="*/ 1348171 h 2912919"/>
                <a:gd name="connsiteX8" fmla="*/ 5599381 w 6557324"/>
                <a:gd name="connsiteY8" fmla="*/ 2375782 h 2912919"/>
                <a:gd name="connsiteX9" fmla="*/ 6557324 w 6557324"/>
                <a:gd name="connsiteY9" fmla="*/ 2912919 h 2912919"/>
                <a:gd name="connsiteX10" fmla="*/ 0 w 6557324"/>
                <a:gd name="connsiteY10" fmla="*/ 2912919 h 2912919"/>
                <a:gd name="connsiteX11" fmla="*/ 0 w 6557324"/>
                <a:gd name="connsiteY11" fmla="*/ 33176 h 2912919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648197 w 6557324"/>
                <a:gd name="connsiteY3" fmla="*/ 2001313 h 2912919"/>
                <a:gd name="connsiteX4" fmla="*/ 3352106 w 6557324"/>
                <a:gd name="connsiteY4" fmla="*/ 1626846 h 2912919"/>
                <a:gd name="connsiteX5" fmla="*/ 2855717 w 6557324"/>
                <a:gd name="connsiteY5" fmla="*/ 1400422 h 2912919"/>
                <a:gd name="connsiteX6" fmla="*/ 2838301 w 6557324"/>
                <a:gd name="connsiteY6" fmla="*/ 1156582 h 2912919"/>
                <a:gd name="connsiteX7" fmla="*/ 3256312 w 6557324"/>
                <a:gd name="connsiteY7" fmla="*/ 1348171 h 2912919"/>
                <a:gd name="connsiteX8" fmla="*/ 5599381 w 6557324"/>
                <a:gd name="connsiteY8" fmla="*/ 2375782 h 2912919"/>
                <a:gd name="connsiteX9" fmla="*/ 6557324 w 6557324"/>
                <a:gd name="connsiteY9" fmla="*/ 2912919 h 2912919"/>
                <a:gd name="connsiteX10" fmla="*/ 0 w 6557324"/>
                <a:gd name="connsiteY10" fmla="*/ 2912919 h 2912919"/>
                <a:gd name="connsiteX11" fmla="*/ 0 w 6557324"/>
                <a:gd name="connsiteY11" fmla="*/ 33176 h 2912919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177934 w 6557324"/>
                <a:gd name="connsiteY3" fmla="*/ 1940353 h 2912919"/>
                <a:gd name="connsiteX4" fmla="*/ 3352106 w 6557324"/>
                <a:gd name="connsiteY4" fmla="*/ 1626846 h 2912919"/>
                <a:gd name="connsiteX5" fmla="*/ 2855717 w 6557324"/>
                <a:gd name="connsiteY5" fmla="*/ 1400422 h 2912919"/>
                <a:gd name="connsiteX6" fmla="*/ 2838301 w 6557324"/>
                <a:gd name="connsiteY6" fmla="*/ 1156582 h 2912919"/>
                <a:gd name="connsiteX7" fmla="*/ 3256312 w 6557324"/>
                <a:gd name="connsiteY7" fmla="*/ 1348171 h 2912919"/>
                <a:gd name="connsiteX8" fmla="*/ 5599381 w 6557324"/>
                <a:gd name="connsiteY8" fmla="*/ 2375782 h 2912919"/>
                <a:gd name="connsiteX9" fmla="*/ 6557324 w 6557324"/>
                <a:gd name="connsiteY9" fmla="*/ 2912919 h 2912919"/>
                <a:gd name="connsiteX10" fmla="*/ 0 w 6557324"/>
                <a:gd name="connsiteY10" fmla="*/ 2912919 h 2912919"/>
                <a:gd name="connsiteX11" fmla="*/ 0 w 6557324"/>
                <a:gd name="connsiteY11" fmla="*/ 33176 h 2912919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177934 w 6557324"/>
                <a:gd name="connsiteY3" fmla="*/ 1940353 h 2912919"/>
                <a:gd name="connsiteX4" fmla="*/ 3352106 w 6557324"/>
                <a:gd name="connsiteY4" fmla="*/ 1626846 h 2912919"/>
                <a:gd name="connsiteX5" fmla="*/ 2855717 w 6557324"/>
                <a:gd name="connsiteY5" fmla="*/ 1400422 h 2912919"/>
                <a:gd name="connsiteX6" fmla="*/ 2838301 w 6557324"/>
                <a:gd name="connsiteY6" fmla="*/ 1156582 h 2912919"/>
                <a:gd name="connsiteX7" fmla="*/ 3256312 w 6557324"/>
                <a:gd name="connsiteY7" fmla="*/ 1348171 h 2912919"/>
                <a:gd name="connsiteX8" fmla="*/ 5599381 w 6557324"/>
                <a:gd name="connsiteY8" fmla="*/ 2375782 h 2912919"/>
                <a:gd name="connsiteX9" fmla="*/ 6557324 w 6557324"/>
                <a:gd name="connsiteY9" fmla="*/ 2912919 h 2912919"/>
                <a:gd name="connsiteX10" fmla="*/ 0 w 6557324"/>
                <a:gd name="connsiteY10" fmla="*/ 2912919 h 2912919"/>
                <a:gd name="connsiteX11" fmla="*/ 0 w 6557324"/>
                <a:gd name="connsiteY11" fmla="*/ 33176 h 2912919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177934 w 6557324"/>
                <a:gd name="connsiteY3" fmla="*/ 1940353 h 2912919"/>
                <a:gd name="connsiteX4" fmla="*/ 3352106 w 6557324"/>
                <a:gd name="connsiteY4" fmla="*/ 1626846 h 2912919"/>
                <a:gd name="connsiteX5" fmla="*/ 2855717 w 6557324"/>
                <a:gd name="connsiteY5" fmla="*/ 1400422 h 2912919"/>
                <a:gd name="connsiteX6" fmla="*/ 2838301 w 6557324"/>
                <a:gd name="connsiteY6" fmla="*/ 1156582 h 2912919"/>
                <a:gd name="connsiteX7" fmla="*/ 3256312 w 6557324"/>
                <a:gd name="connsiteY7" fmla="*/ 1348171 h 2912919"/>
                <a:gd name="connsiteX8" fmla="*/ 5599381 w 6557324"/>
                <a:gd name="connsiteY8" fmla="*/ 2375782 h 2912919"/>
                <a:gd name="connsiteX9" fmla="*/ 6557324 w 6557324"/>
                <a:gd name="connsiteY9" fmla="*/ 2912919 h 2912919"/>
                <a:gd name="connsiteX10" fmla="*/ 0 w 6557324"/>
                <a:gd name="connsiteY10" fmla="*/ 2912919 h 2912919"/>
                <a:gd name="connsiteX11" fmla="*/ 0 w 6557324"/>
                <a:gd name="connsiteY11" fmla="*/ 33176 h 2912919"/>
                <a:gd name="connsiteX0" fmla="*/ 0 w 6557324"/>
                <a:gd name="connsiteY0" fmla="*/ 36751 h 2916494"/>
                <a:gd name="connsiteX1" fmla="*/ 2063237 w 6557324"/>
                <a:gd name="connsiteY1" fmla="*/ 1012112 h 2916494"/>
                <a:gd name="connsiteX2" fmla="*/ 1575557 w 6557324"/>
                <a:gd name="connsiteY2" fmla="*/ 1560751 h 2916494"/>
                <a:gd name="connsiteX3" fmla="*/ 2986346 w 6557324"/>
                <a:gd name="connsiteY3" fmla="*/ 2187769 h 2916494"/>
                <a:gd name="connsiteX4" fmla="*/ 3177934 w 6557324"/>
                <a:gd name="connsiteY4" fmla="*/ 1943928 h 2916494"/>
                <a:gd name="connsiteX5" fmla="*/ 3352106 w 6557324"/>
                <a:gd name="connsiteY5" fmla="*/ 1630421 h 2916494"/>
                <a:gd name="connsiteX6" fmla="*/ 2855717 w 6557324"/>
                <a:gd name="connsiteY6" fmla="*/ 1403997 h 2916494"/>
                <a:gd name="connsiteX7" fmla="*/ 2838301 w 6557324"/>
                <a:gd name="connsiteY7" fmla="*/ 1160157 h 2916494"/>
                <a:gd name="connsiteX8" fmla="*/ 3256312 w 6557324"/>
                <a:gd name="connsiteY8" fmla="*/ 1351746 h 2916494"/>
                <a:gd name="connsiteX9" fmla="*/ 5599381 w 6557324"/>
                <a:gd name="connsiteY9" fmla="*/ 2379357 h 2916494"/>
                <a:gd name="connsiteX10" fmla="*/ 6557324 w 6557324"/>
                <a:gd name="connsiteY10" fmla="*/ 2916494 h 2916494"/>
                <a:gd name="connsiteX11" fmla="*/ 0 w 6557324"/>
                <a:gd name="connsiteY11" fmla="*/ 2916494 h 2916494"/>
                <a:gd name="connsiteX12" fmla="*/ 0 w 6557324"/>
                <a:gd name="connsiteY12" fmla="*/ 36751 h 2916494"/>
                <a:gd name="connsiteX0" fmla="*/ 0 w 6557324"/>
                <a:gd name="connsiteY0" fmla="*/ 69093 h 2948836"/>
                <a:gd name="connsiteX1" fmla="*/ 2089363 w 6557324"/>
                <a:gd name="connsiteY1" fmla="*/ 878991 h 2948836"/>
                <a:gd name="connsiteX2" fmla="*/ 2063237 w 6557324"/>
                <a:gd name="connsiteY2" fmla="*/ 1044454 h 2948836"/>
                <a:gd name="connsiteX3" fmla="*/ 1575557 w 6557324"/>
                <a:gd name="connsiteY3" fmla="*/ 1593093 h 2948836"/>
                <a:gd name="connsiteX4" fmla="*/ 2986346 w 6557324"/>
                <a:gd name="connsiteY4" fmla="*/ 2220111 h 2948836"/>
                <a:gd name="connsiteX5" fmla="*/ 3177934 w 6557324"/>
                <a:gd name="connsiteY5" fmla="*/ 1976270 h 2948836"/>
                <a:gd name="connsiteX6" fmla="*/ 3352106 w 6557324"/>
                <a:gd name="connsiteY6" fmla="*/ 1662763 h 2948836"/>
                <a:gd name="connsiteX7" fmla="*/ 2855717 w 6557324"/>
                <a:gd name="connsiteY7" fmla="*/ 1436339 h 2948836"/>
                <a:gd name="connsiteX8" fmla="*/ 2838301 w 6557324"/>
                <a:gd name="connsiteY8" fmla="*/ 1192499 h 2948836"/>
                <a:gd name="connsiteX9" fmla="*/ 3256312 w 6557324"/>
                <a:gd name="connsiteY9" fmla="*/ 1384088 h 2948836"/>
                <a:gd name="connsiteX10" fmla="*/ 5599381 w 6557324"/>
                <a:gd name="connsiteY10" fmla="*/ 2411699 h 2948836"/>
                <a:gd name="connsiteX11" fmla="*/ 6557324 w 6557324"/>
                <a:gd name="connsiteY11" fmla="*/ 2948836 h 2948836"/>
                <a:gd name="connsiteX12" fmla="*/ 0 w 6557324"/>
                <a:gd name="connsiteY12" fmla="*/ 2948836 h 2948836"/>
                <a:gd name="connsiteX13" fmla="*/ 0 w 6557324"/>
                <a:gd name="connsiteY13" fmla="*/ 69093 h 2948836"/>
                <a:gd name="connsiteX0" fmla="*/ 0 w 6557324"/>
                <a:gd name="connsiteY0" fmla="*/ 67286 h 2947029"/>
                <a:gd name="connsiteX1" fmla="*/ 2089363 w 6557324"/>
                <a:gd name="connsiteY1" fmla="*/ 877184 h 2947029"/>
                <a:gd name="connsiteX2" fmla="*/ 2063237 w 6557324"/>
                <a:gd name="connsiteY2" fmla="*/ 1042647 h 2947029"/>
                <a:gd name="connsiteX3" fmla="*/ 1575557 w 6557324"/>
                <a:gd name="connsiteY3" fmla="*/ 1591286 h 2947029"/>
                <a:gd name="connsiteX4" fmla="*/ 2986346 w 6557324"/>
                <a:gd name="connsiteY4" fmla="*/ 2218304 h 2947029"/>
                <a:gd name="connsiteX5" fmla="*/ 3177934 w 6557324"/>
                <a:gd name="connsiteY5" fmla="*/ 1974463 h 2947029"/>
                <a:gd name="connsiteX6" fmla="*/ 3352106 w 6557324"/>
                <a:gd name="connsiteY6" fmla="*/ 1660956 h 2947029"/>
                <a:gd name="connsiteX7" fmla="*/ 2855717 w 6557324"/>
                <a:gd name="connsiteY7" fmla="*/ 1434532 h 2947029"/>
                <a:gd name="connsiteX8" fmla="*/ 2838301 w 6557324"/>
                <a:gd name="connsiteY8" fmla="*/ 1190692 h 2947029"/>
                <a:gd name="connsiteX9" fmla="*/ 3256312 w 6557324"/>
                <a:gd name="connsiteY9" fmla="*/ 1382281 h 2947029"/>
                <a:gd name="connsiteX10" fmla="*/ 5599381 w 6557324"/>
                <a:gd name="connsiteY10" fmla="*/ 2409892 h 2947029"/>
                <a:gd name="connsiteX11" fmla="*/ 6557324 w 6557324"/>
                <a:gd name="connsiteY11" fmla="*/ 2947029 h 2947029"/>
                <a:gd name="connsiteX12" fmla="*/ 0 w 6557324"/>
                <a:gd name="connsiteY12" fmla="*/ 2947029 h 2947029"/>
                <a:gd name="connsiteX13" fmla="*/ 0 w 6557324"/>
                <a:gd name="connsiteY13" fmla="*/ 67286 h 2947029"/>
                <a:gd name="connsiteX0" fmla="*/ 0 w 6557324"/>
                <a:gd name="connsiteY0" fmla="*/ 124550 h 3004293"/>
                <a:gd name="connsiteX1" fmla="*/ 1288175 w 6557324"/>
                <a:gd name="connsiteY1" fmla="*/ 577397 h 3004293"/>
                <a:gd name="connsiteX2" fmla="*/ 2089363 w 6557324"/>
                <a:gd name="connsiteY2" fmla="*/ 934448 h 3004293"/>
                <a:gd name="connsiteX3" fmla="*/ 2063237 w 6557324"/>
                <a:gd name="connsiteY3" fmla="*/ 1099911 h 3004293"/>
                <a:gd name="connsiteX4" fmla="*/ 1575557 w 6557324"/>
                <a:gd name="connsiteY4" fmla="*/ 1648550 h 3004293"/>
                <a:gd name="connsiteX5" fmla="*/ 2986346 w 6557324"/>
                <a:gd name="connsiteY5" fmla="*/ 2275568 h 3004293"/>
                <a:gd name="connsiteX6" fmla="*/ 3177934 w 6557324"/>
                <a:gd name="connsiteY6" fmla="*/ 2031727 h 3004293"/>
                <a:gd name="connsiteX7" fmla="*/ 3352106 w 6557324"/>
                <a:gd name="connsiteY7" fmla="*/ 1718220 h 3004293"/>
                <a:gd name="connsiteX8" fmla="*/ 2855717 w 6557324"/>
                <a:gd name="connsiteY8" fmla="*/ 1491796 h 3004293"/>
                <a:gd name="connsiteX9" fmla="*/ 2838301 w 6557324"/>
                <a:gd name="connsiteY9" fmla="*/ 1247956 h 3004293"/>
                <a:gd name="connsiteX10" fmla="*/ 3256312 w 6557324"/>
                <a:gd name="connsiteY10" fmla="*/ 1439545 h 3004293"/>
                <a:gd name="connsiteX11" fmla="*/ 5599381 w 6557324"/>
                <a:gd name="connsiteY11" fmla="*/ 2467156 h 3004293"/>
                <a:gd name="connsiteX12" fmla="*/ 6557324 w 6557324"/>
                <a:gd name="connsiteY12" fmla="*/ 3004293 h 3004293"/>
                <a:gd name="connsiteX13" fmla="*/ 0 w 6557324"/>
                <a:gd name="connsiteY13" fmla="*/ 3004293 h 3004293"/>
                <a:gd name="connsiteX14" fmla="*/ 0 w 6557324"/>
                <a:gd name="connsiteY14" fmla="*/ 124550 h 3004293"/>
                <a:gd name="connsiteX0" fmla="*/ 0 w 6557324"/>
                <a:gd name="connsiteY0" fmla="*/ 190859 h 3070602"/>
                <a:gd name="connsiteX1" fmla="*/ 530529 w 6557324"/>
                <a:gd name="connsiteY1" fmla="*/ 347615 h 3070602"/>
                <a:gd name="connsiteX2" fmla="*/ 1288175 w 6557324"/>
                <a:gd name="connsiteY2" fmla="*/ 643706 h 3070602"/>
                <a:gd name="connsiteX3" fmla="*/ 2089363 w 6557324"/>
                <a:gd name="connsiteY3" fmla="*/ 1000757 h 3070602"/>
                <a:gd name="connsiteX4" fmla="*/ 2063237 w 6557324"/>
                <a:gd name="connsiteY4" fmla="*/ 1166220 h 3070602"/>
                <a:gd name="connsiteX5" fmla="*/ 1575557 w 6557324"/>
                <a:gd name="connsiteY5" fmla="*/ 1714859 h 3070602"/>
                <a:gd name="connsiteX6" fmla="*/ 2986346 w 6557324"/>
                <a:gd name="connsiteY6" fmla="*/ 2341877 h 3070602"/>
                <a:gd name="connsiteX7" fmla="*/ 3177934 w 6557324"/>
                <a:gd name="connsiteY7" fmla="*/ 2098036 h 3070602"/>
                <a:gd name="connsiteX8" fmla="*/ 3352106 w 6557324"/>
                <a:gd name="connsiteY8" fmla="*/ 1784529 h 3070602"/>
                <a:gd name="connsiteX9" fmla="*/ 2855717 w 6557324"/>
                <a:gd name="connsiteY9" fmla="*/ 1558105 h 3070602"/>
                <a:gd name="connsiteX10" fmla="*/ 2838301 w 6557324"/>
                <a:gd name="connsiteY10" fmla="*/ 1314265 h 3070602"/>
                <a:gd name="connsiteX11" fmla="*/ 3256312 w 6557324"/>
                <a:gd name="connsiteY11" fmla="*/ 1505854 h 3070602"/>
                <a:gd name="connsiteX12" fmla="*/ 5599381 w 6557324"/>
                <a:gd name="connsiteY12" fmla="*/ 2533465 h 3070602"/>
                <a:gd name="connsiteX13" fmla="*/ 6557324 w 6557324"/>
                <a:gd name="connsiteY13" fmla="*/ 3070602 h 3070602"/>
                <a:gd name="connsiteX14" fmla="*/ 0 w 6557324"/>
                <a:gd name="connsiteY14" fmla="*/ 3070602 h 3070602"/>
                <a:gd name="connsiteX15" fmla="*/ 0 w 6557324"/>
                <a:gd name="connsiteY15" fmla="*/ 190859 h 3070602"/>
                <a:gd name="connsiteX0" fmla="*/ 0 w 6557324"/>
                <a:gd name="connsiteY0" fmla="*/ 200346 h 3080089"/>
                <a:gd name="connsiteX1" fmla="*/ 521820 w 6557324"/>
                <a:gd name="connsiteY1" fmla="*/ 313559 h 3080089"/>
                <a:gd name="connsiteX2" fmla="*/ 1288175 w 6557324"/>
                <a:gd name="connsiteY2" fmla="*/ 653193 h 3080089"/>
                <a:gd name="connsiteX3" fmla="*/ 2089363 w 6557324"/>
                <a:gd name="connsiteY3" fmla="*/ 1010244 h 3080089"/>
                <a:gd name="connsiteX4" fmla="*/ 2063237 w 6557324"/>
                <a:gd name="connsiteY4" fmla="*/ 1175707 h 3080089"/>
                <a:gd name="connsiteX5" fmla="*/ 1575557 w 6557324"/>
                <a:gd name="connsiteY5" fmla="*/ 1724346 h 3080089"/>
                <a:gd name="connsiteX6" fmla="*/ 2986346 w 6557324"/>
                <a:gd name="connsiteY6" fmla="*/ 2351364 h 3080089"/>
                <a:gd name="connsiteX7" fmla="*/ 3177934 w 6557324"/>
                <a:gd name="connsiteY7" fmla="*/ 2107523 h 3080089"/>
                <a:gd name="connsiteX8" fmla="*/ 3352106 w 6557324"/>
                <a:gd name="connsiteY8" fmla="*/ 1794016 h 3080089"/>
                <a:gd name="connsiteX9" fmla="*/ 2855717 w 6557324"/>
                <a:gd name="connsiteY9" fmla="*/ 1567592 h 3080089"/>
                <a:gd name="connsiteX10" fmla="*/ 2838301 w 6557324"/>
                <a:gd name="connsiteY10" fmla="*/ 1323752 h 3080089"/>
                <a:gd name="connsiteX11" fmla="*/ 3256312 w 6557324"/>
                <a:gd name="connsiteY11" fmla="*/ 1515341 h 3080089"/>
                <a:gd name="connsiteX12" fmla="*/ 5599381 w 6557324"/>
                <a:gd name="connsiteY12" fmla="*/ 2542952 h 3080089"/>
                <a:gd name="connsiteX13" fmla="*/ 6557324 w 6557324"/>
                <a:gd name="connsiteY13" fmla="*/ 3080089 h 3080089"/>
                <a:gd name="connsiteX14" fmla="*/ 0 w 6557324"/>
                <a:gd name="connsiteY14" fmla="*/ 3080089 h 3080089"/>
                <a:gd name="connsiteX15" fmla="*/ 0 w 6557324"/>
                <a:gd name="connsiteY15" fmla="*/ 200346 h 3080089"/>
                <a:gd name="connsiteX0" fmla="*/ 0 w 6557324"/>
                <a:gd name="connsiteY0" fmla="*/ 260150 h 3139893"/>
                <a:gd name="connsiteX1" fmla="*/ 156060 w 6557324"/>
                <a:gd name="connsiteY1" fmla="*/ 146941 h 3139893"/>
                <a:gd name="connsiteX2" fmla="*/ 521820 w 6557324"/>
                <a:gd name="connsiteY2" fmla="*/ 373363 h 3139893"/>
                <a:gd name="connsiteX3" fmla="*/ 1288175 w 6557324"/>
                <a:gd name="connsiteY3" fmla="*/ 712997 h 3139893"/>
                <a:gd name="connsiteX4" fmla="*/ 2089363 w 6557324"/>
                <a:gd name="connsiteY4" fmla="*/ 1070048 h 3139893"/>
                <a:gd name="connsiteX5" fmla="*/ 2063237 w 6557324"/>
                <a:gd name="connsiteY5" fmla="*/ 1235511 h 3139893"/>
                <a:gd name="connsiteX6" fmla="*/ 1575557 w 6557324"/>
                <a:gd name="connsiteY6" fmla="*/ 1784150 h 3139893"/>
                <a:gd name="connsiteX7" fmla="*/ 2986346 w 6557324"/>
                <a:gd name="connsiteY7" fmla="*/ 2411168 h 3139893"/>
                <a:gd name="connsiteX8" fmla="*/ 3177934 w 6557324"/>
                <a:gd name="connsiteY8" fmla="*/ 2167327 h 3139893"/>
                <a:gd name="connsiteX9" fmla="*/ 3352106 w 6557324"/>
                <a:gd name="connsiteY9" fmla="*/ 1853820 h 3139893"/>
                <a:gd name="connsiteX10" fmla="*/ 2855717 w 6557324"/>
                <a:gd name="connsiteY10" fmla="*/ 1627396 h 3139893"/>
                <a:gd name="connsiteX11" fmla="*/ 2838301 w 6557324"/>
                <a:gd name="connsiteY11" fmla="*/ 1383556 h 3139893"/>
                <a:gd name="connsiteX12" fmla="*/ 3256312 w 6557324"/>
                <a:gd name="connsiteY12" fmla="*/ 1575145 h 3139893"/>
                <a:gd name="connsiteX13" fmla="*/ 5599381 w 6557324"/>
                <a:gd name="connsiteY13" fmla="*/ 2602756 h 3139893"/>
                <a:gd name="connsiteX14" fmla="*/ 6557324 w 6557324"/>
                <a:gd name="connsiteY14" fmla="*/ 3139893 h 3139893"/>
                <a:gd name="connsiteX15" fmla="*/ 0 w 6557324"/>
                <a:gd name="connsiteY15" fmla="*/ 3139893 h 3139893"/>
                <a:gd name="connsiteX16" fmla="*/ 0 w 6557324"/>
                <a:gd name="connsiteY16" fmla="*/ 260150 h 3139893"/>
                <a:gd name="connsiteX0" fmla="*/ 0 w 6557324"/>
                <a:gd name="connsiteY0" fmla="*/ 557989 h 3437732"/>
                <a:gd name="connsiteX1" fmla="*/ 16723 w 6557324"/>
                <a:gd name="connsiteY1" fmla="*/ 643 h 3437732"/>
                <a:gd name="connsiteX2" fmla="*/ 156060 w 6557324"/>
                <a:gd name="connsiteY2" fmla="*/ 444780 h 3437732"/>
                <a:gd name="connsiteX3" fmla="*/ 521820 w 6557324"/>
                <a:gd name="connsiteY3" fmla="*/ 671202 h 3437732"/>
                <a:gd name="connsiteX4" fmla="*/ 1288175 w 6557324"/>
                <a:gd name="connsiteY4" fmla="*/ 1010836 h 3437732"/>
                <a:gd name="connsiteX5" fmla="*/ 2089363 w 6557324"/>
                <a:gd name="connsiteY5" fmla="*/ 1367887 h 3437732"/>
                <a:gd name="connsiteX6" fmla="*/ 2063237 w 6557324"/>
                <a:gd name="connsiteY6" fmla="*/ 1533350 h 3437732"/>
                <a:gd name="connsiteX7" fmla="*/ 1575557 w 6557324"/>
                <a:gd name="connsiteY7" fmla="*/ 2081989 h 3437732"/>
                <a:gd name="connsiteX8" fmla="*/ 2986346 w 6557324"/>
                <a:gd name="connsiteY8" fmla="*/ 2709007 h 3437732"/>
                <a:gd name="connsiteX9" fmla="*/ 3177934 w 6557324"/>
                <a:gd name="connsiteY9" fmla="*/ 2465166 h 3437732"/>
                <a:gd name="connsiteX10" fmla="*/ 3352106 w 6557324"/>
                <a:gd name="connsiteY10" fmla="*/ 2151659 h 3437732"/>
                <a:gd name="connsiteX11" fmla="*/ 2855717 w 6557324"/>
                <a:gd name="connsiteY11" fmla="*/ 1925235 h 3437732"/>
                <a:gd name="connsiteX12" fmla="*/ 2838301 w 6557324"/>
                <a:gd name="connsiteY12" fmla="*/ 1681395 h 3437732"/>
                <a:gd name="connsiteX13" fmla="*/ 3256312 w 6557324"/>
                <a:gd name="connsiteY13" fmla="*/ 1872984 h 3437732"/>
                <a:gd name="connsiteX14" fmla="*/ 5599381 w 6557324"/>
                <a:gd name="connsiteY14" fmla="*/ 2900595 h 3437732"/>
                <a:gd name="connsiteX15" fmla="*/ 6557324 w 6557324"/>
                <a:gd name="connsiteY15" fmla="*/ 3437732 h 3437732"/>
                <a:gd name="connsiteX16" fmla="*/ 0 w 6557324"/>
                <a:gd name="connsiteY16" fmla="*/ 3437732 h 3437732"/>
                <a:gd name="connsiteX17" fmla="*/ 0 w 6557324"/>
                <a:gd name="connsiteY17" fmla="*/ 557989 h 3437732"/>
                <a:gd name="connsiteX0" fmla="*/ 0 w 6557324"/>
                <a:gd name="connsiteY0" fmla="*/ 558002 h 3437745"/>
                <a:gd name="connsiteX1" fmla="*/ 16723 w 6557324"/>
                <a:gd name="connsiteY1" fmla="*/ 656 h 3437745"/>
                <a:gd name="connsiteX2" fmla="*/ 138643 w 6557324"/>
                <a:gd name="connsiteY2" fmla="*/ 436084 h 3437745"/>
                <a:gd name="connsiteX3" fmla="*/ 521820 w 6557324"/>
                <a:gd name="connsiteY3" fmla="*/ 671215 h 3437745"/>
                <a:gd name="connsiteX4" fmla="*/ 1288175 w 6557324"/>
                <a:gd name="connsiteY4" fmla="*/ 1010849 h 3437745"/>
                <a:gd name="connsiteX5" fmla="*/ 2089363 w 6557324"/>
                <a:gd name="connsiteY5" fmla="*/ 1367900 h 3437745"/>
                <a:gd name="connsiteX6" fmla="*/ 2063237 w 6557324"/>
                <a:gd name="connsiteY6" fmla="*/ 1533363 h 3437745"/>
                <a:gd name="connsiteX7" fmla="*/ 1575557 w 6557324"/>
                <a:gd name="connsiteY7" fmla="*/ 2082002 h 3437745"/>
                <a:gd name="connsiteX8" fmla="*/ 2986346 w 6557324"/>
                <a:gd name="connsiteY8" fmla="*/ 2709020 h 3437745"/>
                <a:gd name="connsiteX9" fmla="*/ 3177934 w 6557324"/>
                <a:gd name="connsiteY9" fmla="*/ 2465179 h 3437745"/>
                <a:gd name="connsiteX10" fmla="*/ 3352106 w 6557324"/>
                <a:gd name="connsiteY10" fmla="*/ 2151672 h 3437745"/>
                <a:gd name="connsiteX11" fmla="*/ 2855717 w 6557324"/>
                <a:gd name="connsiteY11" fmla="*/ 1925248 h 3437745"/>
                <a:gd name="connsiteX12" fmla="*/ 2838301 w 6557324"/>
                <a:gd name="connsiteY12" fmla="*/ 1681408 h 3437745"/>
                <a:gd name="connsiteX13" fmla="*/ 3256312 w 6557324"/>
                <a:gd name="connsiteY13" fmla="*/ 1872997 h 3437745"/>
                <a:gd name="connsiteX14" fmla="*/ 5599381 w 6557324"/>
                <a:gd name="connsiteY14" fmla="*/ 2900608 h 3437745"/>
                <a:gd name="connsiteX15" fmla="*/ 6557324 w 6557324"/>
                <a:gd name="connsiteY15" fmla="*/ 3437745 h 3437745"/>
                <a:gd name="connsiteX16" fmla="*/ 0 w 6557324"/>
                <a:gd name="connsiteY16" fmla="*/ 3437745 h 3437745"/>
                <a:gd name="connsiteX17" fmla="*/ 0 w 6557324"/>
                <a:gd name="connsiteY17" fmla="*/ 558002 h 3437745"/>
                <a:gd name="connsiteX0" fmla="*/ 0 w 6557324"/>
                <a:gd name="connsiteY0" fmla="*/ 562121 h 3441864"/>
                <a:gd name="connsiteX1" fmla="*/ 16723 w 6557324"/>
                <a:gd name="connsiteY1" fmla="*/ 4775 h 3441864"/>
                <a:gd name="connsiteX2" fmla="*/ 626323 w 6557324"/>
                <a:gd name="connsiteY2" fmla="*/ 318284 h 3441864"/>
                <a:gd name="connsiteX3" fmla="*/ 138643 w 6557324"/>
                <a:gd name="connsiteY3" fmla="*/ 440203 h 3441864"/>
                <a:gd name="connsiteX4" fmla="*/ 521820 w 6557324"/>
                <a:gd name="connsiteY4" fmla="*/ 675334 h 3441864"/>
                <a:gd name="connsiteX5" fmla="*/ 1288175 w 6557324"/>
                <a:gd name="connsiteY5" fmla="*/ 1014968 h 3441864"/>
                <a:gd name="connsiteX6" fmla="*/ 2089363 w 6557324"/>
                <a:gd name="connsiteY6" fmla="*/ 1372019 h 3441864"/>
                <a:gd name="connsiteX7" fmla="*/ 2063237 w 6557324"/>
                <a:gd name="connsiteY7" fmla="*/ 1537482 h 3441864"/>
                <a:gd name="connsiteX8" fmla="*/ 1575557 w 6557324"/>
                <a:gd name="connsiteY8" fmla="*/ 2086121 h 3441864"/>
                <a:gd name="connsiteX9" fmla="*/ 2986346 w 6557324"/>
                <a:gd name="connsiteY9" fmla="*/ 2713139 h 3441864"/>
                <a:gd name="connsiteX10" fmla="*/ 3177934 w 6557324"/>
                <a:gd name="connsiteY10" fmla="*/ 2469298 h 3441864"/>
                <a:gd name="connsiteX11" fmla="*/ 3352106 w 6557324"/>
                <a:gd name="connsiteY11" fmla="*/ 2155791 h 3441864"/>
                <a:gd name="connsiteX12" fmla="*/ 2855717 w 6557324"/>
                <a:gd name="connsiteY12" fmla="*/ 1929367 h 3441864"/>
                <a:gd name="connsiteX13" fmla="*/ 2838301 w 6557324"/>
                <a:gd name="connsiteY13" fmla="*/ 1685527 h 3441864"/>
                <a:gd name="connsiteX14" fmla="*/ 3256312 w 6557324"/>
                <a:gd name="connsiteY14" fmla="*/ 1877116 h 3441864"/>
                <a:gd name="connsiteX15" fmla="*/ 5599381 w 6557324"/>
                <a:gd name="connsiteY15" fmla="*/ 2904727 h 3441864"/>
                <a:gd name="connsiteX16" fmla="*/ 6557324 w 6557324"/>
                <a:gd name="connsiteY16" fmla="*/ 3441864 h 3441864"/>
                <a:gd name="connsiteX17" fmla="*/ 0 w 6557324"/>
                <a:gd name="connsiteY17" fmla="*/ 3441864 h 3441864"/>
                <a:gd name="connsiteX18" fmla="*/ 0 w 6557324"/>
                <a:gd name="connsiteY18" fmla="*/ 562121 h 3441864"/>
                <a:gd name="connsiteX0" fmla="*/ 0 w 6557324"/>
                <a:gd name="connsiteY0" fmla="*/ 584098 h 3463841"/>
                <a:gd name="connsiteX1" fmla="*/ 16723 w 6557324"/>
                <a:gd name="connsiteY1" fmla="*/ 26752 h 3463841"/>
                <a:gd name="connsiteX2" fmla="*/ 800495 w 6557324"/>
                <a:gd name="connsiteY2" fmla="*/ 79004 h 3463841"/>
                <a:gd name="connsiteX3" fmla="*/ 626323 w 6557324"/>
                <a:gd name="connsiteY3" fmla="*/ 340261 h 3463841"/>
                <a:gd name="connsiteX4" fmla="*/ 138643 w 6557324"/>
                <a:gd name="connsiteY4" fmla="*/ 462180 h 3463841"/>
                <a:gd name="connsiteX5" fmla="*/ 521820 w 6557324"/>
                <a:gd name="connsiteY5" fmla="*/ 697311 h 3463841"/>
                <a:gd name="connsiteX6" fmla="*/ 1288175 w 6557324"/>
                <a:gd name="connsiteY6" fmla="*/ 1036945 h 3463841"/>
                <a:gd name="connsiteX7" fmla="*/ 2089363 w 6557324"/>
                <a:gd name="connsiteY7" fmla="*/ 1393996 h 3463841"/>
                <a:gd name="connsiteX8" fmla="*/ 2063237 w 6557324"/>
                <a:gd name="connsiteY8" fmla="*/ 1559459 h 3463841"/>
                <a:gd name="connsiteX9" fmla="*/ 1575557 w 6557324"/>
                <a:gd name="connsiteY9" fmla="*/ 2108098 h 3463841"/>
                <a:gd name="connsiteX10" fmla="*/ 2986346 w 6557324"/>
                <a:gd name="connsiteY10" fmla="*/ 2735116 h 3463841"/>
                <a:gd name="connsiteX11" fmla="*/ 3177934 w 6557324"/>
                <a:gd name="connsiteY11" fmla="*/ 2491275 h 3463841"/>
                <a:gd name="connsiteX12" fmla="*/ 3352106 w 6557324"/>
                <a:gd name="connsiteY12" fmla="*/ 2177768 h 3463841"/>
                <a:gd name="connsiteX13" fmla="*/ 2855717 w 6557324"/>
                <a:gd name="connsiteY13" fmla="*/ 1951344 h 3463841"/>
                <a:gd name="connsiteX14" fmla="*/ 2838301 w 6557324"/>
                <a:gd name="connsiteY14" fmla="*/ 1707504 h 3463841"/>
                <a:gd name="connsiteX15" fmla="*/ 3256312 w 6557324"/>
                <a:gd name="connsiteY15" fmla="*/ 1899093 h 3463841"/>
                <a:gd name="connsiteX16" fmla="*/ 5599381 w 6557324"/>
                <a:gd name="connsiteY16" fmla="*/ 2926704 h 3463841"/>
                <a:gd name="connsiteX17" fmla="*/ 6557324 w 6557324"/>
                <a:gd name="connsiteY17" fmla="*/ 3463841 h 3463841"/>
                <a:gd name="connsiteX18" fmla="*/ 0 w 6557324"/>
                <a:gd name="connsiteY18" fmla="*/ 3463841 h 3463841"/>
                <a:gd name="connsiteX19" fmla="*/ 0 w 6557324"/>
                <a:gd name="connsiteY19" fmla="*/ 584098 h 3463841"/>
                <a:gd name="connsiteX0" fmla="*/ 0 w 6557324"/>
                <a:gd name="connsiteY0" fmla="*/ 584098 h 3463841"/>
                <a:gd name="connsiteX1" fmla="*/ 16723 w 6557324"/>
                <a:gd name="connsiteY1" fmla="*/ 26752 h 3463841"/>
                <a:gd name="connsiteX2" fmla="*/ 800495 w 6557324"/>
                <a:gd name="connsiteY2" fmla="*/ 79004 h 3463841"/>
                <a:gd name="connsiteX3" fmla="*/ 626323 w 6557324"/>
                <a:gd name="connsiteY3" fmla="*/ 340261 h 3463841"/>
                <a:gd name="connsiteX4" fmla="*/ 138643 w 6557324"/>
                <a:gd name="connsiteY4" fmla="*/ 462180 h 3463841"/>
                <a:gd name="connsiteX5" fmla="*/ 521820 w 6557324"/>
                <a:gd name="connsiteY5" fmla="*/ 697311 h 3463841"/>
                <a:gd name="connsiteX6" fmla="*/ 1288175 w 6557324"/>
                <a:gd name="connsiteY6" fmla="*/ 1036945 h 3463841"/>
                <a:gd name="connsiteX7" fmla="*/ 2089363 w 6557324"/>
                <a:gd name="connsiteY7" fmla="*/ 1393996 h 3463841"/>
                <a:gd name="connsiteX8" fmla="*/ 2063237 w 6557324"/>
                <a:gd name="connsiteY8" fmla="*/ 1559459 h 3463841"/>
                <a:gd name="connsiteX9" fmla="*/ 1575557 w 6557324"/>
                <a:gd name="connsiteY9" fmla="*/ 2108098 h 3463841"/>
                <a:gd name="connsiteX10" fmla="*/ 2986346 w 6557324"/>
                <a:gd name="connsiteY10" fmla="*/ 2735116 h 3463841"/>
                <a:gd name="connsiteX11" fmla="*/ 3177934 w 6557324"/>
                <a:gd name="connsiteY11" fmla="*/ 2491275 h 3463841"/>
                <a:gd name="connsiteX12" fmla="*/ 3352106 w 6557324"/>
                <a:gd name="connsiteY12" fmla="*/ 2177768 h 3463841"/>
                <a:gd name="connsiteX13" fmla="*/ 2855717 w 6557324"/>
                <a:gd name="connsiteY13" fmla="*/ 1951344 h 3463841"/>
                <a:gd name="connsiteX14" fmla="*/ 2838301 w 6557324"/>
                <a:gd name="connsiteY14" fmla="*/ 1707504 h 3463841"/>
                <a:gd name="connsiteX15" fmla="*/ 3256312 w 6557324"/>
                <a:gd name="connsiteY15" fmla="*/ 1899093 h 3463841"/>
                <a:gd name="connsiteX16" fmla="*/ 5599381 w 6557324"/>
                <a:gd name="connsiteY16" fmla="*/ 2926704 h 3463841"/>
                <a:gd name="connsiteX17" fmla="*/ 6557324 w 6557324"/>
                <a:gd name="connsiteY17" fmla="*/ 3463841 h 3463841"/>
                <a:gd name="connsiteX18" fmla="*/ 0 w 6557324"/>
                <a:gd name="connsiteY18" fmla="*/ 3463841 h 3463841"/>
                <a:gd name="connsiteX19" fmla="*/ 0 w 6557324"/>
                <a:gd name="connsiteY19" fmla="*/ 584098 h 3463841"/>
                <a:gd name="connsiteX0" fmla="*/ 0 w 6557324"/>
                <a:gd name="connsiteY0" fmla="*/ 584098 h 3463841"/>
                <a:gd name="connsiteX1" fmla="*/ 16723 w 6557324"/>
                <a:gd name="connsiteY1" fmla="*/ 26752 h 3463841"/>
                <a:gd name="connsiteX2" fmla="*/ 800495 w 6557324"/>
                <a:gd name="connsiteY2" fmla="*/ 79004 h 3463841"/>
                <a:gd name="connsiteX3" fmla="*/ 626323 w 6557324"/>
                <a:gd name="connsiteY3" fmla="*/ 340261 h 3463841"/>
                <a:gd name="connsiteX4" fmla="*/ 138643 w 6557324"/>
                <a:gd name="connsiteY4" fmla="*/ 462180 h 3463841"/>
                <a:gd name="connsiteX5" fmla="*/ 521820 w 6557324"/>
                <a:gd name="connsiteY5" fmla="*/ 697311 h 3463841"/>
                <a:gd name="connsiteX6" fmla="*/ 1288175 w 6557324"/>
                <a:gd name="connsiteY6" fmla="*/ 1036945 h 3463841"/>
                <a:gd name="connsiteX7" fmla="*/ 2089363 w 6557324"/>
                <a:gd name="connsiteY7" fmla="*/ 1393996 h 3463841"/>
                <a:gd name="connsiteX8" fmla="*/ 2063237 w 6557324"/>
                <a:gd name="connsiteY8" fmla="*/ 1559459 h 3463841"/>
                <a:gd name="connsiteX9" fmla="*/ 1575557 w 6557324"/>
                <a:gd name="connsiteY9" fmla="*/ 2108098 h 3463841"/>
                <a:gd name="connsiteX10" fmla="*/ 2986346 w 6557324"/>
                <a:gd name="connsiteY10" fmla="*/ 2735116 h 3463841"/>
                <a:gd name="connsiteX11" fmla="*/ 3177934 w 6557324"/>
                <a:gd name="connsiteY11" fmla="*/ 2491275 h 3463841"/>
                <a:gd name="connsiteX12" fmla="*/ 3352106 w 6557324"/>
                <a:gd name="connsiteY12" fmla="*/ 2177768 h 3463841"/>
                <a:gd name="connsiteX13" fmla="*/ 2855717 w 6557324"/>
                <a:gd name="connsiteY13" fmla="*/ 1951344 h 3463841"/>
                <a:gd name="connsiteX14" fmla="*/ 2838301 w 6557324"/>
                <a:gd name="connsiteY14" fmla="*/ 1707504 h 3463841"/>
                <a:gd name="connsiteX15" fmla="*/ 3256312 w 6557324"/>
                <a:gd name="connsiteY15" fmla="*/ 1899093 h 3463841"/>
                <a:gd name="connsiteX16" fmla="*/ 5599381 w 6557324"/>
                <a:gd name="connsiteY16" fmla="*/ 2926704 h 3463841"/>
                <a:gd name="connsiteX17" fmla="*/ 6557324 w 6557324"/>
                <a:gd name="connsiteY17" fmla="*/ 3463841 h 3463841"/>
                <a:gd name="connsiteX18" fmla="*/ 0 w 6557324"/>
                <a:gd name="connsiteY18" fmla="*/ 3463841 h 3463841"/>
                <a:gd name="connsiteX19" fmla="*/ 0 w 6557324"/>
                <a:gd name="connsiteY19" fmla="*/ 584098 h 3463841"/>
                <a:gd name="connsiteX0" fmla="*/ 0 w 6557324"/>
                <a:gd name="connsiteY0" fmla="*/ 584098 h 3463841"/>
                <a:gd name="connsiteX1" fmla="*/ 16723 w 6557324"/>
                <a:gd name="connsiteY1" fmla="*/ 26752 h 3463841"/>
                <a:gd name="connsiteX2" fmla="*/ 800495 w 6557324"/>
                <a:gd name="connsiteY2" fmla="*/ 79004 h 3463841"/>
                <a:gd name="connsiteX3" fmla="*/ 626323 w 6557324"/>
                <a:gd name="connsiteY3" fmla="*/ 340261 h 3463841"/>
                <a:gd name="connsiteX4" fmla="*/ 138643 w 6557324"/>
                <a:gd name="connsiteY4" fmla="*/ 462180 h 3463841"/>
                <a:gd name="connsiteX5" fmla="*/ 521820 w 6557324"/>
                <a:gd name="connsiteY5" fmla="*/ 697311 h 3463841"/>
                <a:gd name="connsiteX6" fmla="*/ 1288175 w 6557324"/>
                <a:gd name="connsiteY6" fmla="*/ 1036945 h 3463841"/>
                <a:gd name="connsiteX7" fmla="*/ 2089363 w 6557324"/>
                <a:gd name="connsiteY7" fmla="*/ 1393996 h 3463841"/>
                <a:gd name="connsiteX8" fmla="*/ 2063237 w 6557324"/>
                <a:gd name="connsiteY8" fmla="*/ 1559459 h 3463841"/>
                <a:gd name="connsiteX9" fmla="*/ 1575557 w 6557324"/>
                <a:gd name="connsiteY9" fmla="*/ 2108098 h 3463841"/>
                <a:gd name="connsiteX10" fmla="*/ 2986346 w 6557324"/>
                <a:gd name="connsiteY10" fmla="*/ 2735116 h 3463841"/>
                <a:gd name="connsiteX11" fmla="*/ 3177934 w 6557324"/>
                <a:gd name="connsiteY11" fmla="*/ 2491275 h 3463841"/>
                <a:gd name="connsiteX12" fmla="*/ 3352106 w 6557324"/>
                <a:gd name="connsiteY12" fmla="*/ 2177768 h 3463841"/>
                <a:gd name="connsiteX13" fmla="*/ 2855717 w 6557324"/>
                <a:gd name="connsiteY13" fmla="*/ 1951344 h 3463841"/>
                <a:gd name="connsiteX14" fmla="*/ 2838301 w 6557324"/>
                <a:gd name="connsiteY14" fmla="*/ 1707504 h 3463841"/>
                <a:gd name="connsiteX15" fmla="*/ 3256312 w 6557324"/>
                <a:gd name="connsiteY15" fmla="*/ 1899093 h 3463841"/>
                <a:gd name="connsiteX16" fmla="*/ 5599381 w 6557324"/>
                <a:gd name="connsiteY16" fmla="*/ 2926704 h 3463841"/>
                <a:gd name="connsiteX17" fmla="*/ 6557324 w 6557324"/>
                <a:gd name="connsiteY17" fmla="*/ 3463841 h 3463841"/>
                <a:gd name="connsiteX18" fmla="*/ 0 w 6557324"/>
                <a:gd name="connsiteY18" fmla="*/ 3463841 h 3463841"/>
                <a:gd name="connsiteX19" fmla="*/ 0 w 6557324"/>
                <a:gd name="connsiteY19" fmla="*/ 584098 h 3463841"/>
                <a:gd name="connsiteX0" fmla="*/ 0 w 6557324"/>
                <a:gd name="connsiteY0" fmla="*/ 584098 h 3463841"/>
                <a:gd name="connsiteX1" fmla="*/ 16723 w 6557324"/>
                <a:gd name="connsiteY1" fmla="*/ 26752 h 3463841"/>
                <a:gd name="connsiteX2" fmla="*/ 800495 w 6557324"/>
                <a:gd name="connsiteY2" fmla="*/ 79004 h 3463841"/>
                <a:gd name="connsiteX3" fmla="*/ 626323 w 6557324"/>
                <a:gd name="connsiteY3" fmla="*/ 340261 h 3463841"/>
                <a:gd name="connsiteX4" fmla="*/ 138643 w 6557324"/>
                <a:gd name="connsiteY4" fmla="*/ 462180 h 3463841"/>
                <a:gd name="connsiteX5" fmla="*/ 521820 w 6557324"/>
                <a:gd name="connsiteY5" fmla="*/ 697311 h 3463841"/>
                <a:gd name="connsiteX6" fmla="*/ 1288175 w 6557324"/>
                <a:gd name="connsiteY6" fmla="*/ 1036945 h 3463841"/>
                <a:gd name="connsiteX7" fmla="*/ 2089363 w 6557324"/>
                <a:gd name="connsiteY7" fmla="*/ 1393996 h 3463841"/>
                <a:gd name="connsiteX8" fmla="*/ 2063237 w 6557324"/>
                <a:gd name="connsiteY8" fmla="*/ 1559459 h 3463841"/>
                <a:gd name="connsiteX9" fmla="*/ 2141615 w 6557324"/>
                <a:gd name="connsiteY9" fmla="*/ 1690091 h 3463841"/>
                <a:gd name="connsiteX10" fmla="*/ 1575557 w 6557324"/>
                <a:gd name="connsiteY10" fmla="*/ 2108098 h 3463841"/>
                <a:gd name="connsiteX11" fmla="*/ 2986346 w 6557324"/>
                <a:gd name="connsiteY11" fmla="*/ 2735116 h 3463841"/>
                <a:gd name="connsiteX12" fmla="*/ 3177934 w 6557324"/>
                <a:gd name="connsiteY12" fmla="*/ 2491275 h 3463841"/>
                <a:gd name="connsiteX13" fmla="*/ 3352106 w 6557324"/>
                <a:gd name="connsiteY13" fmla="*/ 2177768 h 3463841"/>
                <a:gd name="connsiteX14" fmla="*/ 2855717 w 6557324"/>
                <a:gd name="connsiteY14" fmla="*/ 1951344 h 3463841"/>
                <a:gd name="connsiteX15" fmla="*/ 2838301 w 6557324"/>
                <a:gd name="connsiteY15" fmla="*/ 1707504 h 3463841"/>
                <a:gd name="connsiteX16" fmla="*/ 3256312 w 6557324"/>
                <a:gd name="connsiteY16" fmla="*/ 1899093 h 3463841"/>
                <a:gd name="connsiteX17" fmla="*/ 5599381 w 6557324"/>
                <a:gd name="connsiteY17" fmla="*/ 2926704 h 3463841"/>
                <a:gd name="connsiteX18" fmla="*/ 6557324 w 6557324"/>
                <a:gd name="connsiteY18" fmla="*/ 3463841 h 3463841"/>
                <a:gd name="connsiteX19" fmla="*/ 0 w 6557324"/>
                <a:gd name="connsiteY19" fmla="*/ 3463841 h 3463841"/>
                <a:gd name="connsiteX20" fmla="*/ 0 w 6557324"/>
                <a:gd name="connsiteY20" fmla="*/ 584098 h 34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57324" h="3463841">
                  <a:moveTo>
                    <a:pt x="0" y="584098"/>
                  </a:moveTo>
                  <a:cubicBezTo>
                    <a:pt x="5690" y="62050"/>
                    <a:pt x="-9287" y="45620"/>
                    <a:pt x="16723" y="26752"/>
                  </a:cubicBezTo>
                  <a:cubicBezTo>
                    <a:pt x="83373" y="-37110"/>
                    <a:pt x="698895" y="26752"/>
                    <a:pt x="800495" y="79004"/>
                  </a:cubicBezTo>
                  <a:cubicBezTo>
                    <a:pt x="902095" y="131256"/>
                    <a:pt x="669866" y="296718"/>
                    <a:pt x="626323" y="340261"/>
                  </a:cubicBezTo>
                  <a:cubicBezTo>
                    <a:pt x="582780" y="383804"/>
                    <a:pt x="64620" y="398318"/>
                    <a:pt x="138643" y="462180"/>
                  </a:cubicBezTo>
                  <a:cubicBezTo>
                    <a:pt x="212666" y="526043"/>
                    <a:pt x="347649" y="604420"/>
                    <a:pt x="521820" y="697311"/>
                  </a:cubicBezTo>
                  <a:cubicBezTo>
                    <a:pt x="695992" y="790202"/>
                    <a:pt x="1035627" y="904865"/>
                    <a:pt x="1288175" y="1036945"/>
                  </a:cubicBezTo>
                  <a:cubicBezTo>
                    <a:pt x="1540723" y="1169025"/>
                    <a:pt x="1970346" y="1299653"/>
                    <a:pt x="2089363" y="1393996"/>
                  </a:cubicBezTo>
                  <a:cubicBezTo>
                    <a:pt x="2198105" y="1556556"/>
                    <a:pt x="1965992" y="1433185"/>
                    <a:pt x="2063237" y="1559459"/>
                  </a:cubicBezTo>
                  <a:cubicBezTo>
                    <a:pt x="1973249" y="1658157"/>
                    <a:pt x="2222895" y="1598651"/>
                    <a:pt x="2141615" y="1690091"/>
                  </a:cubicBezTo>
                  <a:cubicBezTo>
                    <a:pt x="2060335" y="1781531"/>
                    <a:pt x="1336071" y="1983276"/>
                    <a:pt x="1575557" y="2108098"/>
                  </a:cubicBezTo>
                  <a:cubicBezTo>
                    <a:pt x="1815043" y="2232920"/>
                    <a:pt x="2697512" y="2619002"/>
                    <a:pt x="2986346" y="2735116"/>
                  </a:cubicBezTo>
                  <a:cubicBezTo>
                    <a:pt x="3144552" y="2642225"/>
                    <a:pt x="3121328" y="2563846"/>
                    <a:pt x="3177934" y="2491275"/>
                  </a:cubicBezTo>
                  <a:cubicBezTo>
                    <a:pt x="3234540" y="2418704"/>
                    <a:pt x="3484186" y="2277917"/>
                    <a:pt x="3352106" y="2177768"/>
                  </a:cubicBezTo>
                  <a:cubicBezTo>
                    <a:pt x="3220026" y="2077620"/>
                    <a:pt x="2936997" y="2050041"/>
                    <a:pt x="2855717" y="1951344"/>
                  </a:cubicBezTo>
                  <a:lnTo>
                    <a:pt x="2838301" y="1707504"/>
                  </a:lnTo>
                  <a:cubicBezTo>
                    <a:pt x="2942804" y="1748144"/>
                    <a:pt x="3151809" y="1858453"/>
                    <a:pt x="3256312" y="1899093"/>
                  </a:cubicBezTo>
                  <a:lnTo>
                    <a:pt x="5599381" y="2926704"/>
                  </a:lnTo>
                  <a:lnTo>
                    <a:pt x="6557324" y="3463841"/>
                  </a:lnTo>
                  <a:lnTo>
                    <a:pt x="0" y="3463841"/>
                  </a:lnTo>
                  <a:lnTo>
                    <a:pt x="0" y="584098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1"/>
            <p:cNvSpPr/>
            <p:nvPr/>
          </p:nvSpPr>
          <p:spPr>
            <a:xfrm rot="10800000">
              <a:off x="2804855" y="1895442"/>
              <a:ext cx="6805116" cy="3947178"/>
            </a:xfrm>
            <a:custGeom>
              <a:avLst/>
              <a:gdLst>
                <a:gd name="connsiteX0" fmla="*/ 0 w 6557324"/>
                <a:gd name="connsiteY0" fmla="*/ 0 h 2879743"/>
                <a:gd name="connsiteX1" fmla="*/ 6557324 w 6557324"/>
                <a:gd name="connsiteY1" fmla="*/ 0 h 2879743"/>
                <a:gd name="connsiteX2" fmla="*/ 6557324 w 6557324"/>
                <a:gd name="connsiteY2" fmla="*/ 2879743 h 2879743"/>
                <a:gd name="connsiteX3" fmla="*/ 0 w 6557324"/>
                <a:gd name="connsiteY3" fmla="*/ 2879743 h 2879743"/>
                <a:gd name="connsiteX4" fmla="*/ 0 w 6557324"/>
                <a:gd name="connsiteY4" fmla="*/ 0 h 2879743"/>
                <a:gd name="connsiteX0" fmla="*/ 0 w 6557324"/>
                <a:gd name="connsiteY0" fmla="*/ 0 h 2879743"/>
                <a:gd name="connsiteX1" fmla="*/ 6557324 w 6557324"/>
                <a:gd name="connsiteY1" fmla="*/ 0 h 2879743"/>
                <a:gd name="connsiteX2" fmla="*/ 6557324 w 6557324"/>
                <a:gd name="connsiteY2" fmla="*/ 2879743 h 2879743"/>
                <a:gd name="connsiteX3" fmla="*/ 0 w 6557324"/>
                <a:gd name="connsiteY3" fmla="*/ 2879743 h 2879743"/>
                <a:gd name="connsiteX4" fmla="*/ 0 w 6557324"/>
                <a:gd name="connsiteY4" fmla="*/ 0 h 2879743"/>
                <a:gd name="connsiteX0" fmla="*/ 0 w 6557324"/>
                <a:gd name="connsiteY0" fmla="*/ 0 h 2879743"/>
                <a:gd name="connsiteX1" fmla="*/ 5390376 w 6557324"/>
                <a:gd name="connsiteY1" fmla="*/ 1672046 h 2879743"/>
                <a:gd name="connsiteX2" fmla="*/ 6557324 w 6557324"/>
                <a:gd name="connsiteY2" fmla="*/ 2879743 h 2879743"/>
                <a:gd name="connsiteX3" fmla="*/ 0 w 6557324"/>
                <a:gd name="connsiteY3" fmla="*/ 2879743 h 2879743"/>
                <a:gd name="connsiteX4" fmla="*/ 0 w 6557324"/>
                <a:gd name="connsiteY4" fmla="*/ 0 h 2879743"/>
                <a:gd name="connsiteX0" fmla="*/ 0 w 6557324"/>
                <a:gd name="connsiteY0" fmla="*/ 0 h 2879743"/>
                <a:gd name="connsiteX1" fmla="*/ 5050741 w 6557324"/>
                <a:gd name="connsiteY1" fmla="*/ 2272937 h 2879743"/>
                <a:gd name="connsiteX2" fmla="*/ 6557324 w 6557324"/>
                <a:gd name="connsiteY2" fmla="*/ 2879743 h 2879743"/>
                <a:gd name="connsiteX3" fmla="*/ 0 w 6557324"/>
                <a:gd name="connsiteY3" fmla="*/ 2879743 h 2879743"/>
                <a:gd name="connsiteX4" fmla="*/ 0 w 6557324"/>
                <a:gd name="connsiteY4" fmla="*/ 0 h 2879743"/>
                <a:gd name="connsiteX0" fmla="*/ 0 w 6557324"/>
                <a:gd name="connsiteY0" fmla="*/ 0 h 2879743"/>
                <a:gd name="connsiteX1" fmla="*/ 5599381 w 6557324"/>
                <a:gd name="connsiteY1" fmla="*/ 2342606 h 2879743"/>
                <a:gd name="connsiteX2" fmla="*/ 6557324 w 6557324"/>
                <a:gd name="connsiteY2" fmla="*/ 2879743 h 2879743"/>
                <a:gd name="connsiteX3" fmla="*/ 0 w 6557324"/>
                <a:gd name="connsiteY3" fmla="*/ 2879743 h 2879743"/>
                <a:gd name="connsiteX4" fmla="*/ 0 w 6557324"/>
                <a:gd name="connsiteY4" fmla="*/ 0 h 2879743"/>
                <a:gd name="connsiteX0" fmla="*/ 0 w 6557324"/>
                <a:gd name="connsiteY0" fmla="*/ 0 h 2879743"/>
                <a:gd name="connsiteX1" fmla="*/ 2873135 w 6557324"/>
                <a:gd name="connsiteY1" fmla="*/ 1219200 h 2879743"/>
                <a:gd name="connsiteX2" fmla="*/ 5599381 w 6557324"/>
                <a:gd name="connsiteY2" fmla="*/ 2342606 h 2879743"/>
                <a:gd name="connsiteX3" fmla="*/ 6557324 w 6557324"/>
                <a:gd name="connsiteY3" fmla="*/ 2879743 h 2879743"/>
                <a:gd name="connsiteX4" fmla="*/ 0 w 6557324"/>
                <a:gd name="connsiteY4" fmla="*/ 2879743 h 2879743"/>
                <a:gd name="connsiteX5" fmla="*/ 0 w 6557324"/>
                <a:gd name="connsiteY5" fmla="*/ 0 h 2879743"/>
                <a:gd name="connsiteX0" fmla="*/ 0 w 6557324"/>
                <a:gd name="connsiteY0" fmla="*/ 0 h 2879743"/>
                <a:gd name="connsiteX1" fmla="*/ 2873135 w 6557324"/>
                <a:gd name="connsiteY1" fmla="*/ 1219200 h 2879743"/>
                <a:gd name="connsiteX2" fmla="*/ 3256312 w 6557324"/>
                <a:gd name="connsiteY2" fmla="*/ 1314995 h 2879743"/>
                <a:gd name="connsiteX3" fmla="*/ 5599381 w 6557324"/>
                <a:gd name="connsiteY3" fmla="*/ 2342606 h 2879743"/>
                <a:gd name="connsiteX4" fmla="*/ 6557324 w 6557324"/>
                <a:gd name="connsiteY4" fmla="*/ 2879743 h 2879743"/>
                <a:gd name="connsiteX5" fmla="*/ 0 w 6557324"/>
                <a:gd name="connsiteY5" fmla="*/ 2879743 h 2879743"/>
                <a:gd name="connsiteX6" fmla="*/ 0 w 6557324"/>
                <a:gd name="connsiteY6" fmla="*/ 0 h 2879743"/>
                <a:gd name="connsiteX0" fmla="*/ 0 w 6557324"/>
                <a:gd name="connsiteY0" fmla="*/ 0 h 2879743"/>
                <a:gd name="connsiteX1" fmla="*/ 2847009 w 6557324"/>
                <a:gd name="connsiteY1" fmla="*/ 1123406 h 2879743"/>
                <a:gd name="connsiteX2" fmla="*/ 3256312 w 6557324"/>
                <a:gd name="connsiteY2" fmla="*/ 1314995 h 2879743"/>
                <a:gd name="connsiteX3" fmla="*/ 5599381 w 6557324"/>
                <a:gd name="connsiteY3" fmla="*/ 2342606 h 2879743"/>
                <a:gd name="connsiteX4" fmla="*/ 6557324 w 6557324"/>
                <a:gd name="connsiteY4" fmla="*/ 2879743 h 2879743"/>
                <a:gd name="connsiteX5" fmla="*/ 0 w 6557324"/>
                <a:gd name="connsiteY5" fmla="*/ 2879743 h 2879743"/>
                <a:gd name="connsiteX6" fmla="*/ 0 w 6557324"/>
                <a:gd name="connsiteY6" fmla="*/ 0 h 2879743"/>
                <a:gd name="connsiteX0" fmla="*/ 0 w 6557324"/>
                <a:gd name="connsiteY0" fmla="*/ 0 h 2879743"/>
                <a:gd name="connsiteX1" fmla="*/ 2916678 w 6557324"/>
                <a:gd name="connsiteY1" fmla="*/ 1158240 h 2879743"/>
                <a:gd name="connsiteX2" fmla="*/ 3256312 w 6557324"/>
                <a:gd name="connsiteY2" fmla="*/ 1314995 h 2879743"/>
                <a:gd name="connsiteX3" fmla="*/ 5599381 w 6557324"/>
                <a:gd name="connsiteY3" fmla="*/ 2342606 h 2879743"/>
                <a:gd name="connsiteX4" fmla="*/ 6557324 w 6557324"/>
                <a:gd name="connsiteY4" fmla="*/ 2879743 h 2879743"/>
                <a:gd name="connsiteX5" fmla="*/ 0 w 6557324"/>
                <a:gd name="connsiteY5" fmla="*/ 2879743 h 2879743"/>
                <a:gd name="connsiteX6" fmla="*/ 0 w 6557324"/>
                <a:gd name="connsiteY6" fmla="*/ 0 h 2879743"/>
                <a:gd name="connsiteX0" fmla="*/ 0 w 6557324"/>
                <a:gd name="connsiteY0" fmla="*/ 0 h 2879743"/>
                <a:gd name="connsiteX1" fmla="*/ 2786049 w 6557324"/>
                <a:gd name="connsiteY1" fmla="*/ 1550126 h 2879743"/>
                <a:gd name="connsiteX2" fmla="*/ 2916678 w 6557324"/>
                <a:gd name="connsiteY2" fmla="*/ 1158240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2838300 w 6557324"/>
                <a:gd name="connsiteY1" fmla="*/ 1750423 h 2879743"/>
                <a:gd name="connsiteX2" fmla="*/ 2916678 w 6557324"/>
                <a:gd name="connsiteY2" fmla="*/ 1158240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3056015 w 6557324"/>
                <a:gd name="connsiteY1" fmla="*/ 1654629 h 2879743"/>
                <a:gd name="connsiteX2" fmla="*/ 2916678 w 6557324"/>
                <a:gd name="connsiteY2" fmla="*/ 1158240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3291146 w 6557324"/>
                <a:gd name="connsiteY1" fmla="*/ 1672046 h 2879743"/>
                <a:gd name="connsiteX2" fmla="*/ 2916678 w 6557324"/>
                <a:gd name="connsiteY2" fmla="*/ 1158240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2855717 w 6557324"/>
                <a:gd name="connsiteY1" fmla="*/ 1410789 h 2879743"/>
                <a:gd name="connsiteX2" fmla="*/ 2916678 w 6557324"/>
                <a:gd name="connsiteY2" fmla="*/ 1158240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2855717 w 6557324"/>
                <a:gd name="connsiteY1" fmla="*/ 1410789 h 2879743"/>
                <a:gd name="connsiteX2" fmla="*/ 2838301 w 6557324"/>
                <a:gd name="connsiteY2" fmla="*/ 1123406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0 h 2879743"/>
                <a:gd name="connsiteX1" fmla="*/ 2855717 w 6557324"/>
                <a:gd name="connsiteY1" fmla="*/ 1367246 h 2879743"/>
                <a:gd name="connsiteX2" fmla="*/ 2838301 w 6557324"/>
                <a:gd name="connsiteY2" fmla="*/ 1123406 h 2879743"/>
                <a:gd name="connsiteX3" fmla="*/ 3256312 w 6557324"/>
                <a:gd name="connsiteY3" fmla="*/ 1314995 h 2879743"/>
                <a:gd name="connsiteX4" fmla="*/ 5599381 w 6557324"/>
                <a:gd name="connsiteY4" fmla="*/ 2342606 h 2879743"/>
                <a:gd name="connsiteX5" fmla="*/ 6557324 w 6557324"/>
                <a:gd name="connsiteY5" fmla="*/ 2879743 h 2879743"/>
                <a:gd name="connsiteX6" fmla="*/ 0 w 6557324"/>
                <a:gd name="connsiteY6" fmla="*/ 2879743 h 2879743"/>
                <a:gd name="connsiteX7" fmla="*/ 0 w 6557324"/>
                <a:gd name="connsiteY7" fmla="*/ 0 h 2879743"/>
                <a:gd name="connsiteX0" fmla="*/ 0 w 6557324"/>
                <a:gd name="connsiteY0" fmla="*/ 27855 h 2907598"/>
                <a:gd name="connsiteX1" fmla="*/ 3325980 w 6557324"/>
                <a:gd name="connsiteY1" fmla="*/ 1699901 h 2907598"/>
                <a:gd name="connsiteX2" fmla="*/ 2855717 w 6557324"/>
                <a:gd name="connsiteY2" fmla="*/ 1395101 h 2907598"/>
                <a:gd name="connsiteX3" fmla="*/ 2838301 w 6557324"/>
                <a:gd name="connsiteY3" fmla="*/ 1151261 h 2907598"/>
                <a:gd name="connsiteX4" fmla="*/ 3256312 w 6557324"/>
                <a:gd name="connsiteY4" fmla="*/ 1342850 h 2907598"/>
                <a:gd name="connsiteX5" fmla="*/ 5599381 w 6557324"/>
                <a:gd name="connsiteY5" fmla="*/ 2370461 h 2907598"/>
                <a:gd name="connsiteX6" fmla="*/ 6557324 w 6557324"/>
                <a:gd name="connsiteY6" fmla="*/ 2907598 h 2907598"/>
                <a:gd name="connsiteX7" fmla="*/ 0 w 6557324"/>
                <a:gd name="connsiteY7" fmla="*/ 2907598 h 2907598"/>
                <a:gd name="connsiteX8" fmla="*/ 0 w 6557324"/>
                <a:gd name="connsiteY8" fmla="*/ 27855 h 2907598"/>
                <a:gd name="connsiteX0" fmla="*/ 0 w 6557324"/>
                <a:gd name="connsiteY0" fmla="*/ 28642 h 2908385"/>
                <a:gd name="connsiteX1" fmla="*/ 3360815 w 6557324"/>
                <a:gd name="connsiteY1" fmla="*/ 1648437 h 2908385"/>
                <a:gd name="connsiteX2" fmla="*/ 2855717 w 6557324"/>
                <a:gd name="connsiteY2" fmla="*/ 1395888 h 2908385"/>
                <a:gd name="connsiteX3" fmla="*/ 2838301 w 6557324"/>
                <a:gd name="connsiteY3" fmla="*/ 1152048 h 2908385"/>
                <a:gd name="connsiteX4" fmla="*/ 3256312 w 6557324"/>
                <a:gd name="connsiteY4" fmla="*/ 1343637 h 2908385"/>
                <a:gd name="connsiteX5" fmla="*/ 5599381 w 6557324"/>
                <a:gd name="connsiteY5" fmla="*/ 2371248 h 2908385"/>
                <a:gd name="connsiteX6" fmla="*/ 6557324 w 6557324"/>
                <a:gd name="connsiteY6" fmla="*/ 2908385 h 2908385"/>
                <a:gd name="connsiteX7" fmla="*/ 0 w 6557324"/>
                <a:gd name="connsiteY7" fmla="*/ 2908385 h 2908385"/>
                <a:gd name="connsiteX8" fmla="*/ 0 w 6557324"/>
                <a:gd name="connsiteY8" fmla="*/ 28642 h 2908385"/>
                <a:gd name="connsiteX0" fmla="*/ 0 w 6557324"/>
                <a:gd name="connsiteY0" fmla="*/ 23179 h 2902922"/>
                <a:gd name="connsiteX1" fmla="*/ 2951512 w 6557324"/>
                <a:gd name="connsiteY1" fmla="*/ 2078402 h 2902922"/>
                <a:gd name="connsiteX2" fmla="*/ 2855717 w 6557324"/>
                <a:gd name="connsiteY2" fmla="*/ 1390425 h 2902922"/>
                <a:gd name="connsiteX3" fmla="*/ 2838301 w 6557324"/>
                <a:gd name="connsiteY3" fmla="*/ 1146585 h 2902922"/>
                <a:gd name="connsiteX4" fmla="*/ 3256312 w 6557324"/>
                <a:gd name="connsiteY4" fmla="*/ 1338174 h 2902922"/>
                <a:gd name="connsiteX5" fmla="*/ 5599381 w 6557324"/>
                <a:gd name="connsiteY5" fmla="*/ 2365785 h 2902922"/>
                <a:gd name="connsiteX6" fmla="*/ 6557324 w 6557324"/>
                <a:gd name="connsiteY6" fmla="*/ 2902922 h 2902922"/>
                <a:gd name="connsiteX7" fmla="*/ 0 w 6557324"/>
                <a:gd name="connsiteY7" fmla="*/ 2902922 h 2902922"/>
                <a:gd name="connsiteX8" fmla="*/ 0 w 6557324"/>
                <a:gd name="connsiteY8" fmla="*/ 23179 h 2902922"/>
                <a:gd name="connsiteX0" fmla="*/ 0 w 6557324"/>
                <a:gd name="connsiteY0" fmla="*/ 24098 h 2903841"/>
                <a:gd name="connsiteX1" fmla="*/ 3648197 w 6557324"/>
                <a:gd name="connsiteY1" fmla="*/ 1992235 h 2903841"/>
                <a:gd name="connsiteX2" fmla="*/ 2855717 w 6557324"/>
                <a:gd name="connsiteY2" fmla="*/ 1391344 h 2903841"/>
                <a:gd name="connsiteX3" fmla="*/ 2838301 w 6557324"/>
                <a:gd name="connsiteY3" fmla="*/ 1147504 h 2903841"/>
                <a:gd name="connsiteX4" fmla="*/ 3256312 w 6557324"/>
                <a:gd name="connsiteY4" fmla="*/ 1339093 h 2903841"/>
                <a:gd name="connsiteX5" fmla="*/ 5599381 w 6557324"/>
                <a:gd name="connsiteY5" fmla="*/ 2366704 h 2903841"/>
                <a:gd name="connsiteX6" fmla="*/ 6557324 w 6557324"/>
                <a:gd name="connsiteY6" fmla="*/ 2903841 h 2903841"/>
                <a:gd name="connsiteX7" fmla="*/ 0 w 6557324"/>
                <a:gd name="connsiteY7" fmla="*/ 2903841 h 2903841"/>
                <a:gd name="connsiteX8" fmla="*/ 0 w 6557324"/>
                <a:gd name="connsiteY8" fmla="*/ 24098 h 2903841"/>
                <a:gd name="connsiteX0" fmla="*/ 0 w 6557324"/>
                <a:gd name="connsiteY0" fmla="*/ 18807 h 2898550"/>
                <a:gd name="connsiteX1" fmla="*/ 2873135 w 6557324"/>
                <a:gd name="connsiteY1" fmla="*/ 2169825 h 2898550"/>
                <a:gd name="connsiteX2" fmla="*/ 3648197 w 6557324"/>
                <a:gd name="connsiteY2" fmla="*/ 1986944 h 2898550"/>
                <a:gd name="connsiteX3" fmla="*/ 2855717 w 6557324"/>
                <a:gd name="connsiteY3" fmla="*/ 1386053 h 2898550"/>
                <a:gd name="connsiteX4" fmla="*/ 2838301 w 6557324"/>
                <a:gd name="connsiteY4" fmla="*/ 1142213 h 2898550"/>
                <a:gd name="connsiteX5" fmla="*/ 3256312 w 6557324"/>
                <a:gd name="connsiteY5" fmla="*/ 1333802 h 2898550"/>
                <a:gd name="connsiteX6" fmla="*/ 5599381 w 6557324"/>
                <a:gd name="connsiteY6" fmla="*/ 2361413 h 2898550"/>
                <a:gd name="connsiteX7" fmla="*/ 6557324 w 6557324"/>
                <a:gd name="connsiteY7" fmla="*/ 2898550 h 2898550"/>
                <a:gd name="connsiteX8" fmla="*/ 0 w 6557324"/>
                <a:gd name="connsiteY8" fmla="*/ 2898550 h 2898550"/>
                <a:gd name="connsiteX9" fmla="*/ 0 w 6557324"/>
                <a:gd name="connsiteY9" fmla="*/ 18807 h 2898550"/>
                <a:gd name="connsiteX0" fmla="*/ 0 w 6557324"/>
                <a:gd name="connsiteY0" fmla="*/ 17636 h 2897379"/>
                <a:gd name="connsiteX1" fmla="*/ 2864426 w 6557324"/>
                <a:gd name="connsiteY1" fmla="*/ 2316700 h 2897379"/>
                <a:gd name="connsiteX2" fmla="*/ 3648197 w 6557324"/>
                <a:gd name="connsiteY2" fmla="*/ 1985773 h 2897379"/>
                <a:gd name="connsiteX3" fmla="*/ 2855717 w 6557324"/>
                <a:gd name="connsiteY3" fmla="*/ 1384882 h 2897379"/>
                <a:gd name="connsiteX4" fmla="*/ 2838301 w 6557324"/>
                <a:gd name="connsiteY4" fmla="*/ 1141042 h 2897379"/>
                <a:gd name="connsiteX5" fmla="*/ 3256312 w 6557324"/>
                <a:gd name="connsiteY5" fmla="*/ 1332631 h 2897379"/>
                <a:gd name="connsiteX6" fmla="*/ 5599381 w 6557324"/>
                <a:gd name="connsiteY6" fmla="*/ 2360242 h 2897379"/>
                <a:gd name="connsiteX7" fmla="*/ 6557324 w 6557324"/>
                <a:gd name="connsiteY7" fmla="*/ 2897379 h 2897379"/>
                <a:gd name="connsiteX8" fmla="*/ 0 w 6557324"/>
                <a:gd name="connsiteY8" fmla="*/ 2897379 h 2897379"/>
                <a:gd name="connsiteX9" fmla="*/ 0 w 6557324"/>
                <a:gd name="connsiteY9" fmla="*/ 17636 h 2897379"/>
                <a:gd name="connsiteX0" fmla="*/ 0 w 6557324"/>
                <a:gd name="connsiteY0" fmla="*/ 18806 h 2898549"/>
                <a:gd name="connsiteX1" fmla="*/ 2986346 w 6557324"/>
                <a:gd name="connsiteY1" fmla="*/ 2169824 h 2898549"/>
                <a:gd name="connsiteX2" fmla="*/ 3648197 w 6557324"/>
                <a:gd name="connsiteY2" fmla="*/ 1986943 h 2898549"/>
                <a:gd name="connsiteX3" fmla="*/ 2855717 w 6557324"/>
                <a:gd name="connsiteY3" fmla="*/ 1386052 h 2898549"/>
                <a:gd name="connsiteX4" fmla="*/ 2838301 w 6557324"/>
                <a:gd name="connsiteY4" fmla="*/ 1142212 h 2898549"/>
                <a:gd name="connsiteX5" fmla="*/ 3256312 w 6557324"/>
                <a:gd name="connsiteY5" fmla="*/ 1333801 h 2898549"/>
                <a:gd name="connsiteX6" fmla="*/ 5599381 w 6557324"/>
                <a:gd name="connsiteY6" fmla="*/ 2361412 h 2898549"/>
                <a:gd name="connsiteX7" fmla="*/ 6557324 w 6557324"/>
                <a:gd name="connsiteY7" fmla="*/ 2898549 h 2898549"/>
                <a:gd name="connsiteX8" fmla="*/ 0 w 6557324"/>
                <a:gd name="connsiteY8" fmla="*/ 2898549 h 2898549"/>
                <a:gd name="connsiteX9" fmla="*/ 0 w 6557324"/>
                <a:gd name="connsiteY9" fmla="*/ 18806 h 2898549"/>
                <a:gd name="connsiteX0" fmla="*/ 0 w 6557324"/>
                <a:gd name="connsiteY0" fmla="*/ 30875 h 2910618"/>
                <a:gd name="connsiteX1" fmla="*/ 1584266 w 6557324"/>
                <a:gd name="connsiteY1" fmla="*/ 1676795 h 2910618"/>
                <a:gd name="connsiteX2" fmla="*/ 2986346 w 6557324"/>
                <a:gd name="connsiteY2" fmla="*/ 2181893 h 2910618"/>
                <a:gd name="connsiteX3" fmla="*/ 3648197 w 6557324"/>
                <a:gd name="connsiteY3" fmla="*/ 1999012 h 2910618"/>
                <a:gd name="connsiteX4" fmla="*/ 2855717 w 6557324"/>
                <a:gd name="connsiteY4" fmla="*/ 1398121 h 2910618"/>
                <a:gd name="connsiteX5" fmla="*/ 2838301 w 6557324"/>
                <a:gd name="connsiteY5" fmla="*/ 1154281 h 2910618"/>
                <a:gd name="connsiteX6" fmla="*/ 3256312 w 6557324"/>
                <a:gd name="connsiteY6" fmla="*/ 1345870 h 2910618"/>
                <a:gd name="connsiteX7" fmla="*/ 5599381 w 6557324"/>
                <a:gd name="connsiteY7" fmla="*/ 2373481 h 2910618"/>
                <a:gd name="connsiteX8" fmla="*/ 6557324 w 6557324"/>
                <a:gd name="connsiteY8" fmla="*/ 2910618 h 2910618"/>
                <a:gd name="connsiteX9" fmla="*/ 0 w 6557324"/>
                <a:gd name="connsiteY9" fmla="*/ 2910618 h 2910618"/>
                <a:gd name="connsiteX10" fmla="*/ 0 w 6557324"/>
                <a:gd name="connsiteY10" fmla="*/ 30875 h 2910618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648197 w 6557324"/>
                <a:gd name="connsiteY3" fmla="*/ 2001313 h 2912919"/>
                <a:gd name="connsiteX4" fmla="*/ 2855717 w 6557324"/>
                <a:gd name="connsiteY4" fmla="*/ 1400422 h 2912919"/>
                <a:gd name="connsiteX5" fmla="*/ 2838301 w 6557324"/>
                <a:gd name="connsiteY5" fmla="*/ 1156582 h 2912919"/>
                <a:gd name="connsiteX6" fmla="*/ 3256312 w 6557324"/>
                <a:gd name="connsiteY6" fmla="*/ 1348171 h 2912919"/>
                <a:gd name="connsiteX7" fmla="*/ 5599381 w 6557324"/>
                <a:gd name="connsiteY7" fmla="*/ 2375782 h 2912919"/>
                <a:gd name="connsiteX8" fmla="*/ 6557324 w 6557324"/>
                <a:gd name="connsiteY8" fmla="*/ 2912919 h 2912919"/>
                <a:gd name="connsiteX9" fmla="*/ 0 w 6557324"/>
                <a:gd name="connsiteY9" fmla="*/ 2912919 h 2912919"/>
                <a:gd name="connsiteX10" fmla="*/ 0 w 6557324"/>
                <a:gd name="connsiteY10" fmla="*/ 33176 h 2912919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648197 w 6557324"/>
                <a:gd name="connsiteY3" fmla="*/ 2001313 h 2912919"/>
                <a:gd name="connsiteX4" fmla="*/ 3352106 w 6557324"/>
                <a:gd name="connsiteY4" fmla="*/ 1635554 h 2912919"/>
                <a:gd name="connsiteX5" fmla="*/ 2855717 w 6557324"/>
                <a:gd name="connsiteY5" fmla="*/ 1400422 h 2912919"/>
                <a:gd name="connsiteX6" fmla="*/ 2838301 w 6557324"/>
                <a:gd name="connsiteY6" fmla="*/ 1156582 h 2912919"/>
                <a:gd name="connsiteX7" fmla="*/ 3256312 w 6557324"/>
                <a:gd name="connsiteY7" fmla="*/ 1348171 h 2912919"/>
                <a:gd name="connsiteX8" fmla="*/ 5599381 w 6557324"/>
                <a:gd name="connsiteY8" fmla="*/ 2375782 h 2912919"/>
                <a:gd name="connsiteX9" fmla="*/ 6557324 w 6557324"/>
                <a:gd name="connsiteY9" fmla="*/ 2912919 h 2912919"/>
                <a:gd name="connsiteX10" fmla="*/ 0 w 6557324"/>
                <a:gd name="connsiteY10" fmla="*/ 2912919 h 2912919"/>
                <a:gd name="connsiteX11" fmla="*/ 0 w 6557324"/>
                <a:gd name="connsiteY11" fmla="*/ 33176 h 2912919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648197 w 6557324"/>
                <a:gd name="connsiteY3" fmla="*/ 2001313 h 2912919"/>
                <a:gd name="connsiteX4" fmla="*/ 3352106 w 6557324"/>
                <a:gd name="connsiteY4" fmla="*/ 1626846 h 2912919"/>
                <a:gd name="connsiteX5" fmla="*/ 2855717 w 6557324"/>
                <a:gd name="connsiteY5" fmla="*/ 1400422 h 2912919"/>
                <a:gd name="connsiteX6" fmla="*/ 2838301 w 6557324"/>
                <a:gd name="connsiteY6" fmla="*/ 1156582 h 2912919"/>
                <a:gd name="connsiteX7" fmla="*/ 3256312 w 6557324"/>
                <a:gd name="connsiteY7" fmla="*/ 1348171 h 2912919"/>
                <a:gd name="connsiteX8" fmla="*/ 5599381 w 6557324"/>
                <a:gd name="connsiteY8" fmla="*/ 2375782 h 2912919"/>
                <a:gd name="connsiteX9" fmla="*/ 6557324 w 6557324"/>
                <a:gd name="connsiteY9" fmla="*/ 2912919 h 2912919"/>
                <a:gd name="connsiteX10" fmla="*/ 0 w 6557324"/>
                <a:gd name="connsiteY10" fmla="*/ 2912919 h 2912919"/>
                <a:gd name="connsiteX11" fmla="*/ 0 w 6557324"/>
                <a:gd name="connsiteY11" fmla="*/ 33176 h 2912919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177934 w 6557324"/>
                <a:gd name="connsiteY3" fmla="*/ 1940353 h 2912919"/>
                <a:gd name="connsiteX4" fmla="*/ 3352106 w 6557324"/>
                <a:gd name="connsiteY4" fmla="*/ 1626846 h 2912919"/>
                <a:gd name="connsiteX5" fmla="*/ 2855717 w 6557324"/>
                <a:gd name="connsiteY5" fmla="*/ 1400422 h 2912919"/>
                <a:gd name="connsiteX6" fmla="*/ 2838301 w 6557324"/>
                <a:gd name="connsiteY6" fmla="*/ 1156582 h 2912919"/>
                <a:gd name="connsiteX7" fmla="*/ 3256312 w 6557324"/>
                <a:gd name="connsiteY7" fmla="*/ 1348171 h 2912919"/>
                <a:gd name="connsiteX8" fmla="*/ 5599381 w 6557324"/>
                <a:gd name="connsiteY8" fmla="*/ 2375782 h 2912919"/>
                <a:gd name="connsiteX9" fmla="*/ 6557324 w 6557324"/>
                <a:gd name="connsiteY9" fmla="*/ 2912919 h 2912919"/>
                <a:gd name="connsiteX10" fmla="*/ 0 w 6557324"/>
                <a:gd name="connsiteY10" fmla="*/ 2912919 h 2912919"/>
                <a:gd name="connsiteX11" fmla="*/ 0 w 6557324"/>
                <a:gd name="connsiteY11" fmla="*/ 33176 h 2912919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177934 w 6557324"/>
                <a:gd name="connsiteY3" fmla="*/ 1940353 h 2912919"/>
                <a:gd name="connsiteX4" fmla="*/ 3352106 w 6557324"/>
                <a:gd name="connsiteY4" fmla="*/ 1626846 h 2912919"/>
                <a:gd name="connsiteX5" fmla="*/ 2855717 w 6557324"/>
                <a:gd name="connsiteY5" fmla="*/ 1400422 h 2912919"/>
                <a:gd name="connsiteX6" fmla="*/ 2838301 w 6557324"/>
                <a:gd name="connsiteY6" fmla="*/ 1156582 h 2912919"/>
                <a:gd name="connsiteX7" fmla="*/ 3256312 w 6557324"/>
                <a:gd name="connsiteY7" fmla="*/ 1348171 h 2912919"/>
                <a:gd name="connsiteX8" fmla="*/ 5599381 w 6557324"/>
                <a:gd name="connsiteY8" fmla="*/ 2375782 h 2912919"/>
                <a:gd name="connsiteX9" fmla="*/ 6557324 w 6557324"/>
                <a:gd name="connsiteY9" fmla="*/ 2912919 h 2912919"/>
                <a:gd name="connsiteX10" fmla="*/ 0 w 6557324"/>
                <a:gd name="connsiteY10" fmla="*/ 2912919 h 2912919"/>
                <a:gd name="connsiteX11" fmla="*/ 0 w 6557324"/>
                <a:gd name="connsiteY11" fmla="*/ 33176 h 2912919"/>
                <a:gd name="connsiteX0" fmla="*/ 0 w 6557324"/>
                <a:gd name="connsiteY0" fmla="*/ 33176 h 2912919"/>
                <a:gd name="connsiteX1" fmla="*/ 1575557 w 6557324"/>
                <a:gd name="connsiteY1" fmla="*/ 1557176 h 2912919"/>
                <a:gd name="connsiteX2" fmla="*/ 2986346 w 6557324"/>
                <a:gd name="connsiteY2" fmla="*/ 2184194 h 2912919"/>
                <a:gd name="connsiteX3" fmla="*/ 3177934 w 6557324"/>
                <a:gd name="connsiteY3" fmla="*/ 1940353 h 2912919"/>
                <a:gd name="connsiteX4" fmla="*/ 3352106 w 6557324"/>
                <a:gd name="connsiteY4" fmla="*/ 1626846 h 2912919"/>
                <a:gd name="connsiteX5" fmla="*/ 2855717 w 6557324"/>
                <a:gd name="connsiteY5" fmla="*/ 1400422 h 2912919"/>
                <a:gd name="connsiteX6" fmla="*/ 2838301 w 6557324"/>
                <a:gd name="connsiteY6" fmla="*/ 1156582 h 2912919"/>
                <a:gd name="connsiteX7" fmla="*/ 3256312 w 6557324"/>
                <a:gd name="connsiteY7" fmla="*/ 1348171 h 2912919"/>
                <a:gd name="connsiteX8" fmla="*/ 5599381 w 6557324"/>
                <a:gd name="connsiteY8" fmla="*/ 2375782 h 2912919"/>
                <a:gd name="connsiteX9" fmla="*/ 6557324 w 6557324"/>
                <a:gd name="connsiteY9" fmla="*/ 2912919 h 2912919"/>
                <a:gd name="connsiteX10" fmla="*/ 0 w 6557324"/>
                <a:gd name="connsiteY10" fmla="*/ 2912919 h 2912919"/>
                <a:gd name="connsiteX11" fmla="*/ 0 w 6557324"/>
                <a:gd name="connsiteY11" fmla="*/ 33176 h 2912919"/>
                <a:gd name="connsiteX0" fmla="*/ 0 w 6557324"/>
                <a:gd name="connsiteY0" fmla="*/ 36751 h 2916494"/>
                <a:gd name="connsiteX1" fmla="*/ 2063237 w 6557324"/>
                <a:gd name="connsiteY1" fmla="*/ 1012112 h 2916494"/>
                <a:gd name="connsiteX2" fmla="*/ 1575557 w 6557324"/>
                <a:gd name="connsiteY2" fmla="*/ 1560751 h 2916494"/>
                <a:gd name="connsiteX3" fmla="*/ 2986346 w 6557324"/>
                <a:gd name="connsiteY3" fmla="*/ 2187769 h 2916494"/>
                <a:gd name="connsiteX4" fmla="*/ 3177934 w 6557324"/>
                <a:gd name="connsiteY4" fmla="*/ 1943928 h 2916494"/>
                <a:gd name="connsiteX5" fmla="*/ 3352106 w 6557324"/>
                <a:gd name="connsiteY5" fmla="*/ 1630421 h 2916494"/>
                <a:gd name="connsiteX6" fmla="*/ 2855717 w 6557324"/>
                <a:gd name="connsiteY6" fmla="*/ 1403997 h 2916494"/>
                <a:gd name="connsiteX7" fmla="*/ 2838301 w 6557324"/>
                <a:gd name="connsiteY7" fmla="*/ 1160157 h 2916494"/>
                <a:gd name="connsiteX8" fmla="*/ 3256312 w 6557324"/>
                <a:gd name="connsiteY8" fmla="*/ 1351746 h 2916494"/>
                <a:gd name="connsiteX9" fmla="*/ 5599381 w 6557324"/>
                <a:gd name="connsiteY9" fmla="*/ 2379357 h 2916494"/>
                <a:gd name="connsiteX10" fmla="*/ 6557324 w 6557324"/>
                <a:gd name="connsiteY10" fmla="*/ 2916494 h 2916494"/>
                <a:gd name="connsiteX11" fmla="*/ 0 w 6557324"/>
                <a:gd name="connsiteY11" fmla="*/ 2916494 h 2916494"/>
                <a:gd name="connsiteX12" fmla="*/ 0 w 6557324"/>
                <a:gd name="connsiteY12" fmla="*/ 36751 h 2916494"/>
                <a:gd name="connsiteX0" fmla="*/ 0 w 6557324"/>
                <a:gd name="connsiteY0" fmla="*/ 69093 h 2948836"/>
                <a:gd name="connsiteX1" fmla="*/ 2089363 w 6557324"/>
                <a:gd name="connsiteY1" fmla="*/ 878991 h 2948836"/>
                <a:gd name="connsiteX2" fmla="*/ 2063237 w 6557324"/>
                <a:gd name="connsiteY2" fmla="*/ 1044454 h 2948836"/>
                <a:gd name="connsiteX3" fmla="*/ 1575557 w 6557324"/>
                <a:gd name="connsiteY3" fmla="*/ 1593093 h 2948836"/>
                <a:gd name="connsiteX4" fmla="*/ 2986346 w 6557324"/>
                <a:gd name="connsiteY4" fmla="*/ 2220111 h 2948836"/>
                <a:gd name="connsiteX5" fmla="*/ 3177934 w 6557324"/>
                <a:gd name="connsiteY5" fmla="*/ 1976270 h 2948836"/>
                <a:gd name="connsiteX6" fmla="*/ 3352106 w 6557324"/>
                <a:gd name="connsiteY6" fmla="*/ 1662763 h 2948836"/>
                <a:gd name="connsiteX7" fmla="*/ 2855717 w 6557324"/>
                <a:gd name="connsiteY7" fmla="*/ 1436339 h 2948836"/>
                <a:gd name="connsiteX8" fmla="*/ 2838301 w 6557324"/>
                <a:gd name="connsiteY8" fmla="*/ 1192499 h 2948836"/>
                <a:gd name="connsiteX9" fmla="*/ 3256312 w 6557324"/>
                <a:gd name="connsiteY9" fmla="*/ 1384088 h 2948836"/>
                <a:gd name="connsiteX10" fmla="*/ 5599381 w 6557324"/>
                <a:gd name="connsiteY10" fmla="*/ 2411699 h 2948836"/>
                <a:gd name="connsiteX11" fmla="*/ 6557324 w 6557324"/>
                <a:gd name="connsiteY11" fmla="*/ 2948836 h 2948836"/>
                <a:gd name="connsiteX12" fmla="*/ 0 w 6557324"/>
                <a:gd name="connsiteY12" fmla="*/ 2948836 h 2948836"/>
                <a:gd name="connsiteX13" fmla="*/ 0 w 6557324"/>
                <a:gd name="connsiteY13" fmla="*/ 69093 h 2948836"/>
                <a:gd name="connsiteX0" fmla="*/ 0 w 6557324"/>
                <a:gd name="connsiteY0" fmla="*/ 67286 h 2947029"/>
                <a:gd name="connsiteX1" fmla="*/ 2089363 w 6557324"/>
                <a:gd name="connsiteY1" fmla="*/ 877184 h 2947029"/>
                <a:gd name="connsiteX2" fmla="*/ 2063237 w 6557324"/>
                <a:gd name="connsiteY2" fmla="*/ 1042647 h 2947029"/>
                <a:gd name="connsiteX3" fmla="*/ 1575557 w 6557324"/>
                <a:gd name="connsiteY3" fmla="*/ 1591286 h 2947029"/>
                <a:gd name="connsiteX4" fmla="*/ 2986346 w 6557324"/>
                <a:gd name="connsiteY4" fmla="*/ 2218304 h 2947029"/>
                <a:gd name="connsiteX5" fmla="*/ 3177934 w 6557324"/>
                <a:gd name="connsiteY5" fmla="*/ 1974463 h 2947029"/>
                <a:gd name="connsiteX6" fmla="*/ 3352106 w 6557324"/>
                <a:gd name="connsiteY6" fmla="*/ 1660956 h 2947029"/>
                <a:gd name="connsiteX7" fmla="*/ 2855717 w 6557324"/>
                <a:gd name="connsiteY7" fmla="*/ 1434532 h 2947029"/>
                <a:gd name="connsiteX8" fmla="*/ 2838301 w 6557324"/>
                <a:gd name="connsiteY8" fmla="*/ 1190692 h 2947029"/>
                <a:gd name="connsiteX9" fmla="*/ 3256312 w 6557324"/>
                <a:gd name="connsiteY9" fmla="*/ 1382281 h 2947029"/>
                <a:gd name="connsiteX10" fmla="*/ 5599381 w 6557324"/>
                <a:gd name="connsiteY10" fmla="*/ 2409892 h 2947029"/>
                <a:gd name="connsiteX11" fmla="*/ 6557324 w 6557324"/>
                <a:gd name="connsiteY11" fmla="*/ 2947029 h 2947029"/>
                <a:gd name="connsiteX12" fmla="*/ 0 w 6557324"/>
                <a:gd name="connsiteY12" fmla="*/ 2947029 h 2947029"/>
                <a:gd name="connsiteX13" fmla="*/ 0 w 6557324"/>
                <a:gd name="connsiteY13" fmla="*/ 67286 h 2947029"/>
                <a:gd name="connsiteX0" fmla="*/ 0 w 6557324"/>
                <a:gd name="connsiteY0" fmla="*/ 124550 h 3004293"/>
                <a:gd name="connsiteX1" fmla="*/ 1288175 w 6557324"/>
                <a:gd name="connsiteY1" fmla="*/ 577397 h 3004293"/>
                <a:gd name="connsiteX2" fmla="*/ 2089363 w 6557324"/>
                <a:gd name="connsiteY2" fmla="*/ 934448 h 3004293"/>
                <a:gd name="connsiteX3" fmla="*/ 2063237 w 6557324"/>
                <a:gd name="connsiteY3" fmla="*/ 1099911 h 3004293"/>
                <a:gd name="connsiteX4" fmla="*/ 1575557 w 6557324"/>
                <a:gd name="connsiteY4" fmla="*/ 1648550 h 3004293"/>
                <a:gd name="connsiteX5" fmla="*/ 2986346 w 6557324"/>
                <a:gd name="connsiteY5" fmla="*/ 2275568 h 3004293"/>
                <a:gd name="connsiteX6" fmla="*/ 3177934 w 6557324"/>
                <a:gd name="connsiteY6" fmla="*/ 2031727 h 3004293"/>
                <a:gd name="connsiteX7" fmla="*/ 3352106 w 6557324"/>
                <a:gd name="connsiteY7" fmla="*/ 1718220 h 3004293"/>
                <a:gd name="connsiteX8" fmla="*/ 2855717 w 6557324"/>
                <a:gd name="connsiteY8" fmla="*/ 1491796 h 3004293"/>
                <a:gd name="connsiteX9" fmla="*/ 2838301 w 6557324"/>
                <a:gd name="connsiteY9" fmla="*/ 1247956 h 3004293"/>
                <a:gd name="connsiteX10" fmla="*/ 3256312 w 6557324"/>
                <a:gd name="connsiteY10" fmla="*/ 1439545 h 3004293"/>
                <a:gd name="connsiteX11" fmla="*/ 5599381 w 6557324"/>
                <a:gd name="connsiteY11" fmla="*/ 2467156 h 3004293"/>
                <a:gd name="connsiteX12" fmla="*/ 6557324 w 6557324"/>
                <a:gd name="connsiteY12" fmla="*/ 3004293 h 3004293"/>
                <a:gd name="connsiteX13" fmla="*/ 0 w 6557324"/>
                <a:gd name="connsiteY13" fmla="*/ 3004293 h 3004293"/>
                <a:gd name="connsiteX14" fmla="*/ 0 w 6557324"/>
                <a:gd name="connsiteY14" fmla="*/ 124550 h 3004293"/>
                <a:gd name="connsiteX0" fmla="*/ 0 w 6557324"/>
                <a:gd name="connsiteY0" fmla="*/ 190859 h 3070602"/>
                <a:gd name="connsiteX1" fmla="*/ 530529 w 6557324"/>
                <a:gd name="connsiteY1" fmla="*/ 347615 h 3070602"/>
                <a:gd name="connsiteX2" fmla="*/ 1288175 w 6557324"/>
                <a:gd name="connsiteY2" fmla="*/ 643706 h 3070602"/>
                <a:gd name="connsiteX3" fmla="*/ 2089363 w 6557324"/>
                <a:gd name="connsiteY3" fmla="*/ 1000757 h 3070602"/>
                <a:gd name="connsiteX4" fmla="*/ 2063237 w 6557324"/>
                <a:gd name="connsiteY4" fmla="*/ 1166220 h 3070602"/>
                <a:gd name="connsiteX5" fmla="*/ 1575557 w 6557324"/>
                <a:gd name="connsiteY5" fmla="*/ 1714859 h 3070602"/>
                <a:gd name="connsiteX6" fmla="*/ 2986346 w 6557324"/>
                <a:gd name="connsiteY6" fmla="*/ 2341877 h 3070602"/>
                <a:gd name="connsiteX7" fmla="*/ 3177934 w 6557324"/>
                <a:gd name="connsiteY7" fmla="*/ 2098036 h 3070602"/>
                <a:gd name="connsiteX8" fmla="*/ 3352106 w 6557324"/>
                <a:gd name="connsiteY8" fmla="*/ 1784529 h 3070602"/>
                <a:gd name="connsiteX9" fmla="*/ 2855717 w 6557324"/>
                <a:gd name="connsiteY9" fmla="*/ 1558105 h 3070602"/>
                <a:gd name="connsiteX10" fmla="*/ 2838301 w 6557324"/>
                <a:gd name="connsiteY10" fmla="*/ 1314265 h 3070602"/>
                <a:gd name="connsiteX11" fmla="*/ 3256312 w 6557324"/>
                <a:gd name="connsiteY11" fmla="*/ 1505854 h 3070602"/>
                <a:gd name="connsiteX12" fmla="*/ 5599381 w 6557324"/>
                <a:gd name="connsiteY12" fmla="*/ 2533465 h 3070602"/>
                <a:gd name="connsiteX13" fmla="*/ 6557324 w 6557324"/>
                <a:gd name="connsiteY13" fmla="*/ 3070602 h 3070602"/>
                <a:gd name="connsiteX14" fmla="*/ 0 w 6557324"/>
                <a:gd name="connsiteY14" fmla="*/ 3070602 h 3070602"/>
                <a:gd name="connsiteX15" fmla="*/ 0 w 6557324"/>
                <a:gd name="connsiteY15" fmla="*/ 190859 h 3070602"/>
                <a:gd name="connsiteX0" fmla="*/ 0 w 6557324"/>
                <a:gd name="connsiteY0" fmla="*/ 200346 h 3080089"/>
                <a:gd name="connsiteX1" fmla="*/ 521820 w 6557324"/>
                <a:gd name="connsiteY1" fmla="*/ 313559 h 3080089"/>
                <a:gd name="connsiteX2" fmla="*/ 1288175 w 6557324"/>
                <a:gd name="connsiteY2" fmla="*/ 653193 h 3080089"/>
                <a:gd name="connsiteX3" fmla="*/ 2089363 w 6557324"/>
                <a:gd name="connsiteY3" fmla="*/ 1010244 h 3080089"/>
                <a:gd name="connsiteX4" fmla="*/ 2063237 w 6557324"/>
                <a:gd name="connsiteY4" fmla="*/ 1175707 h 3080089"/>
                <a:gd name="connsiteX5" fmla="*/ 1575557 w 6557324"/>
                <a:gd name="connsiteY5" fmla="*/ 1724346 h 3080089"/>
                <a:gd name="connsiteX6" fmla="*/ 2986346 w 6557324"/>
                <a:gd name="connsiteY6" fmla="*/ 2351364 h 3080089"/>
                <a:gd name="connsiteX7" fmla="*/ 3177934 w 6557324"/>
                <a:gd name="connsiteY7" fmla="*/ 2107523 h 3080089"/>
                <a:gd name="connsiteX8" fmla="*/ 3352106 w 6557324"/>
                <a:gd name="connsiteY8" fmla="*/ 1794016 h 3080089"/>
                <a:gd name="connsiteX9" fmla="*/ 2855717 w 6557324"/>
                <a:gd name="connsiteY9" fmla="*/ 1567592 h 3080089"/>
                <a:gd name="connsiteX10" fmla="*/ 2838301 w 6557324"/>
                <a:gd name="connsiteY10" fmla="*/ 1323752 h 3080089"/>
                <a:gd name="connsiteX11" fmla="*/ 3256312 w 6557324"/>
                <a:gd name="connsiteY11" fmla="*/ 1515341 h 3080089"/>
                <a:gd name="connsiteX12" fmla="*/ 5599381 w 6557324"/>
                <a:gd name="connsiteY12" fmla="*/ 2542952 h 3080089"/>
                <a:gd name="connsiteX13" fmla="*/ 6557324 w 6557324"/>
                <a:gd name="connsiteY13" fmla="*/ 3080089 h 3080089"/>
                <a:gd name="connsiteX14" fmla="*/ 0 w 6557324"/>
                <a:gd name="connsiteY14" fmla="*/ 3080089 h 3080089"/>
                <a:gd name="connsiteX15" fmla="*/ 0 w 6557324"/>
                <a:gd name="connsiteY15" fmla="*/ 200346 h 3080089"/>
                <a:gd name="connsiteX0" fmla="*/ 0 w 6557324"/>
                <a:gd name="connsiteY0" fmla="*/ 260150 h 3139893"/>
                <a:gd name="connsiteX1" fmla="*/ 156060 w 6557324"/>
                <a:gd name="connsiteY1" fmla="*/ 146941 h 3139893"/>
                <a:gd name="connsiteX2" fmla="*/ 521820 w 6557324"/>
                <a:gd name="connsiteY2" fmla="*/ 373363 h 3139893"/>
                <a:gd name="connsiteX3" fmla="*/ 1288175 w 6557324"/>
                <a:gd name="connsiteY3" fmla="*/ 712997 h 3139893"/>
                <a:gd name="connsiteX4" fmla="*/ 2089363 w 6557324"/>
                <a:gd name="connsiteY4" fmla="*/ 1070048 h 3139893"/>
                <a:gd name="connsiteX5" fmla="*/ 2063237 w 6557324"/>
                <a:gd name="connsiteY5" fmla="*/ 1235511 h 3139893"/>
                <a:gd name="connsiteX6" fmla="*/ 1575557 w 6557324"/>
                <a:gd name="connsiteY6" fmla="*/ 1784150 h 3139893"/>
                <a:gd name="connsiteX7" fmla="*/ 2986346 w 6557324"/>
                <a:gd name="connsiteY7" fmla="*/ 2411168 h 3139893"/>
                <a:gd name="connsiteX8" fmla="*/ 3177934 w 6557324"/>
                <a:gd name="connsiteY8" fmla="*/ 2167327 h 3139893"/>
                <a:gd name="connsiteX9" fmla="*/ 3352106 w 6557324"/>
                <a:gd name="connsiteY9" fmla="*/ 1853820 h 3139893"/>
                <a:gd name="connsiteX10" fmla="*/ 2855717 w 6557324"/>
                <a:gd name="connsiteY10" fmla="*/ 1627396 h 3139893"/>
                <a:gd name="connsiteX11" fmla="*/ 2838301 w 6557324"/>
                <a:gd name="connsiteY11" fmla="*/ 1383556 h 3139893"/>
                <a:gd name="connsiteX12" fmla="*/ 3256312 w 6557324"/>
                <a:gd name="connsiteY12" fmla="*/ 1575145 h 3139893"/>
                <a:gd name="connsiteX13" fmla="*/ 5599381 w 6557324"/>
                <a:gd name="connsiteY13" fmla="*/ 2602756 h 3139893"/>
                <a:gd name="connsiteX14" fmla="*/ 6557324 w 6557324"/>
                <a:gd name="connsiteY14" fmla="*/ 3139893 h 3139893"/>
                <a:gd name="connsiteX15" fmla="*/ 0 w 6557324"/>
                <a:gd name="connsiteY15" fmla="*/ 3139893 h 3139893"/>
                <a:gd name="connsiteX16" fmla="*/ 0 w 6557324"/>
                <a:gd name="connsiteY16" fmla="*/ 260150 h 3139893"/>
                <a:gd name="connsiteX0" fmla="*/ 0 w 6557324"/>
                <a:gd name="connsiteY0" fmla="*/ 557989 h 3437732"/>
                <a:gd name="connsiteX1" fmla="*/ 16723 w 6557324"/>
                <a:gd name="connsiteY1" fmla="*/ 643 h 3437732"/>
                <a:gd name="connsiteX2" fmla="*/ 156060 w 6557324"/>
                <a:gd name="connsiteY2" fmla="*/ 444780 h 3437732"/>
                <a:gd name="connsiteX3" fmla="*/ 521820 w 6557324"/>
                <a:gd name="connsiteY3" fmla="*/ 671202 h 3437732"/>
                <a:gd name="connsiteX4" fmla="*/ 1288175 w 6557324"/>
                <a:gd name="connsiteY4" fmla="*/ 1010836 h 3437732"/>
                <a:gd name="connsiteX5" fmla="*/ 2089363 w 6557324"/>
                <a:gd name="connsiteY5" fmla="*/ 1367887 h 3437732"/>
                <a:gd name="connsiteX6" fmla="*/ 2063237 w 6557324"/>
                <a:gd name="connsiteY6" fmla="*/ 1533350 h 3437732"/>
                <a:gd name="connsiteX7" fmla="*/ 1575557 w 6557324"/>
                <a:gd name="connsiteY7" fmla="*/ 2081989 h 3437732"/>
                <a:gd name="connsiteX8" fmla="*/ 2986346 w 6557324"/>
                <a:gd name="connsiteY8" fmla="*/ 2709007 h 3437732"/>
                <a:gd name="connsiteX9" fmla="*/ 3177934 w 6557324"/>
                <a:gd name="connsiteY9" fmla="*/ 2465166 h 3437732"/>
                <a:gd name="connsiteX10" fmla="*/ 3352106 w 6557324"/>
                <a:gd name="connsiteY10" fmla="*/ 2151659 h 3437732"/>
                <a:gd name="connsiteX11" fmla="*/ 2855717 w 6557324"/>
                <a:gd name="connsiteY11" fmla="*/ 1925235 h 3437732"/>
                <a:gd name="connsiteX12" fmla="*/ 2838301 w 6557324"/>
                <a:gd name="connsiteY12" fmla="*/ 1681395 h 3437732"/>
                <a:gd name="connsiteX13" fmla="*/ 3256312 w 6557324"/>
                <a:gd name="connsiteY13" fmla="*/ 1872984 h 3437732"/>
                <a:gd name="connsiteX14" fmla="*/ 5599381 w 6557324"/>
                <a:gd name="connsiteY14" fmla="*/ 2900595 h 3437732"/>
                <a:gd name="connsiteX15" fmla="*/ 6557324 w 6557324"/>
                <a:gd name="connsiteY15" fmla="*/ 3437732 h 3437732"/>
                <a:gd name="connsiteX16" fmla="*/ 0 w 6557324"/>
                <a:gd name="connsiteY16" fmla="*/ 3437732 h 3437732"/>
                <a:gd name="connsiteX17" fmla="*/ 0 w 6557324"/>
                <a:gd name="connsiteY17" fmla="*/ 557989 h 3437732"/>
                <a:gd name="connsiteX0" fmla="*/ 0 w 6557324"/>
                <a:gd name="connsiteY0" fmla="*/ 558002 h 3437745"/>
                <a:gd name="connsiteX1" fmla="*/ 16723 w 6557324"/>
                <a:gd name="connsiteY1" fmla="*/ 656 h 3437745"/>
                <a:gd name="connsiteX2" fmla="*/ 138643 w 6557324"/>
                <a:gd name="connsiteY2" fmla="*/ 436084 h 3437745"/>
                <a:gd name="connsiteX3" fmla="*/ 521820 w 6557324"/>
                <a:gd name="connsiteY3" fmla="*/ 671215 h 3437745"/>
                <a:gd name="connsiteX4" fmla="*/ 1288175 w 6557324"/>
                <a:gd name="connsiteY4" fmla="*/ 1010849 h 3437745"/>
                <a:gd name="connsiteX5" fmla="*/ 2089363 w 6557324"/>
                <a:gd name="connsiteY5" fmla="*/ 1367900 h 3437745"/>
                <a:gd name="connsiteX6" fmla="*/ 2063237 w 6557324"/>
                <a:gd name="connsiteY6" fmla="*/ 1533363 h 3437745"/>
                <a:gd name="connsiteX7" fmla="*/ 1575557 w 6557324"/>
                <a:gd name="connsiteY7" fmla="*/ 2082002 h 3437745"/>
                <a:gd name="connsiteX8" fmla="*/ 2986346 w 6557324"/>
                <a:gd name="connsiteY8" fmla="*/ 2709020 h 3437745"/>
                <a:gd name="connsiteX9" fmla="*/ 3177934 w 6557324"/>
                <a:gd name="connsiteY9" fmla="*/ 2465179 h 3437745"/>
                <a:gd name="connsiteX10" fmla="*/ 3352106 w 6557324"/>
                <a:gd name="connsiteY10" fmla="*/ 2151672 h 3437745"/>
                <a:gd name="connsiteX11" fmla="*/ 2855717 w 6557324"/>
                <a:gd name="connsiteY11" fmla="*/ 1925248 h 3437745"/>
                <a:gd name="connsiteX12" fmla="*/ 2838301 w 6557324"/>
                <a:gd name="connsiteY12" fmla="*/ 1681408 h 3437745"/>
                <a:gd name="connsiteX13" fmla="*/ 3256312 w 6557324"/>
                <a:gd name="connsiteY13" fmla="*/ 1872997 h 3437745"/>
                <a:gd name="connsiteX14" fmla="*/ 5599381 w 6557324"/>
                <a:gd name="connsiteY14" fmla="*/ 2900608 h 3437745"/>
                <a:gd name="connsiteX15" fmla="*/ 6557324 w 6557324"/>
                <a:gd name="connsiteY15" fmla="*/ 3437745 h 3437745"/>
                <a:gd name="connsiteX16" fmla="*/ 0 w 6557324"/>
                <a:gd name="connsiteY16" fmla="*/ 3437745 h 3437745"/>
                <a:gd name="connsiteX17" fmla="*/ 0 w 6557324"/>
                <a:gd name="connsiteY17" fmla="*/ 558002 h 3437745"/>
                <a:gd name="connsiteX0" fmla="*/ 0 w 6557324"/>
                <a:gd name="connsiteY0" fmla="*/ 562121 h 3441864"/>
                <a:gd name="connsiteX1" fmla="*/ 16723 w 6557324"/>
                <a:gd name="connsiteY1" fmla="*/ 4775 h 3441864"/>
                <a:gd name="connsiteX2" fmla="*/ 626323 w 6557324"/>
                <a:gd name="connsiteY2" fmla="*/ 318284 h 3441864"/>
                <a:gd name="connsiteX3" fmla="*/ 138643 w 6557324"/>
                <a:gd name="connsiteY3" fmla="*/ 440203 h 3441864"/>
                <a:gd name="connsiteX4" fmla="*/ 521820 w 6557324"/>
                <a:gd name="connsiteY4" fmla="*/ 675334 h 3441864"/>
                <a:gd name="connsiteX5" fmla="*/ 1288175 w 6557324"/>
                <a:gd name="connsiteY5" fmla="*/ 1014968 h 3441864"/>
                <a:gd name="connsiteX6" fmla="*/ 2089363 w 6557324"/>
                <a:gd name="connsiteY6" fmla="*/ 1372019 h 3441864"/>
                <a:gd name="connsiteX7" fmla="*/ 2063237 w 6557324"/>
                <a:gd name="connsiteY7" fmla="*/ 1537482 h 3441864"/>
                <a:gd name="connsiteX8" fmla="*/ 1575557 w 6557324"/>
                <a:gd name="connsiteY8" fmla="*/ 2086121 h 3441864"/>
                <a:gd name="connsiteX9" fmla="*/ 2986346 w 6557324"/>
                <a:gd name="connsiteY9" fmla="*/ 2713139 h 3441864"/>
                <a:gd name="connsiteX10" fmla="*/ 3177934 w 6557324"/>
                <a:gd name="connsiteY10" fmla="*/ 2469298 h 3441864"/>
                <a:gd name="connsiteX11" fmla="*/ 3352106 w 6557324"/>
                <a:gd name="connsiteY11" fmla="*/ 2155791 h 3441864"/>
                <a:gd name="connsiteX12" fmla="*/ 2855717 w 6557324"/>
                <a:gd name="connsiteY12" fmla="*/ 1929367 h 3441864"/>
                <a:gd name="connsiteX13" fmla="*/ 2838301 w 6557324"/>
                <a:gd name="connsiteY13" fmla="*/ 1685527 h 3441864"/>
                <a:gd name="connsiteX14" fmla="*/ 3256312 w 6557324"/>
                <a:gd name="connsiteY14" fmla="*/ 1877116 h 3441864"/>
                <a:gd name="connsiteX15" fmla="*/ 5599381 w 6557324"/>
                <a:gd name="connsiteY15" fmla="*/ 2904727 h 3441864"/>
                <a:gd name="connsiteX16" fmla="*/ 6557324 w 6557324"/>
                <a:gd name="connsiteY16" fmla="*/ 3441864 h 3441864"/>
                <a:gd name="connsiteX17" fmla="*/ 0 w 6557324"/>
                <a:gd name="connsiteY17" fmla="*/ 3441864 h 3441864"/>
                <a:gd name="connsiteX18" fmla="*/ 0 w 6557324"/>
                <a:gd name="connsiteY18" fmla="*/ 562121 h 3441864"/>
                <a:gd name="connsiteX0" fmla="*/ 0 w 6557324"/>
                <a:gd name="connsiteY0" fmla="*/ 584098 h 3463841"/>
                <a:gd name="connsiteX1" fmla="*/ 16723 w 6557324"/>
                <a:gd name="connsiteY1" fmla="*/ 26752 h 3463841"/>
                <a:gd name="connsiteX2" fmla="*/ 800495 w 6557324"/>
                <a:gd name="connsiteY2" fmla="*/ 79004 h 3463841"/>
                <a:gd name="connsiteX3" fmla="*/ 626323 w 6557324"/>
                <a:gd name="connsiteY3" fmla="*/ 340261 h 3463841"/>
                <a:gd name="connsiteX4" fmla="*/ 138643 w 6557324"/>
                <a:gd name="connsiteY4" fmla="*/ 462180 h 3463841"/>
                <a:gd name="connsiteX5" fmla="*/ 521820 w 6557324"/>
                <a:gd name="connsiteY5" fmla="*/ 697311 h 3463841"/>
                <a:gd name="connsiteX6" fmla="*/ 1288175 w 6557324"/>
                <a:gd name="connsiteY6" fmla="*/ 1036945 h 3463841"/>
                <a:gd name="connsiteX7" fmla="*/ 2089363 w 6557324"/>
                <a:gd name="connsiteY7" fmla="*/ 1393996 h 3463841"/>
                <a:gd name="connsiteX8" fmla="*/ 2063237 w 6557324"/>
                <a:gd name="connsiteY8" fmla="*/ 1559459 h 3463841"/>
                <a:gd name="connsiteX9" fmla="*/ 1575557 w 6557324"/>
                <a:gd name="connsiteY9" fmla="*/ 2108098 h 3463841"/>
                <a:gd name="connsiteX10" fmla="*/ 2986346 w 6557324"/>
                <a:gd name="connsiteY10" fmla="*/ 2735116 h 3463841"/>
                <a:gd name="connsiteX11" fmla="*/ 3177934 w 6557324"/>
                <a:gd name="connsiteY11" fmla="*/ 2491275 h 3463841"/>
                <a:gd name="connsiteX12" fmla="*/ 3352106 w 6557324"/>
                <a:gd name="connsiteY12" fmla="*/ 2177768 h 3463841"/>
                <a:gd name="connsiteX13" fmla="*/ 2855717 w 6557324"/>
                <a:gd name="connsiteY13" fmla="*/ 1951344 h 3463841"/>
                <a:gd name="connsiteX14" fmla="*/ 2838301 w 6557324"/>
                <a:gd name="connsiteY14" fmla="*/ 1707504 h 3463841"/>
                <a:gd name="connsiteX15" fmla="*/ 3256312 w 6557324"/>
                <a:gd name="connsiteY15" fmla="*/ 1899093 h 3463841"/>
                <a:gd name="connsiteX16" fmla="*/ 5599381 w 6557324"/>
                <a:gd name="connsiteY16" fmla="*/ 2926704 h 3463841"/>
                <a:gd name="connsiteX17" fmla="*/ 6557324 w 6557324"/>
                <a:gd name="connsiteY17" fmla="*/ 3463841 h 3463841"/>
                <a:gd name="connsiteX18" fmla="*/ 0 w 6557324"/>
                <a:gd name="connsiteY18" fmla="*/ 3463841 h 3463841"/>
                <a:gd name="connsiteX19" fmla="*/ 0 w 6557324"/>
                <a:gd name="connsiteY19" fmla="*/ 584098 h 3463841"/>
                <a:gd name="connsiteX0" fmla="*/ 0 w 6557324"/>
                <a:gd name="connsiteY0" fmla="*/ 584098 h 3463841"/>
                <a:gd name="connsiteX1" fmla="*/ 16723 w 6557324"/>
                <a:gd name="connsiteY1" fmla="*/ 26752 h 3463841"/>
                <a:gd name="connsiteX2" fmla="*/ 800495 w 6557324"/>
                <a:gd name="connsiteY2" fmla="*/ 79004 h 3463841"/>
                <a:gd name="connsiteX3" fmla="*/ 626323 w 6557324"/>
                <a:gd name="connsiteY3" fmla="*/ 340261 h 3463841"/>
                <a:gd name="connsiteX4" fmla="*/ 138643 w 6557324"/>
                <a:gd name="connsiteY4" fmla="*/ 462180 h 3463841"/>
                <a:gd name="connsiteX5" fmla="*/ 521820 w 6557324"/>
                <a:gd name="connsiteY5" fmla="*/ 697311 h 3463841"/>
                <a:gd name="connsiteX6" fmla="*/ 1288175 w 6557324"/>
                <a:gd name="connsiteY6" fmla="*/ 1036945 h 3463841"/>
                <a:gd name="connsiteX7" fmla="*/ 2089363 w 6557324"/>
                <a:gd name="connsiteY7" fmla="*/ 1393996 h 3463841"/>
                <a:gd name="connsiteX8" fmla="*/ 2063237 w 6557324"/>
                <a:gd name="connsiteY8" fmla="*/ 1559459 h 3463841"/>
                <a:gd name="connsiteX9" fmla="*/ 1575557 w 6557324"/>
                <a:gd name="connsiteY9" fmla="*/ 2108098 h 3463841"/>
                <a:gd name="connsiteX10" fmla="*/ 2986346 w 6557324"/>
                <a:gd name="connsiteY10" fmla="*/ 2735116 h 3463841"/>
                <a:gd name="connsiteX11" fmla="*/ 3177934 w 6557324"/>
                <a:gd name="connsiteY11" fmla="*/ 2491275 h 3463841"/>
                <a:gd name="connsiteX12" fmla="*/ 3352106 w 6557324"/>
                <a:gd name="connsiteY12" fmla="*/ 2177768 h 3463841"/>
                <a:gd name="connsiteX13" fmla="*/ 2855717 w 6557324"/>
                <a:gd name="connsiteY13" fmla="*/ 1951344 h 3463841"/>
                <a:gd name="connsiteX14" fmla="*/ 2838301 w 6557324"/>
                <a:gd name="connsiteY14" fmla="*/ 1707504 h 3463841"/>
                <a:gd name="connsiteX15" fmla="*/ 3256312 w 6557324"/>
                <a:gd name="connsiteY15" fmla="*/ 1899093 h 3463841"/>
                <a:gd name="connsiteX16" fmla="*/ 5599381 w 6557324"/>
                <a:gd name="connsiteY16" fmla="*/ 2926704 h 3463841"/>
                <a:gd name="connsiteX17" fmla="*/ 6557324 w 6557324"/>
                <a:gd name="connsiteY17" fmla="*/ 3463841 h 3463841"/>
                <a:gd name="connsiteX18" fmla="*/ 0 w 6557324"/>
                <a:gd name="connsiteY18" fmla="*/ 3463841 h 3463841"/>
                <a:gd name="connsiteX19" fmla="*/ 0 w 6557324"/>
                <a:gd name="connsiteY19" fmla="*/ 584098 h 3463841"/>
                <a:gd name="connsiteX0" fmla="*/ 0 w 6557324"/>
                <a:gd name="connsiteY0" fmla="*/ 584098 h 3463841"/>
                <a:gd name="connsiteX1" fmla="*/ 16723 w 6557324"/>
                <a:gd name="connsiteY1" fmla="*/ 26752 h 3463841"/>
                <a:gd name="connsiteX2" fmla="*/ 800495 w 6557324"/>
                <a:gd name="connsiteY2" fmla="*/ 79004 h 3463841"/>
                <a:gd name="connsiteX3" fmla="*/ 626323 w 6557324"/>
                <a:gd name="connsiteY3" fmla="*/ 340261 h 3463841"/>
                <a:gd name="connsiteX4" fmla="*/ 138643 w 6557324"/>
                <a:gd name="connsiteY4" fmla="*/ 462180 h 3463841"/>
                <a:gd name="connsiteX5" fmla="*/ 521820 w 6557324"/>
                <a:gd name="connsiteY5" fmla="*/ 697311 h 3463841"/>
                <a:gd name="connsiteX6" fmla="*/ 1288175 w 6557324"/>
                <a:gd name="connsiteY6" fmla="*/ 1036945 h 3463841"/>
                <a:gd name="connsiteX7" fmla="*/ 2089363 w 6557324"/>
                <a:gd name="connsiteY7" fmla="*/ 1393996 h 3463841"/>
                <a:gd name="connsiteX8" fmla="*/ 2063237 w 6557324"/>
                <a:gd name="connsiteY8" fmla="*/ 1559459 h 3463841"/>
                <a:gd name="connsiteX9" fmla="*/ 1575557 w 6557324"/>
                <a:gd name="connsiteY9" fmla="*/ 2108098 h 3463841"/>
                <a:gd name="connsiteX10" fmla="*/ 2986346 w 6557324"/>
                <a:gd name="connsiteY10" fmla="*/ 2735116 h 3463841"/>
                <a:gd name="connsiteX11" fmla="*/ 3177934 w 6557324"/>
                <a:gd name="connsiteY11" fmla="*/ 2491275 h 3463841"/>
                <a:gd name="connsiteX12" fmla="*/ 3352106 w 6557324"/>
                <a:gd name="connsiteY12" fmla="*/ 2177768 h 3463841"/>
                <a:gd name="connsiteX13" fmla="*/ 2855717 w 6557324"/>
                <a:gd name="connsiteY13" fmla="*/ 1951344 h 3463841"/>
                <a:gd name="connsiteX14" fmla="*/ 2838301 w 6557324"/>
                <a:gd name="connsiteY14" fmla="*/ 1707504 h 3463841"/>
                <a:gd name="connsiteX15" fmla="*/ 3256312 w 6557324"/>
                <a:gd name="connsiteY15" fmla="*/ 1899093 h 3463841"/>
                <a:gd name="connsiteX16" fmla="*/ 5599381 w 6557324"/>
                <a:gd name="connsiteY16" fmla="*/ 2926704 h 3463841"/>
                <a:gd name="connsiteX17" fmla="*/ 6557324 w 6557324"/>
                <a:gd name="connsiteY17" fmla="*/ 3463841 h 3463841"/>
                <a:gd name="connsiteX18" fmla="*/ 0 w 6557324"/>
                <a:gd name="connsiteY18" fmla="*/ 3463841 h 3463841"/>
                <a:gd name="connsiteX19" fmla="*/ 0 w 6557324"/>
                <a:gd name="connsiteY19" fmla="*/ 584098 h 3463841"/>
                <a:gd name="connsiteX0" fmla="*/ 0 w 6557324"/>
                <a:gd name="connsiteY0" fmla="*/ 584098 h 3463841"/>
                <a:gd name="connsiteX1" fmla="*/ 16723 w 6557324"/>
                <a:gd name="connsiteY1" fmla="*/ 26752 h 3463841"/>
                <a:gd name="connsiteX2" fmla="*/ 800495 w 6557324"/>
                <a:gd name="connsiteY2" fmla="*/ 79004 h 3463841"/>
                <a:gd name="connsiteX3" fmla="*/ 626323 w 6557324"/>
                <a:gd name="connsiteY3" fmla="*/ 340261 h 3463841"/>
                <a:gd name="connsiteX4" fmla="*/ 138643 w 6557324"/>
                <a:gd name="connsiteY4" fmla="*/ 462180 h 3463841"/>
                <a:gd name="connsiteX5" fmla="*/ 521820 w 6557324"/>
                <a:gd name="connsiteY5" fmla="*/ 697311 h 3463841"/>
                <a:gd name="connsiteX6" fmla="*/ 1288175 w 6557324"/>
                <a:gd name="connsiteY6" fmla="*/ 1036945 h 3463841"/>
                <a:gd name="connsiteX7" fmla="*/ 2089363 w 6557324"/>
                <a:gd name="connsiteY7" fmla="*/ 1393996 h 3463841"/>
                <a:gd name="connsiteX8" fmla="*/ 2063237 w 6557324"/>
                <a:gd name="connsiteY8" fmla="*/ 1559459 h 3463841"/>
                <a:gd name="connsiteX9" fmla="*/ 1575557 w 6557324"/>
                <a:gd name="connsiteY9" fmla="*/ 2108098 h 3463841"/>
                <a:gd name="connsiteX10" fmla="*/ 2986346 w 6557324"/>
                <a:gd name="connsiteY10" fmla="*/ 2735116 h 3463841"/>
                <a:gd name="connsiteX11" fmla="*/ 3177934 w 6557324"/>
                <a:gd name="connsiteY11" fmla="*/ 2491275 h 3463841"/>
                <a:gd name="connsiteX12" fmla="*/ 3352106 w 6557324"/>
                <a:gd name="connsiteY12" fmla="*/ 2177768 h 3463841"/>
                <a:gd name="connsiteX13" fmla="*/ 2855717 w 6557324"/>
                <a:gd name="connsiteY13" fmla="*/ 1951344 h 3463841"/>
                <a:gd name="connsiteX14" fmla="*/ 2838301 w 6557324"/>
                <a:gd name="connsiteY14" fmla="*/ 1707504 h 3463841"/>
                <a:gd name="connsiteX15" fmla="*/ 3256312 w 6557324"/>
                <a:gd name="connsiteY15" fmla="*/ 1899093 h 3463841"/>
                <a:gd name="connsiteX16" fmla="*/ 5599381 w 6557324"/>
                <a:gd name="connsiteY16" fmla="*/ 2926704 h 3463841"/>
                <a:gd name="connsiteX17" fmla="*/ 6557324 w 6557324"/>
                <a:gd name="connsiteY17" fmla="*/ 3463841 h 3463841"/>
                <a:gd name="connsiteX18" fmla="*/ 0 w 6557324"/>
                <a:gd name="connsiteY18" fmla="*/ 3463841 h 3463841"/>
                <a:gd name="connsiteX19" fmla="*/ 0 w 6557324"/>
                <a:gd name="connsiteY19" fmla="*/ 584098 h 3463841"/>
                <a:gd name="connsiteX0" fmla="*/ 0 w 6557324"/>
                <a:gd name="connsiteY0" fmla="*/ 584098 h 3463841"/>
                <a:gd name="connsiteX1" fmla="*/ 16723 w 6557324"/>
                <a:gd name="connsiteY1" fmla="*/ 26752 h 3463841"/>
                <a:gd name="connsiteX2" fmla="*/ 800495 w 6557324"/>
                <a:gd name="connsiteY2" fmla="*/ 79004 h 3463841"/>
                <a:gd name="connsiteX3" fmla="*/ 626323 w 6557324"/>
                <a:gd name="connsiteY3" fmla="*/ 340261 h 3463841"/>
                <a:gd name="connsiteX4" fmla="*/ 138643 w 6557324"/>
                <a:gd name="connsiteY4" fmla="*/ 462180 h 3463841"/>
                <a:gd name="connsiteX5" fmla="*/ 521820 w 6557324"/>
                <a:gd name="connsiteY5" fmla="*/ 697311 h 3463841"/>
                <a:gd name="connsiteX6" fmla="*/ 1288175 w 6557324"/>
                <a:gd name="connsiteY6" fmla="*/ 1036945 h 3463841"/>
                <a:gd name="connsiteX7" fmla="*/ 2089363 w 6557324"/>
                <a:gd name="connsiteY7" fmla="*/ 1393996 h 3463841"/>
                <a:gd name="connsiteX8" fmla="*/ 2063237 w 6557324"/>
                <a:gd name="connsiteY8" fmla="*/ 1559459 h 3463841"/>
                <a:gd name="connsiteX9" fmla="*/ 2141615 w 6557324"/>
                <a:gd name="connsiteY9" fmla="*/ 1690091 h 3463841"/>
                <a:gd name="connsiteX10" fmla="*/ 1575557 w 6557324"/>
                <a:gd name="connsiteY10" fmla="*/ 2108098 h 3463841"/>
                <a:gd name="connsiteX11" fmla="*/ 2986346 w 6557324"/>
                <a:gd name="connsiteY11" fmla="*/ 2735116 h 3463841"/>
                <a:gd name="connsiteX12" fmla="*/ 3177934 w 6557324"/>
                <a:gd name="connsiteY12" fmla="*/ 2491275 h 3463841"/>
                <a:gd name="connsiteX13" fmla="*/ 3352106 w 6557324"/>
                <a:gd name="connsiteY13" fmla="*/ 2177768 h 3463841"/>
                <a:gd name="connsiteX14" fmla="*/ 2855717 w 6557324"/>
                <a:gd name="connsiteY14" fmla="*/ 1951344 h 3463841"/>
                <a:gd name="connsiteX15" fmla="*/ 2838301 w 6557324"/>
                <a:gd name="connsiteY15" fmla="*/ 1707504 h 3463841"/>
                <a:gd name="connsiteX16" fmla="*/ 3256312 w 6557324"/>
                <a:gd name="connsiteY16" fmla="*/ 1899093 h 3463841"/>
                <a:gd name="connsiteX17" fmla="*/ 5599381 w 6557324"/>
                <a:gd name="connsiteY17" fmla="*/ 2926704 h 3463841"/>
                <a:gd name="connsiteX18" fmla="*/ 6557324 w 6557324"/>
                <a:gd name="connsiteY18" fmla="*/ 3463841 h 3463841"/>
                <a:gd name="connsiteX19" fmla="*/ 0 w 6557324"/>
                <a:gd name="connsiteY19" fmla="*/ 3463841 h 3463841"/>
                <a:gd name="connsiteX20" fmla="*/ 0 w 6557324"/>
                <a:gd name="connsiteY20" fmla="*/ 584098 h 3463841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858418 w 6615247"/>
                <a:gd name="connsiteY2" fmla="*/ 562341 h 3947178"/>
                <a:gd name="connsiteX3" fmla="*/ 684246 w 6615247"/>
                <a:gd name="connsiteY3" fmla="*/ 823598 h 3947178"/>
                <a:gd name="connsiteX4" fmla="*/ 196566 w 6615247"/>
                <a:gd name="connsiteY4" fmla="*/ 945517 h 3947178"/>
                <a:gd name="connsiteX5" fmla="*/ 579743 w 6615247"/>
                <a:gd name="connsiteY5" fmla="*/ 1180648 h 3947178"/>
                <a:gd name="connsiteX6" fmla="*/ 1346098 w 6615247"/>
                <a:gd name="connsiteY6" fmla="*/ 1520282 h 3947178"/>
                <a:gd name="connsiteX7" fmla="*/ 2147286 w 6615247"/>
                <a:gd name="connsiteY7" fmla="*/ 1877333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684246 w 6615247"/>
                <a:gd name="connsiteY3" fmla="*/ 823598 h 3947178"/>
                <a:gd name="connsiteX4" fmla="*/ 196566 w 6615247"/>
                <a:gd name="connsiteY4" fmla="*/ 945517 h 3947178"/>
                <a:gd name="connsiteX5" fmla="*/ 579743 w 6615247"/>
                <a:gd name="connsiteY5" fmla="*/ 1180648 h 3947178"/>
                <a:gd name="connsiteX6" fmla="*/ 1346098 w 6615247"/>
                <a:gd name="connsiteY6" fmla="*/ 1520282 h 3947178"/>
                <a:gd name="connsiteX7" fmla="*/ 2147286 w 6615247"/>
                <a:gd name="connsiteY7" fmla="*/ 1877333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684246 w 6615247"/>
                <a:gd name="connsiteY3" fmla="*/ 823598 h 3947178"/>
                <a:gd name="connsiteX4" fmla="*/ 597160 w 6615247"/>
                <a:gd name="connsiteY4" fmla="*/ 1224192 h 3947178"/>
                <a:gd name="connsiteX5" fmla="*/ 579743 w 6615247"/>
                <a:gd name="connsiteY5" fmla="*/ 1180648 h 3947178"/>
                <a:gd name="connsiteX6" fmla="*/ 1346098 w 6615247"/>
                <a:gd name="connsiteY6" fmla="*/ 1520282 h 3947178"/>
                <a:gd name="connsiteX7" fmla="*/ 2147286 w 6615247"/>
                <a:gd name="connsiteY7" fmla="*/ 1877333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79743 w 6615247"/>
                <a:gd name="connsiteY5" fmla="*/ 1180648 h 3947178"/>
                <a:gd name="connsiteX6" fmla="*/ 1346098 w 6615247"/>
                <a:gd name="connsiteY6" fmla="*/ 1520282 h 3947178"/>
                <a:gd name="connsiteX7" fmla="*/ 2147286 w 6615247"/>
                <a:gd name="connsiteY7" fmla="*/ 1877333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79743 w 6615247"/>
                <a:gd name="connsiteY5" fmla="*/ 1180648 h 3947178"/>
                <a:gd name="connsiteX6" fmla="*/ 736498 w 6615247"/>
                <a:gd name="connsiteY6" fmla="*/ 2007962 h 3947178"/>
                <a:gd name="connsiteX7" fmla="*/ 2147286 w 6615247"/>
                <a:gd name="connsiteY7" fmla="*/ 1877333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79743 w 6615247"/>
                <a:gd name="connsiteY5" fmla="*/ 1180648 h 3947178"/>
                <a:gd name="connsiteX6" fmla="*/ 605870 w 6615247"/>
                <a:gd name="connsiteY6" fmla="*/ 2103757 h 3947178"/>
                <a:gd name="connsiteX7" fmla="*/ 2147286 w 6615247"/>
                <a:gd name="connsiteY7" fmla="*/ 1877333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605870 w 6615247"/>
                <a:gd name="connsiteY6" fmla="*/ 2103757 h 3947178"/>
                <a:gd name="connsiteX7" fmla="*/ 2147286 w 6615247"/>
                <a:gd name="connsiteY7" fmla="*/ 1877333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605870 w 6615247"/>
                <a:gd name="connsiteY6" fmla="*/ 2103757 h 3947178"/>
                <a:gd name="connsiteX7" fmla="*/ 2147286 w 6615247"/>
                <a:gd name="connsiteY7" fmla="*/ 1877333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2147286 w 6615247"/>
                <a:gd name="connsiteY7" fmla="*/ 1877333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2147286 w 6615247"/>
                <a:gd name="connsiteY7" fmla="*/ 1877333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929572 w 6615247"/>
                <a:gd name="connsiteY7" fmla="*/ 1668327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929572 w 6615247"/>
                <a:gd name="connsiteY7" fmla="*/ 1668327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2121160 w 6615247"/>
                <a:gd name="connsiteY8" fmla="*/ 2042796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2896224 w 6615247"/>
                <a:gd name="connsiteY15" fmla="*/ 2190841 h 3947178"/>
                <a:gd name="connsiteX16" fmla="*/ 3314235 w 6615247"/>
                <a:gd name="connsiteY16" fmla="*/ 2382430 h 3947178"/>
                <a:gd name="connsiteX17" fmla="*/ 5657304 w 6615247"/>
                <a:gd name="connsiteY17" fmla="*/ 3410041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3314235 w 6615247"/>
                <a:gd name="connsiteY15" fmla="*/ 2382430 h 3947178"/>
                <a:gd name="connsiteX16" fmla="*/ 5657304 w 6615247"/>
                <a:gd name="connsiteY16" fmla="*/ 3410041 h 3947178"/>
                <a:gd name="connsiteX17" fmla="*/ 6615247 w 6615247"/>
                <a:gd name="connsiteY17" fmla="*/ 3947178 h 3947178"/>
                <a:gd name="connsiteX18" fmla="*/ 57923 w 6615247"/>
                <a:gd name="connsiteY18" fmla="*/ 3947178 h 3947178"/>
                <a:gd name="connsiteX19" fmla="*/ 57923 w 6615247"/>
                <a:gd name="connsiteY19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2913640 w 6615247"/>
                <a:gd name="connsiteY14" fmla="*/ 2434681 h 3947178"/>
                <a:gd name="connsiteX15" fmla="*/ 5657304 w 6615247"/>
                <a:gd name="connsiteY15" fmla="*/ 3410041 h 3947178"/>
                <a:gd name="connsiteX16" fmla="*/ 6615247 w 6615247"/>
                <a:gd name="connsiteY16" fmla="*/ 3947178 h 3947178"/>
                <a:gd name="connsiteX17" fmla="*/ 57923 w 6615247"/>
                <a:gd name="connsiteY17" fmla="*/ 3947178 h 3947178"/>
                <a:gd name="connsiteX18" fmla="*/ 57923 w 6615247"/>
                <a:gd name="connsiteY18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1633480 w 6615247"/>
                <a:gd name="connsiteY10" fmla="*/ 2591435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5657304 w 6615247"/>
                <a:gd name="connsiteY14" fmla="*/ 3410041 h 3947178"/>
                <a:gd name="connsiteX15" fmla="*/ 6615247 w 6615247"/>
                <a:gd name="connsiteY15" fmla="*/ 3947178 h 3947178"/>
                <a:gd name="connsiteX16" fmla="*/ 57923 w 6615247"/>
                <a:gd name="connsiteY16" fmla="*/ 3947178 h 3947178"/>
                <a:gd name="connsiteX17" fmla="*/ 57923 w 6615247"/>
                <a:gd name="connsiteY17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2269205 w 6615247"/>
                <a:gd name="connsiteY10" fmla="*/ 2443389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5657304 w 6615247"/>
                <a:gd name="connsiteY14" fmla="*/ 3410041 h 3947178"/>
                <a:gd name="connsiteX15" fmla="*/ 6615247 w 6615247"/>
                <a:gd name="connsiteY15" fmla="*/ 3947178 h 3947178"/>
                <a:gd name="connsiteX16" fmla="*/ 57923 w 6615247"/>
                <a:gd name="connsiteY16" fmla="*/ 3947178 h 3947178"/>
                <a:gd name="connsiteX17" fmla="*/ 57923 w 6615247"/>
                <a:gd name="connsiteY17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92062 w 6615247"/>
                <a:gd name="connsiteY10" fmla="*/ 2365012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5657304 w 6615247"/>
                <a:gd name="connsiteY14" fmla="*/ 3410041 h 3947178"/>
                <a:gd name="connsiteX15" fmla="*/ 6615247 w 6615247"/>
                <a:gd name="connsiteY15" fmla="*/ 3947178 h 3947178"/>
                <a:gd name="connsiteX16" fmla="*/ 57923 w 6615247"/>
                <a:gd name="connsiteY16" fmla="*/ 3947178 h 3947178"/>
                <a:gd name="connsiteX17" fmla="*/ 57923 w 6615247"/>
                <a:gd name="connsiteY17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92062 w 6615247"/>
                <a:gd name="connsiteY10" fmla="*/ 2365012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5657304 w 6615247"/>
                <a:gd name="connsiteY14" fmla="*/ 3410041 h 3947178"/>
                <a:gd name="connsiteX15" fmla="*/ 6615247 w 6615247"/>
                <a:gd name="connsiteY15" fmla="*/ 3947178 h 3947178"/>
                <a:gd name="connsiteX16" fmla="*/ 57923 w 6615247"/>
                <a:gd name="connsiteY16" fmla="*/ 3947178 h 3947178"/>
                <a:gd name="connsiteX17" fmla="*/ 57923 w 6615247"/>
                <a:gd name="connsiteY17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92062 w 6615247"/>
                <a:gd name="connsiteY10" fmla="*/ 2365012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4281349 w 6615247"/>
                <a:gd name="connsiteY14" fmla="*/ 3906429 h 3947178"/>
                <a:gd name="connsiteX15" fmla="*/ 6615247 w 6615247"/>
                <a:gd name="connsiteY15" fmla="*/ 3947178 h 3947178"/>
                <a:gd name="connsiteX16" fmla="*/ 57923 w 6615247"/>
                <a:gd name="connsiteY16" fmla="*/ 3947178 h 3947178"/>
                <a:gd name="connsiteX17" fmla="*/ 57923 w 6615247"/>
                <a:gd name="connsiteY17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92062 w 6615247"/>
                <a:gd name="connsiteY10" fmla="*/ 2365012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3410029 w 6615247"/>
                <a:gd name="connsiteY13" fmla="*/ 2661105 h 3947178"/>
                <a:gd name="connsiteX14" fmla="*/ 3793669 w 6615247"/>
                <a:gd name="connsiteY14" fmla="*/ 3697423 h 3947178"/>
                <a:gd name="connsiteX15" fmla="*/ 6615247 w 6615247"/>
                <a:gd name="connsiteY15" fmla="*/ 3947178 h 3947178"/>
                <a:gd name="connsiteX16" fmla="*/ 57923 w 6615247"/>
                <a:gd name="connsiteY16" fmla="*/ 3947178 h 3947178"/>
                <a:gd name="connsiteX17" fmla="*/ 57923 w 6615247"/>
                <a:gd name="connsiteY17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92062 w 6615247"/>
                <a:gd name="connsiteY10" fmla="*/ 2365012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4272177 w 6615247"/>
                <a:gd name="connsiteY13" fmla="*/ 3410042 h 3947178"/>
                <a:gd name="connsiteX14" fmla="*/ 3793669 w 6615247"/>
                <a:gd name="connsiteY14" fmla="*/ 3697423 h 3947178"/>
                <a:gd name="connsiteX15" fmla="*/ 6615247 w 6615247"/>
                <a:gd name="connsiteY15" fmla="*/ 3947178 h 3947178"/>
                <a:gd name="connsiteX16" fmla="*/ 57923 w 6615247"/>
                <a:gd name="connsiteY16" fmla="*/ 3947178 h 3947178"/>
                <a:gd name="connsiteX17" fmla="*/ 57923 w 6615247"/>
                <a:gd name="connsiteY17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92062 w 6615247"/>
                <a:gd name="connsiteY10" fmla="*/ 2365012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6023758 w 6615247"/>
                <a:gd name="connsiteY13" fmla="*/ 3465180 h 3947178"/>
                <a:gd name="connsiteX14" fmla="*/ 4272177 w 6615247"/>
                <a:gd name="connsiteY14" fmla="*/ 3410042 h 3947178"/>
                <a:gd name="connsiteX15" fmla="*/ 3793669 w 6615247"/>
                <a:gd name="connsiteY15" fmla="*/ 3697423 h 3947178"/>
                <a:gd name="connsiteX16" fmla="*/ 6615247 w 6615247"/>
                <a:gd name="connsiteY16" fmla="*/ 3947178 h 3947178"/>
                <a:gd name="connsiteX17" fmla="*/ 57923 w 6615247"/>
                <a:gd name="connsiteY17" fmla="*/ 3947178 h 3947178"/>
                <a:gd name="connsiteX18" fmla="*/ 57923 w 6615247"/>
                <a:gd name="connsiteY18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92062 w 6615247"/>
                <a:gd name="connsiteY10" fmla="*/ 2365012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4578135 w 6615247"/>
                <a:gd name="connsiteY13" fmla="*/ 3090711 h 3947178"/>
                <a:gd name="connsiteX14" fmla="*/ 6023758 w 6615247"/>
                <a:gd name="connsiteY14" fmla="*/ 3465180 h 3947178"/>
                <a:gd name="connsiteX15" fmla="*/ 4272177 w 6615247"/>
                <a:gd name="connsiteY15" fmla="*/ 3410042 h 3947178"/>
                <a:gd name="connsiteX16" fmla="*/ 3793669 w 6615247"/>
                <a:gd name="connsiteY16" fmla="*/ 3697423 h 3947178"/>
                <a:gd name="connsiteX17" fmla="*/ 6615247 w 6615247"/>
                <a:gd name="connsiteY17" fmla="*/ 3947178 h 3947178"/>
                <a:gd name="connsiteX18" fmla="*/ 57923 w 6615247"/>
                <a:gd name="connsiteY18" fmla="*/ 3947178 h 3947178"/>
                <a:gd name="connsiteX19" fmla="*/ 57923 w 6615247"/>
                <a:gd name="connsiteY19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92062 w 6615247"/>
                <a:gd name="connsiteY10" fmla="*/ 2365012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4578135 w 6615247"/>
                <a:gd name="connsiteY13" fmla="*/ 3090711 h 3947178"/>
                <a:gd name="connsiteX14" fmla="*/ 5448992 w 6615247"/>
                <a:gd name="connsiteY14" fmla="*/ 3299717 h 3947178"/>
                <a:gd name="connsiteX15" fmla="*/ 6023758 w 6615247"/>
                <a:gd name="connsiteY15" fmla="*/ 3465180 h 3947178"/>
                <a:gd name="connsiteX16" fmla="*/ 4272177 w 6615247"/>
                <a:gd name="connsiteY16" fmla="*/ 3410042 h 3947178"/>
                <a:gd name="connsiteX17" fmla="*/ 3793669 w 6615247"/>
                <a:gd name="connsiteY17" fmla="*/ 3697423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92062 w 6615247"/>
                <a:gd name="connsiteY10" fmla="*/ 2365012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4578135 w 6615247"/>
                <a:gd name="connsiteY13" fmla="*/ 3090711 h 3947178"/>
                <a:gd name="connsiteX14" fmla="*/ 5448992 w 6615247"/>
                <a:gd name="connsiteY14" fmla="*/ 3299717 h 3947178"/>
                <a:gd name="connsiteX15" fmla="*/ 6023758 w 6615247"/>
                <a:gd name="connsiteY15" fmla="*/ 3465180 h 3947178"/>
                <a:gd name="connsiteX16" fmla="*/ 4272177 w 6615247"/>
                <a:gd name="connsiteY16" fmla="*/ 3410042 h 3947178"/>
                <a:gd name="connsiteX17" fmla="*/ 3793669 w 6615247"/>
                <a:gd name="connsiteY17" fmla="*/ 3697423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92062 w 6615247"/>
                <a:gd name="connsiteY10" fmla="*/ 2365012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4665221 w 6615247"/>
                <a:gd name="connsiteY13" fmla="*/ 2925248 h 3947178"/>
                <a:gd name="connsiteX14" fmla="*/ 5448992 w 6615247"/>
                <a:gd name="connsiteY14" fmla="*/ 3299717 h 3947178"/>
                <a:gd name="connsiteX15" fmla="*/ 6023758 w 6615247"/>
                <a:gd name="connsiteY15" fmla="*/ 3465180 h 3947178"/>
                <a:gd name="connsiteX16" fmla="*/ 4272177 w 6615247"/>
                <a:gd name="connsiteY16" fmla="*/ 3410042 h 3947178"/>
                <a:gd name="connsiteX17" fmla="*/ 3793669 w 6615247"/>
                <a:gd name="connsiteY17" fmla="*/ 3697423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57923 w 6615247"/>
                <a:gd name="connsiteY0" fmla="*/ 1067435 h 3947178"/>
                <a:gd name="connsiteX1" fmla="*/ 4978 w 6615247"/>
                <a:gd name="connsiteY1" fmla="*/ 4992 h 3947178"/>
                <a:gd name="connsiteX2" fmla="*/ 1076133 w 6615247"/>
                <a:gd name="connsiteY2" fmla="*/ 562341 h 3947178"/>
                <a:gd name="connsiteX3" fmla="*/ 727789 w 6615247"/>
                <a:gd name="connsiteY3" fmla="*/ 849724 h 3947178"/>
                <a:gd name="connsiteX4" fmla="*/ 597160 w 6615247"/>
                <a:gd name="connsiteY4" fmla="*/ 1224192 h 3947178"/>
                <a:gd name="connsiteX5" fmla="*/ 527492 w 6615247"/>
                <a:gd name="connsiteY5" fmla="*/ 1198065 h 3947178"/>
                <a:gd name="connsiteX6" fmla="*/ 745207 w 6615247"/>
                <a:gd name="connsiteY6" fmla="*/ 2156008 h 3947178"/>
                <a:gd name="connsiteX7" fmla="*/ 1894738 w 6615247"/>
                <a:gd name="connsiteY7" fmla="*/ 1650910 h 3947178"/>
                <a:gd name="connsiteX8" fmla="*/ 5482668 w 6615247"/>
                <a:gd name="connsiteY8" fmla="*/ 3157493 h 3947178"/>
                <a:gd name="connsiteX9" fmla="*/ 2199538 w 6615247"/>
                <a:gd name="connsiteY9" fmla="*/ 2173428 h 3947178"/>
                <a:gd name="connsiteX10" fmla="*/ 92062 w 6615247"/>
                <a:gd name="connsiteY10" fmla="*/ 2365012 h 3947178"/>
                <a:gd name="connsiteX11" fmla="*/ 3044269 w 6615247"/>
                <a:gd name="connsiteY11" fmla="*/ 3218453 h 3947178"/>
                <a:gd name="connsiteX12" fmla="*/ 3235857 w 6615247"/>
                <a:gd name="connsiteY12" fmla="*/ 2974612 h 3947178"/>
                <a:gd name="connsiteX13" fmla="*/ 4578136 w 6615247"/>
                <a:gd name="connsiteY13" fmla="*/ 2968791 h 3947178"/>
                <a:gd name="connsiteX14" fmla="*/ 5448992 w 6615247"/>
                <a:gd name="connsiteY14" fmla="*/ 3299717 h 3947178"/>
                <a:gd name="connsiteX15" fmla="*/ 6023758 w 6615247"/>
                <a:gd name="connsiteY15" fmla="*/ 3465180 h 3947178"/>
                <a:gd name="connsiteX16" fmla="*/ 4272177 w 6615247"/>
                <a:gd name="connsiteY16" fmla="*/ 3410042 h 3947178"/>
                <a:gd name="connsiteX17" fmla="*/ 3793669 w 6615247"/>
                <a:gd name="connsiteY17" fmla="*/ 3697423 h 3947178"/>
                <a:gd name="connsiteX18" fmla="*/ 6615247 w 6615247"/>
                <a:gd name="connsiteY18" fmla="*/ 3947178 h 3947178"/>
                <a:gd name="connsiteX19" fmla="*/ 57923 w 6615247"/>
                <a:gd name="connsiteY19" fmla="*/ 3947178 h 3947178"/>
                <a:gd name="connsiteX20" fmla="*/ 57923 w 6615247"/>
                <a:gd name="connsiteY20" fmla="*/ 1067435 h 3947178"/>
                <a:gd name="connsiteX0" fmla="*/ 61405 w 6618729"/>
                <a:gd name="connsiteY0" fmla="*/ 1067435 h 3947178"/>
                <a:gd name="connsiteX1" fmla="*/ 8460 w 6618729"/>
                <a:gd name="connsiteY1" fmla="*/ 4992 h 3947178"/>
                <a:gd name="connsiteX2" fmla="*/ 1079615 w 6618729"/>
                <a:gd name="connsiteY2" fmla="*/ 562341 h 3947178"/>
                <a:gd name="connsiteX3" fmla="*/ 731271 w 6618729"/>
                <a:gd name="connsiteY3" fmla="*/ 849724 h 3947178"/>
                <a:gd name="connsiteX4" fmla="*/ 600642 w 6618729"/>
                <a:gd name="connsiteY4" fmla="*/ 1224192 h 3947178"/>
                <a:gd name="connsiteX5" fmla="*/ 530974 w 6618729"/>
                <a:gd name="connsiteY5" fmla="*/ 1198065 h 3947178"/>
                <a:gd name="connsiteX6" fmla="*/ 748689 w 6618729"/>
                <a:gd name="connsiteY6" fmla="*/ 2156008 h 3947178"/>
                <a:gd name="connsiteX7" fmla="*/ 1898220 w 6618729"/>
                <a:gd name="connsiteY7" fmla="*/ 1650910 h 3947178"/>
                <a:gd name="connsiteX8" fmla="*/ 5486150 w 6618729"/>
                <a:gd name="connsiteY8" fmla="*/ 3157493 h 3947178"/>
                <a:gd name="connsiteX9" fmla="*/ 2203020 w 6618729"/>
                <a:gd name="connsiteY9" fmla="*/ 2173428 h 3947178"/>
                <a:gd name="connsiteX10" fmla="*/ 17166 w 6618729"/>
                <a:gd name="connsiteY10" fmla="*/ 2408554 h 3947178"/>
                <a:gd name="connsiteX11" fmla="*/ 3047751 w 6618729"/>
                <a:gd name="connsiteY11" fmla="*/ 3218453 h 3947178"/>
                <a:gd name="connsiteX12" fmla="*/ 3239339 w 6618729"/>
                <a:gd name="connsiteY12" fmla="*/ 2974612 h 3947178"/>
                <a:gd name="connsiteX13" fmla="*/ 4581618 w 6618729"/>
                <a:gd name="connsiteY13" fmla="*/ 2968791 h 3947178"/>
                <a:gd name="connsiteX14" fmla="*/ 5452474 w 6618729"/>
                <a:gd name="connsiteY14" fmla="*/ 3299717 h 3947178"/>
                <a:gd name="connsiteX15" fmla="*/ 6027240 w 6618729"/>
                <a:gd name="connsiteY15" fmla="*/ 3465180 h 3947178"/>
                <a:gd name="connsiteX16" fmla="*/ 4275659 w 6618729"/>
                <a:gd name="connsiteY16" fmla="*/ 3410042 h 3947178"/>
                <a:gd name="connsiteX17" fmla="*/ 3797151 w 6618729"/>
                <a:gd name="connsiteY17" fmla="*/ 3697423 h 3947178"/>
                <a:gd name="connsiteX18" fmla="*/ 6618729 w 6618729"/>
                <a:gd name="connsiteY18" fmla="*/ 3947178 h 3947178"/>
                <a:gd name="connsiteX19" fmla="*/ 61405 w 6618729"/>
                <a:gd name="connsiteY19" fmla="*/ 3947178 h 3947178"/>
                <a:gd name="connsiteX20" fmla="*/ 61405 w 6618729"/>
                <a:gd name="connsiteY20" fmla="*/ 1067435 h 3947178"/>
                <a:gd name="connsiteX0" fmla="*/ 229285 w 6786609"/>
                <a:gd name="connsiteY0" fmla="*/ 1067435 h 3947178"/>
                <a:gd name="connsiteX1" fmla="*/ 176340 w 6786609"/>
                <a:gd name="connsiteY1" fmla="*/ 4992 h 3947178"/>
                <a:gd name="connsiteX2" fmla="*/ 1247495 w 6786609"/>
                <a:gd name="connsiteY2" fmla="*/ 562341 h 3947178"/>
                <a:gd name="connsiteX3" fmla="*/ 899151 w 6786609"/>
                <a:gd name="connsiteY3" fmla="*/ 849724 h 3947178"/>
                <a:gd name="connsiteX4" fmla="*/ 768522 w 6786609"/>
                <a:gd name="connsiteY4" fmla="*/ 1224192 h 3947178"/>
                <a:gd name="connsiteX5" fmla="*/ 698854 w 6786609"/>
                <a:gd name="connsiteY5" fmla="*/ 1198065 h 3947178"/>
                <a:gd name="connsiteX6" fmla="*/ 916569 w 6786609"/>
                <a:gd name="connsiteY6" fmla="*/ 2156008 h 3947178"/>
                <a:gd name="connsiteX7" fmla="*/ 2066100 w 6786609"/>
                <a:gd name="connsiteY7" fmla="*/ 1650910 h 3947178"/>
                <a:gd name="connsiteX8" fmla="*/ 5654030 w 6786609"/>
                <a:gd name="connsiteY8" fmla="*/ 3157493 h 3947178"/>
                <a:gd name="connsiteX9" fmla="*/ 2370900 w 6786609"/>
                <a:gd name="connsiteY9" fmla="*/ 2173428 h 3947178"/>
                <a:gd name="connsiteX10" fmla="*/ 185046 w 6786609"/>
                <a:gd name="connsiteY10" fmla="*/ 2408554 h 3947178"/>
                <a:gd name="connsiteX11" fmla="*/ 464880 w 6786609"/>
                <a:gd name="connsiteY11" fmla="*/ 2481111 h 3947178"/>
                <a:gd name="connsiteX12" fmla="*/ 3215631 w 6786609"/>
                <a:gd name="connsiteY12" fmla="*/ 3218453 h 3947178"/>
                <a:gd name="connsiteX13" fmla="*/ 3407219 w 6786609"/>
                <a:gd name="connsiteY13" fmla="*/ 2974612 h 3947178"/>
                <a:gd name="connsiteX14" fmla="*/ 4749498 w 6786609"/>
                <a:gd name="connsiteY14" fmla="*/ 2968791 h 3947178"/>
                <a:gd name="connsiteX15" fmla="*/ 5620354 w 6786609"/>
                <a:gd name="connsiteY15" fmla="*/ 3299717 h 3947178"/>
                <a:gd name="connsiteX16" fmla="*/ 6195120 w 6786609"/>
                <a:gd name="connsiteY16" fmla="*/ 3465180 h 3947178"/>
                <a:gd name="connsiteX17" fmla="*/ 4443539 w 6786609"/>
                <a:gd name="connsiteY17" fmla="*/ 3410042 h 3947178"/>
                <a:gd name="connsiteX18" fmla="*/ 3965031 w 6786609"/>
                <a:gd name="connsiteY18" fmla="*/ 3697423 h 3947178"/>
                <a:gd name="connsiteX19" fmla="*/ 6786609 w 6786609"/>
                <a:gd name="connsiteY19" fmla="*/ 3947178 h 3947178"/>
                <a:gd name="connsiteX20" fmla="*/ 229285 w 6786609"/>
                <a:gd name="connsiteY20" fmla="*/ 3947178 h 3947178"/>
                <a:gd name="connsiteX21" fmla="*/ 229285 w 6786609"/>
                <a:gd name="connsiteY21" fmla="*/ 1067435 h 3947178"/>
                <a:gd name="connsiteX0" fmla="*/ 145909 w 6703233"/>
                <a:gd name="connsiteY0" fmla="*/ 1067435 h 3947178"/>
                <a:gd name="connsiteX1" fmla="*/ 92964 w 6703233"/>
                <a:gd name="connsiteY1" fmla="*/ 4992 h 3947178"/>
                <a:gd name="connsiteX2" fmla="*/ 1164119 w 6703233"/>
                <a:gd name="connsiteY2" fmla="*/ 562341 h 3947178"/>
                <a:gd name="connsiteX3" fmla="*/ 815775 w 6703233"/>
                <a:gd name="connsiteY3" fmla="*/ 849724 h 3947178"/>
                <a:gd name="connsiteX4" fmla="*/ 685146 w 6703233"/>
                <a:gd name="connsiteY4" fmla="*/ 1224192 h 3947178"/>
                <a:gd name="connsiteX5" fmla="*/ 615478 w 6703233"/>
                <a:gd name="connsiteY5" fmla="*/ 1198065 h 3947178"/>
                <a:gd name="connsiteX6" fmla="*/ 833193 w 6703233"/>
                <a:gd name="connsiteY6" fmla="*/ 2156008 h 3947178"/>
                <a:gd name="connsiteX7" fmla="*/ 1982724 w 6703233"/>
                <a:gd name="connsiteY7" fmla="*/ 1650910 h 3947178"/>
                <a:gd name="connsiteX8" fmla="*/ 5570654 w 6703233"/>
                <a:gd name="connsiteY8" fmla="*/ 3157493 h 3947178"/>
                <a:gd name="connsiteX9" fmla="*/ 2287524 w 6703233"/>
                <a:gd name="connsiteY9" fmla="*/ 2173428 h 3947178"/>
                <a:gd name="connsiteX10" fmla="*/ 101670 w 6703233"/>
                <a:gd name="connsiteY10" fmla="*/ 2408554 h 3947178"/>
                <a:gd name="connsiteX11" fmla="*/ 381504 w 6703233"/>
                <a:gd name="connsiteY11" fmla="*/ 2481111 h 3947178"/>
                <a:gd name="connsiteX12" fmla="*/ 294418 w 6703233"/>
                <a:gd name="connsiteY12" fmla="*/ 2899123 h 3947178"/>
                <a:gd name="connsiteX13" fmla="*/ 3132255 w 6703233"/>
                <a:gd name="connsiteY13" fmla="*/ 3218453 h 3947178"/>
                <a:gd name="connsiteX14" fmla="*/ 3323843 w 6703233"/>
                <a:gd name="connsiteY14" fmla="*/ 2974612 h 3947178"/>
                <a:gd name="connsiteX15" fmla="*/ 4666122 w 6703233"/>
                <a:gd name="connsiteY15" fmla="*/ 2968791 h 3947178"/>
                <a:gd name="connsiteX16" fmla="*/ 5536978 w 6703233"/>
                <a:gd name="connsiteY16" fmla="*/ 3299717 h 3947178"/>
                <a:gd name="connsiteX17" fmla="*/ 6111744 w 6703233"/>
                <a:gd name="connsiteY17" fmla="*/ 3465180 h 3947178"/>
                <a:gd name="connsiteX18" fmla="*/ 4360163 w 6703233"/>
                <a:gd name="connsiteY18" fmla="*/ 3410042 h 3947178"/>
                <a:gd name="connsiteX19" fmla="*/ 3881655 w 6703233"/>
                <a:gd name="connsiteY19" fmla="*/ 3697423 h 3947178"/>
                <a:gd name="connsiteX20" fmla="*/ 6703233 w 6703233"/>
                <a:gd name="connsiteY20" fmla="*/ 3947178 h 3947178"/>
                <a:gd name="connsiteX21" fmla="*/ 145909 w 6703233"/>
                <a:gd name="connsiteY21" fmla="*/ 3947178 h 3947178"/>
                <a:gd name="connsiteX22" fmla="*/ 145909 w 6703233"/>
                <a:gd name="connsiteY22" fmla="*/ 1067435 h 3947178"/>
                <a:gd name="connsiteX0" fmla="*/ 190362 w 6747686"/>
                <a:gd name="connsiteY0" fmla="*/ 1067435 h 3947178"/>
                <a:gd name="connsiteX1" fmla="*/ 137417 w 6747686"/>
                <a:gd name="connsiteY1" fmla="*/ 4992 h 3947178"/>
                <a:gd name="connsiteX2" fmla="*/ 1208572 w 6747686"/>
                <a:gd name="connsiteY2" fmla="*/ 562341 h 3947178"/>
                <a:gd name="connsiteX3" fmla="*/ 860228 w 6747686"/>
                <a:gd name="connsiteY3" fmla="*/ 849724 h 3947178"/>
                <a:gd name="connsiteX4" fmla="*/ 729599 w 6747686"/>
                <a:gd name="connsiteY4" fmla="*/ 1224192 h 3947178"/>
                <a:gd name="connsiteX5" fmla="*/ 659931 w 6747686"/>
                <a:gd name="connsiteY5" fmla="*/ 1198065 h 3947178"/>
                <a:gd name="connsiteX6" fmla="*/ 877646 w 6747686"/>
                <a:gd name="connsiteY6" fmla="*/ 2156008 h 3947178"/>
                <a:gd name="connsiteX7" fmla="*/ 2027177 w 6747686"/>
                <a:gd name="connsiteY7" fmla="*/ 1650910 h 3947178"/>
                <a:gd name="connsiteX8" fmla="*/ 5615107 w 6747686"/>
                <a:gd name="connsiteY8" fmla="*/ 3157493 h 3947178"/>
                <a:gd name="connsiteX9" fmla="*/ 2331977 w 6747686"/>
                <a:gd name="connsiteY9" fmla="*/ 2173428 h 3947178"/>
                <a:gd name="connsiteX10" fmla="*/ 146123 w 6747686"/>
                <a:gd name="connsiteY10" fmla="*/ 2408554 h 3947178"/>
                <a:gd name="connsiteX11" fmla="*/ 190825 w 6747686"/>
                <a:gd name="connsiteY11" fmla="*/ 2864288 h 3947178"/>
                <a:gd name="connsiteX12" fmla="*/ 338871 w 6747686"/>
                <a:gd name="connsiteY12" fmla="*/ 2899123 h 3947178"/>
                <a:gd name="connsiteX13" fmla="*/ 3176708 w 6747686"/>
                <a:gd name="connsiteY13" fmla="*/ 3218453 h 3947178"/>
                <a:gd name="connsiteX14" fmla="*/ 3368296 w 6747686"/>
                <a:gd name="connsiteY14" fmla="*/ 2974612 h 3947178"/>
                <a:gd name="connsiteX15" fmla="*/ 4710575 w 6747686"/>
                <a:gd name="connsiteY15" fmla="*/ 2968791 h 3947178"/>
                <a:gd name="connsiteX16" fmla="*/ 5581431 w 6747686"/>
                <a:gd name="connsiteY16" fmla="*/ 3299717 h 3947178"/>
                <a:gd name="connsiteX17" fmla="*/ 6156197 w 6747686"/>
                <a:gd name="connsiteY17" fmla="*/ 3465180 h 3947178"/>
                <a:gd name="connsiteX18" fmla="*/ 4404616 w 6747686"/>
                <a:gd name="connsiteY18" fmla="*/ 3410042 h 3947178"/>
                <a:gd name="connsiteX19" fmla="*/ 3926108 w 6747686"/>
                <a:gd name="connsiteY19" fmla="*/ 3697423 h 3947178"/>
                <a:gd name="connsiteX20" fmla="*/ 6747686 w 6747686"/>
                <a:gd name="connsiteY20" fmla="*/ 3947178 h 3947178"/>
                <a:gd name="connsiteX21" fmla="*/ 190362 w 6747686"/>
                <a:gd name="connsiteY21" fmla="*/ 3947178 h 3947178"/>
                <a:gd name="connsiteX22" fmla="*/ 190362 w 6747686"/>
                <a:gd name="connsiteY22" fmla="*/ 1067435 h 3947178"/>
                <a:gd name="connsiteX0" fmla="*/ 234703 w 6792027"/>
                <a:gd name="connsiteY0" fmla="*/ 1067435 h 3947178"/>
                <a:gd name="connsiteX1" fmla="*/ 181758 w 6792027"/>
                <a:gd name="connsiteY1" fmla="*/ 4992 h 3947178"/>
                <a:gd name="connsiteX2" fmla="*/ 1252913 w 6792027"/>
                <a:gd name="connsiteY2" fmla="*/ 562341 h 3947178"/>
                <a:gd name="connsiteX3" fmla="*/ 904569 w 6792027"/>
                <a:gd name="connsiteY3" fmla="*/ 849724 h 3947178"/>
                <a:gd name="connsiteX4" fmla="*/ 773940 w 6792027"/>
                <a:gd name="connsiteY4" fmla="*/ 1224192 h 3947178"/>
                <a:gd name="connsiteX5" fmla="*/ 704272 w 6792027"/>
                <a:gd name="connsiteY5" fmla="*/ 1198065 h 3947178"/>
                <a:gd name="connsiteX6" fmla="*/ 921987 w 6792027"/>
                <a:gd name="connsiteY6" fmla="*/ 2156008 h 3947178"/>
                <a:gd name="connsiteX7" fmla="*/ 2071518 w 6792027"/>
                <a:gd name="connsiteY7" fmla="*/ 1650910 h 3947178"/>
                <a:gd name="connsiteX8" fmla="*/ 5659448 w 6792027"/>
                <a:gd name="connsiteY8" fmla="*/ 3157493 h 3947178"/>
                <a:gd name="connsiteX9" fmla="*/ 2376318 w 6792027"/>
                <a:gd name="connsiteY9" fmla="*/ 2173428 h 3947178"/>
                <a:gd name="connsiteX10" fmla="*/ 190464 w 6792027"/>
                <a:gd name="connsiteY10" fmla="*/ 2408554 h 3947178"/>
                <a:gd name="connsiteX11" fmla="*/ 130665 w 6792027"/>
                <a:gd name="connsiteY11" fmla="*/ 2646574 h 3947178"/>
                <a:gd name="connsiteX12" fmla="*/ 235166 w 6792027"/>
                <a:gd name="connsiteY12" fmla="*/ 2864288 h 3947178"/>
                <a:gd name="connsiteX13" fmla="*/ 383212 w 6792027"/>
                <a:gd name="connsiteY13" fmla="*/ 2899123 h 3947178"/>
                <a:gd name="connsiteX14" fmla="*/ 3221049 w 6792027"/>
                <a:gd name="connsiteY14" fmla="*/ 3218453 h 3947178"/>
                <a:gd name="connsiteX15" fmla="*/ 3412637 w 6792027"/>
                <a:gd name="connsiteY15" fmla="*/ 2974612 h 3947178"/>
                <a:gd name="connsiteX16" fmla="*/ 4754916 w 6792027"/>
                <a:gd name="connsiteY16" fmla="*/ 2968791 h 3947178"/>
                <a:gd name="connsiteX17" fmla="*/ 5625772 w 6792027"/>
                <a:gd name="connsiteY17" fmla="*/ 3299717 h 3947178"/>
                <a:gd name="connsiteX18" fmla="*/ 6200538 w 6792027"/>
                <a:gd name="connsiteY18" fmla="*/ 3465180 h 3947178"/>
                <a:gd name="connsiteX19" fmla="*/ 4448957 w 6792027"/>
                <a:gd name="connsiteY19" fmla="*/ 3410042 h 3947178"/>
                <a:gd name="connsiteX20" fmla="*/ 3970449 w 6792027"/>
                <a:gd name="connsiteY20" fmla="*/ 3697423 h 3947178"/>
                <a:gd name="connsiteX21" fmla="*/ 6792027 w 6792027"/>
                <a:gd name="connsiteY21" fmla="*/ 3947178 h 3947178"/>
                <a:gd name="connsiteX22" fmla="*/ 234703 w 6792027"/>
                <a:gd name="connsiteY22" fmla="*/ 3947178 h 3947178"/>
                <a:gd name="connsiteX23" fmla="*/ 234703 w 6792027"/>
                <a:gd name="connsiteY23" fmla="*/ 1067435 h 3947178"/>
                <a:gd name="connsiteX0" fmla="*/ 234703 w 6792027"/>
                <a:gd name="connsiteY0" fmla="*/ 1067435 h 3947178"/>
                <a:gd name="connsiteX1" fmla="*/ 181758 w 6792027"/>
                <a:gd name="connsiteY1" fmla="*/ 4992 h 3947178"/>
                <a:gd name="connsiteX2" fmla="*/ 1252913 w 6792027"/>
                <a:gd name="connsiteY2" fmla="*/ 562341 h 3947178"/>
                <a:gd name="connsiteX3" fmla="*/ 904569 w 6792027"/>
                <a:gd name="connsiteY3" fmla="*/ 849724 h 3947178"/>
                <a:gd name="connsiteX4" fmla="*/ 773940 w 6792027"/>
                <a:gd name="connsiteY4" fmla="*/ 1224192 h 3947178"/>
                <a:gd name="connsiteX5" fmla="*/ 704272 w 6792027"/>
                <a:gd name="connsiteY5" fmla="*/ 1198065 h 3947178"/>
                <a:gd name="connsiteX6" fmla="*/ 921987 w 6792027"/>
                <a:gd name="connsiteY6" fmla="*/ 2156008 h 3947178"/>
                <a:gd name="connsiteX7" fmla="*/ 2071518 w 6792027"/>
                <a:gd name="connsiteY7" fmla="*/ 1650910 h 3947178"/>
                <a:gd name="connsiteX8" fmla="*/ 5659448 w 6792027"/>
                <a:gd name="connsiteY8" fmla="*/ 3157493 h 3947178"/>
                <a:gd name="connsiteX9" fmla="*/ 2376318 w 6792027"/>
                <a:gd name="connsiteY9" fmla="*/ 2173428 h 3947178"/>
                <a:gd name="connsiteX10" fmla="*/ 190464 w 6792027"/>
                <a:gd name="connsiteY10" fmla="*/ 2408554 h 3947178"/>
                <a:gd name="connsiteX11" fmla="*/ 130665 w 6792027"/>
                <a:gd name="connsiteY11" fmla="*/ 2646574 h 3947178"/>
                <a:gd name="connsiteX12" fmla="*/ 235166 w 6792027"/>
                <a:gd name="connsiteY12" fmla="*/ 2864288 h 3947178"/>
                <a:gd name="connsiteX13" fmla="*/ 383212 w 6792027"/>
                <a:gd name="connsiteY13" fmla="*/ 2899123 h 3947178"/>
                <a:gd name="connsiteX14" fmla="*/ 3221049 w 6792027"/>
                <a:gd name="connsiteY14" fmla="*/ 3218453 h 3947178"/>
                <a:gd name="connsiteX15" fmla="*/ 3412637 w 6792027"/>
                <a:gd name="connsiteY15" fmla="*/ 2974612 h 3947178"/>
                <a:gd name="connsiteX16" fmla="*/ 4754916 w 6792027"/>
                <a:gd name="connsiteY16" fmla="*/ 2968791 h 3947178"/>
                <a:gd name="connsiteX17" fmla="*/ 5625772 w 6792027"/>
                <a:gd name="connsiteY17" fmla="*/ 3299717 h 3947178"/>
                <a:gd name="connsiteX18" fmla="*/ 6200538 w 6792027"/>
                <a:gd name="connsiteY18" fmla="*/ 3465180 h 3947178"/>
                <a:gd name="connsiteX19" fmla="*/ 4448957 w 6792027"/>
                <a:gd name="connsiteY19" fmla="*/ 3410042 h 3947178"/>
                <a:gd name="connsiteX20" fmla="*/ 3970449 w 6792027"/>
                <a:gd name="connsiteY20" fmla="*/ 3697423 h 3947178"/>
                <a:gd name="connsiteX21" fmla="*/ 6792027 w 6792027"/>
                <a:gd name="connsiteY21" fmla="*/ 3947178 h 3947178"/>
                <a:gd name="connsiteX22" fmla="*/ 234703 w 6792027"/>
                <a:gd name="connsiteY22" fmla="*/ 3947178 h 3947178"/>
                <a:gd name="connsiteX23" fmla="*/ 191625 w 6792027"/>
                <a:gd name="connsiteY23" fmla="*/ 2629157 h 3947178"/>
                <a:gd name="connsiteX24" fmla="*/ 234703 w 6792027"/>
                <a:gd name="connsiteY24" fmla="*/ 1067435 h 3947178"/>
                <a:gd name="connsiteX0" fmla="*/ 234703 w 6792027"/>
                <a:gd name="connsiteY0" fmla="*/ 1067435 h 3947178"/>
                <a:gd name="connsiteX1" fmla="*/ 181758 w 6792027"/>
                <a:gd name="connsiteY1" fmla="*/ 4992 h 3947178"/>
                <a:gd name="connsiteX2" fmla="*/ 1252913 w 6792027"/>
                <a:gd name="connsiteY2" fmla="*/ 562341 h 3947178"/>
                <a:gd name="connsiteX3" fmla="*/ 904569 w 6792027"/>
                <a:gd name="connsiteY3" fmla="*/ 849724 h 3947178"/>
                <a:gd name="connsiteX4" fmla="*/ 773940 w 6792027"/>
                <a:gd name="connsiteY4" fmla="*/ 1224192 h 3947178"/>
                <a:gd name="connsiteX5" fmla="*/ 704272 w 6792027"/>
                <a:gd name="connsiteY5" fmla="*/ 1198065 h 3947178"/>
                <a:gd name="connsiteX6" fmla="*/ 921987 w 6792027"/>
                <a:gd name="connsiteY6" fmla="*/ 2156008 h 3947178"/>
                <a:gd name="connsiteX7" fmla="*/ 2071518 w 6792027"/>
                <a:gd name="connsiteY7" fmla="*/ 1650910 h 3947178"/>
                <a:gd name="connsiteX8" fmla="*/ 5659448 w 6792027"/>
                <a:gd name="connsiteY8" fmla="*/ 3157493 h 3947178"/>
                <a:gd name="connsiteX9" fmla="*/ 2376318 w 6792027"/>
                <a:gd name="connsiteY9" fmla="*/ 2173428 h 3947178"/>
                <a:gd name="connsiteX10" fmla="*/ 190464 w 6792027"/>
                <a:gd name="connsiteY10" fmla="*/ 2408554 h 3947178"/>
                <a:gd name="connsiteX11" fmla="*/ 130665 w 6792027"/>
                <a:gd name="connsiteY11" fmla="*/ 2646574 h 3947178"/>
                <a:gd name="connsiteX12" fmla="*/ 235166 w 6792027"/>
                <a:gd name="connsiteY12" fmla="*/ 2864288 h 3947178"/>
                <a:gd name="connsiteX13" fmla="*/ 383212 w 6792027"/>
                <a:gd name="connsiteY13" fmla="*/ 2899123 h 3947178"/>
                <a:gd name="connsiteX14" fmla="*/ 3221049 w 6792027"/>
                <a:gd name="connsiteY14" fmla="*/ 3218453 h 3947178"/>
                <a:gd name="connsiteX15" fmla="*/ 3412637 w 6792027"/>
                <a:gd name="connsiteY15" fmla="*/ 2974612 h 3947178"/>
                <a:gd name="connsiteX16" fmla="*/ 4754916 w 6792027"/>
                <a:gd name="connsiteY16" fmla="*/ 2968791 h 3947178"/>
                <a:gd name="connsiteX17" fmla="*/ 5625772 w 6792027"/>
                <a:gd name="connsiteY17" fmla="*/ 3299717 h 3947178"/>
                <a:gd name="connsiteX18" fmla="*/ 6200538 w 6792027"/>
                <a:gd name="connsiteY18" fmla="*/ 3465180 h 3947178"/>
                <a:gd name="connsiteX19" fmla="*/ 4448957 w 6792027"/>
                <a:gd name="connsiteY19" fmla="*/ 3410042 h 3947178"/>
                <a:gd name="connsiteX20" fmla="*/ 3970449 w 6792027"/>
                <a:gd name="connsiteY20" fmla="*/ 3697423 h 3947178"/>
                <a:gd name="connsiteX21" fmla="*/ 6792027 w 6792027"/>
                <a:gd name="connsiteY21" fmla="*/ 3947178 h 3947178"/>
                <a:gd name="connsiteX22" fmla="*/ 234703 w 6792027"/>
                <a:gd name="connsiteY22" fmla="*/ 3947178 h 3947178"/>
                <a:gd name="connsiteX23" fmla="*/ 148082 w 6792027"/>
                <a:gd name="connsiteY23" fmla="*/ 2663991 h 3947178"/>
                <a:gd name="connsiteX24" fmla="*/ 234703 w 6792027"/>
                <a:gd name="connsiteY24" fmla="*/ 1067435 h 3947178"/>
                <a:gd name="connsiteX0" fmla="*/ 229516 w 6786840"/>
                <a:gd name="connsiteY0" fmla="*/ 1067435 h 3947178"/>
                <a:gd name="connsiteX1" fmla="*/ 176571 w 6786840"/>
                <a:gd name="connsiteY1" fmla="*/ 4992 h 3947178"/>
                <a:gd name="connsiteX2" fmla="*/ 1247726 w 6786840"/>
                <a:gd name="connsiteY2" fmla="*/ 562341 h 3947178"/>
                <a:gd name="connsiteX3" fmla="*/ 899382 w 6786840"/>
                <a:gd name="connsiteY3" fmla="*/ 849724 h 3947178"/>
                <a:gd name="connsiteX4" fmla="*/ 768753 w 6786840"/>
                <a:gd name="connsiteY4" fmla="*/ 1224192 h 3947178"/>
                <a:gd name="connsiteX5" fmla="*/ 699085 w 6786840"/>
                <a:gd name="connsiteY5" fmla="*/ 1198065 h 3947178"/>
                <a:gd name="connsiteX6" fmla="*/ 916800 w 6786840"/>
                <a:gd name="connsiteY6" fmla="*/ 2156008 h 3947178"/>
                <a:gd name="connsiteX7" fmla="*/ 2066331 w 6786840"/>
                <a:gd name="connsiteY7" fmla="*/ 1650910 h 3947178"/>
                <a:gd name="connsiteX8" fmla="*/ 5654261 w 6786840"/>
                <a:gd name="connsiteY8" fmla="*/ 3157493 h 3947178"/>
                <a:gd name="connsiteX9" fmla="*/ 2371131 w 6786840"/>
                <a:gd name="connsiteY9" fmla="*/ 2173428 h 3947178"/>
                <a:gd name="connsiteX10" fmla="*/ 185277 w 6786840"/>
                <a:gd name="connsiteY10" fmla="*/ 2408554 h 3947178"/>
                <a:gd name="connsiteX11" fmla="*/ 142895 w 6786840"/>
                <a:gd name="connsiteY11" fmla="*/ 2568197 h 3947178"/>
                <a:gd name="connsiteX12" fmla="*/ 125478 w 6786840"/>
                <a:gd name="connsiteY12" fmla="*/ 2646574 h 3947178"/>
                <a:gd name="connsiteX13" fmla="*/ 229979 w 6786840"/>
                <a:gd name="connsiteY13" fmla="*/ 2864288 h 3947178"/>
                <a:gd name="connsiteX14" fmla="*/ 378025 w 6786840"/>
                <a:gd name="connsiteY14" fmla="*/ 2899123 h 3947178"/>
                <a:gd name="connsiteX15" fmla="*/ 3215862 w 6786840"/>
                <a:gd name="connsiteY15" fmla="*/ 3218453 h 3947178"/>
                <a:gd name="connsiteX16" fmla="*/ 3407450 w 6786840"/>
                <a:gd name="connsiteY16" fmla="*/ 2974612 h 3947178"/>
                <a:gd name="connsiteX17" fmla="*/ 4749729 w 6786840"/>
                <a:gd name="connsiteY17" fmla="*/ 2968791 h 3947178"/>
                <a:gd name="connsiteX18" fmla="*/ 5620585 w 6786840"/>
                <a:gd name="connsiteY18" fmla="*/ 3299717 h 3947178"/>
                <a:gd name="connsiteX19" fmla="*/ 6195351 w 6786840"/>
                <a:gd name="connsiteY19" fmla="*/ 3465180 h 3947178"/>
                <a:gd name="connsiteX20" fmla="*/ 4443770 w 6786840"/>
                <a:gd name="connsiteY20" fmla="*/ 3410042 h 3947178"/>
                <a:gd name="connsiteX21" fmla="*/ 3965262 w 6786840"/>
                <a:gd name="connsiteY21" fmla="*/ 3697423 h 3947178"/>
                <a:gd name="connsiteX22" fmla="*/ 6786840 w 6786840"/>
                <a:gd name="connsiteY22" fmla="*/ 3947178 h 3947178"/>
                <a:gd name="connsiteX23" fmla="*/ 229516 w 6786840"/>
                <a:gd name="connsiteY23" fmla="*/ 3947178 h 3947178"/>
                <a:gd name="connsiteX24" fmla="*/ 142895 w 6786840"/>
                <a:gd name="connsiteY24" fmla="*/ 2663991 h 3947178"/>
                <a:gd name="connsiteX25" fmla="*/ 229516 w 6786840"/>
                <a:gd name="connsiteY25" fmla="*/ 1067435 h 3947178"/>
                <a:gd name="connsiteX0" fmla="*/ 247792 w 6805116"/>
                <a:gd name="connsiteY0" fmla="*/ 1067435 h 3947178"/>
                <a:gd name="connsiteX1" fmla="*/ 194847 w 6805116"/>
                <a:gd name="connsiteY1" fmla="*/ 4992 h 3947178"/>
                <a:gd name="connsiteX2" fmla="*/ 1266002 w 6805116"/>
                <a:gd name="connsiteY2" fmla="*/ 562341 h 3947178"/>
                <a:gd name="connsiteX3" fmla="*/ 917658 w 6805116"/>
                <a:gd name="connsiteY3" fmla="*/ 849724 h 3947178"/>
                <a:gd name="connsiteX4" fmla="*/ 787029 w 6805116"/>
                <a:gd name="connsiteY4" fmla="*/ 1224192 h 3947178"/>
                <a:gd name="connsiteX5" fmla="*/ 717361 w 6805116"/>
                <a:gd name="connsiteY5" fmla="*/ 1198065 h 3947178"/>
                <a:gd name="connsiteX6" fmla="*/ 935076 w 6805116"/>
                <a:gd name="connsiteY6" fmla="*/ 2156008 h 3947178"/>
                <a:gd name="connsiteX7" fmla="*/ 2084607 w 6805116"/>
                <a:gd name="connsiteY7" fmla="*/ 1650910 h 3947178"/>
                <a:gd name="connsiteX8" fmla="*/ 5672537 w 6805116"/>
                <a:gd name="connsiteY8" fmla="*/ 3157493 h 3947178"/>
                <a:gd name="connsiteX9" fmla="*/ 2389407 w 6805116"/>
                <a:gd name="connsiteY9" fmla="*/ 2173428 h 3947178"/>
                <a:gd name="connsiteX10" fmla="*/ 203553 w 6805116"/>
                <a:gd name="connsiteY10" fmla="*/ 2408554 h 3947178"/>
                <a:gd name="connsiteX11" fmla="*/ 100211 w 6805116"/>
                <a:gd name="connsiteY11" fmla="*/ 2394026 h 3947178"/>
                <a:gd name="connsiteX12" fmla="*/ 161171 w 6805116"/>
                <a:gd name="connsiteY12" fmla="*/ 2568197 h 3947178"/>
                <a:gd name="connsiteX13" fmla="*/ 143754 w 6805116"/>
                <a:gd name="connsiteY13" fmla="*/ 2646574 h 3947178"/>
                <a:gd name="connsiteX14" fmla="*/ 248255 w 6805116"/>
                <a:gd name="connsiteY14" fmla="*/ 2864288 h 3947178"/>
                <a:gd name="connsiteX15" fmla="*/ 396301 w 6805116"/>
                <a:gd name="connsiteY15" fmla="*/ 2899123 h 3947178"/>
                <a:gd name="connsiteX16" fmla="*/ 3234138 w 6805116"/>
                <a:gd name="connsiteY16" fmla="*/ 3218453 h 3947178"/>
                <a:gd name="connsiteX17" fmla="*/ 3425726 w 6805116"/>
                <a:gd name="connsiteY17" fmla="*/ 2974612 h 3947178"/>
                <a:gd name="connsiteX18" fmla="*/ 4768005 w 6805116"/>
                <a:gd name="connsiteY18" fmla="*/ 2968791 h 3947178"/>
                <a:gd name="connsiteX19" fmla="*/ 5638861 w 6805116"/>
                <a:gd name="connsiteY19" fmla="*/ 3299717 h 3947178"/>
                <a:gd name="connsiteX20" fmla="*/ 6213627 w 6805116"/>
                <a:gd name="connsiteY20" fmla="*/ 3465180 h 3947178"/>
                <a:gd name="connsiteX21" fmla="*/ 4462046 w 6805116"/>
                <a:gd name="connsiteY21" fmla="*/ 3410042 h 3947178"/>
                <a:gd name="connsiteX22" fmla="*/ 3983538 w 6805116"/>
                <a:gd name="connsiteY22" fmla="*/ 3697423 h 3947178"/>
                <a:gd name="connsiteX23" fmla="*/ 6805116 w 6805116"/>
                <a:gd name="connsiteY23" fmla="*/ 3947178 h 3947178"/>
                <a:gd name="connsiteX24" fmla="*/ 247792 w 6805116"/>
                <a:gd name="connsiteY24" fmla="*/ 3947178 h 3947178"/>
                <a:gd name="connsiteX25" fmla="*/ 161171 w 6805116"/>
                <a:gd name="connsiteY25" fmla="*/ 2663991 h 3947178"/>
                <a:gd name="connsiteX26" fmla="*/ 247792 w 6805116"/>
                <a:gd name="connsiteY26" fmla="*/ 1067435 h 39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05116" h="3947178">
                  <a:moveTo>
                    <a:pt x="247792" y="1067435"/>
                  </a:moveTo>
                  <a:cubicBezTo>
                    <a:pt x="253482" y="545387"/>
                    <a:pt x="168837" y="23860"/>
                    <a:pt x="194847" y="4992"/>
                  </a:cubicBezTo>
                  <a:cubicBezTo>
                    <a:pt x="261497" y="-58870"/>
                    <a:pt x="1164402" y="510089"/>
                    <a:pt x="1266002" y="562341"/>
                  </a:cubicBezTo>
                  <a:cubicBezTo>
                    <a:pt x="1367602" y="614593"/>
                    <a:pt x="961201" y="806181"/>
                    <a:pt x="917658" y="849724"/>
                  </a:cubicBezTo>
                  <a:cubicBezTo>
                    <a:pt x="874115" y="893267"/>
                    <a:pt x="713006" y="1160330"/>
                    <a:pt x="787029" y="1224192"/>
                  </a:cubicBezTo>
                  <a:cubicBezTo>
                    <a:pt x="861052" y="1288055"/>
                    <a:pt x="543190" y="1105174"/>
                    <a:pt x="717361" y="1198065"/>
                  </a:cubicBezTo>
                  <a:cubicBezTo>
                    <a:pt x="734779" y="1439002"/>
                    <a:pt x="682528" y="2023928"/>
                    <a:pt x="935076" y="2156008"/>
                  </a:cubicBezTo>
                  <a:cubicBezTo>
                    <a:pt x="1605635" y="2592888"/>
                    <a:pt x="2165887" y="1904909"/>
                    <a:pt x="2084607" y="1650910"/>
                  </a:cubicBezTo>
                  <a:cubicBezTo>
                    <a:pt x="2193349" y="1813470"/>
                    <a:pt x="5575292" y="3031219"/>
                    <a:pt x="5672537" y="3157493"/>
                  </a:cubicBezTo>
                  <a:cubicBezTo>
                    <a:pt x="5582549" y="3256191"/>
                    <a:pt x="2470687" y="2081988"/>
                    <a:pt x="2389407" y="2173428"/>
                  </a:cubicBezTo>
                  <a:cubicBezTo>
                    <a:pt x="2308127" y="2264868"/>
                    <a:pt x="595246" y="2361628"/>
                    <a:pt x="203553" y="2408554"/>
                  </a:cubicBezTo>
                  <a:cubicBezTo>
                    <a:pt x="-188140" y="2455480"/>
                    <a:pt x="107275" y="2367419"/>
                    <a:pt x="100211" y="2394026"/>
                  </a:cubicBezTo>
                  <a:cubicBezTo>
                    <a:pt x="93147" y="2420633"/>
                    <a:pt x="143754" y="2536266"/>
                    <a:pt x="161171" y="2568197"/>
                  </a:cubicBezTo>
                  <a:cubicBezTo>
                    <a:pt x="178588" y="2600128"/>
                    <a:pt x="104566" y="2587066"/>
                    <a:pt x="143754" y="2646574"/>
                  </a:cubicBezTo>
                  <a:cubicBezTo>
                    <a:pt x="182942" y="2706083"/>
                    <a:pt x="194552" y="2814939"/>
                    <a:pt x="248255" y="2864288"/>
                  </a:cubicBezTo>
                  <a:cubicBezTo>
                    <a:pt x="301958" y="2913637"/>
                    <a:pt x="-62157" y="2776233"/>
                    <a:pt x="396301" y="2899123"/>
                  </a:cubicBezTo>
                  <a:cubicBezTo>
                    <a:pt x="854759" y="3022013"/>
                    <a:pt x="2768423" y="3146363"/>
                    <a:pt x="3234138" y="3218453"/>
                  </a:cubicBezTo>
                  <a:cubicBezTo>
                    <a:pt x="3392344" y="3125562"/>
                    <a:pt x="3369120" y="3047183"/>
                    <a:pt x="3425726" y="2974612"/>
                  </a:cubicBezTo>
                  <a:cubicBezTo>
                    <a:pt x="3677016" y="2969288"/>
                    <a:pt x="4303355" y="2887030"/>
                    <a:pt x="4768005" y="2968791"/>
                  </a:cubicBezTo>
                  <a:cubicBezTo>
                    <a:pt x="5125249" y="3018621"/>
                    <a:pt x="5606930" y="3097969"/>
                    <a:pt x="5638861" y="3299717"/>
                  </a:cubicBezTo>
                  <a:cubicBezTo>
                    <a:pt x="5879798" y="3362129"/>
                    <a:pt x="6398151" y="3442438"/>
                    <a:pt x="6213627" y="3465180"/>
                  </a:cubicBezTo>
                  <a:cubicBezTo>
                    <a:pt x="6029103" y="3487922"/>
                    <a:pt x="4492642" y="3343758"/>
                    <a:pt x="4462046" y="3410042"/>
                  </a:cubicBezTo>
                  <a:cubicBezTo>
                    <a:pt x="4431450" y="3476326"/>
                    <a:pt x="3449335" y="3483078"/>
                    <a:pt x="3983538" y="3697423"/>
                  </a:cubicBezTo>
                  <a:lnTo>
                    <a:pt x="6805116" y="3947178"/>
                  </a:lnTo>
                  <a:lnTo>
                    <a:pt x="247792" y="3947178"/>
                  </a:lnTo>
                  <a:cubicBezTo>
                    <a:pt x="250850" y="3507838"/>
                    <a:pt x="158113" y="3103331"/>
                    <a:pt x="161171" y="2663991"/>
                  </a:cubicBezTo>
                  <a:lnTo>
                    <a:pt x="247792" y="106743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70811" y="2315852"/>
              <a:ext cx="2011680" cy="11838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77885" y="1906586"/>
              <a:ext cx="2011680" cy="11838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77885" y="1976924"/>
              <a:ext cx="2011680" cy="11838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63886" y="2613062"/>
              <a:ext cx="4522189" cy="51594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41520" y="2892232"/>
              <a:ext cx="2011680" cy="11838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6742" y="3008072"/>
              <a:ext cx="500742" cy="77133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84340" y="2963838"/>
              <a:ext cx="1130808" cy="36689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62805" y="3087495"/>
              <a:ext cx="679313" cy="43651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69088" y="3379120"/>
              <a:ext cx="1130808" cy="20861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21527" y="3546342"/>
              <a:ext cx="528804" cy="36689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27915" y="3462648"/>
              <a:ext cx="1130808" cy="11492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7000586" y="3026017"/>
              <a:ext cx="3915818" cy="461665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b="1" dirty="0" err="1">
                  <a:solidFill>
                    <a:srgbClr val="FFC000"/>
                  </a:solidFill>
                </a:rPr>
                <a:t>Sterile</a:t>
              </a:r>
              <a:r>
                <a:rPr lang="fr-FR" sz="2400" b="1" dirty="0">
                  <a:solidFill>
                    <a:srgbClr val="FFC000"/>
                  </a:solidFill>
                </a:rPr>
                <a:t> Neutrinos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832517" y="1972888"/>
              <a:ext cx="4569944" cy="461665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00B0F0"/>
                  </a:solidFill>
                </a:rPr>
                <a:t>Light Standard Model neutrinos</a:t>
              </a:r>
            </a:p>
          </p:txBody>
        </p:sp>
      </p:grp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5</a:t>
            </a:fld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63B3C35-0FB1-B08E-69EA-CDB206D0E1B8}"/>
              </a:ext>
            </a:extLst>
          </p:cNvPr>
          <p:cNvSpPr txBox="1"/>
          <p:nvPr/>
        </p:nvSpPr>
        <p:spPr>
          <a:xfrm>
            <a:off x="8144668" y="5441999"/>
            <a:ext cx="2435019" cy="38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Figure by </a:t>
            </a:r>
            <a:r>
              <a:rPr lang="fr-FR" dirty="0" err="1">
                <a:hlinkClick r:id="rId3"/>
              </a:rPr>
              <a:t>Shaaban</a:t>
            </a:r>
            <a:r>
              <a:rPr lang="fr-FR" dirty="0">
                <a:hlinkClick r:id="rId3"/>
              </a:rPr>
              <a:t> Khalil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55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710823" y="3305355"/>
                <a:ext cx="9016763" cy="559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Sup>
                        <m:sSub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3200" b="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823" y="3305355"/>
                <a:ext cx="9016763" cy="5597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71770" y="3180515"/>
            <a:ext cx="9609909" cy="948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5643154" y="3859674"/>
            <a:ext cx="461555" cy="11738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cxnSpLocks/>
          </p:cNvCxnSpPr>
          <p:nvPr/>
        </p:nvCxnSpPr>
        <p:spPr>
          <a:xfrm>
            <a:off x="7483876" y="2458001"/>
            <a:ext cx="719599" cy="8473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623456" y="5033554"/>
                <a:ext cx="6039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Massive</a:t>
                </a:r>
                <a:r>
                  <a:rPr lang="fr-FR" sz="2400" dirty="0"/>
                  <a:t> Neutrinos</a:t>
                </a:r>
              </a:p>
              <a:p>
                <a:pPr algn="ctr"/>
                <a:r>
                  <a:rPr lang="fr-FR" sz="2400" b="1" dirty="0" err="1"/>
                  <a:t>Majorana</a:t>
                </a:r>
                <a:r>
                  <a:rPr lang="fr-FR" sz="2400" dirty="0"/>
                  <a:t> mass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56" y="5033554"/>
                <a:ext cx="6039395" cy="830997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5639698" y="1518521"/>
            <a:ext cx="3180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The Neutrinos </a:t>
            </a:r>
            <a:r>
              <a:rPr lang="fr-FR" sz="2400" dirty="0" err="1"/>
              <a:t>interact</a:t>
            </a:r>
            <a:r>
              <a:rPr lang="fr-FR" sz="2400" dirty="0"/>
              <a:t> with the Standard Model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966651" y="1203585"/>
                <a:ext cx="45023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dirty="0"/>
                  <a:t>: </a:t>
                </a:r>
                <a:r>
                  <a:rPr lang="fr-FR" dirty="0" err="1"/>
                  <a:t>sterile</a:t>
                </a:r>
                <a:r>
                  <a:rPr lang="fr-FR" dirty="0"/>
                  <a:t> Neutrinos</a:t>
                </a: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fr-FR" dirty="0"/>
                  <a:t>: </a:t>
                </a:r>
                <a:r>
                  <a:rPr lang="fr-FR" dirty="0" err="1"/>
                  <a:t>Higgs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fr-FR" dirty="0"/>
                  <a:t>: lepton </a:t>
                </a:r>
                <a:r>
                  <a:rPr lang="fr-FR" dirty="0" err="1"/>
                  <a:t>field</a:t>
                </a:r>
                <a:r>
                  <a:rPr lang="fr-FR" dirty="0"/>
                  <a:t>, </a:t>
                </a:r>
                <a:r>
                  <a:rPr lang="fr-FR" dirty="0" err="1"/>
                  <a:t>can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neutrino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FR" dirty="0"/>
                  <a:t> or </a:t>
                </a:r>
                <a:r>
                  <a:rPr lang="fr-FR" dirty="0" err="1"/>
                  <a:t>electron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𝑆𝑀</m:t>
                        </m:r>
                      </m:sub>
                    </m:sSub>
                  </m:oMath>
                </a14:m>
                <a:r>
                  <a:rPr lang="fr-FR" dirty="0"/>
                  <a:t>: </a:t>
                </a:r>
                <a:r>
                  <a:rPr lang="fr-FR" dirty="0" err="1"/>
                  <a:t>Lagrangian</a:t>
                </a:r>
                <a:r>
                  <a:rPr lang="fr-FR" dirty="0"/>
                  <a:t> of the Standard Model</a:t>
                </a: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1" y="1203585"/>
                <a:ext cx="4502331" cy="1200329"/>
              </a:xfrm>
              <a:prstGeom prst="rect">
                <a:avLst/>
              </a:prstGeom>
              <a:blipFill>
                <a:blip r:embed="rId4"/>
                <a:stretch>
                  <a:fillRect l="-407" t="-2030" b="-76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0960ED4-9FB5-5A04-C7C6-0BFD6ED7DEE4}"/>
              </a:ext>
            </a:extLst>
          </p:cNvPr>
          <p:cNvSpPr/>
          <p:nvPr/>
        </p:nvSpPr>
        <p:spPr>
          <a:xfrm>
            <a:off x="7155402" y="5299969"/>
            <a:ext cx="656948" cy="230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1272C6F-882D-5CE4-3334-067BE47F57F8}"/>
              </a:ext>
            </a:extLst>
          </p:cNvPr>
          <p:cNvSpPr txBox="1"/>
          <p:nvPr/>
        </p:nvSpPr>
        <p:spPr>
          <a:xfrm>
            <a:off x="7979441" y="5144934"/>
            <a:ext cx="329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Violates</a:t>
            </a:r>
            <a:r>
              <a:rPr lang="fr-FR" sz="2400" dirty="0"/>
              <a:t> </a:t>
            </a:r>
            <a:r>
              <a:rPr lang="fr-FR" sz="2400" b="1" dirty="0"/>
              <a:t>Lepton </a:t>
            </a:r>
            <a:r>
              <a:rPr lang="fr-FR" sz="2400" b="1" dirty="0" err="1"/>
              <a:t>number</a:t>
            </a:r>
            <a:endParaRPr lang="fr-FR" sz="2400" b="1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CAF4114E-D58A-28E2-93EB-5EEFD0E3D64E}"/>
              </a:ext>
            </a:extLst>
          </p:cNvPr>
          <p:cNvSpPr/>
          <p:nvPr/>
        </p:nvSpPr>
        <p:spPr>
          <a:xfrm>
            <a:off x="8662851" y="2415309"/>
            <a:ext cx="656948" cy="230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73BB62-B50C-25DA-56B9-5C7940F6BEE1}"/>
              </a:ext>
            </a:extLst>
          </p:cNvPr>
          <p:cNvSpPr txBox="1"/>
          <p:nvPr/>
        </p:nvSpPr>
        <p:spPr>
          <a:xfrm>
            <a:off x="9356558" y="2091566"/>
            <a:ext cx="170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Violates</a:t>
            </a:r>
            <a:r>
              <a:rPr lang="fr-FR" sz="2400" dirty="0"/>
              <a:t> </a:t>
            </a:r>
            <a:r>
              <a:rPr lang="fr-FR" sz="2400" b="1" dirty="0"/>
              <a:t>CP </a:t>
            </a:r>
            <a:r>
              <a:rPr lang="fr-FR" sz="2400" b="1" dirty="0" err="1"/>
              <a:t>symmetry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2372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 animBg="1"/>
      <p:bldP spid="5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5284A9-EDBF-9EF0-6A1F-7DFFB725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C4BFAB-562A-9C2F-8E8E-1C9495E32E20}"/>
              </a:ext>
            </a:extLst>
          </p:cNvPr>
          <p:cNvSpPr txBox="1"/>
          <p:nvPr/>
        </p:nvSpPr>
        <p:spPr>
          <a:xfrm>
            <a:off x="1242874" y="1003176"/>
            <a:ext cx="94991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Sakharov conditions </a:t>
            </a:r>
            <a:r>
              <a:rPr lang="fr-FR" sz="3600" dirty="0"/>
              <a:t>for </a:t>
            </a:r>
            <a:r>
              <a:rPr lang="fr-FR" sz="3600" dirty="0" err="1"/>
              <a:t>generation</a:t>
            </a:r>
            <a:r>
              <a:rPr lang="fr-FR" sz="3600" dirty="0"/>
              <a:t> of </a:t>
            </a:r>
            <a:r>
              <a:rPr lang="fr-FR" sz="3600" dirty="0" err="1"/>
              <a:t>matter-antimatter</a:t>
            </a:r>
            <a:r>
              <a:rPr lang="fr-FR" sz="3600" dirty="0"/>
              <a:t> </a:t>
            </a:r>
            <a:r>
              <a:rPr lang="fr-FR" sz="3600" dirty="0" err="1"/>
              <a:t>asymmetry</a:t>
            </a:r>
            <a:r>
              <a:rPr lang="fr-FR" sz="3600" dirty="0"/>
              <a:t> (1967):</a:t>
            </a:r>
          </a:p>
          <a:p>
            <a:endParaRPr lang="fr-FR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/>
              <a:t>Baryon/Lepton </a:t>
            </a:r>
            <a:r>
              <a:rPr lang="fr-FR" sz="3600" dirty="0" err="1"/>
              <a:t>number</a:t>
            </a:r>
            <a:r>
              <a:rPr lang="fr-FR" sz="3600" dirty="0"/>
              <a:t> violation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/>
              <a:t>C and CP violation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/>
              <a:t>Out-of-</a:t>
            </a:r>
            <a:r>
              <a:rPr lang="fr-FR" sz="3600" dirty="0" err="1"/>
              <a:t>Equilibrium</a:t>
            </a:r>
            <a:endParaRPr lang="fr-FR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2A8D62-C6C5-FECB-05E0-59876FB84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260" y="1744667"/>
            <a:ext cx="2709029" cy="35528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B73759-AE4D-3ED3-4B38-1678221D15A9}"/>
              </a:ext>
            </a:extLst>
          </p:cNvPr>
          <p:cNvSpPr txBox="1"/>
          <p:nvPr/>
        </p:nvSpPr>
        <p:spPr>
          <a:xfrm>
            <a:off x="8719075" y="5446638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Andreï Sakharov </a:t>
            </a:r>
          </a:p>
        </p:txBody>
      </p:sp>
    </p:spTree>
    <p:extLst>
      <p:ext uri="{BB962C8B-B14F-4D97-AF65-F5344CB8AC3E}">
        <p14:creationId xmlns:p14="http://schemas.microsoft.com/office/powerpoint/2010/main" val="117727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098" y="1743897"/>
            <a:ext cx="10929256" cy="1822514"/>
          </a:xfrm>
        </p:spPr>
        <p:txBody>
          <a:bodyPr>
            <a:noAutofit/>
          </a:bodyPr>
          <a:lstStyle/>
          <a:p>
            <a:r>
              <a:rPr lang="fr-FR" sz="6600" dirty="0"/>
              <a:t>2</a:t>
            </a:r>
            <a:r>
              <a:rPr lang="fr-FR" sz="6600" dirty="0">
                <a:solidFill>
                  <a:schemeClr val="tx1"/>
                </a:solidFill>
              </a:rPr>
              <a:t>. </a:t>
            </a:r>
            <a:r>
              <a:rPr lang="fr-FR" sz="6600" b="1" dirty="0">
                <a:solidFill>
                  <a:schemeClr val="tx1"/>
                </a:solidFill>
              </a:rPr>
              <a:t>Phase Transition</a:t>
            </a:r>
            <a:r>
              <a:rPr lang="fr-FR" sz="6600" dirty="0"/>
              <a:t>: </a:t>
            </a:r>
            <a:r>
              <a:rPr lang="fr-FR" sz="6600" dirty="0" err="1"/>
              <a:t>going</a:t>
            </a:r>
            <a:r>
              <a:rPr lang="fr-FR" sz="6600" dirty="0"/>
              <a:t> out of </a:t>
            </a:r>
            <a:r>
              <a:rPr lang="fr-FR" sz="6600" dirty="0" err="1"/>
              <a:t>equilibrium</a:t>
            </a:r>
            <a:endParaRPr lang="fr-FR" sz="6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8</a:t>
            </a:fld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C07F035-9492-F64B-346D-0FE974F7965D}"/>
              </a:ext>
            </a:extLst>
          </p:cNvPr>
          <p:cNvSpPr/>
          <p:nvPr/>
        </p:nvSpPr>
        <p:spPr>
          <a:xfrm>
            <a:off x="4821434" y="4136994"/>
            <a:ext cx="2378357" cy="132540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59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675989" y="1241424"/>
                <a:ext cx="9016763" cy="559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Sup>
                        <m:sSub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3200" b="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89" y="1241424"/>
                <a:ext cx="9016763" cy="559705"/>
              </a:xfrm>
              <a:prstGeom prst="rect">
                <a:avLst/>
              </a:prstGeom>
              <a:blipFill>
                <a:blip r:embed="rId2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36936" y="1116584"/>
            <a:ext cx="9609909" cy="948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>
            <a:off x="5773783" y="2403565"/>
            <a:ext cx="566057" cy="1088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53384" y="4024811"/>
                <a:ext cx="10459723" cy="559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Sup>
                        <m:sSubSupPr>
                          <m:ctrlP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fr-FR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Sup>
                        <m:sSub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3200" b="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4" y="4024811"/>
                <a:ext cx="10459723" cy="559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97884" y="3830211"/>
            <a:ext cx="10370725" cy="948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388661" y="5117191"/>
            <a:ext cx="4558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New interactions, new </a:t>
            </a:r>
            <a:r>
              <a:rPr lang="fr-FR" sz="2800" dirty="0" err="1"/>
              <a:t>dynamics</a:t>
            </a:r>
            <a:r>
              <a:rPr lang="fr-FR" sz="2800" dirty="0"/>
              <a:t> for the </a:t>
            </a:r>
            <a:r>
              <a:rPr lang="fr-FR" sz="2800" dirty="0" err="1"/>
              <a:t>sterile</a:t>
            </a:r>
            <a:r>
              <a:rPr lang="fr-FR" sz="2800" dirty="0"/>
              <a:t> </a:t>
            </a:r>
            <a:r>
              <a:rPr lang="fr-FR" sz="2800" dirty="0" err="1"/>
              <a:t>sector</a:t>
            </a:r>
            <a:r>
              <a:rPr lang="fr-FR" sz="2800" dirty="0"/>
              <a:t>			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164A-E544-4FE8-80F8-0011BBEB2FB8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FC34753-3C83-4016-D4B6-9CAFB923AFBA}"/>
                  </a:ext>
                </a:extLst>
              </p:cNvPr>
              <p:cNvSpPr txBox="1"/>
              <p:nvPr/>
            </p:nvSpPr>
            <p:spPr>
              <a:xfrm>
                <a:off x="128727" y="5178334"/>
                <a:ext cx="6116714" cy="66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FR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  <m:sup>
                          <m:r>
                            <a:rPr lang="fr-F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fr-FR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FC34753-3C83-4016-D4B6-9CAFB923A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7" y="5178334"/>
                <a:ext cx="6116714" cy="661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790BC0F6-C439-AD8D-8E0F-366C2B0BC017}"/>
              </a:ext>
            </a:extLst>
          </p:cNvPr>
          <p:cNvSpPr txBox="1"/>
          <p:nvPr/>
        </p:nvSpPr>
        <p:spPr>
          <a:xfrm>
            <a:off x="8001326" y="2791794"/>
            <a:ext cx="255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Rosauro-Alcaraz</a:t>
            </a:r>
            <a:r>
              <a:rPr lang="fr-FR" dirty="0"/>
              <a:t> (2021)]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919F0E-6230-A389-5126-287C355ECC1E}"/>
              </a:ext>
            </a:extLst>
          </p:cNvPr>
          <p:cNvSpPr txBox="1"/>
          <p:nvPr/>
        </p:nvSpPr>
        <p:spPr>
          <a:xfrm>
            <a:off x="8141164" y="3155050"/>
            <a:ext cx="255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[Huang, Xie (2022)]</a:t>
            </a:r>
          </a:p>
        </p:txBody>
      </p:sp>
    </p:spTree>
    <p:extLst>
      <p:ext uri="{BB962C8B-B14F-4D97-AF65-F5344CB8AC3E}">
        <p14:creationId xmlns:p14="http://schemas.microsoft.com/office/powerpoint/2010/main" val="18879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11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15642</TotalTime>
  <Words>1728</Words>
  <Application>Microsoft Office PowerPoint</Application>
  <PresentationFormat>Grand écran</PresentationFormat>
  <Paragraphs>316</Paragraphs>
  <Slides>42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Garamond</vt:lpstr>
      <vt:lpstr>Organique</vt:lpstr>
      <vt:lpstr>Neutrinos, Cosmological Phase-Transition and the Matter-Antimatter Asymmetry</vt:lpstr>
      <vt:lpstr>Présentation PowerPoint</vt:lpstr>
      <vt:lpstr>Présentation PowerPoint</vt:lpstr>
      <vt:lpstr>1. Motivating sterile Neutrinos: light neutrinos and asymmetry</vt:lpstr>
      <vt:lpstr>Présentation PowerPoint</vt:lpstr>
      <vt:lpstr>Présentation PowerPoint</vt:lpstr>
      <vt:lpstr>Présentation PowerPoint</vt:lpstr>
      <vt:lpstr>2. Phase Transition: going out of equilibrium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Equilibrium QFT: Schwinger-Dyson Equation</vt:lpstr>
      <vt:lpstr>Non-Equilibrium QFT: Schwinger-Dyson Equation</vt:lpstr>
      <vt:lpstr>Keldysh-Schwinger/CTP formalism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Comparison of both models</vt:lpstr>
      <vt:lpstr>Summary and conclusion</vt:lpstr>
      <vt:lpstr>Work achieved</vt:lpstr>
      <vt:lpstr>Présentation PowerPoint</vt:lpstr>
      <vt:lpstr>Présentation PowerPoint</vt:lpstr>
      <vt:lpstr>Présentation PowerPoint</vt:lpstr>
      <vt:lpstr>Further prospects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General scheme</vt:lpstr>
      <vt:lpstr>Homogeneous and isotropic Universe</vt:lpstr>
      <vt:lpstr>Présentation PowerPoint</vt:lpstr>
      <vt:lpstr>Example of an evolution of the asymmetry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Neutrinos, Electroweak Symmetry Breaking and the Matter-Antimatter Asymmetry</dc:title>
  <dc:creator>Rémi Faure</dc:creator>
  <cp:lastModifiedBy>Rémi Faure</cp:lastModifiedBy>
  <cp:revision>596</cp:revision>
  <dcterms:created xsi:type="dcterms:W3CDTF">2021-06-18T12:19:42Z</dcterms:created>
  <dcterms:modified xsi:type="dcterms:W3CDTF">2023-02-15T16:29:57Z</dcterms:modified>
</cp:coreProperties>
</file>