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7" r:id="rId2"/>
    <p:sldId id="345" r:id="rId3"/>
    <p:sldId id="381" r:id="rId4"/>
    <p:sldId id="309" r:id="rId5"/>
    <p:sldId id="347" r:id="rId6"/>
    <p:sldId id="312" r:id="rId7"/>
    <p:sldId id="310" r:id="rId8"/>
    <p:sldId id="311" r:id="rId9"/>
    <p:sldId id="352" r:id="rId10"/>
    <p:sldId id="353" r:id="rId11"/>
    <p:sldId id="318" r:id="rId12"/>
    <p:sldId id="319" r:id="rId13"/>
    <p:sldId id="326" r:id="rId14"/>
    <p:sldId id="382" r:id="rId15"/>
    <p:sldId id="358" r:id="rId16"/>
    <p:sldId id="359" r:id="rId17"/>
    <p:sldId id="360" r:id="rId18"/>
    <p:sldId id="361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03" r:id="rId30"/>
    <p:sldId id="374" r:id="rId31"/>
    <p:sldId id="383" r:id="rId32"/>
    <p:sldId id="298" r:id="rId33"/>
    <p:sldId id="297" r:id="rId34"/>
    <p:sldId id="377" r:id="rId35"/>
    <p:sldId id="268" r:id="rId36"/>
    <p:sldId id="325" r:id="rId37"/>
    <p:sldId id="375" r:id="rId38"/>
    <p:sldId id="376" r:id="rId39"/>
    <p:sldId id="337" r:id="rId40"/>
    <p:sldId id="340" r:id="rId41"/>
    <p:sldId id="341" r:id="rId42"/>
    <p:sldId id="356" r:id="rId43"/>
    <p:sldId id="357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5395B-9560-4311-8601-05998D9DF54A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47640-66A4-4A91-A3FD-4686BD9AAA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62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02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8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 candidats à la mesure de D pour MORA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4212-8A4E-4DE6-96CE-4DF18984BAC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258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 candidats à la mesure de D pour MORA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4212-8A4E-4DE6-96CE-4DF18984BAC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864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40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4212-8A4E-4DE6-96CE-4DF18984BAC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977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14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27987E-BC18-4B44-ABCF-B7F127F2887C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891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0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2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92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24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64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6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93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0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6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64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79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5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68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31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61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4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46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0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21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5841B-D92D-4D0A-A6BB-D57CAC44E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00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3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0.png"/><Relationship Id="rId7" Type="http://schemas.openxmlformats.org/officeDocument/2006/relationships/hyperlink" Target="https://indico.in2p3.fr/event/25986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2207.02161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720.png"/><Relationship Id="rId10" Type="http://schemas.openxmlformats.org/officeDocument/2006/relationships/image" Target="../media/image7.png"/><Relationship Id="rId4" Type="http://schemas.openxmlformats.org/officeDocument/2006/relationships/image" Target="../media/image1620.png"/><Relationship Id="rId9" Type="http://schemas.openxmlformats.org/officeDocument/2006/relationships/image" Target="../media/image18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0.png"/><Relationship Id="rId7" Type="http://schemas.openxmlformats.org/officeDocument/2006/relationships/image" Target="../media/image37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0.png"/><Relationship Id="rId5" Type="http://schemas.openxmlformats.org/officeDocument/2006/relationships/image" Target="../media/image1720.png"/><Relationship Id="rId4" Type="http://schemas.openxmlformats.org/officeDocument/2006/relationships/image" Target="../media/image1620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0.png"/><Relationship Id="rId3" Type="http://schemas.openxmlformats.org/officeDocument/2006/relationships/image" Target="../media/image18.png"/><Relationship Id="rId7" Type="http://schemas.openxmlformats.org/officeDocument/2006/relationships/image" Target="../media/image37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0.png"/><Relationship Id="rId5" Type="http://schemas.openxmlformats.org/officeDocument/2006/relationships/image" Target="../media/image1720.png"/><Relationship Id="rId4" Type="http://schemas.openxmlformats.org/officeDocument/2006/relationships/image" Target="../media/image16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.png"/><Relationship Id="rId18" Type="http://schemas.openxmlformats.org/officeDocument/2006/relationships/image" Target="../media/image48.png"/><Relationship Id="rId3" Type="http://schemas.openxmlformats.org/officeDocument/2006/relationships/image" Target="../media/image35.jpeg"/><Relationship Id="rId21" Type="http://schemas.openxmlformats.org/officeDocument/2006/relationships/image" Target="../media/image11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17" Type="http://schemas.openxmlformats.org/officeDocument/2006/relationships/image" Target="../media/image47.png"/><Relationship Id="rId2" Type="http://schemas.openxmlformats.org/officeDocument/2006/relationships/image" Target="../media/image34.png"/><Relationship Id="rId16" Type="http://schemas.openxmlformats.org/officeDocument/2006/relationships/image" Target="../media/image46.jpe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5.jpeg"/><Relationship Id="rId10" Type="http://schemas.openxmlformats.org/officeDocument/2006/relationships/image" Target="../media/image42.png"/><Relationship Id="rId19" Type="http://schemas.openxmlformats.org/officeDocument/2006/relationships/image" Target="../media/image31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Relationship Id="rId1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1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3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21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7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1.jpeg"/><Relationship Id="rId3" Type="http://schemas.openxmlformats.org/officeDocument/2006/relationships/image" Target="../media/image74.pn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0.png"/><Relationship Id="rId5" Type="http://schemas.openxmlformats.org/officeDocument/2006/relationships/image" Target="../media/image76.jpeg"/><Relationship Id="rId15" Type="http://schemas.openxmlformats.org/officeDocument/2006/relationships/image" Target="../media/image83.png"/><Relationship Id="rId10" Type="http://schemas.openxmlformats.org/officeDocument/2006/relationships/image" Target="../media/image79.jpeg"/><Relationship Id="rId4" Type="http://schemas.openxmlformats.org/officeDocument/2006/relationships/image" Target="../media/image75.png"/><Relationship Id="rId9" Type="http://schemas.openxmlformats.org/officeDocument/2006/relationships/image" Target="../media/image78.jpeg"/><Relationship Id="rId1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31.png"/><Relationship Id="rId4" Type="http://schemas.openxmlformats.org/officeDocument/2006/relationships/image" Target="../media/image10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391" y="1217660"/>
            <a:ext cx="8336164" cy="230124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fr-FR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fr-FR" sz="3200" dirty="0" err="1" smtClean="0">
                <a:latin typeface="Tw Cen MT Condensed Extra Bold" panose="020B0803020202020204" pitchFamily="34" charset="0"/>
              </a:rPr>
              <a:t>Matter’s</a:t>
            </a:r>
            <a:r>
              <a:rPr lang="fr-FR" sz="32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3200" dirty="0" err="1">
                <a:latin typeface="Tw Cen MT Condensed Extra Bold" panose="020B0803020202020204" pitchFamily="34" charset="0"/>
              </a:rPr>
              <a:t>Origin</a:t>
            </a:r>
            <a:r>
              <a:rPr lang="fr-FR" sz="3200" dirty="0">
                <a:latin typeface="Tw Cen MT Condensed Extra Bold" panose="020B0803020202020204" pitchFamily="34" charset="0"/>
              </a:rPr>
              <a:t> from </a:t>
            </a:r>
            <a:r>
              <a:rPr lang="fr-FR" sz="3200" dirty="0" err="1" smtClean="0">
                <a:latin typeface="Tw Cen MT Condensed Extra Bold" panose="020B0803020202020204" pitchFamily="34" charset="0"/>
              </a:rPr>
              <a:t>RadioActivity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fr-FR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endParaRPr lang="fr-F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6474" y="3782338"/>
            <a:ext cx="4824536" cy="528464"/>
          </a:xfrm>
        </p:spPr>
        <p:txBody>
          <a:bodyPr>
            <a:normAutofit/>
          </a:bodyPr>
          <a:lstStyle/>
          <a:p>
            <a:r>
              <a:rPr lang="en-US" sz="2000" dirty="0"/>
              <a:t>Pierre  Delahaye, </a:t>
            </a:r>
            <a:r>
              <a:rPr lang="en-US" sz="2000" dirty="0" smtClean="0"/>
              <a:t>GANIL</a:t>
            </a:r>
            <a:endParaRPr lang="en-US" sz="20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27" y="5710103"/>
            <a:ext cx="808142" cy="4623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2" descr="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5833904"/>
            <a:ext cx="1080120" cy="214796"/>
          </a:xfrm>
          <a:prstGeom prst="rect">
            <a:avLst/>
          </a:prstGeom>
          <a:noFill/>
        </p:spPr>
      </p:pic>
      <p:pic>
        <p:nvPicPr>
          <p:cNvPr id="15" name="Picture 8" descr="Nuclear and Radiation Physics Sec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45" y="5702140"/>
            <a:ext cx="1018611" cy="509306"/>
          </a:xfrm>
          <a:prstGeom prst="rect">
            <a:avLst/>
          </a:prstGeom>
          <a:noFill/>
        </p:spPr>
      </p:pic>
      <p:pic>
        <p:nvPicPr>
          <p:cNvPr id="16" name="Image 6" descr="logo couleur HD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52" y="5769990"/>
            <a:ext cx="1537116" cy="36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2994" name="Picture 2" descr="The University of Manches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306" y="5771051"/>
            <a:ext cx="983175" cy="410452"/>
          </a:xfrm>
          <a:prstGeom prst="rect">
            <a:avLst/>
          </a:prstGeom>
          <a:noFill/>
        </p:spPr>
      </p:pic>
      <p:pic>
        <p:nvPicPr>
          <p:cNvPr id="21" name="Image 20" descr="../../../../Downloads/logo_r.normandie-paysage-cmjn-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143" y="6236439"/>
            <a:ext cx="1907704" cy="485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961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63" y="724635"/>
            <a:ext cx="2541558" cy="148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11" y="5608520"/>
            <a:ext cx="1071848" cy="7761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465883" y="1809247"/>
            <a:ext cx="39823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153F5C"/>
                </a:solidFill>
                <a:latin typeface="Bahnschrift Condensed" panose="020B0502040204020203" pitchFamily="34" charset="0"/>
              </a:rPr>
              <a:t>THE MORA EXPERIMENT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F2CF-9502-45E8-9D51-80316BB25EBE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48" y="5716154"/>
            <a:ext cx="626104" cy="626104"/>
          </a:xfrm>
          <a:prstGeom prst="rect">
            <a:avLst/>
          </a:prstGeom>
        </p:spPr>
      </p:pic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106" y="220993"/>
            <a:ext cx="2095238" cy="133333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0148995" y="1721870"/>
            <a:ext cx="1524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La MORA</a:t>
            </a:r>
          </a:p>
          <a:p>
            <a:pPr algn="ctr"/>
            <a:r>
              <a:rPr lang="fr-FR" sz="1600" dirty="0"/>
              <a:t>Bayeux </a:t>
            </a:r>
            <a:r>
              <a:rPr lang="fr-FR" sz="1600" dirty="0" err="1"/>
              <a:t>tapestry</a:t>
            </a:r>
            <a:endParaRPr lang="fr-FR" sz="16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46" y="6304462"/>
            <a:ext cx="1523924" cy="468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1" y="276727"/>
            <a:ext cx="3528183" cy="107331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148760" y="3652692"/>
            <a:ext cx="2708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See</a:t>
            </a:r>
            <a:r>
              <a:rPr lang="fr-FR" b="1" dirty="0" smtClean="0"/>
              <a:t> </a:t>
            </a:r>
            <a:r>
              <a:rPr lang="fr-FR" b="1" dirty="0" err="1" smtClean="0"/>
              <a:t>also</a:t>
            </a:r>
            <a:r>
              <a:rPr lang="fr-FR" b="1" dirty="0" smtClean="0"/>
              <a:t> posters 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Sacha Daumas-Tschopp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Luis Miguel Motilla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528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63552" y="1124745"/>
            <a:ext cx="7467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Probing intrinsic symmetries</a:t>
            </a:r>
            <a:endParaRPr lang="en-US" sz="2400" dirty="0"/>
          </a:p>
        </p:txBody>
      </p:sp>
      <p:pic>
        <p:nvPicPr>
          <p:cNvPr id="735234" name="Picture 2" descr="http://universe-review.ca/I15-31-par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132856"/>
            <a:ext cx="2592288" cy="324036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5930304" y="1437015"/>
            <a:ext cx="292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Parity</a:t>
            </a:r>
            <a:r>
              <a:rPr lang="fr-FR" dirty="0"/>
              <a:t> violation in  </a:t>
            </a:r>
            <a:r>
              <a:rPr lang="fr-FR" baseline="30000" dirty="0"/>
              <a:t>60</a:t>
            </a:r>
            <a:r>
              <a:rPr lang="fr-FR" dirty="0"/>
              <a:t>Co </a:t>
            </a:r>
            <a:r>
              <a:rPr lang="fr-FR" dirty="0" err="1"/>
              <a:t>decay</a:t>
            </a:r>
            <a:endParaRPr lang="fr-FR" dirty="0"/>
          </a:p>
        </p:txBody>
      </p:sp>
      <p:pic>
        <p:nvPicPr>
          <p:cNvPr id="735236" name="Picture 4" descr="Miss Wu's experi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56" y="2240869"/>
            <a:ext cx="2664296" cy="3161633"/>
          </a:xfrm>
          <a:prstGeom prst="rect">
            <a:avLst/>
          </a:prstGeom>
          <a:noFill/>
        </p:spPr>
      </p:pic>
      <p:cxnSp>
        <p:nvCxnSpPr>
          <p:cNvPr id="17" name="Connecteur droit 16"/>
          <p:cNvCxnSpPr/>
          <p:nvPr/>
        </p:nvCxnSpPr>
        <p:spPr>
          <a:xfrm>
            <a:off x="4419878" y="2780928"/>
            <a:ext cx="584448" cy="173657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4419878" y="2780928"/>
            <a:ext cx="584448" cy="172819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72007" y="1844824"/>
            <a:ext cx="3885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C. S. Wu et al., Phys Rev 105(1957)1413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310749" y="5826929"/>
            <a:ext cx="78258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/>
              <a:t>P</a:t>
            </a:r>
            <a:r>
              <a:rPr lang="en-US" sz="2000" dirty="0"/>
              <a:t> odd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9473614" y="3352926"/>
            <a:ext cx="1411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i="1" baseline="-25000" dirty="0">
                <a:latin typeface="Symbol" pitchFamily="18" charset="2"/>
                <a:cs typeface="Times New Roman" panose="02020603050405020304" pitchFamily="18" charset="0"/>
              </a:rPr>
              <a:t>b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(C</a:t>
            </a:r>
            <a:r>
              <a:rPr lang="en-US" baseline="-25000" dirty="0"/>
              <a:t>A</a:t>
            </a:r>
            <a:r>
              <a:rPr lang="en-US" dirty="0"/>
              <a:t>²,C</a:t>
            </a:r>
            <a:r>
              <a:rPr lang="en-US" baseline="-25000" dirty="0"/>
              <a:t>V</a:t>
            </a:r>
            <a:r>
              <a:rPr lang="en-US" dirty="0"/>
              <a:t>C</a:t>
            </a:r>
            <a:r>
              <a:rPr lang="en-US" baseline="-25000" dirty="0"/>
              <a:t>A</a:t>
            </a:r>
            <a:r>
              <a:rPr lang="en-US" dirty="0"/>
              <a:t>)</a:t>
            </a:r>
          </a:p>
        </p:txBody>
      </p:sp>
      <p:sp>
        <p:nvSpPr>
          <p:cNvPr id="1063939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6941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7043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7043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40" y="5842385"/>
            <a:ext cx="1152128" cy="763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7" name="Titre 1"/>
          <p:cNvSpPr>
            <a:spLocks noGrp="1"/>
          </p:cNvSpPr>
          <p:nvPr>
            <p:ph type="title"/>
          </p:nvPr>
        </p:nvSpPr>
        <p:spPr>
          <a:xfrm>
            <a:off x="3268469" y="206648"/>
            <a:ext cx="7886700" cy="99417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fr-FR" sz="2800" dirty="0" smtClean="0">
                <a:latin typeface="Tw Cen MT Condensed Extra Bold" panose="020B0803020202020204" pitchFamily="34" charset="0"/>
              </a:rPr>
              <a:t>A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famous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i="1" dirty="0" err="1" smtClean="0">
                <a:latin typeface="Tw Cen MT Condensed Extra Bold" panose="020B0803020202020204" pitchFamily="34" charset="0"/>
              </a:rPr>
              <a:t>correlation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example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!</a:t>
            </a:r>
            <a:endParaRPr lang="fr-FR" sz="2800" b="1" dirty="0">
              <a:latin typeface="Tw Cen MT Condensed Extra Bold" panose="020B0803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337871" y="6224018"/>
            <a:ext cx="182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Polarized</a:t>
            </a:r>
            <a:r>
              <a:rPr lang="fr-FR" sz="2000" dirty="0" smtClean="0"/>
              <a:t> </a:t>
            </a:r>
            <a:r>
              <a:rPr lang="fr-FR" sz="2000" dirty="0" err="1" smtClean="0"/>
              <a:t>nuclei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258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2301" y="1247487"/>
            <a:ext cx="9802569" cy="5053921"/>
          </a:xfrm>
        </p:spPr>
        <p:txBody>
          <a:bodyPr>
            <a:normAutofit fontScale="92500" lnSpcReduction="20000"/>
          </a:bodyPr>
          <a:lstStyle/>
          <a:p>
            <a:r>
              <a:rPr lang="fr-FR" sz="2200" b="1" dirty="0" smtClean="0"/>
              <a:t>Direct </a:t>
            </a:r>
            <a:r>
              <a:rPr lang="fr-FR" sz="2200" b="1" dirty="0" smtClean="0"/>
              <a:t>– </a:t>
            </a:r>
            <a:r>
              <a:rPr lang="fr-FR" sz="2200" b="1" dirty="0" err="1" smtClean="0"/>
              <a:t>linear</a:t>
            </a:r>
            <a:r>
              <a:rPr lang="fr-FR" sz="2200" b="1" dirty="0" smtClean="0"/>
              <a:t> -</a:t>
            </a:r>
            <a:r>
              <a:rPr lang="fr-FR" sz="2200" b="1" dirty="0" err="1" smtClean="0"/>
              <a:t>constraints</a:t>
            </a:r>
            <a:r>
              <a:rPr lang="fr-FR" sz="2200" b="1" dirty="0" smtClean="0"/>
              <a:t> via </a:t>
            </a:r>
            <a:r>
              <a:rPr lang="fr-FR" sz="2200" b="1" dirty="0" err="1" smtClean="0"/>
              <a:t>Fierz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interference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term</a:t>
            </a:r>
            <a:r>
              <a:rPr lang="fr-FR" sz="2200" dirty="0" smtClean="0"/>
              <a:t> / beta </a:t>
            </a:r>
            <a:r>
              <a:rPr lang="fr-FR" sz="2200" dirty="0" err="1" smtClean="0"/>
              <a:t>shape</a:t>
            </a:r>
            <a:r>
              <a:rPr lang="fr-FR" sz="2200" dirty="0" smtClean="0"/>
              <a:t> </a:t>
            </a:r>
            <a:r>
              <a:rPr lang="fr-FR" sz="2200" dirty="0" err="1" smtClean="0"/>
              <a:t>measurement</a:t>
            </a:r>
            <a:endParaRPr lang="fr-FR" sz="2200" dirty="0" smtClean="0"/>
          </a:p>
          <a:p>
            <a:pPr lvl="1"/>
            <a:r>
              <a:rPr lang="fr-FR" sz="1900" dirty="0" smtClean="0"/>
              <a:t>Ex. </a:t>
            </a:r>
            <a:r>
              <a:rPr lang="fr-FR" sz="1900" dirty="0" err="1" smtClean="0"/>
              <a:t>bSTILED</a:t>
            </a:r>
            <a:r>
              <a:rPr lang="fr-FR" sz="1900" dirty="0" smtClean="0"/>
              <a:t> </a:t>
            </a:r>
            <a:r>
              <a:rPr lang="fr-FR" sz="1900" dirty="0" err="1" smtClean="0"/>
              <a:t>experiment</a:t>
            </a:r>
            <a:r>
              <a:rPr lang="fr-FR" sz="1900" dirty="0" smtClean="0"/>
              <a:t> at GANIL – </a:t>
            </a:r>
            <a:r>
              <a:rPr lang="fr-FR" sz="1900" baseline="30000" dirty="0" smtClean="0"/>
              <a:t>6</a:t>
            </a:r>
            <a:r>
              <a:rPr lang="fr-FR" sz="1900" dirty="0" smtClean="0"/>
              <a:t>He beta </a:t>
            </a:r>
            <a:r>
              <a:rPr lang="fr-FR" sz="1900" dirty="0" err="1" smtClean="0"/>
              <a:t>decay</a:t>
            </a:r>
            <a:r>
              <a:rPr lang="fr-FR" sz="1900" dirty="0" smtClean="0"/>
              <a:t> </a:t>
            </a:r>
            <a:r>
              <a:rPr lang="fr-FR" sz="1900" dirty="0" err="1" smtClean="0"/>
              <a:t>shape</a:t>
            </a:r>
            <a:endParaRPr lang="fr-FR" sz="1900" dirty="0" smtClean="0"/>
          </a:p>
          <a:p>
            <a:pPr lvl="1"/>
            <a:endParaRPr lang="fr-FR" sz="1900" dirty="0"/>
          </a:p>
          <a:p>
            <a:pPr lvl="1"/>
            <a:endParaRPr lang="fr-FR" sz="1900" dirty="0" smtClean="0"/>
          </a:p>
          <a:p>
            <a:pPr lvl="1"/>
            <a:endParaRPr lang="fr-FR" sz="1900" dirty="0"/>
          </a:p>
          <a:p>
            <a:pPr lvl="1"/>
            <a:endParaRPr lang="fr-FR" sz="1900" dirty="0" smtClean="0"/>
          </a:p>
          <a:p>
            <a:r>
              <a:rPr lang="fr-FR" sz="2200" b="1" dirty="0" smtClean="0"/>
              <a:t>Indirect </a:t>
            </a:r>
            <a:r>
              <a:rPr lang="fr-FR" sz="2200" b="1" dirty="0" err="1" smtClean="0"/>
              <a:t>constraints</a:t>
            </a:r>
            <a:r>
              <a:rPr lang="fr-FR" sz="2200" dirty="0" smtClean="0"/>
              <a:t> via</a:t>
            </a:r>
            <a:r>
              <a:rPr lang="fr-FR" sz="2200" dirty="0" smtClean="0">
                <a:latin typeface="Symbol" panose="05050102010706020507" pitchFamily="18" charset="2"/>
              </a:rPr>
              <a:t> b-n </a:t>
            </a:r>
            <a:r>
              <a:rPr lang="fr-FR" sz="2200" dirty="0" err="1" smtClean="0"/>
              <a:t>angular</a:t>
            </a:r>
            <a:r>
              <a:rPr lang="fr-FR" sz="2200" dirty="0" smtClean="0"/>
              <a:t> </a:t>
            </a:r>
            <a:r>
              <a:rPr lang="fr-FR" sz="2200" dirty="0" err="1" smtClean="0"/>
              <a:t>correlation</a:t>
            </a:r>
            <a:r>
              <a:rPr lang="fr-FR" sz="2200" dirty="0" smtClean="0"/>
              <a:t> or </a:t>
            </a:r>
            <a:r>
              <a:rPr lang="fr-FR" sz="2200" dirty="0" smtClean="0"/>
              <a:t>beta-</a:t>
            </a:r>
            <a:r>
              <a:rPr lang="fr-FR" sz="2200" dirty="0" err="1" smtClean="0"/>
              <a:t>assymetry</a:t>
            </a:r>
            <a:endParaRPr lang="fr-FR" sz="2200" dirty="0" smtClean="0"/>
          </a:p>
          <a:p>
            <a:endParaRPr lang="fr-FR" sz="2200" dirty="0" smtClean="0"/>
          </a:p>
          <a:p>
            <a:pPr lvl="2"/>
            <a:endParaRPr lang="fr-FR" sz="1700" dirty="0" smtClean="0"/>
          </a:p>
          <a:p>
            <a:pPr lvl="2"/>
            <a:r>
              <a:rPr lang="fr-FR" sz="1700" dirty="0" smtClean="0"/>
              <a:t>Ex. </a:t>
            </a:r>
            <a:r>
              <a:rPr lang="fr-FR" sz="1700" dirty="0" err="1" smtClean="0"/>
              <a:t>WISArD</a:t>
            </a:r>
            <a:r>
              <a:rPr lang="fr-FR" sz="1700" dirty="0" smtClean="0"/>
              <a:t> </a:t>
            </a:r>
            <a:r>
              <a:rPr lang="fr-FR" sz="1700" dirty="0" err="1" smtClean="0"/>
              <a:t>experiment</a:t>
            </a:r>
            <a:r>
              <a:rPr lang="fr-FR" sz="1700" dirty="0" smtClean="0"/>
              <a:t> at ISOLDE</a:t>
            </a:r>
            <a:endParaRPr lang="fr-FR" sz="1700" dirty="0" smtClean="0"/>
          </a:p>
          <a:p>
            <a:r>
              <a:rPr lang="fr-FR" sz="2200" dirty="0" err="1" smtClean="0"/>
              <a:t>Towards</a:t>
            </a:r>
            <a:r>
              <a:rPr lang="fr-FR" sz="2200" dirty="0" smtClean="0"/>
              <a:t> </a:t>
            </a:r>
            <a:r>
              <a:rPr lang="fr-FR" sz="2200" b="1" dirty="0" smtClean="0"/>
              <a:t>per-mil </a:t>
            </a:r>
            <a:r>
              <a:rPr lang="fr-FR" sz="2200" b="1" dirty="0" err="1" smtClean="0"/>
              <a:t>precision</a:t>
            </a:r>
            <a:endParaRPr lang="fr-FR" sz="2200" b="1" dirty="0" smtClean="0"/>
          </a:p>
          <a:p>
            <a:pPr lvl="1"/>
            <a:r>
              <a:rPr lang="fr-FR" sz="1900" dirty="0" smtClean="0"/>
              <a:t>New Physics </a:t>
            </a:r>
            <a:r>
              <a:rPr lang="fr-FR" sz="1900" dirty="0" smtClean="0">
                <a:solidFill>
                  <a:srgbClr val="0000FF"/>
                </a:solidFill>
              </a:rPr>
              <a:t>in the </a:t>
            </a:r>
            <a:r>
              <a:rPr lang="fr-FR" sz="1900" dirty="0" err="1" smtClean="0">
                <a:solidFill>
                  <a:srgbClr val="0000FF"/>
                </a:solidFill>
              </a:rPr>
              <a:t>TeV</a:t>
            </a:r>
            <a:r>
              <a:rPr lang="fr-FR" sz="1900" dirty="0" smtClean="0">
                <a:solidFill>
                  <a:srgbClr val="0000FF"/>
                </a:solidFill>
              </a:rPr>
              <a:t> </a:t>
            </a:r>
            <a:r>
              <a:rPr lang="fr-FR" sz="1900" dirty="0" err="1" smtClean="0">
                <a:solidFill>
                  <a:srgbClr val="0000FF"/>
                </a:solidFill>
              </a:rPr>
              <a:t>regime</a:t>
            </a:r>
            <a:r>
              <a:rPr lang="fr-FR" sz="1900" dirty="0" smtClean="0"/>
              <a:t>, in </a:t>
            </a:r>
            <a:r>
              <a:rPr lang="fr-FR" sz="1900" dirty="0" err="1" smtClean="0"/>
              <a:t>competition</a:t>
            </a:r>
            <a:r>
              <a:rPr lang="fr-FR" sz="1900" dirty="0" smtClean="0"/>
              <a:t> </a:t>
            </a:r>
            <a:r>
              <a:rPr lang="fr-FR" sz="1900" dirty="0" err="1" smtClean="0"/>
              <a:t>with</a:t>
            </a:r>
            <a:r>
              <a:rPr lang="fr-FR" sz="1900" dirty="0" smtClean="0"/>
              <a:t> LHC</a:t>
            </a:r>
          </a:p>
          <a:p>
            <a:r>
              <a:rPr lang="fr-FR" sz="2200" dirty="0" smtClean="0"/>
              <a:t>Light </a:t>
            </a:r>
            <a:r>
              <a:rPr lang="fr-FR" sz="2200" dirty="0" err="1" smtClean="0"/>
              <a:t>nuclei</a:t>
            </a:r>
            <a:r>
              <a:rPr lang="fr-FR" sz="2200" dirty="0" smtClean="0"/>
              <a:t> </a:t>
            </a:r>
          </a:p>
          <a:p>
            <a:pPr lvl="1"/>
            <a:r>
              <a:rPr lang="fr-FR" sz="1900" baseline="30000" dirty="0" smtClean="0"/>
              <a:t>6</a:t>
            </a:r>
            <a:r>
              <a:rPr lang="fr-FR" sz="1900" dirty="0" smtClean="0"/>
              <a:t>He, </a:t>
            </a:r>
            <a:r>
              <a:rPr lang="fr-FR" sz="1900" baseline="30000" dirty="0" smtClean="0"/>
              <a:t>8</a:t>
            </a:r>
            <a:r>
              <a:rPr lang="fr-FR" sz="1900" dirty="0" smtClean="0"/>
              <a:t>Li, </a:t>
            </a:r>
            <a:r>
              <a:rPr lang="fr-FR" sz="1900" baseline="30000" dirty="0" smtClean="0"/>
              <a:t>19</a:t>
            </a:r>
            <a:r>
              <a:rPr lang="fr-FR" sz="1900" dirty="0" smtClean="0"/>
              <a:t>Ne, </a:t>
            </a:r>
            <a:r>
              <a:rPr lang="fr-FR" sz="1900" baseline="30000" dirty="0" smtClean="0"/>
              <a:t>21</a:t>
            </a:r>
            <a:r>
              <a:rPr lang="fr-FR" sz="1900" dirty="0" smtClean="0"/>
              <a:t>Na, </a:t>
            </a:r>
            <a:r>
              <a:rPr lang="fr-FR" sz="1900" baseline="30000" dirty="0" smtClean="0"/>
              <a:t>32</a:t>
            </a:r>
            <a:r>
              <a:rPr lang="fr-FR" sz="1900" dirty="0" smtClean="0"/>
              <a:t>Ar, </a:t>
            </a:r>
            <a:r>
              <a:rPr lang="fr-FR" sz="1900" baseline="30000" dirty="0" smtClean="0"/>
              <a:t>35</a:t>
            </a:r>
            <a:r>
              <a:rPr lang="fr-FR" sz="1900" dirty="0" smtClean="0"/>
              <a:t>Ar, </a:t>
            </a:r>
            <a:r>
              <a:rPr lang="fr-FR" sz="1900" baseline="30000" dirty="0" smtClean="0"/>
              <a:t>37</a:t>
            </a:r>
            <a:r>
              <a:rPr lang="fr-FR" sz="1900" dirty="0" smtClean="0"/>
              <a:t>K, </a:t>
            </a:r>
            <a:r>
              <a:rPr lang="fr-FR" sz="1900" baseline="30000" dirty="0" smtClean="0"/>
              <a:t>38m</a:t>
            </a:r>
            <a:r>
              <a:rPr lang="fr-FR" sz="1900" dirty="0" smtClean="0"/>
              <a:t>K, …</a:t>
            </a:r>
          </a:p>
          <a:p>
            <a:pPr lvl="1"/>
            <a:r>
              <a:rPr lang="fr-FR" sz="1900" dirty="0" err="1" smtClean="0"/>
              <a:t>Role</a:t>
            </a:r>
            <a:r>
              <a:rPr lang="fr-FR" sz="1900" dirty="0" smtClean="0"/>
              <a:t> of light </a:t>
            </a:r>
            <a:r>
              <a:rPr lang="fr-FR" sz="1900" dirty="0" err="1" smtClean="0"/>
              <a:t>mirror</a:t>
            </a:r>
            <a:r>
              <a:rPr lang="fr-FR" sz="1900" dirty="0" smtClean="0"/>
              <a:t> </a:t>
            </a:r>
            <a:r>
              <a:rPr lang="fr-FR" sz="1900" dirty="0" err="1" smtClean="0"/>
              <a:t>nuclei</a:t>
            </a:r>
            <a:r>
              <a:rPr lang="fr-FR" sz="1900" dirty="0" smtClean="0"/>
              <a:t> has </a:t>
            </a:r>
            <a:r>
              <a:rPr lang="fr-FR" sz="1900" dirty="0" err="1" smtClean="0"/>
              <a:t>recently</a:t>
            </a:r>
            <a:r>
              <a:rPr lang="fr-FR" sz="1900" dirty="0" smtClean="0"/>
              <a:t> been </a:t>
            </a:r>
            <a:r>
              <a:rPr lang="fr-FR" sz="1900" dirty="0" err="1" smtClean="0"/>
              <a:t>underlined</a:t>
            </a:r>
            <a:r>
              <a:rPr lang="fr-FR" sz="1900" dirty="0" smtClean="0"/>
              <a:t> </a:t>
            </a:r>
          </a:p>
          <a:p>
            <a:pPr lvl="2"/>
            <a:r>
              <a:rPr lang="fr-FR" sz="1700" dirty="0" err="1" smtClean="0"/>
              <a:t>Especially</a:t>
            </a:r>
            <a:r>
              <a:rPr lang="fr-FR" sz="1700" dirty="0" smtClean="0"/>
              <a:t> </a:t>
            </a:r>
            <a:r>
              <a:rPr lang="fr-FR" sz="1700" dirty="0" err="1" smtClean="0"/>
              <a:t>when</a:t>
            </a:r>
            <a:r>
              <a:rPr lang="fr-FR" sz="1700" dirty="0" smtClean="0"/>
              <a:t> right </a:t>
            </a:r>
            <a:r>
              <a:rPr lang="fr-FR" sz="1700" dirty="0" err="1" smtClean="0"/>
              <a:t>handed</a:t>
            </a:r>
            <a:r>
              <a:rPr lang="fr-FR" sz="1700" dirty="0" smtClean="0"/>
              <a:t> neutrinos </a:t>
            </a:r>
            <a:r>
              <a:rPr lang="fr-FR" sz="1700" dirty="0" err="1" smtClean="0"/>
              <a:t>allowed</a:t>
            </a:r>
            <a:r>
              <a:rPr lang="fr-FR" sz="1700" dirty="0" smtClean="0"/>
              <a:t>, </a:t>
            </a:r>
            <a:r>
              <a:rPr lang="fr-FR" sz="1700" dirty="0" err="1" smtClean="0"/>
              <a:t>see</a:t>
            </a:r>
            <a:r>
              <a:rPr lang="fr-FR" sz="1700" dirty="0" smtClean="0"/>
              <a:t> </a:t>
            </a:r>
            <a:r>
              <a:rPr lang="fr-FR" sz="1700" b="1" dirty="0" smtClean="0"/>
              <a:t>JHEP04(2021)126</a:t>
            </a:r>
            <a:endParaRPr lang="fr-FR" sz="1700" dirty="0" smtClean="0"/>
          </a:p>
          <a:p>
            <a:pPr lvl="1"/>
            <a:r>
              <a:rPr lang="fr-FR" sz="1900" b="1" dirty="0" err="1" smtClean="0"/>
              <a:t>Nuclear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facilities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like</a:t>
            </a:r>
            <a:r>
              <a:rPr lang="fr-FR" sz="1900" b="1" dirty="0" smtClean="0"/>
              <a:t> ISOLDE at </a:t>
            </a:r>
            <a:r>
              <a:rPr lang="fr-FR" sz="1900" b="1" dirty="0" smtClean="0"/>
              <a:t>CERN, </a:t>
            </a:r>
            <a:r>
              <a:rPr lang="fr-FR" sz="1900" b="1" dirty="0"/>
              <a:t>JYFL in </a:t>
            </a:r>
            <a:r>
              <a:rPr lang="fr-FR" sz="1900" b="1" dirty="0" err="1"/>
              <a:t>Finland</a:t>
            </a:r>
            <a:r>
              <a:rPr lang="fr-FR" sz="1900" b="1" dirty="0"/>
              <a:t>, or </a:t>
            </a:r>
            <a:r>
              <a:rPr lang="fr-FR" sz="1900" b="1" dirty="0" smtClean="0"/>
              <a:t>GANIL in France </a:t>
            </a:r>
            <a:r>
              <a:rPr lang="fr-FR" sz="1900" b="1" dirty="0" err="1" smtClean="0"/>
              <a:t>naturally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suited</a:t>
            </a:r>
            <a:endParaRPr lang="en-US" sz="1900" b="1" dirty="0" smtClean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64113" y="135093"/>
            <a:ext cx="8969977" cy="994172"/>
          </a:xfrm>
        </p:spPr>
        <p:txBody>
          <a:bodyPr>
            <a:normAutofit/>
          </a:bodyPr>
          <a:lstStyle/>
          <a:p>
            <a:r>
              <a:rPr lang="fr-FR" sz="2800" dirty="0" err="1" smtClean="0">
                <a:latin typeface="Tw Cen MT Condensed Extra Bold" panose="020B0803020202020204" pitchFamily="34" charset="0"/>
              </a:rPr>
              <a:t>Searching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for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exotic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S and T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currents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in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nuclear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beta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decay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8047" y="3216414"/>
            <a:ext cx="5632185" cy="461432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11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2991646" y="2026609"/>
                <a:ext cx="2093907" cy="65966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𝐺𝑇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646" y="2026609"/>
                <a:ext cx="2093907" cy="6596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/>
              <p:cNvSpPr txBox="1"/>
              <p:nvPr/>
            </p:nvSpPr>
            <p:spPr>
              <a:xfrm>
                <a:off x="5238477" y="2005214"/>
                <a:ext cx="11400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fr-FR" b="1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b="1" i="0" smtClean="0"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fr-FR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even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477" y="2005214"/>
                <a:ext cx="114005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5238477" y="2281153"/>
            <a:ext cx="182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Polarized</a:t>
            </a:r>
            <a:r>
              <a:rPr lang="fr-FR" sz="2000" dirty="0" smtClean="0"/>
              <a:t> </a:t>
            </a:r>
            <a:r>
              <a:rPr lang="fr-FR" sz="2000" dirty="0" err="1" smtClean="0"/>
              <a:t>nuclei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8988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0319" y="1204953"/>
            <a:ext cx="8429506" cy="4185398"/>
          </a:xfrm>
        </p:spPr>
        <p:txBody>
          <a:bodyPr>
            <a:normAutofit/>
          </a:bodyPr>
          <a:lstStyle/>
          <a:p>
            <a:r>
              <a:rPr lang="fr-FR" sz="1600" b="1" dirty="0" err="1" smtClean="0"/>
              <a:t>Latest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review</a:t>
            </a:r>
            <a:r>
              <a:rPr lang="fr-FR" sz="1600" b="1" dirty="0" smtClean="0"/>
              <a:t>: JHEP04(2021)126</a:t>
            </a:r>
            <a:r>
              <a:rPr lang="fr-FR" sz="1600" b="1" dirty="0"/>
              <a:t>, A. Falkowski, M. </a:t>
            </a:r>
            <a:r>
              <a:rPr lang="fr-FR" sz="1600" b="1" dirty="0" err="1"/>
              <a:t>Gonzalez-Alonso</a:t>
            </a:r>
            <a:r>
              <a:rPr lang="fr-FR" sz="1600" b="1" dirty="0"/>
              <a:t>, O. </a:t>
            </a:r>
            <a:r>
              <a:rPr lang="fr-FR" sz="1600" b="1" dirty="0" err="1"/>
              <a:t>Naviliat-Cuncic</a:t>
            </a:r>
            <a:endParaRPr lang="fr-FR" sz="1600" b="1" dirty="0" smtClean="0"/>
          </a:p>
          <a:p>
            <a:pPr lvl="1"/>
            <a:r>
              <a:rPr lang="fr-FR" sz="1600" dirty="0" smtClean="0"/>
              <a:t>EFT </a:t>
            </a:r>
            <a:r>
              <a:rPr lang="fr-FR" sz="1600" dirty="0" err="1"/>
              <a:t>analysis</a:t>
            </a:r>
            <a:r>
              <a:rPr lang="fr-FR" sz="1600" dirty="0"/>
              <a:t> </a:t>
            </a:r>
            <a:r>
              <a:rPr lang="fr-FR" sz="1600" dirty="0" err="1"/>
              <a:t>gives</a:t>
            </a:r>
            <a:r>
              <a:rPr lang="fr-FR" sz="1600" dirty="0"/>
              <a:t> direct </a:t>
            </a:r>
            <a:r>
              <a:rPr lang="fr-FR" sz="1600" dirty="0" err="1"/>
              <a:t>comparison</a:t>
            </a:r>
            <a:r>
              <a:rPr lang="fr-FR" sz="1600" dirty="0"/>
              <a:t> </a:t>
            </a:r>
            <a:r>
              <a:rPr lang="fr-FR" sz="1600" dirty="0" err="1"/>
              <a:t>between</a:t>
            </a:r>
            <a:r>
              <a:rPr lang="fr-FR" sz="1600" dirty="0"/>
              <a:t> high </a:t>
            </a:r>
            <a:r>
              <a:rPr lang="fr-FR" sz="1600" dirty="0" err="1"/>
              <a:t>energy</a:t>
            </a:r>
            <a:r>
              <a:rPr lang="fr-FR" sz="1600" dirty="0"/>
              <a:t> </a:t>
            </a:r>
            <a:r>
              <a:rPr lang="fr-FR" sz="1600" dirty="0" err="1"/>
              <a:t>searches</a:t>
            </a:r>
            <a:r>
              <a:rPr lang="fr-FR" sz="1600" dirty="0"/>
              <a:t> and beta </a:t>
            </a:r>
            <a:r>
              <a:rPr lang="fr-FR" sz="1600" dirty="0" err="1"/>
              <a:t>decay</a:t>
            </a:r>
            <a:endParaRPr lang="fr-FR" sz="1600" dirty="0"/>
          </a:p>
          <a:p>
            <a:pPr lvl="1"/>
            <a:r>
              <a:rPr lang="fr-FR" sz="1600" dirty="0" err="1" smtClean="0"/>
              <a:t>Sensitivity</a:t>
            </a:r>
            <a:r>
              <a:rPr lang="fr-FR" sz="1600" dirty="0" smtClean="0"/>
              <a:t> </a:t>
            </a:r>
            <a:r>
              <a:rPr lang="fr-FR" sz="1600" dirty="0"/>
              <a:t>to NP: </a:t>
            </a:r>
            <a:r>
              <a:rPr lang="fr-FR" sz="1600" b="1" dirty="0" err="1"/>
              <a:t>Scalar</a:t>
            </a:r>
            <a:r>
              <a:rPr lang="fr-FR" sz="1600" b="1" dirty="0"/>
              <a:t> </a:t>
            </a:r>
            <a:r>
              <a:rPr lang="fr-FR" sz="1600" dirty="0"/>
              <a:t>and </a:t>
            </a:r>
            <a:r>
              <a:rPr lang="fr-FR" sz="1600" b="1" dirty="0" err="1"/>
              <a:t>Tensor</a:t>
            </a:r>
            <a:r>
              <a:rPr lang="fr-FR" sz="1600" dirty="0"/>
              <a:t> </a:t>
            </a:r>
            <a:r>
              <a:rPr lang="fr-FR" sz="1600" dirty="0" err="1"/>
              <a:t>current</a:t>
            </a:r>
            <a:r>
              <a:rPr lang="fr-FR" sz="1600" dirty="0"/>
              <a:t> </a:t>
            </a:r>
            <a:r>
              <a:rPr lang="fr-FR" sz="1600" dirty="0" err="1"/>
              <a:t>limits</a:t>
            </a:r>
            <a:r>
              <a:rPr lang="fr-FR" sz="1600" dirty="0"/>
              <a:t> from LHC and beta </a:t>
            </a:r>
            <a:r>
              <a:rPr lang="fr-FR" sz="1600" dirty="0" err="1"/>
              <a:t>decays</a:t>
            </a:r>
            <a:endParaRPr lang="fr-FR" sz="16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C397-6B1C-4B9A-B5FB-ADAED0B9E3CA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57811" y="2418424"/>
            <a:ext cx="2186368" cy="6501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1600" b="1" dirty="0">
                <a:solidFill>
                  <a:srgbClr val="0000CC"/>
                </a:solidFill>
                <a:latin typeface="Symbol" pitchFamily="18" charset="2"/>
                <a:ea typeface="+mj-ea"/>
                <a:cs typeface="+mj-cs"/>
              </a:rPr>
              <a:t>b</a:t>
            </a:r>
            <a:r>
              <a:rPr lang="fr-FR" sz="16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-</a:t>
            </a:r>
            <a:r>
              <a:rPr lang="fr-FR" sz="1600" b="1" dirty="0" err="1">
                <a:solidFill>
                  <a:srgbClr val="0000CC"/>
                </a:solidFill>
                <a:ea typeface="+mj-ea"/>
                <a:cs typeface="+mj-cs"/>
              </a:rPr>
              <a:t>decay</a:t>
            </a:r>
            <a:r>
              <a:rPr lang="fr-FR" sz="1600" b="1" dirty="0">
                <a:solidFill>
                  <a:srgbClr val="0000CC"/>
                </a:solidFill>
                <a:ea typeface="+mj-ea"/>
                <a:cs typeface="+mj-cs"/>
              </a:rPr>
              <a:t> as a </a:t>
            </a:r>
            <a:r>
              <a:rPr lang="fr-FR" sz="1600" b="1" dirty="0" err="1">
                <a:solidFill>
                  <a:srgbClr val="0000CC"/>
                </a:solidFill>
                <a:ea typeface="+mj-ea"/>
                <a:cs typeface="+mj-cs"/>
              </a:rPr>
              <a:t>laboratory</a:t>
            </a:r>
            <a:r>
              <a:rPr lang="fr-FR" sz="1600" b="1" dirty="0">
                <a:solidFill>
                  <a:srgbClr val="0000CC"/>
                </a:solidFill>
                <a:ea typeface="+mj-ea"/>
                <a:cs typeface="+mj-cs"/>
              </a:rPr>
              <a:t> for </a:t>
            </a:r>
            <a:r>
              <a:rPr lang="fr-FR" sz="1600" b="1" dirty="0" err="1">
                <a:solidFill>
                  <a:srgbClr val="0000CC"/>
                </a:solidFill>
                <a:ea typeface="+mj-ea"/>
                <a:cs typeface="+mj-cs"/>
              </a:rPr>
              <a:t>weak</a:t>
            </a:r>
            <a:r>
              <a:rPr lang="fr-FR" sz="1600" b="1" dirty="0">
                <a:solidFill>
                  <a:srgbClr val="0000CC"/>
                </a:solidFill>
                <a:ea typeface="+mj-ea"/>
                <a:cs typeface="+mj-cs"/>
              </a:rPr>
              <a:t> interaction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200736" y="5244718"/>
            <a:ext cx="48448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Symbol" panose="05050102010706020507" pitchFamily="18" charset="2"/>
              </a:rPr>
              <a:t>e</a:t>
            </a:r>
            <a:r>
              <a:rPr lang="fr-FR" sz="1600" baseline="-25000" dirty="0" err="1"/>
              <a:t>S</a:t>
            </a:r>
            <a:r>
              <a:rPr lang="fr-FR" sz="1600" dirty="0" smtClean="0"/>
              <a:t> </a:t>
            </a:r>
            <a:r>
              <a:rPr lang="fr-FR" sz="1600" dirty="0"/>
              <a:t>and </a:t>
            </a:r>
            <a:r>
              <a:rPr lang="fr-FR" sz="1600" dirty="0" err="1">
                <a:latin typeface="Symbol" panose="05050102010706020507" pitchFamily="18" charset="2"/>
              </a:rPr>
              <a:t>e</a:t>
            </a:r>
            <a:r>
              <a:rPr lang="fr-FR" sz="1600" baseline="-25000" dirty="0" err="1"/>
              <a:t>T</a:t>
            </a:r>
            <a:r>
              <a:rPr lang="fr-FR" sz="1600" dirty="0"/>
              <a:t> : Wilson coefficients / </a:t>
            </a:r>
            <a:r>
              <a:rPr lang="fr-FR" sz="1600" dirty="0" err="1"/>
              <a:t>linear</a:t>
            </a:r>
            <a:r>
              <a:rPr lang="fr-FR" sz="1600" dirty="0"/>
              <a:t> </a:t>
            </a:r>
            <a:r>
              <a:rPr lang="fr-FR" sz="1600" dirty="0" err="1"/>
              <a:t>combination</a:t>
            </a:r>
            <a:r>
              <a:rPr lang="fr-FR" sz="1600" dirty="0"/>
              <a:t> of </a:t>
            </a:r>
            <a:r>
              <a:rPr lang="fr-FR" sz="1600" dirty="0" err="1"/>
              <a:t>couplings</a:t>
            </a:r>
            <a:r>
              <a:rPr lang="fr-FR" sz="1600" dirty="0"/>
              <a:t> of </a:t>
            </a:r>
            <a:r>
              <a:rPr lang="fr-FR" sz="1600" dirty="0" err="1"/>
              <a:t>scalar</a:t>
            </a:r>
            <a:r>
              <a:rPr lang="fr-FR" sz="1600" dirty="0"/>
              <a:t> and </a:t>
            </a:r>
            <a:r>
              <a:rPr lang="fr-FR" sz="1600" dirty="0" err="1"/>
              <a:t>tensor</a:t>
            </a:r>
            <a:r>
              <a:rPr lang="fr-FR" sz="1600" dirty="0"/>
              <a:t> </a:t>
            </a:r>
            <a:r>
              <a:rPr lang="fr-FR" sz="1600" dirty="0" err="1"/>
              <a:t>currents</a:t>
            </a:r>
            <a:r>
              <a:rPr lang="fr-FR" sz="1600" dirty="0"/>
              <a:t> </a:t>
            </a:r>
            <a:endParaRPr lang="fr-FR" sz="1600" baseline="-25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627050" y="4003411"/>
            <a:ext cx="206887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Competition beyond the </a:t>
            </a:r>
            <a:r>
              <a:rPr lang="en-US" sz="1600" b="1" dirty="0" err="1">
                <a:solidFill>
                  <a:srgbClr val="0000CC"/>
                </a:solidFill>
              </a:rPr>
              <a:t>TeV</a:t>
            </a:r>
            <a:r>
              <a:rPr lang="en-US" sz="1600" b="1" dirty="0">
                <a:solidFill>
                  <a:srgbClr val="0000CC"/>
                </a:solidFill>
              </a:rPr>
              <a:t> scale!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304" y="5891014"/>
            <a:ext cx="1727892" cy="23833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6384" y="6183421"/>
            <a:ext cx="1855748" cy="286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4755664" y="3093454"/>
                <a:ext cx="1811650" cy="7556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err="1">
                    <a:solidFill>
                      <a:srgbClr val="0000FF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fr-FR" sz="1600" baseline="-25000" dirty="0" err="1">
                    <a:solidFill>
                      <a:srgbClr val="0000FF"/>
                    </a:solidFill>
                  </a:rPr>
                  <a:t>S,T</a:t>
                </a:r>
                <a:r>
                  <a:rPr lang="fr-FR" sz="1600" dirty="0">
                    <a:solidFill>
                      <a:srgbClr val="0000FF"/>
                    </a:solidFill>
                  </a:rPr>
                  <a:t>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fr-FR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𝛬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1600" dirty="0">
                  <a:solidFill>
                    <a:srgbClr val="0000FF"/>
                  </a:solidFill>
                </a:endParaRPr>
              </a:p>
              <a:p>
                <a:r>
                  <a:rPr lang="fr-FR" sz="1600" dirty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fr-FR" sz="1600" baseline="-25000" dirty="0">
                    <a:solidFill>
                      <a:srgbClr val="0000FF"/>
                    </a:solidFill>
                  </a:rPr>
                  <a:t>S,T</a:t>
                </a:r>
                <a:r>
                  <a:rPr lang="fr-FR" sz="1600" dirty="0">
                    <a:solidFill>
                      <a:srgbClr val="0000FF"/>
                    </a:solidFill>
                  </a:rPr>
                  <a:t>~10</a:t>
                </a:r>
                <a:r>
                  <a:rPr lang="fr-FR" sz="1600" baseline="30000" dirty="0">
                    <a:solidFill>
                      <a:srgbClr val="0000FF"/>
                    </a:solidFill>
                  </a:rPr>
                  <a:t>-3</a:t>
                </a:r>
                <a:r>
                  <a:rPr lang="fr-FR" sz="1600" dirty="0">
                    <a:solidFill>
                      <a:srgbClr val="0000FF"/>
                    </a:solidFill>
                  </a:rPr>
                  <a:t> </a:t>
                </a:r>
                <a:r>
                  <a:rPr lang="fr-FR" sz="16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𝛬</m:t>
                    </m:r>
                    <m:r>
                      <a:rPr lang="fr-FR" sz="16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fr-FR" sz="16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16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TeV</m:t>
                    </m:r>
                  </m:oMath>
                </a14:m>
                <a:endParaRPr lang="fr-FR" sz="1200" baseline="30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664" y="3093454"/>
                <a:ext cx="1811650" cy="755656"/>
              </a:xfrm>
              <a:prstGeom prst="rect">
                <a:avLst/>
              </a:prstGeom>
              <a:blipFill>
                <a:blip r:embed="rId11"/>
                <a:stretch>
                  <a:fillRect l="-1684" b="-9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ccolade ouvrante 21"/>
          <p:cNvSpPr/>
          <p:nvPr/>
        </p:nvSpPr>
        <p:spPr>
          <a:xfrm>
            <a:off x="2056320" y="5952827"/>
            <a:ext cx="205695" cy="393269"/>
          </a:xfrm>
          <a:prstGeom prst="leftBrace">
            <a:avLst>
              <a:gd name="adj1" fmla="val 42149"/>
              <a:gd name="adj2" fmla="val 559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262015" y="190108"/>
            <a:ext cx="7886700" cy="994172"/>
          </a:xfrm>
        </p:spPr>
        <p:txBody>
          <a:bodyPr>
            <a:normAutofit/>
          </a:bodyPr>
          <a:lstStyle/>
          <a:p>
            <a:r>
              <a:rPr lang="fr-FR" sz="2800" dirty="0" err="1">
                <a:latin typeface="Tw Cen MT Condensed Extra Bold" panose="020B0803020202020204" pitchFamily="34" charset="0"/>
              </a:rPr>
              <a:t>Review</a:t>
            </a:r>
            <a:r>
              <a:rPr lang="fr-FR" sz="2800" dirty="0">
                <a:latin typeface="Tw Cen MT Condensed Extra Bold" panose="020B0803020202020204" pitchFamily="34" charset="0"/>
              </a:rPr>
              <a:t> of </a:t>
            </a:r>
            <a:r>
              <a:rPr lang="fr-FR" sz="2800" dirty="0" err="1">
                <a:latin typeface="Tw Cen MT Condensed Extra Bold" panose="020B0803020202020204" pitchFamily="34" charset="0"/>
              </a:rPr>
              <a:t>constraints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on S, T from </a:t>
            </a:r>
            <a:r>
              <a:rPr lang="fr-FR" sz="2800" dirty="0">
                <a:latin typeface="Tw Cen MT Condensed Extra Bold" panose="020B0803020202020204" pitchFamily="34" charset="0"/>
              </a:rPr>
              <a:t>beta </a:t>
            </a:r>
            <a:r>
              <a:rPr lang="fr-FR" sz="2800" dirty="0" err="1">
                <a:latin typeface="Tw Cen MT Condensed Extra Bold" panose="020B0803020202020204" pitchFamily="34" charset="0"/>
              </a:rPr>
              <a:t>decay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051" y="2199125"/>
            <a:ext cx="3246525" cy="300424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347076" y="2020780"/>
            <a:ext cx="254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 right </a:t>
            </a:r>
            <a:r>
              <a:rPr lang="fr-FR" dirty="0" err="1" smtClean="0"/>
              <a:t>handed</a:t>
            </a:r>
            <a:r>
              <a:rPr lang="fr-FR" dirty="0" smtClean="0"/>
              <a:t> </a:t>
            </a:r>
            <a:r>
              <a:rPr lang="fr-FR" dirty="0" err="1" smtClean="0"/>
              <a:t>currents</a:t>
            </a:r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2448" y="2390112"/>
            <a:ext cx="3787172" cy="3175443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7756841" y="2020780"/>
            <a:ext cx="254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 right </a:t>
            </a:r>
            <a:r>
              <a:rPr lang="fr-FR" dirty="0" err="1" smtClean="0"/>
              <a:t>handed</a:t>
            </a:r>
            <a:r>
              <a:rPr lang="fr-FR" dirty="0" smtClean="0"/>
              <a:t> </a:t>
            </a:r>
            <a:r>
              <a:rPr lang="fr-FR" dirty="0" err="1" smtClean="0"/>
              <a:t>currents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7756841" y="5473222"/>
            <a:ext cx="2919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 far best </a:t>
            </a:r>
            <a:r>
              <a:rPr lang="fr-FR" dirty="0" err="1" smtClean="0"/>
              <a:t>constraints</a:t>
            </a:r>
            <a:r>
              <a:rPr lang="fr-FR" dirty="0" smtClean="0"/>
              <a:t>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0+-&gt;0+ </a:t>
            </a:r>
            <a:r>
              <a:rPr lang="fr-FR" dirty="0" err="1" smtClean="0"/>
              <a:t>corrected</a:t>
            </a:r>
            <a:r>
              <a:rPr lang="fr-FR" dirty="0" smtClean="0"/>
              <a:t> </a:t>
            </a:r>
            <a:r>
              <a:rPr lang="fr-FR" dirty="0" err="1" smtClean="0"/>
              <a:t>Ft</a:t>
            </a:r>
            <a:r>
              <a:rPr lang="fr-FR" dirty="0" smtClean="0"/>
              <a:t> value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neutron A</a:t>
            </a:r>
            <a:r>
              <a:rPr lang="fr-FR" baseline="-25000" dirty="0" smtClean="0"/>
              <a:t>GT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 flipH="1">
            <a:off x="4557811" y="6027220"/>
            <a:ext cx="3002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b, a, A, B to the 10</a:t>
            </a:r>
            <a:r>
              <a:rPr lang="fr-FR" sz="2000" b="1" baseline="30000" dirty="0" smtClean="0">
                <a:solidFill>
                  <a:srgbClr val="FF0000"/>
                </a:solidFill>
              </a:rPr>
              <a:t>-3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level</a:t>
            </a:r>
            <a:r>
              <a:rPr lang="fr-FR" sz="2000" b="1" dirty="0">
                <a:solidFill>
                  <a:srgbClr val="FF0000"/>
                </a:solidFill>
              </a:rPr>
              <a:t>!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293096" y="4708486"/>
            <a:ext cx="269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LQ </a:t>
            </a:r>
            <a:r>
              <a:rPr lang="fr-FR" b="1" dirty="0" err="1" smtClean="0"/>
              <a:t>models</a:t>
            </a:r>
            <a:r>
              <a:rPr lang="fr-FR" b="1" dirty="0" smtClean="0"/>
              <a:t> </a:t>
            </a:r>
            <a:r>
              <a:rPr lang="fr-FR" b="1" dirty="0" err="1" smtClean="0"/>
              <a:t>under</a:t>
            </a:r>
            <a:r>
              <a:rPr lang="fr-FR" b="1" dirty="0" smtClean="0"/>
              <a:t> </a:t>
            </a:r>
            <a:r>
              <a:rPr lang="fr-FR" b="1" dirty="0" err="1" smtClean="0"/>
              <a:t>scrutiny</a:t>
            </a:r>
            <a:r>
              <a:rPr lang="fr-FR" b="1" dirty="0" smtClean="0"/>
              <a:t>!</a:t>
            </a:r>
            <a:endParaRPr lang="fr-FR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391582" y="4973588"/>
            <a:ext cx="360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>
                <a:latin typeface="Symbol" panose="05050102010706020507" pitchFamily="18" charset="2"/>
              </a:rPr>
              <a:t>e</a:t>
            </a:r>
            <a:r>
              <a:rPr lang="fr-FR" baseline="-25000" dirty="0" err="1"/>
              <a:t>T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14558" y="3331916"/>
            <a:ext cx="356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Symbol" panose="05050102010706020507" pitchFamily="18" charset="2"/>
              </a:rPr>
              <a:t>e</a:t>
            </a:r>
            <a:r>
              <a:rPr lang="fr-FR" baseline="-25000" dirty="0" err="1" smtClean="0"/>
              <a:t>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638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F2CF-9502-45E8-9D51-80316BB25EBE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981235" y="123357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CPT </a:t>
            </a:r>
            <a:r>
              <a:rPr lang="fr-FR" sz="1800" dirty="0" err="1"/>
              <a:t>theorem</a:t>
            </a:r>
            <a:r>
              <a:rPr lang="fr-FR" sz="1800" dirty="0"/>
              <a:t>: CP violation </a:t>
            </a:r>
            <a:r>
              <a:rPr lang="fr-FR" sz="1800" dirty="0" err="1"/>
              <a:t>equivalent</a:t>
            </a:r>
            <a:r>
              <a:rPr lang="fr-FR" sz="1800" dirty="0"/>
              <a:t> to T violation</a:t>
            </a:r>
            <a:endParaRPr lang="fr-FR" sz="1000" i="1" baseline="30000" dirty="0"/>
          </a:p>
          <a:p>
            <a:pPr marL="0" indent="0">
              <a:buNone/>
            </a:pPr>
            <a:r>
              <a:rPr lang="fr-FR" sz="1800" dirty="0"/>
              <a:t>				</a:t>
            </a:r>
            <a:r>
              <a:rPr lang="fr-FR" sz="1800" b="1" dirty="0" err="1">
                <a:solidFill>
                  <a:srgbClr val="3333FF"/>
                </a:solidFill>
              </a:rPr>
              <a:t>T-odd</a:t>
            </a:r>
            <a:r>
              <a:rPr lang="fr-FR" sz="1800" b="1" dirty="0">
                <a:solidFill>
                  <a:srgbClr val="3333FF"/>
                </a:solidFill>
              </a:rPr>
              <a:t> probes!</a:t>
            </a:r>
            <a:endParaRPr lang="fr-FR" sz="18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1800" i="1" dirty="0"/>
              <a:t>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323913" y="1994769"/>
            <a:ext cx="326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Correlations</a:t>
            </a:r>
            <a:r>
              <a:rPr lang="fr-FR" b="1" dirty="0"/>
              <a:t> in </a:t>
            </a:r>
            <a:r>
              <a:rPr lang="fr-FR" b="1" dirty="0" err="1"/>
              <a:t>nuclear</a:t>
            </a:r>
            <a:r>
              <a:rPr lang="fr-FR" b="1" dirty="0">
                <a:latin typeface="Symbol" panose="05050102010706020507" pitchFamily="18" charset="2"/>
              </a:rPr>
              <a:t> b </a:t>
            </a:r>
            <a:r>
              <a:rPr lang="fr-FR" b="1" dirty="0"/>
              <a:t>- </a:t>
            </a:r>
            <a:r>
              <a:rPr lang="fr-FR" b="1" dirty="0" err="1"/>
              <a:t>decay</a:t>
            </a:r>
            <a:endParaRPr lang="fr-FR" b="1" dirty="0"/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29" y="2939458"/>
            <a:ext cx="1425596" cy="5773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371629"/>
              </p:ext>
            </p:extLst>
          </p:nvPr>
        </p:nvGraphicFramePr>
        <p:xfrm>
          <a:off x="5539592" y="2957581"/>
          <a:ext cx="119304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Équation" r:id="rId4" imgW="1028520" imgH="558720" progId="Equation.3">
                  <p:embed/>
                </p:oleObj>
              </mc:Choice>
              <mc:Fallback>
                <p:oleObj name="Équation" r:id="rId4" imgW="1028520" imgH="558720" progId="Equation.3">
                  <p:embed/>
                  <p:pic>
                    <p:nvPicPr>
                      <p:cNvPr id="34" name="Objet 3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39592" y="2957581"/>
                        <a:ext cx="1193042" cy="648072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ZoneTexte 44"/>
          <p:cNvSpPr txBox="1"/>
          <p:nvPr/>
        </p:nvSpPr>
        <p:spPr>
          <a:xfrm>
            <a:off x="5058956" y="4256184"/>
            <a:ext cx="229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MTV </a:t>
            </a:r>
            <a:r>
              <a:rPr lang="fr-FR" dirty="0" err="1"/>
              <a:t>experiment</a:t>
            </a:r>
            <a:r>
              <a:rPr lang="fr-FR" dirty="0"/>
              <a:t> at TRIUMF 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2089313" y="4218581"/>
            <a:ext cx="240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The </a:t>
            </a:r>
            <a:r>
              <a:rPr lang="fr-FR" b="1" dirty="0">
                <a:solidFill>
                  <a:srgbClr val="0000CC"/>
                </a:solidFill>
              </a:rPr>
              <a:t>MORA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experiment</a:t>
            </a:r>
            <a:r>
              <a:rPr lang="fr-FR" b="1" dirty="0">
                <a:solidFill>
                  <a:srgbClr val="002060"/>
                </a:solidFill>
              </a:rPr>
              <a:t> at JYFL </a:t>
            </a:r>
            <a:r>
              <a:rPr lang="fr-FR" b="1" dirty="0" err="1">
                <a:solidFill>
                  <a:srgbClr val="002060"/>
                </a:solidFill>
              </a:rPr>
              <a:t>then</a:t>
            </a:r>
            <a:r>
              <a:rPr lang="fr-FR" b="1" dirty="0">
                <a:solidFill>
                  <a:srgbClr val="002060"/>
                </a:solidFill>
              </a:rPr>
              <a:t> GANIL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367065" y="2456562"/>
            <a:ext cx="14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R</a:t>
            </a:r>
            <a:r>
              <a:rPr lang="fr-FR" b="1" dirty="0"/>
              <a:t> </a:t>
            </a:r>
            <a:r>
              <a:rPr lang="fr-FR" b="1" dirty="0" err="1"/>
              <a:t>correlation</a:t>
            </a:r>
            <a:endParaRPr lang="fr-FR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2628340" y="2459574"/>
            <a:ext cx="142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D</a:t>
            </a:r>
            <a:r>
              <a:rPr lang="fr-FR" b="1" dirty="0"/>
              <a:t> </a:t>
            </a:r>
            <a:r>
              <a:rPr lang="fr-FR" b="1" dirty="0" err="1"/>
              <a:t>correlation</a:t>
            </a:r>
            <a:endParaRPr lang="fr-FR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2588507" y="4828871"/>
            <a:ext cx="115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/>
              <a:t>23</a:t>
            </a:r>
            <a:r>
              <a:rPr lang="fr-FR" dirty="0"/>
              <a:t>Mg, </a:t>
            </a:r>
            <a:r>
              <a:rPr lang="fr-FR" baseline="30000" dirty="0"/>
              <a:t>39</a:t>
            </a:r>
            <a:r>
              <a:rPr lang="fr-FR" dirty="0"/>
              <a:t>Ca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521683" y="2352655"/>
            <a:ext cx="220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New type of </a:t>
            </a:r>
            <a:r>
              <a:rPr lang="fr-FR" sz="1600" b="1" dirty="0" err="1"/>
              <a:t>correlation</a:t>
            </a:r>
            <a:endParaRPr lang="fr-FR" sz="1600" b="1" dirty="0"/>
          </a:p>
          <a:p>
            <a:r>
              <a:rPr lang="fr-FR" sz="1600" b="1" dirty="0"/>
              <a:t>In radiative </a:t>
            </a:r>
            <a:r>
              <a:rPr lang="fr-FR" sz="1600" b="1" dirty="0">
                <a:latin typeface="Symbol" panose="05050102010706020507" pitchFamily="18" charset="2"/>
              </a:rPr>
              <a:t>b</a:t>
            </a:r>
            <a:r>
              <a:rPr lang="fr-FR" sz="1600" b="1" dirty="0"/>
              <a:t> - </a:t>
            </a:r>
            <a:r>
              <a:rPr lang="fr-FR" sz="1600" b="1" dirty="0" err="1"/>
              <a:t>decay</a:t>
            </a:r>
            <a:endParaRPr lang="fr-FR" sz="1600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5571918" y="2026964"/>
            <a:ext cx="263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 - </a:t>
            </a:r>
            <a:r>
              <a:rPr lang="fr-FR" dirty="0" err="1"/>
              <a:t>odd</a:t>
            </a:r>
            <a:r>
              <a:rPr lang="fr-FR" dirty="0"/>
              <a:t>  Triple </a:t>
            </a:r>
            <a:r>
              <a:rPr lang="fr-FR" dirty="0" err="1"/>
              <a:t>correlations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7650662" y="3693702"/>
            <a:ext cx="1996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S. Gardner and He, </a:t>
            </a:r>
            <a:r>
              <a:rPr lang="fr-FR" sz="1400" dirty="0" err="1"/>
              <a:t>Phys</a:t>
            </a:r>
            <a:r>
              <a:rPr lang="fr-FR" sz="1400" dirty="0"/>
              <a:t> </a:t>
            </a:r>
            <a:r>
              <a:rPr lang="fr-FR" sz="1400" dirty="0" err="1"/>
              <a:t>Rev</a:t>
            </a:r>
            <a:r>
              <a:rPr lang="fr-FR" sz="1400" dirty="0"/>
              <a:t>. D 87, 116012 (2013)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ZoneTexte 52"/>
              <p:cNvSpPr txBox="1"/>
              <p:nvPr/>
            </p:nvSpPr>
            <p:spPr>
              <a:xfrm>
                <a:off x="7796509" y="3015829"/>
                <a:ext cx="1704634" cy="50687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⃑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ν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509" y="3015829"/>
                <a:ext cx="1704634" cy="506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ZoneTexte 53"/>
          <p:cNvSpPr txBox="1"/>
          <p:nvPr/>
        </p:nvSpPr>
        <p:spPr>
          <a:xfrm>
            <a:off x="7511856" y="4245094"/>
            <a:ext cx="2424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TRINAT </a:t>
            </a:r>
            <a:r>
              <a:rPr lang="fr-FR" dirty="0" err="1"/>
              <a:t>experiment</a:t>
            </a:r>
            <a:r>
              <a:rPr lang="fr-FR" dirty="0"/>
              <a:t> at TRIUMF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520731" y="5232430"/>
            <a:ext cx="1287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~Im (C</a:t>
            </a:r>
            <a:r>
              <a:rPr lang="fr-FR" baseline="-25000" dirty="0"/>
              <a:t>V</a:t>
            </a:r>
            <a:r>
              <a:rPr lang="fr-FR" dirty="0"/>
              <a:t>C</a:t>
            </a:r>
            <a:r>
              <a:rPr lang="fr-FR" baseline="-25000" dirty="0"/>
              <a:t>A</a:t>
            </a:r>
            <a:r>
              <a:rPr lang="fr-FR" baseline="30000" dirty="0"/>
              <a:t>*</a:t>
            </a:r>
            <a:r>
              <a:rPr lang="fr-FR" dirty="0"/>
              <a:t>)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324301" y="5224501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~Im(C</a:t>
            </a:r>
            <a:r>
              <a:rPr lang="fr-FR" baseline="-25000" dirty="0"/>
              <a:t>A</a:t>
            </a:r>
            <a:r>
              <a:rPr lang="fr-FR" dirty="0"/>
              <a:t>C</a:t>
            </a:r>
            <a:r>
              <a:rPr lang="fr-FR" baseline="-25000" dirty="0"/>
              <a:t>T</a:t>
            </a:r>
            <a:r>
              <a:rPr lang="fr-FR" baseline="30000" dirty="0"/>
              <a:t>*</a:t>
            </a:r>
            <a:r>
              <a:rPr lang="fr-FR" dirty="0"/>
              <a:t>)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948515" y="5218407"/>
            <a:ext cx="1213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~Im(C</a:t>
            </a:r>
            <a:r>
              <a:rPr lang="fr-FR" baseline="-25000" dirty="0"/>
              <a:t>T</a:t>
            </a:r>
            <a:r>
              <a:rPr lang="fr-FR" dirty="0"/>
              <a:t>C</a:t>
            </a:r>
            <a:r>
              <a:rPr lang="fr-FR" baseline="-25000" dirty="0"/>
              <a:t>P</a:t>
            </a:r>
            <a:r>
              <a:rPr lang="fr-FR" baseline="30000" dirty="0"/>
              <a:t>*</a:t>
            </a:r>
            <a:r>
              <a:rPr lang="fr-FR" dirty="0"/>
              <a:t>) 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7511855" y="5604922"/>
            <a:ext cx="2661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Other</a:t>
            </a:r>
            <a:r>
              <a:rPr lang="fr-FR" dirty="0"/>
              <a:t> candidates (</a:t>
            </a:r>
            <a:r>
              <a:rPr lang="fr-FR" baseline="30000" dirty="0"/>
              <a:t>37/38m</a:t>
            </a:r>
            <a:r>
              <a:rPr lang="fr-FR" dirty="0"/>
              <a:t>K) 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7985054" y="6352143"/>
            <a:ext cx="132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J. Behr et al.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031618" y="6014423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~Im(c</a:t>
            </a:r>
            <a:r>
              <a:rPr lang="fr-FR" baseline="-25000" dirty="0"/>
              <a:t>5</a:t>
            </a:r>
            <a:r>
              <a:rPr lang="fr-FR" dirty="0"/>
              <a:t>C</a:t>
            </a:r>
            <a:r>
              <a:rPr lang="fr-FR" baseline="-25000" dirty="0"/>
              <a:t>V</a:t>
            </a:r>
            <a:r>
              <a:rPr lang="fr-FR" baseline="30000" dirty="0"/>
              <a:t>*</a:t>
            </a:r>
            <a:r>
              <a:rPr lang="fr-FR" dirty="0"/>
              <a:t>) 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5150438" y="5649896"/>
            <a:ext cx="157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J. </a:t>
            </a:r>
            <a:r>
              <a:rPr lang="fr-FR" dirty="0" err="1"/>
              <a:t>Murata</a:t>
            </a:r>
            <a:r>
              <a:rPr lang="fr-FR" dirty="0"/>
              <a:t> et al.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98" y="6138519"/>
            <a:ext cx="866683" cy="6182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Image 62" descr="../../../../Downloads/logo_r.normandie-paysage-cmjn-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13" y="6462274"/>
            <a:ext cx="948085" cy="26893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27" y="6436727"/>
            <a:ext cx="498675" cy="204145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2252525" y="5651569"/>
            <a:ext cx="260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P. Delahaye et al. 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5585768" y="4853673"/>
            <a:ext cx="629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aseline="30000" dirty="0"/>
              <a:t>8</a:t>
            </a:r>
            <a:r>
              <a:rPr lang="fr-FR" dirty="0"/>
              <a:t>Li</a:t>
            </a:r>
          </a:p>
          <a:p>
            <a:endParaRPr lang="fr-FR" dirty="0"/>
          </a:p>
        </p:txBody>
      </p:sp>
      <p:sp>
        <p:nvSpPr>
          <p:cNvPr id="67" name="ZoneTexte 66"/>
          <p:cNvSpPr txBox="1"/>
          <p:nvPr/>
        </p:nvSpPr>
        <p:spPr>
          <a:xfrm>
            <a:off x="7710391" y="4819096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baseline="30000" dirty="0"/>
              <a:t>92</a:t>
            </a:r>
            <a:r>
              <a:rPr lang="fr-FR" dirty="0"/>
              <a:t>Rb and </a:t>
            </a:r>
            <a:r>
              <a:rPr lang="fr-FR" baseline="30000" dirty="0"/>
              <a:t>38m</a:t>
            </a:r>
            <a:r>
              <a:rPr lang="fr-FR" dirty="0"/>
              <a:t>K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2089313" y="3766886"/>
            <a:ext cx="2221486" cy="4087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Arial" charset="0"/>
              </a:rPr>
              <a:t>Jackson, </a:t>
            </a:r>
            <a:r>
              <a:rPr lang="en-US" sz="1200" dirty="0" err="1">
                <a:latin typeface="Arial" charset="0"/>
                <a:cs typeface="Arial" charset="0"/>
              </a:rPr>
              <a:t>Treiman</a:t>
            </a:r>
            <a:r>
              <a:rPr lang="en-US" sz="1200" dirty="0">
                <a:latin typeface="Arial" charset="0"/>
                <a:cs typeface="Arial" charset="0"/>
              </a:rPr>
              <a:t> and </a:t>
            </a:r>
            <a:r>
              <a:rPr lang="en-US" sz="1200" dirty="0" err="1">
                <a:latin typeface="Arial" charset="0"/>
                <a:cs typeface="Arial" charset="0"/>
              </a:rPr>
              <a:t>Wyld</a:t>
            </a:r>
            <a:r>
              <a:rPr lang="en-US" sz="1200" dirty="0">
                <a:latin typeface="Arial" charset="0"/>
                <a:cs typeface="Arial" charset="0"/>
              </a:rPr>
              <a:t>,   </a:t>
            </a:r>
            <a:r>
              <a:rPr lang="en-US" sz="1200" dirty="0" err="1">
                <a:latin typeface="Arial" charset="0"/>
                <a:cs typeface="Arial" charset="0"/>
              </a:rPr>
              <a:t>Nucl</a:t>
            </a:r>
            <a:r>
              <a:rPr lang="en-US" sz="1200" dirty="0">
                <a:latin typeface="Arial" charset="0"/>
                <a:cs typeface="Arial" charset="0"/>
              </a:rPr>
              <a:t>. Phys. 4, 206  (1957)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4917723" y="3772457"/>
            <a:ext cx="2221486" cy="4087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Arial" charset="0"/>
              </a:rPr>
              <a:t>Jackson, </a:t>
            </a:r>
            <a:r>
              <a:rPr lang="en-US" sz="1200" dirty="0" err="1">
                <a:latin typeface="Arial" charset="0"/>
                <a:cs typeface="Arial" charset="0"/>
              </a:rPr>
              <a:t>Treiman</a:t>
            </a:r>
            <a:r>
              <a:rPr lang="en-US" sz="1200" dirty="0">
                <a:latin typeface="Arial" charset="0"/>
                <a:cs typeface="Arial" charset="0"/>
              </a:rPr>
              <a:t> and </a:t>
            </a:r>
            <a:r>
              <a:rPr lang="en-US" sz="1200" dirty="0" err="1">
                <a:latin typeface="Arial" charset="0"/>
                <a:cs typeface="Arial" charset="0"/>
              </a:rPr>
              <a:t>Wyld</a:t>
            </a:r>
            <a:r>
              <a:rPr lang="en-US" sz="1200" dirty="0">
                <a:latin typeface="Arial" charset="0"/>
                <a:cs typeface="Arial" charset="0"/>
              </a:rPr>
              <a:t>,   </a:t>
            </a:r>
            <a:r>
              <a:rPr lang="en-US" sz="1200" dirty="0" err="1">
                <a:latin typeface="Arial" charset="0"/>
                <a:cs typeface="Arial" charset="0"/>
              </a:rPr>
              <a:t>Nucl</a:t>
            </a:r>
            <a:r>
              <a:rPr lang="en-US" sz="1200" dirty="0">
                <a:latin typeface="Arial" charset="0"/>
                <a:cs typeface="Arial" charset="0"/>
              </a:rPr>
              <a:t>. Phys. 4, 206  (1957)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43988" y="5997646"/>
            <a:ext cx="1893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err="1"/>
              <a:t>Hyp</a:t>
            </a:r>
            <a:r>
              <a:rPr lang="fr-FR" sz="1400" i="1" dirty="0"/>
              <a:t>. Int</a:t>
            </a:r>
            <a:r>
              <a:rPr lang="fr-FR" sz="1400" dirty="0"/>
              <a:t>. 240, 63 (2019)</a:t>
            </a:r>
          </a:p>
        </p:txBody>
      </p:sp>
      <p:sp>
        <p:nvSpPr>
          <p:cNvPr id="35" name="Titre 3"/>
          <p:cNvSpPr>
            <a:spLocks noGrp="1"/>
          </p:cNvSpPr>
          <p:nvPr>
            <p:ph type="title"/>
          </p:nvPr>
        </p:nvSpPr>
        <p:spPr>
          <a:xfrm>
            <a:off x="2537464" y="251256"/>
            <a:ext cx="7886700" cy="994172"/>
          </a:xfrm>
        </p:spPr>
        <p:txBody>
          <a:bodyPr>
            <a:normAutofit/>
          </a:bodyPr>
          <a:lstStyle/>
          <a:p>
            <a:r>
              <a:rPr lang="fr-FR" sz="2800" dirty="0" err="1" smtClean="0">
                <a:latin typeface="Tw Cen MT Condensed Extra Bold" panose="020B0803020202020204" pitchFamily="34" charset="0"/>
              </a:rPr>
              <a:t>Searching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for CP violation in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nuclear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beta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decay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8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Tw Cen MT Condensed Extra Bold" panose="020B0803020202020204" pitchFamily="34" charset="0"/>
              </a:rPr>
              <a:t>Radioactive </a:t>
            </a:r>
            <a:r>
              <a:rPr lang="fr-FR" sz="2800" b="1" dirty="0" err="1" smtClean="0">
                <a:latin typeface="Tw Cen MT Condensed Extra Bold" panose="020B0803020202020204" pitchFamily="34" charset="0"/>
              </a:rPr>
              <a:t>nuclei</a:t>
            </a:r>
            <a:r>
              <a:rPr lang="fr-FR" sz="2800" b="1" dirty="0" smtClean="0">
                <a:latin typeface="Tw Cen MT Condensed Extra Bold" panose="020B0803020202020204" pitchFamily="34" charset="0"/>
              </a:rPr>
              <a:t> to look for BSM Physics</a:t>
            </a:r>
            <a:endParaRPr lang="fr-FR" sz="2800" b="1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>
                <a:solidFill>
                  <a:schemeClr val="bg1">
                    <a:lumMod val="65000"/>
                  </a:schemeClr>
                </a:solidFill>
              </a:rPr>
              <a:t>Nuclear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 beta </a:t>
            </a:r>
            <a:r>
              <a:rPr lang="fr-FR" sz="2400" dirty="0" err="1" smtClean="0">
                <a:solidFill>
                  <a:schemeClr val="bg1">
                    <a:lumMod val="65000"/>
                  </a:schemeClr>
                </a:solidFill>
              </a:rPr>
              <a:t>decay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 as a </a:t>
            </a:r>
            <a:r>
              <a:rPr lang="fr-FR" sz="2400" dirty="0" err="1" smtClean="0">
                <a:solidFill>
                  <a:schemeClr val="bg1">
                    <a:lumMod val="65000"/>
                  </a:schemeClr>
                </a:solidFill>
              </a:rPr>
              <a:t>laboratory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 for </a:t>
            </a:r>
            <a:r>
              <a:rPr lang="fr-FR" sz="2400" dirty="0" err="1" smtClean="0">
                <a:solidFill>
                  <a:schemeClr val="bg1">
                    <a:lumMod val="65000"/>
                  </a:schemeClr>
                </a:solidFill>
              </a:rPr>
              <a:t>weak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 interaction</a:t>
            </a:r>
          </a:p>
          <a:p>
            <a:r>
              <a:rPr lang="fr-FR" sz="2400" dirty="0" smtClean="0"/>
              <a:t>The MORA </a:t>
            </a:r>
            <a:r>
              <a:rPr lang="fr-FR" sz="2400" dirty="0" err="1" smtClean="0"/>
              <a:t>experiment</a:t>
            </a:r>
            <a:endParaRPr lang="fr-FR" sz="2400" dirty="0" smtClean="0"/>
          </a:p>
          <a:p>
            <a:pPr lvl="1"/>
            <a:r>
              <a:rPr lang="fr-FR" sz="2000" dirty="0" smtClean="0"/>
              <a:t>Objectives</a:t>
            </a:r>
            <a:endParaRPr lang="fr-FR" sz="2000" dirty="0" smtClean="0"/>
          </a:p>
          <a:p>
            <a:pPr lvl="1"/>
            <a:r>
              <a:rPr lang="fr-FR" sz="2000" dirty="0" err="1" smtClean="0"/>
              <a:t>Experimenta</a:t>
            </a:r>
            <a:r>
              <a:rPr lang="fr-FR" sz="2000" dirty="0" err="1" smtClean="0"/>
              <a:t>l</a:t>
            </a:r>
            <a:r>
              <a:rPr lang="fr-FR" sz="2000" dirty="0" smtClean="0"/>
              <a:t> setup</a:t>
            </a:r>
          </a:p>
          <a:p>
            <a:pPr lvl="1"/>
            <a:r>
              <a:rPr lang="fr-FR" sz="2000" dirty="0" err="1" smtClean="0"/>
              <a:t>Commissioning</a:t>
            </a:r>
            <a:r>
              <a:rPr lang="fr-FR" sz="2000" dirty="0" smtClean="0"/>
              <a:t> and </a:t>
            </a:r>
            <a:r>
              <a:rPr lang="fr-FR" sz="2000" dirty="0" err="1" smtClean="0"/>
              <a:t>experimental</a:t>
            </a:r>
            <a:r>
              <a:rPr lang="fr-FR" sz="2000" dirty="0" smtClean="0"/>
              <a:t> progresses</a:t>
            </a:r>
            <a:endParaRPr lang="fr-FR" sz="2000" dirty="0" smtClean="0"/>
          </a:p>
          <a:p>
            <a:r>
              <a:rPr lang="fr-FR" sz="2400" dirty="0" err="1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Summary</a:t>
            </a:r>
            <a:endParaRPr lang="fr-F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C397-6B1C-4B9A-B5FB-ADAED0B9E3CA}" type="slidenum">
              <a:rPr lang="fr-FR" smtClean="0"/>
              <a:t>15</a:t>
            </a:fld>
            <a:endParaRPr lang="fr-FR"/>
          </a:p>
        </p:txBody>
      </p:sp>
      <p:sp>
        <p:nvSpPr>
          <p:cNvPr id="23" name="Titre 7"/>
          <p:cNvSpPr>
            <a:spLocks noGrp="1"/>
          </p:cNvSpPr>
          <p:nvPr>
            <p:ph type="title"/>
          </p:nvPr>
        </p:nvSpPr>
        <p:spPr>
          <a:xfrm>
            <a:off x="1490870" y="178427"/>
            <a:ext cx="8813695" cy="994172"/>
          </a:xfrm>
        </p:spPr>
        <p:txBody>
          <a:bodyPr>
            <a:noAutofit/>
          </a:bodyPr>
          <a:lstStyle/>
          <a:p>
            <a:r>
              <a:rPr lang="fr-FR" sz="2800" dirty="0" err="1" smtClean="0">
                <a:latin typeface="Tw Cen MT Condensed Extra Bold" panose="020B0803020202020204" pitchFamily="34" charset="0"/>
              </a:rPr>
              <a:t>Searching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 </a:t>
            </a:r>
            <a:r>
              <a:rPr lang="fr-FR" sz="2800" dirty="0">
                <a:latin typeface="Tw Cen MT Condensed Extra Bold" panose="020B0803020202020204" pitchFamily="34" charset="0"/>
              </a:rPr>
              <a:t>for new </a:t>
            </a:r>
            <a:r>
              <a:rPr lang="fr-FR" sz="2800" dirty="0" err="1">
                <a:latin typeface="Tw Cen MT Condensed Extra Bold" panose="020B0803020202020204" pitchFamily="34" charset="0"/>
              </a:rPr>
              <a:t>physics</a:t>
            </a:r>
            <a:r>
              <a:rPr lang="fr-FR" sz="2800" dirty="0">
                <a:latin typeface="Tw Cen MT Condensed Extra Bold" panose="020B0803020202020204" pitchFamily="34" charset="0"/>
              </a:rPr>
              <a:t> via the</a:t>
            </a:r>
            <a:r>
              <a:rPr lang="fr-FR" sz="2800" i="1" dirty="0">
                <a:latin typeface="Tw Cen MT Condensed Extra Bold" panose="020B0803020202020204" pitchFamily="34" charset="0"/>
              </a:rPr>
              <a:t> D </a:t>
            </a:r>
            <a:r>
              <a:rPr lang="fr-FR" sz="2800" dirty="0" err="1">
                <a:latin typeface="Tw Cen MT Condensed Extra Bold" panose="020B0803020202020204" pitchFamily="34" charset="0"/>
              </a:rPr>
              <a:t>correlation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measurement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3160356" y="989948"/>
            <a:ext cx="6300700" cy="21602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23925">
              <a:spcAft>
                <a:spcPts val="400"/>
              </a:spcAft>
              <a:defRPr/>
            </a:pPr>
            <a:r>
              <a:rPr lang="fr-FR" b="1" dirty="0"/>
              <a:t>A non-</a:t>
            </a:r>
            <a:r>
              <a:rPr lang="fr-FR" b="1" dirty="0" err="1"/>
              <a:t>zero</a:t>
            </a:r>
            <a:r>
              <a:rPr lang="fr-FR" b="1" dirty="0"/>
              <a:t> </a:t>
            </a:r>
            <a:r>
              <a:rPr lang="fr-FR" b="1" i="1" dirty="0"/>
              <a:t>D</a:t>
            </a:r>
            <a:r>
              <a:rPr lang="fr-FR" b="1" dirty="0"/>
              <a:t> </a:t>
            </a:r>
            <a:r>
              <a:rPr lang="fr-FR" b="1" dirty="0" err="1"/>
              <a:t>can</a:t>
            </a:r>
            <a:r>
              <a:rPr lang="fr-FR" b="1" dirty="0"/>
              <a:t> arise from CP violation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572066" y="2314740"/>
            <a:ext cx="150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 reversal </a:t>
            </a:r>
            <a:r>
              <a:rPr lang="fr-FR" dirty="0" err="1"/>
              <a:t>odd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840593" y="1533204"/>
                <a:ext cx="3259162" cy="741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𝑨𝑽</m:t>
                          </m:r>
                        </m:sub>
                      </m:sSub>
                      <m:r>
                        <a:rPr lang="fr-FR" sz="16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93" y="1533204"/>
                <a:ext cx="3259162" cy="741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ccolade ouvrante 19"/>
          <p:cNvSpPr/>
          <p:nvPr/>
        </p:nvSpPr>
        <p:spPr>
          <a:xfrm rot="16200000">
            <a:off x="8048889" y="1705795"/>
            <a:ext cx="158150" cy="1277630"/>
          </a:xfrm>
          <a:prstGeom prst="leftBrace">
            <a:avLst>
              <a:gd name="adj1" fmla="val 68333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1" name="ZoneTexte 20"/>
          <p:cNvSpPr txBox="1"/>
          <p:nvPr/>
        </p:nvSpPr>
        <p:spPr>
          <a:xfrm>
            <a:off x="1010006" y="3783204"/>
            <a:ext cx="866709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3333FF"/>
                </a:solidFill>
              </a:rPr>
              <a:t>Search</a:t>
            </a:r>
            <a:r>
              <a:rPr lang="fr-FR" b="1" dirty="0">
                <a:solidFill>
                  <a:srgbClr val="3333FF"/>
                </a:solidFill>
              </a:rPr>
              <a:t> for New Physics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Direct constraints </a:t>
            </a:r>
            <a:r>
              <a:rPr lang="en-US" sz="1600" dirty="0" smtClean="0"/>
              <a:t>on CP-violating Wilson coefficients in the nucleon-level EFT  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Specific</a:t>
            </a:r>
            <a:r>
              <a:rPr lang="fr-FR" sz="1600" dirty="0" smtClean="0"/>
              <a:t> New Physics </a:t>
            </a:r>
            <a:r>
              <a:rPr lang="fr-FR" sz="1600" dirty="0" err="1" smtClean="0"/>
              <a:t>models</a:t>
            </a:r>
            <a:endParaRPr lang="fr-FR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L-R </a:t>
            </a:r>
            <a:r>
              <a:rPr lang="en-US" sz="1600" b="1" dirty="0" smtClean="0"/>
              <a:t>symmetric</a:t>
            </a:r>
            <a:r>
              <a:rPr lang="fr-FR" sz="1600" b="1" dirty="0" smtClean="0"/>
              <a:t> model: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M. J. Ramsey-</a:t>
            </a:r>
            <a:r>
              <a:rPr lang="en-US" sz="1400" dirty="0" err="1" smtClean="0"/>
              <a:t>Musolf</a:t>
            </a:r>
            <a:r>
              <a:rPr lang="en-US" sz="1400" dirty="0" smtClean="0"/>
              <a:t> et J. C. Vasquez, «Left-right symmetry and electric dipole moments. A global analysis,» arXiv:2012.02799 [</a:t>
            </a:r>
            <a:r>
              <a:rPr lang="en-US" sz="1400" dirty="0" err="1" smtClean="0"/>
              <a:t>hep-ph</a:t>
            </a:r>
            <a:r>
              <a:rPr lang="en-US" sz="1400" dirty="0" smtClean="0"/>
              <a:t>], 2020.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LQ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Thorough</a:t>
            </a:r>
            <a:r>
              <a:rPr lang="fr-FR" sz="1400" dirty="0" smtClean="0"/>
              <a:t> investigation </a:t>
            </a:r>
            <a:r>
              <a:rPr lang="fr-FR" sz="1400" dirty="0" err="1" smtClean="0"/>
              <a:t>undertaken</a:t>
            </a:r>
            <a:r>
              <a:rPr lang="fr-FR" sz="1400" dirty="0" smtClean="0"/>
              <a:t> at </a:t>
            </a:r>
            <a:r>
              <a:rPr lang="fr-FR" sz="1400" dirty="0" err="1" smtClean="0"/>
              <a:t>IJClab</a:t>
            </a:r>
            <a:r>
              <a:rPr lang="fr-FR" sz="1400" dirty="0" smtClean="0"/>
              <a:t> by Adam Falkowski and Antonio Rodriguez-Sanchez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«</a:t>
            </a:r>
            <a:r>
              <a:rPr lang="en-US" sz="1400" dirty="0" smtClean="0"/>
              <a:t>On the sensitivity of the D parameter to new physics</a:t>
            </a:r>
            <a:r>
              <a:rPr lang="fr-FR" sz="1400" dirty="0" smtClean="0"/>
              <a:t> » , </a:t>
            </a:r>
            <a:r>
              <a:rPr lang="fr-FR" sz="1400" dirty="0" smtClean="0">
                <a:hlinkClick r:id="rId6"/>
              </a:rPr>
              <a:t>arXiv:2207.02161</a:t>
            </a:r>
            <a:endParaRPr lang="fr-FR" sz="1400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Presentation</a:t>
            </a:r>
            <a:r>
              <a:rPr lang="fr-FR" sz="1400" dirty="0" smtClean="0"/>
              <a:t> at MORA workshop </a:t>
            </a:r>
            <a:r>
              <a:rPr lang="fr-FR" sz="1400" dirty="0" smtClean="0">
                <a:hlinkClick r:id="rId7"/>
              </a:rPr>
              <a:t>https://indico.in2p3.fr/event/25986/</a:t>
            </a:r>
            <a:endParaRPr lang="fr-FR" sz="1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Severe</a:t>
            </a:r>
            <a:r>
              <a:rPr lang="fr-FR" sz="1400" dirty="0" smtClean="0"/>
              <a:t> </a:t>
            </a:r>
            <a:r>
              <a:rPr lang="fr-FR" sz="1400" dirty="0" err="1" smtClean="0"/>
              <a:t>constraints</a:t>
            </a:r>
            <a:r>
              <a:rPr lang="fr-FR" sz="1400" dirty="0" smtClean="0"/>
              <a:t> for CP </a:t>
            </a:r>
            <a:r>
              <a:rPr lang="fr-FR" sz="1400" dirty="0" err="1" smtClean="0"/>
              <a:t>violating</a:t>
            </a:r>
            <a:r>
              <a:rPr lang="fr-FR" sz="1400" dirty="0" smtClean="0"/>
              <a:t> </a:t>
            </a:r>
            <a:r>
              <a:rPr lang="fr-FR" sz="1400" dirty="0" err="1" smtClean="0"/>
              <a:t>terms</a:t>
            </a:r>
            <a:r>
              <a:rPr lang="fr-FR" sz="1400" dirty="0" smtClean="0"/>
              <a:t> from EDM, pion </a:t>
            </a:r>
            <a:r>
              <a:rPr lang="fr-FR" sz="1400" dirty="0" err="1" smtClean="0"/>
              <a:t>decay</a:t>
            </a:r>
            <a:r>
              <a:rPr lang="fr-FR" sz="1400" dirty="0" smtClean="0"/>
              <a:t> and high </a:t>
            </a:r>
            <a:r>
              <a:rPr lang="fr-FR" sz="1400" dirty="0" err="1" smtClean="0"/>
              <a:t>energy</a:t>
            </a:r>
            <a:r>
              <a:rPr lang="fr-FR" sz="1400" dirty="0" smtClean="0"/>
              <a:t> </a:t>
            </a:r>
            <a:r>
              <a:rPr lang="fr-FR" sz="1400" dirty="0" err="1" smtClean="0"/>
              <a:t>searches</a:t>
            </a:r>
            <a:endParaRPr lang="fr-FR" sz="1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But D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also</a:t>
            </a:r>
            <a:r>
              <a:rPr lang="fr-FR" sz="1400" dirty="0" smtClean="0"/>
              <a:t> </a:t>
            </a:r>
            <a:r>
              <a:rPr lang="en-US" sz="1400" dirty="0" smtClean="0"/>
              <a:t>sensitive </a:t>
            </a:r>
            <a:r>
              <a:rPr lang="fr-FR" sz="1400" b="1" dirty="0" smtClean="0"/>
              <a:t>to </a:t>
            </a:r>
            <a:r>
              <a:rPr lang="fr-FR" sz="1400" b="1" dirty="0" err="1" smtClean="0"/>
              <a:t>exotic</a:t>
            </a:r>
            <a:r>
              <a:rPr lang="fr-FR" sz="1400" b="1" dirty="0" smtClean="0"/>
              <a:t> non-CP </a:t>
            </a:r>
            <a:r>
              <a:rPr lang="fr-FR" sz="1400" b="1" dirty="0" err="1" smtClean="0"/>
              <a:t>violating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terms</a:t>
            </a:r>
            <a:r>
              <a:rPr lang="fr-FR" sz="1400" b="1" dirty="0" smtClean="0"/>
              <a:t> via </a:t>
            </a:r>
            <a:r>
              <a:rPr lang="fr-FR" sz="1400" b="1" dirty="0" err="1" smtClean="0"/>
              <a:t>recoil-order</a:t>
            </a:r>
            <a:r>
              <a:rPr lang="fr-FR" sz="1400" b="1" dirty="0" smtClean="0"/>
              <a:t> corrections</a:t>
            </a:r>
            <a:endParaRPr lang="en-US" sz="1400" b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1779384" y="2701980"/>
            <a:ext cx="8958408" cy="721751"/>
            <a:chOff x="296368" y="5443174"/>
            <a:chExt cx="8958408" cy="721751"/>
          </a:xfrm>
        </p:grpSpPr>
        <p:sp>
          <p:nvSpPr>
            <p:cNvPr id="24" name="Rectangle 23"/>
            <p:cNvSpPr/>
            <p:nvPr/>
          </p:nvSpPr>
          <p:spPr>
            <a:xfrm>
              <a:off x="2590800" y="5506889"/>
              <a:ext cx="25394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i="1" dirty="0" err="1"/>
                <a:t>D</a:t>
              </a:r>
              <a:r>
                <a:rPr lang="fr-FR" sz="1600" b="1" i="1" baseline="-25000" dirty="0" err="1"/>
                <a:t>n</a:t>
              </a:r>
              <a:r>
                <a:rPr lang="fr-FR" sz="1600" b="1" dirty="0"/>
                <a:t>= (−0.94 ±1.89±0.97)∙10</a:t>
              </a:r>
              <a:r>
                <a:rPr lang="fr-FR" sz="1600" b="1" baseline="30000" dirty="0"/>
                <a:t>-4</a:t>
              </a:r>
              <a:r>
                <a:rPr lang="fr-FR" sz="1600" b="1" dirty="0"/>
                <a:t> 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96368" y="5506889"/>
              <a:ext cx="23217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Best </a:t>
              </a:r>
              <a:r>
                <a:rPr lang="fr-FR" sz="1600" dirty="0" err="1"/>
                <a:t>measurement</a:t>
              </a:r>
              <a:r>
                <a:rPr lang="fr-FR" sz="1600" dirty="0"/>
                <a:t> </a:t>
              </a:r>
              <a:r>
                <a:rPr lang="fr-FR" sz="1600" dirty="0" err="1"/>
                <a:t>so</a:t>
              </a:r>
              <a:r>
                <a:rPr lang="fr-FR" sz="1600" dirty="0"/>
                <a:t> far: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330848" y="5443174"/>
              <a:ext cx="3923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emiT</a:t>
              </a:r>
              <a:r>
                <a:rPr lang="fr-FR" sz="1600" i="1" dirty="0"/>
                <a:t> collaboration, PRL 107, 102301 (2011),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ZoneTexte 26"/>
                <p:cNvSpPr txBox="1"/>
                <p:nvPr/>
              </p:nvSpPr>
              <p:spPr>
                <a:xfrm>
                  <a:off x="2590800" y="5804249"/>
                  <a:ext cx="1654940" cy="360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6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dirty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  <m:t>𝟏𝟗</m:t>
                              </m:r>
                            </m:e>
                            <m:sub>
                              <m: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  <m:t>𝑵𝒆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fr-FR" sz="1600" b="1" dirty="0"/>
                    <a:t>=(1 ±6)∙10</a:t>
                  </a:r>
                  <a:r>
                    <a:rPr lang="fr-FR" sz="1600" b="1" baseline="30000" dirty="0"/>
                    <a:t>-4</a:t>
                  </a:r>
                  <a:endParaRPr lang="fr-FR" sz="1600" dirty="0"/>
                </a:p>
              </p:txBody>
            </p:sp>
          </mc:Choice>
          <mc:Fallback xmlns="">
            <p:sp>
              <p:nvSpPr>
                <p:cNvPr id="48" name="ZoneTexte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5804249"/>
                  <a:ext cx="1654940" cy="360676"/>
                </a:xfrm>
                <a:prstGeom prst="rect">
                  <a:avLst/>
                </a:prstGeom>
                <a:blipFill>
                  <a:blip r:embed="rId8"/>
                  <a:stretch>
                    <a:fillRect t="-3333" b="-15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ZoneTexte 27"/>
            <p:cNvSpPr txBox="1"/>
            <p:nvPr/>
          </p:nvSpPr>
          <p:spPr>
            <a:xfrm>
              <a:off x="5241641" y="5758233"/>
              <a:ext cx="3532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Calaprice</a:t>
              </a:r>
              <a:r>
                <a:rPr lang="fr-FR" sz="1600" i="1" dirty="0"/>
                <a:t>, </a:t>
              </a:r>
              <a:r>
                <a:rPr lang="fr-FR" sz="1600" i="1" dirty="0" err="1"/>
                <a:t>Hyp</a:t>
              </a:r>
              <a:r>
                <a:rPr lang="fr-FR" sz="1600" i="1" dirty="0"/>
                <a:t>. Int. 22(1985)83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871529" y="3376561"/>
                <a:ext cx="327432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𝐴𝑉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=180.013°±0.028°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(68% CL)</a:t>
                </a:r>
                <a:endParaRPr lang="fr-FR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529" y="3376561"/>
                <a:ext cx="3274322" cy="338554"/>
              </a:xfrm>
              <a:prstGeom prst="rect">
                <a:avLst/>
              </a:prstGeom>
              <a:blipFill>
                <a:blip r:embed="rId9"/>
                <a:stretch>
                  <a:fillRect t="-7273" r="-559" b="-2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48" y="5255336"/>
            <a:ext cx="1789740" cy="104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ZoneTexte 32"/>
          <p:cNvSpPr txBox="1"/>
          <p:nvPr/>
        </p:nvSpPr>
        <p:spPr>
          <a:xfrm>
            <a:off x="9398503" y="6032189"/>
            <a:ext cx="19552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53F5C"/>
                </a:solidFill>
                <a:latin typeface="Bahnschrift Condensed" panose="020B0502040204020203" pitchFamily="34" charset="0"/>
              </a:rPr>
              <a:t>THE MORA EXPERIMENT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24272" y="4003793"/>
            <a:ext cx="317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Interest</a:t>
            </a:r>
            <a:r>
              <a:rPr lang="fr-FR" dirty="0" smtClean="0"/>
              <a:t> for ~10</a:t>
            </a:r>
            <a:r>
              <a:rPr lang="fr-FR" baseline="30000" dirty="0" smtClean="0"/>
              <a:t>-4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8324271" y="4373125"/>
            <a:ext cx="312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Interest</a:t>
            </a:r>
            <a:r>
              <a:rPr lang="fr-FR" dirty="0" smtClean="0"/>
              <a:t> for ~10</a:t>
            </a:r>
            <a:r>
              <a:rPr lang="fr-FR" baseline="30000" dirty="0" smtClean="0"/>
              <a:t>-5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8127964" y="4123320"/>
            <a:ext cx="178421" cy="130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droite 34"/>
          <p:cNvSpPr/>
          <p:nvPr/>
        </p:nvSpPr>
        <p:spPr>
          <a:xfrm>
            <a:off x="8127963" y="4484898"/>
            <a:ext cx="178421" cy="130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207520" y="1743322"/>
            <a:ext cx="2100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Jackson, </a:t>
            </a:r>
            <a:r>
              <a:rPr lang="fr-FR" sz="1200" dirty="0" err="1"/>
              <a:t>Treiman</a:t>
            </a:r>
            <a:r>
              <a:rPr lang="fr-FR" sz="1200" dirty="0"/>
              <a:t> and </a:t>
            </a:r>
            <a:r>
              <a:rPr lang="fr-FR" sz="1200" dirty="0" err="1"/>
              <a:t>Wyld</a:t>
            </a:r>
            <a:r>
              <a:rPr lang="fr-FR" sz="1200" dirty="0"/>
              <a:t>, </a:t>
            </a:r>
            <a:r>
              <a:rPr lang="fr-FR" sz="1200" dirty="0" err="1"/>
              <a:t>Nucl</a:t>
            </a:r>
            <a:r>
              <a:rPr lang="fr-FR" sz="1200" dirty="0"/>
              <a:t>. </a:t>
            </a:r>
            <a:r>
              <a:rPr lang="fr-FR" sz="1200" dirty="0" err="1"/>
              <a:t>Phys</a:t>
            </a:r>
            <a:r>
              <a:rPr lang="fr-FR" sz="1200" dirty="0"/>
              <a:t> 4 (1957) 206</a:t>
            </a: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15" y="1608745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5448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8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C397-6B1C-4B9A-B5FB-ADAED0B9E3CA}" type="slidenum">
              <a:rPr lang="fr-FR" smtClean="0"/>
              <a:t>16</a:t>
            </a:fld>
            <a:endParaRPr lang="fr-FR"/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3160356" y="989948"/>
            <a:ext cx="6300700" cy="21602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23925">
              <a:spcAft>
                <a:spcPts val="400"/>
              </a:spcAft>
              <a:defRPr/>
            </a:pPr>
            <a:r>
              <a:rPr lang="fr-FR" b="1" dirty="0"/>
              <a:t>A non-</a:t>
            </a:r>
            <a:r>
              <a:rPr lang="fr-FR" b="1" dirty="0" err="1"/>
              <a:t>zero</a:t>
            </a:r>
            <a:r>
              <a:rPr lang="fr-FR" b="1" dirty="0"/>
              <a:t> </a:t>
            </a:r>
            <a:r>
              <a:rPr lang="fr-FR" b="1" i="1" dirty="0"/>
              <a:t>D</a:t>
            </a:r>
            <a:r>
              <a:rPr lang="fr-FR" b="1" dirty="0"/>
              <a:t> </a:t>
            </a:r>
            <a:r>
              <a:rPr lang="fr-FR" b="1" dirty="0" err="1"/>
              <a:t>can</a:t>
            </a:r>
            <a:r>
              <a:rPr lang="fr-FR" b="1" dirty="0"/>
              <a:t> arise from CP violation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572066" y="2314740"/>
            <a:ext cx="150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 reversal </a:t>
            </a:r>
            <a:r>
              <a:rPr lang="fr-FR" dirty="0" err="1"/>
              <a:t>odd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840593" y="1533204"/>
                <a:ext cx="3259162" cy="741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𝑨𝑽</m:t>
                          </m:r>
                        </m:sub>
                      </m:sSub>
                      <m:r>
                        <a:rPr lang="fr-FR" sz="16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93" y="1533204"/>
                <a:ext cx="3259162" cy="741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ccolade ouvrante 19"/>
          <p:cNvSpPr/>
          <p:nvPr/>
        </p:nvSpPr>
        <p:spPr>
          <a:xfrm rot="16200000">
            <a:off x="8048889" y="1705795"/>
            <a:ext cx="158150" cy="1277630"/>
          </a:xfrm>
          <a:prstGeom prst="leftBrace">
            <a:avLst>
              <a:gd name="adj1" fmla="val 68333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2" name="ZoneTexte 21"/>
          <p:cNvSpPr txBox="1"/>
          <p:nvPr/>
        </p:nvSpPr>
        <p:spPr>
          <a:xfrm>
            <a:off x="1044585" y="4766998"/>
            <a:ext cx="512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Below 10</a:t>
            </a:r>
            <a:r>
              <a:rPr lang="en-US" b="1" baseline="30000" dirty="0">
                <a:solidFill>
                  <a:srgbClr val="0000FF"/>
                </a:solidFill>
              </a:rPr>
              <a:t>-4</a:t>
            </a:r>
            <a:r>
              <a:rPr lang="en-US" b="1" dirty="0">
                <a:solidFill>
                  <a:srgbClr val="0000FF"/>
                </a:solidFill>
              </a:rPr>
              <a:t>, measurement of Final State Interactions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762451" y="5081401"/>
            <a:ext cx="46074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Recoil</a:t>
            </a:r>
            <a:r>
              <a:rPr lang="fr-FR" sz="1350" dirty="0"/>
              <a:t> </a:t>
            </a:r>
            <a:r>
              <a:rPr lang="fr-FR" sz="1350" dirty="0" err="1"/>
              <a:t>order</a:t>
            </a:r>
            <a:r>
              <a:rPr lang="fr-FR" sz="1350" dirty="0"/>
              <a:t> </a:t>
            </a:r>
            <a:r>
              <a:rPr lang="fr-FR" sz="1350" dirty="0" err="1"/>
              <a:t>effect</a:t>
            </a:r>
            <a:r>
              <a:rPr lang="fr-FR" sz="1350" dirty="0"/>
              <a:t> due to the </a:t>
            </a:r>
            <a:r>
              <a:rPr lang="fr-FR" sz="1350" dirty="0" err="1"/>
              <a:t>weak</a:t>
            </a:r>
            <a:r>
              <a:rPr lang="fr-FR" sz="1350" dirty="0"/>
              <a:t> </a:t>
            </a:r>
            <a:r>
              <a:rPr lang="fr-FR" sz="1350" dirty="0" err="1"/>
              <a:t>magnetism</a:t>
            </a:r>
            <a:r>
              <a:rPr lang="fr-FR" sz="1350" dirty="0"/>
              <a:t> (</a:t>
            </a:r>
            <a:r>
              <a:rPr lang="fr-FR" sz="1350" dirty="0" err="1"/>
              <a:t>allowed</a:t>
            </a:r>
            <a:r>
              <a:rPr lang="fr-FR" sz="1350" dirty="0"/>
              <a:t> in SM)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359129" y="5376735"/>
                <a:ext cx="2015103" cy="479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𝐹𝑆𝐼</m:t>
                          </m:r>
                        </m:sub>
                      </m:sSub>
                      <m:r>
                        <a:rPr lang="fr-FR" sz="135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fr-FR" sz="135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129" y="5376735"/>
                <a:ext cx="2015103" cy="479940"/>
              </a:xfrm>
              <a:prstGeom prst="rect">
                <a:avLst/>
              </a:prstGeom>
              <a:blipFill>
                <a:blip r:embed="rId6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5425115" y="5507417"/>
            <a:ext cx="34590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Callan</a:t>
            </a:r>
            <a:r>
              <a:rPr lang="fr-FR" sz="1350" dirty="0"/>
              <a:t> and </a:t>
            </a:r>
            <a:r>
              <a:rPr lang="fr-FR" sz="1350" dirty="0" err="1"/>
              <a:t>Treiman</a:t>
            </a:r>
            <a:r>
              <a:rPr lang="fr-FR" sz="1350" dirty="0"/>
              <a:t>,</a:t>
            </a:r>
            <a:r>
              <a:rPr lang="en-US" sz="1350" i="1" dirty="0"/>
              <a:t> </a:t>
            </a:r>
            <a:r>
              <a:rPr lang="en-US" sz="1350" dirty="0"/>
              <a:t>Phys. Rev. 162(1967)1494.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86011" y="5926530"/>
            <a:ext cx="3576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Never </a:t>
            </a:r>
            <a:r>
              <a:rPr lang="fr-FR" sz="1400" dirty="0" err="1"/>
              <a:t>accessed</a:t>
            </a:r>
            <a:r>
              <a:rPr lang="fr-FR" sz="1400" dirty="0"/>
              <a:t> by a direct </a:t>
            </a:r>
            <a:r>
              <a:rPr lang="fr-FR" sz="1400" dirty="0" err="1"/>
              <a:t>measurement</a:t>
            </a:r>
            <a:r>
              <a:rPr lang="fr-FR" sz="1400" dirty="0"/>
              <a:t> </a:t>
            </a:r>
            <a:r>
              <a:rPr lang="fr-FR" sz="1400" dirty="0" smtClean="0"/>
              <a:t>in </a:t>
            </a:r>
            <a:r>
              <a:rPr lang="fr-FR" sz="1400" i="1" dirty="0" smtClean="0"/>
              <a:t>D</a:t>
            </a:r>
            <a:endParaRPr lang="fr-FR" sz="1400" i="1" dirty="0"/>
          </a:p>
        </p:txBody>
      </p:sp>
      <p:grpSp>
        <p:nvGrpSpPr>
          <p:cNvPr id="27" name="Groupe 26"/>
          <p:cNvGrpSpPr/>
          <p:nvPr/>
        </p:nvGrpSpPr>
        <p:grpSpPr>
          <a:xfrm>
            <a:off x="1779384" y="2701980"/>
            <a:ext cx="8958408" cy="721751"/>
            <a:chOff x="296368" y="5443174"/>
            <a:chExt cx="8958408" cy="721751"/>
          </a:xfrm>
        </p:grpSpPr>
        <p:sp>
          <p:nvSpPr>
            <p:cNvPr id="28" name="Rectangle 27"/>
            <p:cNvSpPr/>
            <p:nvPr/>
          </p:nvSpPr>
          <p:spPr>
            <a:xfrm>
              <a:off x="2590800" y="5506889"/>
              <a:ext cx="25394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i="1" dirty="0" err="1"/>
                <a:t>D</a:t>
              </a:r>
              <a:r>
                <a:rPr lang="fr-FR" sz="1600" b="1" i="1" baseline="-25000" dirty="0" err="1"/>
                <a:t>n</a:t>
              </a:r>
              <a:r>
                <a:rPr lang="fr-FR" sz="1600" b="1" dirty="0"/>
                <a:t>= (−0.94 ±1.89±0.97)∙10</a:t>
              </a:r>
              <a:r>
                <a:rPr lang="fr-FR" sz="1600" b="1" baseline="30000" dirty="0"/>
                <a:t>-4</a:t>
              </a:r>
              <a:r>
                <a:rPr lang="fr-FR" sz="1600" b="1" dirty="0"/>
                <a:t> 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96368" y="5506889"/>
              <a:ext cx="23217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Best </a:t>
              </a:r>
              <a:r>
                <a:rPr lang="fr-FR" sz="1600" dirty="0" err="1"/>
                <a:t>measurement</a:t>
              </a:r>
              <a:r>
                <a:rPr lang="fr-FR" sz="1600" dirty="0"/>
                <a:t> </a:t>
              </a:r>
              <a:r>
                <a:rPr lang="fr-FR" sz="1600" dirty="0" err="1"/>
                <a:t>so</a:t>
              </a:r>
              <a:r>
                <a:rPr lang="fr-FR" sz="1600" dirty="0"/>
                <a:t> far: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330848" y="5443174"/>
              <a:ext cx="3923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emiT</a:t>
              </a:r>
              <a:r>
                <a:rPr lang="fr-FR" sz="1600" i="1" dirty="0"/>
                <a:t> collaboration, PRL 107, 102301 (2011),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/>
                <p:cNvSpPr txBox="1"/>
                <p:nvPr/>
              </p:nvSpPr>
              <p:spPr>
                <a:xfrm>
                  <a:off x="2590800" y="5804249"/>
                  <a:ext cx="1654940" cy="360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6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dirty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  <m:t>𝟏𝟗</m:t>
                              </m:r>
                            </m:e>
                            <m:sub>
                              <m: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  <m:t>𝑵𝒆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fr-FR" sz="1600" b="1" dirty="0"/>
                    <a:t>=(1 ±6)∙10</a:t>
                  </a:r>
                  <a:r>
                    <a:rPr lang="fr-FR" sz="1600" b="1" baseline="30000" dirty="0"/>
                    <a:t>-4</a:t>
                  </a:r>
                  <a:endParaRPr lang="fr-FR" sz="1600" dirty="0"/>
                </a:p>
              </p:txBody>
            </p:sp>
          </mc:Choice>
          <mc:Fallback xmlns="">
            <p:sp>
              <p:nvSpPr>
                <p:cNvPr id="48" name="ZoneTexte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5804249"/>
                  <a:ext cx="1654940" cy="360676"/>
                </a:xfrm>
                <a:prstGeom prst="rect">
                  <a:avLst/>
                </a:prstGeom>
                <a:blipFill>
                  <a:blip r:embed="rId7"/>
                  <a:stretch>
                    <a:fillRect t="-3333" b="-15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ZoneTexte 31"/>
            <p:cNvSpPr txBox="1"/>
            <p:nvPr/>
          </p:nvSpPr>
          <p:spPr>
            <a:xfrm>
              <a:off x="5241641" y="5758233"/>
              <a:ext cx="3532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Calaprice</a:t>
              </a:r>
              <a:r>
                <a:rPr lang="fr-FR" sz="1600" i="1" dirty="0"/>
                <a:t>, </a:t>
              </a:r>
              <a:r>
                <a:rPr lang="fr-FR" sz="1600" i="1" dirty="0" err="1"/>
                <a:t>Hyp</a:t>
              </a:r>
              <a:r>
                <a:rPr lang="fr-FR" sz="1600" i="1" dirty="0"/>
                <a:t>. Int. 22(1985)83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871529" y="3376561"/>
                <a:ext cx="327432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𝐴𝑉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=180.013°±0.028°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(68% CL)</a:t>
                </a:r>
                <a:endParaRPr lang="fr-FR" sz="16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529" y="3376561"/>
                <a:ext cx="3274322" cy="338554"/>
              </a:xfrm>
              <a:prstGeom prst="rect">
                <a:avLst/>
              </a:prstGeom>
              <a:blipFill>
                <a:blip r:embed="rId8"/>
                <a:stretch>
                  <a:fillRect t="-7273" r="-559" b="-2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ZoneTexte 35"/>
          <p:cNvSpPr txBox="1"/>
          <p:nvPr/>
        </p:nvSpPr>
        <p:spPr>
          <a:xfrm>
            <a:off x="1010006" y="3783204"/>
            <a:ext cx="86670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3333FF"/>
                </a:solidFill>
              </a:rPr>
              <a:t>Search</a:t>
            </a:r>
            <a:r>
              <a:rPr lang="fr-FR" b="1" dirty="0">
                <a:solidFill>
                  <a:srgbClr val="3333FF"/>
                </a:solidFill>
              </a:rPr>
              <a:t> for New Physics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Direct constraints </a:t>
            </a:r>
            <a:r>
              <a:rPr lang="en-US" sz="1600" dirty="0" smtClean="0"/>
              <a:t>on CP-violating Wilson coefficients in the nucleon-level EFT  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L-R </a:t>
            </a:r>
            <a:r>
              <a:rPr lang="en-US" sz="1600" b="1" dirty="0" smtClean="0"/>
              <a:t>symmetric</a:t>
            </a:r>
            <a:r>
              <a:rPr lang="fr-FR" sz="1600" b="1" dirty="0" smtClean="0"/>
              <a:t>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LQ model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35" name="Titre 7"/>
          <p:cNvSpPr>
            <a:spLocks noGrp="1"/>
          </p:cNvSpPr>
          <p:nvPr>
            <p:ph type="title"/>
          </p:nvPr>
        </p:nvSpPr>
        <p:spPr>
          <a:xfrm>
            <a:off x="1490870" y="178427"/>
            <a:ext cx="8813695" cy="994172"/>
          </a:xfrm>
        </p:spPr>
        <p:txBody>
          <a:bodyPr>
            <a:noAutofit/>
          </a:bodyPr>
          <a:lstStyle/>
          <a:p>
            <a:r>
              <a:rPr lang="fr-FR" sz="2800" dirty="0" err="1" smtClean="0">
                <a:latin typeface="Tw Cen MT Condensed Extra Bold" panose="020B0803020202020204" pitchFamily="34" charset="0"/>
              </a:rPr>
              <a:t>Searching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 </a:t>
            </a:r>
            <a:r>
              <a:rPr lang="fr-FR" sz="2800" dirty="0">
                <a:latin typeface="Tw Cen MT Condensed Extra Bold" panose="020B0803020202020204" pitchFamily="34" charset="0"/>
              </a:rPr>
              <a:t>for new </a:t>
            </a:r>
            <a:r>
              <a:rPr lang="fr-FR" sz="2800" dirty="0" err="1">
                <a:latin typeface="Tw Cen MT Condensed Extra Bold" panose="020B0803020202020204" pitchFamily="34" charset="0"/>
              </a:rPr>
              <a:t>physics</a:t>
            </a:r>
            <a:r>
              <a:rPr lang="fr-FR" sz="2800" dirty="0">
                <a:latin typeface="Tw Cen MT Condensed Extra Bold" panose="020B0803020202020204" pitchFamily="34" charset="0"/>
              </a:rPr>
              <a:t> via the</a:t>
            </a:r>
            <a:r>
              <a:rPr lang="fr-FR" sz="2800" i="1" dirty="0">
                <a:latin typeface="Tw Cen MT Condensed Extra Bold" panose="020B0803020202020204" pitchFamily="34" charset="0"/>
              </a:rPr>
              <a:t> D </a:t>
            </a:r>
            <a:r>
              <a:rPr lang="fr-FR" sz="2800" dirty="0" err="1">
                <a:latin typeface="Tw Cen MT Condensed Extra Bold" panose="020B0803020202020204" pitchFamily="34" charset="0"/>
              </a:rPr>
              <a:t>correlation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measurement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15" y="1608745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558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C397-6B1C-4B9A-B5FB-ADAED0B9E3CA}" type="slidenum">
              <a:rPr lang="fr-FR" smtClean="0"/>
              <a:t>17</a:t>
            </a:fld>
            <a:endParaRPr lang="fr-FR"/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3160356" y="989948"/>
            <a:ext cx="6300700" cy="21602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23925">
              <a:spcAft>
                <a:spcPts val="400"/>
              </a:spcAft>
              <a:defRPr/>
            </a:pPr>
            <a:r>
              <a:rPr lang="fr-FR" b="1" dirty="0"/>
              <a:t>A non-</a:t>
            </a:r>
            <a:r>
              <a:rPr lang="fr-FR" b="1" dirty="0" err="1"/>
              <a:t>zero</a:t>
            </a:r>
            <a:r>
              <a:rPr lang="fr-FR" b="1" dirty="0"/>
              <a:t> </a:t>
            </a:r>
            <a:r>
              <a:rPr lang="fr-FR" b="1" i="1" dirty="0"/>
              <a:t>D</a:t>
            </a:r>
            <a:r>
              <a:rPr lang="fr-FR" b="1" dirty="0"/>
              <a:t> </a:t>
            </a:r>
            <a:r>
              <a:rPr lang="fr-FR" b="1" dirty="0" err="1"/>
              <a:t>can</a:t>
            </a:r>
            <a:r>
              <a:rPr lang="fr-FR" b="1" dirty="0"/>
              <a:t> arise from CP violation</a:t>
            </a:r>
          </a:p>
        </p:txBody>
      </p: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15" y="1624206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4" name="ZoneTexte 43"/>
          <p:cNvSpPr txBox="1"/>
          <p:nvPr/>
        </p:nvSpPr>
        <p:spPr>
          <a:xfrm>
            <a:off x="3572066" y="2314740"/>
            <a:ext cx="150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 reversal </a:t>
            </a:r>
            <a:r>
              <a:rPr lang="fr-FR" dirty="0" err="1"/>
              <a:t>odd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840593" y="1533204"/>
                <a:ext cx="3259162" cy="741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𝑨𝑽</m:t>
                          </m:r>
                        </m:sub>
                      </m:sSub>
                      <m:r>
                        <a:rPr lang="fr-FR" sz="16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93" y="1533204"/>
                <a:ext cx="3259162" cy="741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ccolade ouvrante 19"/>
          <p:cNvSpPr/>
          <p:nvPr/>
        </p:nvSpPr>
        <p:spPr>
          <a:xfrm rot="16200000">
            <a:off x="8048889" y="1705795"/>
            <a:ext cx="158150" cy="1277630"/>
          </a:xfrm>
          <a:prstGeom prst="leftBrace">
            <a:avLst>
              <a:gd name="adj1" fmla="val 68333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2" name="ZoneTexte 21"/>
          <p:cNvSpPr txBox="1"/>
          <p:nvPr/>
        </p:nvSpPr>
        <p:spPr>
          <a:xfrm>
            <a:off x="1044585" y="4766998"/>
            <a:ext cx="512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Below 10</a:t>
            </a:r>
            <a:r>
              <a:rPr lang="en-US" b="1" baseline="30000" dirty="0">
                <a:solidFill>
                  <a:srgbClr val="0000FF"/>
                </a:solidFill>
              </a:rPr>
              <a:t>-4</a:t>
            </a:r>
            <a:r>
              <a:rPr lang="en-US" b="1" dirty="0">
                <a:solidFill>
                  <a:srgbClr val="0000FF"/>
                </a:solidFill>
              </a:rPr>
              <a:t>, measurement of Final State Interactions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762451" y="5081401"/>
            <a:ext cx="46074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Recoil</a:t>
            </a:r>
            <a:r>
              <a:rPr lang="fr-FR" sz="1350" dirty="0"/>
              <a:t> </a:t>
            </a:r>
            <a:r>
              <a:rPr lang="fr-FR" sz="1350" dirty="0" err="1"/>
              <a:t>order</a:t>
            </a:r>
            <a:r>
              <a:rPr lang="fr-FR" sz="1350" dirty="0"/>
              <a:t> </a:t>
            </a:r>
            <a:r>
              <a:rPr lang="fr-FR" sz="1350" dirty="0" err="1"/>
              <a:t>effect</a:t>
            </a:r>
            <a:r>
              <a:rPr lang="fr-FR" sz="1350" dirty="0"/>
              <a:t> due to the </a:t>
            </a:r>
            <a:r>
              <a:rPr lang="fr-FR" sz="1350" dirty="0" err="1"/>
              <a:t>weak</a:t>
            </a:r>
            <a:r>
              <a:rPr lang="fr-FR" sz="1350" dirty="0"/>
              <a:t> </a:t>
            </a:r>
            <a:r>
              <a:rPr lang="fr-FR" sz="1350" dirty="0" err="1"/>
              <a:t>magnetism</a:t>
            </a:r>
            <a:r>
              <a:rPr lang="fr-FR" sz="1350" dirty="0"/>
              <a:t> (</a:t>
            </a:r>
            <a:r>
              <a:rPr lang="fr-FR" sz="1350" dirty="0" err="1"/>
              <a:t>allowed</a:t>
            </a:r>
            <a:r>
              <a:rPr lang="fr-FR" sz="1350" dirty="0"/>
              <a:t> in SM)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359129" y="5376735"/>
                <a:ext cx="2015103" cy="479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𝐹𝑆𝐼</m:t>
                          </m:r>
                        </m:sub>
                      </m:sSub>
                      <m:r>
                        <a:rPr lang="fr-FR" sz="135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fr-FR" sz="135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129" y="5376735"/>
                <a:ext cx="2015103" cy="479940"/>
              </a:xfrm>
              <a:prstGeom prst="rect">
                <a:avLst/>
              </a:prstGeom>
              <a:blipFill>
                <a:blip r:embed="rId6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5425115" y="5507417"/>
            <a:ext cx="34590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Callan</a:t>
            </a:r>
            <a:r>
              <a:rPr lang="fr-FR" sz="1350" dirty="0"/>
              <a:t> and </a:t>
            </a:r>
            <a:r>
              <a:rPr lang="fr-FR" sz="1350" dirty="0" err="1"/>
              <a:t>Treiman</a:t>
            </a:r>
            <a:r>
              <a:rPr lang="fr-FR" sz="1350" dirty="0"/>
              <a:t>,</a:t>
            </a:r>
            <a:r>
              <a:rPr lang="en-US" sz="1350" i="1" dirty="0"/>
              <a:t> </a:t>
            </a:r>
            <a:r>
              <a:rPr lang="en-US" sz="1350" dirty="0"/>
              <a:t>Phys. Rev. 162(1967)1494.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1779384" y="2701980"/>
            <a:ext cx="8958408" cy="721751"/>
            <a:chOff x="296368" y="5443174"/>
            <a:chExt cx="8958408" cy="721751"/>
          </a:xfrm>
        </p:grpSpPr>
        <p:sp>
          <p:nvSpPr>
            <p:cNvPr id="28" name="Rectangle 27"/>
            <p:cNvSpPr/>
            <p:nvPr/>
          </p:nvSpPr>
          <p:spPr>
            <a:xfrm>
              <a:off x="2590800" y="5506889"/>
              <a:ext cx="25394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i="1" dirty="0" err="1"/>
                <a:t>D</a:t>
              </a:r>
              <a:r>
                <a:rPr lang="fr-FR" sz="1600" b="1" i="1" baseline="-25000" dirty="0" err="1"/>
                <a:t>n</a:t>
              </a:r>
              <a:r>
                <a:rPr lang="fr-FR" sz="1600" b="1" dirty="0"/>
                <a:t>= (−0.94 ±1.89±0.97)∙10</a:t>
              </a:r>
              <a:r>
                <a:rPr lang="fr-FR" sz="1600" b="1" baseline="30000" dirty="0"/>
                <a:t>-4</a:t>
              </a:r>
              <a:r>
                <a:rPr lang="fr-FR" sz="1600" b="1" dirty="0"/>
                <a:t> 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96368" y="5506889"/>
              <a:ext cx="23217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Best </a:t>
              </a:r>
              <a:r>
                <a:rPr lang="fr-FR" sz="1600" dirty="0" err="1"/>
                <a:t>measurement</a:t>
              </a:r>
              <a:r>
                <a:rPr lang="fr-FR" sz="1600" dirty="0"/>
                <a:t> </a:t>
              </a:r>
              <a:r>
                <a:rPr lang="fr-FR" sz="1600" dirty="0" err="1"/>
                <a:t>so</a:t>
              </a:r>
              <a:r>
                <a:rPr lang="fr-FR" sz="1600" dirty="0"/>
                <a:t> far: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330848" y="5443174"/>
              <a:ext cx="3923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emiT</a:t>
              </a:r>
              <a:r>
                <a:rPr lang="fr-FR" sz="1600" i="1" dirty="0"/>
                <a:t> collaboration, PRL 107, 102301 (2011),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/>
                <p:cNvSpPr txBox="1"/>
                <p:nvPr/>
              </p:nvSpPr>
              <p:spPr>
                <a:xfrm>
                  <a:off x="2590800" y="5804249"/>
                  <a:ext cx="1654940" cy="360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6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dirty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  <m:t>𝟏𝟗</m:t>
                              </m:r>
                            </m:e>
                            <m:sub>
                              <m: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  <m:t>𝑵𝒆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fr-FR" sz="1600" b="1" dirty="0"/>
                    <a:t>=(1 ±6)∙10</a:t>
                  </a:r>
                  <a:r>
                    <a:rPr lang="fr-FR" sz="1600" b="1" baseline="30000" dirty="0"/>
                    <a:t>-4</a:t>
                  </a:r>
                  <a:endParaRPr lang="fr-FR" sz="1600" dirty="0"/>
                </a:p>
              </p:txBody>
            </p:sp>
          </mc:Choice>
          <mc:Fallback xmlns="">
            <p:sp>
              <p:nvSpPr>
                <p:cNvPr id="48" name="ZoneTexte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5804249"/>
                  <a:ext cx="1654940" cy="360676"/>
                </a:xfrm>
                <a:prstGeom prst="rect">
                  <a:avLst/>
                </a:prstGeom>
                <a:blipFill>
                  <a:blip r:embed="rId7"/>
                  <a:stretch>
                    <a:fillRect t="-3333" b="-15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ZoneTexte 31"/>
            <p:cNvSpPr txBox="1"/>
            <p:nvPr/>
          </p:nvSpPr>
          <p:spPr>
            <a:xfrm>
              <a:off x="5241641" y="5758233"/>
              <a:ext cx="3532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Calaprice</a:t>
              </a:r>
              <a:r>
                <a:rPr lang="fr-FR" sz="1600" i="1" dirty="0"/>
                <a:t>, </a:t>
              </a:r>
              <a:r>
                <a:rPr lang="fr-FR" sz="1600" i="1" dirty="0" err="1"/>
                <a:t>Hyp</a:t>
              </a:r>
              <a:r>
                <a:rPr lang="fr-FR" sz="1600" i="1" dirty="0"/>
                <a:t>. Int. 22(1985)83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871529" y="3376561"/>
                <a:ext cx="327432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𝐴𝑉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=180.013°±0.028°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(68% CL)</a:t>
                </a:r>
                <a:endParaRPr lang="fr-FR" sz="16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529" y="3376561"/>
                <a:ext cx="3274322" cy="338554"/>
              </a:xfrm>
              <a:prstGeom prst="rect">
                <a:avLst/>
              </a:prstGeom>
              <a:blipFill>
                <a:blip r:embed="rId8"/>
                <a:stretch>
                  <a:fillRect t="-7273" r="-559" b="-2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ZoneTexte 35"/>
          <p:cNvSpPr txBox="1"/>
          <p:nvPr/>
        </p:nvSpPr>
        <p:spPr>
          <a:xfrm>
            <a:off x="1010006" y="3783204"/>
            <a:ext cx="86670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3333FF"/>
                </a:solidFill>
              </a:rPr>
              <a:t>Search</a:t>
            </a:r>
            <a:r>
              <a:rPr lang="fr-FR" b="1" dirty="0">
                <a:solidFill>
                  <a:srgbClr val="3333FF"/>
                </a:solidFill>
              </a:rPr>
              <a:t> for New Physics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Direct constraints </a:t>
            </a:r>
            <a:r>
              <a:rPr lang="en-US" sz="1600" dirty="0" smtClean="0"/>
              <a:t>on CP-violating Wilson coefficients in the nucleon-level EFT  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L-R </a:t>
            </a:r>
            <a:r>
              <a:rPr lang="en-US" sz="1600" b="1" dirty="0" smtClean="0"/>
              <a:t>symmetric</a:t>
            </a:r>
            <a:r>
              <a:rPr lang="fr-FR" sz="1600" b="1" dirty="0" smtClean="0"/>
              <a:t>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LQ model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518279" y="5966278"/>
            <a:ext cx="958485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A </a:t>
            </a:r>
            <a:r>
              <a:rPr lang="fr-FR" b="1" dirty="0" err="1">
                <a:solidFill>
                  <a:srgbClr val="0000FF"/>
                </a:solidFill>
              </a:rPr>
              <a:t>measurement</a:t>
            </a:r>
            <a:r>
              <a:rPr lang="fr-FR" b="1" dirty="0">
                <a:solidFill>
                  <a:srgbClr val="0000FF"/>
                </a:solidFill>
              </a:rPr>
              <a:t> of </a:t>
            </a:r>
            <a:r>
              <a:rPr lang="fr-FR" b="1" i="1" dirty="0">
                <a:solidFill>
                  <a:srgbClr val="0000FF"/>
                </a:solidFill>
              </a:rPr>
              <a:t>D</a:t>
            </a:r>
            <a:r>
              <a:rPr lang="fr-FR" b="1" dirty="0">
                <a:solidFill>
                  <a:srgbClr val="0000FF"/>
                </a:solidFill>
              </a:rPr>
              <a:t> to the 10</a:t>
            </a:r>
            <a:r>
              <a:rPr lang="fr-FR" b="1" baseline="30000" dirty="0">
                <a:solidFill>
                  <a:srgbClr val="0000FF"/>
                </a:solidFill>
              </a:rPr>
              <a:t>-5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level</a:t>
            </a:r>
            <a:r>
              <a:rPr lang="fr-FR" b="1" dirty="0">
                <a:solidFill>
                  <a:srgbClr val="0000FF"/>
                </a:solidFill>
              </a:rPr>
              <a:t>: </a:t>
            </a:r>
            <a:r>
              <a:rPr lang="fr-FR" b="1" dirty="0" err="1">
                <a:solidFill>
                  <a:srgbClr val="0000FF"/>
                </a:solidFill>
              </a:rPr>
              <a:t>looking</a:t>
            </a:r>
            <a:r>
              <a:rPr lang="fr-FR" b="1" dirty="0">
                <a:solidFill>
                  <a:srgbClr val="0000FF"/>
                </a:solidFill>
              </a:rPr>
              <a:t> for New Physics and </a:t>
            </a:r>
            <a:r>
              <a:rPr lang="fr-FR" b="1" dirty="0" err="1">
                <a:solidFill>
                  <a:srgbClr val="0000FF"/>
                </a:solidFill>
              </a:rPr>
              <a:t>accessing</a:t>
            </a:r>
            <a:r>
              <a:rPr lang="fr-FR" b="1" dirty="0">
                <a:solidFill>
                  <a:srgbClr val="0000FF"/>
                </a:solidFill>
              </a:rPr>
              <a:t> for the first time </a:t>
            </a:r>
            <a:r>
              <a:rPr lang="fr-FR" b="1" dirty="0" smtClean="0">
                <a:solidFill>
                  <a:srgbClr val="0000FF"/>
                </a:solidFill>
              </a:rPr>
              <a:t>FSI 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37" name="Titre 7"/>
          <p:cNvSpPr>
            <a:spLocks noGrp="1"/>
          </p:cNvSpPr>
          <p:nvPr>
            <p:ph type="title"/>
          </p:nvPr>
        </p:nvSpPr>
        <p:spPr>
          <a:xfrm>
            <a:off x="1490870" y="178427"/>
            <a:ext cx="8813695" cy="994172"/>
          </a:xfrm>
        </p:spPr>
        <p:txBody>
          <a:bodyPr>
            <a:noAutofit/>
          </a:bodyPr>
          <a:lstStyle/>
          <a:p>
            <a:r>
              <a:rPr lang="fr-FR" sz="2800" dirty="0" err="1" smtClean="0">
                <a:latin typeface="Tw Cen MT Condensed Extra Bold" panose="020B0803020202020204" pitchFamily="34" charset="0"/>
              </a:rPr>
              <a:t>Searching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 </a:t>
            </a:r>
            <a:r>
              <a:rPr lang="fr-FR" sz="2800" dirty="0">
                <a:latin typeface="Tw Cen MT Condensed Extra Bold" panose="020B0803020202020204" pitchFamily="34" charset="0"/>
              </a:rPr>
              <a:t>for new </a:t>
            </a:r>
            <a:r>
              <a:rPr lang="fr-FR" sz="2800" dirty="0" err="1">
                <a:latin typeface="Tw Cen MT Condensed Extra Bold" panose="020B0803020202020204" pitchFamily="34" charset="0"/>
              </a:rPr>
              <a:t>physics</a:t>
            </a:r>
            <a:r>
              <a:rPr lang="fr-FR" sz="2800" dirty="0">
                <a:latin typeface="Tw Cen MT Condensed Extra Bold" panose="020B0803020202020204" pitchFamily="34" charset="0"/>
              </a:rPr>
              <a:t> via the</a:t>
            </a:r>
            <a:r>
              <a:rPr lang="fr-FR" sz="2800" i="1" dirty="0">
                <a:latin typeface="Tw Cen MT Condensed Extra Bold" panose="020B0803020202020204" pitchFamily="34" charset="0"/>
              </a:rPr>
              <a:t> D </a:t>
            </a:r>
            <a:r>
              <a:rPr lang="fr-FR" sz="2800" dirty="0" err="1">
                <a:latin typeface="Tw Cen MT Condensed Extra Bold" panose="020B0803020202020204" pitchFamily="34" charset="0"/>
              </a:rPr>
              <a:t>correlation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measurement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692" y="276022"/>
            <a:ext cx="1809105" cy="1022892"/>
          </a:xfrm>
          <a:prstGeom prst="rect">
            <a:avLst/>
          </a:prstGeom>
          <a:solidFill>
            <a:srgbClr val="FF0066">
              <a:alpha val="20000"/>
            </a:srgbClr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3885149" y="2040563"/>
            <a:ext cx="4413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State of the art techniques from ISOL </a:t>
            </a:r>
            <a:r>
              <a:rPr lang="fr-FR" sz="1600" b="1" dirty="0" err="1" smtClean="0"/>
              <a:t>facilities</a:t>
            </a: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447917" y="6435818"/>
            <a:ext cx="808472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350" dirty="0" smtClean="0"/>
              <a:t>Back </a:t>
            </a:r>
            <a:r>
              <a:rPr lang="fr-FR" sz="1350" dirty="0"/>
              <a:t>to                             /</a:t>
            </a:r>
            <a:r>
              <a:rPr lang="fr-FR" sz="1350" dirty="0" smtClean="0"/>
              <a:t>DESIR, </a:t>
            </a:r>
            <a:r>
              <a:rPr lang="fr-FR" sz="1350" dirty="0" err="1" smtClean="0"/>
              <a:t>making</a:t>
            </a:r>
            <a:r>
              <a:rPr lang="fr-FR" sz="1350" dirty="0" smtClean="0"/>
              <a:t> use of the  intense and </a:t>
            </a:r>
            <a:r>
              <a:rPr lang="fr-FR" sz="1350" dirty="0" err="1" smtClean="0"/>
              <a:t>purified</a:t>
            </a:r>
            <a:r>
              <a:rPr lang="fr-FR" sz="1350" dirty="0" smtClean="0"/>
              <a:t> ISOL </a:t>
            </a:r>
            <a:r>
              <a:rPr lang="fr-FR" sz="1350" dirty="0" err="1" smtClean="0"/>
              <a:t>beams</a:t>
            </a:r>
            <a:r>
              <a:rPr lang="fr-FR" sz="1350" dirty="0" smtClean="0"/>
              <a:t> from SPIRAL 1/ S3-LEB: </a:t>
            </a:r>
            <a:r>
              <a:rPr lang="fr-FR" sz="1350" b="1" dirty="0" smtClean="0"/>
              <a:t>2027</a:t>
            </a:r>
            <a:endParaRPr lang="fr-FR" sz="1350" b="1" dirty="0"/>
          </a:p>
        </p:txBody>
      </p:sp>
      <p:pic>
        <p:nvPicPr>
          <p:cNvPr id="76" name="Image 6" descr="logo couleur HD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078" y="6501979"/>
            <a:ext cx="1023144" cy="2272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2" name="Titre 4"/>
          <p:cNvSpPr>
            <a:spLocks noGrp="1"/>
          </p:cNvSpPr>
          <p:nvPr>
            <p:ph type="title"/>
          </p:nvPr>
        </p:nvSpPr>
        <p:spPr>
          <a:xfrm>
            <a:off x="2252313" y="481432"/>
            <a:ext cx="7838067" cy="513878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w Cen MT Condensed Extra Bold" panose="020B0803020202020204" pitchFamily="34" charset="0"/>
              </a:rPr>
              <a:t>MORA in a </a:t>
            </a:r>
            <a:r>
              <a:rPr lang="fr-FR" sz="2400" dirty="0" err="1" smtClean="0">
                <a:latin typeface="Tw Cen MT Condensed Extra Bold" panose="020B0803020202020204" pitchFamily="34" charset="0"/>
              </a:rPr>
              <a:t>nutshell</a:t>
            </a:r>
            <a:endParaRPr lang="fr-FR" sz="2400" dirty="0">
              <a:latin typeface="Tw Cen MT Condensed Extra Bold" panose="020B0803020202020204" pitchFamily="34" charset="0"/>
            </a:endParaRPr>
          </a:p>
        </p:txBody>
      </p:sp>
      <p:pic>
        <p:nvPicPr>
          <p:cNvPr id="50" name="Image 49" descr="../../../../Downloads/logo_r.normandie-paysage-cmjn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95" y="529269"/>
            <a:ext cx="1611413" cy="44408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47" name="Groupe 46"/>
          <p:cNvGrpSpPr/>
          <p:nvPr/>
        </p:nvGrpSpPr>
        <p:grpSpPr>
          <a:xfrm>
            <a:off x="335309" y="2601464"/>
            <a:ext cx="4262345" cy="3604303"/>
            <a:chOff x="229338" y="2831368"/>
            <a:chExt cx="4262345" cy="3604303"/>
          </a:xfrm>
        </p:grpSpPr>
        <p:sp>
          <p:nvSpPr>
            <p:cNvPr id="43" name="Rectangle 42"/>
            <p:cNvSpPr/>
            <p:nvPr/>
          </p:nvSpPr>
          <p:spPr>
            <a:xfrm>
              <a:off x="229338" y="2831368"/>
              <a:ext cx="4262345" cy="3604303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74638" y="5798419"/>
              <a:ext cx="387695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b="1" dirty="0"/>
                <a:t>- </a:t>
              </a:r>
              <a:r>
                <a:rPr lang="fr-FR" sz="1350" b="1" dirty="0" err="1"/>
                <a:t>Theoretical</a:t>
              </a:r>
              <a:r>
                <a:rPr lang="fr-FR" sz="1350" b="1" dirty="0"/>
                <a:t> </a:t>
              </a:r>
              <a:r>
                <a:rPr lang="fr-FR" sz="1350" b="1" dirty="0" err="1"/>
                <a:t>studies</a:t>
              </a:r>
              <a:r>
                <a:rPr lang="fr-FR" sz="1350" b="1" dirty="0"/>
                <a:t> </a:t>
              </a:r>
              <a:r>
                <a:rPr lang="fr-FR" sz="1350" b="1" dirty="0" err="1"/>
                <a:t>with</a:t>
              </a:r>
              <a:r>
                <a:rPr lang="fr-FR" sz="1350" b="1" dirty="0"/>
                <a:t> state-of-the-art </a:t>
              </a:r>
              <a:r>
                <a:rPr lang="fr-FR" sz="1350" b="1" dirty="0" err="1"/>
                <a:t>EFTs</a:t>
              </a:r>
              <a:endParaRPr lang="fr-FR" sz="1350" b="1" dirty="0"/>
            </a:p>
            <a:p>
              <a:endParaRPr lang="fr-FR" sz="1350" dirty="0"/>
            </a:p>
          </p:txBody>
        </p:sp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588" y="5627719"/>
              <a:ext cx="700743" cy="700743"/>
            </a:xfrm>
            <a:prstGeom prst="rect">
              <a:avLst/>
            </a:prstGeom>
          </p:spPr>
        </p:pic>
        <p:grpSp>
          <p:nvGrpSpPr>
            <p:cNvPr id="39" name="Groupe 38"/>
            <p:cNvGrpSpPr/>
            <p:nvPr/>
          </p:nvGrpSpPr>
          <p:grpSpPr>
            <a:xfrm>
              <a:off x="274638" y="2888795"/>
              <a:ext cx="4047225" cy="2830965"/>
              <a:chOff x="274638" y="2719455"/>
              <a:chExt cx="4047225" cy="2830965"/>
            </a:xfrm>
          </p:grpSpPr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4629" y="4941436"/>
                <a:ext cx="504420" cy="307285"/>
              </a:xfrm>
              <a:prstGeom prst="rect">
                <a:avLst/>
              </a:prstGeom>
            </p:spPr>
          </p:pic>
          <p:sp>
            <p:nvSpPr>
              <p:cNvPr id="4" name="ZoneTexte 3"/>
              <p:cNvSpPr txBox="1"/>
              <p:nvPr/>
            </p:nvSpPr>
            <p:spPr>
              <a:xfrm>
                <a:off x="274638" y="2719455"/>
                <a:ext cx="3944917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50" dirty="0" smtClean="0"/>
                  <a:t>- </a:t>
                </a:r>
                <a:r>
                  <a:rPr lang="fr-FR" sz="1350" b="1" dirty="0" smtClean="0"/>
                  <a:t>Ion </a:t>
                </a:r>
                <a:r>
                  <a:rPr lang="fr-FR" sz="1350" b="1" dirty="0" err="1"/>
                  <a:t>cooling</a:t>
                </a:r>
                <a:r>
                  <a:rPr lang="fr-FR" sz="1350" b="1" dirty="0"/>
                  <a:t> and </a:t>
                </a:r>
                <a:r>
                  <a:rPr lang="fr-FR" sz="1350" b="1" dirty="0" err="1" smtClean="0"/>
                  <a:t>trapping</a:t>
                </a:r>
                <a:r>
                  <a:rPr lang="fr-FR" sz="1350" b="1" dirty="0" smtClean="0"/>
                  <a:t> </a:t>
                </a:r>
                <a:r>
                  <a:rPr lang="fr-FR" sz="1350" b="1" dirty="0" err="1" smtClean="0"/>
                  <a:t>originally</a:t>
                </a:r>
                <a:r>
                  <a:rPr lang="fr-FR" sz="1350" b="1" dirty="0" smtClean="0"/>
                  <a:t> </a:t>
                </a:r>
                <a:r>
                  <a:rPr lang="fr-FR" sz="1350" b="1" dirty="0" err="1"/>
                  <a:t>developped</a:t>
                </a:r>
                <a:r>
                  <a:rPr lang="fr-FR" sz="1350" b="1" dirty="0"/>
                  <a:t> for</a:t>
                </a:r>
              </a:p>
              <a:p>
                <a:endParaRPr lang="fr-FR" sz="1350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553159" y="4724283"/>
                <a:ext cx="27624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 smtClean="0"/>
                  <a:t>New </a:t>
                </a:r>
                <a:r>
                  <a:rPr lang="fr-FR" sz="1350" dirty="0" err="1" smtClean="0"/>
                  <a:t>trap</a:t>
                </a:r>
                <a:r>
                  <a:rPr lang="fr-FR" sz="1350" dirty="0" smtClean="0"/>
                  <a:t> and new </a:t>
                </a:r>
                <a:r>
                  <a:rPr lang="fr-FR" sz="1350" dirty="0" err="1" smtClean="0"/>
                  <a:t>detection</a:t>
                </a:r>
                <a:r>
                  <a:rPr lang="fr-FR" sz="1350" dirty="0" smtClean="0"/>
                  <a:t> setup:</a:t>
                </a:r>
              </a:p>
              <a:p>
                <a:r>
                  <a:rPr lang="fr-FR" sz="1350" dirty="0" err="1" smtClean="0"/>
                  <a:t>off-line</a:t>
                </a:r>
                <a:r>
                  <a:rPr lang="fr-FR" sz="1350" dirty="0" smtClean="0"/>
                  <a:t> </a:t>
                </a:r>
                <a:r>
                  <a:rPr lang="fr-FR" sz="1350" dirty="0" err="1" smtClean="0"/>
                  <a:t>commissioning</a:t>
                </a:r>
                <a:r>
                  <a:rPr lang="fr-FR" sz="1350" dirty="0" smtClean="0"/>
                  <a:t> at             and </a:t>
                </a:r>
                <a:endParaRPr lang="fr-FR" sz="1350" dirty="0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1062151" y="5250338"/>
                <a:ext cx="213539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b="1" dirty="0" err="1" smtClean="0">
                    <a:solidFill>
                      <a:srgbClr val="FF0000"/>
                    </a:solidFill>
                  </a:rPr>
                  <a:t>Completed</a:t>
                </a:r>
                <a:r>
                  <a:rPr lang="fr-FR" sz="1350" b="1" dirty="0" smtClean="0">
                    <a:solidFill>
                      <a:srgbClr val="FF0000"/>
                    </a:solidFill>
                  </a:rPr>
                  <a:t> in </a:t>
                </a:r>
                <a:r>
                  <a:rPr lang="fr-FR" sz="1350" b="1" dirty="0" err="1" smtClean="0">
                    <a:solidFill>
                      <a:srgbClr val="FF0000"/>
                    </a:solidFill>
                  </a:rPr>
                  <a:t>automn</a:t>
                </a:r>
                <a:r>
                  <a:rPr lang="fr-FR" sz="1350" b="1" dirty="0" smtClean="0">
                    <a:solidFill>
                      <a:srgbClr val="FF0000"/>
                    </a:solidFill>
                  </a:rPr>
                  <a:t> 2021</a:t>
                </a:r>
                <a:endParaRPr lang="fr-FR" sz="135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2" name="Groupe 31"/>
              <p:cNvGrpSpPr/>
              <p:nvPr/>
            </p:nvGrpSpPr>
            <p:grpSpPr>
              <a:xfrm>
                <a:off x="1280860" y="3106543"/>
                <a:ext cx="2219796" cy="1605240"/>
                <a:chOff x="1420704" y="1900079"/>
                <a:chExt cx="2959727" cy="2140320"/>
              </a:xfrm>
            </p:grpSpPr>
            <p:grpSp>
              <p:nvGrpSpPr>
                <p:cNvPr id="26" name="Groupe 25"/>
                <p:cNvGrpSpPr/>
                <p:nvPr/>
              </p:nvGrpSpPr>
              <p:grpSpPr>
                <a:xfrm>
                  <a:off x="1436010" y="1911124"/>
                  <a:ext cx="2944421" cy="2129275"/>
                  <a:chOff x="7329030" y="2849586"/>
                  <a:chExt cx="2389625" cy="1916802"/>
                </a:xfrm>
              </p:grpSpPr>
              <p:pic>
                <p:nvPicPr>
                  <p:cNvPr id="27" name="Image 26"/>
                  <p:cNvPicPr/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77629" y="2849586"/>
                    <a:ext cx="2341026" cy="18619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8" name="Image 6" descr="logo couleur HD.pdf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512931" y="4476985"/>
                    <a:ext cx="1144705" cy="27425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" name="Image 28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29030" y="4384131"/>
                    <a:ext cx="629086" cy="382257"/>
                  </a:xfrm>
                  <a:prstGeom prst="rect">
                    <a:avLst/>
                  </a:prstGeom>
                </p:spPr>
              </p:pic>
              <p:pic>
                <p:nvPicPr>
                  <p:cNvPr id="30" name="Image 29" descr="logo LPCTrap1.png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8865630" y="2901466"/>
                    <a:ext cx="792004" cy="58089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3" name="ZoneTexte 22"/>
                <p:cNvSpPr txBox="1"/>
                <p:nvPr/>
              </p:nvSpPr>
              <p:spPr>
                <a:xfrm>
                  <a:off x="1420704" y="1900079"/>
                  <a:ext cx="995657" cy="40010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350" dirty="0" err="1">
                      <a:solidFill>
                        <a:srgbClr val="0000FF"/>
                      </a:solidFill>
                    </a:rPr>
                    <a:t>LPCTrap</a:t>
                  </a:r>
                  <a:endParaRPr lang="fr-FR" sz="1350" dirty="0">
                    <a:solidFill>
                      <a:srgbClr val="0000FF"/>
                    </a:solidFill>
                  </a:endParaRPr>
                </a:p>
              </p:txBody>
            </p:sp>
          </p:grpSp>
          <p:pic>
            <p:nvPicPr>
              <p:cNvPr id="48" name="Image 6" descr="logo couleur HD.pdf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6624" y="4984546"/>
                <a:ext cx="1155239" cy="2600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6" name="Groupe 45"/>
          <p:cNvGrpSpPr/>
          <p:nvPr/>
        </p:nvGrpSpPr>
        <p:grpSpPr>
          <a:xfrm>
            <a:off x="7408556" y="2633261"/>
            <a:ext cx="4556045" cy="3621959"/>
            <a:chOff x="7237321" y="2912189"/>
            <a:chExt cx="4556045" cy="3572936"/>
          </a:xfrm>
        </p:grpSpPr>
        <p:sp>
          <p:nvSpPr>
            <p:cNvPr id="61" name="Rectangle 60"/>
            <p:cNvSpPr/>
            <p:nvPr/>
          </p:nvSpPr>
          <p:spPr>
            <a:xfrm>
              <a:off x="7250375" y="2912189"/>
              <a:ext cx="4542991" cy="3572936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8742735" y="5476640"/>
              <a:ext cx="1568122" cy="296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b="1" dirty="0" err="1" smtClean="0">
                  <a:solidFill>
                    <a:srgbClr val="FF0000"/>
                  </a:solidFill>
                </a:rPr>
                <a:t>Started</a:t>
              </a:r>
              <a:r>
                <a:rPr lang="fr-FR" sz="1350" b="1" dirty="0" smtClean="0">
                  <a:solidFill>
                    <a:srgbClr val="FF0000"/>
                  </a:solidFill>
                </a:rPr>
                <a:t> in </a:t>
              </a:r>
              <a:r>
                <a:rPr lang="fr-FR" sz="1350" b="1" dirty="0" err="1" smtClean="0">
                  <a:solidFill>
                    <a:srgbClr val="FF0000"/>
                  </a:solidFill>
                </a:rPr>
                <a:t>Feb</a:t>
              </a:r>
              <a:r>
                <a:rPr lang="fr-FR" sz="1350" b="1" dirty="0" smtClean="0">
                  <a:solidFill>
                    <a:srgbClr val="FF0000"/>
                  </a:solidFill>
                </a:rPr>
                <a:t> 2022</a:t>
              </a:r>
              <a:endParaRPr lang="fr-FR" sz="135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7237321" y="2949191"/>
              <a:ext cx="376092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/>
                <a:t>-  </a:t>
              </a:r>
              <a:r>
                <a:rPr lang="fr-FR" sz="1350" b="1" dirty="0" err="1"/>
                <a:t>Innovative</a:t>
              </a:r>
              <a:r>
                <a:rPr lang="fr-FR" sz="1350" b="1" dirty="0"/>
                <a:t> laser polarisation techniques at </a:t>
              </a:r>
            </a:p>
            <a:p>
              <a:endParaRPr lang="fr-FR" sz="1350" dirty="0"/>
            </a:p>
          </p:txBody>
        </p:sp>
        <p:pic>
          <p:nvPicPr>
            <p:cNvPr id="44" name="Picture 16" descr="log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3577" y="2951365"/>
              <a:ext cx="532706" cy="5946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7975671" y="5007826"/>
              <a:ext cx="280223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dirty="0"/>
                <a:t>Proof of </a:t>
              </a:r>
              <a:r>
                <a:rPr lang="fr-FR" sz="1350" dirty="0" err="1"/>
                <a:t>principle</a:t>
              </a:r>
              <a:r>
                <a:rPr lang="fr-FR" sz="1350" dirty="0"/>
                <a:t> of </a:t>
              </a:r>
              <a:r>
                <a:rPr lang="fr-FR" sz="1350" dirty="0" err="1" smtClean="0"/>
                <a:t>polarization</a:t>
              </a:r>
              <a:endParaRPr lang="fr-FR" sz="1350" dirty="0" smtClean="0"/>
            </a:p>
            <a:p>
              <a:pPr algn="ctr"/>
              <a:r>
                <a:rPr lang="fr-FR" sz="1350" dirty="0" smtClean="0"/>
                <a:t>First </a:t>
              </a:r>
              <a:r>
                <a:rPr lang="fr-FR" sz="1350" i="1" dirty="0" smtClean="0"/>
                <a:t>D</a:t>
              </a:r>
              <a:r>
                <a:rPr lang="fr-FR" sz="1350" dirty="0" smtClean="0"/>
                <a:t> </a:t>
              </a:r>
              <a:r>
                <a:rPr lang="fr-FR" sz="1350" dirty="0" err="1" smtClean="0"/>
                <a:t>measurement</a:t>
              </a:r>
              <a:endParaRPr lang="fr-FR" sz="1350" dirty="0"/>
            </a:p>
          </p:txBody>
        </p:sp>
        <p:pic>
          <p:nvPicPr>
            <p:cNvPr id="73" name="Picture 2" descr="Hom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503" y="6058193"/>
              <a:ext cx="936232" cy="209602"/>
            </a:xfrm>
            <a:prstGeom prst="rect">
              <a:avLst/>
            </a:prstGeom>
            <a:noFill/>
          </p:spPr>
        </p:pic>
        <p:pic>
          <p:nvPicPr>
            <p:cNvPr id="74" name="Picture 8" descr="Nuclear and Radiation Physics Section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3952" y="5938218"/>
              <a:ext cx="955836" cy="477918"/>
            </a:xfrm>
            <a:prstGeom prst="rect">
              <a:avLst/>
            </a:prstGeom>
            <a:noFill/>
          </p:spPr>
        </p:pic>
        <p:pic>
          <p:nvPicPr>
            <p:cNvPr id="75" name="Picture 2" descr="The University of Manchester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1005" y="5985938"/>
              <a:ext cx="883559" cy="368864"/>
            </a:xfrm>
            <a:prstGeom prst="rect">
              <a:avLst/>
            </a:prstGeom>
            <a:noFill/>
          </p:spPr>
        </p:pic>
        <p:sp>
          <p:nvSpPr>
            <p:cNvPr id="13" name="ZoneTexte 12"/>
            <p:cNvSpPr txBox="1"/>
            <p:nvPr/>
          </p:nvSpPr>
          <p:spPr>
            <a:xfrm>
              <a:off x="8873019" y="5682101"/>
              <a:ext cx="156277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 err="1"/>
                <a:t>With</a:t>
              </a:r>
              <a:r>
                <a:rPr lang="fr-FR" sz="1350" dirty="0"/>
                <a:t> experts from:</a:t>
              </a: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449" y="3444928"/>
              <a:ext cx="2658197" cy="1477598"/>
            </a:xfrm>
            <a:prstGeom prst="rect">
              <a:avLst/>
            </a:prstGeom>
          </p:spPr>
        </p:pic>
        <p:cxnSp>
          <p:nvCxnSpPr>
            <p:cNvPr id="70" name="Connecteur droit avec flèche 69"/>
            <p:cNvCxnSpPr/>
            <p:nvPr/>
          </p:nvCxnSpPr>
          <p:spPr>
            <a:xfrm flipH="1">
              <a:off x="9598631" y="4070123"/>
              <a:ext cx="731610" cy="439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10419306" y="3634438"/>
              <a:ext cx="13740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MORA installation at JYFL/IGISOL</a:t>
              </a:r>
              <a:endParaRPr lang="fr-FR" sz="1600" dirty="0">
                <a:solidFill>
                  <a:srgbClr val="FF0000"/>
                </a:solidFill>
              </a:endParaRPr>
            </a:p>
            <a:p>
              <a:r>
                <a:rPr lang="fr-FR" sz="1600" dirty="0" smtClean="0">
                  <a:solidFill>
                    <a:srgbClr val="FF0000"/>
                  </a:solidFill>
                </a:rPr>
                <a:t>(</a:t>
              </a:r>
              <a:r>
                <a:rPr lang="fr-FR" sz="1600" dirty="0" err="1" smtClean="0">
                  <a:solidFill>
                    <a:srgbClr val="FF0000"/>
                  </a:solidFill>
                </a:rPr>
                <a:t>completed</a:t>
              </a:r>
              <a:r>
                <a:rPr lang="fr-FR" sz="1600" dirty="0" smtClean="0">
                  <a:solidFill>
                    <a:srgbClr val="FF0000"/>
                  </a:solidFill>
                </a:rPr>
                <a:t>!)</a:t>
              </a:r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1140969" y="1383333"/>
            <a:ext cx="1075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0000FF"/>
                </a:solidFill>
              </a:rPr>
              <a:t>D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correlation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measurement</a:t>
            </a:r>
            <a:r>
              <a:rPr lang="fr-FR" b="1" dirty="0" smtClean="0">
                <a:solidFill>
                  <a:srgbClr val="0000FF"/>
                </a:solidFill>
              </a:rPr>
              <a:t> in</a:t>
            </a:r>
            <a:r>
              <a:rPr lang="fr-FR" b="1" baseline="30000" dirty="0" smtClean="0">
                <a:solidFill>
                  <a:srgbClr val="0000FF"/>
                </a:solidFill>
              </a:rPr>
              <a:t> 23</a:t>
            </a:r>
            <a:r>
              <a:rPr lang="fr-FR" b="1" dirty="0" smtClean="0">
                <a:solidFill>
                  <a:srgbClr val="0000FF"/>
                </a:solidFill>
              </a:rPr>
              <a:t>Mg, </a:t>
            </a:r>
            <a:r>
              <a:rPr lang="fr-FR" b="1" baseline="30000" dirty="0" smtClean="0">
                <a:solidFill>
                  <a:srgbClr val="0000FF"/>
                </a:solidFill>
              </a:rPr>
              <a:t>39</a:t>
            </a:r>
            <a:r>
              <a:rPr lang="fr-FR" b="1" dirty="0" smtClean="0">
                <a:solidFill>
                  <a:srgbClr val="0000FF"/>
                </a:solidFill>
              </a:rPr>
              <a:t>Ca </a:t>
            </a:r>
            <a:r>
              <a:rPr lang="fr-FR" b="1" dirty="0" err="1" smtClean="0">
                <a:solidFill>
                  <a:srgbClr val="0000FF"/>
                </a:solidFill>
              </a:rPr>
              <a:t>decays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>
                <a:solidFill>
                  <a:srgbClr val="0000FF"/>
                </a:solidFill>
              </a:rPr>
              <a:t>to the 10</a:t>
            </a:r>
            <a:r>
              <a:rPr lang="fr-FR" b="1" baseline="30000" dirty="0">
                <a:solidFill>
                  <a:srgbClr val="0000FF"/>
                </a:solidFill>
              </a:rPr>
              <a:t>-5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level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with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some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beam</a:t>
            </a:r>
            <a:r>
              <a:rPr lang="fr-FR" b="1" dirty="0">
                <a:solidFill>
                  <a:srgbClr val="0000FF"/>
                </a:solidFill>
              </a:rPr>
              <a:t>, laser and </a:t>
            </a:r>
            <a:r>
              <a:rPr lang="fr-FR" b="1" dirty="0" err="1">
                <a:solidFill>
                  <a:srgbClr val="0000FF"/>
                </a:solidFill>
              </a:rPr>
              <a:t>trapping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smtClean="0">
                <a:solidFill>
                  <a:srgbClr val="0000FF"/>
                </a:solidFill>
              </a:rPr>
              <a:t>R&amp;D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90843" y="6438811"/>
            <a:ext cx="8307421" cy="305190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3737859" y="2051507"/>
            <a:ext cx="4530491" cy="344049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295903" y="353097"/>
            <a:ext cx="1588613" cy="844268"/>
            <a:chOff x="192865" y="343278"/>
            <a:chExt cx="1588613" cy="844268"/>
          </a:xfrm>
          <a:solidFill>
            <a:schemeClr val="bg1"/>
          </a:solidFill>
        </p:grpSpPr>
        <p:pic>
          <p:nvPicPr>
            <p:cNvPr id="51" name="Image 50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876"/>
            <a:stretch/>
          </p:blipFill>
          <p:spPr>
            <a:xfrm>
              <a:off x="1037931" y="769304"/>
              <a:ext cx="743547" cy="411347"/>
            </a:xfrm>
            <a:prstGeom prst="rect">
              <a:avLst/>
            </a:prstGeom>
            <a:grpFill/>
          </p:spPr>
        </p:pic>
        <p:pic>
          <p:nvPicPr>
            <p:cNvPr id="52" name="Image 6" descr="logo couleur HD.pdf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65" y="343278"/>
              <a:ext cx="1565140" cy="3523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97" y="774701"/>
              <a:ext cx="753628" cy="412845"/>
            </a:xfrm>
            <a:prstGeom prst="rect">
              <a:avLst/>
            </a:prstGeom>
            <a:grpFill/>
          </p:spPr>
        </p:pic>
      </p:grpSp>
      <p:sp>
        <p:nvSpPr>
          <p:cNvPr id="56" name="ZoneTexte 55"/>
          <p:cNvSpPr txBox="1"/>
          <p:nvPr/>
        </p:nvSpPr>
        <p:spPr>
          <a:xfrm>
            <a:off x="5515347" y="5132206"/>
            <a:ext cx="1310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Trap</a:t>
            </a:r>
            <a:r>
              <a:rPr lang="fr-FR" sz="1400" dirty="0" smtClean="0">
                <a:solidFill>
                  <a:schemeClr val="bg1"/>
                </a:solidFill>
              </a:rPr>
              <a:t> + </a:t>
            </a:r>
            <a:r>
              <a:rPr lang="fr-FR" sz="1400" dirty="0" err="1" smtClean="0">
                <a:solidFill>
                  <a:schemeClr val="bg1"/>
                </a:solidFill>
              </a:rPr>
              <a:t>detection</a:t>
            </a:r>
            <a:r>
              <a:rPr lang="fr-FR" sz="1400" dirty="0" smtClean="0">
                <a:solidFill>
                  <a:schemeClr val="bg1"/>
                </a:solidFill>
              </a:rPr>
              <a:t> setup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739" y="91688"/>
            <a:ext cx="1581841" cy="11284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8" name="Rectangle 57"/>
          <p:cNvSpPr/>
          <p:nvPr/>
        </p:nvSpPr>
        <p:spPr>
          <a:xfrm>
            <a:off x="4732459" y="2817981"/>
            <a:ext cx="2541292" cy="3291047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9" name="Image 58" descr="setups winningmotions.png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4407" y="2752611"/>
            <a:ext cx="2482031" cy="3399092"/>
          </a:xfrm>
          <a:prstGeom prst="rect">
            <a:avLst/>
          </a:prstGeom>
          <a:noFill/>
        </p:spPr>
      </p:pic>
      <p:sp>
        <p:nvSpPr>
          <p:cNvPr id="55" name="ZoneTexte 54"/>
          <p:cNvSpPr txBox="1"/>
          <p:nvPr/>
        </p:nvSpPr>
        <p:spPr>
          <a:xfrm>
            <a:off x="10590541" y="3365420"/>
            <a:ext cx="1374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MORA installation at JYFL/IGISOL</a:t>
            </a:r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dirty="0" smtClean="0">
                <a:solidFill>
                  <a:srgbClr val="FF0000"/>
                </a:solidFill>
              </a:rPr>
              <a:t>(</a:t>
            </a:r>
            <a:r>
              <a:rPr lang="fr-FR" sz="1600" dirty="0" err="1" smtClean="0">
                <a:solidFill>
                  <a:srgbClr val="FF0000"/>
                </a:solidFill>
              </a:rPr>
              <a:t>completed</a:t>
            </a:r>
            <a:r>
              <a:rPr lang="fr-FR" sz="1600" dirty="0">
                <a:solidFill>
                  <a:srgbClr val="FF0000"/>
                </a:solidFill>
              </a:rPr>
              <a:t>!</a:t>
            </a:r>
            <a:r>
              <a:rPr lang="fr-FR" sz="1600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722" y="533777"/>
            <a:ext cx="1523924" cy="46890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9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C397-6B1C-4B9A-B5FB-ADAED0B9E3CA}" type="slidenum">
              <a:rPr lang="fr-FR" smtClean="0"/>
              <a:t>19</a:t>
            </a:fld>
            <a:endParaRPr lang="fr-FR" dirty="0"/>
          </a:p>
        </p:txBody>
      </p:sp>
      <p:graphicFrame>
        <p:nvGraphicFramePr>
          <p:cNvPr id="23" name="Tableau 22"/>
          <p:cNvGraphicFramePr>
            <a:graphicFrameLocks noGrp="1"/>
          </p:cNvGraphicFramePr>
          <p:nvPr>
            <p:extLst/>
          </p:nvPr>
        </p:nvGraphicFramePr>
        <p:xfrm>
          <a:off x="1996837" y="3978707"/>
          <a:ext cx="7002120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1983886">
                  <a:extLst>
                    <a:ext uri="{9D8B030D-6E8A-4147-A177-3AD203B41FA5}">
                      <a16:colId xmlns:a16="http://schemas.microsoft.com/office/drawing/2014/main" val="2045636560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4221941290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2636073538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674162834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3281232089"/>
                    </a:ext>
                  </a:extLst>
                </a:gridCol>
                <a:gridCol w="1041614">
                  <a:extLst>
                    <a:ext uri="{9D8B030D-6E8A-4147-A177-3AD203B41FA5}">
                      <a16:colId xmlns:a16="http://schemas.microsoft.com/office/drawing/2014/main" val="1317225104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2907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Sensitivity </a:t>
                      </a:r>
                      <a:r>
                        <a:rPr lang="fr-FR" sz="14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F(X)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-0,52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-0,65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0,41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98756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fr-FR" sz="1400" b="1" i="1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FR" sz="1400" b="1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(x10</a:t>
                      </a:r>
                      <a:r>
                        <a:rPr lang="fr-FR" sz="1400" b="1" i="0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fr-FR" sz="14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0,108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2,326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1,904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0,386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-0,489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26176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fr-FR" sz="1400" b="1" i="1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400" b="1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(x10</a:t>
                      </a:r>
                      <a:r>
                        <a:rPr lang="fr-FR" sz="1400" b="1" i="0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fr-FR" sz="14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0,023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0,169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0,099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-0,024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447741"/>
                  </a:ext>
                </a:extLst>
              </a:tr>
            </a:tbl>
          </a:graphicData>
        </a:graphic>
      </p:graphicFrame>
      <p:sp>
        <p:nvSpPr>
          <p:cNvPr id="27" name="Accolade ouvrante 26"/>
          <p:cNvSpPr/>
          <p:nvPr/>
        </p:nvSpPr>
        <p:spPr>
          <a:xfrm rot="16200000" flipV="1">
            <a:off x="4308781" y="5123407"/>
            <a:ext cx="202834" cy="916969"/>
          </a:xfrm>
          <a:prstGeom prst="leftBrace">
            <a:avLst>
              <a:gd name="adj1" fmla="val 8166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8" name="Accolade ouvrante 27"/>
          <p:cNvSpPr/>
          <p:nvPr/>
        </p:nvSpPr>
        <p:spPr>
          <a:xfrm rot="16200000" flipV="1">
            <a:off x="5316702" y="5106480"/>
            <a:ext cx="202834" cy="950820"/>
          </a:xfrm>
          <a:prstGeom prst="leftBrace">
            <a:avLst>
              <a:gd name="adj1" fmla="val 8166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ZoneTexte 3"/>
          <p:cNvSpPr txBox="1"/>
          <p:nvPr/>
        </p:nvSpPr>
        <p:spPr>
          <a:xfrm>
            <a:off x="2873480" y="6150272"/>
            <a:ext cx="31420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Best </a:t>
            </a:r>
            <a:r>
              <a:rPr lang="fr-FR" sz="1350" dirty="0" err="1"/>
              <a:t>measurement</a:t>
            </a:r>
            <a:r>
              <a:rPr lang="fr-FR" sz="1350" dirty="0"/>
              <a:t> </a:t>
            </a:r>
            <a:r>
              <a:rPr lang="fr-FR" sz="1350" dirty="0" err="1"/>
              <a:t>so</a:t>
            </a:r>
            <a:r>
              <a:rPr lang="fr-FR" sz="1350" dirty="0"/>
              <a:t> far, </a:t>
            </a:r>
            <a:r>
              <a:rPr lang="fr-FR" sz="1350" i="1" dirty="0" err="1">
                <a:solidFill>
                  <a:srgbClr val="0000FF"/>
                </a:solidFill>
              </a:rPr>
              <a:t>statistics</a:t>
            </a:r>
            <a:r>
              <a:rPr lang="fr-FR" sz="1350" i="1" dirty="0">
                <a:solidFill>
                  <a:srgbClr val="0000FF"/>
                </a:solidFill>
              </a:rPr>
              <a:t> </a:t>
            </a:r>
            <a:r>
              <a:rPr lang="fr-FR" sz="1350" i="1" dirty="0" err="1">
                <a:solidFill>
                  <a:srgbClr val="0000FF"/>
                </a:solidFill>
              </a:rPr>
              <a:t>limited</a:t>
            </a:r>
            <a:endParaRPr lang="fr-FR" sz="1350" i="1" dirty="0">
              <a:solidFill>
                <a:srgbClr val="0000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29321" y="2712039"/>
            <a:ext cx="737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Neutron and </a:t>
            </a:r>
            <a:r>
              <a:rPr lang="fr-FR" sz="1400" b="1" dirty="0" err="1"/>
              <a:t>mirror</a:t>
            </a:r>
            <a:r>
              <a:rPr lang="fr-FR" sz="1400" b="1" dirty="0"/>
              <a:t> </a:t>
            </a:r>
            <a:r>
              <a:rPr lang="fr-FR" sz="1400" b="1" dirty="0" err="1"/>
              <a:t>nuclei</a:t>
            </a:r>
            <a:r>
              <a:rPr lang="fr-FR" sz="1400" b="1" dirty="0"/>
              <a:t> (N=Z-1): </a:t>
            </a:r>
            <a:r>
              <a:rPr lang="fr-FR" sz="1400" b="1" dirty="0" err="1"/>
              <a:t>strong</a:t>
            </a:r>
            <a:r>
              <a:rPr lang="fr-FR" sz="1400" b="1" dirty="0"/>
              <a:t> mixed (GT+ Fermi) transitions </a:t>
            </a:r>
            <a:r>
              <a:rPr lang="fr-FR" sz="1400" b="1" dirty="0" err="1"/>
              <a:t>between</a:t>
            </a:r>
            <a:r>
              <a:rPr lang="fr-FR" sz="1400" b="1" dirty="0"/>
              <a:t> </a:t>
            </a:r>
            <a:r>
              <a:rPr lang="fr-FR" sz="1400" b="1" dirty="0" err="1"/>
              <a:t>analog</a:t>
            </a:r>
            <a:r>
              <a:rPr lang="fr-FR" sz="1400" b="1" dirty="0"/>
              <a:t> states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2923" y="5825878"/>
            <a:ext cx="21739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i="1" dirty="0" err="1">
                <a:solidFill>
                  <a:srgbClr val="0000FF"/>
                </a:solidFill>
              </a:rPr>
              <a:t>D</a:t>
            </a:r>
            <a:r>
              <a:rPr lang="fr-FR" sz="1350" b="1" i="1" baseline="-25000" dirty="0" err="1">
                <a:solidFill>
                  <a:srgbClr val="0000FF"/>
                </a:solidFill>
              </a:rPr>
              <a:t>n</a:t>
            </a:r>
            <a:r>
              <a:rPr lang="fr-FR" sz="1350" b="1" dirty="0">
                <a:solidFill>
                  <a:srgbClr val="0000FF"/>
                </a:solidFill>
              </a:rPr>
              <a:t>= (−0.94 ±1.89±0.97)∙10</a:t>
            </a:r>
            <a:r>
              <a:rPr lang="fr-FR" sz="1350" b="1" baseline="30000" dirty="0">
                <a:solidFill>
                  <a:srgbClr val="0000FF"/>
                </a:solidFill>
              </a:rPr>
              <a:t>-4</a:t>
            </a:r>
            <a:r>
              <a:rPr lang="fr-FR" sz="1350" dirty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68682" y="5813138"/>
            <a:ext cx="13532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i="1" dirty="0">
                <a:solidFill>
                  <a:srgbClr val="0000FF"/>
                </a:solidFill>
              </a:rPr>
              <a:t>D</a:t>
            </a:r>
            <a:r>
              <a:rPr lang="fr-FR" sz="1350" b="1" i="1" baseline="-25000" dirty="0">
                <a:solidFill>
                  <a:srgbClr val="0000FF"/>
                </a:solidFill>
              </a:rPr>
              <a:t>19Ne</a:t>
            </a:r>
            <a:r>
              <a:rPr lang="fr-FR" sz="1350" b="1" dirty="0">
                <a:solidFill>
                  <a:srgbClr val="0000FF"/>
                </a:solidFill>
              </a:rPr>
              <a:t>=(1 ±6)∙10</a:t>
            </a:r>
            <a:r>
              <a:rPr lang="fr-FR" sz="1350" b="1" baseline="30000" dirty="0">
                <a:solidFill>
                  <a:srgbClr val="0000FF"/>
                </a:solidFill>
              </a:rPr>
              <a:t>-4</a:t>
            </a:r>
            <a:endParaRPr lang="fr-FR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508676" y="5552550"/>
                <a:ext cx="3563861" cy="559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𝐹𝑆𝐼</m:t>
                          </m:r>
                        </m:sub>
                      </m:sSub>
                      <m:d>
                        <m:d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fr-FR" sz="135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35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𝑒𝑚𝑎𝑥</m:t>
                                  </m:r>
                                </m:sub>
                              </m:sSub>
                            </m:den>
                          </m:f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35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𝑒𝑚𝑎𝑥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sz="135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676" y="5552550"/>
                <a:ext cx="3563861" cy="5591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6987293" y="6044525"/>
            <a:ext cx="27851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/>
              <a:t>Callan</a:t>
            </a:r>
            <a:r>
              <a:rPr lang="fr-FR" sz="1050" dirty="0"/>
              <a:t> and </a:t>
            </a:r>
            <a:r>
              <a:rPr lang="fr-FR" sz="1050" dirty="0" err="1"/>
              <a:t>Treiman</a:t>
            </a:r>
            <a:r>
              <a:rPr lang="fr-FR" sz="1050" dirty="0"/>
              <a:t>,</a:t>
            </a:r>
            <a:r>
              <a:rPr lang="en-US" sz="1050" i="1" dirty="0"/>
              <a:t> </a:t>
            </a:r>
            <a:r>
              <a:rPr lang="en-US" sz="1050" dirty="0"/>
              <a:t>Phys. Rev. 162(1967)1494. Chen, Phys. Rev. 185(1969)2003. </a:t>
            </a:r>
            <a:endParaRPr lang="fr-FR" sz="1050" dirty="0"/>
          </a:p>
        </p:txBody>
      </p:sp>
      <p:sp>
        <p:nvSpPr>
          <p:cNvPr id="24" name="Titre 4"/>
          <p:cNvSpPr>
            <a:spLocks noGrp="1"/>
          </p:cNvSpPr>
          <p:nvPr>
            <p:ph type="title"/>
          </p:nvPr>
        </p:nvSpPr>
        <p:spPr>
          <a:xfrm>
            <a:off x="2966027" y="2626"/>
            <a:ext cx="7886700" cy="994172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w Cen MT Condensed Extra Bold" panose="020B0803020202020204" pitchFamily="34" charset="0"/>
              </a:rPr>
              <a:t>MORA: Best candidates for </a:t>
            </a:r>
            <a:r>
              <a:rPr lang="fr-FR" sz="2800" i="1" dirty="0">
                <a:latin typeface="Tw Cen MT Condensed Extra Bold" panose="020B0803020202020204" pitchFamily="34" charset="0"/>
              </a:rPr>
              <a:t>D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measurement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99740" y="1235293"/>
                <a:ext cx="3259162" cy="741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fr-FR" sz="1600" b="1" i="0" smtClean="0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fr-FR" sz="1600" b="1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𝑨𝑽</m:t>
                          </m:r>
                        </m:sub>
                      </m:sSub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40" y="1235293"/>
                <a:ext cx="3259162" cy="741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65164" y="2297711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64" y="2297711"/>
                <a:ext cx="80831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ccolade ouvrante 21"/>
          <p:cNvSpPr/>
          <p:nvPr/>
        </p:nvSpPr>
        <p:spPr>
          <a:xfrm rot="16200000">
            <a:off x="2457811" y="1475750"/>
            <a:ext cx="158150" cy="1277630"/>
          </a:xfrm>
          <a:prstGeom prst="leftBrace">
            <a:avLst>
              <a:gd name="adj1" fmla="val 68333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ZoneTexte 4"/>
          <p:cNvSpPr txBox="1"/>
          <p:nvPr/>
        </p:nvSpPr>
        <p:spPr>
          <a:xfrm>
            <a:off x="3959247" y="1091968"/>
            <a:ext cx="68934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Sensitivity</a:t>
            </a:r>
            <a:r>
              <a:rPr lang="fr-FR" dirty="0" smtClean="0">
                <a:solidFill>
                  <a:srgbClr val="0000FF"/>
                </a:solidFill>
              </a:rPr>
              <a:t> to CP </a:t>
            </a:r>
            <a:r>
              <a:rPr lang="fr-FR" dirty="0" err="1" smtClean="0">
                <a:solidFill>
                  <a:srgbClr val="0000FF"/>
                </a:solidFill>
              </a:rPr>
              <a:t>violating</a:t>
            </a:r>
            <a:r>
              <a:rPr lang="fr-FR" dirty="0" smtClean="0">
                <a:solidFill>
                  <a:srgbClr val="0000FF"/>
                </a:solidFill>
              </a:rPr>
              <a:t> phase </a:t>
            </a:r>
            <a:r>
              <a:rPr lang="fr-FR" dirty="0" err="1" smtClean="0">
                <a:solidFill>
                  <a:srgbClr val="0000FF"/>
                </a:solidFill>
              </a:rPr>
              <a:t>between</a:t>
            </a:r>
            <a:r>
              <a:rPr lang="fr-FR" dirty="0" smtClean="0">
                <a:solidFill>
                  <a:srgbClr val="0000FF"/>
                </a:solidFill>
              </a:rPr>
              <a:t> V and A </a:t>
            </a:r>
            <a:r>
              <a:rPr lang="fr-FR" dirty="0" err="1" smtClean="0">
                <a:solidFill>
                  <a:srgbClr val="0000FF"/>
                </a:solidFill>
              </a:rPr>
              <a:t>currents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sz="1600" dirty="0" err="1" smtClean="0"/>
              <a:t>Search</a:t>
            </a:r>
            <a:r>
              <a:rPr lang="fr-FR" sz="1600" dirty="0" smtClean="0"/>
              <a:t> for New Physics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Direct constraints </a:t>
            </a:r>
            <a:r>
              <a:rPr lang="en-US" sz="1600" dirty="0" smtClean="0"/>
              <a:t>on CP-violating Wilson coefficients in the nucleon-level EFT  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L-R </a:t>
            </a:r>
            <a:r>
              <a:rPr lang="en-US" sz="1600" b="1" dirty="0" smtClean="0"/>
              <a:t>symmetric</a:t>
            </a:r>
            <a:r>
              <a:rPr lang="fr-FR" sz="1600" b="1" dirty="0" smtClean="0"/>
              <a:t>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LQ model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93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55"/>
    </mc:Choice>
    <mc:Fallback xmlns="">
      <p:transition spd="slow" advTm="13045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8670" x="6673850" y="2006600"/>
          <p14:tracePt t="18815" x="6686550" y="2006600"/>
          <p14:tracePt t="18820" x="6692900" y="2006600"/>
          <p14:tracePt t="18828" x="6705600" y="2006600"/>
          <p14:tracePt t="18837" x="6731000" y="2006600"/>
          <p14:tracePt t="18853" x="6775450" y="2012950"/>
          <p14:tracePt t="18870" x="6864350" y="2019300"/>
          <p14:tracePt t="18886" x="6946900" y="2038350"/>
          <p14:tracePt t="18903" x="7016750" y="2044700"/>
          <p14:tracePt t="18920" x="7080250" y="2051050"/>
          <p14:tracePt t="18936" x="7137400" y="2063750"/>
          <p14:tracePt t="18955" x="7188200" y="2070100"/>
          <p14:tracePt t="18958" x="7226300" y="2076450"/>
          <p14:tracePt t="18972" x="7277100" y="2076450"/>
          <p14:tracePt t="18988" x="7334250" y="2082800"/>
          <p14:tracePt t="19005" x="7385050" y="2082800"/>
          <p14:tracePt t="19021" x="7442200" y="2082800"/>
          <p14:tracePt t="19036" x="7486650" y="2082800"/>
          <p14:tracePt t="19053" x="7537450" y="2082800"/>
          <p14:tracePt t="19070" x="7594600" y="2082800"/>
          <p14:tracePt t="19086" x="7639050" y="2082800"/>
          <p14:tracePt t="19103" x="7677150" y="2082800"/>
          <p14:tracePt t="19121" x="7715250" y="2082800"/>
          <p14:tracePt t="19137" x="7766050" y="2076450"/>
          <p14:tracePt t="19154" x="7810500" y="2076450"/>
          <p14:tracePt t="19157" x="7835900" y="2076450"/>
          <p14:tracePt t="19170" x="7854950" y="2076450"/>
          <p14:tracePt t="19187" x="7905750" y="2076450"/>
          <p14:tracePt t="19192" x="7924800" y="2076450"/>
          <p14:tracePt t="19205" x="7994650" y="2076450"/>
          <p14:tracePt t="19222" x="8032750" y="2076450"/>
          <p14:tracePt t="19237" x="8083550" y="2076450"/>
          <p14:tracePt t="19253" x="8121650" y="2076450"/>
          <p14:tracePt t="19270" x="8172450" y="2076450"/>
          <p14:tracePt t="19287" x="8223250" y="2076450"/>
          <p14:tracePt t="19292" x="8235950" y="2076450"/>
          <p14:tracePt t="19304" x="8255000" y="2076450"/>
          <p14:tracePt t="19311" x="8274050" y="2076450"/>
          <p14:tracePt t="19319" x="8293100" y="2076450"/>
          <p14:tracePt t="19336" x="8324850" y="2076450"/>
          <p14:tracePt t="19353" x="8369300" y="2070100"/>
          <p14:tracePt t="19370" x="8407400" y="2070100"/>
          <p14:tracePt t="19386" x="8432800" y="2070100"/>
          <p14:tracePt t="19403" x="8464550" y="2070100"/>
          <p14:tracePt t="19420" x="8528050" y="2070100"/>
          <p14:tracePt t="19436" x="8566150" y="2063750"/>
          <p14:tracePt t="19455" x="8616950" y="2063750"/>
          <p14:tracePt t="19470" x="8667750" y="2063750"/>
          <p14:tracePt t="19487" x="8705850" y="2063750"/>
          <p14:tracePt t="19503" x="8750300" y="2057400"/>
          <p14:tracePt t="19519" x="8782050" y="2057400"/>
          <p14:tracePt t="19536" x="8813800" y="2051050"/>
          <p14:tracePt t="19553" x="8845550" y="2044700"/>
          <p14:tracePt t="19558" x="8870950" y="2044700"/>
          <p14:tracePt t="19569" x="8890000" y="2044700"/>
          <p14:tracePt t="19586" x="8934450" y="2044700"/>
          <p14:tracePt t="19589" x="8959850" y="2044700"/>
          <p14:tracePt t="19603" x="8978900" y="2044700"/>
          <p14:tracePt t="19621" x="9036050" y="2044700"/>
          <p14:tracePt t="19636" x="9080500" y="2044700"/>
          <p14:tracePt t="19653" x="9131300" y="2044700"/>
          <p14:tracePt t="19669" x="9175750" y="2032000"/>
          <p14:tracePt t="19686" x="9220200" y="2025650"/>
          <p14:tracePt t="19703" x="9258300" y="2019300"/>
          <p14:tracePt t="19721" x="9283700" y="2019300"/>
          <p14:tracePt t="19736" x="9296400" y="2019300"/>
          <p14:tracePt t="19753" x="9309100" y="2019300"/>
          <p14:tracePt t="19756" x="9315450" y="2019300"/>
          <p14:tracePt t="19770" x="9321800" y="2019300"/>
          <p14:tracePt t="19786" x="9340850" y="2019300"/>
          <p14:tracePt t="19789" x="9353550" y="2019300"/>
          <p14:tracePt t="19803" x="9366250" y="2019300"/>
          <p14:tracePt t="19819" x="9391650" y="2019300"/>
          <p14:tracePt t="19836" x="9423400" y="2012950"/>
          <p14:tracePt t="19853" x="9436100" y="2012950"/>
          <p14:tracePt t="19869" x="9448800" y="2006600"/>
          <p14:tracePt t="19886" x="9474200" y="2006600"/>
          <p14:tracePt t="19903" x="9493250" y="2006600"/>
          <p14:tracePt t="19919" x="9505950" y="2006600"/>
          <p14:tracePt t="19936" x="9531350" y="2006600"/>
          <p14:tracePt t="19953" x="9556750" y="2006600"/>
          <p14:tracePt t="19956" x="9563100" y="2006600"/>
          <p14:tracePt t="19970" x="9569450" y="2006600"/>
          <p14:tracePt t="19986" x="9588500" y="2006600"/>
          <p14:tracePt t="20002" x="9607550" y="2006600"/>
          <p14:tracePt t="20020" x="9632950" y="2006600"/>
          <p14:tracePt t="20036" x="9639300" y="2006600"/>
          <p14:tracePt t="20053" x="9652000" y="2006600"/>
          <p14:tracePt t="20069" x="9664700" y="2006600"/>
          <p14:tracePt t="20086" x="9677400" y="2006600"/>
          <p14:tracePt t="20103" x="9690100" y="2006600"/>
          <p14:tracePt t="20119" x="9715500" y="2006600"/>
          <p14:tracePt t="20136" x="9740900" y="2006600"/>
          <p14:tracePt t="20153" x="9747250" y="2006600"/>
          <p14:tracePt t="20172" x="9759950" y="2006600"/>
          <p14:tracePt t="20176" x="9766300" y="2006600"/>
          <p14:tracePt t="20186" x="9772650" y="2006600"/>
          <p14:tracePt t="20203" x="9779000" y="2006600"/>
          <p14:tracePt t="20221" x="9804400" y="2006600"/>
          <p14:tracePt t="20237" x="9817100" y="2006600"/>
          <p14:tracePt t="20253" x="9823450" y="2006600"/>
          <p14:tracePt t="20269" x="9829800" y="2006600"/>
          <p14:tracePt t="20302" x="9836150" y="2006600"/>
          <p14:tracePt t="20334" x="9842500" y="2006600"/>
          <p14:tracePt t="20669" x="0" y="0"/>
        </p14:tracePtLst>
        <p14:tracePtLst>
          <p14:tracePt t="25105" x="6108700" y="2552700"/>
          <p14:tracePt t="25182" x="6121400" y="2552700"/>
          <p14:tracePt t="25190" x="6121400" y="2546350"/>
          <p14:tracePt t="25201" x="6127750" y="2546350"/>
          <p14:tracePt t="25218" x="6140450" y="2546350"/>
          <p14:tracePt t="25235" x="6159500" y="2546350"/>
          <p14:tracePt t="25255" x="6172200" y="2546350"/>
          <p14:tracePt t="25270" x="6197600" y="2546350"/>
          <p14:tracePt t="25284" x="6223000" y="2546350"/>
          <p14:tracePt t="25302" x="6273800" y="2546350"/>
          <p14:tracePt t="25318" x="6337300" y="2546350"/>
          <p14:tracePt t="25334" x="6407150" y="2546350"/>
          <p14:tracePt t="25352" x="6451600" y="2546350"/>
          <p14:tracePt t="25368" x="6515100" y="2552700"/>
          <p14:tracePt t="25384" x="6559550" y="2565400"/>
          <p14:tracePt t="25401" x="6604000" y="2565400"/>
          <p14:tracePt t="25405" x="6629400" y="2565400"/>
          <p14:tracePt t="25418" x="6654800" y="2565400"/>
          <p14:tracePt t="25434" x="6692900" y="2565400"/>
          <p14:tracePt t="25436" x="6711950" y="2565400"/>
          <p14:tracePt t="25451" x="6731000" y="2565400"/>
          <p14:tracePt t="25471" x="6800850" y="2571750"/>
          <p14:tracePt t="25486" x="6826250" y="2571750"/>
          <p14:tracePt t="25501" x="6877050" y="2578100"/>
          <p14:tracePt t="25518" x="6915150" y="2578100"/>
          <p14:tracePt t="25537" x="6965950" y="2578100"/>
          <p14:tracePt t="25540" x="6985000" y="2578100"/>
          <p14:tracePt t="25551" x="7004050" y="2578100"/>
          <p14:tracePt t="25567" x="7048500" y="2578100"/>
          <p14:tracePt t="25584" x="7080250" y="2578100"/>
          <p14:tracePt t="25601" x="7118350" y="2578100"/>
          <p14:tracePt t="25617" x="7162800" y="2578100"/>
          <p14:tracePt t="25620" x="7181850" y="2578100"/>
          <p14:tracePt t="25634" x="7200900" y="2578100"/>
          <p14:tracePt t="25651" x="7251700" y="2578100"/>
          <p14:tracePt t="25655" x="7270750" y="2578100"/>
          <p14:tracePt t="25667" x="7289800" y="2578100"/>
          <p14:tracePt t="25684" x="7353300" y="2578100"/>
          <p14:tracePt t="25701" x="7397750" y="2571750"/>
          <p14:tracePt t="25717" x="7429500" y="2571750"/>
          <p14:tracePt t="25735" x="7461250" y="2571750"/>
          <p14:tracePt t="25751" x="7493000" y="2571750"/>
          <p14:tracePt t="25768" x="7531100" y="2571750"/>
          <p14:tracePt t="25784" x="7550150" y="2571750"/>
          <p14:tracePt t="25801" x="7575550" y="2571750"/>
          <p14:tracePt t="25818" x="7588250" y="2571750"/>
          <p14:tracePt t="25834" x="7613650" y="2571750"/>
          <p14:tracePt t="25853" x="7658100" y="2571750"/>
          <p14:tracePt t="25870" x="7708900" y="2571750"/>
          <p14:tracePt t="25885" x="7747000" y="2571750"/>
          <p14:tracePt t="25901" x="7778750" y="2571750"/>
          <p14:tracePt t="25917" x="7816850" y="2571750"/>
          <p14:tracePt t="25934" x="7835900" y="2571750"/>
          <p14:tracePt t="25951" x="7854950" y="2571750"/>
          <p14:tracePt t="25967" x="7861300" y="2571750"/>
          <p14:tracePt t="25984" x="7874000" y="2571750"/>
          <p14:tracePt t="26002" x="7880350" y="2571750"/>
          <p14:tracePt t="26028" x="7886700" y="2571750"/>
          <p14:tracePt t="26301" x="0" y="0"/>
        </p14:tracePtLst>
        <p14:tracePtLst>
          <p14:tracePt t="35539" x="2514600" y="2120900"/>
          <p14:tracePt t="35588" x="2533650" y="2120900"/>
          <p14:tracePt t="35597" x="2571750" y="2120900"/>
          <p14:tracePt t="35604" x="2635250" y="2120900"/>
          <p14:tracePt t="35614" x="2660650" y="2120900"/>
          <p14:tracePt t="35631" x="2724150" y="2120900"/>
          <p14:tracePt t="35647" x="2794000" y="2127250"/>
          <p14:tracePt t="35664" x="2813050" y="2127250"/>
          <p14:tracePt t="35681" x="2863850" y="2127250"/>
          <p14:tracePt t="35697" x="2965450" y="2127250"/>
          <p14:tracePt t="35714" x="3086100" y="2108200"/>
          <p14:tracePt t="35731" x="3200400" y="2089150"/>
          <p14:tracePt t="35733" x="3244850" y="2082800"/>
          <p14:tracePt t="35748" x="3314700" y="2057400"/>
          <p14:tracePt t="35764" x="3359150" y="2044700"/>
          <p14:tracePt t="35781" x="3378200" y="2032000"/>
          <p14:tracePt t="35797" x="3390900" y="2012950"/>
          <p14:tracePt t="35815" x="3409950" y="1981200"/>
          <p14:tracePt t="35832" x="3422650" y="1943100"/>
          <p14:tracePt t="35848" x="3429000" y="1898650"/>
          <p14:tracePt t="35864" x="3429000" y="1841500"/>
          <p14:tracePt t="35881" x="3429000" y="1790700"/>
          <p14:tracePt t="35898" x="3409950" y="1720850"/>
          <p14:tracePt t="35901" x="3397250" y="1676400"/>
          <p14:tracePt t="35914" x="3384550" y="1638300"/>
          <p14:tracePt t="35932" x="3340100" y="1530350"/>
          <p14:tracePt t="35948" x="3289300" y="1466850"/>
          <p14:tracePt t="35966" x="3225800" y="1397000"/>
          <p14:tracePt t="35980" x="3175000" y="1352550"/>
          <p14:tracePt t="35997" x="3117850" y="1314450"/>
          <p14:tracePt t="36014" x="3041650" y="1270000"/>
          <p14:tracePt t="36032" x="2959100" y="1238250"/>
          <p14:tracePt t="36048" x="2895600" y="1212850"/>
          <p14:tracePt t="36064" x="2762250" y="1187450"/>
          <p14:tracePt t="36081" x="2654300" y="1174750"/>
          <p14:tracePt t="36097" x="2540000" y="1174750"/>
          <p14:tracePt t="36114" x="2413000" y="1174750"/>
          <p14:tracePt t="36117" x="2362200" y="1174750"/>
          <p14:tracePt t="36130" x="2311400" y="1174750"/>
          <p14:tracePt t="36147" x="2203450" y="1174750"/>
          <p14:tracePt t="36163" x="2120900" y="1187450"/>
          <p14:tracePt t="36180" x="2057400" y="1200150"/>
          <p14:tracePt t="36197" x="2000250" y="1212850"/>
          <p14:tracePt t="36214" x="1968500" y="1244600"/>
          <p14:tracePt t="36230" x="1924050" y="1270000"/>
          <p14:tracePt t="36247" x="1879600" y="1308100"/>
          <p14:tracePt t="36264" x="1841500" y="1352550"/>
          <p14:tracePt t="36271" x="1828800" y="1371600"/>
          <p14:tracePt t="36281" x="1822450" y="1403350"/>
          <p14:tracePt t="36297" x="1816100" y="1454150"/>
          <p14:tracePt t="36314" x="1816100" y="1511300"/>
          <p14:tracePt t="36318" x="1816100" y="1536700"/>
          <p14:tracePt t="36331" x="1822450" y="1568450"/>
          <p14:tracePt t="36348" x="1841500" y="1689100"/>
          <p14:tracePt t="36364" x="1854200" y="1758950"/>
          <p14:tracePt t="36380" x="1885950" y="1822450"/>
          <p14:tracePt t="36397" x="1911350" y="1892300"/>
          <p14:tracePt t="36415" x="1936750" y="1943100"/>
          <p14:tracePt t="36431" x="1962150" y="1981200"/>
          <p14:tracePt t="36447" x="1981200" y="2019300"/>
          <p14:tracePt t="36467" x="2006600" y="2063750"/>
          <p14:tracePt t="36468" x="2025650" y="2082800"/>
          <p14:tracePt t="36480" x="2057400" y="2108200"/>
          <p14:tracePt t="36497" x="2070100" y="2127250"/>
          <p14:tracePt t="36514" x="2076450" y="2146300"/>
          <p14:tracePt t="36531" x="2057400" y="2146300"/>
          <p14:tracePt t="36533" x="2063750" y="2152650"/>
          <p14:tracePt t="36549" x="2070100" y="2152650"/>
          <p14:tracePt t="36565" x="2076450" y="2152650"/>
          <p14:tracePt t="36581" x="2082800" y="2152650"/>
          <p14:tracePt t="36597" x="2089150" y="2152650"/>
          <p14:tracePt t="36614" x="2120900" y="2146300"/>
          <p14:tracePt t="36631" x="2209800" y="2146300"/>
          <p14:tracePt t="36648" x="2266950" y="2146300"/>
          <p14:tracePt t="36663" x="2324100" y="2146300"/>
          <p14:tracePt t="36680" x="2355850" y="2139950"/>
          <p14:tracePt t="36697" x="2381250" y="2133600"/>
          <p14:tracePt t="36714" x="2400300" y="2127250"/>
          <p14:tracePt t="36730" x="2425700" y="2120900"/>
          <p14:tracePt t="36732" x="2438400" y="2120900"/>
          <p14:tracePt t="36747" x="2457450" y="2114550"/>
          <p14:tracePt t="36764" x="2520950" y="2108200"/>
          <p14:tracePt t="36781" x="2552700" y="2101850"/>
          <p14:tracePt t="36798" x="2571750" y="2101850"/>
          <p14:tracePt t="36814" x="2578100" y="2095500"/>
          <p14:tracePt t="37014" x="0" y="0"/>
        </p14:tracePtLst>
        <p14:tracePtLst>
          <p14:tracePt t="77874" x="5391150" y="4235450"/>
          <p14:tracePt t="78103" x="5403850" y="4235450"/>
          <p14:tracePt t="78110" x="5441950" y="4235450"/>
          <p14:tracePt t="78118" x="5467350" y="4235450"/>
          <p14:tracePt t="78133" x="5562600" y="4248150"/>
          <p14:tracePt t="78150" x="5651500" y="4248150"/>
          <p14:tracePt t="78166" x="5721350" y="4260850"/>
          <p14:tracePt t="78183" x="5816600" y="4260850"/>
          <p14:tracePt t="78189" x="5867400" y="4273550"/>
          <p14:tracePt t="78200" x="5930900" y="4279900"/>
          <p14:tracePt t="78216" x="6026150" y="4292600"/>
          <p14:tracePt t="78233" x="6121400" y="4305300"/>
          <p14:tracePt t="78250" x="6165850" y="4305300"/>
          <p14:tracePt t="78266" x="6210300" y="4305300"/>
          <p14:tracePt t="78268" x="6223000" y="4311650"/>
          <p14:tracePt t="78283" x="6235700" y="4311650"/>
          <p14:tracePt t="78300" x="6299200" y="4330700"/>
          <p14:tracePt t="78316" x="6356350" y="4330700"/>
          <p14:tracePt t="78333" x="6407150" y="4337050"/>
          <p14:tracePt t="78350" x="6451600" y="4343400"/>
          <p14:tracePt t="78366" x="6496050" y="4349750"/>
          <p14:tracePt t="78383" x="6534150" y="4356100"/>
          <p14:tracePt t="78399" x="6591300" y="4362450"/>
          <p14:tracePt t="78416" x="6648450" y="4362450"/>
          <p14:tracePt t="78433" x="6724650" y="4362450"/>
          <p14:tracePt t="78436" x="6750050" y="4362450"/>
          <p14:tracePt t="78450" x="6788150" y="4362450"/>
          <p14:tracePt t="78466" x="6813550" y="4362450"/>
          <p14:tracePt t="78483" x="6826250" y="4356100"/>
          <p14:tracePt t="78500" x="6845300" y="4337050"/>
          <p14:tracePt t="78516" x="6864350" y="4318000"/>
          <p14:tracePt t="78535" x="6896100" y="4292600"/>
          <p14:tracePt t="78549" x="6940550" y="4260850"/>
          <p14:tracePt t="78566" x="6965950" y="4235450"/>
          <p14:tracePt t="78583" x="6985000" y="4216400"/>
          <p14:tracePt t="78600" x="6997700" y="4197350"/>
          <p14:tracePt t="78616" x="7004050" y="4178300"/>
          <p14:tracePt t="78633" x="7010400" y="4152900"/>
          <p14:tracePt t="78636" x="7016750" y="4140200"/>
          <p14:tracePt t="78649" x="7016750" y="4133850"/>
          <p14:tracePt t="78666" x="7016750" y="4121150"/>
          <p14:tracePt t="78670" x="7016750" y="4108450"/>
          <p14:tracePt t="78683" x="7010400" y="4095750"/>
          <p14:tracePt t="78702" x="6978650" y="4064000"/>
          <p14:tracePt t="78716" x="6953250" y="4044950"/>
          <p14:tracePt t="78733" x="6908800" y="4006850"/>
          <p14:tracePt t="78749" x="6845300" y="3975100"/>
          <p14:tracePt t="78766" x="6807200" y="3956050"/>
          <p14:tracePt t="78783" x="6762750" y="3943350"/>
          <p14:tracePt t="78799" x="6724650" y="3937000"/>
          <p14:tracePt t="78816" x="6680200" y="3924300"/>
          <p14:tracePt t="78833" x="6642100" y="3924300"/>
          <p14:tracePt t="78849" x="6591300" y="3924300"/>
          <p14:tracePt t="78866" x="6559550" y="3924300"/>
          <p14:tracePt t="78869" x="6534150" y="3930650"/>
          <p14:tracePt t="78882" x="6515100" y="3937000"/>
          <p14:tracePt t="78899" x="6451600" y="3949700"/>
          <p14:tracePt t="78916" x="6413500" y="3962400"/>
          <p14:tracePt t="78933" x="6362700" y="3981450"/>
          <p14:tracePt t="78949" x="6324600" y="4013200"/>
          <p14:tracePt t="78966" x="6292850" y="4038600"/>
          <p14:tracePt t="78983" x="6261100" y="4076700"/>
          <p14:tracePt t="79000" x="6248400" y="4114800"/>
          <p14:tracePt t="79007" x="6242050" y="4140200"/>
          <p14:tracePt t="79016" x="6235700" y="4159250"/>
          <p14:tracePt t="79033" x="6235700" y="4197350"/>
          <p14:tracePt t="79049" x="6235700" y="4229100"/>
          <p14:tracePt t="79053" x="6235700" y="4254500"/>
          <p14:tracePt t="79066" x="6235700" y="4267200"/>
          <p14:tracePt t="79083" x="6235700" y="4279900"/>
          <p14:tracePt t="79099" x="6235700" y="4286250"/>
          <p14:tracePt t="79101" x="6235700" y="4298950"/>
          <p14:tracePt t="79116" x="6248400" y="4318000"/>
          <p14:tracePt t="79133" x="6273800" y="4349750"/>
          <p14:tracePt t="79150" x="6299200" y="4375150"/>
          <p14:tracePt t="79166" x="6337300" y="4400550"/>
          <p14:tracePt t="79183" x="6362700" y="4413250"/>
          <p14:tracePt t="79200" x="6381750" y="4419600"/>
          <p14:tracePt t="79216" x="6400800" y="4425950"/>
          <p14:tracePt t="79233" x="6413500" y="4425950"/>
          <p14:tracePt t="79236" x="6426200" y="4425950"/>
          <p14:tracePt t="79249" x="6457950" y="4438650"/>
          <p14:tracePt t="79266" x="6470650" y="4438650"/>
          <p14:tracePt t="79283" x="6496050" y="4438650"/>
          <p14:tracePt t="79300" x="6527800" y="4438650"/>
          <p14:tracePt t="79316" x="6546850" y="4438650"/>
          <p14:tracePt t="79333" x="6559550" y="4438650"/>
          <p14:tracePt t="79349" x="6565900" y="4438650"/>
          <p14:tracePt t="79372" x="6572250" y="4438650"/>
          <p14:tracePt t="79397" x="6578600" y="4438650"/>
          <p14:tracePt t="79404" x="6584950" y="4438650"/>
          <p14:tracePt t="79416" x="6591300" y="4438650"/>
          <p14:tracePt t="79432" x="6604000" y="4438650"/>
          <p14:tracePt t="79449" x="6623050" y="4438650"/>
          <p14:tracePt t="79466" x="6642100" y="4438650"/>
          <p14:tracePt t="79499" x="6648450" y="4438650"/>
          <p14:tracePt t="79525" x="6654800" y="4438650"/>
          <p14:tracePt t="79535" x="6667500" y="4438650"/>
          <p14:tracePt t="79550" x="6692900" y="4438650"/>
          <p14:tracePt t="79566" x="6711950" y="4438650"/>
          <p14:tracePt t="79918" x="0" y="0"/>
        </p14:tracePtLst>
        <p14:tracePtLst>
          <p14:tracePt t="80614" x="8439150" y="4051300"/>
          <p14:tracePt t="80676" x="8432800" y="4051300"/>
          <p14:tracePt t="80693" x="8420100" y="4051300"/>
          <p14:tracePt t="80700" x="8407400" y="4057650"/>
          <p14:tracePt t="80708" x="8401050" y="4064000"/>
          <p14:tracePt t="80716" x="8394700" y="4070350"/>
          <p14:tracePt t="80732" x="8445500" y="4076700"/>
          <p14:tracePt t="80750" x="8426450" y="4114800"/>
          <p14:tracePt t="80765" x="8401050" y="4152900"/>
          <p14:tracePt t="80782" x="8388350" y="4191000"/>
          <p14:tracePt t="80800" x="8388350" y="4216400"/>
          <p14:tracePt t="80816" x="8388350" y="4248150"/>
          <p14:tracePt t="80833" x="8388350" y="4267200"/>
          <p14:tracePt t="80850" x="8394700" y="4305300"/>
          <p14:tracePt t="80852" x="8401050" y="4318000"/>
          <p14:tracePt t="80866" x="8413750" y="4330700"/>
          <p14:tracePt t="80882" x="8432800" y="4362450"/>
          <p14:tracePt t="80899" x="8445500" y="4375150"/>
          <p14:tracePt t="80915" x="8477250" y="4387850"/>
          <p14:tracePt t="80933" x="8502650" y="4400550"/>
          <p14:tracePt t="80949" x="8547100" y="4413250"/>
          <p14:tracePt t="80966" x="8585200" y="4425950"/>
          <p14:tracePt t="80982" x="8636000" y="4438650"/>
          <p14:tracePt t="80989" x="8655050" y="4445000"/>
          <p14:tracePt t="80999" x="8674100" y="4445000"/>
          <p14:tracePt t="81016" x="8699500" y="4445000"/>
          <p14:tracePt t="81036" x="8737600" y="4432300"/>
          <p14:tracePt t="81049" x="8750300" y="4432300"/>
          <p14:tracePt t="81066" x="8775700" y="4419600"/>
          <p14:tracePt t="81084" x="8845550" y="4400550"/>
          <p14:tracePt t="81099" x="8870950" y="4394200"/>
          <p14:tracePt t="81116" x="8940800" y="4375150"/>
          <p14:tracePt t="81132" x="8972550" y="4356100"/>
          <p14:tracePt t="81149" x="8991600" y="4337050"/>
          <p14:tracePt t="81165" x="8997950" y="4324350"/>
          <p14:tracePt t="81182" x="9004300" y="4311650"/>
          <p14:tracePt t="81198" x="9004300" y="4305300"/>
          <p14:tracePt t="81215" x="9010650" y="4286250"/>
          <p14:tracePt t="81232" x="9010650" y="4267200"/>
          <p14:tracePt t="81248" x="9010650" y="4241800"/>
          <p14:tracePt t="81266" x="9017000" y="4222750"/>
          <p14:tracePt t="81283" x="9017000" y="4184650"/>
          <p14:tracePt t="81286" x="9017000" y="4165600"/>
          <p14:tracePt t="81300" x="9017000" y="4133850"/>
          <p14:tracePt t="81316" x="9017000" y="4108450"/>
          <p14:tracePt t="81332" x="9004300" y="4083050"/>
          <p14:tracePt t="81349" x="8985250" y="4057650"/>
          <p14:tracePt t="81365" x="8966200" y="4038600"/>
          <p14:tracePt t="81382" x="8934450" y="4025900"/>
          <p14:tracePt t="81398" x="8896350" y="4013200"/>
          <p14:tracePt t="81415" x="8858250" y="4000500"/>
          <p14:tracePt t="81432" x="8820150" y="3987800"/>
          <p14:tracePt t="81449" x="8801100" y="3987800"/>
          <p14:tracePt t="81466" x="8769350" y="3987800"/>
          <p14:tracePt t="81482" x="8743950" y="3987800"/>
          <p14:tracePt t="81488" x="8731250" y="3987800"/>
          <p14:tracePt t="81499" x="8718550" y="3987800"/>
          <p14:tracePt t="81516" x="8655050" y="3994150"/>
          <p14:tracePt t="81535" x="8629650" y="4000500"/>
          <p14:tracePt t="81549" x="8610600" y="4006850"/>
          <p14:tracePt t="81565" x="8597900" y="4006850"/>
          <p14:tracePt t="81582" x="8591550" y="4006850"/>
          <p14:tracePt t="81598" x="8585200" y="4013200"/>
          <p14:tracePt t="81615" x="8578850" y="4013200"/>
          <p14:tracePt t="81632" x="8559800" y="4019550"/>
          <p14:tracePt t="81648" x="8534400" y="4032250"/>
          <p14:tracePt t="81665" x="8509000" y="4044950"/>
          <p14:tracePt t="81682" x="8477250" y="4064000"/>
          <p14:tracePt t="81685" x="8464550" y="4070350"/>
          <p14:tracePt t="81698" x="8458200" y="4070350"/>
          <p14:tracePt t="81717" x="8432800" y="4089400"/>
          <p14:tracePt t="81736" x="8426450" y="4095750"/>
          <p14:tracePt t="81751" x="8420100" y="4102100"/>
          <p14:tracePt t="81813" x="0" y="0"/>
        </p14:tracePtLst>
        <p14:tracePtLst>
          <p14:tracePt t="87788" x="6883400" y="4343400"/>
          <p14:tracePt t="87822" x="6864350" y="4343400"/>
          <p14:tracePt t="87833" x="6845300" y="4343400"/>
          <p14:tracePt t="87836" x="6813550" y="4343400"/>
          <p14:tracePt t="87846" x="6794500" y="4337050"/>
          <p14:tracePt t="87863" x="6743700" y="4330700"/>
          <p14:tracePt t="87880" x="6673850" y="4318000"/>
          <p14:tracePt t="87896" x="6629400" y="4318000"/>
          <p14:tracePt t="87913" x="6578600" y="4318000"/>
          <p14:tracePt t="87931" x="6540500" y="4318000"/>
          <p14:tracePt t="87933" x="6521450" y="4318000"/>
          <p14:tracePt t="87946" x="6502400" y="4318000"/>
          <p14:tracePt t="87963" x="6477000" y="4337050"/>
          <p14:tracePt t="87980" x="6432550" y="4349750"/>
          <p14:tracePt t="87996" x="6407150" y="4368800"/>
          <p14:tracePt t="88013" x="6369050" y="4394200"/>
          <p14:tracePt t="88030" x="6343650" y="4419600"/>
          <p14:tracePt t="88047" x="6330950" y="4464050"/>
          <p14:tracePt t="88065" x="6324600" y="4508500"/>
          <p14:tracePt t="88069" x="6324600" y="4527550"/>
          <p14:tracePt t="88081" x="6324600" y="4546600"/>
          <p14:tracePt t="88097" x="6337300" y="4578350"/>
          <p14:tracePt t="88115" x="6356350" y="4597400"/>
          <p14:tracePt t="88120" x="6362700" y="4603750"/>
          <p14:tracePt t="88130" x="6362700" y="4610100"/>
          <p14:tracePt t="88146" x="6381750" y="4616450"/>
          <p14:tracePt t="88163" x="6400800" y="4622800"/>
          <p14:tracePt t="88180" x="6445250" y="4629150"/>
          <p14:tracePt t="88196" x="6496050" y="4641850"/>
          <p14:tracePt t="88213" x="6572250" y="4648200"/>
          <p14:tracePt t="88230" x="6642100" y="4660900"/>
          <p14:tracePt t="88247" x="6680200" y="4660900"/>
          <p14:tracePt t="88263" x="6724650" y="4660900"/>
          <p14:tracePt t="88282" x="6750050" y="4660900"/>
          <p14:tracePt t="88297" x="6762750" y="4660900"/>
          <p14:tracePt t="88313" x="6781800" y="4648200"/>
          <p14:tracePt t="88330" x="6800850" y="4629150"/>
          <p14:tracePt t="88348" x="6838950" y="4610100"/>
          <p14:tracePt t="88364" x="6858000" y="4603750"/>
          <p14:tracePt t="88381" x="6864350" y="4597400"/>
          <p14:tracePt t="88397" x="6877050" y="4597400"/>
          <p14:tracePt t="88414" x="6889750" y="4591050"/>
          <p14:tracePt t="88448" x="6896100" y="4591050"/>
          <p14:tracePt t="88517" x="6902450" y="4591050"/>
          <p14:tracePt t="88517" x="0" y="0"/>
        </p14:tracePtLst>
        <p14:tracePtLst>
          <p14:tracePt t="88997" x="8356600" y="4254500"/>
          <p14:tracePt t="89020" x="8343900" y="4254500"/>
          <p14:tracePt t="89028" x="8331200" y="4260850"/>
          <p14:tracePt t="89037" x="8318500" y="4267200"/>
          <p14:tracePt t="89047" x="8299450" y="4279900"/>
          <p14:tracePt t="89063" x="8248650" y="4298950"/>
          <p14:tracePt t="89080" x="8185150" y="4324350"/>
          <p14:tracePt t="89096" x="8121650" y="4343400"/>
          <p14:tracePt t="89113" x="8070850" y="4381500"/>
          <p14:tracePt t="89116" x="8051800" y="4394200"/>
          <p14:tracePt t="89129" x="8026400" y="4419600"/>
          <p14:tracePt t="89146" x="8001000" y="4451350"/>
          <p14:tracePt t="89165" x="7994650" y="4495800"/>
          <p14:tracePt t="89181" x="8001000" y="4527550"/>
          <p14:tracePt t="89196" x="8020050" y="4559300"/>
          <p14:tracePt t="89213" x="8058150" y="4597400"/>
          <p14:tracePt t="89229" x="8121650" y="4641850"/>
          <p14:tracePt t="89246" x="8210550" y="4686300"/>
          <p14:tracePt t="89263" x="8293100" y="4711700"/>
          <p14:tracePt t="89280" x="8337550" y="4718050"/>
          <p14:tracePt t="89286" x="8356600" y="4718050"/>
          <p14:tracePt t="89297" x="8388350" y="4718050"/>
          <p14:tracePt t="89313" x="8426450" y="4718050"/>
          <p14:tracePt t="89330" x="8477250" y="4718050"/>
          <p14:tracePt t="89334" x="8496300" y="4718050"/>
          <p14:tracePt t="89346" x="8515350" y="4718050"/>
          <p14:tracePt t="89362" x="8572500" y="4711700"/>
          <p14:tracePt t="89380" x="8655050" y="4711700"/>
          <p14:tracePt t="89396" x="8680450" y="4705350"/>
          <p14:tracePt t="89429" x="8686800" y="4705350"/>
          <p14:tracePt t="89502" x="0" y="0"/>
        </p14:tracePtLst>
        <p14:tracePtLst>
          <p14:tracePt t="90431" x="6597650" y="4622800"/>
          <p14:tracePt t="90446" x="6591300" y="4622800"/>
          <p14:tracePt t="90462" x="6565900" y="4622800"/>
          <p14:tracePt t="90479" x="6540500" y="4622800"/>
          <p14:tracePt t="90495" x="6515100" y="4622800"/>
          <p14:tracePt t="90512" x="6477000" y="4622800"/>
          <p14:tracePt t="90529" x="6432550" y="4622800"/>
          <p14:tracePt t="90546" x="6407150" y="4622800"/>
          <p14:tracePt t="90563" x="6375400" y="4622800"/>
          <p14:tracePt t="90565" x="6362700" y="4622800"/>
          <p14:tracePt t="90579" x="6350000" y="4622800"/>
          <p14:tracePt t="90598" x="6324600" y="4622800"/>
          <p14:tracePt t="90612" x="6305550" y="4629150"/>
          <p14:tracePt t="90629" x="6292850" y="4629150"/>
          <p14:tracePt t="90645" x="6280150" y="4635500"/>
          <p14:tracePt t="90662" x="6267450" y="4635500"/>
          <p14:tracePt t="90679" x="6254750" y="4641850"/>
          <p14:tracePt t="90696" x="6248400" y="4648200"/>
          <p14:tracePt t="90713" x="6235700" y="4660900"/>
          <p14:tracePt t="90729" x="6229350" y="4667250"/>
          <p14:tracePt t="90732" x="6223000" y="4673600"/>
          <p14:tracePt t="90746" x="6216650" y="4679950"/>
          <p14:tracePt t="90762" x="6203950" y="4679950"/>
          <p14:tracePt t="90765" x="6203950" y="4686300"/>
          <p14:tracePt t="90779" x="6197600" y="4692650"/>
          <p14:tracePt t="90795" x="6191250" y="4718050"/>
          <p14:tracePt t="90812" x="6184900" y="4743450"/>
          <p14:tracePt t="90829" x="6178550" y="4768850"/>
          <p14:tracePt t="90847" x="6178550" y="4781550"/>
          <p14:tracePt t="90863" x="6178550" y="4800600"/>
          <p14:tracePt t="90881" x="6178550" y="4819650"/>
          <p14:tracePt t="90898" x="6191250" y="4826000"/>
          <p14:tracePt t="90902" x="6191250" y="4832350"/>
          <p14:tracePt t="90912" x="6197600" y="4838700"/>
          <p14:tracePt t="90930" x="6216650" y="4851400"/>
          <p14:tracePt t="90946" x="6235700" y="4870450"/>
          <p14:tracePt t="90962" x="6248400" y="4889500"/>
          <p14:tracePt t="90979" x="6280150" y="4902200"/>
          <p14:tracePt t="90981" x="6292850" y="4908550"/>
          <p14:tracePt t="90997" x="6305550" y="4914900"/>
          <p14:tracePt t="91012" x="6330950" y="4921250"/>
          <p14:tracePt t="91029" x="6356350" y="4933950"/>
          <p14:tracePt t="91037" x="6369050" y="4933950"/>
          <p14:tracePt t="91045" x="6381750" y="4940300"/>
          <p14:tracePt t="91063" x="6419850" y="4946650"/>
          <p14:tracePt t="91079" x="6470650" y="4965700"/>
          <p14:tracePt t="91096" x="6515100" y="4978400"/>
          <p14:tracePt t="91113" x="6565900" y="4978400"/>
          <p14:tracePt t="91129" x="6610350" y="4984750"/>
          <p14:tracePt t="91145" x="6648450" y="4991100"/>
          <p14:tracePt t="91162" x="6673850" y="5003800"/>
          <p14:tracePt t="91179" x="6692900" y="5010150"/>
          <p14:tracePt t="91196" x="6711950" y="5010150"/>
          <p14:tracePt t="91213" x="6737350" y="5016500"/>
          <p14:tracePt t="91229" x="6775450" y="5016500"/>
          <p14:tracePt t="91246" x="6807200" y="5022850"/>
          <p14:tracePt t="91262" x="6838950" y="5022850"/>
          <p14:tracePt t="91279" x="6864350" y="5022850"/>
          <p14:tracePt t="91295" x="6889750" y="5022850"/>
          <p14:tracePt t="91314" x="6902450" y="5022850"/>
          <p14:tracePt t="91328" x="6940550" y="5022850"/>
          <p14:tracePt t="91347" x="6978650" y="5022850"/>
          <p14:tracePt t="91350" x="6991350" y="5022850"/>
          <p14:tracePt t="91363" x="6997700" y="5022850"/>
          <p14:tracePt t="91379" x="7004050" y="5022850"/>
          <p14:tracePt t="91396" x="7004050" y="5016500"/>
          <p14:tracePt t="91500" x="0" y="0"/>
        </p14:tracePtLst>
        <p14:tracePtLst>
          <p14:tracePt t="92038" x="8115300" y="4806950"/>
          <p14:tracePt t="92117" x="8121650" y="4806950"/>
          <p14:tracePt t="92125" x="8134350" y="4806950"/>
          <p14:tracePt t="92141" x="8153400" y="4806950"/>
          <p14:tracePt t="92150" x="8178800" y="4806950"/>
          <p14:tracePt t="92161" x="8216900" y="4806950"/>
          <p14:tracePt t="92179" x="8261350" y="4806950"/>
          <p14:tracePt t="92181" x="8293100" y="4806950"/>
          <p14:tracePt t="92195" x="8312150" y="4813300"/>
          <p14:tracePt t="92212" x="8382000" y="4819650"/>
          <p14:tracePt t="92228" x="8426450" y="4826000"/>
          <p14:tracePt t="92245" x="8445500" y="4826000"/>
          <p14:tracePt t="92261" x="8470900" y="4826000"/>
          <p14:tracePt t="92278" x="8496300" y="4838700"/>
          <p14:tracePt t="92295" x="8521700" y="4838700"/>
          <p14:tracePt t="92313" x="8547100" y="4838700"/>
          <p14:tracePt t="92318" x="8566150" y="4845050"/>
          <p14:tracePt t="92329" x="8578850" y="4845050"/>
          <p14:tracePt t="92349" x="8636000" y="4851400"/>
          <p14:tracePt t="92362" x="8655050" y="4851400"/>
          <p14:tracePt t="92378" x="8680450" y="4851400"/>
          <p14:tracePt t="92380" x="8693150" y="4851400"/>
          <p14:tracePt t="92395" x="8705850" y="4851400"/>
          <p14:tracePt t="92412" x="8750300" y="4851400"/>
          <p14:tracePt t="92429" x="8782050" y="4851400"/>
          <p14:tracePt t="92445" x="8813800" y="4851400"/>
          <p14:tracePt t="92462" x="8839200" y="4851400"/>
          <p14:tracePt t="92480" x="8845550" y="4851400"/>
          <p14:tracePt t="92495" x="8870950" y="4851400"/>
          <p14:tracePt t="92511" x="8883650" y="4851400"/>
          <p14:tracePt t="92516" x="8896350" y="4851400"/>
          <p14:tracePt t="92528" x="8902700" y="4851400"/>
          <p14:tracePt t="92545" x="8934450" y="4851400"/>
          <p14:tracePt t="92561" x="8940800" y="4851400"/>
          <p14:tracePt t="92579" x="8959850" y="4845050"/>
          <p14:tracePt t="92583" x="8966200" y="4838700"/>
          <p14:tracePt t="92597" x="8985250" y="4838700"/>
          <p14:tracePt t="92614" x="8997950" y="4832350"/>
          <p14:tracePt t="92629" x="9036050" y="4826000"/>
          <p14:tracePt t="92646" x="9061450" y="4813300"/>
          <p14:tracePt t="92664" x="9061450" y="4806950"/>
          <p14:tracePt t="92679" x="9074150" y="4794250"/>
          <p14:tracePt t="92697" x="9074150" y="4781550"/>
          <p14:tracePt t="92702" x="9074150" y="4775200"/>
          <p14:tracePt t="92712" x="9080500" y="4775200"/>
          <p14:tracePt t="92728" x="9080500" y="4762500"/>
          <p14:tracePt t="92745" x="9080500" y="4743450"/>
          <p14:tracePt t="92762" x="9080500" y="4724400"/>
          <p14:tracePt t="92778" x="9080500" y="4718050"/>
          <p14:tracePt t="92780" x="9080500" y="4705350"/>
          <p14:tracePt t="92795" x="9074150" y="4699000"/>
          <p14:tracePt t="92813" x="9055100" y="4673600"/>
          <p14:tracePt t="92828" x="9017000" y="4654550"/>
          <p14:tracePt t="92845" x="8991600" y="4635500"/>
          <p14:tracePt t="92862" x="8959850" y="4629150"/>
          <p14:tracePt t="92879" x="8909050" y="4616450"/>
          <p14:tracePt t="92898" x="8845550" y="4603750"/>
          <p14:tracePt t="92911" x="8807450" y="4603750"/>
          <p14:tracePt t="92928" x="8750300" y="4603750"/>
          <p14:tracePt t="92945" x="8693150" y="4603750"/>
          <p14:tracePt t="92961" x="8642350" y="4603750"/>
          <p14:tracePt t="92978" x="8585200" y="4610100"/>
          <p14:tracePt t="92981" x="8566150" y="4616450"/>
          <p14:tracePt t="92995" x="8547100" y="4622800"/>
          <p14:tracePt t="93012" x="8489950" y="4641850"/>
          <p14:tracePt t="93028" x="8458200" y="4654550"/>
          <p14:tracePt t="93045" x="8413750" y="4679950"/>
          <p14:tracePt t="93063" x="8369300" y="4692650"/>
          <p14:tracePt t="93080" x="8343900" y="4711700"/>
          <p14:tracePt t="93095" x="8324850" y="4724400"/>
          <p14:tracePt t="93113" x="8305800" y="4737100"/>
          <p14:tracePt t="93129" x="8299450" y="4743450"/>
          <p14:tracePt t="93145" x="8286750" y="4743450"/>
          <p14:tracePt t="93162" x="8280400" y="4756150"/>
          <p14:tracePt t="93179" x="8267700" y="4762500"/>
          <p14:tracePt t="93181" x="8267700" y="4768850"/>
          <p14:tracePt t="93194" x="8261350" y="4775200"/>
          <p14:tracePt t="93212" x="8255000" y="4781550"/>
          <p14:tracePt t="93301" x="0" y="0"/>
        </p14:tracePtLst>
        <p14:tracePtLst>
          <p14:tracePt t="94558" x="3282950" y="4819650"/>
          <p14:tracePt t="94653" x="3295650" y="4819650"/>
          <p14:tracePt t="94660" x="3308350" y="4819650"/>
          <p14:tracePt t="94668" x="3321050" y="4819650"/>
          <p14:tracePt t="94678" x="3346450" y="4819650"/>
          <p14:tracePt t="94694" x="3416300" y="4819650"/>
          <p14:tracePt t="94711" x="3486150" y="4819650"/>
          <p14:tracePt t="94728" x="3562350" y="4819650"/>
          <p14:tracePt t="94746" x="3632200" y="4819650"/>
          <p14:tracePt t="94749" x="3657600" y="4819650"/>
          <p14:tracePt t="94761" x="3689350" y="4819650"/>
          <p14:tracePt t="94777" x="3714750" y="4826000"/>
          <p14:tracePt t="94794" x="3740150" y="4826000"/>
          <p14:tracePt t="94811" x="3752850" y="4826000"/>
          <p14:tracePt t="94813" x="3759200" y="4826000"/>
          <p14:tracePt t="94829" x="3784600" y="4832350"/>
          <p14:tracePt t="94846" x="3803650" y="4838700"/>
          <p14:tracePt t="94863" x="3816350" y="4838700"/>
          <p14:tracePt t="94878" x="3829050" y="4838700"/>
          <p14:tracePt t="94949" x="3835400" y="4838700"/>
          <p14:tracePt t="94965" x="3835400" y="4845050"/>
          <p14:tracePt t="95093" x="0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Tw Cen MT Condensed Extra Bold" panose="020B0803020202020204" pitchFamily="34" charset="0"/>
              </a:rPr>
              <a:t>Radioactive </a:t>
            </a:r>
            <a:r>
              <a:rPr lang="fr-FR" sz="2800" b="1" dirty="0" err="1" smtClean="0">
                <a:latin typeface="Tw Cen MT Condensed Extra Bold" panose="020B0803020202020204" pitchFamily="34" charset="0"/>
              </a:rPr>
              <a:t>nuclei</a:t>
            </a:r>
            <a:r>
              <a:rPr lang="fr-FR" sz="2800" b="1" dirty="0" smtClean="0">
                <a:latin typeface="Tw Cen MT Condensed Extra Bold" panose="020B0803020202020204" pitchFamily="34" charset="0"/>
              </a:rPr>
              <a:t> to look for BSM Physics</a:t>
            </a:r>
            <a:endParaRPr lang="fr-FR" sz="2800" b="1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Nuclear</a:t>
            </a:r>
            <a:r>
              <a:rPr lang="fr-FR" sz="2400" dirty="0" smtClean="0"/>
              <a:t> beta </a:t>
            </a:r>
            <a:r>
              <a:rPr lang="fr-FR" sz="2400" dirty="0" err="1" smtClean="0"/>
              <a:t>decay</a:t>
            </a:r>
            <a:r>
              <a:rPr lang="fr-FR" sz="2400" dirty="0" smtClean="0"/>
              <a:t> as a </a:t>
            </a:r>
            <a:r>
              <a:rPr lang="fr-FR" sz="2400" dirty="0" err="1" smtClean="0"/>
              <a:t>laboratory</a:t>
            </a:r>
            <a:r>
              <a:rPr lang="fr-FR" sz="2400" dirty="0" smtClean="0"/>
              <a:t> for </a:t>
            </a:r>
            <a:r>
              <a:rPr lang="fr-FR" sz="2400" dirty="0" err="1" smtClean="0"/>
              <a:t>weak</a:t>
            </a:r>
            <a:r>
              <a:rPr lang="fr-FR" sz="2400" dirty="0" smtClean="0"/>
              <a:t> interaction</a:t>
            </a:r>
          </a:p>
          <a:p>
            <a:r>
              <a:rPr lang="fr-FR" sz="2400" dirty="0" smtClean="0"/>
              <a:t>The MORA </a:t>
            </a:r>
            <a:r>
              <a:rPr lang="fr-FR" sz="2400" dirty="0" err="1" smtClean="0"/>
              <a:t>experiment</a:t>
            </a:r>
            <a:endParaRPr lang="fr-FR" sz="2400" dirty="0" smtClean="0"/>
          </a:p>
          <a:p>
            <a:pPr lvl="1"/>
            <a:r>
              <a:rPr lang="fr-FR" sz="2000" dirty="0" smtClean="0"/>
              <a:t>Objectives</a:t>
            </a:r>
            <a:endParaRPr lang="fr-FR" sz="2000" dirty="0" smtClean="0"/>
          </a:p>
          <a:p>
            <a:pPr lvl="1"/>
            <a:r>
              <a:rPr lang="fr-FR" sz="2000" dirty="0" err="1" smtClean="0"/>
              <a:t>Experimenta</a:t>
            </a:r>
            <a:r>
              <a:rPr lang="fr-FR" sz="2000" dirty="0" err="1" smtClean="0"/>
              <a:t>l</a:t>
            </a:r>
            <a:r>
              <a:rPr lang="fr-FR" sz="2000" dirty="0" smtClean="0"/>
              <a:t> setup</a:t>
            </a:r>
          </a:p>
          <a:p>
            <a:pPr lvl="1"/>
            <a:r>
              <a:rPr lang="fr-FR" sz="2000" dirty="0" err="1" smtClean="0"/>
              <a:t>Commissioning</a:t>
            </a:r>
            <a:r>
              <a:rPr lang="fr-FR" sz="2000" dirty="0" smtClean="0"/>
              <a:t> and </a:t>
            </a:r>
            <a:r>
              <a:rPr lang="fr-FR" sz="2000" dirty="0" err="1" smtClean="0"/>
              <a:t>experimental</a:t>
            </a:r>
            <a:r>
              <a:rPr lang="fr-FR" sz="2000" dirty="0" smtClean="0"/>
              <a:t> progresses</a:t>
            </a:r>
            <a:endParaRPr lang="fr-FR" sz="2000" dirty="0" smtClean="0"/>
          </a:p>
          <a:p>
            <a:r>
              <a:rPr lang="fr-FR" sz="2400" dirty="0" err="1" smtClean="0">
                <a:sym typeface="Wingdings" panose="05000000000000000000" pitchFamily="2" charset="2"/>
              </a:rPr>
              <a:t>Summary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4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C397-6B1C-4B9A-B5FB-ADAED0B9E3CA}" type="slidenum">
              <a:rPr lang="fr-FR" smtClean="0"/>
              <a:t>20</a:t>
            </a:fld>
            <a:endParaRPr lang="fr-FR" dirty="0"/>
          </a:p>
        </p:txBody>
      </p:sp>
      <p:graphicFrame>
        <p:nvGraphicFramePr>
          <p:cNvPr id="23" name="Tableau 22"/>
          <p:cNvGraphicFramePr>
            <a:graphicFrameLocks noGrp="1"/>
          </p:cNvGraphicFramePr>
          <p:nvPr>
            <p:extLst/>
          </p:nvPr>
        </p:nvGraphicFramePr>
        <p:xfrm>
          <a:off x="1996837" y="3978707"/>
          <a:ext cx="7002120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1983886">
                  <a:extLst>
                    <a:ext uri="{9D8B030D-6E8A-4147-A177-3AD203B41FA5}">
                      <a16:colId xmlns:a16="http://schemas.microsoft.com/office/drawing/2014/main" val="2045636560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4221941290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2636073538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674162834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3281232089"/>
                    </a:ext>
                  </a:extLst>
                </a:gridCol>
                <a:gridCol w="1041614">
                  <a:extLst>
                    <a:ext uri="{9D8B030D-6E8A-4147-A177-3AD203B41FA5}">
                      <a16:colId xmlns:a16="http://schemas.microsoft.com/office/drawing/2014/main" val="1317225104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2907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Sensitivity </a:t>
                      </a:r>
                      <a:r>
                        <a:rPr lang="fr-FR" sz="14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F(X)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-0,52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-0,65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0,41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98756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fr-FR" sz="1400" b="1" i="1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FR" sz="1400" b="1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(x10</a:t>
                      </a:r>
                      <a:r>
                        <a:rPr lang="fr-FR" sz="1400" b="1" i="0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fr-FR" sz="14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0,108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2,326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1,904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0,386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-0,489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26176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fr-FR" sz="1400" b="1" i="1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400" b="1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(x10</a:t>
                      </a:r>
                      <a:r>
                        <a:rPr lang="fr-FR" sz="1400" b="1" i="0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fr-FR" sz="14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0,023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0,169</a:t>
                      </a:r>
                      <a:endParaRPr lang="fr-FR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0,099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-0,024</a:t>
                      </a:r>
                      <a:endParaRPr lang="fr-FR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447741"/>
                  </a:ext>
                </a:extLst>
              </a:tr>
            </a:tbl>
          </a:graphicData>
        </a:graphic>
      </p:graphicFrame>
      <p:sp>
        <p:nvSpPr>
          <p:cNvPr id="27" name="Accolade ouvrante 26"/>
          <p:cNvSpPr/>
          <p:nvPr/>
        </p:nvSpPr>
        <p:spPr>
          <a:xfrm rot="16200000" flipV="1">
            <a:off x="4308781" y="5123407"/>
            <a:ext cx="202834" cy="916969"/>
          </a:xfrm>
          <a:prstGeom prst="leftBrace">
            <a:avLst>
              <a:gd name="adj1" fmla="val 8166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8" name="Accolade ouvrante 27"/>
          <p:cNvSpPr/>
          <p:nvPr/>
        </p:nvSpPr>
        <p:spPr>
          <a:xfrm rot="16200000" flipV="1">
            <a:off x="5316702" y="5106480"/>
            <a:ext cx="202834" cy="950820"/>
          </a:xfrm>
          <a:prstGeom prst="leftBrace">
            <a:avLst>
              <a:gd name="adj1" fmla="val 8166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ZoneTexte 3"/>
          <p:cNvSpPr txBox="1"/>
          <p:nvPr/>
        </p:nvSpPr>
        <p:spPr>
          <a:xfrm>
            <a:off x="2873480" y="6150272"/>
            <a:ext cx="31420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Best </a:t>
            </a:r>
            <a:r>
              <a:rPr lang="fr-FR" sz="1350" dirty="0" err="1"/>
              <a:t>measurement</a:t>
            </a:r>
            <a:r>
              <a:rPr lang="fr-FR" sz="1350" dirty="0"/>
              <a:t> </a:t>
            </a:r>
            <a:r>
              <a:rPr lang="fr-FR" sz="1350" dirty="0" err="1"/>
              <a:t>so</a:t>
            </a:r>
            <a:r>
              <a:rPr lang="fr-FR" sz="1350" dirty="0"/>
              <a:t> far, </a:t>
            </a:r>
            <a:r>
              <a:rPr lang="fr-FR" sz="1350" i="1" dirty="0" err="1">
                <a:solidFill>
                  <a:srgbClr val="0000FF"/>
                </a:solidFill>
              </a:rPr>
              <a:t>statistics</a:t>
            </a:r>
            <a:r>
              <a:rPr lang="fr-FR" sz="1350" i="1" dirty="0">
                <a:solidFill>
                  <a:srgbClr val="0000FF"/>
                </a:solidFill>
              </a:rPr>
              <a:t> </a:t>
            </a:r>
            <a:r>
              <a:rPr lang="fr-FR" sz="1350" i="1" dirty="0" err="1">
                <a:solidFill>
                  <a:srgbClr val="0000FF"/>
                </a:solidFill>
              </a:rPr>
              <a:t>limited</a:t>
            </a:r>
            <a:endParaRPr lang="fr-FR" sz="1350" i="1" dirty="0">
              <a:solidFill>
                <a:srgbClr val="0000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29321" y="2712039"/>
            <a:ext cx="737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Neutron and </a:t>
            </a:r>
            <a:r>
              <a:rPr lang="fr-FR" sz="1400" b="1" dirty="0" err="1"/>
              <a:t>mirror</a:t>
            </a:r>
            <a:r>
              <a:rPr lang="fr-FR" sz="1400" b="1" dirty="0"/>
              <a:t> </a:t>
            </a:r>
            <a:r>
              <a:rPr lang="fr-FR" sz="1400" b="1" dirty="0" err="1"/>
              <a:t>nuclei</a:t>
            </a:r>
            <a:r>
              <a:rPr lang="fr-FR" sz="1400" b="1" dirty="0"/>
              <a:t> (N=Z-1): </a:t>
            </a:r>
            <a:r>
              <a:rPr lang="fr-FR" sz="1400" b="1" dirty="0" err="1"/>
              <a:t>strong</a:t>
            </a:r>
            <a:r>
              <a:rPr lang="fr-FR" sz="1400" b="1" dirty="0"/>
              <a:t> mixed (GT+ Fermi) transitions </a:t>
            </a:r>
            <a:r>
              <a:rPr lang="fr-FR" sz="1400" b="1" dirty="0" err="1"/>
              <a:t>between</a:t>
            </a:r>
            <a:r>
              <a:rPr lang="fr-FR" sz="1400" b="1" dirty="0"/>
              <a:t> </a:t>
            </a:r>
            <a:r>
              <a:rPr lang="fr-FR" sz="1400" b="1" dirty="0" err="1"/>
              <a:t>analog</a:t>
            </a:r>
            <a:r>
              <a:rPr lang="fr-FR" sz="1400" b="1" dirty="0"/>
              <a:t> states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2923" y="5825878"/>
            <a:ext cx="21739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i="1" dirty="0" err="1">
                <a:solidFill>
                  <a:srgbClr val="0000FF"/>
                </a:solidFill>
              </a:rPr>
              <a:t>D</a:t>
            </a:r>
            <a:r>
              <a:rPr lang="fr-FR" sz="1350" b="1" i="1" baseline="-25000" dirty="0" err="1">
                <a:solidFill>
                  <a:srgbClr val="0000FF"/>
                </a:solidFill>
              </a:rPr>
              <a:t>n</a:t>
            </a:r>
            <a:r>
              <a:rPr lang="fr-FR" sz="1350" b="1" dirty="0">
                <a:solidFill>
                  <a:srgbClr val="0000FF"/>
                </a:solidFill>
              </a:rPr>
              <a:t>= (−0.94 ±1.89±0.97)∙10</a:t>
            </a:r>
            <a:r>
              <a:rPr lang="fr-FR" sz="1350" b="1" baseline="30000" dirty="0">
                <a:solidFill>
                  <a:srgbClr val="0000FF"/>
                </a:solidFill>
              </a:rPr>
              <a:t>-4</a:t>
            </a:r>
            <a:r>
              <a:rPr lang="fr-FR" sz="1350" dirty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68682" y="5813138"/>
            <a:ext cx="13532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i="1" dirty="0">
                <a:solidFill>
                  <a:srgbClr val="0000FF"/>
                </a:solidFill>
              </a:rPr>
              <a:t>D</a:t>
            </a:r>
            <a:r>
              <a:rPr lang="fr-FR" sz="1350" b="1" i="1" baseline="-25000" dirty="0">
                <a:solidFill>
                  <a:srgbClr val="0000FF"/>
                </a:solidFill>
              </a:rPr>
              <a:t>19Ne</a:t>
            </a:r>
            <a:r>
              <a:rPr lang="fr-FR" sz="1350" b="1" dirty="0">
                <a:solidFill>
                  <a:srgbClr val="0000FF"/>
                </a:solidFill>
              </a:rPr>
              <a:t>=(1 ±6)∙10</a:t>
            </a:r>
            <a:r>
              <a:rPr lang="fr-FR" sz="1350" b="1" baseline="30000" dirty="0">
                <a:solidFill>
                  <a:srgbClr val="0000FF"/>
                </a:solidFill>
              </a:rPr>
              <a:t>-4</a:t>
            </a:r>
            <a:endParaRPr lang="fr-FR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508676" y="5552550"/>
                <a:ext cx="3563861" cy="559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𝐹𝑆𝐼</m:t>
                          </m:r>
                        </m:sub>
                      </m:sSub>
                      <m:d>
                        <m:d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fr-FR" sz="135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35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𝑒𝑚𝑎𝑥</m:t>
                                  </m:r>
                                </m:sub>
                              </m:sSub>
                            </m:den>
                          </m:f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35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𝑒𝑚𝑎𝑥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sz="135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676" y="5552550"/>
                <a:ext cx="3563861" cy="5591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6987293" y="6044525"/>
            <a:ext cx="27851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/>
              <a:t>Callan</a:t>
            </a:r>
            <a:r>
              <a:rPr lang="fr-FR" sz="1050" dirty="0"/>
              <a:t> and </a:t>
            </a:r>
            <a:r>
              <a:rPr lang="fr-FR" sz="1050" dirty="0" err="1"/>
              <a:t>Treiman</a:t>
            </a:r>
            <a:r>
              <a:rPr lang="fr-FR" sz="1050" dirty="0"/>
              <a:t>,</a:t>
            </a:r>
            <a:r>
              <a:rPr lang="en-US" sz="1050" i="1" dirty="0"/>
              <a:t> </a:t>
            </a:r>
            <a:r>
              <a:rPr lang="en-US" sz="1050" dirty="0"/>
              <a:t>Phys. Rev. 162(1967)1494. Chen, Phys. Rev. 185(1969)2003. </a:t>
            </a:r>
            <a:endParaRPr lang="fr-FR" sz="1050" dirty="0"/>
          </a:p>
        </p:txBody>
      </p:sp>
      <p:sp>
        <p:nvSpPr>
          <p:cNvPr id="24" name="Titre 4"/>
          <p:cNvSpPr>
            <a:spLocks noGrp="1"/>
          </p:cNvSpPr>
          <p:nvPr>
            <p:ph type="title"/>
          </p:nvPr>
        </p:nvSpPr>
        <p:spPr>
          <a:xfrm>
            <a:off x="2966027" y="2626"/>
            <a:ext cx="7886700" cy="994172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w Cen MT Condensed Extra Bold" panose="020B0803020202020204" pitchFamily="34" charset="0"/>
              </a:rPr>
              <a:t>MORA: Best candidates for </a:t>
            </a:r>
            <a:r>
              <a:rPr lang="fr-FR" sz="2800" i="1" dirty="0">
                <a:latin typeface="Tw Cen MT Condensed Extra Bold" panose="020B0803020202020204" pitchFamily="34" charset="0"/>
              </a:rPr>
              <a:t>D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measurement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99740" y="1235293"/>
                <a:ext cx="3259162" cy="741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fr-FR" sz="1600" b="1" i="0" smtClean="0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fr-FR" sz="1600" b="1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𝑨𝑽</m:t>
                          </m:r>
                        </m:sub>
                      </m:sSub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40" y="1235293"/>
                <a:ext cx="3259162" cy="741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65164" y="2297711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64" y="2297711"/>
                <a:ext cx="80831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ccolade ouvrante 21"/>
          <p:cNvSpPr/>
          <p:nvPr/>
        </p:nvSpPr>
        <p:spPr>
          <a:xfrm rot="16200000">
            <a:off x="2457811" y="1475750"/>
            <a:ext cx="158150" cy="1277630"/>
          </a:xfrm>
          <a:prstGeom prst="leftBrace">
            <a:avLst>
              <a:gd name="adj1" fmla="val 68333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ZoneTexte 4"/>
          <p:cNvSpPr txBox="1"/>
          <p:nvPr/>
        </p:nvSpPr>
        <p:spPr>
          <a:xfrm>
            <a:off x="3959247" y="1091968"/>
            <a:ext cx="68934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Sensitivity</a:t>
            </a:r>
            <a:r>
              <a:rPr lang="fr-FR" dirty="0" smtClean="0">
                <a:solidFill>
                  <a:srgbClr val="0000FF"/>
                </a:solidFill>
              </a:rPr>
              <a:t> to CP </a:t>
            </a:r>
            <a:r>
              <a:rPr lang="fr-FR" dirty="0" err="1" smtClean="0">
                <a:solidFill>
                  <a:srgbClr val="0000FF"/>
                </a:solidFill>
              </a:rPr>
              <a:t>violating</a:t>
            </a:r>
            <a:r>
              <a:rPr lang="fr-FR" dirty="0" smtClean="0">
                <a:solidFill>
                  <a:srgbClr val="0000FF"/>
                </a:solidFill>
              </a:rPr>
              <a:t> phase </a:t>
            </a:r>
            <a:r>
              <a:rPr lang="fr-FR" dirty="0" err="1" smtClean="0">
                <a:solidFill>
                  <a:srgbClr val="0000FF"/>
                </a:solidFill>
              </a:rPr>
              <a:t>between</a:t>
            </a:r>
            <a:r>
              <a:rPr lang="fr-FR" dirty="0" smtClean="0">
                <a:solidFill>
                  <a:srgbClr val="0000FF"/>
                </a:solidFill>
              </a:rPr>
              <a:t> V and A </a:t>
            </a:r>
            <a:r>
              <a:rPr lang="fr-FR" dirty="0" err="1" smtClean="0">
                <a:solidFill>
                  <a:srgbClr val="0000FF"/>
                </a:solidFill>
              </a:rPr>
              <a:t>currents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sz="1600" dirty="0" err="1" smtClean="0"/>
              <a:t>Search</a:t>
            </a:r>
            <a:r>
              <a:rPr lang="fr-FR" sz="1600" dirty="0" smtClean="0"/>
              <a:t> for New Physics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Direct constraints </a:t>
            </a:r>
            <a:r>
              <a:rPr lang="en-US" sz="1600" dirty="0" smtClean="0"/>
              <a:t>on CP-violating Wilson coefficients in the nucleon-level EFT  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L-R </a:t>
            </a:r>
            <a:r>
              <a:rPr lang="en-US" sz="1600" b="1" dirty="0" smtClean="0"/>
              <a:t>symmetric</a:t>
            </a:r>
            <a:r>
              <a:rPr lang="fr-FR" sz="1600" b="1" dirty="0" smtClean="0"/>
              <a:t>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LQ model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936367" y="3056868"/>
            <a:ext cx="9566051" cy="2210871"/>
            <a:chOff x="1936367" y="3056868"/>
            <a:chExt cx="9566051" cy="2210871"/>
          </a:xfrm>
        </p:grpSpPr>
        <p:sp>
          <p:nvSpPr>
            <p:cNvPr id="6" name="ZoneTexte 5"/>
            <p:cNvSpPr txBox="1"/>
            <p:nvPr/>
          </p:nvSpPr>
          <p:spPr>
            <a:xfrm>
              <a:off x="1936367" y="3056868"/>
              <a:ext cx="452611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b="1" dirty="0" smtClean="0">
                  <a:solidFill>
                    <a:srgbClr val="0000FF"/>
                  </a:solidFill>
                </a:rPr>
                <a:t>MORA: Alkali </a:t>
              </a:r>
              <a:r>
                <a:rPr lang="fr-FR" sz="1350" b="1" dirty="0" err="1">
                  <a:solidFill>
                    <a:srgbClr val="0000FF"/>
                  </a:solidFill>
                </a:rPr>
                <a:t>earth</a:t>
              </a:r>
              <a:r>
                <a:rPr lang="fr-FR" sz="1350" b="1" dirty="0">
                  <a:solidFill>
                    <a:srgbClr val="0000FF"/>
                  </a:solidFill>
                </a:rPr>
                <a:t> </a:t>
              </a:r>
              <a:r>
                <a:rPr lang="fr-FR" sz="1350" b="1" dirty="0" err="1">
                  <a:solidFill>
                    <a:srgbClr val="0000FF"/>
                  </a:solidFill>
                </a:rPr>
                <a:t>elements</a:t>
              </a:r>
              <a:r>
                <a:rPr lang="fr-FR" sz="1350" b="1" dirty="0">
                  <a:solidFill>
                    <a:srgbClr val="0000FF"/>
                  </a:solidFill>
                </a:rPr>
                <a:t> </a:t>
              </a:r>
              <a:r>
                <a:rPr lang="fr-FR" sz="1350" b="1" dirty="0"/>
                <a:t>for in </a:t>
              </a:r>
              <a:r>
                <a:rPr lang="fr-FR" sz="1350" b="1" dirty="0" err="1"/>
                <a:t>trap</a:t>
              </a:r>
              <a:r>
                <a:rPr lang="fr-FR" sz="1350" b="1" dirty="0"/>
                <a:t> laser ion </a:t>
              </a:r>
              <a:r>
                <a:rPr lang="fr-FR" sz="1350" b="1" dirty="0" err="1"/>
                <a:t>polarization</a:t>
              </a:r>
              <a:endParaRPr lang="fr-FR" sz="135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73387" y="4001927"/>
              <a:ext cx="1033622" cy="124752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63478" y="3975843"/>
              <a:ext cx="1023815" cy="1291896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312666" y="3299693"/>
              <a:ext cx="24384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>
                  <a:solidFill>
                    <a:srgbClr val="0000FF"/>
                  </a:solidFill>
                </a:rPr>
                <a:t>1st candidate; 10</a:t>
              </a:r>
              <a:r>
                <a:rPr lang="fr-FR" sz="1350" baseline="30000" dirty="0">
                  <a:solidFill>
                    <a:srgbClr val="0000FF"/>
                  </a:solidFill>
                </a:rPr>
                <a:t>5</a:t>
              </a:r>
              <a:r>
                <a:rPr lang="fr-FR" sz="1350" dirty="0">
                  <a:solidFill>
                    <a:srgbClr val="0000FF"/>
                  </a:solidFill>
                </a:rPr>
                <a:t> </a:t>
              </a:r>
              <a:r>
                <a:rPr lang="fr-FR" sz="1350" dirty="0" err="1">
                  <a:solidFill>
                    <a:srgbClr val="0000FF"/>
                  </a:solidFill>
                </a:rPr>
                <a:t>pps</a:t>
              </a:r>
              <a:r>
                <a:rPr lang="fr-FR" sz="1350" dirty="0">
                  <a:solidFill>
                    <a:srgbClr val="0000FF"/>
                  </a:solidFill>
                </a:rPr>
                <a:t> from JYFL</a:t>
              </a:r>
            </a:p>
            <a:p>
              <a:r>
                <a:rPr lang="fr-FR" sz="1350" dirty="0" smtClean="0">
                  <a:solidFill>
                    <a:srgbClr val="0000FF"/>
                  </a:solidFill>
                </a:rPr>
                <a:t>&gt;</a:t>
              </a:r>
              <a:r>
                <a:rPr lang="fr-FR" sz="1350" dirty="0">
                  <a:solidFill>
                    <a:srgbClr val="0000FF"/>
                  </a:solidFill>
                </a:rPr>
                <a:t>10</a:t>
              </a:r>
              <a:r>
                <a:rPr lang="fr-FR" sz="1350" baseline="30000" dirty="0">
                  <a:solidFill>
                    <a:srgbClr val="0000FF"/>
                  </a:solidFill>
                </a:rPr>
                <a:t>8</a:t>
              </a:r>
              <a:r>
                <a:rPr lang="fr-FR" sz="1350" dirty="0">
                  <a:solidFill>
                    <a:srgbClr val="0000FF"/>
                  </a:solidFill>
                </a:rPr>
                <a:t> </a:t>
              </a:r>
              <a:r>
                <a:rPr lang="fr-FR" sz="1350" dirty="0" err="1">
                  <a:solidFill>
                    <a:srgbClr val="0000FF"/>
                  </a:solidFill>
                </a:rPr>
                <a:t>pps</a:t>
              </a:r>
              <a:r>
                <a:rPr lang="fr-FR" sz="1350" dirty="0">
                  <a:solidFill>
                    <a:srgbClr val="0000FF"/>
                  </a:solidFill>
                </a:rPr>
                <a:t> from SPIRAL </a:t>
              </a:r>
              <a:r>
                <a:rPr lang="fr-FR" sz="1350" dirty="0" smtClean="0">
                  <a:solidFill>
                    <a:srgbClr val="0000FF"/>
                  </a:solidFill>
                </a:rPr>
                <a:t>1</a:t>
              </a:r>
              <a:endParaRPr lang="fr-FR" sz="1350" dirty="0">
                <a:solidFill>
                  <a:srgbClr val="0000FF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674331" y="3322913"/>
              <a:ext cx="211222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>
                  <a:solidFill>
                    <a:srgbClr val="FF0000"/>
                  </a:solidFill>
                </a:rPr>
                <a:t>2</a:t>
              </a:r>
              <a:r>
                <a:rPr lang="fr-FR" sz="1350" baseline="30000" dirty="0">
                  <a:solidFill>
                    <a:srgbClr val="FF0000"/>
                  </a:solidFill>
                </a:rPr>
                <a:t>nd</a:t>
              </a:r>
              <a:r>
                <a:rPr lang="fr-FR" sz="1350" dirty="0">
                  <a:solidFill>
                    <a:srgbClr val="FF0000"/>
                  </a:solidFill>
                </a:rPr>
                <a:t> candidate, R&amp;D for ISOL production </a:t>
              </a:r>
              <a:r>
                <a:rPr lang="fr-FR" sz="1350" dirty="0" err="1">
                  <a:solidFill>
                    <a:srgbClr val="FF0000"/>
                  </a:solidFill>
                </a:rPr>
                <a:t>required</a:t>
              </a:r>
              <a:endParaRPr lang="fr-FR" sz="1350" dirty="0">
                <a:solidFill>
                  <a:srgbClr val="FF0000"/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9578109" y="4341091"/>
              <a:ext cx="1924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10</a:t>
              </a:r>
              <a:r>
                <a:rPr lang="fr-FR" baseline="30000" dirty="0" smtClean="0">
                  <a:solidFill>
                    <a:srgbClr val="FF0000"/>
                  </a:solidFill>
                </a:rPr>
                <a:t>7</a:t>
              </a:r>
              <a:r>
                <a:rPr lang="fr-FR" dirty="0" smtClean="0">
                  <a:solidFill>
                    <a:srgbClr val="FF0000"/>
                  </a:solidFill>
                </a:rPr>
                <a:t> </a:t>
              </a:r>
              <a:r>
                <a:rPr lang="fr-FR" dirty="0" err="1" smtClean="0">
                  <a:solidFill>
                    <a:srgbClr val="FF0000"/>
                  </a:solidFill>
                </a:rPr>
                <a:t>pps</a:t>
              </a:r>
              <a:r>
                <a:rPr lang="fr-FR" dirty="0" smtClean="0">
                  <a:solidFill>
                    <a:srgbClr val="FF0000"/>
                  </a:solidFill>
                </a:rPr>
                <a:t> </a:t>
              </a:r>
              <a:r>
                <a:rPr lang="fr-FR" dirty="0" err="1" smtClean="0">
                  <a:solidFill>
                    <a:srgbClr val="FF0000"/>
                  </a:solidFill>
                </a:rPr>
                <a:t>requested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grpSp>
        <p:nvGrpSpPr>
          <p:cNvPr id="26" name="Groupe 25"/>
          <p:cNvGrpSpPr/>
          <p:nvPr/>
        </p:nvGrpSpPr>
        <p:grpSpPr>
          <a:xfrm>
            <a:off x="1929321" y="3057350"/>
            <a:ext cx="9566051" cy="2210871"/>
            <a:chOff x="1936367" y="3056868"/>
            <a:chExt cx="9566051" cy="2210871"/>
          </a:xfrm>
        </p:grpSpPr>
        <p:sp>
          <p:nvSpPr>
            <p:cNvPr id="29" name="ZoneTexte 28"/>
            <p:cNvSpPr txBox="1"/>
            <p:nvPr/>
          </p:nvSpPr>
          <p:spPr>
            <a:xfrm>
              <a:off x="1936367" y="3056868"/>
              <a:ext cx="452611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b="1" dirty="0" smtClean="0">
                  <a:solidFill>
                    <a:srgbClr val="0000FF"/>
                  </a:solidFill>
                </a:rPr>
                <a:t>MORA: Alkali </a:t>
              </a:r>
              <a:r>
                <a:rPr lang="fr-FR" sz="1350" b="1" dirty="0" err="1">
                  <a:solidFill>
                    <a:srgbClr val="0000FF"/>
                  </a:solidFill>
                </a:rPr>
                <a:t>earth</a:t>
              </a:r>
              <a:r>
                <a:rPr lang="fr-FR" sz="1350" b="1" dirty="0">
                  <a:solidFill>
                    <a:srgbClr val="0000FF"/>
                  </a:solidFill>
                </a:rPr>
                <a:t> </a:t>
              </a:r>
              <a:r>
                <a:rPr lang="fr-FR" sz="1350" b="1" dirty="0" err="1">
                  <a:solidFill>
                    <a:srgbClr val="0000FF"/>
                  </a:solidFill>
                </a:rPr>
                <a:t>elements</a:t>
              </a:r>
              <a:r>
                <a:rPr lang="fr-FR" sz="1350" b="1" dirty="0">
                  <a:solidFill>
                    <a:srgbClr val="0000FF"/>
                  </a:solidFill>
                </a:rPr>
                <a:t> </a:t>
              </a:r>
              <a:r>
                <a:rPr lang="fr-FR" sz="1350" b="1" dirty="0"/>
                <a:t>for in </a:t>
              </a:r>
              <a:r>
                <a:rPr lang="fr-FR" sz="1350" b="1" dirty="0" err="1"/>
                <a:t>trap</a:t>
              </a:r>
              <a:r>
                <a:rPr lang="fr-FR" sz="1350" b="1" dirty="0"/>
                <a:t> laser ion </a:t>
              </a:r>
              <a:r>
                <a:rPr lang="fr-FR" sz="1350" b="1" dirty="0" err="1"/>
                <a:t>polarization</a:t>
              </a:r>
              <a:endParaRPr lang="fr-FR" sz="1350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73387" y="3975361"/>
              <a:ext cx="1033622" cy="12740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63478" y="3975843"/>
              <a:ext cx="1023815" cy="1291896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312666" y="3299693"/>
              <a:ext cx="24384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>
                  <a:solidFill>
                    <a:srgbClr val="0000FF"/>
                  </a:solidFill>
                </a:rPr>
                <a:t>1st candidate; 10</a:t>
              </a:r>
              <a:r>
                <a:rPr lang="fr-FR" sz="1350" baseline="30000" dirty="0">
                  <a:solidFill>
                    <a:srgbClr val="0000FF"/>
                  </a:solidFill>
                </a:rPr>
                <a:t>5</a:t>
              </a:r>
              <a:r>
                <a:rPr lang="fr-FR" sz="1350" dirty="0">
                  <a:solidFill>
                    <a:srgbClr val="0000FF"/>
                  </a:solidFill>
                </a:rPr>
                <a:t> </a:t>
              </a:r>
              <a:r>
                <a:rPr lang="fr-FR" sz="1350" dirty="0" err="1">
                  <a:solidFill>
                    <a:srgbClr val="0000FF"/>
                  </a:solidFill>
                </a:rPr>
                <a:t>pps</a:t>
              </a:r>
              <a:r>
                <a:rPr lang="fr-FR" sz="1350" dirty="0">
                  <a:solidFill>
                    <a:srgbClr val="0000FF"/>
                  </a:solidFill>
                </a:rPr>
                <a:t> from JYFL</a:t>
              </a:r>
            </a:p>
            <a:p>
              <a:r>
                <a:rPr lang="fr-FR" sz="1350" dirty="0" smtClean="0">
                  <a:solidFill>
                    <a:srgbClr val="0000FF"/>
                  </a:solidFill>
                </a:rPr>
                <a:t>&gt;</a:t>
              </a:r>
              <a:r>
                <a:rPr lang="fr-FR" sz="1350" dirty="0">
                  <a:solidFill>
                    <a:srgbClr val="0000FF"/>
                  </a:solidFill>
                </a:rPr>
                <a:t>10</a:t>
              </a:r>
              <a:r>
                <a:rPr lang="fr-FR" sz="1350" baseline="30000" dirty="0">
                  <a:solidFill>
                    <a:srgbClr val="0000FF"/>
                  </a:solidFill>
                </a:rPr>
                <a:t>8</a:t>
              </a:r>
              <a:r>
                <a:rPr lang="fr-FR" sz="1350" dirty="0">
                  <a:solidFill>
                    <a:srgbClr val="0000FF"/>
                  </a:solidFill>
                </a:rPr>
                <a:t> </a:t>
              </a:r>
              <a:r>
                <a:rPr lang="fr-FR" sz="1350" dirty="0" err="1">
                  <a:solidFill>
                    <a:srgbClr val="0000FF"/>
                  </a:solidFill>
                </a:rPr>
                <a:t>pps</a:t>
              </a:r>
              <a:r>
                <a:rPr lang="fr-FR" sz="1350" dirty="0">
                  <a:solidFill>
                    <a:srgbClr val="0000FF"/>
                  </a:solidFill>
                </a:rPr>
                <a:t> from SPIRAL </a:t>
              </a:r>
              <a:r>
                <a:rPr lang="fr-FR" sz="1350" dirty="0" smtClean="0">
                  <a:solidFill>
                    <a:srgbClr val="0000FF"/>
                  </a:solidFill>
                </a:rPr>
                <a:t>1</a:t>
              </a:r>
              <a:endParaRPr lang="fr-FR" sz="1350" dirty="0">
                <a:solidFill>
                  <a:srgbClr val="0000FF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7674331" y="3322913"/>
              <a:ext cx="211222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>
                  <a:solidFill>
                    <a:srgbClr val="FF0000"/>
                  </a:solidFill>
                </a:rPr>
                <a:t>2</a:t>
              </a:r>
              <a:r>
                <a:rPr lang="fr-FR" sz="1350" baseline="30000" dirty="0">
                  <a:solidFill>
                    <a:srgbClr val="FF0000"/>
                  </a:solidFill>
                </a:rPr>
                <a:t>nd</a:t>
              </a:r>
              <a:r>
                <a:rPr lang="fr-FR" sz="1350" dirty="0">
                  <a:solidFill>
                    <a:srgbClr val="FF0000"/>
                  </a:solidFill>
                </a:rPr>
                <a:t> candidate, R&amp;D for ISOL production </a:t>
              </a:r>
              <a:r>
                <a:rPr lang="fr-FR" sz="1350" dirty="0" err="1">
                  <a:solidFill>
                    <a:srgbClr val="FF0000"/>
                  </a:solidFill>
                </a:rPr>
                <a:t>required</a:t>
              </a:r>
              <a:endParaRPr lang="fr-FR" sz="1350" dirty="0">
                <a:solidFill>
                  <a:srgbClr val="FF0000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9578109" y="4341091"/>
              <a:ext cx="1924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10</a:t>
              </a:r>
              <a:r>
                <a:rPr lang="fr-FR" baseline="30000" dirty="0" smtClean="0">
                  <a:solidFill>
                    <a:srgbClr val="FF0000"/>
                  </a:solidFill>
                </a:rPr>
                <a:t>7</a:t>
              </a:r>
              <a:r>
                <a:rPr lang="fr-FR" dirty="0" smtClean="0">
                  <a:solidFill>
                    <a:srgbClr val="FF0000"/>
                  </a:solidFill>
                </a:rPr>
                <a:t> </a:t>
              </a:r>
              <a:r>
                <a:rPr lang="fr-FR" dirty="0" err="1" smtClean="0">
                  <a:solidFill>
                    <a:srgbClr val="FF0000"/>
                  </a:solidFill>
                </a:rPr>
                <a:t>pps</a:t>
              </a:r>
              <a:r>
                <a:rPr lang="fr-FR" dirty="0" smtClean="0">
                  <a:solidFill>
                    <a:srgbClr val="FF0000"/>
                  </a:solidFill>
                </a:rPr>
                <a:t> </a:t>
              </a:r>
              <a:r>
                <a:rPr lang="fr-FR" dirty="0" err="1" smtClean="0">
                  <a:solidFill>
                    <a:srgbClr val="FF0000"/>
                  </a:solidFill>
                </a:rPr>
                <a:t>requested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0083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55"/>
    </mc:Choice>
    <mc:Fallback xmlns="">
      <p:transition spd="slow" advTm="13045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8670" x="6673850" y="2006600"/>
          <p14:tracePt t="18815" x="6686550" y="2006600"/>
          <p14:tracePt t="18820" x="6692900" y="2006600"/>
          <p14:tracePt t="18828" x="6705600" y="2006600"/>
          <p14:tracePt t="18837" x="6731000" y="2006600"/>
          <p14:tracePt t="18853" x="6775450" y="2012950"/>
          <p14:tracePt t="18870" x="6864350" y="2019300"/>
          <p14:tracePt t="18886" x="6946900" y="2038350"/>
          <p14:tracePt t="18903" x="7016750" y="2044700"/>
          <p14:tracePt t="18920" x="7080250" y="2051050"/>
          <p14:tracePt t="18936" x="7137400" y="2063750"/>
          <p14:tracePt t="18955" x="7188200" y="2070100"/>
          <p14:tracePt t="18958" x="7226300" y="2076450"/>
          <p14:tracePt t="18972" x="7277100" y="2076450"/>
          <p14:tracePt t="18988" x="7334250" y="2082800"/>
          <p14:tracePt t="19005" x="7385050" y="2082800"/>
          <p14:tracePt t="19021" x="7442200" y="2082800"/>
          <p14:tracePt t="19036" x="7486650" y="2082800"/>
          <p14:tracePt t="19053" x="7537450" y="2082800"/>
          <p14:tracePt t="19070" x="7594600" y="2082800"/>
          <p14:tracePt t="19086" x="7639050" y="2082800"/>
          <p14:tracePt t="19103" x="7677150" y="2082800"/>
          <p14:tracePt t="19121" x="7715250" y="2082800"/>
          <p14:tracePt t="19137" x="7766050" y="2076450"/>
          <p14:tracePt t="19154" x="7810500" y="2076450"/>
          <p14:tracePt t="19157" x="7835900" y="2076450"/>
          <p14:tracePt t="19170" x="7854950" y="2076450"/>
          <p14:tracePt t="19187" x="7905750" y="2076450"/>
          <p14:tracePt t="19192" x="7924800" y="2076450"/>
          <p14:tracePt t="19205" x="7994650" y="2076450"/>
          <p14:tracePt t="19222" x="8032750" y="2076450"/>
          <p14:tracePt t="19237" x="8083550" y="2076450"/>
          <p14:tracePt t="19253" x="8121650" y="2076450"/>
          <p14:tracePt t="19270" x="8172450" y="2076450"/>
          <p14:tracePt t="19287" x="8223250" y="2076450"/>
          <p14:tracePt t="19292" x="8235950" y="2076450"/>
          <p14:tracePt t="19304" x="8255000" y="2076450"/>
          <p14:tracePt t="19311" x="8274050" y="2076450"/>
          <p14:tracePt t="19319" x="8293100" y="2076450"/>
          <p14:tracePt t="19336" x="8324850" y="2076450"/>
          <p14:tracePt t="19353" x="8369300" y="2070100"/>
          <p14:tracePt t="19370" x="8407400" y="2070100"/>
          <p14:tracePt t="19386" x="8432800" y="2070100"/>
          <p14:tracePt t="19403" x="8464550" y="2070100"/>
          <p14:tracePt t="19420" x="8528050" y="2070100"/>
          <p14:tracePt t="19436" x="8566150" y="2063750"/>
          <p14:tracePt t="19455" x="8616950" y="2063750"/>
          <p14:tracePt t="19470" x="8667750" y="2063750"/>
          <p14:tracePt t="19487" x="8705850" y="2063750"/>
          <p14:tracePt t="19503" x="8750300" y="2057400"/>
          <p14:tracePt t="19519" x="8782050" y="2057400"/>
          <p14:tracePt t="19536" x="8813800" y="2051050"/>
          <p14:tracePt t="19553" x="8845550" y="2044700"/>
          <p14:tracePt t="19558" x="8870950" y="2044700"/>
          <p14:tracePt t="19569" x="8890000" y="2044700"/>
          <p14:tracePt t="19586" x="8934450" y="2044700"/>
          <p14:tracePt t="19589" x="8959850" y="2044700"/>
          <p14:tracePt t="19603" x="8978900" y="2044700"/>
          <p14:tracePt t="19621" x="9036050" y="2044700"/>
          <p14:tracePt t="19636" x="9080500" y="2044700"/>
          <p14:tracePt t="19653" x="9131300" y="2044700"/>
          <p14:tracePt t="19669" x="9175750" y="2032000"/>
          <p14:tracePt t="19686" x="9220200" y="2025650"/>
          <p14:tracePt t="19703" x="9258300" y="2019300"/>
          <p14:tracePt t="19721" x="9283700" y="2019300"/>
          <p14:tracePt t="19736" x="9296400" y="2019300"/>
          <p14:tracePt t="19753" x="9309100" y="2019300"/>
          <p14:tracePt t="19756" x="9315450" y="2019300"/>
          <p14:tracePt t="19770" x="9321800" y="2019300"/>
          <p14:tracePt t="19786" x="9340850" y="2019300"/>
          <p14:tracePt t="19789" x="9353550" y="2019300"/>
          <p14:tracePt t="19803" x="9366250" y="2019300"/>
          <p14:tracePt t="19819" x="9391650" y="2019300"/>
          <p14:tracePt t="19836" x="9423400" y="2012950"/>
          <p14:tracePt t="19853" x="9436100" y="2012950"/>
          <p14:tracePt t="19869" x="9448800" y="2006600"/>
          <p14:tracePt t="19886" x="9474200" y="2006600"/>
          <p14:tracePt t="19903" x="9493250" y="2006600"/>
          <p14:tracePt t="19919" x="9505950" y="2006600"/>
          <p14:tracePt t="19936" x="9531350" y="2006600"/>
          <p14:tracePt t="19953" x="9556750" y="2006600"/>
          <p14:tracePt t="19956" x="9563100" y="2006600"/>
          <p14:tracePt t="19970" x="9569450" y="2006600"/>
          <p14:tracePt t="19986" x="9588500" y="2006600"/>
          <p14:tracePt t="20002" x="9607550" y="2006600"/>
          <p14:tracePt t="20020" x="9632950" y="2006600"/>
          <p14:tracePt t="20036" x="9639300" y="2006600"/>
          <p14:tracePt t="20053" x="9652000" y="2006600"/>
          <p14:tracePt t="20069" x="9664700" y="2006600"/>
          <p14:tracePt t="20086" x="9677400" y="2006600"/>
          <p14:tracePt t="20103" x="9690100" y="2006600"/>
          <p14:tracePt t="20119" x="9715500" y="2006600"/>
          <p14:tracePt t="20136" x="9740900" y="2006600"/>
          <p14:tracePt t="20153" x="9747250" y="2006600"/>
          <p14:tracePt t="20172" x="9759950" y="2006600"/>
          <p14:tracePt t="20176" x="9766300" y="2006600"/>
          <p14:tracePt t="20186" x="9772650" y="2006600"/>
          <p14:tracePt t="20203" x="9779000" y="2006600"/>
          <p14:tracePt t="20221" x="9804400" y="2006600"/>
          <p14:tracePt t="20237" x="9817100" y="2006600"/>
          <p14:tracePt t="20253" x="9823450" y="2006600"/>
          <p14:tracePt t="20269" x="9829800" y="2006600"/>
          <p14:tracePt t="20302" x="9836150" y="2006600"/>
          <p14:tracePt t="20334" x="9842500" y="2006600"/>
          <p14:tracePt t="20669" x="0" y="0"/>
        </p14:tracePtLst>
        <p14:tracePtLst>
          <p14:tracePt t="25105" x="6108700" y="2552700"/>
          <p14:tracePt t="25182" x="6121400" y="2552700"/>
          <p14:tracePt t="25190" x="6121400" y="2546350"/>
          <p14:tracePt t="25201" x="6127750" y="2546350"/>
          <p14:tracePt t="25218" x="6140450" y="2546350"/>
          <p14:tracePt t="25235" x="6159500" y="2546350"/>
          <p14:tracePt t="25255" x="6172200" y="2546350"/>
          <p14:tracePt t="25270" x="6197600" y="2546350"/>
          <p14:tracePt t="25284" x="6223000" y="2546350"/>
          <p14:tracePt t="25302" x="6273800" y="2546350"/>
          <p14:tracePt t="25318" x="6337300" y="2546350"/>
          <p14:tracePt t="25334" x="6407150" y="2546350"/>
          <p14:tracePt t="25352" x="6451600" y="2546350"/>
          <p14:tracePt t="25368" x="6515100" y="2552700"/>
          <p14:tracePt t="25384" x="6559550" y="2565400"/>
          <p14:tracePt t="25401" x="6604000" y="2565400"/>
          <p14:tracePt t="25405" x="6629400" y="2565400"/>
          <p14:tracePt t="25418" x="6654800" y="2565400"/>
          <p14:tracePt t="25434" x="6692900" y="2565400"/>
          <p14:tracePt t="25436" x="6711950" y="2565400"/>
          <p14:tracePt t="25451" x="6731000" y="2565400"/>
          <p14:tracePt t="25471" x="6800850" y="2571750"/>
          <p14:tracePt t="25486" x="6826250" y="2571750"/>
          <p14:tracePt t="25501" x="6877050" y="2578100"/>
          <p14:tracePt t="25518" x="6915150" y="2578100"/>
          <p14:tracePt t="25537" x="6965950" y="2578100"/>
          <p14:tracePt t="25540" x="6985000" y="2578100"/>
          <p14:tracePt t="25551" x="7004050" y="2578100"/>
          <p14:tracePt t="25567" x="7048500" y="2578100"/>
          <p14:tracePt t="25584" x="7080250" y="2578100"/>
          <p14:tracePt t="25601" x="7118350" y="2578100"/>
          <p14:tracePt t="25617" x="7162800" y="2578100"/>
          <p14:tracePt t="25620" x="7181850" y="2578100"/>
          <p14:tracePt t="25634" x="7200900" y="2578100"/>
          <p14:tracePt t="25651" x="7251700" y="2578100"/>
          <p14:tracePt t="25655" x="7270750" y="2578100"/>
          <p14:tracePt t="25667" x="7289800" y="2578100"/>
          <p14:tracePt t="25684" x="7353300" y="2578100"/>
          <p14:tracePt t="25701" x="7397750" y="2571750"/>
          <p14:tracePt t="25717" x="7429500" y="2571750"/>
          <p14:tracePt t="25735" x="7461250" y="2571750"/>
          <p14:tracePt t="25751" x="7493000" y="2571750"/>
          <p14:tracePt t="25768" x="7531100" y="2571750"/>
          <p14:tracePt t="25784" x="7550150" y="2571750"/>
          <p14:tracePt t="25801" x="7575550" y="2571750"/>
          <p14:tracePt t="25818" x="7588250" y="2571750"/>
          <p14:tracePt t="25834" x="7613650" y="2571750"/>
          <p14:tracePt t="25853" x="7658100" y="2571750"/>
          <p14:tracePt t="25870" x="7708900" y="2571750"/>
          <p14:tracePt t="25885" x="7747000" y="2571750"/>
          <p14:tracePt t="25901" x="7778750" y="2571750"/>
          <p14:tracePt t="25917" x="7816850" y="2571750"/>
          <p14:tracePt t="25934" x="7835900" y="2571750"/>
          <p14:tracePt t="25951" x="7854950" y="2571750"/>
          <p14:tracePt t="25967" x="7861300" y="2571750"/>
          <p14:tracePt t="25984" x="7874000" y="2571750"/>
          <p14:tracePt t="26002" x="7880350" y="2571750"/>
          <p14:tracePt t="26028" x="7886700" y="2571750"/>
          <p14:tracePt t="26301" x="0" y="0"/>
        </p14:tracePtLst>
        <p14:tracePtLst>
          <p14:tracePt t="35539" x="2514600" y="2120900"/>
          <p14:tracePt t="35588" x="2533650" y="2120900"/>
          <p14:tracePt t="35597" x="2571750" y="2120900"/>
          <p14:tracePt t="35604" x="2635250" y="2120900"/>
          <p14:tracePt t="35614" x="2660650" y="2120900"/>
          <p14:tracePt t="35631" x="2724150" y="2120900"/>
          <p14:tracePt t="35647" x="2794000" y="2127250"/>
          <p14:tracePt t="35664" x="2813050" y="2127250"/>
          <p14:tracePt t="35681" x="2863850" y="2127250"/>
          <p14:tracePt t="35697" x="2965450" y="2127250"/>
          <p14:tracePt t="35714" x="3086100" y="2108200"/>
          <p14:tracePt t="35731" x="3200400" y="2089150"/>
          <p14:tracePt t="35733" x="3244850" y="2082800"/>
          <p14:tracePt t="35748" x="3314700" y="2057400"/>
          <p14:tracePt t="35764" x="3359150" y="2044700"/>
          <p14:tracePt t="35781" x="3378200" y="2032000"/>
          <p14:tracePt t="35797" x="3390900" y="2012950"/>
          <p14:tracePt t="35815" x="3409950" y="1981200"/>
          <p14:tracePt t="35832" x="3422650" y="1943100"/>
          <p14:tracePt t="35848" x="3429000" y="1898650"/>
          <p14:tracePt t="35864" x="3429000" y="1841500"/>
          <p14:tracePt t="35881" x="3429000" y="1790700"/>
          <p14:tracePt t="35898" x="3409950" y="1720850"/>
          <p14:tracePt t="35901" x="3397250" y="1676400"/>
          <p14:tracePt t="35914" x="3384550" y="1638300"/>
          <p14:tracePt t="35932" x="3340100" y="1530350"/>
          <p14:tracePt t="35948" x="3289300" y="1466850"/>
          <p14:tracePt t="35966" x="3225800" y="1397000"/>
          <p14:tracePt t="35980" x="3175000" y="1352550"/>
          <p14:tracePt t="35997" x="3117850" y="1314450"/>
          <p14:tracePt t="36014" x="3041650" y="1270000"/>
          <p14:tracePt t="36032" x="2959100" y="1238250"/>
          <p14:tracePt t="36048" x="2895600" y="1212850"/>
          <p14:tracePt t="36064" x="2762250" y="1187450"/>
          <p14:tracePt t="36081" x="2654300" y="1174750"/>
          <p14:tracePt t="36097" x="2540000" y="1174750"/>
          <p14:tracePt t="36114" x="2413000" y="1174750"/>
          <p14:tracePt t="36117" x="2362200" y="1174750"/>
          <p14:tracePt t="36130" x="2311400" y="1174750"/>
          <p14:tracePt t="36147" x="2203450" y="1174750"/>
          <p14:tracePt t="36163" x="2120900" y="1187450"/>
          <p14:tracePt t="36180" x="2057400" y="1200150"/>
          <p14:tracePt t="36197" x="2000250" y="1212850"/>
          <p14:tracePt t="36214" x="1968500" y="1244600"/>
          <p14:tracePt t="36230" x="1924050" y="1270000"/>
          <p14:tracePt t="36247" x="1879600" y="1308100"/>
          <p14:tracePt t="36264" x="1841500" y="1352550"/>
          <p14:tracePt t="36271" x="1828800" y="1371600"/>
          <p14:tracePt t="36281" x="1822450" y="1403350"/>
          <p14:tracePt t="36297" x="1816100" y="1454150"/>
          <p14:tracePt t="36314" x="1816100" y="1511300"/>
          <p14:tracePt t="36318" x="1816100" y="1536700"/>
          <p14:tracePt t="36331" x="1822450" y="1568450"/>
          <p14:tracePt t="36348" x="1841500" y="1689100"/>
          <p14:tracePt t="36364" x="1854200" y="1758950"/>
          <p14:tracePt t="36380" x="1885950" y="1822450"/>
          <p14:tracePt t="36397" x="1911350" y="1892300"/>
          <p14:tracePt t="36415" x="1936750" y="1943100"/>
          <p14:tracePt t="36431" x="1962150" y="1981200"/>
          <p14:tracePt t="36447" x="1981200" y="2019300"/>
          <p14:tracePt t="36467" x="2006600" y="2063750"/>
          <p14:tracePt t="36468" x="2025650" y="2082800"/>
          <p14:tracePt t="36480" x="2057400" y="2108200"/>
          <p14:tracePt t="36497" x="2070100" y="2127250"/>
          <p14:tracePt t="36514" x="2076450" y="2146300"/>
          <p14:tracePt t="36531" x="2057400" y="2146300"/>
          <p14:tracePt t="36533" x="2063750" y="2152650"/>
          <p14:tracePt t="36549" x="2070100" y="2152650"/>
          <p14:tracePt t="36565" x="2076450" y="2152650"/>
          <p14:tracePt t="36581" x="2082800" y="2152650"/>
          <p14:tracePt t="36597" x="2089150" y="2152650"/>
          <p14:tracePt t="36614" x="2120900" y="2146300"/>
          <p14:tracePt t="36631" x="2209800" y="2146300"/>
          <p14:tracePt t="36648" x="2266950" y="2146300"/>
          <p14:tracePt t="36663" x="2324100" y="2146300"/>
          <p14:tracePt t="36680" x="2355850" y="2139950"/>
          <p14:tracePt t="36697" x="2381250" y="2133600"/>
          <p14:tracePt t="36714" x="2400300" y="2127250"/>
          <p14:tracePt t="36730" x="2425700" y="2120900"/>
          <p14:tracePt t="36732" x="2438400" y="2120900"/>
          <p14:tracePt t="36747" x="2457450" y="2114550"/>
          <p14:tracePt t="36764" x="2520950" y="2108200"/>
          <p14:tracePt t="36781" x="2552700" y="2101850"/>
          <p14:tracePt t="36798" x="2571750" y="2101850"/>
          <p14:tracePt t="36814" x="2578100" y="2095500"/>
          <p14:tracePt t="37014" x="0" y="0"/>
        </p14:tracePtLst>
        <p14:tracePtLst>
          <p14:tracePt t="77874" x="5391150" y="4235450"/>
          <p14:tracePt t="78103" x="5403850" y="4235450"/>
          <p14:tracePt t="78110" x="5441950" y="4235450"/>
          <p14:tracePt t="78118" x="5467350" y="4235450"/>
          <p14:tracePt t="78133" x="5562600" y="4248150"/>
          <p14:tracePt t="78150" x="5651500" y="4248150"/>
          <p14:tracePt t="78166" x="5721350" y="4260850"/>
          <p14:tracePt t="78183" x="5816600" y="4260850"/>
          <p14:tracePt t="78189" x="5867400" y="4273550"/>
          <p14:tracePt t="78200" x="5930900" y="4279900"/>
          <p14:tracePt t="78216" x="6026150" y="4292600"/>
          <p14:tracePt t="78233" x="6121400" y="4305300"/>
          <p14:tracePt t="78250" x="6165850" y="4305300"/>
          <p14:tracePt t="78266" x="6210300" y="4305300"/>
          <p14:tracePt t="78268" x="6223000" y="4311650"/>
          <p14:tracePt t="78283" x="6235700" y="4311650"/>
          <p14:tracePt t="78300" x="6299200" y="4330700"/>
          <p14:tracePt t="78316" x="6356350" y="4330700"/>
          <p14:tracePt t="78333" x="6407150" y="4337050"/>
          <p14:tracePt t="78350" x="6451600" y="4343400"/>
          <p14:tracePt t="78366" x="6496050" y="4349750"/>
          <p14:tracePt t="78383" x="6534150" y="4356100"/>
          <p14:tracePt t="78399" x="6591300" y="4362450"/>
          <p14:tracePt t="78416" x="6648450" y="4362450"/>
          <p14:tracePt t="78433" x="6724650" y="4362450"/>
          <p14:tracePt t="78436" x="6750050" y="4362450"/>
          <p14:tracePt t="78450" x="6788150" y="4362450"/>
          <p14:tracePt t="78466" x="6813550" y="4362450"/>
          <p14:tracePt t="78483" x="6826250" y="4356100"/>
          <p14:tracePt t="78500" x="6845300" y="4337050"/>
          <p14:tracePt t="78516" x="6864350" y="4318000"/>
          <p14:tracePt t="78535" x="6896100" y="4292600"/>
          <p14:tracePt t="78549" x="6940550" y="4260850"/>
          <p14:tracePt t="78566" x="6965950" y="4235450"/>
          <p14:tracePt t="78583" x="6985000" y="4216400"/>
          <p14:tracePt t="78600" x="6997700" y="4197350"/>
          <p14:tracePt t="78616" x="7004050" y="4178300"/>
          <p14:tracePt t="78633" x="7010400" y="4152900"/>
          <p14:tracePt t="78636" x="7016750" y="4140200"/>
          <p14:tracePt t="78649" x="7016750" y="4133850"/>
          <p14:tracePt t="78666" x="7016750" y="4121150"/>
          <p14:tracePt t="78670" x="7016750" y="4108450"/>
          <p14:tracePt t="78683" x="7010400" y="4095750"/>
          <p14:tracePt t="78702" x="6978650" y="4064000"/>
          <p14:tracePt t="78716" x="6953250" y="4044950"/>
          <p14:tracePt t="78733" x="6908800" y="4006850"/>
          <p14:tracePt t="78749" x="6845300" y="3975100"/>
          <p14:tracePt t="78766" x="6807200" y="3956050"/>
          <p14:tracePt t="78783" x="6762750" y="3943350"/>
          <p14:tracePt t="78799" x="6724650" y="3937000"/>
          <p14:tracePt t="78816" x="6680200" y="3924300"/>
          <p14:tracePt t="78833" x="6642100" y="3924300"/>
          <p14:tracePt t="78849" x="6591300" y="3924300"/>
          <p14:tracePt t="78866" x="6559550" y="3924300"/>
          <p14:tracePt t="78869" x="6534150" y="3930650"/>
          <p14:tracePt t="78882" x="6515100" y="3937000"/>
          <p14:tracePt t="78899" x="6451600" y="3949700"/>
          <p14:tracePt t="78916" x="6413500" y="3962400"/>
          <p14:tracePt t="78933" x="6362700" y="3981450"/>
          <p14:tracePt t="78949" x="6324600" y="4013200"/>
          <p14:tracePt t="78966" x="6292850" y="4038600"/>
          <p14:tracePt t="78983" x="6261100" y="4076700"/>
          <p14:tracePt t="79000" x="6248400" y="4114800"/>
          <p14:tracePt t="79007" x="6242050" y="4140200"/>
          <p14:tracePt t="79016" x="6235700" y="4159250"/>
          <p14:tracePt t="79033" x="6235700" y="4197350"/>
          <p14:tracePt t="79049" x="6235700" y="4229100"/>
          <p14:tracePt t="79053" x="6235700" y="4254500"/>
          <p14:tracePt t="79066" x="6235700" y="4267200"/>
          <p14:tracePt t="79083" x="6235700" y="4279900"/>
          <p14:tracePt t="79099" x="6235700" y="4286250"/>
          <p14:tracePt t="79101" x="6235700" y="4298950"/>
          <p14:tracePt t="79116" x="6248400" y="4318000"/>
          <p14:tracePt t="79133" x="6273800" y="4349750"/>
          <p14:tracePt t="79150" x="6299200" y="4375150"/>
          <p14:tracePt t="79166" x="6337300" y="4400550"/>
          <p14:tracePt t="79183" x="6362700" y="4413250"/>
          <p14:tracePt t="79200" x="6381750" y="4419600"/>
          <p14:tracePt t="79216" x="6400800" y="4425950"/>
          <p14:tracePt t="79233" x="6413500" y="4425950"/>
          <p14:tracePt t="79236" x="6426200" y="4425950"/>
          <p14:tracePt t="79249" x="6457950" y="4438650"/>
          <p14:tracePt t="79266" x="6470650" y="4438650"/>
          <p14:tracePt t="79283" x="6496050" y="4438650"/>
          <p14:tracePt t="79300" x="6527800" y="4438650"/>
          <p14:tracePt t="79316" x="6546850" y="4438650"/>
          <p14:tracePt t="79333" x="6559550" y="4438650"/>
          <p14:tracePt t="79349" x="6565900" y="4438650"/>
          <p14:tracePt t="79372" x="6572250" y="4438650"/>
          <p14:tracePt t="79397" x="6578600" y="4438650"/>
          <p14:tracePt t="79404" x="6584950" y="4438650"/>
          <p14:tracePt t="79416" x="6591300" y="4438650"/>
          <p14:tracePt t="79432" x="6604000" y="4438650"/>
          <p14:tracePt t="79449" x="6623050" y="4438650"/>
          <p14:tracePt t="79466" x="6642100" y="4438650"/>
          <p14:tracePt t="79499" x="6648450" y="4438650"/>
          <p14:tracePt t="79525" x="6654800" y="4438650"/>
          <p14:tracePt t="79535" x="6667500" y="4438650"/>
          <p14:tracePt t="79550" x="6692900" y="4438650"/>
          <p14:tracePt t="79566" x="6711950" y="4438650"/>
          <p14:tracePt t="79918" x="0" y="0"/>
        </p14:tracePtLst>
        <p14:tracePtLst>
          <p14:tracePt t="80614" x="8439150" y="4051300"/>
          <p14:tracePt t="80676" x="8432800" y="4051300"/>
          <p14:tracePt t="80693" x="8420100" y="4051300"/>
          <p14:tracePt t="80700" x="8407400" y="4057650"/>
          <p14:tracePt t="80708" x="8401050" y="4064000"/>
          <p14:tracePt t="80716" x="8394700" y="4070350"/>
          <p14:tracePt t="80732" x="8445500" y="4076700"/>
          <p14:tracePt t="80750" x="8426450" y="4114800"/>
          <p14:tracePt t="80765" x="8401050" y="4152900"/>
          <p14:tracePt t="80782" x="8388350" y="4191000"/>
          <p14:tracePt t="80800" x="8388350" y="4216400"/>
          <p14:tracePt t="80816" x="8388350" y="4248150"/>
          <p14:tracePt t="80833" x="8388350" y="4267200"/>
          <p14:tracePt t="80850" x="8394700" y="4305300"/>
          <p14:tracePt t="80852" x="8401050" y="4318000"/>
          <p14:tracePt t="80866" x="8413750" y="4330700"/>
          <p14:tracePt t="80882" x="8432800" y="4362450"/>
          <p14:tracePt t="80899" x="8445500" y="4375150"/>
          <p14:tracePt t="80915" x="8477250" y="4387850"/>
          <p14:tracePt t="80933" x="8502650" y="4400550"/>
          <p14:tracePt t="80949" x="8547100" y="4413250"/>
          <p14:tracePt t="80966" x="8585200" y="4425950"/>
          <p14:tracePt t="80982" x="8636000" y="4438650"/>
          <p14:tracePt t="80989" x="8655050" y="4445000"/>
          <p14:tracePt t="80999" x="8674100" y="4445000"/>
          <p14:tracePt t="81016" x="8699500" y="4445000"/>
          <p14:tracePt t="81036" x="8737600" y="4432300"/>
          <p14:tracePt t="81049" x="8750300" y="4432300"/>
          <p14:tracePt t="81066" x="8775700" y="4419600"/>
          <p14:tracePt t="81084" x="8845550" y="4400550"/>
          <p14:tracePt t="81099" x="8870950" y="4394200"/>
          <p14:tracePt t="81116" x="8940800" y="4375150"/>
          <p14:tracePt t="81132" x="8972550" y="4356100"/>
          <p14:tracePt t="81149" x="8991600" y="4337050"/>
          <p14:tracePt t="81165" x="8997950" y="4324350"/>
          <p14:tracePt t="81182" x="9004300" y="4311650"/>
          <p14:tracePt t="81198" x="9004300" y="4305300"/>
          <p14:tracePt t="81215" x="9010650" y="4286250"/>
          <p14:tracePt t="81232" x="9010650" y="4267200"/>
          <p14:tracePt t="81248" x="9010650" y="4241800"/>
          <p14:tracePt t="81266" x="9017000" y="4222750"/>
          <p14:tracePt t="81283" x="9017000" y="4184650"/>
          <p14:tracePt t="81286" x="9017000" y="4165600"/>
          <p14:tracePt t="81300" x="9017000" y="4133850"/>
          <p14:tracePt t="81316" x="9017000" y="4108450"/>
          <p14:tracePt t="81332" x="9004300" y="4083050"/>
          <p14:tracePt t="81349" x="8985250" y="4057650"/>
          <p14:tracePt t="81365" x="8966200" y="4038600"/>
          <p14:tracePt t="81382" x="8934450" y="4025900"/>
          <p14:tracePt t="81398" x="8896350" y="4013200"/>
          <p14:tracePt t="81415" x="8858250" y="4000500"/>
          <p14:tracePt t="81432" x="8820150" y="3987800"/>
          <p14:tracePt t="81449" x="8801100" y="3987800"/>
          <p14:tracePt t="81466" x="8769350" y="3987800"/>
          <p14:tracePt t="81482" x="8743950" y="3987800"/>
          <p14:tracePt t="81488" x="8731250" y="3987800"/>
          <p14:tracePt t="81499" x="8718550" y="3987800"/>
          <p14:tracePt t="81516" x="8655050" y="3994150"/>
          <p14:tracePt t="81535" x="8629650" y="4000500"/>
          <p14:tracePt t="81549" x="8610600" y="4006850"/>
          <p14:tracePt t="81565" x="8597900" y="4006850"/>
          <p14:tracePt t="81582" x="8591550" y="4006850"/>
          <p14:tracePt t="81598" x="8585200" y="4013200"/>
          <p14:tracePt t="81615" x="8578850" y="4013200"/>
          <p14:tracePt t="81632" x="8559800" y="4019550"/>
          <p14:tracePt t="81648" x="8534400" y="4032250"/>
          <p14:tracePt t="81665" x="8509000" y="4044950"/>
          <p14:tracePt t="81682" x="8477250" y="4064000"/>
          <p14:tracePt t="81685" x="8464550" y="4070350"/>
          <p14:tracePt t="81698" x="8458200" y="4070350"/>
          <p14:tracePt t="81717" x="8432800" y="4089400"/>
          <p14:tracePt t="81736" x="8426450" y="4095750"/>
          <p14:tracePt t="81751" x="8420100" y="4102100"/>
          <p14:tracePt t="81813" x="0" y="0"/>
        </p14:tracePtLst>
        <p14:tracePtLst>
          <p14:tracePt t="87788" x="6883400" y="4343400"/>
          <p14:tracePt t="87822" x="6864350" y="4343400"/>
          <p14:tracePt t="87833" x="6845300" y="4343400"/>
          <p14:tracePt t="87836" x="6813550" y="4343400"/>
          <p14:tracePt t="87846" x="6794500" y="4337050"/>
          <p14:tracePt t="87863" x="6743700" y="4330700"/>
          <p14:tracePt t="87880" x="6673850" y="4318000"/>
          <p14:tracePt t="87896" x="6629400" y="4318000"/>
          <p14:tracePt t="87913" x="6578600" y="4318000"/>
          <p14:tracePt t="87931" x="6540500" y="4318000"/>
          <p14:tracePt t="87933" x="6521450" y="4318000"/>
          <p14:tracePt t="87946" x="6502400" y="4318000"/>
          <p14:tracePt t="87963" x="6477000" y="4337050"/>
          <p14:tracePt t="87980" x="6432550" y="4349750"/>
          <p14:tracePt t="87996" x="6407150" y="4368800"/>
          <p14:tracePt t="88013" x="6369050" y="4394200"/>
          <p14:tracePt t="88030" x="6343650" y="4419600"/>
          <p14:tracePt t="88047" x="6330950" y="4464050"/>
          <p14:tracePt t="88065" x="6324600" y="4508500"/>
          <p14:tracePt t="88069" x="6324600" y="4527550"/>
          <p14:tracePt t="88081" x="6324600" y="4546600"/>
          <p14:tracePt t="88097" x="6337300" y="4578350"/>
          <p14:tracePt t="88115" x="6356350" y="4597400"/>
          <p14:tracePt t="88120" x="6362700" y="4603750"/>
          <p14:tracePt t="88130" x="6362700" y="4610100"/>
          <p14:tracePt t="88146" x="6381750" y="4616450"/>
          <p14:tracePt t="88163" x="6400800" y="4622800"/>
          <p14:tracePt t="88180" x="6445250" y="4629150"/>
          <p14:tracePt t="88196" x="6496050" y="4641850"/>
          <p14:tracePt t="88213" x="6572250" y="4648200"/>
          <p14:tracePt t="88230" x="6642100" y="4660900"/>
          <p14:tracePt t="88247" x="6680200" y="4660900"/>
          <p14:tracePt t="88263" x="6724650" y="4660900"/>
          <p14:tracePt t="88282" x="6750050" y="4660900"/>
          <p14:tracePt t="88297" x="6762750" y="4660900"/>
          <p14:tracePt t="88313" x="6781800" y="4648200"/>
          <p14:tracePt t="88330" x="6800850" y="4629150"/>
          <p14:tracePt t="88348" x="6838950" y="4610100"/>
          <p14:tracePt t="88364" x="6858000" y="4603750"/>
          <p14:tracePt t="88381" x="6864350" y="4597400"/>
          <p14:tracePt t="88397" x="6877050" y="4597400"/>
          <p14:tracePt t="88414" x="6889750" y="4591050"/>
          <p14:tracePt t="88448" x="6896100" y="4591050"/>
          <p14:tracePt t="88517" x="6902450" y="4591050"/>
          <p14:tracePt t="88517" x="0" y="0"/>
        </p14:tracePtLst>
        <p14:tracePtLst>
          <p14:tracePt t="88997" x="8356600" y="4254500"/>
          <p14:tracePt t="89020" x="8343900" y="4254500"/>
          <p14:tracePt t="89028" x="8331200" y="4260850"/>
          <p14:tracePt t="89037" x="8318500" y="4267200"/>
          <p14:tracePt t="89047" x="8299450" y="4279900"/>
          <p14:tracePt t="89063" x="8248650" y="4298950"/>
          <p14:tracePt t="89080" x="8185150" y="4324350"/>
          <p14:tracePt t="89096" x="8121650" y="4343400"/>
          <p14:tracePt t="89113" x="8070850" y="4381500"/>
          <p14:tracePt t="89116" x="8051800" y="4394200"/>
          <p14:tracePt t="89129" x="8026400" y="4419600"/>
          <p14:tracePt t="89146" x="8001000" y="4451350"/>
          <p14:tracePt t="89165" x="7994650" y="4495800"/>
          <p14:tracePt t="89181" x="8001000" y="4527550"/>
          <p14:tracePt t="89196" x="8020050" y="4559300"/>
          <p14:tracePt t="89213" x="8058150" y="4597400"/>
          <p14:tracePt t="89229" x="8121650" y="4641850"/>
          <p14:tracePt t="89246" x="8210550" y="4686300"/>
          <p14:tracePt t="89263" x="8293100" y="4711700"/>
          <p14:tracePt t="89280" x="8337550" y="4718050"/>
          <p14:tracePt t="89286" x="8356600" y="4718050"/>
          <p14:tracePt t="89297" x="8388350" y="4718050"/>
          <p14:tracePt t="89313" x="8426450" y="4718050"/>
          <p14:tracePt t="89330" x="8477250" y="4718050"/>
          <p14:tracePt t="89334" x="8496300" y="4718050"/>
          <p14:tracePt t="89346" x="8515350" y="4718050"/>
          <p14:tracePt t="89362" x="8572500" y="4711700"/>
          <p14:tracePt t="89380" x="8655050" y="4711700"/>
          <p14:tracePt t="89396" x="8680450" y="4705350"/>
          <p14:tracePt t="89429" x="8686800" y="4705350"/>
          <p14:tracePt t="89502" x="0" y="0"/>
        </p14:tracePtLst>
        <p14:tracePtLst>
          <p14:tracePt t="90431" x="6597650" y="4622800"/>
          <p14:tracePt t="90446" x="6591300" y="4622800"/>
          <p14:tracePt t="90462" x="6565900" y="4622800"/>
          <p14:tracePt t="90479" x="6540500" y="4622800"/>
          <p14:tracePt t="90495" x="6515100" y="4622800"/>
          <p14:tracePt t="90512" x="6477000" y="4622800"/>
          <p14:tracePt t="90529" x="6432550" y="4622800"/>
          <p14:tracePt t="90546" x="6407150" y="4622800"/>
          <p14:tracePt t="90563" x="6375400" y="4622800"/>
          <p14:tracePt t="90565" x="6362700" y="4622800"/>
          <p14:tracePt t="90579" x="6350000" y="4622800"/>
          <p14:tracePt t="90598" x="6324600" y="4622800"/>
          <p14:tracePt t="90612" x="6305550" y="4629150"/>
          <p14:tracePt t="90629" x="6292850" y="4629150"/>
          <p14:tracePt t="90645" x="6280150" y="4635500"/>
          <p14:tracePt t="90662" x="6267450" y="4635500"/>
          <p14:tracePt t="90679" x="6254750" y="4641850"/>
          <p14:tracePt t="90696" x="6248400" y="4648200"/>
          <p14:tracePt t="90713" x="6235700" y="4660900"/>
          <p14:tracePt t="90729" x="6229350" y="4667250"/>
          <p14:tracePt t="90732" x="6223000" y="4673600"/>
          <p14:tracePt t="90746" x="6216650" y="4679950"/>
          <p14:tracePt t="90762" x="6203950" y="4679950"/>
          <p14:tracePt t="90765" x="6203950" y="4686300"/>
          <p14:tracePt t="90779" x="6197600" y="4692650"/>
          <p14:tracePt t="90795" x="6191250" y="4718050"/>
          <p14:tracePt t="90812" x="6184900" y="4743450"/>
          <p14:tracePt t="90829" x="6178550" y="4768850"/>
          <p14:tracePt t="90847" x="6178550" y="4781550"/>
          <p14:tracePt t="90863" x="6178550" y="4800600"/>
          <p14:tracePt t="90881" x="6178550" y="4819650"/>
          <p14:tracePt t="90898" x="6191250" y="4826000"/>
          <p14:tracePt t="90902" x="6191250" y="4832350"/>
          <p14:tracePt t="90912" x="6197600" y="4838700"/>
          <p14:tracePt t="90930" x="6216650" y="4851400"/>
          <p14:tracePt t="90946" x="6235700" y="4870450"/>
          <p14:tracePt t="90962" x="6248400" y="4889500"/>
          <p14:tracePt t="90979" x="6280150" y="4902200"/>
          <p14:tracePt t="90981" x="6292850" y="4908550"/>
          <p14:tracePt t="90997" x="6305550" y="4914900"/>
          <p14:tracePt t="91012" x="6330950" y="4921250"/>
          <p14:tracePt t="91029" x="6356350" y="4933950"/>
          <p14:tracePt t="91037" x="6369050" y="4933950"/>
          <p14:tracePt t="91045" x="6381750" y="4940300"/>
          <p14:tracePt t="91063" x="6419850" y="4946650"/>
          <p14:tracePt t="91079" x="6470650" y="4965700"/>
          <p14:tracePt t="91096" x="6515100" y="4978400"/>
          <p14:tracePt t="91113" x="6565900" y="4978400"/>
          <p14:tracePt t="91129" x="6610350" y="4984750"/>
          <p14:tracePt t="91145" x="6648450" y="4991100"/>
          <p14:tracePt t="91162" x="6673850" y="5003800"/>
          <p14:tracePt t="91179" x="6692900" y="5010150"/>
          <p14:tracePt t="91196" x="6711950" y="5010150"/>
          <p14:tracePt t="91213" x="6737350" y="5016500"/>
          <p14:tracePt t="91229" x="6775450" y="5016500"/>
          <p14:tracePt t="91246" x="6807200" y="5022850"/>
          <p14:tracePt t="91262" x="6838950" y="5022850"/>
          <p14:tracePt t="91279" x="6864350" y="5022850"/>
          <p14:tracePt t="91295" x="6889750" y="5022850"/>
          <p14:tracePt t="91314" x="6902450" y="5022850"/>
          <p14:tracePt t="91328" x="6940550" y="5022850"/>
          <p14:tracePt t="91347" x="6978650" y="5022850"/>
          <p14:tracePt t="91350" x="6991350" y="5022850"/>
          <p14:tracePt t="91363" x="6997700" y="5022850"/>
          <p14:tracePt t="91379" x="7004050" y="5022850"/>
          <p14:tracePt t="91396" x="7004050" y="5016500"/>
          <p14:tracePt t="91500" x="0" y="0"/>
        </p14:tracePtLst>
        <p14:tracePtLst>
          <p14:tracePt t="92038" x="8115300" y="4806950"/>
          <p14:tracePt t="92117" x="8121650" y="4806950"/>
          <p14:tracePt t="92125" x="8134350" y="4806950"/>
          <p14:tracePt t="92141" x="8153400" y="4806950"/>
          <p14:tracePt t="92150" x="8178800" y="4806950"/>
          <p14:tracePt t="92161" x="8216900" y="4806950"/>
          <p14:tracePt t="92179" x="8261350" y="4806950"/>
          <p14:tracePt t="92181" x="8293100" y="4806950"/>
          <p14:tracePt t="92195" x="8312150" y="4813300"/>
          <p14:tracePt t="92212" x="8382000" y="4819650"/>
          <p14:tracePt t="92228" x="8426450" y="4826000"/>
          <p14:tracePt t="92245" x="8445500" y="4826000"/>
          <p14:tracePt t="92261" x="8470900" y="4826000"/>
          <p14:tracePt t="92278" x="8496300" y="4838700"/>
          <p14:tracePt t="92295" x="8521700" y="4838700"/>
          <p14:tracePt t="92313" x="8547100" y="4838700"/>
          <p14:tracePt t="92318" x="8566150" y="4845050"/>
          <p14:tracePt t="92329" x="8578850" y="4845050"/>
          <p14:tracePt t="92349" x="8636000" y="4851400"/>
          <p14:tracePt t="92362" x="8655050" y="4851400"/>
          <p14:tracePt t="92378" x="8680450" y="4851400"/>
          <p14:tracePt t="92380" x="8693150" y="4851400"/>
          <p14:tracePt t="92395" x="8705850" y="4851400"/>
          <p14:tracePt t="92412" x="8750300" y="4851400"/>
          <p14:tracePt t="92429" x="8782050" y="4851400"/>
          <p14:tracePt t="92445" x="8813800" y="4851400"/>
          <p14:tracePt t="92462" x="8839200" y="4851400"/>
          <p14:tracePt t="92480" x="8845550" y="4851400"/>
          <p14:tracePt t="92495" x="8870950" y="4851400"/>
          <p14:tracePt t="92511" x="8883650" y="4851400"/>
          <p14:tracePt t="92516" x="8896350" y="4851400"/>
          <p14:tracePt t="92528" x="8902700" y="4851400"/>
          <p14:tracePt t="92545" x="8934450" y="4851400"/>
          <p14:tracePt t="92561" x="8940800" y="4851400"/>
          <p14:tracePt t="92579" x="8959850" y="4845050"/>
          <p14:tracePt t="92583" x="8966200" y="4838700"/>
          <p14:tracePt t="92597" x="8985250" y="4838700"/>
          <p14:tracePt t="92614" x="8997950" y="4832350"/>
          <p14:tracePt t="92629" x="9036050" y="4826000"/>
          <p14:tracePt t="92646" x="9061450" y="4813300"/>
          <p14:tracePt t="92664" x="9061450" y="4806950"/>
          <p14:tracePt t="92679" x="9074150" y="4794250"/>
          <p14:tracePt t="92697" x="9074150" y="4781550"/>
          <p14:tracePt t="92702" x="9074150" y="4775200"/>
          <p14:tracePt t="92712" x="9080500" y="4775200"/>
          <p14:tracePt t="92728" x="9080500" y="4762500"/>
          <p14:tracePt t="92745" x="9080500" y="4743450"/>
          <p14:tracePt t="92762" x="9080500" y="4724400"/>
          <p14:tracePt t="92778" x="9080500" y="4718050"/>
          <p14:tracePt t="92780" x="9080500" y="4705350"/>
          <p14:tracePt t="92795" x="9074150" y="4699000"/>
          <p14:tracePt t="92813" x="9055100" y="4673600"/>
          <p14:tracePt t="92828" x="9017000" y="4654550"/>
          <p14:tracePt t="92845" x="8991600" y="4635500"/>
          <p14:tracePt t="92862" x="8959850" y="4629150"/>
          <p14:tracePt t="92879" x="8909050" y="4616450"/>
          <p14:tracePt t="92898" x="8845550" y="4603750"/>
          <p14:tracePt t="92911" x="8807450" y="4603750"/>
          <p14:tracePt t="92928" x="8750300" y="4603750"/>
          <p14:tracePt t="92945" x="8693150" y="4603750"/>
          <p14:tracePt t="92961" x="8642350" y="4603750"/>
          <p14:tracePt t="92978" x="8585200" y="4610100"/>
          <p14:tracePt t="92981" x="8566150" y="4616450"/>
          <p14:tracePt t="92995" x="8547100" y="4622800"/>
          <p14:tracePt t="93012" x="8489950" y="4641850"/>
          <p14:tracePt t="93028" x="8458200" y="4654550"/>
          <p14:tracePt t="93045" x="8413750" y="4679950"/>
          <p14:tracePt t="93063" x="8369300" y="4692650"/>
          <p14:tracePt t="93080" x="8343900" y="4711700"/>
          <p14:tracePt t="93095" x="8324850" y="4724400"/>
          <p14:tracePt t="93113" x="8305800" y="4737100"/>
          <p14:tracePt t="93129" x="8299450" y="4743450"/>
          <p14:tracePt t="93145" x="8286750" y="4743450"/>
          <p14:tracePt t="93162" x="8280400" y="4756150"/>
          <p14:tracePt t="93179" x="8267700" y="4762500"/>
          <p14:tracePt t="93181" x="8267700" y="4768850"/>
          <p14:tracePt t="93194" x="8261350" y="4775200"/>
          <p14:tracePt t="93212" x="8255000" y="4781550"/>
          <p14:tracePt t="93301" x="0" y="0"/>
        </p14:tracePtLst>
        <p14:tracePtLst>
          <p14:tracePt t="94558" x="3282950" y="4819650"/>
          <p14:tracePt t="94653" x="3295650" y="4819650"/>
          <p14:tracePt t="94660" x="3308350" y="4819650"/>
          <p14:tracePt t="94668" x="3321050" y="4819650"/>
          <p14:tracePt t="94678" x="3346450" y="4819650"/>
          <p14:tracePt t="94694" x="3416300" y="4819650"/>
          <p14:tracePt t="94711" x="3486150" y="4819650"/>
          <p14:tracePt t="94728" x="3562350" y="4819650"/>
          <p14:tracePt t="94746" x="3632200" y="4819650"/>
          <p14:tracePt t="94749" x="3657600" y="4819650"/>
          <p14:tracePt t="94761" x="3689350" y="4819650"/>
          <p14:tracePt t="94777" x="3714750" y="4826000"/>
          <p14:tracePt t="94794" x="3740150" y="4826000"/>
          <p14:tracePt t="94811" x="3752850" y="4826000"/>
          <p14:tracePt t="94813" x="3759200" y="4826000"/>
          <p14:tracePt t="94829" x="3784600" y="4832350"/>
          <p14:tracePt t="94846" x="3803650" y="4838700"/>
          <p14:tracePt t="94863" x="3816350" y="4838700"/>
          <p14:tracePt t="94878" x="3829050" y="4838700"/>
          <p14:tracePt t="94949" x="3835400" y="4838700"/>
          <p14:tracePt t="94965" x="3835400" y="4845050"/>
          <p14:tracePt t="95093" x="0" y="0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ZoneTexte 86"/>
          <p:cNvSpPr txBox="1"/>
          <p:nvPr/>
        </p:nvSpPr>
        <p:spPr>
          <a:xfrm>
            <a:off x="1514418" y="4310988"/>
            <a:ext cx="3834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Transitions excited using </a:t>
            </a:r>
            <a:r>
              <a:rPr lang="en-US" sz="1350" dirty="0" err="1"/>
              <a:t>trippled</a:t>
            </a:r>
            <a:r>
              <a:rPr lang="en-US" sz="1350" dirty="0"/>
              <a:t> </a:t>
            </a:r>
            <a:r>
              <a:rPr lang="en-US" sz="1350" dirty="0" err="1"/>
              <a:t>Ti:Sa</a:t>
            </a:r>
            <a:r>
              <a:rPr lang="en-US" sz="1350" dirty="0"/>
              <a:t> laser pulses </a:t>
            </a:r>
            <a:r>
              <a:rPr lang="en-US" sz="1350" dirty="0">
                <a:latin typeface="Symbol" pitchFamily="18" charset="2"/>
              </a:rPr>
              <a:t>l</a:t>
            </a:r>
            <a:r>
              <a:rPr lang="en-US" sz="1350" dirty="0"/>
              <a:t>~280nm </a:t>
            </a:r>
            <a:r>
              <a:rPr lang="en-US" sz="1350" dirty="0">
                <a:latin typeface="Symbol" pitchFamily="18" charset="2"/>
              </a:rPr>
              <a:t>s</a:t>
            </a:r>
            <a:r>
              <a:rPr lang="en-US" sz="1350" dirty="0"/>
              <a:t>+ polarization, ~4GHz width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1630662" y="2349662"/>
            <a:ext cx="19261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aseline="30000" dirty="0"/>
              <a:t>23</a:t>
            </a:r>
            <a:r>
              <a:rPr lang="en-US" sz="1350" dirty="0"/>
              <a:t>Mg hyperfine structure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3872578" y="2326403"/>
            <a:ext cx="8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F= I+J</a:t>
            </a:r>
            <a:endParaRPr lang="en-US" dirty="0"/>
          </a:p>
        </p:txBody>
      </p:sp>
      <p:sp>
        <p:nvSpPr>
          <p:cNvPr id="96" name="ZoneTexte 95"/>
          <p:cNvSpPr txBox="1"/>
          <p:nvPr/>
        </p:nvSpPr>
        <p:spPr>
          <a:xfrm>
            <a:off x="89382" y="1540314"/>
            <a:ext cx="7566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1600" dirty="0"/>
              <a:t> The </a:t>
            </a:r>
            <a:r>
              <a:rPr lang="fr-FR" sz="1600" dirty="0" err="1"/>
              <a:t>nuclear</a:t>
            </a:r>
            <a:r>
              <a:rPr lang="fr-FR" sz="1600" dirty="0"/>
              <a:t> spin I </a:t>
            </a:r>
            <a:r>
              <a:rPr lang="fr-FR" sz="1600" dirty="0" err="1"/>
              <a:t>interacts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the </a:t>
            </a:r>
            <a:r>
              <a:rPr lang="fr-FR" sz="1600" dirty="0" err="1"/>
              <a:t>atomic</a:t>
            </a:r>
            <a:r>
              <a:rPr lang="fr-FR" sz="1600" dirty="0"/>
              <a:t> one J </a:t>
            </a:r>
            <a:r>
              <a:rPr lang="fr-FR" sz="1600" dirty="0">
                <a:sym typeface="Wingdings" pitchFamily="2" charset="2"/>
              </a:rPr>
              <a:t> F=I+J</a:t>
            </a:r>
            <a:endParaRPr lang="fr-FR" sz="1600" dirty="0"/>
          </a:p>
          <a:p>
            <a:pPr>
              <a:buFont typeface="Arial" charset="0"/>
              <a:buChar char="•"/>
            </a:pPr>
            <a:r>
              <a:rPr lang="fr-FR" sz="1600" dirty="0"/>
              <a:t> </a:t>
            </a:r>
            <a:r>
              <a:rPr lang="fr-FR" sz="1600" dirty="0">
                <a:latin typeface="Symbol" pitchFamily="18" charset="2"/>
              </a:rPr>
              <a:t>s</a:t>
            </a:r>
            <a:r>
              <a:rPr lang="fr-FR" sz="1600" dirty="0"/>
              <a:t>+ or </a:t>
            </a:r>
            <a:r>
              <a:rPr lang="fr-FR" sz="1600" dirty="0">
                <a:latin typeface="Symbol" pitchFamily="18" charset="2"/>
              </a:rPr>
              <a:t>s</a:t>
            </a:r>
            <a:r>
              <a:rPr lang="fr-FR" sz="1600" dirty="0"/>
              <a:t>- light to scan the </a:t>
            </a:r>
            <a:r>
              <a:rPr lang="fr-FR" sz="1600" b="1" dirty="0"/>
              <a:t>hyperfine structure</a:t>
            </a:r>
            <a:r>
              <a:rPr lang="fr-FR" sz="1600" dirty="0"/>
              <a:t> forces ions in the </a:t>
            </a:r>
            <a:r>
              <a:rPr lang="fr-FR" sz="1600" dirty="0" err="1"/>
              <a:t>m</a:t>
            </a:r>
            <a:r>
              <a:rPr lang="fr-FR" sz="1600" baseline="-25000" dirty="0" err="1"/>
              <a:t>F</a:t>
            </a:r>
            <a:r>
              <a:rPr lang="fr-FR" sz="1600" dirty="0"/>
              <a:t>=±F state</a:t>
            </a:r>
          </a:p>
        </p:txBody>
      </p:sp>
      <p:pic>
        <p:nvPicPr>
          <p:cNvPr id="2050" name="Picture 2" descr="polarisation MO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65" y="2747137"/>
            <a:ext cx="43148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448877" y="66850"/>
            <a:ext cx="6568354" cy="132556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w Cen MT Condensed Extra Bold" panose="020B0803020202020204" pitchFamily="34" charset="0"/>
              </a:rPr>
              <a:t>MORA: in-</a:t>
            </a:r>
            <a:r>
              <a:rPr lang="fr-FR" sz="2800" dirty="0" err="1">
                <a:latin typeface="Tw Cen MT Condensed Extra Bold" panose="020B0803020202020204" pitchFamily="34" charset="0"/>
              </a:rPr>
              <a:t>trap</a:t>
            </a:r>
            <a:r>
              <a:rPr lang="fr-FR" sz="2800" dirty="0">
                <a:latin typeface="Tw Cen MT Condensed Extra Bold" panose="020B0803020202020204" pitchFamily="34" charset="0"/>
              </a:rPr>
              <a:t> laser </a:t>
            </a:r>
            <a:r>
              <a:rPr lang="fr-FR" sz="2800" dirty="0" err="1">
                <a:latin typeface="Tw Cen MT Condensed Extra Bold" panose="020B0803020202020204" pitchFamily="34" charset="0"/>
              </a:rPr>
              <a:t>polarization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1549" y="5763436"/>
            <a:ext cx="25610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With the power available at JYFL</a:t>
            </a:r>
          </a:p>
          <a:p>
            <a:r>
              <a:rPr lang="en-US" sz="1350" dirty="0">
                <a:solidFill>
                  <a:srgbClr val="0000FF"/>
                </a:solidFill>
              </a:rPr>
              <a:t>More than 99% achievable in 1ms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616432" y="5798349"/>
            <a:ext cx="34906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Transition probabilities: numerical simulations R. de Groote, X. Fléchard and W. Gins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371452" y="5190856"/>
            <a:ext cx="38339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Collisions with He atoms (no spin) do not depolarize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371452" y="4902316"/>
            <a:ext cx="40533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Doppler shift/</a:t>
            </a:r>
            <a:r>
              <a:rPr lang="fr-FR" sz="1350" dirty="0" err="1"/>
              <a:t>broadening</a:t>
            </a:r>
            <a:r>
              <a:rPr lang="fr-FR" sz="1350" dirty="0"/>
              <a:t> due to ion motion ~1.6GHz</a:t>
            </a:r>
          </a:p>
        </p:txBody>
      </p:sp>
      <p:sp>
        <p:nvSpPr>
          <p:cNvPr id="20" name="ZoneTexte 17"/>
          <p:cNvSpPr txBox="1"/>
          <p:nvPr/>
        </p:nvSpPr>
        <p:spPr>
          <a:xfrm>
            <a:off x="1968736" y="6463550"/>
            <a:ext cx="31760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Probable limitation: laser light polarization</a:t>
            </a:r>
          </a:p>
        </p:txBody>
      </p:sp>
      <p:sp>
        <p:nvSpPr>
          <p:cNvPr id="21" name="Flèche droite 20"/>
          <p:cNvSpPr/>
          <p:nvPr/>
        </p:nvSpPr>
        <p:spPr>
          <a:xfrm>
            <a:off x="1430042" y="6434284"/>
            <a:ext cx="401240" cy="288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350"/>
          </a:p>
        </p:txBody>
      </p:sp>
      <p:sp>
        <p:nvSpPr>
          <p:cNvPr id="22" name="Rectangle 21"/>
          <p:cNvSpPr/>
          <p:nvPr/>
        </p:nvSpPr>
        <p:spPr>
          <a:xfrm>
            <a:off x="8616921" y="3274252"/>
            <a:ext cx="3084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Remember: C. S. Wu et al., </a:t>
            </a:r>
            <a:endParaRPr lang="en-US" i="1" dirty="0" smtClean="0"/>
          </a:p>
          <a:p>
            <a:r>
              <a:rPr lang="en-US" i="1" dirty="0" err="1" smtClean="0"/>
              <a:t>Phys</a:t>
            </a:r>
            <a:r>
              <a:rPr lang="en-US" i="1" dirty="0" smtClean="0"/>
              <a:t> </a:t>
            </a:r>
            <a:r>
              <a:rPr lang="en-US" i="1" dirty="0"/>
              <a:t>Rev 105(1957)1413</a:t>
            </a:r>
          </a:p>
        </p:txBody>
      </p:sp>
      <p:pic>
        <p:nvPicPr>
          <p:cNvPr id="23" name="Image 22" descr="setups winningmo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983" y="2349662"/>
            <a:ext cx="1597856" cy="32955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734" y="4146700"/>
            <a:ext cx="1014544" cy="672119"/>
          </a:xfrm>
          <a:prstGeom prst="rect">
            <a:avLst/>
          </a:prstGeom>
          <a:noFill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781" y="5789113"/>
            <a:ext cx="2197423" cy="88353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851983" y="1682606"/>
            <a:ext cx="484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Polarization</a:t>
            </a:r>
            <a:r>
              <a:rPr lang="fr-FR" dirty="0" smtClean="0"/>
              <a:t> monitoring thanks to </a:t>
            </a:r>
            <a:r>
              <a:rPr lang="fr-FR" b="1" dirty="0" smtClean="0">
                <a:latin typeface="Symbol" panose="05050102010706020507" pitchFamily="18" charset="2"/>
              </a:rPr>
              <a:t>b</a:t>
            </a:r>
            <a:r>
              <a:rPr lang="fr-FR" b="1" dirty="0" smtClean="0"/>
              <a:t> </a:t>
            </a:r>
            <a:r>
              <a:rPr lang="fr-FR" b="1" dirty="0" err="1" smtClean="0"/>
              <a:t>assymetry</a:t>
            </a:r>
            <a:r>
              <a:rPr lang="fr-FR" b="1" dirty="0" smtClean="0"/>
              <a:t>: </a:t>
            </a:r>
            <a:r>
              <a:rPr lang="fr-FR" i="1" dirty="0" smtClean="0"/>
              <a:t>A</a:t>
            </a:r>
            <a:r>
              <a:rPr lang="fr-FR" i="1" baseline="-25000" dirty="0" smtClean="0">
                <a:latin typeface="Symbol" panose="05050102010706020507" pitchFamily="18" charset="2"/>
              </a:rPr>
              <a:t>b</a:t>
            </a:r>
            <a:endParaRPr lang="fr-FR" i="1" baseline="-25000" dirty="0">
              <a:latin typeface="Symbol" panose="05050102010706020507" pitchFamily="18" charset="2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0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69"/>
          <a:stretch/>
        </p:blipFill>
        <p:spPr>
          <a:xfrm>
            <a:off x="1709529" y="1356294"/>
            <a:ext cx="4224131" cy="4346171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1400" y="171809"/>
            <a:ext cx="5029200" cy="132556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w Cen MT Condensed Extra Bold" panose="020B0803020202020204" pitchFamily="34" charset="0"/>
              </a:rPr>
              <a:t>MORA: </a:t>
            </a:r>
            <a:r>
              <a:rPr lang="fr-FR" sz="2800" dirty="0" err="1">
                <a:latin typeface="Tw Cen MT Condensed Extra Bold" panose="020B0803020202020204" pitchFamily="34" charset="0"/>
              </a:rPr>
              <a:t>measurement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principle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433945" y="5860130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~1m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09" y="4899974"/>
            <a:ext cx="4565814" cy="655999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6871990" y="1503572"/>
            <a:ext cx="2992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In </a:t>
            </a:r>
            <a:r>
              <a:rPr lang="fr-FR" sz="2000" b="1" dirty="0" err="1"/>
              <a:t>trap</a:t>
            </a:r>
            <a:r>
              <a:rPr lang="fr-FR" sz="2000" b="1" dirty="0"/>
              <a:t> </a:t>
            </a:r>
            <a:r>
              <a:rPr lang="fr-FR" sz="2000" b="1" dirty="0" err="1"/>
              <a:t>optical</a:t>
            </a:r>
            <a:r>
              <a:rPr lang="fr-FR" sz="2000" b="1" dirty="0"/>
              <a:t> </a:t>
            </a:r>
            <a:r>
              <a:rPr lang="fr-FR" sz="2000" b="1" dirty="0" err="1"/>
              <a:t>polarization</a:t>
            </a:r>
            <a:endParaRPr lang="fr-FR" sz="2000" b="1" baseline="300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8" t="16888" b="13520"/>
          <a:stretch/>
        </p:blipFill>
        <p:spPr>
          <a:xfrm>
            <a:off x="6587609" y="1951770"/>
            <a:ext cx="3664883" cy="306851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587609" y="5767003"/>
            <a:ext cx="520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 is depending on the phase space coverage </a:t>
            </a:r>
          </a:p>
          <a:p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958009" y="5767003"/>
            <a:ext cx="35184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22</a:t>
            </a:fld>
            <a:endParaRPr lang="fr-FR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516" y="508999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9595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69"/>
          <a:stretch/>
        </p:blipFill>
        <p:spPr>
          <a:xfrm>
            <a:off x="1709529" y="1356294"/>
            <a:ext cx="4224131" cy="4346171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1400" y="171809"/>
            <a:ext cx="5029200" cy="132556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w Cen MT Condensed Extra Bold" panose="020B0803020202020204" pitchFamily="34" charset="0"/>
              </a:rPr>
              <a:t>MORA: </a:t>
            </a:r>
            <a:r>
              <a:rPr lang="fr-FR" sz="2800" dirty="0" err="1">
                <a:latin typeface="Tw Cen MT Condensed Extra Bold" panose="020B0803020202020204" pitchFamily="34" charset="0"/>
              </a:rPr>
              <a:t>measurement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principle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433945" y="5860130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~1m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871990" y="1503572"/>
            <a:ext cx="2992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In </a:t>
            </a:r>
            <a:r>
              <a:rPr lang="fr-FR" sz="2000" b="1" dirty="0" err="1"/>
              <a:t>trap</a:t>
            </a:r>
            <a:r>
              <a:rPr lang="fr-FR" sz="2000" b="1" dirty="0"/>
              <a:t> </a:t>
            </a:r>
            <a:r>
              <a:rPr lang="fr-FR" sz="2000" b="1" dirty="0" err="1"/>
              <a:t>optical</a:t>
            </a:r>
            <a:r>
              <a:rPr lang="fr-FR" sz="2000" b="1" dirty="0"/>
              <a:t> </a:t>
            </a:r>
            <a:r>
              <a:rPr lang="fr-FR" sz="2000" b="1" dirty="0" err="1"/>
              <a:t>polarization</a:t>
            </a:r>
            <a:endParaRPr lang="fr-FR" sz="2000" b="1" baseline="300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8" t="16888" b="13520"/>
          <a:stretch/>
        </p:blipFill>
        <p:spPr>
          <a:xfrm>
            <a:off x="6587609" y="1951770"/>
            <a:ext cx="3664883" cy="3068512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>
            <a:off x="1958009" y="5767003"/>
            <a:ext cx="35184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9677" r="20576" b="7902"/>
          <a:stretch/>
        </p:blipFill>
        <p:spPr>
          <a:xfrm rot="5400000">
            <a:off x="1302980" y="1412702"/>
            <a:ext cx="5037227" cy="4374434"/>
          </a:xfrm>
          <a:prstGeom prst="rect">
            <a:avLst/>
          </a:prstGeom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09" y="4899974"/>
            <a:ext cx="4565814" cy="655999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6587609" y="5767003"/>
            <a:ext cx="520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 is depending on the phase space coverage </a:t>
            </a:r>
          </a:p>
          <a:p>
            <a:endParaRPr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23</a:t>
            </a:fld>
            <a:endParaRPr lang="fr-FR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516" y="508999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511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1400" y="171809"/>
            <a:ext cx="5029200" cy="132556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w Cen MT Condensed Extra Bold" panose="020B0803020202020204" pitchFamily="34" charset="0"/>
              </a:rPr>
              <a:t>MORA: </a:t>
            </a:r>
            <a:r>
              <a:rPr lang="fr-FR" sz="2800" dirty="0" err="1">
                <a:latin typeface="Tw Cen MT Condensed Extra Bold" panose="020B0803020202020204" pitchFamily="34" charset="0"/>
              </a:rPr>
              <a:t>measurement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principle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871990" y="1503572"/>
            <a:ext cx="2992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In </a:t>
            </a:r>
            <a:r>
              <a:rPr lang="fr-FR" sz="2000" b="1" dirty="0" err="1"/>
              <a:t>trap</a:t>
            </a:r>
            <a:r>
              <a:rPr lang="fr-FR" sz="2000" b="1" dirty="0"/>
              <a:t> </a:t>
            </a:r>
            <a:r>
              <a:rPr lang="fr-FR" sz="2000" b="1" dirty="0" err="1"/>
              <a:t>optical</a:t>
            </a:r>
            <a:r>
              <a:rPr lang="fr-FR" sz="2000" b="1" dirty="0"/>
              <a:t> </a:t>
            </a:r>
            <a:r>
              <a:rPr lang="fr-FR" sz="2000" b="1" dirty="0" err="1"/>
              <a:t>polarization</a:t>
            </a:r>
            <a:endParaRPr lang="fr-FR" sz="2000" b="1" baseline="300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8" t="16888" b="13520"/>
          <a:stretch/>
        </p:blipFill>
        <p:spPr>
          <a:xfrm>
            <a:off x="6587609" y="1951770"/>
            <a:ext cx="3664883" cy="3068512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1750164" y="1222514"/>
            <a:ext cx="4630758" cy="4548964"/>
            <a:chOff x="827584" y="1412776"/>
            <a:chExt cx="3391320" cy="4277494"/>
          </a:xfrm>
        </p:grpSpPr>
        <p:pic>
          <p:nvPicPr>
            <p:cNvPr id="19" name="Picture 1" descr="\\wincluusers\utilisateurs$\delahaye\Mes documents\GANIL\DESIR\TRV LoI\WinningMotions\Long Version\Images\1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412776"/>
              <a:ext cx="3391320" cy="4277494"/>
            </a:xfrm>
            <a:prstGeom prst="rect">
              <a:avLst/>
            </a:prstGeom>
            <a:noFill/>
          </p:spPr>
        </p:pic>
        <p:sp>
          <p:nvSpPr>
            <p:cNvPr id="20" name="ZoneTexte 19"/>
            <p:cNvSpPr txBox="1"/>
            <p:nvPr/>
          </p:nvSpPr>
          <p:spPr>
            <a:xfrm>
              <a:off x="1835696" y="2924944"/>
              <a:ext cx="1280778" cy="327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Full phase space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619672" y="5013176"/>
              <a:ext cx="1651834" cy="327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emiT</a:t>
              </a:r>
              <a:r>
                <a:rPr lang="en-US" sz="1200" dirty="0"/>
                <a:t>-like phase space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086983" y="5696807"/>
            <a:ext cx="3348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dirty="0">
                <a:solidFill>
                  <a:srgbClr val="0000FF"/>
                </a:solidFill>
              </a:rPr>
              <a:t>=0.775(1) for </a:t>
            </a:r>
            <a:r>
              <a:rPr lang="en-US" baseline="30000" dirty="0">
                <a:solidFill>
                  <a:srgbClr val="0000FF"/>
                </a:solidFill>
              </a:rPr>
              <a:t>23</a:t>
            </a:r>
            <a:r>
              <a:rPr lang="en-US" dirty="0">
                <a:solidFill>
                  <a:srgbClr val="0000FF"/>
                </a:solidFill>
              </a:rPr>
              <a:t>Mg, compared to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d~</a:t>
            </a:r>
            <a:r>
              <a:rPr lang="en-US" dirty="0">
                <a:solidFill>
                  <a:srgbClr val="0000FF"/>
                </a:solidFill>
              </a:rPr>
              <a:t>0.3 for the neutron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09" y="4899974"/>
            <a:ext cx="4565814" cy="655999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/>
        </p:nvSpPr>
        <p:spPr>
          <a:xfrm>
            <a:off x="6587609" y="5767003"/>
            <a:ext cx="520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 is depending on the phase space coverage </a:t>
            </a:r>
          </a:p>
          <a:p>
            <a:endParaRPr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24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5616573" y="3320090"/>
                <a:ext cx="5656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𝑒𝑟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/°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73" y="3320090"/>
                <a:ext cx="565604" cy="276999"/>
              </a:xfrm>
              <a:prstGeom prst="rect">
                <a:avLst/>
              </a:prstGeom>
              <a:blipFill>
                <a:blip r:embed="rId5"/>
                <a:stretch>
                  <a:fillRect l="-8602" t="-4444" r="-10753" b="-3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/>
              <p:cNvSpPr txBox="1"/>
              <p:nvPr/>
            </p:nvSpPr>
            <p:spPr>
              <a:xfrm>
                <a:off x="5582231" y="5628503"/>
                <a:ext cx="5656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𝑒𝑟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/°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231" y="5628503"/>
                <a:ext cx="565604" cy="276999"/>
              </a:xfrm>
              <a:prstGeom prst="rect">
                <a:avLst/>
              </a:prstGeom>
              <a:blipFill>
                <a:blip r:embed="rId6"/>
                <a:stretch>
                  <a:fillRect l="-9677" t="-2174" r="-9677" b="-326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516" y="508999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3899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/>
          <p:nvPr/>
        </p:nvSpPr>
        <p:spPr>
          <a:xfrm>
            <a:off x="7909397" y="5452101"/>
            <a:ext cx="264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Below 5.10</a:t>
            </a:r>
            <a:r>
              <a:rPr lang="en-US" b="1" baseline="30000" dirty="0">
                <a:solidFill>
                  <a:srgbClr val="0000FF"/>
                </a:solidFill>
                <a:sym typeface="Wingdings" pitchFamily="2" charset="2"/>
              </a:rPr>
              <a:t>-5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 is feasible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67608" y="5041070"/>
            <a:ext cx="43986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Provided</a:t>
            </a:r>
            <a:r>
              <a:rPr lang="fr-FR" dirty="0"/>
              <a:t> </a:t>
            </a:r>
            <a:r>
              <a:rPr lang="fr-FR" dirty="0" err="1"/>
              <a:t>that</a:t>
            </a:r>
            <a:endParaRPr lang="fr-FR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00FF"/>
                </a:solidFill>
              </a:rPr>
              <a:t>Trapping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capacity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is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attained</a:t>
            </a:r>
            <a:endParaRPr lang="fr-FR" dirty="0">
              <a:solidFill>
                <a:srgbClr val="0000FF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FF"/>
                </a:solidFill>
              </a:rPr>
              <a:t>Efficient laser </a:t>
            </a:r>
            <a:r>
              <a:rPr lang="fr-FR" dirty="0" err="1">
                <a:solidFill>
                  <a:srgbClr val="0000FF"/>
                </a:solidFill>
              </a:rPr>
              <a:t>polarization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is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demonstrated</a:t>
            </a:r>
            <a:endParaRPr lang="fr-FR" dirty="0">
              <a:solidFill>
                <a:srgbClr val="0000FF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00FF"/>
                </a:solidFill>
              </a:rPr>
              <a:t>Systematic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effects</a:t>
            </a:r>
            <a:r>
              <a:rPr lang="fr-FR" dirty="0">
                <a:solidFill>
                  <a:srgbClr val="0000FF"/>
                </a:solidFill>
              </a:rPr>
              <a:t> are </a:t>
            </a:r>
            <a:r>
              <a:rPr lang="fr-FR" dirty="0" err="1">
                <a:solidFill>
                  <a:srgbClr val="0000FF"/>
                </a:solidFill>
              </a:rPr>
              <a:t>kept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under</a:t>
            </a:r>
            <a:r>
              <a:rPr lang="fr-FR" dirty="0">
                <a:solidFill>
                  <a:srgbClr val="0000FF"/>
                </a:solidFill>
              </a:rPr>
              <a:t> control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116145" y="306330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w Cen MT Condensed Extra Bold" panose="020B0803020202020204" pitchFamily="34" charset="0"/>
              </a:rPr>
              <a:t>MORA: </a:t>
            </a:r>
            <a:r>
              <a:rPr lang="fr-FR" sz="2800" dirty="0" err="1">
                <a:latin typeface="Tw Cen MT Condensed Extra Bold" panose="020B0803020202020204" pitchFamily="34" charset="0"/>
              </a:rPr>
              <a:t>sensitivity</a:t>
            </a:r>
            <a:r>
              <a:rPr lang="fr-FR" sz="2800" dirty="0">
                <a:latin typeface="Tw Cen MT Condensed Extra Bold" panose="020B0803020202020204" pitchFamily="34" charset="0"/>
              </a:rPr>
              <a:t> challenges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47529" y="4119962"/>
            <a:ext cx="6329963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50" dirty="0"/>
              <a:t>So far </a:t>
            </a:r>
            <a:r>
              <a:rPr lang="fr-FR" sz="1350" dirty="0" err="1"/>
              <a:t>statistical</a:t>
            </a:r>
            <a:r>
              <a:rPr lang="fr-FR" sz="1350" dirty="0"/>
              <a:t> </a:t>
            </a:r>
            <a:r>
              <a:rPr lang="fr-FR" sz="1350" dirty="0" err="1"/>
              <a:t>uncertainties</a:t>
            </a:r>
            <a:r>
              <a:rPr lang="fr-FR" sz="1350" dirty="0"/>
              <a:t> have </a:t>
            </a:r>
            <a:r>
              <a:rPr lang="fr-FR" sz="1350" dirty="0" err="1"/>
              <a:t>dominated</a:t>
            </a:r>
            <a:r>
              <a:rPr lang="fr-FR" sz="1350" dirty="0"/>
              <a:t>, over </a:t>
            </a:r>
            <a:r>
              <a:rPr lang="fr-FR" sz="1350" dirty="0" err="1"/>
              <a:t>systematic</a:t>
            </a:r>
            <a:r>
              <a:rPr lang="fr-FR" sz="1350" dirty="0"/>
              <a:t> </a:t>
            </a:r>
            <a:r>
              <a:rPr lang="fr-FR" sz="1350" dirty="0" err="1"/>
              <a:t>uncertainties</a:t>
            </a:r>
            <a:endParaRPr lang="fr-FR" sz="1350" dirty="0"/>
          </a:p>
        </p:txBody>
      </p:sp>
      <p:grpSp>
        <p:nvGrpSpPr>
          <p:cNvPr id="9" name="Groupe 8"/>
          <p:cNvGrpSpPr/>
          <p:nvPr/>
        </p:nvGrpSpPr>
        <p:grpSpPr>
          <a:xfrm>
            <a:off x="3503713" y="4373516"/>
            <a:ext cx="4320481" cy="543668"/>
            <a:chOff x="9467036" y="3956683"/>
            <a:chExt cx="1850207" cy="724891"/>
          </a:xfrm>
        </p:grpSpPr>
        <p:sp>
          <p:nvSpPr>
            <p:cNvPr id="17" name="Rectangle 16"/>
            <p:cNvSpPr/>
            <p:nvPr/>
          </p:nvSpPr>
          <p:spPr>
            <a:xfrm>
              <a:off x="9867762" y="3978082"/>
              <a:ext cx="9309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350" b="1" i="1" dirty="0" err="1"/>
                <a:t>D</a:t>
              </a:r>
              <a:r>
                <a:rPr lang="fr-FR" sz="1350" b="1" i="1" baseline="-25000" dirty="0" err="1"/>
                <a:t>n</a:t>
              </a:r>
              <a:r>
                <a:rPr lang="fr-FR" sz="1350" b="1" dirty="0"/>
                <a:t>= (−0.94 ±1.89±0.97)∙10</a:t>
              </a:r>
              <a:r>
                <a:rPr lang="fr-FR" sz="1350" b="1" baseline="30000" dirty="0"/>
                <a:t>-4</a:t>
              </a:r>
              <a:r>
                <a:rPr lang="fr-FR" sz="1350" b="1" dirty="0"/>
                <a:t> 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9467036" y="4343019"/>
              <a:ext cx="185020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i="1" dirty="0" err="1"/>
                <a:t>emiT</a:t>
              </a:r>
              <a:r>
                <a:rPr lang="fr-FR" sz="1050" i="1" dirty="0"/>
                <a:t> collaboration, PRL 107, 102301 (2011), Phys. </a:t>
              </a:r>
              <a:r>
                <a:rPr lang="fr-FR" sz="1050" i="1" dirty="0" err="1"/>
                <a:t>Rev</a:t>
              </a:r>
              <a:r>
                <a:rPr lang="fr-FR" sz="1050" i="1" dirty="0"/>
                <a:t>. C 86 (2012) 035505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481192" y="3956683"/>
              <a:ext cx="49338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 err="1"/>
                <a:t>See</a:t>
              </a:r>
              <a:r>
                <a:rPr lang="fr-FR" sz="1350" dirty="0"/>
                <a:t> for ex.: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296233" y="1590138"/>
                <a:ext cx="4639668" cy="662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5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fr-FR" sz="1500" b="1">
                          <a:latin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fr-FR" sz="15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5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500" b="1" i="1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  <m:r>
                                <a:rPr lang="fr-FR" sz="1500" b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FR" sz="15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fr-FR" sz="1500" b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fr-FR" sz="15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  <m:t>𝒄𝒐𝒊𝒏𝒄</m:t>
                                      </m:r>
                                    </m:sub>
                                    <m:sup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𝟒𝟓</m:t>
                                      </m:r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°</m:t>
                                      </m:r>
                                    </m:sup>
                                  </m:sSubSup>
                                  <m:r>
                                    <a:rPr lang="fr-FR" sz="1500" b="1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sSubSup>
                                    <m:sSubSupPr>
                                      <m:ctrlP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  <m:t>𝒄𝒐𝒊𝒏𝒄</m:t>
                                      </m:r>
                                    </m:sub>
                                    <m:sup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𝟏𝟑𝟓</m:t>
                                      </m:r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°</m:t>
                                      </m:r>
                                    </m:sup>
                                  </m:sSubSup>
                                  <m:r>
                                    <a:rPr lang="fr-FR" sz="15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  <m:t>𝒄𝒐𝒊𝒏𝒄</m:t>
                                      </m:r>
                                    </m:sub>
                                    <m:sup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𝟒𝟓</m:t>
                                      </m:r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°</m:t>
                                      </m:r>
                                    </m:sup>
                                  </m:sSubSup>
                                  <m:r>
                                    <a:rPr lang="fr-FR" sz="1500" b="1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sSubSup>
                                    <m:sSubSupPr>
                                      <m:ctrlP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fr-FR" sz="1500" b="1" i="1">
                                          <a:latin typeface="Cambria Math" panose="02040503050406030204" pitchFamily="18" charset="0"/>
                                        </a:rPr>
                                        <m:t>𝒄𝒐𝒊𝒏𝒄</m:t>
                                      </m:r>
                                    </m:sub>
                                    <m:sup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𝟏𝟑𝟓</m:t>
                                      </m:r>
                                      <m:r>
                                        <a:rPr lang="fr-FR" sz="1500" b="1">
                                          <a:latin typeface="Cambria Math" panose="02040503050406030204" pitchFamily="18" charset="0"/>
                                        </a:rPr>
                                        <m:t>°</m:t>
                                      </m:r>
                                    </m:sup>
                                  </m:sSubSup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fr-FR" sz="15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500" b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fr-FR" sz="15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233" y="1590138"/>
                <a:ext cx="4639668" cy="662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au 11"/>
          <p:cNvGraphicFramePr>
            <a:graphicFrameLocks noGrp="1"/>
          </p:cNvGraphicFramePr>
          <p:nvPr>
            <p:extLst/>
          </p:nvPr>
        </p:nvGraphicFramePr>
        <p:xfrm>
          <a:off x="1986194" y="2500428"/>
          <a:ext cx="8229600" cy="1527666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131527602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20654447"/>
                    </a:ext>
                  </a:extLst>
                </a:gridCol>
                <a:gridCol w="1034795">
                  <a:extLst>
                    <a:ext uri="{9D8B030D-6E8A-4147-A177-3AD203B41FA5}">
                      <a16:colId xmlns:a16="http://schemas.microsoft.com/office/drawing/2014/main" val="3742472893"/>
                    </a:ext>
                  </a:extLst>
                </a:gridCol>
                <a:gridCol w="837413">
                  <a:extLst>
                    <a:ext uri="{9D8B030D-6E8A-4147-A177-3AD203B41FA5}">
                      <a16:colId xmlns:a16="http://schemas.microsoft.com/office/drawing/2014/main" val="3567506330"/>
                    </a:ext>
                  </a:extLst>
                </a:gridCol>
                <a:gridCol w="1234215">
                  <a:extLst>
                    <a:ext uri="{9D8B030D-6E8A-4147-A177-3AD203B41FA5}">
                      <a16:colId xmlns:a16="http://schemas.microsoft.com/office/drawing/2014/main" val="3718843899"/>
                    </a:ext>
                  </a:extLst>
                </a:gridCol>
                <a:gridCol w="682954">
                  <a:extLst>
                    <a:ext uri="{9D8B030D-6E8A-4147-A177-3AD203B41FA5}">
                      <a16:colId xmlns:a16="http://schemas.microsoft.com/office/drawing/2014/main" val="3127008258"/>
                    </a:ext>
                  </a:extLst>
                </a:gridCol>
                <a:gridCol w="1251183">
                  <a:extLst>
                    <a:ext uri="{9D8B030D-6E8A-4147-A177-3AD203B41FA5}">
                      <a16:colId xmlns:a16="http://schemas.microsoft.com/office/drawing/2014/main" val="4016259188"/>
                    </a:ext>
                  </a:extLst>
                </a:gridCol>
                <a:gridCol w="740768">
                  <a:extLst>
                    <a:ext uri="{9D8B030D-6E8A-4147-A177-3AD203B41FA5}">
                      <a16:colId xmlns:a16="http://schemas.microsoft.com/office/drawing/2014/main" val="3782240341"/>
                    </a:ext>
                  </a:extLst>
                </a:gridCol>
              </a:tblGrid>
              <a:tr h="306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Place and type of measurement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Trapped ions /cycle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Decays/s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Meas. time (days)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Detected coincidences (P)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fr-FR" sz="14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stat (%)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Detected coincidences (D)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fr-FR" sz="14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556612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JYFL: P     - 23Mg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2,00E+04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1,23E+03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1,7E+05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1,9E+00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1,5E+06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1,0E-03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808841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JYFL: D    - 23Mg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2,00E+04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1,23E+03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6,7E+05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9,4E-01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6,1E+06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5,2E-04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858310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JYFL: D    - 39Ca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2,00E+04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1,61E+04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9,2E+06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2,0E-02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8,1E+07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1,4E-04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851707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DESIR: D - 23Mg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5,00E+06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3,07E+05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1,3E+08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6,9E-02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1,2E+09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3,8E-05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788201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DESIR: D - 39Ca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5,00E+06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4,03E+06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1,7E+09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1,5E-03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1,5E+10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1,0E-05</a:t>
                      </a:r>
                    </a:p>
                  </a:txBody>
                  <a:tcPr marL="5691" marR="5691" marT="5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11356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9481930" y="3597964"/>
            <a:ext cx="733864" cy="4301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1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438030" y="2586572"/>
            <a:ext cx="281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err="1">
                <a:solidFill>
                  <a:srgbClr val="0000FF"/>
                </a:solidFill>
              </a:rPr>
              <a:t>Dn</a:t>
            </a:r>
            <a:r>
              <a:rPr lang="fr-FR" b="1" dirty="0">
                <a:solidFill>
                  <a:srgbClr val="0000FF"/>
                </a:solidFill>
              </a:rPr>
              <a:t>= (−0.94 ±1.89±0.97) 10</a:t>
            </a:r>
            <a:r>
              <a:rPr lang="fr-FR" b="1" baseline="30000" dirty="0">
                <a:solidFill>
                  <a:srgbClr val="0000FF"/>
                </a:solidFill>
              </a:rPr>
              <a:t>-4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64831" y="1964079"/>
            <a:ext cx="4469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H. P. </a:t>
            </a:r>
            <a:r>
              <a:rPr lang="en-US" sz="1600" dirty="0" err="1"/>
              <a:t>Mumm</a:t>
            </a:r>
            <a:r>
              <a:rPr lang="en-US" sz="1600" dirty="0"/>
              <a:t> et al, Rev. Sci. </a:t>
            </a:r>
            <a:r>
              <a:rPr lang="en-US" sz="1600" dirty="0" err="1"/>
              <a:t>Instrum</a:t>
            </a:r>
            <a:r>
              <a:rPr lang="en-US" sz="1600" dirty="0"/>
              <a:t>. 75, 5343 (2004)</a:t>
            </a:r>
          </a:p>
          <a:p>
            <a:r>
              <a:rPr lang="en-US" sz="1600" dirty="0"/>
              <a:t>H. P. </a:t>
            </a:r>
            <a:r>
              <a:rPr lang="en-US" sz="1600" dirty="0" err="1"/>
              <a:t>Mumm</a:t>
            </a:r>
            <a:r>
              <a:rPr lang="en-US" sz="1600" dirty="0"/>
              <a:t> et al, PRL 107, 102301 (2011)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009900" y="857250"/>
            <a:ext cx="6110436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100" b="1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Down to a few 10</a:t>
            </a:r>
            <a:r>
              <a:rPr lang="fr-FR" sz="2100" b="1" baseline="30000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-5</a:t>
            </a:r>
            <a:r>
              <a:rPr lang="fr-FR" sz="2100" b="1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fr-FR" sz="2100" b="1" dirty="0" err="1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sensitivity</a:t>
            </a:r>
            <a:endParaRPr lang="fr-FR" sz="2100" b="1" dirty="0">
              <a:solidFill>
                <a:srgbClr val="0000FF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C397-6B1C-4B9A-B5FB-ADAED0B9E3CA}" type="slidenum">
              <a:rPr lang="fr-FR" smtClean="0"/>
              <a:t>26</a:t>
            </a:fld>
            <a:endParaRPr lang="fr-FR"/>
          </a:p>
        </p:txBody>
      </p:sp>
      <p:sp>
        <p:nvSpPr>
          <p:cNvPr id="13" name="Titre 5"/>
          <p:cNvSpPr>
            <a:spLocks noGrp="1"/>
          </p:cNvSpPr>
          <p:nvPr>
            <p:ph type="title"/>
          </p:nvPr>
        </p:nvSpPr>
        <p:spPr>
          <a:xfrm>
            <a:off x="4085456" y="16515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w Cen MT Condensed Extra Bold" panose="020B0803020202020204" pitchFamily="34" charset="0"/>
              </a:rPr>
              <a:t>MORA: </a:t>
            </a:r>
            <a:r>
              <a:rPr lang="fr-FR" sz="2800" dirty="0" err="1">
                <a:latin typeface="Tw Cen MT Condensed Extra Bold" panose="020B0803020202020204" pitchFamily="34" charset="0"/>
              </a:rPr>
              <a:t>sensitivity</a:t>
            </a:r>
            <a:r>
              <a:rPr lang="fr-FR" sz="2800" dirty="0">
                <a:latin typeface="Tw Cen MT Condensed Extra Bold" panose="020B0803020202020204" pitchFamily="34" charset="0"/>
              </a:rPr>
              <a:t> challenges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319133" y="1505242"/>
            <a:ext cx="6974532" cy="566574"/>
          </a:xfrm>
        </p:spPr>
        <p:txBody>
          <a:bodyPr>
            <a:normAutofit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emiT</a:t>
            </a:r>
            <a:r>
              <a:rPr lang="fr-FR" sz="2400" dirty="0"/>
              <a:t> </a:t>
            </a:r>
            <a:r>
              <a:rPr lang="fr-FR" sz="2400" dirty="0" err="1"/>
              <a:t>experiment</a:t>
            </a:r>
            <a:r>
              <a:rPr lang="fr-FR" sz="2400" dirty="0"/>
              <a:t> </a:t>
            </a:r>
            <a:r>
              <a:rPr lang="fr-FR" sz="2400" dirty="0" err="1"/>
              <a:t>gives</a:t>
            </a:r>
            <a:r>
              <a:rPr lang="fr-FR" sz="2400" dirty="0"/>
              <a:t> a few </a:t>
            </a:r>
            <a:r>
              <a:rPr lang="fr-FR" sz="2400" dirty="0" err="1"/>
              <a:t>hints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689423" y="1916011"/>
            <a:ext cx="624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Investigations of </a:t>
            </a:r>
            <a:r>
              <a:rPr lang="fr-FR" dirty="0" err="1" smtClean="0"/>
              <a:t>systematic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ongoing</a:t>
            </a: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Postdoc</a:t>
            </a:r>
            <a:r>
              <a:rPr lang="fr-FR" b="1" dirty="0" smtClean="0">
                <a:solidFill>
                  <a:srgbClr val="0000FF"/>
                </a:solidFill>
              </a:rPr>
              <a:t> Abhilasha Singh,</a:t>
            </a:r>
            <a:r>
              <a:rPr lang="fr-FR" dirty="0" smtClean="0"/>
              <a:t> PhD </a:t>
            </a:r>
            <a:r>
              <a:rPr lang="fr-FR" b="1" dirty="0" smtClean="0">
                <a:solidFill>
                  <a:srgbClr val="0000FF"/>
                </a:solidFill>
              </a:rPr>
              <a:t>Luis Miguel Motilla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Dominant effects highly reduced </a:t>
            </a:r>
            <a:r>
              <a:rPr lang="en-US" b="1" dirty="0" smtClean="0"/>
              <a:t>by the trap confinement</a:t>
            </a:r>
            <a:endParaRPr lang="en-US" b="1" dirty="0" smtClean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00FF"/>
              </a:solidFill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1438030" y="2822667"/>
            <a:ext cx="9725279" cy="3750608"/>
            <a:chOff x="1952037" y="2033037"/>
            <a:chExt cx="9725279" cy="3750608"/>
          </a:xfrm>
        </p:grpSpPr>
        <p:sp>
          <p:nvSpPr>
            <p:cNvPr id="18" name="ZoneTexte 17"/>
            <p:cNvSpPr txBox="1"/>
            <p:nvPr/>
          </p:nvSpPr>
          <p:spPr>
            <a:xfrm>
              <a:off x="2694258" y="2033037"/>
              <a:ext cx="1866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Systematic effects</a:t>
              </a:r>
            </a:p>
          </p:txBody>
        </p:sp>
        <p:pic>
          <p:nvPicPr>
            <p:cNvPr id="10813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037" y="2428312"/>
              <a:ext cx="3620677" cy="3355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1973926" y="4217580"/>
              <a:ext cx="3435684" cy="27829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53696" y="3747013"/>
              <a:ext cx="3435684" cy="29314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182315" y="3819330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&lt; 10</a:t>
              </a:r>
              <a:r>
                <a:rPr lang="fr-FR" baseline="30000" dirty="0" smtClean="0"/>
                <a:t>-6</a:t>
              </a:r>
              <a:endParaRPr lang="fr-FR" baseline="300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208568" y="4095096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~ 1x10</a:t>
              </a:r>
              <a:r>
                <a:rPr lang="fr-FR" baseline="30000" dirty="0" smtClean="0"/>
                <a:t>-6</a:t>
              </a:r>
              <a:endParaRPr lang="fr-FR" baseline="3000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216782" y="3605904"/>
              <a:ext cx="5460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Under </a:t>
              </a:r>
              <a:r>
                <a:rPr lang="fr-FR" dirty="0" err="1" smtClean="0"/>
                <a:t>scrutiny</a:t>
              </a:r>
              <a:r>
                <a:rPr lang="fr-FR" dirty="0" smtClean="0"/>
                <a:t>, </a:t>
              </a:r>
              <a:r>
                <a:rPr lang="fr-FR" dirty="0" err="1" smtClean="0"/>
                <a:t>disturbance</a:t>
              </a:r>
              <a:r>
                <a:rPr lang="fr-FR" dirty="0" smtClean="0"/>
                <a:t> of </a:t>
              </a:r>
              <a:r>
                <a:rPr lang="fr-FR" dirty="0" err="1" smtClean="0"/>
                <a:t>recoil</a:t>
              </a:r>
              <a:r>
                <a:rPr lang="fr-FR" dirty="0" smtClean="0"/>
                <a:t> </a:t>
              </a:r>
              <a:r>
                <a:rPr lang="fr-FR" dirty="0" err="1" smtClean="0"/>
                <a:t>tof</a:t>
              </a:r>
              <a:r>
                <a:rPr lang="fr-FR" dirty="0" smtClean="0"/>
                <a:t> by RF look </a:t>
              </a:r>
              <a:r>
                <a:rPr lang="fr-FR" dirty="0" err="1" smtClean="0"/>
                <a:t>small</a:t>
              </a:r>
              <a:endParaRPr lang="fr-FR" baseline="300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182315" y="4291625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&lt; 10</a:t>
              </a:r>
              <a:r>
                <a:rPr lang="fr-FR" baseline="30000" dirty="0" smtClean="0"/>
                <a:t>-6</a:t>
              </a:r>
              <a:endParaRPr lang="fr-FR" baseline="300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203430" y="3090870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&lt; 10</a:t>
              </a:r>
              <a:r>
                <a:rPr lang="fr-FR" baseline="30000" dirty="0" smtClean="0"/>
                <a:t>-6</a:t>
              </a:r>
              <a:endParaRPr lang="fr-FR" baseline="30000" dirty="0"/>
            </a:p>
          </p:txBody>
        </p:sp>
        <p:sp>
          <p:nvSpPr>
            <p:cNvPr id="9" name="Accolade ouvrante 8"/>
            <p:cNvSpPr/>
            <p:nvPr/>
          </p:nvSpPr>
          <p:spPr>
            <a:xfrm rot="10800000">
              <a:off x="5409609" y="3143101"/>
              <a:ext cx="92903" cy="275647"/>
            </a:xfrm>
            <a:prstGeom prst="leftBrace">
              <a:avLst>
                <a:gd name="adj1" fmla="val 1860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Accolade ouvrante 28"/>
            <p:cNvSpPr/>
            <p:nvPr/>
          </p:nvSpPr>
          <p:spPr>
            <a:xfrm rot="10800000">
              <a:off x="5409608" y="2846561"/>
              <a:ext cx="102093" cy="287085"/>
            </a:xfrm>
            <a:prstGeom prst="leftBrace">
              <a:avLst>
                <a:gd name="adj1" fmla="val 1860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216782" y="2786344"/>
              <a:ext cx="2362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Measurements</a:t>
              </a:r>
              <a:r>
                <a:rPr lang="fr-FR" dirty="0" smtClean="0"/>
                <a:t> </a:t>
              </a:r>
              <a:r>
                <a:rPr lang="fr-FR" dirty="0" err="1" smtClean="0"/>
                <a:t>needed</a:t>
              </a:r>
              <a:endParaRPr lang="fr-FR" dirty="0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5510696" y="3975236"/>
              <a:ext cx="529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5510696" y="3819330"/>
              <a:ext cx="529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5510696" y="4298763"/>
              <a:ext cx="529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5510696" y="4464428"/>
              <a:ext cx="529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>
              <a:off x="5510696" y="2993102"/>
              <a:ext cx="529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5510696" y="3289436"/>
              <a:ext cx="529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289235" y="5254058"/>
            <a:ext cx="2574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00FF"/>
                </a:solidFill>
              </a:rPr>
              <a:t>See</a:t>
            </a:r>
            <a:r>
              <a:rPr lang="fr-FR" b="1" dirty="0" smtClean="0">
                <a:solidFill>
                  <a:srgbClr val="0000FF"/>
                </a:solidFill>
              </a:rPr>
              <a:t> poster of Luis Miguel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/>
          </p:cNvSpPr>
          <p:nvPr/>
        </p:nvSpPr>
        <p:spPr>
          <a:xfrm>
            <a:off x="691469" y="199748"/>
            <a:ext cx="10249681" cy="983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smtClean="0">
                <a:latin typeface="Tw Cen MT Condensed Extra Bold" panose="020B0803020202020204" pitchFamily="34" charset="0"/>
              </a:rPr>
              <a:t>MORA first </a:t>
            </a:r>
            <a:r>
              <a:rPr lang="fr-FR" sz="3200" dirty="0" err="1" smtClean="0">
                <a:latin typeface="Tw Cen MT Condensed Extra Bold" panose="020B0803020202020204" pitchFamily="34" charset="0"/>
              </a:rPr>
              <a:t>steps</a:t>
            </a:r>
            <a:r>
              <a:rPr lang="fr-FR" sz="3200" dirty="0" smtClean="0">
                <a:latin typeface="Tw Cen MT Condensed Extra Bold" panose="020B0803020202020204" pitchFamily="34" charset="0"/>
              </a:rPr>
              <a:t> in </a:t>
            </a:r>
            <a:r>
              <a:rPr lang="fr-FR" sz="3200" dirty="0" err="1" smtClean="0">
                <a:latin typeface="Tw Cen MT Condensed Extra Bold" panose="020B0803020202020204" pitchFamily="34" charset="0"/>
              </a:rPr>
              <a:t>pictures</a:t>
            </a:r>
            <a:r>
              <a:rPr lang="fr-FR" sz="3200" dirty="0">
                <a:latin typeface="Tw Cen MT Condensed Extra Bold" panose="020B0803020202020204" pitchFamily="34" charset="0"/>
              </a:rPr>
              <a:t>:</a:t>
            </a:r>
            <a:r>
              <a:rPr lang="fr-FR" sz="3200" dirty="0" smtClean="0">
                <a:latin typeface="Tw Cen MT Condensed Extra Bold" panose="020B0803020202020204" pitchFamily="34" charset="0"/>
              </a:rPr>
              <a:t> from Caen to Jyväskylä</a:t>
            </a:r>
            <a:endParaRPr lang="fr-FR" sz="3200" dirty="0">
              <a:latin typeface="Tw Cen MT Condensed Extra Bold" panose="020B08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9739" y="91688"/>
            <a:ext cx="1581841" cy="11284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322770" y="1372595"/>
            <a:ext cx="3485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Off-line</a:t>
            </a:r>
            <a:r>
              <a:rPr lang="fr-FR" dirty="0" smtClean="0"/>
              <a:t> </a:t>
            </a:r>
            <a:r>
              <a:rPr lang="fr-FR" dirty="0" err="1" smtClean="0"/>
              <a:t>commissioning</a:t>
            </a:r>
            <a:r>
              <a:rPr lang="fr-FR" dirty="0" smtClean="0"/>
              <a:t> in LPC Caen</a:t>
            </a:r>
          </a:p>
          <a:p>
            <a:pPr algn="ctr"/>
            <a:r>
              <a:rPr lang="fr-FR" dirty="0" err="1" smtClean="0"/>
              <a:t>September</a:t>
            </a:r>
            <a:r>
              <a:rPr lang="fr-FR" dirty="0" smtClean="0"/>
              <a:t> 2021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308297" y="1422008"/>
            <a:ext cx="3127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Installation in JYFL</a:t>
            </a:r>
          </a:p>
          <a:p>
            <a:r>
              <a:rPr lang="fr-FR" dirty="0" err="1" smtClean="0"/>
              <a:t>November</a:t>
            </a:r>
            <a:r>
              <a:rPr lang="fr-FR" dirty="0" smtClean="0"/>
              <a:t> 2021 – injection line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374432" y="3941639"/>
            <a:ext cx="3381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Installation in JYFL</a:t>
            </a:r>
          </a:p>
          <a:p>
            <a:r>
              <a:rPr lang="fr-FR" dirty="0" err="1" smtClean="0"/>
              <a:t>January</a:t>
            </a:r>
            <a:r>
              <a:rPr lang="fr-FR" dirty="0" smtClean="0"/>
              <a:t> 2021 – </a:t>
            </a:r>
            <a:r>
              <a:rPr lang="fr-FR" dirty="0" err="1" smtClean="0"/>
              <a:t>trap</a:t>
            </a:r>
            <a:r>
              <a:rPr lang="fr-FR" dirty="0" smtClean="0"/>
              <a:t> and detectors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t="15780" r="10955" b="17052"/>
          <a:stretch/>
        </p:blipFill>
        <p:spPr>
          <a:xfrm>
            <a:off x="197343" y="2134980"/>
            <a:ext cx="3814726" cy="2385308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>
            <a:off x="1412071" y="2167765"/>
            <a:ext cx="188467" cy="8238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44061" y="2026879"/>
            <a:ext cx="362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aseline="30000" dirty="0" smtClean="0"/>
              <a:t>23</a:t>
            </a:r>
            <a:r>
              <a:rPr lang="fr-FR" dirty="0" smtClean="0"/>
              <a:t>Na </a:t>
            </a:r>
            <a:r>
              <a:rPr lang="fr-FR" dirty="0" err="1" smtClean="0"/>
              <a:t>trapped</a:t>
            </a:r>
            <a:r>
              <a:rPr lang="fr-FR" dirty="0" smtClean="0"/>
              <a:t> ions from alkali source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97" y="2155235"/>
            <a:ext cx="3016027" cy="169950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32" y="4587970"/>
            <a:ext cx="2792103" cy="2094078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8028469" y="1390641"/>
            <a:ext cx="239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Commissioning</a:t>
            </a:r>
            <a:r>
              <a:rPr lang="fr-FR" dirty="0" smtClean="0"/>
              <a:t> in JYFL</a:t>
            </a:r>
          </a:p>
          <a:p>
            <a:r>
              <a:rPr lang="fr-FR" dirty="0" err="1" smtClean="0"/>
              <a:t>Mid</a:t>
            </a:r>
            <a:r>
              <a:rPr lang="fr-FR" dirty="0" smtClean="0"/>
              <a:t> </a:t>
            </a:r>
            <a:r>
              <a:rPr lang="fr-FR" dirty="0" err="1" smtClean="0"/>
              <a:t>February</a:t>
            </a:r>
            <a:r>
              <a:rPr lang="fr-FR" dirty="0" smtClean="0"/>
              <a:t> – </a:t>
            </a:r>
            <a:r>
              <a:rPr lang="fr-FR" dirty="0" err="1" smtClean="0"/>
              <a:t>off-line</a:t>
            </a:r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4328" y="2155235"/>
            <a:ext cx="3084668" cy="2313501"/>
          </a:xfrm>
          <a:prstGeom prst="rect">
            <a:avLst/>
          </a:prstGeom>
        </p:spPr>
      </p:pic>
      <p:cxnSp>
        <p:nvCxnSpPr>
          <p:cNvPr id="30" name="Connecteur droit avec flèche 29"/>
          <p:cNvCxnSpPr/>
          <p:nvPr/>
        </p:nvCxnSpPr>
        <p:spPr>
          <a:xfrm>
            <a:off x="9046535" y="2218097"/>
            <a:ext cx="190763" cy="823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916780" y="2033431"/>
            <a:ext cx="38725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aseline="30000" dirty="0" smtClean="0"/>
              <a:t>23</a:t>
            </a:r>
            <a:r>
              <a:rPr lang="fr-FR" dirty="0" smtClean="0"/>
              <a:t>Na </a:t>
            </a:r>
            <a:r>
              <a:rPr lang="fr-FR" dirty="0" err="1" smtClean="0"/>
              <a:t>trapped</a:t>
            </a:r>
            <a:r>
              <a:rPr lang="fr-FR" dirty="0" smtClean="0"/>
              <a:t> ions from </a:t>
            </a:r>
            <a:r>
              <a:rPr lang="fr-FR" dirty="0" err="1" smtClean="0"/>
              <a:t>cooler</a:t>
            </a:r>
            <a:r>
              <a:rPr lang="fr-FR" dirty="0" smtClean="0"/>
              <a:t> </a:t>
            </a:r>
            <a:r>
              <a:rPr lang="fr-FR" dirty="0" err="1" smtClean="0"/>
              <a:t>buncher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8090099" y="4485843"/>
            <a:ext cx="2966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Commissioning</a:t>
            </a:r>
            <a:r>
              <a:rPr lang="fr-FR" dirty="0" smtClean="0"/>
              <a:t> in JYFL</a:t>
            </a:r>
          </a:p>
          <a:p>
            <a:r>
              <a:rPr lang="fr-FR" dirty="0" smtClean="0"/>
              <a:t>18</a:t>
            </a:r>
            <a:r>
              <a:rPr lang="fr-FR" baseline="30000" dirty="0" smtClean="0"/>
              <a:t>th</a:t>
            </a:r>
            <a:r>
              <a:rPr lang="fr-FR" dirty="0" smtClean="0"/>
              <a:t> - 20</a:t>
            </a:r>
            <a:r>
              <a:rPr lang="fr-FR" baseline="30000" dirty="0" smtClean="0"/>
              <a:t>th</a:t>
            </a:r>
            <a:r>
              <a:rPr lang="fr-FR" dirty="0" smtClean="0"/>
              <a:t>  </a:t>
            </a:r>
            <a:r>
              <a:rPr lang="fr-FR" dirty="0" err="1" smtClean="0"/>
              <a:t>February</a:t>
            </a:r>
            <a:r>
              <a:rPr lang="fr-FR" dirty="0" smtClean="0"/>
              <a:t> –  on-line</a:t>
            </a:r>
          </a:p>
          <a:p>
            <a:r>
              <a:rPr lang="fr-FR" dirty="0"/>
              <a:t>27-31 May </a:t>
            </a:r>
            <a:r>
              <a:rPr lang="fr-FR" dirty="0" smtClean="0"/>
              <a:t>2022 – on-line</a:t>
            </a:r>
            <a:endParaRPr lang="fr-FR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64" y="5088548"/>
            <a:ext cx="2056246" cy="1542185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80319" y="4504195"/>
            <a:ext cx="4083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Shipping incident – </a:t>
            </a:r>
            <a:r>
              <a:rPr lang="fr-FR" dirty="0" err="1" smtClean="0"/>
              <a:t>trap</a:t>
            </a:r>
            <a:r>
              <a:rPr lang="fr-FR" dirty="0" smtClean="0"/>
              <a:t> </a:t>
            </a:r>
            <a:r>
              <a:rPr lang="fr-FR" dirty="0" err="1" smtClean="0"/>
              <a:t>chamber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repaired</a:t>
            </a:r>
            <a:r>
              <a:rPr lang="fr-FR" dirty="0" smtClean="0"/>
              <a:t> - </a:t>
            </a:r>
            <a:r>
              <a:rPr lang="fr-FR" dirty="0" err="1" smtClean="0"/>
              <a:t>October</a:t>
            </a:r>
            <a:r>
              <a:rPr lang="fr-FR" dirty="0" smtClean="0"/>
              <a:t> 2021</a:t>
            </a:r>
            <a:endParaRPr lang="fr-FR" dirty="0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83" b="51770"/>
          <a:stretch/>
        </p:blipFill>
        <p:spPr>
          <a:xfrm>
            <a:off x="8204328" y="5364097"/>
            <a:ext cx="3079023" cy="1473471"/>
          </a:xfrm>
          <a:prstGeom prst="rect">
            <a:avLst/>
          </a:prstGeom>
        </p:spPr>
      </p:pic>
      <p:cxnSp>
        <p:nvCxnSpPr>
          <p:cNvPr id="37" name="Connecteur droit avec flèche 36"/>
          <p:cNvCxnSpPr/>
          <p:nvPr/>
        </p:nvCxnSpPr>
        <p:spPr>
          <a:xfrm flipH="1">
            <a:off x="8780392" y="5975213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9331081" y="579054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anose="05050102010706020507" pitchFamily="18" charset="2"/>
              </a:rPr>
              <a:t>b</a:t>
            </a:r>
            <a:endParaRPr lang="fr-FR" dirty="0">
              <a:latin typeface="Symbol" panose="05050102010706020507" pitchFamily="18" charset="2"/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8924408" y="6375903"/>
            <a:ext cx="648072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9642385" y="6191237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772280" y="5264658"/>
            <a:ext cx="56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Q</a:t>
            </a:r>
            <a:r>
              <a:rPr lang="fr-FR" baseline="-25000" dirty="0" err="1" smtClean="0"/>
              <a:t>fast</a:t>
            </a:r>
            <a:endParaRPr lang="fr-FR" baseline="-25000" dirty="0"/>
          </a:p>
        </p:txBody>
      </p:sp>
      <p:sp>
        <p:nvSpPr>
          <p:cNvPr id="42" name="ZoneTexte 41"/>
          <p:cNvSpPr txBox="1"/>
          <p:nvPr/>
        </p:nvSpPr>
        <p:spPr>
          <a:xfrm>
            <a:off x="11045625" y="6468236"/>
            <a:ext cx="62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Q</a:t>
            </a:r>
            <a:r>
              <a:rPr lang="fr-FR" baseline="-25000" dirty="0" err="1" smtClean="0"/>
              <a:t>slow</a:t>
            </a:r>
            <a:endParaRPr lang="fr-FR" baseline="-25000" dirty="0"/>
          </a:p>
        </p:txBody>
      </p:sp>
      <p:sp>
        <p:nvSpPr>
          <p:cNvPr id="43" name="ZoneTexte 42"/>
          <p:cNvSpPr txBox="1"/>
          <p:nvPr/>
        </p:nvSpPr>
        <p:spPr>
          <a:xfrm>
            <a:off x="8772177" y="5519135"/>
            <a:ext cx="1872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/>
              <a:t>First </a:t>
            </a:r>
            <a:r>
              <a:rPr lang="fr-FR" sz="1400" baseline="30000" dirty="0" smtClean="0"/>
              <a:t>23</a:t>
            </a:r>
            <a:r>
              <a:rPr lang="fr-FR" sz="1400" dirty="0" smtClean="0"/>
              <a:t>Mg </a:t>
            </a:r>
            <a:r>
              <a:rPr lang="fr-FR" sz="1400" dirty="0" smtClean="0">
                <a:latin typeface="Symbol" panose="05050102010706020507" pitchFamily="18" charset="2"/>
              </a:rPr>
              <a:t>b</a:t>
            </a:r>
            <a:r>
              <a:rPr lang="fr-FR" sz="1400" dirty="0" smtClean="0"/>
              <a:t> </a:t>
            </a:r>
            <a:r>
              <a:rPr lang="fr-FR" sz="1400" dirty="0" err="1" smtClean="0"/>
              <a:t>activity</a:t>
            </a:r>
            <a:r>
              <a:rPr lang="fr-FR" sz="1400" dirty="0" smtClean="0"/>
              <a:t>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recorded</a:t>
            </a:r>
            <a:endParaRPr lang="fr-FR" sz="1400" dirty="0"/>
          </a:p>
        </p:txBody>
      </p:sp>
      <p:sp>
        <p:nvSpPr>
          <p:cNvPr id="44" name="ZoneTexte 43"/>
          <p:cNvSpPr txBox="1"/>
          <p:nvPr/>
        </p:nvSpPr>
        <p:spPr>
          <a:xfrm>
            <a:off x="1126112" y="6587853"/>
            <a:ext cx="492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Large </a:t>
            </a:r>
            <a:r>
              <a:rPr lang="fr-FR" dirty="0" err="1" smtClean="0"/>
              <a:t>involvement</a:t>
            </a:r>
            <a:r>
              <a:rPr lang="fr-FR" dirty="0" smtClean="0"/>
              <a:t> of LPC Caen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27</a:t>
            </a:fld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6206226" y="992393"/>
            <a:ext cx="383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00FF"/>
                </a:solidFill>
              </a:rPr>
              <a:t>See</a:t>
            </a:r>
            <a:r>
              <a:rPr lang="fr-FR" b="1" dirty="0" smtClean="0">
                <a:solidFill>
                  <a:srgbClr val="0000FF"/>
                </a:solidFill>
              </a:rPr>
              <a:t> poster of Sacha </a:t>
            </a:r>
            <a:r>
              <a:rPr lang="fr-FR" b="1" dirty="0" err="1" smtClean="0">
                <a:solidFill>
                  <a:srgbClr val="0000FF"/>
                </a:solidFill>
              </a:rPr>
              <a:t>Daumas</a:t>
            </a:r>
            <a:r>
              <a:rPr lang="fr-FR" b="1" dirty="0" smtClean="0">
                <a:solidFill>
                  <a:srgbClr val="0000FF"/>
                </a:solidFill>
              </a:rPr>
              <a:t> - </a:t>
            </a:r>
            <a:r>
              <a:rPr lang="fr-FR" b="1" dirty="0" err="1" smtClean="0">
                <a:solidFill>
                  <a:srgbClr val="0000FF"/>
                </a:solidFill>
              </a:rPr>
              <a:t>Tschopp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1345" y="1138414"/>
            <a:ext cx="9078211" cy="489764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3 </a:t>
            </a:r>
            <a:r>
              <a:rPr lang="fr-FR" sz="2400" dirty="0"/>
              <a:t>short </a:t>
            </a:r>
            <a:r>
              <a:rPr lang="fr-FR" sz="2400" dirty="0" err="1"/>
              <a:t>beam</a:t>
            </a:r>
            <a:r>
              <a:rPr lang="fr-FR" sz="2400" dirty="0"/>
              <a:t> times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baseline="30000" dirty="0"/>
              <a:t>23</a:t>
            </a:r>
            <a:r>
              <a:rPr lang="fr-FR" sz="2400" dirty="0"/>
              <a:t>Mg </a:t>
            </a:r>
            <a:r>
              <a:rPr lang="fr-FR" sz="1800" dirty="0" smtClean="0"/>
              <a:t>(2022: </a:t>
            </a:r>
            <a:r>
              <a:rPr lang="fr-FR" sz="1800" dirty="0" err="1" smtClean="0"/>
              <a:t>Feb</a:t>
            </a:r>
            <a:r>
              <a:rPr lang="fr-FR" sz="1800" dirty="0" smtClean="0"/>
              <a:t>. 18-20, </a:t>
            </a:r>
            <a:r>
              <a:rPr lang="fr-FR" sz="1800" dirty="0"/>
              <a:t>May </a:t>
            </a:r>
            <a:r>
              <a:rPr lang="fr-FR" sz="1800" dirty="0" smtClean="0"/>
              <a:t>27-31, Nov. 10-13)</a:t>
            </a:r>
            <a:endParaRPr lang="fr-FR" sz="2400" dirty="0"/>
          </a:p>
          <a:p>
            <a:pPr lvl="1"/>
            <a:r>
              <a:rPr lang="fr-FR" sz="2000" dirty="0"/>
              <a:t>MORA </a:t>
            </a:r>
            <a:r>
              <a:rPr lang="fr-FR" sz="2000" dirty="0" err="1"/>
              <a:t>apparatus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working</a:t>
            </a:r>
            <a:r>
              <a:rPr lang="fr-FR" sz="2000" dirty="0"/>
              <a:t> </a:t>
            </a:r>
            <a:r>
              <a:rPr lang="fr-FR" sz="2000" b="1" dirty="0" err="1"/>
              <a:t>with</a:t>
            </a:r>
            <a:r>
              <a:rPr lang="fr-FR" sz="2000" b="1" dirty="0"/>
              <a:t> </a:t>
            </a:r>
            <a:r>
              <a:rPr lang="fr-FR" sz="2000" b="1" dirty="0" smtClean="0"/>
              <a:t>nominal </a:t>
            </a:r>
            <a:r>
              <a:rPr lang="fr-FR" sz="2000" b="1" dirty="0"/>
              <a:t>performances</a:t>
            </a:r>
          </a:p>
          <a:p>
            <a:pPr lvl="2"/>
            <a:r>
              <a:rPr lang="fr-FR" sz="1800" b="1" dirty="0"/>
              <a:t>All detectors up and running</a:t>
            </a:r>
            <a:r>
              <a:rPr lang="fr-FR" sz="1800" dirty="0"/>
              <a:t>, data acquisition running</a:t>
            </a:r>
          </a:p>
          <a:p>
            <a:pPr lvl="3"/>
            <a:r>
              <a:rPr lang="fr-FR" sz="1600" dirty="0" smtClean="0"/>
              <a:t>Original noise on detectors due to RF amplifier has been </a:t>
            </a:r>
            <a:r>
              <a:rPr lang="fr-FR" sz="1600" dirty="0" err="1" smtClean="0"/>
              <a:t>suppressed</a:t>
            </a:r>
            <a:endParaRPr lang="fr-FR" sz="1600" b="1" dirty="0" smtClean="0"/>
          </a:p>
          <a:p>
            <a:pPr lvl="2"/>
            <a:r>
              <a:rPr lang="fr-FR" sz="1800" b="1" dirty="0" err="1" smtClean="0"/>
              <a:t>Trapping</a:t>
            </a:r>
            <a:r>
              <a:rPr lang="fr-FR" sz="1800" b="1" dirty="0" smtClean="0"/>
              <a:t> </a:t>
            </a:r>
            <a:r>
              <a:rPr lang="fr-FR" sz="1800" b="1" dirty="0" err="1"/>
              <a:t>efficiency</a:t>
            </a:r>
            <a:r>
              <a:rPr lang="fr-FR" sz="1800" b="1" dirty="0"/>
              <a:t> </a:t>
            </a:r>
            <a:r>
              <a:rPr lang="fr-FR" sz="1800" dirty="0" smtClean="0"/>
              <a:t>~</a:t>
            </a:r>
            <a:r>
              <a:rPr lang="fr-FR" sz="1800" b="1" dirty="0" smtClean="0">
                <a:solidFill>
                  <a:srgbClr val="0000CC"/>
                </a:solidFill>
              </a:rPr>
              <a:t>10</a:t>
            </a:r>
            <a:r>
              <a:rPr lang="fr-FR" sz="1800" b="1" dirty="0">
                <a:solidFill>
                  <a:srgbClr val="0000CC"/>
                </a:solidFill>
              </a:rPr>
              <a:t>%</a:t>
            </a:r>
            <a:r>
              <a:rPr lang="fr-FR" sz="1800" dirty="0"/>
              <a:t>, </a:t>
            </a:r>
            <a:r>
              <a:rPr lang="fr-FR" sz="1800" dirty="0" err="1" smtClean="0"/>
              <a:t>verified</a:t>
            </a:r>
            <a:r>
              <a:rPr lang="fr-FR" sz="1800" dirty="0" smtClean="0"/>
              <a:t> </a:t>
            </a:r>
            <a:r>
              <a:rPr lang="fr-FR" sz="1800" dirty="0"/>
              <a:t>and </a:t>
            </a:r>
            <a:r>
              <a:rPr lang="fr-FR" sz="1800" dirty="0" err="1"/>
              <a:t>optimized</a:t>
            </a:r>
            <a:r>
              <a:rPr lang="fr-FR" sz="1800" dirty="0"/>
              <a:t> in </a:t>
            </a:r>
            <a:r>
              <a:rPr lang="fr-FR" sz="1800" dirty="0" err="1" smtClean="0"/>
              <a:t>November</a:t>
            </a:r>
            <a:endParaRPr lang="fr-FR" sz="1800" dirty="0"/>
          </a:p>
          <a:p>
            <a:pPr lvl="3"/>
            <a:r>
              <a:rPr lang="fr-FR" sz="1600" b="1" dirty="0" err="1" smtClean="0">
                <a:solidFill>
                  <a:srgbClr val="0000FF"/>
                </a:solidFill>
              </a:rPr>
              <a:t>Trapping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err="1">
                <a:solidFill>
                  <a:srgbClr val="0000FF"/>
                </a:solidFill>
              </a:rPr>
              <a:t>half</a:t>
            </a:r>
            <a:r>
              <a:rPr lang="fr-FR" sz="1600" b="1" dirty="0">
                <a:solidFill>
                  <a:srgbClr val="0000FF"/>
                </a:solidFill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</a:rPr>
              <a:t>life &gt;11s</a:t>
            </a:r>
            <a:r>
              <a:rPr lang="fr-FR" sz="1600" dirty="0" smtClean="0"/>
              <a:t>, </a:t>
            </a:r>
            <a:r>
              <a:rPr lang="fr-FR" sz="1600" dirty="0" err="1" smtClean="0"/>
              <a:t>measured</a:t>
            </a:r>
            <a:r>
              <a:rPr lang="fr-FR" sz="1600" dirty="0" smtClean="0"/>
              <a:t> </a:t>
            </a:r>
            <a:r>
              <a:rPr lang="fr-FR" sz="1600" dirty="0"/>
              <a:t>in </a:t>
            </a:r>
            <a:r>
              <a:rPr lang="fr-FR" sz="1600" dirty="0" err="1"/>
              <a:t>November</a:t>
            </a:r>
            <a:r>
              <a:rPr lang="fr-FR" sz="1600" dirty="0"/>
              <a:t> </a:t>
            </a:r>
          </a:p>
          <a:p>
            <a:pPr lvl="1"/>
            <a:r>
              <a:rPr lang="fr-FR" sz="2000" b="1" dirty="0"/>
              <a:t>Large production of </a:t>
            </a:r>
            <a:r>
              <a:rPr lang="fr-FR" sz="2000" b="1" baseline="30000" dirty="0"/>
              <a:t>23</a:t>
            </a:r>
            <a:r>
              <a:rPr lang="fr-FR" sz="2000" b="1" dirty="0"/>
              <a:t>Mg</a:t>
            </a:r>
            <a:r>
              <a:rPr lang="fr-FR" sz="2000" dirty="0"/>
              <a:t>,  </a:t>
            </a:r>
            <a:r>
              <a:rPr lang="fr-FR" sz="2000" b="1" dirty="0"/>
              <a:t>10</a:t>
            </a:r>
            <a:r>
              <a:rPr lang="fr-FR" sz="2000" b="1" baseline="30000" dirty="0"/>
              <a:t>5</a:t>
            </a:r>
            <a:r>
              <a:rPr lang="fr-FR" sz="2000" b="1" dirty="0"/>
              <a:t> </a:t>
            </a:r>
            <a:r>
              <a:rPr lang="fr-FR" sz="2000" b="1" dirty="0" err="1"/>
              <a:t>pps</a:t>
            </a:r>
            <a:r>
              <a:rPr lang="fr-FR" sz="2000" b="1" dirty="0"/>
              <a:t>/</a:t>
            </a:r>
            <a:r>
              <a:rPr lang="fr-FR" sz="2000" b="1" dirty="0" err="1"/>
              <a:t>uA</a:t>
            </a:r>
            <a:r>
              <a:rPr lang="fr-FR" sz="2000" dirty="0"/>
              <a:t>, </a:t>
            </a:r>
            <a:r>
              <a:rPr lang="fr-FR" sz="2000" dirty="0" err="1"/>
              <a:t>while</a:t>
            </a:r>
            <a:r>
              <a:rPr lang="fr-FR" sz="2000" dirty="0"/>
              <a:t> 10 </a:t>
            </a:r>
            <a:r>
              <a:rPr lang="fr-FR" sz="2000" dirty="0" err="1"/>
              <a:t>uA</a:t>
            </a:r>
            <a:r>
              <a:rPr lang="fr-FR" sz="2000" dirty="0"/>
              <a:t> are possible</a:t>
            </a:r>
          </a:p>
          <a:p>
            <a:pPr lvl="2"/>
            <a:r>
              <a:rPr lang="fr-FR" sz="1800" baseline="30000" dirty="0" err="1"/>
              <a:t>nat</a:t>
            </a:r>
            <a:r>
              <a:rPr lang="fr-FR" sz="1800" dirty="0" err="1"/>
              <a:t>Mg</a:t>
            </a:r>
            <a:r>
              <a:rPr lang="fr-FR" sz="1800" dirty="0"/>
              <a:t>(</a:t>
            </a:r>
            <a:r>
              <a:rPr lang="fr-FR" sz="1800" dirty="0" err="1"/>
              <a:t>p,d</a:t>
            </a:r>
            <a:r>
              <a:rPr lang="fr-FR" sz="1800" dirty="0"/>
              <a:t>)</a:t>
            </a:r>
            <a:r>
              <a:rPr lang="fr-FR" sz="1800" baseline="30000" dirty="0"/>
              <a:t>23</a:t>
            </a:r>
            <a:r>
              <a:rPr lang="fr-FR" sz="1800" dirty="0"/>
              <a:t>Mg </a:t>
            </a:r>
            <a:r>
              <a:rPr lang="fr-FR" sz="1800" dirty="0" err="1"/>
              <a:t>with</a:t>
            </a:r>
            <a:r>
              <a:rPr lang="fr-FR" sz="1800" dirty="0"/>
              <a:t> 30 MeV p, 100 </a:t>
            </a:r>
            <a:r>
              <a:rPr lang="fr-FR" sz="1800" dirty="0" err="1"/>
              <a:t>mbarn</a:t>
            </a:r>
            <a:endParaRPr lang="fr-FR" sz="1800" dirty="0"/>
          </a:p>
          <a:p>
            <a:pPr lvl="1"/>
            <a:r>
              <a:rPr lang="fr-FR" sz="2000" b="1" dirty="0"/>
              <a:t>280nm </a:t>
            </a:r>
            <a:r>
              <a:rPr lang="fr-FR" sz="2000" b="1" dirty="0" err="1"/>
              <a:t>circularly</a:t>
            </a:r>
            <a:r>
              <a:rPr lang="fr-FR" sz="2000" b="1" dirty="0"/>
              <a:t> </a:t>
            </a:r>
            <a:r>
              <a:rPr lang="fr-FR" sz="2000" b="1" dirty="0" err="1"/>
              <a:t>polarized</a:t>
            </a:r>
            <a:r>
              <a:rPr lang="fr-FR" sz="2000" b="1" dirty="0"/>
              <a:t> </a:t>
            </a:r>
            <a:r>
              <a:rPr lang="fr-FR" sz="2000" b="1" dirty="0" smtClean="0"/>
              <a:t>laser light</a:t>
            </a:r>
            <a:r>
              <a:rPr lang="fr-FR" sz="2000" dirty="0" smtClean="0"/>
              <a:t> </a:t>
            </a:r>
            <a:r>
              <a:rPr lang="fr-FR" sz="2000" dirty="0" err="1"/>
              <a:t>produced</a:t>
            </a:r>
            <a:r>
              <a:rPr lang="fr-FR" sz="2000" dirty="0"/>
              <a:t> at </a:t>
            </a:r>
            <a:r>
              <a:rPr lang="fr-FR" sz="2000" b="1" dirty="0" smtClean="0"/>
              <a:t>record </a:t>
            </a:r>
            <a:r>
              <a:rPr lang="fr-FR" sz="2000" b="1" dirty="0" err="1" smtClean="0"/>
              <a:t>intensity</a:t>
            </a:r>
            <a:endParaRPr lang="fr-FR" sz="2000" b="1" dirty="0" smtClean="0"/>
          </a:p>
          <a:p>
            <a:pPr lvl="2"/>
            <a:r>
              <a:rPr lang="fr-FR" sz="1600" b="1" dirty="0" smtClean="0"/>
              <a:t> </a:t>
            </a:r>
            <a:r>
              <a:rPr lang="fr-FR" sz="1600" dirty="0" smtClean="0"/>
              <a:t>in </a:t>
            </a:r>
            <a:r>
              <a:rPr lang="fr-FR" sz="1600" dirty="0" err="1" smtClean="0"/>
              <a:t>November</a:t>
            </a:r>
            <a:r>
              <a:rPr lang="fr-FR" sz="1600" dirty="0" smtClean="0"/>
              <a:t>: 260mW </a:t>
            </a:r>
            <a:r>
              <a:rPr lang="fr-FR" sz="1600" dirty="0" err="1" smtClean="0"/>
              <a:t>while</a:t>
            </a:r>
            <a:r>
              <a:rPr lang="fr-FR" sz="1600" dirty="0" smtClean="0"/>
              <a:t> about 100mW </a:t>
            </a:r>
            <a:r>
              <a:rPr lang="fr-FR" sz="1600" dirty="0" err="1" smtClean="0"/>
              <a:t>assumed</a:t>
            </a:r>
            <a:r>
              <a:rPr lang="fr-FR" sz="1600" dirty="0" smtClean="0"/>
              <a:t>!</a:t>
            </a:r>
            <a:endParaRPr lang="fr-FR" sz="1600" dirty="0"/>
          </a:p>
          <a:p>
            <a:pPr lvl="1"/>
            <a:r>
              <a:rPr lang="fr-FR" sz="2000" dirty="0"/>
              <a:t>But </a:t>
            </a:r>
            <a:r>
              <a:rPr lang="fr-FR" sz="2000" b="1" dirty="0" err="1">
                <a:solidFill>
                  <a:srgbClr val="FF0000"/>
                </a:solidFill>
              </a:rPr>
              <a:t>beam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purity</a:t>
            </a:r>
            <a:r>
              <a:rPr lang="fr-FR" sz="2000" b="1" dirty="0">
                <a:solidFill>
                  <a:srgbClr val="FF0000"/>
                </a:solidFill>
              </a:rPr>
              <a:t> and </a:t>
            </a:r>
            <a:r>
              <a:rPr lang="fr-FR" sz="2000" b="1" dirty="0" err="1">
                <a:solidFill>
                  <a:srgbClr val="FF0000"/>
                </a:solidFill>
              </a:rPr>
              <a:t>related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space</a:t>
            </a:r>
            <a:r>
              <a:rPr lang="fr-FR" sz="2000" b="1" dirty="0">
                <a:solidFill>
                  <a:srgbClr val="FF0000"/>
                </a:solidFill>
              </a:rPr>
              <a:t> charge issues </a:t>
            </a:r>
            <a:r>
              <a:rPr lang="fr-FR" sz="2000" dirty="0"/>
              <a:t>are a major </a:t>
            </a:r>
            <a:r>
              <a:rPr lang="fr-FR" sz="2000" dirty="0" err="1"/>
              <a:t>concern</a:t>
            </a:r>
            <a:endParaRPr lang="fr-FR" sz="2000" dirty="0"/>
          </a:p>
          <a:p>
            <a:pPr lvl="2"/>
            <a:r>
              <a:rPr lang="fr-FR" sz="1800" dirty="0" err="1"/>
              <a:t>Minibuncher</a:t>
            </a:r>
            <a:r>
              <a:rPr lang="fr-FR" sz="1800" dirty="0"/>
              <a:t> @ IGISOL: </a:t>
            </a:r>
            <a:r>
              <a:rPr lang="fr-FR" sz="1800" dirty="0" err="1"/>
              <a:t>presently</a:t>
            </a:r>
            <a:r>
              <a:rPr lang="fr-FR" sz="1800" dirty="0"/>
              <a:t> </a:t>
            </a:r>
            <a:r>
              <a:rPr lang="fr-FR" sz="1800" dirty="0" err="1"/>
              <a:t>space</a:t>
            </a:r>
            <a:r>
              <a:rPr lang="fr-FR" sz="1800" dirty="0"/>
              <a:t> charge </a:t>
            </a:r>
            <a:r>
              <a:rPr lang="fr-FR" sz="1800" dirty="0" err="1"/>
              <a:t>limited</a:t>
            </a:r>
            <a:r>
              <a:rPr lang="fr-FR" sz="1800" dirty="0"/>
              <a:t> to </a:t>
            </a:r>
            <a:r>
              <a:rPr lang="fr-FR" sz="1800" b="1" dirty="0" smtClean="0">
                <a:solidFill>
                  <a:srgbClr val="0000CC"/>
                </a:solidFill>
              </a:rPr>
              <a:t>2∙10</a:t>
            </a:r>
            <a:r>
              <a:rPr lang="fr-FR" sz="1800" b="1" baseline="30000" dirty="0" smtClean="0">
                <a:solidFill>
                  <a:srgbClr val="0000CC"/>
                </a:solidFill>
              </a:rPr>
              <a:t>5</a:t>
            </a:r>
            <a:r>
              <a:rPr lang="fr-FR" sz="1800" dirty="0" smtClean="0"/>
              <a:t> </a:t>
            </a:r>
            <a:r>
              <a:rPr lang="fr-FR" sz="1800" dirty="0"/>
              <a:t>ions/</a:t>
            </a:r>
            <a:r>
              <a:rPr lang="fr-FR" sz="1800" dirty="0" err="1"/>
              <a:t>bunch</a:t>
            </a:r>
            <a:endParaRPr lang="fr-FR" sz="1800" dirty="0"/>
          </a:p>
          <a:p>
            <a:pPr lvl="2"/>
            <a:r>
              <a:rPr lang="fr-FR" sz="1800" dirty="0"/>
              <a:t>Stable </a:t>
            </a:r>
            <a:r>
              <a:rPr lang="fr-FR" sz="1800" baseline="30000" dirty="0"/>
              <a:t>23</a:t>
            </a:r>
            <a:r>
              <a:rPr lang="fr-FR" sz="1800" dirty="0"/>
              <a:t>Na contamination from IGISOL </a:t>
            </a:r>
            <a:r>
              <a:rPr lang="fr-FR" sz="1800" dirty="0" err="1"/>
              <a:t>yields</a:t>
            </a:r>
            <a:r>
              <a:rPr lang="fr-FR" sz="1800" dirty="0"/>
              <a:t> a ratio </a:t>
            </a:r>
            <a:r>
              <a:rPr lang="fr-FR" sz="1800" baseline="30000" dirty="0">
                <a:solidFill>
                  <a:srgbClr val="0000FF"/>
                </a:solidFill>
              </a:rPr>
              <a:t>23</a:t>
            </a:r>
            <a:r>
              <a:rPr lang="fr-FR" sz="1800" dirty="0">
                <a:solidFill>
                  <a:srgbClr val="0000FF"/>
                </a:solidFill>
              </a:rPr>
              <a:t>Na:</a:t>
            </a:r>
            <a:r>
              <a:rPr lang="fr-FR" sz="1800" baseline="30000" dirty="0">
                <a:solidFill>
                  <a:srgbClr val="0000FF"/>
                </a:solidFill>
              </a:rPr>
              <a:t>23</a:t>
            </a:r>
            <a:r>
              <a:rPr lang="fr-FR" sz="1800" dirty="0">
                <a:solidFill>
                  <a:srgbClr val="0000FF"/>
                </a:solidFill>
              </a:rPr>
              <a:t>Mg </a:t>
            </a:r>
            <a:r>
              <a:rPr lang="fr-FR" sz="18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≳ </a:t>
            </a:r>
            <a:r>
              <a:rPr lang="fr-FR" sz="1800" b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fr-FR" sz="1800" b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00</a:t>
            </a:r>
            <a:endParaRPr lang="fr-FR" sz="1800" b="1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14400" lvl="2" indent="0">
              <a:buNone/>
            </a:pPr>
            <a:r>
              <a:rPr lang="fr-FR" dirty="0" err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Number</a:t>
            </a:r>
            <a:r>
              <a:rPr lang="fr-FR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of </a:t>
            </a:r>
            <a:r>
              <a:rPr lang="fr-FR" dirty="0" err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trapped</a:t>
            </a:r>
            <a:r>
              <a:rPr lang="fr-FR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baseline="30000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23</a:t>
            </a:r>
            <a:r>
              <a:rPr lang="fr-FR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Mg ions: 0.1  x </a:t>
            </a:r>
            <a:r>
              <a:rPr lang="fr-FR" dirty="0" smtClean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2∙10</a:t>
            </a:r>
            <a:r>
              <a:rPr lang="fr-FR" baseline="30000" dirty="0" smtClean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fr-FR" dirty="0" smtClean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/1000 </a:t>
            </a:r>
            <a:r>
              <a:rPr lang="fr-FR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fr-FR" b="1" dirty="0" smtClean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</a:t>
            </a:r>
            <a:endParaRPr lang="fr-FR" b="1" dirty="0">
              <a:solidFill>
                <a:srgbClr val="0000C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14400" lvl="2" indent="0">
              <a:buNone/>
            </a:pPr>
            <a:r>
              <a:rPr lang="fr-F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		</a:t>
            </a:r>
            <a:r>
              <a:rPr lang="fr-FR" sz="1800" b="1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Goal: 10</a:t>
            </a:r>
            <a:r>
              <a:rPr lang="fr-FR" sz="1800" b="1" baseline="30000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fr-FR" sz="1800" b="1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1800" b="1" dirty="0" err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trapped</a:t>
            </a:r>
            <a:r>
              <a:rPr lang="fr-FR" sz="1800" b="1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ions/cycle</a:t>
            </a:r>
            <a:endParaRPr lang="fr-FR" sz="1600" b="1" baseline="30000" dirty="0">
              <a:solidFill>
                <a:srgbClr val="0000CC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F2CF-9502-45E8-9D51-80316BB25EBE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9" name="Titre 4"/>
          <p:cNvSpPr>
            <a:spLocks noGrp="1"/>
          </p:cNvSpPr>
          <p:nvPr>
            <p:ph type="title"/>
          </p:nvPr>
        </p:nvSpPr>
        <p:spPr>
          <a:xfrm>
            <a:off x="4572000" y="274638"/>
            <a:ext cx="5638800" cy="11430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Tw Cen MT Condensed Extra Bold" panose="020B0803020202020204" pitchFamily="34" charset="0"/>
              </a:rPr>
              <a:t>First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results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38600" y="5996148"/>
            <a:ext cx="3149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R&amp;D on production </a:t>
            </a:r>
            <a:r>
              <a:rPr lang="fr-FR" sz="2000" b="1" dirty="0" err="1" smtClean="0"/>
              <a:t>ongoing</a:t>
            </a:r>
            <a:endParaRPr lang="fr-FR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8400561" y="2571106"/>
            <a:ext cx="3620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2000" dirty="0" smtClean="0"/>
              <a:t>PhD</a:t>
            </a:r>
            <a:r>
              <a:rPr lang="fr-FR" sz="2000" b="1" dirty="0" smtClean="0">
                <a:solidFill>
                  <a:srgbClr val="0000FF"/>
                </a:solidFill>
              </a:rPr>
              <a:t> Sacha Daumas-Tschopp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00561" y="1955480"/>
            <a:ext cx="2402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2000" dirty="0" smtClean="0"/>
              <a:t>PhD</a:t>
            </a:r>
            <a:r>
              <a:rPr lang="fr-FR" sz="2000" b="1" dirty="0" smtClean="0">
                <a:solidFill>
                  <a:srgbClr val="0000FF"/>
                </a:solidFill>
              </a:rPr>
              <a:t> Nishu Goyal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3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4252079" y="1687993"/>
                <a:ext cx="3071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2)/(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fr-FR" dirty="0" smtClean="0"/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079" y="1687993"/>
                <a:ext cx="3071674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/>
              <p:cNvSpPr txBox="1"/>
              <p:nvPr/>
            </p:nvSpPr>
            <p:spPr>
              <a:xfrm>
                <a:off x="7538609" y="1687993"/>
                <a:ext cx="2009396" cy="39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fr-FR" dirty="0" smtClean="0"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~0.5</m:t>
                    </m:r>
                  </m:oMath>
                </a14:m>
                <a:endParaRPr lang="fr-FR" baseline="-25000" dirty="0"/>
              </a:p>
            </p:txBody>
          </p:sp>
        </mc:Choice>
        <mc:Fallback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609" y="1687993"/>
                <a:ext cx="2009396" cy="394082"/>
              </a:xfrm>
              <a:prstGeom prst="rect">
                <a:avLst/>
              </a:prstGeom>
              <a:blipFill>
                <a:blip r:embed="rId3"/>
                <a:stretch>
                  <a:fillRect l="-2736" t="-7692" b="-18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314469" y="5091671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Si1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24621" y="2602700"/>
            <a:ext cx="63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Si2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8" y="2480785"/>
            <a:ext cx="1396105" cy="3718882"/>
          </a:xfrm>
          <a:prstGeom prst="rect">
            <a:avLst/>
          </a:prstGeom>
        </p:spPr>
      </p:pic>
      <p:sp>
        <p:nvSpPr>
          <p:cNvPr id="27" name="Espace réservé du contenu 2"/>
          <p:cNvSpPr>
            <a:spLocks noGrp="1"/>
          </p:cNvSpPr>
          <p:nvPr>
            <p:ph idx="1"/>
          </p:nvPr>
        </p:nvSpPr>
        <p:spPr>
          <a:xfrm>
            <a:off x="791345" y="1138414"/>
            <a:ext cx="10211272" cy="563879"/>
          </a:xfrm>
        </p:spPr>
        <p:txBody>
          <a:bodyPr>
            <a:normAutofit/>
          </a:bodyPr>
          <a:lstStyle/>
          <a:p>
            <a:r>
              <a:rPr lang="fr-FR" sz="2400" dirty="0" smtClean="0"/>
              <a:t>First data </a:t>
            </a:r>
            <a:r>
              <a:rPr lang="fr-FR" sz="2400" dirty="0" err="1" smtClean="0"/>
              <a:t>acquired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 </a:t>
            </a:r>
            <a:r>
              <a:rPr lang="fr-FR" sz="2400" baseline="30000" dirty="0" err="1" smtClean="0"/>
              <a:t>nat</a:t>
            </a:r>
            <a:r>
              <a:rPr lang="fr-FR" sz="2400" dirty="0" err="1" smtClean="0"/>
              <a:t>Mg</a:t>
            </a:r>
            <a:r>
              <a:rPr lang="fr-FR" sz="2400" dirty="0" smtClean="0"/>
              <a:t>(</a:t>
            </a:r>
            <a:r>
              <a:rPr lang="fr-FR" sz="2400" dirty="0" err="1" smtClean="0"/>
              <a:t>p,d</a:t>
            </a:r>
            <a:r>
              <a:rPr lang="fr-FR" sz="2400" dirty="0" smtClean="0"/>
              <a:t>)</a:t>
            </a:r>
            <a:r>
              <a:rPr lang="fr-FR" sz="2400" baseline="30000" dirty="0" smtClean="0"/>
              <a:t>23</a:t>
            </a:r>
            <a:r>
              <a:rPr lang="fr-FR" sz="2400" dirty="0" smtClean="0"/>
              <a:t>Mg </a:t>
            </a:r>
            <a:r>
              <a:rPr lang="fr-FR" sz="2400" dirty="0" smtClean="0"/>
              <a:t> are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under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analysis</a:t>
            </a:r>
            <a:r>
              <a:rPr lang="fr-FR" sz="2400" b="1" dirty="0" smtClean="0"/>
              <a:t> </a:t>
            </a:r>
            <a:r>
              <a:rPr lang="fr-FR" sz="1800" dirty="0" smtClean="0"/>
              <a:t>(10-13 </a:t>
            </a:r>
            <a:r>
              <a:rPr lang="fr-FR" sz="1800" dirty="0"/>
              <a:t>Nov</a:t>
            </a:r>
            <a:r>
              <a:rPr lang="fr-FR" sz="1800" dirty="0" smtClean="0"/>
              <a:t>.)</a:t>
            </a:r>
            <a:endParaRPr lang="fr-FR" sz="18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13/02/2022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29</a:t>
            </a:fld>
            <a:endParaRPr lang="fr-FR" dirty="0"/>
          </a:p>
        </p:txBody>
      </p:sp>
      <p:sp>
        <p:nvSpPr>
          <p:cNvPr id="28" name="Titre 4"/>
          <p:cNvSpPr>
            <a:spLocks noGrp="1"/>
          </p:cNvSpPr>
          <p:nvPr>
            <p:ph type="title"/>
          </p:nvPr>
        </p:nvSpPr>
        <p:spPr>
          <a:xfrm>
            <a:off x="3581400" y="274638"/>
            <a:ext cx="6629400" cy="11430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Tw Cen MT Condensed Extra Bold" panose="020B0803020202020204" pitchFamily="34" charset="0"/>
              </a:rPr>
              <a:t>First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results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: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polarization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proof-of-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principle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72" y="1639178"/>
            <a:ext cx="1152128" cy="763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5" name="ZoneTexte 14"/>
          <p:cNvSpPr txBox="1"/>
          <p:nvPr/>
        </p:nvSpPr>
        <p:spPr>
          <a:xfrm>
            <a:off x="4252079" y="2579678"/>
            <a:ext cx="6220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N1 and N2 </a:t>
            </a:r>
            <a:r>
              <a:rPr lang="fr-FR" dirty="0" err="1" smtClean="0"/>
              <a:t>require</a:t>
            </a:r>
            <a:r>
              <a:rPr lang="fr-FR" dirty="0" smtClean="0"/>
              <a:t> 2 background </a:t>
            </a:r>
            <a:r>
              <a:rPr lang="fr-FR" dirty="0" err="1" smtClean="0"/>
              <a:t>subtraction</a:t>
            </a:r>
            <a:r>
              <a:rPr lang="fr-FR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Environmental</a:t>
            </a:r>
            <a:r>
              <a:rPr lang="fr-FR" dirty="0" smtClean="0"/>
              <a:t> (</a:t>
            </a:r>
            <a:r>
              <a:rPr lang="fr-FR" dirty="0" err="1" smtClean="0"/>
              <a:t>eg</a:t>
            </a:r>
            <a:r>
              <a:rPr lang="fr-FR" dirty="0" smtClean="0"/>
              <a:t> muons, </a:t>
            </a:r>
            <a:r>
              <a:rPr lang="fr-FR" dirty="0" err="1" smtClean="0"/>
              <a:t>residual</a:t>
            </a:r>
            <a:r>
              <a:rPr lang="fr-FR" dirty="0" smtClean="0"/>
              <a:t> </a:t>
            </a:r>
            <a:r>
              <a:rPr lang="fr-FR" dirty="0" err="1" smtClean="0"/>
              <a:t>activity</a:t>
            </a:r>
            <a:r>
              <a:rPr lang="fr-FR" dirty="0" smtClean="0"/>
              <a:t> in the hall)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/>
              <a:t>Implanted</a:t>
            </a:r>
            <a:r>
              <a:rPr lang="fr-FR" dirty="0" smtClean="0"/>
              <a:t> </a:t>
            </a:r>
            <a:r>
              <a:rPr lang="fr-FR" baseline="30000" dirty="0" smtClean="0"/>
              <a:t>23</a:t>
            </a:r>
            <a:r>
              <a:rPr lang="fr-FR" dirty="0" smtClean="0"/>
              <a:t>Mg </a:t>
            </a:r>
            <a:r>
              <a:rPr lang="fr-FR" dirty="0" err="1" smtClean="0"/>
              <a:t>around</a:t>
            </a:r>
            <a:r>
              <a:rPr lang="fr-FR" dirty="0" smtClean="0"/>
              <a:t> the </a:t>
            </a:r>
            <a:r>
              <a:rPr lang="fr-FR" dirty="0" err="1" smtClean="0"/>
              <a:t>trap</a:t>
            </a:r>
            <a:r>
              <a:rPr lang="fr-FR" dirty="0" smtClean="0"/>
              <a:t> (</a:t>
            </a:r>
            <a:r>
              <a:rPr lang="fr-FR" dirty="0" err="1" smtClean="0"/>
              <a:t>only</a:t>
            </a:r>
            <a:r>
              <a:rPr lang="fr-FR" dirty="0" smtClean="0"/>
              <a:t> 10% capture, 90% </a:t>
            </a:r>
            <a:r>
              <a:rPr lang="fr-FR" dirty="0" err="1" smtClean="0"/>
              <a:t>lost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4283497" y="3960182"/>
            <a:ext cx="679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3s cycles: 2s </a:t>
            </a:r>
            <a:r>
              <a:rPr lang="fr-FR" dirty="0" err="1" smtClean="0"/>
              <a:t>trapped</a:t>
            </a:r>
            <a:r>
              <a:rPr lang="fr-FR" dirty="0" smtClean="0"/>
              <a:t> ions, 1s </a:t>
            </a:r>
            <a:r>
              <a:rPr lang="fr-FR" dirty="0" err="1" smtClean="0"/>
              <a:t>measuring</a:t>
            </a:r>
            <a:r>
              <a:rPr lang="fr-FR" dirty="0" smtClean="0"/>
              <a:t> </a:t>
            </a:r>
            <a:r>
              <a:rPr lang="fr-FR" dirty="0" err="1" smtClean="0"/>
              <a:t>implanted</a:t>
            </a:r>
            <a:r>
              <a:rPr lang="fr-FR" dirty="0" smtClean="0"/>
              <a:t> background</a:t>
            </a:r>
          </a:p>
          <a:p>
            <a:r>
              <a:rPr lang="fr-FR" dirty="0" err="1" smtClean="0"/>
              <a:t>Measured</a:t>
            </a:r>
            <a:r>
              <a:rPr lang="fr-FR" dirty="0" smtClean="0"/>
              <a:t> background </a:t>
            </a:r>
            <a:r>
              <a:rPr lang="fr-FR" dirty="0" err="1" smtClean="0"/>
              <a:t>is</a:t>
            </a:r>
            <a:r>
              <a:rPr lang="fr-FR" dirty="0" smtClean="0"/>
              <a:t> ~ 20x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signal  (10000 </a:t>
            </a:r>
            <a:r>
              <a:rPr lang="fr-FR" dirty="0" err="1" smtClean="0"/>
              <a:t>cnts</a:t>
            </a:r>
            <a:r>
              <a:rPr lang="fr-FR" dirty="0" smtClean="0"/>
              <a:t> vs ~500) 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4621823" y="2016063"/>
            <a:ext cx="227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00FF"/>
                </a:solidFill>
              </a:rPr>
              <a:t>Using</a:t>
            </a:r>
            <a:r>
              <a:rPr lang="fr-FR" b="1" dirty="0" smtClean="0">
                <a:solidFill>
                  <a:srgbClr val="0000FF"/>
                </a:solidFill>
              </a:rPr>
              <a:t> single </a:t>
            </a:r>
            <a:r>
              <a:rPr lang="fr-FR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events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endParaRPr lang="fr-FR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ZoneTexte 32"/>
              <p:cNvSpPr txBox="1"/>
              <p:nvPr/>
            </p:nvSpPr>
            <p:spPr>
              <a:xfrm>
                <a:off x="4487783" y="4910667"/>
                <a:ext cx="6388224" cy="762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No </a:t>
                </a:r>
                <a:r>
                  <a:rPr lang="fr-FR" dirty="0" err="1" smtClean="0"/>
                  <a:t>meaningful</a:t>
                </a:r>
                <a:r>
                  <a:rPr lang="fr-FR" dirty="0" smtClean="0"/>
                  <a:t> values for </a:t>
                </a:r>
                <a:r>
                  <a:rPr lang="fr-FR" dirty="0" err="1" smtClean="0"/>
                  <a:t>asymmetry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dirty="0" smtClean="0">
                  <a:ea typeface="Cambria Math" panose="02040503050406030204" pitchFamily="18" charset="0"/>
                </a:endParaRPr>
              </a:p>
              <a:p>
                <a:r>
                  <a:rPr lang="fr-FR" dirty="0" err="1" smtClean="0"/>
                  <a:t>Although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sign</a:t>
                </a:r>
                <a:r>
                  <a:rPr lang="fr-FR" dirty="0" smtClean="0"/>
                  <a:t> of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FR" dirty="0" smtClean="0"/>
                  <a:t> seems to change for sigma+ to sigma-</a:t>
                </a:r>
                <a:endParaRPr lang="fr-FR" dirty="0"/>
              </a:p>
            </p:txBody>
          </p:sp>
        </mc:Choice>
        <mc:Fallback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783" y="4910667"/>
                <a:ext cx="6388224" cy="762581"/>
              </a:xfrm>
              <a:prstGeom prst="rect">
                <a:avLst/>
              </a:prstGeom>
              <a:blipFill>
                <a:blip r:embed="rId6"/>
                <a:stretch>
                  <a:fillRect l="-763" b="-1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ZoneTexte 33"/>
          <p:cNvSpPr txBox="1"/>
          <p:nvPr/>
        </p:nvSpPr>
        <p:spPr>
          <a:xfrm>
            <a:off x="2328633" y="508661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N1 </a:t>
            </a:r>
            <a:r>
              <a:rPr lang="fr-FR" dirty="0" smtClean="0">
                <a:latin typeface="Symbol" panose="05050102010706020507" pitchFamily="18" charset="2"/>
              </a:rPr>
              <a:t>b</a:t>
            </a:r>
            <a:endParaRPr lang="fr-FR" dirty="0">
              <a:latin typeface="Symbol" panose="05050102010706020507" pitchFamily="18" charset="2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367988" y="264657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N2 </a:t>
            </a:r>
            <a:r>
              <a:rPr lang="fr-FR" dirty="0" smtClean="0">
                <a:latin typeface="Symbol" panose="05050102010706020507" pitchFamily="18" charset="2"/>
              </a:rPr>
              <a:t>b</a:t>
            </a:r>
            <a:endParaRPr lang="fr-FR" dirty="0">
              <a:latin typeface="Symbol" panose="05050102010706020507" pitchFamily="18" charset="2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153400" y="2133211"/>
            <a:ext cx="394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8h spin « up », spin « down », no lasers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377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Tw Cen MT Condensed Extra Bold" panose="020B0803020202020204" pitchFamily="34" charset="0"/>
              </a:rPr>
              <a:t>Radioactive </a:t>
            </a:r>
            <a:r>
              <a:rPr lang="fr-FR" sz="2800" b="1" dirty="0" err="1" smtClean="0">
                <a:latin typeface="Tw Cen MT Condensed Extra Bold" panose="020B0803020202020204" pitchFamily="34" charset="0"/>
              </a:rPr>
              <a:t>nuclei</a:t>
            </a:r>
            <a:r>
              <a:rPr lang="fr-FR" sz="2800" b="1" dirty="0" smtClean="0">
                <a:latin typeface="Tw Cen MT Condensed Extra Bold" panose="020B0803020202020204" pitchFamily="34" charset="0"/>
              </a:rPr>
              <a:t> to look for BSM Physics</a:t>
            </a:r>
            <a:endParaRPr lang="fr-FR" sz="2800" b="1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Nuclear</a:t>
            </a:r>
            <a:r>
              <a:rPr lang="fr-FR" sz="2400" dirty="0" smtClean="0"/>
              <a:t> beta </a:t>
            </a:r>
            <a:r>
              <a:rPr lang="fr-FR" sz="2400" dirty="0" err="1" smtClean="0"/>
              <a:t>decay</a:t>
            </a:r>
            <a:r>
              <a:rPr lang="fr-FR" sz="2400" dirty="0" smtClean="0"/>
              <a:t> as a </a:t>
            </a:r>
            <a:r>
              <a:rPr lang="fr-FR" sz="2400" dirty="0" err="1" smtClean="0"/>
              <a:t>laboratory</a:t>
            </a:r>
            <a:r>
              <a:rPr lang="fr-FR" sz="2400" dirty="0" smtClean="0"/>
              <a:t> for </a:t>
            </a:r>
            <a:r>
              <a:rPr lang="fr-FR" sz="2400" dirty="0" err="1" smtClean="0"/>
              <a:t>weak</a:t>
            </a:r>
            <a:r>
              <a:rPr lang="fr-FR" sz="2400" dirty="0" smtClean="0"/>
              <a:t> interaction</a:t>
            </a:r>
          </a:p>
          <a:p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The MORA </a:t>
            </a:r>
            <a:r>
              <a:rPr lang="fr-FR" sz="2400" dirty="0" err="1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  <a:endParaRPr lang="fr-FR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Objectives</a:t>
            </a: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Experimenta</a:t>
            </a: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l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 setup</a:t>
            </a:r>
          </a:p>
          <a:p>
            <a:pPr lvl="1"/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Commissioning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experimental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 progresses</a:t>
            </a: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sz="2400" dirty="0" err="1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Summary</a:t>
            </a:r>
            <a:endParaRPr lang="fr-F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5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4252079" y="1687993"/>
                <a:ext cx="3071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2)/(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fr-FR" dirty="0" smtClean="0"/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079" y="1687993"/>
                <a:ext cx="3071674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/>
              <p:cNvSpPr txBox="1"/>
              <p:nvPr/>
            </p:nvSpPr>
            <p:spPr>
              <a:xfrm>
                <a:off x="7538609" y="1687993"/>
                <a:ext cx="2413289" cy="39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fr-FR" dirty="0" smtClean="0"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~0.5</m:t>
                    </m:r>
                  </m:oMath>
                </a14:m>
                <a:endParaRPr lang="fr-FR" baseline="-25000" dirty="0"/>
              </a:p>
            </p:txBody>
          </p:sp>
        </mc:Choice>
        <mc:Fallback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609" y="1687993"/>
                <a:ext cx="2413289" cy="394082"/>
              </a:xfrm>
              <a:prstGeom prst="rect">
                <a:avLst/>
              </a:prstGeom>
              <a:blipFill>
                <a:blip r:embed="rId3"/>
                <a:stretch>
                  <a:fillRect l="-2273" t="-7692" b="-18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Espace réservé du contenu 2"/>
          <p:cNvSpPr>
            <a:spLocks noGrp="1"/>
          </p:cNvSpPr>
          <p:nvPr>
            <p:ph idx="1"/>
          </p:nvPr>
        </p:nvSpPr>
        <p:spPr>
          <a:xfrm>
            <a:off x="791345" y="1138414"/>
            <a:ext cx="10211272" cy="563879"/>
          </a:xfrm>
        </p:spPr>
        <p:txBody>
          <a:bodyPr>
            <a:normAutofit/>
          </a:bodyPr>
          <a:lstStyle/>
          <a:p>
            <a:r>
              <a:rPr lang="fr-FR" sz="2400" dirty="0" smtClean="0"/>
              <a:t>First data </a:t>
            </a:r>
            <a:r>
              <a:rPr lang="fr-FR" sz="2400" dirty="0" err="1" smtClean="0"/>
              <a:t>acquired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 </a:t>
            </a:r>
            <a:r>
              <a:rPr lang="fr-FR" sz="2400" baseline="30000" dirty="0" err="1" smtClean="0"/>
              <a:t>nat</a:t>
            </a:r>
            <a:r>
              <a:rPr lang="fr-FR" sz="2400" dirty="0" err="1" smtClean="0"/>
              <a:t>Mg</a:t>
            </a:r>
            <a:r>
              <a:rPr lang="fr-FR" sz="2400" dirty="0" smtClean="0"/>
              <a:t>(</a:t>
            </a:r>
            <a:r>
              <a:rPr lang="fr-FR" sz="2400" dirty="0" err="1" smtClean="0"/>
              <a:t>p,d</a:t>
            </a:r>
            <a:r>
              <a:rPr lang="fr-FR" sz="2400" dirty="0" smtClean="0"/>
              <a:t>)</a:t>
            </a:r>
            <a:r>
              <a:rPr lang="fr-FR" sz="2400" baseline="30000" dirty="0" smtClean="0"/>
              <a:t>23</a:t>
            </a:r>
            <a:r>
              <a:rPr lang="fr-FR" sz="2400" dirty="0" smtClean="0"/>
              <a:t>Mg </a:t>
            </a:r>
            <a:r>
              <a:rPr lang="fr-FR" sz="2400" dirty="0" smtClean="0"/>
              <a:t> are </a:t>
            </a:r>
            <a:r>
              <a:rPr lang="fr-FR" sz="2400" b="1" dirty="0" err="1" smtClean="0"/>
              <a:t>under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analysis</a:t>
            </a:r>
            <a:r>
              <a:rPr lang="fr-FR" sz="2400" dirty="0" smtClean="0"/>
              <a:t> </a:t>
            </a:r>
            <a:r>
              <a:rPr lang="fr-FR" sz="1800" dirty="0" smtClean="0"/>
              <a:t>(10-13 </a:t>
            </a:r>
            <a:r>
              <a:rPr lang="fr-FR" sz="1800" dirty="0"/>
              <a:t>Nov</a:t>
            </a:r>
            <a:r>
              <a:rPr lang="fr-FR" sz="1800" dirty="0" smtClean="0"/>
              <a:t>.)</a:t>
            </a:r>
            <a:endParaRPr lang="fr-FR" sz="18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13/02/2022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30</a:t>
            </a:fld>
            <a:endParaRPr lang="fr-FR" dirty="0"/>
          </a:p>
        </p:txBody>
      </p:sp>
      <p:sp>
        <p:nvSpPr>
          <p:cNvPr id="28" name="Titre 4"/>
          <p:cNvSpPr>
            <a:spLocks noGrp="1"/>
          </p:cNvSpPr>
          <p:nvPr>
            <p:ph type="title"/>
          </p:nvPr>
        </p:nvSpPr>
        <p:spPr>
          <a:xfrm>
            <a:off x="3581400" y="274638"/>
            <a:ext cx="6629400" cy="11430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Tw Cen MT Condensed Extra Bold" panose="020B0803020202020204" pitchFamily="34" charset="0"/>
              </a:rPr>
              <a:t>First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results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: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polarization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proof-of-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principle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7" y="1634435"/>
            <a:ext cx="1152128" cy="763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5" name="ZoneTexte 14"/>
          <p:cNvSpPr txBox="1"/>
          <p:nvPr/>
        </p:nvSpPr>
        <p:spPr>
          <a:xfrm>
            <a:off x="4949687" y="3454273"/>
            <a:ext cx="705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N1 and N2 are </a:t>
            </a:r>
            <a:r>
              <a:rPr lang="fr-FR" dirty="0" err="1" smtClean="0"/>
              <a:t>coincidences</a:t>
            </a:r>
            <a:r>
              <a:rPr lang="fr-FR" dirty="0" smtClean="0"/>
              <a:t> but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polluted</a:t>
            </a:r>
            <a:r>
              <a:rPr lang="fr-FR" dirty="0" smtClean="0"/>
              <a:t> by </a:t>
            </a:r>
            <a:r>
              <a:rPr lang="fr-FR" dirty="0" err="1" smtClean="0"/>
              <a:t>fortuitous</a:t>
            </a:r>
            <a:r>
              <a:rPr lang="fr-FR" dirty="0" smtClean="0"/>
              <a:t> background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Extremely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baseline="30000" dirty="0" smtClean="0"/>
              <a:t>23</a:t>
            </a:r>
            <a:r>
              <a:rPr lang="fr-FR" b="1" dirty="0" smtClean="0"/>
              <a:t>Na+ </a:t>
            </a:r>
            <a:r>
              <a:rPr lang="fr-FR" b="1" dirty="0" err="1" smtClean="0"/>
              <a:t>leaking</a:t>
            </a:r>
            <a:r>
              <a:rPr lang="fr-FR" b="1" dirty="0" smtClean="0"/>
              <a:t> out from the </a:t>
            </a:r>
            <a:r>
              <a:rPr lang="fr-FR" b="1" dirty="0" err="1" smtClean="0"/>
              <a:t>trap</a:t>
            </a:r>
            <a:r>
              <a:rPr lang="fr-FR" b="1" dirty="0" smtClean="0"/>
              <a:t> </a:t>
            </a:r>
            <a:r>
              <a:rPr lang="fr-FR" b="1" dirty="0" err="1" smtClean="0"/>
              <a:t>increases</a:t>
            </a:r>
            <a:r>
              <a:rPr lang="fr-FR" b="1" dirty="0" smtClean="0"/>
              <a:t> the </a:t>
            </a:r>
            <a:r>
              <a:rPr lang="fr-FR" b="1" dirty="0" err="1" smtClean="0"/>
              <a:t>fortuitous</a:t>
            </a:r>
            <a:r>
              <a:rPr lang="fr-FR" b="1" dirty="0" smtClean="0"/>
              <a:t> background 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4511856" y="1984557"/>
            <a:ext cx="2919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00FF"/>
                </a:solidFill>
              </a:rPr>
              <a:t>Using</a:t>
            </a:r>
            <a:r>
              <a:rPr lang="fr-FR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 b </a:t>
            </a:r>
            <a:r>
              <a:rPr lang="fr-FR" b="1" dirty="0" smtClean="0">
                <a:solidFill>
                  <a:srgbClr val="0000FF"/>
                </a:solidFill>
              </a:rPr>
              <a:t>– </a:t>
            </a:r>
            <a:r>
              <a:rPr lang="fr-FR" b="1" dirty="0" err="1" smtClean="0">
                <a:solidFill>
                  <a:srgbClr val="0000FF"/>
                </a:solidFill>
              </a:rPr>
              <a:t>recoil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coincidences</a:t>
            </a:r>
            <a:endParaRPr lang="fr-FR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748283" y="1615926"/>
                <a:ext cx="1297856" cy="800284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  <m:r>
                        <a:rPr lang="fr-FR" sz="2000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283" y="1615926"/>
                <a:ext cx="1297856" cy="8002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/>
          <p:cNvSpPr txBox="1"/>
          <p:nvPr/>
        </p:nvSpPr>
        <p:spPr>
          <a:xfrm>
            <a:off x="314469" y="5091671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Si1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324621" y="2602700"/>
            <a:ext cx="63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Si2</a:t>
            </a:r>
            <a:endParaRPr lang="fr-FR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8" y="2480785"/>
            <a:ext cx="1396105" cy="3718882"/>
          </a:xfrm>
          <a:prstGeom prst="rect">
            <a:avLst/>
          </a:prstGeom>
        </p:spPr>
      </p:pic>
      <p:cxnSp>
        <p:nvCxnSpPr>
          <p:cNvPr id="34" name="Connecteur en angle 33"/>
          <p:cNvCxnSpPr/>
          <p:nvPr/>
        </p:nvCxnSpPr>
        <p:spPr>
          <a:xfrm flipV="1">
            <a:off x="2216727" y="3740727"/>
            <a:ext cx="1893455" cy="3509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4110182" y="3334327"/>
            <a:ext cx="221673" cy="1459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2782803" y="3207784"/>
            <a:ext cx="109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Recoil</a:t>
            </a:r>
            <a:r>
              <a:rPr lang="fr-FR" dirty="0" smtClean="0"/>
              <a:t> ion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2795357" y="4498109"/>
            <a:ext cx="1536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+ 23Na</a:t>
            </a:r>
            <a:r>
              <a:rPr lang="fr-FR" baseline="30000" dirty="0" smtClean="0"/>
              <a:t>+</a:t>
            </a:r>
            <a:r>
              <a:rPr lang="fr-FR" dirty="0" smtClean="0"/>
              <a:t> </a:t>
            </a:r>
            <a:r>
              <a:rPr lang="fr-FR" dirty="0" err="1" smtClean="0"/>
              <a:t>leaking</a:t>
            </a:r>
            <a:r>
              <a:rPr lang="fr-FR" dirty="0" smtClean="0"/>
              <a:t> out of </a:t>
            </a:r>
            <a:r>
              <a:rPr lang="fr-FR" dirty="0" err="1" smtClean="0"/>
              <a:t>trap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3237155" y="2464200"/>
            <a:ext cx="2554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Recoil</a:t>
            </a:r>
            <a:r>
              <a:rPr lang="fr-FR" dirty="0" smtClean="0"/>
              <a:t> ion detector (</a:t>
            </a:r>
            <a:r>
              <a:rPr lang="fr-FR" dirty="0" err="1" smtClean="0"/>
              <a:t>MCP+resistive</a:t>
            </a:r>
            <a:r>
              <a:rPr lang="fr-FR" dirty="0" smtClean="0"/>
              <a:t> anode)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113404" y="4528256"/>
            <a:ext cx="393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 </a:t>
            </a:r>
            <a:r>
              <a:rPr lang="fr-FR" dirty="0" err="1" smtClean="0"/>
              <a:t>meaningful</a:t>
            </a:r>
            <a:r>
              <a:rPr lang="fr-FR" dirty="0" smtClean="0"/>
              <a:t> values (10cnts +-12 </a:t>
            </a:r>
            <a:r>
              <a:rPr lang="fr-FR" dirty="0" err="1" smtClean="0"/>
              <a:t>cnts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8344729" y="2122117"/>
            <a:ext cx="389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8h spin «up », spin « down », no lasers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093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Tw Cen MT Condensed Extra Bold" panose="020B0803020202020204" pitchFamily="34" charset="0"/>
              </a:rPr>
              <a:t>Radioactive </a:t>
            </a:r>
            <a:r>
              <a:rPr lang="fr-FR" sz="2800" b="1" dirty="0" err="1" smtClean="0">
                <a:latin typeface="Tw Cen MT Condensed Extra Bold" panose="020B0803020202020204" pitchFamily="34" charset="0"/>
              </a:rPr>
              <a:t>nuclei</a:t>
            </a:r>
            <a:r>
              <a:rPr lang="fr-FR" sz="2800" b="1" dirty="0" smtClean="0">
                <a:latin typeface="Tw Cen MT Condensed Extra Bold" panose="020B0803020202020204" pitchFamily="34" charset="0"/>
              </a:rPr>
              <a:t> to look for BSM Physics</a:t>
            </a:r>
            <a:endParaRPr lang="fr-FR" sz="2800" b="1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>
                <a:solidFill>
                  <a:schemeClr val="bg1">
                    <a:lumMod val="65000"/>
                  </a:schemeClr>
                </a:solidFill>
              </a:rPr>
              <a:t>Nuclear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 beta </a:t>
            </a:r>
            <a:r>
              <a:rPr lang="fr-FR" sz="2400" dirty="0" err="1" smtClean="0">
                <a:solidFill>
                  <a:schemeClr val="bg1">
                    <a:lumMod val="65000"/>
                  </a:schemeClr>
                </a:solidFill>
              </a:rPr>
              <a:t>decay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 as a </a:t>
            </a:r>
            <a:r>
              <a:rPr lang="fr-FR" sz="2400" dirty="0" err="1" smtClean="0">
                <a:solidFill>
                  <a:schemeClr val="bg1">
                    <a:lumMod val="65000"/>
                  </a:schemeClr>
                </a:solidFill>
              </a:rPr>
              <a:t>laboratory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 for </a:t>
            </a:r>
            <a:r>
              <a:rPr lang="fr-FR" sz="2400" dirty="0" err="1" smtClean="0">
                <a:solidFill>
                  <a:schemeClr val="bg1">
                    <a:lumMod val="65000"/>
                  </a:schemeClr>
                </a:solidFill>
              </a:rPr>
              <a:t>weak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 interaction</a:t>
            </a:r>
          </a:p>
          <a:p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The MORA </a:t>
            </a:r>
            <a:r>
              <a:rPr lang="fr-FR" sz="2400" dirty="0" err="1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  <a:endParaRPr lang="fr-FR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Objectives</a:t>
            </a: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Experimenta</a:t>
            </a: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l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 setup</a:t>
            </a:r>
          </a:p>
          <a:p>
            <a:pPr lvl="1"/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Commissioning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experimental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 progresses</a:t>
            </a: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sz="2400" dirty="0" err="1" smtClean="0">
                <a:sym typeface="Wingdings" panose="05000000000000000000" pitchFamily="2" charset="2"/>
              </a:rPr>
              <a:t>Summary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1345" y="1138414"/>
            <a:ext cx="10807620" cy="5217936"/>
          </a:xfrm>
        </p:spPr>
        <p:txBody>
          <a:bodyPr>
            <a:normAutofit fontScale="85000" lnSpcReduction="20000"/>
          </a:bodyPr>
          <a:lstStyle/>
          <a:p>
            <a:r>
              <a:rPr lang="fr-FR" sz="2400" b="1" dirty="0" smtClean="0"/>
              <a:t>2022</a:t>
            </a:r>
            <a:r>
              <a:rPr lang="fr-FR" sz="2400" dirty="0" smtClean="0"/>
              <a:t>: </a:t>
            </a:r>
            <a:r>
              <a:rPr lang="fr-FR" sz="2400" b="1" dirty="0" smtClean="0"/>
              <a:t>installation and </a:t>
            </a:r>
            <a:r>
              <a:rPr lang="fr-FR" sz="2400" b="1" dirty="0" err="1" smtClean="0"/>
              <a:t>commissioning</a:t>
            </a:r>
            <a:r>
              <a:rPr lang="fr-FR" sz="2400" b="1" dirty="0" smtClean="0"/>
              <a:t> at JYFL</a:t>
            </a:r>
          </a:p>
          <a:p>
            <a:pPr lvl="1"/>
            <a:r>
              <a:rPr lang="fr-FR" sz="2000" dirty="0" err="1" smtClean="0"/>
              <a:t>Commissioning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trap</a:t>
            </a:r>
            <a:r>
              <a:rPr lang="fr-FR" sz="2000" dirty="0" smtClean="0"/>
              <a:t> and laser system </a:t>
            </a:r>
            <a:r>
              <a:rPr lang="fr-FR" sz="2000" dirty="0" err="1" smtClean="0"/>
              <a:t>successful</a:t>
            </a:r>
            <a:endParaRPr lang="fr-FR" sz="2000" dirty="0" smtClean="0"/>
          </a:p>
          <a:p>
            <a:pPr lvl="1"/>
            <a:r>
              <a:rPr lang="fr-FR" sz="2000" dirty="0" smtClean="0"/>
              <a:t>Production rate of </a:t>
            </a:r>
            <a:r>
              <a:rPr lang="fr-FR" sz="2000" baseline="30000" dirty="0" smtClean="0"/>
              <a:t>23</a:t>
            </a:r>
            <a:r>
              <a:rPr lang="fr-FR" sz="2000" dirty="0" smtClean="0"/>
              <a:t>Mg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enough</a:t>
            </a:r>
            <a:r>
              <a:rPr lang="fr-FR" sz="2000" dirty="0" smtClean="0"/>
              <a:t> for P and D </a:t>
            </a:r>
            <a:r>
              <a:rPr lang="fr-FR" sz="2000" dirty="0" err="1" smtClean="0"/>
              <a:t>correlation</a:t>
            </a:r>
            <a:r>
              <a:rPr lang="fr-FR" sz="2000" dirty="0" smtClean="0"/>
              <a:t> </a:t>
            </a:r>
            <a:r>
              <a:rPr lang="fr-FR" sz="2000" dirty="0" err="1" smtClean="0"/>
              <a:t>measurements@JYFL</a:t>
            </a:r>
            <a:endParaRPr lang="fr-FR" sz="2000" dirty="0" smtClean="0"/>
          </a:p>
          <a:p>
            <a:pPr lvl="1"/>
            <a:r>
              <a:rPr lang="fr-FR" sz="2000" dirty="0" smtClean="0"/>
              <a:t>But: </a:t>
            </a:r>
            <a:r>
              <a:rPr lang="fr-FR" sz="2000" baseline="30000" dirty="0" smtClean="0"/>
              <a:t>23</a:t>
            </a:r>
            <a:r>
              <a:rPr lang="fr-FR" sz="2000" dirty="0" smtClean="0"/>
              <a:t>Na contamination (1000 </a:t>
            </a:r>
            <a:r>
              <a:rPr lang="fr-FR" sz="2000" dirty="0" err="1" smtClean="0"/>
              <a:t>larger</a:t>
            </a:r>
            <a:r>
              <a:rPr lang="fr-FR" sz="2000" dirty="0" smtClean="0"/>
              <a:t> </a:t>
            </a:r>
            <a:r>
              <a:rPr lang="fr-FR" sz="2000" dirty="0" err="1" smtClean="0"/>
              <a:t>than</a:t>
            </a:r>
            <a:r>
              <a:rPr lang="fr-FR" sz="2000" dirty="0" smtClean="0"/>
              <a:t> </a:t>
            </a:r>
            <a:r>
              <a:rPr lang="fr-FR" sz="2000" baseline="30000" dirty="0" smtClean="0"/>
              <a:t>23</a:t>
            </a:r>
            <a:r>
              <a:rPr lang="fr-FR" sz="2000" dirty="0" smtClean="0"/>
              <a:t>Mg) </a:t>
            </a:r>
            <a:r>
              <a:rPr lang="fr-FR" sz="2000" dirty="0" err="1" smtClean="0"/>
              <a:t>prevents</a:t>
            </a:r>
            <a:r>
              <a:rPr lang="fr-FR" sz="2000" dirty="0" smtClean="0"/>
              <a:t> </a:t>
            </a:r>
            <a:r>
              <a:rPr lang="fr-FR" sz="2000" dirty="0" err="1" smtClean="0"/>
              <a:t>reaching</a:t>
            </a:r>
            <a:r>
              <a:rPr lang="fr-FR" sz="2000" dirty="0" smtClean="0"/>
              <a:t> the </a:t>
            </a:r>
            <a:r>
              <a:rPr lang="fr-FR" sz="2000" dirty="0" err="1" smtClean="0"/>
              <a:t>required</a:t>
            </a:r>
            <a:r>
              <a:rPr lang="fr-FR" sz="2000" dirty="0" smtClean="0"/>
              <a:t> </a:t>
            </a:r>
            <a:r>
              <a:rPr lang="fr-FR" sz="2000" dirty="0" err="1" smtClean="0"/>
              <a:t>number</a:t>
            </a:r>
            <a:r>
              <a:rPr lang="fr-FR" sz="2000" dirty="0" smtClean="0"/>
              <a:t> of </a:t>
            </a:r>
            <a:r>
              <a:rPr lang="fr-FR" sz="2000" dirty="0" err="1" smtClean="0"/>
              <a:t>trapped</a:t>
            </a:r>
            <a:r>
              <a:rPr lang="fr-FR" sz="2000" dirty="0" smtClean="0"/>
              <a:t> ions for D </a:t>
            </a:r>
            <a:r>
              <a:rPr lang="fr-FR" sz="2000" dirty="0" err="1" smtClean="0"/>
              <a:t>measurement</a:t>
            </a:r>
            <a:endParaRPr lang="fr-FR" sz="2000" dirty="0"/>
          </a:p>
          <a:p>
            <a:pPr lvl="2"/>
            <a:r>
              <a:rPr lang="fr-FR" sz="1800" dirty="0" smtClean="0"/>
              <a:t>And </a:t>
            </a:r>
            <a:r>
              <a:rPr lang="fr-FR" sz="1800" dirty="0" err="1" smtClean="0"/>
              <a:t>makes</a:t>
            </a:r>
            <a:r>
              <a:rPr lang="fr-FR" sz="1800" dirty="0" smtClean="0"/>
              <a:t> </a:t>
            </a:r>
            <a:r>
              <a:rPr lang="fr-FR" sz="1800" dirty="0" err="1" smtClean="0"/>
              <a:t>decent</a:t>
            </a:r>
            <a:r>
              <a:rPr lang="fr-FR" sz="1800" dirty="0" smtClean="0"/>
              <a:t> P </a:t>
            </a:r>
            <a:r>
              <a:rPr lang="fr-FR" sz="1800" dirty="0" err="1" smtClean="0"/>
              <a:t>measurement</a:t>
            </a:r>
            <a:r>
              <a:rPr lang="fr-FR" sz="1800" dirty="0" smtClean="0"/>
              <a:t> </a:t>
            </a:r>
            <a:r>
              <a:rPr lang="fr-FR" sz="1800" dirty="0" err="1" smtClean="0"/>
              <a:t>difficult</a:t>
            </a:r>
            <a:r>
              <a:rPr lang="fr-FR" sz="1800" dirty="0" smtClean="0"/>
              <a:t> due to off-</a:t>
            </a:r>
            <a:r>
              <a:rPr lang="fr-FR" sz="1800" dirty="0" err="1" smtClean="0"/>
              <a:t>trap</a:t>
            </a:r>
            <a:r>
              <a:rPr lang="fr-FR" sz="1800" dirty="0" smtClean="0"/>
              <a:t> </a:t>
            </a:r>
            <a:r>
              <a:rPr lang="fr-FR" sz="1800" dirty="0" err="1" smtClean="0"/>
              <a:t>decays</a:t>
            </a:r>
            <a:r>
              <a:rPr lang="fr-FR" sz="1800" dirty="0" smtClean="0"/>
              <a:t> (single </a:t>
            </a:r>
            <a:r>
              <a:rPr lang="fr-FR" sz="1800" dirty="0" err="1" smtClean="0"/>
              <a:t>events</a:t>
            </a:r>
            <a:r>
              <a:rPr lang="fr-FR" sz="1800" dirty="0" smtClean="0"/>
              <a:t>) and Na </a:t>
            </a:r>
            <a:r>
              <a:rPr lang="fr-FR" sz="1800" dirty="0" err="1" smtClean="0"/>
              <a:t>leaking</a:t>
            </a:r>
            <a:r>
              <a:rPr lang="fr-FR" sz="1800" dirty="0" smtClean="0"/>
              <a:t> out of the </a:t>
            </a:r>
            <a:r>
              <a:rPr lang="fr-FR" sz="1800" dirty="0" err="1" smtClean="0"/>
              <a:t>trap</a:t>
            </a:r>
            <a:r>
              <a:rPr lang="fr-FR" sz="1800" dirty="0" smtClean="0"/>
              <a:t> (</a:t>
            </a:r>
            <a:r>
              <a:rPr lang="fr-FR" sz="1800" dirty="0" err="1" smtClean="0"/>
              <a:t>coincidences</a:t>
            </a:r>
            <a:r>
              <a:rPr lang="fr-FR" sz="1800" dirty="0" smtClean="0"/>
              <a:t>)</a:t>
            </a:r>
          </a:p>
          <a:p>
            <a:r>
              <a:rPr lang="fr-FR" sz="2400" b="1" dirty="0" smtClean="0"/>
              <a:t>2023</a:t>
            </a:r>
            <a:r>
              <a:rPr lang="fr-FR" sz="2400" dirty="0" smtClean="0"/>
              <a:t>: </a:t>
            </a:r>
            <a:r>
              <a:rPr lang="fr-FR" sz="2400" b="1" dirty="0" err="1" smtClean="0">
                <a:solidFill>
                  <a:srgbClr val="0000FF"/>
                </a:solidFill>
              </a:rPr>
              <a:t>Beam</a:t>
            </a:r>
            <a:r>
              <a:rPr lang="fr-FR" sz="2400" b="1" dirty="0" smtClean="0">
                <a:solidFill>
                  <a:srgbClr val="0000FF"/>
                </a:solidFill>
              </a:rPr>
              <a:t> purification </a:t>
            </a:r>
            <a:r>
              <a:rPr lang="fr-FR" sz="2400" b="1" dirty="0" smtClean="0"/>
              <a:t>and </a:t>
            </a:r>
            <a:r>
              <a:rPr lang="fr-FR" sz="2400" b="1" dirty="0" err="1" smtClean="0"/>
              <a:t>further</a:t>
            </a:r>
            <a:r>
              <a:rPr lang="fr-FR" sz="2400" b="1" dirty="0" smtClean="0"/>
              <a:t> tests</a:t>
            </a:r>
            <a:endParaRPr lang="fr-FR" sz="2400" b="1" dirty="0" smtClean="0"/>
          </a:p>
          <a:p>
            <a:pPr lvl="1"/>
            <a:r>
              <a:rPr lang="fr-FR" sz="2000" dirty="0" err="1" smtClean="0"/>
              <a:t>June</a:t>
            </a:r>
            <a:r>
              <a:rPr lang="fr-FR" sz="2000" dirty="0" smtClean="0"/>
              <a:t>: </a:t>
            </a:r>
            <a:r>
              <a:rPr lang="fr-FR" sz="1800" dirty="0" smtClean="0"/>
              <a:t>production test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b="1" dirty="0" smtClean="0"/>
              <a:t>Ba </a:t>
            </a:r>
            <a:r>
              <a:rPr lang="fr-FR" sz="1800" b="1" dirty="0" err="1" smtClean="0"/>
              <a:t>coated</a:t>
            </a:r>
            <a:r>
              <a:rPr lang="fr-FR" sz="1800" b="1" dirty="0" smtClean="0"/>
              <a:t> Mg </a:t>
            </a:r>
            <a:r>
              <a:rPr lang="fr-FR" sz="1800" b="1" dirty="0" err="1" smtClean="0"/>
              <a:t>target</a:t>
            </a:r>
            <a:endParaRPr lang="fr-FR" sz="1800" b="1" dirty="0" smtClean="0"/>
          </a:p>
          <a:p>
            <a:pPr lvl="3"/>
            <a:r>
              <a:rPr lang="fr-FR" dirty="0" smtClean="0"/>
              <a:t>Ba </a:t>
            </a:r>
            <a:r>
              <a:rPr lang="fr-FR" dirty="0" err="1" smtClean="0"/>
              <a:t>prevents</a:t>
            </a:r>
            <a:r>
              <a:rPr lang="fr-FR" dirty="0" smtClean="0"/>
              <a:t> surface ionisation of Na (W&lt;3eV)</a:t>
            </a:r>
          </a:p>
          <a:p>
            <a:pPr lvl="2"/>
            <a:r>
              <a:rPr lang="fr-FR" sz="1800" dirty="0" err="1" smtClean="0"/>
              <a:t>Alternatively</a:t>
            </a:r>
            <a:r>
              <a:rPr lang="fr-FR" sz="1800" dirty="0" smtClean="0"/>
              <a:t> </a:t>
            </a:r>
            <a:r>
              <a:rPr lang="fr-FR" sz="1800" b="1" dirty="0" smtClean="0"/>
              <a:t>h</a:t>
            </a:r>
            <a:r>
              <a:rPr lang="fr-FR" sz="1800" b="1" dirty="0" smtClean="0"/>
              <a:t>ot </a:t>
            </a:r>
            <a:r>
              <a:rPr lang="fr-FR" sz="1800" b="1" dirty="0" err="1" smtClean="0"/>
              <a:t>cavity</a:t>
            </a:r>
            <a:endParaRPr lang="fr-FR" sz="1600" b="1" dirty="0" smtClean="0"/>
          </a:p>
          <a:p>
            <a:pPr lvl="3"/>
            <a:r>
              <a:rPr lang="fr-FR" baseline="30000" dirty="0" smtClean="0"/>
              <a:t>12</a:t>
            </a:r>
            <a:r>
              <a:rPr lang="fr-FR" dirty="0" smtClean="0"/>
              <a:t>C+</a:t>
            </a:r>
            <a:r>
              <a:rPr lang="fr-FR" baseline="30000" dirty="0" smtClean="0"/>
              <a:t>12</a:t>
            </a:r>
            <a:r>
              <a:rPr lang="fr-FR" dirty="0" smtClean="0"/>
              <a:t>C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baseline="30000" dirty="0">
                <a:sym typeface="Wingdings" panose="05000000000000000000" pitchFamily="2" charset="2"/>
              </a:rPr>
              <a:t>23</a:t>
            </a:r>
            <a:r>
              <a:rPr lang="fr-FR" dirty="0">
                <a:sym typeface="Wingdings" panose="05000000000000000000" pitchFamily="2" charset="2"/>
              </a:rPr>
              <a:t>Mg+n @5MeV/u, </a:t>
            </a:r>
            <a:r>
              <a:rPr lang="fr-FR" dirty="0" smtClean="0">
                <a:sym typeface="Wingdings" panose="05000000000000000000" pitchFamily="2" charset="2"/>
              </a:rPr>
              <a:t>10mbarn </a:t>
            </a:r>
            <a:r>
              <a:rPr lang="fr-FR" dirty="0" err="1" smtClean="0"/>
              <a:t>stable</a:t>
            </a:r>
            <a:r>
              <a:rPr lang="fr-FR" dirty="0" err="1" smtClean="0"/>
              <a:t>Stud</a:t>
            </a:r>
            <a:r>
              <a:rPr lang="fr-FR" dirty="0" err="1" smtClean="0"/>
              <a:t>ying</a:t>
            </a:r>
            <a:r>
              <a:rPr lang="fr-FR" dirty="0" smtClean="0"/>
              <a:t> prospects</a:t>
            </a:r>
          </a:p>
          <a:p>
            <a:pPr lvl="3"/>
            <a:r>
              <a:rPr lang="fr-FR" dirty="0" smtClean="0"/>
              <a:t>Natural </a:t>
            </a:r>
            <a:r>
              <a:rPr lang="fr-FR" baseline="30000" dirty="0"/>
              <a:t>23</a:t>
            </a:r>
            <a:r>
              <a:rPr lang="fr-FR" dirty="0"/>
              <a:t>Na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outgased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smtClean="0"/>
              <a:t>time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sz="2000" dirty="0" err="1" smtClean="0">
                <a:sym typeface="Wingdings" panose="05000000000000000000" pitchFamily="2" charset="2"/>
              </a:rPr>
              <a:t>November</a:t>
            </a:r>
            <a:r>
              <a:rPr lang="fr-FR" sz="2000" dirty="0" smtClean="0">
                <a:sym typeface="Wingdings" panose="05000000000000000000" pitchFamily="2" charset="2"/>
              </a:rPr>
              <a:t>: data </a:t>
            </a:r>
            <a:r>
              <a:rPr lang="fr-FR" sz="2000" dirty="0" err="1" smtClean="0">
                <a:sym typeface="Wingdings" panose="05000000000000000000" pitchFamily="2" charset="2"/>
              </a:rPr>
              <a:t>taking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with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purified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beams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 lvl="2"/>
            <a:r>
              <a:rPr lang="fr-FR" sz="1600" dirty="0" err="1" smtClean="0">
                <a:sym typeface="Wingdings" panose="05000000000000000000" pitchFamily="2" charset="2"/>
              </a:rPr>
              <a:t>Using</a:t>
            </a:r>
            <a:r>
              <a:rPr lang="fr-FR" sz="1600" dirty="0" smtClean="0">
                <a:sym typeface="Wingdings" panose="05000000000000000000" pitchFamily="2" charset="2"/>
              </a:rPr>
              <a:t> MR TOF </a:t>
            </a:r>
            <a:r>
              <a:rPr lang="fr-FR" sz="1600" dirty="0" err="1" smtClean="0">
                <a:sym typeface="Wingdings" panose="05000000000000000000" pitchFamily="2" charset="2"/>
              </a:rPr>
              <a:t>separator</a:t>
            </a:r>
            <a:r>
              <a:rPr lang="fr-FR" sz="1600" dirty="0" smtClean="0">
                <a:sym typeface="Wingdings" panose="05000000000000000000" pitchFamily="2" charset="2"/>
              </a:rPr>
              <a:t> to </a:t>
            </a:r>
            <a:r>
              <a:rPr lang="fr-FR" sz="1600" dirty="0" err="1" smtClean="0">
                <a:sym typeface="Wingdings" panose="05000000000000000000" pitchFamily="2" charset="2"/>
              </a:rPr>
              <a:t>suppress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baseline="30000" dirty="0" smtClean="0">
                <a:sym typeface="Wingdings" panose="05000000000000000000" pitchFamily="2" charset="2"/>
              </a:rPr>
              <a:t>23</a:t>
            </a:r>
            <a:r>
              <a:rPr lang="fr-FR" sz="1600" dirty="0" smtClean="0">
                <a:sym typeface="Wingdings" panose="05000000000000000000" pitchFamily="2" charset="2"/>
              </a:rPr>
              <a:t>Na</a:t>
            </a:r>
            <a:endParaRPr lang="fr-FR" sz="1600" dirty="0" smtClean="0"/>
          </a:p>
          <a:p>
            <a:pPr lvl="2"/>
            <a:r>
              <a:rPr lang="fr-FR" sz="1800" dirty="0" err="1" smtClean="0"/>
              <a:t>Polarization</a:t>
            </a:r>
            <a:r>
              <a:rPr lang="fr-FR" sz="1800" dirty="0" smtClean="0"/>
              <a:t> proof-of-</a:t>
            </a:r>
            <a:r>
              <a:rPr lang="fr-FR" sz="1800" dirty="0" err="1" smtClean="0"/>
              <a:t>principle</a:t>
            </a:r>
            <a:r>
              <a:rPr lang="fr-FR" sz="1800" dirty="0" smtClean="0"/>
              <a:t>?</a:t>
            </a:r>
          </a:p>
          <a:p>
            <a:r>
              <a:rPr lang="fr-FR" sz="2300" b="1" dirty="0" smtClean="0"/>
              <a:t>2024 – 2027: data </a:t>
            </a:r>
            <a:r>
              <a:rPr lang="fr-FR" sz="2300" b="1" dirty="0" err="1" smtClean="0"/>
              <a:t>taking</a:t>
            </a:r>
            <a:r>
              <a:rPr lang="fr-FR" sz="2300" b="1" dirty="0" smtClean="0"/>
              <a:t> at JYFL</a:t>
            </a:r>
          </a:p>
          <a:p>
            <a:pPr lvl="1"/>
            <a:r>
              <a:rPr lang="fr-FR" sz="2100" baseline="30000" dirty="0" smtClean="0"/>
              <a:t>23</a:t>
            </a:r>
            <a:r>
              <a:rPr lang="fr-FR" sz="2100" dirty="0" smtClean="0"/>
              <a:t>Mg / </a:t>
            </a:r>
            <a:r>
              <a:rPr lang="fr-FR" sz="2100" baseline="30000" dirty="0" smtClean="0"/>
              <a:t>39</a:t>
            </a:r>
            <a:r>
              <a:rPr lang="fr-FR" sz="2100" dirty="0" smtClean="0"/>
              <a:t>Ca </a:t>
            </a:r>
            <a:r>
              <a:rPr lang="fr-FR" sz="2100" dirty="0" err="1" smtClean="0"/>
              <a:t>sensitivity</a:t>
            </a:r>
            <a:r>
              <a:rPr lang="fr-FR" sz="2100" dirty="0" smtClean="0"/>
              <a:t> on </a:t>
            </a:r>
            <a:r>
              <a:rPr lang="fr-FR" sz="2100" i="1" dirty="0" smtClean="0"/>
              <a:t>D</a:t>
            </a:r>
            <a:r>
              <a:rPr lang="fr-FR" sz="2100" dirty="0" smtClean="0"/>
              <a:t> to the 10</a:t>
            </a:r>
            <a:r>
              <a:rPr lang="fr-FR" sz="2100" baseline="30000" dirty="0" smtClean="0"/>
              <a:t>-4</a:t>
            </a:r>
            <a:r>
              <a:rPr lang="fr-FR" sz="2100" dirty="0" smtClean="0"/>
              <a:t> </a:t>
            </a:r>
            <a:r>
              <a:rPr lang="fr-FR" sz="2100" dirty="0" err="1" smtClean="0"/>
              <a:t>level</a:t>
            </a:r>
            <a:endParaRPr lang="fr-FR" sz="2100" baseline="30000" dirty="0" smtClean="0"/>
          </a:p>
          <a:p>
            <a:r>
              <a:rPr lang="fr-FR" sz="2300" b="1" dirty="0" smtClean="0"/>
              <a:t>2027 - …: data </a:t>
            </a:r>
            <a:r>
              <a:rPr lang="fr-FR" sz="2300" b="1" dirty="0" err="1" smtClean="0"/>
              <a:t>taking</a:t>
            </a:r>
            <a:r>
              <a:rPr lang="fr-FR" sz="2300" b="1" dirty="0" smtClean="0"/>
              <a:t> at GANIL / DESIR</a:t>
            </a:r>
          </a:p>
          <a:p>
            <a:pPr lvl="1"/>
            <a:r>
              <a:rPr lang="fr-FR" sz="2100" baseline="30000" dirty="0"/>
              <a:t>23</a:t>
            </a:r>
            <a:r>
              <a:rPr lang="fr-FR" sz="2100" dirty="0"/>
              <a:t>Mg / </a:t>
            </a:r>
            <a:r>
              <a:rPr lang="fr-FR" sz="2100" baseline="30000" dirty="0"/>
              <a:t>39</a:t>
            </a:r>
            <a:r>
              <a:rPr lang="fr-FR" sz="2100" dirty="0"/>
              <a:t>Ca </a:t>
            </a:r>
            <a:r>
              <a:rPr lang="fr-FR" sz="2100" dirty="0" err="1"/>
              <a:t>sensitivity</a:t>
            </a:r>
            <a:r>
              <a:rPr lang="fr-FR" sz="2100" dirty="0"/>
              <a:t> on D down to </a:t>
            </a:r>
            <a:r>
              <a:rPr lang="fr-FR" sz="2100" dirty="0" smtClean="0"/>
              <a:t>the 10</a:t>
            </a:r>
            <a:r>
              <a:rPr lang="fr-FR" sz="2100" baseline="30000" dirty="0" smtClean="0"/>
              <a:t>-5</a:t>
            </a:r>
            <a:r>
              <a:rPr lang="fr-FR" sz="2100" dirty="0" smtClean="0"/>
              <a:t> </a:t>
            </a:r>
            <a:r>
              <a:rPr lang="fr-FR" sz="2100" dirty="0" err="1" smtClean="0"/>
              <a:t>level</a:t>
            </a:r>
            <a:endParaRPr lang="fr-FR" sz="2100" baseline="30000" dirty="0"/>
          </a:p>
          <a:p>
            <a:pPr lvl="1"/>
            <a:endParaRPr lang="fr-FR" sz="2200" dirty="0" smtClean="0"/>
          </a:p>
          <a:p>
            <a:pPr lvl="1"/>
            <a:endParaRPr lang="fr-FR" sz="2200" dirty="0" smtClean="0"/>
          </a:p>
        </p:txBody>
      </p:sp>
      <p:sp>
        <p:nvSpPr>
          <p:cNvPr id="9" name="Titre 4"/>
          <p:cNvSpPr>
            <a:spLocks noGrp="1"/>
          </p:cNvSpPr>
          <p:nvPr>
            <p:ph type="title"/>
          </p:nvPr>
        </p:nvSpPr>
        <p:spPr>
          <a:xfrm>
            <a:off x="3359426" y="274638"/>
            <a:ext cx="6851374" cy="11430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Tw Cen MT Condensed Extra Bold" panose="020B0803020202020204" pitchFamily="34" charset="0"/>
              </a:rPr>
              <a:t>Conclusion/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outlook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P. Delahaye, CP 2023, Les Houches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57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F2CF-9502-45E8-9D51-80316BB25EBE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9" name="Titre 4"/>
          <p:cNvSpPr>
            <a:spLocks noGrp="1"/>
          </p:cNvSpPr>
          <p:nvPr>
            <p:ph type="title"/>
          </p:nvPr>
        </p:nvSpPr>
        <p:spPr>
          <a:xfrm>
            <a:off x="1933206" y="553612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w Cen MT Condensed Extra Bold" panose="020B0803020202020204" pitchFamily="34" charset="0"/>
              </a:rPr>
              <a:t>MORA collaboration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134" y="2037492"/>
            <a:ext cx="2634182" cy="351590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75416" y="2052868"/>
            <a:ext cx="1632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E. </a:t>
            </a:r>
            <a:r>
              <a:rPr lang="fr-FR" sz="1400" dirty="0" err="1"/>
              <a:t>Liénard</a:t>
            </a:r>
            <a:endParaRPr lang="fr-FR" sz="1400" dirty="0"/>
          </a:p>
          <a:p>
            <a:r>
              <a:rPr lang="fr-FR" sz="1400" dirty="0"/>
              <a:t>M. Benali</a:t>
            </a:r>
          </a:p>
          <a:p>
            <a:r>
              <a:rPr lang="fr-FR" sz="1400" dirty="0">
                <a:solidFill>
                  <a:srgbClr val="0000FF"/>
                </a:solidFill>
              </a:rPr>
              <a:t>S. </a:t>
            </a:r>
            <a:r>
              <a:rPr lang="fr-FR" sz="1400" dirty="0" err="1">
                <a:solidFill>
                  <a:srgbClr val="0000FF"/>
                </a:solidFill>
              </a:rPr>
              <a:t>Daumas-Tschopp</a:t>
            </a:r>
            <a:endParaRPr lang="fr-FR" sz="1400" dirty="0">
              <a:solidFill>
                <a:srgbClr val="0000FF"/>
              </a:solidFill>
            </a:endParaRPr>
          </a:p>
          <a:p>
            <a:r>
              <a:rPr lang="fr-FR" sz="1400" dirty="0"/>
              <a:t>Y. </a:t>
            </a:r>
            <a:r>
              <a:rPr lang="fr-FR" sz="1400" dirty="0" err="1"/>
              <a:t>Merrer</a:t>
            </a:r>
            <a:endParaRPr lang="fr-FR" sz="1400" dirty="0"/>
          </a:p>
          <a:p>
            <a:r>
              <a:rPr lang="fr-FR" sz="1400" dirty="0"/>
              <a:t>X. Fléchard</a:t>
            </a:r>
          </a:p>
          <a:p>
            <a:r>
              <a:rPr lang="fr-FR" sz="1400" dirty="0"/>
              <a:t>G. </a:t>
            </a:r>
            <a:r>
              <a:rPr lang="fr-FR" sz="1400" dirty="0" err="1"/>
              <a:t>Quéméner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703205" y="1715256"/>
            <a:ext cx="1326004" cy="196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P. </a:t>
            </a:r>
            <a:r>
              <a:rPr lang="fr-FR" sz="1350" dirty="0" smtClean="0"/>
              <a:t>Delahaye </a:t>
            </a:r>
            <a:r>
              <a:rPr lang="fr-FR" sz="1350" b="1" dirty="0" smtClean="0">
                <a:solidFill>
                  <a:srgbClr val="FF00FF"/>
                </a:solidFill>
              </a:rPr>
              <a:t>- P.I.</a:t>
            </a:r>
          </a:p>
          <a:p>
            <a:r>
              <a:rPr lang="fr-FR" sz="1350" dirty="0" smtClean="0"/>
              <a:t>F. De Oliveira</a:t>
            </a:r>
          </a:p>
          <a:p>
            <a:r>
              <a:rPr lang="fr-FR" sz="1350" dirty="0" smtClean="0"/>
              <a:t>C. Fougères</a:t>
            </a:r>
          </a:p>
          <a:p>
            <a:r>
              <a:rPr lang="fr-FR" sz="1350" dirty="0" smtClean="0">
                <a:solidFill>
                  <a:srgbClr val="0000FF"/>
                </a:solidFill>
              </a:rPr>
              <a:t>N</a:t>
            </a:r>
            <a:r>
              <a:rPr lang="fr-FR" sz="1350" dirty="0">
                <a:solidFill>
                  <a:srgbClr val="0000FF"/>
                </a:solidFill>
              </a:rPr>
              <a:t>. Goyal</a:t>
            </a:r>
          </a:p>
          <a:p>
            <a:r>
              <a:rPr lang="fr-FR" sz="1350" dirty="0"/>
              <a:t>N. Lecesne</a:t>
            </a:r>
          </a:p>
          <a:p>
            <a:r>
              <a:rPr lang="fr-FR" sz="1350" dirty="0"/>
              <a:t>R. </a:t>
            </a:r>
            <a:r>
              <a:rPr lang="fr-FR" sz="1350" dirty="0" smtClean="0"/>
              <a:t>Leroy</a:t>
            </a:r>
          </a:p>
          <a:p>
            <a:r>
              <a:rPr lang="fr-FR" sz="1350" dirty="0" smtClean="0">
                <a:solidFill>
                  <a:srgbClr val="0000FF"/>
                </a:solidFill>
              </a:rPr>
              <a:t>L. M. Motilla</a:t>
            </a:r>
            <a:endParaRPr lang="fr-FR" sz="1350" dirty="0">
              <a:solidFill>
                <a:srgbClr val="0000FF"/>
              </a:solidFill>
            </a:endParaRPr>
          </a:p>
          <a:p>
            <a:r>
              <a:rPr lang="fr-FR" sz="1350" dirty="0"/>
              <a:t>B.M. </a:t>
            </a:r>
            <a:r>
              <a:rPr lang="fr-FR" sz="1350" dirty="0" smtClean="0"/>
              <a:t>Retailleau</a:t>
            </a:r>
            <a:endParaRPr lang="fr-FR" sz="1350" dirty="0"/>
          </a:p>
          <a:p>
            <a:r>
              <a:rPr lang="fr-FR" sz="1350" dirty="0">
                <a:solidFill>
                  <a:srgbClr val="0000FF"/>
                </a:solidFill>
              </a:rPr>
              <a:t>A. Singh</a:t>
            </a:r>
          </a:p>
        </p:txBody>
      </p:sp>
      <p:pic>
        <p:nvPicPr>
          <p:cNvPr id="17" name="Image 16" descr="logo couleur HD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402" y="1336452"/>
            <a:ext cx="1322766" cy="3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28" y="1696962"/>
            <a:ext cx="629395" cy="3601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2" descr="Ho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984" y="4880578"/>
            <a:ext cx="1202999" cy="239233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8616281" y="5081410"/>
            <a:ext cx="106240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G. Neyens</a:t>
            </a:r>
          </a:p>
          <a:p>
            <a:r>
              <a:rPr lang="fr-FR" sz="1350" dirty="0" smtClean="0"/>
              <a:t>M</a:t>
            </a:r>
            <a:r>
              <a:rPr lang="fr-FR" sz="1350" dirty="0"/>
              <a:t>. </a:t>
            </a:r>
            <a:r>
              <a:rPr lang="fr-FR" sz="1350" dirty="0" smtClean="0"/>
              <a:t>Kowalska</a:t>
            </a:r>
            <a:endParaRPr lang="fr-FR" sz="1350" dirty="0"/>
          </a:p>
        </p:txBody>
      </p:sp>
      <p:pic>
        <p:nvPicPr>
          <p:cNvPr id="21" name="Picture 8" descr="Nuclear and Radiation Physics Sec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22" y="3400733"/>
            <a:ext cx="870740" cy="435370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4852101" y="3828004"/>
            <a:ext cx="119590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N. Severijns</a:t>
            </a:r>
          </a:p>
          <a:p>
            <a:r>
              <a:rPr lang="fr-FR" sz="1350" dirty="0"/>
              <a:t>R.P. De Groote</a:t>
            </a:r>
          </a:p>
          <a:p>
            <a:r>
              <a:rPr lang="fr-FR" sz="1350" dirty="0"/>
              <a:t>A. De </a:t>
            </a:r>
            <a:r>
              <a:rPr lang="fr-FR" sz="1350" dirty="0" err="1"/>
              <a:t>Roubin</a:t>
            </a:r>
            <a:endParaRPr lang="fr-FR" sz="1350" dirty="0"/>
          </a:p>
        </p:txBody>
      </p:sp>
      <p:sp>
        <p:nvSpPr>
          <p:cNvPr id="23" name="ZoneTexte 22"/>
          <p:cNvSpPr txBox="1"/>
          <p:nvPr/>
        </p:nvSpPr>
        <p:spPr>
          <a:xfrm>
            <a:off x="6674946" y="4320799"/>
            <a:ext cx="18058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A. Falkowski</a:t>
            </a:r>
          </a:p>
          <a:p>
            <a:r>
              <a:rPr lang="fr-FR" sz="1350" dirty="0">
                <a:solidFill>
                  <a:srgbClr val="0000FF"/>
                </a:solidFill>
              </a:rPr>
              <a:t>A. Rodriguez – Sanchez</a:t>
            </a:r>
          </a:p>
        </p:txBody>
      </p:sp>
      <p:pic>
        <p:nvPicPr>
          <p:cNvPr id="24" name="Picture 2" descr="The University of Manches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19" y="4828630"/>
            <a:ext cx="1188132" cy="496017"/>
          </a:xfrm>
          <a:prstGeom prst="rect">
            <a:avLst/>
          </a:prstGeom>
          <a:noFill/>
        </p:spPr>
      </p:pic>
      <p:sp>
        <p:nvSpPr>
          <p:cNvPr id="25" name="ZoneTexte 24"/>
          <p:cNvSpPr txBox="1"/>
          <p:nvPr/>
        </p:nvSpPr>
        <p:spPr>
          <a:xfrm>
            <a:off x="6674946" y="5285435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M.L. Bissel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616281" y="2064422"/>
            <a:ext cx="1211485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00038" indent="-300038"/>
            <a:r>
              <a:rPr lang="fr-FR" sz="1350" dirty="0"/>
              <a:t>I. Moore</a:t>
            </a:r>
          </a:p>
          <a:p>
            <a:pPr marL="300038" indent="-300038"/>
            <a:r>
              <a:rPr lang="fr-FR" sz="1350" dirty="0"/>
              <a:t>T. Eronen</a:t>
            </a:r>
          </a:p>
          <a:p>
            <a:r>
              <a:rPr lang="fr-FR" sz="1350" dirty="0"/>
              <a:t>M. Reponen</a:t>
            </a:r>
          </a:p>
          <a:p>
            <a:r>
              <a:rPr lang="fr-FR" sz="1350" dirty="0"/>
              <a:t>W. Gins</a:t>
            </a:r>
          </a:p>
          <a:p>
            <a:r>
              <a:rPr lang="fr-FR" sz="1350" dirty="0"/>
              <a:t>V. Virtanen</a:t>
            </a:r>
          </a:p>
          <a:p>
            <a:r>
              <a:rPr lang="fr-FR" sz="1350" dirty="0"/>
              <a:t>J. Romero</a:t>
            </a:r>
          </a:p>
          <a:p>
            <a:r>
              <a:rPr lang="fr-FR" sz="1350" dirty="0"/>
              <a:t>A. Raggio</a:t>
            </a:r>
          </a:p>
          <a:p>
            <a:r>
              <a:rPr lang="fr-FR" sz="1350" dirty="0"/>
              <a:t>A. Jaries</a:t>
            </a:r>
          </a:p>
          <a:p>
            <a:pPr marL="300038" indent="-300038"/>
            <a:r>
              <a:rPr lang="fr-FR" sz="1350" dirty="0"/>
              <a:t>A. Jokinen</a:t>
            </a:r>
          </a:p>
          <a:p>
            <a:r>
              <a:rPr lang="fr-FR" sz="1350" dirty="0"/>
              <a:t>A. Kankainen</a:t>
            </a:r>
          </a:p>
          <a:p>
            <a:r>
              <a:rPr lang="fr-FR" sz="1400" dirty="0"/>
              <a:t>S. </a:t>
            </a:r>
            <a:r>
              <a:rPr lang="fr-FR" sz="1400" dirty="0" err="1"/>
              <a:t>Kujanpää</a:t>
            </a:r>
            <a:endParaRPr lang="fr-FR" sz="1400" dirty="0"/>
          </a:p>
          <a:p>
            <a:r>
              <a:rPr lang="fr-FR" sz="1400" dirty="0"/>
              <a:t>M. Stryjczyk</a:t>
            </a:r>
          </a:p>
          <a:p>
            <a:r>
              <a:rPr lang="fr-FR" sz="1400" dirty="0"/>
              <a:t>S. </a:t>
            </a:r>
            <a:r>
              <a:rPr lang="fr-FR" sz="1400" dirty="0" smtClean="0"/>
              <a:t>Rinta-Antila</a:t>
            </a:r>
            <a:endParaRPr lang="fr-FR" sz="1400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711" y="4515973"/>
            <a:ext cx="450585" cy="29470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4848878" y="4795822"/>
            <a:ext cx="16591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/>
              <a:t>M. Gonzalez-Alonso</a:t>
            </a:r>
            <a:endParaRPr lang="fr-FR" sz="1350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58" y="3697984"/>
            <a:ext cx="824489" cy="59704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297" y="1561411"/>
            <a:ext cx="758327" cy="491457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53" y="4599507"/>
            <a:ext cx="1560999" cy="1040666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849790" y="5253314"/>
            <a:ext cx="5437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Z. Ge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81400" y="5832478"/>
            <a:ext cx="503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In </a:t>
            </a:r>
            <a:r>
              <a:rPr lang="fr-FR" dirty="0" err="1" smtClean="0">
                <a:solidFill>
                  <a:srgbClr val="0000FF"/>
                </a:solidFill>
              </a:rPr>
              <a:t>blue</a:t>
            </a:r>
            <a:r>
              <a:rPr lang="fr-FR" dirty="0" smtClean="0">
                <a:solidFill>
                  <a:srgbClr val="0000FF"/>
                </a:solidFill>
              </a:rPr>
              <a:t> PhD </a:t>
            </a:r>
            <a:r>
              <a:rPr lang="fr-FR" dirty="0" err="1" smtClean="0">
                <a:solidFill>
                  <a:srgbClr val="0000FF"/>
                </a:solidFill>
              </a:rPr>
              <a:t>students</a:t>
            </a:r>
            <a:r>
              <a:rPr lang="fr-FR" dirty="0" smtClean="0">
                <a:solidFill>
                  <a:srgbClr val="0000FF"/>
                </a:solidFill>
              </a:rPr>
              <a:t> and </a:t>
            </a:r>
            <a:r>
              <a:rPr lang="fr-FR" dirty="0" err="1" smtClean="0">
                <a:solidFill>
                  <a:srgbClr val="0000FF"/>
                </a:solidFill>
              </a:rPr>
              <a:t>postdocs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hired</a:t>
            </a:r>
            <a:r>
              <a:rPr lang="fr-FR" dirty="0" smtClean="0">
                <a:solidFill>
                  <a:srgbClr val="0000FF"/>
                </a:solidFill>
              </a:rPr>
              <a:t> for MORA</a:t>
            </a:r>
            <a:endParaRPr lang="fr-FR" dirty="0">
              <a:solidFill>
                <a:srgbClr val="0000FF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178460" y="1529659"/>
            <a:ext cx="2100187" cy="1607039"/>
            <a:chOff x="2178460" y="1529659"/>
            <a:chExt cx="2100187" cy="1607039"/>
          </a:xfrm>
        </p:grpSpPr>
        <p:grpSp>
          <p:nvGrpSpPr>
            <p:cNvPr id="13" name="Groupe 12"/>
            <p:cNvGrpSpPr/>
            <p:nvPr/>
          </p:nvGrpSpPr>
          <p:grpSpPr>
            <a:xfrm>
              <a:off x="2178460" y="1925702"/>
              <a:ext cx="2088747" cy="1210996"/>
              <a:chOff x="635866" y="1417638"/>
              <a:chExt cx="1791320" cy="1135651"/>
            </a:xfrm>
            <a:solidFill>
              <a:schemeClr val="bg1"/>
            </a:solidFill>
          </p:grpSpPr>
          <p:pic>
            <p:nvPicPr>
              <p:cNvPr id="10" name="Picture 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446" y="1417638"/>
                <a:ext cx="1789740" cy="104600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" name="ZoneTexte 10"/>
              <p:cNvSpPr txBox="1"/>
              <p:nvPr/>
            </p:nvSpPr>
            <p:spPr>
              <a:xfrm>
                <a:off x="635866" y="2206936"/>
                <a:ext cx="1791319" cy="34635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153F5C"/>
                    </a:solidFill>
                    <a:latin typeface="Bahnschrift Condensed" panose="020B0502040204020203" pitchFamily="34" charset="0"/>
                  </a:rPr>
                  <a:t>THE MORA EXPERIMENT</a:t>
                </a:r>
              </a:p>
            </p:txBody>
          </p:sp>
        </p:grpSp>
        <p:pic>
          <p:nvPicPr>
            <p:cNvPr id="35" name="Image 34" descr="../../../../Downloads/logo_r.normandie-paysage-cmjn-2.jpg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622" y="1681776"/>
              <a:ext cx="1572025" cy="315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460" y="1529659"/>
              <a:ext cx="600892" cy="600892"/>
            </a:xfrm>
            <a:prstGeom prst="rect">
              <a:avLst/>
            </a:prstGeom>
          </p:spPr>
        </p:pic>
      </p:grpSp>
      <p:sp>
        <p:nvSpPr>
          <p:cNvPr id="34" name="ZoneTexte 33"/>
          <p:cNvSpPr txBox="1"/>
          <p:nvPr/>
        </p:nvSpPr>
        <p:spPr>
          <a:xfrm>
            <a:off x="4343982" y="332656"/>
            <a:ext cx="3504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Thanks a lot for </a:t>
            </a:r>
            <a:r>
              <a:rPr lang="fr-FR" sz="2000" b="1" dirty="0" err="1"/>
              <a:t>your</a:t>
            </a:r>
            <a:r>
              <a:rPr lang="fr-FR" sz="2000" b="1" dirty="0"/>
              <a:t> attention!</a:t>
            </a:r>
          </a:p>
        </p:txBody>
      </p:sp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773" y="665605"/>
            <a:ext cx="1152128" cy="6157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7" name="ZoneTexte 36"/>
          <p:cNvSpPr txBox="1"/>
          <p:nvPr/>
        </p:nvSpPr>
        <p:spPr>
          <a:xfrm>
            <a:off x="9827766" y="1142888"/>
            <a:ext cx="132841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53F5C"/>
                </a:solidFill>
                <a:latin typeface="Bahnschrift Condensed" panose="020B0502040204020203" pitchFamily="34" charset="0"/>
              </a:rPr>
              <a:t>THE MORA EXPERIMENT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3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37209"/>
            <a:ext cx="10515600" cy="4351338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6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F2CF-9502-45E8-9D51-80316BB25EBE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165226" y="398429"/>
            <a:ext cx="7886700" cy="99417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fr-FR" sz="2800" dirty="0" err="1">
                <a:latin typeface="Tw Cen MT Condensed Extra Bold" panose="020B0803020202020204" pitchFamily="34" charset="0"/>
              </a:rPr>
              <a:t>Matter-antimatter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imbalance</a:t>
            </a:r>
            <a:r>
              <a:rPr lang="fr-FR" sz="2800" dirty="0">
                <a:latin typeface="Tw Cen MT Condensed Extra Bold" panose="020B0803020202020204" pitchFamily="34" charset="0"/>
              </a:rPr>
              <a:t> in the </a:t>
            </a:r>
            <a:r>
              <a:rPr lang="fr-FR" sz="2800" dirty="0" err="1">
                <a:latin typeface="Tw Cen MT Condensed Extra Bold" panose="020B0803020202020204" pitchFamily="34" charset="0"/>
              </a:rPr>
              <a:t>Universe</a:t>
            </a:r>
            <a:endParaRPr lang="fr-FR" sz="2800" b="1" dirty="0">
              <a:latin typeface="Tw Cen MT Condensed Extra Bold" panose="020B080302020202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32" y="1651232"/>
            <a:ext cx="4824536" cy="186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165226" y="1207935"/>
            <a:ext cx="774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big</a:t>
            </a:r>
            <a:r>
              <a:rPr lang="fr-FR" dirty="0"/>
              <a:t> bang </a:t>
            </a:r>
            <a:r>
              <a:rPr lang="fr-FR" dirty="0" err="1"/>
              <a:t>should</a:t>
            </a:r>
            <a:r>
              <a:rPr lang="fr-FR" dirty="0"/>
              <a:t> have </a:t>
            </a:r>
            <a:r>
              <a:rPr lang="fr-FR" dirty="0" err="1"/>
              <a:t>produced</a:t>
            </a:r>
            <a:r>
              <a:rPr lang="fr-FR" dirty="0"/>
              <a:t> </a:t>
            </a:r>
            <a:r>
              <a:rPr lang="fr-FR" dirty="0" err="1"/>
              <a:t>equal</a:t>
            </a:r>
            <a:r>
              <a:rPr lang="fr-FR" dirty="0"/>
              <a:t> </a:t>
            </a:r>
            <a:r>
              <a:rPr lang="fr-FR" dirty="0" err="1"/>
              <a:t>amounts</a:t>
            </a:r>
            <a:r>
              <a:rPr lang="fr-FR" dirty="0"/>
              <a:t> of </a:t>
            </a:r>
            <a:r>
              <a:rPr lang="fr-FR" dirty="0" err="1"/>
              <a:t>matter</a:t>
            </a:r>
            <a:r>
              <a:rPr lang="fr-FR" dirty="0"/>
              <a:t> and </a:t>
            </a:r>
            <a:r>
              <a:rPr lang="fr-FR" dirty="0" err="1"/>
              <a:t>antimatter</a:t>
            </a:r>
            <a:endParaRPr lang="fr-FR" dirty="0"/>
          </a:p>
        </p:txBody>
      </p:sp>
      <p:sp>
        <p:nvSpPr>
          <p:cNvPr id="11" name="Espace réservé du contenu 19"/>
          <p:cNvSpPr txBox="1">
            <a:spLocks/>
          </p:cNvSpPr>
          <p:nvPr/>
        </p:nvSpPr>
        <p:spPr>
          <a:xfrm>
            <a:off x="1981200" y="3481026"/>
            <a:ext cx="8507288" cy="28282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50" dirty="0"/>
              <a:t>In 1967, Sakharov</a:t>
            </a:r>
            <a:r>
              <a:rPr lang="fr-FR" sz="1650" dirty="0">
                <a:solidFill>
                  <a:srgbClr val="3333FF"/>
                </a:solidFill>
              </a:rPr>
              <a:t> </a:t>
            </a:r>
            <a:r>
              <a:rPr lang="fr-FR" sz="1650" dirty="0"/>
              <a:t>expresses the 3 conditions for </a:t>
            </a:r>
            <a:r>
              <a:rPr lang="fr-FR" sz="1650" dirty="0" err="1"/>
              <a:t>Baryogenesis</a:t>
            </a:r>
            <a:r>
              <a:rPr lang="fr-FR" sz="1650" dirty="0"/>
              <a:t>, the processus </a:t>
            </a:r>
            <a:r>
              <a:rPr lang="fr-FR" sz="1650" dirty="0" err="1"/>
              <a:t>responsible</a:t>
            </a:r>
            <a:r>
              <a:rPr lang="fr-FR" sz="1650" dirty="0"/>
              <a:t> for the </a:t>
            </a:r>
            <a:r>
              <a:rPr lang="fr-FR" sz="1650" dirty="0" err="1"/>
              <a:t>matter</a:t>
            </a:r>
            <a:r>
              <a:rPr lang="fr-FR" sz="1650" dirty="0"/>
              <a:t> </a:t>
            </a:r>
            <a:r>
              <a:rPr lang="fr-FR" sz="1650" dirty="0" err="1"/>
              <a:t>antimatter</a:t>
            </a:r>
            <a:r>
              <a:rPr lang="fr-FR" sz="1650" dirty="0"/>
              <a:t> </a:t>
            </a:r>
            <a:r>
              <a:rPr lang="fr-FR" sz="1650" dirty="0" err="1"/>
              <a:t>assymetry</a:t>
            </a:r>
            <a:r>
              <a:rPr lang="fr-FR" sz="1650" dirty="0"/>
              <a:t> </a:t>
            </a:r>
            <a:r>
              <a:rPr lang="fr-FR" sz="1650" dirty="0" err="1"/>
              <a:t>observed</a:t>
            </a:r>
            <a:r>
              <a:rPr lang="fr-FR" sz="1650" dirty="0"/>
              <a:t> in the </a:t>
            </a:r>
            <a:r>
              <a:rPr lang="fr-FR" sz="1650" dirty="0" err="1"/>
              <a:t>universe</a:t>
            </a:r>
            <a:r>
              <a:rPr lang="fr-FR" sz="1650" dirty="0"/>
              <a:t>:</a:t>
            </a:r>
          </a:p>
          <a:p>
            <a:pPr lvl="1"/>
            <a:r>
              <a:rPr lang="en-GB" sz="1600" dirty="0"/>
              <a:t>(</a:t>
            </a:r>
            <a:r>
              <a:rPr lang="en-GB" sz="1600" dirty="0" err="1"/>
              <a:t>i</a:t>
            </a:r>
            <a:r>
              <a:rPr lang="en-GB" sz="1600" dirty="0"/>
              <a:t>) a large C and </a:t>
            </a:r>
            <a:r>
              <a:rPr lang="en-GB" sz="1600" b="1" dirty="0"/>
              <a:t>CP violation</a:t>
            </a:r>
          </a:p>
          <a:p>
            <a:pPr lvl="1"/>
            <a:r>
              <a:rPr lang="en-GB" sz="1600" dirty="0"/>
              <a:t>(ii) a violation of the baryonic number, </a:t>
            </a:r>
          </a:p>
          <a:p>
            <a:pPr lvl="1"/>
            <a:r>
              <a:rPr lang="en-GB" sz="1600" dirty="0"/>
              <a:t>(iii) a process out of thermal equilibrium.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3333FF"/>
                </a:solidFill>
              </a:rPr>
              <a:t>A. D. Sakharov, «Violation of CP invariance, C asymmetry, and baryon </a:t>
            </a:r>
            <a:r>
              <a:rPr lang="en-US" sz="1600" dirty="0" err="1">
                <a:solidFill>
                  <a:srgbClr val="3333FF"/>
                </a:solidFill>
              </a:rPr>
              <a:t>asymetry</a:t>
            </a:r>
            <a:r>
              <a:rPr lang="en-US" sz="1600" dirty="0">
                <a:solidFill>
                  <a:srgbClr val="3333FF"/>
                </a:solidFill>
              </a:rPr>
              <a:t> of the universe,» </a:t>
            </a:r>
            <a:r>
              <a:rPr lang="en-US" sz="1600" i="1" dirty="0">
                <a:solidFill>
                  <a:srgbClr val="3333FF"/>
                </a:solidFill>
              </a:rPr>
              <a:t>JETP Letters, </a:t>
            </a:r>
            <a:r>
              <a:rPr lang="en-US" sz="1600" dirty="0">
                <a:solidFill>
                  <a:srgbClr val="3333FF"/>
                </a:solidFill>
              </a:rPr>
              <a:t>vol. 5, p. 24, 1967. </a:t>
            </a:r>
            <a:endParaRPr lang="en-GB" sz="1100" dirty="0">
              <a:solidFill>
                <a:srgbClr val="3333FF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053210" y="5416425"/>
            <a:ext cx="8435279" cy="9399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>
              <a:lnSpc>
                <a:spcPts val="2000"/>
              </a:lnSpc>
              <a:buSzPct val="90000"/>
              <a:defRPr/>
            </a:pPr>
            <a:r>
              <a:rPr lang="fr-FR" sz="1600" dirty="0" smtClean="0"/>
              <a:t>CP </a:t>
            </a:r>
            <a:r>
              <a:rPr lang="fr-FR" sz="1600" dirty="0"/>
              <a:t>violation </a:t>
            </a:r>
            <a:r>
              <a:rPr lang="fr-FR" sz="1600" dirty="0" err="1"/>
              <a:t>observed</a:t>
            </a:r>
            <a:r>
              <a:rPr lang="fr-FR" sz="1600" dirty="0"/>
              <a:t> in the K, B and D - </a:t>
            </a:r>
            <a:r>
              <a:rPr lang="fr-FR" sz="1600" dirty="0" err="1"/>
              <a:t>meson</a:t>
            </a:r>
            <a:r>
              <a:rPr lang="fr-FR" sz="1600" dirty="0"/>
              <a:t> </a:t>
            </a:r>
            <a:r>
              <a:rPr lang="fr-FR" sz="1600" dirty="0" err="1"/>
              <a:t>decays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not </a:t>
            </a:r>
            <a:r>
              <a:rPr lang="fr-FR" sz="1600" dirty="0" err="1"/>
              <a:t>enough</a:t>
            </a:r>
            <a:r>
              <a:rPr lang="fr-FR" sz="1600" dirty="0"/>
              <a:t> to </a:t>
            </a:r>
            <a:r>
              <a:rPr lang="fr-FR" sz="1600" dirty="0" err="1"/>
              <a:t>account</a:t>
            </a:r>
            <a:r>
              <a:rPr lang="fr-FR" sz="1600" dirty="0"/>
              <a:t> for the large </a:t>
            </a:r>
            <a:r>
              <a:rPr lang="fr-FR" sz="1600" dirty="0" err="1"/>
              <a:t>matter</a:t>
            </a:r>
            <a:r>
              <a:rPr lang="fr-FR" sz="1600" dirty="0"/>
              <a:t> – </a:t>
            </a:r>
            <a:r>
              <a:rPr lang="fr-FR" sz="1600" dirty="0" err="1"/>
              <a:t>antimatter</a:t>
            </a:r>
            <a:r>
              <a:rPr lang="fr-FR" sz="1600" dirty="0"/>
              <a:t> </a:t>
            </a:r>
            <a:r>
              <a:rPr lang="fr-FR" sz="1600" dirty="0" err="1"/>
              <a:t>asymmetry</a:t>
            </a:r>
            <a:r>
              <a:rPr lang="fr-FR" sz="1600" dirty="0"/>
              <a:t> </a:t>
            </a:r>
          </a:p>
          <a:p>
            <a:pPr marL="457200" lvl="2">
              <a:lnSpc>
                <a:spcPts val="2000"/>
              </a:lnSpc>
              <a:buSzPct val="90000"/>
              <a:defRPr/>
            </a:pPr>
            <a:r>
              <a:rPr lang="fr-FR" sz="1600" dirty="0"/>
              <a:t>		</a:t>
            </a:r>
            <a:r>
              <a:rPr lang="fr-FR" sz="1600" b="1" dirty="0">
                <a:solidFill>
                  <a:srgbClr val="3333FF"/>
                </a:solidFill>
              </a:rPr>
              <a:t>Physics </a:t>
            </a:r>
            <a:r>
              <a:rPr lang="fr-FR" sz="1600" b="1" dirty="0" err="1">
                <a:solidFill>
                  <a:srgbClr val="3333FF"/>
                </a:solidFill>
              </a:rPr>
              <a:t>beyon</a:t>
            </a:r>
            <a:r>
              <a:rPr lang="fr-FR" sz="1600" b="1" dirty="0">
                <a:solidFill>
                  <a:srgbClr val="3333FF"/>
                </a:solidFill>
              </a:rPr>
              <a:t>d the Standard Model !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8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C397-6B1C-4B9A-B5FB-ADAED0B9E3CA}" type="slidenum">
              <a:rPr lang="fr-FR" smtClean="0"/>
              <a:t>36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359696" y="1540775"/>
                <a:ext cx="4495654" cy="61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35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𝑢𝑑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35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acc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13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FR" sz="135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fr-FR" sz="135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fr-FR" sz="135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1540775"/>
                <a:ext cx="4495654" cy="612475"/>
              </a:xfrm>
              <a:prstGeom prst="rect">
                <a:avLst/>
              </a:prstGeom>
              <a:blipFill>
                <a:blip r:embed="rId3"/>
                <a:stretch>
                  <a:fillRect t="-117000" b="-16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3492182" y="272309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sp>
        <p:nvSpPr>
          <p:cNvPr id="21" name="ZoneTexte 20"/>
          <p:cNvSpPr txBox="1"/>
          <p:nvPr/>
        </p:nvSpPr>
        <p:spPr>
          <a:xfrm>
            <a:off x="3187367" y="2378834"/>
            <a:ext cx="16881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Fermi approximation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607523" y="2172509"/>
            <a:ext cx="37668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T. D. Lee and C. N. Yang, Phys. Rev. 104, 254 (1956).</a:t>
            </a:r>
            <a:endParaRPr lang="fr-FR" sz="1350" dirty="0"/>
          </a:p>
        </p:txBody>
      </p:sp>
      <p:sp>
        <p:nvSpPr>
          <p:cNvPr id="31" name="ZoneTexte 30"/>
          <p:cNvSpPr txBox="1"/>
          <p:nvPr/>
        </p:nvSpPr>
        <p:spPr>
          <a:xfrm>
            <a:off x="5607524" y="2383602"/>
            <a:ext cx="19658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Sum</a:t>
            </a:r>
            <a:r>
              <a:rPr lang="fr-FR" sz="1350" dirty="0"/>
              <a:t> of Lorentz invariants</a:t>
            </a:r>
          </a:p>
        </p:txBody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2165226" y="398429"/>
            <a:ext cx="7886700" cy="99417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fr-FR" sz="2800" dirty="0" err="1" smtClean="0">
                <a:latin typeface="Tw Cen MT Condensed Extra Bold" panose="020B0803020202020204" pitchFamily="34" charset="0"/>
              </a:rPr>
              <a:t>Searching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>
                <a:latin typeface="Tw Cen MT Condensed Extra Bold" panose="020B0803020202020204" pitchFamily="34" charset="0"/>
              </a:rPr>
              <a:t>for CP violation in </a:t>
            </a:r>
            <a:r>
              <a:rPr lang="fr-FR" sz="2800" dirty="0" err="1">
                <a:latin typeface="Tw Cen MT Condensed Extra Bold" panose="020B0803020202020204" pitchFamily="34" charset="0"/>
              </a:rPr>
              <a:t>Nuclear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b="1" dirty="0">
                <a:latin typeface="Symbol" panose="05050102010706020507" pitchFamily="18" charset="2"/>
              </a:rPr>
              <a:t>b</a:t>
            </a:r>
            <a:r>
              <a:rPr lang="fr-FR" sz="2800" b="1" dirty="0">
                <a:latin typeface="Tw Cen MT Condensed Extra Bold" panose="020B0803020202020204" pitchFamily="34" charset="0"/>
              </a:rPr>
              <a:t>-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decay</a:t>
            </a:r>
            <a:endParaRPr lang="fr-FR" sz="2800" b="1" dirty="0">
              <a:latin typeface="Tw Cen MT Condensed Extra Bold" panose="020B08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040742" y="3266495"/>
                <a:ext cx="38043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At quark </a:t>
                </a:r>
                <a:r>
                  <a:rPr lang="fr-FR" sz="1600" dirty="0" err="1"/>
                  <a:t>level</a:t>
                </a:r>
                <a:r>
                  <a:rPr lang="fr-FR" sz="1600" dirty="0"/>
                  <a:t>:</a:t>
                </a:r>
                <a14:m>
                  <m:oMath xmlns:m="http://schemas.openxmlformats.org/officeDocument/2006/math">
                    <m:r>
                      <a:rPr lang="fr-FR" sz="16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FR" sz="1600" i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742" y="3266495"/>
                <a:ext cx="3804311" cy="338554"/>
              </a:xfrm>
              <a:prstGeom prst="rect">
                <a:avLst/>
              </a:prstGeom>
              <a:blipFill>
                <a:blip r:embed="rId4"/>
                <a:stretch>
                  <a:fillRect l="-962" t="-5455" b="-2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4032932" y="3554149"/>
                <a:ext cx="4043543" cy="584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fr-FR" sz="1600" dirty="0"/>
                  <a:t> for maximal </a:t>
                </a:r>
                <a:r>
                  <a:rPr lang="fr-FR" sz="1600" dirty="0" err="1"/>
                  <a:t>parity</a:t>
                </a:r>
                <a:r>
                  <a:rPr lang="fr-FR" sz="1600" dirty="0"/>
                  <a:t> violation</a:t>
                </a:r>
              </a:p>
              <a:p>
                <a:r>
                  <a:rPr lang="fr-FR" sz="1600" b="1" dirty="0">
                    <a:solidFill>
                      <a:srgbClr val="0000CC"/>
                    </a:solidFill>
                  </a:rPr>
                  <a:t>Real for T reversal/CP </a:t>
                </a:r>
                <a:r>
                  <a:rPr lang="fr-FR" sz="1600" b="1" dirty="0" err="1">
                    <a:solidFill>
                      <a:srgbClr val="0000CC"/>
                    </a:solidFill>
                  </a:rPr>
                  <a:t>conserving</a:t>
                </a:r>
                <a:r>
                  <a:rPr lang="fr-FR" sz="1600" b="1" dirty="0">
                    <a:solidFill>
                      <a:srgbClr val="0000CC"/>
                    </a:solidFill>
                  </a:rPr>
                  <a:t> interactions</a:t>
                </a: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932" y="3554149"/>
                <a:ext cx="4043543" cy="584968"/>
              </a:xfrm>
              <a:prstGeom prst="rect">
                <a:avLst/>
              </a:prstGeom>
              <a:blipFill>
                <a:blip r:embed="rId5"/>
                <a:stretch>
                  <a:fillRect l="-905" t="-3125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3935760" y="2884686"/>
            <a:ext cx="155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Standard Model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888702" y="4873571"/>
            <a:ext cx="671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Searching</a:t>
            </a:r>
            <a:r>
              <a:rPr lang="fr-FR" dirty="0"/>
              <a:t> for CP violation in </a:t>
            </a:r>
            <a:r>
              <a:rPr lang="fr-FR" b="1" dirty="0" err="1">
                <a:solidFill>
                  <a:srgbClr val="0000CC"/>
                </a:solidFill>
              </a:rPr>
              <a:t>interference</a:t>
            </a:r>
            <a:r>
              <a:rPr lang="fr-FR" b="1" dirty="0">
                <a:solidFill>
                  <a:srgbClr val="0000CC"/>
                </a:solidFill>
              </a:rPr>
              <a:t> </a:t>
            </a:r>
            <a:r>
              <a:rPr lang="fr-FR" b="1" dirty="0" err="1">
                <a:solidFill>
                  <a:srgbClr val="0000CC"/>
                </a:solidFill>
              </a:rPr>
              <a:t>terms</a:t>
            </a:r>
            <a:r>
              <a:rPr lang="fr-FR" b="1" dirty="0">
                <a:solidFill>
                  <a:srgbClr val="0000CC"/>
                </a:solidFill>
              </a:rPr>
              <a:t> </a:t>
            </a:r>
            <a:r>
              <a:rPr lang="fr-FR" b="1" dirty="0" err="1">
                <a:solidFill>
                  <a:srgbClr val="0000CC"/>
                </a:solidFill>
              </a:rPr>
              <a:t>between</a:t>
            </a:r>
            <a:r>
              <a:rPr lang="fr-FR" b="1" dirty="0">
                <a:solidFill>
                  <a:srgbClr val="0000CC"/>
                </a:solidFill>
              </a:rPr>
              <a:t> interactions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304903" y="4285834"/>
            <a:ext cx="44521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Take</a:t>
            </a:r>
            <a:r>
              <a:rPr lang="fr-FR" sz="1350" dirty="0"/>
              <a:t> Lee and Yang </a:t>
            </a:r>
            <a:r>
              <a:rPr lang="fr-FR" sz="1350" dirty="0" err="1"/>
              <a:t>Hamiltonian</a:t>
            </a:r>
            <a:r>
              <a:rPr lang="fr-FR" sz="1350" dirty="0"/>
              <a:t>, </a:t>
            </a:r>
            <a:r>
              <a:rPr lang="fr-FR" sz="1350" dirty="0" err="1"/>
              <a:t>apply</a:t>
            </a:r>
            <a:r>
              <a:rPr lang="fr-FR" sz="1350" dirty="0"/>
              <a:t> </a:t>
            </a:r>
            <a:r>
              <a:rPr lang="fr-FR" sz="1350" dirty="0" err="1"/>
              <a:t>Fermi’s</a:t>
            </a:r>
            <a:r>
              <a:rPr lang="fr-FR" sz="1350" dirty="0"/>
              <a:t> 2</a:t>
            </a:r>
            <a:r>
              <a:rPr lang="fr-FR" sz="1350" baseline="30000" dirty="0"/>
              <a:t>nd</a:t>
            </a:r>
            <a:r>
              <a:rPr lang="fr-FR" sz="1350" dirty="0"/>
              <a:t> golden </a:t>
            </a:r>
            <a:r>
              <a:rPr lang="fr-FR" sz="1350" dirty="0" err="1"/>
              <a:t>rule</a:t>
            </a:r>
            <a:endParaRPr lang="fr-FR" sz="1350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988" y="4165934"/>
            <a:ext cx="2188724" cy="53988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05191" y="5496100"/>
            <a:ext cx="4920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Allowed</a:t>
            </a:r>
            <a:r>
              <a:rPr lang="fr-FR" dirty="0"/>
              <a:t> </a:t>
            </a:r>
            <a:r>
              <a:rPr lang="fr-FR" dirty="0" err="1"/>
              <a:t>currents</a:t>
            </a:r>
            <a:r>
              <a:rPr lang="fr-FR" dirty="0"/>
              <a:t>: Im (C</a:t>
            </a:r>
            <a:r>
              <a:rPr lang="fr-FR" baseline="-25000" dirty="0"/>
              <a:t>A</a:t>
            </a:r>
            <a:r>
              <a:rPr lang="fr-FR" dirty="0"/>
              <a:t>C</a:t>
            </a:r>
            <a:r>
              <a:rPr lang="fr-FR" baseline="-25000" dirty="0"/>
              <a:t>V</a:t>
            </a:r>
            <a:r>
              <a:rPr lang="fr-FR" dirty="0"/>
              <a:t>) - the </a:t>
            </a:r>
            <a:r>
              <a:rPr lang="fr-FR" i="1" dirty="0"/>
              <a:t>D</a:t>
            </a:r>
            <a:r>
              <a:rPr lang="fr-FR" dirty="0"/>
              <a:t> </a:t>
            </a:r>
            <a:r>
              <a:rPr lang="fr-FR" dirty="0" err="1"/>
              <a:t>correlation</a:t>
            </a:r>
            <a:endParaRPr lang="fr-FR" dirty="0"/>
          </a:p>
          <a:p>
            <a:r>
              <a:rPr lang="fr-FR" dirty="0"/>
              <a:t>Beyond SM </a:t>
            </a:r>
            <a:r>
              <a:rPr lang="fr-FR" dirty="0" err="1"/>
              <a:t>currents</a:t>
            </a:r>
            <a:r>
              <a:rPr lang="fr-FR" dirty="0"/>
              <a:t>: Im(C</a:t>
            </a:r>
            <a:r>
              <a:rPr lang="fr-FR" baseline="-25000" dirty="0"/>
              <a:t>T</a:t>
            </a:r>
            <a:r>
              <a:rPr lang="fr-FR" dirty="0"/>
              <a:t>C</a:t>
            </a:r>
            <a:r>
              <a:rPr lang="fr-FR" baseline="-25000" dirty="0"/>
              <a:t>A</a:t>
            </a:r>
            <a:r>
              <a:rPr lang="fr-FR" dirty="0"/>
              <a:t>) – the </a:t>
            </a:r>
            <a:r>
              <a:rPr lang="fr-FR" i="1" dirty="0"/>
              <a:t>R</a:t>
            </a:r>
            <a:r>
              <a:rPr lang="fr-FR" dirty="0"/>
              <a:t> </a:t>
            </a:r>
            <a:r>
              <a:rPr lang="fr-FR" dirty="0" err="1"/>
              <a:t>correlation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51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w Cen MT Condensed Extra Bold" panose="020B0803020202020204" pitchFamily="34" charset="0"/>
              </a:rPr>
              <a:t>0+ </a:t>
            </a:r>
            <a:r>
              <a:rPr lang="fr-FR" sz="2800" dirty="0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 0+ </a:t>
            </a:r>
            <a:r>
              <a:rPr lang="fr-FR" sz="2800" dirty="0" err="1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Ft</a:t>
            </a:r>
            <a:r>
              <a:rPr lang="fr-FR" sz="2800" dirty="0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 values: </a:t>
            </a:r>
            <a:r>
              <a:rPr lang="fr-FR" sz="2800" dirty="0" err="1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exotic</a:t>
            </a:r>
            <a:r>
              <a:rPr lang="fr-FR" sz="2800" dirty="0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currents</a:t>
            </a:r>
            <a:r>
              <a:rPr lang="fr-FR" sz="2800" dirty="0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 and </a:t>
            </a:r>
            <a:r>
              <a:rPr lang="fr-FR" sz="2800" dirty="0" err="1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V</a:t>
            </a:r>
            <a:r>
              <a:rPr lang="fr-FR" sz="2800" baseline="-25000" dirty="0" err="1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ud</a:t>
            </a:r>
            <a:r>
              <a:rPr lang="fr-FR" sz="2800" dirty="0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determination</a:t>
            </a:r>
            <a:endParaRPr lang="fr-FR" sz="2800" baseline="-25000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err="1" smtClean="0"/>
              <a:t>Latest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overview</a:t>
            </a:r>
            <a:r>
              <a:rPr lang="fr-FR" sz="2000" b="1" dirty="0" smtClean="0"/>
              <a:t> in </a:t>
            </a:r>
            <a:r>
              <a:rPr lang="en-US" sz="2000" b="1" dirty="0"/>
              <a:t>Hardy and Towner, Phys. Rev. C 102, 045501 (2020)</a:t>
            </a:r>
            <a:endParaRPr lang="fr-FR" sz="2000" b="1" dirty="0" smtClean="0"/>
          </a:p>
          <a:p>
            <a:r>
              <a:rPr lang="fr-FR" sz="2000" dirty="0" err="1" smtClean="0"/>
              <a:t>Conserved</a:t>
            </a:r>
            <a:r>
              <a:rPr lang="fr-FR" sz="2000" dirty="0" smtClean="0"/>
              <a:t> </a:t>
            </a:r>
            <a:r>
              <a:rPr lang="fr-FR" sz="2000" dirty="0" err="1" smtClean="0"/>
              <a:t>Vector</a:t>
            </a:r>
            <a:r>
              <a:rPr lang="fr-FR" sz="2000" dirty="0" smtClean="0"/>
              <a:t> </a:t>
            </a:r>
            <a:r>
              <a:rPr lang="fr-FR" sz="2000" dirty="0" err="1" smtClean="0"/>
              <a:t>Current</a:t>
            </a:r>
            <a:r>
              <a:rPr lang="fr-FR" sz="2000" dirty="0" smtClean="0"/>
              <a:t> </a:t>
            </a:r>
            <a:r>
              <a:rPr lang="fr-FR" sz="2000" dirty="0" err="1" smtClean="0"/>
              <a:t>hypothesis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5492003" y="2177726"/>
            <a:ext cx="6246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00FF"/>
                </a:solidFill>
              </a:rPr>
              <a:t>Unitarity</a:t>
            </a:r>
            <a:r>
              <a:rPr lang="fr-FR" sz="2400" b="1" dirty="0" smtClean="0">
                <a:solidFill>
                  <a:srgbClr val="0000FF"/>
                </a:solidFill>
              </a:rPr>
              <a:t> test of the first </a:t>
            </a:r>
            <a:r>
              <a:rPr lang="fr-FR" sz="2400" b="1" dirty="0" err="1" smtClean="0">
                <a:solidFill>
                  <a:srgbClr val="0000FF"/>
                </a:solidFill>
              </a:rPr>
              <a:t>row</a:t>
            </a:r>
            <a:r>
              <a:rPr lang="fr-FR" sz="2400" b="1" dirty="0" smtClean="0">
                <a:solidFill>
                  <a:srgbClr val="0000FF"/>
                </a:solidFill>
              </a:rPr>
              <a:t> of the CKM matrix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36" name="Flèche droite 35"/>
          <p:cNvSpPr/>
          <p:nvPr/>
        </p:nvSpPr>
        <p:spPr>
          <a:xfrm>
            <a:off x="5161803" y="2337840"/>
            <a:ext cx="330200" cy="167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2220" y="5467646"/>
            <a:ext cx="4551374" cy="70814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7749" y="5672634"/>
            <a:ext cx="2626322" cy="280502"/>
          </a:xfrm>
          <a:prstGeom prst="rect">
            <a:avLst/>
          </a:prstGeom>
        </p:spPr>
      </p:pic>
      <p:sp>
        <p:nvSpPr>
          <p:cNvPr id="30" name="Accolade fermante 29"/>
          <p:cNvSpPr/>
          <p:nvPr/>
        </p:nvSpPr>
        <p:spPr>
          <a:xfrm rot="5400000">
            <a:off x="3148271" y="5443887"/>
            <a:ext cx="344890" cy="1388788"/>
          </a:xfrm>
          <a:prstGeom prst="rightBrace">
            <a:avLst>
              <a:gd name="adj1" fmla="val 59552"/>
              <a:gd name="adj2" fmla="val 505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225865" y="6333207"/>
            <a:ext cx="218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Transition dependent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46240" y="6333207"/>
            <a:ext cx="138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ndependent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7" name="Connecteur droit avec flèche 36"/>
          <p:cNvCxnSpPr>
            <a:stCxn id="32" idx="0"/>
          </p:cNvCxnSpPr>
          <p:nvPr/>
        </p:nvCxnSpPr>
        <p:spPr>
          <a:xfrm flipV="1">
            <a:off x="5241046" y="6138281"/>
            <a:ext cx="125761" cy="194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5919290" y="6326578"/>
            <a:ext cx="227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…radiative corrections</a:t>
            </a:r>
            <a:endParaRPr lang="fr-FR" dirty="0">
              <a:solidFill>
                <a:srgbClr val="0000FF"/>
              </a:solidFill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H="1">
            <a:off x="4415567" y="6333401"/>
            <a:ext cx="111699" cy="369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0415" y="2863218"/>
            <a:ext cx="4094174" cy="2536960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745277" y="4960223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FF"/>
                </a:solidFill>
              </a:rPr>
              <a:t>Q</a:t>
            </a:r>
            <a:r>
              <a:rPr lang="fr-FR" baseline="-250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fr-FR" dirty="0" smtClean="0">
                <a:solidFill>
                  <a:srgbClr val="0000FF"/>
                </a:solidFill>
              </a:rPr>
              <a:t>, T</a:t>
            </a:r>
            <a:r>
              <a:rPr lang="fr-FR" baseline="-25000" dirty="0" smtClean="0">
                <a:solidFill>
                  <a:srgbClr val="0000FF"/>
                </a:solidFill>
              </a:rPr>
              <a:t>1/2</a:t>
            </a:r>
            <a:r>
              <a:rPr lang="fr-FR" dirty="0" smtClean="0">
                <a:solidFill>
                  <a:srgbClr val="0000FF"/>
                </a:solidFill>
              </a:rPr>
              <a:t> and BR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2" name="Flèche vers le bas 41"/>
          <p:cNvSpPr/>
          <p:nvPr/>
        </p:nvSpPr>
        <p:spPr>
          <a:xfrm>
            <a:off x="1938803" y="5397023"/>
            <a:ext cx="165005" cy="158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6462576" y="3241040"/>
            <a:ext cx="4694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/>
              <a:t>r</a:t>
            </a:r>
            <a:r>
              <a:rPr lang="fr-FR" b="1" dirty="0" smtClean="0"/>
              <a:t>adiative corrections </a:t>
            </a:r>
            <a:r>
              <a:rPr lang="fr-FR" b="1" dirty="0" err="1" smtClean="0"/>
              <a:t>recently</a:t>
            </a:r>
            <a:r>
              <a:rPr lang="fr-FR" b="1" dirty="0" smtClean="0"/>
              <a:t> </a:t>
            </a:r>
            <a:r>
              <a:rPr lang="fr-FR" b="1" dirty="0" err="1" smtClean="0"/>
              <a:t>reevaluated</a:t>
            </a:r>
            <a:endParaRPr lang="fr-FR" b="1" dirty="0"/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8177" y="3745309"/>
            <a:ext cx="336885" cy="316259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8319" y="4466069"/>
            <a:ext cx="336885" cy="316259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9021" y="4466069"/>
            <a:ext cx="252091" cy="301246"/>
          </a:xfrm>
          <a:prstGeom prst="rect">
            <a:avLst/>
          </a:prstGeom>
        </p:spPr>
      </p:pic>
      <p:cxnSp>
        <p:nvCxnSpPr>
          <p:cNvPr id="47" name="Connecteur droit 46"/>
          <p:cNvCxnSpPr/>
          <p:nvPr/>
        </p:nvCxnSpPr>
        <p:spPr>
          <a:xfrm flipH="1">
            <a:off x="6726620" y="4412997"/>
            <a:ext cx="111699" cy="369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7197647" y="3667236"/>
            <a:ext cx="4131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Seng</a:t>
            </a:r>
            <a:r>
              <a:rPr lang="fr-FR" sz="1400" dirty="0" smtClean="0"/>
              <a:t>, </a:t>
            </a:r>
            <a:r>
              <a:rPr lang="en-US" sz="1400" dirty="0" err="1" smtClean="0"/>
              <a:t>Gorchtein</a:t>
            </a:r>
            <a:r>
              <a:rPr lang="en-US" sz="1400" dirty="0" smtClean="0"/>
              <a:t>, Patel, </a:t>
            </a:r>
            <a:r>
              <a:rPr lang="en-US" sz="1400" dirty="0"/>
              <a:t>Ramsey </a:t>
            </a:r>
            <a:r>
              <a:rPr lang="en-US" sz="1400" dirty="0" err="1"/>
              <a:t>Musolf</a:t>
            </a:r>
            <a:r>
              <a:rPr lang="fr-FR" sz="1400" dirty="0" smtClean="0"/>
              <a:t> </a:t>
            </a:r>
            <a:r>
              <a:rPr lang="fr-FR" sz="1400" dirty="0"/>
              <a:t>PRL 121 (2018</a:t>
            </a:r>
            <a:r>
              <a:rPr lang="fr-FR" sz="1400" dirty="0" smtClean="0"/>
              <a:t>)</a:t>
            </a:r>
          </a:p>
          <a:p>
            <a:r>
              <a:rPr lang="en-US" sz="1400" dirty="0" err="1"/>
              <a:t>Czarnecki</a:t>
            </a:r>
            <a:r>
              <a:rPr lang="en-US" sz="1400" dirty="0"/>
              <a:t>, </a:t>
            </a:r>
            <a:r>
              <a:rPr lang="en-US" sz="1400" dirty="0" err="1"/>
              <a:t>Marciano,Sirlin</a:t>
            </a:r>
            <a:r>
              <a:rPr lang="en-US" sz="1400" dirty="0"/>
              <a:t>, </a:t>
            </a:r>
            <a:r>
              <a:rPr lang="en-US" sz="1400" dirty="0" err="1"/>
              <a:t>Phys</a:t>
            </a:r>
            <a:r>
              <a:rPr lang="en-US" sz="1400" dirty="0"/>
              <a:t> Rev D 100 (2019</a:t>
            </a:r>
            <a:r>
              <a:rPr lang="en-US" sz="1400" dirty="0" smtClean="0"/>
              <a:t>)</a:t>
            </a:r>
            <a:endParaRPr lang="fr-FR" sz="1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7252411" y="4391090"/>
            <a:ext cx="4256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Seng, </a:t>
            </a:r>
            <a:r>
              <a:rPr lang="en-US" sz="1400" dirty="0" err="1" smtClean="0"/>
              <a:t>Gorchtein</a:t>
            </a:r>
            <a:r>
              <a:rPr lang="en-US" sz="1400" dirty="0" smtClean="0"/>
              <a:t>, Ramsey </a:t>
            </a:r>
            <a:r>
              <a:rPr lang="en-US" sz="1400" dirty="0" err="1" smtClean="0"/>
              <a:t>Musolf</a:t>
            </a:r>
            <a:r>
              <a:rPr lang="en-US" sz="1400" dirty="0" smtClean="0"/>
              <a:t>, </a:t>
            </a:r>
            <a:r>
              <a:rPr lang="en-US" sz="1400" dirty="0" err="1"/>
              <a:t>Phys</a:t>
            </a:r>
            <a:r>
              <a:rPr lang="en-US" sz="1400" dirty="0"/>
              <a:t> Rev D 100 (2019</a:t>
            </a:r>
            <a:r>
              <a:rPr lang="en-US" dirty="0" smtClean="0"/>
              <a:t>)</a:t>
            </a:r>
            <a:endParaRPr lang="fr-FR" dirty="0"/>
          </a:p>
          <a:p>
            <a:r>
              <a:rPr lang="fr-FR" sz="1400" dirty="0" err="1" smtClean="0"/>
              <a:t>Gorchtein</a:t>
            </a:r>
            <a:r>
              <a:rPr lang="fr-FR" sz="1400" dirty="0" smtClean="0"/>
              <a:t> PRL 123 (2019)</a:t>
            </a:r>
            <a:endParaRPr lang="en-US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923689" y="2871708"/>
                <a:ext cx="16303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  <a:tabLst>
                    <a:tab pos="1798638" algn="l"/>
                    <a:tab pos="27781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𝑮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𝑽</m:t>
                          </m:r>
                        </m:sub>
                      </m:sSub>
                      <m:r>
                        <a:rPr lang="fr-FR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fr-FR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𝑮</m:t>
                          </m:r>
                        </m:e>
                        <m:sub>
                          <m:r>
                            <a:rPr lang="fr-FR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𝑭</m:t>
                          </m:r>
                        </m:sub>
                      </m:sSub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∙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𝑽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𝒖𝒅</m:t>
                          </m:r>
                        </m:sub>
                      </m:sSub>
                    </m:oMath>
                  </m:oMathPara>
                </a14:m>
                <a:endParaRPr 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689" y="2871708"/>
                <a:ext cx="1630382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6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w Cen MT Condensed Extra Bold" panose="020B0803020202020204" pitchFamily="34" charset="0"/>
              </a:rPr>
              <a:t>0+ </a:t>
            </a:r>
            <a:r>
              <a:rPr lang="fr-FR" sz="2800" dirty="0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 0+ </a:t>
            </a:r>
            <a:r>
              <a:rPr lang="fr-FR" sz="2800" dirty="0" err="1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Ft</a:t>
            </a:r>
            <a:r>
              <a:rPr lang="fr-FR" sz="2800" dirty="0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 values: </a:t>
            </a:r>
            <a:r>
              <a:rPr lang="fr-FR" sz="2800" dirty="0" err="1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exotic</a:t>
            </a:r>
            <a:r>
              <a:rPr lang="fr-FR" sz="2800" dirty="0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currents</a:t>
            </a:r>
            <a:r>
              <a:rPr lang="fr-FR" sz="2800" dirty="0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 and </a:t>
            </a:r>
            <a:r>
              <a:rPr lang="fr-FR" sz="2800" dirty="0" err="1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V</a:t>
            </a:r>
            <a:r>
              <a:rPr lang="fr-FR" sz="2800" baseline="-25000" dirty="0" err="1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ud</a:t>
            </a:r>
            <a:r>
              <a:rPr lang="fr-FR" sz="2800" dirty="0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determination</a:t>
            </a:r>
            <a:endParaRPr lang="fr-FR" sz="2800" baseline="-25000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err="1" smtClean="0"/>
              <a:t>Latest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overview</a:t>
            </a:r>
            <a:r>
              <a:rPr lang="fr-FR" sz="2000" b="1" dirty="0" smtClean="0"/>
              <a:t> in </a:t>
            </a:r>
            <a:r>
              <a:rPr lang="en-US" sz="2000" b="1" dirty="0"/>
              <a:t>Hardy and Towner, Phys. Rev. C 102, 045501 (2020)</a:t>
            </a:r>
            <a:endParaRPr lang="fr-FR" sz="2000" b="1" dirty="0" smtClean="0"/>
          </a:p>
          <a:p>
            <a:r>
              <a:rPr lang="fr-FR" sz="2000" dirty="0" err="1" smtClean="0"/>
              <a:t>Conserved</a:t>
            </a:r>
            <a:r>
              <a:rPr lang="fr-FR" sz="2000" dirty="0" smtClean="0"/>
              <a:t> </a:t>
            </a:r>
            <a:r>
              <a:rPr lang="fr-FR" sz="2000" dirty="0" err="1" smtClean="0"/>
              <a:t>Vector</a:t>
            </a:r>
            <a:r>
              <a:rPr lang="fr-FR" sz="2000" dirty="0" smtClean="0"/>
              <a:t> </a:t>
            </a:r>
            <a:r>
              <a:rPr lang="fr-FR" sz="2000" dirty="0" err="1" smtClean="0"/>
              <a:t>Current</a:t>
            </a:r>
            <a:r>
              <a:rPr lang="fr-FR" sz="2000" dirty="0" smtClean="0"/>
              <a:t> </a:t>
            </a:r>
            <a:r>
              <a:rPr lang="fr-FR" sz="2000" dirty="0" err="1" smtClean="0"/>
              <a:t>hypothesis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700" y="3257749"/>
            <a:ext cx="3886200" cy="3530891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1943001" y="2888946"/>
            <a:ext cx="1994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JHEP04(2021)126</a:t>
            </a:r>
            <a:r>
              <a:rPr lang="fr-FR" b="1" dirty="0"/>
              <a:t>, A. </a:t>
            </a:r>
            <a:r>
              <a:rPr lang="fr-FR" b="1" dirty="0" smtClean="0"/>
              <a:t>Falkowski et al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737403" y="45814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2932" y="2988732"/>
            <a:ext cx="3751223" cy="42091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042390" y="3770788"/>
            <a:ext cx="659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us</a:t>
            </a:r>
            <a:r>
              <a:rPr lang="fr-FR" dirty="0" smtClean="0"/>
              <a:t> and </a:t>
            </a:r>
            <a:r>
              <a:rPr lang="fr-FR" dirty="0" err="1" smtClean="0"/>
              <a:t>V</a:t>
            </a:r>
            <a:r>
              <a:rPr lang="fr-FR" baseline="-25000" dirty="0" err="1" smtClean="0"/>
              <a:t>ub</a:t>
            </a:r>
            <a:r>
              <a:rPr lang="fr-FR" dirty="0" smtClean="0"/>
              <a:t> from PDG, </a:t>
            </a:r>
            <a:r>
              <a:rPr lang="fr-FR" dirty="0" err="1" smtClean="0"/>
              <a:t>latest</a:t>
            </a:r>
            <a:r>
              <a:rPr lang="fr-FR" dirty="0" smtClean="0"/>
              <a:t> radiative corrections: </a:t>
            </a:r>
            <a:r>
              <a:rPr lang="fr-FR" dirty="0" smtClean="0">
                <a:latin typeface="Symbol" panose="05050102010706020507" pitchFamily="18" charset="2"/>
              </a:rPr>
              <a:t>D</a:t>
            </a:r>
            <a:r>
              <a:rPr lang="fr-FR" baseline="-25000" dirty="0" smtClean="0"/>
              <a:t>CKM</a:t>
            </a:r>
            <a:r>
              <a:rPr lang="fr-FR" dirty="0" smtClean="0"/>
              <a:t>=−</a:t>
            </a:r>
            <a:r>
              <a:rPr lang="fr-FR" dirty="0"/>
              <a:t>0.0015(6)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973560" y="4228203"/>
            <a:ext cx="206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2.4 </a:t>
            </a:r>
            <a:r>
              <a:rPr lang="fr-FR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fr-FR" b="1" dirty="0" smtClean="0">
                <a:solidFill>
                  <a:srgbClr val="0000FF"/>
                </a:solidFill>
              </a:rPr>
              <a:t> from </a:t>
            </a:r>
            <a:r>
              <a:rPr lang="fr-FR" b="1" dirty="0" err="1" smtClean="0">
                <a:solidFill>
                  <a:srgbClr val="0000FF"/>
                </a:solidFill>
              </a:rPr>
              <a:t>unitarity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161803" y="5508786"/>
            <a:ext cx="507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Theoretical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to </a:t>
            </a:r>
            <a:r>
              <a:rPr lang="fr-FR" dirty="0" err="1" smtClean="0"/>
              <a:t>assess</a:t>
            </a:r>
            <a:r>
              <a:rPr lang="fr-FR" dirty="0" smtClean="0"/>
              <a:t>        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precision</a:t>
            </a:r>
            <a:endParaRPr lang="fr-FR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4242" y="5544631"/>
            <a:ext cx="336885" cy="316259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5058709" y="6089434"/>
            <a:ext cx="589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00FF"/>
                </a:solidFill>
              </a:rPr>
              <a:t>Extending</a:t>
            </a:r>
            <a:r>
              <a:rPr lang="fr-FR" b="1" dirty="0" smtClean="0">
                <a:solidFill>
                  <a:srgbClr val="0000FF"/>
                </a:solidFill>
              </a:rPr>
              <a:t> candidates to probe </a:t>
            </a:r>
            <a:r>
              <a:rPr lang="fr-FR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fr-FR" b="1" dirty="0" smtClean="0">
                <a:solidFill>
                  <a:srgbClr val="0000FF"/>
                </a:solidFill>
              </a:rPr>
              <a:t>’</a:t>
            </a:r>
            <a:r>
              <a:rPr lang="fr-FR" b="1" baseline="-25000" dirty="0" smtClean="0">
                <a:solidFill>
                  <a:srgbClr val="0000FF"/>
                </a:solidFill>
              </a:rPr>
              <a:t>R</a:t>
            </a:r>
            <a:r>
              <a:rPr lang="fr-FR" b="1" dirty="0" smtClean="0">
                <a:solidFill>
                  <a:srgbClr val="0000FF"/>
                </a:solidFill>
              </a:rPr>
              <a:t>  </a:t>
            </a:r>
            <a:r>
              <a:rPr lang="fr-FR" b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fr-FR" b="1" baseline="-25000" dirty="0" err="1" smtClean="0">
                <a:solidFill>
                  <a:srgbClr val="0000FF"/>
                </a:solidFill>
              </a:rPr>
              <a:t>NS</a:t>
            </a:r>
            <a:r>
              <a:rPr lang="fr-FR" b="1" dirty="0" smtClean="0">
                <a:solidFill>
                  <a:srgbClr val="0000FF"/>
                </a:solidFill>
              </a:rPr>
              <a:t>, </a:t>
            </a:r>
            <a:r>
              <a:rPr lang="fr-FR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fr-FR" b="1" baseline="-25000" dirty="0" smtClean="0">
                <a:solidFill>
                  <a:srgbClr val="0000FF"/>
                </a:solidFill>
              </a:rPr>
              <a:t>c</a:t>
            </a:r>
            <a:r>
              <a:rPr lang="fr-FR" b="1" dirty="0" smtClean="0">
                <a:solidFill>
                  <a:srgbClr val="0000FF"/>
                </a:solidFill>
              </a:rPr>
              <a:t> on a </a:t>
            </a:r>
            <a:r>
              <a:rPr lang="fr-FR" b="1" dirty="0" err="1" smtClean="0">
                <a:solidFill>
                  <a:srgbClr val="0000FF"/>
                </a:solidFill>
              </a:rPr>
              <a:t>wider</a:t>
            </a:r>
            <a:r>
              <a:rPr lang="fr-FR" b="1" dirty="0" smtClean="0">
                <a:solidFill>
                  <a:srgbClr val="0000FF"/>
                </a:solidFill>
              </a:rPr>
              <a:t> range!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058709" y="4721203"/>
            <a:ext cx="6853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/>
              <a:t>Belfatto</a:t>
            </a:r>
            <a:r>
              <a:rPr lang="fr-FR" sz="1400" dirty="0"/>
              <a:t> et </a:t>
            </a:r>
            <a:r>
              <a:rPr lang="fr-FR" sz="1400" dirty="0" smtClean="0"/>
              <a:t>al., EPJC </a:t>
            </a:r>
            <a:r>
              <a:rPr lang="fr-FR" sz="1400" dirty="0"/>
              <a:t>(2020</a:t>
            </a:r>
            <a:r>
              <a:rPr lang="fr-FR" sz="1400" dirty="0" smtClean="0"/>
              <a:t>)</a:t>
            </a:r>
          </a:p>
          <a:p>
            <a:r>
              <a:rPr lang="fr-FR" sz="1400" b="1" dirty="0" smtClean="0">
                <a:solidFill>
                  <a:srgbClr val="0000FF"/>
                </a:solidFill>
              </a:rPr>
              <a:t>CKM: </a:t>
            </a:r>
            <a:r>
              <a:rPr lang="fr-FR" sz="1400" b="1" dirty="0" err="1" smtClean="0">
                <a:solidFill>
                  <a:srgbClr val="0000FF"/>
                </a:solidFill>
              </a:rPr>
              <a:t>is</a:t>
            </a:r>
            <a:r>
              <a:rPr lang="fr-FR" sz="1400" b="1" dirty="0" smtClean="0">
                <a:solidFill>
                  <a:srgbClr val="0000FF"/>
                </a:solidFill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</a:rPr>
              <a:t>deviation</a:t>
            </a:r>
            <a:r>
              <a:rPr lang="fr-FR" sz="1400" b="1" dirty="0" smtClean="0">
                <a:solidFill>
                  <a:srgbClr val="0000FF"/>
                </a:solidFill>
              </a:rPr>
              <a:t> from </a:t>
            </a:r>
            <a:r>
              <a:rPr lang="fr-FR" sz="1400" b="1" dirty="0" err="1" smtClean="0">
                <a:solidFill>
                  <a:srgbClr val="0000FF"/>
                </a:solidFill>
              </a:rPr>
              <a:t>unitarity</a:t>
            </a:r>
            <a:r>
              <a:rPr lang="fr-FR" sz="1400" b="1" dirty="0" smtClean="0">
                <a:solidFill>
                  <a:srgbClr val="0000FF"/>
                </a:solidFill>
              </a:rPr>
              <a:t> a </a:t>
            </a:r>
            <a:r>
              <a:rPr lang="fr-FR" sz="1400" b="1" dirty="0" err="1" smtClean="0">
                <a:solidFill>
                  <a:srgbClr val="0000FF"/>
                </a:solidFill>
              </a:rPr>
              <a:t>sign</a:t>
            </a:r>
            <a:r>
              <a:rPr lang="fr-FR" sz="1400" b="1" dirty="0" smtClean="0">
                <a:solidFill>
                  <a:srgbClr val="0000FF"/>
                </a:solidFill>
              </a:rPr>
              <a:t> of new </a:t>
            </a:r>
            <a:r>
              <a:rPr lang="fr-FR" sz="1400" b="1" dirty="0" err="1" smtClean="0">
                <a:solidFill>
                  <a:srgbClr val="0000FF"/>
                </a:solidFill>
              </a:rPr>
              <a:t>physics</a:t>
            </a:r>
            <a:r>
              <a:rPr lang="fr-FR" sz="1400" b="1" dirty="0" smtClean="0">
                <a:solidFill>
                  <a:srgbClr val="0000FF"/>
                </a:solidFill>
              </a:rPr>
              <a:t> at the </a:t>
            </a:r>
            <a:r>
              <a:rPr lang="fr-FR" sz="1400" b="1" dirty="0" err="1" smtClean="0">
                <a:solidFill>
                  <a:srgbClr val="0000FF"/>
                </a:solidFill>
              </a:rPr>
              <a:t>TeV</a:t>
            </a:r>
            <a:r>
              <a:rPr lang="fr-FR" sz="1400" b="1" dirty="0" smtClean="0">
                <a:solidFill>
                  <a:srgbClr val="0000FF"/>
                </a:solidFill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</a:rPr>
              <a:t>scale</a:t>
            </a:r>
            <a:r>
              <a:rPr lang="fr-FR" b="1" dirty="0" smtClean="0">
                <a:solidFill>
                  <a:srgbClr val="0000FF"/>
                </a:solidFill>
              </a:rPr>
              <a:t>?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5492003" y="2177726"/>
            <a:ext cx="6246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00FF"/>
                </a:solidFill>
              </a:rPr>
              <a:t>Unitarity</a:t>
            </a:r>
            <a:r>
              <a:rPr lang="fr-FR" sz="2400" b="1" dirty="0" smtClean="0">
                <a:solidFill>
                  <a:srgbClr val="0000FF"/>
                </a:solidFill>
              </a:rPr>
              <a:t> test of the first </a:t>
            </a:r>
            <a:r>
              <a:rPr lang="fr-FR" sz="2400" b="1" dirty="0" err="1" smtClean="0">
                <a:solidFill>
                  <a:srgbClr val="0000FF"/>
                </a:solidFill>
              </a:rPr>
              <a:t>row</a:t>
            </a:r>
            <a:r>
              <a:rPr lang="fr-FR" sz="2400" b="1" dirty="0" smtClean="0">
                <a:solidFill>
                  <a:srgbClr val="0000FF"/>
                </a:solidFill>
              </a:rPr>
              <a:t> of the CKM matrix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56" name="Flèche droite 55"/>
          <p:cNvSpPr/>
          <p:nvPr/>
        </p:nvSpPr>
        <p:spPr>
          <a:xfrm>
            <a:off x="5161803" y="2337840"/>
            <a:ext cx="330200" cy="167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1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w Cen MT Condensed Extra Bold" panose="020B0803020202020204" pitchFamily="34" charset="0"/>
              </a:rPr>
              <a:t>0+ </a:t>
            </a:r>
            <a:r>
              <a:rPr lang="fr-FR" sz="2800" dirty="0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 0+ </a:t>
            </a:r>
            <a:r>
              <a:rPr lang="fr-FR" sz="2800" dirty="0" err="1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Ft</a:t>
            </a:r>
            <a:r>
              <a:rPr lang="fr-FR" sz="2800" dirty="0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 values: </a:t>
            </a:r>
            <a:r>
              <a:rPr lang="fr-FR" sz="2800" dirty="0" err="1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exotic</a:t>
            </a:r>
            <a:r>
              <a:rPr lang="fr-FR" sz="2800" dirty="0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currents</a:t>
            </a:r>
            <a:r>
              <a:rPr lang="fr-FR" sz="2800" dirty="0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 and </a:t>
            </a:r>
            <a:r>
              <a:rPr lang="fr-FR" sz="2800" dirty="0" err="1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V</a:t>
            </a:r>
            <a:r>
              <a:rPr lang="fr-FR" sz="2800" baseline="-25000" dirty="0" err="1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ud</a:t>
            </a:r>
            <a:r>
              <a:rPr lang="fr-FR" sz="2800" dirty="0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determination</a:t>
            </a:r>
            <a:endParaRPr lang="fr-FR" sz="2800" baseline="-25000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err="1" smtClean="0"/>
              <a:t>Latest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overview</a:t>
            </a:r>
            <a:r>
              <a:rPr lang="fr-FR" sz="2000" b="1" dirty="0" smtClean="0"/>
              <a:t> in </a:t>
            </a:r>
            <a:r>
              <a:rPr lang="en-US" sz="2000" b="1" dirty="0"/>
              <a:t>Hardy and Towner, Phys. Rev. C 102, 045501 (2020)</a:t>
            </a:r>
            <a:endParaRPr lang="fr-FR" sz="2000" b="1" dirty="0" smtClean="0"/>
          </a:p>
          <a:p>
            <a:r>
              <a:rPr lang="fr-FR" sz="2000" dirty="0" err="1" smtClean="0"/>
              <a:t>Conserved</a:t>
            </a:r>
            <a:r>
              <a:rPr lang="fr-FR" sz="2000" dirty="0" smtClean="0"/>
              <a:t> </a:t>
            </a:r>
            <a:r>
              <a:rPr lang="fr-FR" sz="2000" dirty="0" err="1" smtClean="0"/>
              <a:t>Vector</a:t>
            </a:r>
            <a:r>
              <a:rPr lang="fr-FR" sz="2000" dirty="0" smtClean="0"/>
              <a:t> </a:t>
            </a:r>
            <a:r>
              <a:rPr lang="fr-FR" sz="2000" dirty="0" err="1" smtClean="0"/>
              <a:t>Current</a:t>
            </a:r>
            <a:r>
              <a:rPr lang="fr-FR" sz="2000" dirty="0" smtClean="0"/>
              <a:t> </a:t>
            </a:r>
            <a:r>
              <a:rPr lang="fr-FR" sz="2000" dirty="0" err="1" smtClean="0"/>
              <a:t>hypothesis</a:t>
            </a:r>
            <a:endParaRPr lang="fr-FR" sz="20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5034" y="2646331"/>
            <a:ext cx="5740666" cy="252256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471896" y="2137732"/>
            <a:ext cx="3915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00FF"/>
                </a:solidFill>
              </a:rPr>
              <a:t>Searching</a:t>
            </a:r>
            <a:r>
              <a:rPr lang="fr-FR" sz="2400" b="1" dirty="0" smtClean="0">
                <a:solidFill>
                  <a:srgbClr val="0000FF"/>
                </a:solidFill>
              </a:rPr>
              <a:t> for </a:t>
            </a:r>
            <a:r>
              <a:rPr lang="fr-FR" sz="2400" b="1" dirty="0" err="1" smtClean="0">
                <a:solidFill>
                  <a:srgbClr val="0000FF"/>
                </a:solidFill>
              </a:rPr>
              <a:t>Scalar</a:t>
            </a:r>
            <a:r>
              <a:rPr lang="fr-FR" sz="2400" b="1" dirty="0" smtClean="0">
                <a:solidFill>
                  <a:srgbClr val="0000FF"/>
                </a:solidFill>
              </a:rPr>
              <a:t> </a:t>
            </a:r>
            <a:r>
              <a:rPr lang="fr-FR" sz="2400" b="1" dirty="0" err="1" smtClean="0">
                <a:solidFill>
                  <a:srgbClr val="0000FF"/>
                </a:solidFill>
              </a:rPr>
              <a:t>currents</a:t>
            </a:r>
            <a:r>
              <a:rPr lang="fr-FR" sz="2400" b="1" dirty="0">
                <a:solidFill>
                  <a:srgbClr val="0000FF"/>
                </a:solidFill>
              </a:rPr>
              <a:t>!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0265" y="2607170"/>
            <a:ext cx="2755901" cy="2611065"/>
          </a:xfrm>
          <a:prstGeom prst="rect">
            <a:avLst/>
          </a:prstGeom>
        </p:spPr>
      </p:pic>
      <p:grpSp>
        <p:nvGrpSpPr>
          <p:cNvPr id="35" name="Groupe 34"/>
          <p:cNvGrpSpPr/>
          <p:nvPr/>
        </p:nvGrpSpPr>
        <p:grpSpPr>
          <a:xfrm>
            <a:off x="146071" y="3337397"/>
            <a:ext cx="2827505" cy="739303"/>
            <a:chOff x="5253464" y="5535173"/>
            <a:chExt cx="2827505" cy="739303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3464" y="5535173"/>
              <a:ext cx="794742" cy="739303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91447" y="5535173"/>
              <a:ext cx="421640" cy="739303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46674" y="5545655"/>
              <a:ext cx="1715961" cy="666964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 flipH="1">
              <a:off x="6460717" y="5743427"/>
              <a:ext cx="11687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1</a:t>
              </a:r>
              <a:endParaRPr lang="fr-FR" sz="1600" dirty="0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60297" y="5545655"/>
              <a:ext cx="920672" cy="666964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5472241" y="562455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~</a:t>
              </a:r>
              <a:endParaRPr lang="fr-FR" dirty="0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2141033" y="5783232"/>
            <a:ext cx="258481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Light isotopes </a:t>
            </a:r>
            <a:r>
              <a:rPr lang="fr-FR" baseline="30000" dirty="0" smtClean="0">
                <a:solidFill>
                  <a:srgbClr val="0000FF"/>
                </a:solidFill>
              </a:rPr>
              <a:t>10</a:t>
            </a:r>
            <a:r>
              <a:rPr lang="fr-FR" dirty="0" smtClean="0">
                <a:solidFill>
                  <a:srgbClr val="0000FF"/>
                </a:solidFill>
              </a:rPr>
              <a:t>C and </a:t>
            </a:r>
            <a:r>
              <a:rPr lang="fr-FR" baseline="30000" dirty="0" smtClean="0">
                <a:solidFill>
                  <a:srgbClr val="0000FF"/>
                </a:solidFill>
              </a:rPr>
              <a:t>14</a:t>
            </a:r>
            <a:r>
              <a:rPr lang="fr-FR" dirty="0" smtClean="0">
                <a:solidFill>
                  <a:srgbClr val="0000FF"/>
                </a:solidFill>
              </a:rPr>
              <a:t>O</a:t>
            </a:r>
            <a:endParaRPr lang="fr-FR" dirty="0">
              <a:solidFill>
                <a:srgbClr val="0000FF"/>
              </a:solidFill>
            </a:endParaRPr>
          </a:p>
        </p:txBody>
      </p:sp>
      <p:cxnSp>
        <p:nvCxnSpPr>
          <p:cNvPr id="27" name="Connecteur droit avec flèche 26"/>
          <p:cNvCxnSpPr>
            <a:stCxn id="26" idx="0"/>
          </p:cNvCxnSpPr>
          <p:nvPr/>
        </p:nvCxnSpPr>
        <p:spPr>
          <a:xfrm flipV="1">
            <a:off x="3433438" y="4076700"/>
            <a:ext cx="1007344" cy="1706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3429599" y="4583579"/>
            <a:ext cx="1273282" cy="1211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9842401" y="5278972"/>
            <a:ext cx="1994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Remember</a:t>
            </a:r>
            <a:endParaRPr lang="fr-FR" b="1" dirty="0" smtClean="0"/>
          </a:p>
          <a:p>
            <a:r>
              <a:rPr lang="fr-FR" b="1" dirty="0" smtClean="0"/>
              <a:t>JHEP04(2021)126</a:t>
            </a:r>
            <a:r>
              <a:rPr lang="fr-FR" b="1" dirty="0"/>
              <a:t>, A. </a:t>
            </a:r>
            <a:r>
              <a:rPr lang="fr-FR" b="1" dirty="0" smtClean="0"/>
              <a:t>Falkowski et al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1896" y="5649415"/>
            <a:ext cx="2975277" cy="565173"/>
          </a:xfrm>
          <a:prstGeom prst="rect">
            <a:avLst/>
          </a:prstGeom>
        </p:spPr>
      </p:pic>
      <p:sp>
        <p:nvSpPr>
          <p:cNvPr id="36" name="Flèche droite 35"/>
          <p:cNvSpPr/>
          <p:nvPr/>
        </p:nvSpPr>
        <p:spPr>
          <a:xfrm>
            <a:off x="5141696" y="2284863"/>
            <a:ext cx="330200" cy="167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C397-6B1C-4B9A-B5FB-ADAED0B9E3CA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586274" y="3965548"/>
                <a:ext cx="4495654" cy="61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35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𝑢𝑑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35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acc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13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FR" sz="135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fr-FR" sz="135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fr-FR" sz="135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274" y="3965548"/>
                <a:ext cx="4495654" cy="612475"/>
              </a:xfrm>
              <a:prstGeom prst="rect">
                <a:avLst/>
              </a:prstGeom>
              <a:blipFill>
                <a:blip r:embed="rId3"/>
                <a:stretch>
                  <a:fillRect t="-117000" b="-16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3492182" y="272309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pic>
        <p:nvPicPr>
          <p:cNvPr id="19" name="Imag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4" y="1668665"/>
            <a:ext cx="5062824" cy="1725609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3676912" y="3336724"/>
            <a:ext cx="10270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High </a:t>
            </a:r>
            <a:r>
              <a:rPr lang="fr-FR" sz="1350" dirty="0" err="1"/>
              <a:t>energy</a:t>
            </a:r>
            <a:endParaRPr lang="fr-FR" sz="1350" dirty="0"/>
          </a:p>
        </p:txBody>
      </p:sp>
      <p:sp>
        <p:nvSpPr>
          <p:cNvPr id="21" name="ZoneTexte 20"/>
          <p:cNvSpPr txBox="1"/>
          <p:nvPr/>
        </p:nvSpPr>
        <p:spPr>
          <a:xfrm>
            <a:off x="6600056" y="3351054"/>
            <a:ext cx="16881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Fermi approximation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799433" y="4794723"/>
            <a:ext cx="37684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srgbClr val="0000FF"/>
                </a:solidFill>
              </a:rPr>
              <a:t>Explicit </a:t>
            </a:r>
            <a:r>
              <a:rPr lang="fr-FR" sz="1350" dirty="0" err="1">
                <a:solidFill>
                  <a:srgbClr val="0000FF"/>
                </a:solidFill>
              </a:rPr>
              <a:t>parity</a:t>
            </a:r>
            <a:r>
              <a:rPr lang="fr-FR" sz="1350" dirty="0">
                <a:solidFill>
                  <a:srgbClr val="0000FF"/>
                </a:solidFill>
              </a:rPr>
              <a:t> violation  Ci’≠0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834101" y="4597282"/>
            <a:ext cx="37668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T. D. Lee and C. N. Yang, Phys. Rev. 104, 254 (1956).</a:t>
            </a:r>
            <a:endParaRPr lang="fr-FR" sz="1350" dirty="0"/>
          </a:p>
        </p:txBody>
      </p:sp>
      <p:sp>
        <p:nvSpPr>
          <p:cNvPr id="31" name="ZoneTexte 30"/>
          <p:cNvSpPr txBox="1"/>
          <p:nvPr/>
        </p:nvSpPr>
        <p:spPr>
          <a:xfrm>
            <a:off x="5799433" y="5028708"/>
            <a:ext cx="19658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Sum</a:t>
            </a:r>
            <a:r>
              <a:rPr lang="fr-FR" sz="1350" dirty="0"/>
              <a:t> of Lorentz invariants</a:t>
            </a:r>
          </a:p>
        </p:txBody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2165226" y="398429"/>
            <a:ext cx="7886700" cy="99417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fr-FR" sz="2800" dirty="0" err="1">
                <a:latin typeface="Tw Cen MT Condensed Extra Bold" panose="020B0803020202020204" pitchFamily="34" charset="0"/>
              </a:rPr>
              <a:t>Nuclear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b="1" dirty="0">
                <a:latin typeface="Symbol" panose="05050102010706020507" pitchFamily="18" charset="2"/>
              </a:rPr>
              <a:t>b</a:t>
            </a:r>
            <a:r>
              <a:rPr lang="fr-FR" sz="2800" b="1" dirty="0">
                <a:latin typeface="Tw Cen MT Condensed Extra Bold" panose="020B0803020202020204" pitchFamily="34" charset="0"/>
              </a:rPr>
              <a:t>-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decay</a:t>
            </a:r>
            <a:r>
              <a:rPr lang="fr-FR" sz="2800" b="1" dirty="0">
                <a:latin typeface="Tw Cen MT Condensed Extra Bold" panose="020B0803020202020204" pitchFamily="34" charset="0"/>
              </a:rPr>
              <a:t> as a 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laboratory</a:t>
            </a:r>
            <a:r>
              <a:rPr lang="fr-FR" sz="2800" b="1" dirty="0">
                <a:latin typeface="Tw Cen MT Condensed Extra Bold" panose="020B0803020202020204" pitchFamily="34" charset="0"/>
              </a:rPr>
              <a:t> for 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weak</a:t>
            </a:r>
            <a:r>
              <a:rPr lang="fr-FR" sz="2800" b="1" dirty="0">
                <a:latin typeface="Tw Cen MT Condensed Extra Bold" panose="020B0803020202020204" pitchFamily="34" charset="0"/>
              </a:rPr>
              <a:t> interaction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65059" y="1525804"/>
            <a:ext cx="224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From high </a:t>
            </a:r>
            <a:r>
              <a:rPr lang="fr-FR" dirty="0" err="1" smtClean="0"/>
              <a:t>energy</a:t>
            </a:r>
            <a:r>
              <a:rPr lang="fr-FR" dirty="0" smtClean="0"/>
              <a:t> to </a:t>
            </a:r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8468127" y="3320477"/>
            <a:ext cx="321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FF"/>
                </a:solidFill>
              </a:rPr>
              <a:t>See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b="1" dirty="0" smtClean="0">
                <a:solidFill>
                  <a:srgbClr val="0000FF"/>
                </a:solidFill>
              </a:rPr>
              <a:t>lectures of Adam </a:t>
            </a:r>
            <a:r>
              <a:rPr lang="fr-FR" b="1" dirty="0" err="1" smtClean="0">
                <a:solidFill>
                  <a:srgbClr val="0000FF"/>
                </a:solidFill>
              </a:rPr>
              <a:t>tomorrow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49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38" y="1056591"/>
            <a:ext cx="7781924" cy="5187950"/>
          </a:xfrm>
          <a:prstGeom prst="rect">
            <a:avLst/>
          </a:prstGeom>
        </p:spPr>
      </p:pic>
      <p:sp>
        <p:nvSpPr>
          <p:cNvPr id="16" name="ZoneTexte 47"/>
          <p:cNvSpPr txBox="1"/>
          <p:nvPr/>
        </p:nvSpPr>
        <p:spPr>
          <a:xfrm rot="18925867">
            <a:off x="8904293" y="53210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  <a:latin typeface="Arial"/>
                <a:ea typeface="ＭＳ Ｐゴシック"/>
              </a:rPr>
              <a:t>N = Z</a:t>
            </a:r>
          </a:p>
        </p:txBody>
      </p:sp>
      <p:cxnSp>
        <p:nvCxnSpPr>
          <p:cNvPr id="38" name="Connecteur droit 37"/>
          <p:cNvCxnSpPr/>
          <p:nvPr/>
        </p:nvCxnSpPr>
        <p:spPr bwMode="auto">
          <a:xfrm flipH="1">
            <a:off x="3859467" y="475067"/>
            <a:ext cx="5907733" cy="5907866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3" name="Groupe 102"/>
          <p:cNvGrpSpPr/>
          <p:nvPr/>
        </p:nvGrpSpPr>
        <p:grpSpPr>
          <a:xfrm>
            <a:off x="5122734" y="1325333"/>
            <a:ext cx="4349810" cy="4073638"/>
            <a:chOff x="3674774" y="1513529"/>
            <a:chExt cx="4349810" cy="4073638"/>
          </a:xfrm>
        </p:grpSpPr>
        <p:cxnSp>
          <p:nvCxnSpPr>
            <p:cNvPr id="107" name="Connecteur droit 106"/>
            <p:cNvCxnSpPr/>
            <p:nvPr/>
          </p:nvCxnSpPr>
          <p:spPr bwMode="auto">
            <a:xfrm>
              <a:off x="3698441" y="5253270"/>
              <a:ext cx="0" cy="333897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08" name="Groupe 107"/>
            <p:cNvGrpSpPr/>
            <p:nvPr/>
          </p:nvGrpSpPr>
          <p:grpSpPr>
            <a:xfrm>
              <a:off x="3674774" y="1513529"/>
              <a:ext cx="4349810" cy="3780832"/>
              <a:chOff x="3674774" y="1513529"/>
              <a:chExt cx="4349810" cy="3780832"/>
            </a:xfrm>
          </p:grpSpPr>
          <p:cxnSp>
            <p:nvCxnSpPr>
              <p:cNvPr id="109" name="Connecteur droit 108"/>
              <p:cNvCxnSpPr/>
              <p:nvPr/>
            </p:nvCxnSpPr>
            <p:spPr bwMode="auto">
              <a:xfrm>
                <a:off x="7708809" y="1513529"/>
                <a:ext cx="3495" cy="295326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Connecteur droit 109"/>
              <p:cNvCxnSpPr/>
              <p:nvPr/>
            </p:nvCxnSpPr>
            <p:spPr bwMode="auto">
              <a:xfrm flipH="1">
                <a:off x="7709472" y="1542218"/>
                <a:ext cx="315112" cy="0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Connecteur droit 110"/>
              <p:cNvCxnSpPr/>
              <p:nvPr/>
            </p:nvCxnSpPr>
            <p:spPr bwMode="auto">
              <a:xfrm>
                <a:off x="7725040" y="1813803"/>
                <a:ext cx="0" cy="333897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Connecteur droit 111"/>
              <p:cNvCxnSpPr/>
              <p:nvPr/>
            </p:nvCxnSpPr>
            <p:spPr bwMode="auto">
              <a:xfrm>
                <a:off x="6882955" y="2112060"/>
                <a:ext cx="0" cy="333897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Connecteur droit 112"/>
              <p:cNvCxnSpPr/>
              <p:nvPr/>
            </p:nvCxnSpPr>
            <p:spPr bwMode="auto">
              <a:xfrm flipH="1">
                <a:off x="6858554" y="2121609"/>
                <a:ext cx="876094" cy="0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Connecteur droit 113"/>
              <p:cNvCxnSpPr/>
              <p:nvPr/>
            </p:nvCxnSpPr>
            <p:spPr bwMode="auto">
              <a:xfrm flipH="1">
                <a:off x="6870551" y="2415456"/>
                <a:ext cx="315112" cy="0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Connecteur droit 114"/>
              <p:cNvCxnSpPr/>
              <p:nvPr/>
            </p:nvCxnSpPr>
            <p:spPr bwMode="auto">
              <a:xfrm>
                <a:off x="7166234" y="2396511"/>
                <a:ext cx="0" cy="333897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Connecteur droit 115"/>
              <p:cNvCxnSpPr/>
              <p:nvPr/>
            </p:nvCxnSpPr>
            <p:spPr bwMode="auto">
              <a:xfrm>
                <a:off x="6574929" y="2672617"/>
                <a:ext cx="0" cy="333897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Connecteur droit 116"/>
              <p:cNvCxnSpPr/>
              <p:nvPr/>
            </p:nvCxnSpPr>
            <p:spPr bwMode="auto">
              <a:xfrm>
                <a:off x="6288517" y="2959634"/>
                <a:ext cx="0" cy="333897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Connecteur droit 117"/>
              <p:cNvCxnSpPr/>
              <p:nvPr/>
            </p:nvCxnSpPr>
            <p:spPr bwMode="auto">
              <a:xfrm>
                <a:off x="6005048" y="3248359"/>
                <a:ext cx="0" cy="333897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Connecteur droit 118"/>
              <p:cNvCxnSpPr/>
              <p:nvPr/>
            </p:nvCxnSpPr>
            <p:spPr bwMode="auto">
              <a:xfrm>
                <a:off x="5717877" y="3540564"/>
                <a:ext cx="0" cy="333897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Connecteur droit 119"/>
              <p:cNvCxnSpPr/>
              <p:nvPr/>
            </p:nvCxnSpPr>
            <p:spPr bwMode="auto">
              <a:xfrm>
                <a:off x="5717731" y="3813662"/>
                <a:ext cx="0" cy="333897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Connecteur droit 120"/>
              <p:cNvCxnSpPr/>
              <p:nvPr/>
            </p:nvCxnSpPr>
            <p:spPr bwMode="auto">
              <a:xfrm>
                <a:off x="4839912" y="4095372"/>
                <a:ext cx="0" cy="333897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Connecteur droit 121"/>
              <p:cNvCxnSpPr/>
              <p:nvPr/>
            </p:nvCxnSpPr>
            <p:spPr bwMode="auto">
              <a:xfrm>
                <a:off x="4833936" y="4395457"/>
                <a:ext cx="0" cy="333897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Connecteur droit 122"/>
              <p:cNvCxnSpPr/>
              <p:nvPr/>
            </p:nvCxnSpPr>
            <p:spPr bwMode="auto">
              <a:xfrm>
                <a:off x="4548186" y="4678595"/>
                <a:ext cx="0" cy="333897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Connecteur droit 123"/>
              <p:cNvCxnSpPr/>
              <p:nvPr/>
            </p:nvCxnSpPr>
            <p:spPr bwMode="auto">
              <a:xfrm>
                <a:off x="4274762" y="4960464"/>
                <a:ext cx="0" cy="333897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Connecteur droit 124"/>
              <p:cNvCxnSpPr/>
              <p:nvPr/>
            </p:nvCxnSpPr>
            <p:spPr bwMode="auto">
              <a:xfrm flipH="1">
                <a:off x="4823709" y="4117064"/>
                <a:ext cx="876094" cy="0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Connecteur droit 125"/>
              <p:cNvCxnSpPr/>
              <p:nvPr/>
            </p:nvCxnSpPr>
            <p:spPr bwMode="auto">
              <a:xfrm flipH="1">
                <a:off x="6270589" y="2984922"/>
                <a:ext cx="315112" cy="0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Connecteur droit 126"/>
              <p:cNvCxnSpPr/>
              <p:nvPr/>
            </p:nvCxnSpPr>
            <p:spPr bwMode="auto">
              <a:xfrm flipH="1">
                <a:off x="5980189" y="3269302"/>
                <a:ext cx="315112" cy="0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Connecteur droit 127"/>
              <p:cNvCxnSpPr/>
              <p:nvPr/>
            </p:nvCxnSpPr>
            <p:spPr bwMode="auto">
              <a:xfrm flipH="1">
                <a:off x="5693827" y="3561565"/>
                <a:ext cx="315112" cy="0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Connecteur droit 128"/>
              <p:cNvCxnSpPr/>
              <p:nvPr/>
            </p:nvCxnSpPr>
            <p:spPr bwMode="auto">
              <a:xfrm flipH="1">
                <a:off x="4524800" y="4697907"/>
                <a:ext cx="315112" cy="0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Connecteur droit 129"/>
              <p:cNvCxnSpPr/>
              <p:nvPr/>
            </p:nvCxnSpPr>
            <p:spPr bwMode="auto">
              <a:xfrm flipH="1">
                <a:off x="4251002" y="4992432"/>
                <a:ext cx="315112" cy="0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Connecteur droit 130"/>
              <p:cNvCxnSpPr/>
              <p:nvPr/>
            </p:nvCxnSpPr>
            <p:spPr bwMode="auto">
              <a:xfrm flipH="1">
                <a:off x="6557188" y="2700894"/>
                <a:ext cx="628475" cy="0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2" name="Connecteur droit 131"/>
              <p:cNvCxnSpPr/>
              <p:nvPr/>
            </p:nvCxnSpPr>
            <p:spPr bwMode="auto">
              <a:xfrm flipH="1">
                <a:off x="3674774" y="5286315"/>
                <a:ext cx="628475" cy="0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42" name="Groupe 41"/>
          <p:cNvGrpSpPr/>
          <p:nvPr/>
        </p:nvGrpSpPr>
        <p:grpSpPr>
          <a:xfrm>
            <a:off x="3982155" y="1051425"/>
            <a:ext cx="5461439" cy="4922016"/>
            <a:chOff x="2534194" y="1239621"/>
            <a:chExt cx="5461439" cy="4922016"/>
          </a:xfrm>
        </p:grpSpPr>
        <p:cxnSp>
          <p:nvCxnSpPr>
            <p:cNvPr id="99" name="Connecteur droit 98"/>
            <p:cNvCxnSpPr/>
            <p:nvPr/>
          </p:nvCxnSpPr>
          <p:spPr bwMode="auto">
            <a:xfrm flipH="1">
              <a:off x="2534194" y="5587167"/>
              <a:ext cx="1198004" cy="0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Connecteur droit 99"/>
            <p:cNvCxnSpPr/>
            <p:nvPr/>
          </p:nvCxnSpPr>
          <p:spPr bwMode="auto">
            <a:xfrm>
              <a:off x="2534194" y="5562992"/>
              <a:ext cx="0" cy="333897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Connecteur droit 100"/>
            <p:cNvCxnSpPr/>
            <p:nvPr/>
          </p:nvCxnSpPr>
          <p:spPr bwMode="auto">
            <a:xfrm>
              <a:off x="2534194" y="5827740"/>
              <a:ext cx="0" cy="333897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Connecteur droit 101"/>
            <p:cNvCxnSpPr/>
            <p:nvPr/>
          </p:nvCxnSpPr>
          <p:spPr bwMode="auto">
            <a:xfrm>
              <a:off x="7992138" y="1239621"/>
              <a:ext cx="3495" cy="295326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oupe 65"/>
          <p:cNvGrpSpPr/>
          <p:nvPr/>
        </p:nvGrpSpPr>
        <p:grpSpPr>
          <a:xfrm>
            <a:off x="5188056" y="1659656"/>
            <a:ext cx="3670355" cy="3105067"/>
            <a:chOff x="3740095" y="1847850"/>
            <a:chExt cx="3670355" cy="3105067"/>
          </a:xfrm>
        </p:grpSpPr>
        <p:grpSp>
          <p:nvGrpSpPr>
            <p:cNvPr id="83" name="Groupe 82"/>
            <p:cNvGrpSpPr/>
            <p:nvPr/>
          </p:nvGrpSpPr>
          <p:grpSpPr>
            <a:xfrm>
              <a:off x="3740095" y="3827974"/>
              <a:ext cx="1636788" cy="1124943"/>
              <a:chOff x="3740095" y="3827974"/>
              <a:chExt cx="1636788" cy="1124943"/>
            </a:xfrm>
          </p:grpSpPr>
          <p:sp>
            <p:nvSpPr>
              <p:cNvPr id="93" name="Étoile à 5 branches 92"/>
              <p:cNvSpPr/>
              <p:nvPr/>
            </p:nvSpPr>
            <p:spPr>
              <a:xfrm>
                <a:off x="4283434" y="4429622"/>
                <a:ext cx="247650" cy="247650"/>
              </a:xfrm>
              <a:prstGeom prst="star5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  <p:sp>
            <p:nvSpPr>
              <p:cNvPr id="94" name="Étoile à 5 branches 93"/>
              <p:cNvSpPr/>
              <p:nvPr/>
            </p:nvSpPr>
            <p:spPr>
              <a:xfrm>
                <a:off x="4578957" y="4144700"/>
                <a:ext cx="247650" cy="247650"/>
              </a:xfrm>
              <a:prstGeom prst="star5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  <p:sp>
            <p:nvSpPr>
              <p:cNvPr id="95" name="Étoile à 5 branches 94"/>
              <p:cNvSpPr/>
              <p:nvPr/>
            </p:nvSpPr>
            <p:spPr>
              <a:xfrm>
                <a:off x="5129233" y="3827974"/>
                <a:ext cx="247650" cy="247650"/>
              </a:xfrm>
              <a:prstGeom prst="star5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  <p:sp>
            <p:nvSpPr>
              <p:cNvPr id="96" name="Étoile à 5 branches 95"/>
              <p:cNvSpPr/>
              <p:nvPr/>
            </p:nvSpPr>
            <p:spPr>
              <a:xfrm>
                <a:off x="3740095" y="4705267"/>
                <a:ext cx="247650" cy="247650"/>
              </a:xfrm>
              <a:prstGeom prst="star5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</p:grpSp>
        <p:grpSp>
          <p:nvGrpSpPr>
            <p:cNvPr id="84" name="Groupe 83"/>
            <p:cNvGrpSpPr/>
            <p:nvPr/>
          </p:nvGrpSpPr>
          <p:grpSpPr>
            <a:xfrm>
              <a:off x="5181600" y="1847850"/>
              <a:ext cx="2228850" cy="1943100"/>
              <a:chOff x="5181600" y="1847850"/>
              <a:chExt cx="2228850" cy="1943100"/>
            </a:xfrm>
          </p:grpSpPr>
          <p:grpSp>
            <p:nvGrpSpPr>
              <p:cNvPr id="85" name="Groupe 84"/>
              <p:cNvGrpSpPr/>
              <p:nvPr/>
            </p:nvGrpSpPr>
            <p:grpSpPr>
              <a:xfrm>
                <a:off x="6600825" y="1847850"/>
                <a:ext cx="809625" cy="809625"/>
                <a:chOff x="6600825" y="1847850"/>
                <a:chExt cx="809625" cy="809625"/>
              </a:xfrm>
            </p:grpSpPr>
            <p:sp>
              <p:nvSpPr>
                <p:cNvPr id="90" name="Étoile à 5 branches 89"/>
                <p:cNvSpPr/>
                <p:nvPr/>
              </p:nvSpPr>
              <p:spPr>
                <a:xfrm>
                  <a:off x="7162800" y="1847850"/>
                  <a:ext cx="247650" cy="247650"/>
                </a:xfrm>
                <a:prstGeom prst="star5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 dirty="0"/>
                </a:p>
              </p:txBody>
            </p:sp>
            <p:sp>
              <p:nvSpPr>
                <p:cNvPr id="91" name="Étoile à 5 branches 90"/>
                <p:cNvSpPr/>
                <p:nvPr/>
              </p:nvSpPr>
              <p:spPr>
                <a:xfrm>
                  <a:off x="6905625" y="2124075"/>
                  <a:ext cx="247650" cy="247650"/>
                </a:xfrm>
                <a:prstGeom prst="star5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 dirty="0"/>
                </a:p>
              </p:txBody>
            </p:sp>
            <p:sp>
              <p:nvSpPr>
                <p:cNvPr id="92" name="Étoile à 5 branches 91"/>
                <p:cNvSpPr/>
                <p:nvPr/>
              </p:nvSpPr>
              <p:spPr>
                <a:xfrm>
                  <a:off x="6600825" y="2409825"/>
                  <a:ext cx="247650" cy="247650"/>
                </a:xfrm>
                <a:prstGeom prst="star5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 dirty="0"/>
                </a:p>
              </p:txBody>
            </p:sp>
          </p:grpSp>
          <p:sp>
            <p:nvSpPr>
              <p:cNvPr id="86" name="Étoile à 5 branches 85"/>
              <p:cNvSpPr/>
              <p:nvPr/>
            </p:nvSpPr>
            <p:spPr>
              <a:xfrm>
                <a:off x="6019800" y="2686050"/>
                <a:ext cx="247650" cy="247650"/>
              </a:xfrm>
              <a:prstGeom prst="star5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  <p:sp>
            <p:nvSpPr>
              <p:cNvPr id="87" name="Étoile à 5 branches 86"/>
              <p:cNvSpPr/>
              <p:nvPr/>
            </p:nvSpPr>
            <p:spPr>
              <a:xfrm>
                <a:off x="5705475" y="3276600"/>
                <a:ext cx="247650" cy="247650"/>
              </a:xfrm>
              <a:prstGeom prst="star5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  <p:sp>
            <p:nvSpPr>
              <p:cNvPr id="88" name="Étoile à 5 branches 87"/>
              <p:cNvSpPr/>
              <p:nvPr/>
            </p:nvSpPr>
            <p:spPr>
              <a:xfrm>
                <a:off x="5181600" y="3543300"/>
                <a:ext cx="247650" cy="247650"/>
              </a:xfrm>
              <a:prstGeom prst="star5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  <p:sp>
            <p:nvSpPr>
              <p:cNvPr id="89" name="Étoile à 5 branches 88"/>
              <p:cNvSpPr/>
              <p:nvPr/>
            </p:nvSpPr>
            <p:spPr>
              <a:xfrm>
                <a:off x="5727187" y="2993998"/>
                <a:ext cx="247650" cy="247650"/>
              </a:xfrm>
              <a:prstGeom prst="star5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</p:grpSp>
      </p:grpSp>
      <p:grpSp>
        <p:nvGrpSpPr>
          <p:cNvPr id="44" name="Groupe 43"/>
          <p:cNvGrpSpPr/>
          <p:nvPr/>
        </p:nvGrpSpPr>
        <p:grpSpPr>
          <a:xfrm>
            <a:off x="6314601" y="2493448"/>
            <a:ext cx="1399159" cy="1407105"/>
            <a:chOff x="4866640" y="2681642"/>
            <a:chExt cx="1399159" cy="1407105"/>
          </a:xfrm>
        </p:grpSpPr>
        <p:sp>
          <p:nvSpPr>
            <p:cNvPr id="60" name="Étoile à 5 branches 59"/>
            <p:cNvSpPr/>
            <p:nvPr/>
          </p:nvSpPr>
          <p:spPr>
            <a:xfrm>
              <a:off x="4866640" y="3841097"/>
              <a:ext cx="247650" cy="24765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61" name="Étoile à 5 branches 60"/>
            <p:cNvSpPr/>
            <p:nvPr/>
          </p:nvSpPr>
          <p:spPr>
            <a:xfrm>
              <a:off x="5428691" y="3291242"/>
              <a:ext cx="247650" cy="24765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62" name="Étoile à 5 branches 61"/>
            <p:cNvSpPr/>
            <p:nvPr/>
          </p:nvSpPr>
          <p:spPr>
            <a:xfrm>
              <a:off x="5428427" y="3014271"/>
              <a:ext cx="247650" cy="24765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63" name="Étoile à 5 branches 62"/>
            <p:cNvSpPr/>
            <p:nvPr/>
          </p:nvSpPr>
          <p:spPr>
            <a:xfrm>
              <a:off x="6018149" y="2681642"/>
              <a:ext cx="247650" cy="24765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5739355" y="1639996"/>
            <a:ext cx="2862303" cy="2562805"/>
            <a:chOff x="4291395" y="1828190"/>
            <a:chExt cx="2862303" cy="2562805"/>
          </a:xfrm>
        </p:grpSpPr>
        <p:grpSp>
          <p:nvGrpSpPr>
            <p:cNvPr id="51" name="Groupe 50"/>
            <p:cNvGrpSpPr/>
            <p:nvPr/>
          </p:nvGrpSpPr>
          <p:grpSpPr>
            <a:xfrm>
              <a:off x="4291395" y="2686932"/>
              <a:ext cx="1979708" cy="1704063"/>
              <a:chOff x="4291395" y="2686932"/>
              <a:chExt cx="1979708" cy="1704063"/>
            </a:xfrm>
          </p:grpSpPr>
          <p:sp>
            <p:nvSpPr>
              <p:cNvPr id="56" name="Étoile à 5 branches 55"/>
              <p:cNvSpPr/>
              <p:nvPr/>
            </p:nvSpPr>
            <p:spPr>
              <a:xfrm>
                <a:off x="5435057" y="3283279"/>
                <a:ext cx="247650" cy="247650"/>
              </a:xfrm>
              <a:prstGeom prst="star5">
                <a:avLst/>
              </a:prstGeom>
              <a:solidFill>
                <a:srgbClr val="34A21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  <p:sp>
            <p:nvSpPr>
              <p:cNvPr id="57" name="Étoile à 5 branches 56"/>
              <p:cNvSpPr/>
              <p:nvPr/>
            </p:nvSpPr>
            <p:spPr>
              <a:xfrm>
                <a:off x="6023453" y="2686932"/>
                <a:ext cx="247650" cy="247650"/>
              </a:xfrm>
              <a:prstGeom prst="star5">
                <a:avLst/>
              </a:prstGeom>
              <a:solidFill>
                <a:srgbClr val="34A21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  <p:sp>
            <p:nvSpPr>
              <p:cNvPr id="58" name="Étoile à 5 branches 57"/>
              <p:cNvSpPr/>
              <p:nvPr/>
            </p:nvSpPr>
            <p:spPr>
              <a:xfrm>
                <a:off x="4878466" y="3577477"/>
                <a:ext cx="247650" cy="247650"/>
              </a:xfrm>
              <a:prstGeom prst="star5">
                <a:avLst/>
              </a:prstGeom>
              <a:solidFill>
                <a:srgbClr val="34A21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  <p:sp>
            <p:nvSpPr>
              <p:cNvPr id="59" name="Étoile à 5 branches 58"/>
              <p:cNvSpPr/>
              <p:nvPr/>
            </p:nvSpPr>
            <p:spPr>
              <a:xfrm>
                <a:off x="4291395" y="4143345"/>
                <a:ext cx="247650" cy="247650"/>
              </a:xfrm>
              <a:prstGeom prst="star5">
                <a:avLst/>
              </a:prstGeom>
              <a:solidFill>
                <a:srgbClr val="34A21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</p:grpSp>
        <p:grpSp>
          <p:nvGrpSpPr>
            <p:cNvPr id="52" name="Groupe 51"/>
            <p:cNvGrpSpPr/>
            <p:nvPr/>
          </p:nvGrpSpPr>
          <p:grpSpPr>
            <a:xfrm>
              <a:off x="6303074" y="1828190"/>
              <a:ext cx="850624" cy="853275"/>
              <a:chOff x="6303074" y="1828190"/>
              <a:chExt cx="850624" cy="853275"/>
            </a:xfrm>
          </p:grpSpPr>
          <p:sp>
            <p:nvSpPr>
              <p:cNvPr id="53" name="Étoile à 5 branches 52"/>
              <p:cNvSpPr/>
              <p:nvPr/>
            </p:nvSpPr>
            <p:spPr>
              <a:xfrm>
                <a:off x="6906048" y="1828190"/>
                <a:ext cx="247650" cy="247650"/>
              </a:xfrm>
              <a:prstGeom prst="star5">
                <a:avLst/>
              </a:prstGeom>
              <a:solidFill>
                <a:srgbClr val="34A21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  <p:sp>
            <p:nvSpPr>
              <p:cNvPr id="54" name="Étoile à 5 branches 53"/>
              <p:cNvSpPr/>
              <p:nvPr/>
            </p:nvSpPr>
            <p:spPr>
              <a:xfrm>
                <a:off x="6595947" y="2130340"/>
                <a:ext cx="247650" cy="247650"/>
              </a:xfrm>
              <a:prstGeom prst="star5">
                <a:avLst/>
              </a:prstGeom>
              <a:solidFill>
                <a:srgbClr val="34A21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  <p:sp>
            <p:nvSpPr>
              <p:cNvPr id="55" name="Étoile à 5 branches 54"/>
              <p:cNvSpPr/>
              <p:nvPr/>
            </p:nvSpPr>
            <p:spPr>
              <a:xfrm>
                <a:off x="6303074" y="2433815"/>
                <a:ext cx="247650" cy="247650"/>
              </a:xfrm>
              <a:prstGeom prst="star5">
                <a:avLst/>
              </a:prstGeom>
              <a:solidFill>
                <a:srgbClr val="34A21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</p:grpSp>
      </p:grpSp>
      <p:sp>
        <p:nvSpPr>
          <p:cNvPr id="46" name="Étoile à 5 branches 45"/>
          <p:cNvSpPr/>
          <p:nvPr/>
        </p:nvSpPr>
        <p:spPr>
          <a:xfrm>
            <a:off x="6875323" y="2824658"/>
            <a:ext cx="247650" cy="247650"/>
          </a:xfrm>
          <a:prstGeom prst="star5">
            <a:avLst/>
          </a:prstGeom>
          <a:solidFill>
            <a:srgbClr val="34A2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47" name="Étoile à 5 branches 46"/>
          <p:cNvSpPr/>
          <p:nvPr/>
        </p:nvSpPr>
        <p:spPr>
          <a:xfrm>
            <a:off x="6320971" y="3644211"/>
            <a:ext cx="247650" cy="247650"/>
          </a:xfrm>
          <a:prstGeom prst="star5">
            <a:avLst/>
          </a:prstGeom>
          <a:solidFill>
            <a:srgbClr val="34A2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8033661" y="4282347"/>
            <a:ext cx="1903768" cy="1658078"/>
            <a:chOff x="1259540" y="1113360"/>
            <a:chExt cx="1903768" cy="1658078"/>
          </a:xfrm>
        </p:grpSpPr>
        <p:sp>
          <p:nvSpPr>
            <p:cNvPr id="4" name="Rectangle 3"/>
            <p:cNvSpPr/>
            <p:nvPr/>
          </p:nvSpPr>
          <p:spPr>
            <a:xfrm>
              <a:off x="1259540" y="1113360"/>
              <a:ext cx="1903768" cy="1658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1398708" y="1244328"/>
              <a:ext cx="1677254" cy="1430352"/>
              <a:chOff x="1733446" y="662509"/>
              <a:chExt cx="1677254" cy="1430352"/>
            </a:xfrm>
          </p:grpSpPr>
          <p:sp>
            <p:nvSpPr>
              <p:cNvPr id="145" name="Étoile à 5 branches 144"/>
              <p:cNvSpPr/>
              <p:nvPr/>
            </p:nvSpPr>
            <p:spPr>
              <a:xfrm>
                <a:off x="1748274" y="1777711"/>
                <a:ext cx="247650" cy="247650"/>
              </a:xfrm>
              <a:prstGeom prst="star5">
                <a:avLst/>
              </a:prstGeom>
              <a:solidFill>
                <a:srgbClr val="34A21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969000" y="1723529"/>
                <a:ext cx="9428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fr-FR" dirty="0">
                    <a:solidFill>
                      <a:srgbClr val="000000"/>
                    </a:solidFill>
                    <a:latin typeface="Andalus" panose="02020603050405020304" pitchFamily="18" charset="-78"/>
                    <a:ea typeface="ＭＳ Ｐゴシック"/>
                    <a:cs typeface="Andalus" panose="02020603050405020304" pitchFamily="18" charset="-78"/>
                  </a:rPr>
                  <a:t>A/Q = 7</a:t>
                </a:r>
                <a:endParaRPr lang="fr-FR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47" name="Étoile à 5 branches 146"/>
              <p:cNvSpPr/>
              <p:nvPr/>
            </p:nvSpPr>
            <p:spPr>
              <a:xfrm>
                <a:off x="1741362" y="1253077"/>
                <a:ext cx="247650" cy="247650"/>
              </a:xfrm>
              <a:prstGeom prst="star5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989873" y="1233979"/>
                <a:ext cx="9428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fr-FR" dirty="0">
                    <a:solidFill>
                      <a:srgbClr val="000000"/>
                    </a:solidFill>
                    <a:latin typeface="Andalus" panose="02020603050405020304" pitchFamily="18" charset="-78"/>
                    <a:ea typeface="ＭＳ Ｐゴシック"/>
                    <a:cs typeface="Andalus" panose="02020603050405020304" pitchFamily="18" charset="-78"/>
                  </a:rPr>
                  <a:t>A/Q = 3</a:t>
                </a:r>
                <a:endParaRPr lang="fr-FR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cxnSp>
            <p:nvCxnSpPr>
              <p:cNvPr id="149" name="Connecteur droit 148"/>
              <p:cNvCxnSpPr/>
              <p:nvPr/>
            </p:nvCxnSpPr>
            <p:spPr bwMode="auto">
              <a:xfrm>
                <a:off x="1733446" y="665013"/>
                <a:ext cx="0" cy="333897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0" name="Rectangle 149"/>
              <p:cNvSpPr/>
              <p:nvPr/>
            </p:nvSpPr>
            <p:spPr>
              <a:xfrm>
                <a:off x="1860276" y="662509"/>
                <a:ext cx="1550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fr-FR" dirty="0" err="1">
                    <a:solidFill>
                      <a:srgbClr val="000000"/>
                    </a:solidFill>
                    <a:latin typeface="Andalus" panose="02020603050405020304" pitchFamily="18" charset="-78"/>
                    <a:ea typeface="ＭＳ Ｐゴシック"/>
                    <a:cs typeface="Andalus" panose="02020603050405020304" pitchFamily="18" charset="-78"/>
                  </a:rPr>
                  <a:t>known</a:t>
                </a:r>
                <a:r>
                  <a:rPr lang="fr-FR" dirty="0">
                    <a:solidFill>
                      <a:srgbClr val="000000"/>
                    </a:solidFill>
                    <a:latin typeface="Andalus" panose="02020603050405020304" pitchFamily="18" charset="-78"/>
                    <a:ea typeface="ＭＳ Ｐゴシック"/>
                    <a:cs typeface="Andalus" panose="02020603050405020304" pitchFamily="18" charset="-78"/>
                  </a:rPr>
                  <a:t> masses</a:t>
                </a:r>
                <a:endParaRPr lang="fr-FR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p:grpSp>
      </p:grpSp>
      <p:sp>
        <p:nvSpPr>
          <p:cNvPr id="151" name="Text Box 2"/>
          <p:cNvSpPr txBox="1">
            <a:spLocks noChangeArrowheads="1"/>
          </p:cNvSpPr>
          <p:nvPr/>
        </p:nvSpPr>
        <p:spPr bwMode="auto">
          <a:xfrm>
            <a:off x="701143" y="1608941"/>
            <a:ext cx="4961093" cy="44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2400" b="1" i="1" dirty="0" smtClean="0">
                <a:solidFill>
                  <a:srgbClr val="0070C0"/>
                </a:solidFill>
              </a:rPr>
              <a:t>Spectroscopic measurement @ DESIR</a:t>
            </a:r>
            <a:endParaRPr lang="en-US" altLang="fr-FR" sz="2400" b="1" i="1" dirty="0">
              <a:solidFill>
                <a:srgbClr val="0070C0"/>
              </a:solidFill>
            </a:endParaRPr>
          </a:p>
        </p:txBody>
      </p:sp>
      <p:sp>
        <p:nvSpPr>
          <p:cNvPr id="152" name="Text Box 2"/>
          <p:cNvSpPr txBox="1">
            <a:spLocks noChangeArrowheads="1"/>
          </p:cNvSpPr>
          <p:nvPr/>
        </p:nvSpPr>
        <p:spPr bwMode="auto">
          <a:xfrm rot="16200000">
            <a:off x="9307229" y="4547777"/>
            <a:ext cx="2368268" cy="2881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36000" tIns="36000" rIns="36000" bIns="36000">
            <a:spAutoFit/>
          </a:bodyPr>
          <a:lstStyle/>
          <a:p>
            <a:pPr>
              <a:tabLst>
                <a:tab pos="358775" algn="l"/>
              </a:tabLst>
            </a:pPr>
            <a:r>
              <a:rPr lang="en-US" sz="1400" dirty="0">
                <a:sym typeface="Wingdings" panose="05000000000000000000" pitchFamily="2" charset="2"/>
              </a:rPr>
              <a:t>(courtesy of </a:t>
            </a:r>
            <a:r>
              <a:rPr lang="fr-FR" sz="1400" dirty="0">
                <a:sym typeface="Wingdings" panose="05000000000000000000" pitchFamily="2" charset="2"/>
              </a:rPr>
              <a:t>I. Stefan / S. Grévy</a:t>
            </a:r>
            <a:r>
              <a:rPr lang="en-US" sz="1400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155" name="Text Box 2"/>
          <p:cNvSpPr txBox="1">
            <a:spLocks noChangeArrowheads="1"/>
          </p:cNvSpPr>
          <p:nvPr/>
        </p:nvSpPr>
        <p:spPr bwMode="auto">
          <a:xfrm>
            <a:off x="701143" y="2178480"/>
            <a:ext cx="4315981" cy="29042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36000" tIns="36000" rIns="36000" bIns="36000">
            <a:spAutoFit/>
          </a:bodyPr>
          <a:lstStyle/>
          <a:p>
            <a:pPr>
              <a:tabLst>
                <a:tab pos="360363" algn="l"/>
              </a:tabLst>
            </a:pPr>
            <a:r>
              <a:rPr lang="en-US" b="1" i="1" dirty="0">
                <a:solidFill>
                  <a:srgbClr val="0000FF"/>
                </a:solidFill>
                <a:sym typeface="Wingdings" panose="05000000000000000000" pitchFamily="2" charset="2"/>
              </a:rPr>
              <a:t>T</a:t>
            </a:r>
            <a:r>
              <a:rPr lang="en-US" b="1" i="1" baseline="-25000" dirty="0">
                <a:solidFill>
                  <a:srgbClr val="0000FF"/>
                </a:solidFill>
                <a:sym typeface="Wingdings" panose="05000000000000000000" pitchFamily="2" charset="2"/>
              </a:rPr>
              <a:t>Z</a:t>
            </a:r>
            <a:r>
              <a:rPr 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 = 0 super-allowed decays from </a:t>
            </a:r>
            <a:r>
              <a:rPr lang="en-US" b="1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66</a:t>
            </a:r>
            <a:r>
              <a:rPr 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As to </a:t>
            </a:r>
            <a:r>
              <a:rPr lang="en-US" b="1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98</a:t>
            </a:r>
            <a:r>
              <a:rPr 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In</a:t>
            </a:r>
          </a:p>
          <a:p>
            <a:pPr>
              <a:spcBef>
                <a:spcPts val="1200"/>
              </a:spcBef>
              <a:tabLst>
                <a:tab pos="360363" algn="l"/>
              </a:tabLst>
            </a:pPr>
            <a:r>
              <a:rPr lang="en-US" b="1" dirty="0" smtClean="0">
                <a:sym typeface="Wingdings" panose="05000000000000000000" pitchFamily="2" charset="2"/>
              </a:rPr>
              <a:t>Best production scenario</a:t>
            </a:r>
          </a:p>
          <a:p>
            <a:pPr>
              <a:spcBef>
                <a:spcPts val="1200"/>
              </a:spcBef>
              <a:tabLst>
                <a:tab pos="360363" algn="l"/>
              </a:tabLst>
            </a:pPr>
            <a:r>
              <a:rPr lang="en-US" b="1" dirty="0">
                <a:sym typeface="Wingdings" panose="05000000000000000000" pitchFamily="2" charset="2"/>
              </a:rPr>
              <a:t>	 fusion-evaporation @ S3-LEB</a:t>
            </a:r>
          </a:p>
          <a:p>
            <a:pPr>
              <a:spcBef>
                <a:spcPts val="1200"/>
              </a:spcBef>
              <a:tabLst>
                <a:tab pos="360363" algn="l"/>
              </a:tabLst>
            </a:pPr>
            <a:r>
              <a:rPr lang="en-US" b="1" dirty="0">
                <a:sym typeface="Wingdings" panose="05000000000000000000" pitchFamily="2" charset="2"/>
              </a:rPr>
              <a:t>short half-lives (15 – 100 </a:t>
            </a:r>
            <a:r>
              <a:rPr lang="en-US" i="1" dirty="0" err="1">
                <a:sym typeface="Wingdings" panose="05000000000000000000" pitchFamily="2" charset="2"/>
              </a:rPr>
              <a:t>ms</a:t>
            </a:r>
            <a:r>
              <a:rPr lang="en-US" b="1" dirty="0">
                <a:sym typeface="Wingdings" panose="05000000000000000000" pitchFamily="2" charset="2"/>
              </a:rPr>
              <a:t>)</a:t>
            </a:r>
          </a:p>
          <a:p>
            <a:pPr>
              <a:tabLst>
                <a:tab pos="360363" algn="l"/>
              </a:tabLst>
            </a:pPr>
            <a:r>
              <a:rPr lang="en-US" b="1" dirty="0">
                <a:sym typeface="Wingdings" panose="05000000000000000000" pitchFamily="2" charset="2"/>
              </a:rPr>
              <a:t>	 need for a fast gas cell</a:t>
            </a:r>
          </a:p>
          <a:p>
            <a:pPr>
              <a:spcBef>
                <a:spcPts val="1200"/>
              </a:spcBef>
              <a:tabLst>
                <a:tab pos="360363" algn="l"/>
              </a:tabLst>
            </a:pPr>
            <a:r>
              <a:rPr lang="en-US" b="1" dirty="0">
                <a:sym typeface="Wingdings" panose="05000000000000000000" pitchFamily="2" charset="2"/>
              </a:rPr>
              <a:t>HRS + PIPERADE / MR-TOF</a:t>
            </a:r>
          </a:p>
          <a:p>
            <a:pPr>
              <a:tabLst>
                <a:tab pos="360363" algn="l"/>
              </a:tabLst>
            </a:pPr>
            <a:r>
              <a:rPr lang="en-US" b="1" dirty="0">
                <a:sym typeface="Wingdings" panose="05000000000000000000" pitchFamily="2" charset="2"/>
              </a:rPr>
              <a:t>	 mass measurements (DETRAP)</a:t>
            </a:r>
          </a:p>
          <a:p>
            <a:pPr>
              <a:tabLst>
                <a:tab pos="360363" algn="l"/>
              </a:tabLst>
            </a:pPr>
            <a:r>
              <a:rPr lang="en-US" b="1" dirty="0">
                <a:sym typeface="Wingdings" panose="05000000000000000000" pitchFamily="2" charset="2"/>
              </a:rPr>
              <a:t>	 decay studies (BESTIOL)</a:t>
            </a:r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614549" y="1055513"/>
            <a:ext cx="4263187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alt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Courtesy of B. Blank, J</a:t>
            </a:r>
            <a:r>
              <a:rPr lang="en-US" alt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Giovinazzo, on behalf of the Exotic Nuclei group of CENBG</a:t>
            </a:r>
          </a:p>
        </p:txBody>
      </p:sp>
      <p:sp>
        <p:nvSpPr>
          <p:cNvPr id="97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smtClean="0">
                <a:latin typeface="Tw Cen MT Condensed Extra Bold" panose="020B0803020202020204" pitchFamily="34" charset="0"/>
              </a:rPr>
              <a:t>0+ </a:t>
            </a:r>
            <a:r>
              <a:rPr lang="fr-FR" sz="2800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 0+ Ft values: exotic currents and V</a:t>
            </a:r>
            <a:r>
              <a:rPr lang="fr-FR" sz="2800" baseline="-25000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ud</a:t>
            </a:r>
            <a:r>
              <a:rPr lang="fr-FR" sz="2800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 determination</a:t>
            </a:r>
            <a:endParaRPr lang="fr-FR" sz="2800" baseline="-25000" dirty="0">
              <a:latin typeface="Tw Cen MT Condensed Extra Bold" panose="020B0803020202020204" pitchFamily="3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4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tab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680" y="3320027"/>
            <a:ext cx="5998876" cy="3388605"/>
          </a:xfrm>
          <a:prstGeom prst="rect">
            <a:avLst/>
          </a:prstGeom>
        </p:spPr>
      </p:pic>
      <p:sp>
        <p:nvSpPr>
          <p:cNvPr id="82" name="Text Box 2"/>
          <p:cNvSpPr txBox="1">
            <a:spLocks noChangeArrowheads="1"/>
          </p:cNvSpPr>
          <p:nvPr/>
        </p:nvSpPr>
        <p:spPr bwMode="auto">
          <a:xfrm rot="16200000">
            <a:off x="2797639" y="5543949"/>
            <a:ext cx="1673206" cy="2881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36000" tIns="36000" rIns="36000" bIns="36000">
            <a:spAutoFit/>
          </a:bodyPr>
          <a:lstStyle/>
          <a:p>
            <a:pPr>
              <a:tabLst>
                <a:tab pos="358775" algn="l"/>
              </a:tabLst>
            </a:pPr>
            <a:r>
              <a:rPr lang="en-US" sz="1400" dirty="0">
                <a:sym typeface="Wingdings" panose="05000000000000000000" pitchFamily="2" charset="2"/>
              </a:rPr>
              <a:t>(courtesy of </a:t>
            </a:r>
            <a:r>
              <a:rPr lang="fr-FR" sz="1400" dirty="0">
                <a:sym typeface="Wingdings" panose="05000000000000000000" pitchFamily="2" charset="2"/>
              </a:rPr>
              <a:t>S. Grévy</a:t>
            </a:r>
            <a:r>
              <a:rPr lang="en-US" sz="1400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2" name="Ellipse 1"/>
          <p:cNvSpPr/>
          <p:nvPr/>
        </p:nvSpPr>
        <p:spPr>
          <a:xfrm>
            <a:off x="8472330" y="4797190"/>
            <a:ext cx="1152160" cy="191144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Text Box 2"/>
          <p:cNvSpPr txBox="1">
            <a:spLocks noChangeArrowheads="1"/>
          </p:cNvSpPr>
          <p:nvPr/>
        </p:nvSpPr>
        <p:spPr bwMode="auto">
          <a:xfrm rot="16200000">
            <a:off x="9286017" y="5261851"/>
            <a:ext cx="1509122" cy="6882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36000" tIns="36000" rIns="36000" bIns="36000">
            <a:spAutoFit/>
          </a:bodyPr>
          <a:lstStyle/>
          <a:p>
            <a:pPr>
              <a:tabLst>
                <a:tab pos="358775" algn="l"/>
              </a:tabLst>
            </a:pPr>
            <a:r>
              <a:rPr lang="fr-FR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factor 5 more</a:t>
            </a:r>
          </a:p>
          <a:p>
            <a:pPr>
              <a:tabLst>
                <a:tab pos="358775" algn="l"/>
              </a:tabLst>
            </a:pPr>
            <a:r>
              <a:rPr lang="fr-FR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with</a:t>
            </a:r>
            <a:r>
              <a:rPr lang="fr-FR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A/Q = 7</a:t>
            </a:r>
            <a:endParaRPr lang="en-US" sz="2000" b="1" dirty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158065" y="1513888"/>
            <a:ext cx="4315981" cy="29042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36000" tIns="36000" rIns="36000" bIns="36000">
            <a:spAutoFit/>
          </a:bodyPr>
          <a:lstStyle/>
          <a:p>
            <a:pPr>
              <a:tabLst>
                <a:tab pos="360363" algn="l"/>
              </a:tabLst>
            </a:pPr>
            <a:r>
              <a:rPr lang="en-US" b="1" i="1" dirty="0">
                <a:solidFill>
                  <a:srgbClr val="0000FF"/>
                </a:solidFill>
                <a:sym typeface="Wingdings" panose="05000000000000000000" pitchFamily="2" charset="2"/>
              </a:rPr>
              <a:t>T</a:t>
            </a:r>
            <a:r>
              <a:rPr lang="en-US" b="1" i="1" baseline="-25000" dirty="0">
                <a:solidFill>
                  <a:srgbClr val="0000FF"/>
                </a:solidFill>
                <a:sym typeface="Wingdings" panose="05000000000000000000" pitchFamily="2" charset="2"/>
              </a:rPr>
              <a:t>Z</a:t>
            </a:r>
            <a:r>
              <a:rPr 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 = 0 super-allowed decays from </a:t>
            </a:r>
            <a:r>
              <a:rPr lang="en-US" b="1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66</a:t>
            </a:r>
            <a:r>
              <a:rPr 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As to </a:t>
            </a:r>
            <a:r>
              <a:rPr lang="en-US" b="1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98</a:t>
            </a:r>
            <a:r>
              <a:rPr 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In</a:t>
            </a:r>
          </a:p>
          <a:p>
            <a:pPr>
              <a:spcBef>
                <a:spcPts val="1200"/>
              </a:spcBef>
              <a:tabLst>
                <a:tab pos="360363" algn="l"/>
              </a:tabLst>
            </a:pPr>
            <a:r>
              <a:rPr lang="en-US" b="1" dirty="0" smtClean="0">
                <a:sym typeface="Wingdings" panose="05000000000000000000" pitchFamily="2" charset="2"/>
              </a:rPr>
              <a:t>Best production scenario</a:t>
            </a:r>
          </a:p>
          <a:p>
            <a:pPr>
              <a:spcBef>
                <a:spcPts val="1200"/>
              </a:spcBef>
              <a:tabLst>
                <a:tab pos="360363" algn="l"/>
              </a:tabLst>
            </a:pPr>
            <a:r>
              <a:rPr lang="en-US" b="1" dirty="0">
                <a:sym typeface="Wingdings" panose="05000000000000000000" pitchFamily="2" charset="2"/>
              </a:rPr>
              <a:t>	 fusion-evaporation @ S3-LEB</a:t>
            </a:r>
          </a:p>
          <a:p>
            <a:pPr>
              <a:spcBef>
                <a:spcPts val="1200"/>
              </a:spcBef>
              <a:tabLst>
                <a:tab pos="360363" algn="l"/>
              </a:tabLst>
            </a:pPr>
            <a:r>
              <a:rPr lang="en-US" b="1" dirty="0">
                <a:sym typeface="Wingdings" panose="05000000000000000000" pitchFamily="2" charset="2"/>
              </a:rPr>
              <a:t>short half-lives (15 – 100 </a:t>
            </a:r>
            <a:r>
              <a:rPr lang="en-US" i="1" dirty="0" err="1">
                <a:sym typeface="Wingdings" panose="05000000000000000000" pitchFamily="2" charset="2"/>
              </a:rPr>
              <a:t>ms</a:t>
            </a:r>
            <a:r>
              <a:rPr lang="en-US" b="1" dirty="0">
                <a:sym typeface="Wingdings" panose="05000000000000000000" pitchFamily="2" charset="2"/>
              </a:rPr>
              <a:t>)</a:t>
            </a:r>
          </a:p>
          <a:p>
            <a:pPr>
              <a:tabLst>
                <a:tab pos="360363" algn="l"/>
              </a:tabLst>
            </a:pPr>
            <a:r>
              <a:rPr lang="en-US" b="1" dirty="0">
                <a:sym typeface="Wingdings" panose="05000000000000000000" pitchFamily="2" charset="2"/>
              </a:rPr>
              <a:t>	 need for a fast gas cell</a:t>
            </a:r>
          </a:p>
          <a:p>
            <a:pPr>
              <a:spcBef>
                <a:spcPts val="1200"/>
              </a:spcBef>
              <a:tabLst>
                <a:tab pos="360363" algn="l"/>
              </a:tabLst>
            </a:pPr>
            <a:r>
              <a:rPr lang="en-US" b="1" dirty="0">
                <a:sym typeface="Wingdings" panose="05000000000000000000" pitchFamily="2" charset="2"/>
              </a:rPr>
              <a:t>HRS + PIPERADE / MR-TOF</a:t>
            </a:r>
          </a:p>
          <a:p>
            <a:pPr>
              <a:tabLst>
                <a:tab pos="360363" algn="l"/>
              </a:tabLst>
            </a:pPr>
            <a:r>
              <a:rPr lang="en-US" b="1" dirty="0">
                <a:sym typeface="Wingdings" panose="05000000000000000000" pitchFamily="2" charset="2"/>
              </a:rPr>
              <a:t>	 mass measurements (DETRAP)</a:t>
            </a:r>
          </a:p>
          <a:p>
            <a:pPr>
              <a:tabLst>
                <a:tab pos="360363" algn="l"/>
              </a:tabLst>
            </a:pPr>
            <a:r>
              <a:rPr lang="en-US" b="1" dirty="0">
                <a:sym typeface="Wingdings" panose="05000000000000000000" pitchFamily="2" charset="2"/>
              </a:rPr>
              <a:t>	 decay studies (BESTIOL)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791118" y="1441178"/>
            <a:ext cx="4263187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alt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Courtesy of B. Blank, J</a:t>
            </a:r>
            <a:r>
              <a:rPr lang="en-US" alt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Giovinazzo, on behalf of the Exotic Nuclei group of CENBG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8065" y="999285"/>
            <a:ext cx="4961093" cy="44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2400" b="1" i="1" dirty="0" smtClean="0">
                <a:solidFill>
                  <a:srgbClr val="0070C0"/>
                </a:solidFill>
              </a:rPr>
              <a:t>Spectroscopic measurement @ DESIR</a:t>
            </a:r>
            <a:endParaRPr lang="en-US" altLang="fr-FR" sz="2400" b="1" i="1" dirty="0">
              <a:solidFill>
                <a:srgbClr val="0070C0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smtClean="0">
                <a:latin typeface="Tw Cen MT Condensed Extra Bold" panose="020B0803020202020204" pitchFamily="34" charset="0"/>
              </a:rPr>
              <a:t>0+ </a:t>
            </a:r>
            <a:r>
              <a:rPr lang="fr-FR" sz="2800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 0+ Ft values: exotic currents and V</a:t>
            </a:r>
            <a:r>
              <a:rPr lang="fr-FR" sz="2800" baseline="-25000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ud</a:t>
            </a:r>
            <a:r>
              <a:rPr lang="fr-FR" sz="2800" smtClean="0">
                <a:latin typeface="Tw Cen MT Condensed Extra Bold" panose="020B0803020202020204" pitchFamily="34" charset="0"/>
                <a:sym typeface="Wingdings" panose="05000000000000000000" pitchFamily="2" charset="2"/>
              </a:rPr>
              <a:t> determination</a:t>
            </a:r>
            <a:endParaRPr lang="fr-FR" sz="2800" baseline="-25000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841B-D92D-4D0A-A6BB-D57CAC44E552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1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e 40"/>
          <p:cNvGrpSpPr/>
          <p:nvPr/>
        </p:nvGrpSpPr>
        <p:grpSpPr>
          <a:xfrm>
            <a:off x="1883533" y="1016733"/>
            <a:ext cx="6160021" cy="2701425"/>
            <a:chOff x="359532" y="1016732"/>
            <a:chExt cx="6160021" cy="2701425"/>
          </a:xfrm>
        </p:grpSpPr>
        <p:grpSp>
          <p:nvGrpSpPr>
            <p:cNvPr id="3" name="Groupe 10"/>
            <p:cNvGrpSpPr/>
            <p:nvPr/>
          </p:nvGrpSpPr>
          <p:grpSpPr>
            <a:xfrm>
              <a:off x="791580" y="2456892"/>
              <a:ext cx="1898936" cy="1261265"/>
              <a:chOff x="5148064" y="1124744"/>
              <a:chExt cx="1898936" cy="1261265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148064" y="1124744"/>
                <a:ext cx="1898936" cy="1261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>
                <a:off x="5256076" y="1124744"/>
                <a:ext cx="486000" cy="316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2" name="ZoneTexte 11"/>
            <p:cNvSpPr txBox="1"/>
            <p:nvPr/>
          </p:nvSpPr>
          <p:spPr>
            <a:xfrm>
              <a:off x="359532" y="1016732"/>
              <a:ext cx="2280945" cy="400110"/>
            </a:xfrm>
            <a:prstGeom prst="rect">
              <a:avLst/>
            </a:prstGeom>
            <a:solidFill>
              <a:srgbClr val="0000CC"/>
            </a:solidFill>
          </p:spPr>
          <p:txBody>
            <a:bodyPr wrap="non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2000" i="1" dirty="0" err="1">
                  <a:solidFill>
                    <a:srgbClr val="FFFF00"/>
                  </a:solidFill>
                </a:rPr>
                <a:t>Unpolarized</a:t>
              </a:r>
              <a:r>
                <a:rPr lang="en-US" sz="2000" i="1" dirty="0">
                  <a:solidFill>
                    <a:srgbClr val="FFFF00"/>
                  </a:solidFill>
                </a:rPr>
                <a:t> nuclei</a:t>
              </a:r>
              <a:endParaRPr lang="en-US" sz="2000" i="1" dirty="0">
                <a:solidFill>
                  <a:srgbClr val="FFFF0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11560" y="1532022"/>
              <a:ext cx="2766206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1463" indent="-271463">
                <a:spcAft>
                  <a:spcPts val="600"/>
                </a:spcAft>
                <a:buSzPct val="90000"/>
                <a:buFont typeface="Wingdings" panose="05000000000000000000" pitchFamily="2" charset="2"/>
                <a:buChar char="§"/>
              </a:pPr>
              <a:r>
                <a:rPr lang="en-US" sz="2000" dirty="0">
                  <a:latin typeface="Calibri" panose="020F0502020204030204" pitchFamily="34" charset="0"/>
                  <a:cs typeface="Arial"/>
                  <a:sym typeface="Symbol"/>
                </a:rPr>
                <a:t>Recoil detection</a:t>
              </a:r>
            </a:p>
            <a:p>
              <a:pPr marL="271463" indent="-271463">
                <a:buSzPct val="90000"/>
                <a:buFont typeface="Wingdings" panose="05000000000000000000" pitchFamily="2" charset="2"/>
                <a:buChar char="§"/>
                <a:tabLst>
                  <a:tab pos="719138" algn="l"/>
                </a:tabLst>
              </a:pPr>
              <a:r>
                <a:rPr lang="en-US" sz="2000" i="1" dirty="0">
                  <a:latin typeface="Symbol" panose="05050102010706020507" pitchFamily="18" charset="2"/>
                  <a:cs typeface="Arial"/>
                  <a:sym typeface="Symbol"/>
                </a:rPr>
                <a:t>b</a:t>
              </a:r>
              <a:r>
                <a:rPr lang="en-US" sz="2000" dirty="0">
                  <a:latin typeface="Calibri" panose="020F0502020204030204" pitchFamily="34" charset="0"/>
                  <a:cs typeface="Arial"/>
                  <a:sym typeface="Symbol"/>
                </a:rPr>
                <a:t> - recoil coincidences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055656" y="2420888"/>
              <a:ext cx="3463897" cy="1208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rgbClr val="0000FF"/>
                </a:buClr>
              </a:pP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dirty="0"/>
                <a:t> (C</a:t>
              </a:r>
              <a:r>
                <a:rPr lang="en-US" baseline="-25000" dirty="0"/>
                <a:t>S</a:t>
              </a:r>
              <a:r>
                <a:rPr lang="en-US" dirty="0"/>
                <a:t>², C</a:t>
              </a:r>
              <a:r>
                <a:rPr lang="en-US" baseline="-25000" dirty="0"/>
                <a:t>V</a:t>
              </a:r>
              <a:r>
                <a:rPr lang="en-US" dirty="0"/>
                <a:t>², C</a:t>
              </a:r>
              <a:r>
                <a:rPr lang="en-US" baseline="-25000" dirty="0"/>
                <a:t>T</a:t>
              </a:r>
              <a:r>
                <a:rPr lang="en-US" dirty="0"/>
                <a:t>², C</a:t>
              </a:r>
              <a:r>
                <a:rPr lang="en-US" baseline="-25000" dirty="0"/>
                <a:t>A</a:t>
              </a:r>
              <a:r>
                <a:rPr lang="en-US" dirty="0"/>
                <a:t>²)</a:t>
              </a:r>
            </a:p>
            <a:p>
              <a:pPr>
                <a:spcBef>
                  <a:spcPts val="600"/>
                </a:spcBef>
              </a:pPr>
              <a:r>
                <a:rPr lang="en-US" dirty="0"/>
                <a:t>Pure GT:   </a:t>
              </a:r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GT</a:t>
              </a:r>
              <a:r>
                <a:rPr lang="en-US" dirty="0"/>
                <a:t> (C</a:t>
              </a:r>
              <a:r>
                <a:rPr lang="en-US" baseline="-25000" dirty="0"/>
                <a:t>T</a:t>
              </a:r>
              <a:r>
                <a:rPr lang="en-US" dirty="0"/>
                <a:t>², C</a:t>
              </a:r>
              <a:r>
                <a:rPr lang="en-US" baseline="-25000" dirty="0"/>
                <a:t>A</a:t>
              </a:r>
              <a:r>
                <a:rPr lang="en-US" dirty="0"/>
                <a:t>²) = -1/3 (SM)</a:t>
              </a:r>
            </a:p>
            <a:p>
              <a:pPr>
                <a:spcBef>
                  <a:spcPts val="300"/>
                </a:spcBef>
              </a:pPr>
              <a:r>
                <a:rPr lang="en-US" dirty="0"/>
                <a:t>Pure F:      </a:t>
              </a:r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dirty="0"/>
                <a:t> </a:t>
              </a:r>
              <a:r>
                <a:rPr lang="en-US" dirty="0"/>
                <a:t>(</a:t>
              </a:r>
              <a:r>
                <a:rPr lang="en-US" dirty="0"/>
                <a:t>C</a:t>
              </a:r>
              <a:r>
                <a:rPr lang="en-US" baseline="-25000" dirty="0"/>
                <a:t>S</a:t>
              </a:r>
              <a:r>
                <a:rPr lang="en-US" dirty="0"/>
                <a:t>², C</a:t>
              </a:r>
              <a:r>
                <a:rPr lang="en-US" baseline="-25000" dirty="0"/>
                <a:t>V</a:t>
              </a:r>
              <a:r>
                <a:rPr lang="en-US" dirty="0"/>
                <a:t>²) = +1 (SM)</a:t>
              </a:r>
              <a:endParaRPr lang="en-US" dirty="0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8040216" y="1124745"/>
            <a:ext cx="2367888" cy="2613609"/>
            <a:chOff x="6660232" y="1167593"/>
            <a:chExt cx="2367888" cy="2613609"/>
          </a:xfrm>
        </p:grpSpPr>
        <p:grpSp>
          <p:nvGrpSpPr>
            <p:cNvPr id="36" name="Groupe 35"/>
            <p:cNvGrpSpPr/>
            <p:nvPr/>
          </p:nvGrpSpPr>
          <p:grpSpPr>
            <a:xfrm>
              <a:off x="6840252" y="1167593"/>
              <a:ext cx="1749453" cy="1196808"/>
              <a:chOff x="6840252" y="1167593"/>
              <a:chExt cx="1749453" cy="1196808"/>
            </a:xfrm>
          </p:grpSpPr>
          <p:sp>
            <p:nvSpPr>
              <p:cNvPr id="14" name="ZoneTexte 13"/>
              <p:cNvSpPr txBox="1"/>
              <p:nvPr/>
            </p:nvSpPr>
            <p:spPr>
              <a:xfrm>
                <a:off x="6840252" y="1167593"/>
                <a:ext cx="1749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LPCTrap@GANIL</a:t>
                </a:r>
                <a:endParaRPr lang="en-US" b="1" dirty="0"/>
              </a:p>
            </p:txBody>
          </p:sp>
          <p:pic>
            <p:nvPicPr>
              <p:cNvPr id="15" name="Image 14" descr="logo LPCTrap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856"/>
              <a:stretch>
                <a:fillRect/>
              </a:stretch>
            </p:blipFill>
            <p:spPr>
              <a:xfrm>
                <a:off x="7380312" y="1743657"/>
                <a:ext cx="846736" cy="620744"/>
              </a:xfrm>
              <a:prstGeom prst="rect">
                <a:avLst/>
              </a:prstGeom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6660232" y="2780928"/>
              <a:ext cx="2367888" cy="100027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b="1" dirty="0"/>
                <a:t>P, T even</a:t>
              </a:r>
            </a:p>
            <a:p>
              <a:pPr algn="ctr"/>
              <a:r>
                <a:rPr lang="en-US" dirty="0"/>
                <a:t>Search for exotic currents</a:t>
              </a:r>
              <a:endParaRPr lang="en-US" dirty="0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1883533" y="4041068"/>
            <a:ext cx="5479923" cy="2498390"/>
            <a:chOff x="359532" y="4041068"/>
            <a:chExt cx="5479923" cy="2498390"/>
          </a:xfrm>
        </p:grpSpPr>
        <p:grpSp>
          <p:nvGrpSpPr>
            <p:cNvPr id="5" name="Groupe 5"/>
            <p:cNvGrpSpPr/>
            <p:nvPr/>
          </p:nvGrpSpPr>
          <p:grpSpPr>
            <a:xfrm>
              <a:off x="359532" y="4041068"/>
              <a:ext cx="5479923" cy="2498390"/>
              <a:chOff x="359532" y="4041068"/>
              <a:chExt cx="5479923" cy="2498390"/>
            </a:xfrm>
          </p:grpSpPr>
          <p:grpSp>
            <p:nvGrpSpPr>
              <p:cNvPr id="6" name="Groupe 4"/>
              <p:cNvGrpSpPr/>
              <p:nvPr/>
            </p:nvGrpSpPr>
            <p:grpSpPr>
              <a:xfrm>
                <a:off x="359532" y="4041068"/>
                <a:ext cx="5479923" cy="2498390"/>
                <a:chOff x="359532" y="4041068"/>
                <a:chExt cx="5479923" cy="2498390"/>
              </a:xfrm>
            </p:grpSpPr>
            <p:sp>
              <p:nvSpPr>
                <p:cNvPr id="18" name="ZoneTexte 17"/>
                <p:cNvSpPr txBox="1"/>
                <p:nvPr/>
              </p:nvSpPr>
              <p:spPr>
                <a:xfrm>
                  <a:off x="359532" y="4041068"/>
                  <a:ext cx="1980863" cy="400110"/>
                </a:xfrm>
                <a:prstGeom prst="rect">
                  <a:avLst/>
                </a:prstGeom>
                <a:solidFill>
                  <a:srgbClr val="0000CC"/>
                </a:solidFill>
              </p:spPr>
              <p:txBody>
                <a:bodyPr wrap="none" rtlCol="0">
                  <a:spAutoFit/>
                </a:bodyPr>
                <a:lstStyle/>
                <a:p>
                  <a:pPr marL="177800" indent="-177800">
                    <a:buFont typeface="Arial" panose="020B0604020202020204" pitchFamily="34" charset="0"/>
                    <a:buChar char="•"/>
                  </a:pPr>
                  <a:r>
                    <a:rPr lang="en-US" sz="2000" i="1" dirty="0">
                      <a:solidFill>
                        <a:srgbClr val="FFFF00"/>
                      </a:solidFill>
                    </a:rPr>
                    <a:t>P</a:t>
                  </a:r>
                  <a:r>
                    <a:rPr lang="en-US" sz="2000" i="1" dirty="0">
                      <a:solidFill>
                        <a:srgbClr val="FFFF00"/>
                      </a:solidFill>
                    </a:rPr>
                    <a:t>olarized nuclei</a:t>
                  </a:r>
                  <a:endParaRPr lang="en-US" sz="2000" i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0" name="ZoneTexte 19"/>
                <p:cNvSpPr txBox="1"/>
                <p:nvPr/>
              </p:nvSpPr>
              <p:spPr>
                <a:xfrm>
                  <a:off x="611560" y="4552382"/>
                  <a:ext cx="276620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71463" indent="-271463">
                    <a:buSzPct val="90000"/>
                    <a:buFont typeface="Wingdings" panose="05000000000000000000" pitchFamily="2" charset="2"/>
                    <a:buChar char="§"/>
                    <a:tabLst>
                      <a:tab pos="719138" algn="l"/>
                    </a:tabLst>
                  </a:pPr>
                  <a:r>
                    <a:rPr lang="en-US" sz="2000" i="1" dirty="0">
                      <a:latin typeface="Symbol" panose="05050102010706020507" pitchFamily="18" charset="2"/>
                      <a:cs typeface="Arial"/>
                      <a:sym typeface="Symbol"/>
                    </a:rPr>
                    <a:t>b</a:t>
                  </a:r>
                  <a:r>
                    <a:rPr lang="en-US" sz="2000" dirty="0">
                      <a:latin typeface="Calibri" panose="020F0502020204030204" pitchFamily="34" charset="0"/>
                      <a:cs typeface="Arial"/>
                      <a:sym typeface="Symbol"/>
                    </a:rPr>
                    <a:t> - recoil coincidences</a:t>
                  </a:r>
                </a:p>
                <a:p>
                  <a:pPr marL="271463" indent="-271463">
                    <a:buSzPct val="90000"/>
                    <a:buFont typeface="Wingdings" panose="05000000000000000000" pitchFamily="2" charset="2"/>
                    <a:buChar char="§"/>
                    <a:tabLst>
                      <a:tab pos="719138" algn="l"/>
                    </a:tabLst>
                  </a:pPr>
                  <a:r>
                    <a:rPr lang="en-US" sz="2000" dirty="0">
                      <a:latin typeface="Calibri" panose="020F0502020204030204" pitchFamily="34" charset="0"/>
                      <a:cs typeface="Arial"/>
                      <a:sym typeface="Symbol"/>
                    </a:rPr>
                    <a:t>Fixed </a:t>
                  </a:r>
                  <a:r>
                    <a:rPr lang="en-US" sz="2000" i="1" dirty="0">
                      <a:latin typeface="Calibri" panose="020F0502020204030204" pitchFamily="34" charset="0"/>
                      <a:cs typeface="Arial"/>
                      <a:sym typeface="Symbol"/>
                    </a:rPr>
                    <a:t>J</a:t>
                  </a:r>
                  <a:endParaRPr lang="en-US" sz="2000" dirty="0">
                    <a:latin typeface="Calibri" panose="020F0502020204030204" pitchFamily="34" charset="0"/>
                    <a:cs typeface="Arial"/>
                    <a:sym typeface="Symbol"/>
                  </a:endParaRPr>
                </a:p>
              </p:txBody>
            </p:sp>
            <p:grpSp>
              <p:nvGrpSpPr>
                <p:cNvPr id="7" name="Groupe 21"/>
                <p:cNvGrpSpPr/>
                <p:nvPr/>
              </p:nvGrpSpPr>
              <p:grpSpPr>
                <a:xfrm>
                  <a:off x="899592" y="5278193"/>
                  <a:ext cx="1898936" cy="1261265"/>
                  <a:chOff x="5148064" y="1124744"/>
                  <a:chExt cx="1898936" cy="1261265"/>
                </a:xfrm>
              </p:grpSpPr>
              <p:pic>
                <p:nvPicPr>
                  <p:cNvPr id="23" name="Picture 4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148064" y="1124744"/>
                    <a:ext cx="1898936" cy="12612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" name="Rectangle 23"/>
                  <p:cNvSpPr/>
                  <p:nvPr/>
                </p:nvSpPr>
                <p:spPr bwMode="auto">
                  <a:xfrm>
                    <a:off x="5256076" y="1124744"/>
                    <a:ext cx="486000" cy="316800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5" name="Flèche vers le haut 24"/>
                <p:cNvSpPr/>
                <p:nvPr/>
              </p:nvSpPr>
              <p:spPr bwMode="auto">
                <a:xfrm>
                  <a:off x="1691680" y="5464356"/>
                  <a:ext cx="180020" cy="448920"/>
                </a:xfrm>
                <a:prstGeom prst="upArrow">
                  <a:avLst/>
                </a:prstGeom>
                <a:solidFill>
                  <a:srgbClr val="00CC99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" name="ZoneTexte 25"/>
                <p:cNvSpPr txBox="1"/>
                <p:nvPr/>
              </p:nvSpPr>
              <p:spPr>
                <a:xfrm>
                  <a:off x="1489254" y="5399928"/>
                  <a:ext cx="2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ZoneTexte 26"/>
                <p:cNvSpPr txBox="1"/>
                <p:nvPr/>
              </p:nvSpPr>
              <p:spPr>
                <a:xfrm>
                  <a:off x="4067944" y="4869160"/>
                  <a:ext cx="17715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Triple correlation</a:t>
                  </a:r>
                  <a:endParaRPr lang="en-US" i="1" dirty="0"/>
                </a:p>
              </p:txBody>
            </p:sp>
          </p:grpSp>
          <p:sp>
            <p:nvSpPr>
              <p:cNvPr id="28" name="ZoneTexte 27"/>
              <p:cNvSpPr txBox="1"/>
              <p:nvPr/>
            </p:nvSpPr>
            <p:spPr>
              <a:xfrm>
                <a:off x="4002200" y="5333146"/>
                <a:ext cx="16436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rgbClr val="0000FF"/>
                  </a:buClr>
                </a:pP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</a:t>
                </a:r>
                <a:r>
                  <a:rPr lang="en-US" dirty="0"/>
                  <a:t> </a:t>
                </a:r>
                <a:r>
                  <a:rPr lang="en-US" dirty="0" err="1"/>
                  <a:t>Im</a:t>
                </a:r>
                <a:r>
                  <a:rPr lang="en-US" dirty="0"/>
                  <a:t> (C</a:t>
                </a:r>
                <a:r>
                  <a:rPr lang="en-US" baseline="-25000" dirty="0"/>
                  <a:t>V</a:t>
                </a:r>
                <a:r>
                  <a:rPr lang="en-US" dirty="0"/>
                  <a:t>C</a:t>
                </a:r>
                <a:r>
                  <a:rPr lang="en-US" baseline="-25000" dirty="0"/>
                  <a:t>A</a:t>
                </a:r>
                <a:r>
                  <a:rPr lang="en-US" dirty="0"/>
                  <a:t>*)</a:t>
                </a:r>
              </a:p>
            </p:txBody>
          </p:sp>
        </p:grpSp>
        <p:sp>
          <p:nvSpPr>
            <p:cNvPr id="32" name="Rectangle 31"/>
            <p:cNvSpPr/>
            <p:nvPr/>
          </p:nvSpPr>
          <p:spPr bwMode="auto">
            <a:xfrm>
              <a:off x="1043608" y="5280002"/>
              <a:ext cx="486000" cy="316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cxnSp>
          <p:nvCxnSpPr>
            <p:cNvPr id="35" name="Connecteur droit avec flèche 34"/>
            <p:cNvCxnSpPr/>
            <p:nvPr/>
          </p:nvCxnSpPr>
          <p:spPr>
            <a:xfrm>
              <a:off x="1547664" y="4941168"/>
              <a:ext cx="1440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3509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73511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73513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47" name="Groupe 46"/>
          <p:cNvGrpSpPr/>
          <p:nvPr/>
        </p:nvGrpSpPr>
        <p:grpSpPr>
          <a:xfrm>
            <a:off x="6059997" y="4005064"/>
            <a:ext cx="4317171" cy="2368426"/>
            <a:chOff x="4535996" y="4005064"/>
            <a:chExt cx="4317171" cy="2368426"/>
          </a:xfrm>
        </p:grpSpPr>
        <p:grpSp>
          <p:nvGrpSpPr>
            <p:cNvPr id="43" name="Groupe 42"/>
            <p:cNvGrpSpPr/>
            <p:nvPr/>
          </p:nvGrpSpPr>
          <p:grpSpPr>
            <a:xfrm>
              <a:off x="4535996" y="4005064"/>
              <a:ext cx="4317171" cy="2368426"/>
              <a:chOff x="4535996" y="4005064"/>
              <a:chExt cx="4317171" cy="2368426"/>
            </a:xfrm>
          </p:grpSpPr>
          <p:grpSp>
            <p:nvGrpSpPr>
              <p:cNvPr id="11" name="Groupe 31"/>
              <p:cNvGrpSpPr/>
              <p:nvPr/>
            </p:nvGrpSpPr>
            <p:grpSpPr>
              <a:xfrm>
                <a:off x="4535996" y="5373216"/>
                <a:ext cx="4317171" cy="1000274"/>
                <a:chOff x="4535996" y="5373216"/>
                <a:chExt cx="4317171" cy="1000274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6499639" y="5373216"/>
                  <a:ext cx="2353528" cy="1000274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b="1" dirty="0"/>
                    <a:t>T odd</a:t>
                  </a:r>
                </a:p>
                <a:p>
                  <a:pPr algn="ctr"/>
                  <a:r>
                    <a:rPr lang="en-US" dirty="0"/>
                    <a:t>Search for new sources</a:t>
                  </a:r>
                </a:p>
                <a:p>
                  <a:pPr algn="ctr"/>
                  <a:r>
                    <a:rPr lang="en-US" dirty="0"/>
                    <a:t>o</a:t>
                  </a:r>
                  <a:r>
                    <a:rPr lang="en-US" dirty="0"/>
                    <a:t>f CP violation</a:t>
                  </a:r>
                  <a:endParaRPr lang="en-US" dirty="0"/>
                </a:p>
              </p:txBody>
            </p:sp>
            <p:sp>
              <p:nvSpPr>
                <p:cNvPr id="4" name="ZoneTexte 3"/>
                <p:cNvSpPr txBox="1"/>
                <p:nvPr/>
              </p:nvSpPr>
              <p:spPr>
                <a:xfrm>
                  <a:off x="4535996" y="5877272"/>
                  <a:ext cx="1162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D</a:t>
                  </a:r>
                  <a:r>
                    <a:rPr lang="en-US" dirty="0"/>
                    <a:t> = 0 (SM)</a:t>
                  </a:r>
                  <a:endParaRPr lang="en-US" dirty="0"/>
                </a:p>
              </p:txBody>
            </p:sp>
          </p:grpSp>
          <p:sp>
            <p:nvSpPr>
              <p:cNvPr id="34" name="ZoneTexte 33"/>
              <p:cNvSpPr txBox="1"/>
              <p:nvPr/>
            </p:nvSpPr>
            <p:spPr>
              <a:xfrm>
                <a:off x="6660232" y="4005064"/>
                <a:ext cx="2022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The MORA project!</a:t>
                </a:r>
                <a:endParaRPr lang="en-US" b="1" dirty="0"/>
              </a:p>
            </p:txBody>
          </p:sp>
        </p:grp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4365104"/>
              <a:ext cx="1110293" cy="7920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6839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6839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3" y="1124744"/>
            <a:ext cx="1115103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16839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6839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3933057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1" name="Titre 1"/>
          <p:cNvSpPr txBox="1">
            <a:spLocks/>
          </p:cNvSpPr>
          <p:nvPr/>
        </p:nvSpPr>
        <p:spPr>
          <a:xfrm>
            <a:off x="4305300" y="234156"/>
            <a:ext cx="7886700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dirty="0" smtClean="0">
                <a:latin typeface="Tw Cen MT Condensed Extra Bold" panose="020B0803020202020204" pitchFamily="34" charset="0"/>
              </a:rPr>
              <a:t>S, T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searches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correlation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examples</a:t>
            </a:r>
            <a:endParaRPr lang="fr-FR" sz="2800" b="1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C397-6B1C-4B9A-B5FB-ADAED0B9E3CA}" type="slidenum">
              <a:rPr lang="fr-FR" smtClean="0"/>
              <a:t>43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496777" y="144815"/>
            <a:ext cx="7886700" cy="994172"/>
          </a:xfrm>
        </p:spPr>
        <p:txBody>
          <a:bodyPr>
            <a:normAutofit/>
          </a:bodyPr>
          <a:lstStyle/>
          <a:p>
            <a:r>
              <a:rPr lang="fr-FR" sz="2800" dirty="0" err="1" smtClean="0">
                <a:latin typeface="Tw Cen MT Condensed Extra Bold" panose="020B0803020202020204" pitchFamily="34" charset="0"/>
              </a:rPr>
              <a:t>Another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example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of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correlation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measurement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19523" y="2023782"/>
            <a:ext cx="335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The </a:t>
            </a:r>
            <a:r>
              <a:rPr lang="fr-FR" b="1" dirty="0" err="1" smtClean="0"/>
              <a:t>WISArD</a:t>
            </a:r>
            <a:r>
              <a:rPr lang="fr-FR" b="1" dirty="0" smtClean="0"/>
              <a:t> </a:t>
            </a:r>
            <a:r>
              <a:rPr lang="fr-FR" b="1" dirty="0" err="1" smtClean="0"/>
              <a:t>experiment@ISOLDE</a:t>
            </a:r>
            <a:endParaRPr lang="fr-FR" b="1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59" y="2500982"/>
            <a:ext cx="3116636" cy="2195463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4174031" y="844836"/>
            <a:ext cx="3692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b-n</a:t>
            </a:r>
            <a:r>
              <a:rPr lang="fr-FR" sz="2800" b="1" dirty="0" smtClean="0">
                <a:solidFill>
                  <a:srgbClr val="0000FF"/>
                </a:solidFill>
              </a:rPr>
              <a:t> </a:t>
            </a:r>
            <a:r>
              <a:rPr lang="fr-FR" sz="2800" b="1" dirty="0" err="1" smtClean="0">
                <a:solidFill>
                  <a:srgbClr val="0000FF"/>
                </a:solidFill>
              </a:rPr>
              <a:t>angular</a:t>
            </a:r>
            <a:r>
              <a:rPr lang="fr-FR" sz="2800" b="1" dirty="0" smtClean="0">
                <a:solidFill>
                  <a:srgbClr val="0000FF"/>
                </a:solidFill>
              </a:rPr>
              <a:t> </a:t>
            </a:r>
            <a:r>
              <a:rPr lang="fr-FR" sz="2800" b="1" dirty="0" err="1" smtClean="0">
                <a:solidFill>
                  <a:srgbClr val="0000FF"/>
                </a:solidFill>
              </a:rPr>
              <a:t>correlation</a:t>
            </a:r>
            <a:endParaRPr lang="fr-FR" sz="2800" b="1" dirty="0">
              <a:solidFill>
                <a:srgbClr val="0000FF"/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4280" y="4543432"/>
            <a:ext cx="3457447" cy="2223073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4876357" y="2166429"/>
            <a:ext cx="38077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Proof of </a:t>
            </a:r>
            <a:r>
              <a:rPr lang="fr-FR" dirty="0" err="1" smtClean="0"/>
              <a:t>principle</a:t>
            </a:r>
            <a:r>
              <a:rPr lang="fr-FR" dirty="0" smtClean="0"/>
              <a:t>: </a:t>
            </a:r>
          </a:p>
          <a:p>
            <a:r>
              <a:rPr lang="fr-FR" dirty="0"/>
              <a:t>0+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0</a:t>
            </a:r>
            <a:r>
              <a:rPr lang="fr-FR" dirty="0" smtClean="0"/>
              <a:t>+, Fermi, </a:t>
            </a:r>
            <a:r>
              <a:rPr lang="fr-FR" dirty="0"/>
              <a:t>sensitive to </a:t>
            </a:r>
            <a:r>
              <a:rPr lang="fr-FR" b="1" dirty="0"/>
              <a:t>S </a:t>
            </a:r>
            <a:r>
              <a:rPr lang="fr-FR" b="1" dirty="0" err="1"/>
              <a:t>currents</a:t>
            </a:r>
            <a:endParaRPr lang="fr-FR" b="1" dirty="0"/>
          </a:p>
          <a:p>
            <a:r>
              <a:rPr lang="fr-FR" dirty="0" smtClean="0"/>
              <a:t>a</a:t>
            </a:r>
            <a:r>
              <a:rPr lang="el-GR" baseline="-25000" dirty="0"/>
              <a:t>βν</a:t>
            </a:r>
            <a:r>
              <a:rPr lang="el-GR" dirty="0"/>
              <a:t> = 1.007(32)</a:t>
            </a:r>
            <a:r>
              <a:rPr lang="fr-FR" dirty="0"/>
              <a:t>stat(25)</a:t>
            </a:r>
            <a:r>
              <a:rPr lang="fr-FR" dirty="0" err="1"/>
              <a:t>syst</a:t>
            </a:r>
            <a:r>
              <a:rPr lang="fr-FR" dirty="0"/>
              <a:t> 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0</a:t>
            </a:r>
            <a:r>
              <a:rPr lang="fr-FR" dirty="0"/>
              <a:t>+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1+, </a:t>
            </a:r>
            <a:r>
              <a:rPr lang="fr-FR" dirty="0" smtClean="0"/>
              <a:t>GT, sensitive </a:t>
            </a:r>
            <a:r>
              <a:rPr lang="fr-FR" dirty="0"/>
              <a:t>to </a:t>
            </a:r>
            <a:r>
              <a:rPr lang="fr-FR" b="1" dirty="0"/>
              <a:t>T </a:t>
            </a:r>
            <a:r>
              <a:rPr lang="fr-FR" b="1" dirty="0" err="1"/>
              <a:t>currents</a:t>
            </a:r>
            <a:endParaRPr lang="fr-FR" b="1" dirty="0" smtClean="0"/>
          </a:p>
          <a:p>
            <a:r>
              <a:rPr lang="fr-FR" dirty="0" smtClean="0"/>
              <a:t>a</a:t>
            </a:r>
            <a:r>
              <a:rPr lang="el-GR" baseline="-25000" dirty="0" smtClean="0"/>
              <a:t>βν</a:t>
            </a:r>
            <a:r>
              <a:rPr lang="el-GR" dirty="0" smtClean="0"/>
              <a:t> </a:t>
            </a:r>
            <a:r>
              <a:rPr lang="el-GR" dirty="0"/>
              <a:t>= −0.222(86)</a:t>
            </a:r>
            <a:r>
              <a:rPr lang="fr-FR" dirty="0" smtClean="0"/>
              <a:t>stat(16)</a:t>
            </a:r>
            <a:r>
              <a:rPr lang="fr-FR" dirty="0" err="1" smtClean="0"/>
              <a:t>syst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938458" y="1456143"/>
            <a:ext cx="805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Constraints</a:t>
            </a:r>
            <a:r>
              <a:rPr lang="fr-FR" dirty="0" smtClean="0"/>
              <a:t> on </a:t>
            </a:r>
            <a:r>
              <a:rPr lang="fr-FR" dirty="0" err="1" smtClean="0"/>
              <a:t>scalar</a:t>
            </a:r>
            <a:r>
              <a:rPr lang="fr-FR" dirty="0" smtClean="0"/>
              <a:t> and </a:t>
            </a:r>
            <a:r>
              <a:rPr lang="fr-FR" dirty="0" err="1" smtClean="0"/>
              <a:t>tensor</a:t>
            </a:r>
            <a:r>
              <a:rPr lang="fr-FR" dirty="0" smtClean="0"/>
              <a:t> </a:t>
            </a:r>
            <a:r>
              <a:rPr lang="fr-FR" dirty="0" err="1" smtClean="0"/>
              <a:t>currents</a:t>
            </a:r>
            <a:r>
              <a:rPr lang="fr-FR" dirty="0" smtClean="0"/>
              <a:t> from Fermi and GT transitions </a:t>
            </a:r>
            <a:r>
              <a:rPr lang="fr-FR" dirty="0" err="1" smtClean="0"/>
              <a:t>respectively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5311928" y="4099032"/>
            <a:ext cx="430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Prospects to 2. 10</a:t>
            </a:r>
            <a:r>
              <a:rPr lang="fr-FR" baseline="30000" dirty="0" smtClean="0"/>
              <a:t>-3</a:t>
            </a:r>
            <a:r>
              <a:rPr lang="fr-FR" dirty="0" smtClean="0"/>
              <a:t> </a:t>
            </a:r>
            <a:r>
              <a:rPr lang="fr-FR" dirty="0" err="1"/>
              <a:t>p</a:t>
            </a:r>
            <a:r>
              <a:rPr lang="fr-FR" dirty="0" err="1" smtClean="0"/>
              <a:t>recision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474711" y="1876733"/>
            <a:ext cx="51403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00FF"/>
                </a:solidFill>
                <a:latin typeface="+mj-lt"/>
              </a:rPr>
              <a:t>V. 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</a:rPr>
              <a:t>Araujo-</a:t>
            </a:r>
            <a:r>
              <a:rPr lang="fr-FR" sz="1600" b="1" dirty="0" err="1" smtClean="0">
                <a:solidFill>
                  <a:srgbClr val="0000FF"/>
                </a:solidFill>
                <a:latin typeface="+mj-lt"/>
              </a:rPr>
              <a:t>Escalona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</a:rPr>
              <a:t> et al, </a:t>
            </a:r>
            <a:r>
              <a:rPr lang="fr-FR" sz="1600" b="1" dirty="0" err="1" smtClean="0">
                <a:solidFill>
                  <a:srgbClr val="0000FF"/>
                </a:solidFill>
                <a:latin typeface="+mj-lt"/>
              </a:rPr>
              <a:t>Phys.Rev.C</a:t>
            </a:r>
            <a:r>
              <a:rPr lang="fr-FR" sz="1600" b="1" dirty="0">
                <a:solidFill>
                  <a:srgbClr val="0000FF"/>
                </a:solidFill>
                <a:latin typeface="+mj-lt"/>
              </a:rPr>
              <a:t>, 2020, 101 (5), pp.055501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600" y="2188744"/>
            <a:ext cx="3190876" cy="1887759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598" y="4940092"/>
            <a:ext cx="1920894" cy="12055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586922" y="5281514"/>
            <a:ext cx="1685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instead</a:t>
            </a:r>
            <a:r>
              <a:rPr lang="fr-FR" dirty="0" smtClean="0"/>
              <a:t> of </a:t>
            </a:r>
            <a:r>
              <a:rPr lang="fr-FR" dirty="0" err="1" smtClean="0"/>
              <a:t>recoil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137920" y="4049960"/>
            <a:ext cx="4649058" cy="271654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876357" y="26666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4882312" y="34747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0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C397-6B1C-4B9A-B5FB-ADAED0B9E3CA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586274" y="3965548"/>
                <a:ext cx="4495654" cy="61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35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𝑢𝑑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35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acc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13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FR" sz="135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fr-FR" sz="135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fr-FR" sz="135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274" y="3965548"/>
                <a:ext cx="4495654" cy="612475"/>
              </a:xfrm>
              <a:prstGeom prst="rect">
                <a:avLst/>
              </a:prstGeom>
              <a:blipFill>
                <a:blip r:embed="rId3"/>
                <a:stretch>
                  <a:fillRect t="-117000" b="-16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3492182" y="272309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pic>
        <p:nvPicPr>
          <p:cNvPr id="19" name="Imag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4" y="1668665"/>
            <a:ext cx="5062824" cy="1725609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3676912" y="3336724"/>
            <a:ext cx="10270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High </a:t>
            </a:r>
            <a:r>
              <a:rPr lang="fr-FR" sz="1350" dirty="0" err="1"/>
              <a:t>energy</a:t>
            </a:r>
            <a:endParaRPr lang="fr-FR" sz="1350" dirty="0"/>
          </a:p>
        </p:txBody>
      </p:sp>
      <p:sp>
        <p:nvSpPr>
          <p:cNvPr id="21" name="ZoneTexte 20"/>
          <p:cNvSpPr txBox="1"/>
          <p:nvPr/>
        </p:nvSpPr>
        <p:spPr>
          <a:xfrm>
            <a:off x="6600056" y="3351054"/>
            <a:ext cx="16881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Fermi approximation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799433" y="4794723"/>
            <a:ext cx="37684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srgbClr val="0000FF"/>
                </a:solidFill>
              </a:rPr>
              <a:t>Explicit </a:t>
            </a:r>
            <a:r>
              <a:rPr lang="fr-FR" sz="1350" dirty="0" err="1">
                <a:solidFill>
                  <a:srgbClr val="0000FF"/>
                </a:solidFill>
              </a:rPr>
              <a:t>parity</a:t>
            </a:r>
            <a:r>
              <a:rPr lang="fr-FR" sz="1350" dirty="0">
                <a:solidFill>
                  <a:srgbClr val="0000FF"/>
                </a:solidFill>
              </a:rPr>
              <a:t> violation  Ci’≠0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834101" y="4597282"/>
            <a:ext cx="37668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T. D. Lee and C. N. Yang, Phys. Rev. 104, 254 (1956).</a:t>
            </a:r>
            <a:endParaRPr lang="fr-FR" sz="1350" dirty="0"/>
          </a:p>
        </p:txBody>
      </p:sp>
      <p:sp>
        <p:nvSpPr>
          <p:cNvPr id="31" name="ZoneTexte 30"/>
          <p:cNvSpPr txBox="1"/>
          <p:nvPr/>
        </p:nvSpPr>
        <p:spPr>
          <a:xfrm>
            <a:off x="5799433" y="5028708"/>
            <a:ext cx="19658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Sum</a:t>
            </a:r>
            <a:r>
              <a:rPr lang="fr-FR" sz="1350" dirty="0"/>
              <a:t> of Lorentz invariants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279576" y="3965547"/>
            <a:ext cx="5365359" cy="1681273"/>
            <a:chOff x="2279576" y="3965547"/>
            <a:chExt cx="5365359" cy="1681273"/>
          </a:xfrm>
        </p:grpSpPr>
        <p:sp>
          <p:nvSpPr>
            <p:cNvPr id="7" name="Ellipse 6"/>
            <p:cNvSpPr/>
            <p:nvPr/>
          </p:nvSpPr>
          <p:spPr>
            <a:xfrm>
              <a:off x="4271940" y="3965547"/>
              <a:ext cx="311892" cy="292592"/>
            </a:xfrm>
            <a:prstGeom prst="ellips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H="1">
              <a:off x="3676912" y="4208081"/>
              <a:ext cx="618888" cy="6049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3492182" y="5339043"/>
              <a:ext cx="4152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Hardy and </a:t>
              </a:r>
              <a:r>
                <a:rPr lang="fr-FR" sz="1400" dirty="0" err="1"/>
                <a:t>Towner</a:t>
              </a:r>
              <a:r>
                <a:rPr lang="fr-FR" sz="1400" dirty="0"/>
                <a:t>, arXiv:1807.01146v1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279576" y="4812996"/>
              <a:ext cx="30170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Accessible via </a:t>
              </a:r>
              <a:r>
                <a:rPr lang="fr-FR" sz="1600" dirty="0" err="1">
                  <a:solidFill>
                    <a:srgbClr val="0000CC"/>
                  </a:solidFill>
                </a:rPr>
                <a:t>Ft</a:t>
              </a:r>
              <a:r>
                <a:rPr lang="fr-FR" sz="1600" dirty="0">
                  <a:solidFill>
                    <a:srgbClr val="0000CC"/>
                  </a:solidFill>
                </a:rPr>
                <a:t>-values</a:t>
              </a:r>
            </a:p>
            <a:p>
              <a:r>
                <a:rPr lang="fr-FR" sz="1600" dirty="0"/>
                <a:t>~2∙10</a:t>
              </a:r>
              <a:r>
                <a:rPr lang="fr-FR" sz="1600" baseline="30000" dirty="0"/>
                <a:t>-4</a:t>
              </a:r>
              <a:r>
                <a:rPr lang="fr-FR" sz="1600" dirty="0"/>
                <a:t> thanks to 0+ 0+ transitions</a:t>
              </a:r>
            </a:p>
          </p:txBody>
        </p:sp>
      </p:grp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2165226" y="398429"/>
            <a:ext cx="7886700" cy="99417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fr-FR" sz="2800" dirty="0" err="1">
                <a:latin typeface="Tw Cen MT Condensed Extra Bold" panose="020B0803020202020204" pitchFamily="34" charset="0"/>
              </a:rPr>
              <a:t>Nuclear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b="1" dirty="0">
                <a:latin typeface="Symbol" panose="05050102010706020507" pitchFamily="18" charset="2"/>
              </a:rPr>
              <a:t>b</a:t>
            </a:r>
            <a:r>
              <a:rPr lang="fr-FR" sz="2800" b="1" dirty="0">
                <a:latin typeface="Tw Cen MT Condensed Extra Bold" panose="020B0803020202020204" pitchFamily="34" charset="0"/>
              </a:rPr>
              <a:t>-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decay</a:t>
            </a:r>
            <a:r>
              <a:rPr lang="fr-FR" sz="2800" b="1" dirty="0">
                <a:latin typeface="Tw Cen MT Condensed Extra Bold" panose="020B0803020202020204" pitchFamily="34" charset="0"/>
              </a:rPr>
              <a:t> as a 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laboratory</a:t>
            </a:r>
            <a:r>
              <a:rPr lang="fr-FR" sz="2800" b="1" dirty="0">
                <a:latin typeface="Tw Cen MT Condensed Extra Bold" panose="020B0803020202020204" pitchFamily="34" charset="0"/>
              </a:rPr>
              <a:t> for 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weak</a:t>
            </a:r>
            <a:r>
              <a:rPr lang="fr-FR" sz="2800" b="1" dirty="0">
                <a:latin typeface="Tw Cen MT Condensed Extra Bold" panose="020B0803020202020204" pitchFamily="34" charset="0"/>
              </a:rPr>
              <a:t> interaction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65059" y="1525804"/>
            <a:ext cx="224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From high </a:t>
            </a:r>
            <a:r>
              <a:rPr lang="fr-FR" dirty="0" err="1" smtClean="0"/>
              <a:t>energy</a:t>
            </a:r>
            <a:r>
              <a:rPr lang="fr-FR" dirty="0" smtClean="0"/>
              <a:t> to </a:t>
            </a:r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68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C397-6B1C-4B9A-B5FB-ADAED0B9E3CA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586274" y="3965548"/>
                <a:ext cx="4495654" cy="61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35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𝑢𝑑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35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acc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13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FR" sz="135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fr-FR" sz="135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fr-FR" sz="135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274" y="3965548"/>
                <a:ext cx="4495654" cy="612475"/>
              </a:xfrm>
              <a:prstGeom prst="rect">
                <a:avLst/>
              </a:prstGeom>
              <a:blipFill>
                <a:blip r:embed="rId3"/>
                <a:stretch>
                  <a:fillRect t="-117000" b="-16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3492182" y="272309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pic>
        <p:nvPicPr>
          <p:cNvPr id="19" name="Imag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4" y="1668665"/>
            <a:ext cx="5062824" cy="1725609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3676912" y="3336724"/>
            <a:ext cx="10270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High </a:t>
            </a:r>
            <a:r>
              <a:rPr lang="fr-FR" sz="1350" dirty="0" err="1"/>
              <a:t>energy</a:t>
            </a:r>
            <a:endParaRPr lang="fr-FR" sz="1350" dirty="0"/>
          </a:p>
        </p:txBody>
      </p:sp>
      <p:sp>
        <p:nvSpPr>
          <p:cNvPr id="21" name="ZoneTexte 20"/>
          <p:cNvSpPr txBox="1"/>
          <p:nvPr/>
        </p:nvSpPr>
        <p:spPr>
          <a:xfrm>
            <a:off x="6600056" y="3351054"/>
            <a:ext cx="16881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Fermi approximation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799433" y="4794723"/>
            <a:ext cx="37684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srgbClr val="0000FF"/>
                </a:solidFill>
              </a:rPr>
              <a:t>Explicit </a:t>
            </a:r>
            <a:r>
              <a:rPr lang="fr-FR" sz="1350" dirty="0" err="1">
                <a:solidFill>
                  <a:srgbClr val="0000FF"/>
                </a:solidFill>
              </a:rPr>
              <a:t>parity</a:t>
            </a:r>
            <a:r>
              <a:rPr lang="fr-FR" sz="1350" dirty="0">
                <a:solidFill>
                  <a:srgbClr val="0000FF"/>
                </a:solidFill>
              </a:rPr>
              <a:t> violation  Ci’≠0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834101" y="4597282"/>
            <a:ext cx="37668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T. D. Lee and C. N. Yang, Phys. Rev. 104, 254 (1956).</a:t>
            </a:r>
            <a:endParaRPr lang="fr-FR" sz="1350" dirty="0"/>
          </a:p>
        </p:txBody>
      </p:sp>
      <p:sp>
        <p:nvSpPr>
          <p:cNvPr id="31" name="ZoneTexte 30"/>
          <p:cNvSpPr txBox="1"/>
          <p:nvPr/>
        </p:nvSpPr>
        <p:spPr>
          <a:xfrm>
            <a:off x="5799433" y="5028708"/>
            <a:ext cx="19658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Sum</a:t>
            </a:r>
            <a:r>
              <a:rPr lang="fr-FR" sz="1350" dirty="0"/>
              <a:t> of Lorentz invariants</a:t>
            </a:r>
          </a:p>
        </p:txBody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2165226" y="398429"/>
            <a:ext cx="7886700" cy="99417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fr-FR" sz="2800" dirty="0" err="1">
                <a:latin typeface="Tw Cen MT Condensed Extra Bold" panose="020B0803020202020204" pitchFamily="34" charset="0"/>
              </a:rPr>
              <a:t>Nuclear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b="1" dirty="0">
                <a:latin typeface="Symbol" panose="05050102010706020507" pitchFamily="18" charset="2"/>
              </a:rPr>
              <a:t>b</a:t>
            </a:r>
            <a:r>
              <a:rPr lang="fr-FR" sz="2800" b="1" dirty="0">
                <a:latin typeface="Tw Cen MT Condensed Extra Bold" panose="020B0803020202020204" pitchFamily="34" charset="0"/>
              </a:rPr>
              <a:t>-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decay</a:t>
            </a:r>
            <a:r>
              <a:rPr lang="fr-FR" sz="2800" b="1" dirty="0">
                <a:latin typeface="Tw Cen MT Condensed Extra Bold" panose="020B0803020202020204" pitchFamily="34" charset="0"/>
              </a:rPr>
              <a:t> as a 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laboratory</a:t>
            </a:r>
            <a:r>
              <a:rPr lang="fr-FR" sz="2800" b="1" dirty="0">
                <a:latin typeface="Tw Cen MT Condensed Extra Bold" panose="020B0803020202020204" pitchFamily="34" charset="0"/>
              </a:rPr>
              <a:t> for 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weak</a:t>
            </a:r>
            <a:r>
              <a:rPr lang="fr-FR" sz="2800" b="1" dirty="0">
                <a:latin typeface="Tw Cen MT Condensed Extra Bold" panose="020B0803020202020204" pitchFamily="34" charset="0"/>
              </a:rPr>
              <a:t> interaction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5059" y="1525804"/>
            <a:ext cx="224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From high </a:t>
            </a:r>
            <a:r>
              <a:rPr lang="fr-FR" dirty="0" err="1" smtClean="0"/>
              <a:t>energy</a:t>
            </a:r>
            <a:r>
              <a:rPr lang="fr-FR" dirty="0" smtClean="0"/>
              <a:t> to </a:t>
            </a:r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3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C397-6B1C-4B9A-B5FB-ADAED0B9E3CA}" type="slidenum">
              <a:rPr lang="fr-FR" smtClean="0"/>
              <a:t>7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586274" y="3965548"/>
                <a:ext cx="4495654" cy="61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35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𝑢𝑑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35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acc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13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FR" sz="135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fr-FR" sz="135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fr-FR" sz="135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274" y="3965548"/>
                <a:ext cx="4495654" cy="612475"/>
              </a:xfrm>
              <a:prstGeom prst="rect">
                <a:avLst/>
              </a:prstGeom>
              <a:blipFill>
                <a:blip r:embed="rId3"/>
                <a:stretch>
                  <a:fillRect t="-117000" b="-16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3492182" y="272309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pic>
        <p:nvPicPr>
          <p:cNvPr id="19" name="Imag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4" y="1668665"/>
            <a:ext cx="5062824" cy="1725609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3676912" y="3336724"/>
            <a:ext cx="10270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High </a:t>
            </a:r>
            <a:r>
              <a:rPr lang="fr-FR" sz="1350" dirty="0" err="1"/>
              <a:t>energy</a:t>
            </a:r>
            <a:endParaRPr lang="fr-FR" sz="1350" dirty="0"/>
          </a:p>
        </p:txBody>
      </p:sp>
      <p:sp>
        <p:nvSpPr>
          <p:cNvPr id="21" name="ZoneTexte 20"/>
          <p:cNvSpPr txBox="1"/>
          <p:nvPr/>
        </p:nvSpPr>
        <p:spPr>
          <a:xfrm>
            <a:off x="6600056" y="3351054"/>
            <a:ext cx="16881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Fermi approximation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799433" y="4794723"/>
            <a:ext cx="37684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srgbClr val="0000FF"/>
                </a:solidFill>
              </a:rPr>
              <a:t>Explicit </a:t>
            </a:r>
            <a:r>
              <a:rPr lang="fr-FR" sz="1350" dirty="0" err="1">
                <a:solidFill>
                  <a:srgbClr val="0000FF"/>
                </a:solidFill>
              </a:rPr>
              <a:t>parity</a:t>
            </a:r>
            <a:r>
              <a:rPr lang="fr-FR" sz="1350" dirty="0">
                <a:solidFill>
                  <a:srgbClr val="0000FF"/>
                </a:solidFill>
              </a:rPr>
              <a:t> violation  Ci’≠0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834101" y="4597282"/>
            <a:ext cx="37668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T. D. Lee and C. N. Yang, Phys. Rev. 104, 254 (1956).</a:t>
            </a:r>
            <a:endParaRPr lang="fr-FR" sz="1350" dirty="0"/>
          </a:p>
        </p:txBody>
      </p:sp>
      <p:sp>
        <p:nvSpPr>
          <p:cNvPr id="31" name="ZoneTexte 30"/>
          <p:cNvSpPr txBox="1"/>
          <p:nvPr/>
        </p:nvSpPr>
        <p:spPr>
          <a:xfrm>
            <a:off x="5799433" y="5028708"/>
            <a:ext cx="19658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Sum</a:t>
            </a:r>
            <a:r>
              <a:rPr lang="fr-FR" sz="1350" dirty="0"/>
              <a:t> of Lorentz invariants</a:t>
            </a:r>
          </a:p>
        </p:txBody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2165226" y="398429"/>
            <a:ext cx="7886700" cy="99417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fr-FR" sz="2800" dirty="0" err="1">
                <a:latin typeface="Tw Cen MT Condensed Extra Bold" panose="020B0803020202020204" pitchFamily="34" charset="0"/>
              </a:rPr>
              <a:t>Nuclear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b="1" dirty="0">
                <a:latin typeface="Symbol" panose="05050102010706020507" pitchFamily="18" charset="2"/>
              </a:rPr>
              <a:t>b</a:t>
            </a:r>
            <a:r>
              <a:rPr lang="fr-FR" sz="2800" b="1" dirty="0">
                <a:latin typeface="Tw Cen MT Condensed Extra Bold" panose="020B0803020202020204" pitchFamily="34" charset="0"/>
              </a:rPr>
              <a:t>-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decay</a:t>
            </a:r>
            <a:r>
              <a:rPr lang="fr-FR" sz="2800" b="1" dirty="0">
                <a:latin typeface="Tw Cen MT Condensed Extra Bold" panose="020B0803020202020204" pitchFamily="34" charset="0"/>
              </a:rPr>
              <a:t> as a 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laboratory</a:t>
            </a:r>
            <a:r>
              <a:rPr lang="fr-FR" sz="2800" b="1" dirty="0">
                <a:latin typeface="Tw Cen MT Condensed Extra Bold" panose="020B0803020202020204" pitchFamily="34" charset="0"/>
              </a:rPr>
              <a:t> for 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weak</a:t>
            </a:r>
            <a:r>
              <a:rPr lang="fr-FR" sz="2800" b="1" dirty="0">
                <a:latin typeface="Tw Cen MT Condensed Extra Bold" panose="020B0803020202020204" pitchFamily="34" charset="0"/>
              </a:rPr>
              <a:t> interaction</a:t>
            </a:r>
          </a:p>
        </p:txBody>
      </p:sp>
      <p:sp>
        <p:nvSpPr>
          <p:cNvPr id="12" name="Ellipse 11"/>
          <p:cNvSpPr/>
          <p:nvPr/>
        </p:nvSpPr>
        <p:spPr>
          <a:xfrm>
            <a:off x="6354539" y="4092723"/>
            <a:ext cx="749573" cy="270575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>
            <a:stCxn id="12" idx="3"/>
          </p:cNvCxnSpPr>
          <p:nvPr/>
        </p:nvCxnSpPr>
        <p:spPr>
          <a:xfrm flipH="1">
            <a:off x="5087888" y="4323672"/>
            <a:ext cx="1376422" cy="573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221429" y="4936147"/>
            <a:ext cx="3620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Accessible via </a:t>
            </a:r>
            <a:r>
              <a:rPr lang="fr-FR" sz="1600" b="1" dirty="0" err="1">
                <a:solidFill>
                  <a:srgbClr val="0000CC"/>
                </a:solidFill>
              </a:rPr>
              <a:t>correlation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>
                <a:solidFill>
                  <a:srgbClr val="0000CC"/>
                </a:solidFill>
              </a:rPr>
              <a:t>measurements</a:t>
            </a:r>
            <a:endParaRPr lang="fr-FR" sz="1600" b="1" dirty="0">
              <a:solidFill>
                <a:srgbClr val="0000CC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65059" y="1525804"/>
            <a:ext cx="224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From high </a:t>
            </a:r>
            <a:r>
              <a:rPr lang="fr-FR" dirty="0" err="1" smtClean="0"/>
              <a:t>energy</a:t>
            </a:r>
            <a:r>
              <a:rPr lang="fr-FR" dirty="0" smtClean="0"/>
              <a:t> to </a:t>
            </a:r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5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C397-6B1C-4B9A-B5FB-ADAED0B9E3CA}" type="slidenum">
              <a:rPr lang="fr-FR" smtClean="0"/>
              <a:t>8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586274" y="3965548"/>
                <a:ext cx="4495654" cy="61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35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𝑢𝑑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35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fr-FR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sz="13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acc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13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135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FR" sz="135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5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fr-FR" sz="135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fr-FR" sz="135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fr-FR" sz="135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135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135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274" y="3965548"/>
                <a:ext cx="4495654" cy="612475"/>
              </a:xfrm>
              <a:prstGeom prst="rect">
                <a:avLst/>
              </a:prstGeom>
              <a:blipFill>
                <a:blip r:embed="rId3"/>
                <a:stretch>
                  <a:fillRect t="-117000" b="-16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3492182" y="272309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pic>
        <p:nvPicPr>
          <p:cNvPr id="19" name="Imag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4" y="1668665"/>
            <a:ext cx="5062824" cy="1725609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3676912" y="3336724"/>
            <a:ext cx="10270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High </a:t>
            </a:r>
            <a:r>
              <a:rPr lang="fr-FR" sz="1350" dirty="0" err="1"/>
              <a:t>energy</a:t>
            </a:r>
            <a:endParaRPr lang="fr-FR" sz="1350" dirty="0"/>
          </a:p>
        </p:txBody>
      </p:sp>
      <p:sp>
        <p:nvSpPr>
          <p:cNvPr id="21" name="ZoneTexte 20"/>
          <p:cNvSpPr txBox="1"/>
          <p:nvPr/>
        </p:nvSpPr>
        <p:spPr>
          <a:xfrm>
            <a:off x="6600056" y="3351054"/>
            <a:ext cx="16881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Fermi approximation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799433" y="4794723"/>
            <a:ext cx="37684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srgbClr val="0000FF"/>
                </a:solidFill>
              </a:rPr>
              <a:t>Explicit </a:t>
            </a:r>
            <a:r>
              <a:rPr lang="fr-FR" sz="1350" dirty="0" err="1">
                <a:solidFill>
                  <a:srgbClr val="0000FF"/>
                </a:solidFill>
              </a:rPr>
              <a:t>parity</a:t>
            </a:r>
            <a:r>
              <a:rPr lang="fr-FR" sz="1350" dirty="0">
                <a:solidFill>
                  <a:srgbClr val="0000FF"/>
                </a:solidFill>
              </a:rPr>
              <a:t> violation  Ci’≠0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834101" y="4597282"/>
            <a:ext cx="37668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T. D. Lee and C. N. Yang, Phys. Rev. 104, 254 (1956).</a:t>
            </a:r>
            <a:endParaRPr lang="fr-FR" sz="1350" dirty="0"/>
          </a:p>
        </p:txBody>
      </p:sp>
      <p:sp>
        <p:nvSpPr>
          <p:cNvPr id="31" name="ZoneTexte 30"/>
          <p:cNvSpPr txBox="1"/>
          <p:nvPr/>
        </p:nvSpPr>
        <p:spPr>
          <a:xfrm>
            <a:off x="5799433" y="5028708"/>
            <a:ext cx="19658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Sum</a:t>
            </a:r>
            <a:r>
              <a:rPr lang="fr-FR" sz="1350" dirty="0"/>
              <a:t> of Lorentz invariants</a:t>
            </a:r>
          </a:p>
        </p:txBody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2165226" y="398429"/>
            <a:ext cx="7886700" cy="99417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fr-FR" sz="2800" dirty="0" err="1">
                <a:latin typeface="Tw Cen MT Condensed Extra Bold" panose="020B0803020202020204" pitchFamily="34" charset="0"/>
              </a:rPr>
              <a:t>Nuclear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b="1" dirty="0">
                <a:latin typeface="Symbol" panose="05050102010706020507" pitchFamily="18" charset="2"/>
              </a:rPr>
              <a:t>b</a:t>
            </a:r>
            <a:r>
              <a:rPr lang="fr-FR" sz="2800" b="1" dirty="0">
                <a:latin typeface="Tw Cen MT Condensed Extra Bold" panose="020B0803020202020204" pitchFamily="34" charset="0"/>
              </a:rPr>
              <a:t>-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decay</a:t>
            </a:r>
            <a:r>
              <a:rPr lang="fr-FR" sz="2800" b="1" dirty="0">
                <a:latin typeface="Tw Cen MT Condensed Extra Bold" panose="020B0803020202020204" pitchFamily="34" charset="0"/>
              </a:rPr>
              <a:t> as a 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laboratory</a:t>
            </a:r>
            <a:r>
              <a:rPr lang="fr-FR" sz="2800" b="1" dirty="0">
                <a:latin typeface="Tw Cen MT Condensed Extra Bold" panose="020B0803020202020204" pitchFamily="34" charset="0"/>
              </a:rPr>
              <a:t> for </a:t>
            </a:r>
            <a:r>
              <a:rPr lang="fr-FR" sz="2800" b="1" dirty="0" err="1">
                <a:latin typeface="Tw Cen MT Condensed Extra Bold" panose="020B0803020202020204" pitchFamily="34" charset="0"/>
              </a:rPr>
              <a:t>weak</a:t>
            </a:r>
            <a:r>
              <a:rPr lang="fr-FR" sz="2800" b="1" dirty="0">
                <a:latin typeface="Tw Cen MT Condensed Extra Bold" panose="020B0803020202020204" pitchFamily="34" charset="0"/>
              </a:rPr>
              <a:t> interaction</a:t>
            </a:r>
          </a:p>
        </p:txBody>
      </p:sp>
      <p:sp>
        <p:nvSpPr>
          <p:cNvPr id="12" name="Ellipse 11"/>
          <p:cNvSpPr/>
          <p:nvPr/>
        </p:nvSpPr>
        <p:spPr>
          <a:xfrm>
            <a:off x="6354539" y="4092723"/>
            <a:ext cx="749573" cy="270575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>
            <a:stCxn id="12" idx="3"/>
          </p:cNvCxnSpPr>
          <p:nvPr/>
        </p:nvCxnSpPr>
        <p:spPr>
          <a:xfrm flipH="1">
            <a:off x="5087888" y="4323672"/>
            <a:ext cx="1376422" cy="573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221429" y="4936147"/>
            <a:ext cx="3620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Accessible via </a:t>
            </a:r>
            <a:r>
              <a:rPr lang="fr-FR" sz="1600" b="1" dirty="0" err="1">
                <a:solidFill>
                  <a:srgbClr val="0000CC"/>
                </a:solidFill>
              </a:rPr>
              <a:t>correlation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>
                <a:solidFill>
                  <a:srgbClr val="0000CC"/>
                </a:solidFill>
              </a:rPr>
              <a:t>measurements</a:t>
            </a:r>
            <a:endParaRPr lang="fr-FR" sz="1600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583833" y="5628873"/>
                <a:ext cx="38043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At quark </a:t>
                </a:r>
                <a:r>
                  <a:rPr lang="fr-FR" sz="1600" dirty="0" err="1"/>
                  <a:t>level</a:t>
                </a:r>
                <a:r>
                  <a:rPr lang="fr-FR" sz="1600" dirty="0"/>
                  <a:t>:</a:t>
                </a:r>
                <a14:m>
                  <m:oMath xmlns:m="http://schemas.openxmlformats.org/officeDocument/2006/math">
                    <m:r>
                      <a:rPr lang="fr-FR" sz="16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FR" sz="1600" i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3" y="5628873"/>
                <a:ext cx="3804311" cy="338554"/>
              </a:xfrm>
              <a:prstGeom prst="rect">
                <a:avLst/>
              </a:prstGeom>
              <a:blipFill>
                <a:blip r:embed="rId5"/>
                <a:stretch>
                  <a:fillRect l="-962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4576022" y="5916527"/>
                <a:ext cx="3948902" cy="584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fr-FR" sz="1600" dirty="0"/>
                  <a:t> for </a:t>
                </a:r>
                <a:r>
                  <a:rPr lang="fr-FR" sz="1600" dirty="0">
                    <a:solidFill>
                      <a:srgbClr val="0000FF"/>
                    </a:solidFill>
                  </a:rPr>
                  <a:t>maximal </a:t>
                </a:r>
                <a:r>
                  <a:rPr lang="fr-FR" sz="1600" dirty="0" err="1">
                    <a:solidFill>
                      <a:srgbClr val="0000FF"/>
                    </a:solidFill>
                  </a:rPr>
                  <a:t>parity</a:t>
                </a:r>
                <a:r>
                  <a:rPr lang="fr-FR" sz="1600" dirty="0">
                    <a:solidFill>
                      <a:srgbClr val="0000FF"/>
                    </a:solidFill>
                  </a:rPr>
                  <a:t> violation</a:t>
                </a:r>
              </a:p>
              <a:p>
                <a:r>
                  <a:rPr lang="fr-FR" sz="1600" dirty="0"/>
                  <a:t>Real for T reversal/CP </a:t>
                </a:r>
                <a:r>
                  <a:rPr lang="fr-FR" sz="1600" dirty="0" err="1"/>
                  <a:t>conserving</a:t>
                </a:r>
                <a:r>
                  <a:rPr lang="fr-FR" sz="1600" dirty="0"/>
                  <a:t> interactions</a:t>
                </a: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022" y="5916527"/>
                <a:ext cx="3948902" cy="584968"/>
              </a:xfrm>
              <a:prstGeom prst="rect">
                <a:avLst/>
              </a:prstGeom>
              <a:blipFill>
                <a:blip r:embed="rId6"/>
                <a:stretch>
                  <a:fillRect l="-927" t="-3125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4576022" y="5352388"/>
            <a:ext cx="155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Standard Model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65059" y="1525804"/>
            <a:ext cx="224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From high </a:t>
            </a:r>
            <a:r>
              <a:rPr lang="fr-FR" dirty="0" err="1" smtClean="0"/>
              <a:t>energy</a:t>
            </a:r>
            <a:r>
              <a:rPr lang="fr-FR" dirty="0" smtClean="0"/>
              <a:t> to </a:t>
            </a:r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13/02/2022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Delahaye, CP 2023, Les Houches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0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2187229" y="961596"/>
            <a:ext cx="8334376" cy="4680520"/>
            <a:chOff x="404812" y="1844824"/>
            <a:chExt cx="8334376" cy="4680520"/>
          </a:xfrm>
          <a:solidFill>
            <a:schemeClr val="bg1"/>
          </a:solidFill>
        </p:grpSpPr>
        <p:sp>
          <p:nvSpPr>
            <p:cNvPr id="8" name="Rectangle 7"/>
            <p:cNvSpPr/>
            <p:nvPr/>
          </p:nvSpPr>
          <p:spPr bwMode="auto">
            <a:xfrm>
              <a:off x="404812" y="5661248"/>
              <a:ext cx="8334375" cy="86409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2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13" y="1844824"/>
              <a:ext cx="8334375" cy="42844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40252" y="5227508"/>
              <a:ext cx="1898936" cy="12612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lèche vers le haut 10"/>
            <p:cNvSpPr/>
            <p:nvPr/>
          </p:nvSpPr>
          <p:spPr bwMode="auto">
            <a:xfrm>
              <a:off x="7632340" y="5428352"/>
              <a:ext cx="180020" cy="448920"/>
            </a:xfrm>
            <a:prstGeom prst="upArrow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429914" y="5363924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832140" y="5085184"/>
              <a:ext cx="1080120" cy="54006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778000" y="4581128"/>
              <a:ext cx="72008" cy="7200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200292" y="4586933"/>
              <a:ext cx="1062000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/>
                  </a:solidFill>
                </a:rPr>
                <a:t>D-correlation</a:t>
              </a:r>
              <a:endParaRPr lang="en-US" sz="1000" b="1" dirty="0">
                <a:solidFill>
                  <a:schemeClr val="bg2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 bwMode="auto">
            <a:xfrm>
              <a:off x="6913334" y="3789040"/>
              <a:ext cx="1223061" cy="720080"/>
            </a:xfrm>
            <a:prstGeom prst="ellips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2063552" y="5445225"/>
            <a:ext cx="172932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00CC"/>
                </a:solidFill>
              </a:rPr>
              <a:t>© N. </a:t>
            </a:r>
            <a:r>
              <a:rPr lang="fr-FR" sz="1200" dirty="0" err="1">
                <a:solidFill>
                  <a:srgbClr val="0000CC"/>
                </a:solidFill>
              </a:rPr>
              <a:t>Severijns</a:t>
            </a:r>
            <a:r>
              <a:rPr lang="fr-FR" sz="1200" dirty="0">
                <a:solidFill>
                  <a:srgbClr val="0000CC"/>
                </a:solidFill>
              </a:rPr>
              <a:t>, PSI, 2007</a:t>
            </a:r>
            <a:endParaRPr lang="en-GB" sz="1200" dirty="0">
              <a:solidFill>
                <a:srgbClr val="0000CC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928212" y="5679789"/>
            <a:ext cx="75323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Access to the </a:t>
            </a:r>
            <a:r>
              <a:rPr lang="fr-FR" b="1" dirty="0" err="1" smtClean="0">
                <a:solidFill>
                  <a:srgbClr val="0000FF"/>
                </a:solidFill>
              </a:rPr>
              <a:t>coupling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>
                <a:solidFill>
                  <a:srgbClr val="0000FF"/>
                </a:solidFill>
              </a:rPr>
              <a:t>constants of the </a:t>
            </a:r>
            <a:r>
              <a:rPr lang="fr-FR" b="1" dirty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decay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Hamiltonian</a:t>
            </a:r>
            <a:r>
              <a:rPr lang="fr-FR" b="1" dirty="0">
                <a:solidFill>
                  <a:srgbClr val="0000FF"/>
                </a:solidFill>
              </a:rPr>
              <a:t>: </a:t>
            </a:r>
            <a:r>
              <a:rPr lang="fr-FR" b="1" i="1" dirty="0">
                <a:solidFill>
                  <a:srgbClr val="0000FF"/>
                </a:solidFill>
              </a:rPr>
              <a:t>C</a:t>
            </a:r>
            <a:r>
              <a:rPr lang="fr-FR" b="1" i="1" baseline="-25000" dirty="0">
                <a:solidFill>
                  <a:srgbClr val="0000FF"/>
                </a:solidFill>
              </a:rPr>
              <a:t>V</a:t>
            </a:r>
            <a:r>
              <a:rPr lang="fr-FR" b="1" dirty="0">
                <a:solidFill>
                  <a:srgbClr val="0000FF"/>
                </a:solidFill>
              </a:rPr>
              <a:t>, </a:t>
            </a:r>
            <a:r>
              <a:rPr lang="fr-FR" b="1" i="1" dirty="0">
                <a:solidFill>
                  <a:srgbClr val="0000FF"/>
                </a:solidFill>
              </a:rPr>
              <a:t>C</a:t>
            </a:r>
            <a:r>
              <a:rPr lang="fr-FR" b="1" i="1" baseline="-25000" dirty="0">
                <a:solidFill>
                  <a:srgbClr val="0000FF"/>
                </a:solidFill>
              </a:rPr>
              <a:t>A</a:t>
            </a:r>
            <a:r>
              <a:rPr lang="fr-FR" b="1" dirty="0">
                <a:solidFill>
                  <a:srgbClr val="0000FF"/>
                </a:solidFill>
              </a:rPr>
              <a:t> and </a:t>
            </a:r>
            <a:r>
              <a:rPr lang="fr-FR" b="1" i="1" dirty="0">
                <a:solidFill>
                  <a:srgbClr val="0000FF"/>
                </a:solidFill>
              </a:rPr>
              <a:t>C</a:t>
            </a:r>
            <a:r>
              <a:rPr lang="fr-FR" b="1" i="1" baseline="-25000" dirty="0">
                <a:solidFill>
                  <a:srgbClr val="0000FF"/>
                </a:solidFill>
              </a:rPr>
              <a:t>S</a:t>
            </a:r>
            <a:r>
              <a:rPr lang="fr-FR" b="1" dirty="0">
                <a:solidFill>
                  <a:srgbClr val="0000FF"/>
                </a:solidFill>
              </a:rPr>
              <a:t>, </a:t>
            </a:r>
            <a:r>
              <a:rPr lang="fr-FR" b="1" i="1" dirty="0">
                <a:solidFill>
                  <a:srgbClr val="0000FF"/>
                </a:solidFill>
              </a:rPr>
              <a:t>C</a:t>
            </a:r>
            <a:r>
              <a:rPr lang="fr-FR" b="1" i="1" baseline="-25000" dirty="0">
                <a:solidFill>
                  <a:srgbClr val="0000FF"/>
                </a:solidFill>
              </a:rPr>
              <a:t>T</a:t>
            </a:r>
            <a:endParaRPr lang="fr-FR" b="1" i="1" baseline="-25000" dirty="0">
              <a:solidFill>
                <a:srgbClr val="0000FF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17" y="3052008"/>
            <a:ext cx="1152128" cy="466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ZoneTexte 25"/>
          <p:cNvSpPr txBox="1"/>
          <p:nvPr/>
        </p:nvSpPr>
        <p:spPr>
          <a:xfrm>
            <a:off x="2297596" y="5981134"/>
            <a:ext cx="10162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Reviews</a:t>
            </a:r>
            <a:r>
              <a:rPr lang="fr-FR" sz="1600" b="1" dirty="0" smtClean="0"/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Prog</a:t>
            </a:r>
            <a:r>
              <a:rPr lang="fr-FR" sz="1600" b="1" dirty="0"/>
              <a:t>. </a:t>
            </a:r>
            <a:r>
              <a:rPr lang="fr-FR" sz="1600" b="1" dirty="0"/>
              <a:t>Part. </a:t>
            </a:r>
            <a:r>
              <a:rPr lang="fr-FR" sz="1600" b="1" dirty="0" err="1"/>
              <a:t>Nucl</a:t>
            </a:r>
            <a:r>
              <a:rPr lang="fr-FR" sz="1600" b="1" dirty="0"/>
              <a:t>. </a:t>
            </a:r>
            <a:r>
              <a:rPr lang="fr-FR" sz="1600" b="1" dirty="0" err="1"/>
              <a:t>Phys</a:t>
            </a:r>
            <a:r>
              <a:rPr lang="fr-FR" sz="1600" b="1" dirty="0"/>
              <a:t>, M. Gonzalez Alonso, O. Naviliat </a:t>
            </a:r>
            <a:r>
              <a:rPr lang="fr-FR" sz="1600" b="1" dirty="0" err="1"/>
              <a:t>Cuncic</a:t>
            </a:r>
            <a:r>
              <a:rPr lang="fr-FR" sz="1600" b="1" dirty="0"/>
              <a:t> and N. </a:t>
            </a:r>
            <a:r>
              <a:rPr lang="fr-FR" sz="1600" b="1" dirty="0"/>
              <a:t>Severijns, </a:t>
            </a:r>
            <a:r>
              <a:rPr lang="fr-FR" sz="1600" b="1" dirty="0" smtClean="0"/>
              <a:t>2018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JHEP04(2021)126</a:t>
            </a:r>
            <a:r>
              <a:rPr lang="fr-FR" sz="1600" b="1" dirty="0"/>
              <a:t>, A. Falkowski, M. </a:t>
            </a:r>
            <a:r>
              <a:rPr lang="fr-FR" sz="1600" b="1" dirty="0" err="1"/>
              <a:t>Gonzalez-Alonso</a:t>
            </a:r>
            <a:r>
              <a:rPr lang="fr-FR" sz="1600" b="1" dirty="0"/>
              <a:t>, O. </a:t>
            </a:r>
            <a:r>
              <a:rPr lang="fr-FR" sz="1600" b="1" dirty="0" err="1"/>
              <a:t>Naviliat-Cuncic</a:t>
            </a:r>
            <a:endParaRPr lang="fr-FR" sz="1600" b="1" dirty="0" smtClean="0"/>
          </a:p>
          <a:p>
            <a:endParaRPr lang="fr-FR" sz="1600" b="1" dirty="0"/>
          </a:p>
        </p:txBody>
      </p:sp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3268469" y="206648"/>
            <a:ext cx="7886700" cy="99417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fr-FR" sz="2800" dirty="0" err="1" smtClean="0">
                <a:latin typeface="Tw Cen MT Condensed Extra Bold" panose="020B0803020202020204" pitchFamily="34" charset="0"/>
              </a:rPr>
              <a:t>Correlations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in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nuclear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beta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decay</a:t>
            </a:r>
            <a:endParaRPr lang="fr-FR" sz="2800" b="1" dirty="0">
              <a:latin typeface="Tw Cen MT Condensed Extra Bold" panose="020B0803020202020204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03" y="4275253"/>
            <a:ext cx="1152128" cy="4665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993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39.7|7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39.7|74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5908</Words>
  <Application>Microsoft Office PowerPoint</Application>
  <PresentationFormat>Grand écran</PresentationFormat>
  <Paragraphs>835</Paragraphs>
  <Slides>43</Slides>
  <Notes>17</Notes>
  <HiddenSlides>1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7" baseType="lpstr">
      <vt:lpstr>ＭＳ Ｐゴシック</vt:lpstr>
      <vt:lpstr>Andalus</vt:lpstr>
      <vt:lpstr>Arial</vt:lpstr>
      <vt:lpstr>Bahnschrift Condensed</vt:lpstr>
      <vt:lpstr>Calibri</vt:lpstr>
      <vt:lpstr>Calibri Light</vt:lpstr>
      <vt:lpstr>Cambria Math</vt:lpstr>
      <vt:lpstr>Comic Sans MS</vt:lpstr>
      <vt:lpstr>Symbol</vt:lpstr>
      <vt:lpstr>Times New Roman</vt:lpstr>
      <vt:lpstr>Tw Cen MT Condensed Extra Bold</vt:lpstr>
      <vt:lpstr>Wingdings</vt:lpstr>
      <vt:lpstr>Thème Office</vt:lpstr>
      <vt:lpstr>Équation</vt:lpstr>
      <vt:lpstr> Matter’s Origin from RadioActivity </vt:lpstr>
      <vt:lpstr>Radioactive nuclei to look for BSM Physics</vt:lpstr>
      <vt:lpstr>Radioactive nuclei to look for BSM Physics</vt:lpstr>
      <vt:lpstr>Nuclear b-decay as a laboratory for weak interaction</vt:lpstr>
      <vt:lpstr>Nuclear b-decay as a laboratory for weak interaction</vt:lpstr>
      <vt:lpstr>Nuclear b-decay as a laboratory for weak interaction</vt:lpstr>
      <vt:lpstr>Nuclear b-decay as a laboratory for weak interaction</vt:lpstr>
      <vt:lpstr>Nuclear b-decay as a laboratory for weak interaction</vt:lpstr>
      <vt:lpstr>Correlations in nuclear beta decay</vt:lpstr>
      <vt:lpstr>A famous correlation example!</vt:lpstr>
      <vt:lpstr>Searching for exotic S and T currents in nuclear beta decay</vt:lpstr>
      <vt:lpstr>Review of constraints on S, T from beta decay</vt:lpstr>
      <vt:lpstr>Searching for CP violation in nuclear beta decay</vt:lpstr>
      <vt:lpstr>Radioactive nuclei to look for BSM Physics</vt:lpstr>
      <vt:lpstr>Searching  for new physics via the D correlation measurement</vt:lpstr>
      <vt:lpstr>Searching  for new physics via the D correlation measurement</vt:lpstr>
      <vt:lpstr>Searching  for new physics via the D correlation measurement</vt:lpstr>
      <vt:lpstr>MORA in a nutshell</vt:lpstr>
      <vt:lpstr>MORA: Best candidates for D measurement</vt:lpstr>
      <vt:lpstr>MORA: Best candidates for D measurement</vt:lpstr>
      <vt:lpstr>MORA: in-trap laser polarization</vt:lpstr>
      <vt:lpstr>MORA: measurement principle</vt:lpstr>
      <vt:lpstr>MORA: measurement principle</vt:lpstr>
      <vt:lpstr>MORA: measurement principle</vt:lpstr>
      <vt:lpstr>MORA: sensitivity challenges</vt:lpstr>
      <vt:lpstr>MORA: sensitivity challenges</vt:lpstr>
      <vt:lpstr>Présentation PowerPoint</vt:lpstr>
      <vt:lpstr>First results</vt:lpstr>
      <vt:lpstr>First results: polarization proof-of-principle</vt:lpstr>
      <vt:lpstr>First results: polarization proof-of-principle</vt:lpstr>
      <vt:lpstr>Radioactive nuclei to look for BSM Physics</vt:lpstr>
      <vt:lpstr>Conclusion/outlook</vt:lpstr>
      <vt:lpstr>MORA collaboration</vt:lpstr>
      <vt:lpstr>Backup</vt:lpstr>
      <vt:lpstr>Matter-antimatter imbalance in the Universe</vt:lpstr>
      <vt:lpstr>Searching for CP violation in Nuclear b-decay</vt:lpstr>
      <vt:lpstr>0+  0+ Ft values: exotic currents and Vud determination</vt:lpstr>
      <vt:lpstr>0+  0+ Ft values: exotic currents and Vud determination</vt:lpstr>
      <vt:lpstr>0+  0+ Ft values: exotic currents and Vud determination</vt:lpstr>
      <vt:lpstr>Présentation PowerPoint</vt:lpstr>
      <vt:lpstr>Présentation PowerPoint</vt:lpstr>
      <vt:lpstr>Présentation PowerPoint</vt:lpstr>
      <vt:lpstr>Another example of correlation measurement</vt:lpstr>
    </vt:vector>
  </TitlesOfParts>
  <Company>Ganil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MORA: Matter’s Origin from RadioActivity</dc:title>
  <dc:creator>Delahaye Pierre</dc:creator>
  <cp:lastModifiedBy>Delahaye Pierre</cp:lastModifiedBy>
  <cp:revision>96</cp:revision>
  <dcterms:created xsi:type="dcterms:W3CDTF">2022-10-16T07:35:01Z</dcterms:created>
  <dcterms:modified xsi:type="dcterms:W3CDTF">2023-02-13T13:36:39Z</dcterms:modified>
</cp:coreProperties>
</file>