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ppt/_rels/presentation.xml.rels" ContentType="application/vnd.openxmlformats-package.relationships+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_rels/notesSlide9.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12.xml.rels" ContentType="application/vnd.openxmlformats-package.relationships+xml"/>
  <Override PartName="/ppt/notesSlides/_rels/notesSlide3.xml.rels" ContentType="application/vnd.openxmlformats-package.relationships+xml"/>
  <Override PartName="/ppt/notesSlides/_rels/notesSlide5.xml.rels" ContentType="application/vnd.openxmlformats-package.relationships+xml"/>
  <Override PartName="/ppt/notesSlides/_rels/notesSlide11.xml.rels" ContentType="application/vnd.openxmlformats-package.relationships+xml"/>
  <Override PartName="/ppt/notesSlides/_rels/notesSlide2.xml.rels" ContentType="application/vnd.openxmlformats-package.relationships+xml"/>
  <Override PartName="/ppt/notesSlides/_rels/notesSlide4.xml.rels" ContentType="application/vnd.openxmlformats-package.relationships+xml"/>
  <Override PartName="/ppt/notesSlides/_rels/notesSlide1.xml.rels" ContentType="application/vnd.openxmlformats-package.relationship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59.xml" ContentType="application/vnd.openxmlformats-officedocument.presentationml.slideLayout+xml"/>
  <Override PartName="/ppt/slideLayouts/slideLayout16.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57.xml" ContentType="application/vnd.openxmlformats-officedocument.presentationml.slideLayout+xml"/>
  <Override PartName="/ppt/slideLayouts/slideLayout14.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13.xml" ContentType="application/vnd.openxmlformats-officedocument.presentationml.slideLayout+xml"/>
  <Override PartName="/ppt/slideLayouts/slideLayout39.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65.xml" ContentType="application/vnd.openxmlformats-officedocument.presentationml.slideLayout+xml"/>
  <Override PartName="/ppt/slideLayouts/slideLayout40.xml" ContentType="application/vnd.openxmlformats-officedocument.presentationml.slideLayout+xml"/>
  <Override PartName="/ppt/slideLayouts/slideLayout23.xml" ContentType="application/vnd.openxmlformats-officedocument.presentationml.slideLayout+xml"/>
  <Override PartName="/ppt/slideLayouts/slideLayout66.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24.xml" ContentType="application/vnd.openxmlformats-officedocument.presentationml.slideLayout+xml"/>
  <Override PartName="/ppt/slideLayouts/slideLayout67.xml" ContentType="application/vnd.openxmlformats-officedocument.presentationml.slideLayout+xml"/>
  <Override PartName="/ppt/slideLayouts/slideLayout33.xml" ContentType="application/vnd.openxmlformats-officedocument.presentationml.slideLayout+xml"/>
  <Override PartName="/ppt/slideLayouts/slideLayout50.xml" ContentType="application/vnd.openxmlformats-officedocument.presentationml.slideLayout+xml"/>
  <Override PartName="/ppt/slideLayouts/slideLayout17.xml" ContentType="application/vnd.openxmlformats-officedocument.presentationml.slideLayout+xml"/>
  <Override PartName="/ppt/slideLayouts/slideLayout34.xml" ContentType="application/vnd.openxmlformats-officedocument.presentationml.slideLayout+xml"/>
  <Override PartName="/ppt/slideLayouts/slideLayout51.xml" ContentType="application/vnd.openxmlformats-officedocument.presentationml.slideLayout+xml"/>
  <Override PartName="/ppt/slideLayouts/slideLayout42.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19.xml" ContentType="application/vnd.openxmlformats-officedocument.presentationml.slideLayout+xml"/>
  <Override PartName="/ppt/slideLayouts/slideLayout36.xml" ContentType="application/vnd.openxmlformats-officedocument.presentationml.slideLayout+xml"/>
  <Override PartName="/ppt/slideLayouts/slideLayout62.xml" ContentType="application/vnd.openxmlformats-officedocument.presentationml.slideLayout+xml"/>
  <Override PartName="/ppt/slideLayouts/slideLayout28.xml" ContentType="application/vnd.openxmlformats-officedocument.presentationml.slideLayout+xml"/>
  <Override PartName="/ppt/slideLayouts/slideLayout45.xml" ContentType="application/vnd.openxmlformats-officedocument.presentationml.slideLayout+xml"/>
  <Override PartName="/ppt/slideLayouts/slideLayout61.xml" ContentType="application/vnd.openxmlformats-officedocument.presentationml.slideLayout+xml"/>
  <Override PartName="/ppt/slideLayouts/slideLayout27.xml" ContentType="application/vnd.openxmlformats-officedocument.presentationml.slideLayout+xml"/>
  <Override PartName="/ppt/slideLayouts/slideLayout44.xml" ContentType="application/vnd.openxmlformats-officedocument.presentationml.slideLayout+xml"/>
  <Override PartName="/ppt/slideLayouts/slideLayout18.xml" ContentType="application/vnd.openxmlformats-officedocument.presentationml.slideLayout+xml"/>
  <Override PartName="/ppt/slideLayouts/slideLayout35.xml" ContentType="application/vnd.openxmlformats-officedocument.presentationml.slideLayout+xml"/>
  <Override PartName="/ppt/slideLayouts/slideLayout52.xml" ContentType="application/vnd.openxmlformats-officedocument.presentationml.slideLayout+xml"/>
  <Override PartName="/ppt/slideLayouts/slideLayout69.xml" ContentType="application/vnd.openxmlformats-officedocument.presentationml.slideLayout+xml"/>
  <Override PartName="/ppt/slideLayouts/slideLayout26.xml" ContentType="application/vnd.openxmlformats-officedocument.presentationml.slideLayout+xml"/>
  <Override PartName="/ppt/slideLayouts/slideLayout43.xml" ContentType="application/vnd.openxmlformats-officedocument.presentationml.slideLayout+xml"/>
  <Override PartName="/ppt/slideLayouts/slideLayout60.xml" ContentType="application/vnd.openxmlformats-officedocument.presentationml.slideLayout+xml"/>
  <Override PartName="/ppt/slideLayouts/_rels/slideLayout12.xml.rels" ContentType="application/vnd.openxmlformats-package.relationships+xml"/>
  <Override PartName="/ppt/slideLayouts/_rels/slideLayout55.xml.rels" ContentType="application/vnd.openxmlformats-package.relationships+xml"/>
  <Override PartName="/ppt/slideLayouts/_rels/slideLayout11.xml.rels" ContentType="application/vnd.openxmlformats-package.relationships+xml"/>
  <Override PartName="/ppt/slideLayouts/_rels/slideLayout54.xml.rels" ContentType="application/vnd.openxmlformats-package.relationships+xml"/>
  <Override PartName="/ppt/slideLayouts/_rels/slideLayout30.xml.rels" ContentType="application/vnd.openxmlformats-package.relationships+xml"/>
  <Override PartName="/ppt/slideLayouts/_rels/slideLayout10.xml.rels" ContentType="application/vnd.openxmlformats-package.relationships+xml"/>
  <Override PartName="/ppt/slideLayouts/_rels/slideLayout53.xml.rels" ContentType="application/vnd.openxmlformats-package.relationships+xml"/>
  <Override PartName="/ppt/slideLayouts/_rels/slideLayout21.xml.rels" ContentType="application/vnd.openxmlformats-package.relationships+xml"/>
  <Override PartName="/ppt/slideLayouts/_rels/slideLayout64.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20.xml.rels" ContentType="application/vnd.openxmlformats-package.relationships+xml"/>
  <Override PartName="/ppt/slideLayouts/_rels/slideLayout63.xml.rels" ContentType="application/vnd.openxmlformats-package.relationships+xml"/>
  <Override PartName="/ppt/slideLayouts/_rels/slideLayout51.xml.rels" ContentType="application/vnd.openxmlformats-package.relationships+xml"/>
  <Override PartName="/ppt/slideLayouts/_rels/slideLayout34.xml.rels" ContentType="application/vnd.openxmlformats-package.relationships+xml"/>
  <Override PartName="/ppt/slideLayouts/_rels/slideLayout17.xml.rels" ContentType="application/vnd.openxmlformats-package.relationships+xml"/>
  <Override PartName="/ppt/slideLayouts/_rels/slideLayout50.xml.rels" ContentType="application/vnd.openxmlformats-package.relationships+xml"/>
  <Override PartName="/ppt/slideLayouts/_rels/slideLayout33.xml.rels" ContentType="application/vnd.openxmlformats-package.relationships+xml"/>
  <Override PartName="/ppt/slideLayouts/_rels/slideLayout41.xml.rels" ContentType="application/vnd.openxmlformats-package.relationships+xml"/>
  <Override PartName="/ppt/slideLayouts/_rels/slideLayout2.xml.rels" ContentType="application/vnd.openxmlformats-package.relationships+xml"/>
  <Override PartName="/ppt/slideLayouts/_rels/slideLayout48.xml.rels" ContentType="application/vnd.openxmlformats-package.relationships+xml"/>
  <Override PartName="/ppt/slideLayouts/_rels/slideLayout24.xml.rels" ContentType="application/vnd.openxmlformats-package.relationships+xml"/>
  <Override PartName="/ppt/slideLayouts/_rels/slideLayout67.xml.rels" ContentType="application/vnd.openxmlformats-package.relationships+xml"/>
  <Override PartName="/ppt/slideLayouts/_rels/slideLayout4.xml.rels" ContentType="application/vnd.openxmlformats-package.relationships+xml"/>
  <Override PartName="/ppt/slideLayouts/_rels/slideLayout16.xml.rels" ContentType="application/vnd.openxmlformats-package.relationships+xml"/>
  <Override PartName="/ppt/slideLayouts/_rels/slideLayout59.xml.rels" ContentType="application/vnd.openxmlformats-package.relationships+xml"/>
  <Override PartName="/ppt/slideLayouts/_rels/slideLayout32.xml.rels" ContentType="application/vnd.openxmlformats-package.relationships+xml"/>
  <Override PartName="/ppt/slideLayouts/_rels/slideLayout40.xml.rels" ContentType="application/vnd.openxmlformats-package.relationships+xml"/>
  <Override PartName="/ppt/slideLayouts/_rels/slideLayout23.xml.rels" ContentType="application/vnd.openxmlformats-package.relationships+xml"/>
  <Override PartName="/ppt/slideLayouts/_rels/slideLayout66.xml.rels" ContentType="application/vnd.openxmlformats-package.relationships+xml"/>
  <Override PartName="/ppt/slideLayouts/_rels/slideLayout49.xml.rels" ContentType="application/vnd.openxmlformats-package.relationships+xml"/>
  <Override PartName="/ppt/slideLayouts/_rels/slideLayout3.xml.rels" ContentType="application/vnd.openxmlformats-package.relationships+xml"/>
  <Override PartName="/ppt/slideLayouts/_rels/slideLayout15.xml.rels" ContentType="application/vnd.openxmlformats-package.relationships+xml"/>
  <Override PartName="/ppt/slideLayouts/_rels/slideLayout58.xml.rels" ContentType="application/vnd.openxmlformats-package.relationships+xml"/>
  <Override PartName="/ppt/slideLayouts/_rels/slideLayout65.xml.rels" ContentType="application/vnd.openxmlformats-package.relationships+xml"/>
  <Override PartName="/ppt/slideLayouts/_rels/slideLayout22.xml.rels" ContentType="application/vnd.openxmlformats-package.relationships+xml"/>
  <Override PartName="/ppt/slideLayouts/_rels/slideLayout31.xml.rels" ContentType="application/vnd.openxmlformats-package.relationships+xml"/>
  <Override PartName="/ppt/slideLayouts/_rels/slideLayout14.xml.rels" ContentType="application/vnd.openxmlformats-package.relationships+xml"/>
  <Override PartName="/ppt/slideLayouts/_rels/slideLayout57.xml.rels" ContentType="application/vnd.openxmlformats-package.relationships+xml"/>
  <Override PartName="/ppt/slideLayouts/_rels/slideLayout39.xml.rels" ContentType="application/vnd.openxmlformats-package.relationships+xml"/>
  <Override PartName="/ppt/slideLayouts/_rels/slideLayout13.xml.rels" ContentType="application/vnd.openxmlformats-package.relationships+xml"/>
  <Override PartName="/ppt/slideLayouts/_rels/slideLayout56.xml.rels" ContentType="application/vnd.openxmlformats-package.relationships+xml"/>
  <Override PartName="/ppt/slideLayouts/_rels/slideLayout47.xml.rels" ContentType="application/vnd.openxmlformats-package.relationships+xml"/>
  <Override PartName="/ppt/slideLayouts/_rels/slideLayout42.xml.rels" ContentType="application/vnd.openxmlformats-package.relationships+xml"/>
  <Override PartName="/ppt/slideLayouts/_rels/slideLayout72.xml.rels" ContentType="application/vnd.openxmlformats-package.relationships+xml"/>
  <Override PartName="/ppt/slideLayouts/_rels/slideLayout38.xml.rels" ContentType="application/vnd.openxmlformats-package.relationships+xml"/>
  <Override PartName="/ppt/slideLayouts/_rels/slideLayout71.xml.rels" ContentType="application/vnd.openxmlformats-package.relationships+xml"/>
  <Override PartName="/ppt/slideLayouts/_rels/slideLayout37.xml.rels" ContentType="application/vnd.openxmlformats-package.relationships+xml"/>
  <Override PartName="/ppt/slideLayouts/_rels/slideLayout70.xml.rels" ContentType="application/vnd.openxmlformats-package.relationships+xml"/>
  <Override PartName="/ppt/slideLayouts/_rels/slideLayout19.xml.rels" ContentType="application/vnd.openxmlformats-package.relationships+xml"/>
  <Override PartName="/ppt/slideLayouts/_rels/slideLayout36.xml.rels" ContentType="application/vnd.openxmlformats-package.relationships+xml"/>
  <Override PartName="/ppt/slideLayouts/_rels/slideLayout62.xml.rels" ContentType="application/vnd.openxmlformats-package.relationships+xml"/>
  <Override PartName="/ppt/slideLayouts/_rels/slideLayout28.xml.rels" ContentType="application/vnd.openxmlformats-package.relationships+xml"/>
  <Override PartName="/ppt/slideLayouts/_rels/slideLayout45.xml.rels" ContentType="application/vnd.openxmlformats-package.relationships+xml"/>
  <Override PartName="/ppt/slideLayouts/_rels/slideLayout61.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6.xml.rels" ContentType="application/vnd.openxmlformats-package.relationships+xml"/>
  <Override PartName="/ppt/slideLayouts/_rels/slideLayout18.xml.rels" ContentType="application/vnd.openxmlformats-package.relationships+xml"/>
  <Override PartName="/ppt/slideLayouts/_rels/slideLayout35.xml.rels" ContentType="application/vnd.openxmlformats-package.relationships+xml"/>
  <Override PartName="/ppt/slideLayouts/_rels/slideLayout52.xml.rels" ContentType="application/vnd.openxmlformats-package.relationships+xml"/>
  <Override PartName="/ppt/slideLayouts/_rels/slideLayout69.xml.rels" ContentType="application/vnd.openxmlformats-package.relationships+xml"/>
  <Override PartName="/ppt/slideLayouts/_rels/slideLayout26.xml.rels" ContentType="application/vnd.openxmlformats-package.relationships+xml"/>
  <Override PartName="/ppt/slideLayouts/_rels/slideLayout43.xml.rels" ContentType="application/vnd.openxmlformats-package.relationships+xml"/>
  <Override PartName="/ppt/slideLayouts/_rels/slideLayout60.xml.rels" ContentType="application/vnd.openxmlformats-package.relationships+xml"/>
  <Override PartName="/ppt/slideLayouts/_rels/slideLayout25.xml.rels" ContentType="application/vnd.openxmlformats-package.relationships+xml"/>
  <Override PartName="/ppt/slideLayouts/_rels/slideLayout68.xml.rels" ContentType="application/vnd.openxmlformats-package.relationships+xml"/>
  <Override PartName="/ppt/slideLayouts/_rels/slideLayout5.xml.rels" ContentType="application/vnd.openxmlformats-package.relationships+xml"/>
  <Override PartName="/ppt/slideLayouts/_rels/slideLayout9.xml.rels" ContentType="application/vnd.openxmlformats-package.relationships+xml"/>
  <Override PartName="/ppt/slideLayouts/_rels/slideLayout29.xml.rels" ContentType="application/vnd.openxmlformats-package.relationships+xml"/>
  <Override PartName="/ppt/slideLayouts/_rels/slideLayout46.xml.rels" ContentType="application/vnd.openxmlformats-package.relationships+xml"/>
  <Override PartName="/ppt/slideLayouts/_rels/slideLayout7.xml.rels" ContentType="application/vnd.openxmlformats-package.relationships+xml"/>
  <Override PartName="/ppt/slideLayouts/slideLayout25.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29.xml" ContentType="application/vnd.openxmlformats-officedocument.presentationml.slideLayout+xml"/>
  <Override PartName="/ppt/slideLayouts/slideLayout4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63.xml" ContentType="application/vnd.openxmlformats-officedocument.presentationml.slideLayout+xml"/>
  <Override PartName="/ppt/slideLayouts/slideLayout20.xml" ContentType="application/vnd.openxmlformats-officedocument.presentationml.slideLayout+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Layouts/slideLayout64.xml" ContentType="application/vnd.openxmlformats-officedocument.presentationml.slideLayout+xml"/>
  <Override PartName="/ppt/slideLayouts/slideLayout53.xml" ContentType="application/vnd.openxmlformats-officedocument.presentationml.slideLayout+xml"/>
  <Override PartName="/ppt/slideLayouts/slideLayout10.xml" ContentType="application/vnd.openxmlformats-officedocument.presentationml.slideLayout+xml"/>
  <Override PartName="/ppt/slideLayouts/slideLayout30.xml" ContentType="application/vnd.openxmlformats-officedocument.presentationml.slideLayout+xml"/>
  <Override PartName="/ppt/slideLayouts/slideLayout37.xml" ContentType="application/vnd.openxmlformats-officedocument.presentationml.slideLayout+xml"/>
  <Override PartName="/ppt/slideLayouts/slideLayout1.xml" ContentType="application/vnd.openxmlformats-officedocument.presentationml.slideLayout+xml"/>
  <Override PartName="/ppt/slideLayouts/slideLayout54.xml" ContentType="application/vnd.openxmlformats-officedocument.presentationml.slideLayout+xml"/>
  <Override PartName="/ppt/slideLayouts/slideLayout11.xml" ContentType="application/vnd.openxmlformats-officedocument.presentationml.slideLayout+xml"/>
  <Override PartName="/ppt/slideLayouts/slideLayout38.xml" ContentType="application/vnd.openxmlformats-officedocument.presentationml.slideLayout+xml"/>
  <Override PartName="/ppt/slideLayouts/slideLayout2.xml" ContentType="application/vnd.openxmlformats-officedocument.presentationml.slideLayout+xml"/>
  <Override PartName="/ppt/slideLayouts/slideLayout55.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29.png" ContentType="image/png"/>
  <Override PartName="/ppt/media/image46.png" ContentType="image/png"/>
  <Override PartName="/ppt/media/image28.png" ContentType="image/png"/>
  <Override PartName="/ppt/media/image26.png" ContentType="image/png"/>
  <Override PartName="/ppt/media/media9.mp4" ContentType="video/mp4"/>
  <Override PartName="/ppt/media/image43.png" ContentType="image/png"/>
  <Override PartName="/ppt/media/image25.png" ContentType="image/png"/>
  <Override PartName="/ppt/media/image42.png" ContentType="image/png"/>
  <Override PartName="/ppt/media/image27.png" ContentType="image/png"/>
  <Override PartName="/ppt/media/image44.png" ContentType="image/png"/>
  <Override PartName="/ppt/media/image19.png" ContentType="image/png"/>
  <Override PartName="/ppt/media/image36.png" ContentType="image/png"/>
  <Override PartName="/ppt/media/image53.png" ContentType="image/png"/>
  <Override PartName="/ppt/media/image24.png" ContentType="image/png"/>
  <Override PartName="/ppt/media/image41.png" ContentType="image/png"/>
  <Override PartName="/ppt/media/image16.png" ContentType="image/png"/>
  <Override PartName="/ppt/media/image33.png" ContentType="image/png"/>
  <Override PartName="/ppt/media/image50.png" ContentType="image/png"/>
  <Override PartName="/ppt/media/image23.png" ContentType="image/png"/>
  <Override PartName="/ppt/media/image40.png" ContentType="image/png"/>
  <Override PartName="/ppt/media/image15.png" ContentType="image/png"/>
  <Override PartName="/ppt/media/image32.png" ContentType="image/png"/>
  <Override PartName="/ppt/media/image2.jpeg" ContentType="image/jpeg"/>
  <Override PartName="/ppt/media/image3.jpeg" ContentType="image/jpeg"/>
  <Override PartName="/ppt/media/image6.png" ContentType="image/png"/>
  <Override PartName="/ppt/media/image37.jpeg" ContentType="image/jpeg"/>
  <Override PartName="/ppt/media/image5.png" ContentType="image/png"/>
  <Override PartName="/ppt/media/image10.png" ContentType="image/png"/>
  <Override PartName="/ppt/media/image18.gif" ContentType="image/gif"/>
  <Override PartName="/ppt/media/media11.mp4" ContentType="video/mp4"/>
  <Override PartName="/ppt/media/image34.png" ContentType="image/png"/>
  <Override PartName="/ppt/media/image51.png" ContentType="image/png"/>
  <Override PartName="/ppt/media/image38.png" ContentType="image/png"/>
  <Override PartName="/ppt/media/image54.png" ContentType="image/png"/>
  <Override PartName="/ppt/media/image39.png" ContentType="image/png"/>
  <Override PartName="/ppt/media/image47.png" ContentType="image/png"/>
  <Override PartName="/ppt/media/image35.png" ContentType="image/png"/>
  <Override PartName="/ppt/media/image52.png" ContentType="image/png"/>
  <Override PartName="/ppt/media/image48.png" ContentType="image/png"/>
  <Override PartName="/ppt/media/image49.png" ContentType="image/png"/>
  <Override PartName="/ppt/media/image45.jpeg" ContentType="image/jpeg"/>
  <Override PartName="/ppt/media/image31.png" ContentType="image/png"/>
  <Override PartName="/ppt/media/image14.png" ContentType="image/png"/>
  <Override PartName="/ppt/media/image22.png" ContentType="image/png"/>
  <Override PartName="/ppt/media/image30.png" ContentType="image/png"/>
  <Override PartName="/ppt/media/image13.png" ContentType="image/png"/>
  <Override PartName="/ppt/media/image21.png" ContentType="image/png"/>
  <Override PartName="/ppt/media/image8.png" ContentType="image/png"/>
  <Override PartName="/ppt/media/image12.png" ContentType="image/png"/>
  <Override PartName="/ppt/media/image20.png" ContentType="image/png"/>
  <Override PartName="/ppt/media/image7.png" ContentType="image/png"/>
  <Override PartName="/ppt/media/image4.png" ContentType="image/png"/>
  <Override PartName="/ppt/media/image1.wmf" ContentType="image/x-wmf"/>
  <Override PartName="/ppt/media/image17.gif" ContentType="image/gif"/>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_rels/slide11.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_rels/slide21.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12.xml.rels" ContentType="application/vnd.openxmlformats-package.relationships+xml"/>
  <Override PartName="/ppt/slides/_rels/slide20.xml.rels" ContentType="application/vnd.openxmlformats-package.relationships+xml"/>
  <Override PartName="/ppt/slides/_rels/slide7.xml.rels" ContentType="application/vnd.openxmlformats-package.relationships+xml"/>
  <Override PartName="/ppt/slides/_rels/slide19.xml.rels" ContentType="application/vnd.openxmlformats-package.relationships+xml"/>
  <Override PartName="/ppt/slides/_rels/slide6.xml.rels" ContentType="application/vnd.openxmlformats-package.relationships+xml"/>
  <Override PartName="/ppt/slides/_rels/slide18.xml.rels" ContentType="application/vnd.openxmlformats-package.relationships+xml"/>
  <Override PartName="/ppt/slides/_rels/slide3.xml.rels" ContentType="application/vnd.openxmlformats-package.relationships+xml"/>
  <Override PartName="/ppt/slides/_rels/slide15.xml.rels" ContentType="application/vnd.openxmlformats-package.relationships+xml"/>
  <Override PartName="/ppt/slides/_rels/slide23.xml.rels" ContentType="application/vnd.openxmlformats-package.relationships+xml"/>
  <Override PartName="/ppt/slides/_rels/slide5.xml.rels" ContentType="application/vnd.openxmlformats-package.relationships+xml"/>
  <Override PartName="/ppt/slides/_rels/slide17.xml.rels" ContentType="application/vnd.openxmlformats-package.relationships+xml"/>
  <Override PartName="/ppt/slides/_rels/slide4.xml.rels" ContentType="application/vnd.openxmlformats-package.relationships+xml"/>
  <Override PartName="/ppt/slides/_rels/slide16.xml.rels" ContentType="application/vnd.openxmlformats-package.relationships+xml"/>
  <Override PartName="/ppt/slides/slide11.xml" ContentType="application/vnd.openxmlformats-officedocument.presentationml.slide+xml"/>
  <Override PartName="/ppt/slides/slide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x="9144000" cy="51435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r>
              <a:rPr b="0" lang="en-GB" sz="4400" spc="-1" strike="noStrike">
                <a:solidFill>
                  <a:srgbClr val="000000"/>
                </a:solidFill>
                <a:latin typeface="Arial"/>
              </a:rPr>
              <a:t>Click to move the slide</a:t>
            </a:r>
            <a:endParaRPr b="0" lang="en-GB" sz="4400" spc="-1" strike="noStrike">
              <a:solidFill>
                <a:srgbClr val="000000"/>
              </a:solidFill>
              <a:latin typeface="Arial"/>
            </a:endParaRPr>
          </a:p>
        </p:txBody>
      </p:sp>
      <p:sp>
        <p:nvSpPr>
          <p:cNvPr id="255"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Click to edit the notes format</a:t>
            </a:r>
            <a:endParaRPr b="0" lang="en-GB" sz="2000" spc="-1" strike="noStrike">
              <a:solidFill>
                <a:srgbClr val="000000"/>
              </a:solidFill>
              <a:latin typeface="Arial"/>
            </a:endParaRPr>
          </a:p>
        </p:txBody>
      </p:sp>
      <p:sp>
        <p:nvSpPr>
          <p:cNvPr id="256"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n-GB" sz="1400" spc="-1" strike="noStrike">
                <a:solidFill>
                  <a:srgbClr val="000000"/>
                </a:solidFill>
                <a:latin typeface="Times New Roman"/>
              </a:rPr>
              <a:t>&lt;header&gt;</a:t>
            </a:r>
            <a:endParaRPr b="0" lang="en-GB" sz="1400" spc="-1" strike="noStrike">
              <a:solidFill>
                <a:srgbClr val="000000"/>
              </a:solidFill>
              <a:latin typeface="Times New Roman"/>
            </a:endParaRPr>
          </a:p>
        </p:txBody>
      </p:sp>
      <p:sp>
        <p:nvSpPr>
          <p:cNvPr id="257" name="PlaceHolder 4"/>
          <p:cNvSpPr>
            <a:spLocks noGrp="1"/>
          </p:cNvSpPr>
          <p:nvPr>
            <p:ph type="dt" idx="2"/>
          </p:nvPr>
        </p:nvSpPr>
        <p:spPr>
          <a:xfrm>
            <a:off x="4278960" y="0"/>
            <a:ext cx="3280680" cy="534240"/>
          </a:xfrm>
          <a:prstGeom prst="rect">
            <a:avLst/>
          </a:prstGeom>
          <a:noFill/>
          <a:ln w="0">
            <a:noFill/>
          </a:ln>
        </p:spPr>
        <p:txBody>
          <a:bodyPr lIns="0" rIns="0" tIns="0" bIns="0" anchor="t">
            <a:noAutofit/>
          </a:bodyPr>
          <a:lstStyle>
            <a:lvl1pPr indent="0" algn="r">
              <a:buNone/>
              <a:defRPr b="0" lang="en-GB" sz="1400" spc="-1" strike="noStrike">
                <a:solidFill>
                  <a:srgbClr val="000000"/>
                </a:solidFill>
                <a:latin typeface="Times New Roman"/>
              </a:defRPr>
            </a:lvl1pPr>
          </a:lstStyle>
          <a:p>
            <a:pPr indent="0" algn="r">
              <a:buNone/>
            </a:pPr>
            <a:r>
              <a:rPr b="0" lang="en-GB" sz="1400" spc="-1" strike="noStrike">
                <a:solidFill>
                  <a:srgbClr val="000000"/>
                </a:solidFill>
                <a:latin typeface="Times New Roman"/>
              </a:rPr>
              <a:t>&lt;date/time&gt;</a:t>
            </a:r>
            <a:endParaRPr b="0" lang="en-GB" sz="1400" spc="-1" strike="noStrike">
              <a:solidFill>
                <a:srgbClr val="000000"/>
              </a:solidFill>
              <a:latin typeface="Times New Roman"/>
            </a:endParaRPr>
          </a:p>
        </p:txBody>
      </p:sp>
      <p:sp>
        <p:nvSpPr>
          <p:cNvPr id="258" name="PlaceHolder 5"/>
          <p:cNvSpPr>
            <a:spLocks noGrp="1"/>
          </p:cNvSpPr>
          <p:nvPr>
            <p:ph type="ftr" idx="3"/>
          </p:nvPr>
        </p:nvSpPr>
        <p:spPr>
          <a:xfrm>
            <a:off x="0" y="10157400"/>
            <a:ext cx="3280680" cy="534240"/>
          </a:xfrm>
          <a:prstGeom prst="rect">
            <a:avLst/>
          </a:prstGeom>
          <a:noFill/>
          <a:ln w="0">
            <a:noFill/>
          </a:ln>
        </p:spPr>
        <p:txBody>
          <a:bodyPr lIns="0" rIns="0" tIns="0" bIns="0" anchor="b">
            <a:noAutofit/>
          </a:bodyPr>
          <a:lstStyle>
            <a:lvl1pPr indent="0">
              <a:buNone/>
              <a:defRPr b="0" lang="en-GB" sz="1400" spc="-1" strike="noStrike">
                <a:solidFill>
                  <a:srgbClr val="000000"/>
                </a:solidFill>
                <a:latin typeface="Times New Roman"/>
              </a:defRPr>
            </a:lvl1pPr>
          </a:lstStyle>
          <a:p>
            <a:pPr indent="0">
              <a:buNone/>
            </a:pPr>
            <a:r>
              <a:rPr b="0" lang="en-GB" sz="1400" spc="-1" strike="noStrike">
                <a:solidFill>
                  <a:srgbClr val="000000"/>
                </a:solidFill>
                <a:latin typeface="Times New Roman"/>
              </a:rPr>
              <a:t>&lt;footer&gt;</a:t>
            </a:r>
            <a:endParaRPr b="0" lang="en-GB" sz="1400" spc="-1" strike="noStrike">
              <a:solidFill>
                <a:srgbClr val="000000"/>
              </a:solidFill>
              <a:latin typeface="Times New Roman"/>
            </a:endParaRPr>
          </a:p>
        </p:txBody>
      </p:sp>
      <p:sp>
        <p:nvSpPr>
          <p:cNvPr id="259" name="PlaceHolder 6"/>
          <p:cNvSpPr>
            <a:spLocks noGrp="1"/>
          </p:cNvSpPr>
          <p:nvPr>
            <p:ph type="sldNum" idx="4"/>
          </p:nvPr>
        </p:nvSpPr>
        <p:spPr>
          <a:xfrm>
            <a:off x="4278960" y="10157400"/>
            <a:ext cx="3280680" cy="534240"/>
          </a:xfrm>
          <a:prstGeom prst="rect">
            <a:avLst/>
          </a:prstGeom>
          <a:noFill/>
          <a:ln w="0">
            <a:noFill/>
          </a:ln>
        </p:spPr>
        <p:txBody>
          <a:bodyPr lIns="0" rIns="0" tIns="0" bIns="0" anchor="b">
            <a:noAutofit/>
          </a:bodyPr>
          <a:lstStyle>
            <a:lvl1pPr indent="0" algn="r">
              <a:buNone/>
              <a:defRPr b="0" lang="en-GB" sz="1400" spc="-1" strike="noStrike">
                <a:solidFill>
                  <a:srgbClr val="000000"/>
                </a:solidFill>
                <a:latin typeface="Times New Roman"/>
              </a:defRPr>
            </a:lvl1pPr>
          </a:lstStyle>
          <a:p>
            <a:pPr indent="0" algn="r">
              <a:buNone/>
            </a:pPr>
            <a:fld id="{144CBBB7-19FD-487A-8046-151772ED892C}" type="slidenum">
              <a:rPr b="0" lang="en-GB" sz="1400" spc="-1" strike="noStrike">
                <a:solidFill>
                  <a:srgbClr val="000000"/>
                </a:solidFill>
                <a:latin typeface="Times New Roman"/>
              </a:rPr>
              <a:t>&lt;number&gt;</a:t>
            </a:fld>
            <a:endParaRPr b="0" lang="en-GB"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3" name="PlaceHolder 1"/>
          <p:cNvSpPr>
            <a:spLocks noGrp="1"/>
          </p:cNvSpPr>
          <p:nvPr>
            <p:ph type="sldImg"/>
          </p:nvPr>
        </p:nvSpPr>
        <p:spPr>
          <a:xfrm>
            <a:off x="216000" y="812520"/>
            <a:ext cx="7127280" cy="4008960"/>
          </a:xfrm>
          <a:prstGeom prst="rect">
            <a:avLst/>
          </a:prstGeom>
          <a:ln w="0">
            <a:noFill/>
          </a:ln>
        </p:spPr>
      </p:sp>
      <p:sp>
        <p:nvSpPr>
          <p:cNvPr id="704"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Hi everyone, I would like to present to you the search for ...</a:t>
            </a:r>
            <a:endParaRPr b="0" lang="en-GB" sz="2000" spc="-1" strike="noStrike">
              <a:solidFill>
                <a:srgbClr val="000000"/>
              </a:solidFill>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1" name="PlaceHolder 1"/>
          <p:cNvSpPr>
            <a:spLocks noGrp="1"/>
          </p:cNvSpPr>
          <p:nvPr>
            <p:ph type="sldImg"/>
          </p:nvPr>
        </p:nvSpPr>
        <p:spPr>
          <a:xfrm>
            <a:off x="216360" y="812520"/>
            <a:ext cx="7126920" cy="4008960"/>
          </a:xfrm>
          <a:prstGeom prst="rect">
            <a:avLst/>
          </a:prstGeom>
          <a:ln w="0">
            <a:noFill/>
          </a:ln>
        </p:spPr>
      </p:sp>
      <p:sp>
        <p:nvSpPr>
          <p:cNvPr id="72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However, some asymmetry ...</a:t>
            </a:r>
            <a:endParaRPr b="0" lang="en-GB" sz="2000" spc="-1" strike="noStrike">
              <a:solidFill>
                <a:srgbClr val="000000"/>
              </a:solidFill>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3" name="PlaceHolder 1"/>
          <p:cNvSpPr>
            <a:spLocks noGrp="1"/>
          </p:cNvSpPr>
          <p:nvPr>
            <p:ph type="sldImg"/>
          </p:nvPr>
        </p:nvSpPr>
        <p:spPr>
          <a:xfrm>
            <a:off x="216000" y="812520"/>
            <a:ext cx="7127280" cy="4008960"/>
          </a:xfrm>
          <a:prstGeom prst="rect">
            <a:avLst/>
          </a:prstGeom>
          <a:ln w="0">
            <a:noFill/>
          </a:ln>
        </p:spPr>
      </p:sp>
      <p:sp>
        <p:nvSpPr>
          <p:cNvPr id="724"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A result from my studes thus far is that I have derived …</a:t>
            </a:r>
            <a:endParaRPr b="0" lang="en-GB" sz="2000" spc="-1" strike="noStrike">
              <a:solidFill>
                <a:srgbClr val="000000"/>
              </a:solidFill>
              <a:latin typeface="Arial"/>
            </a:endParaRPr>
          </a:p>
          <a:p>
            <a:pPr marL="216000" indent="0">
              <a:buNone/>
            </a:pPr>
            <a:endParaRPr b="0" lang="en-GB" sz="2000" spc="-1" strike="noStrike">
              <a:solidFill>
                <a:srgbClr val="000000"/>
              </a:solidFill>
              <a:latin typeface="Arial"/>
            </a:endParaRPr>
          </a:p>
          <a:p>
            <a:pPr marL="216000" indent="0">
              <a:buNone/>
            </a:pPr>
            <a:endParaRPr b="0" lang="en-GB" sz="2000" spc="-1" strike="noStrike">
              <a:solidFill>
                <a:srgbClr val="000000"/>
              </a:solidFill>
              <a:latin typeface="Arial"/>
            </a:endParaRPr>
          </a:p>
          <a:p>
            <a:pPr marL="216000" indent="0">
              <a:buNone/>
            </a:pPr>
            <a:r>
              <a:rPr b="0" lang="en-GB" sz="2000" spc="-1" strike="noStrike">
                <a:solidFill>
                  <a:srgbClr val="000000"/>
                </a:solidFill>
                <a:latin typeface="Arial"/>
              </a:rPr>
              <a:t>The challenge is that the strong pulsed ...</a:t>
            </a:r>
            <a:endParaRPr b="0" lang="en-GB" sz="2000" spc="-1" strike="noStrike">
              <a:solidFill>
                <a:srgbClr val="000000"/>
              </a:solidFill>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5" name="PlaceHolder 1"/>
          <p:cNvSpPr>
            <a:spLocks noGrp="1"/>
          </p:cNvSpPr>
          <p:nvPr>
            <p:ph type="sldImg"/>
          </p:nvPr>
        </p:nvSpPr>
        <p:spPr>
          <a:xfrm>
            <a:off x="216360" y="812520"/>
            <a:ext cx="7126920" cy="4008960"/>
          </a:xfrm>
          <a:prstGeom prst="rect">
            <a:avLst/>
          </a:prstGeom>
          <a:ln w="0">
            <a:noFill/>
          </a:ln>
        </p:spPr>
      </p:sp>
      <p:sp>
        <p:nvSpPr>
          <p:cNvPr id="706"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Compared to other electric dipole moments the one of the muon has been measured very few times in the past. You might be wondering why so. Well due to the impressive limits in the electron EDM and assuming …</a:t>
            </a:r>
            <a:endParaRPr b="0" lang="en-GB" sz="2000" spc="-1" strike="noStrike">
              <a:solidFill>
                <a:srgbClr val="000000"/>
              </a:solidFill>
              <a:latin typeface="Arial"/>
            </a:endParaRPr>
          </a:p>
          <a:p>
            <a:pPr marL="216000" indent="0">
              <a:buNone/>
            </a:pPr>
            <a:r>
              <a:rPr b="0" lang="en-GB" sz="2000" spc="-1" strike="noStrike">
                <a:solidFill>
                  <a:srgbClr val="000000"/>
                </a:solidFill>
                <a:latin typeface="Arial"/>
              </a:rPr>
              <a:t>But now with the long-standing tensions between the muon g-2 experimental value and the SM prediction we have hints of …</a:t>
            </a:r>
            <a:endParaRPr b="0" lang="en-GB" sz="2000" spc="-1" strike="noStrike">
              <a:solidFill>
                <a:srgbClr val="000000"/>
              </a:solidFill>
              <a:latin typeface="Arial"/>
            </a:endParaRPr>
          </a:p>
          <a:p>
            <a:pPr marL="216000" indent="0">
              <a:buNone/>
            </a:pPr>
            <a:r>
              <a:rPr b="0" lang="en-GB" sz="2000" spc="-1" strike="noStrike">
                <a:solidFill>
                  <a:srgbClr val="000000"/>
                </a:solidFill>
                <a:latin typeface="Arial"/>
              </a:rPr>
              <a:t>It is still the only EDM we can probe on the bare fundamental particle and the current experimental limit is quite high in comparison.</a:t>
            </a:r>
            <a:endParaRPr b="0" lang="en-GB" sz="2000" spc="-1" strike="noStrike">
              <a:solidFill>
                <a:srgbClr val="000000"/>
              </a:solid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7" name="PlaceHolder 1"/>
          <p:cNvSpPr>
            <a:spLocks noGrp="1"/>
          </p:cNvSpPr>
          <p:nvPr>
            <p:ph type="sldImg"/>
          </p:nvPr>
        </p:nvSpPr>
        <p:spPr>
          <a:xfrm>
            <a:off x="216000" y="812520"/>
            <a:ext cx="7127280" cy="4008960"/>
          </a:xfrm>
          <a:prstGeom prst="rect">
            <a:avLst/>
          </a:prstGeom>
          <a:ln w="0">
            <a:noFill/>
          </a:ln>
        </p:spPr>
      </p:sp>
      <p:sp>
        <p:nvSpPr>
          <p:cNvPr id="708"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The best limit on the muon EDM comes from the g-2 experiment at Brookhaven with prospects from the new-generation of g-2 experiments at Fermilab and JPARC to reach the 10</a:t>
            </a:r>
            <a:r>
              <a:rPr b="0" lang="en-GB" sz="2000" spc="-1" strike="noStrike" baseline="33000">
                <a:solidFill>
                  <a:srgbClr val="000000"/>
                </a:solidFill>
                <a:latin typeface="Arial"/>
              </a:rPr>
              <a:t>-21</a:t>
            </a:r>
            <a:r>
              <a:rPr b="0" lang="en-GB" sz="2000" spc="-1" strike="noStrike">
                <a:solidFill>
                  <a:srgbClr val="000000"/>
                </a:solidFill>
                <a:latin typeface="Arial"/>
              </a:rPr>
              <a:t> level.</a:t>
            </a:r>
            <a:endParaRPr b="0" lang="en-GB" sz="2000" spc="-1" strike="noStrike">
              <a:solidFill>
                <a:srgbClr val="000000"/>
              </a:solidFill>
              <a:latin typeface="Arial"/>
            </a:endParaRPr>
          </a:p>
          <a:p>
            <a:pPr marL="216000" indent="0">
              <a:buNone/>
            </a:pPr>
            <a:endParaRPr b="0" lang="en-GB" sz="2000" spc="-1" strike="noStrike">
              <a:solidFill>
                <a:srgbClr val="000000"/>
              </a:solidFill>
              <a:latin typeface="Arial"/>
            </a:endParaRPr>
          </a:p>
          <a:p>
            <a:pPr marL="216000" indent="0">
              <a:buNone/>
            </a:pPr>
            <a:r>
              <a:rPr b="0" lang="en-GB" sz="2000" spc="-1" strike="noStrike">
                <a:solidFill>
                  <a:srgbClr val="000000"/>
                </a:solidFill>
                <a:latin typeface="Arial"/>
              </a:rPr>
              <a:t>In g-2 experiments the EDM is measured by ...</a:t>
            </a:r>
            <a:endParaRPr b="0" lang="en-GB" sz="2000" spc="-1" strike="noStrike">
              <a:solidFill>
                <a:srgbClr val="000000"/>
              </a:solid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9" name="PlaceHolder 1"/>
          <p:cNvSpPr>
            <a:spLocks noGrp="1"/>
          </p:cNvSpPr>
          <p:nvPr>
            <p:ph type="sldImg"/>
          </p:nvPr>
        </p:nvSpPr>
        <p:spPr>
          <a:xfrm>
            <a:off x="216000" y="812520"/>
            <a:ext cx="7127280" cy="4008960"/>
          </a:xfrm>
          <a:prstGeom prst="rect">
            <a:avLst/>
          </a:prstGeom>
          <a:ln w="0">
            <a:noFill/>
          </a:ln>
        </p:spPr>
      </p:sp>
      <p:sp>
        <p:nvSpPr>
          <p:cNvPr id="710"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What we will do at PSI is to use the frozen spin technique in which we apply ...</a:t>
            </a:r>
            <a:endParaRPr b="0" lang="en-GB" sz="2000" spc="-1" strike="noStrike">
              <a:solidFill>
                <a:srgbClr val="000000"/>
              </a:solidFill>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1" name="PlaceHolder 1"/>
          <p:cNvSpPr>
            <a:spLocks noGrp="1"/>
          </p:cNvSpPr>
          <p:nvPr>
            <p:ph type="sldImg"/>
          </p:nvPr>
        </p:nvSpPr>
        <p:spPr>
          <a:xfrm>
            <a:off x="216000" y="812520"/>
            <a:ext cx="7127280" cy="4008960"/>
          </a:xfrm>
          <a:prstGeom prst="rect">
            <a:avLst/>
          </a:prstGeom>
          <a:ln w="0">
            <a:noFill/>
          </a:ln>
        </p:spPr>
      </p:sp>
      <p:sp>
        <p:nvSpPr>
          <p:cNvPr id="712" name="PlaceHolder 2"/>
          <p:cNvSpPr>
            <a:spLocks noGrp="1"/>
          </p:cNvSpPr>
          <p:nvPr>
            <p:ph type="body"/>
          </p:nvPr>
        </p:nvSpPr>
        <p:spPr>
          <a:xfrm>
            <a:off x="756000" y="5078520"/>
            <a:ext cx="6047640" cy="566676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To search for the muon electric dipole moment, we use a centimeter-scale storage ring inside a compact superconducting solenoid. Muons are injected one-by-one passing through an entrance detector. It triggers an anti-Helmholtz pair which produces a quadrupole pulse that twists the muon momentum into a stable orbit.</a:t>
            </a:r>
            <a:endParaRPr b="0" lang="en-GB" sz="2000" spc="-1" strike="noStrike">
              <a:solidFill>
                <a:srgbClr val="000000"/>
              </a:solidFill>
              <a:latin typeface="Arial"/>
            </a:endParaRPr>
          </a:p>
          <a:p>
            <a:pPr marL="216000" indent="0">
              <a:buNone/>
            </a:pPr>
            <a:r>
              <a:rPr b="0" lang="en-GB" sz="2000" spc="-1" strike="noStrike">
                <a:solidFill>
                  <a:srgbClr val="000000"/>
                </a:solidFill>
                <a:latin typeface="Arial"/>
              </a:rPr>
              <a:t>A radial electric field is tuned so that any spin precession due to the anomalous magnetic moment is negated, allowing us to measure spin precession due to an EDM in the longitudinal direction. The direction of spin at the moment of decay is determined from the direction of the emitted positron. By monitoring the increasing asymmetry between upstream and downstream going positrons as a function of time to the magnetic kick, we can deduce the presence of an EDM.</a:t>
            </a:r>
            <a:endParaRPr b="0" lang="en-GB" sz="2000" spc="-1" strike="noStrike">
              <a:solidFill>
                <a:srgbClr val="000000"/>
              </a:solidFill>
              <a:latin typeface="Arial"/>
            </a:endParaRPr>
          </a:p>
          <a:p>
            <a:pPr marL="216000" indent="0">
              <a:buNone/>
            </a:pPr>
            <a:endParaRPr b="0" lang="en-GB" sz="2000" spc="-1" strike="noStrike">
              <a:solidFill>
                <a:srgbClr val="000000"/>
              </a:solidFill>
              <a:latin typeface="Arial"/>
            </a:endParaRPr>
          </a:p>
          <a:p>
            <a:pPr marL="216000" indent="0">
              <a:buNone/>
            </a:pPr>
            <a:endParaRPr b="0" lang="en-GB" sz="2000" spc="-1" strike="noStrike">
              <a:solidFill>
                <a:srgbClr val="000000"/>
              </a:solidFill>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3" name="PlaceHolder 1"/>
          <p:cNvSpPr>
            <a:spLocks noGrp="1"/>
          </p:cNvSpPr>
          <p:nvPr>
            <p:ph type="sldImg"/>
          </p:nvPr>
        </p:nvSpPr>
        <p:spPr>
          <a:xfrm>
            <a:off x="216000" y="812520"/>
            <a:ext cx="7127280" cy="4008960"/>
          </a:xfrm>
          <a:prstGeom prst="rect">
            <a:avLst/>
          </a:prstGeom>
          <a:ln w="0">
            <a:noFill/>
          </a:ln>
        </p:spPr>
      </p:sp>
      <p:sp>
        <p:nvSpPr>
          <p:cNvPr id="714" name="PlaceHolder 2"/>
          <p:cNvSpPr>
            <a:spLocks noGrp="1"/>
          </p:cNvSpPr>
          <p:nvPr>
            <p:ph type="body"/>
          </p:nvPr>
        </p:nvSpPr>
        <p:spPr>
          <a:xfrm>
            <a:off x="756000" y="5078520"/>
            <a:ext cx="6047640" cy="566676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To elaborate a bit more on the frozen spin technique ….</a:t>
            </a:r>
            <a:endParaRPr b="0" lang="en-GB" sz="2000" spc="-1" strike="noStrike">
              <a:solidFill>
                <a:srgbClr val="000000"/>
              </a:solidFill>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5" name="PlaceHolder 1"/>
          <p:cNvSpPr>
            <a:spLocks noGrp="1"/>
          </p:cNvSpPr>
          <p:nvPr>
            <p:ph type="sldImg"/>
          </p:nvPr>
        </p:nvSpPr>
        <p:spPr>
          <a:xfrm>
            <a:off x="216360" y="812520"/>
            <a:ext cx="7126920" cy="4008960"/>
          </a:xfrm>
          <a:prstGeom prst="rect">
            <a:avLst/>
          </a:prstGeom>
          <a:ln w="0">
            <a:noFill/>
          </a:ln>
        </p:spPr>
      </p:sp>
      <p:sp>
        <p:nvSpPr>
          <p:cNvPr id="716"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And to do that we need to measure the angular distribution of the decay positrons, which for high...</a:t>
            </a:r>
            <a:endParaRPr b="0" lang="en-GB" sz="2000" spc="-1" strike="noStrike">
              <a:solidFill>
                <a:srgbClr val="000000"/>
              </a:solid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7" name="PlaceHolder 1"/>
          <p:cNvSpPr>
            <a:spLocks noGrp="1"/>
          </p:cNvSpPr>
          <p:nvPr>
            <p:ph type="sldImg"/>
          </p:nvPr>
        </p:nvSpPr>
        <p:spPr>
          <a:xfrm>
            <a:off x="216360" y="812520"/>
            <a:ext cx="7126920" cy="4008960"/>
          </a:xfrm>
          <a:prstGeom prst="rect">
            <a:avLst/>
          </a:prstGeom>
          <a:ln w="0">
            <a:noFill/>
          </a:ln>
        </p:spPr>
      </p:sp>
      <p:sp>
        <p:nvSpPr>
          <p:cNvPr id="718"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Let’s take a look at the other extreme of very high momentum muons.</a:t>
            </a:r>
            <a:endParaRPr b="0" lang="en-GB" sz="2000" spc="-1" strike="noStrike">
              <a:solidFill>
                <a:srgbClr val="000000"/>
              </a:solidFill>
              <a:latin typeface="Arial"/>
            </a:endParaRPr>
          </a:p>
          <a:p>
            <a:pPr marL="216000" indent="0">
              <a:buNone/>
            </a:pPr>
            <a:endParaRPr b="0" lang="en-GB" sz="2000" spc="-1" strike="noStrike">
              <a:solidFill>
                <a:srgbClr val="000000"/>
              </a:solidFill>
              <a:latin typeface="Arial"/>
            </a:endParaRPr>
          </a:p>
          <a:p>
            <a:pPr marL="216000" indent="0">
              <a:buNone/>
            </a:pPr>
            <a:r>
              <a:rPr b="0" lang="en-GB" sz="2000" spc="-1" strike="noStrike">
                <a:solidFill>
                  <a:srgbClr val="000000"/>
                </a:solidFill>
                <a:latin typeface="Arial"/>
              </a:rPr>
              <a:t>… </a:t>
            </a:r>
            <a:r>
              <a:rPr b="0" lang="en-GB" sz="2000" spc="-1" strike="noStrike">
                <a:solidFill>
                  <a:srgbClr val="000000"/>
                </a:solidFill>
                <a:latin typeface="Arial"/>
              </a:rPr>
              <a:t>there is no directional asymmetry, but there is a dependence of the ...</a:t>
            </a:r>
            <a:endParaRPr b="0" lang="en-GB" sz="2000" spc="-1" strike="noStrike">
              <a:solidFill>
                <a:srgbClr val="000000"/>
              </a:solid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9" name="PlaceHolder 1"/>
          <p:cNvSpPr>
            <a:spLocks noGrp="1"/>
          </p:cNvSpPr>
          <p:nvPr>
            <p:ph type="sldImg"/>
          </p:nvPr>
        </p:nvSpPr>
        <p:spPr>
          <a:xfrm>
            <a:off x="216360" y="812520"/>
            <a:ext cx="7126920" cy="4008960"/>
          </a:xfrm>
          <a:prstGeom prst="rect">
            <a:avLst/>
          </a:prstGeom>
          <a:ln w="0">
            <a:noFill/>
          </a:ln>
        </p:spPr>
      </p:sp>
      <p:sp>
        <p:nvSpPr>
          <p:cNvPr id="720"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n-GB" sz="2000" spc="-1" strike="noStrike">
                <a:solidFill>
                  <a:srgbClr val="000000"/>
                </a:solidFill>
                <a:latin typeface="Arial"/>
              </a:rPr>
              <a:t>That means that if we place ...</a:t>
            </a:r>
            <a:endParaRPr b="0" lang="en-GB" sz="20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32"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3"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35"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6"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7"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8"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40"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41"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42"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43"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44"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45"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51"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en-GB"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53"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55"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56"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en-GB"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60"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61"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62"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1"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en-GB"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64"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65"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66"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68"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69"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70"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72"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73"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75"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76"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77"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78"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80"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81"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82"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83"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84"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85"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91"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en-GB" sz="3200" spc="-1" strike="noStrike">
              <a:solidFill>
                <a:srgbClr val="000000"/>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93"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95"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96"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3"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en-GB" sz="3200" spc="-1" strike="noStrike">
              <a:solidFill>
                <a:srgbClr val="000000"/>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00"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01"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02"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04"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05"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06"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08"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09"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10"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12"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13"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15"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16"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17"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18"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20"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21"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22"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23"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24"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25"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34"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en-GB" sz="3200" spc="-1" strike="noStrike">
              <a:solidFill>
                <a:srgbClr val="000000"/>
              </a:solid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36"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5"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6"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38"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39"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1"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en-GB" sz="3200" spc="-1" strike="noStrike">
              <a:solidFill>
                <a:srgbClr val="000000"/>
              </a:solid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43"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44"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45"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47"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48"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49"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51"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52"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53"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55"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56"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58"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59"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60"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61"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63"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64"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65"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66"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67"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68"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74"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en-GB" sz="3200" spc="-1" strike="noStrike">
              <a:solidFill>
                <a:srgbClr val="000000"/>
              </a:solid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76"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78"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79"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1"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en-GB" sz="3200" spc="-1" strike="noStrike">
              <a:solidFill>
                <a:srgbClr val="000000"/>
              </a:solidFill>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83"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84"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85"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87"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88"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89"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91"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92"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93"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95"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96"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98"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99"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00"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01"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en-GB" sz="3200" spc="-1" strike="noStrike">
              <a:solidFill>
                <a:srgbClr val="000000"/>
              </a:solid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03"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04"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05"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06"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07"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08"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p>
            <a:fld id="{9A0E4494-BD89-4F47-B4AA-BE56F008D591}" type="slidenum">
              <a:t>&lt;#&gt;</a:t>
            </a:fld>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19"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indent="0" algn="ctr">
              <a:buNone/>
            </a:pPr>
            <a:endParaRPr b="0" lang="en-GB" sz="3200" spc="-1" strike="noStrike">
              <a:solidFill>
                <a:srgbClr val="000000"/>
              </a:solidFill>
              <a:latin typeface="Arial"/>
            </a:endParaRPr>
          </a:p>
        </p:txBody>
      </p:sp>
      <p:sp>
        <p:nvSpPr>
          <p:cNvPr id="4" name="PlaceHolder 3"/>
          <p:cNvSpPr>
            <a:spLocks noGrp="1"/>
          </p:cNvSpPr>
          <p:nvPr>
            <p:ph type="sldNum" idx="1"/>
          </p:nvPr>
        </p:nvSpPr>
        <p:spPr/>
        <p:txBody>
          <a:bodyPr/>
          <a:p>
            <a:fld id="{EC690940-D47C-48B8-ADE1-409C05625C8C}" type="slidenum">
              <a:t>&lt;#&gt;</a:t>
            </a:fld>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21"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4" name="PlaceHolder 3"/>
          <p:cNvSpPr>
            <a:spLocks noGrp="1"/>
          </p:cNvSpPr>
          <p:nvPr>
            <p:ph type="sldNum" idx="1"/>
          </p:nvPr>
        </p:nvSpPr>
        <p:spPr/>
        <p:txBody>
          <a:bodyPr/>
          <a:p>
            <a:fld id="{B3C18B57-5119-4259-AC96-A0FC87BF056D}" type="slidenum">
              <a:t>&lt;#&gt;</a:t>
            </a:fld>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23"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24"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5" name="PlaceHolder 4"/>
          <p:cNvSpPr>
            <a:spLocks noGrp="1"/>
          </p:cNvSpPr>
          <p:nvPr>
            <p:ph type="sldNum" idx="1"/>
          </p:nvPr>
        </p:nvSpPr>
        <p:spPr/>
        <p:txBody>
          <a:bodyPr/>
          <a:p>
            <a:fld id="{9849D5A1-3D77-44F2-B180-A96CECC399D0}" type="slidenum">
              <a:t>&lt;#&gt;</a:t>
            </a:fld>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3" name="PlaceHolder 2"/>
          <p:cNvSpPr>
            <a:spLocks noGrp="1"/>
          </p:cNvSpPr>
          <p:nvPr>
            <p:ph type="sldNum" idx="1"/>
          </p:nvPr>
        </p:nvSpPr>
        <p:spPr/>
        <p:txBody>
          <a:bodyPr/>
          <a:p>
            <a:fld id="{B420B9C5-763D-45DC-A585-6266D2993911}" type="slidenum">
              <a:t>&lt;#&gt;</a:t>
            </a:fld>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6"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en-GB" sz="3200" spc="-1" strike="noStrike">
              <a:solidFill>
                <a:srgbClr val="000000"/>
              </a:solidFill>
              <a:latin typeface="Arial"/>
            </a:endParaRPr>
          </a:p>
        </p:txBody>
      </p:sp>
      <p:sp>
        <p:nvSpPr>
          <p:cNvPr id="3" name="PlaceHolder 2"/>
          <p:cNvSpPr>
            <a:spLocks noGrp="1"/>
          </p:cNvSpPr>
          <p:nvPr>
            <p:ph type="sldNum" idx="1"/>
          </p:nvPr>
        </p:nvSpPr>
        <p:spPr/>
        <p:txBody>
          <a:bodyPr/>
          <a:p>
            <a:fld id="{3D970924-EA72-435D-956E-9D7E47FF71C6}" type="slidenum">
              <a:t>&lt;#&gt;</a:t>
            </a:fld>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28"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29"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30"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6" name="PlaceHolder 5"/>
          <p:cNvSpPr>
            <a:spLocks noGrp="1"/>
          </p:cNvSpPr>
          <p:nvPr>
            <p:ph type="sldNum" idx="1"/>
          </p:nvPr>
        </p:nvSpPr>
        <p:spPr/>
        <p:txBody>
          <a:bodyPr/>
          <a:p>
            <a:fld id="{C6319CAF-3C7F-4E62-BAA3-BED0DAB42E1D}" type="slidenum">
              <a:t>&lt;#&gt;</a:t>
            </a:fld>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32"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33"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34"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6" name="PlaceHolder 5"/>
          <p:cNvSpPr>
            <a:spLocks noGrp="1"/>
          </p:cNvSpPr>
          <p:nvPr>
            <p:ph type="sldNum" idx="1"/>
          </p:nvPr>
        </p:nvSpPr>
        <p:spPr/>
        <p:txBody>
          <a:bodyPr/>
          <a:p>
            <a:fld id="{65AC2497-C40F-456F-B7B4-8E13FA73C43B}" type="slidenum">
              <a:t>&lt;#&gt;</a:t>
            </a:fld>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36"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37"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38"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6" name="PlaceHolder 5"/>
          <p:cNvSpPr>
            <a:spLocks noGrp="1"/>
          </p:cNvSpPr>
          <p:nvPr>
            <p:ph type="sldNum" idx="1"/>
          </p:nvPr>
        </p:nvSpPr>
        <p:spPr/>
        <p:txBody>
          <a:bodyPr/>
          <a:p>
            <a:fld id="{DE2F0030-0B6C-41B8-A72B-CDF436F51D99}" type="slidenum">
              <a:t>&lt;#&gt;</a:t>
            </a:fld>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0"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1"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2"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40"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41"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5" name="PlaceHolder 4"/>
          <p:cNvSpPr>
            <a:spLocks noGrp="1"/>
          </p:cNvSpPr>
          <p:nvPr>
            <p:ph type="sldNum" idx="1"/>
          </p:nvPr>
        </p:nvSpPr>
        <p:spPr/>
        <p:txBody>
          <a:bodyPr/>
          <a:p>
            <a:fld id="{9990106A-CE9C-4862-958A-0B892902CC19}" type="slidenum">
              <a:t>&lt;#&gt;</a:t>
            </a:fld>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43"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44"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45"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46"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7" name="PlaceHolder 6"/>
          <p:cNvSpPr>
            <a:spLocks noGrp="1"/>
          </p:cNvSpPr>
          <p:nvPr>
            <p:ph type="sldNum" idx="1"/>
          </p:nvPr>
        </p:nvSpPr>
        <p:spPr/>
        <p:txBody>
          <a:bodyPr/>
          <a:p>
            <a:fld id="{A88F5F84-3C9B-4AF2-B1E6-CB3D67F26DD0}" type="slidenum">
              <a:t>&lt;#&gt;</a:t>
            </a:fld>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48"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49"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50"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51"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52"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53"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9" name="PlaceHolder 8"/>
          <p:cNvSpPr>
            <a:spLocks noGrp="1"/>
          </p:cNvSpPr>
          <p:nvPr>
            <p:ph type="sldNum" idx="1"/>
          </p:nvPr>
        </p:nvSpPr>
        <p:spPr/>
        <p:txBody>
          <a:bodyPr/>
          <a:p>
            <a:fld id="{7671787A-FE0E-4C3C-BC71-27AF639D9587}" type="slidenum">
              <a:t>&lt;#&gt;</a:t>
            </a:fld>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4"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5"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6"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8"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9"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0"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image" Target="../media/image2.jpeg"/><Relationship Id="rId4" Type="http://schemas.openxmlformats.org/officeDocument/2006/relationships/image" Target="../media/image1.wmf"/><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wmf"/><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wmf"/><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wmf"/><Relationship Id="rId3" Type="http://schemas.openxmlformats.org/officeDocument/2006/relationships/image" Target="../media/image1.wmf"/><Relationship Id="rId4" Type="http://schemas.openxmlformats.org/officeDocument/2006/relationships/image" Target="../media/image3.jpeg"/><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wmf"/><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wmf"/><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1.wmf"/><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slideLayout" Target="../slideLayouts/slideLayout70.xml"/><Relationship Id="rId16" Type="http://schemas.openxmlformats.org/officeDocument/2006/relationships/slideLayout" Target="../slideLayouts/slideLayout71.xml"/><Relationship Id="rId17"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Rechteck 12" hidden="1"/>
          <p:cNvSpPr/>
          <p:nvPr/>
        </p:nvSpPr>
        <p:spPr>
          <a:xfrm>
            <a:off x="0" y="1059480"/>
            <a:ext cx="610920" cy="610920"/>
          </a:xfrm>
          <a:prstGeom prst="rect">
            <a:avLst/>
          </a:prstGeom>
          <a:solidFill>
            <a:srgbClr val="b9b9b9"/>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pic>
        <p:nvPicPr>
          <p:cNvPr id="1" name="Bild 14" descr="PSI-Logo_narrow_30k.eps"/>
          <p:cNvPicPr/>
          <p:nvPr/>
        </p:nvPicPr>
        <p:blipFill>
          <a:blip r:embed="rId2"/>
          <a:stretch/>
        </p:blipFill>
        <p:spPr>
          <a:xfrm>
            <a:off x="828000" y="214200"/>
            <a:ext cx="1014120" cy="360360"/>
          </a:xfrm>
          <a:prstGeom prst="rect">
            <a:avLst/>
          </a:prstGeom>
          <a:ln w="0">
            <a:noFill/>
          </a:ln>
        </p:spPr>
      </p:pic>
      <p:pic>
        <p:nvPicPr>
          <p:cNvPr id="2" name="Picture 2" descr="U:\20160506_PSI_Luftbild_0292.jpg"/>
          <p:cNvPicPr/>
          <p:nvPr/>
        </p:nvPicPr>
        <p:blipFill>
          <a:blip r:embed="rId3"/>
          <a:srcRect l="-123" t="12320" r="0" b="12821"/>
          <a:stretch/>
        </p:blipFill>
        <p:spPr>
          <a:xfrm>
            <a:off x="3260520" y="195480"/>
            <a:ext cx="5054760" cy="2375280"/>
          </a:xfrm>
          <a:prstGeom prst="rect">
            <a:avLst/>
          </a:prstGeom>
          <a:ln w="0">
            <a:noFill/>
          </a:ln>
        </p:spPr>
      </p:pic>
      <p:sp>
        <p:nvSpPr>
          <p:cNvPr id="3" name="Rechteck 5"/>
          <p:cNvSpPr/>
          <p:nvPr/>
        </p:nvSpPr>
        <p:spPr>
          <a:xfrm>
            <a:off x="0" y="195480"/>
            <a:ext cx="3151800" cy="2375280"/>
          </a:xfrm>
          <a:prstGeom prst="rect">
            <a:avLst/>
          </a:prstGeom>
          <a:solidFill>
            <a:srgbClr val="e5e5e5"/>
          </a:solidFill>
          <a:ln w="936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pic>
        <p:nvPicPr>
          <p:cNvPr id="4" name="Bild 24" descr="PSI-Logo_narrow_30k.eps"/>
          <p:cNvPicPr/>
          <p:nvPr/>
        </p:nvPicPr>
        <p:blipFill>
          <a:blip r:embed="rId4"/>
          <a:stretch/>
        </p:blipFill>
        <p:spPr>
          <a:xfrm>
            <a:off x="830160" y="411480"/>
            <a:ext cx="1219320" cy="433440"/>
          </a:xfrm>
          <a:prstGeom prst="rect">
            <a:avLst/>
          </a:prstGeom>
          <a:ln w="0">
            <a:noFill/>
          </a:ln>
        </p:spPr>
      </p:pic>
      <p:sp>
        <p:nvSpPr>
          <p:cNvPr id="5" name="Rechteck 15"/>
          <p:cNvSpPr/>
          <p:nvPr/>
        </p:nvSpPr>
        <p:spPr>
          <a:xfrm>
            <a:off x="828000" y="4531680"/>
            <a:ext cx="610920" cy="610920"/>
          </a:xfrm>
          <a:prstGeom prst="rect">
            <a:avLst/>
          </a:prstGeom>
          <a:solidFill>
            <a:srgbClr val="b9b9b9"/>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6" name="Rechteck 1"/>
          <p:cNvSpPr/>
          <p:nvPr/>
        </p:nvSpPr>
        <p:spPr>
          <a:xfrm>
            <a:off x="5796000" y="2397600"/>
            <a:ext cx="2519280" cy="173160"/>
          </a:xfrm>
          <a:prstGeom prst="rect">
            <a:avLst/>
          </a:prstGeom>
          <a:solidFill>
            <a:srgbClr val="ffffff">
              <a:alpha val="74000"/>
            </a:srgbClr>
          </a:solidFill>
          <a:ln w="0">
            <a:noFill/>
          </a:ln>
        </p:spPr>
        <p:style>
          <a:lnRef idx="0"/>
          <a:fillRef idx="0"/>
          <a:effectRef idx="0"/>
          <a:fontRef idx="minor"/>
        </p:style>
        <p:txBody>
          <a:bodyPr lIns="0" rIns="0" tIns="0" bIns="0" anchor="ctr">
            <a:noAutofit/>
          </a:bodyPr>
          <a:p>
            <a:pPr algn="ctr">
              <a:lnSpc>
                <a:spcPct val="100000"/>
              </a:lnSpc>
            </a:pPr>
            <a:r>
              <a:rPr b="1" lang="de-CH" sz="900" spc="24" strike="noStrike">
                <a:solidFill>
                  <a:srgbClr val="505150"/>
                </a:solidFill>
                <a:latin typeface="Calibri"/>
                <a:ea typeface="ヒラギノ角ゴ Pro W3"/>
              </a:rPr>
              <a:t>WIR SCHAFFEN WISSEN – HEUTE FÜR MORGEN</a:t>
            </a:r>
            <a:endParaRPr b="0" lang="en-GB" sz="900" spc="-1" strike="noStrike">
              <a:solidFill>
                <a:srgbClr val="000000"/>
              </a:solidFill>
              <a:latin typeface="Arial"/>
            </a:endParaRPr>
          </a:p>
        </p:txBody>
      </p:sp>
      <p:sp>
        <p:nvSpPr>
          <p:cNvPr id="7" name="Rechteck 8"/>
          <p:cNvSpPr/>
          <p:nvPr/>
        </p:nvSpPr>
        <p:spPr>
          <a:xfrm>
            <a:off x="8424000" y="195480"/>
            <a:ext cx="718920" cy="2375280"/>
          </a:xfrm>
          <a:prstGeom prst="rect">
            <a:avLst/>
          </a:prstGeom>
          <a:solidFill>
            <a:srgbClr val="e5e5e5"/>
          </a:solidFill>
          <a:ln w="936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8" name="PlaceHolder 1"/>
          <p:cNvSpPr>
            <a:spLocks noGrp="1"/>
          </p:cNvSpPr>
          <p:nvPr>
            <p:ph type="title"/>
          </p:nvPr>
        </p:nvSpPr>
        <p:spPr>
          <a:xfrm>
            <a:off x="457200" y="205200"/>
            <a:ext cx="8228880" cy="858240"/>
          </a:xfrm>
          <a:prstGeom prst="rect">
            <a:avLst/>
          </a:prstGeom>
          <a:noFill/>
          <a:ln w="0">
            <a:noFill/>
          </a:ln>
        </p:spPr>
        <p:txBody>
          <a:bodyPr lIns="0" rIns="0" tIns="0" bIns="0" anchor="ctr">
            <a:noAutofit/>
          </a:bodyPr>
          <a:p>
            <a:pPr indent="0" algn="ctr">
              <a:buNone/>
            </a:pPr>
            <a:r>
              <a:rPr b="0" lang="en-GB" sz="4400" spc="-1" strike="noStrike">
                <a:solidFill>
                  <a:srgbClr val="000000"/>
                </a:solidFill>
                <a:latin typeface="Arial"/>
              </a:rPr>
              <a:t>Cli</a:t>
            </a:r>
            <a:r>
              <a:rPr b="0" lang="en-GB" sz="4400" spc="-1" strike="noStrike">
                <a:solidFill>
                  <a:srgbClr val="000000"/>
                </a:solidFill>
                <a:latin typeface="Arial"/>
              </a:rPr>
              <a:t>ck </a:t>
            </a:r>
            <a:r>
              <a:rPr b="0" lang="en-GB" sz="4400" spc="-1" strike="noStrike">
                <a:solidFill>
                  <a:srgbClr val="000000"/>
                </a:solidFill>
                <a:latin typeface="Arial"/>
              </a:rPr>
              <a:t>to </a:t>
            </a:r>
            <a:r>
              <a:rPr b="0" lang="en-GB" sz="4400" spc="-1" strike="noStrike">
                <a:solidFill>
                  <a:srgbClr val="000000"/>
                </a:solidFill>
                <a:latin typeface="Arial"/>
              </a:rPr>
              <a:t>ed</a:t>
            </a:r>
            <a:r>
              <a:rPr b="0" lang="en-GB" sz="4400" spc="-1" strike="noStrike">
                <a:solidFill>
                  <a:srgbClr val="000000"/>
                </a:solidFill>
                <a:latin typeface="Arial"/>
              </a:rPr>
              <a:t>it </a:t>
            </a:r>
            <a:r>
              <a:rPr b="0" lang="en-GB" sz="4400" spc="-1" strike="noStrike">
                <a:solidFill>
                  <a:srgbClr val="000000"/>
                </a:solidFill>
                <a:latin typeface="Arial"/>
              </a:rPr>
              <a:t>th</a:t>
            </a:r>
            <a:r>
              <a:rPr b="0" lang="en-GB" sz="4400" spc="-1" strike="noStrike">
                <a:solidFill>
                  <a:srgbClr val="000000"/>
                </a:solidFill>
                <a:latin typeface="Arial"/>
              </a:rPr>
              <a:t>e </a:t>
            </a:r>
            <a:r>
              <a:rPr b="0" lang="en-GB" sz="4400" spc="-1" strike="noStrike">
                <a:solidFill>
                  <a:srgbClr val="000000"/>
                </a:solidFill>
                <a:latin typeface="Arial"/>
              </a:rPr>
              <a:t>titl</a:t>
            </a:r>
            <a:r>
              <a:rPr b="0" lang="en-GB" sz="4400" spc="-1" strike="noStrike">
                <a:solidFill>
                  <a:srgbClr val="000000"/>
                </a:solidFill>
                <a:latin typeface="Arial"/>
              </a:rPr>
              <a:t>e </a:t>
            </a:r>
            <a:r>
              <a:rPr b="0" lang="en-GB" sz="4400" spc="-1" strike="noStrike">
                <a:solidFill>
                  <a:srgbClr val="000000"/>
                </a:solidFill>
                <a:latin typeface="Arial"/>
              </a:rPr>
              <a:t>te</a:t>
            </a:r>
            <a:r>
              <a:rPr b="0" lang="en-GB" sz="4400" spc="-1" strike="noStrike">
                <a:solidFill>
                  <a:srgbClr val="000000"/>
                </a:solidFill>
                <a:latin typeface="Arial"/>
              </a:rPr>
              <a:t>xt </a:t>
            </a:r>
            <a:r>
              <a:rPr b="0" lang="en-GB" sz="4400" spc="-1" strike="noStrike">
                <a:solidFill>
                  <a:srgbClr val="000000"/>
                </a:solidFill>
                <a:latin typeface="Arial"/>
              </a:rPr>
              <a:t>for</a:t>
            </a:r>
            <a:r>
              <a:rPr b="0" lang="en-GB" sz="4400" spc="-1" strike="noStrike">
                <a:solidFill>
                  <a:srgbClr val="000000"/>
                </a:solidFill>
                <a:latin typeface="Arial"/>
              </a:rPr>
              <a:t>m</a:t>
            </a:r>
            <a:r>
              <a:rPr b="0" lang="en-GB" sz="4400" spc="-1" strike="noStrike">
                <a:solidFill>
                  <a:srgbClr val="000000"/>
                </a:solidFill>
                <a:latin typeface="Arial"/>
              </a:rPr>
              <a:t>at</a:t>
            </a:r>
            <a:endParaRPr b="0" lang="en-GB" sz="4400" spc="-1" strike="noStrike">
              <a:solidFill>
                <a:srgbClr val="000000"/>
              </a:solidFill>
              <a:latin typeface="Arial"/>
            </a:endParaRPr>
          </a:p>
        </p:txBody>
      </p:sp>
      <p:sp>
        <p:nvSpPr>
          <p:cNvPr id="9" name="PlaceHolder 2"/>
          <p:cNvSpPr>
            <a:spLocks noGrp="1"/>
          </p:cNvSpPr>
          <p:nvPr>
            <p:ph type="body"/>
          </p:nvPr>
        </p:nvSpPr>
        <p:spPr>
          <a:xfrm>
            <a:off x="457200" y="1203480"/>
            <a:ext cx="8228880" cy="2982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solidFill>
                  <a:srgbClr val="000000"/>
                </a:solidFill>
                <a:latin typeface="Arial"/>
              </a:rPr>
              <a:t>Click to edit the outline text format</a:t>
            </a:r>
            <a:endParaRPr b="0" lang="en-GB"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2800" spc="-1" strike="noStrike">
                <a:solidFill>
                  <a:srgbClr val="000000"/>
                </a:solidFill>
                <a:latin typeface="Arial"/>
              </a:rPr>
              <a:t>Second Outline Level</a:t>
            </a:r>
            <a:endParaRPr b="0" lang="en-GB"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2400" spc="-1" strike="noStrike">
                <a:solidFill>
                  <a:srgbClr val="000000"/>
                </a:solidFill>
                <a:latin typeface="Arial"/>
              </a:rPr>
              <a:t>Third Outline Level</a:t>
            </a:r>
            <a:endParaRPr b="0" lang="en-GB"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2000" spc="-1" strike="noStrike">
                <a:solidFill>
                  <a:srgbClr val="000000"/>
                </a:solidFill>
                <a:latin typeface="Arial"/>
              </a:rPr>
              <a:t>Fourth Outline Level</a:t>
            </a:r>
            <a:endParaRPr b="0" lang="en-GB"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Fifth Outline Level</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Sixth Outline Level</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Seventh Outline Level</a:t>
            </a:r>
            <a:endParaRPr b="0" lang="en-GB"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 name="Rechteck 12"/>
          <p:cNvSpPr/>
          <p:nvPr/>
        </p:nvSpPr>
        <p:spPr>
          <a:xfrm>
            <a:off x="0" y="1059480"/>
            <a:ext cx="610920" cy="610920"/>
          </a:xfrm>
          <a:prstGeom prst="rect">
            <a:avLst/>
          </a:prstGeom>
          <a:solidFill>
            <a:srgbClr val="b9b9b9"/>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pic>
        <p:nvPicPr>
          <p:cNvPr id="47" name="Bild 14" descr="PSI-Logo_narrow_30k.eps"/>
          <p:cNvPicPr/>
          <p:nvPr/>
        </p:nvPicPr>
        <p:blipFill>
          <a:blip r:embed="rId2"/>
          <a:stretch/>
        </p:blipFill>
        <p:spPr>
          <a:xfrm>
            <a:off x="828000" y="214200"/>
            <a:ext cx="1014120" cy="360360"/>
          </a:xfrm>
          <a:prstGeom prst="rect">
            <a:avLst/>
          </a:prstGeom>
          <a:ln w="0">
            <a:noFill/>
          </a:ln>
        </p:spPr>
      </p:pic>
      <p:sp>
        <p:nvSpPr>
          <p:cNvPr id="4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en-GB" sz="4400" spc="-1" strike="noStrike">
                <a:solidFill>
                  <a:srgbClr val="000000"/>
                </a:solidFill>
                <a:latin typeface="Arial"/>
              </a:rPr>
              <a:t>Click to edit the title text format</a:t>
            </a:r>
            <a:endParaRPr b="0" lang="en-GB" sz="4400" spc="-1" strike="noStrike">
              <a:solidFill>
                <a:srgbClr val="000000"/>
              </a:solidFill>
              <a:latin typeface="Arial"/>
            </a:endParaRPr>
          </a:p>
        </p:txBody>
      </p:sp>
      <p:sp>
        <p:nvSpPr>
          <p:cNvPr id="49"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solidFill>
                  <a:srgbClr val="000000"/>
                </a:solidFill>
                <a:latin typeface="Arial"/>
              </a:rPr>
              <a:t>Click to edit the outline text format</a:t>
            </a:r>
            <a:endParaRPr b="0" lang="en-GB"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2800" spc="-1" strike="noStrike">
                <a:solidFill>
                  <a:srgbClr val="000000"/>
                </a:solidFill>
                <a:latin typeface="Arial"/>
              </a:rPr>
              <a:t>Second Outline Level</a:t>
            </a:r>
            <a:endParaRPr b="0" lang="en-GB"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2400" spc="-1" strike="noStrike">
                <a:solidFill>
                  <a:srgbClr val="000000"/>
                </a:solidFill>
                <a:latin typeface="Arial"/>
              </a:rPr>
              <a:t>Third Outline Level</a:t>
            </a:r>
            <a:endParaRPr b="0" lang="en-GB"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2000" spc="-1" strike="noStrike">
                <a:solidFill>
                  <a:srgbClr val="000000"/>
                </a:solidFill>
                <a:latin typeface="Arial"/>
              </a:rPr>
              <a:t>Fourth Outline Level</a:t>
            </a:r>
            <a:endParaRPr b="0" lang="en-GB"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Fifth Outline Level</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Sixth Outline Level</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Seventh Outline Level</a:t>
            </a:r>
            <a:endParaRPr b="0" lang="en-GB"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Rechteck 12"/>
          <p:cNvSpPr/>
          <p:nvPr/>
        </p:nvSpPr>
        <p:spPr>
          <a:xfrm>
            <a:off x="0" y="1059480"/>
            <a:ext cx="610920" cy="610920"/>
          </a:xfrm>
          <a:prstGeom prst="rect">
            <a:avLst/>
          </a:prstGeom>
          <a:solidFill>
            <a:srgbClr val="b9b9b9"/>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pic>
        <p:nvPicPr>
          <p:cNvPr id="87" name="Bild 14" descr="PSI-Logo_narrow_30k.eps"/>
          <p:cNvPicPr/>
          <p:nvPr/>
        </p:nvPicPr>
        <p:blipFill>
          <a:blip r:embed="rId2"/>
          <a:stretch/>
        </p:blipFill>
        <p:spPr>
          <a:xfrm>
            <a:off x="828000" y="214200"/>
            <a:ext cx="1014120" cy="360360"/>
          </a:xfrm>
          <a:prstGeom prst="rect">
            <a:avLst/>
          </a:prstGeom>
          <a:ln w="0">
            <a:noFill/>
          </a:ln>
        </p:spPr>
      </p:pic>
      <p:sp>
        <p:nvSpPr>
          <p:cNvPr id="8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en-GB" sz="4400" spc="-1" strike="noStrike">
                <a:solidFill>
                  <a:srgbClr val="000000"/>
                </a:solidFill>
                <a:latin typeface="Arial"/>
              </a:rPr>
              <a:t>Click to edit the title text format</a:t>
            </a:r>
            <a:endParaRPr b="0" lang="en-GB" sz="4400" spc="-1" strike="noStrike">
              <a:solidFill>
                <a:srgbClr val="000000"/>
              </a:solidFill>
              <a:latin typeface="Arial"/>
            </a:endParaRPr>
          </a:p>
        </p:txBody>
      </p:sp>
      <p:sp>
        <p:nvSpPr>
          <p:cNvPr id="89"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solidFill>
                  <a:srgbClr val="000000"/>
                </a:solidFill>
                <a:latin typeface="Arial"/>
              </a:rPr>
              <a:t>Click to edit the outline text format</a:t>
            </a:r>
            <a:endParaRPr b="0" lang="en-GB"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2800" spc="-1" strike="noStrike">
                <a:solidFill>
                  <a:srgbClr val="000000"/>
                </a:solidFill>
                <a:latin typeface="Arial"/>
              </a:rPr>
              <a:t>Second Outline Level</a:t>
            </a:r>
            <a:endParaRPr b="0" lang="en-GB"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2400" spc="-1" strike="noStrike">
                <a:solidFill>
                  <a:srgbClr val="000000"/>
                </a:solidFill>
                <a:latin typeface="Arial"/>
              </a:rPr>
              <a:t>Third Outline Level</a:t>
            </a:r>
            <a:endParaRPr b="0" lang="en-GB"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2000" spc="-1" strike="noStrike">
                <a:solidFill>
                  <a:srgbClr val="000000"/>
                </a:solidFill>
                <a:latin typeface="Arial"/>
              </a:rPr>
              <a:t>Fourth Outline Level</a:t>
            </a:r>
            <a:endParaRPr b="0" lang="en-GB"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Fifth Outline Level</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Sixth Outline Level</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Seventh Outline Level</a:t>
            </a:r>
            <a:endParaRPr b="0" lang="en-GB"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6" name="Rechteck 12" hidden="1"/>
          <p:cNvSpPr/>
          <p:nvPr/>
        </p:nvSpPr>
        <p:spPr>
          <a:xfrm>
            <a:off x="0" y="1059480"/>
            <a:ext cx="610920" cy="610920"/>
          </a:xfrm>
          <a:prstGeom prst="rect">
            <a:avLst/>
          </a:prstGeom>
          <a:solidFill>
            <a:srgbClr val="b9b9b9"/>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pic>
        <p:nvPicPr>
          <p:cNvPr id="127" name="Bild 14" descr="PSI-Logo_narrow_30k.eps"/>
          <p:cNvPicPr/>
          <p:nvPr/>
        </p:nvPicPr>
        <p:blipFill>
          <a:blip r:embed="rId2"/>
          <a:stretch/>
        </p:blipFill>
        <p:spPr>
          <a:xfrm>
            <a:off x="828000" y="214200"/>
            <a:ext cx="1014120" cy="360360"/>
          </a:xfrm>
          <a:prstGeom prst="rect">
            <a:avLst/>
          </a:prstGeom>
          <a:ln w="0">
            <a:noFill/>
          </a:ln>
        </p:spPr>
      </p:pic>
      <p:pic>
        <p:nvPicPr>
          <p:cNvPr id="128" name="Bild 14" descr="PSI-Logo_narrow_30k.eps"/>
          <p:cNvPicPr/>
          <p:nvPr/>
        </p:nvPicPr>
        <p:blipFill>
          <a:blip r:embed="rId3"/>
          <a:stretch/>
        </p:blipFill>
        <p:spPr>
          <a:xfrm>
            <a:off x="826920" y="214200"/>
            <a:ext cx="1014120" cy="360360"/>
          </a:xfrm>
          <a:prstGeom prst="rect">
            <a:avLst/>
          </a:prstGeom>
          <a:ln w="0">
            <a:noFill/>
          </a:ln>
        </p:spPr>
      </p:pic>
      <p:sp>
        <p:nvSpPr>
          <p:cNvPr id="129" name="Rechteck 12"/>
          <p:cNvSpPr/>
          <p:nvPr/>
        </p:nvSpPr>
        <p:spPr>
          <a:xfrm>
            <a:off x="0" y="765000"/>
            <a:ext cx="646920" cy="646920"/>
          </a:xfrm>
          <a:prstGeom prst="rect">
            <a:avLst/>
          </a:prstGeom>
          <a:solidFill>
            <a:srgbClr val="b9b9b9"/>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13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en-GB" sz="4400" spc="-1" strike="noStrike">
                <a:solidFill>
                  <a:srgbClr val="000000"/>
                </a:solidFill>
                <a:latin typeface="Arial"/>
              </a:rPr>
              <a:t>Click to edit the title text format</a:t>
            </a:r>
            <a:endParaRPr b="0" lang="en-GB" sz="4400" spc="-1" strike="noStrike">
              <a:solidFill>
                <a:srgbClr val="000000"/>
              </a:solidFill>
              <a:latin typeface="Arial"/>
            </a:endParaRPr>
          </a:p>
        </p:txBody>
      </p:sp>
      <p:sp>
        <p:nvSpPr>
          <p:cNvPr id="131"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solidFill>
                  <a:srgbClr val="000000"/>
                </a:solidFill>
                <a:latin typeface="Arial"/>
              </a:rPr>
              <a:t>Click to edit the outline text format</a:t>
            </a:r>
            <a:endParaRPr b="0" lang="en-GB"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2800" spc="-1" strike="noStrike">
                <a:solidFill>
                  <a:srgbClr val="000000"/>
                </a:solidFill>
                <a:latin typeface="Arial"/>
              </a:rPr>
              <a:t>Second Outline Level</a:t>
            </a:r>
            <a:endParaRPr b="0" lang="en-GB"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2400" spc="-1" strike="noStrike">
                <a:solidFill>
                  <a:srgbClr val="000000"/>
                </a:solidFill>
                <a:latin typeface="Arial"/>
              </a:rPr>
              <a:t>Third Outline Level</a:t>
            </a:r>
            <a:endParaRPr b="0" lang="en-GB"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2000" spc="-1" strike="noStrike">
                <a:solidFill>
                  <a:srgbClr val="000000"/>
                </a:solidFill>
                <a:latin typeface="Arial"/>
              </a:rPr>
              <a:t>Fourth Outline Level</a:t>
            </a:r>
            <a:endParaRPr b="0" lang="en-GB"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Fifth Outline Level</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Sixth Outline Level</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Seventh Outline Level</a:t>
            </a:r>
            <a:endParaRPr b="0" lang="en-GB" sz="2000" spc="-1" strike="noStrike">
              <a:solidFill>
                <a:srgbClr val="000000"/>
              </a:solidFill>
              <a:latin typeface="Arial"/>
            </a:endParaRPr>
          </a:p>
        </p:txBody>
      </p:sp>
      <p:pic>
        <p:nvPicPr>
          <p:cNvPr id="132" name="" descr=""/>
          <p:cNvPicPr/>
          <p:nvPr/>
        </p:nvPicPr>
        <p:blipFill>
          <a:blip r:embed="rId4">
            <a:alphaModFix amt="50000"/>
          </a:blip>
          <a:srcRect l="0" t="33322" r="6650" b="1241"/>
          <a:stretch/>
        </p:blipFill>
        <p:spPr>
          <a:xfrm>
            <a:off x="3353760" y="751320"/>
            <a:ext cx="5365440" cy="257652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9" name="Rechteck 12"/>
          <p:cNvSpPr/>
          <p:nvPr/>
        </p:nvSpPr>
        <p:spPr>
          <a:xfrm>
            <a:off x="0" y="1059480"/>
            <a:ext cx="610920" cy="610920"/>
          </a:xfrm>
          <a:prstGeom prst="rect">
            <a:avLst/>
          </a:prstGeom>
          <a:solidFill>
            <a:srgbClr val="b9b9b9"/>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pic>
        <p:nvPicPr>
          <p:cNvPr id="170" name="Bild 14" descr="PSI-Logo_narrow_30k.eps"/>
          <p:cNvPicPr/>
          <p:nvPr/>
        </p:nvPicPr>
        <p:blipFill>
          <a:blip r:embed="rId2"/>
          <a:stretch/>
        </p:blipFill>
        <p:spPr>
          <a:xfrm>
            <a:off x="828000" y="214200"/>
            <a:ext cx="1014120" cy="360360"/>
          </a:xfrm>
          <a:prstGeom prst="rect">
            <a:avLst/>
          </a:prstGeom>
          <a:ln w="0">
            <a:noFill/>
          </a:ln>
        </p:spPr>
      </p:pic>
      <p:sp>
        <p:nvSpPr>
          <p:cNvPr id="17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pPr indent="0" algn="ctr">
              <a:buNone/>
            </a:pPr>
            <a:r>
              <a:rPr b="0" lang="en-GB" sz="4400" spc="-1" strike="noStrike">
                <a:solidFill>
                  <a:srgbClr val="000000"/>
                </a:solidFill>
                <a:latin typeface="Arial"/>
              </a:rPr>
              <a:t>Click to edit the title text format</a:t>
            </a:r>
            <a:endParaRPr b="0" lang="en-GB" sz="4400" spc="-1" strike="noStrike">
              <a:solidFill>
                <a:srgbClr val="000000"/>
              </a:solidFill>
              <a:latin typeface="Arial"/>
            </a:endParaRPr>
          </a:p>
        </p:txBody>
      </p:sp>
      <p:sp>
        <p:nvSpPr>
          <p:cNvPr id="172"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solidFill>
                  <a:srgbClr val="000000"/>
                </a:solidFill>
                <a:latin typeface="Arial"/>
              </a:rPr>
              <a:t>Click to edit the outline text format</a:t>
            </a:r>
            <a:endParaRPr b="0" lang="en-GB"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2800" spc="-1" strike="noStrike">
                <a:solidFill>
                  <a:srgbClr val="000000"/>
                </a:solidFill>
                <a:latin typeface="Arial"/>
              </a:rPr>
              <a:t>Second Outline Level</a:t>
            </a:r>
            <a:endParaRPr b="0" lang="en-GB"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2400" spc="-1" strike="noStrike">
                <a:solidFill>
                  <a:srgbClr val="000000"/>
                </a:solidFill>
                <a:latin typeface="Arial"/>
              </a:rPr>
              <a:t>Third Outline Level</a:t>
            </a:r>
            <a:endParaRPr b="0" lang="en-GB"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2000" spc="-1" strike="noStrike">
                <a:solidFill>
                  <a:srgbClr val="000000"/>
                </a:solidFill>
                <a:latin typeface="Arial"/>
              </a:rPr>
              <a:t>Fourth Outline Level</a:t>
            </a:r>
            <a:endParaRPr b="0" lang="en-GB"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Fifth Outline Level</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Sixth Outline Level</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Seventh Outline Level</a:t>
            </a:r>
            <a:endParaRPr b="0" lang="en-GB"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9" name="Rechteck 12" hidden="1"/>
          <p:cNvSpPr/>
          <p:nvPr/>
        </p:nvSpPr>
        <p:spPr>
          <a:xfrm>
            <a:off x="0" y="1059480"/>
            <a:ext cx="611640" cy="611640"/>
          </a:xfrm>
          <a:prstGeom prst="rect">
            <a:avLst/>
          </a:prstGeom>
          <a:solidFill>
            <a:srgbClr val="b9b9b9"/>
          </a:solidFill>
          <a:ln w="0">
            <a:noFill/>
          </a:ln>
        </p:spPr>
        <p:style>
          <a:lnRef idx="0"/>
          <a:fillRef idx="0"/>
          <a:effectRef idx="0"/>
          <a:fontRef idx="minor"/>
        </p:style>
        <p:txBody>
          <a:bodyPr lIns="90000" rIns="90000" tIns="45000" bIns="45000" anchor="t">
            <a:noAutofit/>
          </a:bodyPr>
          <a:p>
            <a:endParaRPr b="0" lang="de-DE" sz="2400" spc="-1" strike="noStrike">
              <a:solidFill>
                <a:srgbClr val="000000"/>
              </a:solidFill>
              <a:latin typeface="Times New Roman"/>
              <a:ea typeface="ヒラギノ角ゴ Pro W3"/>
            </a:endParaRPr>
          </a:p>
        </p:txBody>
      </p:sp>
      <p:pic>
        <p:nvPicPr>
          <p:cNvPr id="210" name="Bild 14" descr="PSI-Logo_narrow_30k.eps"/>
          <p:cNvPicPr/>
          <p:nvPr/>
        </p:nvPicPr>
        <p:blipFill>
          <a:blip r:embed="rId2"/>
          <a:stretch/>
        </p:blipFill>
        <p:spPr>
          <a:xfrm>
            <a:off x="812160" y="220320"/>
            <a:ext cx="1014840" cy="361080"/>
          </a:xfrm>
          <a:prstGeom prst="rect">
            <a:avLst/>
          </a:prstGeom>
          <a:ln w="0">
            <a:noFill/>
          </a:ln>
        </p:spPr>
      </p:pic>
      <p:pic>
        <p:nvPicPr>
          <p:cNvPr id="211" name="Picture 6" descr=""/>
          <p:cNvPicPr/>
          <p:nvPr/>
        </p:nvPicPr>
        <p:blipFill>
          <a:blip r:embed="rId3"/>
          <a:stretch/>
        </p:blipFill>
        <p:spPr>
          <a:xfrm>
            <a:off x="8085600" y="45720"/>
            <a:ext cx="988560" cy="768960"/>
          </a:xfrm>
          <a:prstGeom prst="rect">
            <a:avLst/>
          </a:prstGeom>
          <a:ln w="0">
            <a:noFill/>
          </a:ln>
        </p:spPr>
      </p:pic>
      <p:pic>
        <p:nvPicPr>
          <p:cNvPr id="212" name="Picture 2" descr="U:\20160506_PSI_Luftbild_0292.jpg"/>
          <p:cNvPicPr/>
          <p:nvPr/>
        </p:nvPicPr>
        <p:blipFill>
          <a:blip r:embed="rId4"/>
          <a:srcRect l="-2" t="13689" r="643" b="11424"/>
          <a:stretch/>
        </p:blipFill>
        <p:spPr>
          <a:xfrm>
            <a:off x="826920" y="765000"/>
            <a:ext cx="8316720" cy="4183200"/>
          </a:xfrm>
          <a:prstGeom prst="rect">
            <a:avLst/>
          </a:prstGeom>
          <a:ln w="0">
            <a:noFill/>
          </a:ln>
        </p:spPr>
      </p:pic>
      <p:sp>
        <p:nvSpPr>
          <p:cNvPr id="213" name="PlaceHolder 1"/>
          <p:cNvSpPr>
            <a:spLocks noGrp="1"/>
          </p:cNvSpPr>
          <p:nvPr>
            <p:ph type="sldNum" idx="1"/>
          </p:nvPr>
        </p:nvSpPr>
        <p:spPr>
          <a:xfrm>
            <a:off x="8206200" y="4968000"/>
            <a:ext cx="575280" cy="147240"/>
          </a:xfrm>
          <a:prstGeom prst="rect">
            <a:avLst/>
          </a:prstGeom>
          <a:noFill/>
          <a:ln w="0">
            <a:noFill/>
          </a:ln>
        </p:spPr>
        <p:txBody>
          <a:bodyPr numCol="1" spcCol="0" lIns="0" rIns="0" tIns="0" bIns="0" anchor="t">
            <a:noAutofit/>
          </a:bodyPr>
          <a:lstStyle>
            <a:lvl1pPr indent="0" algn="r">
              <a:lnSpc>
                <a:spcPct val="100000"/>
              </a:lnSpc>
              <a:buNone/>
              <a:defRPr b="0" lang="de-DE" sz="800" spc="-1" strike="noStrike">
                <a:solidFill>
                  <a:srgbClr val="000000"/>
                </a:solidFill>
                <a:latin typeface="Calibri"/>
                <a:ea typeface="ヒラギノ角ゴ Pro W3"/>
              </a:defRPr>
            </a:lvl1pPr>
          </a:lstStyle>
          <a:p>
            <a:pPr indent="0" algn="r">
              <a:lnSpc>
                <a:spcPct val="100000"/>
              </a:lnSpc>
              <a:buNone/>
            </a:pPr>
            <a:r>
              <a:rPr b="0" lang="de-DE" sz="800" spc="-1" strike="noStrike">
                <a:solidFill>
                  <a:srgbClr val="000000"/>
                </a:solidFill>
                <a:latin typeface="Calibri"/>
                <a:ea typeface="ヒラギノ角ゴ Pro W3"/>
              </a:rPr>
              <a:t>Page </a:t>
            </a:r>
            <a:fld id="{AF105B9B-8DB5-4DDC-AA56-3C183A6B3103}" type="slidenum">
              <a:rPr b="0" lang="de-DE"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214" name="PlaceHolder 2"/>
          <p:cNvSpPr>
            <a:spLocks noGrp="1"/>
          </p:cNvSpPr>
          <p:nvPr>
            <p:ph type="title"/>
          </p:nvPr>
        </p:nvSpPr>
        <p:spPr>
          <a:xfrm>
            <a:off x="2077200" y="216000"/>
            <a:ext cx="6707520" cy="380880"/>
          </a:xfrm>
          <a:prstGeom prst="rect">
            <a:avLst/>
          </a:prstGeom>
          <a:noFill/>
          <a:ln w="0">
            <a:noFill/>
          </a:ln>
        </p:spPr>
        <p:txBody>
          <a:bodyPr numCol="1" spcCol="0" lIns="0" rIns="0" tIns="0" bIns="0" anchor="t">
            <a:noAutofit/>
          </a:bodyPr>
          <a:p>
            <a:pPr indent="0">
              <a:lnSpc>
                <a:spcPct val="100000"/>
              </a:lnSpc>
              <a:buNone/>
              <a:tabLst>
                <a:tab algn="l" pos="0"/>
              </a:tabLst>
            </a:pPr>
            <a:r>
              <a:rPr b="0" lang="en-GB" sz="2400" spc="-1" strike="noStrike">
                <a:solidFill>
                  <a:srgbClr val="686868"/>
                </a:solidFill>
                <a:latin typeface="Humanst521 BT"/>
                <a:ea typeface="ヒラギノ角ゴ Pro W3"/>
              </a:rPr>
              <a:t>Enter slide title</a:t>
            </a:r>
            <a:endParaRPr b="0" lang="de-CH" sz="2400" spc="-1" strike="noStrike">
              <a:solidFill>
                <a:srgbClr val="000000"/>
              </a:solidFill>
              <a:latin typeface="Arial"/>
            </a:endParaRPr>
          </a:p>
        </p:txBody>
      </p:sp>
      <p:sp>
        <p:nvSpPr>
          <p:cNvPr id="215" name="PlaceHolder 3"/>
          <p:cNvSpPr>
            <a:spLocks noGrp="1"/>
          </p:cNvSpPr>
          <p:nvPr>
            <p:ph type="body"/>
          </p:nvPr>
        </p:nvSpPr>
        <p:spPr>
          <a:xfrm>
            <a:off x="826920" y="765000"/>
            <a:ext cx="2289240" cy="4182840"/>
          </a:xfrm>
          <a:prstGeom prst="rect">
            <a:avLst/>
          </a:prstGeom>
          <a:solidFill>
            <a:srgbClr val="ffffff">
              <a:alpha val="75000"/>
            </a:srgbClr>
          </a:solidFill>
          <a:ln w="0">
            <a:noFill/>
          </a:ln>
        </p:spPr>
        <p:txBody>
          <a:bodyPr lIns="72000" rIns="36000" tIns="432000" bIns="36000" anchor="t">
            <a:noAutofit/>
          </a:bodyPr>
          <a:p>
            <a:pPr marL="432000" indent="-324000">
              <a:lnSpc>
                <a:spcPct val="110000"/>
              </a:lnSpc>
              <a:buClr>
                <a:srgbClr val="000000"/>
              </a:buClr>
              <a:buSzPct val="45000"/>
              <a:buFont typeface="Wingdings" charset="2"/>
              <a:buChar char=""/>
            </a:pPr>
            <a:r>
              <a:rPr b="0" lang="en-GB" sz="1700" spc="-1" strike="noStrike">
                <a:solidFill>
                  <a:srgbClr val="000000"/>
                </a:solidFill>
                <a:latin typeface="Calibri"/>
                <a:ea typeface="ヒラギノ角ゴ Pro W3"/>
              </a:rPr>
              <a:t>Edit master text format</a:t>
            </a:r>
            <a:endParaRPr b="0" lang="de-CH" sz="1700" spc="-1" strike="noStrike">
              <a:solidFill>
                <a:srgbClr val="000000"/>
              </a:solidFill>
              <a:latin typeface="Calibri"/>
            </a:endParaRPr>
          </a:p>
          <a:p>
            <a:pPr lvl="1" marL="864000" indent="-324000">
              <a:lnSpc>
                <a:spcPct val="110000"/>
              </a:lnSpc>
              <a:buClr>
                <a:srgbClr val="000000"/>
              </a:buClr>
              <a:buSzPct val="75000"/>
              <a:buFont typeface="Symbol" charset="2"/>
              <a:buChar char=""/>
            </a:pPr>
            <a:r>
              <a:rPr b="0" lang="en-GB" sz="1700" spc="-1" strike="noStrike">
                <a:solidFill>
                  <a:srgbClr val="000000"/>
                </a:solidFill>
                <a:latin typeface="Calibri"/>
                <a:ea typeface="ヒラギノ角ゴ Pro W3"/>
              </a:rPr>
              <a:t>Second level</a:t>
            </a:r>
            <a:endParaRPr b="0" lang="de-CH" sz="1700" spc="-1" strike="noStrike">
              <a:solidFill>
                <a:srgbClr val="000000"/>
              </a:solidFill>
              <a:latin typeface="Calibri"/>
            </a:endParaRPr>
          </a:p>
          <a:p>
            <a:pPr lvl="2" marL="1296000" indent="-288000">
              <a:lnSpc>
                <a:spcPct val="110000"/>
              </a:lnSpc>
              <a:buClr>
                <a:srgbClr val="000000"/>
              </a:buClr>
              <a:buSzPct val="45000"/>
              <a:buFont typeface="Wingdings" charset="2"/>
              <a:buChar char=""/>
            </a:pPr>
            <a:r>
              <a:rPr b="0" lang="en-GB" sz="1700" spc="-1" strike="noStrike">
                <a:solidFill>
                  <a:srgbClr val="000000"/>
                </a:solidFill>
                <a:latin typeface="Calibri"/>
                <a:ea typeface="ＭＳ Ｐゴシック"/>
              </a:rPr>
              <a:t>Third level</a:t>
            </a:r>
            <a:endParaRPr b="0" lang="de-CH" sz="1700" spc="-1" strike="noStrike">
              <a:solidFill>
                <a:srgbClr val="000000"/>
              </a:solidFill>
              <a:latin typeface="Calibri"/>
            </a:endParaRPr>
          </a:p>
          <a:p>
            <a:pPr lvl="3" marL="1728000" indent="-216000">
              <a:lnSpc>
                <a:spcPct val="110000"/>
              </a:lnSpc>
              <a:buClr>
                <a:srgbClr val="000000"/>
              </a:buClr>
              <a:buSzPct val="75000"/>
              <a:buFont typeface="Symbol" charset="2"/>
              <a:buChar char=""/>
            </a:pPr>
            <a:r>
              <a:rPr b="0" lang="en-GB" sz="1700" spc="-1" strike="noStrike">
                <a:solidFill>
                  <a:srgbClr val="000000"/>
                </a:solidFill>
                <a:latin typeface="Calibri"/>
                <a:ea typeface="ＭＳ Ｐゴシック"/>
              </a:rPr>
              <a:t>Fourth level</a:t>
            </a:r>
            <a:endParaRPr b="0" lang="de-CH" sz="1700" spc="-1" strike="noStrike">
              <a:solidFill>
                <a:srgbClr val="000000"/>
              </a:solidFill>
              <a:latin typeface="Calibri"/>
            </a:endParaRPr>
          </a:p>
          <a:p>
            <a:pPr lvl="4" marL="2160000" indent="-216000">
              <a:lnSpc>
                <a:spcPct val="110000"/>
              </a:lnSpc>
              <a:buClr>
                <a:srgbClr val="000000"/>
              </a:buClr>
              <a:buSzPct val="45000"/>
              <a:buFont typeface="Wingdings" charset="2"/>
              <a:buChar char=""/>
            </a:pPr>
            <a:r>
              <a:rPr b="0" lang="en-GB" sz="1700" spc="-1" strike="noStrike">
                <a:solidFill>
                  <a:srgbClr val="000000"/>
                </a:solidFill>
                <a:latin typeface="Calibri"/>
                <a:ea typeface="ヒラギノ角ゴ Pro W3"/>
              </a:rPr>
              <a:t>Fifth level</a:t>
            </a:r>
            <a:endParaRPr b="0" lang="de-CH" sz="1700" spc="-1" strike="noStrike">
              <a:solidFill>
                <a:srgbClr val="000000"/>
              </a:solidFill>
              <a:latin typeface="Calibri"/>
            </a:endParaRPr>
          </a:p>
        </p:txBody>
      </p:sp>
      <p:pic>
        <p:nvPicPr>
          <p:cNvPr id="216" name="Bild 14" descr="PSI-Logo_narrow_30k.eps"/>
          <p:cNvPicPr/>
          <p:nvPr/>
        </p:nvPicPr>
        <p:blipFill>
          <a:blip r:embed="rId5"/>
          <a:stretch/>
        </p:blipFill>
        <p:spPr>
          <a:xfrm>
            <a:off x="826920" y="214200"/>
            <a:ext cx="1014840" cy="361080"/>
          </a:xfrm>
          <a:prstGeom prst="rect">
            <a:avLst/>
          </a:prstGeom>
          <a:ln w="0">
            <a:noFill/>
          </a:ln>
        </p:spPr>
      </p:pic>
      <p:sp>
        <p:nvSpPr>
          <p:cNvPr id="217" name="Rechteck 12"/>
          <p:cNvSpPr/>
          <p:nvPr/>
        </p:nvSpPr>
        <p:spPr>
          <a:xfrm>
            <a:off x="0" y="765000"/>
            <a:ext cx="647640" cy="647640"/>
          </a:xfrm>
          <a:prstGeom prst="rect">
            <a:avLst/>
          </a:prstGeom>
          <a:solidFill>
            <a:srgbClr val="b9b9b9"/>
          </a:solidFill>
          <a:ln w="0">
            <a:noFill/>
          </a:ln>
        </p:spPr>
        <p:style>
          <a:lnRef idx="0"/>
          <a:fillRef idx="0"/>
          <a:effectRef idx="0"/>
          <a:fontRef idx="minor"/>
        </p:style>
        <p:txBody>
          <a:bodyPr lIns="90000" rIns="90000" tIns="45000" bIns="45000" anchor="t">
            <a:noAutofit/>
          </a:bodyPr>
          <a:p>
            <a:endParaRPr b="0" lang="de-DE" sz="2400" spc="-1" strike="noStrike">
              <a:solidFill>
                <a:srgbClr val="000000"/>
              </a:solidFill>
              <a:latin typeface="Times New Roman"/>
              <a:ea typeface="ヒラギノ角ゴ Pro W3"/>
            </a:endParaRPr>
          </a:p>
        </p:txBody>
      </p:sp>
    </p:spTree>
  </p:cSld>
  <p:clrMap bg1="lt1" bg2="lt2" tx1="dk1" tx2="dk2" accent1="accent1" accent2="accent2" accent3="accent3" accent4="accent4" accent5="accent5" accent6="accent6" hlink="hlink" folHlink="folHlink"/>
  <p:sldLayoutIdLst>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8.gif"/><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13.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7.png"/><Relationship Id="rId3" Type="http://schemas.openxmlformats.org/officeDocument/2006/relationships/slideLayout" Target="../slideLayouts/slideLayout50.xml"/>
</Relationships>
</file>

<file path=ppt/slides/_rels/slide16.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49.xml"/>
</Relationships>
</file>

<file path=ppt/slides/_rels/slide17.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49.xml"/>
</Relationships>
</file>

<file path=ppt/slides/_rels/slide18.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49.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49.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1.wmf"/><Relationship Id="rId6" Type="http://schemas.openxmlformats.org/officeDocument/2006/relationships/image" Target="../media/image37.jpe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jpe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slideLayout" Target="../slideLayouts/slideLayout49.xml"/>
</Relationships>
</file>

<file path=ppt/slides/_rels/slide22.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49.xml"/><Relationship Id="rId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49.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video" Target="../media/media9.mp4"/><Relationship Id="rId2" Type="http://schemas.microsoft.com/office/2007/relationships/media" Target="../media/media9.mp4"/><Relationship Id="rId3" Type="http://schemas.openxmlformats.org/officeDocument/2006/relationships/image" Target="../media/image10.png"/><Relationship Id="rId4" Type="http://schemas.openxmlformats.org/officeDocument/2006/relationships/image" Target="../media/image1.wmf"/><Relationship Id="rId5" Type="http://schemas.openxmlformats.org/officeDocument/2006/relationships/slideLayout" Target="../slideLayouts/slideLayout13.xml"/><Relationship Id="rId6"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video" Target="../media/media11.mp4"/><Relationship Id="rId3" Type="http://schemas.microsoft.com/office/2007/relationships/media" Target="../media/media11.mp4"/><Relationship Id="rId4" Type="http://schemas.openxmlformats.org/officeDocument/2006/relationships/image" Target="../media/image12.png"/><Relationship Id="rId5" Type="http://schemas.openxmlformats.org/officeDocument/2006/relationships/slideLayout" Target="../slideLayouts/slideLayout13.xml"/><Relationship Id="rId6"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3.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3.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7.gif"/><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title"/>
          </p:nvPr>
        </p:nvSpPr>
        <p:spPr>
          <a:xfrm>
            <a:off x="814320" y="3273840"/>
            <a:ext cx="7968240" cy="808920"/>
          </a:xfrm>
          <a:prstGeom prst="rect">
            <a:avLst/>
          </a:prstGeom>
          <a:noFill/>
          <a:ln w="0">
            <a:noFill/>
          </a:ln>
        </p:spPr>
        <p:txBody>
          <a:bodyPr numCol="1" spcCol="0" lIns="0" rIns="0" tIns="0" bIns="0" anchor="t">
            <a:noAutofit/>
          </a:bodyPr>
          <a:p>
            <a:pPr indent="0">
              <a:lnSpc>
                <a:spcPct val="100000"/>
              </a:lnSpc>
              <a:buNone/>
              <a:tabLst>
                <a:tab algn="l" pos="0"/>
              </a:tabLst>
            </a:pPr>
            <a:r>
              <a:rPr b="0" lang="en-US" sz="2500" spc="-1" strike="noStrike">
                <a:solidFill>
                  <a:srgbClr val="686868"/>
                </a:solidFill>
                <a:latin typeface="Georgia"/>
                <a:ea typeface="ヒラギノ角ゴ Pro W3"/>
              </a:rPr>
              <a:t>Sea</a:t>
            </a:r>
            <a:r>
              <a:rPr b="0" lang="en-US" sz="2500" spc="-1" strike="noStrike">
                <a:solidFill>
                  <a:srgbClr val="686868"/>
                </a:solidFill>
                <a:latin typeface="Georgia"/>
                <a:ea typeface="ヒラギノ角ゴ Pro W3"/>
              </a:rPr>
              <a:t>rch </a:t>
            </a:r>
            <a:r>
              <a:rPr b="0" lang="en-US" sz="2500" spc="-1" strike="noStrike">
                <a:solidFill>
                  <a:srgbClr val="686868"/>
                </a:solidFill>
                <a:latin typeface="Georgia"/>
                <a:ea typeface="ヒラギノ角ゴ Pro W3"/>
              </a:rPr>
              <a:t>for </a:t>
            </a:r>
            <a:r>
              <a:rPr b="0" lang="en-US" sz="2500" spc="-1" strike="noStrike">
                <a:solidFill>
                  <a:srgbClr val="686868"/>
                </a:solidFill>
                <a:latin typeface="Georgia"/>
                <a:ea typeface="ヒラギノ角ゴ Pro W3"/>
              </a:rPr>
              <a:t>the </a:t>
            </a:r>
            <a:r>
              <a:rPr b="0" lang="en-US" sz="2500" spc="-1" strike="noStrike">
                <a:solidFill>
                  <a:srgbClr val="686868"/>
                </a:solidFill>
                <a:latin typeface="Georgia"/>
                <a:ea typeface="ヒラギノ角ゴ Pro W3"/>
              </a:rPr>
              <a:t>mu</a:t>
            </a:r>
            <a:r>
              <a:rPr b="0" lang="en-US" sz="2500" spc="-1" strike="noStrike">
                <a:solidFill>
                  <a:srgbClr val="686868"/>
                </a:solidFill>
                <a:latin typeface="Georgia"/>
                <a:ea typeface="ヒラギノ角ゴ Pro W3"/>
              </a:rPr>
              <a:t>on </a:t>
            </a:r>
            <a:r>
              <a:rPr b="0" lang="en-US" sz="2500" spc="-1" strike="noStrike">
                <a:solidFill>
                  <a:srgbClr val="686868"/>
                </a:solidFill>
                <a:latin typeface="Georgia"/>
                <a:ea typeface="ヒラギノ角ゴ Pro W3"/>
              </a:rPr>
              <a:t>elec</a:t>
            </a:r>
            <a:r>
              <a:rPr b="0" lang="en-US" sz="2500" spc="-1" strike="noStrike">
                <a:solidFill>
                  <a:srgbClr val="686868"/>
                </a:solidFill>
                <a:latin typeface="Georgia"/>
                <a:ea typeface="ヒラギノ角ゴ Pro W3"/>
              </a:rPr>
              <a:t>tric </a:t>
            </a:r>
            <a:r>
              <a:rPr b="0" lang="en-US" sz="2500" spc="-1" strike="noStrike">
                <a:solidFill>
                  <a:srgbClr val="686868"/>
                </a:solidFill>
                <a:latin typeface="Georgia"/>
                <a:ea typeface="ヒラギノ角ゴ Pro W3"/>
              </a:rPr>
              <a:t>dip</a:t>
            </a:r>
            <a:r>
              <a:rPr b="0" lang="en-US" sz="2500" spc="-1" strike="noStrike">
                <a:solidFill>
                  <a:srgbClr val="686868"/>
                </a:solidFill>
                <a:latin typeface="Georgia"/>
                <a:ea typeface="ヒラギノ角ゴ Pro W3"/>
              </a:rPr>
              <a:t>ole </a:t>
            </a:r>
            <a:r>
              <a:rPr b="0" lang="en-US" sz="2500" spc="-1" strike="noStrike">
                <a:solidFill>
                  <a:srgbClr val="686868"/>
                </a:solidFill>
                <a:latin typeface="Georgia"/>
                <a:ea typeface="ヒラギノ角ゴ Pro W3"/>
              </a:rPr>
              <a:t>mo</a:t>
            </a:r>
            <a:r>
              <a:rPr b="0" lang="en-US" sz="2500" spc="-1" strike="noStrike">
                <a:solidFill>
                  <a:srgbClr val="686868"/>
                </a:solidFill>
                <a:latin typeface="Georgia"/>
                <a:ea typeface="ヒラギノ角ゴ Pro W3"/>
              </a:rPr>
              <a:t>me</a:t>
            </a:r>
            <a:r>
              <a:rPr b="0" lang="en-US" sz="2500" spc="-1" strike="noStrike">
                <a:solidFill>
                  <a:srgbClr val="686868"/>
                </a:solidFill>
                <a:latin typeface="Georgia"/>
                <a:ea typeface="ヒラギノ角ゴ Pro W3"/>
              </a:rPr>
              <a:t>nt </a:t>
            </a:r>
            <a:r>
              <a:rPr b="0" lang="en-US" sz="2500" spc="-1" strike="noStrike">
                <a:solidFill>
                  <a:srgbClr val="686868"/>
                </a:solidFill>
                <a:latin typeface="Georgia"/>
                <a:ea typeface="ヒラギノ角ゴ Pro W3"/>
              </a:rPr>
              <a:t>usi</a:t>
            </a:r>
            <a:r>
              <a:rPr b="0" lang="en-US" sz="2500" spc="-1" strike="noStrike">
                <a:solidFill>
                  <a:srgbClr val="686868"/>
                </a:solidFill>
                <a:latin typeface="Georgia"/>
                <a:ea typeface="ヒラギノ角ゴ Pro W3"/>
              </a:rPr>
              <a:t>ng </a:t>
            </a:r>
            <a:r>
              <a:rPr b="0" lang="en-US" sz="2500" spc="-1" strike="noStrike">
                <a:solidFill>
                  <a:srgbClr val="686868"/>
                </a:solidFill>
                <a:latin typeface="Georgia"/>
                <a:ea typeface="ヒラギノ角ゴ Pro W3"/>
              </a:rPr>
              <a:t>the </a:t>
            </a:r>
            <a:r>
              <a:rPr b="0" lang="en-US" sz="2500" spc="-1" strike="noStrike">
                <a:solidFill>
                  <a:srgbClr val="686868"/>
                </a:solidFill>
                <a:latin typeface="Georgia"/>
                <a:ea typeface="ヒラギノ角ゴ Pro W3"/>
              </a:rPr>
              <a:t>froz</a:t>
            </a:r>
            <a:r>
              <a:rPr b="0" lang="en-US" sz="2500" spc="-1" strike="noStrike">
                <a:solidFill>
                  <a:srgbClr val="686868"/>
                </a:solidFill>
                <a:latin typeface="Georgia"/>
                <a:ea typeface="ヒラギノ角ゴ Pro W3"/>
              </a:rPr>
              <a:t>en-</a:t>
            </a:r>
            <a:r>
              <a:rPr b="0" lang="en-US" sz="2500" spc="-1" strike="noStrike">
                <a:solidFill>
                  <a:srgbClr val="686868"/>
                </a:solidFill>
                <a:latin typeface="Georgia"/>
                <a:ea typeface="ヒラギノ角ゴ Pro W3"/>
              </a:rPr>
              <a:t>spi</a:t>
            </a:r>
            <a:r>
              <a:rPr b="0" lang="en-US" sz="2500" spc="-1" strike="noStrike">
                <a:solidFill>
                  <a:srgbClr val="686868"/>
                </a:solidFill>
                <a:latin typeface="Georgia"/>
                <a:ea typeface="ヒラギノ角ゴ Pro W3"/>
              </a:rPr>
              <a:t>n </a:t>
            </a:r>
            <a:r>
              <a:rPr b="0" lang="en-US" sz="2500" spc="-1" strike="noStrike">
                <a:solidFill>
                  <a:srgbClr val="686868"/>
                </a:solidFill>
                <a:latin typeface="Georgia"/>
                <a:ea typeface="ヒラギノ角ゴ Pro W3"/>
              </a:rPr>
              <a:t>tec</a:t>
            </a:r>
            <a:r>
              <a:rPr b="0" lang="en-US" sz="2500" spc="-1" strike="noStrike">
                <a:solidFill>
                  <a:srgbClr val="686868"/>
                </a:solidFill>
                <a:latin typeface="Georgia"/>
                <a:ea typeface="ヒラギノ角ゴ Pro W3"/>
              </a:rPr>
              <a:t>hni</a:t>
            </a:r>
            <a:r>
              <a:rPr b="0" lang="en-US" sz="2500" spc="-1" strike="noStrike">
                <a:solidFill>
                  <a:srgbClr val="686868"/>
                </a:solidFill>
                <a:latin typeface="Georgia"/>
                <a:ea typeface="ヒラギノ角ゴ Pro W3"/>
              </a:rPr>
              <a:t>que</a:t>
            </a:r>
            <a:endParaRPr b="0" lang="en-GB" sz="2500" spc="-1" strike="noStrike">
              <a:solidFill>
                <a:srgbClr val="000000"/>
              </a:solidFill>
              <a:latin typeface="Arial"/>
            </a:endParaRPr>
          </a:p>
        </p:txBody>
      </p:sp>
      <p:sp>
        <p:nvSpPr>
          <p:cNvPr id="261" name="PlaceHolder 2"/>
          <p:cNvSpPr>
            <a:spLocks noGrp="1"/>
          </p:cNvSpPr>
          <p:nvPr>
            <p:ph type="subTitle"/>
          </p:nvPr>
        </p:nvSpPr>
        <p:spPr>
          <a:xfrm>
            <a:off x="828000" y="2946600"/>
            <a:ext cx="7954560" cy="272160"/>
          </a:xfrm>
          <a:prstGeom prst="rect">
            <a:avLst/>
          </a:prstGeom>
          <a:noFill/>
          <a:ln w="0">
            <a:noFill/>
          </a:ln>
        </p:spPr>
        <p:txBody>
          <a:bodyPr numCol="1" spcCol="0" lIns="0" rIns="0" tIns="0" bIns="0" anchor="t">
            <a:noAutofit/>
          </a:bodyPr>
          <a:p>
            <a:pPr indent="0">
              <a:lnSpc>
                <a:spcPct val="110000"/>
              </a:lnSpc>
              <a:buNone/>
              <a:tabLst>
                <a:tab algn="l" pos="0"/>
              </a:tabLst>
            </a:pPr>
            <a:r>
              <a:rPr b="1" lang="en-US" sz="1500" spc="-1" strike="noStrike">
                <a:solidFill>
                  <a:srgbClr val="969696"/>
                </a:solidFill>
                <a:latin typeface="Calibri"/>
                <a:ea typeface="ヒラギノ角ゴ Pro W3"/>
              </a:rPr>
              <a:t>Chavdar Dutsov  ::  Postdoctoral Fellow  ::  Paul Scherrer Institute</a:t>
            </a:r>
            <a:endParaRPr b="0" lang="en-GB" sz="1500" spc="-1" strike="noStrike">
              <a:solidFill>
                <a:srgbClr val="000000"/>
              </a:solidFill>
              <a:latin typeface="Arial"/>
            </a:endParaRPr>
          </a:p>
        </p:txBody>
      </p:sp>
      <p:sp>
        <p:nvSpPr>
          <p:cNvPr id="262" name="PlaceHolder 91"/>
          <p:cNvSpPr txBox="1"/>
          <p:nvPr/>
        </p:nvSpPr>
        <p:spPr>
          <a:xfrm>
            <a:off x="1490760" y="4519080"/>
            <a:ext cx="3352320" cy="272160"/>
          </a:xfrm>
          <a:prstGeom prst="rect">
            <a:avLst/>
          </a:prstGeom>
          <a:noFill/>
          <a:ln w="0">
            <a:noFill/>
          </a:ln>
        </p:spPr>
        <p:txBody>
          <a:bodyPr numCol="1" spcCol="0" lIns="0" rIns="0" tIns="0" bIns="0" anchor="t">
            <a:noAutofit/>
          </a:bodyPr>
          <a:p>
            <a:pPr>
              <a:lnSpc>
                <a:spcPct val="110000"/>
              </a:lnSpc>
              <a:tabLst>
                <a:tab algn="l" pos="0"/>
              </a:tabLst>
            </a:pPr>
            <a:r>
              <a:rPr b="1" lang="en-US" sz="1500" spc="-1" strike="noStrike">
                <a:solidFill>
                  <a:srgbClr val="969696"/>
                </a:solidFill>
                <a:latin typeface="Calibri"/>
                <a:ea typeface="ヒラギノ角ゴ Pro W3"/>
              </a:rPr>
              <a:t>On behalf of the muonEDM collaboration</a:t>
            </a:r>
            <a:endParaRPr b="0" lang="en-GB" sz="1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4" name="" descr=""/>
          <p:cNvPicPr/>
          <p:nvPr/>
        </p:nvPicPr>
        <p:blipFill>
          <a:blip r:embed="rId1"/>
          <a:stretch/>
        </p:blipFill>
        <p:spPr>
          <a:xfrm>
            <a:off x="4907160" y="1440360"/>
            <a:ext cx="4225320" cy="3470400"/>
          </a:xfrm>
          <a:prstGeom prst="rect">
            <a:avLst/>
          </a:prstGeom>
          <a:ln w="0">
            <a:noFill/>
          </a:ln>
        </p:spPr>
      </p:pic>
      <p:sp>
        <p:nvSpPr>
          <p:cNvPr id="415" name="PlaceHolder 1"/>
          <p:cNvSpPr>
            <a:spLocks noGrp="1"/>
          </p:cNvSpPr>
          <p:nvPr>
            <p:ph/>
          </p:nvPr>
        </p:nvSpPr>
        <p:spPr>
          <a:xfrm>
            <a:off x="1099800" y="948600"/>
            <a:ext cx="7631280" cy="2418840"/>
          </a:xfrm>
          <a:prstGeom prst="rect">
            <a:avLst/>
          </a:prstGeom>
          <a:noFill/>
          <a:ln w="0">
            <a:noFill/>
          </a:ln>
        </p:spPr>
        <p:txBody>
          <a:bodyPr lIns="0" rIns="0" tIns="0" bIns="0" anchor="t">
            <a:noAutofit/>
          </a:bodyPr>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The first stage muon EDM – 28 MeV/c surface muons.</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Both directional and energy dependence on </a:t>
            </a:r>
            <a:br>
              <a:rPr sz="1700"/>
            </a:br>
            <a:r>
              <a:rPr b="0" lang="en-GB" sz="1700" spc="-1" strike="noStrike">
                <a:solidFill>
                  <a:srgbClr val="000000"/>
                </a:solidFill>
                <a:latin typeface="Calibri"/>
                <a:ea typeface="ヒラギノ角ゴ Pro W3"/>
              </a:rPr>
              <a:t>the spin direction.</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Precession due to the AMM can be</a:t>
            </a:r>
            <a:br>
              <a:rPr sz="1700"/>
            </a:br>
            <a:r>
              <a:rPr b="0" lang="en-GB" sz="1700" spc="-1" strike="noStrike">
                <a:solidFill>
                  <a:srgbClr val="000000"/>
                </a:solidFill>
                <a:latin typeface="Calibri"/>
                <a:ea typeface="ヒラギノ角ゴ Pro W3"/>
              </a:rPr>
              <a:t>measured using intensity asymmetry.</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tabLst>
                <a:tab algn="l" pos="0"/>
              </a:tabLst>
            </a:pPr>
            <a:r>
              <a:rPr b="0" lang="en-GB" sz="1700" spc="-1" strike="noStrike">
                <a:solidFill>
                  <a:srgbClr val="000000"/>
                </a:solidFill>
                <a:latin typeface="Calibri"/>
                <a:ea typeface="ヒラギノ角ゴ Pro W3"/>
              </a:rPr>
              <a:t>used to tune the frozen spin.</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Precession due to EDM can be measured</a:t>
            </a:r>
            <a:br>
              <a:rPr sz="1700"/>
            </a:br>
            <a:r>
              <a:rPr b="0" lang="en-GB" sz="1700" spc="-1" strike="noStrike">
                <a:solidFill>
                  <a:srgbClr val="000000"/>
                </a:solidFill>
                <a:latin typeface="Calibri"/>
                <a:ea typeface="ヒラギノ角ゴ Pro W3"/>
              </a:rPr>
              <a:t>from the direction of emitted positrons:</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tabLst>
                <a:tab algn="l" pos="0"/>
              </a:tabLst>
            </a:pPr>
            <a:r>
              <a:rPr b="0" lang="en-GB" sz="1700" spc="-1" strike="noStrike">
                <a:solidFill>
                  <a:srgbClr val="000000"/>
                </a:solidFill>
                <a:latin typeface="Calibri"/>
                <a:ea typeface="ヒラギノ角ゴ Pro W3"/>
              </a:rPr>
              <a:t>up-down asymmetry.</a:t>
            </a:r>
            <a:endParaRPr b="0" lang="en-GB" sz="1700" spc="-1" strike="noStrike">
              <a:solidFill>
                <a:srgbClr val="000000"/>
              </a:solidFill>
              <a:latin typeface="Arial"/>
            </a:endParaRPr>
          </a:p>
        </p:txBody>
      </p:sp>
      <p:sp>
        <p:nvSpPr>
          <p:cNvPr id="416"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Angular distribution – muon EDM experiment</a:t>
            </a:r>
            <a:endParaRPr b="0" lang="en-GB" sz="2400" spc="-1" strike="noStrike">
              <a:solidFill>
                <a:srgbClr val="000000"/>
              </a:solidFill>
              <a:latin typeface="Arial"/>
            </a:endParaRPr>
          </a:p>
        </p:txBody>
      </p:sp>
      <p:sp>
        <p:nvSpPr>
          <p:cNvPr id="417" name="PlaceHolder 3"/>
          <p:cNvSpPr>
            <a:spLocks noGrp="1"/>
          </p:cNvSpPr>
          <p:nvPr>
            <p:ph type="sldNum" idx="11"/>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33636F5E-C637-47F7-A3C4-3D781EB1DC52}"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418" name=""/>
          <p:cNvSpPr txBox="1"/>
          <p:nvPr/>
        </p:nvSpPr>
        <p:spPr>
          <a:xfrm>
            <a:off x="7191360" y="6197040"/>
            <a:ext cx="307080" cy="346320"/>
          </a:xfrm>
          <a:prstGeom prst="rect">
            <a:avLst/>
          </a:prstGeom>
          <a:noFill/>
          <a:ln w="0">
            <a:noFill/>
          </a:ln>
        </p:spPr>
        <p:txBody>
          <a:bodyPr lIns="90000" rIns="90000" tIns="45000" bIns="45000" anchor="t">
            <a:noAutofit/>
          </a:bodyPr>
          <a:p>
            <a:r>
              <a:rPr b="0" lang="en-GB" sz="1800" spc="-1" strike="noStrike">
                <a:solidFill>
                  <a:srgbClr val="000000"/>
                </a:solidFill>
                <a:latin typeface="Arial"/>
              </a:rPr>
              <a:t>2</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PlaceHolder 1"/>
          <p:cNvSpPr>
            <a:spLocks noGrp="1"/>
          </p:cNvSpPr>
          <p:nvPr>
            <p:ph/>
          </p:nvPr>
        </p:nvSpPr>
        <p:spPr>
          <a:xfrm>
            <a:off x="1099800" y="948600"/>
            <a:ext cx="7631280" cy="2418840"/>
          </a:xfrm>
          <a:prstGeom prst="rect">
            <a:avLst/>
          </a:prstGeom>
          <a:noFill/>
          <a:ln w="0">
            <a:noFill/>
          </a:ln>
        </p:spPr>
        <p:txBody>
          <a:bodyPr lIns="0" rIns="0" tIns="0" bIns="0" anchor="t">
            <a:noAutofit/>
          </a:bodyPr>
          <a:p>
            <a:pPr marL="216000" indent="-216000">
              <a:lnSpc>
                <a:spcPct val="100000"/>
              </a:lnSpc>
              <a:spcBef>
                <a:spcPts val="1417"/>
              </a:spcBef>
              <a:buClr>
                <a:srgbClr val="000000"/>
              </a:buClr>
              <a:buSzPct val="45000"/>
              <a:buFont typeface="Wingdings" charset="2"/>
              <a:buChar char=""/>
              <a:tabLst>
                <a:tab algn="l" pos="0"/>
              </a:tabLst>
            </a:pPr>
            <a:r>
              <a:rPr b="1" lang="en-GB" sz="1700" spc="-1" strike="noStrike">
                <a:solidFill>
                  <a:srgbClr val="000000"/>
                </a:solidFill>
                <a:latin typeface="Calibri"/>
                <a:ea typeface="ヒラギノ角ゴ Pro W3"/>
              </a:rPr>
              <a:t>Some asymmetry could still be observed due to systematic effects</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tabLst>
                <a:tab algn="l" pos="0"/>
              </a:tabLst>
            </a:pPr>
            <a:r>
              <a:rPr b="0" lang="en-GB" sz="1700" spc="-1" strike="noStrike">
                <a:solidFill>
                  <a:srgbClr val="000000"/>
                </a:solidFill>
                <a:latin typeface="Calibri"/>
                <a:ea typeface="ヒラギノ角ゴ Pro W3"/>
              </a:rPr>
              <a:t>effects that lead to a </a:t>
            </a:r>
            <a:r>
              <a:rPr b="0" i="1" lang="en-GB" sz="1700" spc="-1" strike="noStrike">
                <a:solidFill>
                  <a:srgbClr val="000000"/>
                </a:solidFill>
                <a:latin typeface="Calibri"/>
                <a:ea typeface="ヒラギノ角ゴ Pro W3"/>
              </a:rPr>
              <a:t>real</a:t>
            </a:r>
            <a:r>
              <a:rPr b="0" lang="en-GB" sz="1700" spc="-1" strike="noStrike">
                <a:solidFill>
                  <a:srgbClr val="000000"/>
                </a:solidFill>
                <a:latin typeface="Calibri"/>
                <a:ea typeface="ヒラギノ角ゴ Pro W3"/>
              </a:rPr>
              <a:t> or </a:t>
            </a:r>
            <a:r>
              <a:rPr b="0" i="1" lang="en-GB" sz="1700" spc="-1" strike="noStrike">
                <a:solidFill>
                  <a:srgbClr val="000000"/>
                </a:solidFill>
                <a:latin typeface="Calibri"/>
                <a:ea typeface="ヒラギノ角ゴ Pro W3"/>
              </a:rPr>
              <a:t>apparent</a:t>
            </a:r>
            <a:r>
              <a:rPr b="0" lang="en-GB" sz="1700" spc="-1" strike="noStrike">
                <a:solidFill>
                  <a:srgbClr val="000000"/>
                </a:solidFill>
                <a:latin typeface="Calibri"/>
                <a:ea typeface="ヒラギノ角ゴ Pro W3"/>
              </a:rPr>
              <a:t> precession of the spin around the radial axis that are not related to the EDM </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Types of systematic effects:</a:t>
            </a:r>
            <a:endParaRPr b="0" lang="en-GB" sz="1700" spc="-1" strike="noStrike">
              <a:solidFill>
                <a:srgbClr val="000000"/>
              </a:solidFill>
              <a:latin typeface="Arial"/>
            </a:endParaRPr>
          </a:p>
          <a:p>
            <a:pPr lvl="1" marL="432000" indent="-216000">
              <a:lnSpc>
                <a:spcPct val="100000"/>
              </a:lnSpc>
              <a:spcBef>
                <a:spcPts val="1134"/>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Early to late variation of detection efficiency of the EDM detectors </a:t>
            </a:r>
            <a:r>
              <a:rPr b="1" i="1" lang="en-GB" sz="1700" spc="-1" strike="noStrike">
                <a:solidFill>
                  <a:srgbClr val="000000"/>
                </a:solidFill>
                <a:latin typeface="Calibri"/>
                <a:ea typeface="ヒラギノ角ゴ Pro W3"/>
              </a:rPr>
              <a:t>(apparent)</a:t>
            </a:r>
            <a:endParaRPr b="0" lang="en-GB" sz="1700" spc="-1" strike="noStrike">
              <a:solidFill>
                <a:srgbClr val="000000"/>
              </a:solidFill>
              <a:latin typeface="Arial"/>
            </a:endParaRPr>
          </a:p>
          <a:p>
            <a:pPr lvl="1" marL="432000" indent="-216000">
              <a:lnSpc>
                <a:spcPct val="100000"/>
              </a:lnSpc>
              <a:spcBef>
                <a:spcPts val="1134"/>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Coupling of the anomalous magnetic moment with the EM fields of the experimental setup </a:t>
            </a:r>
            <a:r>
              <a:rPr b="1" i="1" lang="en-GB" sz="1700" spc="-1" strike="noStrike">
                <a:solidFill>
                  <a:srgbClr val="000000"/>
                </a:solidFill>
                <a:latin typeface="Calibri"/>
                <a:ea typeface="ヒラギノ角ゴ Pro W3"/>
              </a:rPr>
              <a:t>(real)</a:t>
            </a:r>
            <a:endParaRPr b="0" lang="en-GB" sz="1700" spc="-1" strike="noStrike">
              <a:solidFill>
                <a:srgbClr val="000000"/>
              </a:solidFill>
              <a:latin typeface="Arial"/>
            </a:endParaRPr>
          </a:p>
          <a:p>
            <a:pPr lvl="2" marL="1296000" indent="-288000">
              <a:lnSpc>
                <a:spcPct val="100000"/>
              </a:lnSpc>
              <a:spcBef>
                <a:spcPts val="850"/>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Dynamical phase</a:t>
            </a:r>
            <a:endParaRPr b="0" lang="en-GB" sz="1700" spc="-1" strike="noStrike">
              <a:solidFill>
                <a:srgbClr val="000000"/>
              </a:solidFill>
              <a:latin typeface="Arial"/>
            </a:endParaRPr>
          </a:p>
          <a:p>
            <a:pPr lvl="2" marL="1296000" indent="-288000">
              <a:lnSpc>
                <a:spcPct val="100000"/>
              </a:lnSpc>
              <a:spcBef>
                <a:spcPts val="2551"/>
              </a:spcBef>
              <a:spcAft>
                <a:spcPts val="1701"/>
              </a:spcAft>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Geometric phase</a:t>
            </a:r>
            <a:endParaRPr b="0" lang="en-GB" sz="1700" spc="-1" strike="noStrike">
              <a:solidFill>
                <a:srgbClr val="000000"/>
              </a:solidFill>
              <a:latin typeface="Arial"/>
            </a:endParaRPr>
          </a:p>
        </p:txBody>
      </p:sp>
      <p:sp>
        <p:nvSpPr>
          <p:cNvPr id="420"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Systematic effects</a:t>
            </a:r>
            <a:endParaRPr b="0" lang="en-GB" sz="2400" spc="-1" strike="noStrike">
              <a:solidFill>
                <a:srgbClr val="000000"/>
              </a:solidFill>
              <a:latin typeface="Arial"/>
            </a:endParaRPr>
          </a:p>
        </p:txBody>
      </p:sp>
      <p:sp>
        <p:nvSpPr>
          <p:cNvPr id="421" name="PlaceHolder 3"/>
          <p:cNvSpPr>
            <a:spLocks noGrp="1"/>
          </p:cNvSpPr>
          <p:nvPr>
            <p:ph type="sldNum" idx="12"/>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42C45C19-D5E6-44A2-9746-CDE412F7C15A}"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422" name=""/>
          <p:cNvSpPr txBox="1"/>
          <p:nvPr/>
        </p:nvSpPr>
        <p:spPr>
          <a:xfrm>
            <a:off x="7191360" y="6197040"/>
            <a:ext cx="307080" cy="346320"/>
          </a:xfrm>
          <a:prstGeom prst="rect">
            <a:avLst/>
          </a:prstGeom>
          <a:noFill/>
          <a:ln w="0">
            <a:noFill/>
          </a:ln>
        </p:spPr>
        <p:txBody>
          <a:bodyPr lIns="90000" rIns="90000" tIns="45000" bIns="45000" anchor="t">
            <a:noAutofit/>
          </a:bodyPr>
          <a:p>
            <a:r>
              <a:rPr b="0" lang="en-GB" sz="1800" spc="-1" strike="noStrike">
                <a:solidFill>
                  <a:srgbClr val="000000"/>
                </a:solidFill>
                <a:latin typeface="Arial"/>
              </a:rPr>
              <a:t>2</a:t>
            </a:r>
            <a:endParaRPr b="0" lang="en-GB" sz="1800" spc="-1" strike="noStrike">
              <a:solidFill>
                <a:srgbClr val="000000"/>
              </a:solidFill>
              <a:latin typeface="Arial"/>
            </a:endParaRPr>
          </a:p>
        </p:txBody>
      </p:sp>
      <p:pic>
        <p:nvPicPr>
          <p:cNvPr id="423" name="" descr=""/>
          <p:cNvPicPr/>
          <p:nvPr/>
        </p:nvPicPr>
        <p:blipFill>
          <a:blip r:embed="rId1"/>
          <a:stretch/>
        </p:blipFill>
        <p:spPr>
          <a:xfrm>
            <a:off x="4631400" y="3199320"/>
            <a:ext cx="4268880" cy="681840"/>
          </a:xfrm>
          <a:prstGeom prst="rect">
            <a:avLst/>
          </a:prstGeom>
          <a:ln w="0">
            <a:noFill/>
          </a:ln>
        </p:spPr>
      </p:pic>
      <p:pic>
        <p:nvPicPr>
          <p:cNvPr id="424" name="" descr=""/>
          <p:cNvPicPr/>
          <p:nvPr/>
        </p:nvPicPr>
        <p:blipFill>
          <a:blip r:embed="rId2"/>
          <a:stretch/>
        </p:blipFill>
        <p:spPr>
          <a:xfrm>
            <a:off x="4659480" y="3911400"/>
            <a:ext cx="2746080" cy="6030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Early-to-late detection efficiency changes</a:t>
            </a:r>
            <a:endParaRPr b="0" lang="en-GB" sz="2400" spc="-1" strike="noStrike">
              <a:solidFill>
                <a:srgbClr val="000000"/>
              </a:solidFill>
              <a:latin typeface="Arial"/>
            </a:endParaRPr>
          </a:p>
        </p:txBody>
      </p:sp>
      <p:sp>
        <p:nvSpPr>
          <p:cNvPr id="426" name="PlaceHolder 2"/>
          <p:cNvSpPr>
            <a:spLocks noGrp="1"/>
          </p:cNvSpPr>
          <p:nvPr>
            <p:ph type="sldNum" idx="13"/>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908FCB6F-A3D8-4C24-8A0E-E91ED7D04601}"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427" name=""/>
          <p:cNvSpPr/>
          <p:nvPr/>
        </p:nvSpPr>
        <p:spPr>
          <a:xfrm>
            <a:off x="8227080" y="1658160"/>
            <a:ext cx="250200" cy="245160"/>
          </a:xfrm>
          <a:prstGeom prst="rect">
            <a:avLst/>
          </a:prstGeom>
          <a:no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28" name="PlaceHolder 3"/>
          <p:cNvSpPr>
            <a:spLocks noGrp="1"/>
          </p:cNvSpPr>
          <p:nvPr>
            <p:ph/>
          </p:nvPr>
        </p:nvSpPr>
        <p:spPr>
          <a:xfrm>
            <a:off x="1037160" y="985680"/>
            <a:ext cx="4106160" cy="3300480"/>
          </a:xfrm>
          <a:prstGeom prst="rect">
            <a:avLst/>
          </a:prstGeom>
          <a:noFill/>
          <a:ln w="0">
            <a:noFill/>
          </a:ln>
        </p:spPr>
        <p:txBody>
          <a:bodyPr lIns="0" rIns="0" tIns="0" bIns="0" anchor="t">
            <a:noAutofit/>
          </a:bodyPr>
          <a:p>
            <a:pPr marL="216000" indent="-216000">
              <a:lnSpc>
                <a:spcPct val="110000"/>
              </a:lnSpc>
              <a:buClr>
                <a:srgbClr val="000000"/>
              </a:buClr>
              <a:buSzPct val="45000"/>
              <a:buFont typeface="Wingdings" charset="2"/>
              <a:buChar char=""/>
              <a:tabLst>
                <a:tab algn="l" pos="0"/>
              </a:tabLst>
            </a:pPr>
            <a:r>
              <a:rPr b="0" lang="de-CH" sz="1700" spc="-1" strike="noStrike">
                <a:solidFill>
                  <a:srgbClr val="000000"/>
                </a:solidFill>
                <a:latin typeface="Calibri"/>
                <a:ea typeface="ヒラギノ角ゴ Pro W3"/>
              </a:rPr>
              <a:t>Strong pulsed magnetic field → eddy currents, noise, heat in detectors and associated electronics.</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1" lang="de-CH" sz="1700" spc="-1" strike="noStrike">
                <a:solidFill>
                  <a:srgbClr val="000000"/>
                </a:solidFill>
                <a:latin typeface="Calibri"/>
                <a:ea typeface="ヒラギノ角ゴ Pro W3"/>
              </a:rPr>
              <a:t>Time-dependent changes in the detection efficiency of a set of detectors will be seen as a false EDM signal.</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0" lang="de-CH" sz="1700" spc="-1" strike="noStrike">
                <a:solidFill>
                  <a:srgbClr val="000000"/>
                </a:solidFill>
                <a:latin typeface="Calibri"/>
                <a:ea typeface="ヒラギノ角ゴ Pro W3"/>
              </a:rPr>
              <a:t>Systematics can be studied by decoupling the pulse time from the stopping time.</a:t>
            </a:r>
            <a:br>
              <a:rPr sz="1700"/>
            </a:br>
            <a:r>
              <a:rPr b="0" i="1" lang="de-CH" sz="1300" spc="-1" strike="noStrike">
                <a:solidFill>
                  <a:srgbClr val="000000"/>
                </a:solidFill>
                <a:latin typeface="Calibri"/>
                <a:ea typeface="ヒラギノ角ゴ Pro W3"/>
              </a:rPr>
              <a:t>(stop muons in a target and study the detector response)</a:t>
            </a:r>
            <a:endParaRPr b="0" lang="en-GB" sz="1300" spc="-1" strike="noStrike">
              <a:solidFill>
                <a:srgbClr val="000000"/>
              </a:solidFill>
              <a:latin typeface="Arial"/>
            </a:endParaRPr>
          </a:p>
        </p:txBody>
      </p:sp>
      <p:sp>
        <p:nvSpPr>
          <p:cNvPr id="429" name=""/>
          <p:cNvSpPr/>
          <p:nvPr/>
        </p:nvSpPr>
        <p:spPr>
          <a:xfrm>
            <a:off x="7920720" y="133416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30" name=""/>
          <p:cNvSpPr/>
          <p:nvPr/>
        </p:nvSpPr>
        <p:spPr>
          <a:xfrm>
            <a:off x="7939800" y="133452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31" name=""/>
          <p:cNvSpPr/>
          <p:nvPr/>
        </p:nvSpPr>
        <p:spPr>
          <a:xfrm>
            <a:off x="7963200" y="133488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32" name=""/>
          <p:cNvSpPr/>
          <p:nvPr/>
        </p:nvSpPr>
        <p:spPr>
          <a:xfrm>
            <a:off x="7993080" y="1335600"/>
            <a:ext cx="10404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33" name=""/>
          <p:cNvSpPr/>
          <p:nvPr/>
        </p:nvSpPr>
        <p:spPr>
          <a:xfrm>
            <a:off x="8016840" y="1335600"/>
            <a:ext cx="10440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34" name=""/>
          <p:cNvSpPr/>
          <p:nvPr/>
        </p:nvSpPr>
        <p:spPr>
          <a:xfrm>
            <a:off x="8039160" y="133488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grpSp>
        <p:nvGrpSpPr>
          <p:cNvPr id="435" name=""/>
          <p:cNvGrpSpPr/>
          <p:nvPr/>
        </p:nvGrpSpPr>
        <p:grpSpPr>
          <a:xfrm>
            <a:off x="6404400" y="1300680"/>
            <a:ext cx="1503720" cy="1671840"/>
            <a:chOff x="6404400" y="1300680"/>
            <a:chExt cx="1503720" cy="1671840"/>
          </a:xfrm>
        </p:grpSpPr>
        <p:sp>
          <p:nvSpPr>
            <p:cNvPr id="436" name=""/>
            <p:cNvSpPr/>
            <p:nvPr/>
          </p:nvSpPr>
          <p:spPr>
            <a:xfrm>
              <a:off x="6404400" y="1301400"/>
              <a:ext cx="561600" cy="1669680"/>
            </a:xfrm>
            <a:prstGeom prst="ellipse">
              <a:avLst/>
            </a:prstGeom>
            <a:noFill/>
            <a:ln w="7200">
              <a:solidFill>
                <a:srgbClr val="c62828"/>
              </a:solidFill>
              <a:roun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37" name=""/>
            <p:cNvSpPr/>
            <p:nvPr/>
          </p:nvSpPr>
          <p:spPr>
            <a:xfrm>
              <a:off x="6603840" y="1300680"/>
              <a:ext cx="561600" cy="1669320"/>
            </a:xfrm>
            <a:prstGeom prst="ellipse">
              <a:avLst/>
            </a:prstGeom>
            <a:noFill/>
            <a:ln w="0">
              <a:solidFill>
                <a:srgbClr val="c62828"/>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38" name=""/>
            <p:cNvSpPr/>
            <p:nvPr/>
          </p:nvSpPr>
          <p:spPr>
            <a:xfrm>
              <a:off x="6541560" y="1301760"/>
              <a:ext cx="561600" cy="1669680"/>
            </a:xfrm>
            <a:prstGeom prst="ellipse">
              <a:avLst/>
            </a:prstGeom>
            <a:noFill/>
            <a:ln w="0">
              <a:solidFill>
                <a:srgbClr val="c62828"/>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39" name=""/>
            <p:cNvSpPr/>
            <p:nvPr/>
          </p:nvSpPr>
          <p:spPr>
            <a:xfrm>
              <a:off x="6490440" y="1302120"/>
              <a:ext cx="561240" cy="1669680"/>
            </a:xfrm>
            <a:prstGeom prst="ellipse">
              <a:avLst/>
            </a:prstGeom>
            <a:noFill/>
            <a:ln w="0">
              <a:solidFill>
                <a:srgbClr val="c62828"/>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40" name=""/>
            <p:cNvSpPr/>
            <p:nvPr/>
          </p:nvSpPr>
          <p:spPr>
            <a:xfrm>
              <a:off x="6459480" y="1302480"/>
              <a:ext cx="561240" cy="1669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41" name=""/>
            <p:cNvSpPr/>
            <p:nvPr/>
          </p:nvSpPr>
          <p:spPr>
            <a:xfrm>
              <a:off x="6441840" y="1303200"/>
              <a:ext cx="561240" cy="1669320"/>
            </a:xfrm>
            <a:prstGeom prst="ellipse">
              <a:avLst/>
            </a:prstGeom>
            <a:noFill/>
            <a:ln w="3600">
              <a:solidFill>
                <a:srgbClr val="c62828"/>
              </a:solidFill>
              <a:roun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42" name=""/>
            <p:cNvSpPr/>
            <p:nvPr/>
          </p:nvSpPr>
          <p:spPr>
            <a:xfrm>
              <a:off x="6417360" y="1301040"/>
              <a:ext cx="561240" cy="1669680"/>
            </a:xfrm>
            <a:prstGeom prst="ellipse">
              <a:avLst/>
            </a:prstGeom>
            <a:noFill/>
            <a:ln w="3600">
              <a:solidFill>
                <a:srgbClr val="c62828"/>
              </a:solidFill>
              <a:roun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43" name=""/>
            <p:cNvSpPr/>
            <p:nvPr/>
          </p:nvSpPr>
          <p:spPr>
            <a:xfrm>
              <a:off x="6638040" y="1303200"/>
              <a:ext cx="561240" cy="1669320"/>
            </a:xfrm>
            <a:prstGeom prst="ellipse">
              <a:avLst/>
            </a:prstGeom>
            <a:solidFill>
              <a:srgbClr val="fff176">
                <a:alpha val="70000"/>
              </a:srgbClr>
            </a:solidFill>
            <a:ln w="0">
              <a:solidFill>
                <a:srgbClr val="c62828"/>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44" name=""/>
            <p:cNvSpPr/>
            <p:nvPr/>
          </p:nvSpPr>
          <p:spPr>
            <a:xfrm>
              <a:off x="6680160" y="1301400"/>
              <a:ext cx="561240" cy="1669680"/>
            </a:xfrm>
            <a:prstGeom prst="ellipse">
              <a:avLst/>
            </a:prstGeom>
            <a:noFill/>
            <a:ln w="0">
              <a:solidFill>
                <a:srgbClr val="c62828"/>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45" name=""/>
            <p:cNvSpPr/>
            <p:nvPr/>
          </p:nvSpPr>
          <p:spPr>
            <a:xfrm>
              <a:off x="6722280" y="1301040"/>
              <a:ext cx="561240" cy="1669680"/>
            </a:xfrm>
            <a:prstGeom prst="ellipse">
              <a:avLst/>
            </a:prstGeom>
            <a:noFill/>
            <a:ln w="0">
              <a:solidFill>
                <a:srgbClr val="c62828"/>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46" name=""/>
            <p:cNvSpPr/>
            <p:nvPr/>
          </p:nvSpPr>
          <p:spPr>
            <a:xfrm>
              <a:off x="6802920" y="1301760"/>
              <a:ext cx="561600" cy="1669680"/>
            </a:xfrm>
            <a:prstGeom prst="ellipse">
              <a:avLst/>
            </a:prstGeom>
            <a:noFill/>
            <a:ln w="0">
              <a:solidFill>
                <a:srgbClr val="c62828"/>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47" name=""/>
            <p:cNvSpPr/>
            <p:nvPr/>
          </p:nvSpPr>
          <p:spPr>
            <a:xfrm>
              <a:off x="6818040" y="1301760"/>
              <a:ext cx="561240" cy="1669680"/>
            </a:xfrm>
            <a:prstGeom prst="ellipse">
              <a:avLst/>
            </a:prstGeom>
            <a:noFill/>
            <a:ln w="0">
              <a:solidFill>
                <a:srgbClr val="c62828"/>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48" name=""/>
            <p:cNvSpPr/>
            <p:nvPr/>
          </p:nvSpPr>
          <p:spPr>
            <a:xfrm>
              <a:off x="6868080" y="1303200"/>
              <a:ext cx="561240" cy="1669320"/>
            </a:xfrm>
            <a:prstGeom prst="ellipse">
              <a:avLst/>
            </a:prstGeom>
            <a:noFill/>
            <a:ln w="10800">
              <a:solidFill>
                <a:srgbClr val="c62828"/>
              </a:solidFill>
              <a:roun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49" name=""/>
            <p:cNvSpPr/>
            <p:nvPr/>
          </p:nvSpPr>
          <p:spPr>
            <a:xfrm>
              <a:off x="6847200" y="1301040"/>
              <a:ext cx="561600" cy="1669680"/>
            </a:xfrm>
            <a:prstGeom prst="ellipse">
              <a:avLst/>
            </a:prstGeom>
            <a:noFill/>
            <a:ln w="3600">
              <a:solidFill>
                <a:srgbClr val="c62828"/>
              </a:solidFill>
              <a:roun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50" name=""/>
            <p:cNvSpPr/>
            <p:nvPr/>
          </p:nvSpPr>
          <p:spPr>
            <a:xfrm>
              <a:off x="6831720" y="1301400"/>
              <a:ext cx="561240" cy="1669680"/>
            </a:xfrm>
            <a:prstGeom prst="ellipse">
              <a:avLst/>
            </a:prstGeom>
            <a:noFill/>
            <a:ln w="3600">
              <a:solidFill>
                <a:srgbClr val="c62828"/>
              </a:solidFill>
              <a:roun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51" name=""/>
            <p:cNvSpPr/>
            <p:nvPr/>
          </p:nvSpPr>
          <p:spPr>
            <a:xfrm>
              <a:off x="6922800" y="2104200"/>
              <a:ext cx="985320" cy="360"/>
            </a:xfrm>
            <a:prstGeom prst="line">
              <a:avLst/>
            </a:prstGeom>
            <a:ln w="14400">
              <a:solidFill>
                <a:srgbClr val="000000"/>
              </a:solidFill>
              <a:round/>
              <a:tailEnd len="med" type="triangle" w="med"/>
            </a:ln>
          </p:spPr>
          <p:style>
            <a:lnRef idx="0"/>
            <a:fillRef idx="0"/>
            <a:effectRef idx="0"/>
            <a:fontRef idx="minor"/>
          </p:style>
          <p:txBody>
            <a:bodyPr lIns="90000" rIns="90000" tIns="-44640" bIns="-44640" anchor="t" anchorCtr="1">
              <a:noAutofit/>
            </a:bodyPr>
            <a:p>
              <a:endParaRPr b="0" lang="en-GB" sz="1800" spc="-1" strike="noStrike">
                <a:solidFill>
                  <a:srgbClr val="000000"/>
                </a:solidFill>
                <a:latin typeface="Arial"/>
              </a:endParaRPr>
            </a:p>
          </p:txBody>
        </p:sp>
        <p:sp>
          <p:nvSpPr>
            <p:cNvPr id="452" name=""/>
            <p:cNvSpPr/>
            <p:nvPr/>
          </p:nvSpPr>
          <p:spPr>
            <a:xfrm>
              <a:off x="7601400" y="2069640"/>
              <a:ext cx="306360" cy="291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US" sz="1300" spc="-1" strike="noStrike">
                  <a:solidFill>
                    <a:srgbClr val="000000"/>
                  </a:solidFill>
                  <a:latin typeface="DejaVu Math TeX Gyre"/>
                  <a:ea typeface="DejaVu Sans"/>
                </a:rPr>
                <a:t>y</a:t>
              </a:r>
              <a:endParaRPr b="0" lang="en-GB" sz="1300" spc="-1" strike="noStrike">
                <a:solidFill>
                  <a:srgbClr val="000000"/>
                </a:solidFill>
                <a:latin typeface="Arial"/>
              </a:endParaRPr>
            </a:p>
          </p:txBody>
        </p:sp>
        <p:sp>
          <p:nvSpPr>
            <p:cNvPr id="453" name=""/>
            <p:cNvSpPr/>
            <p:nvPr/>
          </p:nvSpPr>
          <p:spPr>
            <a:xfrm>
              <a:off x="6760800" y="1303200"/>
              <a:ext cx="561600" cy="1669320"/>
            </a:xfrm>
            <a:prstGeom prst="ellipse">
              <a:avLst/>
            </a:prstGeom>
            <a:noFill/>
            <a:ln w="0">
              <a:solidFill>
                <a:srgbClr val="c62828"/>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grpSp>
      <p:grpSp>
        <p:nvGrpSpPr>
          <p:cNvPr id="454" name=""/>
          <p:cNvGrpSpPr/>
          <p:nvPr/>
        </p:nvGrpSpPr>
        <p:grpSpPr>
          <a:xfrm>
            <a:off x="5127840" y="1303200"/>
            <a:ext cx="826920" cy="1654560"/>
            <a:chOff x="5127840" y="1303200"/>
            <a:chExt cx="826920" cy="1654560"/>
          </a:xfrm>
        </p:grpSpPr>
        <p:grpSp>
          <p:nvGrpSpPr>
            <p:cNvPr id="455" name=""/>
            <p:cNvGrpSpPr/>
            <p:nvPr/>
          </p:nvGrpSpPr>
          <p:grpSpPr>
            <a:xfrm>
              <a:off x="5127840" y="1303200"/>
              <a:ext cx="702360" cy="1654560"/>
              <a:chOff x="5127840" y="1303200"/>
              <a:chExt cx="702360" cy="1654560"/>
            </a:xfrm>
          </p:grpSpPr>
          <p:sp>
            <p:nvSpPr>
              <p:cNvPr id="456" name=""/>
              <p:cNvSpPr/>
              <p:nvPr/>
            </p:nvSpPr>
            <p:spPr>
              <a:xfrm>
                <a:off x="5127840" y="1303200"/>
                <a:ext cx="702360" cy="1654560"/>
              </a:xfrm>
              <a:custGeom>
                <a:avLst/>
                <a:gdLst>
                  <a:gd name="textAreaLeft" fmla="*/ 0 w 702360"/>
                  <a:gd name="textAreaRight" fmla="*/ 702720 w 702360"/>
                  <a:gd name="textAreaTop" fmla="*/ 0 h 1654560"/>
                  <a:gd name="textAreaBottom" fmla="*/ 1654920 h 1654560"/>
                </a:gdLst>
                <a:ahLst/>
                <a:rect l="textAreaLeft" t="textAreaTop" r="textAreaRight" b="textAreaBottom"/>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57" name=""/>
              <p:cNvSpPr/>
              <p:nvPr/>
            </p:nvSpPr>
            <p:spPr>
              <a:xfrm>
                <a:off x="5127840" y="1303200"/>
                <a:ext cx="702360" cy="1654560"/>
              </a:xfrm>
              <a:custGeom>
                <a:avLst/>
                <a:gdLst>
                  <a:gd name="textAreaLeft" fmla="*/ 0 w 702360"/>
                  <a:gd name="textAreaRight" fmla="*/ 702720 w 702360"/>
                  <a:gd name="textAreaTop" fmla="*/ 0 h 1654560"/>
                  <a:gd name="textAreaBottom" fmla="*/ 1654920 h 1654560"/>
                </a:gdLst>
                <a:ahLst/>
                <a:rect l="textAreaLeft" t="textAreaTop" r="textAreaRight" b="textAreaBottom"/>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grpSp>
        <p:grpSp>
          <p:nvGrpSpPr>
            <p:cNvPr id="458" name=""/>
            <p:cNvGrpSpPr/>
            <p:nvPr/>
          </p:nvGrpSpPr>
          <p:grpSpPr>
            <a:xfrm>
              <a:off x="5252400" y="1303200"/>
              <a:ext cx="702360" cy="1654560"/>
              <a:chOff x="5252400" y="1303200"/>
              <a:chExt cx="702360" cy="1654560"/>
            </a:xfrm>
          </p:grpSpPr>
          <p:sp>
            <p:nvSpPr>
              <p:cNvPr id="459" name=""/>
              <p:cNvSpPr/>
              <p:nvPr/>
            </p:nvSpPr>
            <p:spPr>
              <a:xfrm>
                <a:off x="5252400" y="1303200"/>
                <a:ext cx="702360" cy="1654560"/>
              </a:xfrm>
              <a:custGeom>
                <a:avLst/>
                <a:gdLst>
                  <a:gd name="textAreaLeft" fmla="*/ 0 w 702360"/>
                  <a:gd name="textAreaRight" fmla="*/ 702720 w 702360"/>
                  <a:gd name="textAreaTop" fmla="*/ 0 h 1654560"/>
                  <a:gd name="textAreaBottom" fmla="*/ 1654920 h 1654560"/>
                </a:gdLst>
                <a:ahLst/>
                <a:rect l="textAreaLeft" t="textAreaTop" r="textAreaRight" b="textAreaBottom"/>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60" name=""/>
              <p:cNvSpPr/>
              <p:nvPr/>
            </p:nvSpPr>
            <p:spPr>
              <a:xfrm>
                <a:off x="5252400" y="1303200"/>
                <a:ext cx="702360" cy="1654560"/>
              </a:xfrm>
              <a:custGeom>
                <a:avLst/>
                <a:gdLst>
                  <a:gd name="textAreaLeft" fmla="*/ 0 w 702360"/>
                  <a:gd name="textAreaRight" fmla="*/ 702720 w 702360"/>
                  <a:gd name="textAreaTop" fmla="*/ 0 h 1654560"/>
                  <a:gd name="textAreaBottom" fmla="*/ 1654920 h 1654560"/>
                </a:gdLst>
                <a:ahLst/>
                <a:rect l="textAreaLeft" t="textAreaTop" r="textAreaRight" b="textAreaBottom"/>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grpSp>
      </p:grpSp>
      <p:grpSp>
        <p:nvGrpSpPr>
          <p:cNvPr id="461" name=""/>
          <p:cNvGrpSpPr/>
          <p:nvPr/>
        </p:nvGrpSpPr>
        <p:grpSpPr>
          <a:xfrm>
            <a:off x="7961760" y="1303200"/>
            <a:ext cx="826920" cy="1654560"/>
            <a:chOff x="7961760" y="1303200"/>
            <a:chExt cx="826920" cy="1654560"/>
          </a:xfrm>
        </p:grpSpPr>
        <p:grpSp>
          <p:nvGrpSpPr>
            <p:cNvPr id="462" name=""/>
            <p:cNvGrpSpPr/>
            <p:nvPr/>
          </p:nvGrpSpPr>
          <p:grpSpPr>
            <a:xfrm>
              <a:off x="7961760" y="1303200"/>
              <a:ext cx="702360" cy="1654560"/>
              <a:chOff x="7961760" y="1303200"/>
              <a:chExt cx="702360" cy="1654560"/>
            </a:xfrm>
          </p:grpSpPr>
          <p:sp>
            <p:nvSpPr>
              <p:cNvPr id="463" name=""/>
              <p:cNvSpPr/>
              <p:nvPr/>
            </p:nvSpPr>
            <p:spPr>
              <a:xfrm>
                <a:off x="7961760" y="1303200"/>
                <a:ext cx="702360" cy="1654560"/>
              </a:xfrm>
              <a:custGeom>
                <a:avLst/>
                <a:gdLst>
                  <a:gd name="textAreaLeft" fmla="*/ 0 w 702360"/>
                  <a:gd name="textAreaRight" fmla="*/ 702720 w 702360"/>
                  <a:gd name="textAreaTop" fmla="*/ 0 h 1654560"/>
                  <a:gd name="textAreaBottom" fmla="*/ 1654920 h 1654560"/>
                </a:gdLst>
                <a:ahLst/>
                <a:rect l="textAreaLeft" t="textAreaTop" r="textAreaRight" b="textAreaBottom"/>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64" name=""/>
              <p:cNvSpPr/>
              <p:nvPr/>
            </p:nvSpPr>
            <p:spPr>
              <a:xfrm>
                <a:off x="7961760" y="1303200"/>
                <a:ext cx="702360" cy="1654560"/>
              </a:xfrm>
              <a:custGeom>
                <a:avLst/>
                <a:gdLst>
                  <a:gd name="textAreaLeft" fmla="*/ 0 w 702360"/>
                  <a:gd name="textAreaRight" fmla="*/ 702720 w 702360"/>
                  <a:gd name="textAreaTop" fmla="*/ 0 h 1654560"/>
                  <a:gd name="textAreaBottom" fmla="*/ 1654920 h 1654560"/>
                </a:gdLst>
                <a:ahLst/>
                <a:rect l="textAreaLeft" t="textAreaTop" r="textAreaRight" b="textAreaBottom"/>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grpSp>
        <p:grpSp>
          <p:nvGrpSpPr>
            <p:cNvPr id="465" name=""/>
            <p:cNvGrpSpPr/>
            <p:nvPr/>
          </p:nvGrpSpPr>
          <p:grpSpPr>
            <a:xfrm>
              <a:off x="8086320" y="1303200"/>
              <a:ext cx="702360" cy="1654560"/>
              <a:chOff x="8086320" y="1303200"/>
              <a:chExt cx="702360" cy="1654560"/>
            </a:xfrm>
          </p:grpSpPr>
          <p:sp>
            <p:nvSpPr>
              <p:cNvPr id="466" name=""/>
              <p:cNvSpPr/>
              <p:nvPr/>
            </p:nvSpPr>
            <p:spPr>
              <a:xfrm>
                <a:off x="8086320" y="1303200"/>
                <a:ext cx="702360" cy="1654560"/>
              </a:xfrm>
              <a:custGeom>
                <a:avLst/>
                <a:gdLst>
                  <a:gd name="textAreaLeft" fmla="*/ 0 w 702360"/>
                  <a:gd name="textAreaRight" fmla="*/ 702720 w 702360"/>
                  <a:gd name="textAreaTop" fmla="*/ 0 h 1654560"/>
                  <a:gd name="textAreaBottom" fmla="*/ 1654920 h 1654560"/>
                </a:gdLst>
                <a:ahLst/>
                <a:rect l="textAreaLeft" t="textAreaTop" r="textAreaRight" b="textAreaBottom"/>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67" name=""/>
              <p:cNvSpPr/>
              <p:nvPr/>
            </p:nvSpPr>
            <p:spPr>
              <a:xfrm>
                <a:off x="8086320" y="1303200"/>
                <a:ext cx="702360" cy="1654560"/>
              </a:xfrm>
              <a:custGeom>
                <a:avLst/>
                <a:gdLst>
                  <a:gd name="textAreaLeft" fmla="*/ 0 w 702360"/>
                  <a:gd name="textAreaRight" fmla="*/ 702720 w 702360"/>
                  <a:gd name="textAreaTop" fmla="*/ 0 h 1654560"/>
                  <a:gd name="textAreaBottom" fmla="*/ 1654920 h 1654560"/>
                </a:gdLst>
                <a:ahLst/>
                <a:rect l="textAreaLeft" t="textAreaTop" r="textAreaRight" b="textAreaBottom"/>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grpSp>
      </p:grpSp>
      <p:sp>
        <p:nvSpPr>
          <p:cNvPr id="468" name=""/>
          <p:cNvSpPr/>
          <p:nvPr/>
        </p:nvSpPr>
        <p:spPr>
          <a:xfrm>
            <a:off x="7035120" y="133164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69" name=""/>
          <p:cNvSpPr/>
          <p:nvPr/>
        </p:nvSpPr>
        <p:spPr>
          <a:xfrm>
            <a:off x="7052400" y="133164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70" name=""/>
          <p:cNvSpPr/>
          <p:nvPr/>
        </p:nvSpPr>
        <p:spPr>
          <a:xfrm>
            <a:off x="7071480" y="133200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71" name=""/>
          <p:cNvSpPr/>
          <p:nvPr/>
        </p:nvSpPr>
        <p:spPr>
          <a:xfrm>
            <a:off x="7095240" y="133236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72" name=""/>
          <p:cNvSpPr/>
          <p:nvPr/>
        </p:nvSpPr>
        <p:spPr>
          <a:xfrm>
            <a:off x="7124760" y="1333080"/>
            <a:ext cx="10440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73" name=""/>
          <p:cNvSpPr/>
          <p:nvPr/>
        </p:nvSpPr>
        <p:spPr>
          <a:xfrm>
            <a:off x="7148880" y="1333080"/>
            <a:ext cx="10404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74" name=""/>
          <p:cNvSpPr/>
          <p:nvPr/>
        </p:nvSpPr>
        <p:spPr>
          <a:xfrm>
            <a:off x="7171200" y="133236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75" name=""/>
          <p:cNvSpPr/>
          <p:nvPr/>
        </p:nvSpPr>
        <p:spPr>
          <a:xfrm>
            <a:off x="7194600" y="133200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76" name=""/>
          <p:cNvSpPr/>
          <p:nvPr/>
        </p:nvSpPr>
        <p:spPr>
          <a:xfrm>
            <a:off x="7211880" y="133200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77" name=""/>
          <p:cNvSpPr/>
          <p:nvPr/>
        </p:nvSpPr>
        <p:spPr>
          <a:xfrm>
            <a:off x="7230960" y="133236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78" name=""/>
          <p:cNvSpPr/>
          <p:nvPr/>
        </p:nvSpPr>
        <p:spPr>
          <a:xfrm>
            <a:off x="7254360" y="1332720"/>
            <a:ext cx="10440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79" name=""/>
          <p:cNvSpPr/>
          <p:nvPr/>
        </p:nvSpPr>
        <p:spPr>
          <a:xfrm>
            <a:off x="7284240" y="1333440"/>
            <a:ext cx="10440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80" name=""/>
          <p:cNvSpPr/>
          <p:nvPr/>
        </p:nvSpPr>
        <p:spPr>
          <a:xfrm>
            <a:off x="7308360" y="1333440"/>
            <a:ext cx="10404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81" name=""/>
          <p:cNvSpPr/>
          <p:nvPr/>
        </p:nvSpPr>
        <p:spPr>
          <a:xfrm>
            <a:off x="7330680" y="1332720"/>
            <a:ext cx="10404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82" name=""/>
          <p:cNvSpPr/>
          <p:nvPr/>
        </p:nvSpPr>
        <p:spPr>
          <a:xfrm>
            <a:off x="7356240" y="133236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83" name=""/>
          <p:cNvSpPr/>
          <p:nvPr/>
        </p:nvSpPr>
        <p:spPr>
          <a:xfrm>
            <a:off x="7375320" y="1332720"/>
            <a:ext cx="10404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84" name=""/>
          <p:cNvSpPr/>
          <p:nvPr/>
        </p:nvSpPr>
        <p:spPr>
          <a:xfrm>
            <a:off x="7398720" y="1333080"/>
            <a:ext cx="10404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85" name=""/>
          <p:cNvSpPr/>
          <p:nvPr/>
        </p:nvSpPr>
        <p:spPr>
          <a:xfrm>
            <a:off x="7428600" y="133416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86" name=""/>
          <p:cNvSpPr/>
          <p:nvPr/>
        </p:nvSpPr>
        <p:spPr>
          <a:xfrm>
            <a:off x="7452360" y="133416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87" name=""/>
          <p:cNvSpPr/>
          <p:nvPr/>
        </p:nvSpPr>
        <p:spPr>
          <a:xfrm>
            <a:off x="7474680" y="1333080"/>
            <a:ext cx="10404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88" name=""/>
          <p:cNvSpPr/>
          <p:nvPr/>
        </p:nvSpPr>
        <p:spPr>
          <a:xfrm>
            <a:off x="7491600" y="1332720"/>
            <a:ext cx="10404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89" name=""/>
          <p:cNvSpPr/>
          <p:nvPr/>
        </p:nvSpPr>
        <p:spPr>
          <a:xfrm>
            <a:off x="7510680" y="1333080"/>
            <a:ext cx="10404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90" name=""/>
          <p:cNvSpPr/>
          <p:nvPr/>
        </p:nvSpPr>
        <p:spPr>
          <a:xfrm>
            <a:off x="7534080" y="1333440"/>
            <a:ext cx="10440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91" name=""/>
          <p:cNvSpPr/>
          <p:nvPr/>
        </p:nvSpPr>
        <p:spPr>
          <a:xfrm>
            <a:off x="7563960" y="133452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92" name=""/>
          <p:cNvSpPr/>
          <p:nvPr/>
        </p:nvSpPr>
        <p:spPr>
          <a:xfrm>
            <a:off x="7587720" y="133452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93" name=""/>
          <p:cNvSpPr/>
          <p:nvPr/>
        </p:nvSpPr>
        <p:spPr>
          <a:xfrm>
            <a:off x="7610040" y="1333440"/>
            <a:ext cx="10440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94" name=""/>
          <p:cNvSpPr/>
          <p:nvPr/>
        </p:nvSpPr>
        <p:spPr>
          <a:xfrm>
            <a:off x="7633440" y="1333080"/>
            <a:ext cx="10404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95" name=""/>
          <p:cNvSpPr/>
          <p:nvPr/>
        </p:nvSpPr>
        <p:spPr>
          <a:xfrm>
            <a:off x="7652160" y="1333440"/>
            <a:ext cx="10440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96" name=""/>
          <p:cNvSpPr/>
          <p:nvPr/>
        </p:nvSpPr>
        <p:spPr>
          <a:xfrm>
            <a:off x="7675920" y="133416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97" name=""/>
          <p:cNvSpPr/>
          <p:nvPr/>
        </p:nvSpPr>
        <p:spPr>
          <a:xfrm>
            <a:off x="7705440" y="133488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98" name=""/>
          <p:cNvSpPr/>
          <p:nvPr/>
        </p:nvSpPr>
        <p:spPr>
          <a:xfrm>
            <a:off x="7729560" y="133488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499" name=""/>
          <p:cNvSpPr/>
          <p:nvPr/>
        </p:nvSpPr>
        <p:spPr>
          <a:xfrm>
            <a:off x="7751880" y="133416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00" name=""/>
          <p:cNvSpPr/>
          <p:nvPr/>
        </p:nvSpPr>
        <p:spPr>
          <a:xfrm>
            <a:off x="7772760" y="1333440"/>
            <a:ext cx="104400" cy="28368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01" name=""/>
          <p:cNvSpPr/>
          <p:nvPr/>
        </p:nvSpPr>
        <p:spPr>
          <a:xfrm>
            <a:off x="7791840" y="133416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02" name=""/>
          <p:cNvSpPr/>
          <p:nvPr/>
        </p:nvSpPr>
        <p:spPr>
          <a:xfrm>
            <a:off x="7815600" y="133452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03" name=""/>
          <p:cNvSpPr/>
          <p:nvPr/>
        </p:nvSpPr>
        <p:spPr>
          <a:xfrm>
            <a:off x="7845120" y="1335240"/>
            <a:ext cx="10440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04" name=""/>
          <p:cNvSpPr/>
          <p:nvPr/>
        </p:nvSpPr>
        <p:spPr>
          <a:xfrm>
            <a:off x="7869240" y="133524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05" name=""/>
          <p:cNvSpPr/>
          <p:nvPr/>
        </p:nvSpPr>
        <p:spPr>
          <a:xfrm>
            <a:off x="7891560" y="1334520"/>
            <a:ext cx="104040" cy="2833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06" name=""/>
          <p:cNvSpPr/>
          <p:nvPr/>
        </p:nvSpPr>
        <p:spPr>
          <a:xfrm>
            <a:off x="8131680" y="1404360"/>
            <a:ext cx="17640" cy="17280"/>
          </a:xfrm>
          <a:custGeom>
            <a:avLst/>
            <a:gdLst>
              <a:gd name="textAreaLeft" fmla="*/ 0 w 17640"/>
              <a:gd name="textAreaRight" fmla="*/ 18000 w 17640"/>
              <a:gd name="textAreaTop" fmla="*/ 0 h 17280"/>
              <a:gd name="textAreaBottom" fmla="*/ 17640 h 17280"/>
            </a:gdLst>
            <a:ahLst/>
            <a:rect l="textAreaLeft" t="textAreaTop" r="textAreaRight" b="textAreaBottom"/>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fillRef idx="0"/>
          <a:effectRef idx="0"/>
          <a:fontRef idx="minor"/>
        </p:style>
        <p:txBody>
          <a:bodyPr lIns="90000" rIns="90000" tIns="-27360" bIns="-27360" anchor="t">
            <a:noAutofit/>
          </a:bodyPr>
          <a:p>
            <a:endParaRPr b="0" lang="en-GB" sz="1800" spc="-1" strike="noStrike">
              <a:solidFill>
                <a:srgbClr val="000000"/>
              </a:solidFill>
              <a:latin typeface="Arial"/>
            </a:endParaRPr>
          </a:p>
        </p:txBody>
      </p:sp>
      <p:sp>
        <p:nvSpPr>
          <p:cNvPr id="507" name=""/>
          <p:cNvSpPr/>
          <p:nvPr/>
        </p:nvSpPr>
        <p:spPr>
          <a:xfrm>
            <a:off x="5763240" y="2352960"/>
            <a:ext cx="249840" cy="46440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08" name=""/>
          <p:cNvSpPr/>
          <p:nvPr/>
        </p:nvSpPr>
        <p:spPr>
          <a:xfrm>
            <a:off x="5830200" y="2349360"/>
            <a:ext cx="250560" cy="46440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09" name=""/>
          <p:cNvSpPr/>
          <p:nvPr/>
        </p:nvSpPr>
        <p:spPr>
          <a:xfrm>
            <a:off x="5890320" y="2355120"/>
            <a:ext cx="249840" cy="46440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10" name=""/>
          <p:cNvSpPr/>
          <p:nvPr/>
        </p:nvSpPr>
        <p:spPr>
          <a:xfrm>
            <a:off x="5948280" y="2355120"/>
            <a:ext cx="249480" cy="46440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11" name=""/>
          <p:cNvSpPr/>
          <p:nvPr/>
        </p:nvSpPr>
        <p:spPr>
          <a:xfrm>
            <a:off x="6001560" y="2353680"/>
            <a:ext cx="249480" cy="46440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12" name=""/>
          <p:cNvSpPr/>
          <p:nvPr/>
        </p:nvSpPr>
        <p:spPr>
          <a:xfrm>
            <a:off x="6056280" y="2352960"/>
            <a:ext cx="249480" cy="46440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13" name=""/>
          <p:cNvSpPr/>
          <p:nvPr/>
        </p:nvSpPr>
        <p:spPr>
          <a:xfrm>
            <a:off x="6100920" y="2353680"/>
            <a:ext cx="250560" cy="46440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14" name=""/>
          <p:cNvSpPr/>
          <p:nvPr/>
        </p:nvSpPr>
        <p:spPr>
          <a:xfrm>
            <a:off x="6157800" y="2354040"/>
            <a:ext cx="250560" cy="4651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15" name=""/>
          <p:cNvSpPr/>
          <p:nvPr/>
        </p:nvSpPr>
        <p:spPr>
          <a:xfrm>
            <a:off x="6229080" y="2355840"/>
            <a:ext cx="249840" cy="46440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16" name=""/>
          <p:cNvSpPr/>
          <p:nvPr/>
        </p:nvSpPr>
        <p:spPr>
          <a:xfrm>
            <a:off x="6285960" y="2355840"/>
            <a:ext cx="249840" cy="46440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17" name=""/>
          <p:cNvSpPr/>
          <p:nvPr/>
        </p:nvSpPr>
        <p:spPr>
          <a:xfrm>
            <a:off x="6339240" y="2354040"/>
            <a:ext cx="249840" cy="46512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18" name=""/>
          <p:cNvSpPr/>
          <p:nvPr/>
        </p:nvSpPr>
        <p:spPr>
          <a:xfrm>
            <a:off x="6389640" y="2353680"/>
            <a:ext cx="249840" cy="464400"/>
          </a:xfrm>
          <a:prstGeom prst="ellipse">
            <a:avLst/>
          </a:prstGeom>
          <a:noFill/>
          <a:ln w="0">
            <a:solidFill>
              <a:srgbClr val="3465a4"/>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19" name=""/>
          <p:cNvSpPr/>
          <p:nvPr/>
        </p:nvSpPr>
        <p:spPr>
          <a:xfrm>
            <a:off x="5865480" y="2331360"/>
            <a:ext cx="24120" cy="23040"/>
          </a:xfrm>
          <a:custGeom>
            <a:avLst/>
            <a:gdLst>
              <a:gd name="textAreaLeft" fmla="*/ 0 w 24120"/>
              <a:gd name="textAreaRight" fmla="*/ 24480 w 24120"/>
              <a:gd name="textAreaTop" fmla="*/ 0 h 23040"/>
              <a:gd name="textAreaBottom" fmla="*/ 23400 h 23040"/>
            </a:gdLst>
            <a:ahLst/>
            <a:rect l="textAreaLeft" t="textAreaTop" r="textAreaRight" b="textAreaBottom"/>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fillRef idx="0"/>
          <a:effectRef idx="0"/>
          <a:fontRef idx="minor"/>
        </p:style>
        <p:txBody>
          <a:bodyPr lIns="90000" rIns="90000" tIns="-21600" bIns="-21600" anchor="t">
            <a:noAutofit/>
          </a:bodyPr>
          <a:p>
            <a:endParaRPr b="0" lang="en-GB" sz="1800" spc="-1" strike="noStrike">
              <a:solidFill>
                <a:srgbClr val="000000"/>
              </a:solidFill>
              <a:latin typeface="Arial"/>
            </a:endParaRPr>
          </a:p>
        </p:txBody>
      </p:sp>
      <mc:AlternateContent>
        <mc:Choice xmlns:a14="http://schemas.microsoft.com/office/drawing/2010/main" Requires="a14">
          <p:sp>
            <p:nvSpPr>
              <p:cNvPr id="520" name=""/>
              <p:cNvSpPr txBox="1"/>
              <p:nvPr/>
            </p:nvSpPr>
            <p:spPr>
              <a:xfrm>
                <a:off x="5297400" y="3120840"/>
                <a:ext cx="639720" cy="190080"/>
              </a:xfrm>
              <a:prstGeom prst="rect">
                <a:avLst/>
              </a:prstGeom>
            </p:spPr>
            <p:txBody>
              <a:bodyPr/>
              <a:p>
                <a14:m>
                  <m:oMath xmlns:m="http://schemas.openxmlformats.org/officeDocument/2006/math">
                    <m:sSub>
                      <m:e>
                        <m:r>
                          <m:t xml:space="preserve">N</m:t>
                        </m:r>
                      </m:e>
                      <m:sub>
                        <m:r>
                          <m:t xml:space="preserve">u</m:t>
                        </m:r>
                      </m:sub>
                    </m:sSub>
                    <m:r>
                      <m:t xml:space="preserve">=</m:t>
                    </m:r>
                    <m:sSub>
                      <m:e>
                        <m:r>
                          <m:t xml:space="preserve">ε</m:t>
                        </m:r>
                      </m:e>
                      <m:sub>
                        <m:r>
                          <m:t xml:space="preserve">u</m:t>
                        </m:r>
                      </m:sub>
                    </m:sSub>
                    <m:r>
                      <m:t xml:space="preserve">N</m:t>
                    </m:r>
                  </m:oMath>
                </a14:m>
              </a:p>
            </p:txBody>
          </p:sp>
        </mc:Choice>
        <mc:Fallback/>
      </mc:AlternateContent>
      <mc:AlternateContent>
        <mc:Choice xmlns:a14="http://schemas.microsoft.com/office/drawing/2010/main" Requires="a14">
          <p:sp>
            <p:nvSpPr>
              <p:cNvPr id="521" name=""/>
              <p:cNvSpPr txBox="1"/>
              <p:nvPr/>
            </p:nvSpPr>
            <p:spPr>
              <a:xfrm>
                <a:off x="8125920" y="3107160"/>
                <a:ext cx="651240" cy="190080"/>
              </a:xfrm>
              <a:prstGeom prst="rect">
                <a:avLst/>
              </a:prstGeom>
            </p:spPr>
            <p:txBody>
              <a:bodyPr/>
              <a:p>
                <a14:m>
                  <m:oMath xmlns:m="http://schemas.openxmlformats.org/officeDocument/2006/math">
                    <m:sSub>
                      <m:e>
                        <m:r>
                          <m:t xml:space="preserve">N</m:t>
                        </m:r>
                      </m:e>
                      <m:sub>
                        <m:r>
                          <m:t xml:space="preserve">d</m:t>
                        </m:r>
                      </m:sub>
                    </m:sSub>
                    <m:r>
                      <m:t xml:space="preserve">=</m:t>
                    </m:r>
                    <m:sSub>
                      <m:e>
                        <m:r>
                          <m:t xml:space="preserve">ε</m:t>
                        </m:r>
                      </m:e>
                      <m:sub>
                        <m:r>
                          <m:t xml:space="preserve">d</m:t>
                        </m:r>
                      </m:sub>
                    </m:sSub>
                    <m:r>
                      <m:t xml:space="preserve">N</m:t>
                    </m:r>
                  </m:oMath>
                </a14:m>
              </a:p>
            </p:txBody>
          </p:sp>
        </mc:Choice>
        <mc:Fallback/>
      </mc:AlternateContent>
      <p:sp>
        <p:nvSpPr>
          <p:cNvPr id="522" name=""/>
          <p:cNvSpPr/>
          <p:nvPr/>
        </p:nvSpPr>
        <p:spPr>
          <a:xfrm>
            <a:off x="7961760" y="806040"/>
            <a:ext cx="1123920" cy="4068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en-US" sz="1050" spc="-1" strike="noStrike">
                <a:solidFill>
                  <a:srgbClr val="000000"/>
                </a:solidFill>
                <a:latin typeface="DejaVu Math TeX Gyre"/>
                <a:ea typeface="DejaVu Sans"/>
              </a:rPr>
              <a:t>EDM</a:t>
            </a:r>
            <a:endParaRPr b="0" lang="en-GB" sz="1050" spc="-1" strike="noStrike">
              <a:solidFill>
                <a:srgbClr val="000000"/>
              </a:solidFill>
              <a:latin typeface="Arial"/>
            </a:endParaRPr>
          </a:p>
          <a:p>
            <a:pPr algn="ctr">
              <a:lnSpc>
                <a:spcPct val="100000"/>
              </a:lnSpc>
            </a:pPr>
            <a:r>
              <a:rPr b="0" lang="en-US" sz="1050" spc="-1" strike="noStrike">
                <a:solidFill>
                  <a:srgbClr val="000000"/>
                </a:solidFill>
                <a:latin typeface="DejaVu Math TeX Gyre"/>
                <a:ea typeface="DejaVu Sans"/>
              </a:rPr>
              <a:t>detectors</a:t>
            </a:r>
            <a:endParaRPr b="0" lang="en-GB" sz="1050" spc="-1" strike="noStrike">
              <a:solidFill>
                <a:srgbClr val="000000"/>
              </a:solidFill>
              <a:latin typeface="Arial"/>
            </a:endParaRPr>
          </a:p>
        </p:txBody>
      </p:sp>
      <mc:AlternateContent>
        <mc:Choice xmlns:a14="http://schemas.microsoft.com/office/drawing/2010/main" Requires="a14">
          <p:sp>
            <p:nvSpPr>
              <p:cNvPr id="523" name=""/>
              <p:cNvSpPr txBox="1"/>
              <p:nvPr/>
            </p:nvSpPr>
            <p:spPr>
              <a:xfrm>
                <a:off x="6497640" y="3342240"/>
                <a:ext cx="445320" cy="184680"/>
              </a:xfrm>
              <a:prstGeom prst="rect">
                <a:avLst/>
              </a:prstGeom>
            </p:spPr>
            <p:txBody>
              <a:bodyPr/>
              <a:p>
                <a14:m>
                  <m:oMath xmlns:m="http://schemas.openxmlformats.org/officeDocument/2006/math">
                    <m:r>
                      <m:t xml:space="preserve">ε</m:t>
                    </m:r>
                    <m:r>
                      <m:t xml:space="preserve">=</m:t>
                    </m:r>
                    <m:r>
                      <m:t xml:space="preserve">ε</m:t>
                    </m:r>
                    <m:d>
                      <m:dPr>
                        <m:begChr m:val="("/>
                        <m:endChr m:val=")"/>
                      </m:dPr>
                      <m:e>
                        <m:r>
                          <m:t xml:space="preserve">t</m:t>
                        </m:r>
                      </m:e>
                    </m:d>
                  </m:oMath>
                </a14:m>
              </a:p>
            </p:txBody>
          </p:sp>
        </mc:Choice>
        <mc:Fallback/>
      </mc:AlternateContent>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4" name="" descr=""/>
          <p:cNvPicPr/>
          <p:nvPr/>
        </p:nvPicPr>
        <p:blipFill>
          <a:blip r:embed="rId1"/>
          <a:stretch/>
        </p:blipFill>
        <p:spPr>
          <a:xfrm>
            <a:off x="5514840" y="3937680"/>
            <a:ext cx="3353760" cy="1163520"/>
          </a:xfrm>
          <a:prstGeom prst="rect">
            <a:avLst/>
          </a:prstGeom>
          <a:ln w="0">
            <a:noFill/>
          </a:ln>
        </p:spPr>
      </p:pic>
      <p:sp>
        <p:nvSpPr>
          <p:cNvPr id="525" name="PlaceHolder 1"/>
          <p:cNvSpPr>
            <a:spLocks noGrp="1"/>
          </p:cNvSpPr>
          <p:nvPr>
            <p:ph/>
          </p:nvPr>
        </p:nvSpPr>
        <p:spPr>
          <a:xfrm>
            <a:off x="1099800" y="1059120"/>
            <a:ext cx="4146480" cy="2572920"/>
          </a:xfrm>
          <a:prstGeom prst="rect">
            <a:avLst/>
          </a:prstGeom>
          <a:noFill/>
          <a:ln w="0">
            <a:noFill/>
          </a:ln>
        </p:spPr>
        <p:txBody>
          <a:bodyPr lIns="0" rIns="0" tIns="0" bIns="0" anchor="t">
            <a:noAutofit/>
          </a:bodyPr>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rPr>
              <a:t>Main EM fields in the experiment:</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Calibri"/>
              </a:rPr>
              <a:t>Main solenoid</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Calibri"/>
              </a:rPr>
              <a:t>Coaxial electric freeze field</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Calibri"/>
              </a:rPr>
              <a:t>Weakly focusing field</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Calibri"/>
              </a:rPr>
              <a:t>Magnetic kick (time varying)</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rPr>
              <a:t>Rotations that could mimic the EDM:</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Calibri"/>
              </a:rPr>
              <a:t>Radial around </a:t>
            </a:r>
            <a:r>
              <a:rPr b="0" i="1" lang="de-CH" sz="1700" spc="-1" strike="noStrike">
                <a:solidFill>
                  <a:srgbClr val="000000"/>
                </a:solidFill>
                <a:latin typeface="Calibri"/>
              </a:rPr>
              <a:t>x</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Calibri"/>
              </a:rPr>
              <a:t>Azimutal around </a:t>
            </a:r>
            <a:r>
              <a:rPr b="0" i="1" lang="de-CH" sz="1700" spc="-1" strike="noStrike">
                <a:solidFill>
                  <a:srgbClr val="000000"/>
                </a:solidFill>
                <a:latin typeface="Calibri"/>
              </a:rPr>
              <a:t>z</a:t>
            </a:r>
            <a:endParaRPr b="0" lang="en-GB" sz="1700" spc="-1" strike="noStrike">
              <a:solidFill>
                <a:srgbClr val="000000"/>
              </a:solidFill>
              <a:latin typeface="Arial"/>
            </a:endParaRPr>
          </a:p>
        </p:txBody>
      </p:sp>
      <p:sp>
        <p:nvSpPr>
          <p:cNvPr id="526" name="PlaceHolder 2"/>
          <p:cNvSpPr>
            <a:spLocks noGrp="1"/>
          </p:cNvSpPr>
          <p:nvPr>
            <p:ph type="sldNum" idx="14"/>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14BEA5E7-3973-48E9-906F-928DB18EF8F7}"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527" name="PlaceHolder 3"/>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Coupling of the MDM to EM fields</a:t>
            </a:r>
            <a:endParaRPr b="0" lang="en-GB" sz="2400" spc="-1" strike="noStrike">
              <a:solidFill>
                <a:srgbClr val="000000"/>
              </a:solidFill>
              <a:latin typeface="Arial"/>
            </a:endParaRPr>
          </a:p>
        </p:txBody>
      </p:sp>
      <p:grpSp>
        <p:nvGrpSpPr>
          <p:cNvPr id="528" name=""/>
          <p:cNvGrpSpPr/>
          <p:nvPr/>
        </p:nvGrpSpPr>
        <p:grpSpPr>
          <a:xfrm>
            <a:off x="5874840" y="2741040"/>
            <a:ext cx="2280240" cy="1303920"/>
            <a:chOff x="5874840" y="2741040"/>
            <a:chExt cx="2280240" cy="1303920"/>
          </a:xfrm>
        </p:grpSpPr>
        <p:grpSp>
          <p:nvGrpSpPr>
            <p:cNvPr id="529" name=""/>
            <p:cNvGrpSpPr/>
            <p:nvPr/>
          </p:nvGrpSpPr>
          <p:grpSpPr>
            <a:xfrm>
              <a:off x="5874840" y="2741040"/>
              <a:ext cx="2280240" cy="1303920"/>
              <a:chOff x="5874840" y="2741040"/>
              <a:chExt cx="2280240" cy="1303920"/>
            </a:xfrm>
          </p:grpSpPr>
          <p:pic>
            <p:nvPicPr>
              <p:cNvPr id="530" name="" descr=""/>
              <p:cNvPicPr/>
              <p:nvPr/>
            </p:nvPicPr>
            <p:blipFill>
              <a:blip r:embed="rId2"/>
              <a:srcRect l="15636" t="14918" r="10093" b="12704"/>
              <a:stretch/>
            </p:blipFill>
            <p:spPr>
              <a:xfrm>
                <a:off x="5874840" y="2741040"/>
                <a:ext cx="2280240" cy="1303920"/>
              </a:xfrm>
              <a:prstGeom prst="rect">
                <a:avLst/>
              </a:prstGeom>
              <a:ln w="0">
                <a:noFill/>
              </a:ln>
            </p:spPr>
          </p:pic>
          <p:sp>
            <p:nvSpPr>
              <p:cNvPr id="531" name=""/>
              <p:cNvSpPr/>
              <p:nvPr/>
            </p:nvSpPr>
            <p:spPr>
              <a:xfrm flipV="1">
                <a:off x="6827040" y="3725280"/>
                <a:ext cx="360" cy="237600"/>
              </a:xfrm>
              <a:prstGeom prst="line">
                <a:avLst/>
              </a:prstGeom>
              <a:ln w="0">
                <a:solidFill>
                  <a:srgbClr val="b47804"/>
                </a:solidFill>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32" name=""/>
              <p:cNvSpPr/>
              <p:nvPr/>
            </p:nvSpPr>
            <p:spPr>
              <a:xfrm>
                <a:off x="7111440" y="3727440"/>
                <a:ext cx="360" cy="231840"/>
              </a:xfrm>
              <a:prstGeom prst="line">
                <a:avLst/>
              </a:prstGeom>
              <a:ln w="0">
                <a:solidFill>
                  <a:srgbClr val="b47804"/>
                </a:solidFill>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33" name=""/>
              <p:cNvSpPr/>
              <p:nvPr/>
            </p:nvSpPr>
            <p:spPr>
              <a:xfrm>
                <a:off x="6827040" y="3824640"/>
                <a:ext cx="284040" cy="191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US" sz="700" spc="-1" strike="noStrike">
                    <a:solidFill>
                      <a:srgbClr val="b47804"/>
                    </a:solidFill>
                    <a:latin typeface="DejaVu Math TeX Gyre"/>
                    <a:ea typeface="DejaVu Sans"/>
                  </a:rPr>
                  <a:t>B</a:t>
                </a:r>
                <a:r>
                  <a:rPr b="0" i="1" lang="en-US" sz="700" spc="-1" strike="noStrike" baseline="-8000">
                    <a:solidFill>
                      <a:srgbClr val="b47804"/>
                    </a:solidFill>
                    <a:latin typeface="DejaVu Math TeX Gyre"/>
                    <a:ea typeface="DejaVu Sans"/>
                  </a:rPr>
                  <a:t>x</a:t>
                </a:r>
                <a:endParaRPr b="0" lang="en-GB" sz="700" spc="-1" strike="noStrike">
                  <a:solidFill>
                    <a:srgbClr val="000000"/>
                  </a:solidFill>
                  <a:latin typeface="Arial"/>
                </a:endParaRPr>
              </a:p>
            </p:txBody>
          </p:sp>
          <p:sp>
            <p:nvSpPr>
              <p:cNvPr id="534" name=""/>
              <p:cNvSpPr/>
              <p:nvPr/>
            </p:nvSpPr>
            <p:spPr>
              <a:xfrm flipV="1">
                <a:off x="7138080" y="2794680"/>
                <a:ext cx="360" cy="237600"/>
              </a:xfrm>
              <a:prstGeom prst="line">
                <a:avLst/>
              </a:prstGeom>
              <a:ln w="0">
                <a:solidFill>
                  <a:srgbClr val="b47804"/>
                </a:solidFill>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35" name=""/>
              <p:cNvSpPr/>
              <p:nvPr/>
            </p:nvSpPr>
            <p:spPr>
              <a:xfrm>
                <a:off x="6841080" y="2788200"/>
                <a:ext cx="360" cy="237600"/>
              </a:xfrm>
              <a:prstGeom prst="line">
                <a:avLst/>
              </a:prstGeom>
              <a:ln w="0">
                <a:solidFill>
                  <a:srgbClr val="b47804"/>
                </a:solidFill>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grpSp>
        <p:sp>
          <p:nvSpPr>
            <p:cNvPr id="536" name=""/>
            <p:cNvSpPr/>
            <p:nvPr/>
          </p:nvSpPr>
          <p:spPr>
            <a:xfrm>
              <a:off x="7474320" y="3141000"/>
              <a:ext cx="306360" cy="3196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800" spc="-1" strike="noStrike">
                  <a:solidFill>
                    <a:srgbClr val="3d5afe"/>
                  </a:solidFill>
                  <a:latin typeface="TeX Gyre Pagella"/>
                  <a:ea typeface="DejaVu Sans"/>
                </a:rPr>
                <a:t>y</a:t>
              </a:r>
              <a:endParaRPr b="0" lang="en-GB" sz="1800" spc="-1" strike="noStrike">
                <a:solidFill>
                  <a:srgbClr val="000000"/>
                </a:solidFill>
                <a:latin typeface="Arial"/>
              </a:endParaRPr>
            </a:p>
          </p:txBody>
        </p:sp>
      </p:grpSp>
      <p:pic>
        <p:nvPicPr>
          <p:cNvPr id="537" name="" descr=""/>
          <p:cNvPicPr/>
          <p:nvPr/>
        </p:nvPicPr>
        <p:blipFill>
          <a:blip r:embed="rId3"/>
          <a:srcRect l="7964" t="0" r="1829" b="0"/>
          <a:stretch/>
        </p:blipFill>
        <p:spPr>
          <a:xfrm>
            <a:off x="4830480" y="758160"/>
            <a:ext cx="4254840" cy="1862280"/>
          </a:xfrm>
          <a:prstGeom prst="rect">
            <a:avLst/>
          </a:prstGeom>
          <a:ln w="0">
            <a:noFill/>
          </a:ln>
        </p:spPr>
      </p:pic>
      <p:pic>
        <p:nvPicPr>
          <p:cNvPr id="538" name="" descr=""/>
          <p:cNvPicPr/>
          <p:nvPr/>
        </p:nvPicPr>
        <p:blipFill>
          <a:blip r:embed="rId4"/>
          <a:stretch/>
        </p:blipFill>
        <p:spPr>
          <a:xfrm>
            <a:off x="475920" y="4225680"/>
            <a:ext cx="5199120" cy="83088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9" name="PlaceHolder 1"/>
          <p:cNvSpPr>
            <a:spLocks noGrp="1"/>
          </p:cNvSpPr>
          <p:nvPr>
            <p:ph/>
          </p:nvPr>
        </p:nvSpPr>
        <p:spPr>
          <a:xfrm>
            <a:off x="1099800" y="2941200"/>
            <a:ext cx="7196760" cy="1893600"/>
          </a:xfrm>
          <a:prstGeom prst="rect">
            <a:avLst/>
          </a:prstGeom>
          <a:noFill/>
          <a:ln w="0">
            <a:noFill/>
          </a:ln>
        </p:spPr>
        <p:txBody>
          <a:bodyPr lIns="0" rIns="0" tIns="0" bIns="0" anchor="t">
            <a:noAutofit/>
          </a:bodyPr>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rPr>
              <a:t>Net </a:t>
            </a:r>
            <a:r>
              <a:rPr b="0" i="1" lang="de-CH" sz="1700" spc="-1" strike="noStrike">
                <a:solidFill>
                  <a:srgbClr val="000000"/>
                </a:solidFill>
                <a:latin typeface="TeX Gyre Pagella"/>
              </a:rPr>
              <a:t>B-</a:t>
            </a:r>
            <a:r>
              <a:rPr b="0" lang="de-CH" sz="1700" spc="-1" strike="noStrike">
                <a:solidFill>
                  <a:srgbClr val="000000"/>
                </a:solidFill>
                <a:latin typeface="Calibri"/>
              </a:rPr>
              <a:t>field component along the momentum </a:t>
            </a:r>
            <a:r>
              <a:rPr b="0" i="1" lang="de-CH" sz="1700" spc="-1" strike="noStrike">
                <a:solidFill>
                  <a:srgbClr val="000000"/>
                </a:solidFill>
                <a:latin typeface="TeX Gyre Pagella"/>
              </a:rPr>
              <a:t>B</a:t>
            </a:r>
            <a:r>
              <a:rPr b="0" i="1" lang="de-CH" sz="1700" spc="-1" strike="noStrike" baseline="-8000">
                <a:solidFill>
                  <a:srgbClr val="000000"/>
                </a:solidFill>
                <a:latin typeface="TeX Gyre Pagella"/>
              </a:rPr>
              <a:t>z</a:t>
            </a:r>
            <a:r>
              <a:rPr b="0" lang="de-CH" sz="1700" spc="-1" strike="noStrike">
                <a:solidFill>
                  <a:srgbClr val="000000"/>
                </a:solidFill>
                <a:latin typeface="Calibri"/>
              </a:rPr>
              <a:t> → non-zero if there is current flowing through the muon orbit</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rPr>
              <a:t>Net radial</a:t>
            </a:r>
            <a:r>
              <a:rPr b="0" lang="de-CH" sz="1700" spc="-1" strike="noStrike">
                <a:solidFill>
                  <a:srgbClr val="000000"/>
                </a:solidFill>
                <a:latin typeface="TeX Gyre Pagella"/>
              </a:rPr>
              <a:t> </a:t>
            </a:r>
            <a:r>
              <a:rPr b="0" i="1" lang="de-CH" sz="1700" spc="-1" strike="noStrike">
                <a:solidFill>
                  <a:srgbClr val="000000"/>
                </a:solidFill>
                <a:latin typeface="TeX Gyre Pagella"/>
              </a:rPr>
              <a:t>B-</a:t>
            </a:r>
            <a:r>
              <a:rPr b="0" lang="de-CH" sz="1700" spc="-1" strike="noStrike">
                <a:solidFill>
                  <a:srgbClr val="000000"/>
                </a:solidFill>
                <a:latin typeface="Calibri"/>
              </a:rPr>
              <a:t>field component </a:t>
            </a:r>
            <a:r>
              <a:rPr b="0" i="1" lang="de-CH" sz="1700" spc="-1" strike="noStrike">
                <a:solidFill>
                  <a:srgbClr val="000000"/>
                </a:solidFill>
                <a:latin typeface="TeX Gyre Pagella"/>
              </a:rPr>
              <a:t>B</a:t>
            </a:r>
            <a:r>
              <a:rPr b="0" i="1" lang="de-CH" sz="1700" spc="-1" strike="noStrike" baseline="-8000">
                <a:solidFill>
                  <a:srgbClr val="000000"/>
                </a:solidFill>
                <a:latin typeface="TeX Gyre Pagella"/>
              </a:rPr>
              <a:t>x</a:t>
            </a:r>
            <a:r>
              <a:rPr b="0" lang="de-CH" sz="1700" spc="-1" strike="noStrike">
                <a:solidFill>
                  <a:srgbClr val="000000"/>
                </a:solidFill>
                <a:latin typeface="Calibri"/>
              </a:rPr>
              <a:t> → can be non-zero due to residual fields from the magnetic kick</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rPr>
              <a:t>Radial magnetic field in the reference frame of the muon due to a </a:t>
            </a:r>
            <a:r>
              <a:rPr b="1" i="1" lang="de-CH" sz="1700" spc="-1" strike="noStrike">
                <a:solidFill>
                  <a:srgbClr val="000000"/>
                </a:solidFill>
                <a:latin typeface="TeX Gyre Pagella"/>
                <a:ea typeface="TeX Gyre Pagella"/>
              </a:rPr>
              <a:t>β</a:t>
            </a:r>
            <a:r>
              <a:rPr b="0" i="1" lang="de-CH" sz="1400" spc="-1" strike="noStrike">
                <a:solidFill>
                  <a:srgbClr val="000000"/>
                </a:solidFill>
                <a:latin typeface="TeX Gyre Pagella"/>
                <a:ea typeface="DejaVu Math TeX Gyre"/>
              </a:rPr>
              <a:t>⨯</a:t>
            </a:r>
            <a:r>
              <a:rPr b="1" i="1" lang="de-CH" sz="1700" spc="-1" strike="noStrike">
                <a:solidFill>
                  <a:srgbClr val="000000"/>
                </a:solidFill>
                <a:latin typeface="TeX Gyre Pagella"/>
                <a:ea typeface="TeX Gyre Pagella"/>
              </a:rPr>
              <a:t>E</a:t>
            </a:r>
            <a:r>
              <a:rPr b="0" lang="de-CH" sz="1700" spc="-1" strike="noStrike">
                <a:solidFill>
                  <a:srgbClr val="000000"/>
                </a:solidFill>
                <a:latin typeface="TeX Gyre Pagella"/>
                <a:ea typeface="TeX Gyre Pagella"/>
              </a:rPr>
              <a:t> </a:t>
            </a:r>
            <a:r>
              <a:rPr b="0" lang="de-CH" sz="1700" spc="-1" strike="noStrike">
                <a:solidFill>
                  <a:srgbClr val="000000"/>
                </a:solidFill>
                <a:latin typeface="Calibri"/>
                <a:ea typeface="TeX Gyre Pagella"/>
              </a:rPr>
              <a:t>term → non-zero if there is E-field prependicular to the muon orbit</a:t>
            </a:r>
            <a:endParaRPr b="0" lang="en-GB" sz="1700" spc="-1" strike="noStrike">
              <a:solidFill>
                <a:srgbClr val="000000"/>
              </a:solidFill>
              <a:latin typeface="Arial"/>
            </a:endParaRPr>
          </a:p>
        </p:txBody>
      </p:sp>
      <p:sp>
        <p:nvSpPr>
          <p:cNvPr id="540"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Arial"/>
                <a:ea typeface="ヒラギノ角ゴ Pro W3"/>
              </a:rPr>
              <a:t>Average over all orbits</a:t>
            </a:r>
            <a:endParaRPr b="0" lang="en-GB" sz="2400" spc="-1" strike="noStrike">
              <a:solidFill>
                <a:srgbClr val="000000"/>
              </a:solidFill>
              <a:latin typeface="Arial"/>
            </a:endParaRPr>
          </a:p>
        </p:txBody>
      </p:sp>
      <p:sp>
        <p:nvSpPr>
          <p:cNvPr id="541" name="PlaceHolder 3"/>
          <p:cNvSpPr>
            <a:spLocks noGrp="1"/>
          </p:cNvSpPr>
          <p:nvPr>
            <p:ph type="sldNum" idx="15"/>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A2DB360B-3B6B-4280-A84E-F1196D700CFA}"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542" name="PlaceHolder 4"/>
          <p:cNvSpPr>
            <a:spLocks noGrp="1"/>
          </p:cNvSpPr>
          <p:nvPr>
            <p:ph/>
          </p:nvPr>
        </p:nvSpPr>
        <p:spPr>
          <a:xfrm>
            <a:off x="1109880" y="984240"/>
            <a:ext cx="7309440" cy="767520"/>
          </a:xfrm>
          <a:prstGeom prst="rect">
            <a:avLst/>
          </a:prstGeom>
          <a:noFill/>
          <a:ln w="0">
            <a:noFill/>
          </a:ln>
        </p:spPr>
        <p:txBody>
          <a:bodyPr lIns="0" rIns="0" tIns="0" bIns="0" anchor="t">
            <a:noAutofit/>
          </a:bodyPr>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rPr>
              <a:t>If we take the average over all muon orbits the periodic oscillations disappear and we are left with three terms that could lead to a false EDM signal:</a:t>
            </a:r>
            <a:endParaRPr b="0" lang="en-GB" sz="1700" spc="-1" strike="noStrike">
              <a:solidFill>
                <a:srgbClr val="000000"/>
              </a:solidFill>
              <a:latin typeface="Arial"/>
            </a:endParaRPr>
          </a:p>
        </p:txBody>
      </p:sp>
      <p:pic>
        <p:nvPicPr>
          <p:cNvPr id="543" name="" descr=""/>
          <p:cNvPicPr/>
          <p:nvPr/>
        </p:nvPicPr>
        <p:blipFill>
          <a:blip r:embed="rId1"/>
          <a:stretch/>
        </p:blipFill>
        <p:spPr>
          <a:xfrm>
            <a:off x="1563480" y="1557360"/>
            <a:ext cx="1881360" cy="654480"/>
          </a:xfrm>
          <a:prstGeom prst="rect">
            <a:avLst/>
          </a:prstGeom>
          <a:ln w="0">
            <a:noFill/>
          </a:ln>
        </p:spPr>
      </p:pic>
      <p:pic>
        <p:nvPicPr>
          <p:cNvPr id="544" name="" descr=""/>
          <p:cNvPicPr/>
          <p:nvPr/>
        </p:nvPicPr>
        <p:blipFill>
          <a:blip r:embed="rId2"/>
          <a:stretch/>
        </p:blipFill>
        <p:spPr>
          <a:xfrm>
            <a:off x="1555560" y="2162520"/>
            <a:ext cx="4064040" cy="729360"/>
          </a:xfrm>
          <a:prstGeom prst="rect">
            <a:avLst/>
          </a:prstGeom>
          <a:ln w="0">
            <a:noFill/>
          </a:ln>
        </p:spPr>
      </p:pic>
      <p:pic>
        <p:nvPicPr>
          <p:cNvPr id="545" name="" descr=""/>
          <p:cNvPicPr/>
          <p:nvPr/>
        </p:nvPicPr>
        <p:blipFill>
          <a:blip r:embed="rId3"/>
          <a:stretch/>
        </p:blipFill>
        <p:spPr>
          <a:xfrm>
            <a:off x="3850200" y="1583640"/>
            <a:ext cx="1713960" cy="568800"/>
          </a:xfrm>
          <a:prstGeom prst="rect">
            <a:avLst/>
          </a:prstGeom>
          <a:ln w="0">
            <a:noFill/>
          </a:ln>
        </p:spPr>
      </p:pic>
      <p:grpSp>
        <p:nvGrpSpPr>
          <p:cNvPr id="546" name=""/>
          <p:cNvGrpSpPr/>
          <p:nvPr/>
        </p:nvGrpSpPr>
        <p:grpSpPr>
          <a:xfrm>
            <a:off x="7489800" y="1404360"/>
            <a:ext cx="1083240" cy="1921320"/>
            <a:chOff x="7489800" y="1404360"/>
            <a:chExt cx="1083240" cy="1921320"/>
          </a:xfrm>
        </p:grpSpPr>
        <p:sp>
          <p:nvSpPr>
            <p:cNvPr id="547" name=""/>
            <p:cNvSpPr/>
            <p:nvPr/>
          </p:nvSpPr>
          <p:spPr>
            <a:xfrm rot="5446200">
              <a:off x="7239600" y="2107800"/>
              <a:ext cx="1914480" cy="514080"/>
            </a:xfrm>
            <a:prstGeom prst="ellipse">
              <a:avLst/>
            </a:prstGeom>
            <a:noFill/>
            <a:ln w="18360">
              <a:solidFill>
                <a:srgbClr val="3465a4"/>
              </a:solidFill>
              <a:roun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48" name=""/>
            <p:cNvSpPr/>
            <p:nvPr/>
          </p:nvSpPr>
          <p:spPr>
            <a:xfrm flipH="1">
              <a:off x="7884000" y="1835280"/>
              <a:ext cx="104040" cy="522360"/>
            </a:xfrm>
            <a:prstGeom prst="line">
              <a:avLst/>
            </a:prstGeom>
            <a:ln w="7200">
              <a:solidFill>
                <a:srgbClr val="000000"/>
              </a:solidFill>
              <a:round/>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49" name=""/>
            <p:cNvSpPr/>
            <p:nvPr/>
          </p:nvSpPr>
          <p:spPr>
            <a:xfrm>
              <a:off x="7988040" y="1835280"/>
              <a:ext cx="371160" cy="5400"/>
            </a:xfrm>
            <a:prstGeom prst="line">
              <a:avLst/>
            </a:prstGeom>
            <a:ln w="7200">
              <a:solidFill>
                <a:srgbClr val="000000"/>
              </a:solidFill>
              <a:round/>
              <a:tailEnd len="med" type="triangle" w="med"/>
            </a:ln>
          </p:spPr>
          <p:style>
            <a:lnRef idx="0"/>
            <a:fillRef idx="0"/>
            <a:effectRef idx="0"/>
            <a:fontRef idx="minor"/>
          </p:style>
          <p:txBody>
            <a:bodyPr lIns="90000" rIns="90000" tIns="-39600" bIns="-39600" anchor="t" anchorCtr="1">
              <a:noAutofit/>
            </a:bodyPr>
            <a:p>
              <a:endParaRPr b="0" lang="en-GB" sz="1800" spc="-1" strike="noStrike">
                <a:solidFill>
                  <a:srgbClr val="000000"/>
                </a:solidFill>
                <a:latin typeface="Arial"/>
              </a:endParaRPr>
            </a:p>
          </p:txBody>
        </p:sp>
        <p:sp>
          <p:nvSpPr>
            <p:cNvPr id="550" name=""/>
            <p:cNvSpPr/>
            <p:nvPr/>
          </p:nvSpPr>
          <p:spPr>
            <a:xfrm>
              <a:off x="7988040" y="1835280"/>
              <a:ext cx="117000" cy="254160"/>
            </a:xfrm>
            <a:prstGeom prst="line">
              <a:avLst/>
            </a:prstGeom>
            <a:ln w="7200">
              <a:solidFill>
                <a:srgbClr val="000000"/>
              </a:solidFill>
              <a:round/>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51" name=""/>
            <p:cNvSpPr/>
            <p:nvPr/>
          </p:nvSpPr>
          <p:spPr>
            <a:xfrm rot="5446200">
              <a:off x="7966440" y="1813320"/>
              <a:ext cx="50760" cy="46080"/>
            </a:xfrm>
            <a:prstGeom prst="ellipse">
              <a:avLst/>
            </a:prstGeom>
            <a:solidFill>
              <a:srgbClr val="ff3838"/>
            </a:solidFill>
            <a:ln w="0">
              <a:noFill/>
            </a:ln>
          </p:spPr>
          <p:style>
            <a:lnRef idx="0"/>
            <a:fillRef idx="0"/>
            <a:effectRef idx="0"/>
            <a:fontRef idx="minor"/>
          </p:style>
          <p:txBody>
            <a:bodyPr lIns="90000" rIns="90000" tIns="-11880" bIns="-11880" anchor="t">
              <a:noAutofit/>
            </a:bodyPr>
            <a:p>
              <a:endParaRPr b="0" lang="en-GB" sz="1800" spc="-1" strike="noStrike">
                <a:solidFill>
                  <a:srgbClr val="000000"/>
                </a:solidFill>
                <a:latin typeface="Arial"/>
              </a:endParaRPr>
            </a:p>
          </p:txBody>
        </p:sp>
        <p:sp>
          <p:nvSpPr>
            <p:cNvPr id="552" name=""/>
            <p:cNvSpPr/>
            <p:nvPr/>
          </p:nvSpPr>
          <p:spPr>
            <a:xfrm rot="46200">
              <a:off x="8068680" y="1966320"/>
              <a:ext cx="290520" cy="27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US" sz="1050" spc="-1" strike="noStrike">
                  <a:solidFill>
                    <a:srgbClr val="000000"/>
                  </a:solidFill>
                  <a:latin typeface="DejaVu Math TeX Gyre"/>
                  <a:ea typeface="DejaVu Sans"/>
                </a:rPr>
                <a:t>x</a:t>
              </a:r>
              <a:endParaRPr b="0" lang="en-GB" sz="1050" spc="-1" strike="noStrike">
                <a:solidFill>
                  <a:srgbClr val="000000"/>
                </a:solidFill>
                <a:latin typeface="Arial"/>
              </a:endParaRPr>
            </a:p>
          </p:txBody>
        </p:sp>
        <p:sp>
          <p:nvSpPr>
            <p:cNvPr id="553" name=""/>
            <p:cNvSpPr/>
            <p:nvPr/>
          </p:nvSpPr>
          <p:spPr>
            <a:xfrm rot="46200">
              <a:off x="8141400" y="1591920"/>
              <a:ext cx="291600" cy="274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US" sz="1050" spc="-1" strike="noStrike">
                  <a:solidFill>
                    <a:srgbClr val="000000"/>
                  </a:solidFill>
                  <a:latin typeface="DejaVu Math TeX Gyre"/>
                  <a:ea typeface="DejaVu Sans"/>
                </a:rPr>
                <a:t>y</a:t>
              </a:r>
              <a:endParaRPr b="0" lang="en-GB" sz="1050" spc="-1" strike="noStrike">
                <a:solidFill>
                  <a:srgbClr val="000000"/>
                </a:solidFill>
                <a:latin typeface="Arial"/>
              </a:endParaRPr>
            </a:p>
          </p:txBody>
        </p:sp>
        <p:sp>
          <p:nvSpPr>
            <p:cNvPr id="554" name=""/>
            <p:cNvSpPr/>
            <p:nvPr/>
          </p:nvSpPr>
          <p:spPr>
            <a:xfrm rot="46200">
              <a:off x="7605000" y="2281320"/>
              <a:ext cx="282600" cy="27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US" sz="1050" spc="-1" strike="noStrike">
                  <a:solidFill>
                    <a:srgbClr val="000000"/>
                  </a:solidFill>
                  <a:latin typeface="DejaVu Math TeX Gyre"/>
                  <a:ea typeface="DejaVu Sans"/>
                </a:rPr>
                <a:t>z</a:t>
              </a:r>
              <a:endParaRPr b="0" lang="en-GB" sz="1050" spc="-1" strike="noStrike">
                <a:solidFill>
                  <a:srgbClr val="000000"/>
                </a:solidFill>
                <a:latin typeface="Arial"/>
              </a:endParaRPr>
            </a:p>
          </p:txBody>
        </p:sp>
        <p:sp>
          <p:nvSpPr>
            <p:cNvPr id="555" name=""/>
            <p:cNvSpPr/>
            <p:nvPr/>
          </p:nvSpPr>
          <p:spPr>
            <a:xfrm rot="5446200">
              <a:off x="7803000" y="2125800"/>
              <a:ext cx="172800" cy="305280"/>
            </a:xfrm>
            <a:prstGeom prst="arc">
              <a:avLst>
                <a:gd name="adj1" fmla="val 2734326"/>
                <a:gd name="adj2" fmla="val 17845876"/>
              </a:avLst>
            </a:prstGeom>
            <a:noFill/>
            <a:ln w="18360">
              <a:solidFill>
                <a:srgbClr val="0000b0"/>
              </a:solidFill>
              <a:round/>
              <a:tailEnd len="med" type="triangle" w="me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56" name=""/>
            <p:cNvSpPr/>
            <p:nvPr/>
          </p:nvSpPr>
          <p:spPr>
            <a:xfrm rot="46200">
              <a:off x="7491240" y="1669680"/>
              <a:ext cx="616320" cy="27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600" spc="-1" strike="noStrike">
                  <a:solidFill>
                    <a:srgbClr val="000000"/>
                  </a:solidFill>
                  <a:latin typeface="DejaVu Math TeX Gyre"/>
                  <a:ea typeface="DejaVu Sans"/>
                </a:rPr>
                <a:t>B</a:t>
              </a:r>
              <a:r>
                <a:rPr b="0" lang="en-US" sz="1600" spc="-1" strike="noStrike" baseline="-8000">
                  <a:solidFill>
                    <a:srgbClr val="000000"/>
                  </a:solidFill>
                  <a:latin typeface="DejaVu Math TeX Gyre"/>
                  <a:ea typeface="DejaVu Sans"/>
                </a:rPr>
                <a:t>z</a:t>
              </a:r>
              <a:endParaRPr b="0" lang="en-GB" sz="1600" spc="-1" strike="noStrike">
                <a:solidFill>
                  <a:srgbClr val="000000"/>
                </a:solidFill>
                <a:latin typeface="Arial"/>
              </a:endParaRPr>
            </a:p>
          </p:txBody>
        </p:sp>
        <p:sp>
          <p:nvSpPr>
            <p:cNvPr id="557" name=""/>
            <p:cNvSpPr/>
            <p:nvPr/>
          </p:nvSpPr>
          <p:spPr>
            <a:xfrm flipH="1" flipV="1">
              <a:off x="8218080" y="2431440"/>
              <a:ext cx="57600" cy="796680"/>
            </a:xfrm>
            <a:prstGeom prst="line">
              <a:avLst/>
            </a:prstGeom>
            <a:ln w="7200">
              <a:solidFill>
                <a:srgbClr val="000000"/>
              </a:solidFill>
              <a:round/>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58" name=""/>
            <p:cNvSpPr/>
            <p:nvPr/>
          </p:nvSpPr>
          <p:spPr>
            <a:xfrm flipH="1">
              <a:off x="7769880" y="1764000"/>
              <a:ext cx="91080" cy="371880"/>
            </a:xfrm>
            <a:prstGeom prst="line">
              <a:avLst/>
            </a:prstGeom>
            <a:ln w="7200">
              <a:solidFill>
                <a:srgbClr val="000000"/>
              </a:solidFill>
              <a:round/>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59" name=""/>
            <p:cNvSpPr/>
            <p:nvPr/>
          </p:nvSpPr>
          <p:spPr>
            <a:xfrm flipH="1">
              <a:off x="8206560" y="2060280"/>
              <a:ext cx="248040" cy="241920"/>
            </a:xfrm>
            <a:prstGeom prst="line">
              <a:avLst/>
            </a:prstGeom>
            <a:ln w="7200">
              <a:solidFill>
                <a:srgbClr val="000000"/>
              </a:solidFill>
              <a:round/>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60" name=""/>
            <p:cNvSpPr/>
            <p:nvPr/>
          </p:nvSpPr>
          <p:spPr>
            <a:xfrm rot="46200">
              <a:off x="7954560" y="2505960"/>
              <a:ext cx="616320" cy="27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300" spc="-1" strike="noStrike">
                  <a:solidFill>
                    <a:srgbClr val="000000"/>
                  </a:solidFill>
                  <a:latin typeface="DejaVu Math TeX Gyre"/>
                  <a:ea typeface="DejaVu Sans"/>
                </a:rPr>
                <a:t>B</a:t>
              </a:r>
              <a:r>
                <a:rPr b="0" lang="en-US" sz="1300" spc="-1" strike="noStrike" baseline="-8000">
                  <a:solidFill>
                    <a:srgbClr val="000000"/>
                  </a:solidFill>
                  <a:latin typeface="DejaVu Math TeX Gyre"/>
                  <a:ea typeface="DejaVu Sans"/>
                </a:rPr>
                <a:t>x</a:t>
              </a:r>
              <a:endParaRPr b="0" lang="en-GB" sz="1300" spc="-1" strike="noStrike">
                <a:solidFill>
                  <a:srgbClr val="000000"/>
                </a:solidFill>
                <a:latin typeface="Arial"/>
              </a:endParaRPr>
            </a:p>
          </p:txBody>
        </p:sp>
      </p:grpSp>
      <p:sp>
        <p:nvSpPr>
          <p:cNvPr id="561" name=""/>
          <p:cNvSpPr/>
          <p:nvPr/>
        </p:nvSpPr>
        <p:spPr>
          <a:xfrm>
            <a:off x="8513640" y="1320120"/>
            <a:ext cx="554040" cy="27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500" spc="-1" strike="noStrike">
                <a:solidFill>
                  <a:srgbClr val="000000"/>
                </a:solidFill>
                <a:latin typeface="DejaVu Math TeX Gyre"/>
                <a:ea typeface="DejaVu Sans"/>
              </a:rPr>
              <a:t>E</a:t>
            </a:r>
            <a:r>
              <a:rPr b="0" lang="en-US" sz="1500" spc="-1" strike="noStrike" baseline="-8000">
                <a:solidFill>
                  <a:srgbClr val="000000"/>
                </a:solidFill>
                <a:latin typeface="DejaVu Math TeX Gyre"/>
                <a:ea typeface="DejaVu Sans"/>
              </a:rPr>
              <a:t>y</a:t>
            </a:r>
            <a:endParaRPr b="0" lang="en-GB" sz="1500" spc="-1" strike="noStrike">
              <a:solidFill>
                <a:srgbClr val="000000"/>
              </a:solidFill>
              <a:latin typeface="Arial"/>
            </a:endParaRPr>
          </a:p>
        </p:txBody>
      </p:sp>
      <p:sp>
        <p:nvSpPr>
          <p:cNvPr id="562" name=""/>
          <p:cNvSpPr/>
          <p:nvPr/>
        </p:nvSpPr>
        <p:spPr>
          <a:xfrm>
            <a:off x="8454960" y="1617120"/>
            <a:ext cx="499320" cy="360"/>
          </a:xfrm>
          <a:prstGeom prst="line">
            <a:avLst/>
          </a:prstGeom>
          <a:ln w="7200">
            <a:solidFill>
              <a:srgbClr val="000000"/>
            </a:solidFill>
            <a:round/>
            <a:tailEnd len="med" type="triangle" w="med"/>
          </a:ln>
        </p:spPr>
        <p:style>
          <a:lnRef idx="0"/>
          <a:fillRef idx="0"/>
          <a:effectRef idx="0"/>
          <a:fontRef idx="minor"/>
        </p:style>
        <p:txBody>
          <a:bodyPr lIns="90000" rIns="90000" tIns="-44640" bIns="-44640" anchor="t" anchorCtr="1">
            <a:noAutofit/>
          </a:bodyPr>
          <a:p>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3" name="PlaceHolder 1"/>
          <p:cNvSpPr>
            <a:spLocks noGrp="1"/>
          </p:cNvSpPr>
          <p:nvPr>
            <p:ph/>
          </p:nvPr>
        </p:nvSpPr>
        <p:spPr>
          <a:xfrm>
            <a:off x="1099800" y="948600"/>
            <a:ext cx="3900600" cy="3919680"/>
          </a:xfrm>
          <a:prstGeom prst="rect">
            <a:avLst/>
          </a:prstGeom>
          <a:noFill/>
          <a:ln w="0">
            <a:noFill/>
          </a:ln>
        </p:spPr>
        <p:txBody>
          <a:bodyPr lIns="0" rIns="0" tIns="0" bIns="0" anchor="t">
            <a:noAutofit/>
          </a:bodyPr>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rPr>
              <a:t>Limit on the average </a:t>
            </a:r>
            <a:r>
              <a:rPr b="0" i="1" lang="de-CH" sz="1700" spc="-1" strike="noStrike">
                <a:solidFill>
                  <a:srgbClr val="000000"/>
                </a:solidFill>
                <a:latin typeface="TeX Gyre Pagella"/>
              </a:rPr>
              <a:t>E</a:t>
            </a:r>
            <a:r>
              <a:rPr b="0" i="1" lang="de-CH" sz="1700" spc="-1" strike="noStrike" baseline="-8000">
                <a:solidFill>
                  <a:srgbClr val="000000"/>
                </a:solidFill>
                <a:latin typeface="TeX Gyre Pagella"/>
              </a:rPr>
              <a:t>y</a:t>
            </a:r>
            <a:r>
              <a:rPr b="0" lang="de-CH" sz="1700" spc="-1" strike="noStrike">
                <a:solidFill>
                  <a:srgbClr val="000000"/>
                </a:solidFill>
                <a:latin typeface="Calibri"/>
              </a:rPr>
              <a:t> field as a function of the muon velocity shown as a fraction of the radial component</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1" lang="de-CH" sz="1700" spc="-1" strike="noStrike">
                <a:solidFill>
                  <a:srgbClr val="000000"/>
                </a:solidFill>
                <a:latin typeface="Calibri"/>
              </a:rPr>
              <a:t>Effect cancels if particles are injected alternatively CW and CCW and subtracting counts in the detectors</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rPr>
              <a:t>CW and CCW orbit directions are done by switching the B-field direction.</a:t>
            </a:r>
            <a:endParaRPr b="0" lang="en-GB" sz="1700" spc="-1" strike="noStrike">
              <a:solidFill>
                <a:srgbClr val="000000"/>
              </a:solidFill>
              <a:latin typeface="Arial"/>
            </a:endParaRPr>
          </a:p>
        </p:txBody>
      </p:sp>
      <p:sp>
        <p:nvSpPr>
          <p:cNvPr id="564"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Constraints on the average horizontal E-field</a:t>
            </a:r>
            <a:endParaRPr b="0" lang="en-GB" sz="2400" spc="-1" strike="noStrike">
              <a:solidFill>
                <a:srgbClr val="000000"/>
              </a:solidFill>
              <a:latin typeface="Arial"/>
            </a:endParaRPr>
          </a:p>
        </p:txBody>
      </p:sp>
      <p:sp>
        <p:nvSpPr>
          <p:cNvPr id="565" name="PlaceHolder 3"/>
          <p:cNvSpPr>
            <a:spLocks noGrp="1"/>
          </p:cNvSpPr>
          <p:nvPr>
            <p:ph type="sldNum" idx="16"/>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98B94EC2-165B-49E6-812E-B8F781711B9E}"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pic>
        <p:nvPicPr>
          <p:cNvPr id="566" name="" descr=""/>
          <p:cNvPicPr/>
          <p:nvPr/>
        </p:nvPicPr>
        <p:blipFill>
          <a:blip r:embed="rId1"/>
          <a:stretch/>
        </p:blipFill>
        <p:spPr>
          <a:xfrm>
            <a:off x="4762800" y="4004280"/>
            <a:ext cx="4064040" cy="729360"/>
          </a:xfrm>
          <a:prstGeom prst="rect">
            <a:avLst/>
          </a:prstGeom>
          <a:ln w="0">
            <a:noFill/>
          </a:ln>
        </p:spPr>
      </p:pic>
      <p:grpSp>
        <p:nvGrpSpPr>
          <p:cNvPr id="567" name=""/>
          <p:cNvGrpSpPr/>
          <p:nvPr/>
        </p:nvGrpSpPr>
        <p:grpSpPr>
          <a:xfrm>
            <a:off x="2791800" y="3823200"/>
            <a:ext cx="1735920" cy="1228320"/>
            <a:chOff x="2791800" y="3823200"/>
            <a:chExt cx="1735920" cy="1228320"/>
          </a:xfrm>
        </p:grpSpPr>
        <p:sp>
          <p:nvSpPr>
            <p:cNvPr id="568" name=""/>
            <p:cNvSpPr/>
            <p:nvPr/>
          </p:nvSpPr>
          <p:spPr>
            <a:xfrm>
              <a:off x="2791800" y="4270680"/>
              <a:ext cx="1627560" cy="514800"/>
            </a:xfrm>
            <a:prstGeom prst="ellipse">
              <a:avLst/>
            </a:prstGeom>
            <a:noFill/>
            <a:ln w="18360">
              <a:solidFill>
                <a:srgbClr val="3465a4"/>
              </a:solidFill>
              <a:roun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69" name=""/>
            <p:cNvSpPr/>
            <p:nvPr/>
          </p:nvSpPr>
          <p:spPr>
            <a:xfrm>
              <a:off x="3157560" y="4744080"/>
              <a:ext cx="444960" cy="96840"/>
            </a:xfrm>
            <a:prstGeom prst="line">
              <a:avLst/>
            </a:prstGeom>
            <a:ln w="7200">
              <a:solidFill>
                <a:srgbClr val="000000"/>
              </a:solidFill>
              <a:round/>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70" name=""/>
            <p:cNvSpPr/>
            <p:nvPr/>
          </p:nvSpPr>
          <p:spPr>
            <a:xfrm flipV="1">
              <a:off x="3157560" y="4372560"/>
              <a:ext cx="360" cy="371520"/>
            </a:xfrm>
            <a:prstGeom prst="line">
              <a:avLst/>
            </a:prstGeom>
            <a:ln w="7200">
              <a:solidFill>
                <a:srgbClr val="000000"/>
              </a:solidFill>
              <a:round/>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71" name=""/>
            <p:cNvSpPr/>
            <p:nvPr/>
          </p:nvSpPr>
          <p:spPr>
            <a:xfrm flipV="1">
              <a:off x="3157560" y="4623480"/>
              <a:ext cx="214560" cy="120600"/>
            </a:xfrm>
            <a:prstGeom prst="line">
              <a:avLst/>
            </a:prstGeom>
            <a:ln w="7200">
              <a:solidFill>
                <a:srgbClr val="000000"/>
              </a:solidFill>
              <a:round/>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72" name=""/>
            <p:cNvSpPr/>
            <p:nvPr/>
          </p:nvSpPr>
          <p:spPr>
            <a:xfrm>
              <a:off x="3137400" y="4717080"/>
              <a:ext cx="42840" cy="46440"/>
            </a:xfrm>
            <a:prstGeom prst="ellipse">
              <a:avLst/>
            </a:prstGeom>
            <a:solidFill>
              <a:srgbClr val="ff3838"/>
            </a:solidFill>
            <a:ln w="0">
              <a:noFill/>
            </a:ln>
          </p:spPr>
          <p:style>
            <a:lnRef idx="0"/>
            <a:fillRef idx="0"/>
            <a:effectRef idx="0"/>
            <a:fontRef idx="minor"/>
          </p:style>
          <p:txBody>
            <a:bodyPr lIns="90000" rIns="90000" tIns="-12240" bIns="-12240" anchor="t">
              <a:noAutofit/>
            </a:bodyPr>
            <a:p>
              <a:endParaRPr b="0" lang="en-GB" sz="1800" spc="-1" strike="noStrike">
                <a:solidFill>
                  <a:srgbClr val="000000"/>
                </a:solidFill>
                <a:latin typeface="Arial"/>
              </a:endParaRPr>
            </a:p>
          </p:txBody>
        </p:sp>
        <p:sp>
          <p:nvSpPr>
            <p:cNvPr id="573" name=""/>
            <p:cNvSpPr/>
            <p:nvPr/>
          </p:nvSpPr>
          <p:spPr>
            <a:xfrm>
              <a:off x="3234960" y="4562280"/>
              <a:ext cx="246960" cy="27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US" sz="1050" spc="-1" strike="noStrike">
                  <a:solidFill>
                    <a:srgbClr val="000000"/>
                  </a:solidFill>
                  <a:latin typeface="DejaVu Math TeX Gyre"/>
                  <a:ea typeface="DejaVu Sans"/>
                </a:rPr>
                <a:t>x</a:t>
              </a:r>
              <a:endParaRPr b="0" lang="en-GB" sz="1050" spc="-1" strike="noStrike">
                <a:solidFill>
                  <a:srgbClr val="000000"/>
                </a:solidFill>
                <a:latin typeface="Arial"/>
              </a:endParaRPr>
            </a:p>
          </p:txBody>
        </p:sp>
        <p:sp>
          <p:nvSpPr>
            <p:cNvPr id="574" name=""/>
            <p:cNvSpPr/>
            <p:nvPr/>
          </p:nvSpPr>
          <p:spPr>
            <a:xfrm>
              <a:off x="3135600" y="4267080"/>
              <a:ext cx="248040" cy="27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US" sz="1050" spc="-1" strike="noStrike">
                  <a:solidFill>
                    <a:srgbClr val="000000"/>
                  </a:solidFill>
                  <a:latin typeface="DejaVu Math TeX Gyre"/>
                  <a:ea typeface="DejaVu Sans"/>
                </a:rPr>
                <a:t>y</a:t>
              </a:r>
              <a:endParaRPr b="0" lang="en-GB" sz="1050" spc="-1" strike="noStrike">
                <a:solidFill>
                  <a:srgbClr val="000000"/>
                </a:solidFill>
                <a:latin typeface="Arial"/>
              </a:endParaRPr>
            </a:p>
          </p:txBody>
        </p:sp>
        <p:sp>
          <p:nvSpPr>
            <p:cNvPr id="575" name=""/>
            <p:cNvSpPr/>
            <p:nvPr/>
          </p:nvSpPr>
          <p:spPr>
            <a:xfrm>
              <a:off x="3383640" y="4776480"/>
              <a:ext cx="240480" cy="27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US" sz="1050" spc="-1" strike="noStrike">
                  <a:solidFill>
                    <a:srgbClr val="000000"/>
                  </a:solidFill>
                  <a:latin typeface="DejaVu Math TeX Gyre"/>
                  <a:ea typeface="DejaVu Sans"/>
                </a:rPr>
                <a:t>z</a:t>
              </a:r>
              <a:endParaRPr b="0" lang="en-GB" sz="1050" spc="-1" strike="noStrike">
                <a:solidFill>
                  <a:srgbClr val="000000"/>
                </a:solidFill>
                <a:latin typeface="Arial"/>
              </a:endParaRPr>
            </a:p>
          </p:txBody>
        </p:sp>
        <p:sp>
          <p:nvSpPr>
            <p:cNvPr id="576" name=""/>
            <p:cNvSpPr/>
            <p:nvPr/>
          </p:nvSpPr>
          <p:spPr>
            <a:xfrm rot="6199200">
              <a:off x="3270240" y="4468320"/>
              <a:ext cx="146880" cy="306000"/>
            </a:xfrm>
            <a:prstGeom prst="arc">
              <a:avLst>
                <a:gd name="adj1" fmla="val 2734326"/>
                <a:gd name="adj2" fmla="val 17845876"/>
              </a:avLst>
            </a:prstGeom>
            <a:noFill/>
            <a:ln w="18360">
              <a:solidFill>
                <a:srgbClr val="0000b0"/>
              </a:solidFill>
              <a:round/>
              <a:tailEnd len="med" type="triangle" w="me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577" name=""/>
            <p:cNvSpPr/>
            <p:nvPr/>
          </p:nvSpPr>
          <p:spPr>
            <a:xfrm>
              <a:off x="3977280" y="3823200"/>
              <a:ext cx="338040" cy="27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100" spc="-1" strike="noStrike">
                  <a:solidFill>
                    <a:srgbClr val="000000"/>
                  </a:solidFill>
                  <a:latin typeface="DejaVu Math TeX Gyre"/>
                  <a:ea typeface="DejaVu Sans"/>
                </a:rPr>
                <a:t>E</a:t>
              </a:r>
              <a:r>
                <a:rPr b="0" lang="en-US" sz="1100" spc="-1" strike="noStrike" baseline="-8000">
                  <a:solidFill>
                    <a:srgbClr val="000000"/>
                  </a:solidFill>
                  <a:latin typeface="DejaVu Math TeX Gyre"/>
                  <a:ea typeface="DejaVu Sans"/>
                </a:rPr>
                <a:t>y</a:t>
              </a:r>
              <a:endParaRPr b="0" lang="en-GB" sz="1100" spc="-1" strike="noStrike">
                <a:solidFill>
                  <a:srgbClr val="000000"/>
                </a:solidFill>
                <a:latin typeface="Arial"/>
              </a:endParaRPr>
            </a:p>
          </p:txBody>
        </p:sp>
        <p:sp>
          <p:nvSpPr>
            <p:cNvPr id="578" name=""/>
            <p:cNvSpPr/>
            <p:nvPr/>
          </p:nvSpPr>
          <p:spPr>
            <a:xfrm flipV="1">
              <a:off x="4004280" y="3867480"/>
              <a:ext cx="360" cy="499320"/>
            </a:xfrm>
            <a:prstGeom prst="line">
              <a:avLst/>
            </a:prstGeom>
            <a:ln w="7200">
              <a:solidFill>
                <a:srgbClr val="000000"/>
              </a:solidFill>
              <a:round/>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579" name=""/>
            <p:cNvSpPr/>
            <p:nvPr/>
          </p:nvSpPr>
          <p:spPr>
            <a:xfrm flipV="1">
              <a:off x="3772800" y="4746960"/>
              <a:ext cx="592200" cy="38880"/>
            </a:xfrm>
            <a:prstGeom prst="line">
              <a:avLst/>
            </a:prstGeom>
            <a:ln w="7200">
              <a:solidFill>
                <a:srgbClr val="000000"/>
              </a:solidFill>
              <a:round/>
              <a:tailEnd len="med" type="triangle" w="med"/>
            </a:ln>
          </p:spPr>
          <p:style>
            <a:lnRef idx="0"/>
            <a:fillRef idx="0"/>
            <a:effectRef idx="0"/>
            <a:fontRef idx="minor"/>
          </p:style>
          <p:txBody>
            <a:bodyPr lIns="90000" rIns="90000" tIns="-6120" bIns="-6120" anchor="t" anchorCtr="1">
              <a:noAutofit/>
            </a:bodyPr>
            <a:p>
              <a:endParaRPr b="0" lang="en-GB" sz="1800" spc="-1" strike="noStrike">
                <a:solidFill>
                  <a:srgbClr val="000000"/>
                </a:solidFill>
                <a:latin typeface="Arial"/>
              </a:endParaRPr>
            </a:p>
          </p:txBody>
        </p:sp>
        <p:sp>
          <p:nvSpPr>
            <p:cNvPr id="580" name=""/>
            <p:cNvSpPr/>
            <p:nvPr/>
          </p:nvSpPr>
          <p:spPr>
            <a:xfrm>
              <a:off x="4120560" y="4763880"/>
              <a:ext cx="407160" cy="1918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400" spc="-1" strike="noStrike">
                  <a:solidFill>
                    <a:srgbClr val="000000"/>
                  </a:solidFill>
                  <a:latin typeface="TeX Gyre Pagella"/>
                  <a:ea typeface="TeX Gyre Pagella"/>
                </a:rPr>
                <a:t>β</a:t>
              </a:r>
              <a:r>
                <a:rPr b="0" lang="en-US" sz="1400" spc="-1" strike="noStrike" baseline="-8000">
                  <a:solidFill>
                    <a:srgbClr val="000000"/>
                  </a:solidFill>
                  <a:latin typeface="TeX Gyre Pagella"/>
                  <a:ea typeface="TeX Gyre Pagella"/>
                </a:rPr>
                <a:t>z</a:t>
              </a:r>
              <a:endParaRPr b="0" lang="en-GB" sz="1400" spc="-1" strike="noStrike">
                <a:solidFill>
                  <a:srgbClr val="000000"/>
                </a:solidFill>
                <a:latin typeface="Arial"/>
              </a:endParaRPr>
            </a:p>
          </p:txBody>
        </p:sp>
      </p:grpSp>
      <p:pic>
        <p:nvPicPr>
          <p:cNvPr id="581" name="" descr=""/>
          <p:cNvPicPr/>
          <p:nvPr/>
        </p:nvPicPr>
        <p:blipFill>
          <a:blip r:embed="rId2"/>
          <a:stretch/>
        </p:blipFill>
        <p:spPr>
          <a:xfrm>
            <a:off x="5113800" y="813960"/>
            <a:ext cx="3984120" cy="259308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2" name="PlaceHolder 1"/>
          <p:cNvSpPr>
            <a:spLocks noGrp="1"/>
          </p:cNvSpPr>
          <p:nvPr>
            <p:ph/>
          </p:nvPr>
        </p:nvSpPr>
        <p:spPr>
          <a:xfrm>
            <a:off x="1090440" y="938880"/>
            <a:ext cx="5356800" cy="3508920"/>
          </a:xfrm>
          <a:prstGeom prst="rect">
            <a:avLst/>
          </a:prstGeom>
          <a:noFill/>
          <a:ln w="0">
            <a:noFill/>
          </a:ln>
        </p:spPr>
        <p:txBody>
          <a:bodyPr lIns="0" rIns="0" tIns="0" bIns="0" anchor="t">
            <a:noAutofit/>
          </a:bodyPr>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Arial"/>
              </a:rPr>
              <a:t>The geometric phase is a phase difference acquired over the course of a cycle in parameter space.</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Arial"/>
              </a:rPr>
              <a:t>Parallel transport of a vector around a closed loop.</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Arial"/>
              </a:rPr>
              <a:t>The angle by which it twists is proportional to the area inside the loop:</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Callibri"/>
                <a:ea typeface="Arial"/>
              </a:rPr>
              <a:t>In classical parallel transport it’s equal.</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Callibri"/>
                <a:ea typeface="Arial"/>
              </a:rPr>
              <a:t>In quantum mechanics it’s -½ (fermions).</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Arial"/>
              </a:rPr>
              <a:t>If oscillations around two axes are combined we can observe a phase shift (false EDM)</a:t>
            </a:r>
            <a:br>
              <a:rPr sz="1700"/>
            </a:br>
            <a:r>
              <a:rPr b="1" lang="de-CH" sz="1700" spc="-1" strike="noStrike">
                <a:solidFill>
                  <a:srgbClr val="000000"/>
                </a:solidFill>
                <a:latin typeface="Callibri"/>
                <a:ea typeface="Arial"/>
              </a:rPr>
              <a:t>even if the average of the oscillations is zero.</a:t>
            </a:r>
            <a:endParaRPr b="0" lang="en-GB" sz="1700" spc="-1" strike="noStrike">
              <a:solidFill>
                <a:srgbClr val="000000"/>
              </a:solidFill>
              <a:latin typeface="Arial"/>
            </a:endParaRPr>
          </a:p>
        </p:txBody>
      </p:sp>
      <p:sp>
        <p:nvSpPr>
          <p:cNvPr id="583"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Geometric (Berry) phase</a:t>
            </a:r>
            <a:endParaRPr b="0" lang="en-GB" sz="2400" spc="-1" strike="noStrike">
              <a:solidFill>
                <a:srgbClr val="000000"/>
              </a:solidFill>
              <a:latin typeface="Arial"/>
            </a:endParaRPr>
          </a:p>
        </p:txBody>
      </p:sp>
      <p:sp>
        <p:nvSpPr>
          <p:cNvPr id="584" name="PlaceHolder 3"/>
          <p:cNvSpPr>
            <a:spLocks noGrp="1"/>
          </p:cNvSpPr>
          <p:nvPr>
            <p:ph type="sldNum" idx="17"/>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C0E32D5C-DD11-4288-A21D-70A56ADA26AF}"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pic>
        <p:nvPicPr>
          <p:cNvPr id="585" name="" descr=""/>
          <p:cNvPicPr/>
          <p:nvPr/>
        </p:nvPicPr>
        <p:blipFill>
          <a:blip r:embed="rId1"/>
          <a:stretch/>
        </p:blipFill>
        <p:spPr>
          <a:xfrm>
            <a:off x="6919200" y="59400"/>
            <a:ext cx="2054880" cy="2296440"/>
          </a:xfrm>
          <a:prstGeom prst="rect">
            <a:avLst/>
          </a:prstGeom>
          <a:ln w="0">
            <a:noFill/>
          </a:ln>
        </p:spPr>
      </p:pic>
      <p:pic>
        <p:nvPicPr>
          <p:cNvPr id="586" name="" descr=""/>
          <p:cNvPicPr/>
          <p:nvPr/>
        </p:nvPicPr>
        <p:blipFill>
          <a:blip r:embed="rId2"/>
          <a:stretch/>
        </p:blipFill>
        <p:spPr>
          <a:xfrm>
            <a:off x="7041240" y="2399040"/>
            <a:ext cx="1852920" cy="247032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7" name="PlaceHolder 1"/>
          <p:cNvSpPr>
            <a:spLocks noGrp="1"/>
          </p:cNvSpPr>
          <p:nvPr>
            <p:ph/>
          </p:nvPr>
        </p:nvSpPr>
        <p:spPr>
          <a:xfrm>
            <a:off x="1090440" y="938880"/>
            <a:ext cx="7714080" cy="3704400"/>
          </a:xfrm>
          <a:prstGeom prst="rect">
            <a:avLst/>
          </a:prstGeom>
          <a:noFill/>
          <a:ln w="0">
            <a:noFill/>
          </a:ln>
        </p:spPr>
        <p:txBody>
          <a:bodyPr lIns="0" rIns="0" tIns="0" bIns="0" anchor="t">
            <a:noAutofit/>
          </a:bodyPr>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TeX Gyre Pagella"/>
              </a:rPr>
              <a:t>For two oscillations have the same frequency the Berry phase is:</a:t>
            </a:r>
            <a:endParaRPr b="0" lang="en-GB" sz="1700" spc="-1" strike="noStrike">
              <a:solidFill>
                <a:srgbClr val="000000"/>
              </a:solidFill>
              <a:latin typeface="Arial"/>
            </a:endParaRPr>
          </a:p>
          <a:p>
            <a:pPr marL="432000" indent="0">
              <a:lnSpc>
                <a:spcPct val="100000"/>
              </a:lnSpc>
              <a:spcBef>
                <a:spcPts val="1417"/>
              </a:spcBef>
              <a:buNone/>
            </a:pP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TeX Gyre Pagella"/>
              </a:rPr>
              <a:t>The motion of the spin in this case is an ellipse with eccentricity defined by the phase difference </a:t>
            </a:r>
            <a:r>
              <a:rPr b="0" i="1" lang="de-CH" sz="1700" spc="-1" strike="noStrike">
                <a:solidFill>
                  <a:srgbClr val="000000"/>
                </a:solidFill>
                <a:latin typeface="TeX Gyre Pagella"/>
                <a:ea typeface="TeX Gyre Pagella"/>
              </a:rPr>
              <a:t>β</a:t>
            </a:r>
            <a:r>
              <a:rPr b="0" i="1" lang="de-CH" sz="1700" spc="-1" strike="noStrike" baseline="-8000">
                <a:solidFill>
                  <a:srgbClr val="000000"/>
                </a:solidFill>
                <a:latin typeface="Callibri"/>
                <a:ea typeface="TeX Gyre Pagella"/>
              </a:rPr>
              <a:t>0</a:t>
            </a:r>
            <a:r>
              <a:rPr b="0" lang="de-CH" sz="1700" spc="-1" strike="noStrike">
                <a:solidFill>
                  <a:srgbClr val="000000"/>
                </a:solidFill>
                <a:latin typeface="Callibri"/>
                <a:ea typeface="TeX Gyre Pagella"/>
              </a:rPr>
              <a:t> between oscillations</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Callibri"/>
                <a:ea typeface="TeX Gyre Pagella"/>
              </a:rPr>
              <a:t>no phase difference: ellipse looks like a line</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Times New Roman"/>
                <a:ea typeface="Times New Roman"/>
              </a:rPr>
              <a:t>π</a:t>
            </a:r>
            <a:r>
              <a:rPr b="0" lang="de-CH" sz="1700" spc="-1" strike="noStrike">
                <a:solidFill>
                  <a:srgbClr val="000000"/>
                </a:solidFill>
                <a:latin typeface="Callibri"/>
                <a:ea typeface="Times New Roman"/>
              </a:rPr>
              <a:t>/2 phase difference: ellipse is a circle and maximum area</a:t>
            </a:r>
            <a:r>
              <a:rPr b="0" lang="de-CH" sz="1700" spc="-1" strike="noStrike">
                <a:solidFill>
                  <a:srgbClr val="000000"/>
                </a:solidFill>
                <a:latin typeface="Callibri"/>
                <a:ea typeface="TeX Gyre Pagella"/>
              </a:rPr>
              <a:t> </a:t>
            </a:r>
            <a:endParaRPr b="0" lang="en-GB" sz="1700" spc="-1" strike="noStrike">
              <a:solidFill>
                <a:srgbClr val="000000"/>
              </a:solidFill>
              <a:latin typeface="Arial"/>
            </a:endParaRPr>
          </a:p>
        </p:txBody>
      </p:sp>
      <p:sp>
        <p:nvSpPr>
          <p:cNvPr id="588"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Calculation of Berry phases</a:t>
            </a:r>
            <a:endParaRPr b="0" lang="en-GB" sz="2400" spc="-1" strike="noStrike">
              <a:solidFill>
                <a:srgbClr val="000000"/>
              </a:solidFill>
              <a:latin typeface="Arial"/>
            </a:endParaRPr>
          </a:p>
        </p:txBody>
      </p:sp>
      <p:sp>
        <p:nvSpPr>
          <p:cNvPr id="589" name="PlaceHolder 3"/>
          <p:cNvSpPr>
            <a:spLocks noGrp="1"/>
          </p:cNvSpPr>
          <p:nvPr>
            <p:ph type="sldNum" idx="18"/>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92EAC9FB-DA13-4D93-8E8B-1E9DE58A566E}"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pic>
        <p:nvPicPr>
          <p:cNvPr id="590" name="" descr=""/>
          <p:cNvPicPr/>
          <p:nvPr/>
        </p:nvPicPr>
        <p:blipFill>
          <a:blip r:embed="rId1"/>
          <a:stretch/>
        </p:blipFill>
        <p:spPr>
          <a:xfrm>
            <a:off x="1452600" y="1216080"/>
            <a:ext cx="6911640" cy="560520"/>
          </a:xfrm>
          <a:prstGeom prst="rect">
            <a:avLst/>
          </a:prstGeom>
          <a:ln w="0">
            <a:noFill/>
          </a:ln>
        </p:spPr>
      </p:pic>
      <p:pic>
        <p:nvPicPr>
          <p:cNvPr id="591" name="" descr=""/>
          <p:cNvPicPr/>
          <p:nvPr/>
        </p:nvPicPr>
        <p:blipFill>
          <a:blip r:embed="rId2"/>
          <a:stretch/>
        </p:blipFill>
        <p:spPr>
          <a:xfrm>
            <a:off x="2491560" y="3517920"/>
            <a:ext cx="4160880" cy="126972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2" name="PlaceHolder 1"/>
          <p:cNvSpPr>
            <a:spLocks noGrp="1"/>
          </p:cNvSpPr>
          <p:nvPr>
            <p:ph/>
          </p:nvPr>
        </p:nvSpPr>
        <p:spPr>
          <a:xfrm>
            <a:off x="1090440" y="938880"/>
            <a:ext cx="6904440" cy="2037600"/>
          </a:xfrm>
          <a:prstGeom prst="rect">
            <a:avLst/>
          </a:prstGeom>
          <a:noFill/>
          <a:ln w="0">
            <a:noFill/>
          </a:ln>
        </p:spPr>
        <p:txBody>
          <a:bodyPr lIns="0" rIns="0" tIns="0" bIns="0" anchor="t">
            <a:noAutofit/>
          </a:bodyPr>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Arial"/>
              </a:rPr>
              <a:t>Spin precession due to misalignment of the radial E-field:</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Callibri"/>
                <a:ea typeface="Arial"/>
              </a:rPr>
              <a:t>longitudinal oscillations due to stronger and weaker freeze field </a:t>
            </a:r>
            <a:r>
              <a:rPr b="0" i="1" lang="de-CH" sz="1700" spc="-1" strike="noStrike">
                <a:solidFill>
                  <a:srgbClr val="000000"/>
                </a:solidFill>
                <a:latin typeface="Callibri"/>
                <a:ea typeface="Arial"/>
              </a:rPr>
              <a:t>(cyclotron frequency)</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charset="2"/>
              <a:buChar char=""/>
            </a:pPr>
            <a:r>
              <a:rPr b="0" lang="de-CH" sz="1700" spc="-1" strike="noStrike">
                <a:solidFill>
                  <a:srgbClr val="000000"/>
                </a:solidFill>
                <a:latin typeface="Callibri"/>
                <a:ea typeface="Arial"/>
              </a:rPr>
              <a:t>radial oscillations due to longitudinal E-field oscillating between upstream and downstream directions </a:t>
            </a:r>
            <a:r>
              <a:rPr b="0" i="1" lang="de-CH" sz="1700" spc="-1" strike="noStrike">
                <a:solidFill>
                  <a:srgbClr val="000000"/>
                </a:solidFill>
                <a:latin typeface="Callibri"/>
                <a:ea typeface="Arial"/>
              </a:rPr>
              <a:t>(cyclotron frequency)</a:t>
            </a:r>
            <a:endParaRPr b="0" lang="en-GB" sz="1700" spc="-1" strike="noStrike">
              <a:solidFill>
                <a:srgbClr val="000000"/>
              </a:solidFill>
              <a:latin typeface="Arial"/>
            </a:endParaRPr>
          </a:p>
        </p:txBody>
      </p:sp>
      <p:sp>
        <p:nvSpPr>
          <p:cNvPr id="593"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Example of Berry phases</a:t>
            </a:r>
            <a:endParaRPr b="0" lang="en-GB" sz="2400" spc="-1" strike="noStrike">
              <a:solidFill>
                <a:srgbClr val="000000"/>
              </a:solidFill>
              <a:latin typeface="Arial"/>
            </a:endParaRPr>
          </a:p>
        </p:txBody>
      </p:sp>
      <p:sp>
        <p:nvSpPr>
          <p:cNvPr id="594" name="PlaceHolder 3"/>
          <p:cNvSpPr>
            <a:spLocks noGrp="1"/>
          </p:cNvSpPr>
          <p:nvPr>
            <p:ph type="sldNum" idx="19"/>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a:t>
            </a:r>
            <a:r>
              <a:rPr b="0" lang="en-US" sz="800" spc="-1" strike="noStrike">
                <a:solidFill>
                  <a:srgbClr val="000000"/>
                </a:solidFill>
                <a:latin typeface="Calibri"/>
                <a:ea typeface="ヒラギノ角ゴ Pro W3"/>
              </a:rPr>
              <a:t>ge </a:t>
            </a:r>
            <a:fld id="{A45FFD52-CBA7-4119-B83C-2A6CF06D384C}"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pic>
        <p:nvPicPr>
          <p:cNvPr id="595" name="" descr=""/>
          <p:cNvPicPr/>
          <p:nvPr/>
        </p:nvPicPr>
        <p:blipFill>
          <a:blip r:embed="rId1"/>
          <a:stretch/>
        </p:blipFill>
        <p:spPr>
          <a:xfrm>
            <a:off x="1081440" y="3083760"/>
            <a:ext cx="1756080" cy="1908000"/>
          </a:xfrm>
          <a:prstGeom prst="rect">
            <a:avLst/>
          </a:prstGeom>
          <a:ln w="0">
            <a:noFill/>
          </a:ln>
        </p:spPr>
      </p:pic>
      <p:grpSp>
        <p:nvGrpSpPr>
          <p:cNvPr id="596" name=""/>
          <p:cNvGrpSpPr/>
          <p:nvPr/>
        </p:nvGrpSpPr>
        <p:grpSpPr>
          <a:xfrm>
            <a:off x="3573000" y="2855520"/>
            <a:ext cx="5446080" cy="2132640"/>
            <a:chOff x="3573000" y="2855520"/>
            <a:chExt cx="5446080" cy="2132640"/>
          </a:xfrm>
        </p:grpSpPr>
        <p:sp>
          <p:nvSpPr>
            <p:cNvPr id="597" name=""/>
            <p:cNvSpPr/>
            <p:nvPr/>
          </p:nvSpPr>
          <p:spPr>
            <a:xfrm>
              <a:off x="7274160" y="3610800"/>
              <a:ext cx="59400" cy="286560"/>
            </a:xfrm>
            <a:prstGeom prst="rect">
              <a:avLst/>
            </a:prstGeom>
            <a:solidFill>
              <a:srgbClr val="81c784"/>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598" name=""/>
            <p:cNvSpPr/>
            <p:nvPr/>
          </p:nvSpPr>
          <p:spPr>
            <a:xfrm>
              <a:off x="7269840" y="4478400"/>
              <a:ext cx="59400" cy="286560"/>
            </a:xfrm>
            <a:prstGeom prst="rect">
              <a:avLst/>
            </a:prstGeom>
            <a:solidFill>
              <a:srgbClr val="81c784"/>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599" name=""/>
            <p:cNvSpPr/>
            <p:nvPr/>
          </p:nvSpPr>
          <p:spPr>
            <a:xfrm>
              <a:off x="4302000" y="3477240"/>
              <a:ext cx="3807720" cy="720"/>
            </a:xfrm>
            <a:prstGeom prst="line">
              <a:avLst/>
            </a:prstGeom>
            <a:ln w="72000">
              <a:solidFill>
                <a:srgbClr val="000000"/>
              </a:solidFill>
              <a:round/>
            </a:ln>
          </p:spPr>
          <p:style>
            <a:lnRef idx="0"/>
            <a:fillRef idx="0"/>
            <a:effectRef idx="0"/>
            <a:fontRef idx="minor"/>
          </p:style>
          <p:txBody>
            <a:bodyPr lIns="90000" rIns="90000" tIns="0" bIns="0" anchor="t" anchorCtr="1">
              <a:noAutofit/>
            </a:bodyPr>
            <a:p>
              <a:endParaRPr b="0" lang="en-GB" sz="1800" spc="-1" strike="noStrike">
                <a:solidFill>
                  <a:srgbClr val="000000"/>
                </a:solidFill>
                <a:latin typeface="Arial"/>
                <a:ea typeface="DejaVu Sans"/>
              </a:endParaRPr>
            </a:p>
          </p:txBody>
        </p:sp>
        <p:sp>
          <p:nvSpPr>
            <p:cNvPr id="600" name=""/>
            <p:cNvSpPr/>
            <p:nvPr/>
          </p:nvSpPr>
          <p:spPr>
            <a:xfrm>
              <a:off x="4307400" y="4908240"/>
              <a:ext cx="3807720" cy="720"/>
            </a:xfrm>
            <a:prstGeom prst="line">
              <a:avLst/>
            </a:prstGeom>
            <a:ln w="72000">
              <a:solidFill>
                <a:srgbClr val="000000"/>
              </a:solidFill>
              <a:round/>
            </a:ln>
          </p:spPr>
          <p:style>
            <a:lnRef idx="0"/>
            <a:fillRef idx="0"/>
            <a:effectRef idx="0"/>
            <a:fontRef idx="minor"/>
          </p:style>
          <p:txBody>
            <a:bodyPr lIns="90000" rIns="90000" tIns="0" bIns="0" anchor="t" anchorCtr="1">
              <a:noAutofit/>
            </a:bodyPr>
            <a:p>
              <a:endParaRPr b="0" lang="en-GB" sz="1800" spc="-1" strike="noStrike">
                <a:solidFill>
                  <a:srgbClr val="000000"/>
                </a:solidFill>
                <a:latin typeface="Arial"/>
                <a:ea typeface="DejaVu Sans"/>
              </a:endParaRPr>
            </a:p>
          </p:txBody>
        </p:sp>
        <p:sp>
          <p:nvSpPr>
            <p:cNvPr id="601" name=""/>
            <p:cNvSpPr/>
            <p:nvPr/>
          </p:nvSpPr>
          <p:spPr>
            <a:xfrm>
              <a:off x="3584880" y="3312000"/>
              <a:ext cx="5428800" cy="475200"/>
            </a:xfrm>
            <a:custGeom>
              <a:avLst/>
              <a:gdLst>
                <a:gd name="textAreaLeft" fmla="*/ 0 w 5428800"/>
                <a:gd name="textAreaRight" fmla="*/ 5429520 w 5428800"/>
                <a:gd name="textAreaTop" fmla="*/ 0 h 475200"/>
                <a:gd name="textAreaBottom" fmla="*/ 475920 h 475200"/>
              </a:gdLst>
              <a:ahLst/>
              <a:rect l="textAreaLeft" t="textAreaTop" r="textAreaRight" b="textAreaBottom"/>
              <a:pathLst>
                <a:path w="13248" h="2269">
                  <a:moveTo>
                    <a:pt x="0" y="3"/>
                  </a:moveTo>
                  <a:cubicBezTo>
                    <a:pt x="7720" y="2268"/>
                    <a:pt x="13247" y="0"/>
                    <a:pt x="13247" y="0"/>
                  </a:cubicBezTo>
                </a:path>
              </a:pathLst>
            </a:custGeom>
            <a:noFill/>
            <a:ln w="0">
              <a:solidFill>
                <a:srgbClr val="b71c1c"/>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02" name=""/>
            <p:cNvSpPr/>
            <p:nvPr/>
          </p:nvSpPr>
          <p:spPr>
            <a:xfrm>
              <a:off x="3573000" y="4466880"/>
              <a:ext cx="5446080" cy="521280"/>
            </a:xfrm>
            <a:custGeom>
              <a:avLst/>
              <a:gdLst>
                <a:gd name="textAreaLeft" fmla="*/ 0 w 5446080"/>
                <a:gd name="textAreaRight" fmla="*/ 5446800 w 5446080"/>
                <a:gd name="textAreaTop" fmla="*/ 0 h 521280"/>
                <a:gd name="textAreaBottom" fmla="*/ 522000 h 521280"/>
              </a:gdLst>
              <a:ahLst/>
              <a:rect l="textAreaLeft" t="textAreaTop" r="textAreaRight" b="textAreaBottom"/>
              <a:pathLst>
                <a:path w="13290" h="2488">
                  <a:moveTo>
                    <a:pt x="0" y="2484"/>
                  </a:moveTo>
                  <a:cubicBezTo>
                    <a:pt x="7745" y="0"/>
                    <a:pt x="13289" y="2487"/>
                    <a:pt x="13289" y="2487"/>
                  </a:cubicBezTo>
                </a:path>
              </a:pathLst>
            </a:custGeom>
            <a:noFill/>
            <a:ln w="0">
              <a:solidFill>
                <a:srgbClr val="b71c1c"/>
              </a:solid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03" name=""/>
            <p:cNvSpPr/>
            <p:nvPr/>
          </p:nvSpPr>
          <p:spPr>
            <a:xfrm>
              <a:off x="3601440" y="4243680"/>
              <a:ext cx="5417640" cy="275040"/>
            </a:xfrm>
            <a:custGeom>
              <a:avLst/>
              <a:gdLst>
                <a:gd name="textAreaLeft" fmla="*/ 0 w 5417640"/>
                <a:gd name="textAreaRight" fmla="*/ 5418360 w 5417640"/>
                <a:gd name="textAreaTop" fmla="*/ 0 h 275040"/>
                <a:gd name="textAreaBottom" fmla="*/ 275760 h 275040"/>
              </a:gdLst>
              <a:ahLst/>
              <a:rect l="textAreaLeft" t="textAreaTop" r="textAreaRight" b="textAreaBottom"/>
              <a:pathLst>
                <a:path w="13220" h="1321">
                  <a:moveTo>
                    <a:pt x="0" y="1318"/>
                  </a:moveTo>
                  <a:cubicBezTo>
                    <a:pt x="7704" y="0"/>
                    <a:pt x="13219" y="1320"/>
                    <a:pt x="13219" y="1320"/>
                  </a:cubicBezTo>
                </a:path>
              </a:pathLst>
            </a:custGeom>
            <a:noFill/>
            <a:ln w="0">
              <a:solidFill>
                <a:srgbClr val="b71c1c"/>
              </a:solidFill>
            </a:ln>
          </p:spPr>
          <p:style>
            <a:lnRef idx="0"/>
            <a:fillRef idx="0"/>
            <a:effectRef idx="0"/>
            <a:fontRef idx="minor"/>
          </p:style>
          <p:txBody>
            <a:bodyPr lIns="90000" rIns="90000" tIns="87480" bIns="87480" anchor="t">
              <a:noAutofit/>
            </a:bodyPr>
            <a:p>
              <a:endParaRPr b="0" lang="en-GB" sz="1800" spc="-1" strike="noStrike">
                <a:solidFill>
                  <a:srgbClr val="000000"/>
                </a:solidFill>
                <a:latin typeface="Arial"/>
                <a:ea typeface="DejaVu Sans"/>
              </a:endParaRPr>
            </a:p>
          </p:txBody>
        </p:sp>
        <p:sp>
          <p:nvSpPr>
            <p:cNvPr id="604" name=""/>
            <p:cNvSpPr/>
            <p:nvPr/>
          </p:nvSpPr>
          <p:spPr>
            <a:xfrm>
              <a:off x="3616200" y="4092120"/>
              <a:ext cx="5402880" cy="36360"/>
            </a:xfrm>
            <a:custGeom>
              <a:avLst/>
              <a:gdLst>
                <a:gd name="textAreaLeft" fmla="*/ 0 w 5402880"/>
                <a:gd name="textAreaRight" fmla="*/ 5403600 w 5402880"/>
                <a:gd name="textAreaTop" fmla="*/ 0 h 36360"/>
                <a:gd name="textAreaBottom" fmla="*/ 37080 h 36360"/>
              </a:gdLst>
              <a:ahLst/>
              <a:rect l="textAreaLeft" t="textAreaTop" r="textAreaRight" b="textAreaBottom"/>
              <a:pathLst>
                <a:path w="13185" h="193">
                  <a:moveTo>
                    <a:pt x="0" y="0"/>
                  </a:moveTo>
                  <a:cubicBezTo>
                    <a:pt x="7684" y="192"/>
                    <a:pt x="13184" y="0"/>
                    <a:pt x="13184" y="0"/>
                  </a:cubicBezTo>
                </a:path>
              </a:pathLst>
            </a:custGeom>
            <a:noFill/>
            <a:ln w="0">
              <a:solidFill>
                <a:srgbClr val="b71c1c"/>
              </a:solidFill>
            </a:ln>
          </p:spPr>
          <p:style>
            <a:lnRef idx="0"/>
            <a:fillRef idx="0"/>
            <a:effectRef idx="0"/>
            <a:fontRef idx="minor"/>
          </p:style>
          <p:txBody>
            <a:bodyPr lIns="90000" rIns="90000" tIns="11880" bIns="11880" anchor="t">
              <a:noAutofit/>
            </a:bodyPr>
            <a:p>
              <a:endParaRPr b="0" lang="en-GB" sz="1800" spc="-1" strike="noStrike">
                <a:solidFill>
                  <a:srgbClr val="000000"/>
                </a:solidFill>
                <a:latin typeface="Arial"/>
                <a:ea typeface="DejaVu Sans"/>
              </a:endParaRPr>
            </a:p>
          </p:txBody>
        </p:sp>
        <p:sp>
          <p:nvSpPr>
            <p:cNvPr id="605" name=""/>
            <p:cNvSpPr/>
            <p:nvPr/>
          </p:nvSpPr>
          <p:spPr>
            <a:xfrm>
              <a:off x="3596400" y="3790800"/>
              <a:ext cx="5417280" cy="202680"/>
            </a:xfrm>
            <a:custGeom>
              <a:avLst/>
              <a:gdLst>
                <a:gd name="textAreaLeft" fmla="*/ 0 w 5417280"/>
                <a:gd name="textAreaRight" fmla="*/ 5418000 w 5417280"/>
                <a:gd name="textAreaTop" fmla="*/ 0 h 202680"/>
                <a:gd name="textAreaBottom" fmla="*/ 203400 h 202680"/>
              </a:gdLst>
              <a:ahLst/>
              <a:rect l="textAreaLeft" t="textAreaTop" r="textAreaRight" b="textAreaBottom"/>
              <a:pathLst>
                <a:path w="13219" h="979">
                  <a:moveTo>
                    <a:pt x="0" y="1"/>
                  </a:moveTo>
                  <a:cubicBezTo>
                    <a:pt x="7704" y="978"/>
                    <a:pt x="13218" y="0"/>
                    <a:pt x="13218" y="0"/>
                  </a:cubicBezTo>
                </a:path>
              </a:pathLst>
            </a:custGeom>
            <a:noFill/>
            <a:ln w="0">
              <a:solidFill>
                <a:srgbClr val="b71c1c"/>
              </a:solidFill>
            </a:ln>
          </p:spPr>
          <p:style>
            <a:lnRef idx="0"/>
            <a:fillRef idx="0"/>
            <a:effectRef idx="0"/>
            <a:fontRef idx="minor"/>
          </p:style>
          <p:txBody>
            <a:bodyPr lIns="90000" rIns="90000" tIns="64800" bIns="64800" anchor="t">
              <a:noAutofit/>
            </a:bodyPr>
            <a:p>
              <a:endParaRPr b="0" lang="en-GB" sz="1800" spc="-1" strike="noStrike">
                <a:solidFill>
                  <a:srgbClr val="000000"/>
                </a:solidFill>
                <a:latin typeface="Arial"/>
                <a:ea typeface="DejaVu Sans"/>
              </a:endParaRPr>
            </a:p>
          </p:txBody>
        </p:sp>
        <p:sp>
          <p:nvSpPr>
            <p:cNvPr id="606" name=""/>
            <p:cNvSpPr/>
            <p:nvPr/>
          </p:nvSpPr>
          <p:spPr>
            <a:xfrm>
              <a:off x="5152680" y="3594240"/>
              <a:ext cx="586080" cy="57960"/>
            </a:xfrm>
            <a:prstGeom prst="rect">
              <a:avLst/>
            </a:prstGeom>
            <a:solidFill>
              <a:srgbClr val="81c784"/>
            </a:solidFill>
            <a:ln w="0">
              <a:noFill/>
            </a:ln>
          </p:spPr>
          <p:style>
            <a:lnRef idx="0"/>
            <a:fillRef idx="0"/>
            <a:effectRef idx="0"/>
            <a:fontRef idx="minor"/>
          </p:style>
          <p:txBody>
            <a:bodyPr lIns="90000" rIns="90000" tIns="18720" bIns="18720" anchor="t">
              <a:noAutofit/>
            </a:bodyPr>
            <a:p>
              <a:endParaRPr b="0" lang="en-GB" sz="1800" spc="-1" strike="noStrike">
                <a:solidFill>
                  <a:srgbClr val="000000"/>
                </a:solidFill>
                <a:latin typeface="Arial"/>
                <a:ea typeface="DejaVu Sans"/>
              </a:endParaRPr>
            </a:p>
          </p:txBody>
        </p:sp>
        <p:sp>
          <p:nvSpPr>
            <p:cNvPr id="607" name=""/>
            <p:cNvSpPr/>
            <p:nvPr/>
          </p:nvSpPr>
          <p:spPr>
            <a:xfrm>
              <a:off x="6577920" y="3577680"/>
              <a:ext cx="586440" cy="57960"/>
            </a:xfrm>
            <a:prstGeom prst="rect">
              <a:avLst/>
            </a:prstGeom>
            <a:solidFill>
              <a:srgbClr val="81c784"/>
            </a:solidFill>
            <a:ln w="0">
              <a:noFill/>
            </a:ln>
          </p:spPr>
          <p:style>
            <a:lnRef idx="0"/>
            <a:fillRef idx="0"/>
            <a:effectRef idx="0"/>
            <a:fontRef idx="minor"/>
          </p:style>
          <p:txBody>
            <a:bodyPr lIns="90000" rIns="90000" tIns="18720" bIns="18720" anchor="t">
              <a:noAutofit/>
            </a:bodyPr>
            <a:p>
              <a:endParaRPr b="0" lang="en-GB" sz="1800" spc="-1" strike="noStrike">
                <a:solidFill>
                  <a:srgbClr val="000000"/>
                </a:solidFill>
                <a:latin typeface="Arial"/>
                <a:ea typeface="DejaVu Sans"/>
              </a:endParaRPr>
            </a:p>
          </p:txBody>
        </p:sp>
        <p:sp>
          <p:nvSpPr>
            <p:cNvPr id="608" name=""/>
            <p:cNvSpPr/>
            <p:nvPr/>
          </p:nvSpPr>
          <p:spPr>
            <a:xfrm>
              <a:off x="5142600" y="4673520"/>
              <a:ext cx="586440" cy="57960"/>
            </a:xfrm>
            <a:prstGeom prst="rect">
              <a:avLst/>
            </a:prstGeom>
            <a:solidFill>
              <a:srgbClr val="81c784"/>
            </a:solidFill>
            <a:ln w="0">
              <a:noFill/>
            </a:ln>
          </p:spPr>
          <p:style>
            <a:lnRef idx="0"/>
            <a:fillRef idx="0"/>
            <a:effectRef idx="0"/>
            <a:fontRef idx="minor"/>
          </p:style>
          <p:txBody>
            <a:bodyPr lIns="90000" rIns="90000" tIns="18720" bIns="18720" anchor="t">
              <a:noAutofit/>
            </a:bodyPr>
            <a:p>
              <a:endParaRPr b="0" lang="en-GB" sz="1800" spc="-1" strike="noStrike">
                <a:solidFill>
                  <a:srgbClr val="000000"/>
                </a:solidFill>
                <a:latin typeface="Arial"/>
                <a:ea typeface="DejaVu Sans"/>
              </a:endParaRPr>
            </a:p>
          </p:txBody>
        </p:sp>
        <p:sp>
          <p:nvSpPr>
            <p:cNvPr id="609" name=""/>
            <p:cNvSpPr/>
            <p:nvPr/>
          </p:nvSpPr>
          <p:spPr>
            <a:xfrm>
              <a:off x="6606720" y="4656960"/>
              <a:ext cx="586440" cy="57600"/>
            </a:xfrm>
            <a:prstGeom prst="rect">
              <a:avLst/>
            </a:prstGeom>
            <a:solidFill>
              <a:srgbClr val="81c784"/>
            </a:solidFill>
            <a:ln w="0">
              <a:noFill/>
            </a:ln>
          </p:spPr>
          <p:style>
            <a:lnRef idx="0"/>
            <a:fillRef idx="0"/>
            <a:effectRef idx="0"/>
            <a:fontRef idx="minor"/>
          </p:style>
          <p:txBody>
            <a:bodyPr lIns="90000" rIns="90000" tIns="18360" bIns="18360" anchor="t">
              <a:noAutofit/>
            </a:bodyPr>
            <a:p>
              <a:endParaRPr b="0" lang="en-GB" sz="1800" spc="-1" strike="noStrike">
                <a:solidFill>
                  <a:srgbClr val="000000"/>
                </a:solidFill>
                <a:latin typeface="Arial"/>
                <a:ea typeface="DejaVu Sans"/>
              </a:endParaRPr>
            </a:p>
          </p:txBody>
        </p:sp>
        <p:sp>
          <p:nvSpPr>
            <p:cNvPr id="610" name=""/>
            <p:cNvSpPr/>
            <p:nvPr/>
          </p:nvSpPr>
          <p:spPr>
            <a:xfrm>
              <a:off x="4862880" y="3600000"/>
              <a:ext cx="59400" cy="286560"/>
            </a:xfrm>
            <a:prstGeom prst="rect">
              <a:avLst/>
            </a:prstGeom>
            <a:solidFill>
              <a:srgbClr val="81c784"/>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11" name=""/>
            <p:cNvSpPr/>
            <p:nvPr/>
          </p:nvSpPr>
          <p:spPr>
            <a:xfrm>
              <a:off x="4858200" y="4466880"/>
              <a:ext cx="59400" cy="287280"/>
            </a:xfrm>
            <a:prstGeom prst="rect">
              <a:avLst/>
            </a:prstGeom>
            <a:solidFill>
              <a:srgbClr val="81c784"/>
            </a:solid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12" name=""/>
            <p:cNvSpPr/>
            <p:nvPr/>
          </p:nvSpPr>
          <p:spPr>
            <a:xfrm>
              <a:off x="6091560" y="3596040"/>
              <a:ext cx="122400" cy="64080"/>
            </a:xfrm>
            <a:prstGeom prst="rect">
              <a:avLst/>
            </a:prstGeom>
            <a:solidFill>
              <a:srgbClr val="ff5252"/>
            </a:solidFill>
            <a:ln w="0">
              <a:noFill/>
            </a:ln>
          </p:spPr>
          <p:style>
            <a:lnRef idx="0"/>
            <a:fillRef idx="0"/>
            <a:effectRef idx="0"/>
            <a:fontRef idx="minor"/>
          </p:style>
          <p:txBody>
            <a:bodyPr lIns="90000" rIns="90000" tIns="20520" bIns="20520" anchor="t">
              <a:noAutofit/>
            </a:bodyPr>
            <a:p>
              <a:endParaRPr b="0" lang="en-GB" sz="1800" spc="-1" strike="noStrike">
                <a:solidFill>
                  <a:srgbClr val="000000"/>
                </a:solidFill>
                <a:latin typeface="Arial"/>
                <a:ea typeface="DejaVu Sans"/>
              </a:endParaRPr>
            </a:p>
          </p:txBody>
        </p:sp>
        <p:sp>
          <p:nvSpPr>
            <p:cNvPr id="613" name=""/>
            <p:cNvSpPr/>
            <p:nvPr/>
          </p:nvSpPr>
          <p:spPr>
            <a:xfrm>
              <a:off x="6090120" y="4669200"/>
              <a:ext cx="122400" cy="64080"/>
            </a:xfrm>
            <a:prstGeom prst="rect">
              <a:avLst/>
            </a:prstGeom>
            <a:solidFill>
              <a:srgbClr val="ff5252"/>
            </a:solidFill>
            <a:ln w="0">
              <a:noFill/>
            </a:ln>
          </p:spPr>
          <p:style>
            <a:lnRef idx="0"/>
            <a:fillRef idx="0"/>
            <a:effectRef idx="0"/>
            <a:fontRef idx="minor"/>
          </p:style>
          <p:txBody>
            <a:bodyPr lIns="90000" rIns="90000" tIns="20520" bIns="20520" anchor="t">
              <a:noAutofit/>
            </a:bodyPr>
            <a:p>
              <a:endParaRPr b="0" lang="en-GB" sz="1800" spc="-1" strike="noStrike">
                <a:solidFill>
                  <a:srgbClr val="000000"/>
                </a:solidFill>
                <a:latin typeface="Arial"/>
                <a:ea typeface="DejaVu Sans"/>
              </a:endParaRPr>
            </a:p>
          </p:txBody>
        </p:sp>
        <p:sp>
          <p:nvSpPr>
            <p:cNvPr id="614" name=""/>
            <p:cNvSpPr/>
            <p:nvPr/>
          </p:nvSpPr>
          <p:spPr>
            <a:xfrm>
              <a:off x="6042240" y="4536360"/>
              <a:ext cx="226440" cy="170640"/>
            </a:xfrm>
            <a:custGeom>
              <a:avLst/>
              <a:gdLst>
                <a:gd name="textAreaLeft" fmla="*/ 0 w 226440"/>
                <a:gd name="textAreaRight" fmla="*/ 227160 w 226440"/>
                <a:gd name="textAreaTop" fmla="*/ 0 h 170640"/>
                <a:gd name="textAreaBottom" fmla="*/ 171360 h 170640"/>
              </a:gdLst>
              <a:ahLst/>
              <a:rect l="textAreaLeft" t="textAreaTop" r="textAreaRight" b="textAreaBottom"/>
              <a:pathLst>
                <a:path w="562" h="816">
                  <a:moveTo>
                    <a:pt x="0" y="799"/>
                  </a:moveTo>
                  <a:cubicBezTo>
                    <a:pt x="266" y="0"/>
                    <a:pt x="561" y="809"/>
                    <a:pt x="561" y="809"/>
                  </a:cubicBezTo>
                  <a:lnTo>
                    <a:pt x="557" y="815"/>
                  </a:lnTo>
                </a:path>
              </a:pathLst>
            </a:custGeom>
            <a:noFill/>
            <a:ln w="0">
              <a:solidFill>
                <a:srgbClr val="f50057"/>
              </a:solidFill>
            </a:ln>
          </p:spPr>
          <p:style>
            <a:lnRef idx="0"/>
            <a:fillRef idx="0"/>
            <a:effectRef idx="0"/>
            <a:fontRef idx="minor"/>
          </p:style>
          <p:txBody>
            <a:bodyPr lIns="90000" rIns="90000" tIns="54720" bIns="54720" anchor="t">
              <a:noAutofit/>
            </a:bodyPr>
            <a:p>
              <a:endParaRPr b="0" lang="en-GB" sz="1800" spc="-1" strike="noStrike">
                <a:solidFill>
                  <a:srgbClr val="000000"/>
                </a:solidFill>
                <a:latin typeface="Arial"/>
                <a:ea typeface="DejaVu Sans"/>
              </a:endParaRPr>
            </a:p>
          </p:txBody>
        </p:sp>
        <p:sp>
          <p:nvSpPr>
            <p:cNvPr id="615" name=""/>
            <p:cNvSpPr/>
            <p:nvPr/>
          </p:nvSpPr>
          <p:spPr>
            <a:xfrm>
              <a:off x="6042240" y="4480560"/>
              <a:ext cx="226440" cy="93240"/>
            </a:xfrm>
            <a:custGeom>
              <a:avLst/>
              <a:gdLst>
                <a:gd name="textAreaLeft" fmla="*/ 0 w 226440"/>
                <a:gd name="textAreaRight" fmla="*/ 227160 w 226440"/>
                <a:gd name="textAreaTop" fmla="*/ 0 h 93240"/>
                <a:gd name="textAreaBottom" fmla="*/ 93960 h 93240"/>
              </a:gdLst>
              <a:ahLst/>
              <a:rect l="textAreaLeft" t="textAreaTop" r="textAreaRight" b="textAreaBottom"/>
              <a:pathLst>
                <a:path w="562" h="452">
                  <a:moveTo>
                    <a:pt x="0" y="442"/>
                  </a:moveTo>
                  <a:cubicBezTo>
                    <a:pt x="266" y="0"/>
                    <a:pt x="561" y="448"/>
                    <a:pt x="561" y="448"/>
                  </a:cubicBezTo>
                  <a:lnTo>
                    <a:pt x="557" y="451"/>
                  </a:lnTo>
                </a:path>
              </a:pathLst>
            </a:custGeom>
            <a:noFill/>
            <a:ln w="0">
              <a:solidFill>
                <a:srgbClr val="f50057"/>
              </a:solidFill>
            </a:ln>
          </p:spPr>
          <p:style>
            <a:lnRef idx="0"/>
            <a:fillRef idx="0"/>
            <a:effectRef idx="0"/>
            <a:fontRef idx="minor"/>
          </p:style>
          <p:txBody>
            <a:bodyPr lIns="90000" rIns="90000" tIns="29880" bIns="29880" anchor="t">
              <a:noAutofit/>
            </a:bodyPr>
            <a:p>
              <a:endParaRPr b="0" lang="en-GB" sz="1800" spc="-1" strike="noStrike">
                <a:solidFill>
                  <a:srgbClr val="000000"/>
                </a:solidFill>
                <a:latin typeface="Arial"/>
                <a:ea typeface="DejaVu Sans"/>
              </a:endParaRPr>
            </a:p>
          </p:txBody>
        </p:sp>
        <p:sp>
          <p:nvSpPr>
            <p:cNvPr id="616" name=""/>
            <p:cNvSpPr/>
            <p:nvPr/>
          </p:nvSpPr>
          <p:spPr>
            <a:xfrm>
              <a:off x="6042240" y="4437360"/>
              <a:ext cx="226440" cy="39960"/>
            </a:xfrm>
            <a:custGeom>
              <a:avLst/>
              <a:gdLst>
                <a:gd name="textAreaLeft" fmla="*/ 0 w 226440"/>
                <a:gd name="textAreaRight" fmla="*/ 227160 w 226440"/>
                <a:gd name="textAreaTop" fmla="*/ 0 h 39960"/>
                <a:gd name="textAreaBottom" fmla="*/ 40680 h 39960"/>
              </a:gdLst>
              <a:ahLst/>
              <a:rect l="textAreaLeft" t="textAreaTop" r="textAreaRight" b="textAreaBottom"/>
              <a:pathLst>
                <a:path w="562" h="204">
                  <a:moveTo>
                    <a:pt x="0" y="199"/>
                  </a:moveTo>
                  <a:cubicBezTo>
                    <a:pt x="267" y="0"/>
                    <a:pt x="561" y="201"/>
                    <a:pt x="561" y="201"/>
                  </a:cubicBezTo>
                  <a:lnTo>
                    <a:pt x="558" y="203"/>
                  </a:lnTo>
                </a:path>
              </a:pathLst>
            </a:custGeom>
            <a:noFill/>
            <a:ln w="0">
              <a:solidFill>
                <a:srgbClr val="f50057"/>
              </a:solidFill>
            </a:ln>
          </p:spPr>
          <p:style>
            <a:lnRef idx="0"/>
            <a:fillRef idx="0"/>
            <a:effectRef idx="0"/>
            <a:fontRef idx="minor"/>
          </p:style>
          <p:txBody>
            <a:bodyPr lIns="90000" rIns="90000" tIns="12960" bIns="12960" anchor="t">
              <a:noAutofit/>
            </a:bodyPr>
            <a:p>
              <a:endParaRPr b="0" lang="en-GB" sz="1800" spc="-1" strike="noStrike">
                <a:solidFill>
                  <a:srgbClr val="000000"/>
                </a:solidFill>
                <a:latin typeface="Arial"/>
                <a:ea typeface="DejaVu Sans"/>
              </a:endParaRPr>
            </a:p>
          </p:txBody>
        </p:sp>
        <p:sp>
          <p:nvSpPr>
            <p:cNvPr id="617" name=""/>
            <p:cNvSpPr/>
            <p:nvPr/>
          </p:nvSpPr>
          <p:spPr>
            <a:xfrm>
              <a:off x="6042600" y="4362840"/>
              <a:ext cx="226800" cy="21600"/>
            </a:xfrm>
            <a:custGeom>
              <a:avLst/>
              <a:gdLst>
                <a:gd name="textAreaLeft" fmla="*/ 0 w 226800"/>
                <a:gd name="textAreaRight" fmla="*/ 227520 w 226800"/>
                <a:gd name="textAreaTop" fmla="*/ 0 h 21600"/>
                <a:gd name="textAreaBottom" fmla="*/ 22320 h 21600"/>
              </a:gdLst>
              <a:ahLst/>
              <a:rect l="textAreaLeft" t="textAreaTop" r="textAreaRight" b="textAreaBottom"/>
              <a:pathLst>
                <a:path w="562" h="118">
                  <a:moveTo>
                    <a:pt x="0" y="115"/>
                  </a:moveTo>
                  <a:cubicBezTo>
                    <a:pt x="267" y="0"/>
                    <a:pt x="561" y="117"/>
                    <a:pt x="561" y="117"/>
                  </a:cubicBezTo>
                  <a:lnTo>
                    <a:pt x="557" y="117"/>
                  </a:lnTo>
                </a:path>
              </a:pathLst>
            </a:custGeom>
            <a:noFill/>
            <a:ln w="0">
              <a:solidFill>
                <a:srgbClr val="f50057"/>
              </a:solidFill>
            </a:ln>
          </p:spPr>
          <p:style>
            <a:lnRef idx="0"/>
            <a:fillRef idx="0"/>
            <a:effectRef idx="0"/>
            <a:fontRef idx="minor"/>
          </p:style>
          <p:txBody>
            <a:bodyPr lIns="90000" rIns="90000" tIns="7200" bIns="7200" anchor="t">
              <a:noAutofit/>
            </a:bodyPr>
            <a:p>
              <a:endParaRPr b="0" lang="en-GB" sz="1800" spc="-1" strike="noStrike">
                <a:solidFill>
                  <a:srgbClr val="000000"/>
                </a:solidFill>
                <a:latin typeface="Arial"/>
                <a:ea typeface="DejaVu Sans"/>
              </a:endParaRPr>
            </a:p>
          </p:txBody>
        </p:sp>
        <p:sp>
          <p:nvSpPr>
            <p:cNvPr id="618" name=""/>
            <p:cNvSpPr/>
            <p:nvPr/>
          </p:nvSpPr>
          <p:spPr>
            <a:xfrm>
              <a:off x="6034680" y="3583440"/>
              <a:ext cx="236520" cy="191520"/>
            </a:xfrm>
            <a:custGeom>
              <a:avLst/>
              <a:gdLst>
                <a:gd name="textAreaLeft" fmla="*/ 0 w 236520"/>
                <a:gd name="textAreaRight" fmla="*/ 237240 w 236520"/>
                <a:gd name="textAreaTop" fmla="*/ 0 h 191520"/>
                <a:gd name="textAreaBottom" fmla="*/ 192240 h 191520"/>
              </a:gdLst>
              <a:ahLst/>
              <a:rect l="textAreaLeft" t="textAreaTop" r="textAreaRight" b="textAreaBottom"/>
              <a:pathLst>
                <a:path w="586" h="909">
                  <a:moveTo>
                    <a:pt x="0" y="18"/>
                  </a:moveTo>
                  <a:cubicBezTo>
                    <a:pt x="278" y="908"/>
                    <a:pt x="585" y="6"/>
                    <a:pt x="585" y="6"/>
                  </a:cubicBezTo>
                  <a:lnTo>
                    <a:pt x="581" y="0"/>
                  </a:lnTo>
                </a:path>
              </a:pathLst>
            </a:custGeom>
            <a:noFill/>
            <a:ln w="0">
              <a:solidFill>
                <a:srgbClr val="f50057"/>
              </a:solidFill>
            </a:ln>
          </p:spPr>
          <p:style>
            <a:lnRef idx="0"/>
            <a:fillRef idx="0"/>
            <a:effectRef idx="0"/>
            <a:fontRef idx="minor"/>
          </p:style>
          <p:txBody>
            <a:bodyPr lIns="90000" rIns="90000" tIns="61200" bIns="61200" anchor="t">
              <a:noAutofit/>
            </a:bodyPr>
            <a:p>
              <a:endParaRPr b="0" lang="en-GB" sz="1800" spc="-1" strike="noStrike">
                <a:solidFill>
                  <a:srgbClr val="000000"/>
                </a:solidFill>
                <a:latin typeface="Arial"/>
                <a:ea typeface="DejaVu Sans"/>
              </a:endParaRPr>
            </a:p>
          </p:txBody>
        </p:sp>
        <p:sp>
          <p:nvSpPr>
            <p:cNvPr id="619" name=""/>
            <p:cNvSpPr/>
            <p:nvPr/>
          </p:nvSpPr>
          <p:spPr>
            <a:xfrm>
              <a:off x="6034680" y="3732120"/>
              <a:ext cx="236520" cy="104040"/>
            </a:xfrm>
            <a:custGeom>
              <a:avLst/>
              <a:gdLst>
                <a:gd name="textAreaLeft" fmla="*/ 0 w 236520"/>
                <a:gd name="textAreaRight" fmla="*/ 237240 w 236520"/>
                <a:gd name="textAreaTop" fmla="*/ 0 h 104040"/>
                <a:gd name="textAreaBottom" fmla="*/ 104760 h 104040"/>
              </a:gdLst>
              <a:ahLst/>
              <a:rect l="textAreaLeft" t="textAreaTop" r="textAreaRight" b="textAreaBottom"/>
              <a:pathLst>
                <a:path w="586" h="503">
                  <a:moveTo>
                    <a:pt x="0" y="9"/>
                  </a:moveTo>
                  <a:cubicBezTo>
                    <a:pt x="278" y="502"/>
                    <a:pt x="585" y="3"/>
                    <a:pt x="585" y="3"/>
                  </a:cubicBezTo>
                  <a:lnTo>
                    <a:pt x="581" y="0"/>
                  </a:lnTo>
                </a:path>
              </a:pathLst>
            </a:custGeom>
            <a:noFill/>
            <a:ln w="0">
              <a:solidFill>
                <a:srgbClr val="f50057"/>
              </a:solidFill>
            </a:ln>
          </p:spPr>
          <p:style>
            <a:lnRef idx="0"/>
            <a:fillRef idx="0"/>
            <a:effectRef idx="0"/>
            <a:fontRef idx="minor"/>
          </p:style>
          <p:txBody>
            <a:bodyPr lIns="90000" rIns="90000" tIns="33480" bIns="33480" anchor="t">
              <a:noAutofit/>
            </a:bodyPr>
            <a:p>
              <a:endParaRPr b="0" lang="en-GB" sz="1800" spc="-1" strike="noStrike">
                <a:solidFill>
                  <a:srgbClr val="000000"/>
                </a:solidFill>
                <a:latin typeface="Arial"/>
                <a:ea typeface="DejaVu Sans"/>
              </a:endParaRPr>
            </a:p>
          </p:txBody>
        </p:sp>
        <p:sp>
          <p:nvSpPr>
            <p:cNvPr id="620" name=""/>
            <p:cNvSpPr/>
            <p:nvPr/>
          </p:nvSpPr>
          <p:spPr>
            <a:xfrm>
              <a:off x="6035400" y="3839400"/>
              <a:ext cx="235800" cy="45000"/>
            </a:xfrm>
            <a:custGeom>
              <a:avLst/>
              <a:gdLst>
                <a:gd name="textAreaLeft" fmla="*/ 0 w 235800"/>
                <a:gd name="textAreaRight" fmla="*/ 236520 w 235800"/>
                <a:gd name="textAreaTop" fmla="*/ 0 h 45000"/>
                <a:gd name="textAreaBottom" fmla="*/ 45720 h 45000"/>
              </a:gdLst>
              <a:ahLst/>
              <a:rect l="textAreaLeft" t="textAreaTop" r="textAreaRight" b="textAreaBottom"/>
              <a:pathLst>
                <a:path w="585" h="227">
                  <a:moveTo>
                    <a:pt x="0" y="4"/>
                  </a:moveTo>
                  <a:cubicBezTo>
                    <a:pt x="278" y="226"/>
                    <a:pt x="584" y="1"/>
                    <a:pt x="584" y="1"/>
                  </a:cubicBezTo>
                  <a:lnTo>
                    <a:pt x="580" y="0"/>
                  </a:lnTo>
                </a:path>
              </a:pathLst>
            </a:custGeom>
            <a:noFill/>
            <a:ln w="0">
              <a:solidFill>
                <a:srgbClr val="f50057"/>
              </a:solidFill>
            </a:ln>
          </p:spPr>
          <p:style>
            <a:lnRef idx="0"/>
            <a:fillRef idx="0"/>
            <a:effectRef idx="0"/>
            <a:fontRef idx="minor"/>
          </p:style>
          <p:txBody>
            <a:bodyPr lIns="90000" rIns="90000" tIns="14760" bIns="14760" anchor="t">
              <a:noAutofit/>
            </a:bodyPr>
            <a:p>
              <a:endParaRPr b="0" lang="en-GB" sz="1800" spc="-1" strike="noStrike">
                <a:solidFill>
                  <a:srgbClr val="000000"/>
                </a:solidFill>
                <a:latin typeface="Arial"/>
                <a:ea typeface="DejaVu Sans"/>
              </a:endParaRPr>
            </a:p>
          </p:txBody>
        </p:sp>
        <p:sp>
          <p:nvSpPr>
            <p:cNvPr id="621" name=""/>
            <p:cNvSpPr/>
            <p:nvPr/>
          </p:nvSpPr>
          <p:spPr>
            <a:xfrm>
              <a:off x="6035400" y="3942720"/>
              <a:ext cx="236520" cy="24480"/>
            </a:xfrm>
            <a:custGeom>
              <a:avLst/>
              <a:gdLst>
                <a:gd name="textAreaLeft" fmla="*/ 0 w 236520"/>
                <a:gd name="textAreaRight" fmla="*/ 237240 w 236520"/>
                <a:gd name="textAreaTop" fmla="*/ 0 h 24480"/>
                <a:gd name="textAreaBottom" fmla="*/ 25200 h 24480"/>
              </a:gdLst>
              <a:ahLst/>
              <a:rect l="textAreaLeft" t="textAreaTop" r="textAreaRight" b="textAreaBottom"/>
              <a:pathLst>
                <a:path w="585" h="131">
                  <a:moveTo>
                    <a:pt x="0" y="2"/>
                  </a:moveTo>
                  <a:cubicBezTo>
                    <a:pt x="277" y="130"/>
                    <a:pt x="584" y="0"/>
                    <a:pt x="584" y="0"/>
                  </a:cubicBezTo>
                  <a:lnTo>
                    <a:pt x="580" y="0"/>
                  </a:lnTo>
                </a:path>
              </a:pathLst>
            </a:custGeom>
            <a:noFill/>
            <a:ln w="0">
              <a:solidFill>
                <a:srgbClr val="f50057"/>
              </a:solidFill>
            </a:ln>
          </p:spPr>
          <p:style>
            <a:lnRef idx="0"/>
            <a:fillRef idx="0"/>
            <a:effectRef idx="0"/>
            <a:fontRef idx="minor"/>
          </p:style>
          <p:txBody>
            <a:bodyPr lIns="90000" rIns="90000" tIns="8280" bIns="8280" anchor="t">
              <a:noAutofit/>
            </a:bodyPr>
            <a:p>
              <a:endParaRPr b="0" lang="en-GB" sz="1800" spc="-1" strike="noStrike">
                <a:solidFill>
                  <a:srgbClr val="000000"/>
                </a:solidFill>
                <a:latin typeface="Arial"/>
                <a:ea typeface="DejaVu Sans"/>
              </a:endParaRPr>
            </a:p>
          </p:txBody>
        </p:sp>
        <p:sp>
          <p:nvSpPr>
            <p:cNvPr id="622" name=""/>
            <p:cNvSpPr/>
            <p:nvPr/>
          </p:nvSpPr>
          <p:spPr>
            <a:xfrm>
              <a:off x="5073480" y="3586320"/>
              <a:ext cx="2186640" cy="206280"/>
            </a:xfrm>
            <a:prstGeom prst="line">
              <a:avLst/>
            </a:prstGeom>
            <a:ln w="36000">
              <a:solidFill>
                <a:srgbClr val="ffab40"/>
              </a:solidFill>
              <a:roun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a typeface="DejaVu Sans"/>
              </a:endParaRPr>
            </a:p>
          </p:txBody>
        </p:sp>
        <p:sp>
          <p:nvSpPr>
            <p:cNvPr id="623" name=""/>
            <p:cNvSpPr/>
            <p:nvPr/>
          </p:nvSpPr>
          <p:spPr>
            <a:xfrm>
              <a:off x="5008320" y="4511880"/>
              <a:ext cx="2186640" cy="206280"/>
            </a:xfrm>
            <a:prstGeom prst="line">
              <a:avLst/>
            </a:prstGeom>
            <a:ln w="36000">
              <a:solidFill>
                <a:srgbClr val="ffab40"/>
              </a:solidFill>
              <a:roun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a typeface="DejaVu Sans"/>
              </a:endParaRPr>
            </a:p>
          </p:txBody>
        </p:sp>
        <p:sp>
          <p:nvSpPr>
            <p:cNvPr id="624" name=""/>
            <p:cNvSpPr/>
            <p:nvPr/>
          </p:nvSpPr>
          <p:spPr>
            <a:xfrm>
              <a:off x="4844880" y="4003560"/>
              <a:ext cx="2735640" cy="257760"/>
            </a:xfrm>
            <a:prstGeom prst="line">
              <a:avLst/>
            </a:prstGeom>
            <a:ln w="144000">
              <a:solidFill>
                <a:srgbClr val="616161"/>
              </a:solidFill>
              <a:roun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a typeface="DejaVu Sans"/>
              </a:endParaRPr>
            </a:p>
          </p:txBody>
        </p:sp>
        <p:grpSp>
          <p:nvGrpSpPr>
            <p:cNvPr id="625" name=""/>
            <p:cNvGrpSpPr/>
            <p:nvPr/>
          </p:nvGrpSpPr>
          <p:grpSpPr>
            <a:xfrm>
              <a:off x="6120000" y="4247280"/>
              <a:ext cx="745200" cy="382680"/>
              <a:chOff x="6120000" y="4247280"/>
              <a:chExt cx="745200" cy="382680"/>
            </a:xfrm>
          </p:grpSpPr>
          <p:sp>
            <p:nvSpPr>
              <p:cNvPr id="626" name=""/>
              <p:cNvSpPr/>
              <p:nvPr/>
            </p:nvSpPr>
            <p:spPr>
              <a:xfrm flipV="1">
                <a:off x="6837120" y="4306320"/>
                <a:ext cx="28080" cy="323640"/>
              </a:xfrm>
              <a:prstGeom prst="line">
                <a:avLst/>
              </a:prstGeom>
              <a:ln w="10800">
                <a:solidFill>
                  <a:srgbClr val="3465a4"/>
                </a:solidFill>
                <a:round/>
                <a:tailEnd len="med" type="triangle" w="med"/>
              </a:ln>
            </p:spPr>
            <p:style>
              <a:lnRef idx="0"/>
              <a:fillRef idx="0"/>
              <a:effectRef idx="0"/>
              <a:fontRef idx="minor"/>
            </p:style>
            <p:txBody>
              <a:bodyPr lIns="90000" rIns="90000" tIns="90000" bIns="90000" anchor="t" anchorCtr="1">
                <a:noAutofit/>
              </a:bodyPr>
              <a:p>
                <a:endParaRPr b="0" lang="en-GB" sz="1800" spc="-1" strike="noStrike">
                  <a:solidFill>
                    <a:srgbClr val="000000"/>
                  </a:solidFill>
                  <a:latin typeface="Arial"/>
                  <a:ea typeface="DejaVu Sans"/>
                </a:endParaRPr>
              </a:p>
            </p:txBody>
          </p:sp>
          <p:sp>
            <p:nvSpPr>
              <p:cNvPr id="627" name=""/>
              <p:cNvSpPr/>
              <p:nvPr/>
            </p:nvSpPr>
            <p:spPr>
              <a:xfrm flipV="1">
                <a:off x="6120000" y="4247280"/>
                <a:ext cx="27360" cy="324360"/>
              </a:xfrm>
              <a:prstGeom prst="line">
                <a:avLst/>
              </a:prstGeom>
              <a:ln w="10800">
                <a:solidFill>
                  <a:srgbClr val="3465a4"/>
                </a:solidFill>
                <a:round/>
                <a:tailEnd len="med" type="triangle" w="med"/>
              </a:ln>
            </p:spPr>
            <p:style>
              <a:lnRef idx="0"/>
              <a:fillRef idx="0"/>
              <a:effectRef idx="0"/>
              <a:fontRef idx="minor"/>
            </p:style>
            <p:txBody>
              <a:bodyPr lIns="90000" rIns="90000" tIns="90000" bIns="90000" anchor="t" anchorCtr="1">
                <a:noAutofit/>
              </a:bodyPr>
              <a:p>
                <a:endParaRPr b="0" lang="en-GB" sz="1800" spc="-1" strike="noStrike">
                  <a:solidFill>
                    <a:srgbClr val="000000"/>
                  </a:solidFill>
                  <a:latin typeface="Arial"/>
                  <a:ea typeface="DejaVu Sans"/>
                </a:endParaRPr>
              </a:p>
            </p:txBody>
          </p:sp>
          <p:sp>
            <p:nvSpPr>
              <p:cNvPr id="628" name=""/>
              <p:cNvSpPr/>
              <p:nvPr/>
            </p:nvSpPr>
            <p:spPr>
              <a:xfrm flipV="1">
                <a:off x="6284880" y="4257000"/>
                <a:ext cx="27360" cy="323640"/>
              </a:xfrm>
              <a:prstGeom prst="line">
                <a:avLst/>
              </a:prstGeom>
              <a:ln w="10800">
                <a:solidFill>
                  <a:srgbClr val="3465a4"/>
                </a:solidFill>
                <a:round/>
                <a:tailEnd len="med" type="triangle" w="med"/>
              </a:ln>
            </p:spPr>
            <p:style>
              <a:lnRef idx="0"/>
              <a:fillRef idx="0"/>
              <a:effectRef idx="0"/>
              <a:fontRef idx="minor"/>
            </p:style>
            <p:txBody>
              <a:bodyPr lIns="90000" rIns="90000" tIns="90000" bIns="90000" anchor="t" anchorCtr="1">
                <a:noAutofit/>
              </a:bodyPr>
              <a:p>
                <a:endParaRPr b="0" lang="en-GB" sz="1800" spc="-1" strike="noStrike">
                  <a:solidFill>
                    <a:srgbClr val="000000"/>
                  </a:solidFill>
                  <a:latin typeface="Arial"/>
                  <a:ea typeface="DejaVu Sans"/>
                </a:endParaRPr>
              </a:p>
            </p:txBody>
          </p:sp>
          <p:sp>
            <p:nvSpPr>
              <p:cNvPr id="629" name=""/>
              <p:cNvSpPr/>
              <p:nvPr/>
            </p:nvSpPr>
            <p:spPr>
              <a:xfrm flipV="1">
                <a:off x="6473880" y="4280760"/>
                <a:ext cx="28080" cy="323640"/>
              </a:xfrm>
              <a:prstGeom prst="line">
                <a:avLst/>
              </a:prstGeom>
              <a:ln w="10800">
                <a:solidFill>
                  <a:srgbClr val="3465a4"/>
                </a:solidFill>
                <a:round/>
                <a:tailEnd len="med" type="triangle" w="med"/>
              </a:ln>
            </p:spPr>
            <p:style>
              <a:lnRef idx="0"/>
              <a:fillRef idx="0"/>
              <a:effectRef idx="0"/>
              <a:fontRef idx="minor"/>
            </p:style>
            <p:txBody>
              <a:bodyPr lIns="90000" rIns="90000" tIns="90000" bIns="90000" anchor="t" anchorCtr="1">
                <a:noAutofit/>
              </a:bodyPr>
              <a:p>
                <a:endParaRPr b="0" lang="en-GB" sz="1800" spc="-1" strike="noStrike">
                  <a:solidFill>
                    <a:srgbClr val="000000"/>
                  </a:solidFill>
                  <a:latin typeface="Arial"/>
                  <a:ea typeface="DejaVu Sans"/>
                </a:endParaRPr>
              </a:p>
            </p:txBody>
          </p:sp>
          <p:sp>
            <p:nvSpPr>
              <p:cNvPr id="630" name=""/>
              <p:cNvSpPr/>
              <p:nvPr/>
            </p:nvSpPr>
            <p:spPr>
              <a:xfrm flipV="1">
                <a:off x="6648120" y="4296600"/>
                <a:ext cx="28080" cy="324360"/>
              </a:xfrm>
              <a:prstGeom prst="line">
                <a:avLst/>
              </a:prstGeom>
              <a:ln w="10800">
                <a:solidFill>
                  <a:srgbClr val="3465a4"/>
                </a:solidFill>
                <a:round/>
                <a:tailEnd len="med" type="triangle" w="med"/>
              </a:ln>
            </p:spPr>
            <p:style>
              <a:lnRef idx="0"/>
              <a:fillRef idx="0"/>
              <a:effectRef idx="0"/>
              <a:fontRef idx="minor"/>
            </p:style>
            <p:txBody>
              <a:bodyPr lIns="90000" rIns="90000" tIns="90000" bIns="90000" anchor="t" anchorCtr="1">
                <a:noAutofit/>
              </a:bodyPr>
              <a:p>
                <a:endParaRPr b="0" lang="en-GB" sz="1800" spc="-1" strike="noStrike">
                  <a:solidFill>
                    <a:srgbClr val="000000"/>
                  </a:solidFill>
                  <a:latin typeface="Arial"/>
                  <a:ea typeface="DejaVu Sans"/>
                </a:endParaRPr>
              </a:p>
            </p:txBody>
          </p:sp>
        </p:grpSp>
        <p:grpSp>
          <p:nvGrpSpPr>
            <p:cNvPr id="631" name=""/>
            <p:cNvGrpSpPr/>
            <p:nvPr/>
          </p:nvGrpSpPr>
          <p:grpSpPr>
            <a:xfrm>
              <a:off x="6168600" y="3735000"/>
              <a:ext cx="727200" cy="370800"/>
              <a:chOff x="6168600" y="3735000"/>
              <a:chExt cx="727200" cy="370800"/>
            </a:xfrm>
          </p:grpSpPr>
          <p:sp>
            <p:nvSpPr>
              <p:cNvPr id="632" name=""/>
              <p:cNvSpPr/>
              <p:nvPr/>
            </p:nvSpPr>
            <p:spPr>
              <a:xfrm flipH="1">
                <a:off x="6879600" y="3809880"/>
                <a:ext cx="16200" cy="295920"/>
              </a:xfrm>
              <a:prstGeom prst="line">
                <a:avLst/>
              </a:prstGeom>
              <a:ln w="10800">
                <a:solidFill>
                  <a:srgbClr val="3465a4"/>
                </a:solidFill>
                <a:round/>
                <a:tailEnd len="med" type="triangle" w="med"/>
              </a:ln>
            </p:spPr>
            <p:style>
              <a:lnRef idx="0"/>
              <a:fillRef idx="0"/>
              <a:effectRef idx="0"/>
              <a:fontRef idx="minor"/>
            </p:style>
            <p:txBody>
              <a:bodyPr lIns="90000" rIns="90000" tIns="90000" bIns="90000" anchor="t" anchorCtr="1">
                <a:noAutofit/>
              </a:bodyPr>
              <a:p>
                <a:endParaRPr b="0" lang="en-GB" sz="1800" spc="-1" strike="noStrike">
                  <a:solidFill>
                    <a:srgbClr val="000000"/>
                  </a:solidFill>
                  <a:latin typeface="Arial"/>
                  <a:ea typeface="DejaVu Sans"/>
                </a:endParaRPr>
              </a:p>
            </p:txBody>
          </p:sp>
          <p:sp>
            <p:nvSpPr>
              <p:cNvPr id="633" name=""/>
              <p:cNvSpPr/>
              <p:nvPr/>
            </p:nvSpPr>
            <p:spPr>
              <a:xfrm flipH="1">
                <a:off x="6168600" y="3735000"/>
                <a:ext cx="16200" cy="295920"/>
              </a:xfrm>
              <a:prstGeom prst="line">
                <a:avLst/>
              </a:prstGeom>
              <a:ln w="10800">
                <a:solidFill>
                  <a:srgbClr val="3465a4"/>
                </a:solidFill>
                <a:round/>
                <a:tailEnd len="med" type="triangle" w="med"/>
              </a:ln>
            </p:spPr>
            <p:style>
              <a:lnRef idx="0"/>
              <a:fillRef idx="0"/>
              <a:effectRef idx="0"/>
              <a:fontRef idx="minor"/>
            </p:style>
            <p:txBody>
              <a:bodyPr lIns="90000" rIns="90000" tIns="90000" bIns="90000" anchor="t" anchorCtr="1">
                <a:noAutofit/>
              </a:bodyPr>
              <a:p>
                <a:endParaRPr b="0" lang="en-GB" sz="1800" spc="-1" strike="noStrike">
                  <a:solidFill>
                    <a:srgbClr val="000000"/>
                  </a:solidFill>
                  <a:latin typeface="Arial"/>
                  <a:ea typeface="DejaVu Sans"/>
                </a:endParaRPr>
              </a:p>
            </p:txBody>
          </p:sp>
          <p:sp>
            <p:nvSpPr>
              <p:cNvPr id="634" name=""/>
              <p:cNvSpPr/>
              <p:nvPr/>
            </p:nvSpPr>
            <p:spPr>
              <a:xfrm flipH="1">
                <a:off x="6332040" y="3755880"/>
                <a:ext cx="16200" cy="295920"/>
              </a:xfrm>
              <a:prstGeom prst="line">
                <a:avLst/>
              </a:prstGeom>
              <a:ln w="10800">
                <a:solidFill>
                  <a:srgbClr val="3465a4"/>
                </a:solidFill>
                <a:round/>
                <a:tailEnd len="med" type="triangle" w="med"/>
              </a:ln>
            </p:spPr>
            <p:style>
              <a:lnRef idx="0"/>
              <a:fillRef idx="0"/>
              <a:effectRef idx="0"/>
              <a:fontRef idx="minor"/>
            </p:style>
            <p:txBody>
              <a:bodyPr lIns="90000" rIns="90000" tIns="90000" bIns="90000" anchor="t" anchorCtr="1">
                <a:noAutofit/>
              </a:bodyPr>
              <a:p>
                <a:endParaRPr b="0" lang="en-GB" sz="1800" spc="-1" strike="noStrike">
                  <a:solidFill>
                    <a:srgbClr val="000000"/>
                  </a:solidFill>
                  <a:latin typeface="Arial"/>
                  <a:ea typeface="DejaVu Sans"/>
                </a:endParaRPr>
              </a:p>
            </p:txBody>
          </p:sp>
          <p:sp>
            <p:nvSpPr>
              <p:cNvPr id="635" name=""/>
              <p:cNvSpPr/>
              <p:nvPr/>
            </p:nvSpPr>
            <p:spPr>
              <a:xfrm flipH="1">
                <a:off x="6519960" y="3768120"/>
                <a:ext cx="16200" cy="295920"/>
              </a:xfrm>
              <a:prstGeom prst="line">
                <a:avLst/>
              </a:prstGeom>
              <a:ln w="10800">
                <a:solidFill>
                  <a:srgbClr val="3465a4"/>
                </a:solidFill>
                <a:round/>
                <a:tailEnd len="med" type="triangle" w="med"/>
              </a:ln>
            </p:spPr>
            <p:style>
              <a:lnRef idx="0"/>
              <a:fillRef idx="0"/>
              <a:effectRef idx="0"/>
              <a:fontRef idx="minor"/>
            </p:style>
            <p:txBody>
              <a:bodyPr lIns="90000" rIns="90000" tIns="90000" bIns="90000" anchor="t" anchorCtr="1">
                <a:noAutofit/>
              </a:bodyPr>
              <a:p>
                <a:endParaRPr b="0" lang="en-GB" sz="1800" spc="-1" strike="noStrike">
                  <a:solidFill>
                    <a:srgbClr val="000000"/>
                  </a:solidFill>
                  <a:latin typeface="Arial"/>
                  <a:ea typeface="DejaVu Sans"/>
                </a:endParaRPr>
              </a:p>
            </p:txBody>
          </p:sp>
          <p:sp>
            <p:nvSpPr>
              <p:cNvPr id="636" name=""/>
              <p:cNvSpPr/>
              <p:nvPr/>
            </p:nvSpPr>
            <p:spPr>
              <a:xfrm flipH="1">
                <a:off x="6693840" y="3784320"/>
                <a:ext cx="15840" cy="295920"/>
              </a:xfrm>
              <a:prstGeom prst="line">
                <a:avLst/>
              </a:prstGeom>
              <a:ln w="10800">
                <a:solidFill>
                  <a:srgbClr val="3465a4"/>
                </a:solidFill>
                <a:round/>
                <a:tailEnd len="med" type="triangle" w="med"/>
              </a:ln>
            </p:spPr>
            <p:style>
              <a:lnRef idx="0"/>
              <a:fillRef idx="0"/>
              <a:effectRef idx="0"/>
              <a:fontRef idx="minor"/>
            </p:style>
            <p:txBody>
              <a:bodyPr lIns="90000" rIns="90000" tIns="90000" bIns="90000" anchor="t" anchorCtr="1">
                <a:noAutofit/>
              </a:bodyPr>
              <a:p>
                <a:endParaRPr b="0" lang="en-GB" sz="1800" spc="-1" strike="noStrike">
                  <a:solidFill>
                    <a:srgbClr val="000000"/>
                  </a:solidFill>
                  <a:latin typeface="Arial"/>
                  <a:ea typeface="DejaVu Sans"/>
                </a:endParaRPr>
              </a:p>
            </p:txBody>
          </p:sp>
        </p:grpSp>
        <p:sp>
          <p:nvSpPr>
            <p:cNvPr id="637" name=""/>
            <p:cNvSpPr/>
            <p:nvPr/>
          </p:nvSpPr>
          <p:spPr>
            <a:xfrm>
              <a:off x="4487040" y="2855520"/>
              <a:ext cx="3899880" cy="452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400" spc="-1" strike="noStrike">
                  <a:solidFill>
                    <a:srgbClr val="000000"/>
                  </a:solidFill>
                  <a:latin typeface="Arial"/>
                  <a:ea typeface="DejaVu Sans"/>
                </a:rPr>
                <a:t>Tilted and shifted E-field with respect to the center of the muon orbit</a:t>
              </a:r>
              <a:endParaRPr b="0" lang="en-GB" sz="1400" spc="-1" strike="noStrike">
                <a:solidFill>
                  <a:srgbClr val="000000"/>
                </a:solidFill>
                <a:latin typeface="Arial"/>
              </a:endParaRPr>
            </a:p>
          </p:txBody>
        </p:sp>
      </p:gr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8" name="PlaceHolder 1"/>
          <p:cNvSpPr>
            <a:spLocks noGrp="1"/>
          </p:cNvSpPr>
          <p:nvPr>
            <p:ph/>
          </p:nvPr>
        </p:nvSpPr>
        <p:spPr>
          <a:xfrm>
            <a:off x="1090440" y="938880"/>
            <a:ext cx="6904440" cy="2623320"/>
          </a:xfrm>
          <a:prstGeom prst="rect">
            <a:avLst/>
          </a:prstGeom>
          <a:noFill/>
          <a:ln w="0">
            <a:noFill/>
          </a:ln>
        </p:spPr>
        <p:txBody>
          <a:bodyPr lIns="0" rIns="0" tIns="0" bIns="0" anchor="t">
            <a:noAutofit/>
          </a:bodyPr>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Arial"/>
              </a:rPr>
              <a:t>Plans to demonstrate the operation of all critical components and go to 3x10</a:t>
            </a:r>
            <a:r>
              <a:rPr b="0" lang="de-CH" sz="1700" spc="-1" strike="noStrike" baseline="33000">
                <a:solidFill>
                  <a:srgbClr val="000000"/>
                </a:solidFill>
                <a:latin typeface="Callibri"/>
                <a:ea typeface="Arial"/>
              </a:rPr>
              <a:t>-21</a:t>
            </a:r>
            <a:r>
              <a:rPr b="0" lang="de-CH" sz="1700" spc="-1" strike="noStrike">
                <a:solidFill>
                  <a:srgbClr val="000000"/>
                </a:solidFill>
                <a:latin typeface="Callibri"/>
                <a:ea typeface="Arial"/>
              </a:rPr>
              <a:t> e.cm until 2026.</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Arial"/>
              </a:rPr>
              <a:t>Final target 6x10</a:t>
            </a:r>
            <a:r>
              <a:rPr b="0" lang="de-CH" sz="1700" spc="-1" strike="noStrike" baseline="33000">
                <a:solidFill>
                  <a:srgbClr val="000000"/>
                </a:solidFill>
                <a:latin typeface="Callibri"/>
                <a:ea typeface="Arial"/>
              </a:rPr>
              <a:t>-23</a:t>
            </a:r>
            <a:r>
              <a:rPr b="0" lang="de-CH" sz="1700" spc="-1" strike="noStrike">
                <a:solidFill>
                  <a:srgbClr val="000000"/>
                </a:solidFill>
                <a:latin typeface="Callibri"/>
                <a:ea typeface="Arial"/>
              </a:rPr>
              <a:t> e.cm – large improvement over the current limits due to the frozen spin technique.</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Arial"/>
              </a:rPr>
              <a:t>Groundwork for the analysis of systematic effects in the experiment has been laid.</a:t>
            </a:r>
            <a:endParaRPr b="0" lang="en-GB" sz="1700" spc="-1" strike="noStrike">
              <a:solidFill>
                <a:srgbClr val="000000"/>
              </a:solidFill>
              <a:latin typeface="Arial"/>
            </a:endParaRPr>
          </a:p>
        </p:txBody>
      </p:sp>
      <p:sp>
        <p:nvSpPr>
          <p:cNvPr id="639"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Conclusions</a:t>
            </a:r>
            <a:endParaRPr b="0" lang="en-GB" sz="2400" spc="-1" strike="noStrike">
              <a:solidFill>
                <a:srgbClr val="000000"/>
              </a:solidFill>
              <a:latin typeface="Arial"/>
            </a:endParaRPr>
          </a:p>
        </p:txBody>
      </p:sp>
      <p:sp>
        <p:nvSpPr>
          <p:cNvPr id="640" name="PlaceHolder 3"/>
          <p:cNvSpPr>
            <a:spLocks noGrp="1"/>
          </p:cNvSpPr>
          <p:nvPr>
            <p:ph type="sldNum" idx="20"/>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12CD7275-3B53-45CB-80D5-DB44BD64448A}"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PlaceHolder 1"/>
          <p:cNvSpPr>
            <a:spLocks noGrp="1"/>
          </p:cNvSpPr>
          <p:nvPr>
            <p:ph/>
          </p:nvPr>
        </p:nvSpPr>
        <p:spPr>
          <a:xfrm>
            <a:off x="1099800" y="948600"/>
            <a:ext cx="6201000" cy="3753000"/>
          </a:xfrm>
          <a:prstGeom prst="rect">
            <a:avLst/>
          </a:prstGeom>
          <a:noFill/>
          <a:ln w="0">
            <a:noFill/>
          </a:ln>
        </p:spPr>
        <p:txBody>
          <a:bodyPr lIns="0" rIns="0" tIns="0" bIns="0" anchor="t">
            <a:noAutofit/>
          </a:bodyPr>
          <a:p>
            <a:pPr marL="216000" indent="-216000">
              <a:lnSpc>
                <a:spcPct val="110000"/>
              </a:lnSpc>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Assuming MFV, LFU and naive mass scaling of the electron EDM → </a:t>
            </a:r>
            <a:endParaRPr b="0" lang="en-GB" sz="1700" spc="-1" strike="noStrike">
              <a:solidFill>
                <a:srgbClr val="000000"/>
              </a:solidFill>
              <a:latin typeface="Arial"/>
            </a:endParaRPr>
          </a:p>
          <a:p>
            <a:pPr marL="216000" indent="-216000">
              <a:lnSpc>
                <a:spcPct val="110000"/>
              </a:lnSpc>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Long-standing muon (g-2) tension →  hints of New Physics involving the muon.</a:t>
            </a:r>
            <a:endParaRPr b="0" lang="en-GB" sz="1700" spc="-1" strike="noStrike">
              <a:solidFill>
                <a:srgbClr val="000000"/>
              </a:solidFill>
              <a:latin typeface="Arial"/>
            </a:endParaRPr>
          </a:p>
          <a:p>
            <a:pPr marL="216000" indent="-216000">
              <a:lnSpc>
                <a:spcPct val="110000"/>
              </a:lnSpc>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The only EDM we can probe on the bare fundamental particle.</a:t>
            </a:r>
            <a:endParaRPr b="0" lang="en-GB" sz="1700" spc="-1" strike="noStrike">
              <a:solidFill>
                <a:srgbClr val="000000"/>
              </a:solidFill>
              <a:latin typeface="Arial"/>
            </a:endParaRPr>
          </a:p>
          <a:p>
            <a:pPr marL="216000" indent="-216000">
              <a:lnSpc>
                <a:spcPct val="110000"/>
              </a:lnSpc>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The current experimental limit on the muon EDM is ~10</a:t>
            </a:r>
            <a:r>
              <a:rPr b="0" lang="en-GB" sz="1700" spc="-1" strike="noStrike" baseline="33000">
                <a:solidFill>
                  <a:srgbClr val="000000"/>
                </a:solidFill>
                <a:latin typeface="Calibri"/>
                <a:ea typeface="ヒラギノ角ゴ Pro W3"/>
              </a:rPr>
              <a:t>-19</a:t>
            </a:r>
            <a:r>
              <a:rPr b="0" lang="en-GB" sz="1700" spc="-1" strike="noStrike">
                <a:solidFill>
                  <a:srgbClr val="000000"/>
                </a:solidFill>
                <a:latin typeface="Calibri"/>
                <a:ea typeface="ヒラギノ角ゴ Pro W3"/>
              </a:rPr>
              <a:t> </a:t>
            </a:r>
            <a:r>
              <a:rPr b="0" i="1" lang="en-GB" sz="1700" spc="-1" strike="noStrike">
                <a:solidFill>
                  <a:srgbClr val="000000"/>
                </a:solidFill>
                <a:latin typeface="Calibri"/>
                <a:ea typeface="ヒラギノ角ゴ Pro W3"/>
              </a:rPr>
              <a:t>e</a:t>
            </a:r>
            <a:r>
              <a:rPr b="0" i="1" lang="en-GB" sz="600" spc="-1" strike="noStrike">
                <a:solidFill>
                  <a:srgbClr val="000000"/>
                </a:solidFill>
                <a:latin typeface="Calibri"/>
                <a:ea typeface="ヒラギノ角ゴ Pro W3"/>
              </a:rPr>
              <a:t> </a:t>
            </a:r>
            <a:r>
              <a:rPr b="0" lang="en-GB" sz="1700" spc="-1" strike="noStrike">
                <a:solidFill>
                  <a:srgbClr val="000000"/>
                </a:solidFill>
                <a:latin typeface="Calibri"/>
                <a:ea typeface="ヒラギノ角ゴ Pro W3"/>
              </a:rPr>
              <a:t>cm*.</a:t>
            </a:r>
            <a:endParaRPr b="0" lang="en-GB" sz="1700" spc="-1" strike="noStrike">
              <a:solidFill>
                <a:srgbClr val="000000"/>
              </a:solidFill>
              <a:latin typeface="Arial"/>
            </a:endParaRPr>
          </a:p>
        </p:txBody>
      </p:sp>
      <p:sp>
        <p:nvSpPr>
          <p:cNvPr id="264" name="PlaceHolder 2"/>
          <p:cNvSpPr>
            <a:spLocks noGrp="1"/>
          </p:cNvSpPr>
          <p:nvPr>
            <p:ph type="title"/>
          </p:nvPr>
        </p:nvSpPr>
        <p:spPr>
          <a:xfrm>
            <a:off x="2077200" y="216000"/>
            <a:ext cx="6704640" cy="37800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EDM of the muon</a:t>
            </a:r>
            <a:endParaRPr b="0" lang="en-GB" sz="2400" spc="-1" strike="noStrike">
              <a:solidFill>
                <a:srgbClr val="000000"/>
              </a:solidFill>
              <a:latin typeface="Arial"/>
            </a:endParaRPr>
          </a:p>
        </p:txBody>
      </p:sp>
      <p:sp>
        <p:nvSpPr>
          <p:cNvPr id="265" name="PlaceHolder 3"/>
          <p:cNvSpPr>
            <a:spLocks noGrp="1"/>
          </p:cNvSpPr>
          <p:nvPr>
            <p:ph type="sldNum" idx="5"/>
          </p:nvPr>
        </p:nvSpPr>
        <p:spPr>
          <a:xfrm>
            <a:off x="8206200" y="4968000"/>
            <a:ext cx="572400" cy="144360"/>
          </a:xfrm>
          <a:prstGeom prst="rect">
            <a:avLst/>
          </a:prstGeom>
          <a:noFill/>
          <a:ln w="0">
            <a:noFill/>
          </a:ln>
        </p:spPr>
        <p:txBody>
          <a:bodyPr numCol="1" spcCol="0" lIns="0" rIns="0" tIns="0" bIns="0" anchor="t">
            <a:noAutofit/>
          </a:bodyPr>
          <a:lstStyle>
            <a:lvl1pPr indent="0" algn="r">
              <a:lnSpc>
                <a:spcPct val="100000"/>
              </a:lnSpc>
              <a:buNone/>
              <a:tabLst>
                <a:tab algn="l" pos="0"/>
              </a:tabLst>
              <a:defRPr b="0" lang="en-US" sz="800" spc="-1" strike="noStrike">
                <a:solidFill>
                  <a:srgbClr val="000000"/>
                </a:solidFill>
                <a:latin typeface="Calibri"/>
                <a:ea typeface="ヒラギノ角ゴ Pro W3"/>
              </a:defRPr>
            </a:lvl1pPr>
          </a:lstStyle>
          <a:p>
            <a:pPr indent="0" algn="r">
              <a:lnSpc>
                <a:spcPct val="100000"/>
              </a:lnSpc>
              <a:buNone/>
              <a:tabLst>
                <a:tab algn="l" pos="0"/>
              </a:tabLst>
            </a:pPr>
            <a:r>
              <a:rPr b="0" lang="en-US" sz="800" spc="-1" strike="noStrike">
                <a:solidFill>
                  <a:srgbClr val="000000"/>
                </a:solidFill>
                <a:latin typeface="Calibri"/>
                <a:ea typeface="ヒラギノ角ゴ Pro W3"/>
              </a:rPr>
              <a:t>Page </a:t>
            </a:r>
            <a:fld id="{D6815AC2-4610-44D8-B430-5CA73548C5BE}"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266" name=""/>
          <p:cNvSpPr/>
          <p:nvPr/>
        </p:nvSpPr>
        <p:spPr>
          <a:xfrm>
            <a:off x="8083080" y="1874160"/>
            <a:ext cx="248040" cy="243000"/>
          </a:xfrm>
          <a:prstGeom prst="rect">
            <a:avLst/>
          </a:prstGeom>
          <a:noFill/>
          <a:ln w="0">
            <a:noFill/>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grpSp>
        <p:nvGrpSpPr>
          <p:cNvPr id="267" name="Group 3"/>
          <p:cNvGrpSpPr/>
          <p:nvPr/>
        </p:nvGrpSpPr>
        <p:grpSpPr>
          <a:xfrm>
            <a:off x="3931920" y="2905560"/>
            <a:ext cx="3221640" cy="2255760"/>
            <a:chOff x="3931920" y="2905560"/>
            <a:chExt cx="3221640" cy="2255760"/>
          </a:xfrm>
        </p:grpSpPr>
        <p:pic>
          <p:nvPicPr>
            <p:cNvPr id="268" name="Picture 1" descr=""/>
            <p:cNvPicPr/>
            <p:nvPr/>
          </p:nvPicPr>
          <p:blipFill>
            <a:blip r:embed="rId1"/>
            <a:stretch/>
          </p:blipFill>
          <p:spPr>
            <a:xfrm>
              <a:off x="3931920" y="2905560"/>
              <a:ext cx="3221640" cy="2255760"/>
            </a:xfrm>
            <a:prstGeom prst="rect">
              <a:avLst/>
            </a:prstGeom>
            <a:ln w="0">
              <a:noFill/>
            </a:ln>
          </p:spPr>
        </p:pic>
      </p:grpSp>
      <p:grpSp>
        <p:nvGrpSpPr>
          <p:cNvPr id="269" name=""/>
          <p:cNvGrpSpPr/>
          <p:nvPr/>
        </p:nvGrpSpPr>
        <p:grpSpPr>
          <a:xfrm>
            <a:off x="7267680" y="644400"/>
            <a:ext cx="1743120" cy="3387240"/>
            <a:chOff x="7267680" y="644400"/>
            <a:chExt cx="1743120" cy="3387240"/>
          </a:xfrm>
        </p:grpSpPr>
        <p:grpSp>
          <p:nvGrpSpPr>
            <p:cNvPr id="270" name="Group 47"/>
            <p:cNvGrpSpPr/>
            <p:nvPr/>
          </p:nvGrpSpPr>
          <p:grpSpPr>
            <a:xfrm>
              <a:off x="7636320" y="2622600"/>
              <a:ext cx="407520" cy="1116360"/>
              <a:chOff x="7636320" y="2622600"/>
              <a:chExt cx="407520" cy="1116360"/>
            </a:xfrm>
          </p:grpSpPr>
          <p:sp>
            <p:nvSpPr>
              <p:cNvPr id="271" name="Arc 25"/>
              <p:cNvSpPr/>
              <p:nvPr/>
            </p:nvSpPr>
            <p:spPr>
              <a:xfrm>
                <a:off x="7636320" y="2622600"/>
                <a:ext cx="407520" cy="1116360"/>
              </a:xfrm>
              <a:prstGeom prst="arc">
                <a:avLst>
                  <a:gd name="adj1" fmla="val 16510687"/>
                  <a:gd name="adj2" fmla="val 5149374"/>
                </a:avLst>
              </a:prstGeom>
              <a:noFill/>
              <a:ln cap="rnd" w="19080">
                <a:solidFill>
                  <a:srgbClr val="5b9bd5"/>
                </a:solidFill>
                <a:round/>
                <a:head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272" name="TextBox 26"/>
              <p:cNvSpPr/>
              <p:nvPr/>
            </p:nvSpPr>
            <p:spPr>
              <a:xfrm>
                <a:off x="7741800" y="3097800"/>
                <a:ext cx="256320" cy="234720"/>
              </a:xfrm>
              <a:prstGeom prst="rect">
                <a:avLst/>
              </a:prstGeom>
              <a:noFill/>
              <a:ln w="0">
                <a:noFill/>
              </a:ln>
            </p:spPr>
            <p:style>
              <a:lnRef idx="0"/>
              <a:fillRef idx="0"/>
              <a:effectRef idx="0"/>
              <a:fontRef idx="minor"/>
            </p:style>
            <p:txBody>
              <a:bodyPr wrap="none" lIns="0" rIns="0" tIns="0" bIns="0" anchor="t">
                <a:spAutoFit/>
              </a:bodyPr>
              <a:p>
                <a:pPr>
                  <a:lnSpc>
                    <a:spcPct val="110000"/>
                  </a:lnSpc>
                  <a:tabLst>
                    <a:tab algn="l" pos="0"/>
                  </a:tabLst>
                </a:pPr>
                <a:r>
                  <a:rPr b="0" lang="en-US" sz="1400" spc="12" strike="noStrike">
                    <a:solidFill>
                      <a:srgbClr val="5b9bd5"/>
                    </a:solidFill>
                    <a:latin typeface="Humanst521 Lt BT"/>
                    <a:ea typeface="Arial"/>
                  </a:rPr>
                  <a:t>10</a:t>
                </a:r>
                <a:r>
                  <a:rPr b="0" lang="en-US" sz="1400" spc="12" strike="noStrike" baseline="30000">
                    <a:solidFill>
                      <a:srgbClr val="5b9bd5"/>
                    </a:solidFill>
                    <a:latin typeface="Humanst521 Lt BT"/>
                    <a:ea typeface="Arial"/>
                  </a:rPr>
                  <a:t>9</a:t>
                </a:r>
                <a:endParaRPr b="0" lang="en-GB" sz="1400" spc="-1" strike="noStrike">
                  <a:solidFill>
                    <a:srgbClr val="000000"/>
                  </a:solidFill>
                  <a:latin typeface="Arial"/>
                </a:endParaRPr>
              </a:p>
            </p:txBody>
          </p:sp>
        </p:grpSp>
        <p:grpSp>
          <p:nvGrpSpPr>
            <p:cNvPr id="273" name="Group 42"/>
            <p:cNvGrpSpPr/>
            <p:nvPr/>
          </p:nvGrpSpPr>
          <p:grpSpPr>
            <a:xfrm>
              <a:off x="7267680" y="644400"/>
              <a:ext cx="812160" cy="436680"/>
              <a:chOff x="7267680" y="644400"/>
              <a:chExt cx="812160" cy="436680"/>
            </a:xfrm>
          </p:grpSpPr>
          <p:sp>
            <p:nvSpPr>
              <p:cNvPr id="274" name="TextBox 17"/>
              <p:cNvSpPr/>
              <p:nvPr/>
            </p:nvSpPr>
            <p:spPr>
              <a:xfrm>
                <a:off x="7267680" y="644400"/>
                <a:ext cx="812160" cy="3034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tabLst>
                    <a:tab algn="l" pos="0"/>
                  </a:tabLst>
                </a:pPr>
                <a:r>
                  <a:rPr b="0" lang="en-US" sz="1400" spc="-1" strike="noStrike">
                    <a:solidFill>
                      <a:srgbClr val="000000"/>
                    </a:solidFill>
                    <a:latin typeface="Humanst521 Lt BT"/>
                    <a:ea typeface="Arial"/>
                  </a:rPr>
                  <a:t>Electron</a:t>
                </a:r>
                <a:endParaRPr b="0" lang="en-GB" sz="1400" spc="-1" strike="noStrike">
                  <a:solidFill>
                    <a:srgbClr val="000000"/>
                  </a:solidFill>
                  <a:latin typeface="Arial"/>
                </a:endParaRPr>
              </a:p>
            </p:txBody>
          </p:sp>
          <p:sp>
            <p:nvSpPr>
              <p:cNvPr id="275" name="TextBox 27"/>
              <p:cNvSpPr/>
              <p:nvPr/>
            </p:nvSpPr>
            <p:spPr>
              <a:xfrm>
                <a:off x="7289280" y="896760"/>
                <a:ext cx="700200" cy="184320"/>
              </a:xfrm>
              <a:prstGeom prst="rect">
                <a:avLst/>
              </a:prstGeom>
              <a:solidFill>
                <a:srgbClr val="ffffff"/>
              </a:solidFill>
              <a:ln w="0">
                <a:noFill/>
              </a:ln>
            </p:spPr>
            <p:style>
              <a:lnRef idx="0"/>
              <a:fillRef idx="0"/>
              <a:effectRef idx="0"/>
              <a:fontRef idx="minor"/>
            </p:style>
            <p:txBody>
              <a:bodyPr wrap="none" lIns="0" rIns="0" tIns="0" bIns="0" anchor="t">
                <a:spAutoFit/>
              </a:bodyPr>
              <a:p>
                <a:pPr>
                  <a:lnSpc>
                    <a:spcPct val="110000"/>
                  </a:lnSpc>
                  <a:tabLst>
                    <a:tab algn="l" pos="0"/>
                  </a:tabLst>
                </a:pPr>
                <a:r>
                  <a:rPr b="0" lang="de-CH" sz="1100" spc="12" strike="noStrike">
                    <a:solidFill>
                      <a:srgbClr val="262626"/>
                    </a:solidFill>
                    <a:latin typeface="Humanst521 Lt BT"/>
                    <a:ea typeface="Arial"/>
                  </a:rPr>
                  <a:t>log(d) /</a:t>
                </a:r>
                <a:r>
                  <a:rPr b="0" i="1" lang="de-CH" sz="1100" spc="12" strike="noStrike">
                    <a:solidFill>
                      <a:srgbClr val="262626"/>
                    </a:solidFill>
                    <a:latin typeface="Humanst521 Lt BT"/>
                    <a:ea typeface="Arial"/>
                  </a:rPr>
                  <a:t>e</a:t>
                </a:r>
                <a:r>
                  <a:rPr b="0" lang="de-CH" sz="1100" spc="12" strike="noStrike">
                    <a:solidFill>
                      <a:srgbClr val="262626"/>
                    </a:solidFill>
                    <a:latin typeface="Humanst521 Lt BT"/>
                    <a:ea typeface="Arial"/>
                  </a:rPr>
                  <a:t>cm</a:t>
                </a:r>
                <a:endParaRPr b="0" lang="en-GB" sz="1100" spc="-1" strike="noStrike">
                  <a:solidFill>
                    <a:srgbClr val="000000"/>
                  </a:solidFill>
                  <a:latin typeface="Arial"/>
                </a:endParaRPr>
              </a:p>
            </p:txBody>
          </p:sp>
        </p:grpSp>
        <p:grpSp>
          <p:nvGrpSpPr>
            <p:cNvPr id="276" name="Group 41"/>
            <p:cNvGrpSpPr/>
            <p:nvPr/>
          </p:nvGrpSpPr>
          <p:grpSpPr>
            <a:xfrm>
              <a:off x="8291520" y="644400"/>
              <a:ext cx="700200" cy="436680"/>
              <a:chOff x="8291520" y="644400"/>
              <a:chExt cx="700200" cy="436680"/>
            </a:xfrm>
          </p:grpSpPr>
          <p:sp>
            <p:nvSpPr>
              <p:cNvPr id="277" name="TextBox 18"/>
              <p:cNvSpPr/>
              <p:nvPr/>
            </p:nvSpPr>
            <p:spPr>
              <a:xfrm>
                <a:off x="8359200" y="644400"/>
                <a:ext cx="610920" cy="30348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tabLst>
                    <a:tab algn="l" pos="0"/>
                  </a:tabLst>
                </a:pPr>
                <a:r>
                  <a:rPr b="0" lang="en-US" sz="1400" spc="-1" strike="noStrike">
                    <a:solidFill>
                      <a:srgbClr val="000000"/>
                    </a:solidFill>
                    <a:latin typeface="Humanst521 Lt BT"/>
                    <a:ea typeface="Arial"/>
                  </a:rPr>
                  <a:t>Muon</a:t>
                </a:r>
                <a:endParaRPr b="0" lang="en-GB" sz="1400" spc="-1" strike="noStrike">
                  <a:solidFill>
                    <a:srgbClr val="000000"/>
                  </a:solidFill>
                  <a:latin typeface="Arial"/>
                </a:endParaRPr>
              </a:p>
            </p:txBody>
          </p:sp>
          <p:sp>
            <p:nvSpPr>
              <p:cNvPr id="278" name="TextBox 28"/>
              <p:cNvSpPr/>
              <p:nvPr/>
            </p:nvSpPr>
            <p:spPr>
              <a:xfrm>
                <a:off x="8291520" y="896760"/>
                <a:ext cx="700200" cy="184320"/>
              </a:xfrm>
              <a:prstGeom prst="rect">
                <a:avLst/>
              </a:prstGeom>
              <a:solidFill>
                <a:srgbClr val="ffffff"/>
              </a:solidFill>
              <a:ln w="0">
                <a:noFill/>
              </a:ln>
            </p:spPr>
            <p:style>
              <a:lnRef idx="0"/>
              <a:fillRef idx="0"/>
              <a:effectRef idx="0"/>
              <a:fontRef idx="minor"/>
            </p:style>
            <p:txBody>
              <a:bodyPr wrap="none" lIns="0" rIns="0" tIns="0" bIns="0" anchor="t">
                <a:spAutoFit/>
              </a:bodyPr>
              <a:p>
                <a:pPr>
                  <a:lnSpc>
                    <a:spcPct val="110000"/>
                  </a:lnSpc>
                  <a:tabLst>
                    <a:tab algn="l" pos="0"/>
                  </a:tabLst>
                </a:pPr>
                <a:r>
                  <a:rPr b="0" lang="de-CH" sz="1100" spc="12" strike="noStrike">
                    <a:solidFill>
                      <a:srgbClr val="262626"/>
                    </a:solidFill>
                    <a:latin typeface="Humanst521 Lt BT"/>
                    <a:ea typeface="Arial"/>
                  </a:rPr>
                  <a:t>log(d) /</a:t>
                </a:r>
                <a:r>
                  <a:rPr b="0" i="1" lang="de-CH" sz="1100" spc="12" strike="noStrike">
                    <a:solidFill>
                      <a:srgbClr val="262626"/>
                    </a:solidFill>
                    <a:latin typeface="Humanst521 Lt BT"/>
                    <a:ea typeface="Arial"/>
                  </a:rPr>
                  <a:t>e</a:t>
                </a:r>
                <a:r>
                  <a:rPr b="0" lang="de-CH" sz="1100" spc="12" strike="noStrike">
                    <a:solidFill>
                      <a:srgbClr val="262626"/>
                    </a:solidFill>
                    <a:latin typeface="Humanst521 Lt BT"/>
                    <a:ea typeface="Arial"/>
                  </a:rPr>
                  <a:t>cm</a:t>
                </a:r>
                <a:endParaRPr b="0" lang="en-GB" sz="1100" spc="-1" strike="noStrike">
                  <a:solidFill>
                    <a:srgbClr val="000000"/>
                  </a:solidFill>
                  <a:latin typeface="Arial"/>
                </a:endParaRPr>
              </a:p>
            </p:txBody>
          </p:sp>
        </p:grpSp>
        <p:sp>
          <p:nvSpPr>
            <p:cNvPr id="279" name="TextBox 31"/>
            <p:cNvSpPr/>
            <p:nvPr/>
          </p:nvSpPr>
          <p:spPr>
            <a:xfrm>
              <a:off x="7354440" y="1307160"/>
              <a:ext cx="302400" cy="2396160"/>
            </a:xfrm>
            <a:prstGeom prst="rect">
              <a:avLst/>
            </a:prstGeom>
            <a:solidFill>
              <a:srgbClr val="ffffff"/>
            </a:solidFill>
            <a:ln w="0">
              <a:noFill/>
            </a:ln>
          </p:spPr>
          <p:style>
            <a:lnRef idx="0"/>
            <a:fillRef idx="0"/>
            <a:effectRef idx="0"/>
            <a:fontRef idx="minor"/>
          </p:style>
          <p:txBody>
            <a:bodyPr lIns="0" rIns="0" tIns="0" bIns="0" anchor="t">
              <a:spAutoFit/>
            </a:bodyPr>
            <a:p>
              <a:pPr>
                <a:lnSpc>
                  <a:spcPct val="110000"/>
                </a:lnSpc>
                <a:tabLst>
                  <a:tab algn="l" pos="0"/>
                </a:tabLst>
              </a:pPr>
              <a:r>
                <a:rPr b="0" lang="en-US" sz="1300" spc="12" strike="noStrike">
                  <a:solidFill>
                    <a:srgbClr val="262626"/>
                  </a:solidFill>
                  <a:latin typeface="Humanst521 Lt BT"/>
                  <a:ea typeface="Arial"/>
                </a:rPr>
                <a:t>-18</a:t>
              </a:r>
              <a:br>
                <a:rPr sz="1300"/>
              </a:br>
              <a:r>
                <a:rPr b="0" lang="en-US" sz="1300" spc="12" strike="noStrike">
                  <a:solidFill>
                    <a:srgbClr val="262626"/>
                  </a:solidFill>
                  <a:latin typeface="Humanst521 Lt BT"/>
                  <a:ea typeface="Arial"/>
                </a:rPr>
                <a:t>-20</a:t>
              </a:r>
              <a:br>
                <a:rPr sz="1300"/>
              </a:br>
              <a:r>
                <a:rPr b="0" lang="en-US" sz="1300" spc="12" strike="noStrike">
                  <a:solidFill>
                    <a:srgbClr val="262626"/>
                  </a:solidFill>
                  <a:latin typeface="Humanst521 Lt BT"/>
                  <a:ea typeface="Arial"/>
                </a:rPr>
                <a:t>-22</a:t>
              </a:r>
              <a:br>
                <a:rPr sz="1300"/>
              </a:br>
              <a:r>
                <a:rPr b="0" lang="en-US" sz="1300" spc="12" strike="noStrike">
                  <a:solidFill>
                    <a:srgbClr val="262626"/>
                  </a:solidFill>
                  <a:latin typeface="Humanst521 Lt BT"/>
                  <a:ea typeface="Arial"/>
                </a:rPr>
                <a:t>-24</a:t>
              </a:r>
              <a:br>
                <a:rPr sz="1300"/>
              </a:br>
              <a:r>
                <a:rPr b="0" lang="en-US" sz="1300" spc="12" strike="noStrike">
                  <a:solidFill>
                    <a:srgbClr val="262626"/>
                  </a:solidFill>
                  <a:latin typeface="Humanst521 Lt BT"/>
                  <a:ea typeface="Arial"/>
                </a:rPr>
                <a:t>-26</a:t>
              </a:r>
              <a:br>
                <a:rPr sz="1300"/>
              </a:br>
              <a:r>
                <a:rPr b="0" lang="en-US" sz="1300" spc="12" strike="noStrike">
                  <a:solidFill>
                    <a:srgbClr val="262626"/>
                  </a:solidFill>
                  <a:latin typeface="Humanst521 Lt BT"/>
                  <a:ea typeface="Arial"/>
                </a:rPr>
                <a:t>-28</a:t>
              </a:r>
              <a:br>
                <a:rPr sz="1300"/>
              </a:br>
              <a:r>
                <a:rPr b="0" lang="en-US" sz="1300" spc="12" strike="noStrike">
                  <a:solidFill>
                    <a:srgbClr val="262626"/>
                  </a:solidFill>
                  <a:latin typeface="Humanst521 Lt BT"/>
                  <a:ea typeface="Arial"/>
                </a:rPr>
                <a:t>-30</a:t>
              </a:r>
              <a:br>
                <a:rPr sz="1300"/>
              </a:br>
              <a:r>
                <a:rPr b="0" lang="en-US" sz="1300" spc="12" strike="noStrike">
                  <a:solidFill>
                    <a:srgbClr val="262626"/>
                  </a:solidFill>
                  <a:latin typeface="Humanst521 Lt BT"/>
                  <a:ea typeface="Arial"/>
                </a:rPr>
                <a:t>-32</a:t>
              </a:r>
              <a:br>
                <a:rPr sz="1300"/>
              </a:br>
              <a:r>
                <a:rPr b="0" lang="en-US" sz="1300" spc="12" strike="noStrike">
                  <a:solidFill>
                    <a:srgbClr val="262626"/>
                  </a:solidFill>
                  <a:latin typeface="Humanst521 Lt BT"/>
                  <a:ea typeface="Arial"/>
                </a:rPr>
                <a:t>-34</a:t>
              </a:r>
              <a:br>
                <a:rPr sz="1300"/>
              </a:br>
              <a:r>
                <a:rPr b="0" lang="en-US" sz="1300" spc="12" strike="noStrike">
                  <a:solidFill>
                    <a:srgbClr val="262626"/>
                  </a:solidFill>
                  <a:latin typeface="Humanst521 Lt BT"/>
                  <a:ea typeface="Arial"/>
                </a:rPr>
                <a:t>-36</a:t>
              </a:r>
              <a:br>
                <a:rPr sz="1300"/>
              </a:br>
              <a:r>
                <a:rPr b="0" lang="en-US" sz="1300" spc="12" strike="noStrike">
                  <a:solidFill>
                    <a:srgbClr val="262626"/>
                  </a:solidFill>
                  <a:latin typeface="Humanst521 Lt BT"/>
                  <a:ea typeface="Arial"/>
                </a:rPr>
                <a:t>-38</a:t>
              </a:r>
              <a:endParaRPr b="0" lang="en-GB" sz="1300" spc="-1" strike="noStrike">
                <a:solidFill>
                  <a:srgbClr val="000000"/>
                </a:solidFill>
                <a:latin typeface="Arial"/>
              </a:endParaRPr>
            </a:p>
          </p:txBody>
        </p:sp>
        <p:sp>
          <p:nvSpPr>
            <p:cNvPr id="280" name="Rectangle 32"/>
            <p:cNvSpPr/>
            <p:nvPr/>
          </p:nvSpPr>
          <p:spPr>
            <a:xfrm>
              <a:off x="7608240" y="1180800"/>
              <a:ext cx="131400" cy="1439280"/>
            </a:xfrm>
            <a:prstGeom prst="rect">
              <a:avLst/>
            </a:prstGeom>
            <a:gradFill rotWithShape="0">
              <a:gsLst>
                <a:gs pos="0">
                  <a:srgbClr val="d60093"/>
                </a:gs>
                <a:gs pos="100000">
                  <a:srgbClr val="d35695"/>
                </a:gs>
              </a:gsLst>
              <a:lin ang="5400000"/>
            </a:gradFill>
            <a:ln w="38160">
              <a:noFill/>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281" name="Straight Arrow Connector 33"/>
            <p:cNvSpPr/>
            <p:nvPr/>
          </p:nvSpPr>
          <p:spPr>
            <a:xfrm flipV="1">
              <a:off x="7675200" y="1173960"/>
              <a:ext cx="360" cy="2857320"/>
            </a:xfrm>
            <a:custGeom>
              <a:avLst/>
              <a:gdLst>
                <a:gd name="textAreaLeft" fmla="*/ 0 w 360"/>
                <a:gd name="textAreaRight" fmla="*/ 2880 w 360"/>
                <a:gd name="textAreaTop" fmla="*/ -720 h 2857320"/>
                <a:gd name="textAreaBottom" fmla="*/ 2857680 h 2857320"/>
              </a:gdLst>
              <a:ahLst/>
              <a:rect l="textAreaLeft" t="textAreaTop" r="textAreaRight" b="textAreaBottom"/>
              <a:pathLst>
                <a:path w="21600" h="21600">
                  <a:moveTo>
                    <a:pt x="0" y="0"/>
                  </a:moveTo>
                  <a:lnTo>
                    <a:pt x="21600" y="21600"/>
                  </a:lnTo>
                </a:path>
              </a:pathLst>
            </a:custGeom>
            <a:noFill/>
            <a:ln cap="rnd" w="28440">
              <a:solidFill>
                <a:srgbClr val="4e4e4e"/>
              </a:solidFill>
              <a:round/>
              <a:tail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282" name="Rounded Rectangle 34"/>
            <p:cNvSpPr/>
            <p:nvPr/>
          </p:nvSpPr>
          <p:spPr>
            <a:xfrm>
              <a:off x="7608240" y="3622680"/>
              <a:ext cx="131400" cy="302040"/>
            </a:xfrm>
            <a:prstGeom prst="roundRect">
              <a:avLst>
                <a:gd name="adj" fmla="val 16667"/>
              </a:avLst>
            </a:prstGeom>
            <a:solidFill>
              <a:srgbClr val="003b6e">
                <a:alpha val="50000"/>
              </a:srgbClr>
            </a:solidFill>
            <a:ln w="0">
              <a:solidFill>
                <a:srgbClr val="197418"/>
              </a:solidFill>
            </a:ln>
          </p:spPr>
          <p:style>
            <a:lnRef idx="0"/>
            <a:fillRef idx="0"/>
            <a:effectRef idx="0"/>
            <a:fontRef idx="minor"/>
          </p:style>
          <p:txBody>
            <a:bodyPr lIns="90000" rIns="90000" tIns="45000" bIns="45000" anchor="t">
              <a:noAutofit/>
            </a:bodyPr>
            <a:p>
              <a:endParaRPr b="0" lang="en-GB" sz="1800" spc="-1" strike="noStrike">
                <a:solidFill>
                  <a:srgbClr val="ffffff"/>
                </a:solidFill>
                <a:latin typeface="Arial"/>
                <a:ea typeface="DejaVu Sans"/>
              </a:endParaRPr>
            </a:p>
          </p:txBody>
        </p:sp>
        <p:sp>
          <p:nvSpPr>
            <p:cNvPr id="283" name="TextBox 36"/>
            <p:cNvSpPr/>
            <p:nvPr/>
          </p:nvSpPr>
          <p:spPr>
            <a:xfrm>
              <a:off x="8328960" y="1307160"/>
              <a:ext cx="302400" cy="2396160"/>
            </a:xfrm>
            <a:prstGeom prst="rect">
              <a:avLst/>
            </a:prstGeom>
            <a:solidFill>
              <a:srgbClr val="ffffff"/>
            </a:solidFill>
            <a:ln w="0">
              <a:noFill/>
            </a:ln>
          </p:spPr>
          <p:style>
            <a:lnRef idx="0"/>
            <a:fillRef idx="0"/>
            <a:effectRef idx="0"/>
            <a:fontRef idx="minor"/>
          </p:style>
          <p:txBody>
            <a:bodyPr lIns="0" rIns="0" tIns="0" bIns="0" anchor="t">
              <a:spAutoFit/>
            </a:bodyPr>
            <a:p>
              <a:pPr>
                <a:lnSpc>
                  <a:spcPct val="110000"/>
                </a:lnSpc>
                <a:tabLst>
                  <a:tab algn="l" pos="0"/>
                </a:tabLst>
              </a:pPr>
              <a:r>
                <a:rPr b="0" lang="en-US" sz="1300" spc="12" strike="noStrike">
                  <a:solidFill>
                    <a:srgbClr val="262626"/>
                  </a:solidFill>
                  <a:latin typeface="Humanst521 Lt BT"/>
                  <a:ea typeface="Arial"/>
                </a:rPr>
                <a:t>-18</a:t>
              </a:r>
              <a:br>
                <a:rPr sz="1300"/>
              </a:br>
              <a:r>
                <a:rPr b="0" lang="en-US" sz="1300" spc="12" strike="noStrike">
                  <a:solidFill>
                    <a:srgbClr val="262626"/>
                  </a:solidFill>
                  <a:latin typeface="Humanst521 Lt BT"/>
                  <a:ea typeface="Arial"/>
                </a:rPr>
                <a:t>-20</a:t>
              </a:r>
              <a:br>
                <a:rPr sz="1300"/>
              </a:br>
              <a:r>
                <a:rPr b="0" lang="en-US" sz="1300" spc="12" strike="noStrike">
                  <a:solidFill>
                    <a:srgbClr val="262626"/>
                  </a:solidFill>
                  <a:latin typeface="Humanst521 Lt BT"/>
                  <a:ea typeface="Arial"/>
                </a:rPr>
                <a:t>-22</a:t>
              </a:r>
              <a:br>
                <a:rPr sz="1300"/>
              </a:br>
              <a:r>
                <a:rPr b="0" lang="en-US" sz="1300" spc="12" strike="noStrike">
                  <a:solidFill>
                    <a:srgbClr val="262626"/>
                  </a:solidFill>
                  <a:latin typeface="Humanst521 Lt BT"/>
                  <a:ea typeface="Arial"/>
                </a:rPr>
                <a:t>-24</a:t>
              </a:r>
              <a:br>
                <a:rPr sz="1300"/>
              </a:br>
              <a:r>
                <a:rPr b="0" lang="en-US" sz="1300" spc="12" strike="noStrike">
                  <a:solidFill>
                    <a:srgbClr val="262626"/>
                  </a:solidFill>
                  <a:latin typeface="Humanst521 Lt BT"/>
                  <a:ea typeface="Arial"/>
                </a:rPr>
                <a:t>-26</a:t>
              </a:r>
              <a:br>
                <a:rPr sz="1300"/>
              </a:br>
              <a:r>
                <a:rPr b="0" lang="en-US" sz="1300" spc="12" strike="noStrike">
                  <a:solidFill>
                    <a:srgbClr val="262626"/>
                  </a:solidFill>
                  <a:latin typeface="Humanst521 Lt BT"/>
                  <a:ea typeface="Arial"/>
                </a:rPr>
                <a:t>-28</a:t>
              </a:r>
              <a:br>
                <a:rPr sz="1300"/>
              </a:br>
              <a:r>
                <a:rPr b="0" lang="en-US" sz="1300" spc="12" strike="noStrike">
                  <a:solidFill>
                    <a:srgbClr val="262626"/>
                  </a:solidFill>
                  <a:latin typeface="Humanst521 Lt BT"/>
                  <a:ea typeface="Arial"/>
                </a:rPr>
                <a:t>-30</a:t>
              </a:r>
              <a:br>
                <a:rPr sz="1300"/>
              </a:br>
              <a:r>
                <a:rPr b="0" lang="en-US" sz="1300" spc="12" strike="noStrike">
                  <a:solidFill>
                    <a:srgbClr val="262626"/>
                  </a:solidFill>
                  <a:latin typeface="Humanst521 Lt BT"/>
                  <a:ea typeface="Arial"/>
                </a:rPr>
                <a:t>-32</a:t>
              </a:r>
              <a:br>
                <a:rPr sz="1300"/>
              </a:br>
              <a:r>
                <a:rPr b="0" lang="en-US" sz="1300" spc="12" strike="noStrike">
                  <a:solidFill>
                    <a:srgbClr val="262626"/>
                  </a:solidFill>
                  <a:latin typeface="Humanst521 Lt BT"/>
                  <a:ea typeface="Arial"/>
                </a:rPr>
                <a:t>-34</a:t>
              </a:r>
              <a:br>
                <a:rPr sz="1300"/>
              </a:br>
              <a:r>
                <a:rPr b="0" lang="en-US" sz="1300" spc="12" strike="noStrike">
                  <a:solidFill>
                    <a:srgbClr val="262626"/>
                  </a:solidFill>
                  <a:latin typeface="Humanst521 Lt BT"/>
                  <a:ea typeface="Arial"/>
                </a:rPr>
                <a:t>-36</a:t>
              </a:r>
              <a:br>
                <a:rPr sz="1300"/>
              </a:br>
              <a:r>
                <a:rPr b="0" lang="en-US" sz="1300" spc="12" strike="noStrike">
                  <a:solidFill>
                    <a:srgbClr val="262626"/>
                  </a:solidFill>
                  <a:latin typeface="Humanst521 Lt BT"/>
                  <a:ea typeface="Arial"/>
                </a:rPr>
                <a:t>-38</a:t>
              </a:r>
              <a:endParaRPr b="0" lang="en-GB" sz="1300" spc="-1" strike="noStrike">
                <a:solidFill>
                  <a:srgbClr val="000000"/>
                </a:solidFill>
                <a:latin typeface="Arial"/>
              </a:endParaRPr>
            </a:p>
          </p:txBody>
        </p:sp>
        <p:sp>
          <p:nvSpPr>
            <p:cNvPr id="284" name="Rectangle 37"/>
            <p:cNvSpPr/>
            <p:nvPr/>
          </p:nvSpPr>
          <p:spPr>
            <a:xfrm>
              <a:off x="8583120" y="1180800"/>
              <a:ext cx="131040" cy="355680"/>
            </a:xfrm>
            <a:prstGeom prst="rect">
              <a:avLst/>
            </a:prstGeom>
            <a:gradFill rotWithShape="0">
              <a:gsLst>
                <a:gs pos="0">
                  <a:srgbClr val="d60093"/>
                </a:gs>
                <a:gs pos="100000">
                  <a:srgbClr val="d35695"/>
                </a:gs>
              </a:gsLst>
              <a:lin ang="5400000"/>
            </a:gradFill>
            <a:ln w="38160">
              <a:noFill/>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285" name="Straight Arrow Connector 38"/>
            <p:cNvSpPr/>
            <p:nvPr/>
          </p:nvSpPr>
          <p:spPr>
            <a:xfrm flipV="1">
              <a:off x="8650080" y="1173960"/>
              <a:ext cx="360" cy="2857320"/>
            </a:xfrm>
            <a:custGeom>
              <a:avLst/>
              <a:gdLst>
                <a:gd name="textAreaLeft" fmla="*/ 0 w 360"/>
                <a:gd name="textAreaRight" fmla="*/ 2880 w 360"/>
                <a:gd name="textAreaTop" fmla="*/ -720 h 2857320"/>
                <a:gd name="textAreaBottom" fmla="*/ 2857680 h 2857320"/>
              </a:gdLst>
              <a:ahLst/>
              <a:rect l="textAreaLeft" t="textAreaTop" r="textAreaRight" b="textAreaBottom"/>
              <a:pathLst>
                <a:path w="21600" h="21600">
                  <a:moveTo>
                    <a:pt x="0" y="0"/>
                  </a:moveTo>
                  <a:lnTo>
                    <a:pt x="21600" y="21600"/>
                  </a:lnTo>
                </a:path>
              </a:pathLst>
            </a:custGeom>
            <a:noFill/>
            <a:ln cap="rnd" w="28440">
              <a:solidFill>
                <a:srgbClr val="4e4e4e"/>
              </a:solidFill>
              <a:round/>
              <a:tail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286" name="Rounded Rectangle 39"/>
            <p:cNvSpPr/>
            <p:nvPr/>
          </p:nvSpPr>
          <p:spPr>
            <a:xfrm>
              <a:off x="8583120" y="3338640"/>
              <a:ext cx="131040" cy="301680"/>
            </a:xfrm>
            <a:prstGeom prst="roundRect">
              <a:avLst>
                <a:gd name="adj" fmla="val 16667"/>
              </a:avLst>
            </a:prstGeom>
            <a:solidFill>
              <a:srgbClr val="003b6e">
                <a:alpha val="50000"/>
              </a:srgbClr>
            </a:solidFill>
            <a:ln w="0">
              <a:solidFill>
                <a:srgbClr val="197418"/>
              </a:solidFill>
            </a:ln>
          </p:spPr>
          <p:style>
            <a:lnRef idx="0"/>
            <a:fillRef idx="0"/>
            <a:effectRef idx="0"/>
            <a:fontRef idx="minor"/>
          </p:style>
          <p:txBody>
            <a:bodyPr lIns="90000" rIns="90000" tIns="45000" bIns="45000" anchor="t">
              <a:noAutofit/>
            </a:bodyPr>
            <a:p>
              <a:endParaRPr b="0" lang="en-GB" sz="1800" spc="-1" strike="noStrike">
                <a:solidFill>
                  <a:srgbClr val="ffffff"/>
                </a:solidFill>
                <a:latin typeface="Arial"/>
                <a:ea typeface="DejaVu Sans"/>
              </a:endParaRPr>
            </a:p>
          </p:txBody>
        </p:sp>
        <p:grpSp>
          <p:nvGrpSpPr>
            <p:cNvPr id="287" name="Group 48"/>
            <p:cNvGrpSpPr/>
            <p:nvPr/>
          </p:nvGrpSpPr>
          <p:grpSpPr>
            <a:xfrm>
              <a:off x="8520120" y="1559880"/>
              <a:ext cx="490680" cy="1797120"/>
              <a:chOff x="8520120" y="1559880"/>
              <a:chExt cx="490680" cy="1797120"/>
            </a:xfrm>
          </p:grpSpPr>
          <p:sp>
            <p:nvSpPr>
              <p:cNvPr id="288" name="Arc 49"/>
              <p:cNvSpPr/>
              <p:nvPr/>
            </p:nvSpPr>
            <p:spPr>
              <a:xfrm>
                <a:off x="8520120" y="1559880"/>
                <a:ext cx="490680" cy="1797120"/>
              </a:xfrm>
              <a:prstGeom prst="arc">
                <a:avLst>
                  <a:gd name="adj1" fmla="val 16243733"/>
                  <a:gd name="adj2" fmla="val 5149374"/>
                </a:avLst>
              </a:prstGeom>
              <a:noFill/>
              <a:ln cap="rnd" w="19080">
                <a:solidFill>
                  <a:srgbClr val="5b9bd5"/>
                </a:solidFill>
                <a:round/>
                <a:head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289" name="TextBox 50"/>
              <p:cNvSpPr/>
              <p:nvPr/>
            </p:nvSpPr>
            <p:spPr>
              <a:xfrm>
                <a:off x="8682120" y="2383560"/>
                <a:ext cx="314280" cy="234720"/>
              </a:xfrm>
              <a:prstGeom prst="rect">
                <a:avLst/>
              </a:prstGeom>
              <a:noFill/>
              <a:ln w="0">
                <a:noFill/>
              </a:ln>
            </p:spPr>
            <p:style>
              <a:lnRef idx="0"/>
              <a:fillRef idx="0"/>
              <a:effectRef idx="0"/>
              <a:fontRef idx="minor"/>
            </p:style>
            <p:txBody>
              <a:bodyPr wrap="none" lIns="0" rIns="0" tIns="0" bIns="0" anchor="t">
                <a:spAutoFit/>
              </a:bodyPr>
              <a:p>
                <a:pPr>
                  <a:lnSpc>
                    <a:spcPct val="110000"/>
                  </a:lnSpc>
                  <a:tabLst>
                    <a:tab algn="l" pos="0"/>
                  </a:tabLst>
                </a:pPr>
                <a:r>
                  <a:rPr b="0" lang="en-US" sz="1400" spc="12" strike="noStrike">
                    <a:solidFill>
                      <a:srgbClr val="5b9bd5"/>
                    </a:solidFill>
                    <a:latin typeface="Humanst521 Lt BT"/>
                    <a:ea typeface="Arial"/>
                  </a:rPr>
                  <a:t>10</a:t>
                </a:r>
                <a:r>
                  <a:rPr b="0" lang="en-US" sz="1400" spc="12" strike="noStrike" baseline="30000">
                    <a:solidFill>
                      <a:srgbClr val="5b9bd5"/>
                    </a:solidFill>
                    <a:latin typeface="Humanst521 Lt BT"/>
                    <a:ea typeface="Arial"/>
                  </a:rPr>
                  <a:t>18</a:t>
                </a:r>
                <a:endParaRPr b="0" lang="en-GB" sz="1400" spc="-1" strike="noStrike">
                  <a:solidFill>
                    <a:srgbClr val="000000"/>
                  </a:solidFill>
                  <a:latin typeface="Arial"/>
                </a:endParaRPr>
              </a:p>
            </p:txBody>
          </p:sp>
        </p:grpSp>
        <p:sp>
          <p:nvSpPr>
            <p:cNvPr id="290" name="Rectangle 8"/>
            <p:cNvSpPr/>
            <p:nvPr/>
          </p:nvSpPr>
          <p:spPr>
            <a:xfrm>
              <a:off x="8583120" y="2383560"/>
              <a:ext cx="131040" cy="40680"/>
            </a:xfrm>
            <a:prstGeom prst="rect">
              <a:avLst/>
            </a:prstGeom>
            <a:gradFill rotWithShape="0">
              <a:gsLst>
                <a:gs pos="0">
                  <a:srgbClr val="89124d"/>
                </a:gs>
                <a:gs pos="100000">
                  <a:srgbClr val="dcacba"/>
                </a:gs>
              </a:gsLst>
              <a:lin ang="16200000"/>
            </a:gradFill>
            <a:ln w="9360">
              <a:solidFill>
                <a:srgbClr val="7b1d4c"/>
              </a:solidFill>
              <a:round/>
            </a:ln>
            <a:effectLst>
              <a:outerShdw dist="23040" dir="5400000" blurRad="39960" rotWithShape="0">
                <a:srgbClr val="000000">
                  <a:alpha val="35000"/>
                </a:srgbClr>
              </a:outerShdw>
            </a:effectLst>
          </p:spPr>
          <p:style>
            <a:lnRef idx="0"/>
            <a:fillRef idx="0"/>
            <a:effectRef idx="0"/>
            <a:fontRef idx="minor"/>
          </p:style>
          <p:txBody>
            <a:bodyPr lIns="90000" rIns="90000" tIns="20520" bIns="20520" anchor="t">
              <a:noAutofit/>
            </a:bodyPr>
            <a:p>
              <a:endParaRPr b="0" lang="en-GB" sz="1800" spc="-1" strike="noStrike">
                <a:solidFill>
                  <a:srgbClr val="000000"/>
                </a:solidFill>
                <a:latin typeface="Arial"/>
                <a:ea typeface="DejaVu Sans"/>
              </a:endParaRPr>
            </a:p>
          </p:txBody>
        </p:sp>
        <p:sp>
          <p:nvSpPr>
            <p:cNvPr id="291" name="Straight Arrow Connector 10"/>
            <p:cNvSpPr/>
            <p:nvPr/>
          </p:nvSpPr>
          <p:spPr>
            <a:xfrm flipV="1">
              <a:off x="7871040" y="2423160"/>
              <a:ext cx="615600" cy="177840"/>
            </a:xfrm>
            <a:custGeom>
              <a:avLst/>
              <a:gdLst>
                <a:gd name="textAreaLeft" fmla="*/ 0 w 615600"/>
                <a:gd name="textAreaRight" fmla="*/ 616680 w 615600"/>
                <a:gd name="textAreaTop" fmla="*/ 720 h 177840"/>
                <a:gd name="textAreaBottom" fmla="*/ 179640 h 177840"/>
              </a:gdLst>
              <a:ahLst/>
              <a:rect l="textAreaLeft" t="textAreaTop" r="textAreaRight" b="textAreaBottom"/>
              <a:pathLst>
                <a:path w="21600" h="21600">
                  <a:moveTo>
                    <a:pt x="0" y="0"/>
                  </a:moveTo>
                  <a:lnTo>
                    <a:pt x="21600" y="21600"/>
                  </a:lnTo>
                </a:path>
              </a:pathLst>
            </a:custGeom>
            <a:noFill/>
            <a:ln w="25560">
              <a:solidFill>
                <a:srgbClr val="7c204e"/>
              </a:solidFill>
              <a:round/>
              <a:tail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89280" bIns="89280" anchor="t">
              <a:noAutofit/>
            </a:bodyPr>
            <a:p>
              <a:endParaRPr b="0" lang="en-GB" sz="1800" spc="-1" strike="noStrike">
                <a:solidFill>
                  <a:srgbClr val="000000"/>
                </a:solidFill>
                <a:latin typeface="Arial"/>
                <a:ea typeface="DejaVu Sans"/>
              </a:endParaRPr>
            </a:p>
          </p:txBody>
        </p:sp>
        <mc:AlternateContent>
          <mc:Choice xmlns:a14="http://schemas.microsoft.com/office/drawing/2010/main" Requires="a14">
            <p:sp>
              <p:nvSpPr>
                <p:cNvPr id="292" name="TextBox 15"/>
                <p:cNvSpPr txBox="1"/>
                <p:nvPr/>
              </p:nvSpPr>
              <p:spPr>
                <a:xfrm>
                  <a:off x="7981200" y="2051640"/>
                  <a:ext cx="261360" cy="424800"/>
                </a:xfrm>
                <a:prstGeom prst="rect">
                  <a:avLst/>
                </a:prstGeom>
              </p:spPr>
              <p:txBody>
                <a:bodyPr/>
                <a:p>
                  <a14:m>
                    <m:oMath xmlns:m="http://schemas.openxmlformats.org/officeDocument/2006/math">
                      <m:f>
                        <m:num>
                          <m:sSub>
                            <m:e>
                              <m:r>
                                <m:t xml:space="preserve">𝑚</m:t>
                              </m:r>
                            </m:e>
                            <m:sub>
                              <m:r>
                                <m:t xml:space="preserve">𝜇</m:t>
                              </m:r>
                            </m:sub>
                          </m:sSub>
                        </m:num>
                        <m:den>
                          <m:sSub>
                            <m:e>
                              <m:r>
                                <m:t xml:space="preserve">𝑚</m:t>
                              </m:r>
                            </m:e>
                            <m:sub>
                              <m:r>
                                <m:t xml:space="preserve">𝑒</m:t>
                              </m:r>
                            </m:sub>
                          </m:sSub>
                        </m:den>
                      </m:f>
                    </m:oMath>
                  </a14:m>
                </a:p>
              </p:txBody>
            </p:sp>
          </mc:Choice>
          <mc:Fallback/>
        </mc:AlternateContent>
      </p:grpSp>
      <p:sp>
        <p:nvSpPr>
          <p:cNvPr id="293" name=""/>
          <p:cNvSpPr/>
          <p:nvPr/>
        </p:nvSpPr>
        <p:spPr>
          <a:xfrm>
            <a:off x="5241960" y="2724120"/>
            <a:ext cx="1864440" cy="266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700" spc="-1" strike="noStrike">
                <a:solidFill>
                  <a:srgbClr val="000000"/>
                </a:solidFill>
                <a:latin typeface="Arial"/>
                <a:ea typeface="DejaVu Sans"/>
              </a:rPr>
              <a:t>*arXiv:2103.11769 [hep-ex]</a:t>
            </a:r>
            <a:endParaRPr b="0" lang="en-GB" sz="700" spc="-1" strike="noStrike">
              <a:solidFill>
                <a:srgbClr val="000000"/>
              </a:solidFill>
              <a:latin typeface="Arial"/>
            </a:endParaRPr>
          </a:p>
        </p:txBody>
      </p:sp>
      <p:sp>
        <p:nvSpPr>
          <p:cNvPr id="294" name=""/>
          <p:cNvSpPr/>
          <p:nvPr/>
        </p:nvSpPr>
        <p:spPr>
          <a:xfrm>
            <a:off x="7705080" y="4562280"/>
            <a:ext cx="3380040" cy="258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800" spc="-1" strike="noStrike">
                <a:solidFill>
                  <a:srgbClr val="000000"/>
                </a:solidFill>
                <a:latin typeface="Arial"/>
                <a:ea typeface="DejaVu Sans"/>
              </a:rPr>
              <a:t>*Bennet et al. </a:t>
            </a:r>
            <a:br>
              <a:rPr sz="800"/>
            </a:br>
            <a:r>
              <a:rPr b="0" lang="en-GB" sz="800" spc="-1" strike="noStrike">
                <a:solidFill>
                  <a:srgbClr val="000000"/>
                </a:solidFill>
                <a:latin typeface="Arial"/>
                <a:ea typeface="DejaVu Sans"/>
              </a:rPr>
              <a:t>PhysRevD.73.072003 (2006)</a:t>
            </a:r>
            <a:endParaRPr b="0" lang="en-GB" sz="800" spc="-1" strike="noStrike">
              <a:solidFill>
                <a:srgbClr val="000000"/>
              </a:solidFill>
              <a:latin typeface="Arial"/>
            </a:endParaRPr>
          </a:p>
        </p:txBody>
      </p:sp>
      <p:pic>
        <p:nvPicPr>
          <p:cNvPr id="295" name="Picture 40" descr=""/>
          <p:cNvPicPr/>
          <p:nvPr/>
        </p:nvPicPr>
        <p:blipFill>
          <a:blip r:embed="rId2"/>
          <a:stretch/>
        </p:blipFill>
        <p:spPr>
          <a:xfrm>
            <a:off x="562680" y="2576880"/>
            <a:ext cx="3245040" cy="248364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PlaceHolder 1"/>
          <p:cNvSpPr>
            <a:spLocks noGrp="1"/>
          </p:cNvSpPr>
          <p:nvPr>
            <p:ph type="sldNum" idx="21"/>
          </p:nvPr>
        </p:nvSpPr>
        <p:spPr>
          <a:xfrm>
            <a:off x="7351920" y="4983840"/>
            <a:ext cx="512640" cy="13068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A727392D-236B-4FE6-AD41-66D70FFB46B3}"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642"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Thank you for the attention!</a:t>
            </a:r>
            <a:endParaRPr b="0" lang="en-GB" sz="2400" spc="-1" strike="noStrike">
              <a:solidFill>
                <a:srgbClr val="000000"/>
              </a:solidFill>
              <a:latin typeface="Arial"/>
            </a:endParaRPr>
          </a:p>
        </p:txBody>
      </p:sp>
      <p:sp>
        <p:nvSpPr>
          <p:cNvPr id="643" name="PlaceHolder 3"/>
          <p:cNvSpPr>
            <a:spLocks noGrp="1"/>
          </p:cNvSpPr>
          <p:nvPr>
            <p:ph/>
          </p:nvPr>
        </p:nvSpPr>
        <p:spPr>
          <a:xfrm>
            <a:off x="826920" y="765000"/>
            <a:ext cx="2288520" cy="4182120"/>
          </a:xfrm>
          <a:prstGeom prst="rect">
            <a:avLst/>
          </a:prstGeom>
          <a:solidFill>
            <a:srgbClr val="ffffff">
              <a:alpha val="75000"/>
            </a:srgbClr>
          </a:solidFill>
          <a:ln w="0">
            <a:noFill/>
          </a:ln>
        </p:spPr>
        <p:txBody>
          <a:bodyPr lIns="72000" rIns="36000" tIns="432000" bIns="36000" anchor="t">
            <a:noAutofit/>
          </a:bodyPr>
          <a:p>
            <a:pPr indent="0">
              <a:lnSpc>
                <a:spcPct val="110000"/>
              </a:lnSpc>
              <a:buNone/>
              <a:tabLst>
                <a:tab algn="l" pos="0"/>
              </a:tabLst>
            </a:pPr>
            <a:r>
              <a:rPr b="1" lang="en-US" sz="1700" spc="-1" strike="noStrike">
                <a:solidFill>
                  <a:srgbClr val="000000"/>
                </a:solidFill>
                <a:latin typeface="Calibri"/>
                <a:ea typeface="ヒラギノ角ゴ Pro W3"/>
              </a:rPr>
              <a:t>muonEDM collaboration kick-off meeting May 2022 (Pisa, Italy) → </a:t>
            </a:r>
            <a:endParaRPr b="0" lang="en-GB" sz="1700" spc="-1" strike="noStrike">
              <a:solidFill>
                <a:srgbClr val="000000"/>
              </a:solidFill>
              <a:latin typeface="Arial"/>
            </a:endParaRPr>
          </a:p>
        </p:txBody>
      </p:sp>
      <p:grpSp>
        <p:nvGrpSpPr>
          <p:cNvPr id="644" name=""/>
          <p:cNvGrpSpPr/>
          <p:nvPr/>
        </p:nvGrpSpPr>
        <p:grpSpPr>
          <a:xfrm>
            <a:off x="545400" y="3340800"/>
            <a:ext cx="8053200" cy="1565280"/>
            <a:chOff x="545400" y="3340800"/>
            <a:chExt cx="8053200" cy="1565280"/>
          </a:xfrm>
        </p:grpSpPr>
        <p:pic>
          <p:nvPicPr>
            <p:cNvPr id="645" name="Picture 39" descr=""/>
            <p:cNvPicPr/>
            <p:nvPr/>
          </p:nvPicPr>
          <p:blipFill>
            <a:blip r:embed="rId1"/>
            <a:stretch/>
          </p:blipFill>
          <p:spPr>
            <a:xfrm>
              <a:off x="4642200" y="3354120"/>
              <a:ext cx="1282680" cy="453240"/>
            </a:xfrm>
            <a:prstGeom prst="rect">
              <a:avLst/>
            </a:prstGeom>
            <a:ln w="0">
              <a:noFill/>
            </a:ln>
          </p:spPr>
        </p:pic>
        <p:pic>
          <p:nvPicPr>
            <p:cNvPr id="646" name="Picture 35" descr=""/>
            <p:cNvPicPr/>
            <p:nvPr/>
          </p:nvPicPr>
          <p:blipFill>
            <a:blip r:embed="rId2"/>
            <a:stretch/>
          </p:blipFill>
          <p:spPr>
            <a:xfrm>
              <a:off x="3420360" y="4416840"/>
              <a:ext cx="1173960" cy="482760"/>
            </a:xfrm>
            <a:prstGeom prst="rect">
              <a:avLst/>
            </a:prstGeom>
            <a:ln w="0">
              <a:noFill/>
            </a:ln>
          </p:spPr>
        </p:pic>
        <p:pic>
          <p:nvPicPr>
            <p:cNvPr id="647" name="Picture 6" descr=""/>
            <p:cNvPicPr/>
            <p:nvPr/>
          </p:nvPicPr>
          <p:blipFill>
            <a:blip r:embed="rId3"/>
            <a:stretch/>
          </p:blipFill>
          <p:spPr>
            <a:xfrm>
              <a:off x="7190640" y="3365640"/>
              <a:ext cx="1407960" cy="432360"/>
            </a:xfrm>
            <a:prstGeom prst="rect">
              <a:avLst/>
            </a:prstGeom>
            <a:ln w="0">
              <a:noFill/>
            </a:ln>
          </p:spPr>
        </p:pic>
        <p:pic>
          <p:nvPicPr>
            <p:cNvPr id="648" name="Picture 7" descr=""/>
            <p:cNvPicPr/>
            <p:nvPr/>
          </p:nvPicPr>
          <p:blipFill>
            <a:blip r:embed="rId4"/>
            <a:stretch/>
          </p:blipFill>
          <p:spPr>
            <a:xfrm>
              <a:off x="790920" y="4473000"/>
              <a:ext cx="1044360" cy="433080"/>
            </a:xfrm>
            <a:prstGeom prst="rect">
              <a:avLst/>
            </a:prstGeom>
            <a:ln w="0">
              <a:noFill/>
            </a:ln>
          </p:spPr>
        </p:pic>
        <p:pic>
          <p:nvPicPr>
            <p:cNvPr id="649" name="Bild 14" descr="PSI-Logo_narrow_30k.eps"/>
            <p:cNvPicPr/>
            <p:nvPr/>
          </p:nvPicPr>
          <p:blipFill>
            <a:blip r:embed="rId5"/>
            <a:stretch/>
          </p:blipFill>
          <p:spPr>
            <a:xfrm>
              <a:off x="1506960" y="3407040"/>
              <a:ext cx="1188000" cy="349560"/>
            </a:xfrm>
            <a:prstGeom prst="rect">
              <a:avLst/>
            </a:prstGeom>
            <a:ln w="0">
              <a:noFill/>
            </a:ln>
          </p:spPr>
        </p:pic>
        <p:pic>
          <p:nvPicPr>
            <p:cNvPr id="650" name="F837A106-4AA8-4A91-88E2-411D68F4D5EA 1" descr="37CE56F2-EDC4-4C27-9BA0-C48A589E31E9"/>
            <p:cNvPicPr/>
            <p:nvPr/>
          </p:nvPicPr>
          <p:blipFill>
            <a:blip r:embed="rId6"/>
            <a:stretch/>
          </p:blipFill>
          <p:spPr>
            <a:xfrm>
              <a:off x="4157280" y="3340800"/>
              <a:ext cx="442800" cy="432720"/>
            </a:xfrm>
            <a:prstGeom prst="rect">
              <a:avLst/>
            </a:prstGeom>
            <a:ln w="0">
              <a:noFill/>
            </a:ln>
          </p:spPr>
        </p:pic>
        <p:pic>
          <p:nvPicPr>
            <p:cNvPr id="651" name="Picture 12" descr="eth_logo"/>
            <p:cNvPicPr/>
            <p:nvPr/>
          </p:nvPicPr>
          <p:blipFill>
            <a:blip r:embed="rId7"/>
            <a:stretch/>
          </p:blipFill>
          <p:spPr>
            <a:xfrm>
              <a:off x="545400" y="3390840"/>
              <a:ext cx="792720" cy="381600"/>
            </a:xfrm>
            <a:prstGeom prst="rect">
              <a:avLst/>
            </a:prstGeom>
            <a:ln w="0">
              <a:noFill/>
            </a:ln>
          </p:spPr>
        </p:pic>
        <p:pic>
          <p:nvPicPr>
            <p:cNvPr id="652" name="Picture 13" descr=""/>
            <p:cNvPicPr/>
            <p:nvPr/>
          </p:nvPicPr>
          <p:blipFill>
            <a:blip r:embed="rId8"/>
            <a:stretch/>
          </p:blipFill>
          <p:spPr>
            <a:xfrm>
              <a:off x="4775760" y="4456800"/>
              <a:ext cx="782640" cy="403200"/>
            </a:xfrm>
            <a:prstGeom prst="rect">
              <a:avLst/>
            </a:prstGeom>
            <a:ln w="0">
              <a:noFill/>
            </a:ln>
          </p:spPr>
        </p:pic>
        <p:pic>
          <p:nvPicPr>
            <p:cNvPr id="653" name="Picture 20" descr=""/>
            <p:cNvPicPr/>
            <p:nvPr/>
          </p:nvPicPr>
          <p:blipFill>
            <a:blip r:embed="rId9"/>
            <a:stretch/>
          </p:blipFill>
          <p:spPr>
            <a:xfrm>
              <a:off x="2864160" y="3365640"/>
              <a:ext cx="1181160" cy="432360"/>
            </a:xfrm>
            <a:prstGeom prst="rect">
              <a:avLst/>
            </a:prstGeom>
            <a:ln w="0">
              <a:noFill/>
            </a:ln>
          </p:spPr>
        </p:pic>
        <p:pic>
          <p:nvPicPr>
            <p:cNvPr id="654" name="Picture 22" descr=""/>
            <p:cNvPicPr/>
            <p:nvPr/>
          </p:nvPicPr>
          <p:blipFill>
            <a:blip r:embed="rId10"/>
            <a:stretch/>
          </p:blipFill>
          <p:spPr>
            <a:xfrm>
              <a:off x="5256360" y="3891240"/>
              <a:ext cx="810000" cy="420840"/>
            </a:xfrm>
            <a:prstGeom prst="rect">
              <a:avLst/>
            </a:prstGeom>
            <a:ln w="0">
              <a:noFill/>
            </a:ln>
          </p:spPr>
        </p:pic>
        <p:pic>
          <p:nvPicPr>
            <p:cNvPr id="655" name="Picture 32" descr=""/>
            <p:cNvPicPr/>
            <p:nvPr/>
          </p:nvPicPr>
          <p:blipFill>
            <a:blip r:embed="rId11"/>
            <a:stretch/>
          </p:blipFill>
          <p:spPr>
            <a:xfrm>
              <a:off x="2017080" y="4426560"/>
              <a:ext cx="1379160" cy="443520"/>
            </a:xfrm>
            <a:prstGeom prst="rect">
              <a:avLst/>
            </a:prstGeom>
            <a:ln w="0">
              <a:noFill/>
            </a:ln>
          </p:spPr>
        </p:pic>
        <p:pic>
          <p:nvPicPr>
            <p:cNvPr id="656" name="img596264" descr="ee1872af-0817-4a88-a9e5-f09709c9ad0f"/>
            <p:cNvPicPr/>
            <p:nvPr/>
          </p:nvPicPr>
          <p:blipFill>
            <a:blip r:embed="rId12"/>
            <a:stretch/>
          </p:blipFill>
          <p:spPr>
            <a:xfrm>
              <a:off x="5969520" y="3394800"/>
              <a:ext cx="1224000" cy="398520"/>
            </a:xfrm>
            <a:prstGeom prst="rect">
              <a:avLst/>
            </a:prstGeom>
            <a:ln w="0">
              <a:noFill/>
            </a:ln>
          </p:spPr>
        </p:pic>
        <p:pic>
          <p:nvPicPr>
            <p:cNvPr id="657" name="Picture 4" descr=""/>
            <p:cNvPicPr/>
            <p:nvPr/>
          </p:nvPicPr>
          <p:blipFill>
            <a:blip r:embed="rId13"/>
            <a:stretch/>
          </p:blipFill>
          <p:spPr>
            <a:xfrm>
              <a:off x="787320" y="3837600"/>
              <a:ext cx="705960" cy="432360"/>
            </a:xfrm>
            <a:prstGeom prst="rect">
              <a:avLst/>
            </a:prstGeom>
            <a:ln w="0">
              <a:noFill/>
            </a:ln>
          </p:spPr>
        </p:pic>
        <p:pic>
          <p:nvPicPr>
            <p:cNvPr id="658" name="Picture 5" descr=""/>
            <p:cNvPicPr/>
            <p:nvPr/>
          </p:nvPicPr>
          <p:blipFill>
            <a:blip r:embed="rId14"/>
            <a:stretch/>
          </p:blipFill>
          <p:spPr>
            <a:xfrm>
              <a:off x="3654720" y="3822480"/>
              <a:ext cx="1368360" cy="453240"/>
            </a:xfrm>
            <a:prstGeom prst="rect">
              <a:avLst/>
            </a:prstGeom>
            <a:ln w="0">
              <a:noFill/>
            </a:ln>
          </p:spPr>
        </p:pic>
        <p:pic>
          <p:nvPicPr>
            <p:cNvPr id="659" name="Picture 14" descr=""/>
            <p:cNvPicPr/>
            <p:nvPr/>
          </p:nvPicPr>
          <p:blipFill>
            <a:blip r:embed="rId15"/>
            <a:stretch/>
          </p:blipFill>
          <p:spPr>
            <a:xfrm>
              <a:off x="3100680" y="3861720"/>
              <a:ext cx="387360" cy="374400"/>
            </a:xfrm>
            <a:prstGeom prst="rect">
              <a:avLst/>
            </a:prstGeom>
            <a:ln w="0">
              <a:noFill/>
            </a:ln>
          </p:spPr>
        </p:pic>
        <p:pic>
          <p:nvPicPr>
            <p:cNvPr id="660" name="Picture 29" descr=""/>
            <p:cNvPicPr/>
            <p:nvPr/>
          </p:nvPicPr>
          <p:blipFill>
            <a:blip r:embed="rId16"/>
            <a:stretch/>
          </p:blipFill>
          <p:spPr>
            <a:xfrm>
              <a:off x="1643040" y="3832560"/>
              <a:ext cx="1317600" cy="432720"/>
            </a:xfrm>
            <a:prstGeom prst="rect">
              <a:avLst/>
            </a:prstGeom>
            <a:ln w="0">
              <a:noFill/>
            </a:ln>
          </p:spPr>
        </p:pic>
        <p:pic>
          <p:nvPicPr>
            <p:cNvPr id="661" name="Picture 38" descr=""/>
            <p:cNvPicPr/>
            <p:nvPr/>
          </p:nvPicPr>
          <p:blipFill>
            <a:blip r:embed="rId17"/>
            <a:stretch/>
          </p:blipFill>
          <p:spPr>
            <a:xfrm>
              <a:off x="6324840" y="3866040"/>
              <a:ext cx="1965240" cy="365760"/>
            </a:xfrm>
            <a:prstGeom prst="rect">
              <a:avLst/>
            </a:prstGeom>
            <a:ln w="0">
              <a:noFill/>
            </a:ln>
          </p:spPr>
        </p:pic>
      </p:gr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2" name="" descr=""/>
          <p:cNvPicPr/>
          <p:nvPr/>
        </p:nvPicPr>
        <p:blipFill>
          <a:blip r:embed="rId1"/>
          <a:stretch/>
        </p:blipFill>
        <p:spPr>
          <a:xfrm>
            <a:off x="1195560" y="3929040"/>
            <a:ext cx="7310520" cy="1106640"/>
          </a:xfrm>
          <a:prstGeom prst="rect">
            <a:avLst/>
          </a:prstGeom>
          <a:ln w="0">
            <a:noFill/>
          </a:ln>
        </p:spPr>
      </p:pic>
      <p:sp>
        <p:nvSpPr>
          <p:cNvPr id="663" name="PlaceHolder 1"/>
          <p:cNvSpPr>
            <a:spLocks noGrp="1"/>
          </p:cNvSpPr>
          <p:nvPr>
            <p:ph/>
          </p:nvPr>
        </p:nvSpPr>
        <p:spPr>
          <a:xfrm>
            <a:off x="1090440" y="938880"/>
            <a:ext cx="7714080" cy="3704400"/>
          </a:xfrm>
          <a:prstGeom prst="rect">
            <a:avLst/>
          </a:prstGeom>
          <a:noFill/>
          <a:ln w="0">
            <a:noFill/>
          </a:ln>
        </p:spPr>
        <p:txBody>
          <a:bodyPr lIns="0" rIns="0" tIns="0" bIns="0" anchor="t">
            <a:noAutofit/>
          </a:bodyPr>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Arial"/>
              </a:rPr>
              <a:t>Spin precesses around axis </a:t>
            </a:r>
            <a:r>
              <a:rPr b="1" lang="de-CH" sz="1700" spc="-1" strike="noStrike">
                <a:solidFill>
                  <a:srgbClr val="000000"/>
                </a:solidFill>
                <a:latin typeface="Callibri"/>
                <a:ea typeface="Arial"/>
              </a:rPr>
              <a:t>x </a:t>
            </a:r>
            <a:r>
              <a:rPr b="0" lang="de-CH" sz="1700" spc="-1" strike="noStrike">
                <a:solidFill>
                  <a:srgbClr val="000000"/>
                </a:solidFill>
                <a:latin typeface="Callibri"/>
                <a:ea typeface="Arial"/>
              </a:rPr>
              <a:t>with amplitude C</a:t>
            </a:r>
            <a:r>
              <a:rPr b="0" lang="de-CH" sz="1700" spc="-1" strike="noStrike" baseline="-8000">
                <a:solidFill>
                  <a:srgbClr val="000000"/>
                </a:solidFill>
                <a:latin typeface="Callibri"/>
                <a:ea typeface="Arial"/>
              </a:rPr>
              <a:t>1</a:t>
            </a:r>
            <a:r>
              <a:rPr b="0" lang="de-CH" sz="1700" spc="-1" strike="noStrike">
                <a:solidFill>
                  <a:srgbClr val="000000"/>
                </a:solidFill>
                <a:latin typeface="Callibri"/>
                <a:ea typeface="Arial"/>
              </a:rPr>
              <a:t> and frequency </a:t>
            </a:r>
            <a:r>
              <a:rPr b="0" lang="de-CH" sz="1700" spc="-1" strike="noStrike">
                <a:solidFill>
                  <a:srgbClr val="000000"/>
                </a:solidFill>
                <a:latin typeface="Times New Roman"/>
                <a:ea typeface="Times New Roman"/>
              </a:rPr>
              <a:t>Ω</a:t>
            </a:r>
            <a:r>
              <a:rPr b="0" lang="de-CH" sz="1700" spc="-1" strike="noStrike" baseline="-8000">
                <a:solidFill>
                  <a:srgbClr val="000000"/>
                </a:solidFill>
                <a:latin typeface="Callibri"/>
                <a:ea typeface="Times New Roman"/>
              </a:rPr>
              <a:t>x</a:t>
            </a:r>
            <a:r>
              <a:rPr b="0" lang="de-CH" sz="1700" spc="-1" strike="noStrike">
                <a:solidFill>
                  <a:srgbClr val="000000"/>
                </a:solidFill>
                <a:latin typeface="Callibri"/>
                <a:ea typeface="Times New Roman"/>
              </a:rPr>
              <a:t>, and around </a:t>
            </a:r>
            <a:r>
              <a:rPr b="1" lang="de-CH" sz="1700" spc="-1" strike="noStrike">
                <a:solidFill>
                  <a:srgbClr val="000000"/>
                </a:solidFill>
                <a:latin typeface="Callibri"/>
                <a:ea typeface="Times New Roman"/>
              </a:rPr>
              <a:t>y</a:t>
            </a:r>
            <a:r>
              <a:rPr b="0" lang="de-CH" sz="1700" spc="-1" strike="noStrike">
                <a:solidFill>
                  <a:srgbClr val="000000"/>
                </a:solidFill>
                <a:latin typeface="Callibri"/>
                <a:ea typeface="Times New Roman"/>
              </a:rPr>
              <a:t> with amplitude C</a:t>
            </a:r>
            <a:r>
              <a:rPr b="0" lang="de-CH" sz="1700" spc="-1" strike="noStrike" baseline="-8000">
                <a:solidFill>
                  <a:srgbClr val="000000"/>
                </a:solidFill>
                <a:latin typeface="Callibri"/>
                <a:ea typeface="Times New Roman"/>
              </a:rPr>
              <a:t>2</a:t>
            </a:r>
            <a:r>
              <a:rPr b="0" lang="de-CH" sz="1700" spc="-1" strike="noStrike">
                <a:solidFill>
                  <a:srgbClr val="000000"/>
                </a:solidFill>
                <a:latin typeface="Callibri"/>
                <a:ea typeface="Times New Roman"/>
              </a:rPr>
              <a:t> and frequency </a:t>
            </a:r>
            <a:r>
              <a:rPr b="0" lang="de-CH" sz="1700" spc="-1" strike="noStrike">
                <a:solidFill>
                  <a:srgbClr val="000000"/>
                </a:solidFill>
                <a:latin typeface="Times New Roman"/>
                <a:ea typeface="Times New Roman"/>
              </a:rPr>
              <a:t>Ω</a:t>
            </a:r>
            <a:r>
              <a:rPr b="0" lang="de-CH" sz="1700" spc="-1" strike="noStrike" baseline="-8000">
                <a:solidFill>
                  <a:srgbClr val="000000"/>
                </a:solidFill>
                <a:latin typeface="Callibri"/>
                <a:ea typeface="Times New Roman"/>
              </a:rPr>
              <a:t>y</a:t>
            </a:r>
            <a:r>
              <a:rPr b="0" lang="de-CH" sz="1700" spc="-1" strike="noStrike">
                <a:solidFill>
                  <a:srgbClr val="000000"/>
                </a:solidFill>
                <a:latin typeface="Callibri"/>
                <a:ea typeface="Times New Roman"/>
              </a:rPr>
              <a:t>. Phase difference between the two </a:t>
            </a:r>
            <a:r>
              <a:rPr b="0" lang="de-CH" sz="1700" spc="-1" strike="noStrike">
                <a:solidFill>
                  <a:srgbClr val="000000"/>
                </a:solidFill>
                <a:latin typeface="TeX Gyre Pagella"/>
                <a:ea typeface="TeX Gyre Pagella"/>
              </a:rPr>
              <a:t>β</a:t>
            </a:r>
            <a:r>
              <a:rPr b="0" lang="de-CH" sz="1700" spc="-1" strike="noStrike" baseline="-8000">
                <a:solidFill>
                  <a:srgbClr val="000000"/>
                </a:solidFill>
                <a:latin typeface="Callibri"/>
                <a:ea typeface="TeX Gyre Pagella"/>
              </a:rPr>
              <a:t>0</a:t>
            </a:r>
            <a:r>
              <a:rPr b="0" lang="de-CH" sz="1700" spc="-1" strike="noStrike">
                <a:solidFill>
                  <a:srgbClr val="000000"/>
                </a:solidFill>
                <a:latin typeface="Callibri"/>
                <a:ea typeface="TeX Gyre Pagella"/>
              </a:rPr>
              <a:t>.</a:t>
            </a:r>
            <a:endParaRPr b="0" lang="en-GB" sz="1700" spc="-1" strike="noStrike">
              <a:solidFill>
                <a:srgbClr val="000000"/>
              </a:solidFill>
              <a:latin typeface="Arial"/>
            </a:endParaRPr>
          </a:p>
          <a:p>
            <a:pPr marL="432000" indent="0">
              <a:lnSpc>
                <a:spcPct val="100000"/>
              </a:lnSpc>
              <a:spcBef>
                <a:spcPts val="1417"/>
              </a:spcBef>
              <a:buNone/>
            </a:pP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TeX Gyre Pagella"/>
              </a:rPr>
              <a:t>The movement of the spin encloses an area A on some abstract surface. </a:t>
            </a:r>
            <a:br>
              <a:rPr sz="1700"/>
            </a:br>
            <a:r>
              <a:rPr b="0" lang="de-CH" sz="1700" spc="-1" strike="noStrike">
                <a:solidFill>
                  <a:srgbClr val="000000"/>
                </a:solidFill>
                <a:latin typeface="Callibri"/>
                <a:ea typeface="TeX Gyre Pagella"/>
              </a:rPr>
              <a:t>The area can be calculated from Green’s theorem:</a:t>
            </a:r>
            <a:endParaRPr b="0" lang="en-GB" sz="1700" spc="-1" strike="noStrike">
              <a:solidFill>
                <a:srgbClr val="000000"/>
              </a:solidFill>
              <a:latin typeface="Arial"/>
            </a:endParaRPr>
          </a:p>
          <a:p>
            <a:pPr marL="432000" indent="0">
              <a:lnSpc>
                <a:spcPct val="100000"/>
              </a:lnSpc>
              <a:spcBef>
                <a:spcPts val="1417"/>
              </a:spcBef>
              <a:buNone/>
            </a:pPr>
            <a:endParaRPr b="0" lang="en-GB" sz="1700" spc="-1" strike="noStrike">
              <a:solidFill>
                <a:srgbClr val="000000"/>
              </a:solidFill>
              <a:latin typeface="Arial"/>
            </a:endParaRPr>
          </a:p>
          <a:p>
            <a:pPr marL="432000" indent="0">
              <a:lnSpc>
                <a:spcPct val="100000"/>
              </a:lnSpc>
              <a:spcBef>
                <a:spcPts val="1417"/>
              </a:spcBef>
              <a:buNone/>
            </a:pP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libri"/>
                <a:ea typeface="TeX Gyre Pagella"/>
              </a:rPr>
              <a:t>The Berry phase as a function time is then:</a:t>
            </a:r>
            <a:endParaRPr b="0" lang="en-GB" sz="1700" spc="-1" strike="noStrike">
              <a:solidFill>
                <a:srgbClr val="000000"/>
              </a:solidFill>
              <a:latin typeface="Arial"/>
            </a:endParaRPr>
          </a:p>
        </p:txBody>
      </p:sp>
      <p:sp>
        <p:nvSpPr>
          <p:cNvPr id="664"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Calculation of Berry phases</a:t>
            </a:r>
            <a:endParaRPr b="0" lang="en-GB" sz="2400" spc="-1" strike="noStrike">
              <a:solidFill>
                <a:srgbClr val="000000"/>
              </a:solidFill>
              <a:latin typeface="Arial"/>
            </a:endParaRPr>
          </a:p>
        </p:txBody>
      </p:sp>
      <p:sp>
        <p:nvSpPr>
          <p:cNvPr id="665" name="PlaceHolder 3"/>
          <p:cNvSpPr>
            <a:spLocks noGrp="1"/>
          </p:cNvSpPr>
          <p:nvPr>
            <p:ph type="sldNum" idx="22"/>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887F6D51-CD25-43BD-8971-3D5346F87662}"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pic>
        <p:nvPicPr>
          <p:cNvPr id="666" name="" descr=""/>
          <p:cNvPicPr/>
          <p:nvPr/>
        </p:nvPicPr>
        <p:blipFill>
          <a:blip r:embed="rId2"/>
          <a:stretch/>
        </p:blipFill>
        <p:spPr>
          <a:xfrm>
            <a:off x="1345680" y="1539360"/>
            <a:ext cx="5004000" cy="419040"/>
          </a:xfrm>
          <a:prstGeom prst="rect">
            <a:avLst/>
          </a:prstGeom>
          <a:ln w="0">
            <a:noFill/>
          </a:ln>
        </p:spPr>
      </p:pic>
      <p:pic>
        <p:nvPicPr>
          <p:cNvPr id="667" name="" descr=""/>
          <p:cNvPicPr/>
          <p:nvPr/>
        </p:nvPicPr>
        <p:blipFill>
          <a:blip r:embed="rId3"/>
          <a:stretch/>
        </p:blipFill>
        <p:spPr>
          <a:xfrm>
            <a:off x="1482480" y="2710080"/>
            <a:ext cx="2606760" cy="694800"/>
          </a:xfrm>
          <a:prstGeom prst="rect">
            <a:avLst/>
          </a:prstGeom>
          <a:ln w="0">
            <a:noFill/>
          </a:ln>
        </p:spPr>
      </p:pic>
      <p:sp>
        <p:nvSpPr>
          <p:cNvPr id="668" name=""/>
          <p:cNvSpPr/>
          <p:nvPr/>
        </p:nvSpPr>
        <p:spPr>
          <a:xfrm>
            <a:off x="6136200" y="4787280"/>
            <a:ext cx="940680" cy="303480"/>
          </a:xfrm>
          <a:prstGeom prst="ellipse">
            <a:avLst/>
          </a:prstGeom>
          <a:noFill/>
          <a:ln w="18000">
            <a:solidFill>
              <a:srgbClr val="e53935"/>
            </a:solidFill>
            <a:custDash>
              <a:ds d="197000" sp="197000"/>
            </a:custDash>
            <a:round/>
          </a:ln>
        </p:spPr>
        <p:style>
          <a:lnRef idx="0"/>
          <a:fillRef idx="0"/>
          <a:effectRef idx="0"/>
          <a:fontRef idx="minor"/>
        </p:style>
        <p:txBody>
          <a:bodyPr lIns="99000" rIns="99000" tIns="54000" bIns="54000" anchor="ctr">
            <a:noAutofit/>
          </a:bodyPr>
          <a:p>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9" name="PlaceHolder 1"/>
          <p:cNvSpPr>
            <a:spLocks noGrp="1"/>
          </p:cNvSpPr>
          <p:nvPr>
            <p:ph/>
          </p:nvPr>
        </p:nvSpPr>
        <p:spPr>
          <a:xfrm>
            <a:off x="1099800" y="948600"/>
            <a:ext cx="4054320" cy="3506760"/>
          </a:xfrm>
          <a:prstGeom prst="rect">
            <a:avLst/>
          </a:prstGeom>
          <a:noFill/>
          <a:ln w="0">
            <a:noFill/>
          </a:ln>
        </p:spPr>
        <p:txBody>
          <a:bodyPr lIns="0" rIns="0" tIns="0" bIns="0" anchor="t">
            <a:noAutofit/>
          </a:bodyPr>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ea typeface="Calibri"/>
              </a:rPr>
              <a:t>Non-zero average </a:t>
            </a:r>
            <a:r>
              <a:rPr b="0" i="1" lang="de-CH" sz="1700" spc="-1" strike="noStrike">
                <a:solidFill>
                  <a:srgbClr val="000000"/>
                </a:solidFill>
                <a:latin typeface="Calibri"/>
                <a:ea typeface="Calibri"/>
              </a:rPr>
              <a:t>B</a:t>
            </a:r>
            <a:r>
              <a:rPr b="0" i="1" lang="de-CH" sz="1700" spc="-1" strike="noStrike" baseline="-8000">
                <a:solidFill>
                  <a:srgbClr val="000000"/>
                </a:solidFill>
                <a:latin typeface="Calibri"/>
                <a:ea typeface="Calibri"/>
              </a:rPr>
              <a:t>z</a:t>
            </a:r>
            <a:r>
              <a:rPr b="0" lang="de-CH" sz="1700" spc="-1" strike="noStrike">
                <a:solidFill>
                  <a:srgbClr val="000000"/>
                </a:solidFill>
                <a:latin typeface="Calibri"/>
                <a:ea typeface="Calibri"/>
              </a:rPr>
              <a:t> field if there is electric current flowing through the area enclosed by the muon orbit</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ea typeface="Calibri"/>
              </a:rPr>
              <a:t>Write net current!</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ea typeface="Calibri"/>
              </a:rPr>
              <a:t>From Biot-Savart’s law we can give a limit on the systematics due to such current</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ea typeface="Calibri"/>
              </a:rPr>
              <a:t>Assuming non-insulated wire at the center of the orbit:</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a:buChar char=""/>
            </a:pPr>
            <a:r>
              <a:rPr b="0" lang="de-CH" sz="1700" spc="-1" strike="noStrike">
                <a:solidFill>
                  <a:srgbClr val="000000"/>
                </a:solidFill>
                <a:latin typeface="Calibri"/>
                <a:ea typeface="Calibri"/>
              </a:rPr>
              <a:t>Precursor: I &lt; 250 mA</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a:buChar char=""/>
            </a:pPr>
            <a:r>
              <a:rPr b="0" lang="de-CH" sz="1700" spc="-1" strike="noStrike">
                <a:solidFill>
                  <a:srgbClr val="000000"/>
                </a:solidFill>
                <a:latin typeface="Calibri"/>
                <a:ea typeface="Calibri"/>
              </a:rPr>
              <a:t>Final experiment: I &lt; 40 mA</a:t>
            </a:r>
            <a:endParaRPr b="0" lang="en-GB" sz="1700" spc="-1" strike="noStrike">
              <a:solidFill>
                <a:srgbClr val="000000"/>
              </a:solidFill>
              <a:latin typeface="Arial"/>
            </a:endParaRPr>
          </a:p>
        </p:txBody>
      </p:sp>
      <p:sp>
        <p:nvSpPr>
          <p:cNvPr id="670" name="PlaceHolder 2"/>
          <p:cNvSpPr>
            <a:spLocks noGrp="1"/>
          </p:cNvSpPr>
          <p:nvPr>
            <p:ph type="title"/>
          </p:nvPr>
        </p:nvSpPr>
        <p:spPr>
          <a:xfrm>
            <a:off x="2077200" y="216000"/>
            <a:ext cx="6704640" cy="37800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Limit on the </a:t>
            </a:r>
            <a:r>
              <a:rPr b="0" i="1" lang="en-US" sz="2400" spc="-1" strike="noStrike">
                <a:solidFill>
                  <a:srgbClr val="686868"/>
                </a:solidFill>
                <a:latin typeface="Georgia"/>
                <a:ea typeface="ヒラギノ角ゴ Pro W3"/>
              </a:rPr>
              <a:t>B-</a:t>
            </a:r>
            <a:r>
              <a:rPr b="0" lang="en-US" sz="2400" spc="-1" strike="noStrike">
                <a:solidFill>
                  <a:srgbClr val="686868"/>
                </a:solidFill>
                <a:latin typeface="Georgia"/>
                <a:ea typeface="ヒラギノ角ゴ Pro W3"/>
              </a:rPr>
              <a:t>field parallel to the momentum</a:t>
            </a:r>
            <a:endParaRPr b="0" lang="en-GB" sz="2400" spc="-1" strike="noStrike">
              <a:solidFill>
                <a:srgbClr val="000000"/>
              </a:solidFill>
              <a:latin typeface="Arial"/>
            </a:endParaRPr>
          </a:p>
        </p:txBody>
      </p:sp>
      <p:sp>
        <p:nvSpPr>
          <p:cNvPr id="671" name="PlaceHolder 3"/>
          <p:cNvSpPr>
            <a:spLocks noGrp="1"/>
          </p:cNvSpPr>
          <p:nvPr>
            <p:ph type="sldNum" idx="23"/>
          </p:nvPr>
        </p:nvSpPr>
        <p:spPr>
          <a:xfrm>
            <a:off x="8206200" y="4968000"/>
            <a:ext cx="572400" cy="144360"/>
          </a:xfrm>
          <a:prstGeom prst="rect">
            <a:avLst/>
          </a:prstGeom>
          <a:noFill/>
          <a:ln w="0">
            <a:noFill/>
          </a:ln>
        </p:spPr>
        <p:txBody>
          <a:bodyPr numCol="1" spcCol="0" lIns="0" rIns="0" tIns="0" bIns="0" anchor="t">
            <a:noAutofit/>
          </a:bodyPr>
          <a:lstStyle>
            <a:lvl1pPr indent="0" algn="r">
              <a:lnSpc>
                <a:spcPct val="100000"/>
              </a:lnSpc>
              <a:buNone/>
              <a:tabLst>
                <a:tab algn="l" pos="0"/>
              </a:tabLst>
              <a:defRPr b="0" lang="en-US" sz="800" spc="-1" strike="noStrike">
                <a:solidFill>
                  <a:srgbClr val="000000"/>
                </a:solidFill>
                <a:latin typeface="Calibri"/>
                <a:ea typeface="ヒラギノ角ゴ Pro W3"/>
              </a:defRPr>
            </a:lvl1pPr>
          </a:lstStyle>
          <a:p>
            <a:pPr indent="0" algn="r">
              <a:lnSpc>
                <a:spcPct val="100000"/>
              </a:lnSpc>
              <a:buNone/>
              <a:tabLst>
                <a:tab algn="l" pos="0"/>
              </a:tabLst>
            </a:pPr>
            <a:r>
              <a:rPr b="0" lang="en-US" sz="800" spc="-1" strike="noStrike">
                <a:solidFill>
                  <a:srgbClr val="000000"/>
                </a:solidFill>
                <a:latin typeface="Calibri"/>
                <a:ea typeface="ヒラギノ角ゴ Pro W3"/>
              </a:rPr>
              <a:t>Page </a:t>
            </a:r>
            <a:fld id="{082B4249-F148-4D5F-B9D5-4948FAD11911}"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grpSp>
        <p:nvGrpSpPr>
          <p:cNvPr id="672" name=""/>
          <p:cNvGrpSpPr/>
          <p:nvPr/>
        </p:nvGrpSpPr>
        <p:grpSpPr>
          <a:xfrm>
            <a:off x="6010920" y="1464840"/>
            <a:ext cx="2644560" cy="2967480"/>
            <a:chOff x="6010920" y="1464840"/>
            <a:chExt cx="2644560" cy="2967480"/>
          </a:xfrm>
        </p:grpSpPr>
        <p:sp>
          <p:nvSpPr>
            <p:cNvPr id="673" name=""/>
            <p:cNvSpPr/>
            <p:nvPr/>
          </p:nvSpPr>
          <p:spPr>
            <a:xfrm>
              <a:off x="6924960" y="2437920"/>
              <a:ext cx="557640" cy="964080"/>
            </a:xfrm>
            <a:prstGeom prst="ellipse">
              <a:avLst/>
            </a:prstGeom>
            <a:noFill/>
            <a:ln w="0">
              <a:solidFill>
                <a:srgbClr val="ff6d6d"/>
              </a:solidFill>
              <a:headEnd len="med" type="triangle" w="med"/>
            </a:ln>
            <a:effectLst>
              <a:outerShdw dist="51420" dir="2700000" blurRad="50760" rotWithShape="0">
                <a:srgbClr val="808080">
                  <a:alpha val="20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74" name=""/>
            <p:cNvSpPr/>
            <p:nvPr/>
          </p:nvSpPr>
          <p:spPr>
            <a:xfrm flipH="1" flipV="1">
              <a:off x="6010920" y="2866320"/>
              <a:ext cx="1208880" cy="20520"/>
            </a:xfrm>
            <a:prstGeom prst="line">
              <a:avLst/>
            </a:prstGeom>
            <a:ln w="18360">
              <a:solidFill>
                <a:srgbClr val="e6e905"/>
              </a:solidFill>
              <a:round/>
            </a:ln>
          </p:spPr>
          <p:style>
            <a:lnRef idx="0"/>
            <a:fillRef idx="0"/>
            <a:effectRef idx="0"/>
            <a:fontRef idx="minor"/>
          </p:style>
          <p:txBody>
            <a:bodyPr lIns="90000" rIns="90000" tIns="10080" bIns="10080" anchor="t" anchorCtr="1">
              <a:noAutofit/>
            </a:bodyPr>
            <a:p>
              <a:endParaRPr b="0" lang="en-GB" sz="1800" spc="-1" strike="noStrike">
                <a:solidFill>
                  <a:srgbClr val="000000"/>
                </a:solidFill>
                <a:latin typeface="Arial"/>
                <a:ea typeface="DejaVu Sans"/>
              </a:endParaRPr>
            </a:p>
          </p:txBody>
        </p:sp>
        <p:sp>
          <p:nvSpPr>
            <p:cNvPr id="675" name=""/>
            <p:cNvSpPr/>
            <p:nvPr/>
          </p:nvSpPr>
          <p:spPr>
            <a:xfrm>
              <a:off x="6834960" y="2283840"/>
              <a:ext cx="734760" cy="1269000"/>
            </a:xfrm>
            <a:prstGeom prst="ellipse">
              <a:avLst/>
            </a:prstGeom>
            <a:noFill/>
            <a:ln w="0">
              <a:solidFill>
                <a:srgbClr val="ff6d6d"/>
              </a:solidFill>
              <a:headEnd len="med" type="triangle" w="med"/>
            </a:ln>
            <a:effectLst>
              <a:outerShdw dist="51420" dir="2700000" blurRad="50760" rotWithShape="0">
                <a:srgbClr val="808080">
                  <a:alpha val="20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76" name=""/>
            <p:cNvSpPr/>
            <p:nvPr/>
          </p:nvSpPr>
          <p:spPr>
            <a:xfrm>
              <a:off x="6735240" y="2123280"/>
              <a:ext cx="915480" cy="1580040"/>
            </a:xfrm>
            <a:prstGeom prst="ellipse">
              <a:avLst/>
            </a:prstGeom>
            <a:noFill/>
            <a:ln w="0">
              <a:solidFill>
                <a:srgbClr val="ff6d6d"/>
              </a:solidFill>
              <a:headEnd len="med" type="triangle" w="med"/>
            </a:ln>
            <a:effectLst>
              <a:outerShdw dist="51420" dir="2700000" blurRad="50760" rotWithShape="0">
                <a:srgbClr val="808080">
                  <a:alpha val="20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77" name=""/>
            <p:cNvSpPr/>
            <p:nvPr/>
          </p:nvSpPr>
          <p:spPr>
            <a:xfrm>
              <a:off x="6651720" y="1972440"/>
              <a:ext cx="1081800" cy="1866240"/>
            </a:xfrm>
            <a:prstGeom prst="ellipse">
              <a:avLst/>
            </a:prstGeom>
            <a:solidFill>
              <a:srgbClr val="729fcf">
                <a:alpha val="50000"/>
              </a:srgbClr>
            </a:solidFill>
            <a:ln w="0">
              <a:solidFill>
                <a:srgbClr val="ff6d6d"/>
              </a:solidFill>
            </a:ln>
            <a:effectLst>
              <a:outerShdw dist="51420" dir="2700000" blurRad="50760" rotWithShape="0">
                <a:srgbClr val="808080">
                  <a:alpha val="20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78" name=""/>
            <p:cNvSpPr/>
            <p:nvPr/>
          </p:nvSpPr>
          <p:spPr>
            <a:xfrm>
              <a:off x="7216200" y="2886480"/>
              <a:ext cx="1439280" cy="28440"/>
            </a:xfrm>
            <a:prstGeom prst="line">
              <a:avLst/>
            </a:prstGeom>
            <a:ln w="18360">
              <a:solidFill>
                <a:srgbClr val="e6e905"/>
              </a:solidFill>
              <a:round/>
              <a:tailEnd len="med" type="triangle" w="med"/>
            </a:ln>
          </p:spPr>
          <p:style>
            <a:lnRef idx="0"/>
            <a:fillRef idx="0"/>
            <a:effectRef idx="0"/>
            <a:fontRef idx="minor"/>
          </p:style>
          <p:txBody>
            <a:bodyPr lIns="90000" rIns="90000" tIns="14040" bIns="14040" anchor="t" anchorCtr="1">
              <a:noAutofit/>
            </a:bodyPr>
            <a:p>
              <a:endParaRPr b="0" lang="en-GB" sz="1800" spc="-1" strike="noStrike">
                <a:solidFill>
                  <a:srgbClr val="000000"/>
                </a:solidFill>
                <a:latin typeface="Arial"/>
                <a:ea typeface="DejaVu Sans"/>
              </a:endParaRPr>
            </a:p>
          </p:txBody>
        </p:sp>
        <p:sp>
          <p:nvSpPr>
            <p:cNvPr id="679" name=""/>
            <p:cNvSpPr/>
            <p:nvPr/>
          </p:nvSpPr>
          <p:spPr>
            <a:xfrm>
              <a:off x="8293320" y="2914560"/>
              <a:ext cx="253080" cy="278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GB" sz="1500" spc="-1" strike="noStrike">
                  <a:solidFill>
                    <a:srgbClr val="000000"/>
                  </a:solidFill>
                  <a:latin typeface="DejaVu Math TeX Gyre"/>
                  <a:ea typeface="DejaVu Sans"/>
                </a:rPr>
                <a:t>I</a:t>
              </a:r>
              <a:endParaRPr b="0" lang="en-GB" sz="1500" spc="-1" strike="noStrike">
                <a:solidFill>
                  <a:srgbClr val="000000"/>
                </a:solidFill>
                <a:latin typeface="Arial"/>
              </a:endParaRPr>
            </a:p>
          </p:txBody>
        </p:sp>
        <p:sp>
          <p:nvSpPr>
            <p:cNvPr id="680" name=""/>
            <p:cNvSpPr/>
            <p:nvPr/>
          </p:nvSpPr>
          <p:spPr>
            <a:xfrm rot="1565400">
              <a:off x="6642360" y="2442960"/>
              <a:ext cx="975600" cy="1869840"/>
            </a:xfrm>
            <a:prstGeom prst="arc">
              <a:avLst>
                <a:gd name="adj1" fmla="val 18387363"/>
                <a:gd name="adj2" fmla="val 20403547"/>
              </a:avLst>
            </a:prstGeom>
            <a:noFill/>
            <a:ln w="0">
              <a:solidFill>
                <a:srgbClr val="ff6d6d"/>
              </a:solidFill>
              <a:headEnd len="med" type="triangle" w="me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81" name=""/>
            <p:cNvSpPr/>
            <p:nvPr/>
          </p:nvSpPr>
          <p:spPr>
            <a:xfrm>
              <a:off x="6648480" y="1996920"/>
              <a:ext cx="975600" cy="1869840"/>
            </a:xfrm>
            <a:prstGeom prst="arc">
              <a:avLst>
                <a:gd name="adj1" fmla="val 11995401"/>
                <a:gd name="adj2" fmla="val 14012637"/>
              </a:avLst>
            </a:prstGeom>
            <a:noFill/>
            <a:ln w="0">
              <a:solidFill>
                <a:srgbClr val="ff6d6d"/>
              </a:solidFill>
              <a:headEnd len="med" type="triangle" w="me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82" name=""/>
            <p:cNvSpPr/>
            <p:nvPr/>
          </p:nvSpPr>
          <p:spPr>
            <a:xfrm>
              <a:off x="6610680" y="2400120"/>
              <a:ext cx="318600" cy="278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GB" sz="1500" spc="-1" strike="noStrike">
                  <a:solidFill>
                    <a:srgbClr val="000000"/>
                  </a:solidFill>
                  <a:latin typeface="DejaVu Math TeX Gyre"/>
                  <a:ea typeface="DejaVu Sans"/>
                </a:rPr>
                <a:t>B</a:t>
              </a:r>
              <a:endParaRPr b="0" lang="en-GB" sz="1500" spc="-1" strike="noStrike">
                <a:solidFill>
                  <a:srgbClr val="000000"/>
                </a:solidFill>
                <a:latin typeface="Arial"/>
              </a:endParaRPr>
            </a:p>
          </p:txBody>
        </p:sp>
        <p:sp>
          <p:nvSpPr>
            <p:cNvPr id="683" name=""/>
            <p:cNvSpPr/>
            <p:nvPr/>
          </p:nvSpPr>
          <p:spPr>
            <a:xfrm>
              <a:off x="6566400" y="1812960"/>
              <a:ext cx="1261080" cy="2174760"/>
            </a:xfrm>
            <a:prstGeom prst="ellipse">
              <a:avLst/>
            </a:prstGeom>
            <a:noFill/>
            <a:ln w="0">
              <a:solidFill>
                <a:srgbClr val="000000"/>
              </a:solidFill>
              <a:prstDash val="sysDash"/>
            </a:ln>
            <a:effectLst>
              <a:outerShdw dist="51420" dir="2700000" blurRad="50760" rotWithShape="0">
                <a:srgbClr val="808080">
                  <a:alpha val="20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84" name=""/>
            <p:cNvSpPr/>
            <p:nvPr/>
          </p:nvSpPr>
          <p:spPr>
            <a:xfrm rot="1746600">
              <a:off x="6948360" y="2633400"/>
              <a:ext cx="584640" cy="1207800"/>
            </a:xfrm>
            <a:prstGeom prst="arc">
              <a:avLst>
                <a:gd name="adj1" fmla="val 18266936"/>
                <a:gd name="adj2" fmla="val 20319474"/>
              </a:avLst>
            </a:prstGeom>
            <a:noFill/>
            <a:ln w="0">
              <a:solidFill>
                <a:srgbClr val="ff6d6d"/>
              </a:solidFill>
              <a:headEnd len="med" type="triangle" w="me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85" name=""/>
            <p:cNvSpPr/>
            <p:nvPr/>
          </p:nvSpPr>
          <p:spPr>
            <a:xfrm rot="1720800">
              <a:off x="7012440" y="2714760"/>
              <a:ext cx="465120" cy="951480"/>
            </a:xfrm>
            <a:prstGeom prst="arc">
              <a:avLst>
                <a:gd name="adj1" fmla="val 18283485"/>
                <a:gd name="adj2" fmla="val 20331433"/>
              </a:avLst>
            </a:prstGeom>
            <a:noFill/>
            <a:ln w="0">
              <a:solidFill>
                <a:srgbClr val="ff6d6d"/>
              </a:solidFill>
              <a:headEnd len="med" type="triangle" w="me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86" name=""/>
            <p:cNvSpPr/>
            <p:nvPr/>
          </p:nvSpPr>
          <p:spPr>
            <a:xfrm rot="1505400">
              <a:off x="7026120" y="2785320"/>
              <a:ext cx="411120" cy="767160"/>
            </a:xfrm>
            <a:prstGeom prst="arc">
              <a:avLst>
                <a:gd name="adj1" fmla="val 18433744"/>
                <a:gd name="adj2" fmla="val 20434203"/>
              </a:avLst>
            </a:prstGeom>
            <a:noFill/>
            <a:ln w="0">
              <a:solidFill>
                <a:srgbClr val="ff6d6d"/>
              </a:solidFill>
              <a:headEnd len="med" type="triangle" w="med"/>
            </a:ln>
          </p:spPr>
          <p:style>
            <a:lnRef idx="0"/>
            <a:fillRef idx="0"/>
            <a:effectRef idx="0"/>
            <a:fontRef idx="minor"/>
          </p:style>
          <p:txBody>
            <a:bodyPr lIns="90000" rIns="90000" tIns="74880" bIns="74880" anchor="t">
              <a:noAutofit/>
            </a:bodyPr>
            <a:p>
              <a:endParaRPr b="0" lang="en-GB" sz="1800" spc="-1" strike="noStrike">
                <a:solidFill>
                  <a:srgbClr val="000000"/>
                </a:solidFill>
                <a:latin typeface="Arial"/>
                <a:ea typeface="DejaVu Sans"/>
              </a:endParaRPr>
            </a:p>
          </p:txBody>
        </p:sp>
        <p:sp>
          <p:nvSpPr>
            <p:cNvPr id="687" name=""/>
            <p:cNvSpPr/>
            <p:nvPr/>
          </p:nvSpPr>
          <p:spPr>
            <a:xfrm>
              <a:off x="6967800" y="1837080"/>
              <a:ext cx="61560" cy="61560"/>
            </a:xfrm>
            <a:prstGeom prst="ellipse">
              <a:avLst/>
            </a:prstGeom>
            <a:solidFill>
              <a:srgbClr val="ff0000"/>
            </a:solidFill>
            <a:ln w="0">
              <a:noFill/>
            </a:ln>
          </p:spPr>
          <p:style>
            <a:lnRef idx="0"/>
            <a:fillRef idx="0"/>
            <a:effectRef idx="0"/>
            <a:fontRef idx="minor"/>
          </p:style>
          <p:txBody>
            <a:bodyPr lIns="90000" rIns="90000" tIns="21600" bIns="21600" anchor="t">
              <a:noAutofit/>
            </a:bodyPr>
            <a:p>
              <a:endParaRPr b="0" lang="en-GB" sz="1800" spc="-1" strike="noStrike">
                <a:solidFill>
                  <a:srgbClr val="000000"/>
                </a:solidFill>
                <a:latin typeface="Arial"/>
                <a:ea typeface="DejaVu Sans"/>
              </a:endParaRPr>
            </a:p>
          </p:txBody>
        </p:sp>
        <p:sp>
          <p:nvSpPr>
            <p:cNvPr id="688" name=""/>
            <p:cNvSpPr/>
            <p:nvPr/>
          </p:nvSpPr>
          <p:spPr>
            <a:xfrm flipV="1">
              <a:off x="7022880" y="1697400"/>
              <a:ext cx="326160" cy="152640"/>
            </a:xfrm>
            <a:prstGeom prst="line">
              <a:avLst/>
            </a:prstGeom>
            <a:ln w="0">
              <a:solidFill>
                <a:srgbClr val="000000"/>
              </a:solidFill>
              <a:tailEnd len="med" type="triangle" w="me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a typeface="DejaVu Sans"/>
              </a:endParaRPr>
            </a:p>
          </p:txBody>
        </p:sp>
        <p:sp>
          <p:nvSpPr>
            <p:cNvPr id="689" name=""/>
            <p:cNvSpPr/>
            <p:nvPr/>
          </p:nvSpPr>
          <p:spPr>
            <a:xfrm>
              <a:off x="7149960" y="1464840"/>
              <a:ext cx="263880" cy="258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GB" sz="1200" spc="-1" strike="noStrike">
                  <a:solidFill>
                    <a:srgbClr val="000000"/>
                  </a:solidFill>
                  <a:latin typeface="Arial"/>
                  <a:ea typeface="DejaVu Sans"/>
                </a:rPr>
                <a:t>p</a:t>
              </a:r>
              <a:endParaRPr b="0" lang="en-GB" sz="1200" spc="-1" strike="noStrike">
                <a:solidFill>
                  <a:srgbClr val="000000"/>
                </a:solidFill>
                <a:latin typeface="Arial"/>
              </a:endParaRPr>
            </a:p>
          </p:txBody>
        </p:sp>
      </p:grpSp>
      <p:pic>
        <p:nvPicPr>
          <p:cNvPr id="690" name="" descr=""/>
          <p:cNvPicPr/>
          <p:nvPr/>
        </p:nvPicPr>
        <p:blipFill>
          <a:blip r:embed="rId1"/>
          <a:stretch/>
        </p:blipFill>
        <p:spPr>
          <a:xfrm>
            <a:off x="6203880" y="750960"/>
            <a:ext cx="2066040" cy="64764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1" name="PlaceHolder 1"/>
          <p:cNvSpPr>
            <a:spLocks noGrp="1"/>
          </p:cNvSpPr>
          <p:nvPr>
            <p:ph/>
          </p:nvPr>
        </p:nvSpPr>
        <p:spPr>
          <a:xfrm>
            <a:off x="1099800" y="948600"/>
            <a:ext cx="7499520" cy="3506760"/>
          </a:xfrm>
          <a:prstGeom prst="rect">
            <a:avLst/>
          </a:prstGeom>
          <a:noFill/>
          <a:ln w="0">
            <a:noFill/>
          </a:ln>
        </p:spPr>
        <p:txBody>
          <a:bodyPr lIns="0" rIns="0" tIns="0" bIns="0" anchor="t">
            <a:noAutofit/>
          </a:bodyPr>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rPr>
              <a:t>Limit on the kicker field decay time </a:t>
            </a:r>
            <a:br>
              <a:rPr sz="1700"/>
            </a:br>
            <a:r>
              <a:rPr b="0" lang="de-CH" sz="1700" spc="-1" strike="noStrike">
                <a:solidFill>
                  <a:srgbClr val="000000"/>
                </a:solidFill>
                <a:latin typeface="Calibri"/>
              </a:rPr>
              <a:t>with relation to the injection angle</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lang="de-CH" sz="1700" spc="-1" strike="noStrike">
                <a:solidFill>
                  <a:srgbClr val="000000"/>
                </a:solidFill>
                <a:latin typeface="Calibri"/>
              </a:rPr>
              <a:t>Assumptions:</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a:buChar char=""/>
            </a:pPr>
            <a:r>
              <a:rPr b="0" lang="de-CH" sz="1700" spc="-1" strike="noStrike">
                <a:solidFill>
                  <a:srgbClr val="000000"/>
                </a:solidFill>
                <a:latin typeface="Calibri"/>
              </a:rPr>
              <a:t>half-sine kicker field intensity</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a:buChar char=""/>
            </a:pPr>
            <a:r>
              <a:rPr b="0" lang="de-CH" sz="1700" spc="-1" strike="noStrike">
                <a:solidFill>
                  <a:srgbClr val="000000"/>
                </a:solidFill>
                <a:latin typeface="Calibri"/>
              </a:rPr>
              <a:t>end of the kick is considered to be</a:t>
            </a:r>
            <a:br>
              <a:rPr sz="1700"/>
            </a:br>
            <a:r>
              <a:rPr b="0" lang="de-CH" sz="1700" spc="-1" strike="noStrike">
                <a:solidFill>
                  <a:srgbClr val="000000"/>
                </a:solidFill>
                <a:latin typeface="Calibri"/>
              </a:rPr>
              <a:t>at the 10% from maximum livel</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a:buChar char=""/>
            </a:pPr>
            <a:r>
              <a:rPr b="0" lang="de-CH" sz="1700" spc="-1" strike="noStrike">
                <a:solidFill>
                  <a:srgbClr val="000000"/>
                </a:solidFill>
                <a:latin typeface="Calibri"/>
              </a:rPr>
              <a:t>exponential decay of the ringing</a:t>
            </a:r>
            <a:br>
              <a:rPr sz="1700"/>
            </a:br>
            <a:r>
              <a:rPr b="0" lang="de-CH" sz="1700" spc="-1" strike="noStrike">
                <a:solidFill>
                  <a:srgbClr val="000000"/>
                </a:solidFill>
                <a:latin typeface="Calibri"/>
              </a:rPr>
              <a:t>signal with time constant </a:t>
            </a:r>
            <a:r>
              <a:rPr b="0" lang="de-CH" sz="1700" spc="-1" strike="noStrike">
                <a:solidFill>
                  <a:srgbClr val="000000"/>
                </a:solidFill>
                <a:latin typeface="Calibri"/>
                <a:ea typeface="Calibri"/>
              </a:rPr>
              <a:t>τ</a:t>
            </a:r>
            <a:r>
              <a:rPr b="0" lang="de-CH" sz="1700" spc="-1" strike="noStrike" baseline="-8000">
                <a:solidFill>
                  <a:srgbClr val="000000"/>
                </a:solidFill>
                <a:latin typeface="Calibri"/>
                <a:ea typeface="Calibri"/>
              </a:rPr>
              <a:t>B</a:t>
            </a:r>
            <a:endParaRPr b="0" lang="en-GB" sz="1700" spc="-1" strike="noStrike">
              <a:solidFill>
                <a:srgbClr val="000000"/>
              </a:solidFill>
              <a:latin typeface="Arial"/>
            </a:endParaRPr>
          </a:p>
          <a:p>
            <a:pPr lvl="1" marL="864000" indent="-324000">
              <a:lnSpc>
                <a:spcPct val="100000"/>
              </a:lnSpc>
              <a:spcBef>
                <a:spcPts val="1134"/>
              </a:spcBef>
              <a:buClr>
                <a:srgbClr val="000000"/>
              </a:buClr>
              <a:buSzPct val="75000"/>
              <a:buFont typeface="Symbol"/>
              <a:buChar char=""/>
            </a:pPr>
            <a:r>
              <a:rPr b="0" lang="de-CH" sz="1700" spc="-1" strike="noStrike">
                <a:solidFill>
                  <a:srgbClr val="000000"/>
                </a:solidFill>
                <a:latin typeface="Calibri"/>
                <a:ea typeface="Calibri"/>
              </a:rPr>
              <a:t>the limit is such that the influence </a:t>
            </a:r>
            <a:br>
              <a:rPr sz="1700"/>
            </a:br>
            <a:r>
              <a:rPr b="0" lang="de-CH" sz="1700" spc="-1" strike="noStrike">
                <a:solidFill>
                  <a:srgbClr val="000000"/>
                </a:solidFill>
                <a:latin typeface="Calibri"/>
                <a:ea typeface="Calibri"/>
              </a:rPr>
              <a:t>of the residual field is less than a given d</a:t>
            </a:r>
            <a:r>
              <a:rPr b="0" lang="de-CH" sz="1700" spc="-1" strike="noStrike" baseline="-8000">
                <a:solidFill>
                  <a:srgbClr val="000000"/>
                </a:solidFill>
                <a:latin typeface="Calibri"/>
                <a:ea typeface="Calibri"/>
              </a:rPr>
              <a:t>e</a:t>
            </a:r>
            <a:r>
              <a:rPr b="0" lang="de-CH" sz="1700" spc="-1" strike="noStrike">
                <a:solidFill>
                  <a:srgbClr val="000000"/>
                </a:solidFill>
                <a:latin typeface="Calibri"/>
                <a:ea typeface="Calibri"/>
              </a:rPr>
              <a:t> at ~400 ns time</a:t>
            </a:r>
            <a:endParaRPr b="0" lang="en-GB" sz="1700" spc="-1" strike="noStrike">
              <a:solidFill>
                <a:srgbClr val="000000"/>
              </a:solidFill>
              <a:latin typeface="Arial"/>
            </a:endParaRPr>
          </a:p>
          <a:p>
            <a:pPr marL="432000" indent="-324000">
              <a:lnSpc>
                <a:spcPct val="100000"/>
              </a:lnSpc>
              <a:spcBef>
                <a:spcPts val="1417"/>
              </a:spcBef>
              <a:buClr>
                <a:srgbClr val="000000"/>
              </a:buClr>
              <a:buSzPct val="45000"/>
              <a:buFont typeface="Wingdings" charset="2"/>
              <a:buChar char=""/>
            </a:pPr>
            <a:r>
              <a:rPr b="0" i="1" lang="de-CH" sz="1400" spc="-1" strike="noStrike">
                <a:solidFill>
                  <a:srgbClr val="000000"/>
                </a:solidFill>
                <a:latin typeface="Calibri"/>
                <a:ea typeface="Calibri"/>
              </a:rPr>
              <a:t>Note: the constraint is lower for later times and stronger for earlier times</a:t>
            </a:r>
            <a:endParaRPr b="0" lang="en-GB" sz="1400" spc="-1" strike="noStrike">
              <a:solidFill>
                <a:srgbClr val="000000"/>
              </a:solidFill>
              <a:latin typeface="Arial"/>
            </a:endParaRPr>
          </a:p>
        </p:txBody>
      </p:sp>
      <p:pic>
        <p:nvPicPr>
          <p:cNvPr id="692" name="" descr=""/>
          <p:cNvPicPr/>
          <p:nvPr/>
        </p:nvPicPr>
        <p:blipFill>
          <a:blip r:embed="rId1"/>
          <a:stretch/>
        </p:blipFill>
        <p:spPr>
          <a:xfrm>
            <a:off x="5720400" y="1589400"/>
            <a:ext cx="3402720" cy="2487960"/>
          </a:xfrm>
          <a:prstGeom prst="rect">
            <a:avLst/>
          </a:prstGeom>
          <a:ln w="0">
            <a:noFill/>
          </a:ln>
        </p:spPr>
      </p:pic>
      <p:sp>
        <p:nvSpPr>
          <p:cNvPr id="693" name="PlaceHolder 2"/>
          <p:cNvSpPr>
            <a:spLocks noGrp="1"/>
          </p:cNvSpPr>
          <p:nvPr>
            <p:ph type="title"/>
          </p:nvPr>
        </p:nvSpPr>
        <p:spPr>
          <a:xfrm>
            <a:off x="2077200" y="216000"/>
            <a:ext cx="6704640" cy="37800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Limit on the radial </a:t>
            </a:r>
            <a:r>
              <a:rPr b="0" i="1" lang="en-US" sz="2400" spc="-1" strike="noStrike">
                <a:solidFill>
                  <a:srgbClr val="686868"/>
                </a:solidFill>
                <a:latin typeface="Georgia"/>
                <a:ea typeface="ヒラギノ角ゴ Pro W3"/>
              </a:rPr>
              <a:t>B-</a:t>
            </a:r>
            <a:r>
              <a:rPr b="0" lang="en-US" sz="2400" spc="-1" strike="noStrike">
                <a:solidFill>
                  <a:srgbClr val="686868"/>
                </a:solidFill>
                <a:latin typeface="Georgia"/>
                <a:ea typeface="ヒラギノ角ゴ Pro W3"/>
              </a:rPr>
              <a:t>field</a:t>
            </a:r>
            <a:endParaRPr b="0" lang="en-GB" sz="2400" spc="-1" strike="noStrike">
              <a:solidFill>
                <a:srgbClr val="000000"/>
              </a:solidFill>
              <a:latin typeface="Arial"/>
            </a:endParaRPr>
          </a:p>
        </p:txBody>
      </p:sp>
      <p:sp>
        <p:nvSpPr>
          <p:cNvPr id="694" name="PlaceHolder 3"/>
          <p:cNvSpPr>
            <a:spLocks noGrp="1"/>
          </p:cNvSpPr>
          <p:nvPr>
            <p:ph type="sldNum" idx="24"/>
          </p:nvPr>
        </p:nvSpPr>
        <p:spPr>
          <a:xfrm>
            <a:off x="8206200" y="4968000"/>
            <a:ext cx="572400" cy="144360"/>
          </a:xfrm>
          <a:prstGeom prst="rect">
            <a:avLst/>
          </a:prstGeom>
          <a:noFill/>
          <a:ln w="0">
            <a:noFill/>
          </a:ln>
        </p:spPr>
        <p:txBody>
          <a:bodyPr numCol="1" spcCol="0" lIns="0" rIns="0" tIns="0" bIns="0" anchor="t">
            <a:noAutofit/>
          </a:bodyPr>
          <a:lstStyle>
            <a:lvl1pPr indent="0" algn="r">
              <a:lnSpc>
                <a:spcPct val="100000"/>
              </a:lnSpc>
              <a:buNone/>
              <a:tabLst>
                <a:tab algn="l" pos="0"/>
              </a:tabLst>
              <a:defRPr b="0" lang="en-US" sz="800" spc="-1" strike="noStrike">
                <a:solidFill>
                  <a:srgbClr val="000000"/>
                </a:solidFill>
                <a:latin typeface="Calibri"/>
                <a:ea typeface="ヒラギノ角ゴ Pro W3"/>
              </a:defRPr>
            </a:lvl1pPr>
          </a:lstStyle>
          <a:p>
            <a:pPr indent="0" algn="r">
              <a:lnSpc>
                <a:spcPct val="100000"/>
              </a:lnSpc>
              <a:buNone/>
              <a:tabLst>
                <a:tab algn="l" pos="0"/>
              </a:tabLst>
            </a:pPr>
            <a:r>
              <a:rPr b="0" lang="en-US" sz="800" spc="-1" strike="noStrike">
                <a:solidFill>
                  <a:srgbClr val="000000"/>
                </a:solidFill>
                <a:latin typeface="Calibri"/>
                <a:ea typeface="ヒラギノ角ゴ Pro W3"/>
              </a:rPr>
              <a:t>Page </a:t>
            </a:r>
            <a:fld id="{5E5D0F34-31FE-4F38-B3CC-F9AFA96C57AB}"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pic>
        <p:nvPicPr>
          <p:cNvPr id="695" name="" descr=""/>
          <p:cNvPicPr/>
          <p:nvPr/>
        </p:nvPicPr>
        <p:blipFill>
          <a:blip r:embed="rId2"/>
          <a:srcRect l="0" t="0" r="0" b="44650"/>
          <a:stretch/>
        </p:blipFill>
        <p:spPr>
          <a:xfrm>
            <a:off x="5814360" y="380520"/>
            <a:ext cx="2939400" cy="1258200"/>
          </a:xfrm>
          <a:prstGeom prst="rect">
            <a:avLst/>
          </a:prstGeom>
          <a:ln w="0">
            <a:noFill/>
          </a:ln>
        </p:spPr>
      </p:pic>
      <p:grpSp>
        <p:nvGrpSpPr>
          <p:cNvPr id="696" name=""/>
          <p:cNvGrpSpPr/>
          <p:nvPr/>
        </p:nvGrpSpPr>
        <p:grpSpPr>
          <a:xfrm>
            <a:off x="7831800" y="417600"/>
            <a:ext cx="738000" cy="997560"/>
            <a:chOff x="7831800" y="417600"/>
            <a:chExt cx="738000" cy="997560"/>
          </a:xfrm>
        </p:grpSpPr>
        <p:sp>
          <p:nvSpPr>
            <p:cNvPr id="697" name=""/>
            <p:cNvSpPr/>
            <p:nvPr/>
          </p:nvSpPr>
          <p:spPr>
            <a:xfrm>
              <a:off x="7979400" y="598320"/>
              <a:ext cx="214200" cy="816480"/>
            </a:xfrm>
            <a:prstGeom prst="ellipse">
              <a:avLst/>
            </a:prstGeom>
            <a:noFill/>
            <a:ln w="36720">
              <a:solidFill>
                <a:srgbClr val="b47804"/>
              </a:solidFill>
              <a:roun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98" name=""/>
            <p:cNvSpPr/>
            <p:nvPr/>
          </p:nvSpPr>
          <p:spPr>
            <a:xfrm>
              <a:off x="8242560" y="598680"/>
              <a:ext cx="214200" cy="816480"/>
            </a:xfrm>
            <a:prstGeom prst="ellipse">
              <a:avLst/>
            </a:prstGeom>
            <a:noFill/>
            <a:ln w="36720">
              <a:solidFill>
                <a:srgbClr val="b47804"/>
              </a:solidFill>
              <a:roun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a typeface="DejaVu Sans"/>
              </a:endParaRPr>
            </a:p>
          </p:txBody>
        </p:sp>
        <p:sp>
          <p:nvSpPr>
            <p:cNvPr id="699" name=""/>
            <p:cNvSpPr/>
            <p:nvPr/>
          </p:nvSpPr>
          <p:spPr>
            <a:xfrm flipH="1">
              <a:off x="7859880" y="604440"/>
              <a:ext cx="232560" cy="58680"/>
            </a:xfrm>
            <a:prstGeom prst="line">
              <a:avLst/>
            </a:prstGeom>
            <a:ln w="18360">
              <a:solidFill>
                <a:srgbClr val="ff5429"/>
              </a:solidFill>
              <a:round/>
              <a:tailEnd len="med" type="triangle" w="med"/>
            </a:ln>
          </p:spPr>
          <p:style>
            <a:lnRef idx="0"/>
            <a:fillRef idx="0"/>
            <a:effectRef idx="0"/>
            <a:fontRef idx="minor"/>
          </p:style>
          <p:txBody>
            <a:bodyPr lIns="90000" rIns="90000" tIns="29160" bIns="29160" anchor="t" anchorCtr="1">
              <a:noAutofit/>
            </a:bodyPr>
            <a:p>
              <a:endParaRPr b="0" lang="en-GB" sz="1800" spc="-1" strike="noStrike">
                <a:solidFill>
                  <a:srgbClr val="000000"/>
                </a:solidFill>
                <a:latin typeface="Arial"/>
                <a:ea typeface="DejaVu Sans"/>
              </a:endParaRPr>
            </a:p>
          </p:txBody>
        </p:sp>
        <p:sp>
          <p:nvSpPr>
            <p:cNvPr id="700" name=""/>
            <p:cNvSpPr/>
            <p:nvPr/>
          </p:nvSpPr>
          <p:spPr>
            <a:xfrm>
              <a:off x="8270280" y="417600"/>
              <a:ext cx="298800" cy="190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800" spc="-1" strike="noStrike">
                  <a:solidFill>
                    <a:srgbClr val="000000"/>
                  </a:solidFill>
                  <a:latin typeface="DejaVu Math TeX Gyre"/>
                  <a:ea typeface="DejaVu Sans"/>
                </a:rPr>
                <a:t>+I</a:t>
              </a:r>
              <a:endParaRPr b="0" lang="en-GB" sz="800" spc="-1" strike="noStrike">
                <a:solidFill>
                  <a:srgbClr val="000000"/>
                </a:solidFill>
                <a:latin typeface="Arial"/>
              </a:endParaRPr>
            </a:p>
          </p:txBody>
        </p:sp>
        <p:sp>
          <p:nvSpPr>
            <p:cNvPr id="701" name=""/>
            <p:cNvSpPr/>
            <p:nvPr/>
          </p:nvSpPr>
          <p:spPr>
            <a:xfrm flipV="1">
              <a:off x="8351640" y="550080"/>
              <a:ext cx="218160" cy="54000"/>
            </a:xfrm>
            <a:prstGeom prst="line">
              <a:avLst/>
            </a:prstGeom>
            <a:ln w="18360">
              <a:solidFill>
                <a:srgbClr val="ff5429"/>
              </a:solidFill>
              <a:round/>
              <a:tailEnd len="med" type="triangle" w="med"/>
            </a:ln>
          </p:spPr>
          <p:style>
            <a:lnRef idx="0"/>
            <a:fillRef idx="0"/>
            <a:effectRef idx="0"/>
            <a:fontRef idx="minor"/>
          </p:style>
          <p:txBody>
            <a:bodyPr lIns="90000" rIns="90000" tIns="27000" bIns="27000" anchor="t" anchorCtr="1">
              <a:noAutofit/>
            </a:bodyPr>
            <a:p>
              <a:endParaRPr b="0" lang="en-GB" sz="1800" spc="-1" strike="noStrike">
                <a:solidFill>
                  <a:srgbClr val="000000"/>
                </a:solidFill>
                <a:latin typeface="Arial"/>
                <a:ea typeface="DejaVu Sans"/>
              </a:endParaRPr>
            </a:p>
          </p:txBody>
        </p:sp>
        <p:sp>
          <p:nvSpPr>
            <p:cNvPr id="702" name=""/>
            <p:cNvSpPr/>
            <p:nvPr/>
          </p:nvSpPr>
          <p:spPr>
            <a:xfrm>
              <a:off x="7831800" y="459360"/>
              <a:ext cx="253080" cy="190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800" spc="-1" strike="noStrike">
                  <a:solidFill>
                    <a:srgbClr val="000000"/>
                  </a:solidFill>
                  <a:latin typeface="DejaVu Math TeX Gyre"/>
                  <a:ea typeface="DejaVu Sans"/>
                </a:rPr>
                <a:t>-I</a:t>
              </a:r>
              <a:endParaRPr b="0" lang="en-GB" sz="800" spc="-1" strike="noStrike">
                <a:solidFill>
                  <a:srgbClr val="000000"/>
                </a:solidFill>
                <a:latin typeface="Arial"/>
              </a:endParaRPr>
            </a:p>
          </p:txBody>
        </p:sp>
      </p:gr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PlaceHolder 1"/>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Sen</a:t>
            </a:r>
            <a:r>
              <a:rPr b="0" lang="en-US" sz="2400" spc="-1" strike="noStrike">
                <a:solidFill>
                  <a:srgbClr val="686868"/>
                </a:solidFill>
                <a:latin typeface="Georgia"/>
                <a:ea typeface="ヒラギノ角ゴ Pro W3"/>
              </a:rPr>
              <a:t>sitiv</a:t>
            </a:r>
            <a:r>
              <a:rPr b="0" lang="en-US" sz="2400" spc="-1" strike="noStrike">
                <a:solidFill>
                  <a:srgbClr val="686868"/>
                </a:solidFill>
                <a:latin typeface="Georgia"/>
                <a:ea typeface="ヒラギノ角ゴ Pro W3"/>
              </a:rPr>
              <a:t>ity </a:t>
            </a:r>
            <a:r>
              <a:rPr b="0" lang="en-US" sz="2400" spc="-1" strike="noStrike">
                <a:solidFill>
                  <a:srgbClr val="686868"/>
                </a:solidFill>
                <a:latin typeface="Georgia"/>
                <a:ea typeface="ヒラギノ角ゴ Pro W3"/>
              </a:rPr>
              <a:t>fro</a:t>
            </a:r>
            <a:r>
              <a:rPr b="0" lang="en-US" sz="2400" spc="-1" strike="noStrike">
                <a:solidFill>
                  <a:srgbClr val="686868"/>
                </a:solidFill>
                <a:latin typeface="Georgia"/>
                <a:ea typeface="ヒラギノ角ゴ Pro W3"/>
              </a:rPr>
              <a:t>m </a:t>
            </a:r>
            <a:r>
              <a:rPr b="0" lang="en-US" sz="2400" spc="-1" strike="noStrike">
                <a:solidFill>
                  <a:srgbClr val="686868"/>
                </a:solidFill>
                <a:latin typeface="Georgia"/>
                <a:ea typeface="ヒラギノ角ゴ Pro W3"/>
              </a:rPr>
              <a:t>(g-</a:t>
            </a:r>
            <a:r>
              <a:rPr b="0" lang="en-US" sz="2400" spc="-1" strike="noStrike">
                <a:solidFill>
                  <a:srgbClr val="686868"/>
                </a:solidFill>
                <a:latin typeface="Georgia"/>
                <a:ea typeface="ヒラギノ角ゴ Pro W3"/>
              </a:rPr>
              <a:t>2) </a:t>
            </a:r>
            <a:r>
              <a:rPr b="0" lang="en-US" sz="2400" spc="-1" strike="noStrike">
                <a:solidFill>
                  <a:srgbClr val="686868"/>
                </a:solidFill>
                <a:latin typeface="Georgia"/>
                <a:ea typeface="ヒラギノ角ゴ Pro W3"/>
              </a:rPr>
              <a:t>exp</a:t>
            </a:r>
            <a:r>
              <a:rPr b="0" lang="en-US" sz="2400" spc="-1" strike="noStrike">
                <a:solidFill>
                  <a:srgbClr val="686868"/>
                </a:solidFill>
                <a:latin typeface="Georgia"/>
                <a:ea typeface="ヒラギノ角ゴ Pro W3"/>
              </a:rPr>
              <a:t>eri</a:t>
            </a:r>
            <a:r>
              <a:rPr b="0" lang="en-US" sz="2400" spc="-1" strike="noStrike">
                <a:solidFill>
                  <a:srgbClr val="686868"/>
                </a:solidFill>
                <a:latin typeface="Georgia"/>
                <a:ea typeface="ヒラギノ角ゴ Pro W3"/>
              </a:rPr>
              <a:t>me</a:t>
            </a:r>
            <a:r>
              <a:rPr b="0" lang="en-US" sz="2400" spc="-1" strike="noStrike">
                <a:solidFill>
                  <a:srgbClr val="686868"/>
                </a:solidFill>
                <a:latin typeface="Georgia"/>
                <a:ea typeface="ヒラギノ角ゴ Pro W3"/>
              </a:rPr>
              <a:t>nts</a:t>
            </a:r>
            <a:endParaRPr b="0" lang="en-GB" sz="2400" spc="-1" strike="noStrike">
              <a:solidFill>
                <a:srgbClr val="000000"/>
              </a:solidFill>
              <a:latin typeface="Arial"/>
            </a:endParaRPr>
          </a:p>
        </p:txBody>
      </p:sp>
      <p:sp>
        <p:nvSpPr>
          <p:cNvPr id="297" name="PlaceHolder 2"/>
          <p:cNvSpPr>
            <a:spLocks noGrp="1"/>
          </p:cNvSpPr>
          <p:nvPr>
            <p:ph type="sldNum" idx="6"/>
          </p:nvPr>
        </p:nvSpPr>
        <p:spPr>
          <a:xfrm>
            <a:off x="8389800" y="495828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50C6E366-67A0-41B3-B289-62D9F6D9F992}"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298" name="Oval 4"/>
          <p:cNvSpPr/>
          <p:nvPr/>
        </p:nvSpPr>
        <p:spPr>
          <a:xfrm rot="670200">
            <a:off x="2142720" y="3562920"/>
            <a:ext cx="2047680" cy="657000"/>
          </a:xfrm>
          <a:prstGeom prst="ellipse">
            <a:avLst/>
          </a:prstGeom>
          <a:solidFill>
            <a:srgbClr val="bfbfbf">
              <a:alpha val="50000"/>
            </a:srgbClr>
          </a:solidFill>
          <a:ln w="0">
            <a:noFill/>
          </a:ln>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299" name="Straight Connector 4"/>
          <p:cNvSpPr/>
          <p:nvPr/>
        </p:nvSpPr>
        <p:spPr>
          <a:xfrm>
            <a:off x="677520" y="3286440"/>
            <a:ext cx="3205440" cy="817920"/>
          </a:xfrm>
          <a:prstGeom prst="line">
            <a:avLst/>
          </a:prstGeom>
          <a:ln cap="rnd" w="12600">
            <a:solidFill>
              <a:srgbClr val="a4a4a4"/>
            </a:solidFill>
            <a:prstDash val="sysDash"/>
            <a:roun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300" name="Oval 10"/>
          <p:cNvSpPr/>
          <p:nvPr/>
        </p:nvSpPr>
        <p:spPr>
          <a:xfrm rot="1608600">
            <a:off x="2135880" y="3586680"/>
            <a:ext cx="2047680" cy="657000"/>
          </a:xfrm>
          <a:prstGeom prst="ellipse">
            <a:avLst/>
          </a:prstGeom>
          <a:solidFill>
            <a:srgbClr val="7da569">
              <a:alpha val="50000"/>
            </a:srgbClr>
          </a:solidFill>
          <a:ln w="0">
            <a:noFill/>
          </a:ln>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01" name="Straight Arrow Connector 6"/>
          <p:cNvSpPr/>
          <p:nvPr/>
        </p:nvSpPr>
        <p:spPr>
          <a:xfrm flipH="1" flipV="1">
            <a:off x="2401200" y="3796200"/>
            <a:ext cx="750600" cy="118800"/>
          </a:xfrm>
          <a:prstGeom prst="straightConnector1">
            <a:avLst/>
          </a:prstGeom>
          <a:noFill/>
          <a:ln cap="rnd" w="38160">
            <a:solidFill>
              <a:srgbClr val="0066aa"/>
            </a:solidFill>
            <a:round/>
            <a:tail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302" name="Straight Arrow Connector 10"/>
          <p:cNvSpPr/>
          <p:nvPr/>
        </p:nvSpPr>
        <p:spPr>
          <a:xfrm flipV="1">
            <a:off x="3160080" y="2759760"/>
            <a:ext cx="360" cy="1147320"/>
          </a:xfrm>
          <a:prstGeom prst="straightConnector1">
            <a:avLst/>
          </a:prstGeom>
          <a:noFill/>
          <a:ln cap="rnd" w="19080">
            <a:solidFill>
              <a:srgbClr val="4e4e4e"/>
            </a:solidFill>
            <a:round/>
            <a:tail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303" name="Straight Arrow Connector 14"/>
          <p:cNvSpPr/>
          <p:nvPr/>
        </p:nvSpPr>
        <p:spPr>
          <a:xfrm>
            <a:off x="3160080" y="3915720"/>
            <a:ext cx="318600" cy="84600"/>
          </a:xfrm>
          <a:prstGeom prst="straightConnector1">
            <a:avLst/>
          </a:prstGeom>
          <a:noFill/>
          <a:ln cap="rnd" w="19080">
            <a:solidFill>
              <a:srgbClr val="75a82b"/>
            </a:solidFill>
            <a:round/>
            <a:tail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39600" bIns="39600" anchor="t">
            <a:noAutofit/>
          </a:bodyPr>
          <a:p>
            <a:endParaRPr b="0" lang="en-GB" sz="1800" spc="-1" strike="noStrike">
              <a:solidFill>
                <a:srgbClr val="000000"/>
              </a:solidFill>
              <a:latin typeface="Arial"/>
            </a:endParaRPr>
          </a:p>
        </p:txBody>
      </p:sp>
      <p:sp>
        <p:nvSpPr>
          <p:cNvPr id="304" name="Straight Arrow Connector 15"/>
          <p:cNvSpPr/>
          <p:nvPr/>
        </p:nvSpPr>
        <p:spPr>
          <a:xfrm flipV="1">
            <a:off x="3160080" y="2890440"/>
            <a:ext cx="315360" cy="1017000"/>
          </a:xfrm>
          <a:prstGeom prst="straightConnector1">
            <a:avLst/>
          </a:prstGeom>
          <a:noFill/>
          <a:ln w="19080">
            <a:solidFill>
              <a:srgbClr val="167315"/>
            </a:solidFill>
            <a:round/>
            <a:tailEnd len="med" type="triangle" w="me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305" name="Arc 7"/>
          <p:cNvSpPr/>
          <p:nvPr/>
        </p:nvSpPr>
        <p:spPr>
          <a:xfrm rot="1618800">
            <a:off x="2135880" y="3584520"/>
            <a:ext cx="2047680" cy="657000"/>
          </a:xfrm>
          <a:prstGeom prst="arc">
            <a:avLst>
              <a:gd name="adj1" fmla="val 9639987"/>
              <a:gd name="adj2" fmla="val 11296803"/>
            </a:avLst>
          </a:prstGeom>
          <a:noFill/>
          <a:ln w="19080">
            <a:solidFill>
              <a:srgbClr val="014db2"/>
            </a:solidFill>
            <a:round/>
            <a:tailEnd len="med" type="triangle" w="med"/>
          </a:ln>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mc:AlternateContent>
        <mc:Choice xmlns:a14="http://schemas.microsoft.com/office/drawing/2010/main" Requires="a14">
          <p:sp>
            <p:nvSpPr>
              <p:cNvPr id="306" name="TextBox 9"/>
              <p:cNvSpPr txBox="1"/>
              <p:nvPr/>
            </p:nvSpPr>
            <p:spPr>
              <a:xfrm>
                <a:off x="2840760" y="2789640"/>
                <a:ext cx="270360" cy="236520"/>
              </a:xfrm>
              <a:prstGeom prst="rect">
                <a:avLst/>
              </a:prstGeom>
            </p:spPr>
            <p:txBody>
              <a:bodyPr/>
              <a:p>
                <a14:m>
                  <m:oMath xmlns:m="http://schemas.openxmlformats.org/officeDocument/2006/math">
                    <m:sSub>
                      <m:e>
                        <m:acc>
                          <m:accPr>
                            <m:chr m:val="⃗"/>
                          </m:accPr>
                          <m:e>
                            <m:r>
                              <m:t xml:space="preserve">𝜔</m:t>
                            </m:r>
                          </m:e>
                        </m:acc>
                      </m:e>
                      <m:sub>
                        <m:r>
                          <m:t xml:space="preserve">𝑎</m:t>
                        </m:r>
                      </m:sub>
                    </m:sSub>
                  </m:oMath>
                </a14:m>
              </a:p>
            </p:txBody>
          </p:sp>
        </mc:Choice>
        <mc:Fallback/>
      </mc:AlternateContent>
      <mc:AlternateContent>
        <mc:Choice xmlns:a14="http://schemas.microsoft.com/office/drawing/2010/main" Requires="a14">
          <p:sp>
            <p:nvSpPr>
              <p:cNvPr id="307" name="TextBox 10"/>
              <p:cNvSpPr txBox="1"/>
              <p:nvPr/>
            </p:nvSpPr>
            <p:spPr>
              <a:xfrm>
                <a:off x="3507120" y="3759120"/>
                <a:ext cx="259920" cy="236520"/>
              </a:xfrm>
              <a:prstGeom prst="rect">
                <a:avLst/>
              </a:prstGeom>
            </p:spPr>
            <p:txBody>
              <a:bodyPr/>
              <a:p>
                <a14:m>
                  <m:oMath xmlns:m="http://schemas.openxmlformats.org/officeDocument/2006/math">
                    <m:sSub>
                      <m:e>
                        <m:acc>
                          <m:accPr>
                            <m:chr m:val="⃗"/>
                          </m:accPr>
                          <m:e>
                            <m:r>
                              <m:t xml:space="preserve">𝜔</m:t>
                            </m:r>
                          </m:e>
                        </m:acc>
                      </m:e>
                      <m:sub>
                        <m:r>
                          <m:t xml:space="preserve">𝑒</m:t>
                        </m:r>
                      </m:sub>
                    </m:sSub>
                  </m:oMath>
                </a14:m>
              </a:p>
            </p:txBody>
          </p:sp>
        </mc:Choice>
        <mc:Fallback/>
      </mc:AlternateContent>
      <mc:AlternateContent>
        <mc:Choice xmlns:a14="http://schemas.microsoft.com/office/drawing/2010/main" Requires="a14">
          <p:sp>
            <p:nvSpPr>
              <p:cNvPr id="308" name="TextBox 13"/>
              <p:cNvSpPr txBox="1"/>
              <p:nvPr/>
            </p:nvSpPr>
            <p:spPr>
              <a:xfrm>
                <a:off x="3506400" y="2624040"/>
                <a:ext cx="1033560" cy="286920"/>
              </a:xfrm>
              <a:prstGeom prst="rect">
                <a:avLst/>
              </a:prstGeom>
            </p:spPr>
            <p:txBody>
              <a:bodyPr/>
              <a:p>
                <a14:m>
                  <m:oMath xmlns:m="http://schemas.openxmlformats.org/officeDocument/2006/math">
                    <m:rad>
                      <m:radPr>
                        <m:degHide m:val="1"/>
                      </m:radPr>
                      <m:deg/>
                      <m:e>
                        <m:sSub>
                          <m:e>
                            <m:sSup>
                              <m:e>
                                <m:acc>
                                  <m:accPr>
                                    <m:chr m:val="⃗"/>
                                  </m:accPr>
                                  <m:e>
                                    <m:r>
                                      <m:t xml:space="preserve">𝜔</m:t>
                                    </m:r>
                                  </m:e>
                                </m:acc>
                              </m:e>
                              <m:sup>
                                <m:r>
                                  <m:t xml:space="preserve">2</m:t>
                                </m:r>
                              </m:sup>
                            </m:sSup>
                          </m:e>
                          <m:sub>
                            <m:r>
                              <m:t xml:space="preserve">𝑎</m:t>
                            </m:r>
                          </m:sub>
                        </m:sSub>
                        <m:r>
                          <m:t xml:space="preserve">+</m:t>
                        </m:r>
                        <m:sSub>
                          <m:e>
                            <m:sSup>
                              <m:e>
                                <m:acc>
                                  <m:accPr>
                                    <m:chr m:val="⃗"/>
                                  </m:accPr>
                                  <m:e>
                                    <m:r>
                                      <m:t xml:space="preserve">𝜔</m:t>
                                    </m:r>
                                  </m:e>
                                </m:acc>
                              </m:e>
                              <m:sup>
                                <m:r>
                                  <m:t xml:space="preserve">2</m:t>
                                </m:r>
                              </m:sup>
                            </m:sSup>
                          </m:e>
                          <m:sub>
                            <m:r>
                              <m:t xml:space="preserve">𝑒</m:t>
                            </m:r>
                          </m:sub>
                        </m:sSub>
                      </m:e>
                    </m:rad>
                  </m:oMath>
                </a14:m>
              </a:p>
            </p:txBody>
          </p:sp>
        </mc:Choice>
        <mc:Fallback/>
      </mc:AlternateContent>
      <mc:AlternateContent>
        <mc:Choice xmlns:a14="http://schemas.microsoft.com/office/drawing/2010/main" Requires="a14">
          <p:sp>
            <p:nvSpPr>
              <p:cNvPr id="309" name="TextBox 14"/>
              <p:cNvSpPr txBox="1"/>
              <p:nvPr/>
            </p:nvSpPr>
            <p:spPr>
              <a:xfrm>
                <a:off x="3205440" y="2991240"/>
                <a:ext cx="151920" cy="236520"/>
              </a:xfrm>
              <a:prstGeom prst="rect">
                <a:avLst/>
              </a:prstGeom>
            </p:spPr>
            <p:txBody>
              <a:bodyPr/>
              <a:p>
                <a14:m>
                  <m:oMath xmlns:m="http://schemas.openxmlformats.org/officeDocument/2006/math">
                    <m:r>
                      <m:t xml:space="preserve">𝜂</m:t>
                    </m:r>
                  </m:oMath>
                </a14:m>
              </a:p>
            </p:txBody>
          </p:sp>
        </mc:Choice>
        <mc:Fallback/>
      </mc:AlternateContent>
      <p:sp>
        <p:nvSpPr>
          <p:cNvPr id="310" name="Arc 8"/>
          <p:cNvSpPr/>
          <p:nvPr/>
        </p:nvSpPr>
        <p:spPr>
          <a:xfrm>
            <a:off x="-1735560" y="1934640"/>
            <a:ext cx="5305680" cy="2553480"/>
          </a:xfrm>
          <a:prstGeom prst="arc">
            <a:avLst>
              <a:gd name="adj1" fmla="val 19979841"/>
              <a:gd name="adj2" fmla="val 5539216"/>
            </a:avLst>
          </a:prstGeom>
          <a:noFill/>
          <a:ln cap="rnd" w="12600">
            <a:solidFill>
              <a:srgbClr val="4e4e4e"/>
            </a:solidFill>
            <a:prstDash val="dash"/>
            <a:round/>
            <a:tailEnd len="med" type="arrow"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11" name="Up Arrow 4"/>
          <p:cNvSpPr/>
          <p:nvPr/>
        </p:nvSpPr>
        <p:spPr>
          <a:xfrm>
            <a:off x="1358640" y="2581920"/>
            <a:ext cx="540720" cy="633600"/>
          </a:xfrm>
          <a:prstGeom prst="upArrow">
            <a:avLst>
              <a:gd name="adj1" fmla="val 50000"/>
              <a:gd name="adj2" fmla="val 50000"/>
            </a:avLst>
          </a:prstGeom>
          <a:solidFill>
            <a:srgbClr val="c50006">
              <a:alpha val="50000"/>
            </a:srgbClr>
          </a:solidFill>
          <a:ln w="0">
            <a:noFill/>
          </a:ln>
        </p:spPr>
        <p:style>
          <a:lnRef idx="0"/>
          <a:fillRef idx="0"/>
          <a:effectRef idx="0"/>
          <a:fontRef idx="minor"/>
        </p:style>
        <p:txBody>
          <a:bodyPr lIns="90000" rIns="90000" tIns="45000" bIns="45000" anchor="ctr">
            <a:noAutofit/>
          </a:bodyPr>
          <a:p>
            <a:pPr algn="ctr">
              <a:lnSpc>
                <a:spcPct val="100000"/>
              </a:lnSpc>
            </a:pPr>
            <a:r>
              <a:rPr b="0" lang="de-CH" sz="1800" spc="-1" strike="noStrike">
                <a:solidFill>
                  <a:srgbClr val="ffffff"/>
                </a:solidFill>
                <a:latin typeface="Calibri"/>
                <a:ea typeface="Calibri"/>
              </a:rPr>
              <a:t>B</a:t>
            </a:r>
            <a:endParaRPr b="0" lang="en-GB" sz="1800" spc="-1" strike="noStrike">
              <a:solidFill>
                <a:srgbClr val="ffffff"/>
              </a:solidFill>
              <a:latin typeface="Arial"/>
            </a:endParaRPr>
          </a:p>
        </p:txBody>
      </p:sp>
      <p:sp>
        <p:nvSpPr>
          <p:cNvPr id="312" name="Oval 11"/>
          <p:cNvSpPr/>
          <p:nvPr/>
        </p:nvSpPr>
        <p:spPr>
          <a:xfrm>
            <a:off x="3116880" y="3869280"/>
            <a:ext cx="85680" cy="85680"/>
          </a:xfrm>
          <a:prstGeom prst="ellipse">
            <a:avLst/>
          </a:prstGeom>
          <a:gradFill rotWithShape="0">
            <a:gsLst>
              <a:gs pos="0">
                <a:srgbClr val="fcc900"/>
              </a:gs>
              <a:gs pos="100000">
                <a:srgbClr val="ffe6bb"/>
              </a:gs>
            </a:gsLst>
            <a:lin ang="16200000"/>
          </a:gradFill>
          <a:ln w="0">
            <a:noFill/>
          </a:ln>
          <a:effectLst>
            <a:outerShdw dist="23040" dir="5400000" blurRad="39960" rotWithShape="0">
              <a:srgbClr val="000000">
                <a:alpha val="35000"/>
              </a:srgbClr>
            </a:outerShdw>
          </a:effectLst>
        </p:spPr>
        <p:style>
          <a:lnRef idx="0"/>
          <a:fillRef idx="0"/>
          <a:effectRef idx="0"/>
          <a:fontRef idx="minor"/>
        </p:style>
        <p:txBody>
          <a:bodyPr lIns="90000" rIns="90000" tIns="15480" bIns="15480" anchor="ctr">
            <a:noAutofit/>
          </a:bodyPr>
          <a:p>
            <a:endParaRPr b="0" lang="en-GB" sz="1800" spc="-1" strike="noStrike">
              <a:solidFill>
                <a:srgbClr val="000000"/>
              </a:solidFill>
              <a:latin typeface="Arial"/>
            </a:endParaRPr>
          </a:p>
        </p:txBody>
      </p:sp>
      <mc:AlternateContent>
        <mc:Choice xmlns:a14="http://schemas.microsoft.com/office/drawing/2010/main" Requires="a14">
          <p:sp>
            <p:nvSpPr>
              <p:cNvPr id="313" name="TextBox 15"/>
              <p:cNvSpPr txBox="1"/>
              <p:nvPr/>
            </p:nvSpPr>
            <p:spPr>
              <a:xfrm>
                <a:off x="2701440" y="3636360"/>
                <a:ext cx="139320" cy="236520"/>
              </a:xfrm>
              <a:prstGeom prst="rect">
                <a:avLst/>
              </a:prstGeom>
            </p:spPr>
            <p:txBody>
              <a:bodyPr/>
              <a:p>
                <a14:m>
                  <m:oMath xmlns:m="http://schemas.openxmlformats.org/officeDocument/2006/math">
                    <m:acc>
                      <m:accPr>
                        <m:chr m:val="⃗"/>
                      </m:accPr>
                      <m:e>
                        <m:r>
                          <m:t xml:space="preserve">𝑠</m:t>
                        </m:r>
                      </m:e>
                    </m:acc>
                  </m:oMath>
                </a14:m>
              </a:p>
            </p:txBody>
          </p:sp>
        </mc:Choice>
        <mc:Fallback/>
      </mc:AlternateContent>
      <p:sp>
        <p:nvSpPr>
          <p:cNvPr id="314" name="TextBox 16"/>
          <p:cNvSpPr/>
          <p:nvPr/>
        </p:nvSpPr>
        <p:spPr>
          <a:xfrm>
            <a:off x="873720" y="1979640"/>
            <a:ext cx="1590840" cy="267840"/>
          </a:xfrm>
          <a:prstGeom prst="rect">
            <a:avLst/>
          </a:prstGeom>
          <a:noFill/>
          <a:ln w="0">
            <a:noFill/>
          </a:ln>
        </p:spPr>
        <p:style>
          <a:lnRef idx="0"/>
          <a:fillRef idx="0"/>
          <a:effectRef idx="0"/>
          <a:fontRef idx="minor"/>
        </p:style>
        <p:txBody>
          <a:bodyPr lIns="0" rIns="0" tIns="0" bIns="0" anchor="t">
            <a:spAutoFit/>
          </a:bodyPr>
          <a:p>
            <a:pPr>
              <a:lnSpc>
                <a:spcPct val="110000"/>
              </a:lnSpc>
            </a:pPr>
            <a:r>
              <a:rPr b="0" lang="en-US" sz="1600" spc="29" strike="noStrike">
                <a:solidFill>
                  <a:srgbClr val="262626"/>
                </a:solidFill>
                <a:latin typeface="Humanst521 BT"/>
                <a:ea typeface="Calibri"/>
              </a:rPr>
              <a:t>FNAL* &amp; JPARC**</a:t>
            </a:r>
            <a:endParaRPr b="0" lang="en-GB" sz="1600" spc="-1" strike="noStrike">
              <a:solidFill>
                <a:srgbClr val="000000"/>
              </a:solidFill>
              <a:latin typeface="Arial"/>
            </a:endParaRPr>
          </a:p>
        </p:txBody>
      </p:sp>
      <mc:AlternateContent>
        <mc:Choice xmlns:a14="http://schemas.microsoft.com/office/drawing/2010/main" Requires="a14">
          <p:sp>
            <p:nvSpPr>
              <p:cNvPr id="315" name="TextBox 17"/>
              <p:cNvSpPr txBox="1"/>
              <p:nvPr/>
            </p:nvSpPr>
            <p:spPr>
              <a:xfrm>
                <a:off x="2407320" y="1925640"/>
                <a:ext cx="1773000" cy="311760"/>
              </a:xfrm>
              <a:prstGeom prst="rect">
                <a:avLst/>
              </a:prstGeom>
            </p:spPr>
            <p:txBody>
              <a:bodyPr/>
              <a:p>
                <a14:m>
                  <m:oMath xmlns:m="http://schemas.openxmlformats.org/officeDocument/2006/math">
                    <m:r>
                      <m:t xml:space="preserve">𝜎</m:t>
                    </m:r>
                    <m:d>
                      <m:dPr>
                        <m:begChr m:val="("/>
                        <m:endChr m:val=")"/>
                      </m:dPr>
                      <m:e>
                        <m:sSub>
                          <m:e>
                            <m:r>
                              <m:t xml:space="preserve">𝑑</m:t>
                            </m:r>
                          </m:e>
                          <m:sub>
                            <m:r>
                              <m:t xml:space="preserve">𝜇</m:t>
                            </m:r>
                          </m:sub>
                        </m:sSub>
                      </m:e>
                    </m:d>
                    <m:r>
                      <m:t xml:space="preserve">≈</m:t>
                    </m:r>
                    <m:sSup>
                      <m:e>
                        <m:r>
                          <m:t xml:space="preserve">10</m:t>
                        </m:r>
                      </m:e>
                      <m:sup>
                        <m:r>
                          <m:t xml:space="preserve">−</m:t>
                        </m:r>
                        <m:r>
                          <m:t xml:space="preserve">21</m:t>
                        </m:r>
                      </m:sup>
                    </m:sSup>
                    <m:r>
                      <m:t xml:space="preserve">𝑒</m:t>
                    </m:r>
                    <m:r>
                      <m:t xml:space="preserve">cm</m:t>
                    </m:r>
                  </m:oMath>
                </a14:m>
              </a:p>
            </p:txBody>
          </p:sp>
        </mc:Choice>
        <mc:Fallback/>
      </mc:AlternateContent>
      <p:grpSp>
        <p:nvGrpSpPr>
          <p:cNvPr id="316" name=""/>
          <p:cNvGrpSpPr/>
          <p:nvPr/>
        </p:nvGrpSpPr>
        <p:grpSpPr>
          <a:xfrm>
            <a:off x="2103480" y="726480"/>
            <a:ext cx="4331880" cy="1034640"/>
            <a:chOff x="2103480" y="726480"/>
            <a:chExt cx="4331880" cy="1034640"/>
          </a:xfrm>
        </p:grpSpPr>
        <p:pic>
          <p:nvPicPr>
            <p:cNvPr id="317" name="" descr=""/>
            <p:cNvPicPr/>
            <p:nvPr/>
          </p:nvPicPr>
          <p:blipFill>
            <a:blip r:embed="rId1"/>
            <a:stretch/>
          </p:blipFill>
          <p:spPr>
            <a:xfrm>
              <a:off x="2103480" y="726480"/>
              <a:ext cx="4316400" cy="686880"/>
            </a:xfrm>
            <a:prstGeom prst="rect">
              <a:avLst/>
            </a:prstGeom>
            <a:ln w="0">
              <a:noFill/>
            </a:ln>
          </p:spPr>
        </p:pic>
        <p:sp>
          <p:nvSpPr>
            <p:cNvPr id="318" name="Right Brace 51"/>
            <p:cNvSpPr/>
            <p:nvPr/>
          </p:nvSpPr>
          <p:spPr>
            <a:xfrm rot="5400000">
              <a:off x="3877920" y="464040"/>
              <a:ext cx="237600" cy="1876320"/>
            </a:xfrm>
            <a:prstGeom prst="rightBrace">
              <a:avLst>
                <a:gd name="adj1" fmla="val 8333"/>
                <a:gd name="adj2" fmla="val 50000"/>
              </a:avLst>
            </a:prstGeom>
            <a:noFill/>
            <a:ln cap="rnd" w="12600">
              <a:solidFill>
                <a:srgbClr val="4e4e4e"/>
              </a:solidFill>
              <a:roun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19" name="TextBox 52"/>
            <p:cNvSpPr/>
            <p:nvPr/>
          </p:nvSpPr>
          <p:spPr>
            <a:xfrm>
              <a:off x="3689640" y="1526400"/>
              <a:ext cx="1026720" cy="234720"/>
            </a:xfrm>
            <a:prstGeom prst="rect">
              <a:avLst/>
            </a:prstGeom>
            <a:noFill/>
            <a:ln w="0">
              <a:noFill/>
            </a:ln>
          </p:spPr>
          <p:style>
            <a:lnRef idx="0"/>
            <a:fillRef idx="0"/>
            <a:effectRef idx="0"/>
            <a:fontRef idx="minor"/>
          </p:style>
          <p:txBody>
            <a:bodyPr lIns="0" rIns="0" tIns="0" bIns="0" anchor="t">
              <a:spAutoFit/>
            </a:bodyPr>
            <a:p>
              <a:pPr>
                <a:lnSpc>
                  <a:spcPct val="110000"/>
                </a:lnSpc>
              </a:pPr>
              <a:r>
                <a:rPr b="0" lang="en-US" sz="1400" spc="29" strike="noStrike">
                  <a:solidFill>
                    <a:srgbClr val="262626"/>
                  </a:solidFill>
                  <a:latin typeface="Humanst521 Lt BT"/>
                  <a:ea typeface="Calibri"/>
                </a:rPr>
                <a:t>g-2 term </a:t>
              </a:r>
              <a:endParaRPr b="0" lang="en-GB" sz="1400" spc="-1" strike="noStrike">
                <a:solidFill>
                  <a:srgbClr val="000000"/>
                </a:solidFill>
                <a:latin typeface="Arial"/>
              </a:endParaRPr>
            </a:p>
          </p:txBody>
        </p:sp>
        <p:grpSp>
          <p:nvGrpSpPr>
            <p:cNvPr id="320" name="Group 14"/>
            <p:cNvGrpSpPr/>
            <p:nvPr/>
          </p:nvGrpSpPr>
          <p:grpSpPr>
            <a:xfrm>
              <a:off x="5023080" y="1288080"/>
              <a:ext cx="1412280" cy="470520"/>
              <a:chOff x="5023080" y="1288080"/>
              <a:chExt cx="1412280" cy="470520"/>
            </a:xfrm>
          </p:grpSpPr>
          <p:sp>
            <p:nvSpPr>
              <p:cNvPr id="321" name="Right Brace 53"/>
              <p:cNvSpPr/>
              <p:nvPr/>
            </p:nvSpPr>
            <p:spPr>
              <a:xfrm rot="5400000">
                <a:off x="5504040" y="806760"/>
                <a:ext cx="248400" cy="1210680"/>
              </a:xfrm>
              <a:prstGeom prst="rightBrace">
                <a:avLst>
                  <a:gd name="adj1" fmla="val 8333"/>
                  <a:gd name="adj2" fmla="val 50036"/>
                </a:avLst>
              </a:prstGeom>
              <a:noFill/>
              <a:ln cap="rnd" w="12600">
                <a:solidFill>
                  <a:srgbClr val="4e4e4e"/>
                </a:solidFill>
                <a:roun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22" name="TextBox 54"/>
              <p:cNvSpPr/>
              <p:nvPr/>
            </p:nvSpPr>
            <p:spPr>
              <a:xfrm>
                <a:off x="5184000" y="1523880"/>
                <a:ext cx="1251360" cy="234720"/>
              </a:xfrm>
              <a:prstGeom prst="rect">
                <a:avLst/>
              </a:prstGeom>
              <a:noFill/>
              <a:ln w="0">
                <a:noFill/>
              </a:ln>
            </p:spPr>
            <p:style>
              <a:lnRef idx="0"/>
              <a:fillRef idx="0"/>
              <a:effectRef idx="0"/>
              <a:fontRef idx="minor"/>
            </p:style>
            <p:txBody>
              <a:bodyPr lIns="0" rIns="0" tIns="0" bIns="0" anchor="t">
                <a:spAutoFit/>
              </a:bodyPr>
              <a:p>
                <a:pPr>
                  <a:lnSpc>
                    <a:spcPct val="110000"/>
                  </a:lnSpc>
                </a:pPr>
                <a:r>
                  <a:rPr b="0" lang="en-US" sz="1400" spc="29" strike="noStrike">
                    <a:solidFill>
                      <a:srgbClr val="262626"/>
                    </a:solidFill>
                    <a:latin typeface="Calibri"/>
                    <a:ea typeface="Calibri"/>
                  </a:rPr>
                  <a:t>EDM term </a:t>
                </a:r>
                <a:endParaRPr b="0" lang="en-GB" sz="1400" spc="-1" strike="noStrike">
                  <a:solidFill>
                    <a:srgbClr val="000000"/>
                  </a:solidFill>
                  <a:latin typeface="Arial"/>
                </a:endParaRPr>
              </a:p>
            </p:txBody>
          </p:sp>
        </p:grpSp>
      </p:grpSp>
      <mc:AlternateContent>
        <mc:Choice xmlns:a14="http://schemas.microsoft.com/office/drawing/2010/main" Requires="a14">
          <p:sp>
            <p:nvSpPr>
              <p:cNvPr id="323" name="TextBox 18"/>
              <p:cNvSpPr txBox="1"/>
              <p:nvPr/>
            </p:nvSpPr>
            <p:spPr>
              <a:xfrm rot="913200">
                <a:off x="731520" y="3519720"/>
                <a:ext cx="1064880" cy="236520"/>
              </a:xfrm>
              <a:prstGeom prst="rect">
                <a:avLst/>
              </a:prstGeom>
            </p:spPr>
            <p:txBody>
              <a:bodyPr/>
              <a:p>
                <a14:m>
                  <m:oMath xmlns:m="http://schemas.openxmlformats.org/officeDocument/2006/math">
                    <m:r>
                      <m:t xml:space="preserve">𝑅</m:t>
                    </m:r>
                    <m:r>
                      <m:t xml:space="preserve">=</m:t>
                    </m:r>
                    <m:r>
                      <m:t xml:space="preserve">7.114</m:t>
                    </m:r>
                    <m:r>
                      <m:t xml:space="preserve">m</m:t>
                    </m:r>
                  </m:oMath>
                </a14:m>
              </a:p>
            </p:txBody>
          </p:sp>
        </mc:Choice>
        <mc:Fallback/>
      </mc:AlternateContent>
      <mc:AlternateContent>
        <mc:Choice xmlns:a14="http://schemas.microsoft.com/office/drawing/2010/main" Requires="a14">
          <p:sp>
            <p:nvSpPr>
              <p:cNvPr id="324" name=""/>
              <p:cNvSpPr txBox="1"/>
              <p:nvPr/>
            </p:nvSpPr>
            <p:spPr>
              <a:xfrm>
                <a:off x="3464280" y="2232720"/>
                <a:ext cx="719640" cy="359640"/>
              </a:xfrm>
              <a:prstGeom prst="rect">
                <a:avLst/>
              </a:prstGeom>
            </p:spPr>
            <p:txBody>
              <a:bodyPr/>
              <a:p>
                <a14:m>
                  <m:oMath xmlns:m="http://schemas.openxmlformats.org/officeDocument/2006/math"/>
                </a14:m>
              </a:p>
            </p:txBody>
          </p:sp>
        </mc:Choice>
        <mc:Fallback/>
      </mc:AlternateContent>
      <p:sp>
        <p:nvSpPr>
          <p:cNvPr id="325" name=""/>
          <p:cNvSpPr txBox="1"/>
          <p:nvPr/>
        </p:nvSpPr>
        <p:spPr>
          <a:xfrm>
            <a:off x="727920" y="4776120"/>
            <a:ext cx="5726880" cy="468720"/>
          </a:xfrm>
          <a:prstGeom prst="rect">
            <a:avLst/>
          </a:prstGeom>
          <a:noFill/>
          <a:ln w="0">
            <a:noFill/>
          </a:ln>
        </p:spPr>
        <p:txBody>
          <a:bodyPr lIns="90000" rIns="90000" tIns="45000" bIns="45000" anchor="t">
            <a:noAutofit/>
          </a:bodyPr>
          <a:p>
            <a:pPr>
              <a:lnSpc>
                <a:spcPct val="110000"/>
              </a:lnSpc>
            </a:pPr>
            <a:r>
              <a:rPr b="0" lang="en-GB" sz="1100" spc="-1" strike="noStrike">
                <a:solidFill>
                  <a:srgbClr val="000000"/>
                </a:solidFill>
                <a:latin typeface="Calibri"/>
                <a:ea typeface="Droid Sans Fallback"/>
              </a:rPr>
              <a:t>*Chislett, R.EPJ Web Conf., (2016) 118, 01005, </a:t>
            </a:r>
            <a:r>
              <a:rPr b="0" lang="en-US" sz="1050" spc="29" strike="noStrike">
                <a:solidFill>
                  <a:srgbClr val="000000"/>
                </a:solidFill>
                <a:latin typeface="Calibri"/>
                <a:ea typeface="Calibri"/>
              </a:rPr>
              <a:t> </a:t>
            </a:r>
            <a:r>
              <a:rPr b="0" lang="en-US" sz="1050" spc="29" strike="noStrike" baseline="30000">
                <a:solidFill>
                  <a:srgbClr val="000000"/>
                </a:solidFill>
                <a:latin typeface="Calibri"/>
                <a:ea typeface="Calibri"/>
              </a:rPr>
              <a:t>**</a:t>
            </a:r>
            <a:r>
              <a:rPr b="0" lang="en-US" sz="1050" spc="29" strike="noStrike">
                <a:solidFill>
                  <a:srgbClr val="000000"/>
                </a:solidFill>
                <a:latin typeface="Calibri"/>
                <a:ea typeface="Calibri"/>
              </a:rPr>
              <a:t>Abe et al., PTEP053C02 (2019)</a:t>
            </a:r>
            <a:endParaRPr b="0" lang="en-GB" sz="1050" spc="-1" strike="noStrike">
              <a:solidFill>
                <a:srgbClr val="000000"/>
              </a:solidFill>
              <a:latin typeface="Arial"/>
            </a:endParaRPr>
          </a:p>
        </p:txBody>
      </p:sp>
      <p:sp>
        <p:nvSpPr>
          <p:cNvPr id="326" name=""/>
          <p:cNvSpPr txBox="1"/>
          <p:nvPr/>
        </p:nvSpPr>
        <p:spPr>
          <a:xfrm>
            <a:off x="4442760" y="2449440"/>
            <a:ext cx="269280" cy="346320"/>
          </a:xfrm>
          <a:prstGeom prst="rect">
            <a:avLst/>
          </a:prstGeom>
          <a:noFill/>
          <a:ln w="0">
            <a:noFill/>
          </a:ln>
        </p:spPr>
        <p:txBody>
          <a:bodyPr lIns="90000" rIns="90000" tIns="45000" bIns="45000" anchor="t">
            <a:noAutofit/>
          </a:bodyPr>
          <a:p>
            <a:r>
              <a:rPr b="0" lang="en-GB" sz="1800" spc="-1" strike="noStrike">
                <a:solidFill>
                  <a:srgbClr val="000000"/>
                </a:solidFill>
                <a:latin typeface="Arial"/>
              </a:rPr>
              <a:t>*</a:t>
            </a:r>
            <a:endParaRPr b="0" lang="en-GB" sz="1800" spc="-1" strike="noStrike">
              <a:solidFill>
                <a:srgbClr val="000000"/>
              </a:solidFill>
              <a:latin typeface="Arial"/>
            </a:endParaRPr>
          </a:p>
        </p:txBody>
      </p:sp>
      <p:pic>
        <p:nvPicPr>
          <p:cNvPr id="327" name="Picture 45" descr="Screen Clipping"/>
          <p:cNvPicPr/>
          <p:nvPr/>
        </p:nvPicPr>
        <p:blipFill>
          <a:blip r:embed="rId2"/>
          <a:stretch/>
        </p:blipFill>
        <p:spPr>
          <a:xfrm>
            <a:off x="5000760" y="1914120"/>
            <a:ext cx="3526200" cy="179028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PlaceHolder 1"/>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The frozen spin technique*</a:t>
            </a:r>
            <a:endParaRPr b="0" lang="en-GB" sz="2400" spc="-1" strike="noStrike">
              <a:solidFill>
                <a:srgbClr val="000000"/>
              </a:solidFill>
              <a:latin typeface="Arial"/>
            </a:endParaRPr>
          </a:p>
        </p:txBody>
      </p:sp>
      <p:sp>
        <p:nvSpPr>
          <p:cNvPr id="329" name="PlaceHolder 2"/>
          <p:cNvSpPr>
            <a:spLocks noGrp="1"/>
          </p:cNvSpPr>
          <p:nvPr>
            <p:ph type="sldNum" idx="7"/>
          </p:nvPr>
        </p:nvSpPr>
        <p:spPr>
          <a:xfrm>
            <a:off x="8389800" y="495828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4E59925B-6AE6-4B1C-B391-DB7136108C49}"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330" name="Oval 1"/>
          <p:cNvSpPr/>
          <p:nvPr/>
        </p:nvSpPr>
        <p:spPr>
          <a:xfrm rot="670200">
            <a:off x="2142720" y="3562920"/>
            <a:ext cx="2047680" cy="657000"/>
          </a:xfrm>
          <a:prstGeom prst="ellipse">
            <a:avLst/>
          </a:prstGeom>
          <a:solidFill>
            <a:srgbClr val="bfbfbf">
              <a:alpha val="50000"/>
            </a:srgbClr>
          </a:solidFill>
          <a:ln w="0">
            <a:noFill/>
          </a:ln>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31" name="Straight Connector 1"/>
          <p:cNvSpPr/>
          <p:nvPr/>
        </p:nvSpPr>
        <p:spPr>
          <a:xfrm>
            <a:off x="677520" y="3286440"/>
            <a:ext cx="3205440" cy="817920"/>
          </a:xfrm>
          <a:prstGeom prst="line">
            <a:avLst/>
          </a:prstGeom>
          <a:ln cap="rnd" w="12600">
            <a:solidFill>
              <a:srgbClr val="a4a4a4"/>
            </a:solidFill>
            <a:prstDash val="sysDash"/>
            <a:roun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sp>
        <p:nvSpPr>
          <p:cNvPr id="332" name="Oval 2"/>
          <p:cNvSpPr/>
          <p:nvPr/>
        </p:nvSpPr>
        <p:spPr>
          <a:xfrm rot="1608600">
            <a:off x="2135880" y="3586680"/>
            <a:ext cx="2047680" cy="657000"/>
          </a:xfrm>
          <a:prstGeom prst="ellipse">
            <a:avLst/>
          </a:prstGeom>
          <a:solidFill>
            <a:srgbClr val="7da569">
              <a:alpha val="50000"/>
            </a:srgbClr>
          </a:solidFill>
          <a:ln w="0">
            <a:noFill/>
          </a:ln>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33" name="Straight Arrow Connector 2"/>
          <p:cNvSpPr/>
          <p:nvPr/>
        </p:nvSpPr>
        <p:spPr>
          <a:xfrm flipH="1" flipV="1">
            <a:off x="2401200" y="3796200"/>
            <a:ext cx="750600" cy="118800"/>
          </a:xfrm>
          <a:prstGeom prst="straightConnector1">
            <a:avLst/>
          </a:prstGeom>
          <a:noFill/>
          <a:ln cap="rnd" w="38160">
            <a:solidFill>
              <a:srgbClr val="0066aa"/>
            </a:solidFill>
            <a:round/>
            <a:tail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334" name="Straight Arrow Connector 3"/>
          <p:cNvSpPr/>
          <p:nvPr/>
        </p:nvSpPr>
        <p:spPr>
          <a:xfrm flipV="1">
            <a:off x="3160080" y="2759760"/>
            <a:ext cx="360" cy="1147320"/>
          </a:xfrm>
          <a:prstGeom prst="straightConnector1">
            <a:avLst/>
          </a:prstGeom>
          <a:noFill/>
          <a:ln cap="rnd" w="19080">
            <a:solidFill>
              <a:srgbClr val="4e4e4e"/>
            </a:solidFill>
            <a:round/>
            <a:tail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335" name="Straight Arrow Connector 4"/>
          <p:cNvSpPr/>
          <p:nvPr/>
        </p:nvSpPr>
        <p:spPr>
          <a:xfrm>
            <a:off x="3160080" y="3915720"/>
            <a:ext cx="318600" cy="84600"/>
          </a:xfrm>
          <a:prstGeom prst="straightConnector1">
            <a:avLst/>
          </a:prstGeom>
          <a:noFill/>
          <a:ln cap="rnd" w="19080">
            <a:solidFill>
              <a:srgbClr val="75a82b"/>
            </a:solidFill>
            <a:round/>
            <a:tail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39600" bIns="39600" anchor="t">
            <a:noAutofit/>
          </a:bodyPr>
          <a:p>
            <a:endParaRPr b="0" lang="en-GB" sz="1800" spc="-1" strike="noStrike">
              <a:solidFill>
                <a:srgbClr val="000000"/>
              </a:solidFill>
              <a:latin typeface="Arial"/>
            </a:endParaRPr>
          </a:p>
        </p:txBody>
      </p:sp>
      <p:sp>
        <p:nvSpPr>
          <p:cNvPr id="336" name="Straight Arrow Connector 16"/>
          <p:cNvSpPr/>
          <p:nvPr/>
        </p:nvSpPr>
        <p:spPr>
          <a:xfrm flipV="1">
            <a:off x="3160080" y="2890440"/>
            <a:ext cx="315360" cy="1017000"/>
          </a:xfrm>
          <a:prstGeom prst="straightConnector1">
            <a:avLst/>
          </a:prstGeom>
          <a:noFill/>
          <a:ln w="19080">
            <a:solidFill>
              <a:srgbClr val="167315"/>
            </a:solidFill>
            <a:round/>
            <a:tailEnd len="med" type="triangle" w="med"/>
          </a:ln>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337" name="Arc 1"/>
          <p:cNvSpPr/>
          <p:nvPr/>
        </p:nvSpPr>
        <p:spPr>
          <a:xfrm rot="1618800">
            <a:off x="2135880" y="3584520"/>
            <a:ext cx="2047680" cy="657000"/>
          </a:xfrm>
          <a:prstGeom prst="arc">
            <a:avLst>
              <a:gd name="adj1" fmla="val 9639987"/>
              <a:gd name="adj2" fmla="val 11296803"/>
            </a:avLst>
          </a:prstGeom>
          <a:noFill/>
          <a:ln w="19080">
            <a:solidFill>
              <a:srgbClr val="014db2"/>
            </a:solidFill>
            <a:round/>
            <a:tailEnd len="med" type="triangle" w="med"/>
          </a:ln>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mc:AlternateContent>
        <mc:Choice xmlns:a14="http://schemas.microsoft.com/office/drawing/2010/main" Requires="a14">
          <p:sp>
            <p:nvSpPr>
              <p:cNvPr id="338" name="TextBox 4"/>
              <p:cNvSpPr txBox="1"/>
              <p:nvPr/>
            </p:nvSpPr>
            <p:spPr>
              <a:xfrm>
                <a:off x="2840760" y="2789640"/>
                <a:ext cx="270360" cy="236520"/>
              </a:xfrm>
              <a:prstGeom prst="rect">
                <a:avLst/>
              </a:prstGeom>
            </p:spPr>
            <p:txBody>
              <a:bodyPr/>
              <a:p>
                <a14:m>
                  <m:oMath xmlns:m="http://schemas.openxmlformats.org/officeDocument/2006/math">
                    <m:sSub>
                      <m:e>
                        <m:acc>
                          <m:accPr>
                            <m:chr m:val="⃗"/>
                          </m:accPr>
                          <m:e>
                            <m:r>
                              <m:t xml:space="preserve">𝜔</m:t>
                            </m:r>
                          </m:e>
                        </m:acc>
                      </m:e>
                      <m:sub>
                        <m:r>
                          <m:t xml:space="preserve">𝑎</m:t>
                        </m:r>
                      </m:sub>
                    </m:sSub>
                  </m:oMath>
                </a14:m>
              </a:p>
            </p:txBody>
          </p:sp>
        </mc:Choice>
        <mc:Fallback/>
      </mc:AlternateContent>
      <mc:AlternateContent>
        <mc:Choice xmlns:a14="http://schemas.microsoft.com/office/drawing/2010/main" Requires="a14">
          <p:sp>
            <p:nvSpPr>
              <p:cNvPr id="339" name="TextBox 5"/>
              <p:cNvSpPr txBox="1"/>
              <p:nvPr/>
            </p:nvSpPr>
            <p:spPr>
              <a:xfrm>
                <a:off x="3507120" y="3759120"/>
                <a:ext cx="259920" cy="236520"/>
              </a:xfrm>
              <a:prstGeom prst="rect">
                <a:avLst/>
              </a:prstGeom>
            </p:spPr>
            <p:txBody>
              <a:bodyPr/>
              <a:p>
                <a14:m>
                  <m:oMath xmlns:m="http://schemas.openxmlformats.org/officeDocument/2006/math">
                    <m:sSub>
                      <m:e>
                        <m:acc>
                          <m:accPr>
                            <m:chr m:val="⃗"/>
                          </m:accPr>
                          <m:e>
                            <m:r>
                              <m:t xml:space="preserve">𝜔</m:t>
                            </m:r>
                          </m:e>
                        </m:acc>
                      </m:e>
                      <m:sub>
                        <m:r>
                          <m:t xml:space="preserve">𝑒</m:t>
                        </m:r>
                      </m:sub>
                    </m:sSub>
                  </m:oMath>
                </a14:m>
              </a:p>
            </p:txBody>
          </p:sp>
        </mc:Choice>
        <mc:Fallback/>
      </mc:AlternateContent>
      <mc:AlternateContent>
        <mc:Choice xmlns:a14="http://schemas.microsoft.com/office/drawing/2010/main" Requires="a14">
          <p:sp>
            <p:nvSpPr>
              <p:cNvPr id="340" name="TextBox 6"/>
              <p:cNvSpPr txBox="1"/>
              <p:nvPr/>
            </p:nvSpPr>
            <p:spPr>
              <a:xfrm>
                <a:off x="3506400" y="2624040"/>
                <a:ext cx="1033560" cy="286920"/>
              </a:xfrm>
              <a:prstGeom prst="rect">
                <a:avLst/>
              </a:prstGeom>
            </p:spPr>
            <p:txBody>
              <a:bodyPr/>
              <a:p>
                <a14:m>
                  <m:oMath xmlns:m="http://schemas.openxmlformats.org/officeDocument/2006/math">
                    <m:rad>
                      <m:radPr>
                        <m:degHide m:val="1"/>
                      </m:radPr>
                      <m:deg/>
                      <m:e>
                        <m:sSub>
                          <m:e>
                            <m:sSup>
                              <m:e>
                                <m:acc>
                                  <m:accPr>
                                    <m:chr m:val="⃗"/>
                                  </m:accPr>
                                  <m:e>
                                    <m:r>
                                      <m:t xml:space="preserve">𝜔</m:t>
                                    </m:r>
                                  </m:e>
                                </m:acc>
                              </m:e>
                              <m:sup>
                                <m:r>
                                  <m:t xml:space="preserve">2</m:t>
                                </m:r>
                              </m:sup>
                            </m:sSup>
                          </m:e>
                          <m:sub>
                            <m:r>
                              <m:t xml:space="preserve">𝑎</m:t>
                            </m:r>
                          </m:sub>
                        </m:sSub>
                        <m:r>
                          <m:t xml:space="preserve">+</m:t>
                        </m:r>
                        <m:sSub>
                          <m:e>
                            <m:sSup>
                              <m:e>
                                <m:acc>
                                  <m:accPr>
                                    <m:chr m:val="⃗"/>
                                  </m:accPr>
                                  <m:e>
                                    <m:r>
                                      <m:t xml:space="preserve">𝜔</m:t>
                                    </m:r>
                                  </m:e>
                                </m:acc>
                              </m:e>
                              <m:sup>
                                <m:r>
                                  <m:t xml:space="preserve">2</m:t>
                                </m:r>
                              </m:sup>
                            </m:sSup>
                          </m:e>
                          <m:sub>
                            <m:r>
                              <m:t xml:space="preserve">𝑒</m:t>
                            </m:r>
                          </m:sub>
                        </m:sSub>
                      </m:e>
                    </m:rad>
                  </m:oMath>
                </a14:m>
              </a:p>
            </p:txBody>
          </p:sp>
        </mc:Choice>
        <mc:Fallback/>
      </mc:AlternateContent>
      <mc:AlternateContent>
        <mc:Choice xmlns:a14="http://schemas.microsoft.com/office/drawing/2010/main" Requires="a14">
          <p:sp>
            <p:nvSpPr>
              <p:cNvPr id="341" name="TextBox 7"/>
              <p:cNvSpPr txBox="1"/>
              <p:nvPr/>
            </p:nvSpPr>
            <p:spPr>
              <a:xfrm>
                <a:off x="3205440" y="2991240"/>
                <a:ext cx="151920" cy="236520"/>
              </a:xfrm>
              <a:prstGeom prst="rect">
                <a:avLst/>
              </a:prstGeom>
            </p:spPr>
            <p:txBody>
              <a:bodyPr/>
              <a:p>
                <a14:m>
                  <m:oMath xmlns:m="http://schemas.openxmlformats.org/officeDocument/2006/math">
                    <m:r>
                      <m:t xml:space="preserve">𝜂</m:t>
                    </m:r>
                  </m:oMath>
                </a14:m>
              </a:p>
            </p:txBody>
          </p:sp>
        </mc:Choice>
        <mc:Fallback/>
      </mc:AlternateContent>
      <p:sp>
        <p:nvSpPr>
          <p:cNvPr id="342" name="Arc 2"/>
          <p:cNvSpPr/>
          <p:nvPr/>
        </p:nvSpPr>
        <p:spPr>
          <a:xfrm>
            <a:off x="-1735560" y="1934640"/>
            <a:ext cx="5305680" cy="2553480"/>
          </a:xfrm>
          <a:prstGeom prst="arc">
            <a:avLst>
              <a:gd name="adj1" fmla="val 19979841"/>
              <a:gd name="adj2" fmla="val 5539216"/>
            </a:avLst>
          </a:prstGeom>
          <a:noFill/>
          <a:ln cap="rnd" w="12600">
            <a:solidFill>
              <a:srgbClr val="4e4e4e"/>
            </a:solidFill>
            <a:prstDash val="dash"/>
            <a:round/>
            <a:tailEnd len="med" type="arrow"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43" name="Up Arrow 1"/>
          <p:cNvSpPr/>
          <p:nvPr/>
        </p:nvSpPr>
        <p:spPr>
          <a:xfrm>
            <a:off x="1358640" y="2581920"/>
            <a:ext cx="540720" cy="633600"/>
          </a:xfrm>
          <a:prstGeom prst="upArrow">
            <a:avLst>
              <a:gd name="adj1" fmla="val 50000"/>
              <a:gd name="adj2" fmla="val 50000"/>
            </a:avLst>
          </a:prstGeom>
          <a:solidFill>
            <a:srgbClr val="c50006">
              <a:alpha val="50000"/>
            </a:srgbClr>
          </a:solidFill>
          <a:ln w="0">
            <a:noFill/>
          </a:ln>
        </p:spPr>
        <p:style>
          <a:lnRef idx="0"/>
          <a:fillRef idx="0"/>
          <a:effectRef idx="0"/>
          <a:fontRef idx="minor"/>
        </p:style>
        <p:txBody>
          <a:bodyPr lIns="90000" rIns="90000" tIns="45000" bIns="45000" anchor="ctr">
            <a:noAutofit/>
          </a:bodyPr>
          <a:p>
            <a:pPr algn="ctr">
              <a:lnSpc>
                <a:spcPct val="100000"/>
              </a:lnSpc>
            </a:pPr>
            <a:r>
              <a:rPr b="0" lang="de-CH" sz="1800" spc="-1" strike="noStrike">
                <a:solidFill>
                  <a:srgbClr val="ffffff"/>
                </a:solidFill>
                <a:latin typeface="Calibri"/>
                <a:ea typeface="Calibri"/>
              </a:rPr>
              <a:t>B</a:t>
            </a:r>
            <a:endParaRPr b="0" lang="en-GB" sz="1800" spc="-1" strike="noStrike">
              <a:solidFill>
                <a:srgbClr val="ffffff"/>
              </a:solidFill>
              <a:latin typeface="Arial"/>
            </a:endParaRPr>
          </a:p>
        </p:txBody>
      </p:sp>
      <p:sp>
        <p:nvSpPr>
          <p:cNvPr id="344" name="Oval 12"/>
          <p:cNvSpPr/>
          <p:nvPr/>
        </p:nvSpPr>
        <p:spPr>
          <a:xfrm>
            <a:off x="3116880" y="3869280"/>
            <a:ext cx="85680" cy="85680"/>
          </a:xfrm>
          <a:prstGeom prst="ellipse">
            <a:avLst/>
          </a:prstGeom>
          <a:gradFill rotWithShape="0">
            <a:gsLst>
              <a:gs pos="0">
                <a:srgbClr val="fcc900"/>
              </a:gs>
              <a:gs pos="100000">
                <a:srgbClr val="ffe6bb"/>
              </a:gs>
            </a:gsLst>
            <a:lin ang="16200000"/>
          </a:gradFill>
          <a:ln w="0">
            <a:noFill/>
          </a:ln>
          <a:effectLst>
            <a:outerShdw dist="23040" dir="5400000" blurRad="39960" rotWithShape="0">
              <a:srgbClr val="000000">
                <a:alpha val="35000"/>
              </a:srgbClr>
            </a:outerShdw>
          </a:effectLst>
        </p:spPr>
        <p:style>
          <a:lnRef idx="0"/>
          <a:fillRef idx="0"/>
          <a:effectRef idx="0"/>
          <a:fontRef idx="minor"/>
        </p:style>
        <p:txBody>
          <a:bodyPr lIns="90000" rIns="90000" tIns="15480" bIns="15480" anchor="ctr">
            <a:noAutofit/>
          </a:bodyPr>
          <a:p>
            <a:endParaRPr b="0" lang="en-GB" sz="1800" spc="-1" strike="noStrike">
              <a:solidFill>
                <a:srgbClr val="000000"/>
              </a:solidFill>
              <a:latin typeface="Arial"/>
            </a:endParaRPr>
          </a:p>
        </p:txBody>
      </p:sp>
      <mc:AlternateContent>
        <mc:Choice xmlns:a14="http://schemas.microsoft.com/office/drawing/2010/main" Requires="a14">
          <p:sp>
            <p:nvSpPr>
              <p:cNvPr id="345" name="TextBox 8"/>
              <p:cNvSpPr txBox="1"/>
              <p:nvPr/>
            </p:nvSpPr>
            <p:spPr>
              <a:xfrm>
                <a:off x="2701440" y="3636360"/>
                <a:ext cx="139320" cy="236520"/>
              </a:xfrm>
              <a:prstGeom prst="rect">
                <a:avLst/>
              </a:prstGeom>
            </p:spPr>
            <p:txBody>
              <a:bodyPr/>
              <a:p>
                <a14:m>
                  <m:oMath xmlns:m="http://schemas.openxmlformats.org/officeDocument/2006/math">
                    <m:acc>
                      <m:accPr>
                        <m:chr m:val="⃗"/>
                      </m:accPr>
                      <m:e>
                        <m:r>
                          <m:t xml:space="preserve">𝑠</m:t>
                        </m:r>
                      </m:e>
                    </m:acc>
                  </m:oMath>
                </a14:m>
              </a:p>
            </p:txBody>
          </p:sp>
        </mc:Choice>
        <mc:Fallback/>
      </mc:AlternateContent>
      <p:grpSp>
        <p:nvGrpSpPr>
          <p:cNvPr id="346" name=""/>
          <p:cNvGrpSpPr/>
          <p:nvPr/>
        </p:nvGrpSpPr>
        <p:grpSpPr>
          <a:xfrm>
            <a:off x="2816280" y="1964880"/>
            <a:ext cx="6200280" cy="2918160"/>
            <a:chOff x="2816280" y="1964880"/>
            <a:chExt cx="6200280" cy="2918160"/>
          </a:xfrm>
        </p:grpSpPr>
        <p:sp>
          <p:nvSpPr>
            <p:cNvPr id="347" name="Straight Arrow Connector 22"/>
            <p:cNvSpPr/>
            <p:nvPr/>
          </p:nvSpPr>
          <p:spPr>
            <a:xfrm flipH="1">
              <a:off x="7483680" y="3842280"/>
              <a:ext cx="311400" cy="233280"/>
            </a:xfrm>
            <a:prstGeom prst="straightConnector1">
              <a:avLst/>
            </a:prstGeom>
            <a:noFill/>
            <a:ln cap="rnd" w="38160">
              <a:solidFill>
                <a:srgbClr val="0066aa"/>
              </a:solidFill>
              <a:round/>
              <a:tail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sp>
          <p:nvSpPr>
            <p:cNvPr id="348" name="Straight Arrow Connector 23"/>
            <p:cNvSpPr/>
            <p:nvPr/>
          </p:nvSpPr>
          <p:spPr>
            <a:xfrm>
              <a:off x="7803360" y="3842280"/>
              <a:ext cx="375840" cy="105120"/>
            </a:xfrm>
            <a:prstGeom prst="straightConnector1">
              <a:avLst/>
            </a:prstGeom>
            <a:noFill/>
            <a:ln cap="rnd" w="19080">
              <a:solidFill>
                <a:srgbClr val="75a82b"/>
              </a:solidFill>
              <a:round/>
              <a:tailEnd len="med" type="triangle"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t">
              <a:noAutofit/>
            </a:bodyPr>
            <a:p>
              <a:endParaRPr b="0" lang="en-GB" sz="1800" spc="-1" strike="noStrike">
                <a:solidFill>
                  <a:srgbClr val="000000"/>
                </a:solidFill>
                <a:latin typeface="Arial"/>
              </a:endParaRPr>
            </a:p>
          </p:txBody>
        </p:sp>
        <p:grpSp>
          <p:nvGrpSpPr>
            <p:cNvPr id="349" name=""/>
            <p:cNvGrpSpPr/>
            <p:nvPr/>
          </p:nvGrpSpPr>
          <p:grpSpPr>
            <a:xfrm>
              <a:off x="2816280" y="1964880"/>
              <a:ext cx="6200280" cy="2918160"/>
              <a:chOff x="2816280" y="1964880"/>
              <a:chExt cx="6200280" cy="2918160"/>
            </a:xfrm>
          </p:grpSpPr>
          <p:sp>
            <p:nvSpPr>
              <p:cNvPr id="350" name="Straight Connector 19"/>
              <p:cNvSpPr/>
              <p:nvPr/>
            </p:nvSpPr>
            <p:spPr>
              <a:xfrm>
                <a:off x="5176440" y="3121560"/>
                <a:ext cx="3529080" cy="954000"/>
              </a:xfrm>
              <a:prstGeom prst="line">
                <a:avLst/>
              </a:prstGeom>
              <a:ln cap="rnd" w="12600">
                <a:solidFill>
                  <a:srgbClr val="a4a4a4"/>
                </a:solidFill>
                <a:prstDash val="sysDash"/>
                <a:round/>
              </a:ln>
            </p:spPr>
            <p:style>
              <a:lnRef idx="0"/>
              <a:fillRef idx="0"/>
              <a:effectRef idx="0"/>
              <a:fontRef idx="minor"/>
            </p:style>
            <p:txBody>
              <a:bodyPr lIns="90000" rIns="90000" tIns="45000" bIns="45000" anchor="t" anchorCtr="1">
                <a:noAutofit/>
              </a:bodyPr>
              <a:p>
                <a:endParaRPr b="0" lang="en-GB" sz="1800" spc="-1" strike="noStrike">
                  <a:solidFill>
                    <a:srgbClr val="000000"/>
                  </a:solidFill>
                  <a:latin typeface="Arial"/>
                </a:endParaRPr>
              </a:p>
            </p:txBody>
          </p:sp>
          <p:grpSp>
            <p:nvGrpSpPr>
              <p:cNvPr id="351" name="Group 20"/>
              <p:cNvGrpSpPr/>
              <p:nvPr/>
            </p:nvGrpSpPr>
            <p:grpSpPr>
              <a:xfrm>
                <a:off x="6738120" y="3284640"/>
                <a:ext cx="2146320" cy="1045080"/>
                <a:chOff x="6738120" y="3284640"/>
                <a:chExt cx="2146320" cy="1045080"/>
              </a:xfrm>
            </p:grpSpPr>
            <p:sp>
              <p:nvSpPr>
                <p:cNvPr id="352" name="Oval 21"/>
                <p:cNvSpPr/>
                <p:nvPr/>
              </p:nvSpPr>
              <p:spPr>
                <a:xfrm rot="670200">
                  <a:off x="6782400" y="3480480"/>
                  <a:ext cx="2047680" cy="657000"/>
                </a:xfrm>
                <a:prstGeom prst="ellipse">
                  <a:avLst/>
                </a:prstGeom>
                <a:solidFill>
                  <a:srgbClr val="bfbfbf">
                    <a:alpha val="50000"/>
                  </a:srgbClr>
                </a:solidFill>
                <a:ln w="0">
                  <a:noFill/>
                </a:ln>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53" name="Arc 58"/>
                <p:cNvSpPr/>
                <p:nvPr/>
              </p:nvSpPr>
              <p:spPr>
                <a:xfrm rot="658200">
                  <a:off x="6792840" y="3473280"/>
                  <a:ext cx="2047680" cy="657000"/>
                </a:xfrm>
                <a:prstGeom prst="arc">
                  <a:avLst>
                    <a:gd name="adj1" fmla="val 7811994"/>
                    <a:gd name="adj2" fmla="val 10278245"/>
                  </a:avLst>
                </a:prstGeom>
                <a:noFill/>
                <a:ln w="19080">
                  <a:solidFill>
                    <a:srgbClr val="686868"/>
                  </a:solidFill>
                  <a:round/>
                  <a:tailEnd len="med" type="triangle" w="med"/>
                </a:ln>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grpSp>
          <p:grpSp>
            <p:nvGrpSpPr>
              <p:cNvPr id="354" name="Group 17"/>
              <p:cNvGrpSpPr/>
              <p:nvPr/>
            </p:nvGrpSpPr>
            <p:grpSpPr>
              <a:xfrm>
                <a:off x="7475040" y="2814840"/>
                <a:ext cx="660960" cy="2068200"/>
                <a:chOff x="7475040" y="2814840"/>
                <a:chExt cx="660960" cy="2068200"/>
              </a:xfrm>
            </p:grpSpPr>
            <p:sp>
              <p:nvSpPr>
                <p:cNvPr id="355" name="Oval 31"/>
                <p:cNvSpPr/>
                <p:nvPr/>
              </p:nvSpPr>
              <p:spPr>
                <a:xfrm rot="5400000">
                  <a:off x="6779520" y="3510000"/>
                  <a:ext cx="2047680" cy="657000"/>
                </a:xfrm>
                <a:prstGeom prst="ellipse">
                  <a:avLst/>
                </a:prstGeom>
                <a:solidFill>
                  <a:srgbClr val="7da569">
                    <a:alpha val="50000"/>
                  </a:srgbClr>
                </a:solidFill>
                <a:ln w="0">
                  <a:noFill/>
                </a:ln>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56" name="Arc 45"/>
                <p:cNvSpPr/>
                <p:nvPr/>
              </p:nvSpPr>
              <p:spPr>
                <a:xfrm rot="5400000">
                  <a:off x="6783480" y="3530520"/>
                  <a:ext cx="2047680" cy="657000"/>
                </a:xfrm>
                <a:prstGeom prst="arc">
                  <a:avLst>
                    <a:gd name="adj1" fmla="val 3339133"/>
                    <a:gd name="adj2" fmla="val 8426388"/>
                  </a:avLst>
                </a:prstGeom>
                <a:noFill/>
                <a:ln w="19080">
                  <a:solidFill>
                    <a:srgbClr val="014db2"/>
                  </a:solidFill>
                  <a:round/>
                  <a:tailEnd len="med" type="triangle" w="med"/>
                </a:ln>
              </p:spPr>
              <p:style>
                <a:lnRef idx="0"/>
                <a:fillRef idx="0"/>
                <a:effectRef idx="0"/>
                <a:fontRef idx="minor"/>
              </p:style>
              <p:txBody>
                <a:bodyPr lIns="90000" rIns="90000" tIns="-22680" bIns="-22680" anchor="ctr">
                  <a:noAutofit/>
                </a:bodyPr>
                <a:p>
                  <a:endParaRPr b="0" lang="en-GB" sz="1800" spc="-1" strike="noStrike">
                    <a:solidFill>
                      <a:srgbClr val="000000"/>
                    </a:solidFill>
                    <a:latin typeface="Arial"/>
                  </a:endParaRPr>
                </a:p>
              </p:txBody>
            </p:sp>
          </p:grpSp>
          <p:sp>
            <p:nvSpPr>
              <p:cNvPr id="357" name="Arc 29"/>
              <p:cNvSpPr/>
              <p:nvPr/>
            </p:nvSpPr>
            <p:spPr>
              <a:xfrm>
                <a:off x="2816280" y="1964880"/>
                <a:ext cx="5305680" cy="2553480"/>
              </a:xfrm>
              <a:prstGeom prst="arc">
                <a:avLst>
                  <a:gd name="adj1" fmla="val 19979841"/>
                  <a:gd name="adj2" fmla="val 2387684"/>
                </a:avLst>
              </a:prstGeom>
              <a:noFill/>
              <a:ln cap="rnd" w="12600">
                <a:solidFill>
                  <a:srgbClr val="4e4e4e"/>
                </a:solidFill>
                <a:prstDash val="dash"/>
                <a:round/>
                <a:tailEnd len="med" type="arrow" w="me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58" name="Oval 30"/>
              <p:cNvSpPr/>
              <p:nvPr/>
            </p:nvSpPr>
            <p:spPr>
              <a:xfrm>
                <a:off x="7760160" y="3795840"/>
                <a:ext cx="85680" cy="85680"/>
              </a:xfrm>
              <a:prstGeom prst="ellipse">
                <a:avLst/>
              </a:prstGeom>
              <a:gradFill rotWithShape="0">
                <a:gsLst>
                  <a:gs pos="0">
                    <a:srgbClr val="fcc900"/>
                  </a:gs>
                  <a:gs pos="100000">
                    <a:srgbClr val="ffe6bb"/>
                  </a:gs>
                </a:gsLst>
                <a:lin ang="16200000"/>
              </a:gradFill>
              <a:ln w="0">
                <a:noFill/>
              </a:ln>
              <a:effectLst>
                <a:outerShdw dist="23040" dir="5400000" blurRad="39960" rotWithShape="0">
                  <a:srgbClr val="000000">
                    <a:alpha val="35000"/>
                  </a:srgbClr>
                </a:outerShdw>
              </a:effectLst>
            </p:spPr>
            <p:style>
              <a:lnRef idx="0"/>
              <a:fillRef idx="0"/>
              <a:effectRef idx="0"/>
              <a:fontRef idx="minor"/>
            </p:style>
            <p:txBody>
              <a:bodyPr lIns="90000" rIns="90000" tIns="15480" bIns="15480" anchor="ctr">
                <a:noAutofit/>
              </a:bodyPr>
              <a:p>
                <a:endParaRPr b="0" lang="en-GB" sz="1800" spc="-1" strike="noStrike">
                  <a:solidFill>
                    <a:srgbClr val="000000"/>
                  </a:solidFill>
                  <a:latin typeface="Arial"/>
                </a:endParaRPr>
              </a:p>
            </p:txBody>
          </p:sp>
          <p:sp>
            <p:nvSpPr>
              <p:cNvPr id="359" name="Up Arrow 42"/>
              <p:cNvSpPr/>
              <p:nvPr/>
            </p:nvSpPr>
            <p:spPr>
              <a:xfrm>
                <a:off x="6639480" y="2630160"/>
                <a:ext cx="540720" cy="633600"/>
              </a:xfrm>
              <a:prstGeom prst="upArrow">
                <a:avLst>
                  <a:gd name="adj1" fmla="val 50000"/>
                  <a:gd name="adj2" fmla="val 50000"/>
                </a:avLst>
              </a:prstGeom>
              <a:solidFill>
                <a:srgbClr val="c50006">
                  <a:alpha val="50000"/>
                </a:srgbClr>
              </a:solidFill>
              <a:ln w="0">
                <a:noFill/>
              </a:ln>
            </p:spPr>
            <p:style>
              <a:lnRef idx="0"/>
              <a:fillRef idx="0"/>
              <a:effectRef idx="0"/>
              <a:fontRef idx="minor"/>
            </p:style>
            <p:txBody>
              <a:bodyPr lIns="90000" rIns="90000" tIns="45000" bIns="45000" anchor="ctr">
                <a:noAutofit/>
              </a:bodyPr>
              <a:p>
                <a:pPr algn="ctr">
                  <a:lnSpc>
                    <a:spcPct val="100000"/>
                  </a:lnSpc>
                </a:pPr>
                <a:r>
                  <a:rPr b="0" lang="de-CH" sz="1800" spc="-1" strike="noStrike">
                    <a:solidFill>
                      <a:srgbClr val="ffffff"/>
                    </a:solidFill>
                    <a:latin typeface="Calibri"/>
                    <a:ea typeface="Calibri"/>
                  </a:rPr>
                  <a:t>B</a:t>
                </a:r>
                <a:endParaRPr b="0" lang="en-GB" sz="1800" spc="-1" strike="noStrike">
                  <a:solidFill>
                    <a:srgbClr val="ffffff"/>
                  </a:solidFill>
                  <a:latin typeface="Arial"/>
                </a:endParaRPr>
              </a:p>
            </p:txBody>
          </p:sp>
          <p:sp>
            <p:nvSpPr>
              <p:cNvPr id="360" name="Up Arrow 41"/>
              <p:cNvSpPr/>
              <p:nvPr/>
            </p:nvSpPr>
            <p:spPr>
              <a:xfrm rot="16956000">
                <a:off x="8373960" y="3741120"/>
                <a:ext cx="546840" cy="633600"/>
              </a:xfrm>
              <a:prstGeom prst="upArrow">
                <a:avLst>
                  <a:gd name="adj1" fmla="val 50000"/>
                  <a:gd name="adj2" fmla="val 50000"/>
                </a:avLst>
              </a:prstGeom>
              <a:solidFill>
                <a:srgbClr val="003b6e">
                  <a:alpha val="50000"/>
                </a:srgbClr>
              </a:solidFill>
              <a:ln w="0">
                <a:noFill/>
              </a:ln>
            </p:spPr>
            <p:style>
              <a:lnRef idx="0"/>
              <a:fillRef idx="0"/>
              <a:effectRef idx="0"/>
              <a:fontRef idx="minor"/>
            </p:style>
            <p:txBody>
              <a:bodyPr lIns="90000" rIns="90000" tIns="45000" bIns="45000" anchor="ctr">
                <a:noAutofit/>
              </a:bodyPr>
              <a:p>
                <a:pPr algn="ctr">
                  <a:lnSpc>
                    <a:spcPct val="100000"/>
                  </a:lnSpc>
                </a:pPr>
                <a:r>
                  <a:rPr b="0" lang="de-CH" sz="1800" spc="-1" strike="noStrike">
                    <a:solidFill>
                      <a:srgbClr val="ffffff"/>
                    </a:solidFill>
                    <a:latin typeface="Calibri"/>
                    <a:ea typeface="Calibri"/>
                  </a:rPr>
                  <a:t>E</a:t>
                </a:r>
                <a:endParaRPr b="0" lang="en-GB" sz="1800" spc="-1" strike="noStrike">
                  <a:solidFill>
                    <a:srgbClr val="ffffff"/>
                  </a:solidFill>
                  <a:latin typeface="Arial"/>
                </a:endParaRPr>
              </a:p>
            </p:txBody>
          </p:sp>
          <mc:AlternateContent>
            <mc:Choice xmlns:a14="http://schemas.microsoft.com/office/drawing/2010/main" Requires="a14">
              <p:sp>
                <p:nvSpPr>
                  <p:cNvPr id="361" name="TextBox 64"/>
                  <p:cNvSpPr txBox="1"/>
                  <p:nvPr/>
                </p:nvSpPr>
                <p:spPr>
                  <a:xfrm rot="913200">
                    <a:off x="5481360" y="3349440"/>
                    <a:ext cx="961560" cy="236520"/>
                  </a:xfrm>
                  <a:prstGeom prst="rect">
                    <a:avLst/>
                  </a:prstGeom>
                </p:spPr>
                <p:txBody>
                  <a:bodyPr/>
                  <a:p>
                    <a14:m>
                      <m:oMath xmlns:m="http://schemas.openxmlformats.org/officeDocument/2006/math">
                        <m:r>
                          <m:t xml:space="preserve">𝑅</m:t>
                        </m:r>
                        <m:r>
                          <m:t xml:space="preserve">=</m:t>
                        </m:r>
                        <m:r>
                          <m:t xml:space="preserve">0.14</m:t>
                        </m:r>
                        <m:r>
                          <m:t xml:space="preserve">m</m:t>
                        </m:r>
                      </m:oMath>
                    </a14:m>
                  </a:p>
                </p:txBody>
              </p:sp>
            </mc:Choice>
            <mc:Fallback/>
          </mc:AlternateContent>
        </p:grpSp>
        <mc:AlternateContent>
          <mc:Choice xmlns:a14="http://schemas.microsoft.com/office/drawing/2010/main" Requires="a14">
            <p:sp>
              <p:nvSpPr>
                <p:cNvPr id="362" name="TextBox 32"/>
                <p:cNvSpPr txBox="1"/>
                <p:nvPr/>
              </p:nvSpPr>
              <p:spPr>
                <a:xfrm>
                  <a:off x="8144640" y="3697560"/>
                  <a:ext cx="259920" cy="236520"/>
                </a:xfrm>
                <a:prstGeom prst="rect">
                  <a:avLst/>
                </a:prstGeom>
              </p:spPr>
              <p:txBody>
                <a:bodyPr/>
                <a:p>
                  <a14:m>
                    <m:oMath xmlns:m="http://schemas.openxmlformats.org/officeDocument/2006/math">
                      <m:sSub>
                        <m:e>
                          <m:acc>
                            <m:accPr>
                              <m:chr m:val="⃗"/>
                            </m:accPr>
                            <m:e>
                              <m:r>
                                <m:t xml:space="preserve">𝜔</m:t>
                              </m:r>
                            </m:e>
                          </m:acc>
                        </m:e>
                        <m:sub>
                          <m:r>
                            <m:t xml:space="preserve">𝑒</m:t>
                          </m:r>
                        </m:sub>
                      </m:sSub>
                    </m:oMath>
                  </a14:m>
                </a:p>
              </p:txBody>
            </p:sp>
          </mc:Choice>
          <mc:Fallback/>
        </mc:AlternateContent>
      </p:grpSp>
      <p:sp>
        <p:nvSpPr>
          <p:cNvPr id="363" name="TextBox 26"/>
          <p:cNvSpPr/>
          <p:nvPr/>
        </p:nvSpPr>
        <p:spPr>
          <a:xfrm>
            <a:off x="873720" y="1979640"/>
            <a:ext cx="1590840" cy="267840"/>
          </a:xfrm>
          <a:prstGeom prst="rect">
            <a:avLst/>
          </a:prstGeom>
          <a:noFill/>
          <a:ln w="0">
            <a:noFill/>
          </a:ln>
        </p:spPr>
        <p:style>
          <a:lnRef idx="0"/>
          <a:fillRef idx="0"/>
          <a:effectRef idx="0"/>
          <a:fontRef idx="minor"/>
        </p:style>
        <p:txBody>
          <a:bodyPr lIns="0" rIns="0" tIns="0" bIns="0" anchor="t">
            <a:spAutoFit/>
          </a:bodyPr>
          <a:p>
            <a:pPr>
              <a:lnSpc>
                <a:spcPct val="110000"/>
              </a:lnSpc>
            </a:pPr>
            <a:r>
              <a:rPr b="0" lang="en-US" sz="1600" spc="29" strike="noStrike">
                <a:solidFill>
                  <a:srgbClr val="262626"/>
                </a:solidFill>
                <a:latin typeface="Humanst521 BT"/>
                <a:ea typeface="Calibri"/>
              </a:rPr>
              <a:t>FNAL &amp; JPARC</a:t>
            </a:r>
            <a:endParaRPr b="0" lang="en-GB" sz="1600" spc="-1" strike="noStrike">
              <a:solidFill>
                <a:srgbClr val="000000"/>
              </a:solidFill>
              <a:latin typeface="Arial"/>
            </a:endParaRPr>
          </a:p>
        </p:txBody>
      </p:sp>
      <p:sp>
        <p:nvSpPr>
          <p:cNvPr id="364" name="TextBox 27"/>
          <p:cNvSpPr/>
          <p:nvPr/>
        </p:nvSpPr>
        <p:spPr>
          <a:xfrm>
            <a:off x="5092920" y="1875600"/>
            <a:ext cx="4109400" cy="1004040"/>
          </a:xfrm>
          <a:prstGeom prst="rect">
            <a:avLst/>
          </a:prstGeom>
          <a:noFill/>
          <a:ln w="0">
            <a:noFill/>
          </a:ln>
        </p:spPr>
        <p:style>
          <a:lnRef idx="0"/>
          <a:fillRef idx="0"/>
          <a:effectRef idx="0"/>
          <a:fontRef idx="minor"/>
        </p:style>
        <p:txBody>
          <a:bodyPr lIns="0" rIns="0" tIns="0" bIns="0" anchor="t">
            <a:spAutoFit/>
          </a:bodyPr>
          <a:p>
            <a:pPr>
              <a:lnSpc>
                <a:spcPct val="110000"/>
              </a:lnSpc>
            </a:pPr>
            <a:r>
              <a:rPr b="0" lang="en-US" sz="1600" spc="29" strike="noStrike">
                <a:solidFill>
                  <a:srgbClr val="262626"/>
                </a:solidFill>
                <a:latin typeface="Humanst521 BT"/>
                <a:ea typeface="Calibri"/>
              </a:rPr>
              <a:t>Frozen spin at PSI</a:t>
            </a:r>
            <a:r>
              <a:rPr b="0" lang="en-US" sz="1600" spc="29" strike="noStrike">
                <a:solidFill>
                  <a:srgbClr val="262626"/>
                </a:solidFill>
                <a:latin typeface="Humanst521 Lt BT"/>
                <a:ea typeface="Calibri"/>
              </a:rPr>
              <a:t>: </a:t>
            </a:r>
            <a:endParaRPr b="0" lang="en-GB" sz="1600" spc="-1" strike="noStrike">
              <a:solidFill>
                <a:srgbClr val="000000"/>
              </a:solidFill>
              <a:latin typeface="Arial"/>
            </a:endParaRPr>
          </a:p>
          <a:p>
            <a:pPr marL="216000" indent="-216000">
              <a:lnSpc>
                <a:spcPct val="110000"/>
              </a:lnSpc>
              <a:buClr>
                <a:srgbClr val="000000"/>
              </a:buClr>
              <a:buSzPct val="45000"/>
              <a:buFont typeface="Wingdings" charset="2"/>
              <a:buChar char=""/>
              <a:tabLst>
                <a:tab algn="l" pos="0"/>
              </a:tabLst>
            </a:pPr>
            <a:r>
              <a:rPr b="0" lang="en-GB" sz="1400" spc="-1" strike="noStrike">
                <a:solidFill>
                  <a:srgbClr val="000000"/>
                </a:solidFill>
                <a:latin typeface="Calibri"/>
                <a:ea typeface="ヒラギノ角ゴ Pro W3"/>
              </a:rPr>
              <a:t>precursor: d</a:t>
            </a:r>
            <a:r>
              <a:rPr b="0" lang="en-GB" sz="1400" spc="-1" strike="noStrike" baseline="-8000">
                <a:solidFill>
                  <a:srgbClr val="000000"/>
                </a:solidFill>
                <a:latin typeface="Calibri"/>
                <a:ea typeface="Calibri"/>
              </a:rPr>
              <a:t>μ</a:t>
            </a:r>
            <a:r>
              <a:rPr b="0" lang="en-GB" sz="1400" spc="-1" strike="noStrike">
                <a:solidFill>
                  <a:srgbClr val="000000"/>
                </a:solidFill>
                <a:latin typeface="Calibri"/>
                <a:ea typeface="ヒラギノ角ゴ Pro W3"/>
              </a:rPr>
              <a:t> = 3x10</a:t>
            </a:r>
            <a:r>
              <a:rPr b="0" lang="en-GB" sz="1400" spc="-1" strike="noStrike" baseline="33000">
                <a:solidFill>
                  <a:srgbClr val="000000"/>
                </a:solidFill>
                <a:latin typeface="Calibri"/>
                <a:ea typeface="ヒラギノ角ゴ Pro W3"/>
              </a:rPr>
              <a:t>-21</a:t>
            </a:r>
            <a:r>
              <a:rPr b="0" lang="en-GB" sz="1400" spc="-1" strike="noStrike">
                <a:solidFill>
                  <a:srgbClr val="000000"/>
                </a:solidFill>
                <a:latin typeface="Calibri"/>
                <a:ea typeface="ヒラギノ角ゴ Pro W3"/>
              </a:rPr>
              <a:t> e.cm</a:t>
            </a:r>
            <a:br>
              <a:rPr sz="1400"/>
            </a:br>
            <a:r>
              <a:rPr b="0" lang="en-GB" sz="1400" spc="-1" strike="noStrike">
                <a:solidFill>
                  <a:srgbClr val="000000"/>
                </a:solidFill>
                <a:latin typeface="Calibri"/>
                <a:ea typeface="ヒラギノ角ゴ Pro W3"/>
              </a:rPr>
              <a:t>final: </a:t>
            </a:r>
            <a:r>
              <a:rPr b="0" lang="en-GB" sz="1400" spc="-1" strike="noStrike">
                <a:solidFill>
                  <a:srgbClr val="000000"/>
                </a:solidFill>
                <a:latin typeface="Calibri"/>
                <a:ea typeface="ヒラギノ角ゴ Pro W3"/>
              </a:rPr>
              <a:t>d</a:t>
            </a:r>
            <a:r>
              <a:rPr b="0" lang="en-GB" sz="1400" spc="-1" strike="noStrike" baseline="-8000">
                <a:solidFill>
                  <a:srgbClr val="000000"/>
                </a:solidFill>
                <a:latin typeface="Calibri"/>
                <a:ea typeface="ヒラギノ角ゴ Pro W3"/>
              </a:rPr>
              <a:t>μ</a:t>
            </a:r>
            <a:r>
              <a:rPr b="0" lang="en-GB" sz="1400" spc="-1" strike="noStrike">
                <a:solidFill>
                  <a:srgbClr val="000000"/>
                </a:solidFill>
                <a:latin typeface="Calibri"/>
                <a:ea typeface="ヒラギノ角ゴ Pro W3"/>
              </a:rPr>
              <a:t> = 6x10</a:t>
            </a:r>
            <a:r>
              <a:rPr b="0" lang="en-GB" sz="1400" spc="-1" strike="noStrike" baseline="33000">
                <a:solidFill>
                  <a:srgbClr val="000000"/>
                </a:solidFill>
                <a:latin typeface="Calibri"/>
                <a:ea typeface="ヒラギノ角ゴ Pro W3"/>
              </a:rPr>
              <a:t>-23</a:t>
            </a:r>
            <a:r>
              <a:rPr b="0" lang="en-GB" sz="1400" spc="-1" strike="noStrike">
                <a:solidFill>
                  <a:srgbClr val="000000"/>
                </a:solidFill>
                <a:latin typeface="Calibri"/>
                <a:ea typeface="ヒラギノ角ゴ Pro W3"/>
              </a:rPr>
              <a:t> e.cm</a:t>
            </a:r>
            <a:endParaRPr b="0" lang="en-GB" sz="1400" spc="-1" strike="noStrike">
              <a:solidFill>
                <a:srgbClr val="000000"/>
              </a:solidFill>
              <a:latin typeface="Arial"/>
            </a:endParaRPr>
          </a:p>
          <a:p>
            <a:pPr>
              <a:lnSpc>
                <a:spcPct val="110000"/>
              </a:lnSpc>
            </a:pPr>
            <a:r>
              <a:rPr b="0" lang="en-US" sz="1600" spc="29" strike="noStrike">
                <a:solidFill>
                  <a:srgbClr val="262626"/>
                </a:solidFill>
                <a:latin typeface="Humanst521 BT"/>
                <a:ea typeface="Calibri"/>
              </a:rPr>
              <a:t> </a:t>
            </a:r>
            <a:endParaRPr b="0" lang="en-GB" sz="1600" spc="-1" strike="noStrike">
              <a:solidFill>
                <a:srgbClr val="000000"/>
              </a:solidFill>
              <a:latin typeface="Arial"/>
            </a:endParaRPr>
          </a:p>
        </p:txBody>
      </p:sp>
      <mc:AlternateContent>
        <mc:Choice xmlns:a14="http://schemas.microsoft.com/office/drawing/2010/main" Requires="a14">
          <p:sp>
            <p:nvSpPr>
              <p:cNvPr id="365" name="TextBox 28"/>
              <p:cNvSpPr txBox="1"/>
              <p:nvPr/>
            </p:nvSpPr>
            <p:spPr>
              <a:xfrm>
                <a:off x="2407320" y="1925640"/>
                <a:ext cx="1773000" cy="311760"/>
              </a:xfrm>
              <a:prstGeom prst="rect">
                <a:avLst/>
              </a:prstGeom>
            </p:spPr>
            <p:txBody>
              <a:bodyPr/>
              <a:p>
                <a14:m>
                  <m:oMath xmlns:m="http://schemas.openxmlformats.org/officeDocument/2006/math">
                    <m:r>
                      <m:t xml:space="preserve">𝜎</m:t>
                    </m:r>
                    <m:d>
                      <m:dPr>
                        <m:begChr m:val="("/>
                        <m:endChr m:val=")"/>
                      </m:dPr>
                      <m:e>
                        <m:sSub>
                          <m:e>
                            <m:r>
                              <m:t xml:space="preserve">𝑑</m:t>
                            </m:r>
                          </m:e>
                          <m:sub>
                            <m:r>
                              <m:t xml:space="preserve">𝜇</m:t>
                            </m:r>
                          </m:sub>
                        </m:sSub>
                      </m:e>
                    </m:d>
                    <m:r>
                      <m:t xml:space="preserve">≈</m:t>
                    </m:r>
                    <m:sSup>
                      <m:e>
                        <m:r>
                          <m:t xml:space="preserve">10</m:t>
                        </m:r>
                      </m:e>
                      <m:sup>
                        <m:r>
                          <m:t xml:space="preserve">−</m:t>
                        </m:r>
                        <m:r>
                          <m:t xml:space="preserve">21</m:t>
                        </m:r>
                      </m:sup>
                    </m:sSup>
                    <m:r>
                      <m:t xml:space="preserve">𝑒</m:t>
                    </m:r>
                    <m:r>
                      <m:t xml:space="preserve">cm</m:t>
                    </m:r>
                  </m:oMath>
                </a14:m>
              </a:p>
            </p:txBody>
          </p:sp>
        </mc:Choice>
        <mc:Fallback/>
      </mc:AlternateContent>
      <p:sp>
        <p:nvSpPr>
          <p:cNvPr id="366" name="TextBox 31"/>
          <p:cNvSpPr/>
          <p:nvPr/>
        </p:nvSpPr>
        <p:spPr>
          <a:xfrm>
            <a:off x="1263960" y="4902840"/>
            <a:ext cx="2076480" cy="184320"/>
          </a:xfrm>
          <a:prstGeom prst="rect">
            <a:avLst/>
          </a:prstGeom>
          <a:noFill/>
          <a:ln w="0">
            <a:noFill/>
          </a:ln>
        </p:spPr>
        <p:style>
          <a:lnRef idx="0"/>
          <a:fillRef idx="0"/>
          <a:effectRef idx="0"/>
          <a:fontRef idx="minor"/>
        </p:style>
        <p:txBody>
          <a:bodyPr wrap="none" lIns="0" rIns="0" tIns="0" bIns="0" anchor="t">
            <a:spAutoFit/>
          </a:bodyPr>
          <a:p>
            <a:pPr>
              <a:lnSpc>
                <a:spcPct val="110000"/>
              </a:lnSpc>
            </a:pPr>
            <a:r>
              <a:rPr b="0" lang="en-US" sz="1100" spc="29" strike="noStrike" baseline="30000">
                <a:solidFill>
                  <a:srgbClr val="262626"/>
                </a:solidFill>
                <a:latin typeface="Calibri"/>
                <a:ea typeface="Calibri"/>
              </a:rPr>
              <a:t>*</a:t>
            </a:r>
            <a:r>
              <a:rPr b="0" lang="en-US" sz="1100" spc="29" strike="noStrike">
                <a:solidFill>
                  <a:srgbClr val="262626"/>
                </a:solidFill>
                <a:latin typeface="Calibri"/>
                <a:ea typeface="Calibri"/>
              </a:rPr>
              <a:t>Farley et al, PRL93 042001 (2004)</a:t>
            </a:r>
            <a:endParaRPr b="0" lang="en-GB" sz="1100" spc="-1" strike="noStrike">
              <a:solidFill>
                <a:srgbClr val="000000"/>
              </a:solidFill>
              <a:latin typeface="Arial"/>
            </a:endParaRPr>
          </a:p>
        </p:txBody>
      </p:sp>
      <mc:AlternateContent>
        <mc:Choice xmlns:a14="http://schemas.microsoft.com/office/drawing/2010/main" Requires="a14">
          <p:sp>
            <p:nvSpPr>
              <p:cNvPr id="367" name="TextBox 36"/>
              <p:cNvSpPr txBox="1"/>
              <p:nvPr/>
            </p:nvSpPr>
            <p:spPr>
              <a:xfrm rot="913200">
                <a:off x="731520" y="3519720"/>
                <a:ext cx="1064880" cy="236520"/>
              </a:xfrm>
              <a:prstGeom prst="rect">
                <a:avLst/>
              </a:prstGeom>
            </p:spPr>
            <p:txBody>
              <a:bodyPr/>
              <a:p>
                <a14:m>
                  <m:oMath xmlns:m="http://schemas.openxmlformats.org/officeDocument/2006/math">
                    <m:r>
                      <m:t xml:space="preserve">𝑅</m:t>
                    </m:r>
                    <m:r>
                      <m:t xml:space="preserve">=</m:t>
                    </m:r>
                    <m:r>
                      <m:t xml:space="preserve">7.114</m:t>
                    </m:r>
                    <m:r>
                      <m:t xml:space="preserve">m</m:t>
                    </m:r>
                  </m:oMath>
                </a14:m>
              </a:p>
            </p:txBody>
          </p:sp>
        </mc:Choice>
        <mc:Fallback/>
      </mc:AlternateContent>
      <mc:AlternateContent>
        <mc:Choice xmlns:a14="http://schemas.microsoft.com/office/drawing/2010/main" Requires="a14">
          <p:sp>
            <p:nvSpPr>
              <p:cNvPr id="368" name=""/>
              <p:cNvSpPr txBox="1"/>
              <p:nvPr/>
            </p:nvSpPr>
            <p:spPr>
              <a:xfrm>
                <a:off x="3464280" y="2232720"/>
                <a:ext cx="719640" cy="359640"/>
              </a:xfrm>
              <a:prstGeom prst="rect">
                <a:avLst/>
              </a:prstGeom>
            </p:spPr>
            <p:txBody>
              <a:bodyPr/>
              <a:p>
                <a14:m>
                  <m:oMath xmlns:m="http://schemas.openxmlformats.org/officeDocument/2006/math"/>
                </a14:m>
              </a:p>
            </p:txBody>
          </p:sp>
        </mc:Choice>
        <mc:Fallback/>
      </mc:AlternateContent>
      <p:grpSp>
        <p:nvGrpSpPr>
          <p:cNvPr id="369" name=""/>
          <p:cNvGrpSpPr/>
          <p:nvPr/>
        </p:nvGrpSpPr>
        <p:grpSpPr>
          <a:xfrm>
            <a:off x="2312640" y="721080"/>
            <a:ext cx="4158720" cy="1049760"/>
            <a:chOff x="2312640" y="721080"/>
            <a:chExt cx="4158720" cy="1049760"/>
          </a:xfrm>
        </p:grpSpPr>
        <p:grpSp>
          <p:nvGrpSpPr>
            <p:cNvPr id="370" name=""/>
            <p:cNvGrpSpPr/>
            <p:nvPr/>
          </p:nvGrpSpPr>
          <p:grpSpPr>
            <a:xfrm>
              <a:off x="2312640" y="768240"/>
              <a:ext cx="4158720" cy="1002600"/>
              <a:chOff x="2312640" y="768240"/>
              <a:chExt cx="4158720" cy="1002600"/>
            </a:xfrm>
          </p:grpSpPr>
          <p:pic>
            <p:nvPicPr>
              <p:cNvPr id="371" name="" descr=""/>
              <p:cNvPicPr/>
              <p:nvPr/>
            </p:nvPicPr>
            <p:blipFill>
              <a:blip r:embed="rId1"/>
              <a:stretch/>
            </p:blipFill>
            <p:spPr>
              <a:xfrm>
                <a:off x="2312640" y="768240"/>
                <a:ext cx="4143960" cy="659520"/>
              </a:xfrm>
              <a:prstGeom prst="rect">
                <a:avLst/>
              </a:prstGeom>
              <a:ln w="0">
                <a:noFill/>
              </a:ln>
            </p:spPr>
          </p:pic>
          <p:sp>
            <p:nvSpPr>
              <p:cNvPr id="372" name="Right Brace 51"/>
              <p:cNvSpPr/>
              <p:nvPr/>
            </p:nvSpPr>
            <p:spPr>
              <a:xfrm rot="5400000">
                <a:off x="4016160" y="516240"/>
                <a:ext cx="228240" cy="1801440"/>
              </a:xfrm>
              <a:prstGeom prst="rightBrace">
                <a:avLst>
                  <a:gd name="adj1" fmla="val 8333"/>
                  <a:gd name="adj2" fmla="val 50000"/>
                </a:avLst>
              </a:prstGeom>
              <a:noFill/>
              <a:ln cap="rnd" w="12600">
                <a:solidFill>
                  <a:srgbClr val="4e4e4e"/>
                </a:solidFill>
                <a:roun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73" name="TextBox 52"/>
              <p:cNvSpPr/>
              <p:nvPr/>
            </p:nvSpPr>
            <p:spPr>
              <a:xfrm>
                <a:off x="3835440" y="1536120"/>
                <a:ext cx="985680" cy="234720"/>
              </a:xfrm>
              <a:prstGeom prst="rect">
                <a:avLst/>
              </a:prstGeom>
              <a:noFill/>
              <a:ln w="0">
                <a:noFill/>
              </a:ln>
            </p:spPr>
            <p:style>
              <a:lnRef idx="0"/>
              <a:fillRef idx="0"/>
              <a:effectRef idx="0"/>
              <a:fontRef idx="minor"/>
            </p:style>
            <p:txBody>
              <a:bodyPr lIns="0" rIns="0" tIns="0" bIns="0" anchor="t">
                <a:spAutoFit/>
              </a:bodyPr>
              <a:p>
                <a:pPr>
                  <a:lnSpc>
                    <a:spcPct val="110000"/>
                  </a:lnSpc>
                </a:pPr>
                <a:r>
                  <a:rPr b="0" lang="en-US" sz="1400" spc="29" strike="noStrike">
                    <a:solidFill>
                      <a:srgbClr val="262626"/>
                    </a:solidFill>
                    <a:latin typeface="Humanst521 Lt BT"/>
                    <a:ea typeface="Calibri"/>
                  </a:rPr>
                  <a:t>g-2 term </a:t>
                </a:r>
                <a:endParaRPr b="0" lang="en-GB" sz="1400" spc="-1" strike="noStrike">
                  <a:solidFill>
                    <a:srgbClr val="000000"/>
                  </a:solidFill>
                  <a:latin typeface="Arial"/>
                </a:endParaRPr>
              </a:p>
            </p:txBody>
          </p:sp>
          <p:grpSp>
            <p:nvGrpSpPr>
              <p:cNvPr id="374" name="Group 14"/>
              <p:cNvGrpSpPr/>
              <p:nvPr/>
            </p:nvGrpSpPr>
            <p:grpSpPr>
              <a:xfrm>
                <a:off x="5115600" y="1307520"/>
                <a:ext cx="1355760" cy="460800"/>
                <a:chOff x="5115600" y="1307520"/>
                <a:chExt cx="1355760" cy="460800"/>
              </a:xfrm>
            </p:grpSpPr>
            <p:sp>
              <p:nvSpPr>
                <p:cNvPr id="375" name="Right Brace 53"/>
                <p:cNvSpPr/>
                <p:nvPr/>
              </p:nvSpPr>
              <p:spPr>
                <a:xfrm rot="5400000">
                  <a:off x="5577480" y="845280"/>
                  <a:ext cx="238320" cy="1162080"/>
                </a:xfrm>
                <a:prstGeom prst="rightBrace">
                  <a:avLst>
                    <a:gd name="adj1" fmla="val 8333"/>
                    <a:gd name="adj2" fmla="val 50036"/>
                  </a:avLst>
                </a:prstGeom>
                <a:noFill/>
                <a:ln cap="rnd" w="12600">
                  <a:solidFill>
                    <a:srgbClr val="4e4e4e"/>
                  </a:solidFill>
                  <a:roun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76" name="TextBox 54"/>
                <p:cNvSpPr/>
                <p:nvPr/>
              </p:nvSpPr>
              <p:spPr>
                <a:xfrm>
                  <a:off x="5270040" y="1533600"/>
                  <a:ext cx="1201320" cy="234720"/>
                </a:xfrm>
                <a:prstGeom prst="rect">
                  <a:avLst/>
                </a:prstGeom>
                <a:noFill/>
                <a:ln w="0">
                  <a:noFill/>
                </a:ln>
              </p:spPr>
              <p:style>
                <a:lnRef idx="0"/>
                <a:fillRef idx="0"/>
                <a:effectRef idx="0"/>
                <a:fontRef idx="minor"/>
              </p:style>
              <p:txBody>
                <a:bodyPr lIns="0" rIns="0" tIns="0" bIns="0" anchor="t">
                  <a:spAutoFit/>
                </a:bodyPr>
                <a:p>
                  <a:pPr>
                    <a:lnSpc>
                      <a:spcPct val="110000"/>
                    </a:lnSpc>
                  </a:pPr>
                  <a:r>
                    <a:rPr b="0" lang="en-US" sz="1400" spc="29" strike="noStrike">
                      <a:solidFill>
                        <a:srgbClr val="262626"/>
                      </a:solidFill>
                      <a:latin typeface="Calibri"/>
                      <a:ea typeface="Calibri"/>
                    </a:rPr>
                    <a:t>EDM term </a:t>
                  </a:r>
                  <a:endParaRPr b="0" lang="en-GB" sz="1400" spc="-1" strike="noStrike">
                    <a:solidFill>
                      <a:srgbClr val="000000"/>
                    </a:solidFill>
                    <a:latin typeface="Arial"/>
                  </a:endParaRPr>
                </a:p>
              </p:txBody>
            </p:sp>
          </p:grpSp>
        </p:grpSp>
        <p:sp>
          <p:nvSpPr>
            <p:cNvPr id="377" name=""/>
            <p:cNvSpPr/>
            <p:nvPr/>
          </p:nvSpPr>
          <p:spPr>
            <a:xfrm>
              <a:off x="3159000" y="782280"/>
              <a:ext cx="1905120" cy="748440"/>
            </a:xfrm>
            <a:prstGeom prst="line">
              <a:avLst/>
            </a:prstGeom>
            <a:ln w="18000">
              <a:solidFill>
                <a:srgbClr val="f44336"/>
              </a:solidFill>
              <a:round/>
            </a:ln>
          </p:spPr>
          <p:style>
            <a:lnRef idx="0"/>
            <a:fillRef idx="0"/>
            <a:effectRef idx="0"/>
            <a:fontRef idx="minor"/>
          </p:style>
          <p:txBody>
            <a:bodyPr lIns="99000" rIns="99000" tIns="54000" bIns="54000" anchor="ctr">
              <a:noAutofit/>
            </a:bodyPr>
            <a:p>
              <a:endParaRPr b="0" lang="en-GB" sz="1800" spc="-1" strike="noStrike">
                <a:solidFill>
                  <a:srgbClr val="000000"/>
                </a:solidFill>
                <a:latin typeface="Arial"/>
              </a:endParaRPr>
            </a:p>
          </p:txBody>
        </p:sp>
        <p:sp>
          <p:nvSpPr>
            <p:cNvPr id="378" name=""/>
            <p:cNvSpPr/>
            <p:nvPr/>
          </p:nvSpPr>
          <p:spPr>
            <a:xfrm flipH="1">
              <a:off x="3124800" y="721080"/>
              <a:ext cx="1973160" cy="843480"/>
            </a:xfrm>
            <a:prstGeom prst="line">
              <a:avLst/>
            </a:prstGeom>
            <a:ln w="18000">
              <a:solidFill>
                <a:srgbClr val="f44336"/>
              </a:solidFill>
              <a:round/>
            </a:ln>
          </p:spPr>
          <p:style>
            <a:lnRef idx="0"/>
            <a:fillRef idx="0"/>
            <a:effectRef idx="0"/>
            <a:fontRef idx="minor"/>
          </p:style>
          <p:txBody>
            <a:bodyPr lIns="99000" rIns="99000" tIns="54000" bIns="54000" anchor="ctr">
              <a:noAutofit/>
            </a:bodyPr>
            <a:p>
              <a:endParaRPr b="0" lang="en-GB" sz="1800" spc="-1" strike="noStrike">
                <a:solidFill>
                  <a:srgbClr val="000000"/>
                </a:solidFill>
                <a:latin typeface="Arial"/>
              </a:endParaRPr>
            </a:p>
          </p:txBody>
        </p:sp>
      </p:gr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PlaceHolder 1"/>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The experiment in a nutshell: video</a:t>
            </a:r>
            <a:endParaRPr b="0" lang="en-GB" sz="2400" spc="-1" strike="noStrike">
              <a:solidFill>
                <a:srgbClr val="000000"/>
              </a:solidFill>
              <a:latin typeface="Arial"/>
            </a:endParaRPr>
          </a:p>
        </p:txBody>
      </p:sp>
      <p:pic>
        <p:nvPicPr>
          <p:cNvPr id="380" name="" descr="">
            <a:hlinkClick r:id="" action="ppaction://media"/>
          </p:cNvPr>
          <p:cNvPicPr/>
          <p:nvPr>
            <a:videoFile r:link="rId1"/>
            <p:extLst>
              <p:ext uri="{DAA4B4D4-6D71-4841-9C94-3DE7FCFB9230}">
                <p14:media r:embed="rId2"/>
              </p:ext>
            </p:extLst>
          </p:nvPr>
        </p:nvPicPr>
        <p:blipFill>
          <a:blip r:embed="rId3"/>
          <a:stretch>
            <a:fillRect/>
          </a:stretch>
        </p:blipFill>
        <p:spPr>
          <a:xfrm>
            <a:off x="-23760" y="24120"/>
            <a:ext cx="8667720" cy="5151240"/>
          </a:xfrm>
          <a:prstGeom prst="rect">
            <a:avLst/>
          </a:prstGeom>
          <a:ln w="0">
            <a:noFill/>
          </a:ln>
        </p:spPr>
      </p:pic>
      <p:pic>
        <p:nvPicPr>
          <p:cNvPr id="381" name="Bild 1" descr="PSI-Logo_narrow_30k.eps"/>
          <p:cNvPicPr/>
          <p:nvPr/>
        </p:nvPicPr>
        <p:blipFill>
          <a:blip r:embed="rId4"/>
          <a:stretch/>
        </p:blipFill>
        <p:spPr>
          <a:xfrm>
            <a:off x="193320" y="61200"/>
            <a:ext cx="1014120" cy="36036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mediacall" presetID="0">
                                  <p:stCondLst>
                                    <p:cond delay="0"/>
                                  </p:stCondLst>
                                  <p:childTnLst>
                                    <p:cmd type="call" cmd="togglePause">
                                      <p:cBhvr>
                                        <p:cTn id="6" dur="1" fill="hold">
                                          <p:stCondLst>
                                            <p:cond delay="0"/>
                                          </p:stCondLst>
                                        </p:cTn>
                                        <p:tgtEl>
                                          <p:spTgt spid="380"/>
                                        </p:tgtEl>
                                      </p:cBhvr>
                                    </p:cmd>
                                  </p:childTnLst>
                                </p:cTn>
                              </p:par>
                            </p:childTnLst>
                          </p:cTn>
                        </p:par>
                      </p:childTnLst>
                    </p:cTn>
                  </p:par>
                  <p:par>
                    <p:cTn id="7" fill="hold">
                      <p:stCondLst>
                        <p:cond delay="indefinite"/>
                      </p:stCondLst>
                      <p:childTnLst>
                        <p:par>
                          <p:cTn id="8" fill="hold">
                            <p:stCondLst>
                              <p:cond delay="0"/>
                            </p:stCondLst>
                            <p:childTnLst>
                              <p:par>
                                <p:cTn id="9" nodeType="clickEffect" fill="hold" presetClass="mediacall" presetID="0">
                                  <p:stCondLst>
                                    <p:cond delay="0"/>
                                  </p:stCondLst>
                                  <p:childTnLst>
                                    <p:cmd type="call" cmd="play">
                                      <p:cBhvr>
                                        <p:cTn id="10" dur="1" fill="hold">
                                          <p:stCondLst>
                                            <p:cond delay="0"/>
                                          </p:stCondLst>
                                        </p:cTn>
                                        <p:tgtEl>
                                          <p:spTgt spid="38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PlaceHolder 1"/>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Fro</a:t>
            </a:r>
            <a:r>
              <a:rPr b="0" lang="en-US" sz="2400" spc="-1" strike="noStrike">
                <a:solidFill>
                  <a:srgbClr val="686868"/>
                </a:solidFill>
                <a:latin typeface="Georgia"/>
                <a:ea typeface="ヒラギノ角ゴ Pro W3"/>
              </a:rPr>
              <a:t>zen </a:t>
            </a:r>
            <a:r>
              <a:rPr b="0" lang="en-US" sz="2400" spc="-1" strike="noStrike">
                <a:solidFill>
                  <a:srgbClr val="686868"/>
                </a:solidFill>
                <a:latin typeface="Georgia"/>
                <a:ea typeface="ヒラギノ角ゴ Pro W3"/>
              </a:rPr>
              <a:t>spin </a:t>
            </a:r>
            <a:r>
              <a:rPr b="0" lang="en-US" sz="2400" spc="-1" strike="noStrike">
                <a:solidFill>
                  <a:srgbClr val="686868"/>
                </a:solidFill>
                <a:latin typeface="Georgia"/>
                <a:ea typeface="ヒラギノ角ゴ Pro W3"/>
              </a:rPr>
              <a:t>tech</a:t>
            </a:r>
            <a:r>
              <a:rPr b="0" lang="en-US" sz="2400" spc="-1" strike="noStrike">
                <a:solidFill>
                  <a:srgbClr val="686868"/>
                </a:solidFill>
                <a:latin typeface="Georgia"/>
                <a:ea typeface="ヒラギノ角ゴ Pro W3"/>
              </a:rPr>
              <a:t>niq</a:t>
            </a:r>
            <a:r>
              <a:rPr b="0" lang="en-US" sz="2400" spc="-1" strike="noStrike">
                <a:solidFill>
                  <a:srgbClr val="686868"/>
                </a:solidFill>
                <a:latin typeface="Georgia"/>
                <a:ea typeface="ヒラギノ角ゴ Pro W3"/>
              </a:rPr>
              <a:t>ue </a:t>
            </a:r>
            <a:r>
              <a:rPr b="0" lang="en-US" sz="2400" spc="-1" strike="noStrike">
                <a:solidFill>
                  <a:srgbClr val="686868"/>
                </a:solidFill>
                <a:latin typeface="Georgia"/>
                <a:ea typeface="ヒラギノ角ゴ Pro W3"/>
              </a:rPr>
              <a:t>in a </a:t>
            </a:r>
            <a:r>
              <a:rPr b="0" lang="en-US" sz="2400" spc="-1" strike="noStrike">
                <a:solidFill>
                  <a:srgbClr val="686868"/>
                </a:solidFill>
                <a:latin typeface="Georgia"/>
                <a:ea typeface="ヒラギノ角ゴ Pro W3"/>
              </a:rPr>
              <a:t>nut</a:t>
            </a:r>
            <a:r>
              <a:rPr b="0" lang="en-US" sz="2400" spc="-1" strike="noStrike">
                <a:solidFill>
                  <a:srgbClr val="686868"/>
                </a:solidFill>
                <a:latin typeface="Georgia"/>
                <a:ea typeface="ヒラギノ角ゴ Pro W3"/>
              </a:rPr>
              <a:t>shel</a:t>
            </a:r>
            <a:r>
              <a:rPr b="0" lang="en-US" sz="2400" spc="-1" strike="noStrike">
                <a:solidFill>
                  <a:srgbClr val="686868"/>
                </a:solidFill>
                <a:latin typeface="Georgia"/>
                <a:ea typeface="ヒラギノ角ゴ Pro W3"/>
              </a:rPr>
              <a:t>l</a:t>
            </a:r>
            <a:endParaRPr b="0" lang="en-GB" sz="2400" spc="-1" strike="noStrike">
              <a:solidFill>
                <a:srgbClr val="000000"/>
              </a:solidFill>
              <a:latin typeface="Arial"/>
            </a:endParaRPr>
          </a:p>
        </p:txBody>
      </p:sp>
      <p:grpSp>
        <p:nvGrpSpPr>
          <p:cNvPr id="383" name=""/>
          <p:cNvGrpSpPr/>
          <p:nvPr/>
        </p:nvGrpSpPr>
        <p:grpSpPr>
          <a:xfrm>
            <a:off x="5198040" y="744120"/>
            <a:ext cx="3875040" cy="993240"/>
            <a:chOff x="5198040" y="744120"/>
            <a:chExt cx="3875040" cy="993240"/>
          </a:xfrm>
        </p:grpSpPr>
        <p:grpSp>
          <p:nvGrpSpPr>
            <p:cNvPr id="384" name=""/>
            <p:cNvGrpSpPr/>
            <p:nvPr/>
          </p:nvGrpSpPr>
          <p:grpSpPr>
            <a:xfrm>
              <a:off x="5198040" y="788040"/>
              <a:ext cx="3875040" cy="949320"/>
              <a:chOff x="5198040" y="788040"/>
              <a:chExt cx="3875040" cy="949320"/>
            </a:xfrm>
          </p:grpSpPr>
          <p:pic>
            <p:nvPicPr>
              <p:cNvPr id="385" name="" descr=""/>
              <p:cNvPicPr/>
              <p:nvPr/>
            </p:nvPicPr>
            <p:blipFill>
              <a:blip r:embed="rId1"/>
              <a:stretch/>
            </p:blipFill>
            <p:spPr>
              <a:xfrm>
                <a:off x="5198040" y="788040"/>
                <a:ext cx="3861360" cy="614520"/>
              </a:xfrm>
              <a:prstGeom prst="rect">
                <a:avLst/>
              </a:prstGeom>
              <a:ln w="0">
                <a:noFill/>
              </a:ln>
            </p:spPr>
          </p:pic>
          <p:sp>
            <p:nvSpPr>
              <p:cNvPr id="386" name="Right Brace 51"/>
              <p:cNvSpPr/>
              <p:nvPr/>
            </p:nvSpPr>
            <p:spPr>
              <a:xfrm rot="5400000">
                <a:off x="6785640" y="553320"/>
                <a:ext cx="212400" cy="1678320"/>
              </a:xfrm>
              <a:prstGeom prst="rightBrace">
                <a:avLst>
                  <a:gd name="adj1" fmla="val 8333"/>
                  <a:gd name="adj2" fmla="val 50000"/>
                </a:avLst>
              </a:prstGeom>
              <a:noFill/>
              <a:ln cap="rnd" w="12600">
                <a:solidFill>
                  <a:srgbClr val="4e4e4e"/>
                </a:solidFill>
                <a:roun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87" name="TextBox 52"/>
              <p:cNvSpPr/>
              <p:nvPr/>
            </p:nvSpPr>
            <p:spPr>
              <a:xfrm>
                <a:off x="6617160" y="1503360"/>
                <a:ext cx="918360" cy="234000"/>
              </a:xfrm>
              <a:prstGeom prst="rect">
                <a:avLst/>
              </a:prstGeom>
              <a:noFill/>
              <a:ln w="0">
                <a:noFill/>
              </a:ln>
            </p:spPr>
            <p:style>
              <a:lnRef idx="0"/>
              <a:fillRef idx="0"/>
              <a:effectRef idx="0"/>
              <a:fontRef idx="minor"/>
            </p:style>
            <p:txBody>
              <a:bodyPr lIns="0" rIns="0" tIns="0" bIns="0" anchor="t">
                <a:spAutoFit/>
              </a:bodyPr>
              <a:p>
                <a:pPr>
                  <a:lnSpc>
                    <a:spcPct val="110000"/>
                  </a:lnSpc>
                </a:pPr>
                <a:r>
                  <a:rPr b="0" lang="en-US" sz="1400" spc="29" strike="noStrike">
                    <a:solidFill>
                      <a:srgbClr val="262626"/>
                    </a:solidFill>
                    <a:latin typeface="Humanst521 Lt BT"/>
                    <a:ea typeface="Calibri"/>
                  </a:rPr>
                  <a:t>g-2 term </a:t>
                </a:r>
                <a:endParaRPr b="0" lang="en-GB" sz="1400" spc="-1" strike="noStrike">
                  <a:solidFill>
                    <a:srgbClr val="000000"/>
                  </a:solidFill>
                  <a:latin typeface="Arial"/>
                </a:endParaRPr>
              </a:p>
            </p:txBody>
          </p:sp>
          <p:grpSp>
            <p:nvGrpSpPr>
              <p:cNvPr id="388" name="Group 14"/>
              <p:cNvGrpSpPr/>
              <p:nvPr/>
            </p:nvGrpSpPr>
            <p:grpSpPr>
              <a:xfrm>
                <a:off x="7809840" y="1290600"/>
                <a:ext cx="1263240" cy="444600"/>
                <a:chOff x="7809840" y="1290600"/>
                <a:chExt cx="1263240" cy="444600"/>
              </a:xfrm>
            </p:grpSpPr>
            <p:sp>
              <p:nvSpPr>
                <p:cNvPr id="389" name="Right Brace 53"/>
                <p:cNvSpPr/>
                <p:nvPr/>
              </p:nvSpPr>
              <p:spPr>
                <a:xfrm rot="5400000">
                  <a:off x="8240040" y="860040"/>
                  <a:ext cx="222120" cy="1082880"/>
                </a:xfrm>
                <a:prstGeom prst="rightBrace">
                  <a:avLst>
                    <a:gd name="adj1" fmla="val 8333"/>
                    <a:gd name="adj2" fmla="val 50036"/>
                  </a:avLst>
                </a:prstGeom>
                <a:noFill/>
                <a:ln cap="rnd" w="12600">
                  <a:solidFill>
                    <a:srgbClr val="4e4e4e"/>
                  </a:solidFill>
                  <a:round/>
                </a:ln>
                <a:effectLst>
                  <a:outerShdw dist="20160" dir="5400000" blurRad="39960" rotWithShape="0">
                    <a:srgbClr val="000000">
                      <a:alpha val="38000"/>
                    </a:srgbClr>
                  </a:outerShdw>
                </a:effectLst>
              </p:spPr>
              <p:style>
                <a:lnRef idx="0"/>
                <a:fillRef idx="0"/>
                <a:effectRef idx="0"/>
                <a:fontRef idx="minor"/>
              </p:style>
              <p:txBody>
                <a:bodyPr lIns="90000" rIns="90000" tIns="45000" bIns="45000" anchor="ctr">
                  <a:noAutofit/>
                </a:bodyPr>
                <a:p>
                  <a:endParaRPr b="0" lang="en-GB" sz="1800" spc="-1" strike="noStrike">
                    <a:solidFill>
                      <a:srgbClr val="000000"/>
                    </a:solidFill>
                    <a:latin typeface="Arial"/>
                  </a:endParaRPr>
                </a:p>
              </p:txBody>
            </p:sp>
            <p:sp>
              <p:nvSpPr>
                <p:cNvPr id="390" name="TextBox 54"/>
                <p:cNvSpPr/>
                <p:nvPr/>
              </p:nvSpPr>
              <p:spPr>
                <a:xfrm>
                  <a:off x="7953840" y="1501200"/>
                  <a:ext cx="1119240" cy="234000"/>
                </a:xfrm>
                <a:prstGeom prst="rect">
                  <a:avLst/>
                </a:prstGeom>
                <a:noFill/>
                <a:ln w="0">
                  <a:noFill/>
                </a:ln>
              </p:spPr>
              <p:style>
                <a:lnRef idx="0"/>
                <a:fillRef idx="0"/>
                <a:effectRef idx="0"/>
                <a:fontRef idx="minor"/>
              </p:style>
              <p:txBody>
                <a:bodyPr lIns="0" rIns="0" tIns="0" bIns="0" anchor="t">
                  <a:spAutoFit/>
                </a:bodyPr>
                <a:p>
                  <a:pPr>
                    <a:lnSpc>
                      <a:spcPct val="110000"/>
                    </a:lnSpc>
                  </a:pPr>
                  <a:r>
                    <a:rPr b="0" lang="en-US" sz="1400" spc="29" strike="noStrike">
                      <a:solidFill>
                        <a:srgbClr val="262626"/>
                      </a:solidFill>
                      <a:latin typeface="Calibri"/>
                      <a:ea typeface="Calibri"/>
                    </a:rPr>
                    <a:t>EDM term </a:t>
                  </a:r>
                  <a:endParaRPr b="0" lang="en-GB" sz="1400" spc="-1" strike="noStrike">
                    <a:solidFill>
                      <a:srgbClr val="000000"/>
                    </a:solidFill>
                    <a:latin typeface="Arial"/>
                  </a:endParaRPr>
                </a:p>
              </p:txBody>
            </p:sp>
          </p:grpSp>
        </p:grpSp>
        <p:sp>
          <p:nvSpPr>
            <p:cNvPr id="391" name=""/>
            <p:cNvSpPr/>
            <p:nvPr/>
          </p:nvSpPr>
          <p:spPr>
            <a:xfrm>
              <a:off x="5986800" y="801000"/>
              <a:ext cx="1775160" cy="697680"/>
            </a:xfrm>
            <a:prstGeom prst="line">
              <a:avLst/>
            </a:prstGeom>
            <a:ln w="18000">
              <a:solidFill>
                <a:srgbClr val="f44336"/>
              </a:solidFill>
              <a:round/>
            </a:ln>
          </p:spPr>
          <p:style>
            <a:lnRef idx="0"/>
            <a:fillRef idx="0"/>
            <a:effectRef idx="0"/>
            <a:fontRef idx="minor"/>
          </p:style>
          <p:txBody>
            <a:bodyPr lIns="99000" rIns="99000" tIns="54000" bIns="54000" anchor="ctr">
              <a:noAutofit/>
            </a:bodyPr>
            <a:p>
              <a:endParaRPr b="0" lang="en-GB" sz="1800" spc="-1" strike="noStrike">
                <a:solidFill>
                  <a:srgbClr val="000000"/>
                </a:solidFill>
                <a:latin typeface="Arial"/>
              </a:endParaRPr>
            </a:p>
          </p:txBody>
        </p:sp>
        <p:sp>
          <p:nvSpPr>
            <p:cNvPr id="392" name=""/>
            <p:cNvSpPr/>
            <p:nvPr/>
          </p:nvSpPr>
          <p:spPr>
            <a:xfrm flipH="1">
              <a:off x="5954760" y="744120"/>
              <a:ext cx="1838520" cy="785880"/>
            </a:xfrm>
            <a:prstGeom prst="line">
              <a:avLst/>
            </a:prstGeom>
            <a:ln w="18000">
              <a:solidFill>
                <a:srgbClr val="f44336"/>
              </a:solidFill>
              <a:round/>
            </a:ln>
          </p:spPr>
          <p:style>
            <a:lnRef idx="0"/>
            <a:fillRef idx="0"/>
            <a:effectRef idx="0"/>
            <a:fontRef idx="minor"/>
          </p:style>
          <p:txBody>
            <a:bodyPr lIns="99000" rIns="99000" tIns="54000" bIns="54000" anchor="ctr">
              <a:noAutofit/>
            </a:bodyPr>
            <a:p>
              <a:endParaRPr b="0" lang="en-GB" sz="1800" spc="-1" strike="noStrike">
                <a:solidFill>
                  <a:srgbClr val="000000"/>
                </a:solidFill>
                <a:latin typeface="Arial"/>
              </a:endParaRPr>
            </a:p>
          </p:txBody>
        </p:sp>
      </p:grpSp>
      <p:sp>
        <p:nvSpPr>
          <p:cNvPr id="393" name="PlaceHolder 24"/>
          <p:cNvSpPr txBox="1"/>
          <p:nvPr/>
        </p:nvSpPr>
        <p:spPr>
          <a:xfrm>
            <a:off x="1099800" y="948600"/>
            <a:ext cx="4014000" cy="3569760"/>
          </a:xfrm>
          <a:prstGeom prst="rect">
            <a:avLst/>
          </a:prstGeom>
          <a:noFill/>
          <a:ln w="0">
            <a:noFill/>
          </a:ln>
        </p:spPr>
        <p:txBody>
          <a:bodyPr lIns="0" rIns="0" tIns="0" bIns="0" anchor="t">
            <a:noAutofit/>
          </a:bodyPr>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The angular velocity of the spin precession is given by the </a:t>
            </a:r>
            <a:r>
              <a:rPr b="0" lang="en-GB" sz="1700" spc="-1" strike="noStrike">
                <a:solidFill>
                  <a:srgbClr val="000000"/>
                </a:solidFill>
                <a:latin typeface="Calibri"/>
                <a:ea typeface="ヒラギノ角ゴ Pro W3"/>
              </a:rPr>
              <a:t>Thomas-BMT equation → </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By applying an appropriate radial E-field to the muon we </a:t>
            </a:r>
            <a:r>
              <a:rPr b="0" lang="en-GB" sz="1700" spc="-1" strike="noStrike">
                <a:solidFill>
                  <a:srgbClr val="000000"/>
                </a:solidFill>
                <a:latin typeface="Calibri"/>
                <a:ea typeface="ヒラギノ角ゴ Pro W3"/>
              </a:rPr>
              <a:t>negate the </a:t>
            </a:r>
            <a:r>
              <a:rPr b="0" i="1" lang="en-GB" sz="1700" spc="-1" strike="noStrike">
                <a:solidFill>
                  <a:srgbClr val="000000"/>
                </a:solidFill>
                <a:latin typeface="Calibri"/>
                <a:ea typeface="ヒラギノ角ゴ Pro W3"/>
              </a:rPr>
              <a:t>aB </a:t>
            </a:r>
            <a:r>
              <a:rPr b="0" lang="en-GB" sz="1700" spc="-1" strike="noStrike">
                <a:solidFill>
                  <a:srgbClr val="000000"/>
                </a:solidFill>
                <a:latin typeface="Calibri"/>
                <a:ea typeface="ヒラギノ角ゴ Pro W3"/>
              </a:rPr>
              <a:t>term.</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EDM is proportional to angular velocity of the spin around </a:t>
            </a:r>
            <a:r>
              <a:rPr b="0" lang="en-GB" sz="1700" spc="-1" strike="noStrike">
                <a:solidFill>
                  <a:srgbClr val="000000"/>
                </a:solidFill>
                <a:latin typeface="Calibri"/>
                <a:ea typeface="ヒラギノ角ゴ Pro W3"/>
              </a:rPr>
              <a:t>the </a:t>
            </a:r>
            <a:r>
              <a:rPr b="0" lang="en-GB" sz="1700" spc="-1" strike="noStrike">
                <a:solidFill>
                  <a:srgbClr val="000000"/>
                </a:solidFill>
                <a:latin typeface="Calibri"/>
                <a:ea typeface="Calibri"/>
              </a:rPr>
              <a:t>β×</a:t>
            </a:r>
            <a:r>
              <a:rPr b="0" lang="en-GB" sz="1700" spc="-1" strike="noStrike">
                <a:solidFill>
                  <a:srgbClr val="000000"/>
                </a:solidFill>
                <a:latin typeface="Calibri"/>
                <a:ea typeface="Calibri"/>
              </a:rPr>
              <a:t>B axis </a:t>
            </a:r>
            <a:r>
              <a:rPr b="0" i="1" lang="en-GB" sz="1700" spc="-1" strike="noStrike">
                <a:solidFill>
                  <a:srgbClr val="000000"/>
                </a:solidFill>
                <a:latin typeface="Calibri"/>
                <a:ea typeface="Calibri"/>
              </a:rPr>
              <a:t>(radial)</a:t>
            </a:r>
            <a:r>
              <a:rPr b="0" lang="en-GB" sz="1700" spc="-1" strike="noStrike">
                <a:solidFill>
                  <a:srgbClr val="000000"/>
                </a:solidFill>
                <a:latin typeface="Calibri"/>
                <a:ea typeface="Calibri"/>
              </a:rPr>
              <a:t>.</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Calibri"/>
              </a:rPr>
              <a:t>To measure the muon EDM we need to measure the spin </a:t>
            </a:r>
            <a:r>
              <a:rPr b="0" lang="en-GB" sz="1700" spc="-1" strike="noStrike">
                <a:solidFill>
                  <a:srgbClr val="000000"/>
                </a:solidFill>
                <a:latin typeface="Calibri"/>
                <a:ea typeface="Calibri"/>
              </a:rPr>
              <a:t>direction as a function of time. </a:t>
            </a:r>
            <a:endParaRPr b="0" lang="en-GB" sz="1700" spc="-1" strike="noStrike">
              <a:solidFill>
                <a:srgbClr val="000000"/>
              </a:solidFill>
              <a:latin typeface="Arial"/>
            </a:endParaRPr>
          </a:p>
        </p:txBody>
      </p:sp>
      <p:pic>
        <p:nvPicPr>
          <p:cNvPr id="394" name="" descr="">
            <a:hlinkClick r:id="" action="ppaction://media"/>
          </p:cNvPr>
          <p:cNvPicPr/>
          <p:nvPr>
            <a:videoFile r:link="rId2"/>
            <p:extLst>
              <p:ext uri="{DAA4B4D4-6D71-4841-9C94-3DE7FCFB9230}">
                <p14:media r:embed="rId3"/>
              </p:ext>
            </p:extLst>
          </p:nvPr>
        </p:nvPicPr>
        <p:blipFill>
          <a:blip r:embed="rId4"/>
          <a:stretch>
            <a:fillRect/>
          </a:stretch>
        </p:blipFill>
        <p:spPr>
          <a:xfrm>
            <a:off x="5769360" y="1960560"/>
            <a:ext cx="3119040" cy="31874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PlaceHolder 1"/>
          <p:cNvSpPr>
            <a:spLocks noGrp="1"/>
          </p:cNvSpPr>
          <p:nvPr>
            <p:ph/>
          </p:nvPr>
        </p:nvSpPr>
        <p:spPr>
          <a:xfrm>
            <a:off x="1099800" y="948600"/>
            <a:ext cx="5662800" cy="1420560"/>
          </a:xfrm>
          <a:prstGeom prst="rect">
            <a:avLst/>
          </a:prstGeom>
          <a:noFill/>
          <a:ln w="0">
            <a:noFill/>
          </a:ln>
        </p:spPr>
        <p:txBody>
          <a:bodyPr lIns="0" rIns="0" tIns="0" bIns="0" anchor="t">
            <a:noAutofit/>
          </a:bodyPr>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For high positron </a:t>
            </a:r>
            <a:r>
              <a:rPr b="0" lang="en-GB" sz="1700" spc="-1" strike="noStrike">
                <a:solidFill>
                  <a:srgbClr val="000000"/>
                </a:solidFill>
                <a:latin typeface="Calibri"/>
                <a:ea typeface="ヒラギノ角ゴ Pro W3"/>
              </a:rPr>
              <a:t>energies – </a:t>
            </a:r>
            <a:r>
              <a:rPr b="0" lang="en-GB" sz="1700" spc="-1" strike="noStrike">
                <a:solidFill>
                  <a:srgbClr val="000000"/>
                </a:solidFill>
                <a:latin typeface="Calibri"/>
                <a:ea typeface="ヒラギノ角ゴ Pro W3"/>
              </a:rPr>
              <a:t>preferentially emitted </a:t>
            </a:r>
            <a:r>
              <a:rPr b="0" lang="en-GB" sz="1700" spc="-1" strike="noStrike">
                <a:solidFill>
                  <a:srgbClr val="000000"/>
                </a:solidFill>
                <a:latin typeface="Calibri"/>
                <a:ea typeface="ヒラギノ角ゴ Pro W3"/>
              </a:rPr>
              <a:t>in the direction of the </a:t>
            </a:r>
            <a:r>
              <a:rPr b="0" lang="en-GB" sz="1700" spc="-1" strike="noStrike">
                <a:solidFill>
                  <a:srgbClr val="000000"/>
                </a:solidFill>
                <a:latin typeface="Calibri"/>
                <a:ea typeface="ヒラギノ角ゴ Pro W3"/>
              </a:rPr>
              <a:t>muon spin</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Energy spectrum and </a:t>
            </a:r>
            <a:r>
              <a:rPr b="1" lang="en-GB" sz="1700" spc="-1" strike="noStrike">
                <a:solidFill>
                  <a:srgbClr val="000000"/>
                </a:solidFill>
                <a:latin typeface="Calibri"/>
                <a:ea typeface="ヒラギノ角ゴ Pro W3"/>
              </a:rPr>
              <a:t>directional</a:t>
            </a:r>
            <a:r>
              <a:rPr b="0" i="1" lang="en-GB" sz="1700" spc="-1" strike="noStrike">
                <a:solidFill>
                  <a:srgbClr val="000000"/>
                </a:solidFill>
                <a:latin typeface="Calibri"/>
                <a:ea typeface="ヒラギノ角ゴ Pro W3"/>
              </a:rPr>
              <a:t> </a:t>
            </a:r>
            <a:r>
              <a:rPr b="0" lang="en-GB" sz="1700" spc="-1" strike="noStrike">
                <a:solidFill>
                  <a:srgbClr val="000000"/>
                </a:solidFill>
                <a:latin typeface="Calibri"/>
                <a:ea typeface="ヒラギノ角ゴ Pro W3"/>
              </a:rPr>
              <a:t>asymmetry as a </a:t>
            </a:r>
            <a:r>
              <a:rPr b="0" lang="en-GB" sz="1700" spc="-1" strike="noStrike">
                <a:solidFill>
                  <a:srgbClr val="000000"/>
                </a:solidFill>
                <a:latin typeface="Calibri"/>
                <a:ea typeface="ヒラギノ角ゴ Pro W3"/>
              </a:rPr>
              <a:t>function of the </a:t>
            </a:r>
            <a:r>
              <a:rPr b="0" lang="en-GB" sz="1700" spc="-1" strike="noStrike">
                <a:solidFill>
                  <a:srgbClr val="000000"/>
                </a:solidFill>
                <a:latin typeface="Calibri"/>
                <a:ea typeface="ヒラギノ角ゴ Pro W3"/>
              </a:rPr>
              <a:t>fractional energy </a:t>
            </a:r>
            <a:r>
              <a:rPr b="0" i="1" lang="en-GB" sz="1700" spc="-1" strike="noStrike">
                <a:solidFill>
                  <a:srgbClr val="000000"/>
                </a:solidFill>
                <a:latin typeface="Calibri"/>
                <a:ea typeface="ヒラギノ角ゴ Pro W3"/>
              </a:rPr>
              <a:t>x = </a:t>
            </a:r>
            <a:r>
              <a:rPr b="0" i="1" lang="en-GB" sz="1700" spc="-1" strike="noStrike">
                <a:solidFill>
                  <a:srgbClr val="000000"/>
                </a:solidFill>
                <a:latin typeface="Calibri"/>
                <a:ea typeface="ヒラギノ角ゴ Pro W3"/>
              </a:rPr>
              <a:t>E/E</a:t>
            </a:r>
            <a:r>
              <a:rPr b="0" i="1" lang="en-GB" sz="1700" spc="-1" strike="noStrike" baseline="-8000">
                <a:solidFill>
                  <a:srgbClr val="000000"/>
                </a:solidFill>
                <a:latin typeface="Calibri"/>
                <a:ea typeface="ヒラギノ角ゴ Pro W3"/>
              </a:rPr>
              <a:t>max</a:t>
            </a:r>
            <a:r>
              <a:rPr b="0" lang="en-GB" sz="1700" spc="-1" strike="noStrike">
                <a:solidFill>
                  <a:srgbClr val="000000"/>
                </a:solidFill>
                <a:latin typeface="Calibri"/>
                <a:ea typeface="ヒラギノ角ゴ Pro W3"/>
              </a:rPr>
              <a:t>:</a:t>
            </a:r>
            <a:endParaRPr b="0" lang="en-GB" sz="1700" spc="-1" strike="noStrike">
              <a:solidFill>
                <a:srgbClr val="000000"/>
              </a:solidFill>
              <a:latin typeface="Arial"/>
            </a:endParaRPr>
          </a:p>
        </p:txBody>
      </p:sp>
      <p:sp>
        <p:nvSpPr>
          <p:cNvPr id="396"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Angular distribution – muon rest frame</a:t>
            </a:r>
            <a:endParaRPr b="0" lang="en-GB" sz="2400" spc="-1" strike="noStrike">
              <a:solidFill>
                <a:srgbClr val="000000"/>
              </a:solidFill>
              <a:latin typeface="Arial"/>
            </a:endParaRPr>
          </a:p>
        </p:txBody>
      </p:sp>
      <p:sp>
        <p:nvSpPr>
          <p:cNvPr id="397" name="PlaceHolder 3"/>
          <p:cNvSpPr>
            <a:spLocks noGrp="1"/>
          </p:cNvSpPr>
          <p:nvPr>
            <p:ph type="sldNum" idx="8"/>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BF6FA60F-3A68-46CA-B386-417D82F7797F}"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398" name=""/>
          <p:cNvSpPr txBox="1"/>
          <p:nvPr/>
        </p:nvSpPr>
        <p:spPr>
          <a:xfrm>
            <a:off x="7191360" y="6197040"/>
            <a:ext cx="307080" cy="346320"/>
          </a:xfrm>
          <a:prstGeom prst="rect">
            <a:avLst/>
          </a:prstGeom>
          <a:noFill/>
          <a:ln w="0">
            <a:noFill/>
          </a:ln>
        </p:spPr>
        <p:txBody>
          <a:bodyPr lIns="90000" rIns="90000" tIns="45000" bIns="45000" anchor="t">
            <a:noAutofit/>
          </a:bodyPr>
          <a:p>
            <a:r>
              <a:rPr b="0" lang="en-GB" sz="1800" spc="-1" strike="noStrike">
                <a:solidFill>
                  <a:srgbClr val="000000"/>
                </a:solidFill>
                <a:latin typeface="Arial"/>
              </a:rPr>
              <a:t>2</a:t>
            </a:r>
            <a:endParaRPr b="0" lang="en-GB" sz="1800" spc="-1" strike="noStrike">
              <a:solidFill>
                <a:srgbClr val="000000"/>
              </a:solidFill>
              <a:latin typeface="Arial"/>
            </a:endParaRPr>
          </a:p>
        </p:txBody>
      </p:sp>
      <p:pic>
        <p:nvPicPr>
          <p:cNvPr id="399" name="" descr=""/>
          <p:cNvPicPr/>
          <p:nvPr/>
        </p:nvPicPr>
        <p:blipFill>
          <a:blip r:embed="rId1"/>
          <a:stretch/>
        </p:blipFill>
        <p:spPr>
          <a:xfrm>
            <a:off x="4865760" y="2158560"/>
            <a:ext cx="3688920" cy="2747880"/>
          </a:xfrm>
          <a:prstGeom prst="rect">
            <a:avLst/>
          </a:prstGeom>
          <a:ln w="0">
            <a:noFill/>
          </a:ln>
        </p:spPr>
      </p:pic>
      <p:pic>
        <p:nvPicPr>
          <p:cNvPr id="400" name="" descr=""/>
          <p:cNvPicPr/>
          <p:nvPr/>
        </p:nvPicPr>
        <p:blipFill>
          <a:blip r:embed="rId2"/>
          <a:stretch/>
        </p:blipFill>
        <p:spPr>
          <a:xfrm>
            <a:off x="848880" y="2407680"/>
            <a:ext cx="3537720" cy="27475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1" name="Google Shape;253;p55" descr=""/>
          <p:cNvPicPr/>
          <p:nvPr/>
        </p:nvPicPr>
        <p:blipFill>
          <a:blip r:embed="rId1"/>
          <a:stretch/>
        </p:blipFill>
        <p:spPr>
          <a:xfrm>
            <a:off x="4746240" y="2723760"/>
            <a:ext cx="2506320" cy="2419560"/>
          </a:xfrm>
          <a:prstGeom prst="rect">
            <a:avLst/>
          </a:prstGeom>
          <a:ln w="0">
            <a:noFill/>
          </a:ln>
        </p:spPr>
      </p:pic>
      <p:sp>
        <p:nvSpPr>
          <p:cNvPr id="402" name="PlaceHolder 1"/>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Angular distribution – g-2 experiments</a:t>
            </a:r>
            <a:endParaRPr b="0" lang="en-GB" sz="2400" spc="-1" strike="noStrike">
              <a:solidFill>
                <a:srgbClr val="000000"/>
              </a:solidFill>
              <a:latin typeface="Arial"/>
            </a:endParaRPr>
          </a:p>
        </p:txBody>
      </p:sp>
      <p:sp>
        <p:nvSpPr>
          <p:cNvPr id="403" name="PlaceHolder 2"/>
          <p:cNvSpPr>
            <a:spLocks noGrp="1"/>
          </p:cNvSpPr>
          <p:nvPr>
            <p:ph type="sldNum" idx="9"/>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FC542BF4-49A2-4CA8-BF05-FD2CED47CC12}"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404" name=""/>
          <p:cNvSpPr txBox="1"/>
          <p:nvPr/>
        </p:nvSpPr>
        <p:spPr>
          <a:xfrm>
            <a:off x="7191360" y="6197040"/>
            <a:ext cx="307080" cy="346320"/>
          </a:xfrm>
          <a:prstGeom prst="rect">
            <a:avLst/>
          </a:prstGeom>
          <a:noFill/>
          <a:ln w="0">
            <a:noFill/>
          </a:ln>
        </p:spPr>
        <p:txBody>
          <a:bodyPr lIns="90000" rIns="90000" tIns="45000" bIns="45000" anchor="t">
            <a:noAutofit/>
          </a:bodyPr>
          <a:p>
            <a:r>
              <a:rPr b="0" lang="en-GB" sz="1800" spc="-1" strike="noStrike">
                <a:solidFill>
                  <a:srgbClr val="000000"/>
                </a:solidFill>
                <a:latin typeface="Arial"/>
              </a:rPr>
              <a:t>2</a:t>
            </a:r>
            <a:endParaRPr b="0" lang="en-GB" sz="1800" spc="-1" strike="noStrike">
              <a:solidFill>
                <a:srgbClr val="000000"/>
              </a:solidFill>
              <a:latin typeface="Arial"/>
            </a:endParaRPr>
          </a:p>
        </p:txBody>
      </p:sp>
      <p:grpSp>
        <p:nvGrpSpPr>
          <p:cNvPr id="405" name=""/>
          <p:cNvGrpSpPr/>
          <p:nvPr/>
        </p:nvGrpSpPr>
        <p:grpSpPr>
          <a:xfrm>
            <a:off x="1064880" y="2714040"/>
            <a:ext cx="3161880" cy="2423520"/>
            <a:chOff x="1064880" y="2714040"/>
            <a:chExt cx="3161880" cy="2423520"/>
          </a:xfrm>
        </p:grpSpPr>
        <p:pic>
          <p:nvPicPr>
            <p:cNvPr id="406" name="Google Shape;327;p64" descr=""/>
            <p:cNvPicPr/>
            <p:nvPr/>
          </p:nvPicPr>
          <p:blipFill>
            <a:blip r:embed="rId2"/>
            <a:srcRect l="49503" t="9477" r="6670" b="37474"/>
            <a:stretch/>
          </p:blipFill>
          <p:spPr>
            <a:xfrm>
              <a:off x="1064880" y="2875320"/>
              <a:ext cx="3158280" cy="2262240"/>
            </a:xfrm>
            <a:prstGeom prst="rect">
              <a:avLst/>
            </a:prstGeom>
            <a:ln w="0">
              <a:noFill/>
            </a:ln>
          </p:spPr>
        </p:pic>
        <p:sp>
          <p:nvSpPr>
            <p:cNvPr id="407" name="Google Shape;328;p64"/>
            <p:cNvSpPr/>
            <p:nvPr/>
          </p:nvSpPr>
          <p:spPr>
            <a:xfrm>
              <a:off x="1227600" y="2714040"/>
              <a:ext cx="2999160" cy="326520"/>
            </a:xfrm>
            <a:prstGeom prst="rect">
              <a:avLst/>
            </a:prstGeom>
            <a:noFill/>
            <a:ln w="0">
              <a:noFill/>
            </a:ln>
          </p:spPr>
          <p:style>
            <a:lnRef idx="0"/>
            <a:fillRef idx="0"/>
            <a:effectRef idx="0"/>
            <a:fontRef idx="minor"/>
          </p:style>
          <p:txBody>
            <a:bodyPr lIns="90000" rIns="90000" tIns="45000" bIns="45000" anchor="t">
              <a:noAutofit/>
            </a:bodyPr>
            <a:p>
              <a:pPr>
                <a:lnSpc>
                  <a:spcPct val="100000"/>
                </a:lnSpc>
                <a:tabLst>
                  <a:tab algn="l" pos="0"/>
                </a:tabLst>
              </a:pPr>
              <a:r>
                <a:rPr b="0" lang="en-GB" sz="1000" spc="-1" strike="noStrike">
                  <a:solidFill>
                    <a:srgbClr val="000000"/>
                  </a:solidFill>
                  <a:latin typeface="Arial"/>
                  <a:ea typeface="Arial"/>
                </a:rPr>
                <a:t>FNAL g-2 experiment design document page 81:</a:t>
              </a:r>
              <a:endParaRPr b="0" lang="en-GB" sz="1000" spc="-1" strike="noStrike">
                <a:solidFill>
                  <a:srgbClr val="000000"/>
                </a:solidFill>
                <a:latin typeface="Arial"/>
              </a:endParaRPr>
            </a:p>
          </p:txBody>
        </p:sp>
      </p:grpSp>
      <p:sp>
        <p:nvSpPr>
          <p:cNvPr id="408" name="PlaceHolder 3"/>
          <p:cNvSpPr>
            <a:spLocks noGrp="1"/>
          </p:cNvSpPr>
          <p:nvPr>
            <p:ph/>
          </p:nvPr>
        </p:nvSpPr>
        <p:spPr>
          <a:xfrm>
            <a:off x="1099800" y="948600"/>
            <a:ext cx="7175160" cy="1420560"/>
          </a:xfrm>
          <a:prstGeom prst="rect">
            <a:avLst/>
          </a:prstGeom>
          <a:noFill/>
          <a:ln w="0">
            <a:noFill/>
          </a:ln>
        </p:spPr>
        <p:txBody>
          <a:bodyPr lIns="0" rIns="0" tIns="0" bIns="0" anchor="t">
            <a:noAutofit/>
          </a:bodyPr>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For high momentum </a:t>
            </a:r>
            <a:r>
              <a:rPr b="0" lang="en-GB" sz="1700" spc="-1" strike="noStrike">
                <a:solidFill>
                  <a:srgbClr val="000000"/>
                </a:solidFill>
                <a:latin typeface="Calibri"/>
                <a:ea typeface="ヒラギノ角ゴ Pro W3"/>
              </a:rPr>
              <a:t>muons the angular </a:t>
            </a:r>
            <a:r>
              <a:rPr b="0" lang="en-GB" sz="1700" spc="-1" strike="noStrike">
                <a:solidFill>
                  <a:srgbClr val="000000"/>
                </a:solidFill>
                <a:latin typeface="Calibri"/>
                <a:ea typeface="ヒラギノ角ゴ Pro W3"/>
              </a:rPr>
              <a:t>distribution is Lorentz </a:t>
            </a:r>
            <a:r>
              <a:rPr b="0" lang="en-GB" sz="1700" spc="-1" strike="noStrike">
                <a:solidFill>
                  <a:srgbClr val="000000"/>
                </a:solidFill>
                <a:latin typeface="Calibri"/>
                <a:ea typeface="ヒラギノ角ゴ Pro W3"/>
              </a:rPr>
              <a:t>boosted along the </a:t>
            </a:r>
            <a:r>
              <a:rPr b="0" lang="en-GB" sz="1700" spc="-1" strike="noStrike">
                <a:solidFill>
                  <a:srgbClr val="000000"/>
                </a:solidFill>
                <a:latin typeface="Calibri"/>
                <a:ea typeface="ヒラギノ角ゴ Pro W3"/>
              </a:rPr>
              <a:t>momentum.</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For large boosts </a:t>
            </a:r>
            <a:r>
              <a:rPr b="0" lang="en-GB" sz="1700" spc="-1" strike="noStrike">
                <a:solidFill>
                  <a:srgbClr val="000000"/>
                </a:solidFill>
                <a:latin typeface="Calibri"/>
                <a:ea typeface="ヒラギノ角ゴ Pro W3"/>
              </a:rPr>
              <a:t>practically all decay </a:t>
            </a:r>
            <a:r>
              <a:rPr b="0" lang="en-GB" sz="1700" spc="-1" strike="noStrike">
                <a:solidFill>
                  <a:srgbClr val="000000"/>
                </a:solidFill>
                <a:latin typeface="Calibri"/>
                <a:ea typeface="ヒラギノ角ゴ Pro W3"/>
              </a:rPr>
              <a:t>positrons are emitted </a:t>
            </a:r>
            <a:r>
              <a:rPr b="0" lang="en-GB" sz="1700" spc="-1" strike="noStrike">
                <a:solidFill>
                  <a:srgbClr val="000000"/>
                </a:solidFill>
                <a:latin typeface="Calibri"/>
                <a:ea typeface="ヒラギノ角ゴ Pro W3"/>
              </a:rPr>
              <a:t>in the forward </a:t>
            </a:r>
            <a:r>
              <a:rPr b="0" lang="en-GB" sz="1700" spc="-1" strike="noStrike">
                <a:solidFill>
                  <a:srgbClr val="000000"/>
                </a:solidFill>
                <a:latin typeface="Calibri"/>
                <a:ea typeface="ヒラギノ角ゴ Pro W3"/>
              </a:rPr>
              <a:t>direction – no </a:t>
            </a:r>
            <a:r>
              <a:rPr b="0" lang="en-GB" sz="1700" spc="-1" strike="noStrike">
                <a:solidFill>
                  <a:srgbClr val="000000"/>
                </a:solidFill>
                <a:latin typeface="Calibri"/>
                <a:ea typeface="ヒラギノ角ゴ Pro W3"/>
              </a:rPr>
              <a:t>directional </a:t>
            </a:r>
            <a:r>
              <a:rPr b="0" lang="en-GB" sz="1700" spc="-1" strike="noStrike">
                <a:solidFill>
                  <a:srgbClr val="000000"/>
                </a:solidFill>
                <a:latin typeface="Calibri"/>
                <a:ea typeface="ヒラギノ角ゴ Pro W3"/>
              </a:rPr>
              <a:t>asymmetry.</a:t>
            </a:r>
            <a:endParaRPr b="0" lang="en-GB" sz="1700" spc="-1" strike="noStrike">
              <a:solidFill>
                <a:srgbClr val="000000"/>
              </a:solidFill>
              <a:latin typeface="Arial"/>
            </a:endParaRPr>
          </a:p>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Dependence of the </a:t>
            </a:r>
            <a:r>
              <a:rPr b="0" lang="en-GB" sz="1700" spc="-1" strike="noStrike">
                <a:solidFill>
                  <a:srgbClr val="000000"/>
                </a:solidFill>
                <a:latin typeface="Calibri"/>
                <a:ea typeface="ヒラギノ角ゴ Pro W3"/>
              </a:rPr>
              <a:t>number of decay </a:t>
            </a:r>
            <a:r>
              <a:rPr b="0" lang="en-GB" sz="1700" spc="-1" strike="noStrike">
                <a:solidFill>
                  <a:srgbClr val="000000"/>
                </a:solidFill>
                <a:latin typeface="Calibri"/>
                <a:ea typeface="ヒラギノ角ゴ Pro W3"/>
              </a:rPr>
              <a:t>positrons at a given </a:t>
            </a:r>
            <a:r>
              <a:rPr b="0" lang="en-GB" sz="1700" spc="-1" strike="noStrike">
                <a:solidFill>
                  <a:srgbClr val="000000"/>
                </a:solidFill>
                <a:latin typeface="Calibri"/>
                <a:ea typeface="ヒラギノ角ゴ Pro W3"/>
              </a:rPr>
              <a:t>enrgy on the spin.</a:t>
            </a:r>
            <a:endParaRPr b="0" lang="en-GB"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PlaceHolder 1"/>
          <p:cNvSpPr>
            <a:spLocks noGrp="1"/>
          </p:cNvSpPr>
          <p:nvPr>
            <p:ph/>
          </p:nvPr>
        </p:nvSpPr>
        <p:spPr>
          <a:xfrm>
            <a:off x="1099800" y="948600"/>
            <a:ext cx="7631280" cy="2418840"/>
          </a:xfrm>
          <a:prstGeom prst="rect">
            <a:avLst/>
          </a:prstGeom>
          <a:noFill/>
          <a:ln w="0">
            <a:noFill/>
          </a:ln>
        </p:spPr>
        <p:txBody>
          <a:bodyPr lIns="0" rIns="0" tIns="0" bIns="0" anchor="t">
            <a:noAutofit/>
          </a:bodyPr>
          <a:p>
            <a:pPr marL="216000" indent="-216000">
              <a:lnSpc>
                <a:spcPct val="100000"/>
              </a:lnSpc>
              <a:spcBef>
                <a:spcPts val="1417"/>
              </a:spcBef>
              <a:buClr>
                <a:srgbClr val="000000"/>
              </a:buClr>
              <a:buSzPct val="45000"/>
              <a:buFont typeface="Wingdings" charset="2"/>
              <a:buChar char=""/>
              <a:tabLst>
                <a:tab algn="l" pos="0"/>
              </a:tabLst>
            </a:pPr>
            <a:r>
              <a:rPr b="0" lang="en-GB" sz="1700" spc="-1" strike="noStrike">
                <a:solidFill>
                  <a:srgbClr val="000000"/>
                </a:solidFill>
                <a:latin typeface="Calibri"/>
                <a:ea typeface="ヒラギノ角ゴ Pro W3"/>
              </a:rPr>
              <a:t>Detecting the number of positrons with energy above a threshold leads to the ‘wiggle plot’:</a:t>
            </a:r>
            <a:endParaRPr b="0" lang="en-GB" sz="1700" spc="-1" strike="noStrike">
              <a:solidFill>
                <a:srgbClr val="000000"/>
              </a:solidFill>
              <a:latin typeface="Arial"/>
            </a:endParaRPr>
          </a:p>
        </p:txBody>
      </p:sp>
      <p:sp>
        <p:nvSpPr>
          <p:cNvPr id="410" name="PlaceHolder 2"/>
          <p:cNvSpPr>
            <a:spLocks noGrp="1"/>
          </p:cNvSpPr>
          <p:nvPr>
            <p:ph type="title"/>
          </p:nvPr>
        </p:nvSpPr>
        <p:spPr>
          <a:xfrm>
            <a:off x="2077200" y="216000"/>
            <a:ext cx="6706800" cy="380160"/>
          </a:xfrm>
          <a:prstGeom prst="rect">
            <a:avLst/>
          </a:prstGeom>
          <a:noFill/>
          <a:ln w="0">
            <a:noFill/>
          </a:ln>
        </p:spPr>
        <p:txBody>
          <a:bodyPr numCol="1" spcCol="0" lIns="0" rIns="0" tIns="0" bIns="0" anchor="t">
            <a:noAutofit/>
          </a:bodyPr>
          <a:p>
            <a:pPr indent="0">
              <a:lnSpc>
                <a:spcPct val="100000"/>
              </a:lnSpc>
              <a:buNone/>
              <a:tabLst>
                <a:tab algn="l" pos="0"/>
              </a:tabLst>
            </a:pPr>
            <a:r>
              <a:rPr b="0" lang="en-US" sz="2400" spc="-1" strike="noStrike">
                <a:solidFill>
                  <a:srgbClr val="686868"/>
                </a:solidFill>
                <a:latin typeface="Georgia"/>
                <a:ea typeface="ヒラギノ角ゴ Pro W3"/>
              </a:rPr>
              <a:t>Angular distribution – g-2 experiments</a:t>
            </a:r>
            <a:endParaRPr b="0" lang="en-GB" sz="2400" spc="-1" strike="noStrike">
              <a:solidFill>
                <a:srgbClr val="000000"/>
              </a:solidFill>
              <a:latin typeface="Arial"/>
            </a:endParaRPr>
          </a:p>
        </p:txBody>
      </p:sp>
      <p:sp>
        <p:nvSpPr>
          <p:cNvPr id="411" name="PlaceHolder 3"/>
          <p:cNvSpPr>
            <a:spLocks noGrp="1"/>
          </p:cNvSpPr>
          <p:nvPr>
            <p:ph type="sldNum" idx="10"/>
          </p:nvPr>
        </p:nvSpPr>
        <p:spPr>
          <a:xfrm>
            <a:off x="8206200" y="4968000"/>
            <a:ext cx="574560" cy="146520"/>
          </a:xfrm>
          <a:prstGeom prst="rect">
            <a:avLst/>
          </a:prstGeom>
          <a:noFill/>
          <a:ln w="0">
            <a:noFill/>
          </a:ln>
        </p:spPr>
        <p:txBody>
          <a:bodyPr numCol="1" spcCol="0" lIns="0" rIns="0" tIns="0" bIns="0" anchor="t">
            <a:noAutofit/>
          </a:bodyPr>
          <a:lstStyle>
            <a:lvl1pPr indent="0" algn="r">
              <a:lnSpc>
                <a:spcPct val="100000"/>
              </a:lnSpc>
              <a:buNone/>
              <a:defRPr b="0" lang="en-US" sz="800" spc="-1" strike="noStrike">
                <a:solidFill>
                  <a:srgbClr val="000000"/>
                </a:solidFill>
                <a:latin typeface="Calibri"/>
                <a:ea typeface="ヒラギノ角ゴ Pro W3"/>
              </a:defRPr>
            </a:lvl1pPr>
          </a:lstStyle>
          <a:p>
            <a:pPr indent="0" algn="r">
              <a:lnSpc>
                <a:spcPct val="100000"/>
              </a:lnSpc>
              <a:buNone/>
            </a:pPr>
            <a:r>
              <a:rPr b="0" lang="en-US" sz="800" spc="-1" strike="noStrike">
                <a:solidFill>
                  <a:srgbClr val="000000"/>
                </a:solidFill>
                <a:latin typeface="Calibri"/>
                <a:ea typeface="ヒラギノ角ゴ Pro W3"/>
              </a:rPr>
              <a:t>Page </a:t>
            </a:r>
            <a:fld id="{60BE65FD-6C01-48C2-ADF0-47E808846025}" type="slidenum">
              <a:rPr b="0" lang="en-US" sz="800" spc="-1" strike="noStrike">
                <a:solidFill>
                  <a:srgbClr val="000000"/>
                </a:solidFill>
                <a:latin typeface="Calibri"/>
                <a:ea typeface="ヒラギノ角ゴ Pro W3"/>
              </a:rPr>
              <a:t>&lt;number&gt;</a:t>
            </a:fld>
            <a:endParaRPr b="0" lang="en-GB" sz="800" spc="-1" strike="noStrike">
              <a:solidFill>
                <a:srgbClr val="000000"/>
              </a:solidFill>
              <a:latin typeface="Times New Roman"/>
            </a:endParaRPr>
          </a:p>
        </p:txBody>
      </p:sp>
      <p:sp>
        <p:nvSpPr>
          <p:cNvPr id="412" name=""/>
          <p:cNvSpPr txBox="1"/>
          <p:nvPr/>
        </p:nvSpPr>
        <p:spPr>
          <a:xfrm>
            <a:off x="7191360" y="6197040"/>
            <a:ext cx="307080" cy="346320"/>
          </a:xfrm>
          <a:prstGeom prst="rect">
            <a:avLst/>
          </a:prstGeom>
          <a:noFill/>
          <a:ln w="0">
            <a:noFill/>
          </a:ln>
        </p:spPr>
        <p:txBody>
          <a:bodyPr lIns="90000" rIns="90000" tIns="45000" bIns="45000" anchor="t">
            <a:noAutofit/>
          </a:bodyPr>
          <a:p>
            <a:r>
              <a:rPr b="0" lang="en-GB" sz="1800" spc="-1" strike="noStrike">
                <a:solidFill>
                  <a:srgbClr val="000000"/>
                </a:solidFill>
                <a:latin typeface="Arial"/>
              </a:rPr>
              <a:t>2</a:t>
            </a:r>
            <a:endParaRPr b="0" lang="en-GB" sz="1800" spc="-1" strike="noStrike">
              <a:solidFill>
                <a:srgbClr val="000000"/>
              </a:solidFill>
              <a:latin typeface="Arial"/>
            </a:endParaRPr>
          </a:p>
        </p:txBody>
      </p:sp>
      <p:pic>
        <p:nvPicPr>
          <p:cNvPr id="413" name="" descr=""/>
          <p:cNvPicPr/>
          <p:nvPr/>
        </p:nvPicPr>
        <p:blipFill>
          <a:blip r:embed="rId1"/>
          <a:stretch/>
        </p:blipFill>
        <p:spPr>
          <a:xfrm>
            <a:off x="1178640" y="1659960"/>
            <a:ext cx="7423560" cy="330228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29851</TotalTime>
  <Application>LibreOffice/7.5.0.3$Linux_X86_64 LibreOffice_project/50$Build-3</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2022-03-30T09:16:18Z</dcterms:created>
  <dc:creator/>
  <dc:description/>
  <dc:language>en-GB</dc:language>
  <cp:lastModifiedBy>Chavdar Dutsov</cp:lastModifiedBy>
  <dcterms:modified xsi:type="dcterms:W3CDTF">2023-02-13T13:33:13Z</dcterms:modified>
  <cp:revision>467</cp:revision>
  <dc:subject/>
  <dc:title>PSI</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Bildschirmpräsentation (16:9)</vt:lpwstr>
  </property>
  <property fmtid="{D5CDD505-2E9C-101B-9397-08002B2CF9AE}" pid="3" name="Slides">
    <vt:r8>9</vt:r8>
  </property>
</Properties>
</file>