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64" r:id="rId1"/>
    <p:sldMasterId id="2147483992" r:id="rId2"/>
    <p:sldMasterId id="2147484012" r:id="rId3"/>
  </p:sldMasterIdLst>
  <p:notesMasterIdLst>
    <p:notesMasterId r:id="rId37"/>
  </p:notesMasterIdLst>
  <p:handoutMasterIdLst>
    <p:handoutMasterId r:id="rId38"/>
  </p:handoutMasterIdLst>
  <p:sldIdLst>
    <p:sldId id="330" r:id="rId4"/>
    <p:sldId id="331" r:id="rId5"/>
    <p:sldId id="353" r:id="rId6"/>
    <p:sldId id="354" r:id="rId7"/>
    <p:sldId id="332" r:id="rId8"/>
    <p:sldId id="346" r:id="rId9"/>
    <p:sldId id="333" r:id="rId10"/>
    <p:sldId id="342" r:id="rId11"/>
    <p:sldId id="334" r:id="rId12"/>
    <p:sldId id="343" r:id="rId13"/>
    <p:sldId id="335" r:id="rId14"/>
    <p:sldId id="344" r:id="rId15"/>
    <p:sldId id="337" r:id="rId16"/>
    <p:sldId id="347" r:id="rId17"/>
    <p:sldId id="349" r:id="rId18"/>
    <p:sldId id="348" r:id="rId19"/>
    <p:sldId id="350" r:id="rId20"/>
    <p:sldId id="339" r:id="rId21"/>
    <p:sldId id="351" r:id="rId22"/>
    <p:sldId id="368" r:id="rId23"/>
    <p:sldId id="357" r:id="rId24"/>
    <p:sldId id="356" r:id="rId25"/>
    <p:sldId id="362" r:id="rId26"/>
    <p:sldId id="369" r:id="rId27"/>
    <p:sldId id="358" r:id="rId28"/>
    <p:sldId id="360" r:id="rId29"/>
    <p:sldId id="352" r:id="rId30"/>
    <p:sldId id="371" r:id="rId31"/>
    <p:sldId id="365" r:id="rId32"/>
    <p:sldId id="370" r:id="rId33"/>
    <p:sldId id="366" r:id="rId34"/>
    <p:sldId id="367" r:id="rId35"/>
    <p:sldId id="361" r:id="rId36"/>
  </p:sldIdLst>
  <p:sldSz cx="9144000" cy="5143500" type="screen16x9"/>
  <p:notesSz cx="6881813" cy="10002838"/>
  <p:embeddedFontLst>
    <p:embeddedFont>
      <p:font typeface="Calibri Light" panose="020F0302020204030204" pitchFamily="34" charset="0"/>
      <p:regular r:id="rId39"/>
      <p:italic r:id="rId40"/>
    </p:embeddedFont>
    <p:embeddedFont>
      <p:font typeface="Humanst521 BT" panose="020B0602020204020204" pitchFamily="34" charset="0"/>
      <p:regular r:id="rId41"/>
      <p:bold r:id="rId42"/>
      <p:italic r:id="rId43"/>
      <p:boldItalic r:id="rId44"/>
    </p:embeddedFont>
    <p:embeddedFont>
      <p:font typeface="ＭＳ Ｐゴシック" panose="020B0600070205080204" pitchFamily="34" charset="-128"/>
      <p:regular r:id="rId45"/>
    </p:embeddedFont>
    <p:embeddedFont>
      <p:font typeface="Rockwell" panose="02060603020205020403" pitchFamily="18" charset="0"/>
      <p:regular r:id="rId46"/>
      <p:bold r:id="rId47"/>
      <p:italic r:id="rId48"/>
      <p:boldItalic r:id="rId49"/>
    </p:embeddedFont>
    <p:embeddedFont>
      <p:font typeface="Franklin Gothic Book" panose="020B0503020102020204" pitchFamily="34" charset="0"/>
      <p:regular r:id="rId50"/>
      <p:italic r:id="rId51"/>
    </p:embeddedFont>
    <p:embeddedFont>
      <p:font typeface="Calibri" panose="020F0502020204030204" pitchFamily="34" charset="0"/>
      <p:regular r:id="rId52"/>
      <p:bold r:id="rId53"/>
      <p:italic r:id="rId54"/>
      <p:boldItalic r:id="rId55"/>
    </p:embeddedFont>
    <p:embeddedFont>
      <p:font typeface="Humanst521 Lt BT" panose="020B0402020204020304" pitchFamily="34" charset="0"/>
      <p:regular r:id="rId56"/>
      <p:italic r:id="rId57"/>
    </p:embeddedFont>
    <p:embeddedFont>
      <p:font typeface="Arial Narrow" panose="020B0606020202030204" pitchFamily="34" charset="0"/>
      <p:regular r:id="rId58"/>
      <p:bold r:id="rId59"/>
      <p:italic r:id="rId60"/>
      <p:boldItalic r:id="rId61"/>
    </p:embeddedFont>
    <p:embeddedFont>
      <p:font typeface="Cambria Math" panose="02040503050406030204" pitchFamily="18" charset="0"/>
      <p:regular r:id="rId62"/>
    </p:embeddedFont>
    <p:embeddedFont>
      <p:font typeface="Georgia" panose="02040502050405020303" pitchFamily="18" charset="0"/>
      <p:regular r:id="rId63"/>
      <p:bold r:id="rId64"/>
      <p:italic r:id="rId65"/>
      <p:boldItalic r:id="rId66"/>
    </p:embeddedFont>
    <p:embeddedFont>
      <p:font typeface="Times" panose="02020603050405020304" pitchFamily="18" charset="0"/>
      <p:regular r:id="rId67"/>
      <p:bold r:id="rId68"/>
      <p:italic r:id="rId69"/>
      <p:boldItalic r:id="rId70"/>
    </p:embeddedFont>
  </p:embeddedFontLst>
  <p:defaultTex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189"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377"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566"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754"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5943" algn="l" defTabSz="457189" rtl="0" eaLnBrk="1" latinLnBrk="0" hangingPunct="1">
      <a:defRPr sz="1600" kern="1200">
        <a:solidFill>
          <a:schemeClr val="tx1"/>
        </a:solidFill>
        <a:latin typeface="Arial" charset="0"/>
        <a:ea typeface="ヒラギノ角ゴ Pro W3" charset="0"/>
        <a:cs typeface="ヒラギノ角ゴ Pro W3" charset="0"/>
      </a:defRPr>
    </a:lvl6pPr>
    <a:lvl7pPr marL="2743131" algn="l" defTabSz="457189" rtl="0" eaLnBrk="1" latinLnBrk="0" hangingPunct="1">
      <a:defRPr sz="1600" kern="1200">
        <a:solidFill>
          <a:schemeClr val="tx1"/>
        </a:solidFill>
        <a:latin typeface="Arial" charset="0"/>
        <a:ea typeface="ヒラギノ角ゴ Pro W3" charset="0"/>
        <a:cs typeface="ヒラギノ角ゴ Pro W3" charset="0"/>
      </a:defRPr>
    </a:lvl7pPr>
    <a:lvl8pPr marL="3200320" algn="l" defTabSz="457189" rtl="0" eaLnBrk="1" latinLnBrk="0" hangingPunct="1">
      <a:defRPr sz="1600" kern="1200">
        <a:solidFill>
          <a:schemeClr val="tx1"/>
        </a:solidFill>
        <a:latin typeface="Arial" charset="0"/>
        <a:ea typeface="ヒラギノ角ゴ Pro W3" charset="0"/>
        <a:cs typeface="ヒラギノ角ゴ Pro W3" charset="0"/>
      </a:defRPr>
    </a:lvl8pPr>
    <a:lvl9pPr marL="3657509" algn="l" defTabSz="457189" rtl="0" eaLnBrk="1" latinLnBrk="0" hangingPunct="1">
      <a:defRPr sz="1600" kern="1200">
        <a:solidFill>
          <a:schemeClr val="tx1"/>
        </a:solidFill>
        <a:latin typeface="Arial" charset="0"/>
        <a:ea typeface="ヒラギノ角ゴ Pro W3" charset="0"/>
        <a:cs typeface="ヒラギノ角ゴ Pro W3" charset="0"/>
      </a:defRPr>
    </a:lvl9pPr>
  </p:defaultTextStyle>
  <p:extLst>
    <p:ext uri="{521415D9-36F7-43E2-AB2F-B90AF26B5E84}">
      <p14:sectionLst xmlns:p14="http://schemas.microsoft.com/office/powerpoint/2010/main">
        <p14:section name="Default Section" id="{C1929D1C-1836-42DA-A6CE-B3FD64CA44AF}">
          <p14:sldIdLst>
            <p14:sldId id="330"/>
            <p14:sldId id="331"/>
            <p14:sldId id="353"/>
            <p14:sldId id="354"/>
            <p14:sldId id="332"/>
            <p14:sldId id="346"/>
            <p14:sldId id="333"/>
            <p14:sldId id="342"/>
            <p14:sldId id="334"/>
            <p14:sldId id="343"/>
            <p14:sldId id="335"/>
            <p14:sldId id="344"/>
            <p14:sldId id="337"/>
            <p14:sldId id="347"/>
            <p14:sldId id="349"/>
            <p14:sldId id="348"/>
            <p14:sldId id="350"/>
            <p14:sldId id="339"/>
            <p14:sldId id="351"/>
            <p14:sldId id="368"/>
            <p14:sldId id="357"/>
            <p14:sldId id="356"/>
            <p14:sldId id="362"/>
            <p14:sldId id="369"/>
            <p14:sldId id="358"/>
            <p14:sldId id="360"/>
            <p14:sldId id="352"/>
            <p14:sldId id="371"/>
            <p14:sldId id="365"/>
            <p14:sldId id="370"/>
            <p14:sldId id="366"/>
            <p14:sldId id="367"/>
          </p14:sldIdLst>
        </p14:section>
        <p14:section name="Untitled Section" id="{98BB0FAA-5A99-40A2-9EC5-575A0145D46A}">
          <p14:sldIdLst>
            <p14:sldId id="361"/>
          </p14:sldIdLst>
        </p14:section>
      </p14:sectionLst>
    </p:ex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0809"/>
    <a:srgbClr val="000000"/>
    <a:srgbClr val="003A6E"/>
    <a:srgbClr val="010000"/>
    <a:srgbClr val="FFFFFF"/>
    <a:srgbClr val="808080"/>
    <a:srgbClr val="FDCA00"/>
    <a:srgbClr val="EF5B00"/>
    <a:srgbClr val="C50006"/>
    <a:srgbClr val="7C20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7274" autoAdjust="0"/>
  </p:normalViewPr>
  <p:slideViewPr>
    <p:cSldViewPr snapToObjects="1">
      <p:cViewPr varScale="1">
        <p:scale>
          <a:sx n="141" d="100"/>
          <a:sy n="141" d="100"/>
        </p:scale>
        <p:origin x="582" y="120"/>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41" d="100"/>
          <a:sy n="141" d="100"/>
        </p:scale>
        <p:origin x="5616" y="200"/>
      </p:cViewPr>
      <p:guideLst>
        <p:guide orient="horz" pos="3150"/>
        <p:guide pos="216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font" Target="fonts/font30.fntdata"/><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8" Type="http://schemas.openxmlformats.org/officeDocument/2006/relationships/slide" Target="slides/slide5.xml"/><Relationship Id="rId51" Type="http://schemas.openxmlformats.org/officeDocument/2006/relationships/font" Target="fonts/font13.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Humanst521 Lt BT" panose="020B0402020204020304" pitchFamily="34" charset="0"/>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Humanst521 Lt BT" panose="020B0402020204020304" pitchFamily="34" charset="0"/>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ヒラギノ角ゴ Pro W3" charset="-128"/>
                <a:cs typeface="ヒラギノ角ゴ Pro W3" charset="-128"/>
              </a:defRPr>
            </a:lvl1pPr>
          </a:lstStyle>
          <a:p>
            <a:pPr>
              <a:defRPr/>
            </a:pPr>
            <a:endParaRPr lang="en-GB" dirty="0">
              <a:latin typeface="Humanst521 Lt BT" panose="020B0402020204020304" pitchFamily="34" charset="0"/>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Humanst521 Lt BT" panose="020B0402020204020304" pitchFamily="34" charset="0"/>
              </a:rPr>
              <a:pPr>
                <a:defRPr/>
              </a:pPr>
              <a:t>‹#›</a:t>
            </a:fld>
            <a:endParaRPr lang="en-GB" dirty="0">
              <a:latin typeface="Humanst521 Lt BT" panose="020B0402020204020304" pitchFamily="34" charset="0"/>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Humanst521 Lt BT" panose="020B0402020204020304" pitchFamily="34" charset="0"/>
                <a:ea typeface="ヒラギノ角ゴ Pro W3" charset="-128"/>
                <a:cs typeface="ヒラギノ角ゴ Pro W3"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Humanst521 Lt BT" panose="020B0402020204020304" pitchFamily="34" charset="0"/>
                <a:ea typeface="ヒラギノ角ゴ Pro W3" charset="-128"/>
                <a:cs typeface="ヒラギノ角ゴ Pro W3"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09538" y="750888"/>
            <a:ext cx="6667500"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a:t>
            </a:r>
            <a:r>
              <a:rPr lang="de-DE" noProof="0" dirty="0" smtClean="0"/>
              <a:t>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Humanst521 Lt BT" panose="020B0402020204020304" pitchFamily="34" charset="0"/>
                <a:ea typeface="ヒラギノ角ゴ Pro W3" charset="-128"/>
                <a:cs typeface="ヒラギノ角ゴ Pro W3"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Humanst521 Lt BT" panose="020B0402020204020304" pitchFamily="34" charset="0"/>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90486" indent="-90486"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Humanst521 Lt BT" panose="020B0402020204020304" pitchFamily="34" charset="0"/>
        <a:ea typeface="ヒラギノ角ゴ Pro W3" pitchFamily="-108" charset="-128"/>
        <a:cs typeface="ヒラギノ角ゴ Pro W3" pitchFamily="-108" charset="-128"/>
      </a:defRPr>
    </a:lvl1pPr>
    <a:lvl2pPr marL="180970" indent="-92072"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Lt BT" panose="020B0402020204020304" pitchFamily="34" charset="0"/>
        <a:ea typeface="ヒラギノ角ゴ Pro W3" charset="-128"/>
        <a:cs typeface="ヒラギノ角ゴ Pro W3" charset="0"/>
      </a:defRPr>
    </a:lvl2pPr>
    <a:lvl3pPr marL="266693" indent="-85723"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Lt BT" panose="020B0402020204020304" pitchFamily="34" charset="0"/>
        <a:ea typeface="ＭＳ Ｐゴシック" charset="-128"/>
        <a:cs typeface="ＭＳ Ｐゴシック" charset="-128"/>
      </a:defRPr>
    </a:lvl3pPr>
    <a:lvl4pPr marL="357179"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Lt BT" panose="020B0402020204020304" pitchFamily="34" charset="0"/>
        <a:ea typeface="ＭＳ Ｐゴシック" charset="-128"/>
        <a:cs typeface="ＭＳ Ｐゴシック" charset="-128"/>
      </a:defRPr>
    </a:lvl4pPr>
    <a:lvl5pPr marL="447663"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Lt BT" panose="020B0402020204020304" pitchFamily="34" charset="0"/>
        <a:ea typeface="ヒラギノ角ゴ Pro W3" pitchFamily="-112" charset="-128"/>
        <a:cs typeface="ＭＳ Ｐゴシック" charset="0"/>
      </a:defRPr>
    </a:lvl5pPr>
    <a:lvl6pPr marL="538149" indent="-90486" algn="l" defTabSz="457189" rtl="0" eaLnBrk="1" latinLnBrk="0" hangingPunct="1">
      <a:buFont typeface="Symbol" panose="05050102010706020507" pitchFamily="18" charset="2"/>
      <a:buChar char="-"/>
      <a:defRPr sz="1000" kern="1200" baseline="0">
        <a:solidFill>
          <a:schemeClr val="tx1"/>
        </a:solidFill>
        <a:latin typeface="Humanst521 Lt BT" panose="020B0402020204020304" pitchFamily="34" charset="0"/>
        <a:ea typeface="+mn-ea"/>
        <a:cs typeface="Arial" panose="020B0604020202020204" pitchFamily="34" charset="0"/>
      </a:defRPr>
    </a:lvl6pPr>
    <a:lvl7pPr marL="628635" indent="-90486" algn="l" defTabSz="457189" rtl="0" eaLnBrk="1" latinLnBrk="0" hangingPunct="1">
      <a:buFont typeface="Symbol" panose="05050102010706020507" pitchFamily="18" charset="2"/>
      <a:buChar char="-"/>
      <a:defRPr sz="1000" kern="1200">
        <a:solidFill>
          <a:schemeClr val="tx1"/>
        </a:solidFill>
        <a:latin typeface="Humanst521 Lt BT" panose="020B0402020204020304" pitchFamily="34" charset="0"/>
        <a:ea typeface="+mn-ea"/>
        <a:cs typeface="Arial" panose="020B0604020202020204" pitchFamily="34" charset="0"/>
      </a:defRPr>
    </a:lvl7pPr>
    <a:lvl8pPr marL="719121" indent="-90486" algn="l" defTabSz="457189" rtl="0" eaLnBrk="1" latinLnBrk="0" hangingPunct="1">
      <a:buFont typeface="Symbol" panose="05050102010706020507" pitchFamily="18" charset="2"/>
      <a:buChar char="-"/>
      <a:defRPr sz="1000" kern="1200">
        <a:solidFill>
          <a:schemeClr val="tx1"/>
        </a:solidFill>
        <a:latin typeface="Humanst521 Lt BT" panose="020B0402020204020304" pitchFamily="34" charset="0"/>
        <a:ea typeface="+mn-ea"/>
        <a:cs typeface="Arial" panose="020B0604020202020204" pitchFamily="34" charset="0"/>
      </a:defRPr>
    </a:lvl8pPr>
    <a:lvl9pPr marL="806431" indent="-88898" algn="l" defTabSz="457189" rtl="0" eaLnBrk="1" latinLnBrk="0" hangingPunct="1">
      <a:buFont typeface="Symbol" panose="05050102010706020507" pitchFamily="18" charset="2"/>
      <a:buChar char="-"/>
      <a:defRPr sz="1000" kern="1200">
        <a:solidFill>
          <a:schemeClr val="tx1"/>
        </a:solidFill>
        <a:latin typeface="Humanst521 Lt BT" panose="020B0402020204020304" pitchFamily="34" charset="0"/>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Searches for electric dipole moments started a long time ago</a:t>
            </a:r>
            <a:r>
              <a:rPr lang="en-US" baseline="0" noProof="0" dirty="0" smtClean="0"/>
              <a:t> in the 1950 when Ramsey and Purcell were first searching an EDM using a beam of neutrons.</a:t>
            </a:r>
            <a:br>
              <a:rPr lang="en-US" baseline="0" noProof="0" dirty="0" smtClean="0"/>
            </a:br>
            <a:r>
              <a:rPr lang="en-US" baseline="0" noProof="0" dirty="0" smtClean="0"/>
              <a:t>Since then, the race to the bottom started.</a:t>
            </a:r>
          </a:p>
          <a:p>
            <a:r>
              <a:rPr lang="en-US" baseline="0" noProof="0" dirty="0" smtClean="0"/>
              <a:t>Here on this graph I depicted for you the 90% limits versus the year of publication. In green the neutron, the blue diamonds are measurements on atoms and molecules extracting the EDM off the electron.</a:t>
            </a:r>
          </a:p>
          <a:p>
            <a:r>
              <a:rPr lang="en-US" baseline="0" noProof="0" dirty="0" smtClean="0"/>
              <a:t>In yellow squares the impressive story of the mercury EDM. Lagging far behind is the muon, the only sizable search for an EDM of a particle in the second generation.</a:t>
            </a:r>
          </a:p>
          <a:p>
            <a:r>
              <a:rPr lang="en-US" baseline="0" noProof="0" dirty="0" smtClean="0"/>
              <a:t>On the right side you see the expectation range for standard model EDM from the small imaginary phase of the CKM matrix in relation to the current limit.</a:t>
            </a:r>
            <a:br>
              <a:rPr lang="en-US" baseline="0" noProof="0" dirty="0" smtClean="0"/>
            </a:br>
            <a:r>
              <a:rPr lang="en-US" baseline="0" noProof="0" dirty="0" smtClean="0"/>
              <a:t>The neutron still has another 6 orders of magnitude until they will hit the SM background. The electron another 9 order of magnitude, while the muon is today where Ramsey started 70 years ago and has another 18 orders of magnitude of legroom.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Lt BT" panose="020B040202020402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Humanst521 Lt BT" panose="020B0402020204020304" pitchFamily="34" charset="0"/>
              <a:ea typeface="+mn-ea"/>
              <a:cs typeface="+mn-cs"/>
            </a:endParaRPr>
          </a:p>
        </p:txBody>
      </p:sp>
    </p:spTree>
    <p:extLst>
      <p:ext uri="{BB962C8B-B14F-4D97-AF65-F5344CB8AC3E}">
        <p14:creationId xmlns:p14="http://schemas.microsoft.com/office/powerpoint/2010/main" val="3873291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coming to the</a:t>
            </a:r>
            <a:r>
              <a:rPr lang="en-US" baseline="0" dirty="0" smtClean="0"/>
              <a:t> result from </a:t>
            </a:r>
            <a:r>
              <a:rPr lang="en-US" baseline="0" smtClean="0"/>
              <a:t>this measurement </a:t>
            </a:r>
            <a:r>
              <a:rPr lang="en-US" baseline="0" dirty="0" smtClean="0"/>
              <a:t>of the g-2 and the search for a muon EDM, I would like to explain how kind nature was for polarizing and analyzing muons.</a:t>
            </a:r>
          </a:p>
          <a:p>
            <a:endParaRPr lang="en-US" baseline="0" dirty="0" smtClean="0"/>
          </a:p>
          <a:p>
            <a:r>
              <a:rPr lang="en-US" baseline="0" dirty="0" smtClean="0"/>
              <a:t>The polarization is a direct consequence of the V-A structure of the weak interaction. Hence, when a pion decays the spin is aligned with the momentum of the muon in the rest frame of the decay.</a:t>
            </a:r>
          </a:p>
          <a:p>
            <a:r>
              <a:rPr lang="en-US" baseline="0" dirty="0" smtClean="0"/>
              <a:t>Similar we also profit for the analysis of the muon spin. In this case again the positron or electron is ejected in the same direction as the spin. These properties were then used to measure the oscillation frequency of the muons inside the storage ring.</a:t>
            </a:r>
          </a:p>
          <a:p>
            <a:r>
              <a:rPr lang="en-US" baseline="0" dirty="0" smtClean="0"/>
              <a:t>On the inner side tracking detector for positron were setup to detect the positron preferentially ejected in the direction of the muon spin. While the muons were circulating around the closed orbit the spin rotates in the rest frame of the muon. Whenever the spin point into the direction of the detectors you detected a higher count rate.</a:t>
            </a:r>
          </a:p>
          <a:p>
            <a:endParaRPr lang="en-US" baseline="0" dirty="0" smtClean="0"/>
          </a:p>
          <a:p>
            <a:r>
              <a:rPr lang="en-US" baseline="0" dirty="0" smtClean="0"/>
              <a:t>To detect an EDM the positron detectors need a vertical resolution.</a:t>
            </a:r>
          </a:p>
          <a:p>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21</a:t>
            </a:fld>
            <a:endParaRPr lang="en-US"/>
          </a:p>
        </p:txBody>
      </p:sp>
    </p:spTree>
    <p:extLst>
      <p:ext uri="{BB962C8B-B14F-4D97-AF65-F5344CB8AC3E}">
        <p14:creationId xmlns:p14="http://schemas.microsoft.com/office/powerpoint/2010/main" val="240620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8EF0225F-5C37-0C4B-B795-B0BFB7777AA6}"/>
              </a:ext>
            </a:extLst>
          </p:cNvPr>
          <p:cNvSpPr>
            <a:spLocks noGrp="1" noRot="1" noChangeAspect="1" noChangeArrowheads="1" noTextEdit="1"/>
          </p:cNvSpPr>
          <p:nvPr>
            <p:ph type="sldImg"/>
          </p:nvPr>
        </p:nvSpPr>
        <p:spPr>
          <a:ln/>
        </p:spPr>
      </p:sp>
      <p:sp>
        <p:nvSpPr>
          <p:cNvPr id="26626" name="Rectangle 3">
            <a:extLst>
              <a:ext uri="{FF2B5EF4-FFF2-40B4-BE49-F238E27FC236}">
                <a16:creationId xmlns:a16="http://schemas.microsoft.com/office/drawing/2014/main" id="{094146A0-9EE5-1948-B46B-345E819EDB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KR" altLang="en-KR">
              <a:latin typeface="Arial" panose="020B0604020202020204" pitchFamily="34" charset="0"/>
            </a:endParaRPr>
          </a:p>
        </p:txBody>
      </p:sp>
    </p:spTree>
    <p:extLst>
      <p:ext uri="{BB962C8B-B14F-4D97-AF65-F5344CB8AC3E}">
        <p14:creationId xmlns:p14="http://schemas.microsoft.com/office/powerpoint/2010/main" val="3514286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46C73-4B64-43BC-A5C4-96AB0FC531A1}" type="slidenum">
              <a:rPr lang="de-CH" smtClean="0"/>
              <a:t>4</a:t>
            </a:fld>
            <a:endParaRPr lang="de-CH"/>
          </a:p>
        </p:txBody>
      </p:sp>
    </p:spTree>
    <p:extLst>
      <p:ext uri="{BB962C8B-B14F-4D97-AF65-F5344CB8AC3E}">
        <p14:creationId xmlns:p14="http://schemas.microsoft.com/office/powerpoint/2010/main" val="177348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Symmetries and the breaking of symmetries are an important concept of all modern physics theories.</a:t>
            </a:r>
          </a:p>
          <a:p>
            <a:r>
              <a:rPr lang="de-CH" baseline="0" dirty="0" err="1" smtClean="0"/>
              <a:t>To</a:t>
            </a:r>
            <a:r>
              <a:rPr lang="de-CH" baseline="0" dirty="0" smtClean="0"/>
              <a:t> </a:t>
            </a:r>
            <a:r>
              <a:rPr lang="de-CH" baseline="0" dirty="0" err="1" smtClean="0"/>
              <a:t>better</a:t>
            </a:r>
            <a:r>
              <a:rPr lang="de-CH" baseline="0" dirty="0" smtClean="0"/>
              <a:t> </a:t>
            </a:r>
            <a:r>
              <a:rPr lang="de-CH" baseline="0" dirty="0" err="1" smtClean="0"/>
              <a:t>understand</a:t>
            </a:r>
            <a:r>
              <a:rPr lang="de-CH" baseline="0" dirty="0" smtClean="0"/>
              <a:t> </a:t>
            </a:r>
            <a:r>
              <a:rPr lang="de-CH" baseline="0" dirty="0" err="1" smtClean="0"/>
              <a:t>the</a:t>
            </a:r>
            <a:r>
              <a:rPr lang="de-CH" baseline="0" dirty="0" smtClean="0"/>
              <a:t> </a:t>
            </a:r>
            <a:r>
              <a:rPr lang="de-CH" baseline="0" dirty="0" err="1" smtClean="0"/>
              <a:t>violation</a:t>
            </a:r>
            <a:r>
              <a:rPr lang="de-CH" baseline="0" dirty="0" smtClean="0"/>
              <a:t> </a:t>
            </a:r>
            <a:r>
              <a:rPr lang="de-CH" baseline="0" dirty="0" err="1" smtClean="0"/>
              <a:t>of</a:t>
            </a:r>
            <a:r>
              <a:rPr lang="de-CH" baseline="0" dirty="0" smtClean="0"/>
              <a:t> </a:t>
            </a:r>
            <a:r>
              <a:rPr lang="de-CH" baseline="0" dirty="0" err="1" smtClean="0"/>
              <a:t>discrete</a:t>
            </a:r>
            <a:r>
              <a:rPr lang="de-CH" baseline="0" dirty="0" smtClean="0"/>
              <a:t> </a:t>
            </a:r>
            <a:r>
              <a:rPr lang="de-CH" baseline="0" dirty="0" err="1" smtClean="0"/>
              <a:t>symmetries</a:t>
            </a:r>
            <a:r>
              <a:rPr lang="de-CH" baseline="0" dirty="0" smtClean="0"/>
              <a:t> </a:t>
            </a:r>
            <a:r>
              <a:rPr lang="de-CH" baseline="0" dirty="0" err="1" smtClean="0"/>
              <a:t>by</a:t>
            </a:r>
            <a:r>
              <a:rPr lang="de-CH" baseline="0" dirty="0" smtClean="0"/>
              <a:t> an EDM I </a:t>
            </a:r>
            <a:r>
              <a:rPr lang="de-CH" baseline="0" dirty="0" err="1" smtClean="0"/>
              <a:t>have</a:t>
            </a:r>
            <a:r>
              <a:rPr lang="de-CH" baseline="0" dirty="0" smtClean="0"/>
              <a:t> </a:t>
            </a:r>
            <a:r>
              <a:rPr lang="de-CH" baseline="0" dirty="0" err="1" smtClean="0"/>
              <a:t>made</a:t>
            </a:r>
            <a:r>
              <a:rPr lang="de-CH" baseline="0" dirty="0" smtClean="0"/>
              <a:t> </a:t>
            </a:r>
            <a:r>
              <a:rPr lang="de-CH" baseline="0" dirty="0" err="1" smtClean="0"/>
              <a:t>this</a:t>
            </a:r>
            <a:r>
              <a:rPr lang="de-CH" baseline="0" dirty="0" smtClean="0"/>
              <a:t> </a:t>
            </a:r>
            <a:r>
              <a:rPr lang="de-CH" baseline="0" dirty="0" err="1" smtClean="0"/>
              <a:t>sketch</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energie</a:t>
            </a:r>
            <a:r>
              <a:rPr lang="de-CH" baseline="0" dirty="0" smtClean="0"/>
              <a:t> </a:t>
            </a:r>
            <a:r>
              <a:rPr lang="de-CH" baseline="0" dirty="0" err="1" smtClean="0"/>
              <a:t>levels</a:t>
            </a:r>
            <a:r>
              <a:rPr lang="de-CH" baseline="0" dirty="0" smtClean="0"/>
              <a:t> </a:t>
            </a:r>
            <a:r>
              <a:rPr lang="de-CH" baseline="0" dirty="0" err="1" smtClean="0"/>
              <a:t>of</a:t>
            </a:r>
            <a:r>
              <a:rPr lang="de-CH" baseline="0" dirty="0" smtClean="0"/>
              <a:t> a spin-1/2 </a:t>
            </a:r>
            <a:r>
              <a:rPr lang="en-US" baseline="0" dirty="0" smtClean="0"/>
              <a:t>particle in a magnetic and electric field.</a:t>
            </a:r>
          </a:p>
          <a:p>
            <a:r>
              <a:rPr lang="en-US" baseline="0" dirty="0" smtClean="0"/>
              <a:t>The left side every body is familiar with. It corresponds to the classical </a:t>
            </a:r>
            <a:r>
              <a:rPr lang="en-US" baseline="0" dirty="0" err="1" smtClean="0"/>
              <a:t>zeeman</a:t>
            </a:r>
            <a:r>
              <a:rPr lang="en-US" baseline="0" dirty="0" smtClean="0"/>
              <a:t> splitting in atoms. Depending on the spin of the particle the magnetic moment will lead to an increase or decrease in energy. </a:t>
            </a:r>
          </a:p>
          <a:p>
            <a:r>
              <a:rPr lang="en-US" baseline="0" dirty="0" smtClean="0"/>
              <a:t>Similar on the right side, the electric dipole moment leads to a similar level splitting in the electric field.</a:t>
            </a:r>
            <a:r>
              <a:rPr lang="de-CH" baseline="0" dirty="0" smtClean="0"/>
              <a:t> </a:t>
            </a:r>
          </a:p>
          <a:p>
            <a:r>
              <a:rPr lang="de-CH" baseline="0" dirty="0" err="1" smtClean="0"/>
              <a:t>Lets</a:t>
            </a:r>
            <a:r>
              <a:rPr lang="de-CH" baseline="0" dirty="0" smtClean="0"/>
              <a:t> </a:t>
            </a:r>
            <a:r>
              <a:rPr lang="de-CH" baseline="0" dirty="0" err="1" smtClean="0"/>
              <a:t>concentrate</a:t>
            </a:r>
            <a:r>
              <a:rPr lang="de-CH" baseline="0" dirty="0" smtClean="0"/>
              <a:t> on </a:t>
            </a:r>
            <a:r>
              <a:rPr lang="de-CH" baseline="0" dirty="0" err="1" smtClean="0"/>
              <a:t>the</a:t>
            </a:r>
            <a:r>
              <a:rPr lang="de-CH" baseline="0" dirty="0" smtClean="0"/>
              <a:t> </a:t>
            </a:r>
            <a:r>
              <a:rPr lang="de-CH" baseline="0" dirty="0" err="1" smtClean="0"/>
              <a:t>spin</a:t>
            </a:r>
            <a:r>
              <a:rPr lang="de-CH" baseline="0" dirty="0" smtClean="0"/>
              <a:t> </a:t>
            </a:r>
            <a:r>
              <a:rPr lang="de-CH" baseline="0" dirty="0" err="1" smtClean="0"/>
              <a:t>up</a:t>
            </a:r>
            <a:r>
              <a:rPr lang="de-CH" baseline="0" dirty="0" smtClean="0"/>
              <a:t> </a:t>
            </a:r>
            <a:r>
              <a:rPr lang="de-CH" baseline="0" dirty="0" err="1" smtClean="0"/>
              <a:t>state</a:t>
            </a:r>
            <a:r>
              <a:rPr lang="de-CH" baseline="0" dirty="0" smtClean="0"/>
              <a:t>. [</a:t>
            </a:r>
            <a:r>
              <a:rPr lang="de-CH" baseline="0" dirty="0" err="1" smtClean="0"/>
              <a:t>click</a:t>
            </a:r>
            <a:r>
              <a:rPr lang="de-CH" baseline="0" dirty="0" smtClean="0"/>
              <a:t>]</a:t>
            </a:r>
          </a:p>
          <a:p>
            <a:r>
              <a:rPr lang="de-CH" baseline="0" dirty="0" err="1" smtClean="0"/>
              <a:t>Now</a:t>
            </a:r>
            <a:r>
              <a:rPr lang="de-CH" baseline="0" dirty="0" smtClean="0"/>
              <a:t> </a:t>
            </a:r>
            <a:r>
              <a:rPr lang="de-CH" baseline="0" dirty="0" err="1" smtClean="0"/>
              <a:t>we</a:t>
            </a:r>
            <a:r>
              <a:rPr lang="de-CH" baseline="0" dirty="0" smtClean="0"/>
              <a:t> </a:t>
            </a:r>
            <a:r>
              <a:rPr lang="de-CH" baseline="0" dirty="0" err="1" smtClean="0"/>
              <a:t>apply</a:t>
            </a:r>
            <a:r>
              <a:rPr lang="de-CH" baseline="0" dirty="0" smtClean="0"/>
              <a:t> a </a:t>
            </a:r>
            <a:r>
              <a:rPr lang="de-CH" baseline="0" dirty="0" err="1" smtClean="0"/>
              <a:t>Ti</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BT" panose="020B0602020204020204"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Humanst521 BT" panose="020B0602020204020204" pitchFamily="34" charset="0"/>
              <a:ea typeface="+mn-ea"/>
              <a:cs typeface="Arial" charset="0"/>
            </a:endParaRPr>
          </a:p>
        </p:txBody>
      </p:sp>
    </p:spTree>
    <p:extLst>
      <p:ext uri="{BB962C8B-B14F-4D97-AF65-F5344CB8AC3E}">
        <p14:creationId xmlns:p14="http://schemas.microsoft.com/office/powerpoint/2010/main" val="175010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Many of you probably know about the g-2 measurement of</a:t>
            </a:r>
            <a:r>
              <a:rPr lang="en-US" baseline="0" dirty="0" smtClean="0"/>
              <a:t> the muon at </a:t>
            </a:r>
            <a:r>
              <a:rPr lang="en-US" baseline="0" dirty="0" err="1" smtClean="0"/>
              <a:t>Fermilab</a:t>
            </a:r>
            <a:r>
              <a:rPr lang="en-US" baseline="0" dirty="0" smtClean="0"/>
              <a:t>. </a:t>
            </a:r>
            <a:br>
              <a:rPr lang="en-US" baseline="0" dirty="0" smtClean="0"/>
            </a:br>
            <a:r>
              <a:rPr lang="en-US" baseline="0" dirty="0" smtClean="0"/>
              <a:t>The principle physics are described in the equation. The difference between the </a:t>
            </a:r>
            <a:r>
              <a:rPr lang="en-US" baseline="0" dirty="0" err="1" smtClean="0"/>
              <a:t>Larmor</a:t>
            </a:r>
            <a:r>
              <a:rPr lang="en-US" baseline="0" dirty="0" smtClean="0"/>
              <a:t> frequency of the muon, essentially the precision due to the magnetic moment, and the cyclotron frequency of the muon moving in a magnetic and electric field. </a:t>
            </a:r>
          </a:p>
          <a:p>
            <a:pPr marL="0" indent="0">
              <a:buNone/>
            </a:pPr>
            <a:r>
              <a:rPr lang="en-US" baseline="0" dirty="0" smtClean="0"/>
              <a:t>The muon moves along its reference orbit perpendicular to the main magnetic field. Due to the small anomalous magnetic moment the difference is not exactly zero and one can observe the famous wiggle plot by measuring in the number of decay positrons per time. </a:t>
            </a:r>
          </a:p>
          <a:p>
            <a:pPr marL="0" indent="0">
              <a:buNone/>
            </a:pPr>
            <a:r>
              <a:rPr lang="en-US" baseline="0" dirty="0" smtClean="0"/>
              <a:t>The electric field is required for steering the muon inside the storage ring. By selecting the correct momentum the electric term can be set to zero and the observed  oscillation frequency directly relates to the anomalous magnetic moment.</a:t>
            </a:r>
          </a:p>
          <a:p>
            <a:pPr marL="0" indent="0">
              <a:buNone/>
            </a:pPr>
            <a:r>
              <a:rPr lang="en-US" baseline="0" dirty="0" smtClean="0"/>
              <a:t>Now in the presence of a electric dipole moment the plane of oscillation tilts and one could observe a tiny vertical observation of the positron intensity, and the measured frequency would be a little bit larger.</a:t>
            </a:r>
          </a:p>
          <a:p>
            <a:pPr marL="0" indent="0">
              <a:buNone/>
            </a:pPr>
            <a:r>
              <a:rPr lang="en-US" baseline="0" dirty="0" smtClean="0"/>
              <a:t>The prospected sensitivity is about 10E-21 </a:t>
            </a:r>
            <a:r>
              <a:rPr lang="en-US" baseline="0" dirty="0" err="1" smtClean="0"/>
              <a:t>ecm</a:t>
            </a:r>
            <a:r>
              <a:rPr lang="en-US" baseline="0" dirty="0" smtClean="0"/>
              <a:t> for the EDM at </a:t>
            </a:r>
            <a:r>
              <a:rPr lang="en-US" baseline="0" dirty="0" err="1" smtClean="0"/>
              <a:t>Fermilab</a:t>
            </a:r>
            <a:r>
              <a:rPr lang="en-US" baseline="0" dirty="0" smtClean="0"/>
              <a:t> and JPARC.	</a:t>
            </a:r>
            <a:endParaRPr lang="en-US" dirty="0"/>
          </a:p>
        </p:txBody>
      </p:sp>
    </p:spTree>
    <p:extLst>
      <p:ext uri="{BB962C8B-B14F-4D97-AF65-F5344CB8AC3E}">
        <p14:creationId xmlns:p14="http://schemas.microsoft.com/office/powerpoint/2010/main" val="3205531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case of the g-2</a:t>
            </a:r>
            <a:r>
              <a:rPr lang="en-US" baseline="0" dirty="0" smtClean="0"/>
              <a:t> experiment one has chosen a specific momentum for the muons of 3.1 GeV such that the relativistic E term drops out.</a:t>
            </a:r>
          </a:p>
          <a:p>
            <a:r>
              <a:rPr lang="en-US" baseline="0" dirty="0" smtClean="0"/>
              <a:t>This has the advantage, that electric fields can be used for focusing and steering the muons in the storage ring.</a:t>
            </a:r>
          </a:p>
          <a:p>
            <a:r>
              <a:rPr lang="en-US" baseline="0" dirty="0" smtClean="0"/>
              <a:t>Assuming that the EDM is very small also the second part drops out and the only observable is the oscillation of the spin in the orbital plane. </a:t>
            </a:r>
          </a:p>
          <a:p>
            <a:endParaRPr lang="en-US" baseline="0" dirty="0" smtClean="0"/>
          </a:p>
          <a:p>
            <a:r>
              <a:rPr lang="en-US" baseline="0" dirty="0" smtClean="0"/>
              <a:t>The current best limit for an EDM of the muon was also derived in this </a:t>
            </a:r>
            <a:r>
              <a:rPr lang="en-US" baseline="0" dirty="0" err="1" smtClean="0"/>
              <a:t>measurment</a:t>
            </a:r>
            <a:r>
              <a:rPr lang="en-US" baseline="0" dirty="0" smtClean="0"/>
              <a:t>. The searched for signal is a vertical nutation of the spin in addition. </a:t>
            </a:r>
          </a:p>
        </p:txBody>
      </p:sp>
      <p:sp>
        <p:nvSpPr>
          <p:cNvPr id="4" name="Slide Number Placeholder 3"/>
          <p:cNvSpPr>
            <a:spLocks noGrp="1"/>
          </p:cNvSpPr>
          <p:nvPr>
            <p:ph type="sldNum" sz="quarter" idx="10"/>
          </p:nvPr>
        </p:nvSpPr>
        <p:spPr/>
        <p:txBody>
          <a:bodyPr/>
          <a:lstStyle/>
          <a:p>
            <a:fld id="{B4FCD6B3-904C-43F8-AD58-4C6051C90022}" type="slidenum">
              <a:rPr lang="en-US" smtClean="0"/>
              <a:pPr/>
              <a:t>11</a:t>
            </a:fld>
            <a:endParaRPr lang="en-US"/>
          </a:p>
        </p:txBody>
      </p:sp>
    </p:spTree>
    <p:extLst>
      <p:ext uri="{BB962C8B-B14F-4D97-AF65-F5344CB8AC3E}">
        <p14:creationId xmlns:p14="http://schemas.microsoft.com/office/powerpoint/2010/main" val="138059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Many of you probably know about the g-2 measurement of</a:t>
            </a:r>
            <a:r>
              <a:rPr lang="en-US" baseline="0" dirty="0" smtClean="0"/>
              <a:t> the muon at </a:t>
            </a:r>
            <a:r>
              <a:rPr lang="en-US" baseline="0" dirty="0" err="1" smtClean="0"/>
              <a:t>Fermilab</a:t>
            </a:r>
            <a:r>
              <a:rPr lang="en-US" baseline="0" dirty="0" smtClean="0"/>
              <a:t>. </a:t>
            </a:r>
            <a:br>
              <a:rPr lang="en-US" baseline="0" dirty="0" smtClean="0"/>
            </a:br>
            <a:r>
              <a:rPr lang="en-US" baseline="0" dirty="0" smtClean="0"/>
              <a:t>The principle physics are described in the equation. The difference between the </a:t>
            </a:r>
            <a:r>
              <a:rPr lang="en-US" baseline="0" dirty="0" err="1" smtClean="0"/>
              <a:t>Larmor</a:t>
            </a:r>
            <a:r>
              <a:rPr lang="en-US" baseline="0" dirty="0" smtClean="0"/>
              <a:t> frequency of the muon, essentially the precision due to the magnetic moment, and the cyclotron frequency of the muon moving in a magnetic and electric field. </a:t>
            </a:r>
          </a:p>
          <a:p>
            <a:pPr marL="0" indent="0">
              <a:buNone/>
            </a:pPr>
            <a:r>
              <a:rPr lang="en-US" baseline="0" dirty="0" smtClean="0"/>
              <a:t>The muon moves along its reference orbit perpendicular to the main magnetic field. Due to the small anomalous magnetic moment the difference is not exactly zero and one can observe the famous wiggle plot by measuring in the number of decay positrons per time. </a:t>
            </a:r>
          </a:p>
          <a:p>
            <a:pPr marL="0" indent="0">
              <a:buNone/>
            </a:pPr>
            <a:r>
              <a:rPr lang="en-US" baseline="0" dirty="0" smtClean="0"/>
              <a:t>The electric field is required for steering the muon inside the storage ring. By selecting the correct momentum the electric term can be set to zero and the observed  oscillation frequency directly relates to the anomalous magnetic moment.</a:t>
            </a:r>
          </a:p>
          <a:p>
            <a:pPr marL="0" indent="0">
              <a:buNone/>
            </a:pPr>
            <a:r>
              <a:rPr lang="en-US" baseline="0" dirty="0" smtClean="0"/>
              <a:t>Now in the presence of a electric dipole moment the plane of oscillation tilts and one could observe a tiny vertical observation of the positron intensity, and the measured frequency would be a little bit larger.</a:t>
            </a:r>
          </a:p>
          <a:p>
            <a:pPr marL="0" indent="0">
              <a:buNone/>
            </a:pPr>
            <a:r>
              <a:rPr lang="en-US" baseline="0" dirty="0" smtClean="0"/>
              <a:t>The prospected sensitivity is about 10E-21 </a:t>
            </a:r>
            <a:r>
              <a:rPr lang="en-US" baseline="0" dirty="0" err="1" smtClean="0"/>
              <a:t>ecm</a:t>
            </a:r>
            <a:r>
              <a:rPr lang="en-US" baseline="0" dirty="0" smtClean="0"/>
              <a:t> for the EDM at </a:t>
            </a:r>
            <a:r>
              <a:rPr lang="en-US" baseline="0" dirty="0" err="1" smtClean="0"/>
              <a:t>Fermilab</a:t>
            </a:r>
            <a:r>
              <a:rPr lang="en-US" baseline="0" dirty="0" smtClean="0"/>
              <a:t> and JPARC.	</a:t>
            </a:r>
            <a:endParaRPr lang="en-US" dirty="0"/>
          </a:p>
        </p:txBody>
      </p:sp>
    </p:spTree>
    <p:extLst>
      <p:ext uri="{BB962C8B-B14F-4D97-AF65-F5344CB8AC3E}">
        <p14:creationId xmlns:p14="http://schemas.microsoft.com/office/powerpoint/2010/main" val="361350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To further increase the sensitivity to a</a:t>
            </a:r>
            <a:r>
              <a:rPr lang="en-US" baseline="0" dirty="0" smtClean="0"/>
              <a:t> muon EDM we propose to</a:t>
            </a:r>
            <a:r>
              <a:rPr lang="en-US" dirty="0" smtClean="0"/>
              <a:t> use the</a:t>
            </a:r>
            <a:r>
              <a:rPr lang="en-US" baseline="0" dirty="0" smtClean="0"/>
              <a:t> frozen-spin technique to measure the electric dipole moment.</a:t>
            </a:r>
          </a:p>
          <a:p>
            <a:pPr marL="0" indent="0">
              <a:buNone/>
            </a:pPr>
            <a:endParaRPr lang="en-US" baseline="0" dirty="0" smtClean="0"/>
          </a:p>
          <a:p>
            <a:pPr marL="0" indent="0">
              <a:buNone/>
            </a:pPr>
            <a:r>
              <a:rPr lang="en-US" baseline="0" dirty="0" smtClean="0"/>
              <a:t>By applying a well tuned electric field this entire term can be canceled and the spin exactly follows the momentum, essentially it is frozen to the momentum.</a:t>
            </a:r>
          </a:p>
          <a:p>
            <a:pPr marL="0" indent="0">
              <a:buNone/>
            </a:pPr>
            <a:r>
              <a:rPr lang="en-US" baseline="0" dirty="0" smtClean="0"/>
              <a:t>The only term present is the one of the electric dipole moment which leads to a precession of the spin around the radial axis like a bicycle going in a circle. </a:t>
            </a:r>
          </a:p>
          <a:p>
            <a:pPr marL="0" indent="0">
              <a:buNone/>
            </a:pPr>
            <a:r>
              <a:rPr lang="en-US" baseline="0" dirty="0" smtClean="0"/>
              <a:t>This in turn leads to a build up of a asymmetry of positron decays along and against the direction of the magnetic field, the signal we are searching for.</a:t>
            </a:r>
          </a:p>
          <a:p>
            <a:pPr marL="0" indent="0">
              <a:buNone/>
            </a:pPr>
            <a:endParaRPr lang="en-US" baseline="0" dirty="0" smtClean="0"/>
          </a:p>
        </p:txBody>
      </p:sp>
    </p:spTree>
    <p:extLst>
      <p:ext uri="{BB962C8B-B14F-4D97-AF65-F5344CB8AC3E}">
        <p14:creationId xmlns:p14="http://schemas.microsoft.com/office/powerpoint/2010/main" val="294910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To further increase the sensitivity to a</a:t>
            </a:r>
            <a:r>
              <a:rPr lang="en-US" baseline="0" dirty="0" smtClean="0"/>
              <a:t> muon EDM we propose to</a:t>
            </a:r>
            <a:r>
              <a:rPr lang="en-US" dirty="0" smtClean="0"/>
              <a:t> use the</a:t>
            </a:r>
            <a:r>
              <a:rPr lang="en-US" baseline="0" dirty="0" smtClean="0"/>
              <a:t> frozen-spin technique to measure the electric dipole moment.</a:t>
            </a:r>
          </a:p>
          <a:p>
            <a:pPr marL="0" indent="0">
              <a:buNone/>
            </a:pPr>
            <a:endParaRPr lang="en-US" baseline="0" dirty="0" smtClean="0"/>
          </a:p>
          <a:p>
            <a:pPr marL="0" indent="0">
              <a:buNone/>
            </a:pPr>
            <a:r>
              <a:rPr lang="en-US" baseline="0" dirty="0" smtClean="0"/>
              <a:t>By applying a well tuned electric field this entire term can be canceled and the spin exactly follows the momentum, essentially it is frozen to the momentum.</a:t>
            </a:r>
          </a:p>
          <a:p>
            <a:pPr marL="0" indent="0">
              <a:buNone/>
            </a:pPr>
            <a:r>
              <a:rPr lang="en-US" baseline="0" dirty="0" smtClean="0"/>
              <a:t>The only term present is the one of the electric dipole moment which leads to a precession of the spin around the radial axis like a bicycle going in a circle. </a:t>
            </a:r>
          </a:p>
          <a:p>
            <a:pPr marL="0" indent="0">
              <a:buNone/>
            </a:pPr>
            <a:r>
              <a:rPr lang="en-US" baseline="0" dirty="0" smtClean="0"/>
              <a:t>This in turn leads to a build up of a asymmetry of positron decays along and against the direction of the magnetic field, the signal we are searching for.</a:t>
            </a:r>
          </a:p>
          <a:p>
            <a:pPr marL="0" indent="0">
              <a:buNone/>
            </a:pPr>
            <a:endParaRPr lang="en-US" baseline="0" dirty="0" smtClean="0"/>
          </a:p>
        </p:txBody>
      </p:sp>
    </p:spTree>
    <p:extLst>
      <p:ext uri="{BB962C8B-B14F-4D97-AF65-F5344CB8AC3E}">
        <p14:creationId xmlns:p14="http://schemas.microsoft.com/office/powerpoint/2010/main" val="418767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To further increase the sensitivity to a</a:t>
            </a:r>
            <a:r>
              <a:rPr lang="en-US" baseline="0" dirty="0" smtClean="0"/>
              <a:t> muon EDM we propose to</a:t>
            </a:r>
            <a:r>
              <a:rPr lang="en-US" dirty="0" smtClean="0"/>
              <a:t> use the</a:t>
            </a:r>
            <a:r>
              <a:rPr lang="en-US" baseline="0" dirty="0" smtClean="0"/>
              <a:t> frozen-spin technique to measure the electric dipole moment.</a:t>
            </a:r>
          </a:p>
          <a:p>
            <a:pPr marL="0" indent="0">
              <a:buNone/>
            </a:pPr>
            <a:endParaRPr lang="en-US" baseline="0" dirty="0" smtClean="0"/>
          </a:p>
          <a:p>
            <a:pPr marL="0" indent="0">
              <a:buNone/>
            </a:pPr>
            <a:r>
              <a:rPr lang="en-US" baseline="0" dirty="0" smtClean="0"/>
              <a:t>By applying a well tuned electric field this entire term can be canceled and the spin exactly follows the momentum, essentially it is frozen to the momentum.</a:t>
            </a:r>
          </a:p>
          <a:p>
            <a:pPr marL="0" indent="0">
              <a:buNone/>
            </a:pPr>
            <a:r>
              <a:rPr lang="en-US" baseline="0" dirty="0" smtClean="0"/>
              <a:t>The only term present is the one of the electric dipole moment which leads to a precession of the spin around the radial axis like a bicycle going in a circle. </a:t>
            </a:r>
          </a:p>
          <a:p>
            <a:pPr marL="0" indent="0">
              <a:buNone/>
            </a:pPr>
            <a:r>
              <a:rPr lang="en-US" baseline="0" dirty="0" smtClean="0"/>
              <a:t>This in turn leads to a build up of a asymmetry of positron decays along and against the direction of the magnetic field, the signal we are searching for.</a:t>
            </a:r>
          </a:p>
          <a:p>
            <a:pPr marL="0" indent="0">
              <a:buNone/>
            </a:pPr>
            <a:endParaRPr lang="en-US" baseline="0" dirty="0" smtClean="0"/>
          </a:p>
        </p:txBody>
      </p:sp>
    </p:spTree>
    <p:extLst>
      <p:ext uri="{BB962C8B-B14F-4D97-AF65-F5344CB8AC3E}">
        <p14:creationId xmlns:p14="http://schemas.microsoft.com/office/powerpoint/2010/main" val="325577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39" t="13866" r="1" b="14431"/>
          <a:stretch/>
        </p:blipFill>
        <p:spPr bwMode="auto">
          <a:xfrm>
            <a:off x="3260542" y="195488"/>
            <a:ext cx="5055885" cy="23762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195487"/>
            <a:ext cx="315296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1027" name="Rectangle 8"/>
          <p:cNvSpPr>
            <a:spLocks noGrp="1" noChangeArrowheads="1"/>
          </p:cNvSpPr>
          <p:nvPr>
            <p:ph type="title"/>
          </p:nvPr>
        </p:nvSpPr>
        <p:spPr>
          <a:xfrm>
            <a:off x="814399" y="3273828"/>
            <a:ext cx="7969249" cy="810090"/>
          </a:xfrm>
        </p:spPr>
        <p:txBody>
          <a:bodyPr/>
          <a:lstStyle>
            <a:lvl1pPr>
              <a:lnSpc>
                <a:spcPct val="100000"/>
              </a:lnSpc>
              <a:defRPr sz="2500">
                <a:solidFill>
                  <a:srgbClr val="686868"/>
                </a:solidFill>
                <a:latin typeface="Humanst521 BT" panose="020B0602020204020204" pitchFamily="34" charset="0"/>
                <a:ea typeface="ヒラギノ角ゴ Pro W3" charset="0"/>
              </a:defRPr>
            </a:lvl1pPr>
          </a:lstStyle>
          <a:p>
            <a:pPr lvl="0"/>
            <a:r>
              <a:rPr lang="en-US" noProof="0" dirty="0" smtClean="0"/>
              <a:t>Click to edit Master title style</a:t>
            </a:r>
            <a:endParaRPr lang="en-GB" noProof="0" dirty="0"/>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500" b="1" baseline="0">
                <a:solidFill>
                  <a:srgbClr val="969696"/>
                </a:solidFill>
                <a:ea typeface="ヒラギノ角ゴ Pro W3" charset="0"/>
              </a:defRPr>
            </a:lvl1pPr>
          </a:lstStyle>
          <a:p>
            <a:r>
              <a:rPr lang="en-GB" noProof="0" dirty="0" smtClean="0"/>
              <a:t>Philipp Schmidt-Wellenburg ::  Scientist  ::  Paul Scherrer Institute</a:t>
            </a:r>
          </a:p>
        </p:txBody>
      </p:sp>
      <p:sp>
        <p:nvSpPr>
          <p:cNvPr id="10" name="Rechteck 1"/>
          <p:cNvSpPr>
            <a:spLocks noChangeArrowheads="1"/>
          </p:cNvSpPr>
          <p:nvPr userDrawn="1"/>
        </p:nvSpPr>
        <p:spPr bwMode="auto">
          <a:xfrm>
            <a:off x="5796136" y="2397447"/>
            <a:ext cx="252028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smtClean="0">
                <a:solidFill>
                  <a:srgbClr val="505150"/>
                </a:solidFill>
                <a:latin typeface="Humanst521 Lt BT" panose="020B0402020204020304" pitchFamily="34" charset="0"/>
                <a:cs typeface="Arial" charset="0"/>
              </a:rPr>
              <a:t>WIR SCHAFFEN WISSEN – HEUTE FÜR MORGEN</a:t>
            </a:r>
            <a:endParaRPr lang="de-CH" sz="900" b="1" i="0" kern="0" spc="31" dirty="0">
              <a:solidFill>
                <a:srgbClr val="505150"/>
              </a:solidFill>
              <a:latin typeface="Humanst521 Lt BT" panose="020B0402020204020304" pitchFamily="34" charset="0"/>
              <a:cs typeface="Arial" charset="0"/>
            </a:endParaRP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smtClean="0"/>
              <a:t>Insert the occasion and date of your presentation here</a:t>
            </a:r>
          </a:p>
        </p:txBody>
      </p:sp>
    </p:spTree>
    <p:extLst/>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p>
          <a:p>
            <a:pPr lvl="5"/>
            <a:r>
              <a:rPr lang="de-CH" dirty="0" smtClean="0"/>
              <a:t>Sechste Ebene</a:t>
            </a:r>
          </a:p>
          <a:p>
            <a:pPr lvl="6"/>
            <a:r>
              <a:rPr lang="de-CH" dirty="0" smtClean="0"/>
              <a:t>Siebte Ebene</a:t>
            </a:r>
          </a:p>
          <a:p>
            <a:pPr lvl="7"/>
            <a:r>
              <a:rPr lang="de-CH" dirty="0" smtClean="0"/>
              <a:t>Achte Ebene</a:t>
            </a:r>
          </a:p>
          <a:p>
            <a:pPr lvl="8"/>
            <a:r>
              <a:rPr lang="de-CH" dirty="0" smtClean="0"/>
              <a:t>Neunte Ebene</a:t>
            </a:r>
          </a:p>
        </p:txBody>
      </p:sp>
      <p:sp>
        <p:nvSpPr>
          <p:cNvPr id="15" name="Foliennummernplatzhalter 14"/>
          <p:cNvSpPr>
            <a:spLocks noGrp="1"/>
          </p:cNvSpPr>
          <p:nvPr>
            <p:ph type="sldNum" sz="quarter" idx="17"/>
          </p:nvPr>
        </p:nvSpPr>
        <p:spPr/>
        <p:txBody>
          <a:bodyPr/>
          <a:lstStyle/>
          <a:p>
            <a:pPr algn="r">
              <a:defRPr/>
            </a:pPr>
            <a:r>
              <a:rPr lang="de-DE" dirty="0" err="1" smtClean="0">
                <a:latin typeface="Humanst521 Lt BT" panose="020B0402020204020304" pitchFamily="34" charset="0"/>
              </a:rPr>
              <a:t>page</a:t>
            </a:r>
            <a:r>
              <a:rPr lang="de-DE" dirty="0" smtClean="0">
                <a:latin typeface="Humanst521 Lt BT" panose="020B0402020204020304" pitchFamily="34" charset="0"/>
              </a:rPr>
              <a:t>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
        <p:nvSpPr>
          <p:cNvPr id="16" name="Titel 15"/>
          <p:cNvSpPr>
            <a:spLocks noGrp="1"/>
          </p:cNvSpPr>
          <p:nvPr>
            <p:ph type="title"/>
          </p:nvPr>
        </p:nvSpPr>
        <p:spPr/>
        <p:txBody>
          <a:bodyPr/>
          <a:lstStyle/>
          <a:p>
            <a:r>
              <a:rPr lang="en-US" smtClean="0"/>
              <a:t>Click to edit Master title style</a:t>
            </a:r>
            <a:endParaRPr lang="en-GB"/>
          </a:p>
        </p:txBody>
      </p:sp>
      <p:sp>
        <p:nvSpPr>
          <p:cNvPr id="8" name="Inhaltsplatzhalter 10"/>
          <p:cNvSpPr>
            <a:spLocks noGrp="1"/>
          </p:cNvSpPr>
          <p:nvPr>
            <p:ph sz="quarter" idx="18" hasCustomPrompt="1"/>
          </p:nvPr>
        </p:nvSpPr>
        <p:spPr>
          <a:xfrm>
            <a:off x="5003801" y="1003402"/>
            <a:ext cx="3781425" cy="3509963"/>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p>
          <a:p>
            <a:pPr lvl="5"/>
            <a:r>
              <a:rPr lang="de-CH" dirty="0" smtClean="0"/>
              <a:t>Sechste Ebene</a:t>
            </a:r>
          </a:p>
          <a:p>
            <a:pPr lvl="6"/>
            <a:r>
              <a:rPr lang="de-CH" dirty="0" smtClean="0"/>
              <a:t>Siebte Ebene</a:t>
            </a:r>
          </a:p>
          <a:p>
            <a:pPr lvl="7"/>
            <a:r>
              <a:rPr lang="de-CH" dirty="0" smtClean="0"/>
              <a:t>Achte Ebene</a:t>
            </a:r>
          </a:p>
          <a:p>
            <a:pPr lvl="8"/>
            <a:r>
              <a:rPr lang="de-CH" dirty="0" smtClean="0"/>
              <a:t>Neunte Ebene</a:t>
            </a:r>
          </a:p>
        </p:txBody>
      </p:sp>
    </p:spTree>
    <p:extLst>
      <p:ext uri="{BB962C8B-B14F-4D97-AF65-F5344CB8AC3E}">
        <p14:creationId xmlns:p14="http://schemas.microsoft.com/office/powerpoint/2010/main" val="3844200681"/>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841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323F1-998E-3105-7991-3866B5267E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94E1DC1-4234-B9AA-57A5-B77F6B77C6F5}"/>
              </a:ext>
            </a:extLst>
          </p:cNvPr>
          <p:cNvSpPr>
            <a:spLocks noGrp="1"/>
          </p:cNvSpPr>
          <p:nvPr>
            <p:ph type="dt" sz="half" idx="10"/>
          </p:nvPr>
        </p:nvSpPr>
        <p:spPr/>
        <p:txBody>
          <a:bodyPr/>
          <a:lstStyle/>
          <a:p>
            <a:r>
              <a:rPr lang="en-GB"/>
              <a:t>6-Dec-22</a:t>
            </a:r>
            <a:endParaRPr lang="en-US" dirty="0"/>
          </a:p>
        </p:txBody>
      </p:sp>
      <p:sp>
        <p:nvSpPr>
          <p:cNvPr id="4" name="Footer Placeholder 3">
            <a:extLst>
              <a:ext uri="{FF2B5EF4-FFF2-40B4-BE49-F238E27FC236}">
                <a16:creationId xmlns:a16="http://schemas.microsoft.com/office/drawing/2014/main" id="{6F17E537-413D-7A23-7E46-5A796BE31F06}"/>
              </a:ext>
            </a:extLst>
          </p:cNvPr>
          <p:cNvSpPr>
            <a:spLocks noGrp="1"/>
          </p:cNvSpPr>
          <p:nvPr>
            <p:ph type="ftr" sz="quarter" idx="11"/>
          </p:nvPr>
        </p:nvSpPr>
        <p:spPr/>
        <p:txBody>
          <a:bodyPr/>
          <a:lstStyle/>
          <a:p>
            <a:r>
              <a:rPr lang="en-US" dirty="0"/>
              <a:t>Joe Price – Collaboration Meeting</a:t>
            </a:r>
          </a:p>
        </p:txBody>
      </p:sp>
      <p:sp>
        <p:nvSpPr>
          <p:cNvPr id="5" name="Slide Number Placeholder 4">
            <a:extLst>
              <a:ext uri="{FF2B5EF4-FFF2-40B4-BE49-F238E27FC236}">
                <a16:creationId xmlns:a16="http://schemas.microsoft.com/office/drawing/2014/main" id="{378FB1A5-44F3-D779-3A8B-895BD3BA81DD}"/>
              </a:ext>
            </a:extLst>
          </p:cNvPr>
          <p:cNvSpPr>
            <a:spLocks noGrp="1"/>
          </p:cNvSpPr>
          <p:nvPr>
            <p:ph type="sldNum" sz="quarter" idx="12"/>
          </p:nvPr>
        </p:nvSpPr>
        <p:spPr/>
        <p:txBody>
          <a:bodyPr/>
          <a:lstStyle/>
          <a:p>
            <a:fld id="{46B2A9EA-60FD-6D41-A9C8-03E37495F390}" type="slidenum">
              <a:rPr lang="en-US" smtClean="0"/>
              <a:t>‹#›</a:t>
            </a:fld>
            <a:endParaRPr lang="en-US"/>
          </a:p>
        </p:txBody>
      </p:sp>
      <p:pic>
        <p:nvPicPr>
          <p:cNvPr id="6" name="Picture 2" descr="The University of Liverpool">
            <a:extLst>
              <a:ext uri="{FF2B5EF4-FFF2-40B4-BE49-F238E27FC236}">
                <a16:creationId xmlns:a16="http://schemas.microsoft.com/office/drawing/2014/main" id="{07DF7CD7-D4F0-5463-C8C7-8077B8B327F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24" t="5985" r="83509"/>
          <a:stretch/>
        </p:blipFill>
        <p:spPr bwMode="auto">
          <a:xfrm>
            <a:off x="8589782" y="8825"/>
            <a:ext cx="550415" cy="49649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51175447-3BC5-A720-5BC4-69ECC4FA435C}"/>
              </a:ext>
            </a:extLst>
          </p:cNvPr>
          <p:cNvSpPr>
            <a:spLocks noGrp="1"/>
          </p:cNvSpPr>
          <p:nvPr>
            <p:ph sz="quarter" idx="13"/>
          </p:nvPr>
        </p:nvSpPr>
        <p:spPr>
          <a:xfrm>
            <a:off x="190501" y="616744"/>
            <a:ext cx="8810625" cy="4000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71319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cstate="print">
            <a:extLst>
              <a:ext uri="{28A0092B-C50C-407E-A947-70E740481C1C}">
                <a14:useLocalDpi xmlns:a14="http://schemas.microsoft.com/office/drawing/2010/main"/>
              </a:ext>
            </a:extLst>
          </a:blip>
          <a:srcRect l="-139"/>
          <a:stretch/>
        </p:blipFill>
        <p:spPr bwMode="auto">
          <a:xfrm>
            <a:off x="3260542" y="195488"/>
            <a:ext cx="5055885" cy="23762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195487"/>
            <a:ext cx="315296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1027" name="Rectangle 8"/>
          <p:cNvSpPr>
            <a:spLocks noGrp="1" noChangeArrowheads="1"/>
          </p:cNvSpPr>
          <p:nvPr>
            <p:ph type="title"/>
          </p:nvPr>
        </p:nvSpPr>
        <p:spPr>
          <a:xfrm>
            <a:off x="814399" y="3273828"/>
            <a:ext cx="7969249" cy="810090"/>
          </a:xfrm>
        </p:spPr>
        <p:txBody>
          <a:bodyPr/>
          <a:lstStyle>
            <a:lvl1pPr>
              <a:lnSpc>
                <a:spcPct val="100000"/>
              </a:lnSpc>
              <a:defRPr sz="2500">
                <a:solidFill>
                  <a:srgbClr val="686868"/>
                </a:solidFill>
                <a:latin typeface="Humanst521 BT" panose="020B0602020204020204" pitchFamily="34" charset="0"/>
                <a:ea typeface="Humanst521 BT" panose="020B0602020204020204" pitchFamily="34" charset="0"/>
              </a:defRPr>
            </a:lvl1pPr>
          </a:lstStyle>
          <a:p>
            <a:pPr lvl="0"/>
            <a:r>
              <a:rPr lang="en-US" noProof="0" dirty="0" smtClean="0"/>
              <a:t>Click to edit Master title style</a:t>
            </a:r>
            <a:endParaRPr lang="en-GB" noProof="0" dirty="0"/>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500" b="1" baseline="0">
                <a:solidFill>
                  <a:srgbClr val="969696"/>
                </a:solidFill>
                <a:ea typeface="Humanst521 BT" panose="020B0602020204020204" pitchFamily="34" charset="0"/>
              </a:defRPr>
            </a:lvl1pPr>
          </a:lstStyle>
          <a:p>
            <a:r>
              <a:rPr lang="en-GB" noProof="0" dirty="0" smtClean="0"/>
              <a:t>Philipp Schmidt-Wellenburg ::  Scientist  ::  Paul Scherrer Institute</a:t>
            </a:r>
          </a:p>
        </p:txBody>
      </p:sp>
      <p:sp>
        <p:nvSpPr>
          <p:cNvPr id="10" name="Rechteck 1"/>
          <p:cNvSpPr>
            <a:spLocks noChangeArrowheads="1"/>
          </p:cNvSpPr>
          <p:nvPr userDrawn="1"/>
        </p:nvSpPr>
        <p:spPr bwMode="auto">
          <a:xfrm>
            <a:off x="5436096" y="2397447"/>
            <a:ext cx="288032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smtClean="0">
                <a:solidFill>
                  <a:srgbClr val="505150"/>
                </a:solidFill>
                <a:latin typeface="Humanst521 BT" panose="020B0602020204020204" pitchFamily="34" charset="0"/>
                <a:cs typeface="Arial" charset="0"/>
              </a:rPr>
              <a:t>WIR SCHAFFEN WISSEN – HEUTE FÜR MORGEN</a:t>
            </a:r>
            <a:endParaRPr lang="de-CH" sz="900" b="1" i="0" kern="0" spc="31" dirty="0">
              <a:solidFill>
                <a:srgbClr val="505150"/>
              </a:solidFill>
              <a:latin typeface="Humanst521 BT" panose="020B0602020204020204" pitchFamily="34" charset="0"/>
              <a:cs typeface="Arial" charset="0"/>
            </a:endParaRP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smtClean="0"/>
              <a:t>Insert the occasion and date of your presentation here</a:t>
            </a:r>
          </a:p>
        </p:txBody>
      </p:sp>
      <p:pic>
        <p:nvPicPr>
          <p:cNvPr id="16" name="Picture 15"/>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0192" y="3006466"/>
            <a:ext cx="2691197" cy="2093913"/>
          </a:xfrm>
          <a:prstGeom prst="rect">
            <a:avLst/>
          </a:prstGeom>
        </p:spPr>
      </p:pic>
    </p:spTree>
    <p:extLst>
      <p:ext uri="{BB962C8B-B14F-4D97-AF65-F5344CB8AC3E}">
        <p14:creationId xmlns:p14="http://schemas.microsoft.com/office/powerpoint/2010/main" val="3339838319"/>
      </p:ext>
    </p:extLst>
  </p:cSld>
  <p:clrMapOvr>
    <a:masterClrMapping/>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Humanst521 BT" panose="020B0602020204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smtClean="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Tree>
    <p:extLst>
      <p:ext uri="{BB962C8B-B14F-4D97-AF65-F5344CB8AC3E}">
        <p14:creationId xmlns:p14="http://schemas.microsoft.com/office/powerpoint/2010/main" val="4264405230"/>
      </p:ext>
    </p:extLst>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smtClean="0">
                <a:effectLst/>
              </a:rPr>
              <a:t>Enter slide title</a:t>
            </a:r>
            <a:endParaRPr lang="en-GB" dirty="0"/>
          </a:p>
        </p:txBody>
      </p:sp>
      <p:sp>
        <p:nvSpPr>
          <p:cNvPr id="14" name="Foliennummernplatzhalter 1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Humanst521 BT" panose="020B0602020204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3327238650"/>
      </p:ext>
    </p:extLst>
  </p:cSld>
  <p:clrMapOvr>
    <a:masterClrMapping/>
  </p:clrMapOvr>
  <p:transition spd="med"/>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5" name="Foliennummernplatzhalter 14"/>
          <p:cNvSpPr>
            <a:spLocks noGrp="1"/>
          </p:cNvSpPr>
          <p:nvPr>
            <p:ph type="sldNum" sz="quarter" idx="17"/>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6" name="Titel 15"/>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643359391"/>
      </p:ext>
    </p:extLst>
  </p:cSld>
  <p:clrMapOvr>
    <a:masterClrMapping/>
  </p:clrMapOvr>
  <p:transition spd="med"/>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6" name="Titel 15"/>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3594416212"/>
      </p:ext>
    </p:extLst>
  </p:cSld>
  <p:clrMapOvr>
    <a:masterClrMapping/>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Tree>
    <p:extLst>
      <p:ext uri="{BB962C8B-B14F-4D97-AF65-F5344CB8AC3E}">
        <p14:creationId xmlns:p14="http://schemas.microsoft.com/office/powerpoint/2010/main" val="643827716"/>
      </p:ext>
    </p:extLst>
  </p:cSld>
  <p:clrMapOvr>
    <a:masterClrMapping/>
  </p:clrMapOvr>
  <p:transition spd="med"/>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347343720"/>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Humanst521 Lt BT" panose="020B04020202040203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Lt BT" panose="020B04020202040203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Lt BT" panose="020B04020202040203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Lt BT" panose="020B04020202040203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Lt BT" panose="020B04020202040203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smtClean="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Tree>
    <p:extLst>
      <p:ext uri="{BB962C8B-B14F-4D97-AF65-F5344CB8AC3E}">
        <p14:creationId xmlns:p14="http://schemas.microsoft.com/office/powerpoint/2010/main" val="2131681881"/>
      </p:ext>
    </p:extLst>
  </p:cSld>
  <p:clrMapOvr>
    <a:masterClrMapping/>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cstate="print">
            <a:extLst>
              <a:ext uri="{28A0092B-C50C-407E-A947-70E740481C1C}">
                <a14:useLocalDpi xmlns:a14="http://schemas.microsoft.com/office/drawing/2010/main"/>
              </a:ext>
            </a:extLst>
          </a:blip>
          <a:srcRect l="-1"/>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2" name="Titel 11"/>
          <p:cNvSpPr>
            <a:spLocks noGrp="1"/>
          </p:cNvSpPr>
          <p:nvPr>
            <p:ph type="title" hasCustomPrompt="1"/>
          </p:nvPr>
        </p:nvSpPr>
        <p:spPr>
          <a:xfrm>
            <a:off x="2077211" y="216000"/>
            <a:ext cx="6708025" cy="381375"/>
          </a:xfrm>
        </p:spPr>
        <p:txBody>
          <a:bodyPr/>
          <a:lstStyle>
            <a:lvl1pPr>
              <a:defRPr/>
            </a:lvl1pPr>
          </a:lstStyle>
          <a:p>
            <a:r>
              <a:rPr lang="en-GB" noProof="0" dirty="0" smtClean="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smtClean="0"/>
              <a:t>Edit master text format</a:t>
            </a:r>
          </a:p>
          <a:p>
            <a:pPr lvl="1"/>
            <a:r>
              <a:rPr lang="en-GB" noProof="0" dirty="0" smtClean="0"/>
              <a:t>Second level</a:t>
            </a:r>
            <a:endParaRPr lang="de-DE" dirty="0" smtClean="0"/>
          </a:p>
          <a:p>
            <a:pPr lvl="2"/>
            <a:r>
              <a:rPr lang="en-GB" noProof="0" dirty="0" smtClean="0"/>
              <a:t>Third level</a:t>
            </a:r>
            <a:endParaRPr lang="de-DE" dirty="0" smtClean="0"/>
          </a:p>
          <a:p>
            <a:pPr lvl="3"/>
            <a:r>
              <a:rPr lang="en-GB" noProof="0" dirty="0" smtClean="0"/>
              <a:t>Fourth level</a:t>
            </a:r>
            <a:endParaRPr lang="de-DE" dirty="0" smtClean="0"/>
          </a:p>
          <a:p>
            <a:pPr lvl="4"/>
            <a:r>
              <a:rPr lang="en-GB" noProof="0" dirty="0" smtClean="0"/>
              <a:t>Fifth level</a:t>
            </a:r>
            <a:endParaRPr lang="en-GB" dirty="0"/>
          </a:p>
        </p:txBody>
      </p:sp>
      <p:pic>
        <p:nvPicPr>
          <p:cNvPr id="9" name="Bild 14" descr="PSI-Logo_narrow_30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a:extLst/>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1578104585"/>
      </p:ext>
    </p:extLst>
  </p:cSld>
  <p:clrMapOvr>
    <a:masterClrMapping/>
  </p:clrMapOvr>
  <p:transition spd="med"/>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el und Inhalt">
    <p:bg>
      <p:bgPr>
        <a:solidFill>
          <a:schemeClr val="bg1"/>
        </a:solidFill>
        <a:effectLst/>
      </p:bgPr>
    </p:bg>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a:lvl9pPr>
          </a:lstStyle>
          <a:p>
            <a:pPr marL="355600" lvl="0" indent="-355600">
              <a:buFontTx/>
              <a:buBlip>
                <a:blip r:embed="rId3"/>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831450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4037476536"/>
      </p:ext>
    </p:extLst>
  </p:cSld>
  <p:clrMapOvr>
    <a:masterClrMapping/>
  </p:clrMapOvr>
  <p:transition spd="med"/>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915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smtClean="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3143947039"/>
      </p:ext>
    </p:extLst>
  </p:cSld>
  <p:clrMapOvr>
    <a:masterClrMapping/>
  </p:clrMapOvr>
  <p:transition spd="med"/>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BT" panose="020B0602020204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13160" y="1375954"/>
            <a:ext cx="3819800" cy="3683720"/>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375954"/>
            <a:ext cx="4017282" cy="3683720"/>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3" name="Text Placeholder 2"/>
          <p:cNvSpPr>
            <a:spLocks noGrp="1"/>
          </p:cNvSpPr>
          <p:nvPr>
            <p:ph type="body" sz="quarter" idx="11" hasCustomPrompt="1"/>
          </p:nvPr>
        </p:nvSpPr>
        <p:spPr>
          <a:xfrm>
            <a:off x="812933" y="871538"/>
            <a:ext cx="3820033" cy="504416"/>
          </a:xfrm>
        </p:spPr>
        <p:txBody>
          <a:bodyPr/>
          <a:lstStyle>
            <a:lvl1pPr marL="87313" indent="0">
              <a:buNone/>
              <a:defRPr baseline="0">
                <a:solidFill>
                  <a:schemeClr val="tx1">
                    <a:lumMod val="75000"/>
                    <a:lumOff val="25000"/>
                  </a:schemeClr>
                </a:solidFill>
                <a:latin typeface="+mj-lt"/>
              </a:defRPr>
            </a:lvl1pPr>
          </a:lstStyle>
          <a:p>
            <a:pPr lvl="0"/>
            <a:r>
              <a:rPr lang="en-US" dirty="0" smtClean="0"/>
              <a:t>Click to change header</a:t>
            </a:r>
            <a:endParaRPr lang="en-US" dirty="0"/>
          </a:p>
        </p:txBody>
      </p:sp>
      <p:sp>
        <p:nvSpPr>
          <p:cNvPr id="8" name="Text Placeholder 2"/>
          <p:cNvSpPr>
            <a:spLocks noGrp="1"/>
          </p:cNvSpPr>
          <p:nvPr>
            <p:ph type="body" sz="quarter" idx="12" hasCustomPrompt="1"/>
          </p:nvPr>
        </p:nvSpPr>
        <p:spPr>
          <a:xfrm>
            <a:off x="4767943" y="871538"/>
            <a:ext cx="4017283" cy="504416"/>
          </a:xfrm>
        </p:spPr>
        <p:txBody>
          <a:bodyPr vert="horz" lIns="0" tIns="0" rIns="0" bIns="0" rtlCol="0">
            <a:noAutofit/>
          </a:bodyPr>
          <a:lstStyle>
            <a:lvl1pPr>
              <a:defRPr lang="en-US" dirty="0">
                <a:solidFill>
                  <a:schemeClr val="tx1">
                    <a:lumMod val="75000"/>
                    <a:lumOff val="25000"/>
                  </a:schemeClr>
                </a:solidFill>
                <a:latin typeface="+mj-lt"/>
              </a:defRPr>
            </a:lvl1pPr>
          </a:lstStyle>
          <a:p>
            <a:pPr marL="87313" lvl="0" indent="0">
              <a:buNone/>
            </a:pPr>
            <a:r>
              <a:rPr lang="en-US" dirty="0" smtClean="0"/>
              <a:t>Click to change header</a:t>
            </a:r>
            <a:endParaRPr lang="en-US" dirty="0"/>
          </a:p>
        </p:txBody>
      </p:sp>
    </p:spTree>
    <p:extLst>
      <p:ext uri="{BB962C8B-B14F-4D97-AF65-F5344CB8AC3E}">
        <p14:creationId xmlns:p14="http://schemas.microsoft.com/office/powerpoint/2010/main" val="2963444171"/>
      </p:ext>
    </p:extLst>
  </p:cSld>
  <p:clrMapOvr>
    <a:masterClrMapping/>
  </p:clrMapOvr>
  <p:transition spd="med"/>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33350" marR="0" indent="-133350" algn="l" defTabSz="6858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Humanst521 BT" panose="020B0602020204020204" pitchFamily="34" charset="0"/>
              </a:defRPr>
            </a:lvl1pPr>
            <a:lvl2pPr marL="266700"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BT" panose="020B0602020204020204" pitchFamily="34" charset="0"/>
              </a:defRPr>
            </a:lvl2pPr>
            <a:lvl3pPr marL="404813" marR="0" indent="-138113"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BT" panose="020B0602020204020204" pitchFamily="34" charset="0"/>
              </a:defRPr>
            </a:lvl3pPr>
            <a:lvl4pPr marL="53816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BT" panose="020B0602020204020204" pitchFamily="34" charset="0"/>
              </a:defRPr>
            </a:lvl4pPr>
            <a:lvl5pPr marL="671513" marR="0" indent="-133350" algn="l" defTabSz="6858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BT" panose="020B0602020204020204" pitchFamily="34" charset="0"/>
              </a:defRPr>
            </a:lvl5pPr>
            <a:lvl6pPr marL="806054" indent="-134541">
              <a:lnSpc>
                <a:spcPct val="110000"/>
              </a:lnSpc>
              <a:buClr>
                <a:schemeClr val="tx1"/>
              </a:buClr>
              <a:buFont typeface="Symbol" panose="05050102010706020507" pitchFamily="18" charset="2"/>
              <a:buChar char="-"/>
              <a:defRPr sz="1200"/>
            </a:lvl6pPr>
            <a:lvl7pPr marL="942975" indent="-136922">
              <a:lnSpc>
                <a:spcPct val="110000"/>
              </a:lnSpc>
              <a:buFont typeface="Symbol" panose="05050102010706020507" pitchFamily="18" charset="2"/>
              <a:buChar char="-"/>
              <a:defRPr sz="1200"/>
            </a:lvl7pPr>
            <a:lvl8pPr marL="1077516" indent="-134541">
              <a:lnSpc>
                <a:spcPct val="110000"/>
              </a:lnSpc>
              <a:buFont typeface="Symbol" panose="05050102010706020507" pitchFamily="18" charset="2"/>
              <a:buChar char="-"/>
              <a:defRPr sz="1200"/>
            </a:lvl8pPr>
            <a:lvl9pPr marL="1210866" indent="-133350">
              <a:lnSpc>
                <a:spcPct val="110000"/>
              </a:lnSpc>
              <a:buFont typeface="Symbol" panose="05050102010706020507" pitchFamily="18" charset="2"/>
              <a:buChar char="-"/>
              <a:defRPr sz="12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35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hasCustomPrompt="1"/>
          </p:nvPr>
        </p:nvSpPr>
        <p:spPr>
          <a:xfrm>
            <a:off x="467544" y="137896"/>
            <a:ext cx="7738768" cy="381375"/>
          </a:xfrm>
        </p:spPr>
        <p:txBody>
          <a:bodyPr/>
          <a:lstStyle>
            <a:lvl1pPr>
              <a:defRPr sz="2550" baseline="0">
                <a:solidFill>
                  <a:srgbClr val="C00000"/>
                </a:solidFill>
                <a:effectLst/>
              </a:defRPr>
            </a:lvl1pPr>
          </a:lstStyle>
          <a:p>
            <a:r>
              <a:rPr lang="de-DE" noProof="0" dirty="0"/>
              <a:t>Titelmasterformat bearbeiten</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3" name="Text Placeholder 2"/>
          <p:cNvSpPr>
            <a:spLocks noGrp="1"/>
          </p:cNvSpPr>
          <p:nvPr>
            <p:ph type="body" sz="quarter" idx="17" hasCustomPrompt="1"/>
          </p:nvPr>
        </p:nvSpPr>
        <p:spPr>
          <a:xfrm>
            <a:off x="339884" y="4995862"/>
            <a:ext cx="991757" cy="147638"/>
          </a:xfrm>
        </p:spPr>
        <p:txBody>
          <a:bodyPr/>
          <a:lstStyle>
            <a:lvl1pPr marL="0" indent="0">
              <a:buNone/>
              <a:defRPr sz="750" baseline="0"/>
            </a:lvl1pPr>
          </a:lstStyle>
          <a:p>
            <a:pPr lvl="0"/>
            <a:r>
              <a:rPr lang="en-US" dirty="0"/>
              <a:t>Andreas </a:t>
            </a:r>
            <a:r>
              <a:rPr lang="en-US" dirty="0" err="1"/>
              <a:t>Crivellin</a:t>
            </a:r>
            <a:endParaRPr lang="en-GB" dirty="0"/>
          </a:p>
        </p:txBody>
      </p:sp>
      <p:cxnSp>
        <p:nvCxnSpPr>
          <p:cNvPr id="4" name="Straight Connector 3"/>
          <p:cNvCxnSpPr/>
          <p:nvPr userDrawn="1"/>
        </p:nvCxnSpPr>
        <p:spPr bwMode="auto">
          <a:xfrm>
            <a:off x="464374" y="627534"/>
            <a:ext cx="8317681" cy="0"/>
          </a:xfrm>
          <a:prstGeom prst="line">
            <a:avLst/>
          </a:prstGeom>
          <a:solidFill>
            <a:schemeClr val="accent1"/>
          </a:solidFill>
          <a:ln w="31750" cap="rnd" cmpd="sng" algn="ctr">
            <a:solidFill>
              <a:srgbClr val="004986"/>
            </a:solidFill>
            <a:prstDash val="solid"/>
            <a:round/>
            <a:headEnd type="none" w="med" len="med"/>
            <a:tailEnd type="none" w="med" len="med"/>
          </a:ln>
          <a:effectLst/>
        </p:spPr>
      </p:cxnSp>
      <p:sp>
        <p:nvSpPr>
          <p:cNvPr id="7" name="Text Placeholder 2"/>
          <p:cNvSpPr>
            <a:spLocks noGrp="1"/>
          </p:cNvSpPr>
          <p:nvPr>
            <p:ph type="body" sz="quarter" idx="18" hasCustomPrompt="1"/>
          </p:nvPr>
        </p:nvSpPr>
        <p:spPr>
          <a:xfrm>
            <a:off x="3097625" y="4989514"/>
            <a:ext cx="2495541" cy="160337"/>
          </a:xfrm>
        </p:spPr>
        <p:txBody>
          <a:bodyPr/>
          <a:lstStyle>
            <a:lvl1pPr marL="0" indent="0">
              <a:buNone/>
              <a:defRPr sz="750" baseline="0"/>
            </a:lvl1pPr>
          </a:lstStyle>
          <a:p>
            <a:pPr lvl="0"/>
            <a:r>
              <a:rPr lang="en-US" dirty="0"/>
              <a:t>New Physics in the </a:t>
            </a:r>
            <a:r>
              <a:rPr lang="en-US" dirty="0" err="1"/>
              <a:t>Flavour</a:t>
            </a:r>
            <a:r>
              <a:rPr lang="en-US" dirty="0"/>
              <a:t> Sector</a:t>
            </a:r>
            <a:endParaRPr lang="en-GB" dirty="0"/>
          </a:p>
        </p:txBody>
      </p:sp>
    </p:spTree>
    <p:extLst>
      <p:ext uri="{BB962C8B-B14F-4D97-AF65-F5344CB8AC3E}">
        <p14:creationId xmlns:p14="http://schemas.microsoft.com/office/powerpoint/2010/main" val="135787392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BT" panose="020B0602020204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925026824"/>
      </p:ext>
    </p:extLst>
  </p:cSld>
  <p:clrMapOvr>
    <a:masterClrMapping/>
  </p:clrMapOvr>
  <p:transition spd="med"/>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BT" panose="020B0602020204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895603317"/>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Tree>
    <p:extLst>
      <p:ext uri="{BB962C8B-B14F-4D97-AF65-F5344CB8AC3E}">
        <p14:creationId xmlns:p14="http://schemas.microsoft.com/office/powerpoint/2010/main" val="124560928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smtClean="0">
                <a:effectLst/>
              </a:rPr>
              <a:t>Enter slide title</a:t>
            </a:r>
            <a:endParaRPr lang="en-GB" dirty="0"/>
          </a:p>
        </p:txBody>
      </p:sp>
      <p:sp>
        <p:nvSpPr>
          <p:cNvPr id="14" name="Foliennummernplatzhalter 13"/>
          <p:cNvSpPr>
            <a:spLocks noGrp="1"/>
          </p:cNvSpPr>
          <p:nvPr>
            <p:ph type="sldNum" sz="quarter" idx="16"/>
          </p:nvPr>
        </p:nvSpPr>
        <p:spPr/>
        <p:txBody>
          <a:body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Humanst521 Lt BT" panose="020B04020202040203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Lt BT" panose="020B04020202040203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Lt BT" panose="020B04020202040203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Lt BT" panose="020B04020202040203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Lt BT" panose="020B04020202040203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2878391058"/>
      </p:ext>
    </p:extLst>
  </p:cSld>
  <p:clrMapOvr>
    <a:masterClrMapping/>
  </p:clrMapOvr>
  <p:transition spd="med"/>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smtClean="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smtClean="0"/>
              <a:t>Mastertextformat</a:t>
            </a:r>
            <a:r>
              <a:rPr lang="en-GB" noProof="0" dirty="0" smtClean="0"/>
              <a:t> </a:t>
            </a:r>
            <a:r>
              <a:rPr lang="en-GB" noProof="0" dirty="0" err="1" smtClean="0"/>
              <a:t>bearbeiten</a:t>
            </a:r>
            <a:endParaRPr lang="en-GB" noProof="0" dirty="0" smtClean="0"/>
          </a:p>
          <a:p>
            <a:pPr marL="444500" lvl="1" indent="-266700">
              <a:buFont typeface="Courier New" panose="02070309020205020404" pitchFamily="49" charset="0"/>
              <a:buChar char="o"/>
            </a:pPr>
            <a:r>
              <a:rPr lang="en-GB" noProof="0" dirty="0" err="1" smtClean="0"/>
              <a:t>Zweite</a:t>
            </a:r>
            <a:r>
              <a:rPr lang="en-GB" noProof="0" dirty="0" smtClean="0"/>
              <a:t> </a:t>
            </a:r>
            <a:r>
              <a:rPr lang="en-GB" noProof="0" dirty="0" err="1" smtClean="0"/>
              <a:t>Ebene</a:t>
            </a:r>
            <a:endParaRPr lang="en-GB" noProof="0" dirty="0" smtClean="0"/>
          </a:p>
          <a:p>
            <a:pPr lvl="2">
              <a:buFont typeface="Courier New" panose="02070309020205020404" pitchFamily="49" charset="0"/>
              <a:buChar char="o"/>
            </a:pPr>
            <a:r>
              <a:rPr lang="en-GB" noProof="0" dirty="0" err="1" smtClean="0"/>
              <a:t>Dritte</a:t>
            </a:r>
            <a:r>
              <a:rPr lang="en-GB" noProof="0" dirty="0" smtClean="0"/>
              <a:t> </a:t>
            </a:r>
            <a:r>
              <a:rPr lang="en-GB" noProof="0" dirty="0" err="1" smtClean="0"/>
              <a:t>Ebene</a:t>
            </a:r>
            <a:endParaRPr lang="en-GB" noProof="0" dirty="0" smtClean="0"/>
          </a:p>
          <a:p>
            <a:pPr lvl="3">
              <a:buFont typeface="Courier New" panose="02070309020205020404" pitchFamily="49" charset="0"/>
              <a:buChar char="o"/>
            </a:pPr>
            <a:r>
              <a:rPr lang="en-GB" noProof="0" dirty="0" err="1" smtClean="0"/>
              <a:t>Vierte</a:t>
            </a:r>
            <a:r>
              <a:rPr lang="en-GB" noProof="0" dirty="0" smtClean="0"/>
              <a:t> </a:t>
            </a:r>
            <a:r>
              <a:rPr lang="en-GB" noProof="0" dirty="0" err="1" smtClean="0"/>
              <a:t>Ebene</a:t>
            </a:r>
            <a:endParaRPr lang="en-GB" noProof="0" dirty="0" smtClean="0"/>
          </a:p>
          <a:p>
            <a:pPr lvl="4">
              <a:buFont typeface="Courier New" panose="02070309020205020404" pitchFamily="49" charset="0"/>
              <a:buChar char="o"/>
            </a:pPr>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BT" panose="020B0602020204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591761117"/>
      </p:ext>
    </p:extLst>
  </p:cSld>
  <p:clrMapOvr>
    <a:masterClrMapping/>
  </p:clrMapOvr>
  <p:transition spd="med"/>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C4B4-A895-8E42-A415-ABF4928A184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0B61A2E-5BAD-2942-9498-373BAAFB19D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83FF60-E958-EB49-A059-0AF5C07C0154}"/>
              </a:ext>
            </a:extLst>
          </p:cNvPr>
          <p:cNvSpPr>
            <a:spLocks noGrp="1"/>
          </p:cNvSpPr>
          <p:nvPr>
            <p:ph type="dt" sz="half" idx="10"/>
          </p:nvPr>
        </p:nvSpPr>
        <p:spPr/>
        <p:txBody>
          <a:bodyPr/>
          <a:lstStyle/>
          <a:p>
            <a:fld id="{ACE63CDA-56BA-604F-BD31-644F06DBD78F}" type="datetime1">
              <a:rPr lang="en-US" smtClean="0"/>
              <a:t>2/12/2023</a:t>
            </a:fld>
            <a:endParaRPr lang="en-US"/>
          </a:p>
        </p:txBody>
      </p:sp>
      <p:sp>
        <p:nvSpPr>
          <p:cNvPr id="5" name="Footer Placeholder 4">
            <a:extLst>
              <a:ext uri="{FF2B5EF4-FFF2-40B4-BE49-F238E27FC236}">
                <a16:creationId xmlns:a16="http://schemas.microsoft.com/office/drawing/2014/main" id="{642EBEEC-C91D-7244-B3AA-CD7C80BD9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F6068-8375-1B43-8B78-7CC821C6B341}"/>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1047983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3418-3288-844E-A772-CC2CF2ADC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518326-C77C-4742-B747-D00B14249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6D608-F30A-5C40-A17F-B50C6E1F041B}"/>
              </a:ext>
            </a:extLst>
          </p:cNvPr>
          <p:cNvSpPr>
            <a:spLocks noGrp="1"/>
          </p:cNvSpPr>
          <p:nvPr>
            <p:ph type="dt" sz="half" idx="10"/>
          </p:nvPr>
        </p:nvSpPr>
        <p:spPr/>
        <p:txBody>
          <a:bodyPr/>
          <a:lstStyle/>
          <a:p>
            <a:fld id="{2678BD8B-7B50-C44B-826E-CED049A65BB9}" type="datetime1">
              <a:rPr lang="en-US" smtClean="0"/>
              <a:t>2/12/2023</a:t>
            </a:fld>
            <a:endParaRPr lang="en-US"/>
          </a:p>
        </p:txBody>
      </p:sp>
      <p:sp>
        <p:nvSpPr>
          <p:cNvPr id="5" name="Footer Placeholder 4">
            <a:extLst>
              <a:ext uri="{FF2B5EF4-FFF2-40B4-BE49-F238E27FC236}">
                <a16:creationId xmlns:a16="http://schemas.microsoft.com/office/drawing/2014/main" id="{8BE10B1F-D118-C746-AF43-D1CDA4BB43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73E1BA-38B7-0D41-9D88-700F9176B756}"/>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545927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6CAC9-FA16-BB43-9BBE-4A201F52FB3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4029D4-60F5-AD43-8BDA-5034C094504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E1C9C-FDE6-E542-A167-B3CAB07A45B0}"/>
              </a:ext>
            </a:extLst>
          </p:cNvPr>
          <p:cNvSpPr>
            <a:spLocks noGrp="1"/>
          </p:cNvSpPr>
          <p:nvPr>
            <p:ph type="dt" sz="half" idx="10"/>
          </p:nvPr>
        </p:nvSpPr>
        <p:spPr/>
        <p:txBody>
          <a:bodyPr/>
          <a:lstStyle/>
          <a:p>
            <a:fld id="{63039051-48D5-5C4A-B4CA-32C295CCFE85}" type="datetime1">
              <a:rPr lang="en-US" smtClean="0"/>
              <a:t>2/12/2023</a:t>
            </a:fld>
            <a:endParaRPr lang="en-US"/>
          </a:p>
        </p:txBody>
      </p:sp>
      <p:sp>
        <p:nvSpPr>
          <p:cNvPr id="5" name="Footer Placeholder 4">
            <a:extLst>
              <a:ext uri="{FF2B5EF4-FFF2-40B4-BE49-F238E27FC236}">
                <a16:creationId xmlns:a16="http://schemas.microsoft.com/office/drawing/2014/main" id="{39B19F77-1B39-3D4C-AD2F-150EB384E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D55D9-BF8F-C24A-8681-33609AE0877A}"/>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92428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E67B-1458-A94A-B311-5F05277C6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BAFDA-BC76-7A4D-A192-EE93FB3CC29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50C8E-8E23-F842-BB05-30B8137DBD6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EE0AF-9A61-2E40-85DB-9B7154E3FED7}"/>
              </a:ext>
            </a:extLst>
          </p:cNvPr>
          <p:cNvSpPr>
            <a:spLocks noGrp="1"/>
          </p:cNvSpPr>
          <p:nvPr>
            <p:ph type="dt" sz="half" idx="10"/>
          </p:nvPr>
        </p:nvSpPr>
        <p:spPr/>
        <p:txBody>
          <a:bodyPr/>
          <a:lstStyle/>
          <a:p>
            <a:fld id="{D9C41716-68FC-A240-9293-D4186FB38108}" type="datetime1">
              <a:rPr lang="en-US" smtClean="0"/>
              <a:t>2/12/2023</a:t>
            </a:fld>
            <a:endParaRPr lang="en-US"/>
          </a:p>
        </p:txBody>
      </p:sp>
      <p:sp>
        <p:nvSpPr>
          <p:cNvPr id="6" name="Footer Placeholder 5">
            <a:extLst>
              <a:ext uri="{FF2B5EF4-FFF2-40B4-BE49-F238E27FC236}">
                <a16:creationId xmlns:a16="http://schemas.microsoft.com/office/drawing/2014/main" id="{C539758F-2959-9244-98AD-F04788947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C074A1-E7A2-F848-B7E2-CEFEB78C2B2C}"/>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801335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D9A25-5021-5240-B836-910275F3CA2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EC538B-E457-F445-B340-AB1D18092A0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BC5CEB3-1EC4-A44D-8A59-849076E044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B01690-49AB-AF46-BA15-1CAA63ED931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8B813E6-A0FA-CC49-B65C-3DD6134E8AC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BDB45-0697-B34F-9316-DF26635A5A27}"/>
              </a:ext>
            </a:extLst>
          </p:cNvPr>
          <p:cNvSpPr>
            <a:spLocks noGrp="1"/>
          </p:cNvSpPr>
          <p:nvPr>
            <p:ph type="dt" sz="half" idx="10"/>
          </p:nvPr>
        </p:nvSpPr>
        <p:spPr/>
        <p:txBody>
          <a:bodyPr/>
          <a:lstStyle/>
          <a:p>
            <a:fld id="{AF9F2286-E2EA-2240-8089-89F3464BA041}" type="datetime1">
              <a:rPr lang="en-US" smtClean="0"/>
              <a:t>2/12/2023</a:t>
            </a:fld>
            <a:endParaRPr lang="en-US"/>
          </a:p>
        </p:txBody>
      </p:sp>
      <p:sp>
        <p:nvSpPr>
          <p:cNvPr id="8" name="Footer Placeholder 7">
            <a:extLst>
              <a:ext uri="{FF2B5EF4-FFF2-40B4-BE49-F238E27FC236}">
                <a16:creationId xmlns:a16="http://schemas.microsoft.com/office/drawing/2014/main" id="{291BFF96-55D1-924A-BBD1-714B2A4CC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98B69C-1931-D940-9193-E17EA44DFBBE}"/>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2334334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B7C4-6408-414B-9566-2DE0AB06D3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8C0D43-8BBF-EC44-90E4-AE6A23BADE24}"/>
              </a:ext>
            </a:extLst>
          </p:cNvPr>
          <p:cNvSpPr>
            <a:spLocks noGrp="1"/>
          </p:cNvSpPr>
          <p:nvPr>
            <p:ph type="dt" sz="half" idx="10"/>
          </p:nvPr>
        </p:nvSpPr>
        <p:spPr/>
        <p:txBody>
          <a:bodyPr/>
          <a:lstStyle/>
          <a:p>
            <a:fld id="{4DF9395E-E83F-F349-B7BA-720644DDC7A2}" type="datetime1">
              <a:rPr lang="en-US" smtClean="0"/>
              <a:t>2/12/2023</a:t>
            </a:fld>
            <a:endParaRPr lang="en-US"/>
          </a:p>
        </p:txBody>
      </p:sp>
      <p:sp>
        <p:nvSpPr>
          <p:cNvPr id="4" name="Footer Placeholder 3">
            <a:extLst>
              <a:ext uri="{FF2B5EF4-FFF2-40B4-BE49-F238E27FC236}">
                <a16:creationId xmlns:a16="http://schemas.microsoft.com/office/drawing/2014/main" id="{4646FE17-C27F-4940-A3D1-95CBF67075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C1331B-8563-F140-AC2A-E9B0E4B83EE1}"/>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1294751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52009-10AD-E44E-AC35-D5E6A819EBC6}"/>
              </a:ext>
            </a:extLst>
          </p:cNvPr>
          <p:cNvSpPr>
            <a:spLocks noGrp="1"/>
          </p:cNvSpPr>
          <p:nvPr>
            <p:ph type="dt" sz="half" idx="10"/>
          </p:nvPr>
        </p:nvSpPr>
        <p:spPr/>
        <p:txBody>
          <a:bodyPr/>
          <a:lstStyle/>
          <a:p>
            <a:fld id="{917BB064-EF1C-4E4E-8510-60055B2A7CBD}" type="datetime1">
              <a:rPr lang="en-US" smtClean="0"/>
              <a:t>2/12/2023</a:t>
            </a:fld>
            <a:endParaRPr lang="en-US"/>
          </a:p>
        </p:txBody>
      </p:sp>
      <p:sp>
        <p:nvSpPr>
          <p:cNvPr id="3" name="Footer Placeholder 2">
            <a:extLst>
              <a:ext uri="{FF2B5EF4-FFF2-40B4-BE49-F238E27FC236}">
                <a16:creationId xmlns:a16="http://schemas.microsoft.com/office/drawing/2014/main" id="{91B30BC1-A2CF-134E-988B-44AE5554E6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94EC51-23BF-F447-92B7-C5DC9497450C}"/>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1687930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4ABE-4C5B-BB4E-8E36-FB55C30EDAF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525A66-6375-324F-BD03-47831D484E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5866B5-4028-A549-892C-FC0FBBC17AF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9F1383-4923-DF40-AE77-CED72A9E99D2}"/>
              </a:ext>
            </a:extLst>
          </p:cNvPr>
          <p:cNvSpPr>
            <a:spLocks noGrp="1"/>
          </p:cNvSpPr>
          <p:nvPr>
            <p:ph type="dt" sz="half" idx="10"/>
          </p:nvPr>
        </p:nvSpPr>
        <p:spPr/>
        <p:txBody>
          <a:bodyPr/>
          <a:lstStyle/>
          <a:p>
            <a:fld id="{39BF60D3-90A5-6C47-92EB-D75FBDA1A8F6}" type="datetime1">
              <a:rPr lang="en-US" smtClean="0"/>
              <a:t>2/12/2023</a:t>
            </a:fld>
            <a:endParaRPr lang="en-US"/>
          </a:p>
        </p:txBody>
      </p:sp>
      <p:sp>
        <p:nvSpPr>
          <p:cNvPr id="6" name="Footer Placeholder 5">
            <a:extLst>
              <a:ext uri="{FF2B5EF4-FFF2-40B4-BE49-F238E27FC236}">
                <a16:creationId xmlns:a16="http://schemas.microsoft.com/office/drawing/2014/main" id="{B652B258-1740-E44D-AB8B-4106824A9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78CF5-417F-7D4F-A3E6-DA5966DE8BF9}"/>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2430870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FAD38-3FA9-E54B-BAAF-220872F5AA2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03B2A09-DC48-BF48-8F07-96059540C04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85A46C7-F9BB-5E43-80F3-CC49B96425C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45758FC-AFFF-F144-8BF2-84A8C6A6455E}"/>
              </a:ext>
            </a:extLst>
          </p:cNvPr>
          <p:cNvSpPr>
            <a:spLocks noGrp="1"/>
          </p:cNvSpPr>
          <p:nvPr>
            <p:ph type="dt" sz="half" idx="10"/>
          </p:nvPr>
        </p:nvSpPr>
        <p:spPr/>
        <p:txBody>
          <a:bodyPr/>
          <a:lstStyle/>
          <a:p>
            <a:fld id="{A4EF403F-D014-FF4C-B656-4D9B98918E13}" type="datetime1">
              <a:rPr lang="en-US" smtClean="0"/>
              <a:t>2/12/2023</a:t>
            </a:fld>
            <a:endParaRPr lang="en-US"/>
          </a:p>
        </p:txBody>
      </p:sp>
      <p:sp>
        <p:nvSpPr>
          <p:cNvPr id="6" name="Footer Placeholder 5">
            <a:extLst>
              <a:ext uri="{FF2B5EF4-FFF2-40B4-BE49-F238E27FC236}">
                <a16:creationId xmlns:a16="http://schemas.microsoft.com/office/drawing/2014/main" id="{4CBD289A-261A-D44F-B549-C3101415A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0B931E-4608-5840-8E57-BC715BE84591}"/>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118845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5" name="Foliennummernplatzhalter 14"/>
          <p:cNvSpPr>
            <a:spLocks noGrp="1"/>
          </p:cNvSpPr>
          <p:nvPr>
            <p:ph type="sldNum" sz="quarter" idx="17"/>
          </p:nvPr>
        </p:nvSpPr>
        <p:spPr/>
        <p:txBody>
          <a:body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
        <p:nvSpPr>
          <p:cNvPr id="16" name="Titel 15"/>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653103038"/>
      </p:ext>
    </p:extLst>
  </p:cSld>
  <p:clrMapOvr>
    <a:masterClrMapping/>
  </p:clrMapOvr>
  <p:transition spd="med"/>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C1FD-DD80-5148-92FA-E226BAA45D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52098-14D8-874C-9A73-23DC8F8377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29E65-A6C5-664C-BC46-2879116DFAC0}"/>
              </a:ext>
            </a:extLst>
          </p:cNvPr>
          <p:cNvSpPr>
            <a:spLocks noGrp="1"/>
          </p:cNvSpPr>
          <p:nvPr>
            <p:ph type="dt" sz="half" idx="10"/>
          </p:nvPr>
        </p:nvSpPr>
        <p:spPr/>
        <p:txBody>
          <a:bodyPr/>
          <a:lstStyle/>
          <a:p>
            <a:fld id="{5E5F43AE-DFC6-234C-BC79-ED98150B7529}" type="datetime1">
              <a:rPr lang="en-US" smtClean="0"/>
              <a:t>2/12/2023</a:t>
            </a:fld>
            <a:endParaRPr lang="en-US"/>
          </a:p>
        </p:txBody>
      </p:sp>
      <p:sp>
        <p:nvSpPr>
          <p:cNvPr id="5" name="Footer Placeholder 4">
            <a:extLst>
              <a:ext uri="{FF2B5EF4-FFF2-40B4-BE49-F238E27FC236}">
                <a16:creationId xmlns:a16="http://schemas.microsoft.com/office/drawing/2014/main" id="{69E128AD-9CF9-554A-8B62-0FBA31C82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2B5F0-854E-C147-9828-CAC9BFACE7DF}"/>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33854986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C4518-90B1-5E4B-9877-5AC71E7DFC1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E03FD3-F3B3-7646-8D2A-5D4B5EEF7B1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08877-9071-D342-8E09-4F98FFB34DF4}"/>
              </a:ext>
            </a:extLst>
          </p:cNvPr>
          <p:cNvSpPr>
            <a:spLocks noGrp="1"/>
          </p:cNvSpPr>
          <p:nvPr>
            <p:ph type="dt" sz="half" idx="10"/>
          </p:nvPr>
        </p:nvSpPr>
        <p:spPr/>
        <p:txBody>
          <a:bodyPr/>
          <a:lstStyle/>
          <a:p>
            <a:fld id="{F60DB97C-BC0F-CA41-94AF-42E6F382A241}" type="datetime1">
              <a:rPr lang="en-US" smtClean="0"/>
              <a:t>2/12/2023</a:t>
            </a:fld>
            <a:endParaRPr lang="en-US"/>
          </a:p>
        </p:txBody>
      </p:sp>
      <p:sp>
        <p:nvSpPr>
          <p:cNvPr id="5" name="Footer Placeholder 4">
            <a:extLst>
              <a:ext uri="{FF2B5EF4-FFF2-40B4-BE49-F238E27FC236}">
                <a16:creationId xmlns:a16="http://schemas.microsoft.com/office/drawing/2014/main" id="{328EE1B4-2C9D-0844-99F9-F3FDFEC3B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4A8F3-DF54-F945-8972-25A9725853DA}"/>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380020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
        <p:nvSpPr>
          <p:cNvPr id="16" name="Titel 15"/>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spTree>
    <p:extLst>
      <p:ext uri="{BB962C8B-B14F-4D97-AF65-F5344CB8AC3E}">
        <p14:creationId xmlns:p14="http://schemas.microsoft.com/office/powerpoint/2010/main" val="963531168"/>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Tree>
    <p:extLst>
      <p:ext uri="{BB962C8B-B14F-4D97-AF65-F5344CB8AC3E}">
        <p14:creationId xmlns:p14="http://schemas.microsoft.com/office/powerpoint/2010/main" val="681525059"/>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 t="13691" r="643" b="11426"/>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
        <p:nvSpPr>
          <p:cNvPr id="12" name="Titel 11"/>
          <p:cNvSpPr>
            <a:spLocks noGrp="1"/>
          </p:cNvSpPr>
          <p:nvPr>
            <p:ph type="title" hasCustomPrompt="1"/>
          </p:nvPr>
        </p:nvSpPr>
        <p:spPr>
          <a:xfrm>
            <a:off x="2077211" y="216000"/>
            <a:ext cx="6708025" cy="381375"/>
          </a:xfrm>
        </p:spPr>
        <p:txBody>
          <a:bodyPr/>
          <a:lstStyle/>
          <a:p>
            <a:r>
              <a:rPr lang="en-GB" noProof="0" dirty="0" smtClean="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smtClean="0"/>
              <a:t>Edit master text format</a:t>
            </a:r>
          </a:p>
          <a:p>
            <a:pPr lvl="1"/>
            <a:r>
              <a:rPr lang="en-GB" noProof="0" dirty="0" smtClean="0"/>
              <a:t>Second level</a:t>
            </a:r>
            <a:endParaRPr lang="de-DE" dirty="0" smtClean="0"/>
          </a:p>
          <a:p>
            <a:pPr lvl="2"/>
            <a:r>
              <a:rPr lang="en-GB" noProof="0" dirty="0" smtClean="0"/>
              <a:t>Third level</a:t>
            </a:r>
            <a:endParaRPr lang="de-DE" dirty="0" smtClean="0"/>
          </a:p>
          <a:p>
            <a:pPr lvl="3"/>
            <a:r>
              <a:rPr lang="en-GB" noProof="0" dirty="0" smtClean="0"/>
              <a:t>Fourth level</a:t>
            </a:r>
            <a:endParaRPr lang="de-DE" dirty="0" smtClean="0"/>
          </a:p>
          <a:p>
            <a:pPr lvl="4"/>
            <a:r>
              <a:rPr lang="en-GB" noProof="0" dirty="0" smtClean="0"/>
              <a:t>Fifth level</a:t>
            </a:r>
            <a:endParaRPr lang="en-GB" dirty="0"/>
          </a:p>
        </p:txBody>
      </p:sp>
      <p:pic>
        <p:nvPicPr>
          <p:cNvPr id="9"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a:extLst/>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668468805"/>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Humanst521 Lt BT" panose="020B0402020204020304" pitchFamily="34" charset="0"/>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Lt BT" panose="020B0402020204020304" pitchFamily="34" charset="0"/>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Lt BT" panose="020B0402020204020304" pitchFamily="34" charset="0"/>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Lt BT" panose="020B0402020204020304" pitchFamily="34" charset="0"/>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Humanst521 Lt BT" panose="020B0402020204020304" pitchFamily="34" charset="0"/>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p>
          <a:p>
            <a:pPr lvl="5"/>
            <a:r>
              <a:rPr lang="de-CH" dirty="0" smtClean="0"/>
              <a:t>Sechste Ebene</a:t>
            </a:r>
          </a:p>
          <a:p>
            <a:pPr lvl="6"/>
            <a:r>
              <a:rPr lang="de-CH" dirty="0" smtClean="0"/>
              <a:t>Siebte Ebene</a:t>
            </a:r>
          </a:p>
          <a:p>
            <a:pPr lvl="7"/>
            <a:r>
              <a:rPr lang="de-CH" dirty="0" smtClean="0"/>
              <a:t>Achte Ebene</a:t>
            </a:r>
          </a:p>
          <a:p>
            <a:pPr lvl="8"/>
            <a:r>
              <a:rPr lang="de-CH" dirty="0" smtClean="0"/>
              <a:t>Neunte Ebene</a:t>
            </a:r>
            <a:endParaRPr kumimoji="0" lang="de-CH"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p>
            <a:r>
              <a:rPr lang="en-US" smtClean="0"/>
              <a:t>Click to edit Master title style</a:t>
            </a:r>
            <a:endParaRPr lang="en-GB" dirty="0"/>
          </a:p>
        </p:txBody>
      </p:sp>
      <p:sp>
        <p:nvSpPr>
          <p:cNvPr id="14" name="Foliennummernplatzhalter 13"/>
          <p:cNvSpPr>
            <a:spLocks noGrp="1"/>
          </p:cNvSpPr>
          <p:nvPr>
            <p:ph type="sldNum" sz="quarter" idx="16"/>
          </p:nvPr>
        </p:nvSpPr>
        <p:spPr/>
        <p:txBody>
          <a:bodyPr/>
          <a:lstStyle/>
          <a:p>
            <a:pPr algn="r">
              <a:defRPr/>
            </a:pPr>
            <a:r>
              <a:rPr lang="de-DE" dirty="0" err="1" smtClean="0">
                <a:latin typeface="Humanst521 Lt BT" panose="020B0402020204020304" pitchFamily="34" charset="0"/>
              </a:rPr>
              <a:t>page</a:t>
            </a:r>
            <a:r>
              <a:rPr lang="de-DE" dirty="0" smtClean="0">
                <a:latin typeface="Humanst521 Lt BT" panose="020B0402020204020304" pitchFamily="34" charset="0"/>
              </a:rPr>
              <a:t>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Tree>
    <p:extLst>
      <p:ext uri="{BB962C8B-B14F-4D97-AF65-F5344CB8AC3E}">
        <p14:creationId xmlns:p14="http://schemas.microsoft.com/office/powerpoint/2010/main" val="2654414084"/>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4.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11" y="209561"/>
            <a:ext cx="5951173"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smtClean="0">
                <a:effectLst/>
              </a:rPr>
              <a:t>Enter </a:t>
            </a:r>
            <a:r>
              <a:rPr lang="de-CH" dirty="0" err="1" smtClean="0">
                <a:effectLst/>
              </a:rPr>
              <a:t>slide</a:t>
            </a:r>
            <a:r>
              <a:rPr lang="de-CH" dirty="0" smtClean="0">
                <a:effectLst/>
              </a:rPr>
              <a:t> title</a:t>
            </a:r>
            <a:endParaRPr lang="en-GB" noProof="0" dirty="0"/>
          </a:p>
        </p:txBody>
      </p:sp>
      <p:sp>
        <p:nvSpPr>
          <p:cNvPr id="18" name="Foliennummernplatzhalter 5"/>
          <p:cNvSpPr>
            <a:spLocks noGrp="1"/>
          </p:cNvSpPr>
          <p:nvPr>
            <p:ph type="sldNum" sz="quarter" idx="4"/>
          </p:nvPr>
        </p:nvSpPr>
        <p:spPr>
          <a:xfrm>
            <a:off x="8206312" y="4968000"/>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pPr algn="r">
              <a:defRPr/>
            </a:pPr>
            <a:r>
              <a:rPr lang="de-DE" dirty="0"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a:t>
            </a:fld>
            <a:endParaRPr lang="de-DE" dirty="0">
              <a:latin typeface="Humanst521 Lt BT" panose="020B0402020204020304" pitchFamily="34" charset="0"/>
            </a:endParaRPr>
          </a:p>
        </p:txBody>
      </p:sp>
      <p:sp>
        <p:nvSpPr>
          <p:cNvPr id="6" name="Rechteck 12"/>
          <p:cNvSpPr>
            <a:spLocks noChangeArrowheads="1"/>
          </p:cNvSpPr>
          <p:nvPr/>
        </p:nvSpPr>
        <p:spPr bwMode="auto">
          <a:xfrm>
            <a:off x="12" y="1059659"/>
            <a:ext cx="612000" cy="612000"/>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pic>
        <p:nvPicPr>
          <p:cNvPr id="8" name="Bild 14" descr="PSI-Logo_narrow_30k.eps"/>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bwMode="auto">
          <a:xfrm>
            <a:off x="812055" y="220142"/>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 id="2147483990" r:id="rId9"/>
    <p:sldLayoutId id="2147483991" r:id="rId10"/>
    <p:sldLayoutId id="2147484011" r:id="rId11"/>
    <p:sldLayoutId id="2147484024" r:id="rId12"/>
  </p:sldLayoutIdLst>
  <p:transition spd="med"/>
  <p:timing>
    <p:tnLst>
      <p:par>
        <p:cTn id="1" dur="indefinite" restart="never" nodeType="tmRoot"/>
      </p:par>
    </p:tnLst>
  </p:timing>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Humanst521 Lt BT" panose="020B0402020204020304" pitchFamily="34" charset="0"/>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Humanst521 Lt BT" panose="020B0402020204020304" pitchFamily="34" charset="0"/>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Humanst521 Lt BT" panose="020B0402020204020304" pitchFamily="34" charset="0"/>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11" y="209561"/>
            <a:ext cx="5951173"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smtClean="0">
                <a:effectLst/>
              </a:rPr>
              <a:t>Enter </a:t>
            </a:r>
            <a:r>
              <a:rPr lang="de-CH" dirty="0" err="1" smtClean="0">
                <a:effectLst/>
              </a:rPr>
              <a:t>slide</a:t>
            </a:r>
            <a:r>
              <a:rPr lang="de-CH" dirty="0" smtClean="0">
                <a:effectLst/>
              </a:rPr>
              <a:t> title</a:t>
            </a:r>
            <a:endParaRPr lang="en-GB" noProof="0" dirty="0"/>
          </a:p>
        </p:txBody>
      </p:sp>
      <p:sp>
        <p:nvSpPr>
          <p:cNvPr id="18" name="Foliennummernplatzhalter 5"/>
          <p:cNvSpPr>
            <a:spLocks noGrp="1"/>
          </p:cNvSpPr>
          <p:nvPr>
            <p:ph type="sldNum" sz="quarter" idx="4"/>
          </p:nvPr>
        </p:nvSpPr>
        <p:spPr>
          <a:xfrm>
            <a:off x="8206312" y="4968000"/>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6" name="Rechteck 12"/>
          <p:cNvSpPr>
            <a:spLocks noChangeArrowheads="1"/>
          </p:cNvSpPr>
          <p:nvPr/>
        </p:nvSpPr>
        <p:spPr bwMode="auto">
          <a:xfrm>
            <a:off x="12" y="1059659"/>
            <a:ext cx="612000" cy="612000"/>
          </a:xfrm>
          <a:prstGeom prst="rect">
            <a:avLst/>
          </a:prstGeom>
          <a:solidFill>
            <a:srgbClr val="B9B9B9"/>
          </a:solidFill>
          <a:ln>
            <a:noFill/>
          </a:ln>
          <a:extLst/>
        </p:spPr>
        <p:txBody>
          <a:bodyPr/>
          <a:lstStyle/>
          <a:p>
            <a:pPr>
              <a:spcBef>
                <a:spcPct val="0"/>
              </a:spcBef>
            </a:pPr>
            <a:endParaRPr lang="de-DE" sz="2400">
              <a:latin typeface="Times" charset="0"/>
            </a:endParaRPr>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smtClean="0"/>
              <a:t>Edit 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p>
          <a:p>
            <a:pPr lvl="6"/>
            <a:r>
              <a:rPr lang="en-GB" noProof="0" dirty="0" smtClean="0"/>
              <a:t>Seventh level</a:t>
            </a:r>
          </a:p>
          <a:p>
            <a:pPr lvl="7"/>
            <a:r>
              <a:rPr lang="en-GB" noProof="0" dirty="0" smtClean="0"/>
              <a:t>Eighth level</a:t>
            </a:r>
          </a:p>
          <a:p>
            <a:pPr lvl="8"/>
            <a:r>
              <a:rPr lang="en-GB" noProof="0" dirty="0" smtClean="0"/>
              <a:t>Ninth level</a:t>
            </a:r>
          </a:p>
        </p:txBody>
      </p:sp>
      <p:pic>
        <p:nvPicPr>
          <p:cNvPr id="8" name="Bild 14" descr="PSI-Logo_narrow_30k.eps"/>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bwMode="auto">
          <a:xfrm>
            <a:off x="812055" y="220142"/>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085595" y="45897"/>
            <a:ext cx="988951" cy="769463"/>
          </a:xfrm>
          <a:prstGeom prst="rect">
            <a:avLst/>
          </a:prstGeom>
        </p:spPr>
      </p:pic>
    </p:spTree>
    <p:extLst>
      <p:ext uri="{BB962C8B-B14F-4D97-AF65-F5344CB8AC3E}">
        <p14:creationId xmlns:p14="http://schemas.microsoft.com/office/powerpoint/2010/main" val="97000466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Lst>
  <p:transition spd="med"/>
  <p:timing>
    <p:tnLst>
      <p:par>
        <p:cTn id="1" dur="indefinite" restart="never" nodeType="tmRoot"/>
      </p:par>
    </p:tnLst>
  </p:timing>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Humanst521 Lt BT" panose="020B0402020204020304" pitchFamily="34" charset="0"/>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Humanst521 Lt BT" panose="020B0402020204020304" pitchFamily="34" charset="0"/>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Humanst521 Lt BT" panose="020B0402020204020304" pitchFamily="34" charset="0"/>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D4F19-B67A-F44B-926F-98570AB2864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05221D-9611-DA4C-99CE-010C3ECA05C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F713E-4E46-B44A-9862-2C437DA55D2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886A3A-3E64-204E-B88F-A3910271CF84}" type="datetime1">
              <a:rPr lang="en-US" smtClean="0"/>
              <a:t>2/12/2023</a:t>
            </a:fld>
            <a:endParaRPr lang="en-US"/>
          </a:p>
        </p:txBody>
      </p:sp>
      <p:sp>
        <p:nvSpPr>
          <p:cNvPr id="5" name="Footer Placeholder 4">
            <a:extLst>
              <a:ext uri="{FF2B5EF4-FFF2-40B4-BE49-F238E27FC236}">
                <a16:creationId xmlns:a16="http://schemas.microsoft.com/office/drawing/2014/main" id="{EEBA2D67-A461-2A4A-81A2-9DF77D2473F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638B9E-60D8-C14F-9A1A-40C73B81F5B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442BC7-CCB7-564B-BB51-294CD479D699}" type="slidenum">
              <a:rPr lang="en-US" smtClean="0"/>
              <a:t>‹#›</a:t>
            </a:fld>
            <a:endParaRPr lang="en-US"/>
          </a:p>
        </p:txBody>
      </p:sp>
    </p:spTree>
    <p:extLst>
      <p:ext uri="{BB962C8B-B14F-4D97-AF65-F5344CB8AC3E}">
        <p14:creationId xmlns:p14="http://schemas.microsoft.com/office/powerpoint/2010/main" val="407883281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810.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15" Type="http://schemas.openxmlformats.org/officeDocument/2006/relationships/image" Target="../media/image51.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image" Target="../media/image810.png"/><Relationship Id="rId1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470.png"/><Relationship Id="rId12" Type="http://schemas.openxmlformats.org/officeDocument/2006/relationships/image" Target="../media/image710.png"/><Relationship Id="rId17" Type="http://schemas.openxmlformats.org/officeDocument/2006/relationships/image" Target="../media/image57.png"/><Relationship Id="rId2" Type="http://schemas.openxmlformats.org/officeDocument/2006/relationships/notesSlide" Target="../notesSlides/notesSlide6.xml"/><Relationship Id="rId16" Type="http://schemas.openxmlformats.org/officeDocument/2006/relationships/image" Target="../media/image560.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image" Target="../media/image610.png"/><Relationship Id="rId5" Type="http://schemas.openxmlformats.org/officeDocument/2006/relationships/image" Target="../media/image450.png"/><Relationship Id="rId15" Type="http://schemas.openxmlformats.org/officeDocument/2006/relationships/image" Target="../media/image101.png"/><Relationship Id="rId10" Type="http://schemas.openxmlformats.org/officeDocument/2006/relationships/image" Target="../media/image711.png"/><Relationship Id="rId19"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490.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400.png"/><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26" Type="http://schemas.openxmlformats.org/officeDocument/2006/relationships/image" Target="../media/image69.png"/><Relationship Id="rId25" Type="http://schemas.openxmlformats.org/officeDocument/2006/relationships/image" Target="../media/image201.png"/><Relationship Id="rId2" Type="http://schemas.openxmlformats.org/officeDocument/2006/relationships/notesSlide" Target="../notesSlides/notesSlide7.xml"/><Relationship Id="rId29" Type="http://schemas.openxmlformats.org/officeDocument/2006/relationships/image" Target="../media/image231.png"/><Relationship Id="rId1" Type="http://schemas.openxmlformats.org/officeDocument/2006/relationships/slideLayout" Target="../slideLayouts/slideLayout2.xml"/><Relationship Id="rId11" Type="http://schemas.openxmlformats.org/officeDocument/2006/relationships/image" Target="../media/image670.png"/><Relationship Id="rId5" Type="http://schemas.openxmlformats.org/officeDocument/2006/relationships/image" Target="../media/image151.png"/><Relationship Id="rId15" Type="http://schemas.openxmlformats.org/officeDocument/2006/relationships/image" Target="../media/image191.png"/><Relationship Id="rId28" Type="http://schemas.openxmlformats.org/officeDocument/2006/relationships/image" Target="../media/image221.png"/><Relationship Id="rId4" Type="http://schemas.openxmlformats.org/officeDocument/2006/relationships/image" Target="../media/image141.png"/><Relationship Id="rId14" Type="http://schemas.openxmlformats.org/officeDocument/2006/relationships/image" Target="../media/image181.png"/><Relationship Id="rId27" Type="http://schemas.openxmlformats.org/officeDocument/2006/relationships/image" Target="../media/image211.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64.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650.png"/><Relationship Id="rId1" Type="http://schemas.openxmlformats.org/officeDocument/2006/relationships/slideLayout" Target="../slideLayouts/slideLayout10.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13" Type="http://schemas.openxmlformats.org/officeDocument/2006/relationships/image" Target="../media/image171.png"/><Relationship Id="rId26" Type="http://schemas.openxmlformats.org/officeDocument/2006/relationships/image" Target="../media/image69.png"/><Relationship Id="rId3" Type="http://schemas.openxmlformats.org/officeDocument/2006/relationships/image" Target="../media/image131.png"/><Relationship Id="rId12" Type="http://schemas.openxmlformats.org/officeDocument/2006/relationships/image" Target="../media/image161.png"/><Relationship Id="rId25" Type="http://schemas.openxmlformats.org/officeDocument/2006/relationships/image" Target="../media/image201.png"/><Relationship Id="rId2" Type="http://schemas.openxmlformats.org/officeDocument/2006/relationships/notesSlide" Target="../notesSlides/notesSlide8.xml"/><Relationship Id="rId29" Type="http://schemas.openxmlformats.org/officeDocument/2006/relationships/image" Target="../media/image231.png"/><Relationship Id="rId1" Type="http://schemas.openxmlformats.org/officeDocument/2006/relationships/slideLayout" Target="../slideLayouts/slideLayout2.xml"/><Relationship Id="rId11" Type="http://schemas.openxmlformats.org/officeDocument/2006/relationships/image" Target="../media/image670.png"/><Relationship Id="rId5" Type="http://schemas.openxmlformats.org/officeDocument/2006/relationships/image" Target="../media/image151.png"/><Relationship Id="rId15" Type="http://schemas.openxmlformats.org/officeDocument/2006/relationships/image" Target="../media/image191.png"/><Relationship Id="rId28" Type="http://schemas.openxmlformats.org/officeDocument/2006/relationships/image" Target="../media/image221.png"/><Relationship Id="rId4" Type="http://schemas.openxmlformats.org/officeDocument/2006/relationships/image" Target="../media/image141.png"/><Relationship Id="rId14" Type="http://schemas.openxmlformats.org/officeDocument/2006/relationships/image" Target="../media/image181.png"/><Relationship Id="rId27" Type="http://schemas.openxmlformats.org/officeDocument/2006/relationships/image" Target="../media/image211.png"/></Relationships>
</file>

<file path=ppt/slides/_rels/slide18.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76.png"/><Relationship Id="rId1" Type="http://schemas.openxmlformats.org/officeDocument/2006/relationships/slideLayout" Target="../slideLayouts/slideLayout10.xml"/><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17" Type="http://schemas.openxmlformats.org/officeDocument/2006/relationships/image" Target="../media/image69.png"/><Relationship Id="rId2" Type="http://schemas.openxmlformats.org/officeDocument/2006/relationships/notesSlide" Target="../notesSlides/notesSlide9.xml"/><Relationship Id="rId16" Type="http://schemas.openxmlformats.org/officeDocument/2006/relationships/image" Target="../media/image80.png"/><Relationship Id="rId29" Type="http://schemas.openxmlformats.org/officeDocument/2006/relationships/image" Target="../media/image231.png"/><Relationship Id="rId1" Type="http://schemas.openxmlformats.org/officeDocument/2006/relationships/slideLayout" Target="../slideLayouts/slideLayout2.xml"/><Relationship Id="rId11" Type="http://schemas.openxmlformats.org/officeDocument/2006/relationships/image" Target="../media/image670.png"/><Relationship Id="rId15" Type="http://schemas.openxmlformats.org/officeDocument/2006/relationships/image" Target="../media/image191.png"/><Relationship Id="rId28" Type="http://schemas.openxmlformats.org/officeDocument/2006/relationships/image" Target="../media/image221.png"/><Relationship Id="rId31" Type="http://schemas.openxmlformats.org/officeDocument/2006/relationships/image" Target="../media/image82.png"/><Relationship Id="rId27" Type="http://schemas.openxmlformats.org/officeDocument/2006/relationships/image" Target="../media/image211.png"/><Relationship Id="rId30"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0.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hyperlink" Target="https://journals.aps.org/rmp/abstract/10.1103/RevModPhys.91.01500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90.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900.png"/><Relationship Id="rId13" Type="http://schemas.openxmlformats.org/officeDocument/2006/relationships/image" Target="../media/image360.png"/><Relationship Id="rId26" Type="http://schemas.openxmlformats.org/officeDocument/2006/relationships/image" Target="../media/image270.png"/><Relationship Id="rId3" Type="http://schemas.openxmlformats.org/officeDocument/2006/relationships/image" Target="../media/image1700.png"/><Relationship Id="rId7" Type="http://schemas.openxmlformats.org/officeDocument/2006/relationships/image" Target="../media/image89.png"/><Relationship Id="rId12" Type="http://schemas.openxmlformats.org/officeDocument/2006/relationships/image" Target="../media/image350.png"/><Relationship Id="rId25" Type="http://schemas.openxmlformats.org/officeDocument/2006/relationships/image" Target="../media/image260.png"/><Relationship Id="rId2" Type="http://schemas.openxmlformats.org/officeDocument/2006/relationships/notesSlide" Target="../notesSlides/notesSlide10.xml"/><Relationship Id="rId29" Type="http://schemas.openxmlformats.org/officeDocument/2006/relationships/image" Target="../media/image300.png"/><Relationship Id="rId20" Type="http://schemas.openxmlformats.org/officeDocument/2006/relationships/image" Target="../media/image1030.png"/><Relationship Id="rId1" Type="http://schemas.openxmlformats.org/officeDocument/2006/relationships/slideLayout" Target="../slideLayouts/slideLayout10.xml"/><Relationship Id="rId6" Type="http://schemas.openxmlformats.org/officeDocument/2006/relationships/image" Target="../media/image88.png"/><Relationship Id="rId11" Type="http://schemas.openxmlformats.org/officeDocument/2006/relationships/image" Target="../media/image340.png"/><Relationship Id="rId24" Type="http://schemas.openxmlformats.org/officeDocument/2006/relationships/image" Target="../media/image2500.png"/><Relationship Id="rId32" Type="http://schemas.openxmlformats.org/officeDocument/2006/relationships/image" Target="../media/image370.png"/><Relationship Id="rId5" Type="http://schemas.openxmlformats.org/officeDocument/2006/relationships/image" Target="../media/image87.png"/><Relationship Id="rId23" Type="http://schemas.openxmlformats.org/officeDocument/2006/relationships/image" Target="../media/image124.png"/><Relationship Id="rId28" Type="http://schemas.openxmlformats.org/officeDocument/2006/relationships/image" Target="../media/image290.png"/><Relationship Id="rId10" Type="http://schemas.openxmlformats.org/officeDocument/2006/relationships/image" Target="../media/image92.png"/><Relationship Id="rId31" Type="http://schemas.openxmlformats.org/officeDocument/2006/relationships/image" Target="../media/image320.png"/><Relationship Id="rId9" Type="http://schemas.openxmlformats.org/officeDocument/2006/relationships/image" Target="../media/image91.png"/><Relationship Id="rId27" Type="http://schemas.openxmlformats.org/officeDocument/2006/relationships/image" Target="../media/image281.png"/><Relationship Id="rId30" Type="http://schemas.openxmlformats.org/officeDocument/2006/relationships/image" Target="../media/image311.png"/></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6.tmp"/><Relationship Id="rId5" Type="http://schemas.openxmlformats.org/officeDocument/2006/relationships/image" Target="../media/image95.emf"/><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tmp"/><Relationship Id="rId1" Type="http://schemas.openxmlformats.org/officeDocument/2006/relationships/slideLayout" Target="../slideLayouts/slideLayout4.xml"/><Relationship Id="rId4" Type="http://schemas.openxmlformats.org/officeDocument/2006/relationships/image" Target="../media/image103.tmp"/></Relationships>
</file>

<file path=ppt/slides/_rels/slide3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image" Target="../media/image106.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0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journals.aps.org/pra/abstract/10.1103/PhysRevA.100.022505" TargetMode="External"/><Relationship Id="rId3" Type="http://schemas.openxmlformats.org/officeDocument/2006/relationships/hyperlink" Target="https://journals.aps.org/prl/abstract/10.1103/PhysRevLett.124.081803" TargetMode="External"/><Relationship Id="rId7" Type="http://schemas.openxmlformats.org/officeDocument/2006/relationships/hyperlink" Target="https://journals.aps.org/pra/abstract/10.1103/PhysRevA.100.022505" TargetMode="External"/><Relationship Id="rId12" Type="http://schemas.openxmlformats.org/officeDocument/2006/relationships/hyperlink" Target="https://journals.aps.org/prl/abstract/10.1103/PhysRevLett.123.143003"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journals.aps.org/prl/abstract/10.1103/PhysRevLett.123.143003" TargetMode="External"/><Relationship Id="rId11" Type="http://schemas.openxmlformats.org/officeDocument/2006/relationships/hyperlink" Target="https://journals.aps.org/prd/abstract/10.1103/PhysRevD.80.052008" TargetMode="External"/><Relationship Id="rId5" Type="http://schemas.openxmlformats.org/officeDocument/2006/relationships/hyperlink" Target="https://journals.aps.org/prd/abstract/10.1103/PhysRevD.80.052008" TargetMode="External"/><Relationship Id="rId10" Type="http://schemas.openxmlformats.org/officeDocument/2006/relationships/hyperlink" Target="https://journals.aps.org/prl/abstract/10.1103/PhysRevLett.116.161601" TargetMode="External"/><Relationship Id="rId4" Type="http://schemas.openxmlformats.org/officeDocument/2006/relationships/hyperlink" Target="https://journals.aps.org/prl/abstract/10.1103/PhysRevLett.116.161601" TargetMode="External"/><Relationship Id="rId9" Type="http://schemas.openxmlformats.org/officeDocument/2006/relationships/hyperlink" Target="https://journals.aps.org/prl/abstract/10.1103/PhysRevLett.124.08180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220.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61.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smtClean="0"/>
              <a:t>Storage ring searches for EDM of charged particle</a:t>
            </a:r>
            <a:endParaRPr lang="en-GB" dirty="0"/>
          </a:p>
        </p:txBody>
      </p:sp>
      <p:sp>
        <p:nvSpPr>
          <p:cNvPr id="9" name="Untertitel 8"/>
          <p:cNvSpPr>
            <a:spLocks noGrp="1"/>
          </p:cNvSpPr>
          <p:nvPr>
            <p:ph type="subTitle" sz="quarter" idx="1"/>
          </p:nvPr>
        </p:nvSpPr>
        <p:spPr/>
        <p:txBody>
          <a:bodyPr/>
          <a:lstStyle/>
          <a:p>
            <a:r>
              <a:rPr lang="en-GB" noProof="0" dirty="0" smtClean="0"/>
              <a:t>Philipp Schmidt-Wellenburg :: Scientist ::  Paul Scherrer Institute</a:t>
            </a:r>
            <a:endParaRPr lang="en-GB" noProof="0" dirty="0"/>
          </a:p>
        </p:txBody>
      </p:sp>
      <p:sp>
        <p:nvSpPr>
          <p:cNvPr id="10" name="Textplatzhalter 9"/>
          <p:cNvSpPr>
            <a:spLocks noGrp="1"/>
          </p:cNvSpPr>
          <p:nvPr>
            <p:ph type="body" sz="quarter" idx="11"/>
          </p:nvPr>
        </p:nvSpPr>
        <p:spPr/>
        <p:txBody>
          <a:bodyPr/>
          <a:lstStyle/>
          <a:p>
            <a:r>
              <a:rPr lang="en-GB" dirty="0" smtClean="0"/>
              <a:t>CP2023 in Les </a:t>
            </a:r>
            <a:r>
              <a:rPr lang="en-GB" dirty="0" err="1" smtClean="0"/>
              <a:t>Houches</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4560333"/>
            <a:ext cx="2088232" cy="5296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4731990"/>
            <a:ext cx="2179873" cy="358033"/>
          </a:xfrm>
          <a:prstGeom prst="rect">
            <a:avLst/>
          </a:prstGeom>
        </p:spPr>
      </p:pic>
    </p:spTree>
    <p:extLst>
      <p:ext uri="{BB962C8B-B14F-4D97-AF65-F5344CB8AC3E}">
        <p14:creationId xmlns:p14="http://schemas.microsoft.com/office/powerpoint/2010/main" val="185931394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Muon dipole moments and frequencies</a:t>
            </a:r>
            <a:endParaRPr lang="en-US" dirty="0"/>
          </a:p>
        </p:txBody>
      </p:sp>
      <p:sp>
        <p:nvSpPr>
          <p:cNvPr id="4" name="Slide Number Placeholder 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10</a:t>
            </a:fld>
            <a:endParaRPr lang="de-DE" dirty="0">
              <a:latin typeface="Humanst521 BT" panose="020B0602020204020204" pitchFamily="34" charset="0"/>
            </a:endParaRPr>
          </a:p>
        </p:txBody>
      </p:sp>
      <p:cxnSp>
        <p:nvCxnSpPr>
          <p:cNvPr id="5" name="Straight Connector 4"/>
          <p:cNvCxnSpPr/>
          <p:nvPr/>
        </p:nvCxnSpPr>
        <p:spPr bwMode="auto">
          <a:xfrm>
            <a:off x="4696682" y="3287295"/>
            <a:ext cx="3482934" cy="94384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7" name="Group 6"/>
          <p:cNvGrpSpPr/>
          <p:nvPr/>
        </p:nvGrpSpPr>
        <p:grpSpPr>
          <a:xfrm>
            <a:off x="6432638" y="2894525"/>
            <a:ext cx="2050394" cy="1478739"/>
            <a:chOff x="2870275" y="2915281"/>
            <a:chExt cx="2050394" cy="1478739"/>
          </a:xfrm>
        </p:grpSpPr>
        <p:sp>
          <p:nvSpPr>
            <p:cNvPr id="8" name="Oval 7"/>
            <p:cNvSpPr/>
            <p:nvPr/>
          </p:nvSpPr>
          <p:spPr bwMode="auto">
            <a:xfrm rot="670316">
              <a:off x="2870275" y="3734429"/>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9" name="Straight Arrow Connector 8"/>
            <p:cNvCxnSpPr/>
            <p:nvPr/>
          </p:nvCxnSpPr>
          <p:spPr bwMode="auto">
            <a:xfrm flipV="1">
              <a:off x="3894213" y="2915281"/>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575126" y="2937103"/>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575126" y="2937103"/>
                  <a:ext cx="270652" cy="236988"/>
                </a:xfrm>
                <a:prstGeom prst="rect">
                  <a:avLst/>
                </a:prstGeom>
                <a:blipFill>
                  <a:blip r:embed="rId5"/>
                  <a:stretch>
                    <a:fillRect l="-9091" b="-5128"/>
                  </a:stretch>
                </a:blipFill>
              </p:spPr>
              <p:txBody>
                <a:bodyPr/>
                <a:lstStyle/>
                <a:p>
                  <a:r>
                    <a:rPr lang="en-US">
                      <a:noFill/>
                    </a:rPr>
                    <a:t> </a:t>
                  </a:r>
                </a:p>
              </p:txBody>
            </p:sp>
          </mc:Fallback>
        </mc:AlternateContent>
        <p:grpSp>
          <p:nvGrpSpPr>
            <p:cNvPr id="11" name="Group 10"/>
            <p:cNvGrpSpPr/>
            <p:nvPr/>
          </p:nvGrpSpPr>
          <p:grpSpPr>
            <a:xfrm>
              <a:off x="2872794" y="3736795"/>
              <a:ext cx="2047875" cy="657225"/>
              <a:chOff x="2872794" y="3736795"/>
              <a:chExt cx="2047875" cy="657225"/>
            </a:xfrm>
          </p:grpSpPr>
          <p:sp>
            <p:nvSpPr>
              <p:cNvPr id="13" name="Arc 12"/>
              <p:cNvSpPr/>
              <p:nvPr/>
            </p:nvSpPr>
            <p:spPr bwMode="auto">
              <a:xfrm rot="658433">
                <a:off x="2872794" y="3736795"/>
                <a:ext cx="2047875" cy="657225"/>
              </a:xfrm>
              <a:prstGeom prst="arc">
                <a:avLst>
                  <a:gd name="adj1" fmla="val 9639987"/>
                  <a:gd name="adj2" fmla="val 11296803"/>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4" name="Straight Arrow Connector 13"/>
              <p:cNvCxnSpPr>
                <a:stCxn id="17" idx="2"/>
              </p:cNvCxnSpPr>
              <p:nvPr/>
            </p:nvCxnSpPr>
            <p:spPr bwMode="auto">
              <a:xfrm flipH="1">
                <a:off x="3161479" y="4065407"/>
                <a:ext cx="699565" cy="97812"/>
              </a:xfrm>
              <a:prstGeom prst="straightConnector1">
                <a:avLst/>
              </a:prstGeom>
              <a:ln w="38100" cap="rnd">
                <a:solidFill>
                  <a:srgbClr val="686868"/>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435536" y="3783877"/>
                  <a:ext cx="13959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5536" y="3783877"/>
                  <a:ext cx="139590" cy="236988"/>
                </a:xfrm>
                <a:prstGeom prst="rect">
                  <a:avLst/>
                </a:prstGeom>
                <a:blipFill>
                  <a:blip r:embed="rId6"/>
                  <a:stretch>
                    <a:fillRect l="-34783" t="-28205" r="-91304"/>
                  </a:stretch>
                </a:blipFill>
              </p:spPr>
              <p:txBody>
                <a:bodyPr/>
                <a:lstStyle/>
                <a:p>
                  <a:r>
                    <a:rPr lang="en-US">
                      <a:noFill/>
                    </a:rPr>
                    <a:t> </a:t>
                  </a:r>
                </a:p>
              </p:txBody>
            </p:sp>
          </mc:Fallback>
        </mc:AlternateContent>
      </p:grpSp>
      <p:sp>
        <p:nvSpPr>
          <p:cNvPr id="28" name="Up Arrow 27"/>
          <p:cNvSpPr/>
          <p:nvPr/>
        </p:nvSpPr>
        <p:spPr bwMode="auto">
          <a:xfrm>
            <a:off x="6065221" y="2650361"/>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p:sp>
        <p:nvSpPr>
          <p:cNvPr id="29" name="Arc 28"/>
          <p:cNvSpPr/>
          <p:nvPr/>
        </p:nvSpPr>
        <p:spPr bwMode="auto">
          <a:xfrm>
            <a:off x="2560999" y="2061388"/>
            <a:ext cx="5306187" cy="2553764"/>
          </a:xfrm>
          <a:prstGeom prst="arc">
            <a:avLst>
              <a:gd name="adj1" fmla="val 19979841"/>
              <a:gd name="adj2" fmla="val 5539216"/>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3419872" y="1649044"/>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g</a:t>
                </a:r>
                <a:r>
                  <a:rPr lang="en-US" sz="1400" b="0" kern="1000" spc="30" dirty="0" smtClean="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419872" y="1649044"/>
                <a:ext cx="986134" cy="220381"/>
              </a:xfrm>
              <a:prstGeom prst="rect">
                <a:avLst/>
              </a:prstGeom>
              <a:blipFill>
                <a:blip r:embed="rId7"/>
                <a:stretch>
                  <a:fillRect l="-11111" t="-2500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rot="913294">
                <a:off x="4923795" y="3251626"/>
                <a:ext cx="10604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=7.114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42" name="TextBox 41"/>
              <p:cNvSpPr txBox="1">
                <a:spLocks noRot="1" noChangeAspect="1" noMove="1" noResize="1" noEditPoints="1" noAdjustHandles="1" noChangeArrowheads="1" noChangeShapeType="1" noTextEdit="1"/>
              </p:cNvSpPr>
              <p:nvPr/>
            </p:nvSpPr>
            <p:spPr>
              <a:xfrm rot="913294">
                <a:off x="4923795" y="3251626"/>
                <a:ext cx="1060418" cy="236988"/>
              </a:xfrm>
              <a:prstGeom prst="rect">
                <a:avLst/>
              </a:prstGeom>
              <a:blipFill>
                <a:blip r:embed="rId13"/>
                <a:stretch>
                  <a:fillRect l="-2235"/>
                </a:stretch>
              </a:blipFill>
            </p:spPr>
            <p:txBody>
              <a:bodyPr/>
              <a:lstStyle/>
              <a:p>
                <a:r>
                  <a:rPr lang="en-US">
                    <a:noFill/>
                  </a:rPr>
                  <a:t> </a:t>
                </a:r>
              </a:p>
            </p:txBody>
          </p:sp>
        </mc:Fallback>
      </mc:AlternateContent>
      <p:pic>
        <p:nvPicPr>
          <p:cNvPr id="46" name="Picture 45" descr="Screen Clippi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1314" y="2342565"/>
            <a:ext cx="3526439" cy="1790514"/>
          </a:xfrm>
          <a:prstGeom prst="rect">
            <a:avLst/>
          </a:prstGeom>
        </p:spPr>
      </p:pic>
      <p:sp>
        <p:nvSpPr>
          <p:cNvPr id="30" name="Right Brace 29"/>
          <p:cNvSpPr/>
          <p:nvPr/>
        </p:nvSpPr>
        <p:spPr bwMode="auto">
          <a:xfrm rot="5400000">
            <a:off x="3858067" y="475434"/>
            <a:ext cx="211540" cy="2135683"/>
          </a:xfrm>
          <a:prstGeom prst="rightBrace">
            <a:avLst>
              <a:gd name="adj1" fmla="val 8333"/>
              <a:gd name="adj2" fmla="val 49205"/>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899592" y="701473"/>
                <a:ext cx="4626107"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bg2">
                                      <a:lumMod val="60000"/>
                                      <a:lumOff val="40000"/>
                                    </a:schemeClr>
                                  </a:solidFill>
                                  <a:latin typeface="Cambria Math" panose="02040503050406030204" pitchFamily="18" charset="0"/>
                                </a:rPr>
                              </m:ctrlPr>
                            </m:dPr>
                            <m:e>
                              <m:f>
                                <m:fPr>
                                  <m:ctrlPr>
                                    <a:rPr lang="en-US" i="1">
                                      <a:solidFill>
                                        <a:schemeClr val="bg2">
                                          <a:lumMod val="60000"/>
                                          <a:lumOff val="40000"/>
                                        </a:schemeClr>
                                      </a:solidFill>
                                      <a:latin typeface="Cambria Math" panose="02040503050406030204" pitchFamily="18" charset="0"/>
                                    </a:rPr>
                                  </m:ctrlPr>
                                </m:fPr>
                                <m:num>
                                  <m:r>
                                    <a:rPr lang="en-US" i="1">
                                      <a:solidFill>
                                        <a:schemeClr val="bg2">
                                          <a:lumMod val="60000"/>
                                          <a:lumOff val="40000"/>
                                        </a:schemeClr>
                                      </a:solidFill>
                                      <a:latin typeface="Cambria Math"/>
                                    </a:rPr>
                                    <m:t>1</m:t>
                                  </m:r>
                                </m:num>
                                <m:den>
                                  <m:sSup>
                                    <m:sSupPr>
                                      <m:ctrlPr>
                                        <a:rPr lang="en-US" b="0" i="1" smtClean="0">
                                          <a:solidFill>
                                            <a:schemeClr val="bg2">
                                              <a:lumMod val="60000"/>
                                              <a:lumOff val="40000"/>
                                            </a:schemeClr>
                                          </a:solidFill>
                                          <a:latin typeface="Cambria Math" panose="02040503050406030204" pitchFamily="18" charset="0"/>
                                        </a:rPr>
                                      </m:ctrlPr>
                                    </m:sSupPr>
                                    <m:e>
                                      <m:r>
                                        <a:rPr lang="en-US" i="1">
                                          <a:solidFill>
                                            <a:schemeClr val="bg2">
                                              <a:lumMod val="60000"/>
                                              <a:lumOff val="40000"/>
                                            </a:schemeClr>
                                          </a:solidFill>
                                          <a:latin typeface="Cambria Math"/>
                                        </a:rPr>
                                        <m:t>𝛾</m:t>
                                      </m:r>
                                    </m:e>
                                    <m:sup>
                                      <m:r>
                                        <a:rPr lang="en-US" b="0" i="1" smtClean="0">
                                          <a:solidFill>
                                            <a:schemeClr val="bg2">
                                              <a:lumMod val="60000"/>
                                              <a:lumOff val="40000"/>
                                            </a:schemeClr>
                                          </a:solidFill>
                                          <a:latin typeface="Cambria Math" panose="02040503050406030204" pitchFamily="18" charset="0"/>
                                        </a:rPr>
                                        <m:t>2</m:t>
                                      </m:r>
                                    </m:sup>
                                  </m:sSup>
                                  <m:r>
                                    <a:rPr lang="en-US" b="0" i="1" smtClean="0">
                                      <a:solidFill>
                                        <a:schemeClr val="bg2">
                                          <a:lumMod val="60000"/>
                                          <a:lumOff val="40000"/>
                                        </a:schemeClr>
                                      </a:solidFill>
                                      <a:latin typeface="Cambria Math" panose="02040503050406030204" pitchFamily="18" charset="0"/>
                                    </a:rPr>
                                    <m:t>−1</m:t>
                                  </m:r>
                                </m:den>
                              </m:f>
                              <m:r>
                                <a:rPr lang="en-US" i="1">
                                  <a:solidFill>
                                    <a:schemeClr val="bg2">
                                      <a:lumMod val="60000"/>
                                      <a:lumOff val="40000"/>
                                    </a:schemeClr>
                                  </a:solidFill>
                                  <a:latin typeface="Cambria Math"/>
                                </a:rPr>
                                <m:t>−</m:t>
                              </m:r>
                              <m:r>
                                <a:rPr lang="en-US" i="1">
                                  <a:solidFill>
                                    <a:schemeClr val="bg2">
                                      <a:lumMod val="60000"/>
                                      <a:lumOff val="40000"/>
                                    </a:schemeClr>
                                  </a:solidFill>
                                  <a:latin typeface="Cambria Math"/>
                                </a:rPr>
                                <m:t>𝑎</m:t>
                              </m:r>
                              <m:r>
                                <a:rPr lang="en-US" i="1">
                                  <a:solidFill>
                                    <a:schemeClr val="bg2">
                                      <a:lumMod val="60000"/>
                                      <a:lumOff val="40000"/>
                                    </a:schemeClr>
                                  </a:solidFill>
                                  <a:latin typeface="Cambria Math"/>
                                </a:rPr>
                                <m:t> </m:t>
                              </m:r>
                            </m:e>
                          </m:d>
                          <m:f>
                            <m:fPr>
                              <m:ctrlPr>
                                <a:rPr lang="en-US" i="1">
                                  <a:solidFill>
                                    <a:schemeClr val="bg2">
                                      <a:lumMod val="60000"/>
                                      <a:lumOff val="40000"/>
                                    </a:schemeClr>
                                  </a:solidFill>
                                  <a:latin typeface="Cambria Math" panose="02040503050406030204" pitchFamily="18" charset="0"/>
                                </a:rPr>
                              </m:ctrlPr>
                            </m:fPr>
                            <m:num>
                              <m:acc>
                                <m:accPr>
                                  <m:chr m:val="⃗"/>
                                  <m:ctrlPr>
                                    <a:rPr lang="en-US" i="1">
                                      <a:solidFill>
                                        <a:schemeClr val="bg2">
                                          <a:lumMod val="60000"/>
                                          <a:lumOff val="40000"/>
                                        </a:schemeClr>
                                      </a:solidFill>
                                      <a:latin typeface="Cambria Math" panose="02040503050406030204" pitchFamily="18" charset="0"/>
                                    </a:rPr>
                                  </m:ctrlPr>
                                </m:accPr>
                                <m:e>
                                  <m:r>
                                    <a:rPr lang="en-US" i="1">
                                      <a:solidFill>
                                        <a:schemeClr val="bg2">
                                          <a:lumMod val="60000"/>
                                          <a:lumOff val="40000"/>
                                        </a:schemeClr>
                                      </a:solidFill>
                                      <a:latin typeface="Cambria Math"/>
                                    </a:rPr>
                                    <m:t>𝛽</m:t>
                                  </m:r>
                                </m:e>
                              </m:acc>
                              <m:r>
                                <a:rPr lang="en-US" i="1">
                                  <a:solidFill>
                                    <a:schemeClr val="bg2">
                                      <a:lumMod val="60000"/>
                                      <a:lumOff val="40000"/>
                                    </a:schemeClr>
                                  </a:solidFill>
                                  <a:latin typeface="Cambria Math"/>
                                </a:rPr>
                                <m:t>×</m:t>
                              </m:r>
                              <m:acc>
                                <m:accPr>
                                  <m:chr m:val="⃗"/>
                                  <m:ctrlPr>
                                    <a:rPr lang="en-US" i="1">
                                      <a:solidFill>
                                        <a:schemeClr val="bg2">
                                          <a:lumMod val="60000"/>
                                          <a:lumOff val="40000"/>
                                        </a:schemeClr>
                                      </a:solidFill>
                                      <a:latin typeface="Cambria Math" panose="02040503050406030204" pitchFamily="18" charset="0"/>
                                    </a:rPr>
                                  </m:ctrlPr>
                                </m:accPr>
                                <m:e>
                                  <m:r>
                                    <a:rPr lang="en-US" b="0" i="1" smtClean="0">
                                      <a:solidFill>
                                        <a:schemeClr val="bg2">
                                          <a:lumMod val="60000"/>
                                          <a:lumOff val="40000"/>
                                        </a:schemeClr>
                                      </a:solidFill>
                                      <a:latin typeface="Cambria Math"/>
                                    </a:rPr>
                                    <m:t>𝐸</m:t>
                                  </m:r>
                                </m:e>
                              </m:acc>
                            </m:num>
                            <m:den>
                              <m:r>
                                <a:rPr lang="en-US" i="1">
                                  <a:solidFill>
                                    <a:schemeClr val="bg2">
                                      <a:lumMod val="60000"/>
                                      <a:lumOff val="40000"/>
                                    </a:schemeClr>
                                  </a:solidFill>
                                  <a:latin typeface="Cambria Math"/>
                                </a:rPr>
                                <m:t>𝑐</m:t>
                              </m:r>
                            </m:den>
                          </m:f>
                        </m:e>
                      </m:d>
                    </m:oMath>
                  </m:oMathPara>
                </a14:m>
                <a:endParaRPr lang="en-US" dirty="0">
                  <a:latin typeface="Humanst521 Lt BT" panose="020B04020202040203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899592" y="701473"/>
                <a:ext cx="4626107" cy="730969"/>
              </a:xfrm>
              <a:prstGeom prst="rect">
                <a:avLst/>
              </a:prstGeom>
              <a:blipFill>
                <a:blip r:embed="rId15"/>
                <a:stretch>
                  <a:fillRect/>
                </a:stretch>
              </a:blipFill>
            </p:spPr>
            <p:txBody>
              <a:bodyPr/>
              <a:lstStyle/>
              <a:p>
                <a:r>
                  <a:rPr lang="en-US">
                    <a:noFill/>
                  </a:rPr>
                  <a:t> </a:t>
                </a:r>
              </a:p>
            </p:txBody>
          </p:sp>
        </mc:Fallback>
      </mc:AlternateContent>
      <p:sp>
        <p:nvSpPr>
          <p:cNvPr id="47" name="TextBox 46"/>
          <p:cNvSpPr txBox="1"/>
          <p:nvPr/>
        </p:nvSpPr>
        <p:spPr>
          <a:xfrm>
            <a:off x="30989" y="4927584"/>
            <a:ext cx="2033570" cy="186205"/>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[Abi et al., PRL</a:t>
            </a:r>
            <a:r>
              <a:rPr lang="en-US" sz="1100" b="1" kern="1000" spc="30" dirty="0" smtClean="0">
                <a:solidFill>
                  <a:schemeClr val="tx1">
                    <a:lumMod val="85000"/>
                    <a:lumOff val="15000"/>
                  </a:schemeClr>
                </a:solidFill>
                <a:latin typeface="Humanst521 Lt BT" panose="020B0402020204020304" pitchFamily="34" charset="0"/>
                <a:cs typeface="Franklin Gothic Book"/>
              </a:rPr>
              <a:t>126 </a:t>
            </a:r>
            <a:r>
              <a:rPr lang="en-US" sz="1100" kern="1000" spc="30" dirty="0" smtClean="0">
                <a:solidFill>
                  <a:schemeClr val="tx1">
                    <a:lumMod val="85000"/>
                    <a:lumOff val="15000"/>
                  </a:schemeClr>
                </a:solidFill>
                <a:latin typeface="Humanst521 Lt BT" panose="020B0402020204020304" pitchFamily="34" charset="0"/>
                <a:cs typeface="Franklin Gothic Book"/>
              </a:rPr>
              <a:t>141801(2021)]</a:t>
            </a:r>
          </a:p>
        </p:txBody>
      </p:sp>
      <p:sp>
        <p:nvSpPr>
          <p:cNvPr id="34" name="Oval 33"/>
          <p:cNvSpPr/>
          <p:nvPr/>
        </p:nvSpPr>
        <p:spPr bwMode="auto">
          <a:xfrm>
            <a:off x="7417711" y="4000109"/>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23483279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179512" y="2499742"/>
                <a:ext cx="4752528" cy="2385156"/>
              </a:xfrm>
            </p:spPr>
            <p:txBody>
              <a:bodyPr/>
              <a:lstStyle/>
              <a:p>
                <a:r>
                  <a:rPr lang="en-US" sz="2100" dirty="0" smtClean="0"/>
                  <a:t>Run at “magic-moment ” </a:t>
                </a:r>
                <a14:m>
                  <m:oMath xmlns:m="http://schemas.openxmlformats.org/officeDocument/2006/math">
                    <m:sSub>
                      <m:sSubPr>
                        <m:ctrlPr>
                          <a:rPr lang="en-US" sz="2100" b="0" i="1" dirty="0" smtClean="0">
                            <a:latin typeface="Cambria Math" panose="02040503050406030204" pitchFamily="18" charset="0"/>
                          </a:rPr>
                        </m:ctrlPr>
                      </m:sSubPr>
                      <m:e>
                        <m:r>
                          <a:rPr lang="en-US" sz="2100" b="0" i="1" dirty="0" smtClean="0">
                            <a:latin typeface="Cambria Math"/>
                          </a:rPr>
                          <m:t>𝑝</m:t>
                        </m:r>
                      </m:e>
                      <m:sub>
                        <m:r>
                          <a:rPr lang="en-US" sz="2100" b="0" i="1" dirty="0" smtClean="0">
                            <a:latin typeface="Cambria Math"/>
                          </a:rPr>
                          <m:t>𝜇</m:t>
                        </m:r>
                      </m:sub>
                    </m:sSub>
                    <m:r>
                      <a:rPr lang="en-US" sz="2100" b="0" i="1" dirty="0" smtClean="0">
                        <a:latin typeface="Cambria Math"/>
                      </a:rPr>
                      <m:t>=3.1</m:t>
                    </m:r>
                    <m:r>
                      <m:rPr>
                        <m:sty m:val="p"/>
                      </m:rPr>
                      <a:rPr lang="en-US" sz="2100" b="0" i="0" dirty="0" smtClean="0">
                        <a:latin typeface="Cambria Math"/>
                      </a:rPr>
                      <m:t>GeV</m:t>
                    </m:r>
                    <m:r>
                      <a:rPr lang="en-US" sz="2100" b="0" i="1" dirty="0" smtClean="0">
                        <a:latin typeface="Cambria Math"/>
                      </a:rPr>
                      <m:t>/</m:t>
                    </m:r>
                    <m:r>
                      <a:rPr lang="en-US" sz="2100" b="0" i="1" dirty="0" smtClean="0">
                        <a:latin typeface="Cambria Math"/>
                      </a:rPr>
                      <m:t>𝑐</m:t>
                    </m:r>
                  </m:oMath>
                </a14:m>
                <a:r>
                  <a:rPr lang="en-US" sz="2100" dirty="0" smtClean="0"/>
                  <a:t>  </a:t>
                </a:r>
                <a:br>
                  <a:rPr lang="en-US" sz="2100" dirty="0" smtClean="0"/>
                </a:br>
                <a14:m>
                  <m:oMath xmlns:m="http://schemas.openxmlformats.org/officeDocument/2006/math">
                    <m:r>
                      <a:rPr lang="en-US" sz="2100" b="0" i="1" dirty="0" smtClean="0">
                        <a:latin typeface="Cambria Math"/>
                      </a:rPr>
                      <m:t>→ </m:t>
                    </m:r>
                  </m:oMath>
                </a14:m>
                <a:r>
                  <a:rPr lang="en-US" sz="2100" dirty="0" smtClean="0"/>
                  <a:t> can use E-fields to steer the beam</a:t>
                </a:r>
              </a:p>
              <a:p>
                <a:r>
                  <a:rPr lang="en-US" sz="2100" dirty="0" smtClean="0"/>
                  <a:t>Assume </a:t>
                </a:r>
                <a14:m>
                  <m:oMath xmlns:m="http://schemas.openxmlformats.org/officeDocument/2006/math">
                    <m:r>
                      <a:rPr lang="en-US" sz="2100" b="0" i="1" smtClean="0">
                        <a:latin typeface="Cambria Math"/>
                      </a:rPr>
                      <m:t>𝜂</m:t>
                    </m:r>
                  </m:oMath>
                </a14:m>
                <a:r>
                  <a:rPr lang="en-US" sz="2100" dirty="0" smtClean="0"/>
                  <a:t> small </a:t>
                </a:r>
                <a:br>
                  <a:rPr lang="en-US" sz="2100" dirty="0" smtClean="0"/>
                </a:br>
                <a:r>
                  <a:rPr lang="en-US" sz="2100" dirty="0" smtClean="0">
                    <a:latin typeface="Humanst521 BT" panose="020B0602020204020204" pitchFamily="34" charset="0"/>
                    <a:cs typeface="Arial"/>
                  </a:rPr>
                  <a:t>→</a:t>
                </a:r>
                <a:r>
                  <a:rPr lang="en-US" sz="2100" dirty="0" smtClean="0"/>
                  <a:t> direct access to </a:t>
                </a:r>
                <a14:m>
                  <m:oMath xmlns:m="http://schemas.openxmlformats.org/officeDocument/2006/math">
                    <m:sSub>
                      <m:sSubPr>
                        <m:ctrlPr>
                          <a:rPr lang="en-US" sz="2100" b="0" i="1" dirty="0" smtClean="0">
                            <a:latin typeface="Cambria Math" panose="02040503050406030204" pitchFamily="18" charset="0"/>
                          </a:rPr>
                        </m:ctrlPr>
                      </m:sSubPr>
                      <m:e>
                        <m:r>
                          <a:rPr lang="en-US" sz="2100" i="1" dirty="0" smtClean="0">
                            <a:latin typeface="Cambria Math"/>
                          </a:rPr>
                          <m:t>𝑎</m:t>
                        </m:r>
                      </m:e>
                      <m:sub>
                        <m:r>
                          <a:rPr lang="en-US" sz="2100" b="0" i="1" dirty="0" smtClean="0">
                            <a:latin typeface="Cambria Math"/>
                          </a:rPr>
                          <m:t>𝜇</m:t>
                        </m:r>
                      </m:sub>
                    </m:sSub>
                  </m:oMath>
                </a14:m>
                <a:r>
                  <a:rPr lang="en-US" sz="2100" dirty="0" smtClean="0"/>
                  <a:t> from </a:t>
                </a:r>
                <a:r>
                  <a:rPr lang="en-US" sz="2100" dirty="0"/>
                  <a:t/>
                </a:r>
                <a:br>
                  <a:rPr lang="en-US" sz="2100" dirty="0"/>
                </a:br>
                <a:endParaRPr lang="en-US" sz="2100" dirty="0" smtClean="0"/>
              </a:p>
              <a:p>
                <a:pPr marL="0" indent="0" algn="ctr">
                  <a:buNone/>
                </a:pPr>
                <a14:m>
                  <m:oMath xmlns:m="http://schemas.openxmlformats.org/officeDocument/2006/math">
                    <m:sSub>
                      <m:sSubPr>
                        <m:ctrlPr>
                          <a:rPr lang="en-US" sz="2100" b="0" i="1" smtClean="0">
                            <a:solidFill>
                              <a:srgbClr val="7C204E"/>
                            </a:solidFill>
                            <a:latin typeface="Cambria Math" panose="02040503050406030204" pitchFamily="18" charset="0"/>
                          </a:rPr>
                        </m:ctrlPr>
                      </m:sSubPr>
                      <m:e>
                        <m:acc>
                          <m:accPr>
                            <m:chr m:val="⃗"/>
                            <m:ctrlPr>
                              <a:rPr lang="en-US" sz="2100" b="0" i="1" smtClean="0">
                                <a:solidFill>
                                  <a:srgbClr val="7C204E"/>
                                </a:solidFill>
                                <a:latin typeface="Cambria Math" panose="02040503050406030204" pitchFamily="18" charset="0"/>
                              </a:rPr>
                            </m:ctrlPr>
                          </m:accPr>
                          <m:e>
                            <m:r>
                              <a:rPr lang="en-US" sz="2100" b="0" i="1" smtClean="0">
                                <a:solidFill>
                                  <a:srgbClr val="7C204E"/>
                                </a:solidFill>
                                <a:latin typeface="Cambria Math"/>
                              </a:rPr>
                              <m:t>𝜔</m:t>
                            </m:r>
                          </m:e>
                        </m:acc>
                      </m:e>
                      <m:sub>
                        <m:r>
                          <a:rPr lang="en-US" sz="2100" b="0" i="1" smtClean="0">
                            <a:solidFill>
                              <a:srgbClr val="7C204E"/>
                            </a:solidFill>
                            <a:latin typeface="Cambria Math"/>
                          </a:rPr>
                          <m:t>𝑎</m:t>
                        </m:r>
                      </m:sub>
                    </m:sSub>
                    <m:r>
                      <a:rPr lang="en-US" sz="2100" b="0" i="1" smtClean="0">
                        <a:solidFill>
                          <a:srgbClr val="7C204E"/>
                        </a:solidFill>
                        <a:latin typeface="Cambria Math"/>
                      </a:rPr>
                      <m:t>=</m:t>
                    </m:r>
                    <m:r>
                      <a:rPr lang="en-US" sz="2100" b="0" i="1" smtClean="0">
                        <a:solidFill>
                          <a:srgbClr val="7C204E"/>
                        </a:solidFill>
                        <a:latin typeface="Cambria Math" panose="02040503050406030204" pitchFamily="18" charset="0"/>
                      </a:rPr>
                      <m:t>−</m:t>
                    </m:r>
                    <m:r>
                      <a:rPr lang="en-US" sz="2100" b="0" i="1" smtClean="0">
                        <a:solidFill>
                          <a:srgbClr val="7C204E"/>
                        </a:solidFill>
                        <a:latin typeface="Cambria Math"/>
                      </a:rPr>
                      <m:t>𝑞</m:t>
                    </m:r>
                    <m:r>
                      <a:rPr lang="en-US" sz="2100" b="0" i="1" smtClean="0">
                        <a:solidFill>
                          <a:srgbClr val="7C204E"/>
                        </a:solidFill>
                        <a:latin typeface="Cambria Math" panose="02040503050406030204" pitchFamily="18" charset="0"/>
                      </a:rPr>
                      <m:t>𝑎</m:t>
                    </m:r>
                    <m:acc>
                      <m:accPr>
                        <m:chr m:val="⃗"/>
                        <m:ctrlPr>
                          <a:rPr lang="en-US" sz="2100" b="0" i="1" smtClean="0">
                            <a:solidFill>
                              <a:srgbClr val="7C204E"/>
                            </a:solidFill>
                            <a:latin typeface="Cambria Math" panose="02040503050406030204" pitchFamily="18" charset="0"/>
                          </a:rPr>
                        </m:ctrlPr>
                      </m:accPr>
                      <m:e>
                        <m:r>
                          <a:rPr lang="en-US" sz="2100" b="0" i="1" smtClean="0">
                            <a:solidFill>
                              <a:srgbClr val="7C204E"/>
                            </a:solidFill>
                            <a:latin typeface="Cambria Math"/>
                          </a:rPr>
                          <m:t>𝐵</m:t>
                        </m:r>
                      </m:e>
                    </m:acc>
                    <m:r>
                      <a:rPr lang="en-US" sz="2100" b="0" i="1" dirty="0" smtClean="0">
                        <a:solidFill>
                          <a:srgbClr val="7C204E"/>
                        </a:solidFill>
                        <a:latin typeface="Cambria Math"/>
                      </a:rPr>
                      <m:t>/</m:t>
                    </m:r>
                    <m:r>
                      <a:rPr lang="en-US" sz="2100" b="0" i="1" dirty="0" smtClean="0">
                        <a:solidFill>
                          <a:srgbClr val="7C204E"/>
                        </a:solidFill>
                        <a:latin typeface="Cambria Math"/>
                      </a:rPr>
                      <m:t>𝑚</m:t>
                    </m:r>
                  </m:oMath>
                </a14:m>
                <a:r>
                  <a:rPr lang="en-US" sz="2100" dirty="0" smtClean="0">
                    <a:solidFill>
                      <a:srgbClr val="7C204E"/>
                    </a:solidFill>
                  </a:rPr>
                  <a:t> </a:t>
                </a:r>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179512" y="2499742"/>
                <a:ext cx="4752528" cy="2385156"/>
              </a:xfrm>
              <a:blipFill>
                <a:blip r:embed="rId3"/>
                <a:stretch>
                  <a:fillRect l="-3205" t="-2813"/>
                </a:stretch>
              </a:blipFill>
            </p:spPr>
            <p:txBody>
              <a:bodyPr/>
              <a:lstStyle/>
              <a:p>
                <a:r>
                  <a:rPr lang="en-US">
                    <a:noFill/>
                  </a:rPr>
                  <a:t> </a:t>
                </a:r>
              </a:p>
            </p:txBody>
          </p:sp>
        </mc:Fallback>
      </mc:AlternateContent>
      <p:sp>
        <p:nvSpPr>
          <p:cNvPr id="3" name="Title 2"/>
          <p:cNvSpPr>
            <a:spLocks noGrp="1"/>
          </p:cNvSpPr>
          <p:nvPr>
            <p:ph type="title"/>
          </p:nvPr>
        </p:nvSpPr>
        <p:spPr>
          <a:xfrm>
            <a:off x="2051720" y="129056"/>
            <a:ext cx="7375973" cy="381375"/>
          </a:xfrm>
        </p:spPr>
        <p:txBody>
          <a:bodyPr>
            <a:normAutofit/>
          </a:bodyPr>
          <a:lstStyle/>
          <a:p>
            <a:r>
              <a:rPr lang="en-US" dirty="0" smtClean="0"/>
              <a:t>The g-2 experiment: measuring with magic momentum</a:t>
            </a:r>
            <a:endParaRPr lang="en-US" dirty="0"/>
          </a:p>
        </p:txBody>
      </p:sp>
      <p:sp>
        <p:nvSpPr>
          <p:cNvPr id="4" name="Content Placeholder 3"/>
          <p:cNvSpPr>
            <a:spLocks noGrp="1"/>
          </p:cNvSpPr>
          <p:nvPr>
            <p:ph sz="quarter" idx="18"/>
          </p:nvPr>
        </p:nvSpPr>
        <p:spPr>
          <a:xfrm>
            <a:off x="5097750" y="3291830"/>
            <a:ext cx="3886200" cy="1075151"/>
          </a:xfrm>
        </p:spPr>
        <p:txBody>
          <a:bodyPr/>
          <a:lstStyle/>
          <a:p>
            <a:r>
              <a:rPr lang="en-US" sz="2100" dirty="0" smtClean="0"/>
              <a:t>An EDM signal would be visible as up/down oscillation</a:t>
            </a:r>
          </a:p>
        </p:txBody>
      </p:sp>
      <mc:AlternateContent xmlns:mc="http://schemas.openxmlformats.org/markup-compatibility/2006" xmlns:a14="http://schemas.microsoft.com/office/drawing/2010/main">
        <mc:Choice Requires="a14">
          <p:sp>
            <p:nvSpPr>
              <p:cNvPr id="6" name="Rectangle 5"/>
              <p:cNvSpPr/>
              <p:nvPr/>
            </p:nvSpPr>
            <p:spPr>
              <a:xfrm>
                <a:off x="683568" y="771550"/>
                <a:ext cx="7982929" cy="113274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100" b="0" i="1" smtClean="0">
                              <a:latin typeface="Cambria Math" panose="02040503050406030204" pitchFamily="18" charset="0"/>
                            </a:rPr>
                          </m:ctrlPr>
                        </m:dPr>
                        <m:e>
                          <m:m>
                            <m:mPr>
                              <m:mcs>
                                <m:mc>
                                  <m:mcPr>
                                    <m:count m:val="1"/>
                                    <m:mcJc m:val="center"/>
                                  </m:mcPr>
                                </m:mc>
                              </m:mcs>
                              <m:ctrlPr>
                                <a:rPr lang="en-US" sz="2100" i="1">
                                  <a:latin typeface="Cambria Math" panose="02040503050406030204" pitchFamily="18" charset="0"/>
                                </a:rPr>
                              </m:ctrlPr>
                            </m:mPr>
                            <m:mr>
                              <m:e>
                                <m:sSub>
                                  <m:sSubPr>
                                    <m:ctrlPr>
                                      <a:rPr lang="en-US" sz="2100" i="1">
                                        <a:latin typeface="Cambria Math" panose="02040503050406030204" pitchFamily="18" charset="0"/>
                                      </a:rPr>
                                    </m:ctrlPr>
                                  </m:sSubPr>
                                  <m:e>
                                    <m:r>
                                      <a:rPr lang="en-US" sz="2100" i="1">
                                        <a:latin typeface="Cambria Math" panose="02040503050406030204" pitchFamily="18" charset="0"/>
                                      </a:rPr>
                                      <m:t>𝜔</m:t>
                                    </m:r>
                                  </m:e>
                                  <m:sub>
                                    <m:r>
                                      <a:rPr lang="en-US" sz="2100" i="1">
                                        <a:latin typeface="Cambria Math" panose="02040503050406030204" pitchFamily="18" charset="0"/>
                                      </a:rPr>
                                      <m:t>𝑥</m:t>
                                    </m:r>
                                  </m:sub>
                                </m:sSub>
                              </m:e>
                            </m:mr>
                            <m:mr>
                              <m:e>
                                <m:sSub>
                                  <m:sSubPr>
                                    <m:ctrlPr>
                                      <a:rPr lang="en-US" sz="2100" i="1">
                                        <a:latin typeface="Cambria Math" panose="02040503050406030204" pitchFamily="18" charset="0"/>
                                      </a:rPr>
                                    </m:ctrlPr>
                                  </m:sSubPr>
                                  <m:e>
                                    <m:r>
                                      <a:rPr lang="en-US" sz="2100" i="1">
                                        <a:latin typeface="Cambria Math" panose="02040503050406030204" pitchFamily="18" charset="0"/>
                                      </a:rPr>
                                      <m:t>𝜔</m:t>
                                    </m:r>
                                  </m:e>
                                  <m:sub>
                                    <m:r>
                                      <a:rPr lang="en-US" sz="2100" i="1">
                                        <a:latin typeface="Cambria Math" panose="02040503050406030204" pitchFamily="18" charset="0"/>
                                      </a:rPr>
                                      <m:t>𝑦</m:t>
                                    </m:r>
                                  </m:sub>
                                </m:sSub>
                              </m:e>
                            </m:mr>
                            <m:mr>
                              <m:e>
                                <m:sSub>
                                  <m:sSubPr>
                                    <m:ctrlPr>
                                      <a:rPr lang="en-US" sz="2100" i="1">
                                        <a:latin typeface="Cambria Math" panose="02040503050406030204" pitchFamily="18" charset="0"/>
                                      </a:rPr>
                                    </m:ctrlPr>
                                  </m:sSubPr>
                                  <m:e>
                                    <m:r>
                                      <a:rPr lang="en-US" sz="2100" i="1">
                                        <a:latin typeface="Cambria Math" panose="02040503050406030204" pitchFamily="18" charset="0"/>
                                      </a:rPr>
                                      <m:t>𝜔</m:t>
                                    </m:r>
                                  </m:e>
                                  <m:sub>
                                    <m:r>
                                      <a:rPr lang="en-US" sz="2100" i="1">
                                        <a:latin typeface="Cambria Math" panose="02040503050406030204" pitchFamily="18" charset="0"/>
                                      </a:rPr>
                                      <m:t>𝑧</m:t>
                                    </m:r>
                                  </m:sub>
                                </m:sSub>
                              </m:e>
                            </m:mr>
                          </m:m>
                        </m:e>
                      </m:d>
                      <m:r>
                        <a:rPr lang="en-US" sz="2100" i="1">
                          <a:latin typeface="Cambria Math"/>
                        </a:rPr>
                        <m:t>=</m:t>
                      </m:r>
                      <m:r>
                        <a:rPr lang="en-US" sz="2100" b="0" i="1" smtClean="0">
                          <a:latin typeface="Cambria Math"/>
                        </a:rPr>
                        <m:t>−</m:t>
                      </m:r>
                      <m:f>
                        <m:fPr>
                          <m:ctrlPr>
                            <a:rPr lang="en-US" sz="2100" i="1">
                              <a:latin typeface="Cambria Math" panose="02040503050406030204" pitchFamily="18" charset="0"/>
                            </a:rPr>
                          </m:ctrlPr>
                        </m:fPr>
                        <m:num>
                          <m:r>
                            <a:rPr lang="en-US" sz="2100" i="1">
                              <a:latin typeface="Cambria Math"/>
                            </a:rPr>
                            <m:t>𝑞</m:t>
                          </m:r>
                        </m:num>
                        <m:den>
                          <m:r>
                            <a:rPr lang="en-US" sz="2100" i="1">
                              <a:latin typeface="Cambria Math"/>
                            </a:rPr>
                            <m:t>𝑚</m:t>
                          </m:r>
                        </m:den>
                      </m:f>
                      <m:d>
                        <m:dPr>
                          <m:begChr m:val="["/>
                          <m:endChr m:val="]"/>
                          <m:ctrlPr>
                            <a:rPr lang="en-US" sz="2100" i="1">
                              <a:latin typeface="Cambria Math" panose="02040503050406030204" pitchFamily="18" charset="0"/>
                            </a:rPr>
                          </m:ctrlPr>
                        </m:dPr>
                        <m:e>
                          <m:d>
                            <m:dPr>
                              <m:ctrlPr>
                                <a:rPr lang="en-US" sz="2100" b="0" i="1" smtClean="0">
                                  <a:latin typeface="Cambria Math" panose="02040503050406030204" pitchFamily="18" charset="0"/>
                                </a:rPr>
                              </m:ctrlPr>
                            </m:dPr>
                            <m:e>
                              <m:m>
                                <m:mPr>
                                  <m:mcs>
                                    <m:mc>
                                      <m:mcPr>
                                        <m:count m:val="1"/>
                                        <m:mcJc m:val="center"/>
                                      </m:mcPr>
                                    </m:mc>
                                  </m:mcs>
                                  <m:ctrlPr>
                                    <a:rPr lang="en-US" sz="2100" i="1">
                                      <a:latin typeface="Cambria Math" panose="02040503050406030204" pitchFamily="18" charset="0"/>
                                    </a:rPr>
                                  </m:ctrlPr>
                                </m:mPr>
                                <m:mr>
                                  <m:e>
                                    <m:r>
                                      <m:rPr>
                                        <m:brk m:alnAt="7"/>
                                      </m:rPr>
                                      <a:rPr lang="en-US" sz="2100" i="1">
                                        <a:latin typeface="Cambria Math" panose="02040503050406030204" pitchFamily="18" charset="0"/>
                                      </a:rPr>
                                      <m:t>0</m:t>
                                    </m:r>
                                  </m:e>
                                </m:mr>
                                <m:mr>
                                  <m:e>
                                    <m:sSub>
                                      <m:sSubPr>
                                        <m:ctrlPr>
                                          <a:rPr lang="en-US" sz="2100" i="1">
                                            <a:latin typeface="Cambria Math" panose="02040503050406030204" pitchFamily="18" charset="0"/>
                                          </a:rPr>
                                        </m:ctrlPr>
                                      </m:sSubPr>
                                      <m:e>
                                        <m:r>
                                          <a:rPr lang="en-US" sz="2100" b="0" i="1" smtClean="0">
                                            <a:latin typeface="Cambria Math" panose="02040503050406030204" pitchFamily="18" charset="0"/>
                                          </a:rPr>
                                          <m:t>𝑎</m:t>
                                        </m:r>
                                        <m:r>
                                          <a:rPr lang="en-US" sz="2100" i="1">
                                            <a:latin typeface="Cambria Math" panose="02040503050406030204" pitchFamily="18" charset="0"/>
                                          </a:rPr>
                                          <m:t>𝐵</m:t>
                                        </m:r>
                                      </m:e>
                                      <m:sub>
                                        <m:r>
                                          <a:rPr lang="en-US" sz="2100" i="1">
                                            <a:latin typeface="Cambria Math" panose="02040503050406030204" pitchFamily="18" charset="0"/>
                                          </a:rPr>
                                          <m:t>𝑦</m:t>
                                        </m:r>
                                      </m:sub>
                                    </m:sSub>
                                  </m:e>
                                </m:mr>
                                <m:mr>
                                  <m:e>
                                    <m:r>
                                      <a:rPr lang="en-US" sz="2100" b="0" i="1" smtClean="0">
                                        <a:latin typeface="Cambria Math" panose="02040503050406030204" pitchFamily="18" charset="0"/>
                                      </a:rPr>
                                      <m:t>0</m:t>
                                    </m:r>
                                  </m:e>
                                </m:mr>
                              </m:m>
                            </m:e>
                          </m:d>
                          <m:r>
                            <a:rPr lang="en-US" sz="2100" i="1">
                              <a:latin typeface="Cambria Math"/>
                            </a:rPr>
                            <m:t>+</m:t>
                          </m:r>
                          <m:d>
                            <m:dPr>
                              <m:ctrlPr>
                                <a:rPr lang="en-US" sz="2100" i="1">
                                  <a:latin typeface="Cambria Math" panose="02040503050406030204" pitchFamily="18" charset="0"/>
                                </a:rPr>
                              </m:ctrlPr>
                            </m:dPr>
                            <m:e>
                              <m:f>
                                <m:fPr>
                                  <m:ctrlPr>
                                    <a:rPr lang="en-US" sz="2100" i="1">
                                      <a:latin typeface="Cambria Math" panose="02040503050406030204" pitchFamily="18" charset="0"/>
                                    </a:rPr>
                                  </m:ctrlPr>
                                </m:fPr>
                                <m:num>
                                  <m:r>
                                    <a:rPr lang="en-US" sz="2100" i="1">
                                      <a:latin typeface="Cambria Math"/>
                                    </a:rPr>
                                    <m:t>1</m:t>
                                  </m:r>
                                  <m:r>
                                    <a:rPr lang="en-US" sz="2100" b="0" i="1" smtClean="0">
                                      <a:latin typeface="Cambria Math" panose="02040503050406030204" pitchFamily="18" charset="0"/>
                                    </a:rPr>
                                    <m:t>−</m:t>
                                  </m:r>
                                  <m:r>
                                    <a:rPr lang="en-US" sz="2100" b="0" i="1" smtClean="0">
                                      <a:latin typeface="Cambria Math" panose="02040503050406030204" pitchFamily="18" charset="0"/>
                                    </a:rPr>
                                    <m:t>𝑎</m:t>
                                  </m:r>
                                  <m:r>
                                    <a:rPr lang="en-US" sz="2100" b="0" i="1" smtClean="0">
                                      <a:latin typeface="Cambria Math" panose="02040503050406030204" pitchFamily="18" charset="0"/>
                                    </a:rPr>
                                    <m:t>−</m:t>
                                  </m:r>
                                  <m:r>
                                    <a:rPr lang="en-US" sz="2100" b="0" i="1" smtClean="0">
                                      <a:latin typeface="Cambria Math" panose="02040503050406030204" pitchFamily="18" charset="0"/>
                                    </a:rPr>
                                    <m:t>𝑎</m:t>
                                  </m:r>
                                  <m:r>
                                    <a:rPr lang="en-US" sz="2100" b="0" i="1" smtClean="0">
                                      <a:latin typeface="Cambria Math" panose="02040503050406030204" pitchFamily="18" charset="0"/>
                                    </a:rPr>
                                    <m:t>𝛾</m:t>
                                  </m:r>
                                </m:num>
                                <m:den>
                                  <m:r>
                                    <a:rPr lang="en-US" sz="2100" b="0" i="1" smtClean="0">
                                      <a:latin typeface="Cambria Math" panose="02040503050406030204" pitchFamily="18" charset="0"/>
                                    </a:rPr>
                                    <m:t>𝑐</m:t>
                                  </m:r>
                                  <m:d>
                                    <m:dPr>
                                      <m:ctrlPr>
                                        <a:rPr lang="en-US" sz="2100" b="0" i="1" smtClean="0">
                                          <a:latin typeface="Cambria Math" panose="02040503050406030204" pitchFamily="18" charset="0"/>
                                        </a:rPr>
                                      </m:ctrlPr>
                                    </m:dPr>
                                    <m:e>
                                      <m:r>
                                        <a:rPr lang="en-US" sz="2100" i="1">
                                          <a:latin typeface="Cambria Math"/>
                                        </a:rPr>
                                        <m:t>1−</m:t>
                                      </m:r>
                                      <m:r>
                                        <a:rPr lang="en-US" sz="2100" i="1">
                                          <a:latin typeface="Cambria Math"/>
                                        </a:rPr>
                                        <m:t>𝛾</m:t>
                                      </m:r>
                                    </m:e>
                                  </m:d>
                                </m:den>
                              </m:f>
                              <m:r>
                                <a:rPr lang="en-US" sz="2100" i="1">
                                  <a:latin typeface="Cambria Math"/>
                                </a:rPr>
                                <m:t> </m:t>
                              </m:r>
                            </m:e>
                          </m:d>
                          <m:d>
                            <m:dPr>
                              <m:ctrlPr>
                                <a:rPr lang="en-US" sz="2100" b="0" i="1" smtClean="0">
                                  <a:latin typeface="Cambria Math" panose="02040503050406030204" pitchFamily="18" charset="0"/>
                                </a:rPr>
                              </m:ctrlPr>
                            </m:dPr>
                            <m:e>
                              <m:m>
                                <m:mPr>
                                  <m:mcs>
                                    <m:mc>
                                      <m:mcPr>
                                        <m:count m:val="1"/>
                                        <m:mcJc m:val="center"/>
                                      </m:mcPr>
                                    </m:mc>
                                  </m:mcs>
                                  <m:ctrlPr>
                                    <a:rPr lang="en-US" sz="2100" b="0" i="1" smtClean="0">
                                      <a:latin typeface="Cambria Math" panose="02040503050406030204" pitchFamily="18" charset="0"/>
                                    </a:rPr>
                                  </m:ctrlPr>
                                </m:mPr>
                                <m:mr>
                                  <m:e>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m:t>
                                        </m:r>
                                        <m:r>
                                          <a:rPr lang="en-US" sz="2100" b="0" i="1" smtClean="0">
                                            <a:latin typeface="Cambria Math" panose="02040503050406030204" pitchFamily="18" charset="0"/>
                                          </a:rPr>
                                          <m:t>𝛽</m:t>
                                        </m:r>
                                      </m:e>
                                      <m:sub>
                                        <m:r>
                                          <a:rPr lang="en-US" sz="2100" b="0" i="1" smtClean="0">
                                            <a:latin typeface="Cambria Math" panose="02040503050406030204" pitchFamily="18" charset="0"/>
                                          </a:rPr>
                                          <m:t>𝑧</m:t>
                                        </m:r>
                                      </m:sub>
                                    </m:sSub>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𝐸</m:t>
                                        </m:r>
                                      </m:e>
                                      <m:sub>
                                        <m:r>
                                          <a:rPr lang="en-US" sz="2100" b="0" i="1" smtClean="0">
                                            <a:latin typeface="Cambria Math" panose="02040503050406030204" pitchFamily="18" charset="0"/>
                                          </a:rPr>
                                          <m:t>𝑦</m:t>
                                        </m:r>
                                      </m:sub>
                                    </m:sSub>
                                  </m:e>
                                </m:mr>
                                <m:mr>
                                  <m:e>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𝛽</m:t>
                                        </m:r>
                                      </m:e>
                                      <m:sub>
                                        <m:r>
                                          <a:rPr lang="en-US" sz="2100" b="0" i="1" smtClean="0">
                                            <a:latin typeface="Cambria Math" panose="02040503050406030204" pitchFamily="18" charset="0"/>
                                          </a:rPr>
                                          <m:t>𝑧</m:t>
                                        </m:r>
                                      </m:sub>
                                    </m:sSub>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𝐸</m:t>
                                        </m:r>
                                      </m:e>
                                      <m:sub>
                                        <m:r>
                                          <a:rPr lang="en-US" sz="2100" b="0" i="1" smtClean="0">
                                            <a:latin typeface="Cambria Math" panose="02040503050406030204" pitchFamily="18" charset="0"/>
                                          </a:rPr>
                                          <m:t>𝑥</m:t>
                                        </m:r>
                                      </m:sub>
                                    </m:sSub>
                                  </m:e>
                                </m:mr>
                                <m:mr>
                                  <m:e>
                                    <m:r>
                                      <a:rPr lang="en-US" sz="2100" b="0" i="1" smtClean="0">
                                        <a:latin typeface="Cambria Math" panose="02040503050406030204" pitchFamily="18" charset="0"/>
                                      </a:rPr>
                                      <m:t>0</m:t>
                                    </m:r>
                                  </m:e>
                                </m:mr>
                              </m:m>
                            </m:e>
                          </m:d>
                          <m:r>
                            <a:rPr lang="en-US" sz="2100" i="1">
                              <a:latin typeface="Cambria Math"/>
                            </a:rPr>
                            <m:t>+</m:t>
                          </m:r>
                          <m:f>
                            <m:fPr>
                              <m:ctrlPr>
                                <a:rPr lang="en-US" sz="2100" i="1">
                                  <a:latin typeface="Cambria Math" panose="02040503050406030204" pitchFamily="18" charset="0"/>
                                </a:rPr>
                              </m:ctrlPr>
                            </m:fPr>
                            <m:num>
                              <m:sSub>
                                <m:sSubPr>
                                  <m:ctrlPr>
                                    <a:rPr lang="en-US" sz="2100" i="1">
                                      <a:latin typeface="Cambria Math" panose="02040503050406030204" pitchFamily="18" charset="0"/>
                                    </a:rPr>
                                  </m:ctrlPr>
                                </m:sSubPr>
                                <m:e>
                                  <m:r>
                                    <a:rPr lang="en-US" sz="2100" i="1">
                                      <a:latin typeface="Cambria Math"/>
                                    </a:rPr>
                                    <m:t>𝜂</m:t>
                                  </m:r>
                                </m:e>
                                <m:sub>
                                  <m:r>
                                    <a:rPr lang="en-US" sz="2100" i="1">
                                      <a:latin typeface="Cambria Math"/>
                                    </a:rPr>
                                    <m:t>𝑑</m:t>
                                  </m:r>
                                </m:sub>
                              </m:sSub>
                            </m:num>
                            <m:den>
                              <m:r>
                                <a:rPr lang="en-US" sz="2100" i="1">
                                  <a:latin typeface="Cambria Math"/>
                                </a:rPr>
                                <m:t>2</m:t>
                              </m:r>
                              <m:r>
                                <a:rPr lang="en-US" sz="2100" b="0" i="1" smtClean="0">
                                  <a:latin typeface="Cambria Math" panose="02040503050406030204" pitchFamily="18" charset="0"/>
                                </a:rPr>
                                <m:t>𝑐</m:t>
                              </m:r>
                            </m:den>
                          </m:f>
                          <m:d>
                            <m:dPr>
                              <m:ctrlPr>
                                <a:rPr lang="en-US" sz="2100" i="1">
                                  <a:latin typeface="Cambria Math" panose="02040503050406030204" pitchFamily="18" charset="0"/>
                                </a:rPr>
                              </m:ctrlPr>
                            </m:dPr>
                            <m:e>
                              <m:m>
                                <m:mPr>
                                  <m:mcs>
                                    <m:mc>
                                      <m:mcPr>
                                        <m:count m:val="1"/>
                                        <m:mcJc m:val="center"/>
                                      </m:mcPr>
                                    </m:mc>
                                  </m:mcs>
                                  <m:ctrlPr>
                                    <a:rPr lang="en-US" sz="2100" i="1">
                                      <a:latin typeface="Cambria Math" panose="02040503050406030204" pitchFamily="18" charset="0"/>
                                    </a:rPr>
                                  </m:ctrlPr>
                                </m:mPr>
                                <m:mr>
                                  <m:e>
                                    <m:sSub>
                                      <m:sSubPr>
                                        <m:ctrlPr>
                                          <a:rPr lang="en-US" sz="2100" i="1">
                                            <a:latin typeface="Cambria Math" panose="02040503050406030204" pitchFamily="18" charset="0"/>
                                          </a:rPr>
                                        </m:ctrlPr>
                                      </m:sSubPr>
                                      <m:e>
                                        <m:r>
                                          <m:rPr>
                                            <m:brk m:alnAt="7"/>
                                          </m:rPr>
                                          <a:rPr lang="en-US" sz="2100" i="1">
                                            <a:latin typeface="Cambria Math" panose="02040503050406030204" pitchFamily="18" charset="0"/>
                                          </a:rPr>
                                          <m:t>𝐸</m:t>
                                        </m:r>
                                      </m:e>
                                      <m:sub>
                                        <m:r>
                                          <a:rPr lang="en-US" sz="2100" i="1">
                                            <a:latin typeface="Cambria Math" panose="02040503050406030204" pitchFamily="18" charset="0"/>
                                          </a:rPr>
                                          <m:t>𝑥</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𝑧</m:t>
                                        </m:r>
                                      </m:sub>
                                    </m:sSub>
                                    <m:sSub>
                                      <m:sSubPr>
                                        <m:ctrlPr>
                                          <a:rPr lang="en-US" sz="2100" i="1">
                                            <a:latin typeface="Cambria Math" panose="02040503050406030204" pitchFamily="18" charset="0"/>
                                          </a:rPr>
                                        </m:ctrlPr>
                                      </m:sSubPr>
                                      <m:e>
                                        <m:r>
                                          <a:rPr lang="en-US" sz="2100" i="1">
                                            <a:latin typeface="Cambria Math" panose="02040503050406030204" pitchFamily="18" charset="0"/>
                                          </a:rPr>
                                          <m:t>𝐵</m:t>
                                        </m:r>
                                      </m:e>
                                      <m:sub>
                                        <m:r>
                                          <a:rPr lang="en-US" sz="2100" i="1">
                                            <a:latin typeface="Cambria Math" panose="02040503050406030204" pitchFamily="18" charset="0"/>
                                          </a:rPr>
                                          <m:t>𝑦</m:t>
                                        </m:r>
                                      </m:sub>
                                    </m:sSub>
                                  </m:e>
                                </m:mr>
                                <m:mr>
                                  <m:e>
                                    <m:sSub>
                                      <m:sSubPr>
                                        <m:ctrlPr>
                                          <a:rPr lang="en-US" sz="2100" i="1">
                                            <a:latin typeface="Cambria Math" panose="02040503050406030204" pitchFamily="18" charset="0"/>
                                          </a:rPr>
                                        </m:ctrlPr>
                                      </m:sSubPr>
                                      <m:e>
                                        <m:r>
                                          <a:rPr lang="en-US" sz="2100" i="1">
                                            <a:latin typeface="Cambria Math" panose="02040503050406030204" pitchFamily="18" charset="0"/>
                                          </a:rPr>
                                          <m:t>𝐸</m:t>
                                        </m:r>
                                      </m:e>
                                      <m:sub>
                                        <m:r>
                                          <a:rPr lang="en-US" sz="2100" i="1">
                                            <a:latin typeface="Cambria Math" panose="02040503050406030204" pitchFamily="18" charset="0"/>
                                          </a:rPr>
                                          <m:t>𝑦</m:t>
                                        </m:r>
                                      </m:sub>
                                    </m:sSub>
                                  </m:e>
                                </m:mr>
                                <m:mr>
                                  <m:e>
                                    <m:sSub>
                                      <m:sSubPr>
                                        <m:ctrlPr>
                                          <a:rPr lang="en-US" sz="2100" i="1">
                                            <a:latin typeface="Cambria Math" panose="02040503050406030204" pitchFamily="18" charset="0"/>
                                          </a:rPr>
                                        </m:ctrlPr>
                                      </m:sSubPr>
                                      <m:e>
                                        <m:r>
                                          <a:rPr lang="en-US" sz="2100" i="1">
                                            <a:latin typeface="Cambria Math" panose="02040503050406030204" pitchFamily="18" charset="0"/>
                                          </a:rPr>
                                          <m:t>𝐸</m:t>
                                        </m:r>
                                      </m:e>
                                      <m:sub>
                                        <m:r>
                                          <a:rPr lang="en-US" sz="2100" i="1">
                                            <a:latin typeface="Cambria Math" panose="02040503050406030204" pitchFamily="18" charset="0"/>
                                          </a:rPr>
                                          <m:t>𝑧</m:t>
                                        </m:r>
                                      </m:sub>
                                    </m:sSub>
                                  </m:e>
                                </m:mr>
                              </m:m>
                            </m:e>
                          </m:d>
                        </m:e>
                      </m:d>
                    </m:oMath>
                  </m:oMathPara>
                </a14:m>
                <a:endParaRPr lang="en-US" sz="2100" dirty="0">
                  <a:latin typeface="Humanst521 Lt BT" panose="020B04020202040203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3568" y="771550"/>
                <a:ext cx="7982929" cy="1132746"/>
              </a:xfrm>
              <a:prstGeom prst="rect">
                <a:avLst/>
              </a:prstGeom>
              <a:blipFill>
                <a:blip r:embed="rId4"/>
                <a:stretch>
                  <a:fillRect/>
                </a:stretch>
              </a:blipFill>
            </p:spPr>
            <p:txBody>
              <a:bodyPr/>
              <a:lstStyle/>
              <a:p>
                <a:r>
                  <a:rPr lang="en-US">
                    <a:noFill/>
                  </a:rPr>
                  <a:t> </a:t>
                </a:r>
              </a:p>
            </p:txBody>
          </p:sp>
        </mc:Fallback>
      </mc:AlternateContent>
      <p:grpSp>
        <p:nvGrpSpPr>
          <p:cNvPr id="11" name="Group 10"/>
          <p:cNvGrpSpPr/>
          <p:nvPr/>
        </p:nvGrpSpPr>
        <p:grpSpPr>
          <a:xfrm>
            <a:off x="3563888" y="923753"/>
            <a:ext cx="1533863" cy="828340"/>
            <a:chOff x="3390451" y="839096"/>
            <a:chExt cx="1533863" cy="828340"/>
          </a:xfrm>
        </p:grpSpPr>
        <p:cxnSp>
          <p:nvCxnSpPr>
            <p:cNvPr id="8" name="Straight Connector 7"/>
            <p:cNvCxnSpPr/>
            <p:nvPr/>
          </p:nvCxnSpPr>
          <p:spPr bwMode="auto">
            <a:xfrm flipH="1" flipV="1">
              <a:off x="3390451" y="839096"/>
              <a:ext cx="1533862" cy="828340"/>
            </a:xfrm>
            <a:prstGeom prst="line">
              <a:avLst/>
            </a:prstGeom>
            <a:ln>
              <a:headEnd type="none" w="med" len="med"/>
              <a:tailEnd type="none"/>
            </a:ln>
          </p:spPr>
          <p:style>
            <a:lnRef idx="2">
              <a:schemeClr val="accent4"/>
            </a:lnRef>
            <a:fillRef idx="0">
              <a:schemeClr val="accent4"/>
            </a:fillRef>
            <a:effectRef idx="1">
              <a:schemeClr val="accent4"/>
            </a:effectRef>
            <a:fontRef idx="minor">
              <a:schemeClr val="tx1"/>
            </a:fontRef>
          </p:style>
        </p:cxnSp>
        <p:cxnSp>
          <p:nvCxnSpPr>
            <p:cNvPr id="9" name="Straight Connector 8"/>
            <p:cNvCxnSpPr/>
            <p:nvPr/>
          </p:nvCxnSpPr>
          <p:spPr bwMode="auto">
            <a:xfrm flipH="1">
              <a:off x="3390452" y="839096"/>
              <a:ext cx="1533862" cy="828340"/>
            </a:xfrm>
            <a:prstGeom prst="line">
              <a:avLst/>
            </a:prstGeom>
            <a:ln>
              <a:headEnd type="none" w="med" len="med"/>
              <a:tailEnd type="none"/>
            </a:ln>
          </p:spPr>
          <p:style>
            <a:lnRef idx="2">
              <a:schemeClr val="accent4"/>
            </a:lnRef>
            <a:fillRef idx="0">
              <a:schemeClr val="accent4"/>
            </a:fillRef>
            <a:effectRef idx="1">
              <a:schemeClr val="accent4"/>
            </a:effectRef>
            <a:fontRef idx="minor">
              <a:schemeClr val="tx1"/>
            </a:fontRef>
          </p:style>
        </p:cxnSp>
      </p:grpSp>
    </p:spTree>
    <p:extLst>
      <p:ext uri="{BB962C8B-B14F-4D97-AF65-F5344CB8AC3E}">
        <p14:creationId xmlns:p14="http://schemas.microsoft.com/office/powerpoint/2010/main" val="172355727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1501488" y="599625"/>
                <a:ext cx="6231529"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smtClean="0">
                                  <a:solidFill>
                                    <a:schemeClr val="bg1">
                                      <a:lumMod val="65000"/>
                                    </a:schemeClr>
                                  </a:solidFill>
                                  <a:latin typeface="Cambria Math" panose="02040503050406030204" pitchFamily="18" charset="0"/>
                                </a:rPr>
                              </m:ctrlPr>
                            </m:dPr>
                            <m:e>
                              <m:f>
                                <m:fPr>
                                  <m:ctrlPr>
                                    <a:rPr lang="en-US"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a:rPr>
                                    <m:t>1</m:t>
                                  </m:r>
                                </m:num>
                                <m:den>
                                  <m:sSup>
                                    <m:sSupPr>
                                      <m:ctrlPr>
                                        <a:rPr lang="en-US" b="0" i="1" smtClean="0">
                                          <a:solidFill>
                                            <a:schemeClr val="bg1">
                                              <a:lumMod val="65000"/>
                                            </a:schemeClr>
                                          </a:solidFill>
                                          <a:latin typeface="Cambria Math" panose="02040503050406030204" pitchFamily="18" charset="0"/>
                                        </a:rPr>
                                      </m:ctrlPr>
                                    </m:sSupPr>
                                    <m:e>
                                      <m:r>
                                        <a:rPr lang="en-US" b="0" i="1" smtClean="0">
                                          <a:solidFill>
                                            <a:schemeClr val="bg1">
                                              <a:lumMod val="65000"/>
                                            </a:schemeClr>
                                          </a:solidFill>
                                          <a:latin typeface="Cambria Math" panose="02040503050406030204" pitchFamily="18" charset="0"/>
                                        </a:rPr>
                                        <m:t>𝛾</m:t>
                                      </m:r>
                                    </m:e>
                                    <m:sup>
                                      <m:r>
                                        <a:rPr lang="en-US" b="0" i="1" smtClean="0">
                                          <a:solidFill>
                                            <a:schemeClr val="bg1">
                                              <a:lumMod val="65000"/>
                                            </a:schemeClr>
                                          </a:solidFill>
                                          <a:latin typeface="Cambria Math" panose="02040503050406030204" pitchFamily="18" charset="0"/>
                                        </a:rPr>
                                        <m:t>2</m:t>
                                      </m:r>
                                    </m:sup>
                                  </m:sSup>
                                  <m:r>
                                    <a:rPr lang="en-US" b="0" i="1" smtClean="0">
                                      <a:solidFill>
                                        <a:schemeClr val="bg1">
                                          <a:lumMod val="65000"/>
                                        </a:schemeClr>
                                      </a:solidFill>
                                      <a:latin typeface="Cambria Math" panose="02040503050406030204" pitchFamily="18" charset="0"/>
                                    </a:rPr>
                                    <m:t> −1</m:t>
                                  </m:r>
                                </m:den>
                              </m:f>
                              <m:r>
                                <a:rPr lang="en-US" i="1">
                                  <a:solidFill>
                                    <a:schemeClr val="bg1">
                                      <a:lumMod val="65000"/>
                                    </a:schemeClr>
                                  </a:solidFill>
                                  <a:latin typeface="Cambria Math"/>
                                </a:rPr>
                                <m:t>−</m:t>
                              </m:r>
                              <m:r>
                                <a:rPr lang="en-US" i="1">
                                  <a:solidFill>
                                    <a:schemeClr val="bg1">
                                      <a:lumMod val="65000"/>
                                    </a:schemeClr>
                                  </a:solidFill>
                                  <a:latin typeface="Cambria Math"/>
                                </a:rPr>
                                <m:t>𝑎</m:t>
                              </m:r>
                              <m:r>
                                <a:rPr lang="en-US" i="1">
                                  <a:solidFill>
                                    <a:schemeClr val="bg1">
                                      <a:lumMod val="65000"/>
                                    </a:schemeClr>
                                  </a:solidFill>
                                  <a:latin typeface="Cambria Math"/>
                                </a:rPr>
                                <m:t> </m:t>
                              </m:r>
                            </m:e>
                          </m:d>
                          <m:f>
                            <m:fPr>
                              <m:ctrlPr>
                                <a:rPr lang="en-US" i="1">
                                  <a:solidFill>
                                    <a:schemeClr val="bg1">
                                      <a:lumMod val="65000"/>
                                    </a:schemeClr>
                                  </a:solidFill>
                                  <a:latin typeface="Cambria Math" panose="02040503050406030204" pitchFamily="18" charset="0"/>
                                </a:rPr>
                              </m:ctrlPr>
                            </m:fPr>
                            <m:num>
                              <m:acc>
                                <m:accPr>
                                  <m:chr m:val="⃗"/>
                                  <m:ctrlPr>
                                    <a:rPr lang="en-US" i="1">
                                      <a:solidFill>
                                        <a:schemeClr val="bg1">
                                          <a:lumMod val="65000"/>
                                        </a:schemeClr>
                                      </a:solidFill>
                                      <a:latin typeface="Cambria Math" panose="02040503050406030204" pitchFamily="18" charset="0"/>
                                    </a:rPr>
                                  </m:ctrlPr>
                                </m:accPr>
                                <m:e>
                                  <m:r>
                                    <a:rPr lang="en-US" i="1">
                                      <a:solidFill>
                                        <a:schemeClr val="bg1">
                                          <a:lumMod val="65000"/>
                                        </a:schemeClr>
                                      </a:solidFill>
                                      <a:latin typeface="Cambria Math"/>
                                    </a:rPr>
                                    <m:t>𝛽</m:t>
                                  </m:r>
                                </m:e>
                              </m:acc>
                              <m:r>
                                <a:rPr lang="en-US" i="1">
                                  <a:solidFill>
                                    <a:schemeClr val="bg1">
                                      <a:lumMod val="65000"/>
                                    </a:schemeClr>
                                  </a:solidFill>
                                  <a:latin typeface="Cambria Math"/>
                                </a:rPr>
                                <m:t>×</m:t>
                              </m:r>
                              <m:acc>
                                <m:accPr>
                                  <m:chr m:val="⃗"/>
                                  <m:ctrlPr>
                                    <a:rPr lang="en-US" i="1">
                                      <a:solidFill>
                                        <a:schemeClr val="bg1">
                                          <a:lumMod val="65000"/>
                                        </a:schemeClr>
                                      </a:solidFill>
                                      <a:latin typeface="Cambria Math" panose="02040503050406030204" pitchFamily="18" charset="0"/>
                                    </a:rPr>
                                  </m:ctrlPr>
                                </m:accPr>
                                <m:e>
                                  <m:r>
                                    <a:rPr lang="en-US" b="0" i="1" smtClean="0">
                                      <a:solidFill>
                                        <a:schemeClr val="bg1">
                                          <a:lumMod val="65000"/>
                                        </a:schemeClr>
                                      </a:solidFill>
                                      <a:latin typeface="Cambria Math"/>
                                    </a:rPr>
                                    <m:t>𝐸</m:t>
                                  </m:r>
                                </m:e>
                              </m:acc>
                            </m:num>
                            <m:den>
                              <m:r>
                                <a:rPr lang="en-US" i="1">
                                  <a:solidFill>
                                    <a:schemeClr val="bg1">
                                      <a:lumMod val="65000"/>
                                    </a:schemeClr>
                                  </a:solidFill>
                                  <a:latin typeface="Cambria Math"/>
                                </a:rPr>
                                <m:t>𝑐</m:t>
                              </m:r>
                            </m:den>
                          </m:f>
                          <m:r>
                            <a:rPr lang="en-US" i="1">
                              <a:latin typeface="Cambria Math"/>
                            </a:rPr>
                            <m:t>+</m:t>
                          </m:r>
                          <m:f>
                            <m:fPr>
                              <m:ctrlPr>
                                <a:rPr lang="en-US" i="1">
                                  <a:latin typeface="Cambria Math" panose="02040503050406030204" pitchFamily="18" charset="0"/>
                                </a:rPr>
                              </m:ctrlPr>
                            </m:fPr>
                            <m:num>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𝜇</m:t>
                                  </m:r>
                                </m:sub>
                              </m:sSub>
                              <m:r>
                                <a:rPr lang="en-US" i="1">
                                  <a:latin typeface="Cambria Math" panose="02040503050406030204" pitchFamily="18" charset="0"/>
                                </a:rPr>
                                <m:t>𝑚𝑐</m:t>
                              </m:r>
                            </m:num>
                            <m:den>
                              <m:r>
                                <a:rPr lang="en-US" i="1">
                                  <a:latin typeface="Cambria Math" panose="02040503050406030204" pitchFamily="18" charset="0"/>
                                </a:rPr>
                                <m:t>𝑞</m:t>
                              </m:r>
                              <m:r>
                                <a:rPr lang="en-US" i="1">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01488" y="599625"/>
                <a:ext cx="6231529" cy="8220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501488" y="610144"/>
                <a:ext cx="3409797"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bg2">
                                      <a:lumMod val="60000"/>
                                      <a:lumOff val="40000"/>
                                    </a:schemeClr>
                                  </a:solidFill>
                                  <a:latin typeface="Cambria Math" panose="02040503050406030204" pitchFamily="18" charset="0"/>
                                </a:rPr>
                              </m:ctrlPr>
                            </m:dPr>
                            <m:e>
                              <m:f>
                                <m:fPr>
                                  <m:ctrlPr>
                                    <a:rPr lang="en-US" i="1">
                                      <a:solidFill>
                                        <a:schemeClr val="bg2">
                                          <a:lumMod val="60000"/>
                                          <a:lumOff val="40000"/>
                                        </a:schemeClr>
                                      </a:solidFill>
                                      <a:latin typeface="Cambria Math" panose="02040503050406030204" pitchFamily="18" charset="0"/>
                                    </a:rPr>
                                  </m:ctrlPr>
                                </m:fPr>
                                <m:num>
                                  <m:r>
                                    <a:rPr lang="en-US" i="1">
                                      <a:solidFill>
                                        <a:schemeClr val="bg2">
                                          <a:lumMod val="60000"/>
                                          <a:lumOff val="40000"/>
                                        </a:schemeClr>
                                      </a:solidFill>
                                      <a:latin typeface="Cambria Math"/>
                                    </a:rPr>
                                    <m:t>1</m:t>
                                  </m:r>
                                </m:num>
                                <m:den>
                                  <m:sSup>
                                    <m:sSupPr>
                                      <m:ctrlPr>
                                        <a:rPr lang="en-US" b="0" i="1" smtClean="0">
                                          <a:solidFill>
                                            <a:schemeClr val="bg2">
                                              <a:lumMod val="60000"/>
                                              <a:lumOff val="40000"/>
                                            </a:schemeClr>
                                          </a:solidFill>
                                          <a:latin typeface="Cambria Math" panose="02040503050406030204" pitchFamily="18" charset="0"/>
                                        </a:rPr>
                                      </m:ctrlPr>
                                    </m:sSupPr>
                                    <m:e>
                                      <m:r>
                                        <a:rPr lang="en-US" i="1">
                                          <a:solidFill>
                                            <a:schemeClr val="bg2">
                                              <a:lumMod val="60000"/>
                                              <a:lumOff val="40000"/>
                                            </a:schemeClr>
                                          </a:solidFill>
                                          <a:latin typeface="Cambria Math"/>
                                        </a:rPr>
                                        <m:t>𝛾</m:t>
                                      </m:r>
                                    </m:e>
                                    <m:sup>
                                      <m:r>
                                        <a:rPr lang="en-US" b="0" i="1" smtClean="0">
                                          <a:solidFill>
                                            <a:schemeClr val="bg2">
                                              <a:lumMod val="60000"/>
                                              <a:lumOff val="40000"/>
                                            </a:schemeClr>
                                          </a:solidFill>
                                          <a:latin typeface="Cambria Math" panose="02040503050406030204" pitchFamily="18" charset="0"/>
                                        </a:rPr>
                                        <m:t>2</m:t>
                                      </m:r>
                                    </m:sup>
                                  </m:sSup>
                                  <m:r>
                                    <a:rPr lang="en-US" b="0" i="1" smtClean="0">
                                      <a:solidFill>
                                        <a:schemeClr val="bg2">
                                          <a:lumMod val="60000"/>
                                          <a:lumOff val="40000"/>
                                        </a:schemeClr>
                                      </a:solidFill>
                                      <a:latin typeface="Cambria Math" panose="02040503050406030204" pitchFamily="18" charset="0"/>
                                    </a:rPr>
                                    <m:t>−1</m:t>
                                  </m:r>
                                </m:den>
                              </m:f>
                              <m:r>
                                <a:rPr lang="en-US" i="1">
                                  <a:solidFill>
                                    <a:schemeClr val="bg2">
                                      <a:lumMod val="60000"/>
                                      <a:lumOff val="40000"/>
                                    </a:schemeClr>
                                  </a:solidFill>
                                  <a:latin typeface="Cambria Math"/>
                                </a:rPr>
                                <m:t>−</m:t>
                              </m:r>
                              <m:r>
                                <a:rPr lang="en-US" i="1">
                                  <a:solidFill>
                                    <a:schemeClr val="bg2">
                                      <a:lumMod val="60000"/>
                                      <a:lumOff val="40000"/>
                                    </a:schemeClr>
                                  </a:solidFill>
                                  <a:latin typeface="Cambria Math"/>
                                </a:rPr>
                                <m:t>𝑎</m:t>
                              </m:r>
                              <m:r>
                                <a:rPr lang="en-US" i="1">
                                  <a:solidFill>
                                    <a:schemeClr val="bg2">
                                      <a:lumMod val="60000"/>
                                      <a:lumOff val="40000"/>
                                    </a:schemeClr>
                                  </a:solidFill>
                                  <a:latin typeface="Cambria Math"/>
                                </a:rPr>
                                <m:t> </m:t>
                              </m:r>
                            </m:e>
                          </m:d>
                          <m:f>
                            <m:fPr>
                              <m:ctrlPr>
                                <a:rPr lang="en-US" i="1">
                                  <a:solidFill>
                                    <a:schemeClr val="bg2">
                                      <a:lumMod val="60000"/>
                                      <a:lumOff val="40000"/>
                                    </a:schemeClr>
                                  </a:solidFill>
                                  <a:latin typeface="Cambria Math" panose="02040503050406030204" pitchFamily="18" charset="0"/>
                                </a:rPr>
                              </m:ctrlPr>
                            </m:fPr>
                            <m:num>
                              <m:acc>
                                <m:accPr>
                                  <m:chr m:val="⃗"/>
                                  <m:ctrlPr>
                                    <a:rPr lang="en-US" i="1">
                                      <a:solidFill>
                                        <a:schemeClr val="bg2">
                                          <a:lumMod val="60000"/>
                                          <a:lumOff val="40000"/>
                                        </a:schemeClr>
                                      </a:solidFill>
                                      <a:latin typeface="Cambria Math" panose="02040503050406030204" pitchFamily="18" charset="0"/>
                                    </a:rPr>
                                  </m:ctrlPr>
                                </m:accPr>
                                <m:e>
                                  <m:r>
                                    <a:rPr lang="en-US" i="1">
                                      <a:solidFill>
                                        <a:schemeClr val="bg2">
                                          <a:lumMod val="60000"/>
                                          <a:lumOff val="40000"/>
                                        </a:schemeClr>
                                      </a:solidFill>
                                      <a:latin typeface="Cambria Math"/>
                                    </a:rPr>
                                    <m:t>𝛽</m:t>
                                  </m:r>
                                </m:e>
                              </m:acc>
                              <m:r>
                                <a:rPr lang="en-US" i="1">
                                  <a:solidFill>
                                    <a:schemeClr val="bg2">
                                      <a:lumMod val="60000"/>
                                      <a:lumOff val="40000"/>
                                    </a:schemeClr>
                                  </a:solidFill>
                                  <a:latin typeface="Cambria Math"/>
                                </a:rPr>
                                <m:t>×</m:t>
                              </m:r>
                              <m:acc>
                                <m:accPr>
                                  <m:chr m:val="⃗"/>
                                  <m:ctrlPr>
                                    <a:rPr lang="en-US" i="1">
                                      <a:solidFill>
                                        <a:schemeClr val="bg2">
                                          <a:lumMod val="60000"/>
                                          <a:lumOff val="40000"/>
                                        </a:schemeClr>
                                      </a:solidFill>
                                      <a:latin typeface="Cambria Math" panose="02040503050406030204" pitchFamily="18" charset="0"/>
                                    </a:rPr>
                                  </m:ctrlPr>
                                </m:accPr>
                                <m:e>
                                  <m:r>
                                    <a:rPr lang="en-US" b="0" i="1" smtClean="0">
                                      <a:solidFill>
                                        <a:schemeClr val="bg2">
                                          <a:lumMod val="60000"/>
                                          <a:lumOff val="40000"/>
                                        </a:schemeClr>
                                      </a:solidFill>
                                      <a:latin typeface="Cambria Math"/>
                                    </a:rPr>
                                    <m:t>𝐸</m:t>
                                  </m:r>
                                </m:e>
                              </m:acc>
                            </m:num>
                            <m:den>
                              <m:r>
                                <a:rPr lang="en-US" i="1">
                                  <a:solidFill>
                                    <a:schemeClr val="bg2">
                                      <a:lumMod val="60000"/>
                                      <a:lumOff val="40000"/>
                                    </a:schemeClr>
                                  </a:solidFill>
                                  <a:latin typeface="Cambria Math"/>
                                </a:rPr>
                                <m:t>𝑐</m:t>
                              </m:r>
                            </m:den>
                          </m:f>
                        </m:e>
                      </m:d>
                    </m:oMath>
                  </m:oMathPara>
                </a14:m>
                <a:endParaRPr lang="en-US" dirty="0">
                  <a:latin typeface="Humanst521 Lt BT" panose="020B04020202040203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501488" y="610144"/>
                <a:ext cx="3409797" cy="730969"/>
              </a:xfrm>
              <a:prstGeom prst="rect">
                <a:avLst/>
              </a:prstGeom>
              <a:blipFill>
                <a:blip r:embed="rId4"/>
                <a:stretch>
                  <a:fillRect/>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Muon dipole moments and frequencies</a:t>
            </a:r>
            <a:endParaRPr lang="en-US" dirty="0"/>
          </a:p>
        </p:txBody>
      </p:sp>
      <p:sp>
        <p:nvSpPr>
          <p:cNvPr id="4" name="Slide Number Placeholder 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12</a:t>
            </a:fld>
            <a:endParaRPr lang="de-DE" dirty="0">
              <a:latin typeface="Humanst521 BT" panose="020B0602020204020204" pitchFamily="34" charset="0"/>
            </a:endParaRPr>
          </a:p>
        </p:txBody>
      </p:sp>
      <p:cxnSp>
        <p:nvCxnSpPr>
          <p:cNvPr id="5" name="Straight Connector 4"/>
          <p:cNvCxnSpPr/>
          <p:nvPr/>
        </p:nvCxnSpPr>
        <p:spPr bwMode="auto">
          <a:xfrm>
            <a:off x="4696682" y="3287295"/>
            <a:ext cx="3482934" cy="94384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7" name="Group 6"/>
          <p:cNvGrpSpPr/>
          <p:nvPr/>
        </p:nvGrpSpPr>
        <p:grpSpPr>
          <a:xfrm>
            <a:off x="6432638" y="2894525"/>
            <a:ext cx="2050394" cy="1478739"/>
            <a:chOff x="2870275" y="2915281"/>
            <a:chExt cx="2050394" cy="1478739"/>
          </a:xfrm>
        </p:grpSpPr>
        <p:sp>
          <p:nvSpPr>
            <p:cNvPr id="8" name="Oval 7"/>
            <p:cNvSpPr/>
            <p:nvPr/>
          </p:nvSpPr>
          <p:spPr bwMode="auto">
            <a:xfrm rot="670316">
              <a:off x="2870275" y="3734429"/>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9" name="Straight Arrow Connector 8"/>
            <p:cNvCxnSpPr/>
            <p:nvPr/>
          </p:nvCxnSpPr>
          <p:spPr bwMode="auto">
            <a:xfrm flipV="1">
              <a:off x="3894213" y="2915281"/>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575126" y="2937103"/>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575126" y="2937103"/>
                  <a:ext cx="270652" cy="236988"/>
                </a:xfrm>
                <a:prstGeom prst="rect">
                  <a:avLst/>
                </a:prstGeom>
                <a:blipFill>
                  <a:blip r:embed="rId5"/>
                  <a:stretch>
                    <a:fillRect l="-9091" b="-5128"/>
                  </a:stretch>
                </a:blipFill>
              </p:spPr>
              <p:txBody>
                <a:bodyPr/>
                <a:lstStyle/>
                <a:p>
                  <a:r>
                    <a:rPr lang="en-US">
                      <a:noFill/>
                    </a:rPr>
                    <a:t> </a:t>
                  </a:r>
                </a:p>
              </p:txBody>
            </p:sp>
          </mc:Fallback>
        </mc:AlternateContent>
        <p:grpSp>
          <p:nvGrpSpPr>
            <p:cNvPr id="11" name="Group 10"/>
            <p:cNvGrpSpPr/>
            <p:nvPr/>
          </p:nvGrpSpPr>
          <p:grpSpPr>
            <a:xfrm>
              <a:off x="2872794" y="3736795"/>
              <a:ext cx="2047875" cy="657225"/>
              <a:chOff x="2872794" y="3736795"/>
              <a:chExt cx="2047875" cy="657225"/>
            </a:xfrm>
          </p:grpSpPr>
          <p:sp>
            <p:nvSpPr>
              <p:cNvPr id="13" name="Arc 12"/>
              <p:cNvSpPr/>
              <p:nvPr/>
            </p:nvSpPr>
            <p:spPr bwMode="auto">
              <a:xfrm rot="658433">
                <a:off x="2872794" y="3736795"/>
                <a:ext cx="2047875" cy="657225"/>
              </a:xfrm>
              <a:prstGeom prst="arc">
                <a:avLst>
                  <a:gd name="adj1" fmla="val 9639987"/>
                  <a:gd name="adj2" fmla="val 11296803"/>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4" name="Straight Arrow Connector 13"/>
              <p:cNvCxnSpPr>
                <a:stCxn id="17" idx="2"/>
              </p:cNvCxnSpPr>
              <p:nvPr/>
            </p:nvCxnSpPr>
            <p:spPr bwMode="auto">
              <a:xfrm flipH="1">
                <a:off x="3161479" y="4065407"/>
                <a:ext cx="699565" cy="97812"/>
              </a:xfrm>
              <a:prstGeom prst="straightConnector1">
                <a:avLst/>
              </a:prstGeom>
              <a:ln w="38100" cap="rnd">
                <a:solidFill>
                  <a:srgbClr val="686868"/>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435536" y="3783877"/>
                  <a:ext cx="13959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5536" y="3783877"/>
                  <a:ext cx="139590" cy="236988"/>
                </a:xfrm>
                <a:prstGeom prst="rect">
                  <a:avLst/>
                </a:prstGeom>
                <a:blipFill>
                  <a:blip r:embed="rId6"/>
                  <a:stretch>
                    <a:fillRect l="-34783" t="-28205" r="-91304"/>
                  </a:stretch>
                </a:blipFill>
              </p:spPr>
              <p:txBody>
                <a:bodyPr/>
                <a:lstStyle/>
                <a:p>
                  <a:r>
                    <a:rPr lang="en-US">
                      <a:noFill/>
                    </a:rPr>
                    <a:t> </a:t>
                  </a:r>
                </a:p>
              </p:txBody>
            </p:sp>
          </mc:Fallback>
        </mc:AlternateContent>
      </p:grpSp>
      <p:grpSp>
        <p:nvGrpSpPr>
          <p:cNvPr id="15" name="Group 14"/>
          <p:cNvGrpSpPr/>
          <p:nvPr/>
        </p:nvGrpSpPr>
        <p:grpSpPr>
          <a:xfrm>
            <a:off x="4662943" y="2830069"/>
            <a:ext cx="4026246" cy="1545430"/>
            <a:chOff x="2227125" y="2939825"/>
            <a:chExt cx="4026246" cy="1545430"/>
          </a:xfrm>
        </p:grpSpPr>
        <p:grpSp>
          <p:nvGrpSpPr>
            <p:cNvPr id="16" name="Group 15"/>
            <p:cNvGrpSpPr/>
            <p:nvPr/>
          </p:nvGrpSpPr>
          <p:grpSpPr>
            <a:xfrm>
              <a:off x="2227125" y="2939825"/>
              <a:ext cx="4026246" cy="1545430"/>
              <a:chOff x="1098062" y="2846225"/>
              <a:chExt cx="4026246" cy="1545430"/>
            </a:xfrm>
          </p:grpSpPr>
          <p:sp>
            <p:nvSpPr>
              <p:cNvPr id="18" name="Oval 17"/>
              <p:cNvSpPr/>
              <p:nvPr/>
            </p:nvSpPr>
            <p:spPr bwMode="auto">
              <a:xfrm rot="1608878">
                <a:off x="2870276" y="3734430"/>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9" name="Straight Arrow Connector 18"/>
              <p:cNvCxnSpPr>
                <a:endCxn id="18" idx="3"/>
              </p:cNvCxnSpPr>
              <p:nvPr/>
            </p:nvCxnSpPr>
            <p:spPr bwMode="auto">
              <a:xfrm flipH="1" flipV="1">
                <a:off x="3143214" y="3943806"/>
                <a:ext cx="751002" cy="11923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20" name="Group 19"/>
              <p:cNvGrpSpPr/>
              <p:nvPr/>
            </p:nvGrpSpPr>
            <p:grpSpPr>
              <a:xfrm>
                <a:off x="1098062" y="2846225"/>
                <a:ext cx="4026246" cy="1543195"/>
                <a:chOff x="1098062" y="2846225"/>
                <a:chExt cx="4026246" cy="1543195"/>
              </a:xfrm>
            </p:grpSpPr>
            <p:cxnSp>
              <p:nvCxnSpPr>
                <p:cNvPr id="21" name="Straight Arrow Connector 20"/>
                <p:cNvCxnSpPr/>
                <p:nvPr/>
              </p:nvCxnSpPr>
              <p:spPr bwMode="auto">
                <a:xfrm>
                  <a:off x="3894214" y="4063042"/>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bwMode="auto">
                <a:xfrm flipV="1">
                  <a:off x="3894213" y="3045849"/>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3" name="Arc 22"/>
                <p:cNvSpPr/>
                <p:nvPr/>
              </p:nvSpPr>
              <p:spPr bwMode="auto">
                <a:xfrm rot="1618659">
                  <a:off x="2870276" y="3732195"/>
                  <a:ext cx="2047875" cy="657225"/>
                </a:xfrm>
                <a:prstGeom prst="arc">
                  <a:avLst>
                    <a:gd name="adj1" fmla="val 9639987"/>
                    <a:gd name="adj2" fmla="val 11296803"/>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4241161" y="390662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241161" y="3906622"/>
                      <a:ext cx="260199" cy="236988"/>
                    </a:xfrm>
                    <a:prstGeom prst="rect">
                      <a:avLst/>
                    </a:prstGeom>
                    <a:blipFill>
                      <a:blip r:embed="rId7"/>
                      <a:stretch>
                        <a:fillRect l="-9524"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276063" y="2846225"/>
                      <a:ext cx="848245" cy="48224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rgbClr val="167415"/>
                                    </a:solidFill>
                                    <a:latin typeface="Cambria Math" panose="02040503050406030204" pitchFamily="18" charset="0"/>
                                  </a:rPr>
                                </m:ctrlPr>
                              </m:radPr>
                              <m:deg/>
                              <m:e>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𝑎</m:t>
                                    </m:r>
                                  </m:sub>
                                  <m:sup>
                                    <m:r>
                                      <a:rPr lang="en-US" sz="1400" b="0" i="1" kern="1000" spc="30" smtClean="0">
                                        <a:solidFill>
                                          <a:srgbClr val="167415"/>
                                        </a:solidFill>
                                        <a:latin typeface="Cambria Math" panose="02040503050406030204" pitchFamily="18" charset="0"/>
                                        <a:cs typeface="Franklin Gothic Book"/>
                                      </a:rPr>
                                      <m:t>2</m:t>
                                    </m:r>
                                  </m:sup>
                                </m:sSubSup>
                                <m:r>
                                  <a:rPr lang="en-US" sz="1400" i="1" kern="1000" spc="30">
                                    <a:solidFill>
                                      <a:srgbClr val="167415"/>
                                    </a:solidFill>
                                    <a:latin typeface="Cambria Math" panose="02040503050406030204" pitchFamily="18" charset="0"/>
                                    <a:cs typeface="Franklin Gothic Book"/>
                                  </a:rPr>
                                  <m:t>+</m:t>
                                </m:r>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𝑒</m:t>
                                    </m:r>
                                  </m:sub>
                                  <m:sup>
                                    <m:r>
                                      <a:rPr lang="en-US" sz="1400" b="0" i="1" kern="1000" spc="30" smtClean="0">
                                        <a:solidFill>
                                          <a:srgbClr val="167415"/>
                                        </a:solidFill>
                                        <a:latin typeface="Cambria Math" panose="02040503050406030204" pitchFamily="18" charset="0"/>
                                        <a:cs typeface="Franklin Gothic Book"/>
                                      </a:rPr>
                                      <m:t>2</m:t>
                                    </m:r>
                                  </m:sup>
                                </m:sSubSup>
                              </m:e>
                            </m:rad>
                          </m:oMath>
                        </m:oMathPara>
                      </a14:m>
                      <a:endParaRPr lang="en-US" sz="1400" kern="1000" spc="30" dirty="0" err="1" smtClean="0">
                        <a:solidFill>
                          <a:srgbClr val="167415"/>
                        </a:solidFill>
                        <a:latin typeface="Humanst521 Lt BT" panose="020B0402020204020304" pitchFamily="34" charset="0"/>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76063" y="2846225"/>
                      <a:ext cx="848245" cy="482248"/>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939657" y="3138677"/>
                      <a:ext cx="144527"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939657" y="3138677"/>
                      <a:ext cx="144527" cy="236988"/>
                    </a:xfrm>
                    <a:prstGeom prst="rect">
                      <a:avLst/>
                    </a:prstGeom>
                    <a:blipFill>
                      <a:blip r:embed="rId9"/>
                      <a:stretch>
                        <a:fillRect l="-37500" r="-37500" b="-25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098062" y="3747216"/>
                      <a:ext cx="1632948" cy="53245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rgbClr val="C00000"/>
                                </a:solidFill>
                                <a:latin typeface="Cambria Math" panose="02040503050406030204" pitchFamily="18" charset="0"/>
                                <a:cs typeface="Franklin Gothic Book"/>
                              </a:rPr>
                              <m:t>𝜁</m:t>
                            </m:r>
                            <m:r>
                              <a:rPr lang="en-US" sz="1400" b="0" i="1" kern="1000" spc="30" smtClean="0">
                                <a:solidFill>
                                  <a:srgbClr val="C00000"/>
                                </a:solidFill>
                                <a:latin typeface="Cambria Math" panose="02040503050406030204" pitchFamily="18" charset="0"/>
                                <a:cs typeface="Franklin Gothic Book"/>
                              </a:rPr>
                              <m:t>=</m:t>
                            </m:r>
                            <m:func>
                              <m:funcPr>
                                <m:ctrlPr>
                                  <a:rPr lang="en-US" sz="1400" b="0" i="1" kern="1000" spc="30" smtClean="0">
                                    <a:solidFill>
                                      <a:srgbClr val="C00000"/>
                                    </a:solidFill>
                                    <a:latin typeface="Cambria Math" panose="02040503050406030204" pitchFamily="18" charset="0"/>
                                    <a:cs typeface="Franklin Gothic Book"/>
                                  </a:rPr>
                                </m:ctrlPr>
                              </m:funcPr>
                              <m:fName>
                                <m:r>
                                  <m:rPr>
                                    <m:sty m:val="p"/>
                                  </m:rPr>
                                  <a:rPr lang="en-US" sz="1400" b="0" i="0" kern="1000" spc="30" smtClean="0">
                                    <a:solidFill>
                                      <a:srgbClr val="C00000"/>
                                    </a:solidFill>
                                    <a:latin typeface="Cambria Math" panose="02040503050406030204" pitchFamily="18" charset="0"/>
                                    <a:cs typeface="Franklin Gothic Book"/>
                                  </a:rPr>
                                  <m:t>atan</m:t>
                                </m:r>
                              </m:fName>
                              <m:e>
                                <m:d>
                                  <m:dPr>
                                    <m:ctrlPr>
                                      <a:rPr lang="en-US" sz="1400" b="0" i="1" kern="1000" spc="30" smtClean="0">
                                        <a:solidFill>
                                          <a:srgbClr val="C00000"/>
                                        </a:solidFill>
                                        <a:latin typeface="Cambria Math" panose="02040503050406030204" pitchFamily="18" charset="0"/>
                                      </a:rPr>
                                    </m:ctrlPr>
                                  </m:dPr>
                                  <m:e>
                                    <m:f>
                                      <m:fPr>
                                        <m:ctrlPr>
                                          <a:rPr lang="en-US" sz="1400" b="0" i="1" kern="1000" spc="30" smtClean="0">
                                            <a:solidFill>
                                              <a:srgbClr val="C00000"/>
                                            </a:solidFill>
                                            <a:latin typeface="Cambria Math" panose="02040503050406030204" pitchFamily="18" charset="0"/>
                                          </a:rPr>
                                        </m:ctrlPr>
                                      </m:fPr>
                                      <m:num>
                                        <m:r>
                                          <a:rPr lang="en-US" sz="1400" b="0" i="1" kern="1000" spc="30" smtClean="0">
                                            <a:solidFill>
                                              <a:srgbClr val="C00000"/>
                                            </a:solidFill>
                                            <a:latin typeface="Cambria Math" panose="02040503050406030204" pitchFamily="18" charset="0"/>
                                          </a:rPr>
                                          <m:t>2</m:t>
                                        </m:r>
                                        <m:sSub>
                                          <m:sSubPr>
                                            <m:ctrlPr>
                                              <a:rPr lang="en-US" sz="1400" b="0" i="1" kern="1000" spc="30" smtClean="0">
                                                <a:solidFill>
                                                  <a:srgbClr val="C00000"/>
                                                </a:solidFill>
                                                <a:latin typeface="Cambria Math" panose="02040503050406030204" pitchFamily="18" charset="0"/>
                                              </a:rPr>
                                            </m:ctrlPr>
                                          </m:sSubPr>
                                          <m:e>
                                            <m:r>
                                              <a:rPr lang="en-US" sz="1400" b="0" i="1" kern="1000" spc="30" smtClean="0">
                                                <a:solidFill>
                                                  <a:srgbClr val="C00000"/>
                                                </a:solidFill>
                                                <a:latin typeface="Cambria Math" panose="02040503050406030204" pitchFamily="18" charset="0"/>
                                              </a:rPr>
                                              <m:t>𝑑</m:t>
                                            </m:r>
                                          </m:e>
                                          <m:sub>
                                            <m:r>
                                              <a:rPr lang="en-US" sz="1400" b="0" i="1" kern="1000" spc="30" smtClean="0">
                                                <a:solidFill>
                                                  <a:srgbClr val="C00000"/>
                                                </a:solidFill>
                                                <a:latin typeface="Cambria Math" panose="02040503050406030204" pitchFamily="18" charset="0"/>
                                              </a:rPr>
                                              <m:t>𝜇</m:t>
                                            </m:r>
                                          </m:sub>
                                        </m:sSub>
                                        <m:r>
                                          <a:rPr lang="en-US" sz="1400" b="0" i="1" kern="1000" spc="30" smtClean="0">
                                            <a:solidFill>
                                              <a:srgbClr val="C00000"/>
                                            </a:solidFill>
                                            <a:latin typeface="Cambria Math" panose="02040503050406030204" pitchFamily="18" charset="0"/>
                                          </a:rPr>
                                          <m:t>𝛽</m:t>
                                        </m:r>
                                        <m:r>
                                          <a:rPr lang="en-US" sz="1400" b="0" i="1" kern="1000" spc="30" smtClean="0">
                                            <a:solidFill>
                                              <a:srgbClr val="C00000"/>
                                            </a:solidFill>
                                            <a:latin typeface="Cambria Math" panose="02040503050406030204" pitchFamily="18" charset="0"/>
                                          </a:rPr>
                                          <m:t>𝑐𝑚</m:t>
                                        </m:r>
                                      </m:num>
                                      <m:den>
                                        <m:r>
                                          <a:rPr lang="en-US" sz="1400" b="0" i="1" kern="1000" spc="30" smtClean="0">
                                            <a:solidFill>
                                              <a:srgbClr val="C00000"/>
                                            </a:solidFill>
                                            <a:latin typeface="Cambria Math" panose="02040503050406030204" pitchFamily="18" charset="0"/>
                                          </a:rPr>
                                          <m:t>𝑎</m:t>
                                        </m:r>
                                      </m:den>
                                    </m:f>
                                  </m:e>
                                </m:d>
                              </m:e>
                            </m:func>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098062" y="3747216"/>
                      <a:ext cx="1632948" cy="532453"/>
                    </a:xfrm>
                    <a:prstGeom prst="rect">
                      <a:avLst/>
                    </a:prstGeom>
                    <a:blipFill>
                      <a:blip r:embed="rId10"/>
                      <a:stretch>
                        <a:fillRect/>
                      </a:stretch>
                    </a:blipFill>
                  </p:spPr>
                  <p:txBody>
                    <a:bodyPr/>
                    <a:lstStyle/>
                    <a:p>
                      <a:r>
                        <a:rPr lang="en-US">
                          <a:noFill/>
                        </a:rPr>
                        <a:t> </a:t>
                      </a:r>
                    </a:p>
                  </p:txBody>
                </p:sp>
              </mc:Fallback>
            </mc:AlternateContent>
          </p:grpSp>
        </p:grpSp>
        <p:sp>
          <p:nvSpPr>
            <p:cNvPr id="17" name="Oval 16"/>
            <p:cNvSpPr/>
            <p:nvPr/>
          </p:nvSpPr>
          <p:spPr bwMode="auto">
            <a:xfrm>
              <a:off x="4987589" y="4111425"/>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sp>
        <p:nvSpPr>
          <p:cNvPr id="28" name="Up Arrow 27"/>
          <p:cNvSpPr/>
          <p:nvPr/>
        </p:nvSpPr>
        <p:spPr bwMode="auto">
          <a:xfrm>
            <a:off x="6065221" y="2650361"/>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p:sp>
        <p:nvSpPr>
          <p:cNvPr id="29" name="Arc 28"/>
          <p:cNvSpPr/>
          <p:nvPr/>
        </p:nvSpPr>
        <p:spPr bwMode="auto">
          <a:xfrm>
            <a:off x="2560999" y="2061388"/>
            <a:ext cx="5306187" cy="2553764"/>
          </a:xfrm>
          <a:prstGeom prst="arc">
            <a:avLst>
              <a:gd name="adj1" fmla="val 19979841"/>
              <a:gd name="adj2" fmla="val 5539216"/>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31" name="TextBox 30"/>
              <p:cNvSpPr txBox="1"/>
              <p:nvPr/>
            </p:nvSpPr>
            <p:spPr>
              <a:xfrm>
                <a:off x="3084875" y="1633185"/>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g</a:t>
                </a:r>
                <a:r>
                  <a:rPr lang="en-US" sz="1400" b="0" kern="1000" spc="30" dirty="0" smtClean="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084875" y="1633185"/>
                <a:ext cx="986134" cy="220381"/>
              </a:xfrm>
              <a:prstGeom prst="rect">
                <a:avLst/>
              </a:prstGeom>
              <a:blipFill>
                <a:blip r:embed="rId11"/>
                <a:stretch>
                  <a:fillRect l="-11111" t="-22222" b="-50000"/>
                </a:stretch>
              </a:blipFill>
            </p:spPr>
            <p:txBody>
              <a:bodyPr/>
              <a:lstStyle/>
              <a:p>
                <a:r>
                  <a:rPr lang="en-US">
                    <a:noFill/>
                  </a:rPr>
                  <a:t> </a:t>
                </a:r>
              </a:p>
            </p:txBody>
          </p:sp>
        </mc:Fallback>
      </mc:AlternateContent>
      <p:sp>
        <p:nvSpPr>
          <p:cNvPr id="32" name="Right Brace 31"/>
          <p:cNvSpPr/>
          <p:nvPr/>
        </p:nvSpPr>
        <p:spPr bwMode="auto">
          <a:xfrm rot="5400000">
            <a:off x="5682202" y="696849"/>
            <a:ext cx="417582" cy="1550473"/>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33" name="TextBox 32"/>
              <p:cNvSpPr txBox="1"/>
              <p:nvPr/>
            </p:nvSpPr>
            <p:spPr>
              <a:xfrm>
                <a:off x="5406918" y="1735926"/>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6918" y="1735926"/>
                <a:ext cx="1199247" cy="220381"/>
              </a:xfrm>
              <a:prstGeom prst="rect">
                <a:avLst/>
              </a:prstGeom>
              <a:blipFill>
                <a:blip r:embed="rId12"/>
                <a:stretch>
                  <a:fillRect l="-9137" t="-22222" b="-50000"/>
                </a:stretch>
              </a:blipFill>
            </p:spPr>
            <p:txBody>
              <a:bodyPr/>
              <a:lstStyle/>
              <a:p>
                <a:r>
                  <a:rPr lang="en-US">
                    <a:noFill/>
                  </a:rPr>
                  <a:t> </a:t>
                </a:r>
              </a:p>
            </p:txBody>
          </p:sp>
        </mc:Fallback>
      </mc:AlternateContent>
      <p:sp>
        <p:nvSpPr>
          <p:cNvPr id="37" name="Rectangle 36"/>
          <p:cNvSpPr/>
          <p:nvPr/>
        </p:nvSpPr>
        <p:spPr bwMode="auto">
          <a:xfrm>
            <a:off x="4888074" y="1927042"/>
            <a:ext cx="2299649" cy="1452070"/>
          </a:xfrm>
          <a:prstGeom prst="rect">
            <a:avLst/>
          </a:pr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39" name="TextBox 38"/>
          <p:cNvSpPr txBox="1"/>
          <p:nvPr/>
        </p:nvSpPr>
        <p:spPr>
          <a:xfrm>
            <a:off x="28604" y="4929433"/>
            <a:ext cx="6471452" cy="186205"/>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Chislett et al., EPJConf</a:t>
            </a:r>
            <a:r>
              <a:rPr lang="en-US" sz="1100" kern="1000" spc="30" dirty="0">
                <a:solidFill>
                  <a:schemeClr val="tx1">
                    <a:lumMod val="85000"/>
                    <a:lumOff val="15000"/>
                  </a:schemeClr>
                </a:solidFill>
                <a:latin typeface="Humanst521 Lt BT" panose="020B0402020204020304" pitchFamily="34" charset="0"/>
                <a:cs typeface="Franklin Gothic Book"/>
              </a:rPr>
              <a:t>.</a:t>
            </a:r>
            <a:r>
              <a:rPr lang="en-US" sz="1100" b="1" kern="1000" spc="30" dirty="0" smtClean="0">
                <a:solidFill>
                  <a:schemeClr val="tx1">
                    <a:lumMod val="85000"/>
                    <a:lumOff val="15000"/>
                  </a:schemeClr>
                </a:solidFill>
                <a:latin typeface="Humanst521 Lt BT" panose="020B0402020204020304" pitchFamily="34" charset="0"/>
                <a:cs typeface="Franklin Gothic Book"/>
              </a:rPr>
              <a:t>118</a:t>
            </a:r>
            <a:r>
              <a:rPr lang="en-US" sz="1100" kern="1000" spc="30" dirty="0" smtClean="0">
                <a:solidFill>
                  <a:schemeClr val="tx1">
                    <a:lumMod val="85000"/>
                    <a:lumOff val="15000"/>
                  </a:schemeClr>
                </a:solidFill>
                <a:latin typeface="Humanst521 Lt BT" panose="020B0402020204020304" pitchFamily="34" charset="0"/>
                <a:cs typeface="Franklin Gothic Book"/>
              </a:rPr>
              <a:t> 01005(2016), Abi et al., PRL</a:t>
            </a:r>
            <a:r>
              <a:rPr lang="en-US" sz="1100" b="1" kern="1000" spc="30" dirty="0" smtClean="0">
                <a:solidFill>
                  <a:schemeClr val="tx1">
                    <a:lumMod val="85000"/>
                    <a:lumOff val="15000"/>
                  </a:schemeClr>
                </a:solidFill>
                <a:latin typeface="Humanst521 Lt BT" panose="020B0402020204020304" pitchFamily="34" charset="0"/>
                <a:cs typeface="Franklin Gothic Book"/>
              </a:rPr>
              <a:t>126 </a:t>
            </a:r>
            <a:r>
              <a:rPr lang="en-US" sz="1100" kern="1000" spc="30" dirty="0" smtClean="0">
                <a:solidFill>
                  <a:schemeClr val="tx1">
                    <a:lumMod val="85000"/>
                    <a:lumOff val="15000"/>
                  </a:schemeClr>
                </a:solidFill>
                <a:latin typeface="Humanst521 Lt BT" panose="020B0402020204020304" pitchFamily="34" charset="0"/>
                <a:cs typeface="Franklin Gothic Book"/>
              </a:rPr>
              <a:t>141801(2021), </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Abe et al., PTEP053C02 (2019)]</a:t>
            </a:r>
          </a:p>
        </p:txBody>
      </p:sp>
      <p:grpSp>
        <p:nvGrpSpPr>
          <p:cNvPr id="38" name="Group 37"/>
          <p:cNvGrpSpPr/>
          <p:nvPr/>
        </p:nvGrpSpPr>
        <p:grpSpPr>
          <a:xfrm>
            <a:off x="2811025" y="714788"/>
            <a:ext cx="2007031" cy="523672"/>
            <a:chOff x="2837062" y="717477"/>
            <a:chExt cx="2007031" cy="523672"/>
          </a:xfrm>
        </p:grpSpPr>
        <p:cxnSp>
          <p:nvCxnSpPr>
            <p:cNvPr id="40" name="Straight Connector 39"/>
            <p:cNvCxnSpPr/>
            <p:nvPr/>
          </p:nvCxnSpPr>
          <p:spPr bwMode="auto">
            <a:xfrm>
              <a:off x="2837062" y="717477"/>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bwMode="auto">
            <a:xfrm flipV="1">
              <a:off x="2843842" y="723975"/>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grpSp>
      <mc:AlternateContent xmlns:mc="http://schemas.openxmlformats.org/markup-compatibility/2006" xmlns:a14="http://schemas.microsoft.com/office/drawing/2010/main">
        <mc:Choice Requires="a14">
          <p:sp>
            <p:nvSpPr>
              <p:cNvPr id="42" name="TextBox 41"/>
              <p:cNvSpPr txBox="1"/>
              <p:nvPr/>
            </p:nvSpPr>
            <p:spPr>
              <a:xfrm rot="913294">
                <a:off x="4923795" y="3251626"/>
                <a:ext cx="10604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=7.114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42" name="TextBox 41"/>
              <p:cNvSpPr txBox="1">
                <a:spLocks noRot="1" noChangeAspect="1" noMove="1" noResize="1" noEditPoints="1" noAdjustHandles="1" noChangeArrowheads="1" noChangeShapeType="1" noTextEdit="1"/>
              </p:cNvSpPr>
              <p:nvPr/>
            </p:nvSpPr>
            <p:spPr>
              <a:xfrm rot="913294">
                <a:off x="4923795" y="3251626"/>
                <a:ext cx="1060418" cy="236988"/>
              </a:xfrm>
              <a:prstGeom prst="rect">
                <a:avLst/>
              </a:prstGeom>
              <a:blipFill>
                <a:blip r:embed="rId13"/>
                <a:stretch>
                  <a:fillRect l="-2235"/>
                </a:stretch>
              </a:blipFill>
            </p:spPr>
            <p:txBody>
              <a:bodyPr/>
              <a:lstStyle/>
              <a:p>
                <a:r>
                  <a:rPr lang="en-US">
                    <a:noFill/>
                  </a:rPr>
                  <a:t> </a:t>
                </a:r>
              </a:p>
            </p:txBody>
          </p:sp>
        </mc:Fallback>
      </mc:AlternateContent>
      <p:pic>
        <p:nvPicPr>
          <p:cNvPr id="44" name="Picture 43"/>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21957" y="2151429"/>
            <a:ext cx="3322011" cy="1190837"/>
          </a:xfrm>
          <a:prstGeom prst="rect">
            <a:avLst/>
          </a:prstGeom>
        </p:spPr>
      </p:pic>
      <p:grpSp>
        <p:nvGrpSpPr>
          <p:cNvPr id="45" name="Group 44"/>
          <p:cNvGrpSpPr/>
          <p:nvPr/>
        </p:nvGrpSpPr>
        <p:grpSpPr>
          <a:xfrm>
            <a:off x="655692" y="4374949"/>
            <a:ext cx="3412503" cy="312008"/>
            <a:chOff x="5084251" y="1783895"/>
            <a:chExt cx="3412503" cy="312008"/>
          </a:xfrm>
        </p:grpSpPr>
        <mc:AlternateContent xmlns:mc="http://schemas.openxmlformats.org/markup-compatibility/2006" xmlns:a14="http://schemas.microsoft.com/office/drawing/2010/main">
          <mc:Choice Requires="a14">
            <p:sp>
              <p:nvSpPr>
                <p:cNvPr id="36" name="TextBox 35"/>
                <p:cNvSpPr txBox="1"/>
                <p:nvPr/>
              </p:nvSpPr>
              <p:spPr>
                <a:xfrm>
                  <a:off x="6617078" y="1783895"/>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617078" y="1783895"/>
                  <a:ext cx="1879676" cy="312008"/>
                </a:xfrm>
                <a:prstGeom prst="rect">
                  <a:avLst/>
                </a:prstGeom>
                <a:blipFill>
                  <a:blip r:embed="rId15"/>
                  <a:stretch>
                    <a:fillRect r="-2597" b="-15686"/>
                  </a:stretch>
                </a:blipFill>
              </p:spPr>
              <p:txBody>
                <a:bodyPr/>
                <a:lstStyle/>
                <a:p>
                  <a:r>
                    <a:rPr lang="en-US">
                      <a:noFill/>
                    </a:rPr>
                    <a:t> </a:t>
                  </a:r>
                </a:p>
              </p:txBody>
            </p:sp>
          </mc:Fallback>
        </mc:AlternateContent>
        <p:sp>
          <p:nvSpPr>
            <p:cNvPr id="35" name="TextBox 34"/>
            <p:cNvSpPr txBox="1"/>
            <p:nvPr/>
          </p:nvSpPr>
          <p:spPr>
            <a:xfrm>
              <a:off x="5084251" y="1823835"/>
              <a:ext cx="1591061" cy="25180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smtClean="0">
                  <a:solidFill>
                    <a:schemeClr val="tx1">
                      <a:lumMod val="85000"/>
                      <a:lumOff val="15000"/>
                    </a:schemeClr>
                  </a:solidFill>
                  <a:latin typeface="Humanst521 BT" panose="020B0602020204020204" pitchFamily="34" charset="0"/>
                  <a:cs typeface="Franklin Gothic Book"/>
                </a:rPr>
                <a:t>FNAL* &amp; JPARC</a:t>
              </a:r>
              <a:r>
                <a:rPr lang="en-US" sz="1600" kern="1000" spc="30" baseline="30000" dirty="0" smtClean="0">
                  <a:solidFill>
                    <a:schemeClr val="tx1">
                      <a:lumMod val="85000"/>
                      <a:lumOff val="15000"/>
                    </a:schemeClr>
                  </a:solidFill>
                  <a:latin typeface="Humanst521 BT" panose="020B0602020204020204" pitchFamily="34" charset="0"/>
                  <a:cs typeface="Franklin Gothic Book"/>
                </a:rPr>
                <a:t>**</a:t>
              </a:r>
              <a:r>
                <a:rPr lang="en-US" sz="1600" kern="1000" spc="30" dirty="0" smtClean="0">
                  <a:solidFill>
                    <a:schemeClr val="tx1">
                      <a:lumMod val="85000"/>
                      <a:lumOff val="15000"/>
                    </a:schemeClr>
                  </a:solidFill>
                  <a:latin typeface="Humanst521 BT" panose="020B0602020204020204" pitchFamily="34" charset="0"/>
                  <a:cs typeface="Franklin Gothic Book"/>
                </a:rPr>
                <a:t>:</a:t>
              </a:r>
            </a:p>
          </p:txBody>
        </p:sp>
      </p:grpSp>
      <p:sp>
        <p:nvSpPr>
          <p:cNvPr id="30" name="Right Brace 29"/>
          <p:cNvSpPr/>
          <p:nvPr/>
        </p:nvSpPr>
        <p:spPr bwMode="auto">
          <a:xfrm rot="5400000">
            <a:off x="3523070" y="459575"/>
            <a:ext cx="211540" cy="2135683"/>
          </a:xfrm>
          <a:prstGeom prst="rightBrace">
            <a:avLst>
              <a:gd name="adj1" fmla="val 8333"/>
              <a:gd name="adj2" fmla="val 49205"/>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34" name="Oval 33"/>
          <p:cNvSpPr/>
          <p:nvPr/>
        </p:nvSpPr>
        <p:spPr bwMode="auto">
          <a:xfrm>
            <a:off x="7417711" y="4000109"/>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nvGrpSpPr>
          <p:cNvPr id="2" name="Group 1"/>
          <p:cNvGrpSpPr/>
          <p:nvPr/>
        </p:nvGrpSpPr>
        <p:grpSpPr>
          <a:xfrm>
            <a:off x="448608" y="1952147"/>
            <a:ext cx="4093602" cy="2131771"/>
            <a:chOff x="295116" y="1988547"/>
            <a:chExt cx="4093602" cy="2131771"/>
          </a:xfrm>
        </p:grpSpPr>
        <p:sp>
          <p:nvSpPr>
            <p:cNvPr id="48" name="Rectangle 47"/>
            <p:cNvSpPr/>
            <p:nvPr/>
          </p:nvSpPr>
          <p:spPr bwMode="auto">
            <a:xfrm>
              <a:off x="295116" y="1988547"/>
              <a:ext cx="4093602" cy="2131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49" name="Group 48"/>
            <p:cNvGrpSpPr/>
            <p:nvPr/>
          </p:nvGrpSpPr>
          <p:grpSpPr>
            <a:xfrm>
              <a:off x="374429" y="2048619"/>
              <a:ext cx="3934977" cy="2011626"/>
              <a:chOff x="640827" y="1383774"/>
              <a:chExt cx="3934977" cy="2011626"/>
            </a:xfrm>
          </p:grpSpPr>
          <p:cxnSp>
            <p:nvCxnSpPr>
              <p:cNvPr id="50" name="Straight Arrow Connector 49"/>
              <p:cNvCxnSpPr>
                <a:cxnSpLocks noChangeAspect="1"/>
              </p:cNvCxnSpPr>
              <p:nvPr/>
            </p:nvCxnSpPr>
            <p:spPr>
              <a:xfrm>
                <a:off x="1038036" y="3002239"/>
                <a:ext cx="1996538" cy="0"/>
              </a:xfrm>
              <a:prstGeom prst="straightConnector1">
                <a:avLst/>
              </a:prstGeom>
              <a:ln w="127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noChangeAspect="1"/>
              </p:cNvCxnSpPr>
              <p:nvPr/>
            </p:nvCxnSpPr>
            <p:spPr>
              <a:xfrm flipH="1" flipV="1">
                <a:off x="1038031" y="1387966"/>
                <a:ext cx="7" cy="1614273"/>
              </a:xfrm>
              <a:prstGeom prst="straightConnector1">
                <a:avLst/>
              </a:prstGeom>
              <a:ln w="127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noChangeAspect="1"/>
              </p:cNvCxnSpPr>
              <p:nvPr/>
            </p:nvCxnSpPr>
            <p:spPr>
              <a:xfrm flipV="1">
                <a:off x="1038035" y="1769710"/>
                <a:ext cx="1996539" cy="435670"/>
              </a:xfrm>
              <a:prstGeom prst="line">
                <a:avLst/>
              </a:prstGeom>
              <a:ln w="190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53" name="Straight Connector 52"/>
              <p:cNvCxnSpPr>
                <a:cxnSpLocks noChangeAspect="1"/>
              </p:cNvCxnSpPr>
              <p:nvPr/>
            </p:nvCxnSpPr>
            <p:spPr>
              <a:xfrm>
                <a:off x="1038033" y="2205380"/>
                <a:ext cx="1996541" cy="444196"/>
              </a:xfrm>
              <a:prstGeom prst="line">
                <a:avLst/>
              </a:prstGeom>
              <a:ln w="19050">
                <a:solidFill>
                  <a:srgbClr val="7030A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4" name="TextBox 53"/>
                  <p:cNvSpPr txBox="1">
                    <a:spLocks noChangeAspect="1"/>
                  </p:cNvSpPr>
                  <p:nvPr/>
                </p:nvSpPr>
                <p:spPr>
                  <a:xfrm>
                    <a:off x="2679771" y="3026068"/>
                    <a:ext cx="4020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𝐸</m:t>
                          </m:r>
                        </m:oMath>
                      </m:oMathPara>
                    </a14:m>
                    <a:endParaRPr lang="en-US" dirty="0">
                      <a:latin typeface="Humanst521 Lt BT" panose="020B0402020204020304" pitchFamily="34"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679771" y="3026068"/>
                    <a:ext cx="402098" cy="369332"/>
                  </a:xfrm>
                  <a:prstGeom prst="rect">
                    <a:avLst/>
                  </a:prstGeom>
                  <a:blipFill>
                    <a:blip r:embed="rId16"/>
                    <a:stretch>
                      <a:fillRect/>
                    </a:stretch>
                  </a:blipFill>
                </p:spPr>
                <p:txBody>
                  <a:bodyPr/>
                  <a:lstStyle/>
                  <a:p>
                    <a:r>
                      <a:rPr lang="en-US">
                        <a:noFill/>
                      </a:rPr>
                      <a:t> </a:t>
                    </a:r>
                  </a:p>
                </p:txBody>
              </p:sp>
            </mc:Fallback>
          </mc:AlternateContent>
          <p:cxnSp>
            <p:nvCxnSpPr>
              <p:cNvPr id="55" name="Straight Connector 54"/>
              <p:cNvCxnSpPr>
                <a:cxnSpLocks noChangeAspect="1"/>
              </p:cNvCxnSpPr>
              <p:nvPr/>
            </p:nvCxnSpPr>
            <p:spPr>
              <a:xfrm>
                <a:off x="1054816" y="2203679"/>
                <a:ext cx="197975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p:cNvSpPr txBox="1">
                    <a:spLocks noChangeAspect="1"/>
                  </p:cNvSpPr>
                  <p:nvPr/>
                </p:nvSpPr>
                <p:spPr>
                  <a:xfrm rot="16200000">
                    <a:off x="296791" y="1989949"/>
                    <a:ext cx="1098378"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pc="-300" dirty="0" smtClean="0">
                              <a:latin typeface="Cambria Math" panose="02040503050406030204" pitchFamily="18" charset="0"/>
                            </a:rPr>
                            <m:t>𝑈</m:t>
                          </m:r>
                          <m:r>
                            <a:rPr lang="en-US" b="0" i="1" spc="-300" dirty="0" smtClean="0">
                              <a:latin typeface="Cambria Math" panose="02040503050406030204" pitchFamily="18" charset="0"/>
                            </a:rPr>
                            <m:t>=</m:t>
                          </m:r>
                          <m:r>
                            <a:rPr lang="en-US" b="0" i="1" spc="-150" dirty="0" smtClean="0">
                              <a:latin typeface="Cambria Math" panose="02040503050406030204" pitchFamily="18" charset="0"/>
                            </a:rPr>
                            <m:t>−</m:t>
                          </m:r>
                          <m:acc>
                            <m:accPr>
                              <m:chr m:val="⃗"/>
                              <m:ctrlPr>
                                <a:rPr lang="en-US" b="0" i="1" spc="-300" dirty="0" smtClean="0">
                                  <a:latin typeface="Cambria Math" panose="02040503050406030204" pitchFamily="18" charset="0"/>
                                </a:rPr>
                              </m:ctrlPr>
                            </m:accPr>
                            <m:e>
                              <m:r>
                                <a:rPr lang="en-US" b="0" i="1" spc="-300" dirty="0" smtClean="0">
                                  <a:latin typeface="Cambria Math" panose="02040503050406030204" pitchFamily="18" charset="0"/>
                                </a:rPr>
                                <m:t>𝑑</m:t>
                              </m:r>
                            </m:e>
                          </m:acc>
                          <m:r>
                            <a:rPr lang="en-US" b="0" i="1" spc="-300" dirty="0" smtClean="0">
                              <a:latin typeface="Cambria Math" panose="02040503050406030204" pitchFamily="18" charset="0"/>
                            </a:rPr>
                            <m:t>⋅</m:t>
                          </m:r>
                          <m:acc>
                            <m:accPr>
                              <m:chr m:val="⃗"/>
                              <m:ctrlPr>
                                <a:rPr lang="en-US" b="0" i="1" spc="-300" dirty="0" smtClean="0">
                                  <a:latin typeface="Cambria Math" panose="02040503050406030204" pitchFamily="18" charset="0"/>
                                </a:rPr>
                              </m:ctrlPr>
                            </m:accPr>
                            <m:e>
                              <m:r>
                                <a:rPr lang="en-US" b="0" i="1" spc="-300" dirty="0" smtClean="0">
                                  <a:latin typeface="Cambria Math" panose="02040503050406030204" pitchFamily="18" charset="0"/>
                                </a:rPr>
                                <m:t>𝐸</m:t>
                              </m:r>
                            </m:e>
                          </m:acc>
                        </m:oMath>
                      </m:oMathPara>
                    </a14:m>
                    <a:endParaRPr lang="en-US" b="0" spc="-300" dirty="0" smtClean="0">
                      <a:latin typeface="Humanst521 Lt BT" panose="020B0402020204020304"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rot="16200000">
                    <a:off x="296791" y="1989949"/>
                    <a:ext cx="1098378" cy="410305"/>
                  </a:xfrm>
                  <a:prstGeom prst="rect">
                    <a:avLst/>
                  </a:prstGeom>
                  <a:blipFill>
                    <a:blip r:embed="rId17"/>
                    <a:stretch>
                      <a:fillRect l="-20896" t="-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p:cNvSpPr>
                    <a:spLocks noChangeAspect="1"/>
                  </p:cNvSpPr>
                  <p:nvPr/>
                </p:nvSpPr>
                <p:spPr>
                  <a:xfrm>
                    <a:off x="2872890" y="1383774"/>
                    <a:ext cx="478015" cy="338554"/>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accent2">
                                  <a:lumMod val="75000"/>
                                </a:schemeClr>
                              </a:solidFill>
                              <a:latin typeface="Cambria Math" panose="02040503050406030204" pitchFamily="18" charset="0"/>
                            </a:rPr>
                            <m:t>|</m:t>
                          </m:r>
                          <m:d>
                            <m:dPr>
                              <m:begChr m:val=""/>
                              <m:endChr m:val="⟩"/>
                              <m:ctrlPr>
                                <a:rPr lang="en-US" sz="1600" i="1" smtClean="0">
                                  <a:solidFill>
                                    <a:schemeClr val="accent2">
                                      <a:lumMod val="75000"/>
                                    </a:schemeClr>
                                  </a:solidFill>
                                  <a:latin typeface="Cambria Math" panose="02040503050406030204" pitchFamily="18" charset="0"/>
                                </a:rPr>
                              </m:ctrlPr>
                            </m:dPr>
                            <m:e>
                              <m:r>
                                <a:rPr lang="en-US" sz="1600" i="1" smtClean="0">
                                  <a:solidFill>
                                    <a:schemeClr val="accent2">
                                      <a:lumMod val="75000"/>
                                    </a:schemeClr>
                                  </a:solidFill>
                                  <a:latin typeface="Cambria Math" panose="02040503050406030204" pitchFamily="18" charset="0"/>
                                  <a:ea typeface="Cambria Math" panose="02040503050406030204" pitchFamily="18" charset="0"/>
                                </a:rPr>
                                <m:t>↑</m:t>
                              </m:r>
                            </m:e>
                          </m:d>
                        </m:oMath>
                      </m:oMathPara>
                    </a14:m>
                    <a:endParaRPr lang="en-US" sz="1600" dirty="0">
                      <a:solidFill>
                        <a:schemeClr val="accent2">
                          <a:lumMod val="75000"/>
                        </a:schemeClr>
                      </a:solidFill>
                      <a:latin typeface="Humanst521 Lt BT" panose="020B0402020204020304"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2872890" y="1383774"/>
                    <a:ext cx="478015" cy="338554"/>
                  </a:xfrm>
                  <a:prstGeom prst="rect">
                    <a:avLst/>
                  </a:prstGeom>
                  <a:blipFill>
                    <a:blip r:embed="rId18"/>
                    <a:stretch>
                      <a:fillRect l="-19231" t="-109091" r="-76923"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a:spLocks noChangeAspect="1"/>
                  </p:cNvSpPr>
                  <p:nvPr/>
                </p:nvSpPr>
                <p:spPr>
                  <a:xfrm>
                    <a:off x="2872890" y="2603094"/>
                    <a:ext cx="478015" cy="338554"/>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7030A0"/>
                              </a:solidFill>
                              <a:latin typeface="Cambria Math" panose="02040503050406030204" pitchFamily="18" charset="0"/>
                            </a:rPr>
                            <m:t>|</m:t>
                          </m:r>
                          <m:d>
                            <m:dPr>
                              <m:begChr m:val=""/>
                              <m:endChr m:val="⟩"/>
                              <m:ctrlPr>
                                <a:rPr lang="en-US" sz="1600" i="1" smtClean="0">
                                  <a:solidFill>
                                    <a:srgbClr val="7030A0"/>
                                  </a:solidFill>
                                  <a:latin typeface="Cambria Math" panose="02040503050406030204" pitchFamily="18" charset="0"/>
                                </a:rPr>
                              </m:ctrlPr>
                            </m:dPr>
                            <m:e>
                              <m:r>
                                <a:rPr lang="en-US" sz="1600" i="1" smtClean="0">
                                  <a:solidFill>
                                    <a:srgbClr val="7030A0"/>
                                  </a:solidFill>
                                  <a:latin typeface="Cambria Math" panose="02040503050406030204" pitchFamily="18" charset="0"/>
                                  <a:ea typeface="Cambria Math" panose="02040503050406030204" pitchFamily="18" charset="0"/>
                                </a:rPr>
                                <m:t>↓</m:t>
                              </m:r>
                            </m:e>
                          </m:d>
                        </m:oMath>
                      </m:oMathPara>
                    </a14:m>
                    <a:endParaRPr lang="en-US" sz="1600" dirty="0">
                      <a:solidFill>
                        <a:srgbClr val="7030A0"/>
                      </a:solidFill>
                      <a:latin typeface="Humanst521 Lt BT" panose="020B04020202040203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2872890" y="2603094"/>
                    <a:ext cx="478015" cy="338554"/>
                  </a:xfrm>
                  <a:prstGeom prst="rect">
                    <a:avLst/>
                  </a:prstGeom>
                  <a:blipFill>
                    <a:blip r:embed="rId19"/>
                    <a:stretch>
                      <a:fillRect l="-19231" t="-109091" r="-76923" b="-174545"/>
                    </a:stretch>
                  </a:blipFill>
                </p:spPr>
                <p:txBody>
                  <a:bodyPr/>
                  <a:lstStyle/>
                  <a:p>
                    <a:r>
                      <a:rPr lang="en-US">
                        <a:noFill/>
                      </a:rPr>
                      <a:t> </a:t>
                    </a:r>
                  </a:p>
                </p:txBody>
              </p:sp>
            </mc:Fallback>
          </mc:AlternateContent>
          <p:cxnSp>
            <p:nvCxnSpPr>
              <p:cNvPr id="59" name="Straight Arrow Connector 58"/>
              <p:cNvCxnSpPr/>
              <p:nvPr/>
            </p:nvCxnSpPr>
            <p:spPr>
              <a:xfrm>
                <a:off x="2679771" y="1842657"/>
                <a:ext cx="0" cy="722043"/>
              </a:xfrm>
              <a:prstGeom prst="straightConnector1">
                <a:avLst/>
              </a:prstGeom>
              <a:ln w="19050">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p:cNvSpPr txBox="1"/>
                  <p:nvPr/>
                </p:nvSpPr>
                <p:spPr>
                  <a:xfrm>
                    <a:off x="2799805" y="1947855"/>
                    <a:ext cx="1775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𝑈</m:t>
                          </m:r>
                          <m:r>
                            <a:rPr lang="en-US" b="0" i="1" smtClean="0">
                              <a:latin typeface="Cambria Math" panose="02040503050406030204" pitchFamily="18" charset="0"/>
                            </a:rPr>
                            <m:t>=ℏ</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𝑒</m:t>
                              </m:r>
                            </m:sub>
                          </m:sSub>
                          <m:r>
                            <a:rPr lang="en-US" b="0" i="1" smtClean="0">
                              <a:latin typeface="Cambria Math" panose="02040503050406030204" pitchFamily="18" charset="0"/>
                            </a:rPr>
                            <m:t>=2</m:t>
                          </m:r>
                          <m:r>
                            <a:rPr lang="en-US" b="0" i="1" smtClean="0">
                              <a:latin typeface="Cambria Math" panose="02040503050406030204" pitchFamily="18" charset="0"/>
                            </a:rPr>
                            <m:t>𝑑𝐸</m:t>
                          </m:r>
                        </m:oMath>
                      </m:oMathPara>
                    </a14:m>
                    <a:endParaRPr lang="en-US" dirty="0" smtClean="0">
                      <a:latin typeface="Humanst521 Lt BT" panose="020B0402020204020304" pitchFamily="34" charset="0"/>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799805" y="1947855"/>
                    <a:ext cx="1775999" cy="276999"/>
                  </a:xfrm>
                  <a:prstGeom prst="rect">
                    <a:avLst/>
                  </a:prstGeom>
                  <a:blipFill>
                    <a:blip r:embed="rId20"/>
                    <a:stretch>
                      <a:fillRect l="-2749" r="-2749" b="-13043"/>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5472052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10"/>
                                        <p:tgtEl>
                                          <p:spTgt spid="37"/>
                                        </p:tgtEl>
                                      </p:cBhvr>
                                    </p:animEffect>
                                    <p:set>
                                      <p:cBhvr>
                                        <p:cTn id="7" dur="1" fill="hold">
                                          <p:stCondLst>
                                            <p:cond delay="9"/>
                                          </p:stCondLst>
                                        </p:cTn>
                                        <p:tgtEl>
                                          <p:spTgt spid="37"/>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10"/>
                                        <p:tgtEl>
                                          <p:spTgt spid="43"/>
                                        </p:tgtEl>
                                      </p:cBhvr>
                                    </p:animEffect>
                                    <p:set>
                                      <p:cBhvr>
                                        <p:cTn id="10" dur="1" fill="hold">
                                          <p:stCondLst>
                                            <p:cond delay="9"/>
                                          </p:stCondLst>
                                        </p:cTn>
                                        <p:tgtEl>
                                          <p:spTgt spid="4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7"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Statistical sensitivity of the g-2 EDM extraction</a:t>
            </a:r>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51520" y="3919633"/>
                <a:ext cx="3431388" cy="684611"/>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b="0" i="1" kern="1000" spc="30" smtClean="0">
                          <a:solidFill>
                            <a:schemeClr val="tx1">
                              <a:lumMod val="85000"/>
                              <a:lumOff val="15000"/>
                            </a:schemeClr>
                          </a:solidFill>
                          <a:latin typeface="Cambria Math" panose="02040503050406030204" pitchFamily="18" charset="0"/>
                          <a:cs typeface="Franklin Gothic Book"/>
                        </a:rPr>
                        <m:t>𝜁</m:t>
                      </m:r>
                      <m:r>
                        <a:rPr lang="en-US" b="0" i="1" kern="1000" spc="30" smtClean="0">
                          <a:solidFill>
                            <a:schemeClr val="tx1">
                              <a:lumMod val="85000"/>
                              <a:lumOff val="15000"/>
                            </a:schemeClr>
                          </a:solidFill>
                          <a:latin typeface="Cambria Math" panose="02040503050406030204" pitchFamily="18" charset="0"/>
                          <a:cs typeface="Franklin Gothic Book"/>
                        </a:rPr>
                        <m:t>=</m:t>
                      </m:r>
                      <m:func>
                        <m:funcPr>
                          <m:ctrlPr>
                            <a:rPr lang="en-US" b="0" i="1" kern="1000" spc="30" smtClean="0">
                              <a:solidFill>
                                <a:schemeClr val="tx1">
                                  <a:lumMod val="85000"/>
                                  <a:lumOff val="15000"/>
                                </a:schemeClr>
                              </a:solidFill>
                              <a:latin typeface="Cambria Math" panose="02040503050406030204" pitchFamily="18" charset="0"/>
                              <a:cs typeface="Franklin Gothic Book"/>
                            </a:rPr>
                          </m:ctrlPr>
                        </m:funcPr>
                        <m:fName>
                          <m:func>
                            <m:funcPr>
                              <m:ctrlPr>
                                <a:rPr lang="en-US" i="1" kern="1000" spc="30">
                                  <a:solidFill>
                                    <a:schemeClr val="tx1">
                                      <a:lumMod val="85000"/>
                                      <a:lumOff val="15000"/>
                                    </a:schemeClr>
                                  </a:solidFill>
                                  <a:latin typeface="Cambria Math" panose="02040503050406030204" pitchFamily="18" charset="0"/>
                                  <a:cs typeface="Franklin Gothic Book"/>
                                </a:rPr>
                              </m:ctrlPr>
                            </m:funcPr>
                            <m:fName>
                              <m:r>
                                <m:rPr>
                                  <m:sty m:val="p"/>
                                </m:rPr>
                                <a:rPr lang="en-US" kern="1000" spc="30">
                                  <a:solidFill>
                                    <a:schemeClr val="tx1">
                                      <a:lumMod val="85000"/>
                                      <a:lumOff val="15000"/>
                                    </a:schemeClr>
                                  </a:solidFill>
                                  <a:latin typeface="Cambria Math" panose="02040503050406030204" pitchFamily="18" charset="0"/>
                                  <a:cs typeface="Franklin Gothic Book"/>
                                </a:rPr>
                                <m:t>atan</m:t>
                              </m:r>
                            </m:fName>
                            <m:e>
                              <m:d>
                                <m:dPr>
                                  <m:ctrlPr>
                                    <a:rPr lang="en-US" i="1" kern="1000" spc="30">
                                      <a:solidFill>
                                        <a:schemeClr val="tx1">
                                          <a:lumMod val="85000"/>
                                          <a:lumOff val="15000"/>
                                        </a:schemeClr>
                                      </a:solidFill>
                                      <a:latin typeface="Cambria Math" panose="02040503050406030204" pitchFamily="18" charset="0"/>
                                    </a:rPr>
                                  </m:ctrlPr>
                                </m:dPr>
                                <m:e>
                                  <m:f>
                                    <m:fPr>
                                      <m:ctrlPr>
                                        <a:rPr lang="en-US" i="1" kern="1000" spc="30">
                                          <a:solidFill>
                                            <a:schemeClr val="tx1">
                                              <a:lumMod val="85000"/>
                                              <a:lumOff val="15000"/>
                                            </a:schemeClr>
                                          </a:solidFill>
                                          <a:latin typeface="Cambria Math" panose="02040503050406030204" pitchFamily="18" charset="0"/>
                                        </a:rPr>
                                      </m:ctrlPr>
                                    </m:fPr>
                                    <m:num>
                                      <m:sSub>
                                        <m:sSubPr>
                                          <m:ctrlPr>
                                            <a:rPr lang="en-US" b="0" i="1" kern="1000" spc="30" smtClean="0">
                                              <a:solidFill>
                                                <a:schemeClr val="tx1">
                                                  <a:lumMod val="85000"/>
                                                  <a:lumOff val="15000"/>
                                                </a:schemeClr>
                                              </a:solidFill>
                                              <a:latin typeface="Cambria Math" panose="02040503050406030204" pitchFamily="18" charset="0"/>
                                            </a:rPr>
                                          </m:ctrlPr>
                                        </m:sSubPr>
                                        <m:e>
                                          <m:r>
                                            <a:rPr lang="en-US" b="0" i="1" kern="1000" spc="30" smtClean="0">
                                              <a:solidFill>
                                                <a:schemeClr val="tx1">
                                                  <a:lumMod val="85000"/>
                                                  <a:lumOff val="15000"/>
                                                </a:schemeClr>
                                              </a:solidFill>
                                              <a:latin typeface="Cambria Math" panose="02040503050406030204" pitchFamily="18" charset="0"/>
                                            </a:rPr>
                                            <m:t>𝜔</m:t>
                                          </m:r>
                                        </m:e>
                                        <m:sub>
                                          <m:r>
                                            <a:rPr lang="en-US" b="0" i="1" kern="1000" spc="30" smtClean="0">
                                              <a:solidFill>
                                                <a:schemeClr val="tx1">
                                                  <a:lumMod val="85000"/>
                                                  <a:lumOff val="15000"/>
                                                </a:schemeClr>
                                              </a:solidFill>
                                              <a:latin typeface="Cambria Math" panose="02040503050406030204" pitchFamily="18" charset="0"/>
                                            </a:rPr>
                                            <m:t>𝑒</m:t>
                                          </m:r>
                                        </m:sub>
                                      </m:sSub>
                                    </m:num>
                                    <m:den>
                                      <m:sSub>
                                        <m:sSubPr>
                                          <m:ctrlPr>
                                            <a:rPr lang="en-US" b="0" i="1" kern="1000" spc="30" smtClean="0">
                                              <a:solidFill>
                                                <a:schemeClr val="tx1">
                                                  <a:lumMod val="85000"/>
                                                  <a:lumOff val="15000"/>
                                                </a:schemeClr>
                                              </a:solidFill>
                                              <a:latin typeface="Cambria Math" panose="02040503050406030204" pitchFamily="18" charset="0"/>
                                            </a:rPr>
                                          </m:ctrlPr>
                                        </m:sSubPr>
                                        <m:e>
                                          <m:r>
                                            <a:rPr lang="en-US" b="0" i="1" kern="1000" spc="30" smtClean="0">
                                              <a:solidFill>
                                                <a:schemeClr val="tx1">
                                                  <a:lumMod val="85000"/>
                                                  <a:lumOff val="15000"/>
                                                </a:schemeClr>
                                              </a:solidFill>
                                              <a:latin typeface="Cambria Math" panose="02040503050406030204" pitchFamily="18" charset="0"/>
                                            </a:rPr>
                                            <m:t>𝜔</m:t>
                                          </m:r>
                                        </m:e>
                                        <m:sub>
                                          <m:r>
                                            <a:rPr lang="en-US" b="0" i="1" kern="1000" spc="30" smtClean="0">
                                              <a:solidFill>
                                                <a:schemeClr val="tx1">
                                                  <a:lumMod val="85000"/>
                                                  <a:lumOff val="15000"/>
                                                </a:schemeClr>
                                              </a:solidFill>
                                              <a:latin typeface="Cambria Math" panose="02040503050406030204" pitchFamily="18" charset="0"/>
                                            </a:rPr>
                                            <m:t>𝑎</m:t>
                                          </m:r>
                                        </m:sub>
                                      </m:sSub>
                                    </m:den>
                                  </m:f>
                                </m:e>
                              </m:d>
                            </m:e>
                          </m:func>
                          <m:r>
                            <a:rPr lang="en-US" b="0" i="0" kern="1000" spc="30" smtClean="0">
                              <a:solidFill>
                                <a:schemeClr val="tx1">
                                  <a:lumMod val="85000"/>
                                  <a:lumOff val="15000"/>
                                </a:schemeClr>
                              </a:solidFill>
                              <a:latin typeface="Cambria Math" panose="02040503050406030204" pitchFamily="18" charset="0"/>
                            </a:rPr>
                            <m:t>=</m:t>
                          </m:r>
                          <m:r>
                            <m:rPr>
                              <m:sty m:val="p"/>
                            </m:rPr>
                            <a:rPr lang="en-US" b="0" i="0" kern="1000" spc="30" smtClean="0">
                              <a:solidFill>
                                <a:schemeClr val="tx1">
                                  <a:lumMod val="85000"/>
                                  <a:lumOff val="15000"/>
                                </a:schemeClr>
                              </a:solidFill>
                              <a:latin typeface="Cambria Math" panose="02040503050406030204" pitchFamily="18" charset="0"/>
                              <a:cs typeface="Franklin Gothic Book"/>
                            </a:rPr>
                            <m:t>atan</m:t>
                          </m:r>
                        </m:fName>
                        <m:e>
                          <m:d>
                            <m:dPr>
                              <m:ctrlPr>
                                <a:rPr lang="en-US" b="0" i="1" kern="1000" spc="30" smtClean="0">
                                  <a:solidFill>
                                    <a:schemeClr val="tx1">
                                      <a:lumMod val="85000"/>
                                      <a:lumOff val="15000"/>
                                    </a:schemeClr>
                                  </a:solidFill>
                                  <a:latin typeface="Cambria Math" panose="02040503050406030204" pitchFamily="18" charset="0"/>
                                </a:rPr>
                              </m:ctrlPr>
                            </m:dPr>
                            <m:e>
                              <m:f>
                                <m:fPr>
                                  <m:ctrlPr>
                                    <a:rPr lang="en-US" b="0" i="1" kern="1000" spc="30" smtClean="0">
                                      <a:solidFill>
                                        <a:schemeClr val="tx1">
                                          <a:lumMod val="85000"/>
                                          <a:lumOff val="15000"/>
                                        </a:schemeClr>
                                      </a:solidFill>
                                      <a:latin typeface="Cambria Math" panose="02040503050406030204" pitchFamily="18" charset="0"/>
                                    </a:rPr>
                                  </m:ctrlPr>
                                </m:fPr>
                                <m:num>
                                  <m:r>
                                    <a:rPr lang="en-US" b="0" i="1" kern="1000" spc="30" smtClean="0">
                                      <a:solidFill>
                                        <a:schemeClr val="tx1">
                                          <a:lumMod val="85000"/>
                                          <a:lumOff val="15000"/>
                                        </a:schemeClr>
                                      </a:solidFill>
                                      <a:latin typeface="Cambria Math" panose="02040503050406030204" pitchFamily="18" charset="0"/>
                                    </a:rPr>
                                    <m:t>𝜂𝛽</m:t>
                                  </m:r>
                                </m:num>
                                <m:den>
                                  <m:r>
                                    <a:rPr lang="en-US" b="0" i="1" kern="1000" spc="30" smtClean="0">
                                      <a:solidFill>
                                        <a:schemeClr val="tx1">
                                          <a:lumMod val="85000"/>
                                          <a:lumOff val="15000"/>
                                        </a:schemeClr>
                                      </a:solidFill>
                                      <a:latin typeface="Cambria Math" panose="02040503050406030204" pitchFamily="18" charset="0"/>
                                    </a:rPr>
                                    <m:t>2</m:t>
                                  </m:r>
                                  <m:r>
                                    <a:rPr lang="en-US" b="0" i="1" kern="1000" spc="30" smtClean="0">
                                      <a:solidFill>
                                        <a:schemeClr val="tx1">
                                          <a:lumMod val="85000"/>
                                          <a:lumOff val="15000"/>
                                        </a:schemeClr>
                                      </a:solidFill>
                                      <a:latin typeface="Cambria Math" panose="02040503050406030204" pitchFamily="18" charset="0"/>
                                    </a:rPr>
                                    <m:t>𝑎</m:t>
                                  </m:r>
                                </m:den>
                              </m:f>
                            </m:e>
                          </m:d>
                          <m:r>
                            <a:rPr lang="en-US" b="0" i="1" kern="1000" spc="30" smtClean="0">
                              <a:solidFill>
                                <a:schemeClr val="tx1">
                                  <a:lumMod val="85000"/>
                                  <a:lumOff val="15000"/>
                                </a:schemeClr>
                              </a:solidFill>
                              <a:latin typeface="Cambria Math" panose="02040503050406030204" pitchFamily="18" charset="0"/>
                            </a:rPr>
                            <m:t>≈</m:t>
                          </m:r>
                          <m:f>
                            <m:fPr>
                              <m:ctrlPr>
                                <a:rPr lang="en-US" i="1" kern="1000" spc="30">
                                  <a:solidFill>
                                    <a:schemeClr val="tx1">
                                      <a:lumMod val="85000"/>
                                      <a:lumOff val="15000"/>
                                    </a:schemeClr>
                                  </a:solidFill>
                                  <a:latin typeface="Cambria Math" panose="02040503050406030204" pitchFamily="18" charset="0"/>
                                </a:rPr>
                              </m:ctrlPr>
                            </m:fPr>
                            <m:num>
                              <m:r>
                                <a:rPr lang="en-US" b="0" i="1" kern="1000" spc="30" smtClean="0">
                                  <a:solidFill>
                                    <a:schemeClr val="tx1">
                                      <a:lumMod val="85000"/>
                                      <a:lumOff val="15000"/>
                                    </a:schemeClr>
                                  </a:solidFill>
                                  <a:latin typeface="Cambria Math" panose="02040503050406030204" pitchFamily="18" charset="0"/>
                                </a:rPr>
                                <m:t>𝜂𝛽</m:t>
                              </m:r>
                            </m:num>
                            <m:den>
                              <m:r>
                                <a:rPr lang="en-US" b="0" i="1" kern="1000" spc="30" smtClean="0">
                                  <a:solidFill>
                                    <a:schemeClr val="tx1">
                                      <a:lumMod val="85000"/>
                                      <a:lumOff val="15000"/>
                                    </a:schemeClr>
                                  </a:solidFill>
                                  <a:latin typeface="Cambria Math" panose="02040503050406030204" pitchFamily="18" charset="0"/>
                                </a:rPr>
                                <m:t>2</m:t>
                              </m:r>
                              <m:r>
                                <a:rPr lang="en-US" b="0" i="1" kern="1000" spc="30" smtClean="0">
                                  <a:solidFill>
                                    <a:schemeClr val="tx1">
                                      <a:lumMod val="85000"/>
                                      <a:lumOff val="15000"/>
                                    </a:schemeClr>
                                  </a:solidFill>
                                  <a:latin typeface="Cambria Math" panose="02040503050406030204" pitchFamily="18" charset="0"/>
                                </a:rPr>
                                <m:t>𝑎</m:t>
                              </m:r>
                            </m:den>
                          </m:f>
                        </m:e>
                      </m:func>
                    </m:oMath>
                  </m:oMathPara>
                </a14:m>
                <a:endParaRPr lang="en-US"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1520" y="3919633"/>
                <a:ext cx="3431388" cy="68461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128269" y="1475191"/>
                <a:ext cx="2962285" cy="338554"/>
              </a:xfrm>
              <a:prstGeom prst="rect">
                <a:avLst/>
              </a:prstGeom>
              <a:noFill/>
            </p:spPr>
            <p:txBody>
              <a:bodyPr wrap="none" lIns="0" tIns="0" rIns="0" bIns="0" rtlCol="0" anchor="ctr">
                <a:sp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𝐴</m:t>
                          </m:r>
                        </m:e>
                        <m:sub>
                          <m:r>
                            <a:rPr lang="en-US" sz="2000" b="0" i="1" smtClean="0">
                              <a:solidFill>
                                <a:srgbClr val="000000"/>
                              </a:solidFill>
                              <a:latin typeface="Cambria Math" panose="02040503050406030204" pitchFamily="18" charset="0"/>
                            </a:rPr>
                            <m:t>𝑣</m:t>
                          </m:r>
                        </m:sub>
                      </m:sSub>
                      <m:d>
                        <m:dPr>
                          <m:ctrlPr>
                            <a:rPr lang="en-US" sz="2000" b="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𝑡</m:t>
                          </m:r>
                        </m:e>
                      </m:d>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𝜁</m:t>
                      </m:r>
                      <m:r>
                        <a:rPr lang="en-US" sz="2000" b="0" i="1" smtClean="0">
                          <a:solidFill>
                            <a:srgbClr val="000000"/>
                          </a:solidFill>
                          <a:latin typeface="Cambria Math" panose="02040503050406030204" pitchFamily="18" charset="0"/>
                        </a:rPr>
                        <m:t>⋅ℓ⋅</m:t>
                      </m:r>
                      <m:func>
                        <m:funcPr>
                          <m:ctrlPr>
                            <a:rPr lang="en-US" sz="2000" b="0" i="1" smtClean="0">
                              <a:solidFill>
                                <a:srgbClr val="000000"/>
                              </a:solidFill>
                              <a:latin typeface="Cambria Math" panose="02040503050406030204" pitchFamily="18" charset="0"/>
                            </a:rPr>
                          </m:ctrlPr>
                        </m:funcPr>
                        <m:fName>
                          <m:r>
                            <m:rPr>
                              <m:sty m:val="p"/>
                            </m:rPr>
                            <a:rPr lang="en-US" sz="2000" b="0" i="0" smtClean="0">
                              <a:solidFill>
                                <a:srgbClr val="000000"/>
                              </a:solidFill>
                              <a:latin typeface="Cambria Math" panose="02040503050406030204" pitchFamily="18" charset="0"/>
                            </a:rPr>
                            <m:t>sin</m:t>
                          </m:r>
                        </m:fName>
                        <m:e>
                          <m:d>
                            <m:dPr>
                              <m:ctrlPr>
                                <a:rPr lang="en-US" sz="2000" b="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𝜔</m:t>
                              </m:r>
                              <m:r>
                                <a:rPr lang="en-US" sz="2000" b="0" i="1" smtClean="0">
                                  <a:solidFill>
                                    <a:srgbClr val="000000"/>
                                  </a:solidFill>
                                  <a:latin typeface="Cambria Math" panose="02040503050406030204" pitchFamily="18" charset="0"/>
                                </a:rPr>
                                <m:t>𝑡</m:t>
                              </m:r>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𝜙</m:t>
                              </m:r>
                            </m:e>
                          </m:d>
                        </m:e>
                      </m:func>
                    </m:oMath>
                  </m:oMathPara>
                </a14:m>
                <a:endParaRPr lang="en-US" sz="2000" b="0" dirty="0" smtClean="0">
                  <a:solidFill>
                    <a:srgbClr val="000000"/>
                  </a:solidFill>
                  <a:latin typeface="Humanst521 BT" panose="020B0602020204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128269" y="1475191"/>
                <a:ext cx="2962285" cy="338554"/>
              </a:xfrm>
              <a:prstGeom prst="rect">
                <a:avLst/>
              </a:prstGeom>
              <a:blipFill>
                <a:blip r:embed="rId3"/>
                <a:stretch>
                  <a:fillRect l="-1235" b="-23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220072" y="876501"/>
                <a:ext cx="3744416" cy="587981"/>
              </a:xfrm>
              <a:prstGeom prst="rect">
                <a:avLst/>
              </a:prstGeom>
              <a:noFill/>
            </p:spPr>
            <p:txBody>
              <a:bodyPr wrap="square" lIns="0" tIns="0" rIns="0" bIns="0" rtlCol="0" anchor="ctr">
                <a:spAutoFit/>
              </a:bodyPr>
              <a:lstStyle/>
              <a:p>
                <a:pPr eaLnBrk="1" hangingPunct="1">
                  <a:lnSpc>
                    <a:spcPct val="110000"/>
                  </a:lnSpc>
                  <a:spcBef>
                    <a:spcPct val="0"/>
                  </a:spcBef>
                  <a:buClr>
                    <a:srgbClr val="000000"/>
                  </a:buClr>
                </a:pPr>
                <a14:m>
                  <m:oMath xmlns:m="http://schemas.openxmlformats.org/officeDocument/2006/math">
                    <m:sSub>
                      <m:sSubPr>
                        <m:ctrlPr>
                          <a:rPr lang="en-US" sz="1800" b="0" i="1" dirty="0" smtClean="0">
                            <a:solidFill>
                              <a:srgbClr val="000000"/>
                            </a:solidFill>
                            <a:latin typeface="Cambria Math" panose="02040503050406030204" pitchFamily="18" charset="0"/>
                          </a:rPr>
                        </m:ctrlPr>
                      </m:sSubPr>
                      <m:e>
                        <m:r>
                          <a:rPr lang="en-US" sz="1800" b="0" i="1" dirty="0" smtClean="0">
                            <a:solidFill>
                              <a:srgbClr val="000000"/>
                            </a:solidFill>
                            <a:latin typeface="Cambria Math" panose="02040503050406030204" pitchFamily="18" charset="0"/>
                          </a:rPr>
                          <m:t>𝐴</m:t>
                        </m:r>
                      </m:e>
                      <m:sub>
                        <m:r>
                          <a:rPr lang="en-US" sz="1800" b="0" i="1" dirty="0" smtClean="0">
                            <a:solidFill>
                              <a:srgbClr val="000000"/>
                            </a:solidFill>
                            <a:latin typeface="Cambria Math" panose="02040503050406030204" pitchFamily="18" charset="0"/>
                          </a:rPr>
                          <m:t>𝑣</m:t>
                        </m:r>
                      </m:sub>
                    </m:sSub>
                  </m:oMath>
                </a14:m>
                <a:r>
                  <a:rPr lang="en-US" sz="1800" b="0" dirty="0" smtClean="0">
                    <a:solidFill>
                      <a:srgbClr val="000000"/>
                    </a:solidFill>
                    <a:latin typeface="Humanst521 BT" panose="020B0602020204020204" pitchFamily="34" charset="0"/>
                  </a:rPr>
                  <a:t>: amplitude in detector</a:t>
                </a:r>
                <a:br>
                  <a:rPr lang="en-US" sz="1800" b="0" dirty="0" smtClean="0">
                    <a:solidFill>
                      <a:srgbClr val="000000"/>
                    </a:solidFill>
                    <a:latin typeface="Humanst521 BT" panose="020B0602020204020204" pitchFamily="34" charset="0"/>
                  </a:rPr>
                </a:br>
                <a14:m>
                  <m:oMath xmlns:m="http://schemas.openxmlformats.org/officeDocument/2006/math">
                    <m:r>
                      <a:rPr lang="en-US" sz="1800" b="0" i="1" smtClean="0">
                        <a:solidFill>
                          <a:srgbClr val="000000"/>
                        </a:solidFill>
                        <a:latin typeface="Cambria Math" panose="02040503050406030204" pitchFamily="18" charset="0"/>
                      </a:rPr>
                      <m:t>ℓ</m:t>
                    </m:r>
                  </m:oMath>
                </a14:m>
                <a:r>
                  <a:rPr lang="en-US" sz="1800" b="0" dirty="0" smtClean="0">
                    <a:solidFill>
                      <a:srgbClr val="000000"/>
                    </a:solidFill>
                    <a:latin typeface="Humanst521 BT" panose="020B0602020204020204" pitchFamily="34" charset="0"/>
                  </a:rPr>
                  <a:t>: distance between decay and detector</a:t>
                </a:r>
              </a:p>
            </p:txBody>
          </p:sp>
        </mc:Choice>
        <mc:Fallback xmlns="">
          <p:sp>
            <p:nvSpPr>
              <p:cNvPr id="8" name="TextBox 7"/>
              <p:cNvSpPr txBox="1">
                <a:spLocks noRot="1" noChangeAspect="1" noMove="1" noResize="1" noEditPoints="1" noAdjustHandles="1" noChangeArrowheads="1" noChangeShapeType="1" noTextEdit="1"/>
              </p:cNvSpPr>
              <p:nvPr/>
            </p:nvSpPr>
            <p:spPr>
              <a:xfrm>
                <a:off x="5220072" y="876501"/>
                <a:ext cx="3744416" cy="587981"/>
              </a:xfrm>
              <a:prstGeom prst="rect">
                <a:avLst/>
              </a:prstGeom>
              <a:blipFill>
                <a:blip r:embed="rId4"/>
                <a:stretch>
                  <a:fillRect l="-2276" t="-13542" r="-2439"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508070" y="2003755"/>
                <a:ext cx="2120003" cy="628890"/>
              </a:xfrm>
              <a:prstGeom prst="rect">
                <a:avLst/>
              </a:prstGeom>
              <a:noFill/>
            </p:spPr>
            <p:txBody>
              <a:bodyPr wrap="none" lIns="0" tIns="0" rIns="0" bIns="0" rtlCol="0" anchor="ctr">
                <a:spAutoFit/>
              </a:bodyPr>
              <a:lstStyle/>
              <a:p>
                <a:pPr>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f>
                        <m:fPr>
                          <m:ctrlPr>
                            <a:rPr lang="en-US" sz="1800" i="1">
                              <a:solidFill>
                                <a:srgbClr val="000000"/>
                              </a:solidFill>
                              <a:latin typeface="Cambria Math" panose="02040503050406030204" pitchFamily="18" charset="0"/>
                            </a:rPr>
                          </m:ctrlPr>
                        </m:fPr>
                        <m:num>
                          <m:r>
                            <a:rPr lang="en-US" sz="1800" i="1">
                              <a:solidFill>
                                <a:srgbClr val="000000"/>
                              </a:solidFill>
                              <a:latin typeface="Cambria Math" panose="02040503050406030204" pitchFamily="18" charset="0"/>
                            </a:rPr>
                            <m:t>𝑑𝐴</m:t>
                          </m:r>
                        </m:num>
                        <m:den>
                          <m:r>
                            <a:rPr lang="en-US" sz="1800" i="1">
                              <a:solidFill>
                                <a:srgbClr val="000000"/>
                              </a:solidFill>
                              <a:latin typeface="Cambria Math" panose="02040503050406030204" pitchFamily="18" charset="0"/>
                            </a:rPr>
                            <m:t>𝑑</m:t>
                          </m:r>
                          <m:r>
                            <a:rPr lang="en-US" sz="1800" i="1">
                              <a:solidFill>
                                <a:srgbClr val="000000"/>
                              </a:solidFill>
                              <a:latin typeface="Cambria Math" panose="02040503050406030204" pitchFamily="18" charset="0"/>
                            </a:rPr>
                            <m:t>𝜁</m:t>
                          </m:r>
                        </m:den>
                      </m:f>
                      <m:r>
                        <a:rPr lang="en-US" sz="1800" b="0" i="1" smtClean="0">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ℓ⋅</m:t>
                      </m:r>
                      <m:func>
                        <m:funcPr>
                          <m:ctrlPr>
                            <a:rPr lang="en-US" sz="1800" i="1">
                              <a:solidFill>
                                <a:srgbClr val="000000"/>
                              </a:solidFill>
                              <a:latin typeface="Cambria Math" panose="02040503050406030204" pitchFamily="18" charset="0"/>
                            </a:rPr>
                          </m:ctrlPr>
                        </m:funcPr>
                        <m:fName>
                          <m:r>
                            <m:rPr>
                              <m:sty m:val="p"/>
                            </m:rPr>
                            <a:rPr lang="en-US" sz="1800">
                              <a:solidFill>
                                <a:srgbClr val="000000"/>
                              </a:solidFill>
                              <a:latin typeface="Cambria Math" panose="02040503050406030204" pitchFamily="18" charset="0"/>
                            </a:rPr>
                            <m:t>sin</m:t>
                          </m:r>
                        </m:fName>
                        <m:e>
                          <m:d>
                            <m:dPr>
                              <m:ctrlPr>
                                <a:rPr lang="en-US" sz="1800" i="1">
                                  <a:solidFill>
                                    <a:srgbClr val="000000"/>
                                  </a:solidFill>
                                  <a:latin typeface="Cambria Math" panose="02040503050406030204" pitchFamily="18" charset="0"/>
                                </a:rPr>
                              </m:ctrlPr>
                            </m:dPr>
                            <m:e>
                              <m:r>
                                <a:rPr lang="en-US" sz="1800" i="1">
                                  <a:solidFill>
                                    <a:srgbClr val="000000"/>
                                  </a:solidFill>
                                  <a:latin typeface="Cambria Math" panose="02040503050406030204" pitchFamily="18" charset="0"/>
                                </a:rPr>
                                <m:t>𝜔</m:t>
                              </m:r>
                              <m:r>
                                <a:rPr lang="en-US" sz="1800" i="1">
                                  <a:solidFill>
                                    <a:srgbClr val="000000"/>
                                  </a:solidFill>
                                  <a:latin typeface="Cambria Math" panose="02040503050406030204" pitchFamily="18" charset="0"/>
                                </a:rPr>
                                <m:t>𝑡</m:t>
                              </m:r>
                              <m:r>
                                <a:rPr lang="en-US" sz="1800" i="1">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𝜙</m:t>
                              </m:r>
                            </m:e>
                          </m:d>
                        </m:e>
                      </m:func>
                    </m:oMath>
                  </m:oMathPara>
                </a14:m>
                <a:endParaRPr lang="en-US" sz="1800" b="0" dirty="0" smtClean="0">
                  <a:solidFill>
                    <a:srgbClr val="000000"/>
                  </a:solidFill>
                  <a:latin typeface="Humanst521 BT" panose="020B0602020204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508070" y="2003755"/>
                <a:ext cx="2120003" cy="62889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77540" y="752221"/>
                <a:ext cx="2232791" cy="6117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𝑡</m:t>
                          </m:r>
                        </m:e>
                      </m:d>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𝑢</m:t>
                              </m:r>
                            </m:sub>
                          </m:sSub>
                          <m:d>
                            <m:dPr>
                              <m:ctrlPr>
                                <a:rPr lang="en-US" b="0"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𝑡</m:t>
                              </m:r>
                            </m:e>
                          </m:d>
                          <m:r>
                            <a:rPr lang="en-US" b="0" i="1" smtClean="0">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𝑑</m:t>
                              </m:r>
                            </m:sub>
                          </m:sSub>
                          <m:d>
                            <m:dPr>
                              <m:ctrlPr>
                                <a:rPr lang="en-US" b="0"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𝑡</m:t>
                              </m:r>
                            </m:e>
                          </m:d>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𝑢</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𝑡</m:t>
                              </m:r>
                            </m:e>
                          </m:d>
                          <m:r>
                            <a:rPr lang="en-US" b="0" i="1" smtClean="0">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𝑑</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𝑡</m:t>
                              </m:r>
                            </m:e>
                          </m:d>
                        </m:den>
                      </m:f>
                    </m:oMath>
                  </m:oMathPara>
                </a14:m>
                <a:endParaRPr lang="en-US" dirty="0">
                  <a:latin typeface="Humanst521 BT" panose="020B0602020204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77540" y="752221"/>
                <a:ext cx="2232791" cy="61177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94616" y="1917436"/>
                <a:ext cx="3489097"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𝑑𝐴</m:t>
                      </m:r>
                      <m:r>
                        <a:rPr lang="en-US" b="0" i="1" smtClean="0">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2</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𝑛</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𝑑</m:t>
                              </m:r>
                            </m:sub>
                          </m:sSub>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𝑢</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𝑑</m:t>
                                      </m:r>
                                    </m:sub>
                                  </m:sSub>
                                </m:e>
                              </m:d>
                            </m:e>
                            <m:sup>
                              <m:r>
                                <a:rPr lang="en-US" i="1">
                                  <a:solidFill>
                                    <a:srgbClr val="000000"/>
                                  </a:solidFill>
                                  <a:latin typeface="Cambria Math" panose="02040503050406030204" pitchFamily="18" charset="0"/>
                                </a:rPr>
                                <m:t>2</m:t>
                              </m:r>
                            </m:sup>
                          </m:sSup>
                        </m:den>
                      </m:f>
                      <m:r>
                        <a:rPr lang="en-US" b="0" i="1" smtClean="0">
                          <a:solidFill>
                            <a:srgbClr val="000000"/>
                          </a:solidFill>
                          <a:latin typeface="Cambria Math" panose="02040503050406030204" pitchFamily="18" charset="0"/>
                        </a:rPr>
                        <m:t> </m:t>
                      </m:r>
                      <m:rad>
                        <m:radPr>
                          <m:degHide m:val="on"/>
                          <m:ctrlPr>
                            <a:rPr lang="en-US" b="0" i="1" smtClean="0">
                              <a:solidFill>
                                <a:srgbClr val="000000"/>
                              </a:solidFill>
                              <a:latin typeface="Cambria Math" panose="02040503050406030204" pitchFamily="18" charset="0"/>
                            </a:rPr>
                          </m:ctrlPr>
                        </m:radPr>
                        <m:deg/>
                        <m:e>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𝑢</m:t>
                                  </m:r>
                                </m:sub>
                              </m:sSub>
                            </m:den>
                          </m:f>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𝑑</m:t>
                                  </m:r>
                                </m:sub>
                              </m:sSub>
                            </m:den>
                          </m:f>
                        </m:e>
                      </m:rad>
                      <m:r>
                        <a:rPr lang="en-US" b="0" i="1" smtClean="0">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m:rPr>
                                      <m:sty m:val="p"/>
                                    </m:rPr>
                                    <a:rPr lang="en-US" b="0" i="0" smtClean="0">
                                      <a:solidFill>
                                        <a:srgbClr val="000000"/>
                                      </a:solidFill>
                                      <a:latin typeface="Cambria Math" panose="02040503050406030204" pitchFamily="18" charset="0"/>
                                    </a:rPr>
                                    <m:t>tot</m:t>
                                  </m:r>
                                </m:sub>
                              </m:sSub>
                            </m:den>
                          </m:f>
                        </m:e>
                      </m:rad>
                    </m:oMath>
                  </m:oMathPara>
                </a14:m>
                <a:endParaRPr lang="en-US" dirty="0">
                  <a:latin typeface="Humanst521 BT" panose="020B0602020204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094616" y="1917436"/>
                <a:ext cx="3489097" cy="8198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201418" y="3008861"/>
                <a:ext cx="2466573" cy="6582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𝑑</m:t>
                      </m:r>
                      <m:r>
                        <a:rPr lang="en-US" i="1" smtClean="0">
                          <a:solidFill>
                            <a:srgbClr val="000000"/>
                          </a:solidFill>
                          <a:latin typeface="Cambria Math" panose="02040503050406030204" pitchFamily="18" charset="0"/>
                        </a:rPr>
                        <m:t>𝜁</m:t>
                      </m:r>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r>
                            <a:rPr lang="en-US" b="0" i="1" smtClean="0">
                              <a:solidFill>
                                <a:srgbClr val="000000"/>
                              </a:solidFill>
                              <a:latin typeface="Cambria Math" panose="02040503050406030204" pitchFamily="18" charset="0"/>
                            </a:rPr>
                            <m:t>ℓ</m:t>
                          </m:r>
                          <m:func>
                            <m:funcPr>
                              <m:ctrlPr>
                                <a:rPr lang="en-US" b="0" i="1" smtClean="0">
                                  <a:solidFill>
                                    <a:srgbClr val="000000"/>
                                  </a:solidFill>
                                  <a:latin typeface="Cambria Math" panose="02040503050406030204" pitchFamily="18" charset="0"/>
                                </a:rPr>
                              </m:ctrlPr>
                            </m:funcPr>
                            <m:fName>
                              <m:r>
                                <m:rPr>
                                  <m:sty m:val="p"/>
                                </m:rPr>
                                <a:rPr lang="en-US" b="0" i="0" smtClean="0">
                                  <a:solidFill>
                                    <a:srgbClr val="000000"/>
                                  </a:solidFill>
                                  <a:latin typeface="Cambria Math" panose="02040503050406030204" pitchFamily="18" charset="0"/>
                                </a:rPr>
                                <m:t>sin</m:t>
                              </m:r>
                            </m:fName>
                            <m:e>
                              <m:d>
                                <m:dPr>
                                  <m:ctrlPr>
                                    <a:rPr lang="en-US" b="0" i="1" smtClean="0">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𝜔</m:t>
                                  </m:r>
                                  <m:r>
                                    <a:rPr lang="en-US" i="1">
                                      <a:solidFill>
                                        <a:srgbClr val="000000"/>
                                      </a:solidFill>
                                      <a:latin typeface="Cambria Math" panose="02040503050406030204" pitchFamily="18" charset="0"/>
                                    </a:rPr>
                                    <m:t>𝑡</m:t>
                                  </m:r>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𝜙</m:t>
                                  </m:r>
                                </m:e>
                              </m:d>
                            </m:e>
                          </m:func>
                          <m:rad>
                            <m:radPr>
                              <m:degHide m:val="on"/>
                              <m:ctrlPr>
                                <a:rPr lang="en-US" b="0" i="1" smtClean="0">
                                  <a:solidFill>
                                    <a:srgbClr val="000000"/>
                                  </a:solidFill>
                                  <a:latin typeface="Cambria Math" panose="02040503050406030204" pitchFamily="18" charset="0"/>
                                </a:rPr>
                              </m:ctrlPr>
                            </m:radPr>
                            <m:deg/>
                            <m:e>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m:rPr>
                                      <m:sty m:val="p"/>
                                    </m:rPr>
                                    <a:rPr lang="en-US" b="0" i="0" smtClean="0">
                                      <a:solidFill>
                                        <a:srgbClr val="000000"/>
                                      </a:solidFill>
                                      <a:latin typeface="Cambria Math" panose="02040503050406030204" pitchFamily="18" charset="0"/>
                                    </a:rPr>
                                    <m:t>tot</m:t>
                                  </m:r>
                                </m:sub>
                              </m:sSub>
                            </m:e>
                          </m:rad>
                        </m:den>
                      </m:f>
                    </m:oMath>
                  </m:oMathPara>
                </a14:m>
                <a:endParaRPr lang="en-US" dirty="0">
                  <a:latin typeface="Humanst521 BT" panose="020B0602020204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01418" y="3008861"/>
                <a:ext cx="2466573" cy="65825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84486" y="3373884"/>
                <a:ext cx="1463606" cy="6832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kern="1000" spc="30" smtClean="0">
                          <a:solidFill>
                            <a:schemeClr val="tx1">
                              <a:lumMod val="85000"/>
                              <a:lumOff val="15000"/>
                            </a:schemeClr>
                          </a:solidFill>
                          <a:latin typeface="Cambria Math" panose="02040503050406030204" pitchFamily="18" charset="0"/>
                        </a:rPr>
                        <m:t>𝜎</m:t>
                      </m:r>
                      <m:d>
                        <m:dPr>
                          <m:ctrlPr>
                            <a:rPr lang="en-US" b="0" i="1" kern="1000" spc="30" smtClean="0">
                              <a:solidFill>
                                <a:schemeClr val="tx1">
                                  <a:lumMod val="85000"/>
                                  <a:lumOff val="15000"/>
                                </a:schemeClr>
                              </a:solidFill>
                              <a:latin typeface="Cambria Math" panose="02040503050406030204" pitchFamily="18" charset="0"/>
                            </a:rPr>
                          </m:ctrlPr>
                        </m:dPr>
                        <m:e>
                          <m:r>
                            <a:rPr lang="en-US" i="1" kern="1000" spc="30">
                              <a:solidFill>
                                <a:schemeClr val="tx1">
                                  <a:lumMod val="85000"/>
                                  <a:lumOff val="15000"/>
                                </a:schemeClr>
                              </a:solidFill>
                              <a:latin typeface="Cambria Math" panose="02040503050406030204" pitchFamily="18" charset="0"/>
                            </a:rPr>
                            <m:t>𝜂</m:t>
                          </m:r>
                        </m:e>
                      </m:d>
                      <m:r>
                        <a:rPr lang="en-US" b="0" i="1" kern="1000" spc="30" smtClean="0">
                          <a:solidFill>
                            <a:schemeClr val="tx1">
                              <a:lumMod val="85000"/>
                              <a:lumOff val="15000"/>
                            </a:schemeClr>
                          </a:solidFill>
                          <a:latin typeface="Cambria Math" panose="02040503050406030204" pitchFamily="18" charset="0"/>
                        </a:rPr>
                        <m:t>=</m:t>
                      </m:r>
                      <m:f>
                        <m:fPr>
                          <m:ctrlPr>
                            <a:rPr lang="en-US" b="0" i="1" kern="1000" spc="30" smtClean="0">
                              <a:solidFill>
                                <a:schemeClr val="tx1">
                                  <a:lumMod val="85000"/>
                                  <a:lumOff val="15000"/>
                                </a:schemeClr>
                              </a:solidFill>
                              <a:latin typeface="Cambria Math" panose="02040503050406030204" pitchFamily="18" charset="0"/>
                            </a:rPr>
                          </m:ctrlPr>
                        </m:fPr>
                        <m:num>
                          <m:r>
                            <a:rPr lang="en-US" b="0" i="1" kern="1000" spc="30" smtClean="0">
                              <a:solidFill>
                                <a:schemeClr val="tx1">
                                  <a:lumMod val="85000"/>
                                  <a:lumOff val="15000"/>
                                </a:schemeClr>
                              </a:solidFill>
                              <a:latin typeface="Cambria Math" panose="02040503050406030204" pitchFamily="18" charset="0"/>
                            </a:rPr>
                            <m:t>2</m:t>
                          </m:r>
                          <m:r>
                            <a:rPr lang="en-US" b="0" i="1" kern="1000" spc="30" smtClean="0">
                              <a:solidFill>
                                <a:schemeClr val="tx1">
                                  <a:lumMod val="85000"/>
                                  <a:lumOff val="15000"/>
                                </a:schemeClr>
                              </a:solidFill>
                              <a:latin typeface="Cambria Math" panose="02040503050406030204" pitchFamily="18" charset="0"/>
                            </a:rPr>
                            <m:t>𝑎</m:t>
                          </m:r>
                          <m:rad>
                            <m:radPr>
                              <m:degHide m:val="on"/>
                              <m:ctrlPr>
                                <a:rPr lang="en-US" b="0" i="1" kern="1000" spc="30" smtClean="0">
                                  <a:solidFill>
                                    <a:schemeClr val="tx1">
                                      <a:lumMod val="85000"/>
                                      <a:lumOff val="15000"/>
                                    </a:schemeClr>
                                  </a:solidFill>
                                  <a:latin typeface="Cambria Math" panose="02040503050406030204" pitchFamily="18" charset="0"/>
                                </a:rPr>
                              </m:ctrlPr>
                            </m:radPr>
                            <m:deg/>
                            <m:e>
                              <m:r>
                                <a:rPr lang="en-US" b="0" i="1" kern="1000" spc="30" smtClean="0">
                                  <a:solidFill>
                                    <a:schemeClr val="tx1">
                                      <a:lumMod val="85000"/>
                                      <a:lumOff val="15000"/>
                                    </a:schemeClr>
                                  </a:solidFill>
                                  <a:latin typeface="Cambria Math" panose="02040503050406030204" pitchFamily="18" charset="0"/>
                                </a:rPr>
                                <m:t>2</m:t>
                              </m:r>
                            </m:e>
                          </m:rad>
                        </m:num>
                        <m:den>
                          <m:r>
                            <a:rPr lang="en-US" b="0" i="1" kern="1000" spc="30" smtClean="0">
                              <a:solidFill>
                                <a:schemeClr val="tx1">
                                  <a:lumMod val="85000"/>
                                  <a:lumOff val="15000"/>
                                </a:schemeClr>
                              </a:solidFill>
                              <a:latin typeface="Cambria Math" panose="02040503050406030204" pitchFamily="18" charset="0"/>
                            </a:rPr>
                            <m:t>𝛽</m:t>
                          </m:r>
                          <m:r>
                            <a:rPr lang="en-US" b="0" i="1" kern="1000" spc="30" smtClean="0">
                              <a:solidFill>
                                <a:schemeClr val="tx1">
                                  <a:lumMod val="85000"/>
                                  <a:lumOff val="15000"/>
                                </a:schemeClr>
                              </a:solidFill>
                              <a:latin typeface="Cambria Math" panose="02040503050406030204" pitchFamily="18" charset="0"/>
                            </a:rPr>
                            <m:t>ℓ</m:t>
                          </m:r>
                          <m:rad>
                            <m:radPr>
                              <m:degHide m:val="on"/>
                              <m:ctrlPr>
                                <a:rPr lang="en-US" b="0" i="1" kern="1000" spc="30" smtClean="0">
                                  <a:solidFill>
                                    <a:schemeClr val="tx1">
                                      <a:lumMod val="85000"/>
                                      <a:lumOff val="15000"/>
                                    </a:schemeClr>
                                  </a:solidFill>
                                  <a:latin typeface="Cambria Math" panose="02040503050406030204" pitchFamily="18" charset="0"/>
                                </a:rPr>
                              </m:ctrlPr>
                            </m:radPr>
                            <m:deg/>
                            <m:e>
                              <m:r>
                                <a:rPr lang="en-US" b="0" i="1" kern="1000" spc="30" smtClean="0">
                                  <a:solidFill>
                                    <a:schemeClr val="tx1">
                                      <a:lumMod val="85000"/>
                                      <a:lumOff val="15000"/>
                                    </a:schemeClr>
                                  </a:solidFill>
                                  <a:latin typeface="Cambria Math" panose="02040503050406030204" pitchFamily="18" charset="0"/>
                                </a:rPr>
                                <m:t>𝑁</m:t>
                              </m:r>
                            </m:e>
                          </m:rad>
                        </m:den>
                      </m:f>
                    </m:oMath>
                  </m:oMathPara>
                </a14:m>
                <a:endParaRPr lang="en-US" dirty="0">
                  <a:latin typeface="Humanst521 BT" panose="020B0602020204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284486" y="3373884"/>
                <a:ext cx="1463606" cy="683264"/>
              </a:xfrm>
              <a:prstGeom prst="rect">
                <a:avLst/>
              </a:prstGeom>
              <a:blipFill>
                <a:blip r:embed="rId9"/>
                <a:stretch>
                  <a:fillRect/>
                </a:stretch>
              </a:blipFill>
            </p:spPr>
            <p:txBody>
              <a:bodyPr/>
              <a:lstStyle/>
              <a:p>
                <a:r>
                  <a:rPr lang="en-US">
                    <a:noFill/>
                  </a:rPr>
                  <a:t> </a:t>
                </a:r>
              </a:p>
            </p:txBody>
          </p:sp>
        </mc:Fallback>
      </mc:AlternateContent>
      <p:sp>
        <p:nvSpPr>
          <p:cNvPr id="14" name="Right Brace 13"/>
          <p:cNvSpPr/>
          <p:nvPr/>
        </p:nvSpPr>
        <p:spPr bwMode="auto">
          <a:xfrm>
            <a:off x="3851920" y="3316690"/>
            <a:ext cx="1344672" cy="945249"/>
          </a:xfrm>
          <a:prstGeom prst="rightBrace">
            <a:avLst>
              <a:gd name="adj1" fmla="val 0"/>
              <a:gd name="adj2" fmla="val 49206"/>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5" name="Oval 14"/>
          <p:cNvSpPr/>
          <p:nvPr/>
        </p:nvSpPr>
        <p:spPr bwMode="auto">
          <a:xfrm>
            <a:off x="6388052" y="3373884"/>
            <a:ext cx="360040" cy="375391"/>
          </a:xfrm>
          <a:prstGeom prst="ellipse">
            <a:avLst/>
          </a:prstGeom>
          <a:noFill/>
          <a:ln w="1905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endParaRPr lang="en-US" dirty="0" smtClean="0">
              <a:solidFill>
                <a:schemeClr val="tx1"/>
              </a:solidFill>
              <a:latin typeface="Humanst521 Lt BT" panose="020B0402020204020304" pitchFamily="34" charset="0"/>
            </a:endParaRPr>
          </a:p>
        </p:txBody>
      </p:sp>
      <p:sp>
        <p:nvSpPr>
          <p:cNvPr id="19" name="Line Callout 1 (Accent Bar) 18"/>
          <p:cNvSpPr/>
          <p:nvPr/>
        </p:nvSpPr>
        <p:spPr bwMode="auto">
          <a:xfrm>
            <a:off x="7060900" y="3008861"/>
            <a:ext cx="1828320" cy="297271"/>
          </a:xfrm>
          <a:prstGeom prst="accentCallout1">
            <a:avLst>
              <a:gd name="adj1" fmla="val 53793"/>
              <a:gd name="adj2" fmla="val 1163"/>
              <a:gd name="adj3" fmla="val 155330"/>
              <a:gd name="adj4" fmla="val -16175"/>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en-US" dirty="0" smtClean="0">
                <a:solidFill>
                  <a:schemeClr val="tx1"/>
                </a:solidFill>
                <a:latin typeface="Humanst521 Lt BT" panose="020B0402020204020304" pitchFamily="34" charset="0"/>
              </a:rPr>
              <a:t>Time averaged sine</a:t>
            </a:r>
          </a:p>
        </p:txBody>
      </p:sp>
      <mc:AlternateContent xmlns:mc="http://schemas.openxmlformats.org/markup-compatibility/2006" xmlns:a14="http://schemas.microsoft.com/office/drawing/2010/main">
        <mc:Choice Requires="a14">
          <p:sp>
            <p:nvSpPr>
              <p:cNvPr id="2" name="Rounded Rectangle 1"/>
              <p:cNvSpPr/>
              <p:nvPr/>
            </p:nvSpPr>
            <p:spPr bwMode="auto">
              <a:xfrm>
                <a:off x="5436096" y="4299942"/>
                <a:ext cx="3168352" cy="648072"/>
              </a:xfrm>
              <a:prstGeom prst="round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Humanst521 Lt BT" panose="020B0402020204020304" pitchFamily="34" charset="0"/>
                  </a:rPr>
                  <a:t>Statistical</a:t>
                </a:r>
                <a:r>
                  <a:rPr kumimoji="0" lang="en-US" sz="2000" b="0" i="0" u="none" strike="noStrike" cap="none" normalizeH="0" dirty="0" smtClean="0">
                    <a:ln>
                      <a:noFill/>
                    </a:ln>
                    <a:solidFill>
                      <a:schemeClr val="bg1"/>
                    </a:solidFill>
                    <a:effectLst/>
                    <a:latin typeface="Humanst521 Lt BT" panose="020B0402020204020304" pitchFamily="34" charset="0"/>
                  </a:rPr>
                  <a:t> sensitivity depends only on </a:t>
                </a:r>
                <a14:m>
                  <m:oMath xmlns:m="http://schemas.openxmlformats.org/officeDocument/2006/math">
                    <m:rad>
                      <m:radPr>
                        <m:degHide m:val="on"/>
                        <m:ctrlPr>
                          <a:rPr kumimoji="0" lang="en-US" sz="2000" b="0" i="1" u="none" strike="noStrike" cap="none" normalizeH="0" smtClean="0">
                            <a:ln>
                              <a:noFill/>
                            </a:ln>
                            <a:solidFill>
                              <a:schemeClr val="bg1"/>
                            </a:solidFill>
                            <a:effectLst/>
                            <a:latin typeface="Cambria Math" panose="02040503050406030204" pitchFamily="18" charset="0"/>
                          </a:rPr>
                        </m:ctrlPr>
                      </m:radPr>
                      <m:deg/>
                      <m:e>
                        <m:r>
                          <a:rPr kumimoji="0" lang="en-US" sz="2000" b="0" i="1" u="none" strike="noStrike" cap="none" normalizeH="0" smtClean="0">
                            <a:ln>
                              <a:noFill/>
                            </a:ln>
                            <a:solidFill>
                              <a:schemeClr val="bg1"/>
                            </a:solidFill>
                            <a:effectLst/>
                            <a:latin typeface="Cambria Math" panose="02040503050406030204" pitchFamily="18" charset="0"/>
                          </a:rPr>
                          <m:t>𝑁</m:t>
                        </m:r>
                      </m:e>
                    </m:rad>
                  </m:oMath>
                </a14:m>
                <a:endParaRPr kumimoji="0" lang="en-US" sz="2000" b="0" i="0" u="none" strike="noStrike" cap="none" normalizeH="0" baseline="0" dirty="0">
                  <a:ln>
                    <a:noFill/>
                  </a:ln>
                  <a:solidFill>
                    <a:schemeClr val="bg1"/>
                  </a:solidFill>
                  <a:effectLst/>
                  <a:latin typeface="Humanst521 Lt BT" panose="020B0402020204020304" pitchFamily="34"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bwMode="auto">
              <a:xfrm>
                <a:off x="5436096" y="4299942"/>
                <a:ext cx="3168352" cy="648072"/>
              </a:xfrm>
              <a:prstGeom prst="roundRect">
                <a:avLst/>
              </a:prstGeom>
              <a:blipFill>
                <a:blip r:embed="rId10"/>
                <a:stretch>
                  <a:fillRect t="-11215" b="-2336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24314865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96423" y="216000"/>
            <a:ext cx="6708025" cy="381375"/>
          </a:xfrm>
        </p:spPr>
        <p:txBody>
          <a:bodyPr/>
          <a:lstStyle/>
          <a:p>
            <a:r>
              <a:rPr lang="en-US" dirty="0" smtClean="0"/>
              <a:t>Muon dipole moments –freezing the spin at PSI</a:t>
            </a:r>
            <a:endParaRPr lang="en-US" dirty="0"/>
          </a:p>
        </p:txBody>
      </p:sp>
      <p:sp>
        <p:nvSpPr>
          <p:cNvPr id="4" name="Slide Number Placeholder 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14</a:t>
            </a:fld>
            <a:endParaRPr lang="de-DE" dirty="0">
              <a:latin typeface="Humanst521 BT" panose="020B0602020204020204" pitchFamily="34" charset="0"/>
            </a:endParaRPr>
          </a:p>
        </p:txBody>
      </p:sp>
      <p:grpSp>
        <p:nvGrpSpPr>
          <p:cNvPr id="5" name="Group 4"/>
          <p:cNvGrpSpPr/>
          <p:nvPr/>
        </p:nvGrpSpPr>
        <p:grpSpPr>
          <a:xfrm>
            <a:off x="6683252" y="3568634"/>
            <a:ext cx="2058141" cy="664562"/>
            <a:chOff x="6683252" y="3568634"/>
            <a:chExt cx="2058141" cy="664562"/>
          </a:xfrm>
        </p:grpSpPr>
        <p:sp>
          <p:nvSpPr>
            <p:cNvPr id="6" name="Oval 5"/>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7" name="Arc 6"/>
            <p:cNvSpPr/>
            <p:nvPr/>
          </p:nvSpPr>
          <p:spPr bwMode="auto">
            <a:xfrm rot="658433">
              <a:off x="6693518" y="3568634"/>
              <a:ext cx="2047875" cy="657225"/>
            </a:xfrm>
            <a:prstGeom prst="arc">
              <a:avLst>
                <a:gd name="adj1" fmla="val 7811994"/>
                <a:gd name="adj2" fmla="val 10278245"/>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p:grpSp>
        <p:nvGrpSpPr>
          <p:cNvPr id="8" name="Group 7"/>
          <p:cNvGrpSpPr/>
          <p:nvPr/>
        </p:nvGrpSpPr>
        <p:grpSpPr>
          <a:xfrm>
            <a:off x="7375302" y="2909866"/>
            <a:ext cx="661195" cy="2068284"/>
            <a:chOff x="7375302" y="2909866"/>
            <a:chExt cx="661195" cy="2068284"/>
          </a:xfrm>
        </p:grpSpPr>
        <p:sp>
          <p:nvSpPr>
            <p:cNvPr id="9" name="Oval 8"/>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10" name="Arc 9"/>
            <p:cNvSpPr/>
            <p:nvPr/>
          </p:nvSpPr>
          <p:spPr bwMode="auto">
            <a:xfrm rot="5400000">
              <a:off x="6683947" y="3625600"/>
              <a:ext cx="2047875" cy="657225"/>
            </a:xfrm>
            <a:prstGeom prst="arc">
              <a:avLst>
                <a:gd name="adj1" fmla="val 3339133"/>
                <a:gd name="adj2" fmla="val 8426388"/>
              </a:avLst>
            </a:prstGeom>
            <a:noFill/>
            <a:ln w="19050">
              <a:solidFill>
                <a:srgbClr val="F7450D"/>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1614496" y="675255"/>
                <a:ext cx="6042750"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14496" y="675255"/>
                <a:ext cx="6042750" cy="8220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614496" y="686870"/>
                <a:ext cx="3855911"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e>
                      </m:d>
                    </m:oMath>
                  </m:oMathPara>
                </a14:m>
                <a:endParaRPr lang="en-US" dirty="0">
                  <a:latin typeface="Humanst521 Lt BT" panose="020B04020202040203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614496" y="686870"/>
                <a:ext cx="3855911" cy="822020"/>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p:cNvCxnSpPr/>
          <p:nvPr/>
        </p:nvCxnSpPr>
        <p:spPr bwMode="auto">
          <a:xfrm>
            <a:off x="5375643" y="3291830"/>
            <a:ext cx="3230555" cy="87896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Arc 14"/>
          <p:cNvSpPr/>
          <p:nvPr/>
        </p:nvSpPr>
        <p:spPr bwMode="auto">
          <a:xfrm>
            <a:off x="2716814" y="2059900"/>
            <a:ext cx="5306187" cy="2553764"/>
          </a:xfrm>
          <a:prstGeom prst="arc">
            <a:avLst>
              <a:gd name="adj1" fmla="val 19979841"/>
              <a:gd name="adj2" fmla="val 18500758"/>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16" name="Group 15"/>
          <p:cNvGrpSpPr/>
          <p:nvPr/>
        </p:nvGrpSpPr>
        <p:grpSpPr>
          <a:xfrm>
            <a:off x="7703914" y="3792702"/>
            <a:ext cx="601387" cy="249888"/>
            <a:chOff x="7703914" y="3792702"/>
            <a:chExt cx="601387" cy="249888"/>
          </a:xfrm>
        </p:grpSpPr>
        <p:cxnSp>
          <p:nvCxnSpPr>
            <p:cNvPr id="17" name="Straight Arrow Connector 16"/>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11"/>
                  <a:stretch>
                    <a:fillRect l="-9524" b="-5128"/>
                  </a:stretch>
                </a:blipFill>
              </p:spPr>
              <p:txBody>
                <a:bodyPr/>
                <a:lstStyle/>
                <a:p>
                  <a:r>
                    <a:rPr lang="en-US">
                      <a:noFill/>
                    </a:rPr>
                    <a:t> </a:t>
                  </a:r>
                </a:p>
              </p:txBody>
            </p:sp>
          </mc:Fallback>
        </mc:AlternateContent>
      </p:grpSp>
      <p:sp>
        <p:nvSpPr>
          <p:cNvPr id="19" name="Oval 18"/>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20" name="Up Arrow 19"/>
          <p:cNvSpPr/>
          <p:nvPr/>
        </p:nvSpPr>
        <p:spPr bwMode="auto">
          <a:xfrm>
            <a:off x="5873014" y="2688497"/>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p:sp>
        <p:nvSpPr>
          <p:cNvPr id="23" name="Right Brace 22"/>
          <p:cNvSpPr/>
          <p:nvPr/>
        </p:nvSpPr>
        <p:spPr bwMode="auto">
          <a:xfrm rot="5400000">
            <a:off x="3566677" y="338518"/>
            <a:ext cx="345578"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3208299" y="1753165"/>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g</a:t>
                </a:r>
                <a:r>
                  <a:rPr lang="en-US" sz="1400" b="0" kern="1000" spc="30" dirty="0" smtClean="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208299" y="1753165"/>
                <a:ext cx="986134" cy="220381"/>
              </a:xfrm>
              <a:prstGeom prst="rect">
                <a:avLst/>
              </a:prstGeom>
              <a:blipFill>
                <a:blip r:embed="rId14"/>
                <a:stretch>
                  <a:fillRect l="-11111" t="-25000" b="-50000"/>
                </a:stretch>
              </a:blipFill>
            </p:spPr>
            <p:txBody>
              <a:bodyPr/>
              <a:lstStyle/>
              <a:p>
                <a:r>
                  <a:rPr lang="en-US">
                    <a:noFill/>
                  </a:rPr>
                  <a:t> </a:t>
                </a:r>
              </a:p>
            </p:txBody>
          </p:sp>
        </mc:Fallback>
      </mc:AlternateContent>
      <p:grpSp>
        <p:nvGrpSpPr>
          <p:cNvPr id="25" name="Group 24"/>
          <p:cNvGrpSpPr/>
          <p:nvPr/>
        </p:nvGrpSpPr>
        <p:grpSpPr>
          <a:xfrm>
            <a:off x="5018420" y="1436222"/>
            <a:ext cx="1783304" cy="536585"/>
            <a:chOff x="4948936" y="1355299"/>
            <a:chExt cx="1783304" cy="593690"/>
          </a:xfrm>
        </p:grpSpPr>
        <p:sp>
          <p:nvSpPr>
            <p:cNvPr id="26" name="Right Brace 25"/>
            <p:cNvSpPr/>
            <p:nvPr/>
          </p:nvSpPr>
          <p:spPr bwMode="auto">
            <a:xfrm rot="5400000">
              <a:off x="5650963" y="653272"/>
              <a:ext cx="379249" cy="1783304"/>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5367881" y="1728608"/>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367881" y="1728608"/>
                  <a:ext cx="1199247" cy="220381"/>
                </a:xfrm>
                <a:prstGeom prst="rect">
                  <a:avLst/>
                </a:prstGeom>
                <a:blipFill>
                  <a:blip r:embed="rId15"/>
                  <a:stretch>
                    <a:fillRect l="-9137" t="-24242" b="-63636"/>
                  </a:stretch>
                </a:blipFill>
              </p:spPr>
              <p:txBody>
                <a:bodyPr/>
                <a:lstStyle/>
                <a:p>
                  <a:r>
                    <a:rPr lang="en-US">
                      <a:noFill/>
                    </a:rPr>
                    <a:t> </a:t>
                  </a:r>
                </a:p>
              </p:txBody>
            </p:sp>
          </mc:Fallback>
        </mc:AlternateContent>
      </p:grpSp>
      <p:grpSp>
        <p:nvGrpSpPr>
          <p:cNvPr id="28" name="Group 27"/>
          <p:cNvGrpSpPr/>
          <p:nvPr/>
        </p:nvGrpSpPr>
        <p:grpSpPr>
          <a:xfrm>
            <a:off x="2529687" y="787160"/>
            <a:ext cx="2480274" cy="649063"/>
            <a:chOff x="3202309" y="706237"/>
            <a:chExt cx="2055492" cy="649063"/>
          </a:xfrm>
        </p:grpSpPr>
        <p:cxnSp>
          <p:nvCxnSpPr>
            <p:cNvPr id="29" name="Straight Connector 28"/>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sp>
        <p:nvSpPr>
          <p:cNvPr id="33" name="TextBox 32"/>
          <p:cNvSpPr txBox="1"/>
          <p:nvPr/>
        </p:nvSpPr>
        <p:spPr>
          <a:xfrm>
            <a:off x="87519" y="4925651"/>
            <a:ext cx="2271584"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Farley et al,, PRL93 042001 (2004) ] ,</a:t>
            </a:r>
          </a:p>
        </p:txBody>
      </p:sp>
      <mc:AlternateContent xmlns:mc="http://schemas.openxmlformats.org/markup-compatibility/2006" xmlns:a14="http://schemas.microsoft.com/office/drawing/2010/main">
        <mc:Choice Requires="a14">
          <p:sp>
            <p:nvSpPr>
              <p:cNvPr id="55" name="TextBox 54"/>
              <p:cNvSpPr txBox="1"/>
              <p:nvPr/>
            </p:nvSpPr>
            <p:spPr>
              <a:xfrm rot="788458">
                <a:off x="5389933" y="3476724"/>
                <a:ext cx="966162"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=31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rot="788458">
                <a:off x="5389933" y="3476724"/>
                <a:ext cx="966162" cy="236988"/>
              </a:xfrm>
              <a:prstGeom prst="rect">
                <a:avLst/>
              </a:prstGeom>
              <a:blipFill>
                <a:blip r:embed="rId25"/>
                <a:stretch>
                  <a:fillRect l="-2424"/>
                </a:stretch>
              </a:blipFill>
            </p:spPr>
            <p:txBody>
              <a:bodyPr/>
              <a:lstStyle/>
              <a:p>
                <a:r>
                  <a:rPr lang="en-US">
                    <a:noFill/>
                  </a:rPr>
                  <a:t> </a:t>
                </a:r>
              </a:p>
            </p:txBody>
          </p:sp>
        </mc:Fallback>
      </mc:AlternateContent>
      <p:grpSp>
        <p:nvGrpSpPr>
          <p:cNvPr id="56" name="Group 55"/>
          <p:cNvGrpSpPr/>
          <p:nvPr/>
        </p:nvGrpSpPr>
        <p:grpSpPr>
          <a:xfrm>
            <a:off x="88909" y="2136198"/>
            <a:ext cx="4123024" cy="2230123"/>
            <a:chOff x="4737189" y="2781665"/>
            <a:chExt cx="4123024" cy="2230123"/>
          </a:xfrm>
        </p:grpSpPr>
        <p:pic>
          <p:nvPicPr>
            <p:cNvPr id="57" name="Picture 56"/>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xmlns:a14="http://schemas.microsoft.com/office/drawing/2010/main">
          <mc:Choice Requires="a14">
            <p:sp>
              <p:nvSpPr>
                <p:cNvPr id="58" name="Rectangular Callout 57"/>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xmlns="">
            <p:sp>
              <p:nvSpPr>
                <p:cNvPr id="58" name="Rectangular Callout 57"/>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27"/>
                  <a:stretch>
                    <a:fillRect/>
                  </a:stretch>
                </a:blipFill>
                <a:ln w="1905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ular Callout 58"/>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xmlns="">
            <p:sp>
              <p:nvSpPr>
                <p:cNvPr id="59" name="Rectangular Callout 58"/>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28"/>
                  <a:stretch>
                    <a:fillRect l="-4839"/>
                  </a:stretch>
                </a:blipFill>
                <a:ln w="19050" cap="flat" cmpd="sng" algn="ctr">
                  <a:solidFill>
                    <a:srgbClr val="0070C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ular Callout 59"/>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Humanst521 BT" panose="020B0602020204020204" pitchFamily="34" charset="0"/>
                  </a:endParaRPr>
                </a:p>
              </p:txBody>
            </p:sp>
          </mc:Choice>
          <mc:Fallback xmlns="">
            <p:sp>
              <p:nvSpPr>
                <p:cNvPr id="60" name="Rectangular Callout 59"/>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29"/>
                  <a:stretch>
                    <a:fillRect r="-3030"/>
                  </a:stretch>
                </a:blipFill>
                <a:ln w="19050" cap="flat" cmpd="sng" algn="ctr">
                  <a:solidFill>
                    <a:srgbClr val="F7450D"/>
                  </a:solidFill>
                  <a:prstDash val="solid"/>
                  <a:round/>
                  <a:headEnd type="none" w="med" len="med"/>
                  <a:tailEnd type="none" w="med" len="med"/>
                </a:ln>
                <a:effectLst/>
              </p:spPr>
              <p:txBody>
                <a:bodyPr/>
                <a:lstStyle/>
                <a:p>
                  <a:r>
                    <a:rPr lang="en-US">
                      <a:noFill/>
                    </a:rPr>
                    <a:t> </a:t>
                  </a:r>
                </a:p>
              </p:txBody>
            </p:sp>
          </mc:Fallback>
        </mc:AlternateContent>
      </p:grpSp>
      <p:sp>
        <p:nvSpPr>
          <p:cNvPr id="61" name="Arc 60"/>
          <p:cNvSpPr/>
          <p:nvPr/>
        </p:nvSpPr>
        <p:spPr bwMode="auto">
          <a:xfrm>
            <a:off x="2733564" y="2055342"/>
            <a:ext cx="5306187" cy="2553764"/>
          </a:xfrm>
          <a:prstGeom prst="arc">
            <a:avLst>
              <a:gd name="adj1" fmla="val 19979841"/>
              <a:gd name="adj2" fmla="val 8116265"/>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1740759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21"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7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animBg="1"/>
      <p:bldP spid="33" grpId="0"/>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Statistical sensitivity of the frozen spin technique</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1259632" y="1274901"/>
                <a:ext cx="3204467" cy="760721"/>
              </a:xfrm>
              <a:prstGeom prst="rect">
                <a:avLst/>
              </a:prstGeom>
              <a:noFill/>
            </p:spPr>
            <p:txBody>
              <a:bodyPr wrap="none" lIns="0" tIns="0" rIns="0" bIns="0" rtlCol="0" anchor="ctr">
                <a:sp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𝐴</m:t>
                          </m:r>
                        </m:e>
                        <m:sub>
                          <m:r>
                            <a:rPr lang="en-US" sz="2000" b="0" i="1" smtClean="0">
                              <a:solidFill>
                                <a:srgbClr val="000000"/>
                              </a:solidFill>
                              <a:latin typeface="Cambria Math" panose="02040503050406030204" pitchFamily="18" charset="0"/>
                            </a:rPr>
                            <m:t>𝑣</m:t>
                          </m:r>
                        </m:sub>
                      </m:sSub>
                      <m:d>
                        <m:dPr>
                          <m:ctrlPr>
                            <a:rPr lang="en-US" sz="2000" b="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𝑡</m:t>
                          </m:r>
                        </m:e>
                      </m:d>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𝛼</m:t>
                      </m:r>
                      <m:r>
                        <a:rPr lang="en-US" sz="2000" b="0" i="1" smtClean="0">
                          <a:solidFill>
                            <a:srgbClr val="000000"/>
                          </a:solidFill>
                          <a:latin typeface="Cambria Math" panose="02040503050406030204" pitchFamily="18" charset="0"/>
                        </a:rPr>
                        <m:t>𝑃</m:t>
                      </m:r>
                      <m:func>
                        <m:funcPr>
                          <m:ctrlPr>
                            <a:rPr lang="en-US" sz="2000" b="0" i="1" smtClean="0">
                              <a:solidFill>
                                <a:srgbClr val="000000"/>
                              </a:solidFill>
                              <a:latin typeface="Cambria Math" panose="02040503050406030204" pitchFamily="18" charset="0"/>
                            </a:rPr>
                          </m:ctrlPr>
                        </m:funcPr>
                        <m:fName>
                          <m:r>
                            <m:rPr>
                              <m:sty m:val="p"/>
                            </m:rPr>
                            <a:rPr lang="en-US" sz="2000" b="0" i="0" smtClean="0">
                              <a:solidFill>
                                <a:srgbClr val="000000"/>
                              </a:solidFill>
                              <a:latin typeface="Cambria Math" panose="02040503050406030204" pitchFamily="18" charset="0"/>
                            </a:rPr>
                            <m:t>sin</m:t>
                          </m:r>
                        </m:fName>
                        <m:e>
                          <m:d>
                            <m:dPr>
                              <m:ctrlPr>
                                <a:rPr lang="en-US" sz="2000" b="0" i="1" smtClean="0">
                                  <a:solidFill>
                                    <a:srgbClr val="000000"/>
                                  </a:solidFill>
                                  <a:latin typeface="Cambria Math" panose="02040503050406030204" pitchFamily="18" charset="0"/>
                                </a:rPr>
                              </m:ctrlPr>
                            </m:dPr>
                            <m:e>
                              <m:f>
                                <m:fPr>
                                  <m:ctrlPr>
                                    <a:rPr lang="en-US" sz="2000" b="0" i="1" smtClean="0">
                                      <a:solidFill>
                                        <a:srgbClr val="000000"/>
                                      </a:solidFill>
                                      <a:latin typeface="Cambria Math" panose="02040503050406030204" pitchFamily="18" charset="0"/>
                                    </a:rPr>
                                  </m:ctrlPr>
                                </m:fPr>
                                <m:num>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2</m:t>
                                      </m:r>
                                      <m:r>
                                        <a:rPr lang="en-US" sz="2000" b="0" i="1" smtClean="0">
                                          <a:solidFill>
                                            <a:srgbClr val="000000"/>
                                          </a:solidFill>
                                          <a:latin typeface="Cambria Math" panose="02040503050406030204" pitchFamily="18" charset="0"/>
                                        </a:rPr>
                                        <m:t>𝑑</m:t>
                                      </m:r>
                                    </m:e>
                                    <m:sub>
                                      <m:r>
                                        <a:rPr lang="en-US" sz="2000" b="0" i="1" smtClean="0">
                                          <a:solidFill>
                                            <a:srgbClr val="000000"/>
                                          </a:solidFill>
                                          <a:latin typeface="Cambria Math" panose="02040503050406030204" pitchFamily="18" charset="0"/>
                                        </a:rPr>
                                        <m:t>𝜇</m:t>
                                      </m:r>
                                    </m:sub>
                                  </m:sSub>
                                  <m:r>
                                    <a:rPr lang="en-US" sz="2000" b="0" i="1" smtClean="0">
                                      <a:solidFill>
                                        <a:srgbClr val="000000"/>
                                      </a:solidFill>
                                      <a:latin typeface="Cambria Math" panose="02040503050406030204" pitchFamily="18" charset="0"/>
                                    </a:rPr>
                                    <m:t>𝐸𝑡</m:t>
                                  </m:r>
                                </m:num>
                                <m:den>
                                  <m:r>
                                    <m:rPr>
                                      <m:lit/>
                                    </m:rPr>
                                    <a:rPr lang="en-US" sz="2000" b="0" i="1" smtClean="0">
                                      <a:solidFill>
                                        <a:srgbClr val="000000"/>
                                      </a:solidFill>
                                      <a:latin typeface="Cambria Math" panose="02040503050406030204" pitchFamily="18" charset="0"/>
                                    </a:rPr>
                                    <m:t> </m:t>
                                  </m:r>
                                  <m:r>
                                    <a:rPr lang="en-US" sz="2000" b="0" i="1" smtClean="0">
                                      <a:solidFill>
                                        <a:srgbClr val="000000"/>
                                      </a:solidFill>
                                      <a:latin typeface="Cambria Math" panose="02040503050406030204" pitchFamily="18" charset="0"/>
                                    </a:rPr>
                                    <m:t>ℏ</m:t>
                                  </m:r>
                                </m:den>
                              </m:f>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𝜙</m:t>
                              </m:r>
                            </m:e>
                          </m:d>
                        </m:e>
                      </m:func>
                    </m:oMath>
                  </m:oMathPara>
                </a14:m>
                <a:endParaRPr lang="en-US" sz="2000" b="0" dirty="0" smtClean="0">
                  <a:solidFill>
                    <a:srgbClr val="000000"/>
                  </a:solidFill>
                  <a:latin typeface="Humanst521 BT" panose="020B0602020204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59632" y="1274901"/>
                <a:ext cx="3204467" cy="76072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64088" y="757059"/>
                <a:ext cx="3744416" cy="1218795"/>
              </a:xfrm>
              <a:prstGeom prst="rect">
                <a:avLst/>
              </a:prstGeom>
              <a:noFill/>
            </p:spPr>
            <p:txBody>
              <a:bodyPr wrap="square" lIns="0" tIns="0" rIns="0" bIns="0" rtlCol="0" anchor="ctr">
                <a:spAutoFit/>
              </a:bodyPr>
              <a:lstStyle/>
              <a:p>
                <a:pPr eaLnBrk="1" hangingPunct="1">
                  <a:lnSpc>
                    <a:spcPct val="110000"/>
                  </a:lnSpc>
                  <a:spcBef>
                    <a:spcPct val="0"/>
                  </a:spcBef>
                  <a:buClr>
                    <a:srgbClr val="000000"/>
                  </a:buClr>
                </a:pPr>
                <a14:m>
                  <m:oMath xmlns:m="http://schemas.openxmlformats.org/officeDocument/2006/math">
                    <m:sSub>
                      <m:sSubPr>
                        <m:ctrlPr>
                          <a:rPr lang="en-US" sz="1800" b="0" i="1" dirty="0" smtClean="0">
                            <a:solidFill>
                              <a:srgbClr val="000000"/>
                            </a:solidFill>
                            <a:latin typeface="Cambria Math" panose="02040503050406030204" pitchFamily="18" charset="0"/>
                          </a:rPr>
                        </m:ctrlPr>
                      </m:sSubPr>
                      <m:e>
                        <m:r>
                          <a:rPr lang="en-US" sz="1800" b="0" i="1" dirty="0" smtClean="0">
                            <a:solidFill>
                              <a:srgbClr val="000000"/>
                            </a:solidFill>
                            <a:latin typeface="Cambria Math" panose="02040503050406030204" pitchFamily="18" charset="0"/>
                          </a:rPr>
                          <m:t>𝐴</m:t>
                        </m:r>
                      </m:e>
                      <m:sub>
                        <m:r>
                          <a:rPr lang="en-US" sz="1800" b="0" i="1" dirty="0" smtClean="0">
                            <a:solidFill>
                              <a:srgbClr val="000000"/>
                            </a:solidFill>
                            <a:latin typeface="Cambria Math" panose="02040503050406030204" pitchFamily="18" charset="0"/>
                          </a:rPr>
                          <m:t>𝑣</m:t>
                        </m:r>
                      </m:sub>
                    </m:sSub>
                  </m:oMath>
                </a14:m>
                <a:r>
                  <a:rPr lang="en-US" sz="1800" b="0" dirty="0" smtClean="0">
                    <a:solidFill>
                      <a:srgbClr val="000000"/>
                    </a:solidFill>
                    <a:latin typeface="Humanst521 BT" panose="020B0602020204020204" pitchFamily="34" charset="0"/>
                  </a:rPr>
                  <a:t>: amplitude in detector</a:t>
                </a:r>
                <a:br>
                  <a:rPr lang="en-US" sz="1800" b="0" dirty="0" smtClean="0">
                    <a:solidFill>
                      <a:srgbClr val="000000"/>
                    </a:solidFill>
                    <a:latin typeface="Humanst521 BT" panose="020B0602020204020204" pitchFamily="34" charset="0"/>
                  </a:rPr>
                </a:br>
                <a14:m>
                  <m:oMath xmlns:m="http://schemas.openxmlformats.org/officeDocument/2006/math">
                    <m:r>
                      <a:rPr lang="en-US" sz="1800" b="0" i="1" smtClean="0">
                        <a:solidFill>
                          <a:srgbClr val="000000"/>
                        </a:solidFill>
                        <a:latin typeface="Cambria Math" panose="02040503050406030204" pitchFamily="18" charset="0"/>
                      </a:rPr>
                      <m:t>𝑃</m:t>
                    </m:r>
                  </m:oMath>
                </a14:m>
                <a:r>
                  <a:rPr lang="en-US" sz="1800" b="0" dirty="0" smtClean="0">
                    <a:solidFill>
                      <a:srgbClr val="000000"/>
                    </a:solidFill>
                    <a:latin typeface="Humanst521 BT" panose="020B0602020204020204" pitchFamily="34" charset="0"/>
                  </a:rPr>
                  <a:t>: </a:t>
                </a:r>
                <a:r>
                  <a:rPr lang="en-US" sz="1800" dirty="0" smtClean="0">
                    <a:solidFill>
                      <a:srgbClr val="000000"/>
                    </a:solidFill>
                    <a:latin typeface="Humanst521 BT" panose="020B0602020204020204" pitchFamily="34" charset="0"/>
                  </a:rPr>
                  <a:t>initial polarization</a:t>
                </a:r>
              </a:p>
              <a:p>
                <a:pPr eaLnBrk="1" hangingPunct="1">
                  <a:lnSpc>
                    <a:spcPct val="110000"/>
                  </a:lnSpc>
                  <a:spcBef>
                    <a:spcPct val="0"/>
                  </a:spcBef>
                  <a:buClr>
                    <a:srgbClr val="000000"/>
                  </a:buClr>
                </a:pPr>
                <a14:m>
                  <m:oMath xmlns:m="http://schemas.openxmlformats.org/officeDocument/2006/math">
                    <m:r>
                      <a:rPr lang="en-US" sz="1800" b="0" i="1" smtClean="0">
                        <a:solidFill>
                          <a:srgbClr val="000000"/>
                        </a:solidFill>
                        <a:latin typeface="Cambria Math" panose="02040503050406030204" pitchFamily="18" charset="0"/>
                      </a:rPr>
                      <m:t>𝛼</m:t>
                    </m:r>
                  </m:oMath>
                </a14:m>
                <a:r>
                  <a:rPr lang="en-US" sz="1800" b="0" dirty="0" smtClean="0">
                    <a:solidFill>
                      <a:srgbClr val="000000"/>
                    </a:solidFill>
                    <a:latin typeface="Humanst521 BT" panose="020B0602020204020204" pitchFamily="34" charset="0"/>
                  </a:rPr>
                  <a:t>: analysis power </a:t>
                </a:r>
              </a:p>
              <a:p>
                <a:pPr eaLnBrk="1" hangingPunct="1">
                  <a:lnSpc>
                    <a:spcPct val="110000"/>
                  </a:lnSpc>
                  <a:spcBef>
                    <a:spcPct val="0"/>
                  </a:spcBef>
                  <a:buClr>
                    <a:srgbClr val="000000"/>
                  </a:buClr>
                </a:pPr>
                <a14:m>
                  <m:oMath xmlns:m="http://schemas.openxmlformats.org/officeDocument/2006/math">
                    <m:r>
                      <a:rPr lang="en-US" sz="1800" b="0" i="1" smtClean="0">
                        <a:solidFill>
                          <a:srgbClr val="000000"/>
                        </a:solidFill>
                        <a:latin typeface="Cambria Math" panose="02040503050406030204" pitchFamily="18" charset="0"/>
                      </a:rPr>
                      <m:t>𝑡</m:t>
                    </m:r>
                  </m:oMath>
                </a14:m>
                <a:r>
                  <a:rPr lang="en-US" sz="1800" b="0" dirty="0" smtClean="0">
                    <a:solidFill>
                      <a:srgbClr val="000000"/>
                    </a:solidFill>
                    <a:latin typeface="Humanst521 BT" panose="020B0602020204020204" pitchFamily="34" charset="0"/>
                  </a:rPr>
                  <a:t>: mean observation time</a:t>
                </a:r>
              </a:p>
            </p:txBody>
          </p:sp>
        </mc:Choice>
        <mc:Fallback xmlns="">
          <p:sp>
            <p:nvSpPr>
              <p:cNvPr id="8" name="TextBox 7"/>
              <p:cNvSpPr txBox="1">
                <a:spLocks noRot="1" noChangeAspect="1" noMove="1" noResize="1" noEditPoints="1" noAdjustHandles="1" noChangeArrowheads="1" noChangeShapeType="1" noTextEdit="1"/>
              </p:cNvSpPr>
              <p:nvPr/>
            </p:nvSpPr>
            <p:spPr>
              <a:xfrm>
                <a:off x="5364088" y="757059"/>
                <a:ext cx="3744416" cy="1218795"/>
              </a:xfrm>
              <a:prstGeom prst="rect">
                <a:avLst/>
              </a:prstGeom>
              <a:blipFill>
                <a:blip r:embed="rId3"/>
                <a:stretch>
                  <a:fillRect l="-2280" t="-550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187624" y="3424015"/>
                <a:ext cx="2083584" cy="1136273"/>
              </a:xfrm>
              <a:prstGeom prst="rect">
                <a:avLst/>
              </a:prstGeom>
              <a:noFill/>
            </p:spPr>
            <p:txBody>
              <a:bodyPr wrap="none" lIns="0" tIns="0" rIns="0" bIns="0" rtlCol="0" anchor="ctr">
                <a:spAutoFit/>
              </a:bodyPr>
              <a:lstStyle/>
              <a:p>
                <a:pPr>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d>
                            <m:dPr>
                              <m:begChr m:val=""/>
                              <m:endChr m:val="|"/>
                              <m:ctrlPr>
                                <a:rPr lang="en-US" sz="1800" b="0" i="1" smtClean="0">
                                  <a:solidFill>
                                    <a:srgbClr val="000000"/>
                                  </a:solidFill>
                                  <a:latin typeface="Cambria Math" panose="02040503050406030204" pitchFamily="18" charset="0"/>
                                </a:rPr>
                              </m:ctrlPr>
                            </m:dPr>
                            <m:e>
                              <m:f>
                                <m:fPr>
                                  <m:ctrlPr>
                                    <a:rPr lang="en-US" sz="1800" b="0" i="1" smtClean="0">
                                      <a:solidFill>
                                        <a:srgbClr val="000000"/>
                                      </a:solidFill>
                                      <a:latin typeface="Cambria Math" panose="02040503050406030204" pitchFamily="18" charset="0"/>
                                    </a:rPr>
                                  </m:ctrlPr>
                                </m:fPr>
                                <m:num>
                                  <m:r>
                                    <m:rPr>
                                      <m:sty m:val="p"/>
                                    </m:rPr>
                                    <a:rPr lang="en-US" sz="1800" b="0" i="0" smtClean="0">
                                      <a:solidFill>
                                        <a:srgbClr val="000000"/>
                                      </a:solidFill>
                                      <a:latin typeface="Cambria Math" panose="02040503050406030204" pitchFamily="18" charset="0"/>
                                    </a:rPr>
                                    <m:t>d</m:t>
                                  </m:r>
                                  <m:r>
                                    <a:rPr lang="en-US" sz="1800" b="0" i="1" smtClean="0">
                                      <a:solidFill>
                                        <a:srgbClr val="000000"/>
                                      </a:solidFill>
                                      <a:latin typeface="Cambria Math" panose="02040503050406030204" pitchFamily="18" charset="0"/>
                                    </a:rPr>
                                    <m:t>𝐴</m:t>
                                  </m:r>
                                </m:num>
                                <m:den>
                                  <m:r>
                                    <m:rPr>
                                      <m:sty m:val="p"/>
                                    </m:rPr>
                                    <a:rPr lang="en-US" sz="1800" b="0" i="0" smtClean="0">
                                      <a:solidFill>
                                        <a:srgbClr val="000000"/>
                                      </a:solidFill>
                                      <a:latin typeface="Cambria Math" panose="02040503050406030204" pitchFamily="18" charset="0"/>
                                    </a:rPr>
                                    <m:t>d</m:t>
                                  </m:r>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𝑑</m:t>
                                      </m:r>
                                    </m:e>
                                    <m:sub>
                                      <m:r>
                                        <a:rPr lang="en-US" sz="1800" b="0" i="1" smtClean="0">
                                          <a:solidFill>
                                            <a:srgbClr val="000000"/>
                                          </a:solidFill>
                                          <a:latin typeface="Cambria Math" panose="02040503050406030204" pitchFamily="18" charset="0"/>
                                        </a:rPr>
                                        <m:t>𝜇</m:t>
                                      </m:r>
                                    </m:sub>
                                  </m:sSub>
                                </m:den>
                              </m:f>
                            </m:e>
                          </m:d>
                        </m:e>
                        <m:sub>
                          <m:r>
                            <a:rPr lang="en-US" sz="1800" b="0" i="1" smtClean="0">
                              <a:solidFill>
                                <a:srgbClr val="000000"/>
                              </a:solidFill>
                              <a:latin typeface="Cambria Math" panose="02040503050406030204" pitchFamily="18" charset="0"/>
                            </a:rPr>
                            <m:t>𝑚𝑎𝑥</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𝛼</m:t>
                          </m:r>
                          <m:r>
                            <a:rPr lang="en-US" sz="1800" b="0" i="1" smtClean="0">
                              <a:solidFill>
                                <a:srgbClr val="000000"/>
                              </a:solidFill>
                              <a:latin typeface="Cambria Math" panose="02040503050406030204" pitchFamily="18" charset="0"/>
                            </a:rPr>
                            <m:t>𝑃</m:t>
                          </m:r>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𝑑</m:t>
                              </m:r>
                            </m:e>
                            <m:sub>
                              <m:r>
                                <a:rPr lang="en-US" sz="1800" b="0" i="1" smtClean="0">
                                  <a:solidFill>
                                    <a:srgbClr val="000000"/>
                                  </a:solidFill>
                                  <a:latin typeface="Cambria Math" panose="02040503050406030204" pitchFamily="18" charset="0"/>
                                </a:rPr>
                                <m:t>𝜇</m:t>
                              </m:r>
                            </m:sub>
                          </m:sSub>
                          <m:r>
                            <a:rPr lang="en-US" sz="1800" b="0" i="1" smtClean="0">
                              <a:solidFill>
                                <a:srgbClr val="000000"/>
                              </a:solidFill>
                              <a:latin typeface="Cambria Math" panose="02040503050406030204" pitchFamily="18" charset="0"/>
                            </a:rPr>
                            <m:t>𝐸𝑡</m:t>
                          </m:r>
                        </m:num>
                        <m:den>
                          <m:r>
                            <a:rPr lang="en-US" sz="1800" b="0" i="1" smtClean="0">
                              <a:solidFill>
                                <a:srgbClr val="000000"/>
                              </a:solidFill>
                              <a:latin typeface="Cambria Math" panose="02040503050406030204" pitchFamily="18" charset="0"/>
                            </a:rPr>
                            <m:t>ℏ</m:t>
                          </m:r>
                        </m:den>
                      </m:f>
                    </m:oMath>
                  </m:oMathPara>
                </a14:m>
                <a:endParaRPr lang="en-US" sz="1800" b="0" i="1" dirty="0" smtClean="0">
                  <a:solidFill>
                    <a:srgbClr val="000000"/>
                  </a:solidFill>
                  <a:latin typeface="Cambria Math" panose="02040503050406030204" pitchFamily="18" charset="0"/>
                </a:endParaRPr>
              </a:p>
              <a:p>
                <a:pPr>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 </m:t>
                      </m:r>
                    </m:oMath>
                  </m:oMathPara>
                </a14:m>
                <a:endParaRPr lang="en-US" sz="1800" b="0" dirty="0" smtClean="0">
                  <a:solidFill>
                    <a:srgbClr val="000000"/>
                  </a:solidFill>
                  <a:latin typeface="Humanst521 BT" panose="020B0602020204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187624" y="3424015"/>
                <a:ext cx="2083584" cy="11362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77540" y="752221"/>
                <a:ext cx="2232791" cy="6117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𝐴</m:t>
                          </m:r>
                        </m:e>
                        <m:sub>
                          <m:r>
                            <a:rPr lang="en-US" i="1">
                              <a:solidFill>
                                <a:srgbClr val="000000"/>
                              </a:solidFill>
                              <a:latin typeface="Cambria Math" panose="02040503050406030204" pitchFamily="18" charset="0"/>
                            </a:rPr>
                            <m:t>𝑣</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𝑡</m:t>
                          </m:r>
                        </m:e>
                      </m:d>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𝑢</m:t>
                              </m:r>
                            </m:sub>
                          </m:sSub>
                          <m:d>
                            <m:dPr>
                              <m:ctrlPr>
                                <a:rPr lang="en-US" b="0"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𝑡</m:t>
                              </m:r>
                            </m:e>
                          </m:d>
                          <m:r>
                            <a:rPr lang="en-US" b="0" i="1" smtClean="0">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𝑑</m:t>
                              </m:r>
                            </m:sub>
                          </m:sSub>
                          <m:d>
                            <m:dPr>
                              <m:ctrlPr>
                                <a:rPr lang="en-US" b="0" i="1" smtClean="0">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𝑡</m:t>
                              </m:r>
                            </m:e>
                          </m:d>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𝑢</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𝑡</m:t>
                              </m:r>
                            </m:e>
                          </m:d>
                          <m:r>
                            <a:rPr lang="en-US" b="0" i="1" smtClean="0">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𝑑</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𝑡</m:t>
                              </m:r>
                            </m:e>
                          </m:d>
                        </m:den>
                      </m:f>
                    </m:oMath>
                  </m:oMathPara>
                </a14:m>
                <a:endParaRPr lang="en-US" dirty="0">
                  <a:latin typeface="Humanst521 BT" panose="020B0602020204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77540" y="752221"/>
                <a:ext cx="2232791" cy="6117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83675" y="2252522"/>
                <a:ext cx="3495509" cy="8198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000000"/>
                          </a:solidFill>
                          <a:latin typeface="Cambria Math" panose="02040503050406030204" pitchFamily="18" charset="0"/>
                        </a:rPr>
                        <m:t>d</m:t>
                      </m:r>
                      <m:r>
                        <a:rPr lang="en-US" i="1" smtClean="0">
                          <a:solidFill>
                            <a:srgbClr val="000000"/>
                          </a:solidFill>
                          <a:latin typeface="Cambria Math" panose="02040503050406030204" pitchFamily="18" charset="0"/>
                        </a:rPr>
                        <m:t>𝐴</m:t>
                      </m:r>
                      <m:r>
                        <a:rPr lang="en-US" b="0" i="1" smtClean="0">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2</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𝑛</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𝑑</m:t>
                              </m:r>
                            </m:sub>
                          </m:sSub>
                        </m:num>
                        <m:den>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𝑢</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𝑑</m:t>
                                      </m:r>
                                    </m:sub>
                                  </m:sSub>
                                </m:e>
                              </m:d>
                            </m:e>
                            <m:sup>
                              <m:r>
                                <a:rPr lang="en-US" i="1">
                                  <a:solidFill>
                                    <a:srgbClr val="000000"/>
                                  </a:solidFill>
                                  <a:latin typeface="Cambria Math" panose="02040503050406030204" pitchFamily="18" charset="0"/>
                                </a:rPr>
                                <m:t>2</m:t>
                              </m:r>
                            </m:sup>
                          </m:sSup>
                        </m:den>
                      </m:f>
                      <m:r>
                        <a:rPr lang="en-US" b="0" i="1" smtClean="0">
                          <a:solidFill>
                            <a:srgbClr val="000000"/>
                          </a:solidFill>
                          <a:latin typeface="Cambria Math" panose="02040503050406030204" pitchFamily="18" charset="0"/>
                        </a:rPr>
                        <m:t> </m:t>
                      </m:r>
                      <m:rad>
                        <m:radPr>
                          <m:degHide m:val="on"/>
                          <m:ctrlPr>
                            <a:rPr lang="en-US" b="0" i="1" smtClean="0">
                              <a:solidFill>
                                <a:srgbClr val="000000"/>
                              </a:solidFill>
                              <a:latin typeface="Cambria Math" panose="02040503050406030204" pitchFamily="18" charset="0"/>
                            </a:rPr>
                          </m:ctrlPr>
                        </m:radPr>
                        <m:deg/>
                        <m:e>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𝑢</m:t>
                                  </m:r>
                                </m:sub>
                              </m:sSub>
                            </m:den>
                          </m:f>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𝑁</m:t>
                                  </m:r>
                                </m:e>
                                <m:sub>
                                  <m:r>
                                    <a:rPr lang="en-US" b="0" i="1" smtClean="0">
                                      <a:solidFill>
                                        <a:srgbClr val="000000"/>
                                      </a:solidFill>
                                      <a:latin typeface="Cambria Math" panose="02040503050406030204" pitchFamily="18" charset="0"/>
                                    </a:rPr>
                                    <m:t>𝑑</m:t>
                                  </m:r>
                                </m:sub>
                              </m:sSub>
                            </m:den>
                          </m:f>
                        </m:e>
                      </m:rad>
                      <m:r>
                        <a:rPr lang="en-US" b="0" i="1" smtClean="0">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m:rPr>
                                      <m:sty m:val="p"/>
                                    </m:rPr>
                                    <a:rPr lang="en-US" b="0" i="0" smtClean="0">
                                      <a:solidFill>
                                        <a:srgbClr val="000000"/>
                                      </a:solidFill>
                                      <a:latin typeface="Cambria Math" panose="02040503050406030204" pitchFamily="18" charset="0"/>
                                    </a:rPr>
                                    <m:t>tot</m:t>
                                  </m:r>
                                </m:sub>
                              </m:sSub>
                            </m:den>
                          </m:f>
                        </m:e>
                      </m:rad>
                    </m:oMath>
                  </m:oMathPara>
                </a14:m>
                <a:endParaRPr lang="en-US" dirty="0">
                  <a:latin typeface="Humanst521 BT" panose="020B0602020204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83675" y="2252522"/>
                <a:ext cx="3495509" cy="819840"/>
              </a:xfrm>
              <a:prstGeom prst="rect">
                <a:avLst/>
              </a:prstGeom>
              <a:blipFill>
                <a:blip r:embed="rId6"/>
                <a:stretch>
                  <a:fillRect/>
                </a:stretch>
              </a:blipFill>
            </p:spPr>
            <p:txBody>
              <a:bodyPr/>
              <a:lstStyle/>
              <a:p>
                <a:r>
                  <a:rPr lang="en-US">
                    <a:noFill/>
                  </a:rPr>
                  <a:t> </a:t>
                </a:r>
              </a:p>
            </p:txBody>
          </p:sp>
        </mc:Fallback>
      </mc:AlternateContent>
      <p:sp>
        <p:nvSpPr>
          <p:cNvPr id="2" name="TextBox 1"/>
          <p:cNvSpPr txBox="1"/>
          <p:nvPr/>
        </p:nvSpPr>
        <p:spPr>
          <a:xfrm>
            <a:off x="5439326" y="3867894"/>
            <a:ext cx="2949098" cy="1008112"/>
          </a:xfrm>
          <a:prstGeom prst="round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CH"/>
            </a:defPPr>
            <a:lvl1pPr marL="0" marR="0" indent="0" algn="ctr" defTabSz="914400" latinLnBrk="0">
              <a:lnSpc>
                <a:spcPct val="100000"/>
              </a:lnSpc>
              <a:spcBef>
                <a:spcPct val="0"/>
              </a:spcBef>
              <a:buClrTx/>
              <a:buSzTx/>
              <a:buFontTx/>
              <a:buNone/>
              <a:tabLst/>
              <a:defRPr kumimoji="0" sz="2000" b="0" i="0" u="none" strike="noStrike" cap="none" normalizeH="0" baseline="0">
                <a:ln>
                  <a:noFill/>
                </a:ln>
                <a:solidFill>
                  <a:schemeClr val="bg1"/>
                </a:solidFill>
                <a:effectLst/>
                <a:latin typeface="Humanst521 Lt BT" panose="020B0402020204020304" pitchFamily="34" charset="0"/>
              </a:defRPr>
            </a:lvl1pPr>
          </a:lstStyle>
          <a:p>
            <a:r>
              <a:rPr lang="en-US" dirty="0" smtClean="0"/>
              <a:t>Statistical sensitivity increases linear with E-field and observation time</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5364088" y="2662442"/>
                <a:ext cx="1917833" cy="6058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𝜎</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𝑑</m:t>
                              </m:r>
                            </m:e>
                            <m:sub>
                              <m:r>
                                <a:rPr lang="en-US">
                                  <a:latin typeface="Cambria Math" panose="02040503050406030204" pitchFamily="18" charset="0"/>
                                </a:rPr>
                                <m:t>𝜇</m:t>
                              </m:r>
                            </m:sub>
                          </m:sSub>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ℏ</m:t>
                          </m:r>
                        </m:num>
                        <m:den>
                          <m:r>
                            <a:rPr lang="en-US">
                              <a:latin typeface="Cambria Math" panose="02040503050406030204" pitchFamily="18" charset="0"/>
                            </a:rPr>
                            <m:t>2</m:t>
                          </m:r>
                          <m:r>
                            <a:rPr lang="en-US">
                              <a:latin typeface="Cambria Math" panose="02040503050406030204" pitchFamily="18" charset="0"/>
                            </a:rPr>
                            <m:t>𝑃𝐸</m:t>
                          </m:r>
                          <m:rad>
                            <m:radPr>
                              <m:degHide m:val="on"/>
                              <m:ctrlPr>
                                <a:rPr lang="en-US" i="1">
                                  <a:latin typeface="Cambria Math" panose="02040503050406030204" pitchFamily="18" charset="0"/>
                                </a:rPr>
                              </m:ctrlPr>
                            </m:radPr>
                            <m:deg/>
                            <m:e>
                              <m:r>
                                <a:rPr lang="en-US">
                                  <a:latin typeface="Cambria Math" panose="02040503050406030204" pitchFamily="18" charset="0"/>
                                </a:rPr>
                                <m:t>𝑁</m:t>
                              </m:r>
                            </m:e>
                          </m:rad>
                          <m:r>
                            <a:rPr lang="en-US">
                              <a:latin typeface="Cambria Math" panose="02040503050406030204" pitchFamily="18" charset="0"/>
                            </a:rPr>
                            <m:t>𝑡</m:t>
                          </m:r>
                          <m:r>
                            <a:rPr lang="en-US">
                              <a:latin typeface="Cambria Math" panose="02040503050406030204" pitchFamily="18" charset="0"/>
                            </a:rPr>
                            <m:t>𝛼</m:t>
                          </m:r>
                        </m:den>
                      </m:f>
                    </m:oMath>
                  </m:oMathPara>
                </a14:m>
                <a:endParaRPr lang="en-US" dirty="0">
                  <a:latin typeface="Humanst521 BT" panose="020B0602020204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64088" y="2662442"/>
                <a:ext cx="1917833" cy="60587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6110854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9"/>
              <p:cNvSpPr>
                <a:spLocks noGrp="1"/>
              </p:cNvSpPr>
              <p:nvPr>
                <p:ph sz="quarter" idx="13"/>
              </p:nvPr>
            </p:nvSpPr>
            <p:spPr>
              <a:xfrm>
                <a:off x="580270" y="2084644"/>
                <a:ext cx="4212854" cy="2088232"/>
              </a:xfrm>
            </p:spPr>
            <p:txBody>
              <a:bodyPr/>
              <a:lstStyle/>
              <a:p>
                <a:pPr marL="0" indent="0">
                  <a:buNone/>
                </a:pPr>
                <a:r>
                  <a:rPr lang="en-US" sz="2400" dirty="0" smtClean="0"/>
                  <a:t>Two options to cancel g-2 signal:</a:t>
                </a:r>
              </a:p>
              <a:p>
                <a:r>
                  <a:rPr lang="en-US" sz="2400" dirty="0" smtClean="0"/>
                  <a:t>Select radial electric field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𝑓</m:t>
                        </m:r>
                      </m:sub>
                    </m:sSub>
                  </m:oMath>
                </a14:m>
                <a:r>
                  <a:rPr lang="en-US" sz="2400" dirty="0" smtClean="0"/>
                  <a:t> </a:t>
                </a:r>
                <a:br>
                  <a:rPr lang="en-US" sz="2400" dirty="0" smtClean="0"/>
                </a:br>
                <a:r>
                  <a:rPr lang="en-US" sz="2400" dirty="0" smtClean="0"/>
                  <a:t>to cancel g-2 term</a:t>
                </a:r>
                <a:endParaRPr lang="en-US" sz="2400" dirty="0"/>
              </a:p>
              <a:p>
                <a:r>
                  <a:rPr lang="en-US" sz="2400" dirty="0" smtClean="0">
                    <a:solidFill>
                      <a:schemeClr val="bg2">
                        <a:lumMod val="60000"/>
                        <a:lumOff val="40000"/>
                      </a:schemeClr>
                    </a:solidFill>
                  </a:rPr>
                  <a:t>All electric storage ring and magic momentum</a:t>
                </a:r>
              </a:p>
            </p:txBody>
          </p:sp>
        </mc:Choice>
        <mc:Fallback xmlns="">
          <p:sp>
            <p:nvSpPr>
              <p:cNvPr id="10" name="Content Placeholder 9"/>
              <p:cNvSpPr>
                <a:spLocks noGrp="1" noRot="1" noChangeAspect="1" noMove="1" noResize="1" noEditPoints="1" noAdjustHandles="1" noChangeArrowheads="1" noChangeShapeType="1" noTextEdit="1"/>
              </p:cNvSpPr>
              <p:nvPr>
                <p:ph sz="quarter" idx="13"/>
              </p:nvPr>
            </p:nvSpPr>
            <p:spPr>
              <a:xfrm>
                <a:off x="580270" y="2084644"/>
                <a:ext cx="4212854" cy="2088232"/>
              </a:xfrm>
              <a:blipFill>
                <a:blip r:embed="rId2"/>
                <a:stretch>
                  <a:fillRect l="-4342" t="-3790" b="-553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The frozen spin method </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1619672" y="568734"/>
                <a:ext cx="6042750"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r>
                                    <a:rPr lang="en-US" b="0" i="1" smtClean="0">
                                      <a:latin typeface="Cambria Math" panose="02040503050406030204" pitchFamily="18" charset="0"/>
                                    </a:rPr>
                                    <m:t>−1</m:t>
                                  </m:r>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19672" y="568734"/>
                <a:ext cx="6042750" cy="822020"/>
              </a:xfrm>
              <a:prstGeom prst="rect">
                <a:avLst/>
              </a:prstGeom>
              <a:blipFill>
                <a:blip r:embed="rId3"/>
                <a:stretch>
                  <a:fillRect/>
                </a:stretch>
              </a:blipFill>
            </p:spPr>
            <p:txBody>
              <a:bodyPr/>
              <a:lstStyle/>
              <a:p>
                <a:r>
                  <a:rPr lang="en-US">
                    <a:noFill/>
                  </a:rPr>
                  <a:t> </a:t>
                </a:r>
              </a:p>
            </p:txBody>
          </p:sp>
        </mc:Fallback>
      </mc:AlternateContent>
      <p:grpSp>
        <p:nvGrpSpPr>
          <p:cNvPr id="7" name="Group 6"/>
          <p:cNvGrpSpPr/>
          <p:nvPr/>
        </p:nvGrpSpPr>
        <p:grpSpPr>
          <a:xfrm>
            <a:off x="2606505" y="625577"/>
            <a:ext cx="2291434" cy="649063"/>
            <a:chOff x="3202309" y="706237"/>
            <a:chExt cx="2055492" cy="649063"/>
          </a:xfrm>
        </p:grpSpPr>
        <p:cxnSp>
          <p:nvCxnSpPr>
            <p:cNvPr id="8" name="Straight Connector 7"/>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mc:AlternateContent xmlns:mc="http://schemas.openxmlformats.org/markup-compatibility/2006" xmlns:a14="http://schemas.microsoft.com/office/drawing/2010/main">
        <mc:Choice Requires="a14">
          <p:sp>
            <p:nvSpPr>
              <p:cNvPr id="4" name="Rectangle 3"/>
              <p:cNvSpPr/>
              <p:nvPr/>
            </p:nvSpPr>
            <p:spPr>
              <a:xfrm>
                <a:off x="5220072" y="2211710"/>
                <a:ext cx="3173241" cy="23437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a:rPr>
                        <m:t>𝑎</m:t>
                      </m:r>
                      <m:acc>
                        <m:accPr>
                          <m:chr m:val="⃗"/>
                          <m:ctrlPr>
                            <a:rPr lang="en-US" sz="2000" i="1">
                              <a:latin typeface="Cambria Math" panose="02040503050406030204" pitchFamily="18" charset="0"/>
                            </a:rPr>
                          </m:ctrlPr>
                        </m:accPr>
                        <m:e>
                          <m:r>
                            <a:rPr lang="en-US" sz="2000" i="1">
                              <a:latin typeface="Cambria Math"/>
                            </a:rPr>
                            <m:t>𝐵</m:t>
                          </m:r>
                        </m:e>
                      </m:acc>
                      <m:r>
                        <m:rPr>
                          <m:aln/>
                        </m:rPr>
                        <a:rPr lang="en-US" sz="2000" b="0" i="1" smtClean="0">
                          <a:latin typeface="Cambria Math" panose="02040503050406030204" pitchFamily="18" charset="0"/>
                        </a:rPr>
                        <m:t>=</m:t>
                      </m:r>
                      <m:d>
                        <m:dPr>
                          <m:ctrlPr>
                            <a:rPr lang="en-US" sz="2000" i="1">
                              <a:latin typeface="Cambria Math" panose="02040503050406030204" pitchFamily="18" charset="0"/>
                            </a:rPr>
                          </m:ctrlPr>
                        </m:dPr>
                        <m:e>
                          <m:r>
                            <a:rPr lang="en-US" sz="2000" b="0" i="1" smtClean="0">
                              <a:latin typeface="Cambria Math" panose="02040503050406030204" pitchFamily="18" charset="0"/>
                            </a:rPr>
                            <m:t>𝑎</m:t>
                          </m:r>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a:rPr>
                                <m:t>1</m:t>
                              </m:r>
                            </m:num>
                            <m:den>
                              <m:sSup>
                                <m:sSupPr>
                                  <m:ctrlPr>
                                    <a:rPr lang="en-US" sz="2000" i="1">
                                      <a:latin typeface="Cambria Math" panose="02040503050406030204" pitchFamily="18" charset="0"/>
                                    </a:rPr>
                                  </m:ctrlPr>
                                </m:sSupPr>
                                <m:e>
                                  <m:r>
                                    <a:rPr lang="en-US" sz="2000" i="1">
                                      <a:latin typeface="Cambria Math" panose="02040503050406030204" pitchFamily="18" charset="0"/>
                                    </a:rPr>
                                    <m:t>𝛾</m:t>
                                  </m:r>
                                </m:e>
                                <m:sup>
                                  <m:r>
                                    <a:rPr lang="en-US" sz="2000" i="1">
                                      <a:latin typeface="Cambria Math" panose="02040503050406030204" pitchFamily="18" charset="0"/>
                                    </a:rPr>
                                    <m:t>2</m:t>
                                  </m:r>
                                </m:sup>
                              </m:sSup>
                              <m:r>
                                <a:rPr lang="en-US" sz="2000" i="1">
                                  <a:latin typeface="Cambria Math" panose="02040503050406030204" pitchFamily="18" charset="0"/>
                                </a:rPr>
                                <m:t>−1</m:t>
                              </m:r>
                            </m:den>
                          </m:f>
                          <m:r>
                            <a:rPr lang="en-US" sz="2000" i="1">
                              <a:latin typeface="Cambria Math"/>
                            </a:rPr>
                            <m:t> </m:t>
                          </m:r>
                        </m:e>
                      </m:d>
                      <m:f>
                        <m:fPr>
                          <m:ctrlPr>
                            <a:rPr lang="en-US" sz="2000" i="1">
                              <a:latin typeface="Cambria Math" panose="02040503050406030204" pitchFamily="18" charset="0"/>
                            </a:rPr>
                          </m:ctrlPr>
                        </m:fPr>
                        <m:num>
                          <m:acc>
                            <m:accPr>
                              <m:chr m:val="⃗"/>
                              <m:ctrlPr>
                                <a:rPr lang="en-US" sz="2000" i="1">
                                  <a:latin typeface="Cambria Math" panose="02040503050406030204" pitchFamily="18" charset="0"/>
                                </a:rPr>
                              </m:ctrlPr>
                            </m:accPr>
                            <m:e>
                              <m:r>
                                <a:rPr lang="en-US" sz="2000" i="1">
                                  <a:latin typeface="Cambria Math"/>
                                </a:rPr>
                                <m:t>𝛽</m:t>
                              </m:r>
                            </m:e>
                          </m:acc>
                          <m:r>
                            <a:rPr lang="en-US" sz="2000" i="1">
                              <a:latin typeface="Cambria Math"/>
                            </a:rPr>
                            <m:t>×</m:t>
                          </m:r>
                          <m:acc>
                            <m:accPr>
                              <m:chr m:val="⃗"/>
                              <m:ctrlPr>
                                <a:rPr lang="en-US" sz="2000" i="1">
                                  <a:latin typeface="Cambria Math" panose="02040503050406030204" pitchFamily="18" charset="0"/>
                                </a:rPr>
                              </m:ctrlPr>
                            </m:accPr>
                            <m:e>
                              <m:r>
                                <a:rPr lang="en-US" sz="2000" i="1">
                                  <a:latin typeface="Cambria Math"/>
                                </a:rPr>
                                <m:t>𝐸</m:t>
                              </m:r>
                            </m:e>
                          </m:acc>
                        </m:num>
                        <m:den>
                          <m:r>
                            <a:rPr lang="en-US" sz="2000" i="1">
                              <a:latin typeface="Cambria Math"/>
                            </a:rPr>
                            <m:t>𝑐</m:t>
                          </m:r>
                        </m:den>
                      </m:f>
                    </m:oMath>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𝑓</m:t>
                          </m:r>
                        </m:sub>
                      </m:sSub>
                      <m:r>
                        <m:rPr>
                          <m:aln/>
                        </m:rP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𝑎𝐵𝑐</m:t>
                          </m:r>
                          <m:r>
                            <a:rPr lang="en-US" sz="2000" b="0" i="1" smtClean="0">
                              <a:latin typeface="Cambria Math" panose="02040503050406030204" pitchFamily="18" charset="0"/>
                            </a:rPr>
                            <m:t>𝛽</m:t>
                          </m:r>
                        </m:num>
                        <m:den>
                          <m:r>
                            <a:rPr lang="en-US" sz="2000" b="0" i="1" smtClean="0">
                              <a:latin typeface="Cambria Math" panose="02040503050406030204" pitchFamily="18" charset="0"/>
                            </a:rPr>
                            <m:t>(</m:t>
                          </m:r>
                          <m:r>
                            <a:rPr lang="en-US" sz="2000" b="0" i="1" smtClean="0">
                              <a:latin typeface="Cambria Math" panose="02040503050406030204" pitchFamily="18" charset="0"/>
                            </a:rPr>
                            <m:t>𝑎</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𝛽</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𝛽</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den>
                      </m:f>
                    </m:oMath>
                  </m:oMathPara>
                </a14:m>
                <a:endParaRPr lang="en-US" sz="2000" b="0" dirty="0" smtClean="0">
                  <a:latin typeface="Humanst521 BT" panose="020B0602020204020204" pitchFamily="34" charset="0"/>
                </a:endParaRPr>
              </a:p>
              <a:p>
                <a:pPr/>
                <a:r>
                  <a:rPr lang="en-US" sz="2000" b="0" dirty="0" smtClean="0">
                    <a:latin typeface="Humanst521 BT" panose="020B0602020204020204" pitchFamily="34" charset="0"/>
                  </a:rPr>
                  <a:t/>
                </a:r>
                <a:br>
                  <a:rPr lang="en-US" sz="2000" b="0" dirty="0" smtClean="0">
                    <a:latin typeface="Humanst521 BT" panose="020B0602020204020204" pitchFamily="34" charset="0"/>
                  </a:rPr>
                </a:b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𝑓</m:t>
                          </m:r>
                        </m:sub>
                      </m:sSub>
                      <m:r>
                        <m:rPr>
                          <m:aln/>
                        </m:rP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𝑎𝐵𝑐</m:t>
                      </m:r>
                      <m:r>
                        <a:rPr lang="en-US" sz="2400" b="0" i="1" smtClean="0">
                          <a:latin typeface="Cambria Math" panose="02040503050406030204" pitchFamily="18" charset="0"/>
                          <a:ea typeface="Cambria Math" panose="02040503050406030204" pitchFamily="18" charset="0"/>
                        </a:rPr>
                        <m:t>𝛽</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𝛾</m:t>
                          </m:r>
                        </m:e>
                        <m:sup>
                          <m:r>
                            <a:rPr lang="en-US" sz="2400" b="0" i="1" smtClean="0">
                              <a:latin typeface="Cambria Math" panose="02040503050406030204" pitchFamily="18" charset="0"/>
                              <a:ea typeface="Cambria Math" panose="02040503050406030204" pitchFamily="18" charset="0"/>
                            </a:rPr>
                            <m:t>2</m:t>
                          </m:r>
                        </m:sup>
                      </m:sSup>
                    </m:oMath>
                  </m:oMathPara>
                </a14:m>
                <a:endParaRPr lang="en-US" sz="2000" dirty="0" smtClean="0">
                  <a:latin typeface="Humanst521 BT" panose="020B0602020204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220072" y="2211710"/>
                <a:ext cx="3173241" cy="2343719"/>
              </a:xfrm>
              <a:prstGeom prst="rect">
                <a:avLst/>
              </a:prstGeom>
              <a:blipFill>
                <a:blip r:embed="rId4"/>
                <a:stretch>
                  <a:fillRect b="-1563"/>
                </a:stretch>
              </a:blipFill>
            </p:spPr>
            <p:txBody>
              <a:bodyPr/>
              <a:lstStyle/>
              <a:p>
                <a:r>
                  <a:rPr lang="en-US">
                    <a:noFill/>
                  </a:rPr>
                  <a:t> </a:t>
                </a:r>
              </a:p>
            </p:txBody>
          </p:sp>
        </mc:Fallback>
      </mc:AlternateContent>
    </p:spTree>
    <p:extLst>
      <p:ext uri="{BB962C8B-B14F-4D97-AF65-F5344CB8AC3E}">
        <p14:creationId xmlns:p14="http://schemas.microsoft.com/office/powerpoint/2010/main" val="3126469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p:cNvSpPr txBox="1"/>
              <p:nvPr/>
            </p:nvSpPr>
            <p:spPr>
              <a:xfrm>
                <a:off x="7761174" y="4492966"/>
                <a:ext cx="1288430" cy="219997"/>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set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 ≅</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𝑎𝐵𝑐</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𝛽</m:t>
                    </m:r>
                    <m:sSup>
                      <m:sSupPr>
                        <m:ctrlP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𝛾</m:t>
                        </m:r>
                      </m:e>
                      <m:sup>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2</m:t>
                        </m:r>
                      </m:sup>
                    </m:sSup>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7761174" y="4492966"/>
                <a:ext cx="1288430" cy="219997"/>
              </a:xfrm>
              <a:prstGeom prst="rect">
                <a:avLst/>
              </a:prstGeom>
              <a:blipFill>
                <a:blip r:embed="rId3"/>
                <a:stretch>
                  <a:fillRect l="-8491" t="-22222" r="-1415" b="-50000"/>
                </a:stretch>
              </a:blipFill>
            </p:spPr>
            <p:txBody>
              <a:bodyPr/>
              <a:lstStyle/>
              <a:p>
                <a:r>
                  <a:rPr lang="en-US">
                    <a:noFill/>
                  </a:rPr>
                  <a:t> </a:t>
                </a:r>
              </a:p>
            </p:txBody>
          </p:sp>
        </mc:Fallback>
      </mc:AlternateContent>
      <p:sp>
        <p:nvSpPr>
          <p:cNvPr id="3" name="Title 2"/>
          <p:cNvSpPr>
            <a:spLocks noGrp="1"/>
          </p:cNvSpPr>
          <p:nvPr>
            <p:ph type="title"/>
          </p:nvPr>
        </p:nvSpPr>
        <p:spPr>
          <a:xfrm>
            <a:off x="2116394" y="175545"/>
            <a:ext cx="6708025" cy="381375"/>
          </a:xfrm>
        </p:spPr>
        <p:txBody>
          <a:bodyPr/>
          <a:lstStyle/>
          <a:p>
            <a:r>
              <a:rPr lang="en-US" dirty="0" smtClean="0"/>
              <a:t>Muon dipole moments –freezing the spin at PSI</a:t>
            </a:r>
            <a:endParaRPr lang="en-US" dirty="0"/>
          </a:p>
        </p:txBody>
      </p:sp>
      <p:sp>
        <p:nvSpPr>
          <p:cNvPr id="4" name="Slide Number Placeholder 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17</a:t>
            </a:fld>
            <a:endParaRPr lang="de-DE" dirty="0">
              <a:latin typeface="Humanst521 BT" panose="020B0602020204020204" pitchFamily="34" charset="0"/>
            </a:endParaRPr>
          </a:p>
        </p:txBody>
      </p:sp>
      <p:grpSp>
        <p:nvGrpSpPr>
          <p:cNvPr id="5" name="Group 4"/>
          <p:cNvGrpSpPr/>
          <p:nvPr/>
        </p:nvGrpSpPr>
        <p:grpSpPr>
          <a:xfrm>
            <a:off x="6683252" y="3568634"/>
            <a:ext cx="2058141" cy="664562"/>
            <a:chOff x="6683252" y="3568634"/>
            <a:chExt cx="2058141" cy="664562"/>
          </a:xfrm>
        </p:grpSpPr>
        <p:sp>
          <p:nvSpPr>
            <p:cNvPr id="6" name="Oval 5"/>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7" name="Arc 6"/>
            <p:cNvSpPr/>
            <p:nvPr/>
          </p:nvSpPr>
          <p:spPr bwMode="auto">
            <a:xfrm rot="658433">
              <a:off x="6693518" y="3568634"/>
              <a:ext cx="2047875" cy="657225"/>
            </a:xfrm>
            <a:prstGeom prst="arc">
              <a:avLst>
                <a:gd name="adj1" fmla="val 7811994"/>
                <a:gd name="adj2" fmla="val 10278245"/>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p:grpSp>
        <p:nvGrpSpPr>
          <p:cNvPr id="8" name="Group 7"/>
          <p:cNvGrpSpPr/>
          <p:nvPr/>
        </p:nvGrpSpPr>
        <p:grpSpPr>
          <a:xfrm>
            <a:off x="7375302" y="2909866"/>
            <a:ext cx="661195" cy="2068284"/>
            <a:chOff x="7375302" y="2909866"/>
            <a:chExt cx="661195" cy="2068284"/>
          </a:xfrm>
        </p:grpSpPr>
        <p:sp>
          <p:nvSpPr>
            <p:cNvPr id="9" name="Oval 8"/>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10" name="Arc 9"/>
            <p:cNvSpPr/>
            <p:nvPr/>
          </p:nvSpPr>
          <p:spPr bwMode="auto">
            <a:xfrm rot="5400000">
              <a:off x="6683947" y="3625600"/>
              <a:ext cx="2047875" cy="657225"/>
            </a:xfrm>
            <a:prstGeom prst="arc">
              <a:avLst>
                <a:gd name="adj1" fmla="val 3339133"/>
                <a:gd name="adj2" fmla="val 8426388"/>
              </a:avLst>
            </a:prstGeom>
            <a:noFill/>
            <a:ln w="19050">
              <a:solidFill>
                <a:srgbClr val="F7450D"/>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1614496" y="675255"/>
                <a:ext cx="6042750"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14496" y="675255"/>
                <a:ext cx="6042750" cy="8220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614496" y="686870"/>
                <a:ext cx="3855911"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e>
                      </m:d>
                    </m:oMath>
                  </m:oMathPara>
                </a14:m>
                <a:endParaRPr lang="en-US" dirty="0">
                  <a:latin typeface="Humanst521 Lt BT" panose="020B04020202040203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614496" y="686870"/>
                <a:ext cx="3855911" cy="822020"/>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p:cNvCxnSpPr/>
          <p:nvPr/>
        </p:nvCxnSpPr>
        <p:spPr bwMode="auto">
          <a:xfrm>
            <a:off x="5375643" y="3291830"/>
            <a:ext cx="3230555" cy="87896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Arc 14"/>
          <p:cNvSpPr/>
          <p:nvPr/>
        </p:nvSpPr>
        <p:spPr bwMode="auto">
          <a:xfrm>
            <a:off x="2716814" y="2059900"/>
            <a:ext cx="5306187" cy="2553764"/>
          </a:xfrm>
          <a:prstGeom prst="arc">
            <a:avLst>
              <a:gd name="adj1" fmla="val 19979841"/>
              <a:gd name="adj2" fmla="val 18500758"/>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16" name="Group 15"/>
          <p:cNvGrpSpPr/>
          <p:nvPr/>
        </p:nvGrpSpPr>
        <p:grpSpPr>
          <a:xfrm>
            <a:off x="7703914" y="3792702"/>
            <a:ext cx="601387" cy="249888"/>
            <a:chOff x="7703914" y="3792702"/>
            <a:chExt cx="601387" cy="249888"/>
          </a:xfrm>
        </p:grpSpPr>
        <p:cxnSp>
          <p:nvCxnSpPr>
            <p:cNvPr id="17" name="Straight Arrow Connector 16"/>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11"/>
                  <a:stretch>
                    <a:fillRect l="-9524" b="-5128"/>
                  </a:stretch>
                </a:blipFill>
              </p:spPr>
              <p:txBody>
                <a:bodyPr/>
                <a:lstStyle/>
                <a:p>
                  <a:r>
                    <a:rPr lang="en-US">
                      <a:noFill/>
                    </a:rPr>
                    <a:t> </a:t>
                  </a:r>
                </a:p>
              </p:txBody>
            </p:sp>
          </mc:Fallback>
        </mc:AlternateContent>
      </p:grpSp>
      <p:sp>
        <p:nvSpPr>
          <p:cNvPr id="19" name="Oval 18"/>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20" name="Up Arrow 19"/>
          <p:cNvSpPr/>
          <p:nvPr/>
        </p:nvSpPr>
        <p:spPr bwMode="auto">
          <a:xfrm>
            <a:off x="5873014" y="2688497"/>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B</a:t>
            </a: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4499992" y="2101745"/>
                <a:ext cx="4571494" cy="582852"/>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Frozen-spin potential at PSI</a:t>
                </a:r>
                <a:r>
                  <a:rPr lang="en-US" sz="1600" kern="1000" spc="30" dirty="0" smtClean="0">
                    <a:solidFill>
                      <a:schemeClr val="tx1">
                        <a:lumMod val="85000"/>
                        <a:lumOff val="15000"/>
                      </a:schemeClr>
                    </a:solidFill>
                    <a:latin typeface="Humanst521 Lt BT" panose="020B0402020204020304" pitchFamily="34" charset="0"/>
                    <a:cs typeface="Franklin Gothic Book"/>
                  </a:rPr>
                  <a:t>:</a:t>
                </a:r>
                <a14:m>
                  <m:oMath xmlns:m="http://schemas.openxmlformats.org/officeDocument/2006/math">
                    <m:r>
                      <a:rPr lang="en-US" sz="1600" b="0" i="0" kern="1000" spc="30" smtClean="0">
                        <a:solidFill>
                          <a:schemeClr val="tx1">
                            <a:lumMod val="85000"/>
                            <a:lumOff val="15000"/>
                          </a:schemeClr>
                        </a:solidFill>
                        <a:latin typeface="Cambria Math" panose="02040503050406030204" pitchFamily="18" charset="0"/>
                        <a:cs typeface="Franklin Gothic Book"/>
                      </a:rPr>
                      <m:t>   </m:t>
                    </m:r>
                    <m:r>
                      <a:rPr lang="en-US" sz="1600" i="1" kern="1000" spc="30" smtClean="0">
                        <a:solidFill>
                          <a:schemeClr val="bg2">
                            <a:lumMod val="75000"/>
                          </a:schemeClr>
                        </a:solidFill>
                        <a:latin typeface="Cambria Math" panose="02040503050406030204" pitchFamily="18" charset="0"/>
                        <a:cs typeface="Franklin Gothic Book"/>
                      </a:rPr>
                      <m:t>𝜎</m:t>
                    </m:r>
                    <m:d>
                      <m:dPr>
                        <m:ctrlPr>
                          <a:rPr lang="en-US" sz="1600" i="1" kern="1000" spc="30">
                            <a:solidFill>
                              <a:schemeClr val="bg2">
                                <a:lumMod val="75000"/>
                              </a:schemeClr>
                            </a:solidFill>
                            <a:latin typeface="Cambria Math" panose="02040503050406030204" pitchFamily="18" charset="0"/>
                            <a:cs typeface="Franklin Gothic Book"/>
                          </a:rPr>
                        </m:ctrlPr>
                      </m:dPr>
                      <m:e>
                        <m:sSub>
                          <m:sSubPr>
                            <m:ctrlPr>
                              <a:rPr lang="en-US" sz="1600" i="1" kern="1000" spc="30">
                                <a:solidFill>
                                  <a:schemeClr val="bg2">
                                    <a:lumMod val="75000"/>
                                  </a:schemeClr>
                                </a:solidFill>
                                <a:latin typeface="Cambria Math" panose="02040503050406030204" pitchFamily="18" charset="0"/>
                                <a:cs typeface="Franklin Gothic Book"/>
                              </a:rPr>
                            </m:ctrlPr>
                          </m:sSubPr>
                          <m:e>
                            <m:r>
                              <a:rPr lang="en-US" sz="1600" i="1" kern="1000" spc="30">
                                <a:solidFill>
                                  <a:schemeClr val="bg2">
                                    <a:lumMod val="75000"/>
                                  </a:schemeClr>
                                </a:solidFill>
                                <a:latin typeface="Cambria Math" panose="02040503050406030204" pitchFamily="18" charset="0"/>
                                <a:cs typeface="Franklin Gothic Book"/>
                              </a:rPr>
                              <m:t>𝑑</m:t>
                            </m:r>
                          </m:e>
                          <m:sub>
                            <m:r>
                              <a:rPr lang="en-US" sz="1600" i="1" kern="1000" spc="30">
                                <a:solidFill>
                                  <a:schemeClr val="bg2">
                                    <a:lumMod val="75000"/>
                                  </a:schemeClr>
                                </a:solidFill>
                                <a:latin typeface="Cambria Math" panose="02040503050406030204" pitchFamily="18" charset="0"/>
                                <a:cs typeface="Franklin Gothic Book"/>
                              </a:rPr>
                              <m:t>𝜇</m:t>
                            </m:r>
                          </m:sub>
                        </m:sSub>
                      </m:e>
                    </m:d>
                    <m:r>
                      <a:rPr lang="en-US" sz="1600" i="1" kern="1000" spc="30">
                        <a:solidFill>
                          <a:schemeClr val="bg2">
                            <a:lumMod val="75000"/>
                          </a:schemeClr>
                        </a:solidFill>
                        <a:latin typeface="Cambria Math" panose="02040503050406030204" pitchFamily="18" charset="0"/>
                        <a:cs typeface="Franklin Gothic Book"/>
                      </a:rPr>
                      <m:t>&lt;</m:t>
                    </m:r>
                    <m:sSup>
                      <m:sSupPr>
                        <m:ctrlPr>
                          <a:rPr lang="en-US" sz="1600" i="1" kern="1000" spc="30">
                            <a:solidFill>
                              <a:schemeClr val="bg2">
                                <a:lumMod val="75000"/>
                              </a:schemeClr>
                            </a:solidFill>
                            <a:latin typeface="Cambria Math" panose="02040503050406030204" pitchFamily="18" charset="0"/>
                            <a:cs typeface="Franklin Gothic Book"/>
                          </a:rPr>
                        </m:ctrlPr>
                      </m:sSupPr>
                      <m:e>
                        <m:r>
                          <a:rPr lang="en-US" sz="1600" i="1" kern="1000" spc="30">
                            <a:solidFill>
                              <a:schemeClr val="bg2">
                                <a:lumMod val="75000"/>
                              </a:schemeClr>
                            </a:solidFill>
                            <a:latin typeface="Cambria Math" panose="02040503050406030204" pitchFamily="18" charset="0"/>
                            <a:cs typeface="Franklin Gothic Book"/>
                          </a:rPr>
                          <m:t>6⋅10</m:t>
                        </m:r>
                      </m:e>
                      <m:sup>
                        <m:r>
                          <a:rPr lang="en-US" sz="1600" i="1" kern="1000" spc="30">
                            <a:solidFill>
                              <a:schemeClr val="bg2">
                                <a:lumMod val="75000"/>
                              </a:schemeClr>
                            </a:solidFill>
                            <a:latin typeface="Cambria Math" panose="02040503050406030204" pitchFamily="18" charset="0"/>
                            <a:cs typeface="Franklin Gothic Book"/>
                          </a:rPr>
                          <m:t>−23</m:t>
                        </m:r>
                      </m:sup>
                    </m:sSup>
                    <m:r>
                      <a:rPr lang="en-US" sz="1600" i="1" kern="1000" spc="30">
                        <a:solidFill>
                          <a:schemeClr val="bg2">
                            <a:lumMod val="75000"/>
                          </a:schemeClr>
                        </a:solidFill>
                        <a:latin typeface="Cambria Math" panose="02040503050406030204" pitchFamily="18" charset="0"/>
                        <a:cs typeface="Franklin Gothic Book"/>
                      </a:rPr>
                      <m:t>𝑒</m:t>
                    </m:r>
                    <m:r>
                      <m:rPr>
                        <m:sty m:val="p"/>
                      </m:rPr>
                      <a:rPr lang="en-US" sz="1600" kern="1000" spc="30">
                        <a:solidFill>
                          <a:schemeClr val="bg2">
                            <a:lumMod val="75000"/>
                          </a:schemeClr>
                        </a:solidFill>
                        <a:latin typeface="Cambria Math" panose="02040503050406030204" pitchFamily="18" charset="0"/>
                        <a:cs typeface="Franklin Gothic Book"/>
                      </a:rPr>
                      <m:t>cm</m:t>
                    </m:r>
                  </m:oMath>
                </a14:m>
                <a:endParaRPr lang="en-US" sz="1600" kern="1000" spc="30" dirty="0" err="1">
                  <a:solidFill>
                    <a:schemeClr val="bg2">
                      <a:lumMod val="75000"/>
                    </a:schemeClr>
                  </a:solidFill>
                  <a:latin typeface="Humanst521 Lt BT" panose="020B0402020204020304" pitchFamily="34" charset="0"/>
                  <a:cs typeface="Franklin Gothic Book"/>
                </a:endParaRPr>
              </a:p>
              <a:p>
                <a:pPr>
                  <a:lnSpc>
                    <a:spcPct val="110000"/>
                  </a:lnSpc>
                  <a:spcBef>
                    <a:spcPts val="0"/>
                  </a:spcBef>
                </a:pPr>
                <a:r>
                  <a:rPr lang="en-US" sz="1600" kern="1000" spc="30" dirty="0" smtClean="0">
                    <a:solidFill>
                      <a:schemeClr val="tx1">
                        <a:lumMod val="85000"/>
                        <a:lumOff val="15000"/>
                      </a:schemeClr>
                    </a:solidFill>
                    <a:latin typeface="Humanst521 BT" panose="020B0602020204020204" pitchFamily="34" charset="0"/>
                    <a:cs typeface="Franklin Gothic Book"/>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499992" y="2101745"/>
                <a:ext cx="4571494" cy="582852"/>
              </a:xfrm>
              <a:prstGeom prst="rect">
                <a:avLst/>
              </a:prstGeom>
              <a:blipFill>
                <a:blip r:embed="rId12"/>
                <a:stretch>
                  <a:fillRect l="-2400" t="-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317658" y="4728736"/>
                <a:ext cx="2709207" cy="319549"/>
              </a:xfrm>
              <a:prstGeom prst="roundRect">
                <a:avLst>
                  <a:gd name="adj" fmla="val 19319"/>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CH"/>
                </a:defPPr>
                <a:lvl1pPr algn="ctr">
                  <a:defRPr>
                    <a:latin typeface="Humanst521 Lt BT" panose="020B0402020204020304" pitchFamily="34" charset="0"/>
                  </a:defRPr>
                </a:lvl1pPr>
              </a:lstStyle>
              <a:p>
                <a:r>
                  <a:rPr lang="en-US" sz="1400" dirty="0"/>
                  <a:t>Phase I: </a:t>
                </a:r>
                <a14:m>
                  <m:oMath xmlns:m="http://schemas.openxmlformats.org/officeDocument/2006/math">
                    <m:r>
                      <a:rPr lang="en-US" sz="1400">
                        <a:latin typeface="Cambria Math" panose="02040503050406030204" pitchFamily="18" charset="0"/>
                      </a:rPr>
                      <m:t>𝜎</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𝜇</m:t>
                            </m:r>
                          </m:sub>
                        </m:sSub>
                      </m:e>
                    </m:d>
                    <m:r>
                      <a:rPr lang="en-US" sz="1400">
                        <a:latin typeface="Cambria Math" panose="02040503050406030204" pitchFamily="18" charset="0"/>
                      </a:rPr>
                      <m:t>&lt;</m:t>
                    </m:r>
                    <m:sSup>
                      <m:sSupPr>
                        <m:ctrlPr>
                          <a:rPr lang="en-US" sz="1400" i="1">
                            <a:latin typeface="Cambria Math" panose="02040503050406030204" pitchFamily="18" charset="0"/>
                          </a:rPr>
                        </m:ctrlPr>
                      </m:sSupPr>
                      <m:e>
                        <m:r>
                          <a:rPr lang="en-US" sz="1400">
                            <a:latin typeface="Cambria Math" panose="02040503050406030204" pitchFamily="18" charset="0"/>
                          </a:rPr>
                          <m:t>3⋅10</m:t>
                        </m:r>
                      </m:e>
                      <m:sup>
                        <m:r>
                          <a:rPr lang="en-US" sz="1400">
                            <a:latin typeface="Cambria Math" panose="02040503050406030204" pitchFamily="18" charset="0"/>
                          </a:rPr>
                          <m:t>−21</m:t>
                        </m:r>
                      </m:sup>
                    </m:sSup>
                    <m:r>
                      <a:rPr lang="en-US" sz="1400">
                        <a:latin typeface="Cambria Math" panose="02040503050406030204" pitchFamily="18" charset="0"/>
                      </a:rPr>
                      <m:t>𝑒</m:t>
                    </m:r>
                    <m:r>
                      <m:rPr>
                        <m:sty m:val="p"/>
                      </m:rPr>
                      <a:rPr lang="en-US" sz="1400">
                        <a:latin typeface="Cambria Math" panose="02040503050406030204" pitchFamily="18" charset="0"/>
                      </a:rPr>
                      <m:t>cm</m:t>
                    </m:r>
                  </m:oMath>
                </a14:m>
                <a:endParaRPr lang="en-US" sz="14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317658" y="4728736"/>
                <a:ext cx="2709207" cy="319549"/>
              </a:xfrm>
              <a:prstGeom prst="roundRect">
                <a:avLst>
                  <a:gd name="adj" fmla="val 19319"/>
                </a:avLst>
              </a:prstGeom>
              <a:blipFill>
                <a:blip r:embed="rId13"/>
                <a:stretch>
                  <a:fillRect t="-1923" b="-17308"/>
                </a:stretch>
              </a:blipFill>
              <a:ln>
                <a:noFill/>
              </a:ln>
            </p:spPr>
            <p:txBody>
              <a:bodyPr/>
              <a:lstStyle/>
              <a:p>
                <a:r>
                  <a:rPr lang="en-US">
                    <a:noFill/>
                  </a:rPr>
                  <a:t> </a:t>
                </a:r>
              </a:p>
            </p:txBody>
          </p:sp>
        </mc:Fallback>
      </mc:AlternateContent>
      <p:sp>
        <p:nvSpPr>
          <p:cNvPr id="23" name="Right Brace 22"/>
          <p:cNvSpPr/>
          <p:nvPr/>
        </p:nvSpPr>
        <p:spPr bwMode="auto">
          <a:xfrm rot="5400000">
            <a:off x="3566677" y="338518"/>
            <a:ext cx="345578"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3208299" y="1753165"/>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g</a:t>
                </a:r>
                <a:r>
                  <a:rPr lang="en-US" sz="1400" b="0" kern="1000" spc="30" dirty="0" smtClean="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208299" y="1753165"/>
                <a:ext cx="986134" cy="220381"/>
              </a:xfrm>
              <a:prstGeom prst="rect">
                <a:avLst/>
              </a:prstGeom>
              <a:blipFill>
                <a:blip r:embed="rId14"/>
                <a:stretch>
                  <a:fillRect l="-11111" t="-25000" b="-50000"/>
                </a:stretch>
              </a:blipFill>
            </p:spPr>
            <p:txBody>
              <a:bodyPr/>
              <a:lstStyle/>
              <a:p>
                <a:r>
                  <a:rPr lang="en-US">
                    <a:noFill/>
                  </a:rPr>
                  <a:t> </a:t>
                </a:r>
              </a:p>
            </p:txBody>
          </p:sp>
        </mc:Fallback>
      </mc:AlternateContent>
      <p:grpSp>
        <p:nvGrpSpPr>
          <p:cNvPr id="25" name="Group 24"/>
          <p:cNvGrpSpPr/>
          <p:nvPr/>
        </p:nvGrpSpPr>
        <p:grpSpPr>
          <a:xfrm>
            <a:off x="5018420" y="1436222"/>
            <a:ext cx="1783304" cy="536585"/>
            <a:chOff x="4948936" y="1355299"/>
            <a:chExt cx="1783304" cy="593690"/>
          </a:xfrm>
        </p:grpSpPr>
        <p:sp>
          <p:nvSpPr>
            <p:cNvPr id="26" name="Right Brace 25"/>
            <p:cNvSpPr/>
            <p:nvPr/>
          </p:nvSpPr>
          <p:spPr bwMode="auto">
            <a:xfrm rot="5400000">
              <a:off x="5650963" y="653272"/>
              <a:ext cx="379249" cy="1783304"/>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5367881" y="1728608"/>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367881" y="1728608"/>
                  <a:ext cx="1199247" cy="220381"/>
                </a:xfrm>
                <a:prstGeom prst="rect">
                  <a:avLst/>
                </a:prstGeom>
                <a:blipFill>
                  <a:blip r:embed="rId15"/>
                  <a:stretch>
                    <a:fillRect l="-9137" t="-24242" b="-63636"/>
                  </a:stretch>
                </a:blipFill>
              </p:spPr>
              <p:txBody>
                <a:bodyPr/>
                <a:lstStyle/>
                <a:p>
                  <a:r>
                    <a:rPr lang="en-US">
                      <a:noFill/>
                    </a:rPr>
                    <a:t> </a:t>
                  </a:r>
                </a:p>
              </p:txBody>
            </p:sp>
          </mc:Fallback>
        </mc:AlternateContent>
      </p:grpSp>
      <p:grpSp>
        <p:nvGrpSpPr>
          <p:cNvPr id="28" name="Group 27"/>
          <p:cNvGrpSpPr/>
          <p:nvPr/>
        </p:nvGrpSpPr>
        <p:grpSpPr>
          <a:xfrm>
            <a:off x="2529687" y="787160"/>
            <a:ext cx="2480274" cy="649063"/>
            <a:chOff x="3202309" y="706237"/>
            <a:chExt cx="2055492" cy="649063"/>
          </a:xfrm>
        </p:grpSpPr>
        <p:cxnSp>
          <p:nvCxnSpPr>
            <p:cNvPr id="29" name="Straight Connector 28"/>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sp>
        <p:nvSpPr>
          <p:cNvPr id="32" name="Up Arrow 31"/>
          <p:cNvSpPr/>
          <p:nvPr/>
        </p:nvSpPr>
        <p:spPr bwMode="auto">
          <a:xfrm rot="16956010">
            <a:off x="8275274" y="3836211"/>
            <a:ext cx="547102" cy="634123"/>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E</a:t>
            </a:r>
            <a:endParaRPr lang="en-US" dirty="0">
              <a:latin typeface="Humanst521 Lt BT" panose="020B0402020204020304" pitchFamily="34" charset="0"/>
            </a:endParaRPr>
          </a:p>
        </p:txBody>
      </p:sp>
      <p:sp>
        <p:nvSpPr>
          <p:cNvPr id="33" name="TextBox 32"/>
          <p:cNvSpPr txBox="1"/>
          <p:nvPr/>
        </p:nvSpPr>
        <p:spPr>
          <a:xfrm>
            <a:off x="87519" y="4925651"/>
            <a:ext cx="2271584"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Farley et al,, PRL93 042001 (2004) ] ,</a:t>
            </a:r>
          </a:p>
        </p:txBody>
      </p:sp>
      <mc:AlternateContent xmlns:mc="http://schemas.openxmlformats.org/markup-compatibility/2006" xmlns:a14="http://schemas.microsoft.com/office/drawing/2010/main">
        <mc:Choice Requires="a14">
          <p:sp>
            <p:nvSpPr>
              <p:cNvPr id="55" name="TextBox 54"/>
              <p:cNvSpPr txBox="1"/>
              <p:nvPr/>
            </p:nvSpPr>
            <p:spPr>
              <a:xfrm rot="788458">
                <a:off x="5389933" y="3476724"/>
                <a:ext cx="966162"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=31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rot="788458">
                <a:off x="5389933" y="3476724"/>
                <a:ext cx="966162" cy="236988"/>
              </a:xfrm>
              <a:prstGeom prst="rect">
                <a:avLst/>
              </a:prstGeom>
              <a:blipFill>
                <a:blip r:embed="rId25"/>
                <a:stretch>
                  <a:fillRect l="-2424"/>
                </a:stretch>
              </a:blipFill>
            </p:spPr>
            <p:txBody>
              <a:bodyPr/>
              <a:lstStyle/>
              <a:p>
                <a:r>
                  <a:rPr lang="en-US">
                    <a:noFill/>
                  </a:rPr>
                  <a:t> </a:t>
                </a:r>
              </a:p>
            </p:txBody>
          </p:sp>
        </mc:Fallback>
      </mc:AlternateContent>
      <p:grpSp>
        <p:nvGrpSpPr>
          <p:cNvPr id="56" name="Group 55"/>
          <p:cNvGrpSpPr/>
          <p:nvPr/>
        </p:nvGrpSpPr>
        <p:grpSpPr>
          <a:xfrm>
            <a:off x="88909" y="2136198"/>
            <a:ext cx="4123024" cy="2230123"/>
            <a:chOff x="4737189" y="2781665"/>
            <a:chExt cx="4123024" cy="2230123"/>
          </a:xfrm>
        </p:grpSpPr>
        <p:pic>
          <p:nvPicPr>
            <p:cNvPr id="57" name="Picture 56"/>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xmlns:a14="http://schemas.microsoft.com/office/drawing/2010/main">
          <mc:Choice Requires="a14">
            <p:sp>
              <p:nvSpPr>
                <p:cNvPr id="58" name="Rectangular Callout 57"/>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xmlns="">
            <p:sp>
              <p:nvSpPr>
                <p:cNvPr id="58" name="Rectangular Callout 57"/>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27"/>
                  <a:stretch>
                    <a:fillRect/>
                  </a:stretch>
                </a:blipFill>
                <a:ln w="1905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ular Callout 58"/>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xmlns="">
            <p:sp>
              <p:nvSpPr>
                <p:cNvPr id="59" name="Rectangular Callout 58"/>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28"/>
                  <a:stretch>
                    <a:fillRect l="-4839"/>
                  </a:stretch>
                </a:blipFill>
                <a:ln w="19050" cap="flat" cmpd="sng" algn="ctr">
                  <a:solidFill>
                    <a:srgbClr val="0070C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ular Callout 59"/>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Humanst521 BT" panose="020B0602020204020204" pitchFamily="34" charset="0"/>
                  </a:endParaRPr>
                </a:p>
              </p:txBody>
            </p:sp>
          </mc:Choice>
          <mc:Fallback xmlns="">
            <p:sp>
              <p:nvSpPr>
                <p:cNvPr id="60" name="Rectangular Callout 59"/>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29"/>
                  <a:stretch>
                    <a:fillRect r="-3030"/>
                  </a:stretch>
                </a:blipFill>
                <a:ln w="19050" cap="flat" cmpd="sng" algn="ctr">
                  <a:solidFill>
                    <a:srgbClr val="F7450D"/>
                  </a:solidFill>
                  <a:prstDash val="solid"/>
                  <a:round/>
                  <a:headEnd type="none" w="med" len="med"/>
                  <a:tailEnd type="none" w="med" len="med"/>
                </a:ln>
                <a:effectLst/>
              </p:spPr>
              <p:txBody>
                <a:bodyPr/>
                <a:lstStyle/>
                <a:p>
                  <a:r>
                    <a:rPr lang="en-US">
                      <a:noFill/>
                    </a:rPr>
                    <a:t> </a:t>
                  </a:r>
                </a:p>
              </p:txBody>
            </p:sp>
          </mc:Fallback>
        </mc:AlternateContent>
      </p:grpSp>
      <p:sp>
        <p:nvSpPr>
          <p:cNvPr id="61" name="Arc 60"/>
          <p:cNvSpPr/>
          <p:nvPr/>
        </p:nvSpPr>
        <p:spPr bwMode="auto">
          <a:xfrm>
            <a:off x="2733564" y="2055342"/>
            <a:ext cx="5306187" cy="2553764"/>
          </a:xfrm>
          <a:prstGeom prst="arc">
            <a:avLst>
              <a:gd name="adj1" fmla="val 19979841"/>
              <a:gd name="adj2" fmla="val 8116265"/>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77837900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9"/>
              <p:cNvSpPr>
                <a:spLocks noGrp="1"/>
              </p:cNvSpPr>
              <p:nvPr>
                <p:ph sz="quarter" idx="13"/>
              </p:nvPr>
            </p:nvSpPr>
            <p:spPr>
              <a:xfrm>
                <a:off x="580270" y="2084644"/>
                <a:ext cx="4212854" cy="2088232"/>
              </a:xfrm>
              <a:ln>
                <a:noFill/>
              </a:ln>
            </p:spPr>
            <p:txBody>
              <a:bodyPr/>
              <a:lstStyle/>
              <a:p>
                <a:pPr marL="0" indent="0">
                  <a:buNone/>
                </a:pPr>
                <a:r>
                  <a:rPr lang="en-US" sz="2400" dirty="0" smtClean="0"/>
                  <a:t>Two options to cancel g-2 signal:</a:t>
                </a:r>
              </a:p>
              <a:p>
                <a:r>
                  <a:rPr lang="en-US" sz="2400" dirty="0" smtClean="0">
                    <a:solidFill>
                      <a:schemeClr val="bg2">
                        <a:lumMod val="60000"/>
                        <a:lumOff val="40000"/>
                      </a:schemeClr>
                    </a:solidFill>
                  </a:rPr>
                  <a:t>Select radial electric field </a:t>
                </a:r>
                <a14:m>
                  <m:oMath xmlns:m="http://schemas.openxmlformats.org/officeDocument/2006/math">
                    <m:sSub>
                      <m:sSubPr>
                        <m:ctrlPr>
                          <a:rPr lang="en-US" sz="2400" b="0" i="1" smtClean="0">
                            <a:solidFill>
                              <a:schemeClr val="bg2">
                                <a:lumMod val="60000"/>
                                <a:lumOff val="40000"/>
                              </a:schemeClr>
                            </a:solidFill>
                            <a:latin typeface="Cambria Math" panose="02040503050406030204" pitchFamily="18" charset="0"/>
                          </a:rPr>
                        </m:ctrlPr>
                      </m:sSubPr>
                      <m:e>
                        <m:r>
                          <a:rPr lang="en-US" sz="2400" b="0" i="1" smtClean="0">
                            <a:solidFill>
                              <a:schemeClr val="bg2">
                                <a:lumMod val="60000"/>
                                <a:lumOff val="40000"/>
                              </a:schemeClr>
                            </a:solidFill>
                            <a:latin typeface="Cambria Math" panose="02040503050406030204" pitchFamily="18" charset="0"/>
                          </a:rPr>
                          <m:t>𝐸</m:t>
                        </m:r>
                      </m:e>
                      <m:sub>
                        <m:r>
                          <a:rPr lang="en-US" sz="2400" b="0" i="1" smtClean="0">
                            <a:solidFill>
                              <a:schemeClr val="bg2">
                                <a:lumMod val="60000"/>
                                <a:lumOff val="40000"/>
                              </a:schemeClr>
                            </a:solidFill>
                            <a:latin typeface="Cambria Math" panose="02040503050406030204" pitchFamily="18" charset="0"/>
                          </a:rPr>
                          <m:t>𝑓</m:t>
                        </m:r>
                      </m:sub>
                    </m:sSub>
                  </m:oMath>
                </a14:m>
                <a:r>
                  <a:rPr lang="en-US" sz="2400" dirty="0" smtClean="0">
                    <a:solidFill>
                      <a:schemeClr val="bg2">
                        <a:lumMod val="60000"/>
                        <a:lumOff val="40000"/>
                      </a:schemeClr>
                    </a:solidFill>
                  </a:rPr>
                  <a:t> </a:t>
                </a:r>
                <a:br>
                  <a:rPr lang="en-US" sz="2400" dirty="0" smtClean="0">
                    <a:solidFill>
                      <a:schemeClr val="bg2">
                        <a:lumMod val="60000"/>
                        <a:lumOff val="40000"/>
                      </a:schemeClr>
                    </a:solidFill>
                  </a:rPr>
                </a:br>
                <a:r>
                  <a:rPr lang="en-US" sz="2400" dirty="0" smtClean="0">
                    <a:solidFill>
                      <a:schemeClr val="bg2">
                        <a:lumMod val="60000"/>
                        <a:lumOff val="40000"/>
                      </a:schemeClr>
                    </a:solidFill>
                  </a:rPr>
                  <a:t>to cancel g-2 term</a:t>
                </a:r>
                <a:endParaRPr lang="en-US" sz="2400" dirty="0">
                  <a:solidFill>
                    <a:schemeClr val="bg2">
                      <a:lumMod val="60000"/>
                      <a:lumOff val="40000"/>
                    </a:schemeClr>
                  </a:solidFill>
                </a:endParaRPr>
              </a:p>
              <a:p>
                <a:r>
                  <a:rPr lang="en-US" sz="2400" dirty="0" smtClean="0"/>
                  <a:t>All </a:t>
                </a:r>
                <a:r>
                  <a:rPr lang="en-US" sz="2400" dirty="0" smtClean="0">
                    <a:solidFill>
                      <a:srgbClr val="C00000"/>
                    </a:solidFill>
                  </a:rPr>
                  <a:t>electric storage </a:t>
                </a:r>
                <a:r>
                  <a:rPr lang="en-US" sz="2400" dirty="0" smtClean="0"/>
                  <a:t>ring and </a:t>
                </a:r>
                <a:r>
                  <a:rPr lang="en-US" sz="2400" dirty="0" smtClean="0">
                    <a:solidFill>
                      <a:srgbClr val="0070C0"/>
                    </a:solidFill>
                  </a:rPr>
                  <a:t>magic momentum</a:t>
                </a:r>
              </a:p>
            </p:txBody>
          </p:sp>
        </mc:Choice>
        <mc:Fallback xmlns="">
          <p:sp>
            <p:nvSpPr>
              <p:cNvPr id="10" name="Content Placeholder 9"/>
              <p:cNvSpPr>
                <a:spLocks noGrp="1" noRot="1" noChangeAspect="1" noMove="1" noResize="1" noEditPoints="1" noAdjustHandles="1" noChangeArrowheads="1" noChangeShapeType="1" noTextEdit="1"/>
              </p:cNvSpPr>
              <p:nvPr>
                <p:ph sz="quarter" idx="13"/>
              </p:nvPr>
            </p:nvSpPr>
            <p:spPr>
              <a:xfrm>
                <a:off x="580270" y="2084644"/>
                <a:ext cx="4212854" cy="2088232"/>
              </a:xfrm>
              <a:blipFill>
                <a:blip r:embed="rId2"/>
                <a:stretch>
                  <a:fillRect l="-4342" t="-4082" r="-2026" b="-5248"/>
                </a:stretch>
              </a:blipFill>
              <a:ln>
                <a:noFill/>
              </a:ln>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The frozen spin method </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1619672" y="568734"/>
                <a:ext cx="6042750"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r>
                                    <a:rPr lang="en-US" b="0" i="1" smtClean="0">
                                      <a:latin typeface="Cambria Math" panose="02040503050406030204" pitchFamily="18" charset="0"/>
                                    </a:rPr>
                                    <m:t>−1</m:t>
                                  </m:r>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19672" y="568734"/>
                <a:ext cx="6042750" cy="822020"/>
              </a:xfrm>
              <a:prstGeom prst="rect">
                <a:avLst/>
              </a:prstGeom>
              <a:blipFill>
                <a:blip r:embed="rId3"/>
                <a:stretch>
                  <a:fillRect/>
                </a:stretch>
              </a:blipFill>
            </p:spPr>
            <p:txBody>
              <a:bodyPr/>
              <a:lstStyle/>
              <a:p>
                <a:r>
                  <a:rPr lang="en-US">
                    <a:noFill/>
                  </a:rPr>
                  <a:t> </a:t>
                </a:r>
              </a:p>
            </p:txBody>
          </p:sp>
        </mc:Fallback>
      </mc:AlternateContent>
      <p:grpSp>
        <p:nvGrpSpPr>
          <p:cNvPr id="7" name="Group 6"/>
          <p:cNvGrpSpPr/>
          <p:nvPr/>
        </p:nvGrpSpPr>
        <p:grpSpPr>
          <a:xfrm>
            <a:off x="2606505" y="843558"/>
            <a:ext cx="237303" cy="216024"/>
            <a:chOff x="3202309" y="706237"/>
            <a:chExt cx="2055492" cy="649063"/>
          </a:xfrm>
        </p:grpSpPr>
        <p:cxnSp>
          <p:nvCxnSpPr>
            <p:cNvPr id="8" name="Straight Connector 7"/>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mc:AlternateContent xmlns:mc="http://schemas.openxmlformats.org/markup-compatibility/2006" xmlns:a14="http://schemas.microsoft.com/office/drawing/2010/main">
        <mc:Choice Requires="a14">
          <p:sp>
            <p:nvSpPr>
              <p:cNvPr id="13" name="TextBox 12"/>
              <p:cNvSpPr txBox="1"/>
              <p:nvPr/>
            </p:nvSpPr>
            <p:spPr>
              <a:xfrm>
                <a:off x="5220072" y="1798636"/>
                <a:ext cx="3481531" cy="283283"/>
              </a:xfrm>
              <a:prstGeom prst="rect">
                <a:avLst/>
              </a:prstGeom>
              <a:noFill/>
            </p:spPr>
            <p:txBody>
              <a:bodyPr wrap="none" lIns="0" tIns="0" rIns="0" bIns="0" rtlCol="0" anchor="ctr">
                <a:spAutoFit/>
              </a:bodyPr>
              <a:lstStyle/>
              <a:p>
                <a:pPr eaLnBrk="1" hangingPunct="1">
                  <a:lnSpc>
                    <a:spcPct val="110000"/>
                  </a:lnSpc>
                  <a:spcBef>
                    <a:spcPct val="0"/>
                  </a:spcBef>
                  <a:buClr>
                    <a:srgbClr val="000000"/>
                  </a:buClr>
                </a:pPr>
                <a:r>
                  <a:rPr lang="en-US" sz="1800" b="0" dirty="0" smtClean="0">
                    <a:solidFill>
                      <a:srgbClr val="000000"/>
                    </a:solidFill>
                    <a:latin typeface="Humanst521 BT" panose="020B0602020204020204" pitchFamily="34" charset="0"/>
                  </a:rPr>
                  <a:t>Proton EDM search with </a:t>
                </a:r>
                <a14:m>
                  <m:oMath xmlns:m="http://schemas.openxmlformats.org/officeDocument/2006/math">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𝑎</m:t>
                        </m:r>
                      </m:e>
                      <m:sub>
                        <m:r>
                          <a:rPr lang="en-US" sz="1800" b="0" i="1" smtClean="0">
                            <a:solidFill>
                              <a:srgbClr val="000000"/>
                            </a:solidFill>
                            <a:latin typeface="Cambria Math" panose="02040503050406030204" pitchFamily="18" charset="0"/>
                          </a:rPr>
                          <m:t>𝑃</m:t>
                        </m:r>
                      </m:sub>
                    </m:sSub>
                    <m:r>
                      <a:rPr lang="en-US" sz="1800" b="0" i="1" smtClean="0">
                        <a:solidFill>
                          <a:srgbClr val="000000"/>
                        </a:solidFill>
                        <a:latin typeface="Cambria Math" panose="02040503050406030204" pitchFamily="18" charset="0"/>
                      </a:rPr>
                      <m:t>=1.793</m:t>
                    </m:r>
                  </m:oMath>
                </a14:m>
                <a:endParaRPr lang="en-US" sz="1800" b="0" dirty="0" smtClean="0">
                  <a:solidFill>
                    <a:srgbClr val="000000"/>
                  </a:solidFill>
                  <a:latin typeface="Humanst521 BT" panose="020B0602020204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220072" y="1798636"/>
                <a:ext cx="3481531" cy="283283"/>
              </a:xfrm>
              <a:prstGeom prst="rect">
                <a:avLst/>
              </a:prstGeom>
              <a:blipFill>
                <a:blip r:embed="rId4"/>
                <a:stretch>
                  <a:fillRect l="-4028" t="-27660" r="-1576" b="-44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9"/>
              <p:cNvSpPr>
                <a:spLocks noGrp="1"/>
              </p:cNvSpPr>
              <p:nvPr>
                <p:ph sz="quarter" idx="13"/>
              </p:nvPr>
            </p:nvSpPr>
            <p:spPr>
              <a:xfrm>
                <a:off x="5227836" y="2489800"/>
                <a:ext cx="4212854" cy="1683075"/>
              </a:xfrm>
              <a:ln>
                <a:noFill/>
              </a:ln>
            </p:spPr>
            <p:txBody>
              <a:bodyPr/>
              <a:lstStyle/>
              <a:p>
                <a:pPr marL="0" indent="0">
                  <a:buNone/>
                </a:pPr>
                <a14:m>
                  <m:oMathPara xmlns:m="http://schemas.openxmlformats.org/officeDocument/2006/math">
                    <m:oMathParaPr>
                      <m:jc m:val="left"/>
                    </m:oMathParaPr>
                    <m:oMath xmlns:m="http://schemas.openxmlformats.org/officeDocument/2006/math">
                      <m:acc>
                        <m:accPr>
                          <m:chr m:val="⃗"/>
                          <m:ctrlPr>
                            <a:rPr lang="en-US" sz="2400" b="0" i="1" smtClean="0">
                              <a:solidFill>
                                <a:srgbClr val="C70809"/>
                              </a:solidFill>
                              <a:latin typeface="Cambria Math" panose="02040503050406030204" pitchFamily="18" charset="0"/>
                            </a:rPr>
                          </m:ctrlPr>
                        </m:accPr>
                        <m:e>
                          <m:r>
                            <a:rPr lang="en-US" sz="2400" b="0" i="1" smtClean="0">
                              <a:solidFill>
                                <a:srgbClr val="C70809"/>
                              </a:solidFill>
                              <a:latin typeface="Cambria Math" panose="02040503050406030204" pitchFamily="18" charset="0"/>
                            </a:rPr>
                            <m:t>𝐵</m:t>
                          </m:r>
                        </m:e>
                      </m:acc>
                      <m:r>
                        <a:rPr lang="en-US" sz="2400" b="0" i="1" smtClean="0">
                          <a:solidFill>
                            <a:srgbClr val="C70809"/>
                          </a:solidFill>
                          <a:latin typeface="Cambria Math" panose="02040503050406030204" pitchFamily="18" charset="0"/>
                        </a:rPr>
                        <m:t>=0</m:t>
                      </m:r>
                    </m:oMath>
                  </m:oMathPara>
                </a14:m>
                <a:endParaRPr lang="en-US" sz="2400" b="0" dirty="0" smtClean="0">
                  <a:solidFill>
                    <a:srgbClr val="C70809"/>
                  </a:solidFill>
                </a:endParaRPr>
              </a:p>
              <a:p>
                <a:pPr marL="0" indent="0">
                  <a:buNone/>
                </a:pPr>
                <a14:m>
                  <m:oMathPara xmlns:m="http://schemas.openxmlformats.org/officeDocument/2006/math">
                    <m:oMathParaPr>
                      <m:jc m:val="left"/>
                    </m:oMathParaPr>
                    <m:oMath xmlns:m="http://schemas.openxmlformats.org/officeDocument/2006/math">
                      <m:r>
                        <a:rPr lang="en-US" sz="2400" b="0" i="1" smtClean="0">
                          <a:solidFill>
                            <a:srgbClr val="0070C0"/>
                          </a:solidFill>
                          <a:latin typeface="Cambria Math" panose="02040503050406030204" pitchFamily="18" charset="0"/>
                        </a:rPr>
                        <m:t>𝛾</m:t>
                      </m:r>
                      <m:r>
                        <a:rPr lang="en-US" sz="2400" b="0" i="1" smtClean="0">
                          <a:solidFill>
                            <a:srgbClr val="0070C0"/>
                          </a:solidFill>
                          <a:latin typeface="Cambria Math" panose="02040503050406030204" pitchFamily="18" charset="0"/>
                        </a:rPr>
                        <m:t>=</m:t>
                      </m:r>
                      <m:rad>
                        <m:radPr>
                          <m:degHide m:val="on"/>
                          <m:ctrlPr>
                            <a:rPr lang="en-US" sz="2400" b="0" i="1" smtClean="0">
                              <a:solidFill>
                                <a:srgbClr val="0070C0"/>
                              </a:solidFill>
                              <a:latin typeface="Cambria Math" panose="02040503050406030204" pitchFamily="18" charset="0"/>
                            </a:rPr>
                          </m:ctrlPr>
                        </m:radPr>
                        <m:deg/>
                        <m:e>
                          <m:r>
                            <a:rPr lang="en-US" sz="2400" b="0" i="1" smtClean="0">
                              <a:solidFill>
                                <a:srgbClr val="0070C0"/>
                              </a:solidFill>
                              <a:latin typeface="Cambria Math" panose="02040503050406030204" pitchFamily="18" charset="0"/>
                            </a:rPr>
                            <m:t>(1+</m:t>
                          </m:r>
                          <m:r>
                            <a:rPr lang="en-US" sz="2400" b="0" i="1" smtClean="0">
                              <a:solidFill>
                                <a:srgbClr val="0070C0"/>
                              </a:solidFill>
                              <a:latin typeface="Cambria Math" panose="02040503050406030204" pitchFamily="18" charset="0"/>
                            </a:rPr>
                            <m:t>𝑎</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𝑎</m:t>
                          </m:r>
                          <m:r>
                            <a:rPr lang="en-US" sz="2400" b="0" i="1" smtClean="0">
                              <a:solidFill>
                                <a:srgbClr val="0070C0"/>
                              </a:solidFill>
                              <a:latin typeface="Cambria Math" panose="02040503050406030204" pitchFamily="18" charset="0"/>
                            </a:rPr>
                            <m:t>  </m:t>
                          </m:r>
                        </m:e>
                      </m:rad>
                      <m:r>
                        <a:rPr lang="en-US" sz="2400" b="0" i="1" smtClean="0">
                          <a:solidFill>
                            <a:srgbClr val="0070C0"/>
                          </a:solidFill>
                          <a:latin typeface="Cambria Math" panose="02040503050406030204" pitchFamily="18" charset="0"/>
                        </a:rPr>
                        <m:t>≈1.25</m:t>
                      </m:r>
                    </m:oMath>
                  </m:oMathPara>
                </a14:m>
                <a:endParaRPr lang="en-US" sz="2400" b="0" dirty="0" smtClean="0">
                  <a:solidFill>
                    <a:srgbClr val="0070C0"/>
                  </a:solidFill>
                </a:endParaRPr>
              </a:p>
              <a:p>
                <a:pPr marL="0" indent="0">
                  <a:buNone/>
                </a:pPr>
                <a:endParaRPr lang="en-US" sz="2400" b="0" dirty="0" smtClean="0"/>
              </a:p>
              <a:p>
                <a:pPr marL="0" indent="0">
                  <a:buNone/>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m:rPr>
                              <m:sty m:val="p"/>
                            </m:rPr>
                            <a:rPr lang="en-US" sz="2400" b="0" i="0" smtClean="0">
                              <a:latin typeface="Cambria Math" panose="02040503050406030204" pitchFamily="18" charset="0"/>
                            </a:rPr>
                            <m:t>magic</m:t>
                          </m:r>
                        </m:sub>
                      </m:sSub>
                      <m:r>
                        <a:rPr lang="en-US" sz="2400" b="0" i="1" smtClean="0">
                          <a:latin typeface="Cambria Math" panose="02040503050406030204" pitchFamily="18" charset="0"/>
                        </a:rPr>
                        <m:t>=0.7 </m:t>
                      </m:r>
                      <m:r>
                        <m:rPr>
                          <m:sty m:val="p"/>
                        </m:rPr>
                        <a:rPr lang="en-US" sz="2400" b="0" i="0" smtClean="0">
                          <a:latin typeface="Cambria Math" panose="02040503050406030204" pitchFamily="18" charset="0"/>
                        </a:rPr>
                        <m:t>GeV</m:t>
                      </m:r>
                      <m:r>
                        <a:rPr lang="en-US" sz="2400" b="0" i="1" smtClean="0">
                          <a:latin typeface="Cambria Math" panose="02040503050406030204" pitchFamily="18" charset="0"/>
                        </a:rPr>
                        <m:t>/</m:t>
                      </m:r>
                      <m:r>
                        <a:rPr lang="en-US" sz="2400" b="0" i="1" smtClean="0">
                          <a:latin typeface="Cambria Math" panose="02040503050406030204" pitchFamily="18" charset="0"/>
                        </a:rPr>
                        <m:t>𝑐</m:t>
                      </m:r>
                    </m:oMath>
                  </m:oMathPara>
                </a14:m>
                <a:endParaRPr lang="en-US" sz="2400" b="0" dirty="0" smtClean="0"/>
              </a:p>
            </p:txBody>
          </p:sp>
        </mc:Choice>
        <mc:Fallback xmlns="">
          <p:sp>
            <p:nvSpPr>
              <p:cNvPr id="11" name="Content Placeholder 9"/>
              <p:cNvSpPr>
                <a:spLocks noGrp="1" noRot="1" noChangeAspect="1" noMove="1" noResize="1" noEditPoints="1" noAdjustHandles="1" noChangeArrowheads="1" noChangeShapeType="1" noTextEdit="1"/>
              </p:cNvSpPr>
              <p:nvPr>
                <p:ph sz="quarter" idx="13"/>
              </p:nvPr>
            </p:nvSpPr>
            <p:spPr>
              <a:xfrm>
                <a:off x="5227836" y="2489800"/>
                <a:ext cx="4212854" cy="1683075"/>
              </a:xfrm>
              <a:blipFill>
                <a:blip r:embed="rId5"/>
                <a:stretch>
                  <a:fillRect l="-145" b="-5415"/>
                </a:stretch>
              </a:blipFill>
              <a:ln>
                <a:noFill/>
              </a:ln>
            </p:spPr>
            <p:txBody>
              <a:bodyPr/>
              <a:lstStyle/>
              <a:p>
                <a:r>
                  <a:rPr lang="en-US">
                    <a:noFill/>
                  </a:rPr>
                  <a:t> </a:t>
                </a:r>
              </a:p>
            </p:txBody>
          </p:sp>
        </mc:Fallback>
      </mc:AlternateContent>
      <p:grpSp>
        <p:nvGrpSpPr>
          <p:cNvPr id="12" name="Group 11"/>
          <p:cNvGrpSpPr/>
          <p:nvPr/>
        </p:nvGrpSpPr>
        <p:grpSpPr>
          <a:xfrm>
            <a:off x="6156176" y="829869"/>
            <a:ext cx="648072" cy="216024"/>
            <a:chOff x="3202309" y="706237"/>
            <a:chExt cx="2055492" cy="649063"/>
          </a:xfrm>
        </p:grpSpPr>
        <p:cxnSp>
          <p:nvCxnSpPr>
            <p:cNvPr id="14" name="Straight Connector 13"/>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5" name="Straight Connector 14"/>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grpSp>
        <p:nvGrpSpPr>
          <p:cNvPr id="16" name="Group 15"/>
          <p:cNvGrpSpPr/>
          <p:nvPr/>
        </p:nvGrpSpPr>
        <p:grpSpPr>
          <a:xfrm>
            <a:off x="3203848" y="696503"/>
            <a:ext cx="1080120" cy="507211"/>
            <a:chOff x="3202309" y="706237"/>
            <a:chExt cx="2055492" cy="649063"/>
          </a:xfrm>
        </p:grpSpPr>
        <p:cxnSp>
          <p:nvCxnSpPr>
            <p:cNvPr id="17" name="Straight Connector 16"/>
            <p:cNvCxnSpPr/>
            <p:nvPr/>
          </p:nvCxnSpPr>
          <p:spPr bwMode="auto">
            <a:xfrm>
              <a:off x="3202309" y="706237"/>
              <a:ext cx="2055492" cy="649063"/>
            </a:xfrm>
            <a:prstGeom prst="line">
              <a:avLst/>
            </a:prstGeom>
            <a:ln w="28575">
              <a:solidFill>
                <a:srgbClr val="0070C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bwMode="auto">
            <a:xfrm flipV="1">
              <a:off x="3202309" y="706237"/>
              <a:ext cx="2055492" cy="649063"/>
            </a:xfrm>
            <a:prstGeom prst="line">
              <a:avLst/>
            </a:prstGeom>
            <a:ln w="28575">
              <a:solidFill>
                <a:srgbClr val="0070C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7247388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p:cNvSpPr txBox="1"/>
              <p:nvPr/>
            </p:nvSpPr>
            <p:spPr>
              <a:xfrm>
                <a:off x="7761174" y="4492966"/>
                <a:ext cx="1161536" cy="236988"/>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≈4.5</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MV</m:t>
                    </m:r>
                    <m:r>
                      <a:rPr lang="en-US" sz="1400" b="0" i="0" kern="1000" spc="30" smtClean="0">
                        <a:solidFill>
                          <a:schemeClr val="tx1">
                            <a:lumMod val="85000"/>
                            <a:lumOff val="15000"/>
                          </a:schemeClr>
                        </a:solidFill>
                        <a:latin typeface="Cambria Math" panose="02040503050406030204" pitchFamily="18" charset="0"/>
                        <a:cs typeface="Franklin Gothic Book"/>
                      </a:rPr>
                      <m:t>/</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7761174" y="4492966"/>
                <a:ext cx="1161536" cy="236988"/>
              </a:xfrm>
              <a:prstGeom prst="rect">
                <a:avLst/>
              </a:prstGeom>
              <a:blipFill>
                <a:blip r:embed="rId3"/>
                <a:stretch>
                  <a:fillRect l="-1047" r="-3665" b="-25641"/>
                </a:stretch>
              </a:blipFill>
            </p:spPr>
            <p:txBody>
              <a:bodyPr/>
              <a:lstStyle/>
              <a:p>
                <a:r>
                  <a:rPr lang="en-US">
                    <a:noFill/>
                  </a:rPr>
                  <a:t> </a:t>
                </a:r>
              </a:p>
            </p:txBody>
          </p:sp>
        </mc:Fallback>
      </mc:AlternateContent>
      <p:sp>
        <p:nvSpPr>
          <p:cNvPr id="3" name="Title 2"/>
          <p:cNvSpPr>
            <a:spLocks noGrp="1"/>
          </p:cNvSpPr>
          <p:nvPr>
            <p:ph type="title"/>
          </p:nvPr>
        </p:nvSpPr>
        <p:spPr>
          <a:xfrm>
            <a:off x="2116394" y="175545"/>
            <a:ext cx="6708025" cy="381375"/>
          </a:xfrm>
        </p:spPr>
        <p:txBody>
          <a:bodyPr/>
          <a:lstStyle/>
          <a:p>
            <a:r>
              <a:rPr lang="en-US" dirty="0" smtClean="0"/>
              <a:t>Muon dipole moments –freezing the spin at PSI</a:t>
            </a:r>
            <a:endParaRPr lang="en-US" dirty="0"/>
          </a:p>
        </p:txBody>
      </p:sp>
      <p:sp>
        <p:nvSpPr>
          <p:cNvPr id="4" name="Slide Number Placeholder 3"/>
          <p:cNvSpPr>
            <a:spLocks noGrp="1"/>
          </p:cNvSpPr>
          <p:nvPr>
            <p:ph type="sldNum" sz="quarter" idx="16"/>
          </p:nvPr>
        </p:nvSpPr>
        <p:spPr/>
        <p:txBody>
          <a:bodyPr/>
          <a:lstStyle/>
          <a:p>
            <a:pPr algn="r">
              <a:defRPr/>
            </a:pPr>
            <a:r>
              <a:rPr lang="de-DE" dirty="0"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19</a:t>
            </a:fld>
            <a:endParaRPr lang="de-DE" dirty="0">
              <a:latin typeface="Humanst521 BT" panose="020B0602020204020204" pitchFamily="34" charset="0"/>
            </a:endParaRPr>
          </a:p>
        </p:txBody>
      </p:sp>
      <p:grpSp>
        <p:nvGrpSpPr>
          <p:cNvPr id="5" name="Group 4"/>
          <p:cNvGrpSpPr/>
          <p:nvPr/>
        </p:nvGrpSpPr>
        <p:grpSpPr>
          <a:xfrm>
            <a:off x="6683252" y="3568634"/>
            <a:ext cx="2058141" cy="664562"/>
            <a:chOff x="6683252" y="3568634"/>
            <a:chExt cx="2058141" cy="664562"/>
          </a:xfrm>
        </p:grpSpPr>
        <p:sp>
          <p:nvSpPr>
            <p:cNvPr id="6" name="Oval 5"/>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7" name="Arc 6"/>
            <p:cNvSpPr/>
            <p:nvPr/>
          </p:nvSpPr>
          <p:spPr bwMode="auto">
            <a:xfrm rot="658433">
              <a:off x="6693518" y="3568634"/>
              <a:ext cx="2047875" cy="657225"/>
            </a:xfrm>
            <a:prstGeom prst="arc">
              <a:avLst>
                <a:gd name="adj1" fmla="val 7811994"/>
                <a:gd name="adj2" fmla="val 10278245"/>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p:grpSp>
        <p:nvGrpSpPr>
          <p:cNvPr id="8" name="Group 7"/>
          <p:cNvGrpSpPr/>
          <p:nvPr/>
        </p:nvGrpSpPr>
        <p:grpSpPr>
          <a:xfrm>
            <a:off x="7375302" y="2909866"/>
            <a:ext cx="661195" cy="2068284"/>
            <a:chOff x="7375302" y="2909866"/>
            <a:chExt cx="661195" cy="2068284"/>
          </a:xfrm>
        </p:grpSpPr>
        <p:sp>
          <p:nvSpPr>
            <p:cNvPr id="9" name="Oval 8"/>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10" name="Arc 9"/>
            <p:cNvSpPr/>
            <p:nvPr/>
          </p:nvSpPr>
          <p:spPr bwMode="auto">
            <a:xfrm rot="5400000">
              <a:off x="6683947" y="3625600"/>
              <a:ext cx="2047875" cy="657225"/>
            </a:xfrm>
            <a:prstGeom prst="arc">
              <a:avLst>
                <a:gd name="adj1" fmla="val 3339133"/>
                <a:gd name="adj2" fmla="val 8426388"/>
              </a:avLst>
            </a:prstGeom>
            <a:noFill/>
            <a:ln w="19050">
              <a:solidFill>
                <a:srgbClr val="F7450D"/>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p:cxnSp>
        <p:nvCxnSpPr>
          <p:cNvPr id="13" name="Straight Connector 12"/>
          <p:cNvCxnSpPr/>
          <p:nvPr/>
        </p:nvCxnSpPr>
        <p:spPr bwMode="auto">
          <a:xfrm>
            <a:off x="5375643" y="3291830"/>
            <a:ext cx="3230555" cy="87896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Arc 14"/>
          <p:cNvSpPr/>
          <p:nvPr/>
        </p:nvSpPr>
        <p:spPr bwMode="auto">
          <a:xfrm>
            <a:off x="2716814" y="2059900"/>
            <a:ext cx="5306187" cy="2553764"/>
          </a:xfrm>
          <a:prstGeom prst="arc">
            <a:avLst>
              <a:gd name="adj1" fmla="val 19979841"/>
              <a:gd name="adj2" fmla="val 18500758"/>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16" name="Group 15"/>
          <p:cNvGrpSpPr/>
          <p:nvPr/>
        </p:nvGrpSpPr>
        <p:grpSpPr>
          <a:xfrm>
            <a:off x="7703914" y="3792702"/>
            <a:ext cx="601387" cy="249888"/>
            <a:chOff x="7703914" y="3792702"/>
            <a:chExt cx="601387" cy="249888"/>
          </a:xfrm>
        </p:grpSpPr>
        <p:cxnSp>
          <p:nvCxnSpPr>
            <p:cNvPr id="17" name="Straight Arrow Connector 16"/>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11"/>
                  <a:stretch>
                    <a:fillRect l="-9524" b="-5128"/>
                  </a:stretch>
                </a:blipFill>
              </p:spPr>
              <p:txBody>
                <a:bodyPr/>
                <a:lstStyle/>
                <a:p>
                  <a:r>
                    <a:rPr lang="en-US">
                      <a:noFill/>
                    </a:rPr>
                    <a:t> </a:t>
                  </a:r>
                </a:p>
              </p:txBody>
            </p:sp>
          </mc:Fallback>
        </mc:AlternateContent>
      </p:grpSp>
      <p:sp>
        <p:nvSpPr>
          <p:cNvPr id="19" name="Oval 18"/>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nvGrpSpPr>
          <p:cNvPr id="25" name="Group 24"/>
          <p:cNvGrpSpPr/>
          <p:nvPr/>
        </p:nvGrpSpPr>
        <p:grpSpPr>
          <a:xfrm>
            <a:off x="5018420" y="1436222"/>
            <a:ext cx="1783304" cy="536585"/>
            <a:chOff x="4948936" y="1355299"/>
            <a:chExt cx="1783304" cy="593690"/>
          </a:xfrm>
        </p:grpSpPr>
        <p:sp>
          <p:nvSpPr>
            <p:cNvPr id="26" name="Right Brace 25"/>
            <p:cNvSpPr/>
            <p:nvPr/>
          </p:nvSpPr>
          <p:spPr bwMode="auto">
            <a:xfrm rot="5400000">
              <a:off x="5650963" y="653272"/>
              <a:ext cx="379249" cy="1783304"/>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5367881" y="1728608"/>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367881" y="1728608"/>
                  <a:ext cx="1199247" cy="220381"/>
                </a:xfrm>
                <a:prstGeom prst="rect">
                  <a:avLst/>
                </a:prstGeom>
                <a:blipFill>
                  <a:blip r:embed="rId15"/>
                  <a:stretch>
                    <a:fillRect l="-9137" t="-24242" b="-63636"/>
                  </a:stretch>
                </a:blipFill>
              </p:spPr>
              <p:txBody>
                <a:bodyPr/>
                <a:lstStyle/>
                <a:p>
                  <a:r>
                    <a:rPr lang="en-US">
                      <a:noFill/>
                    </a:rPr>
                    <a:t> </a:t>
                  </a:r>
                </a:p>
              </p:txBody>
            </p:sp>
          </mc:Fallback>
        </mc:AlternateContent>
      </p:grpSp>
      <p:sp>
        <p:nvSpPr>
          <p:cNvPr id="32" name="Up Arrow 31"/>
          <p:cNvSpPr/>
          <p:nvPr/>
        </p:nvSpPr>
        <p:spPr bwMode="auto">
          <a:xfrm rot="16956010">
            <a:off x="8275274" y="3836211"/>
            <a:ext cx="547102" cy="634123"/>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smtClean="0">
                <a:latin typeface="Humanst521 Lt BT" panose="020B0402020204020304" pitchFamily="34" charset="0"/>
              </a:rPr>
              <a:t>E</a:t>
            </a:r>
            <a:endParaRPr lang="en-US" dirty="0">
              <a:latin typeface="Humanst521 Lt BT" panose="020B0402020204020304" pitchFamily="34" charset="0"/>
            </a:endParaRPr>
          </a:p>
        </p:txBody>
      </p:sp>
      <p:sp>
        <p:nvSpPr>
          <p:cNvPr id="33" name="TextBox 32"/>
          <p:cNvSpPr txBox="1"/>
          <p:nvPr/>
        </p:nvSpPr>
        <p:spPr>
          <a:xfrm>
            <a:off x="87519" y="4925651"/>
            <a:ext cx="1401666" cy="186205"/>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smtClean="0">
                <a:solidFill>
                  <a:schemeClr val="tx1">
                    <a:lumMod val="85000"/>
                    <a:lumOff val="15000"/>
                  </a:schemeClr>
                </a:solidFill>
                <a:latin typeface="Humanst521 Lt BT" panose="020B0402020204020304" pitchFamily="34" charset="0"/>
                <a:cs typeface="Franklin Gothic Book"/>
              </a:rPr>
              <a:t>[</a:t>
            </a:r>
            <a:r>
              <a:rPr lang="en-US" sz="1100" kern="1000" spc="30" baseline="30000" dirty="0" smtClean="0">
                <a:solidFill>
                  <a:schemeClr val="tx1">
                    <a:lumMod val="85000"/>
                    <a:lumOff val="15000"/>
                  </a:schemeClr>
                </a:solidFill>
                <a:latin typeface="Humanst521 Lt BT" panose="020B0402020204020304" pitchFamily="34" charset="0"/>
                <a:cs typeface="Franklin Gothic Book"/>
              </a:rPr>
              <a:t>*</a:t>
            </a:r>
            <a:r>
              <a:rPr lang="en-US" sz="1100" kern="1000" spc="30" dirty="0" smtClean="0">
                <a:solidFill>
                  <a:schemeClr val="tx1">
                    <a:lumMod val="85000"/>
                    <a:lumOff val="15000"/>
                  </a:schemeClr>
                </a:solidFill>
                <a:latin typeface="Humanst521 Lt BT" panose="020B0402020204020304" pitchFamily="34" charset="0"/>
                <a:cs typeface="Franklin Gothic Book"/>
              </a:rPr>
              <a:t>arXiv:2205/00830v1] ,</a:t>
            </a:r>
          </a:p>
        </p:txBody>
      </p:sp>
      <mc:AlternateContent xmlns:mc="http://schemas.openxmlformats.org/markup-compatibility/2006" xmlns:a14="http://schemas.microsoft.com/office/drawing/2010/main">
        <mc:Choice Requires="a14">
          <p:sp>
            <p:nvSpPr>
              <p:cNvPr id="55" name="TextBox 54"/>
              <p:cNvSpPr txBox="1"/>
              <p:nvPr/>
            </p:nvSpPr>
            <p:spPr>
              <a:xfrm rot="869555">
                <a:off x="5414780" y="3476724"/>
                <a:ext cx="91646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=127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rot="869555">
                <a:off x="5414780" y="3476724"/>
                <a:ext cx="916469" cy="236988"/>
              </a:xfrm>
              <a:prstGeom prst="rect">
                <a:avLst/>
              </a:prstGeom>
              <a:blipFill>
                <a:blip r:embed="rId16"/>
                <a:stretch>
                  <a:fillRect l="-2548"/>
                </a:stretch>
              </a:blipFill>
            </p:spPr>
            <p:txBody>
              <a:bodyPr/>
              <a:lstStyle/>
              <a:p>
                <a:r>
                  <a:rPr lang="en-US">
                    <a:noFill/>
                  </a:rPr>
                  <a:t> </a:t>
                </a:r>
              </a:p>
            </p:txBody>
          </p:sp>
        </mc:Fallback>
      </mc:AlternateContent>
      <p:grpSp>
        <p:nvGrpSpPr>
          <p:cNvPr id="56" name="Group 55"/>
          <p:cNvGrpSpPr/>
          <p:nvPr/>
        </p:nvGrpSpPr>
        <p:grpSpPr>
          <a:xfrm>
            <a:off x="88909" y="2136198"/>
            <a:ext cx="4123024" cy="2230123"/>
            <a:chOff x="4737189" y="2781665"/>
            <a:chExt cx="4123024" cy="2230123"/>
          </a:xfrm>
        </p:grpSpPr>
        <p:pic>
          <p:nvPicPr>
            <p:cNvPr id="57" name="Picture 56"/>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xmlns:a14="http://schemas.microsoft.com/office/drawing/2010/main">
          <mc:Choice Requires="a14">
            <p:sp>
              <p:nvSpPr>
                <p:cNvPr id="58" name="Rectangular Callout 57"/>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xmlns="">
            <p:sp>
              <p:nvSpPr>
                <p:cNvPr id="58" name="Rectangular Callout 57"/>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27"/>
                  <a:stretch>
                    <a:fillRect/>
                  </a:stretch>
                </a:blipFill>
                <a:ln w="1905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ular Callout 58"/>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xmlns="">
            <p:sp>
              <p:nvSpPr>
                <p:cNvPr id="59" name="Rectangular Callout 58"/>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28"/>
                  <a:stretch>
                    <a:fillRect l="-4839"/>
                  </a:stretch>
                </a:blipFill>
                <a:ln w="19050" cap="flat" cmpd="sng" algn="ctr">
                  <a:solidFill>
                    <a:srgbClr val="0070C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ular Callout 59"/>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Humanst521 BT" panose="020B0602020204020204" pitchFamily="34" charset="0"/>
                  </a:endParaRPr>
                </a:p>
              </p:txBody>
            </p:sp>
          </mc:Choice>
          <mc:Fallback xmlns="">
            <p:sp>
              <p:nvSpPr>
                <p:cNvPr id="60" name="Rectangular Callout 59"/>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29"/>
                  <a:stretch>
                    <a:fillRect r="-3030"/>
                  </a:stretch>
                </a:blipFill>
                <a:ln w="19050" cap="flat" cmpd="sng" algn="ctr">
                  <a:solidFill>
                    <a:srgbClr val="F7450D"/>
                  </a:solidFill>
                  <a:prstDash val="solid"/>
                  <a:round/>
                  <a:headEnd type="none" w="med" len="med"/>
                  <a:tailEnd type="none" w="med" len="med"/>
                </a:ln>
                <a:effectLst/>
              </p:spPr>
              <p:txBody>
                <a:bodyPr/>
                <a:lstStyle/>
                <a:p>
                  <a:r>
                    <a:rPr lang="en-US">
                      <a:noFill/>
                    </a:rPr>
                    <a:t> </a:t>
                  </a:r>
                </a:p>
              </p:txBody>
            </p:sp>
          </mc:Fallback>
        </mc:AlternateContent>
      </p:grpSp>
      <p:sp>
        <p:nvSpPr>
          <p:cNvPr id="61" name="Arc 60"/>
          <p:cNvSpPr/>
          <p:nvPr/>
        </p:nvSpPr>
        <p:spPr bwMode="auto">
          <a:xfrm>
            <a:off x="2733564" y="2055342"/>
            <a:ext cx="5306187" cy="2553764"/>
          </a:xfrm>
          <a:prstGeom prst="arc">
            <a:avLst>
              <a:gd name="adj1" fmla="val 19979841"/>
              <a:gd name="adj2" fmla="val 8116265"/>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619672" y="568734"/>
                <a:ext cx="6042750"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r>
                                    <a:rPr lang="en-US" b="0" i="1" smtClean="0">
                                      <a:latin typeface="Cambria Math" panose="02040503050406030204" pitchFamily="18" charset="0"/>
                                    </a:rPr>
                                    <m:t>−1</m:t>
                                  </m:r>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619672" y="568734"/>
                <a:ext cx="6042750" cy="822020"/>
              </a:xfrm>
              <a:prstGeom prst="rect">
                <a:avLst/>
              </a:prstGeom>
              <a:blipFill>
                <a:blip r:embed="rId30"/>
                <a:stretch>
                  <a:fillRect/>
                </a:stretch>
              </a:blipFill>
            </p:spPr>
            <p:txBody>
              <a:bodyPr/>
              <a:lstStyle/>
              <a:p>
                <a:r>
                  <a:rPr lang="en-US">
                    <a:noFill/>
                  </a:rPr>
                  <a:t> </a:t>
                </a:r>
              </a:p>
            </p:txBody>
          </p:sp>
        </mc:Fallback>
      </mc:AlternateContent>
      <p:grpSp>
        <p:nvGrpSpPr>
          <p:cNvPr id="41" name="Group 40"/>
          <p:cNvGrpSpPr/>
          <p:nvPr/>
        </p:nvGrpSpPr>
        <p:grpSpPr>
          <a:xfrm>
            <a:off x="2606505" y="843558"/>
            <a:ext cx="237303" cy="216024"/>
            <a:chOff x="3202309" y="706237"/>
            <a:chExt cx="2055492" cy="649063"/>
          </a:xfrm>
        </p:grpSpPr>
        <p:cxnSp>
          <p:nvCxnSpPr>
            <p:cNvPr id="42" name="Straight Connector 41"/>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grpSp>
        <p:nvGrpSpPr>
          <p:cNvPr id="44" name="Group 43"/>
          <p:cNvGrpSpPr/>
          <p:nvPr/>
        </p:nvGrpSpPr>
        <p:grpSpPr>
          <a:xfrm>
            <a:off x="6156176" y="829869"/>
            <a:ext cx="648072" cy="216024"/>
            <a:chOff x="3202309" y="706237"/>
            <a:chExt cx="2055492" cy="649063"/>
          </a:xfrm>
        </p:grpSpPr>
        <p:cxnSp>
          <p:nvCxnSpPr>
            <p:cNvPr id="45" name="Straight Connector 44"/>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6" name="Straight Connector 45"/>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grpSp>
        <p:nvGrpSpPr>
          <p:cNvPr id="47" name="Group 46"/>
          <p:cNvGrpSpPr/>
          <p:nvPr/>
        </p:nvGrpSpPr>
        <p:grpSpPr>
          <a:xfrm>
            <a:off x="3203848" y="696503"/>
            <a:ext cx="1080120" cy="507211"/>
            <a:chOff x="3202309" y="706237"/>
            <a:chExt cx="2055492" cy="649063"/>
          </a:xfrm>
        </p:grpSpPr>
        <p:cxnSp>
          <p:nvCxnSpPr>
            <p:cNvPr id="48" name="Straight Connector 47"/>
            <p:cNvCxnSpPr/>
            <p:nvPr/>
          </p:nvCxnSpPr>
          <p:spPr bwMode="auto">
            <a:xfrm>
              <a:off x="3202309" y="706237"/>
              <a:ext cx="2055492" cy="649063"/>
            </a:xfrm>
            <a:prstGeom prst="line">
              <a:avLst/>
            </a:prstGeom>
            <a:ln w="28575">
              <a:solidFill>
                <a:srgbClr val="0070C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9" name="Straight Connector 48"/>
            <p:cNvCxnSpPr/>
            <p:nvPr/>
          </p:nvCxnSpPr>
          <p:spPr bwMode="auto">
            <a:xfrm flipV="1">
              <a:off x="3202309" y="706237"/>
              <a:ext cx="2055492" cy="649063"/>
            </a:xfrm>
            <a:prstGeom prst="line">
              <a:avLst/>
            </a:prstGeom>
            <a:ln w="28575">
              <a:solidFill>
                <a:srgbClr val="0070C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grpSp>
      <mc:AlternateContent xmlns:mc="http://schemas.openxmlformats.org/markup-compatibility/2006" xmlns:a14="http://schemas.microsoft.com/office/drawing/2010/main">
        <mc:Choice Requires="a14">
          <p:sp>
            <p:nvSpPr>
              <p:cNvPr id="2" name="Rectangle 1"/>
              <p:cNvSpPr/>
              <p:nvPr/>
            </p:nvSpPr>
            <p:spPr>
              <a:xfrm>
                <a:off x="6588256" y="1920747"/>
                <a:ext cx="2005806" cy="395108"/>
              </a:xfrm>
              <a:prstGeom prst="rect">
                <a:avLst/>
              </a:prstGeom>
            </p:spPr>
            <p:txBody>
              <a:bodyPr wrap="none">
                <a:spAutoFit/>
              </a:bodyPr>
              <a:lstStyle/>
              <a:p>
                <a:pPr>
                  <a:lnSpc>
                    <a:spcPct val="110000"/>
                  </a:lnSpc>
                  <a:spcBef>
                    <a:spcPts val="0"/>
                  </a:spcBef>
                </a:pPr>
                <a14:m>
                  <m:oMath xmlns:m="http://schemas.openxmlformats.org/officeDocument/2006/math">
                    <m:r>
                      <a:rPr lang="en-US" i="1" kern="1000" spc="30" smtClean="0">
                        <a:solidFill>
                          <a:schemeClr val="bg2">
                            <a:lumMod val="75000"/>
                          </a:schemeClr>
                        </a:solidFill>
                        <a:latin typeface="Cambria Math" panose="02040503050406030204" pitchFamily="18" charset="0"/>
                        <a:cs typeface="Franklin Gothic Book"/>
                      </a:rPr>
                      <m:t>𝜎</m:t>
                    </m:r>
                    <m:d>
                      <m:dPr>
                        <m:ctrlPr>
                          <a:rPr lang="en-US" i="1" kern="1000" spc="30">
                            <a:solidFill>
                              <a:schemeClr val="bg2">
                                <a:lumMod val="75000"/>
                              </a:schemeClr>
                            </a:solidFill>
                            <a:latin typeface="Cambria Math" panose="02040503050406030204" pitchFamily="18" charset="0"/>
                            <a:cs typeface="Franklin Gothic Book"/>
                          </a:rPr>
                        </m:ctrlPr>
                      </m:dPr>
                      <m:e>
                        <m:sSub>
                          <m:sSubPr>
                            <m:ctrlPr>
                              <a:rPr lang="en-US" i="1" kern="1000" spc="30">
                                <a:solidFill>
                                  <a:schemeClr val="bg2">
                                    <a:lumMod val="75000"/>
                                  </a:schemeClr>
                                </a:solidFill>
                                <a:latin typeface="Cambria Math" panose="02040503050406030204" pitchFamily="18" charset="0"/>
                                <a:cs typeface="Franklin Gothic Book"/>
                              </a:rPr>
                            </m:ctrlPr>
                          </m:sSubPr>
                          <m:e>
                            <m:r>
                              <a:rPr lang="en-US" i="1" kern="1000" spc="30">
                                <a:solidFill>
                                  <a:schemeClr val="bg2">
                                    <a:lumMod val="75000"/>
                                  </a:schemeClr>
                                </a:solidFill>
                                <a:latin typeface="Cambria Math" panose="02040503050406030204" pitchFamily="18" charset="0"/>
                                <a:cs typeface="Franklin Gothic Book"/>
                              </a:rPr>
                              <m:t>𝑑</m:t>
                            </m:r>
                          </m:e>
                          <m:sub>
                            <m:r>
                              <a:rPr lang="en-US" i="1" kern="1000" spc="30">
                                <a:solidFill>
                                  <a:schemeClr val="bg2">
                                    <a:lumMod val="75000"/>
                                  </a:schemeClr>
                                </a:solidFill>
                                <a:latin typeface="Cambria Math" panose="02040503050406030204" pitchFamily="18" charset="0"/>
                                <a:cs typeface="Franklin Gothic Book"/>
                              </a:rPr>
                              <m:t>𝜇</m:t>
                            </m:r>
                          </m:sub>
                        </m:sSub>
                      </m:e>
                    </m:d>
                    <m:r>
                      <a:rPr lang="en-US" b="0" i="1" kern="1000" spc="30" smtClean="0">
                        <a:solidFill>
                          <a:schemeClr val="bg2">
                            <a:lumMod val="75000"/>
                          </a:schemeClr>
                        </a:solidFill>
                        <a:latin typeface="Cambria Math" panose="02040503050406030204" pitchFamily="18" charset="0"/>
                        <a:cs typeface="Franklin Gothic Book"/>
                      </a:rPr>
                      <m:t>≈</m:t>
                    </m:r>
                    <m:sSup>
                      <m:sSupPr>
                        <m:ctrlPr>
                          <a:rPr lang="en-US" b="0" i="1" kern="1000" spc="30" smtClean="0">
                            <a:solidFill>
                              <a:schemeClr val="bg2">
                                <a:lumMod val="75000"/>
                              </a:schemeClr>
                            </a:solidFill>
                            <a:latin typeface="Cambria Math" panose="02040503050406030204" pitchFamily="18" charset="0"/>
                            <a:cs typeface="Franklin Gothic Book"/>
                          </a:rPr>
                        </m:ctrlPr>
                      </m:sSupPr>
                      <m:e>
                        <m:r>
                          <a:rPr lang="en-US" b="0" i="1" kern="1000" spc="30" smtClean="0">
                            <a:solidFill>
                              <a:schemeClr val="bg2">
                                <a:lumMod val="75000"/>
                              </a:schemeClr>
                            </a:solidFill>
                            <a:latin typeface="Cambria Math" panose="02040503050406030204" pitchFamily="18" charset="0"/>
                            <a:cs typeface="Franklin Gothic Book"/>
                          </a:rPr>
                          <m:t>10</m:t>
                        </m:r>
                      </m:e>
                      <m:sup>
                        <m:r>
                          <a:rPr lang="en-US" b="0" i="1" kern="1000" spc="30" smtClean="0">
                            <a:solidFill>
                              <a:schemeClr val="bg2">
                                <a:lumMod val="75000"/>
                              </a:schemeClr>
                            </a:solidFill>
                            <a:latin typeface="Cambria Math" panose="02040503050406030204" pitchFamily="18" charset="0"/>
                            <a:cs typeface="Franklin Gothic Book"/>
                          </a:rPr>
                          <m:t>−29</m:t>
                        </m:r>
                      </m:sup>
                    </m:sSup>
                    <m:r>
                      <a:rPr lang="en-US" i="1" kern="1000" spc="30">
                        <a:solidFill>
                          <a:schemeClr val="bg2">
                            <a:lumMod val="75000"/>
                          </a:schemeClr>
                        </a:solidFill>
                        <a:latin typeface="Cambria Math" panose="02040503050406030204" pitchFamily="18" charset="0"/>
                        <a:cs typeface="Franklin Gothic Book"/>
                      </a:rPr>
                      <m:t>𝑒</m:t>
                    </m:r>
                    <m:r>
                      <m:rPr>
                        <m:sty m:val="p"/>
                      </m:rPr>
                      <a:rPr lang="en-US" kern="1000" spc="30">
                        <a:solidFill>
                          <a:schemeClr val="bg2">
                            <a:lumMod val="75000"/>
                          </a:schemeClr>
                        </a:solidFill>
                        <a:latin typeface="Cambria Math" panose="02040503050406030204" pitchFamily="18" charset="0"/>
                        <a:cs typeface="Franklin Gothic Book"/>
                      </a:rPr>
                      <m:t>cm</m:t>
                    </m:r>
                  </m:oMath>
                </a14:m>
                <a:r>
                  <a:rPr lang="en-US" sz="1400" kern="1000" spc="30" baseline="30000" dirty="0" smtClean="0">
                    <a:solidFill>
                      <a:schemeClr val="bg2">
                        <a:lumMod val="75000"/>
                      </a:schemeClr>
                    </a:solidFill>
                    <a:latin typeface="Humanst521 Lt BT" panose="020B0402020204020304" pitchFamily="34" charset="0"/>
                    <a:cs typeface="Franklin Gothic Book"/>
                  </a:rPr>
                  <a:t>*</a:t>
                </a:r>
                <a:endParaRPr lang="en-US" kern="1000" spc="30" baseline="30000" dirty="0" err="1">
                  <a:solidFill>
                    <a:schemeClr val="bg2">
                      <a:lumMod val="75000"/>
                    </a:schemeClr>
                  </a:solidFill>
                  <a:latin typeface="Humanst521 Lt BT" panose="020B0402020204020304" pitchFamily="34" charset="0"/>
                  <a:cs typeface="Franklin Gothic Book"/>
                </a:endParaRPr>
              </a:p>
            </p:txBody>
          </p:sp>
        </mc:Choice>
        <mc:Fallback xmlns="">
          <p:sp>
            <p:nvSpPr>
              <p:cNvPr id="2" name="Rectangle 1"/>
              <p:cNvSpPr>
                <a:spLocks noRot="1" noChangeAspect="1" noMove="1" noResize="1" noEditPoints="1" noAdjustHandles="1" noChangeArrowheads="1" noChangeShapeType="1" noTextEdit="1"/>
              </p:cNvSpPr>
              <p:nvPr/>
            </p:nvSpPr>
            <p:spPr>
              <a:xfrm>
                <a:off x="6588256" y="1920747"/>
                <a:ext cx="2005806" cy="395108"/>
              </a:xfrm>
              <a:prstGeom prst="rect">
                <a:avLst/>
              </a:prstGeom>
              <a:blipFill>
                <a:blip r:embed="rId31"/>
                <a:stretch>
                  <a:fillRect b="-3077"/>
                </a:stretch>
              </a:blipFill>
            </p:spPr>
            <p:txBody>
              <a:bodyPr/>
              <a:lstStyle/>
              <a:p>
                <a:r>
                  <a:rPr lang="en-US">
                    <a:noFill/>
                  </a:rPr>
                  <a:t> </a:t>
                </a:r>
              </a:p>
            </p:txBody>
          </p:sp>
        </mc:Fallback>
      </mc:AlternateContent>
    </p:spTree>
    <p:extLst>
      <p:ext uri="{BB962C8B-B14F-4D97-AF65-F5344CB8AC3E}">
        <p14:creationId xmlns:p14="http://schemas.microsoft.com/office/powerpoint/2010/main" val="21834254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826964" y="1050480"/>
                <a:ext cx="3240980" cy="4041550"/>
              </a:xfrm>
            </p:spPr>
            <p:txBody>
              <a:bodyPr/>
              <a:lstStyle/>
              <a:p>
                <a:pPr marL="0" indent="0">
                  <a:buNone/>
                </a:pPr>
                <a:r>
                  <a:rPr lang="en-US" sz="1800" dirty="0" smtClean="0"/>
                  <a:t>In general, when measuring the EDM of an atom or molecule we face the situation that a possible signal could be generated by many different operators at higher energy.</a:t>
                </a:r>
              </a:p>
              <a:p>
                <a:pPr marL="0" indent="0">
                  <a:buNone/>
                </a:pPr>
                <a:endParaRPr lang="en-US" sz="1800" dirty="0"/>
              </a:p>
              <a:p>
                <a:pPr marL="0" indent="0">
                  <a:buNone/>
                </a:pPr>
                <a:r>
                  <a:rPr lang="en-US" sz="1800" dirty="0" smtClean="0"/>
                  <a:t>In general: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𝑑</m:t>
                        </m:r>
                      </m:e>
                      <m:sub>
                        <m:r>
                          <m:rPr>
                            <m:sty m:val="p"/>
                          </m:rPr>
                          <a:rPr lang="en-US" sz="1800" b="0" i="0" smtClean="0">
                            <a:latin typeface="Cambria Math" panose="02040503050406030204" pitchFamily="18" charset="0"/>
                          </a:rPr>
                          <m:t>A</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a:rPr lang="en-US" sz="1800" b="0" i="1" smtClean="0">
                            <a:latin typeface="Cambria Math" panose="02040503050406030204" pitchFamily="18" charset="0"/>
                          </a:rPr>
                          <m:t>𝑖</m:t>
                        </m:r>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𝛼</m:t>
                            </m:r>
                          </m:e>
                          <m:sub>
                            <m:r>
                              <a:rPr lang="en-US" sz="1800" b="0" i="1" smtClean="0">
                                <a:latin typeface="Cambria Math" panose="02040503050406030204" pitchFamily="18" charset="0"/>
                              </a:rPr>
                              <m:t>𝑖𝑗</m:t>
                            </m:r>
                          </m:sub>
                        </m:s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𝑗</m:t>
                            </m:r>
                          </m:sub>
                        </m:sSub>
                      </m:e>
                    </m:nary>
                    <m:r>
                      <a:rPr lang="en-US" sz="1800" b="0" i="0" smtClean="0">
                        <a:latin typeface="Cambria Math" panose="02040503050406030204" pitchFamily="18" charset="0"/>
                      </a:rPr>
                      <m:t>,</m:t>
                    </m:r>
                  </m:oMath>
                </a14:m>
                <a:endParaRPr lang="en-US" sz="1800" dirty="0" smtClean="0"/>
              </a:p>
              <a:p>
                <a:pPr marL="0" indent="0">
                  <a:buNone/>
                </a:pPr>
                <a:endParaRPr lang="en-US" sz="1800" dirty="0" smtClean="0"/>
              </a:p>
              <a:p>
                <a:pPr marL="0" indent="0">
                  <a:buNone/>
                </a:pPr>
                <a:r>
                  <a:rPr lang="en-US" sz="1800" dirty="0" smtClean="0"/>
                  <a:t>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𝛼</m:t>
                        </m:r>
                      </m:e>
                      <m:sub>
                        <m:r>
                          <a:rPr lang="en-US" sz="1800" i="1">
                            <a:latin typeface="Cambria Math" panose="02040503050406030204" pitchFamily="18" charset="0"/>
                          </a:rPr>
                          <m:t>𝑖𝑗</m:t>
                        </m:r>
                      </m:sub>
                    </m:sSub>
                  </m:oMath>
                </a14:m>
                <a:r>
                  <a:rPr lang="en-US" sz="1800" dirty="0" smtClean="0"/>
                  <a:t> is the sensitivity of the specific system to the CP violating operator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𝑗</m:t>
                        </m:r>
                      </m:sub>
                    </m:sSub>
                  </m:oMath>
                </a14:m>
                <a:r>
                  <a:rPr lang="en-US" sz="1800" dirty="0" smtClean="0"/>
                  <a:t>.</a:t>
                </a:r>
                <a:endParaRPr lang="en-US" sz="1800"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826964" y="1050480"/>
                <a:ext cx="3240980" cy="4041550"/>
              </a:xfrm>
              <a:blipFill>
                <a:blip r:embed="rId2"/>
                <a:stretch>
                  <a:fillRect l="-4520" t="-1810" r="-1318"/>
                </a:stretch>
              </a:blipFill>
            </p:spPr>
            <p:txBody>
              <a:bodyPr/>
              <a:lstStyle/>
              <a:p>
                <a:r>
                  <a:rPr lang="en-US">
                    <a:noFill/>
                  </a:rPr>
                  <a:t> </a:t>
                </a:r>
              </a:p>
            </p:txBody>
          </p:sp>
        </mc:Fallback>
      </mc:AlternateContent>
      <p:sp>
        <p:nvSpPr>
          <p:cNvPr id="3" name="Title 2"/>
          <p:cNvSpPr>
            <a:spLocks noGrp="1"/>
          </p:cNvSpPr>
          <p:nvPr>
            <p:ph type="title"/>
          </p:nvPr>
        </p:nvSpPr>
        <p:spPr>
          <a:xfrm>
            <a:off x="2036091" y="199488"/>
            <a:ext cx="6912768" cy="381375"/>
          </a:xfrm>
        </p:spPr>
        <p:txBody>
          <a:bodyPr/>
          <a:lstStyle/>
          <a:p>
            <a:r>
              <a:rPr lang="en-US" dirty="0" smtClean="0"/>
              <a:t>Complications when using atoms and molecules</a:t>
            </a: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103" y="1131590"/>
            <a:ext cx="4711369" cy="3672408"/>
          </a:xfrm>
          <a:prstGeom prst="rect">
            <a:avLst/>
          </a:prstGeom>
        </p:spPr>
      </p:pic>
      <p:sp>
        <p:nvSpPr>
          <p:cNvPr id="5" name="TextBox 4"/>
          <p:cNvSpPr txBox="1"/>
          <p:nvPr/>
        </p:nvSpPr>
        <p:spPr>
          <a:xfrm>
            <a:off x="6004696" y="4871649"/>
            <a:ext cx="2975173" cy="220381"/>
          </a:xfrm>
          <a:prstGeom prst="rect">
            <a:avLst/>
          </a:prstGeom>
          <a:noFill/>
        </p:spPr>
        <p:txBody>
          <a:bodyPr wrap="none" lIns="0" tIns="0" rIns="0" bIns="0" rtlCol="0" anchor="ctr">
            <a:spAutoFit/>
          </a:bodyPr>
          <a:lstStyle/>
          <a:p>
            <a:pPr eaLnBrk="1" hangingPunct="1">
              <a:lnSpc>
                <a:spcPct val="110000"/>
              </a:lnSpc>
              <a:spcBef>
                <a:spcPct val="0"/>
              </a:spcBef>
              <a:buClr>
                <a:srgbClr val="000000"/>
              </a:buClr>
            </a:pPr>
            <a:r>
              <a:rPr lang="en-US" sz="1400" b="0" dirty="0" smtClean="0">
                <a:solidFill>
                  <a:srgbClr val="000000"/>
                </a:solidFill>
                <a:latin typeface="Humanst521 Lt BT" panose="020B0402020204020304" pitchFamily="34" charset="0"/>
              </a:rPr>
              <a:t>[from </a:t>
            </a:r>
            <a:r>
              <a:rPr lang="en-US" sz="1400" b="0" dirty="0" err="1" smtClean="0">
                <a:solidFill>
                  <a:srgbClr val="000000"/>
                </a:solidFill>
                <a:latin typeface="Humanst521 Lt BT" panose="020B0402020204020304" pitchFamily="34" charset="0"/>
                <a:hlinkClick r:id="rId4"/>
              </a:rPr>
              <a:t>Chupp</a:t>
            </a:r>
            <a:r>
              <a:rPr lang="en-US" sz="1400" b="0" dirty="0" smtClean="0">
                <a:solidFill>
                  <a:srgbClr val="000000"/>
                </a:solidFill>
                <a:latin typeface="Humanst521 Lt BT" panose="020B0402020204020304" pitchFamily="34" charset="0"/>
                <a:hlinkClick r:id="rId4"/>
              </a:rPr>
              <a:t> et al., RMP91, 015001,2019</a:t>
            </a:r>
            <a:r>
              <a:rPr lang="en-US" sz="1400" b="0" dirty="0" smtClean="0">
                <a:solidFill>
                  <a:srgbClr val="000000"/>
                </a:solidFill>
                <a:latin typeface="Humanst521 Lt BT" panose="020B0402020204020304" pitchFamily="34" charset="0"/>
              </a:rPr>
              <a:t>]</a:t>
            </a:r>
          </a:p>
        </p:txBody>
      </p:sp>
      <mc:AlternateContent xmlns:mc="http://schemas.openxmlformats.org/markup-compatibility/2006" xmlns:a14="http://schemas.microsoft.com/office/drawing/2010/main">
        <mc:Choice Requires="a14">
          <p:sp>
            <p:nvSpPr>
              <p:cNvPr id="6" name="TextBox 5"/>
              <p:cNvSpPr txBox="1"/>
              <p:nvPr/>
            </p:nvSpPr>
            <p:spPr>
              <a:xfrm>
                <a:off x="8532440" y="1851670"/>
                <a:ext cx="447429" cy="222544"/>
              </a:xfrm>
              <a:prstGeom prst="roundRect">
                <a:avLst/>
              </a:prstGeom>
              <a:noFill/>
              <a:ln w="28575">
                <a:solidFill>
                  <a:schemeClr val="tx1"/>
                </a:solidFill>
              </a:ln>
            </p:spPr>
            <p:txBody>
              <a:bodyPr wrap="square" lIns="0" tIns="0" rIns="0" bIns="0" rtlCol="0" anchor="ctr">
                <a:sp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𝑑</m:t>
                          </m:r>
                        </m:e>
                        <m:sub>
                          <m:r>
                            <a:rPr lang="en-US" sz="1100" b="0" i="1" smtClean="0">
                              <a:solidFill>
                                <a:srgbClr val="000000"/>
                              </a:solidFill>
                              <a:latin typeface="Cambria Math" panose="02040503050406030204" pitchFamily="18" charset="0"/>
                            </a:rPr>
                            <m:t>𝜇</m:t>
                          </m:r>
                        </m:sub>
                      </m:sSub>
                      <m:r>
                        <a:rPr lang="en-US" sz="1100" b="0" i="1" smtClean="0">
                          <a:solidFill>
                            <a:srgbClr val="000000"/>
                          </a:solidFill>
                          <a:latin typeface="Cambria Math" panose="02040503050406030204" pitchFamily="18" charset="0"/>
                        </a:rPr>
                        <m:t>,</m:t>
                      </m:r>
                      <m:sSub>
                        <m:sSubPr>
                          <m:ctrlPr>
                            <a:rPr lang="en-US" sz="1100" b="0" i="1" smtClean="0">
                              <a:solidFill>
                                <a:srgbClr val="000000"/>
                              </a:solidFill>
                              <a:latin typeface="Cambria Math" panose="02040503050406030204" pitchFamily="18" charset="0"/>
                            </a:rPr>
                          </m:ctrlPr>
                        </m:sSubPr>
                        <m:e>
                          <m:r>
                            <a:rPr lang="en-US" sz="1100" b="0" i="1" smtClean="0">
                              <a:solidFill>
                                <a:srgbClr val="000000"/>
                              </a:solidFill>
                              <a:latin typeface="Cambria Math" panose="02040503050406030204" pitchFamily="18" charset="0"/>
                            </a:rPr>
                            <m:t>𝑑</m:t>
                          </m:r>
                        </m:e>
                        <m:sub>
                          <m:r>
                            <a:rPr lang="en-US" sz="1100" b="0" i="1" smtClean="0">
                              <a:solidFill>
                                <a:srgbClr val="000000"/>
                              </a:solidFill>
                              <a:latin typeface="Cambria Math" panose="02040503050406030204" pitchFamily="18" charset="0"/>
                            </a:rPr>
                            <m:t>𝜏</m:t>
                          </m:r>
                        </m:sub>
                      </m:sSub>
                    </m:oMath>
                  </m:oMathPara>
                </a14:m>
                <a:endParaRPr lang="en-US" sz="1100" b="0" dirty="0" smtClean="0">
                  <a:solidFill>
                    <a:srgbClr val="000000"/>
                  </a:solidFill>
                  <a:latin typeface="Humanst521 BT" panose="020B0602020204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532440" y="1851670"/>
                <a:ext cx="447429" cy="222544"/>
              </a:xfrm>
              <a:prstGeom prst="roundRect">
                <a:avLst/>
              </a:prstGeom>
              <a:blipFill>
                <a:blip r:embed="rId5"/>
                <a:stretch>
                  <a:fillRect b="-2439"/>
                </a:stretch>
              </a:blipFill>
              <a:ln w="28575">
                <a:solidFill>
                  <a:schemeClr val="tx1"/>
                </a:solidFill>
              </a:ln>
            </p:spPr>
            <p:txBody>
              <a:bodyPr/>
              <a:lstStyle/>
              <a:p>
                <a:r>
                  <a:rPr lang="en-US">
                    <a:noFill/>
                  </a:rPr>
                  <a:t> </a:t>
                </a:r>
              </a:p>
            </p:txBody>
          </p:sp>
        </mc:Fallback>
      </mc:AlternateContent>
      <p:cxnSp>
        <p:nvCxnSpPr>
          <p:cNvPr id="8" name="Straight Arrow Connector 7"/>
          <p:cNvCxnSpPr/>
          <p:nvPr/>
        </p:nvCxnSpPr>
        <p:spPr bwMode="auto">
          <a:xfrm flipH="1">
            <a:off x="3131840" y="2715766"/>
            <a:ext cx="936104" cy="5040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115646484"/>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043001" y="1006082"/>
            <a:ext cx="3168960" cy="3509963"/>
          </a:xfrm>
        </p:spPr>
        <p:txBody>
          <a:bodyPr/>
          <a:lstStyle/>
          <a:p>
            <a:pPr marL="0" indent="0">
              <a:buNone/>
            </a:pPr>
            <a:r>
              <a:rPr lang="en-US" dirty="0" smtClean="0"/>
              <a:t>Frozen-spin sensitivity: </a:t>
            </a:r>
            <a:endParaRPr lang="en-US" dirty="0"/>
          </a:p>
        </p:txBody>
      </p:sp>
      <p:sp>
        <p:nvSpPr>
          <p:cNvPr id="3" name="Title 2"/>
          <p:cNvSpPr>
            <a:spLocks noGrp="1"/>
          </p:cNvSpPr>
          <p:nvPr>
            <p:ph type="title"/>
          </p:nvPr>
        </p:nvSpPr>
        <p:spPr/>
        <p:txBody>
          <a:bodyPr/>
          <a:lstStyle/>
          <a:p>
            <a:r>
              <a:rPr lang="en-US" dirty="0" smtClean="0"/>
              <a:t>When to use which variant?</a:t>
            </a:r>
            <a:endParaRPr lang="en-US" dirty="0"/>
          </a:p>
        </p:txBody>
      </p:sp>
      <p:sp>
        <p:nvSpPr>
          <p:cNvPr id="4" name="Slide Number Placeholder 3"/>
          <p:cNvSpPr>
            <a:spLocks noGrp="1"/>
          </p:cNvSpPr>
          <p:nvPr>
            <p:ph type="sldNum" sz="quarter" idx="16"/>
          </p:nvPr>
        </p:nvSpPr>
        <p:spPr/>
        <p:txBody>
          <a:bodyPr/>
          <a:lstStyle/>
          <a:p>
            <a:pPr algn="r">
              <a:defRPr/>
            </a:pPr>
            <a:r>
              <a:rPr lang="de-DE"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20</a:t>
            </a:fld>
            <a:endParaRPr lang="de-DE"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3203848" y="855229"/>
                <a:ext cx="2710015" cy="576064"/>
              </a:xfrm>
              <a:prstGeom prst="rect">
                <a:avLst/>
              </a:prstGeom>
              <a:noFill/>
            </p:spPr>
            <p:txBody>
              <a:bodyPr wrap="squar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𝜁</m:t>
                      </m:r>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𝐸</m:t>
                              </m:r>
                            </m:e>
                            <m:sub>
                              <m:r>
                                <a:rPr lang="en-US" sz="1800" b="0" i="1" smtClean="0">
                                  <a:solidFill>
                                    <a:srgbClr val="000000"/>
                                  </a:solidFill>
                                  <a:latin typeface="Cambria Math" panose="02040503050406030204" pitchFamily="18" charset="0"/>
                                </a:rPr>
                                <m:t>𝑥</m:t>
                              </m:r>
                            </m:sub>
                          </m:sSub>
                          <m:r>
                            <a:rPr lang="en-US" sz="1800" b="0" i="1" smtClean="0">
                              <a:solidFill>
                                <a:srgbClr val="000000"/>
                              </a:solidFill>
                              <a:latin typeface="Cambria Math" panose="02040503050406030204" pitchFamily="18" charset="0"/>
                            </a:rPr>
                            <m:t>+</m:t>
                          </m:r>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𝑣</m:t>
                              </m:r>
                            </m:e>
                            <m:sub>
                              <m:r>
                                <a:rPr lang="en-US" sz="1800" b="0" i="1" smtClean="0">
                                  <a:solidFill>
                                    <a:srgbClr val="000000"/>
                                  </a:solidFill>
                                  <a:latin typeface="Cambria Math" panose="02040503050406030204" pitchFamily="18" charset="0"/>
                                </a:rPr>
                                <m:t>𝑧</m:t>
                              </m:r>
                            </m:sub>
                          </m:sSub>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𝐵</m:t>
                              </m:r>
                            </m:e>
                            <m:sub>
                              <m:r>
                                <a:rPr lang="en-US" sz="1800" b="0" i="1" smtClean="0">
                                  <a:solidFill>
                                    <a:srgbClr val="000000"/>
                                  </a:solidFill>
                                  <a:latin typeface="Cambria Math" panose="02040503050406030204" pitchFamily="18" charset="0"/>
                                </a:rPr>
                                <m:t>𝑦</m:t>
                              </m:r>
                            </m:sub>
                          </m:sSub>
                        </m:num>
                        <m:den>
                          <m:sSub>
                            <m:sSubPr>
                              <m:ctrlPr>
                                <a:rPr lang="en-US" sz="1800" b="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𝐸</m:t>
                              </m:r>
                            </m:e>
                            <m:sub>
                              <m:r>
                                <a:rPr lang="en-US" sz="1800" b="0" i="1" smtClean="0">
                                  <a:solidFill>
                                    <a:srgbClr val="000000"/>
                                  </a:solidFill>
                                  <a:latin typeface="Cambria Math" panose="02040503050406030204" pitchFamily="18" charset="0"/>
                                </a:rPr>
                                <m:t>𝑥</m:t>
                              </m:r>
                            </m:sub>
                          </m:sSub>
                        </m:den>
                      </m:f>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i="1">
                              <a:solidFill>
                                <a:srgbClr val="000000"/>
                              </a:solidFill>
                              <a:latin typeface="Cambria Math" panose="02040503050406030204" pitchFamily="18" charset="0"/>
                            </a:rPr>
                            <m:t>𝑎</m:t>
                          </m:r>
                          <m:r>
                            <a:rPr lang="en-US" sz="1800" i="1">
                              <a:solidFill>
                                <a:srgbClr val="000000"/>
                              </a:solidFill>
                              <a:latin typeface="Cambria Math" panose="02040503050406030204" pitchFamily="18" charset="0"/>
                            </a:rPr>
                            <m:t>+1</m:t>
                          </m:r>
                        </m:num>
                        <m:den>
                          <m:r>
                            <a:rPr lang="en-US" sz="1800" b="0" i="1" smtClean="0">
                              <a:solidFill>
                                <a:srgbClr val="000000"/>
                              </a:solidFill>
                              <a:latin typeface="Cambria Math" panose="02040503050406030204" pitchFamily="18" charset="0"/>
                            </a:rPr>
                            <m:t>𝑎</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𝛾</m:t>
                              </m:r>
                            </m:e>
                            <m:sup>
                              <m:r>
                                <a:rPr lang="en-US" sz="1800" b="0" i="1" smtClean="0">
                                  <a:solidFill>
                                    <a:srgbClr val="000000"/>
                                  </a:solidFill>
                                  <a:latin typeface="Cambria Math" panose="02040503050406030204" pitchFamily="18" charset="0"/>
                                </a:rPr>
                                <m:t>2</m:t>
                              </m:r>
                            </m:sup>
                          </m:sSup>
                        </m:den>
                      </m:f>
                    </m:oMath>
                  </m:oMathPara>
                </a14:m>
                <a:endParaRPr lang="en-US" sz="1800" dirty="0" err="1" smtClean="0">
                  <a:solidFill>
                    <a:srgbClr val="000000"/>
                  </a:solidFill>
                  <a:latin typeface="Calibri"/>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203848" y="855229"/>
                <a:ext cx="2710015" cy="576064"/>
              </a:xfrm>
              <a:prstGeom prst="rect">
                <a:avLst/>
              </a:prstGeom>
              <a:blipFill>
                <a:blip r:embed="rId2"/>
                <a:stretch>
                  <a:fillRect b="-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627760928"/>
                  </p:ext>
                </p:extLst>
              </p:nvPr>
            </p:nvGraphicFramePr>
            <p:xfrm>
              <a:off x="971600" y="1784333"/>
              <a:ext cx="5040560" cy="2297494"/>
            </p:xfrm>
            <a:graphic>
              <a:graphicData uri="http://schemas.openxmlformats.org/drawingml/2006/table">
                <a:tbl>
                  <a:tblPr firstRow="1" bandRow="1">
                    <a:tableStyleId>{F5AB1C69-6EDB-4FF4-983F-18BD219EF322}</a:tableStyleId>
                  </a:tblPr>
                  <a:tblGrid>
                    <a:gridCol w="1260140">
                      <a:extLst>
                        <a:ext uri="{9D8B030D-6E8A-4147-A177-3AD203B41FA5}">
                          <a16:colId xmlns:a16="http://schemas.microsoft.com/office/drawing/2014/main" val="1884949044"/>
                        </a:ext>
                      </a:extLst>
                    </a:gridCol>
                    <a:gridCol w="1260140">
                      <a:extLst>
                        <a:ext uri="{9D8B030D-6E8A-4147-A177-3AD203B41FA5}">
                          <a16:colId xmlns:a16="http://schemas.microsoft.com/office/drawing/2014/main" val="3438689094"/>
                        </a:ext>
                      </a:extLst>
                    </a:gridCol>
                    <a:gridCol w="1260140">
                      <a:extLst>
                        <a:ext uri="{9D8B030D-6E8A-4147-A177-3AD203B41FA5}">
                          <a16:colId xmlns:a16="http://schemas.microsoft.com/office/drawing/2014/main" val="2921491454"/>
                        </a:ext>
                      </a:extLst>
                    </a:gridCol>
                    <a:gridCol w="1260140">
                      <a:extLst>
                        <a:ext uri="{9D8B030D-6E8A-4147-A177-3AD203B41FA5}">
                          <a16:colId xmlns:a16="http://schemas.microsoft.com/office/drawing/2014/main" val="3762417278"/>
                        </a:ext>
                      </a:extLst>
                    </a:gridCol>
                  </a:tblGrid>
                  <a:tr h="370840">
                    <a:tc>
                      <a:txBody>
                        <a:bodyPr/>
                        <a:lstStyle/>
                        <a:p>
                          <a:r>
                            <a:rPr lang="en-US" dirty="0" smtClean="0"/>
                            <a:t>Particle</a:t>
                          </a:r>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𝝁</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𝝁</m:t>
                                    </m:r>
                                  </m:e>
                                  <m:sub>
                                    <m:r>
                                      <a:rPr lang="en-US" b="1" i="1" smtClean="0">
                                        <a:latin typeface="Cambria Math" panose="02040503050406030204" pitchFamily="18" charset="0"/>
                                      </a:rPr>
                                      <m:t>𝑵</m:t>
                                    </m:r>
                                  </m:sub>
                                </m:sSub>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𝒂</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𝜻</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𝜸</m:t>
                                    </m:r>
                                  </m:e>
                                  <m:sup>
                                    <m:r>
                                      <a:rPr lang="en-US" b="1" i="1" smtClean="0">
                                        <a:latin typeface="Cambria Math" panose="02040503050406030204" pitchFamily="18" charset="0"/>
                                      </a:rPr>
                                      <m:t>𝟐</m:t>
                                    </m:r>
                                  </m:sup>
                                </m:sSup>
                              </m:oMath>
                            </m:oMathPara>
                          </a14:m>
                          <a:endParaRPr lang="en-US" dirty="0"/>
                        </a:p>
                      </a:txBody>
                      <a:tcPr/>
                    </a:tc>
                    <a:extLst>
                      <a:ext uri="{0D108BD9-81ED-4DB2-BD59-A6C34878D82A}">
                        <a16:rowId xmlns:a16="http://schemas.microsoft.com/office/drawing/2014/main" val="2929207122"/>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𝜇</m:t>
                                </m:r>
                              </m:oMath>
                            </m:oMathPara>
                          </a14:m>
                          <a:endParaRPr lang="en-US" dirty="0"/>
                        </a:p>
                      </a:txBody>
                      <a:tcPr/>
                    </a:tc>
                    <a:tc>
                      <a:txBody>
                        <a:bodyPr/>
                        <a:lstStyle/>
                        <a:p>
                          <a:pPr algn="ctr"/>
                          <a:r>
                            <a:rPr lang="en-US" dirty="0" smtClean="0">
                              <a:latin typeface="Cambria Math" panose="02040503050406030204" pitchFamily="18" charset="0"/>
                              <a:ea typeface="Cambria Math" panose="02040503050406030204" pitchFamily="18" charset="0"/>
                            </a:rPr>
                            <a:t>-8.891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0.001166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858</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189426296"/>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oMath>
                            </m:oMathPara>
                          </a14:m>
                          <a:endParaRPr lang="en-US" dirty="0" smtClean="0"/>
                        </a:p>
                      </a:txBody>
                      <a:tcPr/>
                    </a:tc>
                    <a:tc>
                      <a:txBody>
                        <a:bodyPr/>
                        <a:lstStyle/>
                        <a:p>
                          <a:pPr algn="ctr"/>
                          <a:r>
                            <a:rPr lang="en-US" dirty="0" smtClean="0">
                              <a:latin typeface="Cambria Math" panose="02040503050406030204" pitchFamily="18" charset="0"/>
                              <a:ea typeface="Cambria Math" panose="02040503050406030204" pitchFamily="18" charset="0"/>
                            </a:rPr>
                            <a:t>-1.913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1.793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1.56</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651562960"/>
                      </a:ext>
                    </a:extLst>
                  </a:tr>
                  <a:tr h="370840">
                    <a:tc>
                      <a:txBody>
                        <a:bodyPr/>
                        <a:lstStyle/>
                        <a:p>
                          <a:pPr/>
                          <a14:m>
                            <m:oMathPara xmlns:m="http://schemas.openxmlformats.org/officeDocument/2006/math">
                              <m:oMathParaPr>
                                <m:jc m:val="centerGroup"/>
                              </m:oMathParaPr>
                              <m:oMath xmlns:m="http://schemas.openxmlformats.org/officeDocument/2006/math">
                                <m:sPre>
                                  <m:sPrePr>
                                    <m:ctrlPr>
                                      <a:rPr lang="en-US" i="1" smtClean="0">
                                        <a:latin typeface="Cambria Math" panose="02040503050406030204" pitchFamily="18" charset="0"/>
                                      </a:rPr>
                                    </m:ctrlPr>
                                  </m:sPrePr>
                                  <m:sub/>
                                  <m:sup>
                                    <m:r>
                                      <a:rPr lang="en-US" b="0" i="1" smtClean="0">
                                        <a:latin typeface="Cambria Math" panose="02040503050406030204" pitchFamily="18" charset="0"/>
                                      </a:rPr>
                                      <m:t>2</m:t>
                                    </m:r>
                                  </m:sup>
                                  <m:e>
                                    <m:r>
                                      <m:rPr>
                                        <m:sty m:val="p"/>
                                      </m:rPr>
                                      <a:rPr lang="en-US" b="0" i="0" smtClean="0">
                                        <a:latin typeface="Cambria Math" panose="02040503050406030204" pitchFamily="18" charset="0"/>
                                      </a:rPr>
                                      <m:t>H</m:t>
                                    </m:r>
                                  </m:e>
                                </m:sPre>
                              </m:oMath>
                            </m:oMathPara>
                          </a14:m>
                          <a:endParaRPr lang="en-US" i="0" dirty="0"/>
                        </a:p>
                      </a:txBody>
                      <a:tcPr/>
                    </a:tc>
                    <a:tc>
                      <a:txBody>
                        <a:bodyPr/>
                        <a:lstStyle/>
                        <a:p>
                          <a:pPr algn="ctr"/>
                          <a:r>
                            <a:rPr lang="en-US" dirty="0" smtClean="0">
                              <a:latin typeface="Cambria Math" panose="02040503050406030204" pitchFamily="18" charset="0"/>
                              <a:ea typeface="Cambria Math" panose="02040503050406030204" pitchFamily="18" charset="0"/>
                            </a:rPr>
                            <a:t>0.857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-0.143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-5.99</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23342475"/>
                      </a:ext>
                    </a:extLst>
                  </a:tr>
                  <a:tr h="370840">
                    <a:tc>
                      <a:txBody>
                        <a:bodyPr/>
                        <a:lstStyle/>
                        <a:p>
                          <a:pPr/>
                          <a14:m>
                            <m:oMathPara xmlns:m="http://schemas.openxmlformats.org/officeDocument/2006/math">
                              <m:oMathParaPr>
                                <m:jc m:val="centerGroup"/>
                              </m:oMathParaPr>
                              <m:oMath xmlns:m="http://schemas.openxmlformats.org/officeDocument/2006/math">
                                <m:sPre>
                                  <m:sPrePr>
                                    <m:ctrlPr>
                                      <a:rPr lang="en-US" i="1" smtClean="0">
                                        <a:latin typeface="Cambria Math" panose="02040503050406030204" pitchFamily="18" charset="0"/>
                                      </a:rPr>
                                    </m:ctrlPr>
                                  </m:sPrePr>
                                  <m:sub/>
                                  <m:sup>
                                    <m:r>
                                      <a:rPr lang="en-US" b="0" i="1" smtClean="0">
                                        <a:latin typeface="Cambria Math" panose="02040503050406030204" pitchFamily="18" charset="0"/>
                                      </a:rPr>
                                      <m:t>3</m:t>
                                    </m:r>
                                  </m:sup>
                                  <m:e>
                                    <m:r>
                                      <m:rPr>
                                        <m:sty m:val="p"/>
                                      </m:rPr>
                                      <a:rPr lang="en-US" b="0" i="0" smtClean="0">
                                        <a:latin typeface="Cambria Math" panose="02040503050406030204" pitchFamily="18" charset="0"/>
                                      </a:rPr>
                                      <m:t>H</m:t>
                                    </m:r>
                                  </m:e>
                                </m:sPre>
                              </m:oMath>
                            </m:oMathPara>
                          </a14:m>
                          <a:endParaRPr lang="en-US" dirty="0"/>
                        </a:p>
                      </a:txBody>
                      <a:tcPr/>
                    </a:tc>
                    <a:tc>
                      <a:txBody>
                        <a:bodyPr/>
                        <a:lstStyle/>
                        <a:p>
                          <a:pPr algn="ctr"/>
                          <a:r>
                            <a:rPr lang="en-US" dirty="0" smtClean="0">
                              <a:latin typeface="Cambria Math" panose="02040503050406030204" pitchFamily="18" charset="0"/>
                              <a:ea typeface="Cambria Math" panose="02040503050406030204" pitchFamily="18" charset="0"/>
                            </a:rPr>
                            <a:t>2.979</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7.918</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1.13</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684108204"/>
                      </a:ext>
                    </a:extLst>
                  </a:tr>
                  <a:tr h="370840">
                    <a:tc>
                      <a:txBody>
                        <a:bodyPr/>
                        <a:lstStyle/>
                        <a:p>
                          <a:pPr/>
                          <a14:m>
                            <m:oMathPara xmlns:m="http://schemas.openxmlformats.org/officeDocument/2006/math">
                              <m:oMathParaPr>
                                <m:jc m:val="centerGroup"/>
                              </m:oMathParaPr>
                              <m:oMath xmlns:m="http://schemas.openxmlformats.org/officeDocument/2006/math">
                                <m:sPre>
                                  <m:sPrePr>
                                    <m:ctrlPr>
                                      <a:rPr lang="en-US" i="1" smtClean="0">
                                        <a:latin typeface="Cambria Math" panose="02040503050406030204" pitchFamily="18" charset="0"/>
                                      </a:rPr>
                                    </m:ctrlPr>
                                  </m:sPrePr>
                                  <m:sub/>
                                  <m:sup>
                                    <m:r>
                                      <a:rPr lang="en-US" b="0" i="1" smtClean="0">
                                        <a:latin typeface="Cambria Math" panose="02040503050406030204" pitchFamily="18" charset="0"/>
                                      </a:rPr>
                                      <m:t>3</m:t>
                                    </m:r>
                                  </m:sup>
                                  <m:e>
                                    <m:r>
                                      <m:rPr>
                                        <m:sty m:val="p"/>
                                      </m:rPr>
                                      <a:rPr lang="en-US" b="0" i="0" smtClean="0">
                                        <a:latin typeface="Cambria Math" panose="02040503050406030204" pitchFamily="18" charset="0"/>
                                      </a:rPr>
                                      <m:t>He</m:t>
                                    </m:r>
                                  </m:e>
                                </m:sPre>
                              </m:oMath>
                            </m:oMathPara>
                          </a14:m>
                          <a:endParaRPr lang="en-US" dirty="0"/>
                        </a:p>
                      </a:txBody>
                      <a:tcPr/>
                    </a:tc>
                    <a:tc>
                      <a:txBody>
                        <a:bodyPr/>
                        <a:lstStyle/>
                        <a:p>
                          <a:pPr algn="ctr"/>
                          <a:r>
                            <a:rPr lang="en-US" dirty="0" smtClean="0">
                              <a:latin typeface="Cambria Math" panose="02040503050406030204" pitchFamily="18" charset="0"/>
                              <a:ea typeface="Cambria Math" panose="02040503050406030204" pitchFamily="18" charset="0"/>
                            </a:rPr>
                            <a:t>-2.128</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-4.184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0.76</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53349525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627760928"/>
                  </p:ext>
                </p:extLst>
              </p:nvPr>
            </p:nvGraphicFramePr>
            <p:xfrm>
              <a:off x="971600" y="1784333"/>
              <a:ext cx="5040560" cy="2297494"/>
            </p:xfrm>
            <a:graphic>
              <a:graphicData uri="http://schemas.openxmlformats.org/drawingml/2006/table">
                <a:tbl>
                  <a:tblPr firstRow="1" bandRow="1">
                    <a:tableStyleId>{F5AB1C69-6EDB-4FF4-983F-18BD219EF322}</a:tableStyleId>
                  </a:tblPr>
                  <a:tblGrid>
                    <a:gridCol w="1260140">
                      <a:extLst>
                        <a:ext uri="{9D8B030D-6E8A-4147-A177-3AD203B41FA5}">
                          <a16:colId xmlns:a16="http://schemas.microsoft.com/office/drawing/2014/main" val="1884949044"/>
                        </a:ext>
                      </a:extLst>
                    </a:gridCol>
                    <a:gridCol w="1260140">
                      <a:extLst>
                        <a:ext uri="{9D8B030D-6E8A-4147-A177-3AD203B41FA5}">
                          <a16:colId xmlns:a16="http://schemas.microsoft.com/office/drawing/2014/main" val="3438689094"/>
                        </a:ext>
                      </a:extLst>
                    </a:gridCol>
                    <a:gridCol w="1260140">
                      <a:extLst>
                        <a:ext uri="{9D8B030D-6E8A-4147-A177-3AD203B41FA5}">
                          <a16:colId xmlns:a16="http://schemas.microsoft.com/office/drawing/2014/main" val="2921491454"/>
                        </a:ext>
                      </a:extLst>
                    </a:gridCol>
                    <a:gridCol w="1260140">
                      <a:extLst>
                        <a:ext uri="{9D8B030D-6E8A-4147-A177-3AD203B41FA5}">
                          <a16:colId xmlns:a16="http://schemas.microsoft.com/office/drawing/2014/main" val="3762417278"/>
                        </a:ext>
                      </a:extLst>
                    </a:gridCol>
                  </a:tblGrid>
                  <a:tr h="371920">
                    <a:tc>
                      <a:txBody>
                        <a:bodyPr/>
                        <a:lstStyle/>
                        <a:p>
                          <a:r>
                            <a:rPr lang="en-US" dirty="0" smtClean="0"/>
                            <a:t>Particle</a:t>
                          </a:r>
                          <a:endParaRPr lang="en-US" dirty="0"/>
                        </a:p>
                      </a:txBody>
                      <a:tcPr/>
                    </a:tc>
                    <a:tc>
                      <a:txBody>
                        <a:bodyPr/>
                        <a:lstStyle/>
                        <a:p>
                          <a:endParaRPr lang="en-US"/>
                        </a:p>
                      </a:txBody>
                      <a:tcPr>
                        <a:blipFill>
                          <a:blip r:embed="rId3"/>
                          <a:stretch>
                            <a:fillRect l="-100483" t="-8197" r="-201932" b="-536066"/>
                          </a:stretch>
                        </a:blipFill>
                      </a:tcPr>
                    </a:tc>
                    <a:tc>
                      <a:txBody>
                        <a:bodyPr/>
                        <a:lstStyle/>
                        <a:p>
                          <a:endParaRPr lang="en-US"/>
                        </a:p>
                      </a:txBody>
                      <a:tcPr>
                        <a:blipFill>
                          <a:blip r:embed="rId3"/>
                          <a:stretch>
                            <a:fillRect l="-200483" t="-8197" r="-101932" b="-536066"/>
                          </a:stretch>
                        </a:blipFill>
                      </a:tcPr>
                    </a:tc>
                    <a:tc>
                      <a:txBody>
                        <a:bodyPr/>
                        <a:lstStyle/>
                        <a:p>
                          <a:endParaRPr lang="en-US"/>
                        </a:p>
                      </a:txBody>
                      <a:tcPr>
                        <a:blipFill>
                          <a:blip r:embed="rId3"/>
                          <a:stretch>
                            <a:fillRect l="-300483" t="-8197" r="-1932" b="-536066"/>
                          </a:stretch>
                        </a:blipFill>
                      </a:tcPr>
                    </a:tc>
                    <a:extLst>
                      <a:ext uri="{0D108BD9-81ED-4DB2-BD59-A6C34878D82A}">
                        <a16:rowId xmlns:a16="http://schemas.microsoft.com/office/drawing/2014/main" val="2929207122"/>
                      </a:ext>
                    </a:extLst>
                  </a:tr>
                  <a:tr h="370840">
                    <a:tc>
                      <a:txBody>
                        <a:bodyPr/>
                        <a:lstStyle/>
                        <a:p>
                          <a:endParaRPr lang="en-US"/>
                        </a:p>
                      </a:txBody>
                      <a:tcPr>
                        <a:blipFill>
                          <a:blip r:embed="rId3"/>
                          <a:stretch>
                            <a:fillRect l="-483" t="-108197" r="-301932" b="-436066"/>
                          </a:stretch>
                        </a:blipFill>
                      </a:tcPr>
                    </a:tc>
                    <a:tc>
                      <a:txBody>
                        <a:bodyPr/>
                        <a:lstStyle/>
                        <a:p>
                          <a:pPr algn="ctr"/>
                          <a:r>
                            <a:rPr lang="en-US" dirty="0" smtClean="0">
                              <a:latin typeface="Cambria Math" panose="02040503050406030204" pitchFamily="18" charset="0"/>
                              <a:ea typeface="Cambria Math" panose="02040503050406030204" pitchFamily="18" charset="0"/>
                            </a:rPr>
                            <a:t>-8.891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0.001166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858</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189426296"/>
                      </a:ext>
                    </a:extLst>
                  </a:tr>
                  <a:tr h="370840">
                    <a:tc>
                      <a:txBody>
                        <a:bodyPr/>
                        <a:lstStyle/>
                        <a:p>
                          <a:endParaRPr lang="en-US"/>
                        </a:p>
                      </a:txBody>
                      <a:tcPr>
                        <a:blipFill>
                          <a:blip r:embed="rId3"/>
                          <a:stretch>
                            <a:fillRect l="-483" t="-208197" r="-301932" b="-336066"/>
                          </a:stretch>
                        </a:blipFill>
                      </a:tcPr>
                    </a:tc>
                    <a:tc>
                      <a:txBody>
                        <a:bodyPr/>
                        <a:lstStyle/>
                        <a:p>
                          <a:pPr algn="ctr"/>
                          <a:r>
                            <a:rPr lang="en-US" dirty="0" smtClean="0">
                              <a:latin typeface="Cambria Math" panose="02040503050406030204" pitchFamily="18" charset="0"/>
                              <a:ea typeface="Cambria Math" panose="02040503050406030204" pitchFamily="18" charset="0"/>
                            </a:rPr>
                            <a:t>-1.913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1.793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1.56</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651562960"/>
                      </a:ext>
                    </a:extLst>
                  </a:tr>
                  <a:tr h="393700">
                    <a:tc>
                      <a:txBody>
                        <a:bodyPr/>
                        <a:lstStyle/>
                        <a:p>
                          <a:endParaRPr lang="en-US"/>
                        </a:p>
                      </a:txBody>
                      <a:tcPr>
                        <a:blipFill>
                          <a:blip r:embed="rId3"/>
                          <a:stretch>
                            <a:fillRect l="-483" t="-289231" r="-301932" b="-215385"/>
                          </a:stretch>
                        </a:blipFill>
                      </a:tcPr>
                    </a:tc>
                    <a:tc>
                      <a:txBody>
                        <a:bodyPr/>
                        <a:lstStyle/>
                        <a:p>
                          <a:pPr algn="ctr"/>
                          <a:r>
                            <a:rPr lang="en-US" dirty="0" smtClean="0">
                              <a:latin typeface="Cambria Math" panose="02040503050406030204" pitchFamily="18" charset="0"/>
                              <a:ea typeface="Cambria Math" panose="02040503050406030204" pitchFamily="18" charset="0"/>
                            </a:rPr>
                            <a:t>0.857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-0.143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-5.99</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23342475"/>
                      </a:ext>
                    </a:extLst>
                  </a:tr>
                  <a:tr h="395097">
                    <a:tc>
                      <a:txBody>
                        <a:bodyPr/>
                        <a:lstStyle/>
                        <a:p>
                          <a:endParaRPr lang="en-US"/>
                        </a:p>
                      </a:txBody>
                      <a:tcPr>
                        <a:blipFill>
                          <a:blip r:embed="rId3"/>
                          <a:stretch>
                            <a:fillRect l="-483" t="-389231" r="-301932" b="-115385"/>
                          </a:stretch>
                        </a:blipFill>
                      </a:tcPr>
                    </a:tc>
                    <a:tc>
                      <a:txBody>
                        <a:bodyPr/>
                        <a:lstStyle/>
                        <a:p>
                          <a:pPr algn="ctr"/>
                          <a:r>
                            <a:rPr lang="en-US" dirty="0" smtClean="0">
                              <a:latin typeface="Cambria Math" panose="02040503050406030204" pitchFamily="18" charset="0"/>
                              <a:ea typeface="Cambria Math" panose="02040503050406030204" pitchFamily="18" charset="0"/>
                            </a:rPr>
                            <a:t>2.979</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7.918</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1.13</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684108204"/>
                      </a:ext>
                    </a:extLst>
                  </a:tr>
                  <a:tr h="395097">
                    <a:tc>
                      <a:txBody>
                        <a:bodyPr/>
                        <a:lstStyle/>
                        <a:p>
                          <a:endParaRPr lang="en-US"/>
                        </a:p>
                      </a:txBody>
                      <a:tcPr>
                        <a:blipFill>
                          <a:blip r:embed="rId3"/>
                          <a:stretch>
                            <a:fillRect l="-483" t="-489231" r="-301932" b="-15385"/>
                          </a:stretch>
                        </a:blipFill>
                      </a:tcPr>
                    </a:tc>
                    <a:tc>
                      <a:txBody>
                        <a:bodyPr/>
                        <a:lstStyle/>
                        <a:p>
                          <a:pPr algn="ctr"/>
                          <a:r>
                            <a:rPr lang="en-US" dirty="0" smtClean="0">
                              <a:latin typeface="Cambria Math" panose="02040503050406030204" pitchFamily="18" charset="0"/>
                              <a:ea typeface="Cambria Math" panose="02040503050406030204" pitchFamily="18" charset="0"/>
                            </a:rPr>
                            <a:t>-2.128</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-4.184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smtClean="0">
                              <a:latin typeface="Cambria Math" panose="02040503050406030204" pitchFamily="18" charset="0"/>
                              <a:ea typeface="Cambria Math" panose="02040503050406030204" pitchFamily="18" charset="0"/>
                            </a:rPr>
                            <a:t>0.76</a:t>
                          </a:r>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533495250"/>
                      </a:ext>
                    </a:extLst>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6300192" y="2139702"/>
                <a:ext cx="2376264" cy="936104"/>
              </a:xfrm>
              <a:prstGeom prst="rect">
                <a:avLst/>
              </a:prstGeom>
              <a:noFill/>
            </p:spPr>
            <p:txBody>
              <a:bodyPr wrap="square" lIns="0" tIns="0" rIns="0" bIns="0" rtlCol="0">
                <a:noAutofit/>
              </a:bodyPr>
              <a:lstStyle/>
              <a:p>
                <a:pPr marL="285750" indent="-285750" eaLnBrk="1" hangingPunct="1">
                  <a:lnSpc>
                    <a:spcPct val="110000"/>
                  </a:lnSpc>
                  <a:spcBef>
                    <a:spcPct val="0"/>
                  </a:spcBef>
                  <a:buClr>
                    <a:srgbClr val="000000"/>
                  </a:buClr>
                  <a:buFont typeface="Arial" panose="020B0604020202020204" pitchFamily="34" charset="0"/>
                  <a:buChar char="•"/>
                </a:pPr>
                <a:r>
                  <a:rPr lang="en-US" sz="1800" dirty="0" smtClean="0">
                    <a:solidFill>
                      <a:srgbClr val="000000"/>
                    </a:solidFill>
                    <a:latin typeface="Calibri"/>
                  </a:rPr>
                  <a:t>The higher </a:t>
                </a:r>
                <a14:m>
                  <m:oMath xmlns:m="http://schemas.openxmlformats.org/officeDocument/2006/math">
                    <m:r>
                      <a:rPr lang="en-US" sz="1800" b="0" i="1" smtClean="0">
                        <a:solidFill>
                          <a:srgbClr val="000000"/>
                        </a:solidFill>
                        <a:latin typeface="Cambria Math" panose="02040503050406030204" pitchFamily="18" charset="0"/>
                      </a:rPr>
                      <m:t>𝜁</m:t>
                    </m:r>
                    <m:sSup>
                      <m:sSupPr>
                        <m:ctrlPr>
                          <a:rPr lang="en-US" sz="1800" b="0" i="1" smtClean="0">
                            <a:solidFill>
                              <a:srgbClr val="000000"/>
                            </a:solidFill>
                            <a:latin typeface="Cambria Math" panose="02040503050406030204" pitchFamily="18" charset="0"/>
                          </a:rPr>
                        </m:ctrlPr>
                      </m:sSupPr>
                      <m:e>
                        <m:r>
                          <a:rPr lang="en-US" sz="1800" b="0" i="1" smtClean="0">
                            <a:solidFill>
                              <a:srgbClr val="000000"/>
                            </a:solidFill>
                            <a:latin typeface="Cambria Math" panose="02040503050406030204" pitchFamily="18" charset="0"/>
                          </a:rPr>
                          <m:t>𝛾</m:t>
                        </m:r>
                      </m:e>
                      <m:sup>
                        <m:r>
                          <a:rPr lang="en-US" sz="1800" b="0" i="1" smtClean="0">
                            <a:solidFill>
                              <a:srgbClr val="000000"/>
                            </a:solidFill>
                            <a:latin typeface="Cambria Math" panose="02040503050406030204" pitchFamily="18" charset="0"/>
                          </a:rPr>
                          <m:t>2</m:t>
                        </m:r>
                      </m:sup>
                    </m:sSup>
                  </m:oMath>
                </a14:m>
                <a:r>
                  <a:rPr lang="en-US" sz="1800" dirty="0" smtClean="0">
                    <a:solidFill>
                      <a:srgbClr val="000000"/>
                    </a:solidFill>
                    <a:latin typeface="Calibri"/>
                  </a:rPr>
                  <a:t> the better the frozen-spin sensitivity</a:t>
                </a:r>
              </a:p>
              <a:p>
                <a:pPr marL="285750" indent="-285750" eaLnBrk="1" hangingPunct="1">
                  <a:lnSpc>
                    <a:spcPct val="110000"/>
                  </a:lnSpc>
                  <a:spcBef>
                    <a:spcPct val="0"/>
                  </a:spcBef>
                  <a:buClr>
                    <a:srgbClr val="000000"/>
                  </a:buClr>
                  <a:buFont typeface="Arial" panose="020B0604020202020204" pitchFamily="34" charset="0"/>
                  <a:buChar char="•"/>
                </a:pPr>
                <a:r>
                  <a:rPr lang="en-US" sz="1800" dirty="0" err="1" smtClean="0">
                    <a:solidFill>
                      <a:srgbClr val="000000"/>
                    </a:solidFill>
                    <a:latin typeface="Calibri"/>
                  </a:rPr>
                  <a:t>Negaitve</a:t>
                </a:r>
                <a:r>
                  <a:rPr lang="en-US" sz="1800" dirty="0" smtClean="0">
                    <a:solidFill>
                      <a:srgbClr val="000000"/>
                    </a:solidFill>
                    <a:latin typeface="Calibri"/>
                  </a:rPr>
                  <a:t> </a:t>
                </a:r>
                <a14:m>
                  <m:oMath xmlns:m="http://schemas.openxmlformats.org/officeDocument/2006/math">
                    <m:r>
                      <a:rPr lang="en-US" sz="1800" i="1" dirty="0" smtClean="0">
                        <a:solidFill>
                          <a:srgbClr val="000000"/>
                        </a:solidFill>
                        <a:latin typeface="Cambria Math" panose="02040503050406030204" pitchFamily="18" charset="0"/>
                      </a:rPr>
                      <m:t>𝑎</m:t>
                    </m:r>
                  </m:oMath>
                </a14:m>
                <a:r>
                  <a:rPr lang="en-US" sz="1800" dirty="0" smtClean="0">
                    <a:solidFill>
                      <a:srgbClr val="000000"/>
                    </a:solidFill>
                    <a:latin typeface="Calibri"/>
                  </a:rPr>
                  <a:t> does not permit a </a:t>
                </a:r>
                <a:br>
                  <a:rPr lang="en-US" sz="1800" dirty="0" smtClean="0">
                    <a:solidFill>
                      <a:srgbClr val="000000"/>
                    </a:solidFill>
                    <a:latin typeface="Calibri"/>
                  </a:rPr>
                </a:br>
                <a:r>
                  <a:rPr lang="en-US" sz="1800" dirty="0" smtClean="0">
                    <a:solidFill>
                      <a:srgbClr val="000000"/>
                    </a:solidFill>
                    <a:latin typeface="Calibri"/>
                  </a:rPr>
                  <a:t>“magic momentum” scheme</a:t>
                </a:r>
              </a:p>
            </p:txBody>
          </p:sp>
        </mc:Choice>
        <mc:Fallback xmlns="">
          <p:sp>
            <p:nvSpPr>
              <p:cNvPr id="7" name="TextBox 6"/>
              <p:cNvSpPr txBox="1">
                <a:spLocks noRot="1" noChangeAspect="1" noMove="1" noResize="1" noEditPoints="1" noAdjustHandles="1" noChangeArrowheads="1" noChangeShapeType="1" noTextEdit="1"/>
              </p:cNvSpPr>
              <p:nvPr/>
            </p:nvSpPr>
            <p:spPr>
              <a:xfrm>
                <a:off x="6300192" y="2139702"/>
                <a:ext cx="2376264" cy="936104"/>
              </a:xfrm>
              <a:prstGeom prst="rect">
                <a:avLst/>
              </a:prstGeom>
              <a:blipFill>
                <a:blip r:embed="rId4"/>
                <a:stretch>
                  <a:fillRect l="-5385" t="-7143" r="-5641" b="-138961"/>
                </a:stretch>
              </a:blipFill>
            </p:spPr>
            <p:txBody>
              <a:bodyPr/>
              <a:lstStyle/>
              <a:p>
                <a:r>
                  <a:rPr lang="en-US">
                    <a:noFill/>
                  </a:rPr>
                  <a:t> </a:t>
                </a:r>
              </a:p>
            </p:txBody>
          </p:sp>
        </mc:Fallback>
      </mc:AlternateContent>
    </p:spTree>
    <p:extLst>
      <p:ext uri="{BB962C8B-B14F-4D97-AF65-F5344CB8AC3E}">
        <p14:creationId xmlns:p14="http://schemas.microsoft.com/office/powerpoint/2010/main" val="343280259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bwMode="auto">
          <a:xfrm>
            <a:off x="5970770" y="3904097"/>
            <a:ext cx="1014630" cy="1063557"/>
          </a:xfrm>
          <a:custGeom>
            <a:avLst/>
            <a:gdLst>
              <a:gd name="connsiteX0" fmla="*/ 0 w 579120"/>
              <a:gd name="connsiteY0" fmla="*/ 670560 h 670560"/>
              <a:gd name="connsiteX1" fmla="*/ 342900 w 579120"/>
              <a:gd name="connsiteY1" fmla="*/ 449580 h 670560"/>
              <a:gd name="connsiteX2" fmla="*/ 579120 w 579120"/>
              <a:gd name="connsiteY2"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 name="connsiteX0" fmla="*/ 0 w 579120"/>
              <a:gd name="connsiteY0" fmla="*/ 670560 h 670560"/>
              <a:gd name="connsiteX1" fmla="*/ 579120 w 579120"/>
              <a:gd name="connsiteY1" fmla="*/ 0 h 670560"/>
            </a:gdLst>
            <a:ahLst/>
            <a:cxnLst>
              <a:cxn ang="0">
                <a:pos x="connsiteX0" y="connsiteY0"/>
              </a:cxn>
              <a:cxn ang="0">
                <a:pos x="connsiteX1" y="connsiteY1"/>
              </a:cxn>
            </a:cxnLst>
            <a:rect l="l" t="t" r="r" b="b"/>
            <a:pathLst>
              <a:path w="579120" h="670560">
                <a:moveTo>
                  <a:pt x="0" y="670560"/>
                </a:moveTo>
                <a:cubicBezTo>
                  <a:pt x="299720" y="523240"/>
                  <a:pt x="423066" y="366312"/>
                  <a:pt x="579120" y="0"/>
                </a:cubicBezTo>
              </a:path>
            </a:pathLst>
          </a:custGeom>
          <a:ln>
            <a:headEnd type="none" w="med" len="med"/>
            <a:tailEnd type="arrow"/>
          </a:ln>
        </p:spPr>
        <p:style>
          <a:lnRef idx="3">
            <a:schemeClr val="accent3"/>
          </a:lnRef>
          <a:fillRef idx="0">
            <a:schemeClr val="accent3"/>
          </a:fillRef>
          <a:effectRef idx="2">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872358" y="964038"/>
                <a:ext cx="4163849" cy="3509963"/>
              </a:xfrm>
            </p:spPr>
            <p:txBody>
              <a:bodyPr/>
              <a:lstStyle/>
              <a:p>
                <a:r>
                  <a:rPr lang="en-US" sz="2100" dirty="0" smtClean="0"/>
                  <a:t>Weak decay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a:rPr>
                          <m:t>𝜋</m:t>
                        </m:r>
                      </m:e>
                      <m:sup>
                        <m:r>
                          <a:rPr lang="en-US" sz="2100" b="0" i="1" smtClean="0">
                            <a:latin typeface="Cambria Math"/>
                          </a:rPr>
                          <m:t>+</m:t>
                        </m:r>
                      </m:sup>
                    </m:sSup>
                    <m:r>
                      <a:rPr lang="en-US" sz="2100" b="0" i="1" smtClean="0">
                        <a:latin typeface="Cambria Math"/>
                      </a:rPr>
                      <m:t>→</m:t>
                    </m:r>
                    <m:sSup>
                      <m:sSupPr>
                        <m:ctrlPr>
                          <a:rPr lang="en-US" sz="2100" b="0" i="1" smtClean="0">
                            <a:latin typeface="Cambria Math" panose="02040503050406030204" pitchFamily="18" charset="0"/>
                          </a:rPr>
                        </m:ctrlPr>
                      </m:sSupPr>
                      <m:e>
                        <m:r>
                          <a:rPr lang="en-US" sz="2100" b="0" i="1" smtClean="0">
                            <a:latin typeface="Cambria Math"/>
                          </a:rPr>
                          <m:t>𝜇</m:t>
                        </m:r>
                      </m:e>
                      <m:sup>
                        <m:r>
                          <a:rPr lang="en-US" sz="2100" b="0" i="1" smtClean="0">
                            <a:latin typeface="Cambria Math"/>
                          </a:rPr>
                          <m:t>+</m:t>
                        </m:r>
                      </m:sup>
                    </m:sSup>
                    <m:r>
                      <a:rPr lang="en-US" sz="2100" b="0" i="1" smtClean="0">
                        <a:latin typeface="Cambria Math"/>
                      </a:rPr>
                      <m:t>+</m:t>
                    </m:r>
                    <m:sSub>
                      <m:sSubPr>
                        <m:ctrlPr>
                          <a:rPr lang="en-US" sz="2100" b="0" i="1" smtClean="0">
                            <a:latin typeface="Cambria Math" panose="02040503050406030204" pitchFamily="18" charset="0"/>
                          </a:rPr>
                        </m:ctrlPr>
                      </m:sSubPr>
                      <m:e>
                        <m:acc>
                          <m:accPr>
                            <m:chr m:val="̅"/>
                            <m:ctrlPr>
                              <a:rPr lang="en-US" sz="2100" b="0" i="1" smtClean="0">
                                <a:latin typeface="Cambria Math" panose="02040503050406030204" pitchFamily="18" charset="0"/>
                              </a:rPr>
                            </m:ctrlPr>
                          </m:accPr>
                          <m:e>
                            <m:r>
                              <a:rPr lang="en-US" sz="2100" b="0" i="1" smtClean="0">
                                <a:latin typeface="Cambria Math"/>
                              </a:rPr>
                              <m:t>𝜈</m:t>
                            </m:r>
                          </m:e>
                        </m:acc>
                      </m:e>
                      <m:sub>
                        <m:r>
                          <a:rPr lang="en-US" sz="2100" b="0" i="1" smtClean="0">
                            <a:latin typeface="Cambria Math"/>
                          </a:rPr>
                          <m:t>𝜇</m:t>
                        </m:r>
                      </m:sub>
                    </m:sSub>
                  </m:oMath>
                </a14:m>
                <a:r>
                  <a:rPr lang="en-US" sz="2100" b="0" dirty="0" smtClean="0"/>
                  <a:t/>
                </a:r>
                <a:br>
                  <a:rPr lang="en-US" sz="2100" b="0" dirty="0" smtClean="0"/>
                </a:br>
                <a:r>
                  <a:rPr lang="en-US" sz="2100" b="0" dirty="0" smtClean="0"/>
                  <a:t>result </a:t>
                </a:r>
                <a:r>
                  <a:rPr lang="en-US" sz="2100" dirty="0"/>
                  <a:t>in </a:t>
                </a:r>
                <a14:m>
                  <m:oMath xmlns:m="http://schemas.openxmlformats.org/officeDocument/2006/math">
                    <m:sSub>
                      <m:sSubPr>
                        <m:ctrlPr>
                          <a:rPr lang="en-US" sz="2100" i="1">
                            <a:latin typeface="Cambria Math" panose="02040503050406030204" pitchFamily="18" charset="0"/>
                          </a:rPr>
                        </m:ctrlPr>
                      </m:sSubPr>
                      <m:e>
                        <m:r>
                          <a:rPr lang="en-US" sz="2100" i="1">
                            <a:latin typeface="Cambria Math"/>
                          </a:rPr>
                          <m:t>𝑃</m:t>
                        </m:r>
                      </m:e>
                      <m:sub>
                        <m:r>
                          <a:rPr lang="en-US" sz="2100" i="1">
                            <a:latin typeface="Cambria Math"/>
                          </a:rPr>
                          <m:t>𝜇</m:t>
                        </m:r>
                      </m:sub>
                    </m:sSub>
                    <m:r>
                      <a:rPr lang="en-US" sz="2100" i="1">
                        <a:latin typeface="Cambria Math"/>
                      </a:rPr>
                      <m:t>≈95%</m:t>
                    </m:r>
                  </m:oMath>
                </a14:m>
                <a:r>
                  <a:rPr lang="en-US" sz="2100" dirty="0"/>
                  <a:t> </a:t>
                </a:r>
                <a:r>
                  <a:rPr lang="en-US" sz="2100" b="0" dirty="0" smtClean="0"/>
                  <a:t>for </a:t>
                </a:r>
                <a14:m>
                  <m:oMath xmlns:m="http://schemas.openxmlformats.org/officeDocument/2006/math">
                    <m:sSub>
                      <m:sSubPr>
                        <m:ctrlPr>
                          <a:rPr lang="en-US" sz="2100" b="0" i="1" smtClean="0">
                            <a:latin typeface="Cambria Math" panose="02040503050406030204" pitchFamily="18" charset="0"/>
                          </a:rPr>
                        </m:ctrlPr>
                      </m:sSubPr>
                      <m:e>
                        <m:r>
                          <a:rPr lang="en-US" sz="2100" b="0" i="1" smtClean="0">
                            <a:latin typeface="Cambria Math"/>
                          </a:rPr>
                          <m:t>𝑝</m:t>
                        </m:r>
                      </m:e>
                      <m:sub>
                        <m:r>
                          <a:rPr lang="en-US" sz="2100" b="0" i="1" smtClean="0">
                            <a:latin typeface="Cambria Math"/>
                          </a:rPr>
                          <m:t>𝜋</m:t>
                        </m:r>
                      </m:sub>
                    </m:sSub>
                    <m:r>
                      <a:rPr lang="en-US" sz="2100" b="0" i="1" smtClean="0">
                        <a:latin typeface="Cambria Math"/>
                      </a:rPr>
                      <m:t>~220</m:t>
                    </m:r>
                    <m:r>
                      <m:rPr>
                        <m:sty m:val="p"/>
                      </m:rPr>
                      <a:rPr lang="en-US" sz="2100" b="0" i="0" smtClean="0">
                        <a:latin typeface="Cambria Math"/>
                      </a:rPr>
                      <m:t>MeV</m:t>
                    </m:r>
                    <m:r>
                      <a:rPr lang="en-US" sz="2100" b="0" i="1" smtClean="0">
                        <a:latin typeface="Cambria Math"/>
                      </a:rPr>
                      <m:t>/</m:t>
                    </m:r>
                    <m:sSup>
                      <m:sSupPr>
                        <m:ctrlPr>
                          <a:rPr lang="en-US" sz="2100" b="0" i="1" smtClean="0">
                            <a:latin typeface="Cambria Math" panose="02040503050406030204" pitchFamily="18" charset="0"/>
                          </a:rPr>
                        </m:ctrlPr>
                      </m:sSupPr>
                      <m:e>
                        <m:r>
                          <a:rPr lang="en-US" sz="2100" b="0" i="1" smtClean="0">
                            <a:latin typeface="Cambria Math"/>
                          </a:rPr>
                          <m:t>𝑐</m:t>
                        </m:r>
                      </m:e>
                      <m:sup>
                        <m:r>
                          <a:rPr lang="en-US" sz="2100" b="0" i="1" smtClean="0">
                            <a:latin typeface="Cambria Math"/>
                          </a:rPr>
                          <m:t>2</m:t>
                        </m:r>
                      </m:sup>
                    </m:sSup>
                  </m:oMath>
                </a14:m>
                <a:r>
                  <a:rPr lang="en-US" sz="2100" b="0" dirty="0" smtClean="0"/>
                  <a:t> backward decay in </a:t>
                </a:r>
                <a14:m>
                  <m:oMath xmlns:m="http://schemas.openxmlformats.org/officeDocument/2006/math">
                    <m:sSub>
                      <m:sSubPr>
                        <m:ctrlPr>
                          <a:rPr lang="en-US" sz="2100" b="0" i="1" smtClean="0">
                            <a:latin typeface="Cambria Math" panose="02040503050406030204" pitchFamily="18" charset="0"/>
                          </a:rPr>
                        </m:ctrlPr>
                      </m:sSubPr>
                      <m:e>
                        <m:r>
                          <a:rPr lang="en-US" sz="2100" b="0" i="1" smtClean="0">
                            <a:latin typeface="Cambria Math"/>
                          </a:rPr>
                          <m:t>𝑃</m:t>
                        </m:r>
                      </m:e>
                      <m:sub>
                        <m:r>
                          <a:rPr lang="en-US" sz="2100" b="0" i="1" smtClean="0">
                            <a:latin typeface="Cambria Math"/>
                          </a:rPr>
                          <m:t>𝜇</m:t>
                        </m:r>
                      </m:sub>
                    </m:sSub>
                    <m:r>
                      <a:rPr lang="en-US" sz="2100" b="0" i="1" smtClean="0">
                        <a:latin typeface="Cambria Math"/>
                      </a:rPr>
                      <m:t>≈95%</m:t>
                    </m:r>
                  </m:oMath>
                </a14:m>
                <a:r>
                  <a:rPr lang="en-US" sz="2100" dirty="0" smtClean="0"/>
                  <a:t> </a:t>
                </a:r>
              </a:p>
              <a:p>
                <a:endParaRPr lang="en-US" sz="2100" dirty="0"/>
              </a:p>
              <a:p>
                <a:r>
                  <a:rPr lang="en-US" sz="2100" dirty="0" smtClean="0"/>
                  <a:t>Weak decay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a:rPr>
                          <m:t>𝜇</m:t>
                        </m:r>
                      </m:e>
                      <m:sup>
                        <m:r>
                          <a:rPr lang="en-US" sz="2100" b="0" i="1" smtClean="0">
                            <a:latin typeface="Cambria Math"/>
                          </a:rPr>
                          <m:t>+</m:t>
                        </m:r>
                      </m:sup>
                    </m:sSup>
                    <m:r>
                      <a:rPr lang="en-US" sz="2100" b="0" i="1" smtClean="0">
                        <a:latin typeface="Cambria Math"/>
                      </a:rPr>
                      <m:t>→</m:t>
                    </m:r>
                    <m:sSup>
                      <m:sSupPr>
                        <m:ctrlPr>
                          <a:rPr lang="en-US" sz="2100" b="0" i="1" smtClean="0">
                            <a:latin typeface="Cambria Math" panose="02040503050406030204" pitchFamily="18" charset="0"/>
                          </a:rPr>
                        </m:ctrlPr>
                      </m:sSupPr>
                      <m:e>
                        <m:r>
                          <a:rPr lang="en-US" sz="2100" b="0" i="1" smtClean="0">
                            <a:latin typeface="Cambria Math"/>
                          </a:rPr>
                          <m:t>𝑒</m:t>
                        </m:r>
                      </m:e>
                      <m:sup>
                        <m:r>
                          <a:rPr lang="en-US" sz="2100" b="0" i="1" smtClean="0">
                            <a:latin typeface="Cambria Math"/>
                          </a:rPr>
                          <m:t>+</m:t>
                        </m:r>
                      </m:sup>
                    </m:sSup>
                    <m:r>
                      <a:rPr lang="en-US" sz="2100" b="0" i="1" smtClean="0">
                        <a:latin typeface="Cambria Math"/>
                      </a:rPr>
                      <m:t>+</m:t>
                    </m:r>
                    <m:sSub>
                      <m:sSubPr>
                        <m:ctrlPr>
                          <a:rPr lang="en-US" sz="2100" b="0" i="1" smtClean="0">
                            <a:latin typeface="Cambria Math" panose="02040503050406030204" pitchFamily="18" charset="0"/>
                          </a:rPr>
                        </m:ctrlPr>
                      </m:sSubPr>
                      <m:e>
                        <m:acc>
                          <m:accPr>
                            <m:chr m:val="̅"/>
                            <m:ctrlPr>
                              <a:rPr lang="en-US" sz="2100" b="0" i="1" smtClean="0">
                                <a:latin typeface="Cambria Math" panose="02040503050406030204" pitchFamily="18" charset="0"/>
                              </a:rPr>
                            </m:ctrlPr>
                          </m:accPr>
                          <m:e>
                            <m:r>
                              <a:rPr lang="en-US" sz="2100" i="1">
                                <a:latin typeface="Cambria Math" panose="02040503050406030204" pitchFamily="18" charset="0"/>
                              </a:rPr>
                              <m:t>𝜈</m:t>
                            </m:r>
                          </m:e>
                        </m:acc>
                      </m:e>
                      <m:sub>
                        <m:r>
                          <a:rPr lang="en-US" sz="2100" b="0" i="1" smtClean="0">
                            <a:latin typeface="Cambria Math" panose="02040503050406030204" pitchFamily="18" charset="0"/>
                          </a:rPr>
                          <m:t>𝑒</m:t>
                        </m:r>
                      </m:sub>
                    </m:sSub>
                    <m:r>
                      <a:rPr lang="en-US" sz="2100" b="0" i="1" smtClean="0">
                        <a:latin typeface="Cambria Math" panose="02040503050406030204" pitchFamily="18" charset="0"/>
                      </a:rPr>
                      <m:t>+</m:t>
                    </m:r>
                    <m:sSub>
                      <m:sSubPr>
                        <m:ctrlPr>
                          <a:rPr lang="en-US" sz="2100" b="0" i="1" smtClean="0">
                            <a:latin typeface="Cambria Math" panose="02040503050406030204" pitchFamily="18" charset="0"/>
                          </a:rPr>
                        </m:ctrlPr>
                      </m:sSubPr>
                      <m:e>
                        <m:r>
                          <a:rPr lang="en-US" sz="2100" b="0" i="1" smtClean="0">
                            <a:latin typeface="Cambria Math" panose="02040503050406030204" pitchFamily="18" charset="0"/>
                          </a:rPr>
                          <m:t>𝜈</m:t>
                        </m:r>
                      </m:e>
                      <m:sub>
                        <m:r>
                          <a:rPr lang="en-US" sz="2100" b="0" i="1" smtClean="0">
                            <a:latin typeface="Cambria Math" panose="02040503050406030204" pitchFamily="18" charset="0"/>
                          </a:rPr>
                          <m:t>𝜇</m:t>
                        </m:r>
                      </m:sub>
                    </m:sSub>
                  </m:oMath>
                </a14:m>
                <a:r>
                  <a:rPr lang="en-US" sz="2100" b="0" dirty="0" smtClean="0"/>
                  <a:t/>
                </a:r>
                <a:br>
                  <a:rPr lang="en-US" sz="2100" b="0" dirty="0" smtClean="0"/>
                </a:br>
                <a:r>
                  <a:rPr lang="en-US" sz="2100" b="0" dirty="0" smtClean="0"/>
                  <a:t>results in decay asymmetry</a:t>
                </a:r>
                <a:br>
                  <a:rPr lang="en-US" sz="2100" b="0" dirty="0" smtClean="0"/>
                </a:br>
                <a14:m>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a:rPr>
                          <m:t>𝛼</m:t>
                        </m:r>
                      </m:e>
                    </m:acc>
                    <m:r>
                      <a:rPr lang="en-US" sz="2100" b="0" i="1" dirty="0" smtClean="0">
                        <a:latin typeface="Cambria Math"/>
                      </a:rPr>
                      <m:t>≈0.3</m:t>
                    </m:r>
                  </m:oMath>
                </a14:m>
                <a:endParaRPr lang="en-US" sz="2100" dirty="0"/>
              </a:p>
              <a:p>
                <a:r>
                  <a:rPr lang="en-US" sz="2100" b="0" dirty="0" smtClean="0"/>
                  <a:t>Detection of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a:rPr>
                          <m:t>𝑒</m:t>
                        </m:r>
                      </m:e>
                      <m:sup>
                        <m:r>
                          <a:rPr lang="en-US" sz="2100" b="0" i="1" smtClean="0">
                            <a:latin typeface="Cambria Math"/>
                          </a:rPr>
                          <m:t>+</m:t>
                        </m:r>
                      </m:sup>
                    </m:sSup>
                  </m:oMath>
                </a14:m>
                <a:r>
                  <a:rPr lang="en-US" sz="2100" b="0" dirty="0" smtClean="0"/>
                  <a:t> of  decay</a:t>
                </a:r>
                <a:br>
                  <a:rPr lang="en-US" sz="2100" b="0" dirty="0" smtClean="0"/>
                </a:br>
                <a:r>
                  <a:rPr lang="en-US" sz="2100" b="0" dirty="0" smtClean="0"/>
                  <a:t>(for EDM vertical resolution)  </a:t>
                </a:r>
              </a:p>
              <a:p>
                <a:pPr marL="0" indent="0">
                  <a:buNone/>
                </a:pPr>
                <a:endParaRPr lang="en-US" sz="2100" b="0" dirty="0" smtClean="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872358" y="964038"/>
                <a:ext cx="4163849" cy="3509963"/>
              </a:xfrm>
              <a:blipFill>
                <a:blip r:embed="rId3"/>
                <a:stretch>
                  <a:fillRect l="-3660" t="-1910" r="-878" b="-7465"/>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Muon polarization and analysis</a:t>
            </a:r>
            <a:endParaRPr lang="en-US" dirty="0"/>
          </a:p>
        </p:txBody>
      </p:sp>
      <p:sp>
        <p:nvSpPr>
          <p:cNvPr id="5" name="Slide Number Placeholder 4"/>
          <p:cNvSpPr>
            <a:spLocks noGrp="1"/>
          </p:cNvSpPr>
          <p:nvPr>
            <p:ph type="sldNum" sz="quarter" idx="4294967295"/>
          </p:nvPr>
        </p:nvSpPr>
        <p:spPr>
          <a:xfrm>
            <a:off x="42329" y="4968081"/>
            <a:ext cx="575742" cy="147638"/>
          </a:xfrm>
        </p:spPr>
        <p:txBody>
          <a:bodyPr/>
          <a:lstStyle/>
          <a:p>
            <a:pPr eaLnBrk="0" hangingPunct="0">
              <a:defRPr/>
            </a:pPr>
            <a:fld id="{EBC07571-3134-BB4B-B83F-1A9FE18D34F3}" type="slidenum">
              <a:rPr lang="de-DE" smtClean="0">
                <a:solidFill>
                  <a:srgbClr val="000000"/>
                </a:solidFill>
              </a:rPr>
              <a:pPr eaLnBrk="0" hangingPunct="0">
                <a:defRPr/>
              </a:pPr>
              <a:t>21</a:t>
            </a:fld>
            <a:endParaRPr lang="de-DE" dirty="0">
              <a:solidFill>
                <a:srgbClr val="000000"/>
              </a:solidFill>
            </a:endParaRPr>
          </a:p>
        </p:txBody>
      </p:sp>
      <mc:AlternateContent xmlns:mc="http://schemas.openxmlformats.org/markup-compatibility/2006" xmlns:a14="http://schemas.microsoft.com/office/drawing/2010/main">
        <mc:Choice Requires="a14">
          <p:sp>
            <p:nvSpPr>
              <p:cNvPr id="6" name="Oval 5"/>
              <p:cNvSpPr/>
              <p:nvPr/>
            </p:nvSpPr>
            <p:spPr bwMode="auto">
              <a:xfrm>
                <a:off x="6809590" y="1410242"/>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r>
                        <a:rPr lang="en-US" sz="2400" b="0" i="1" smtClean="0">
                          <a:latin typeface="Cambria Math"/>
                        </a:rPr>
                        <m:t>𝜋</m:t>
                      </m:r>
                    </m:oMath>
                  </m:oMathPara>
                </a14:m>
                <a:endParaRPr lang="en-US" sz="2400" dirty="0" smtClean="0"/>
              </a:p>
            </p:txBody>
          </p:sp>
        </mc:Choice>
        <mc:Fallback xmlns="">
          <p:sp>
            <p:nvSpPr>
              <p:cNvPr id="6" name="Oval 5"/>
              <p:cNvSpPr>
                <a:spLocks noRot="1" noChangeAspect="1" noMove="1" noResize="1" noEditPoints="1" noAdjustHandles="1" noChangeArrowheads="1" noChangeShapeType="1" noTextEdit="1"/>
              </p:cNvSpPr>
              <p:nvPr/>
            </p:nvSpPr>
            <p:spPr bwMode="auto">
              <a:xfrm>
                <a:off x="6809590" y="1410242"/>
                <a:ext cx="322730" cy="322730"/>
              </a:xfrm>
              <a:prstGeom prst="ellipse">
                <a:avLst/>
              </a:prstGeom>
              <a:blipFill rotWithShape="1">
                <a:blip r:embed="rId5"/>
                <a:stretch>
                  <a:fillRect/>
                </a:stretch>
              </a:blipFill>
              <a:ln>
                <a:noFill/>
                <a:headEnd type="none" w="med" len="med"/>
                <a:tailEnd type="none" w="med" len="med"/>
              </a:ln>
            </p:spPr>
            <p:txBody>
              <a:bodyPr/>
              <a:lstStyle/>
              <a:p>
                <a:r>
                  <a:rPr lang="en-US">
                    <a:noFill/>
                  </a:rPr>
                  <a:t> </a:t>
                </a:r>
              </a:p>
            </p:txBody>
          </p:sp>
        </mc:Fallback>
      </mc:AlternateContent>
      <p:cxnSp>
        <p:nvCxnSpPr>
          <p:cNvPr id="12" name="Straight Arrow Connector 11"/>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0" name="Oval 9"/>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smtClean="0"/>
              </a:p>
            </p:txBody>
          </p:sp>
        </mc:Choice>
        <mc:Fallback xmlns="">
          <p:sp>
            <p:nvSpPr>
              <p:cNvPr id="10" name="Oval 9"/>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rotWithShape="1">
                <a:blip r:embed="rId6"/>
                <a:stretch>
                  <a:fillRect b="-6250"/>
                </a:stretch>
              </a:blipFill>
              <a:ln>
                <a:noFill/>
                <a:headEnd type="none" w="med" len="med"/>
                <a:tailEnd type="none" w="med" len="med"/>
              </a:ln>
            </p:spPr>
            <p:txBody>
              <a:bodyPr/>
              <a:lstStyle/>
              <a:p>
                <a:r>
                  <a:rPr lang="en-US">
                    <a:noFill/>
                  </a:rPr>
                  <a:t> </a:t>
                </a:r>
              </a:p>
            </p:txBody>
          </p:sp>
        </mc:Fallback>
      </mc:AlternateContent>
      <p:cxnSp>
        <p:nvCxnSpPr>
          <p:cNvPr id="14" name="Straight Arrow Connector 13"/>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6" name="Oval 15"/>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smtClean="0"/>
              </a:p>
            </p:txBody>
          </p:sp>
        </mc:Choice>
        <mc:Fallback xmlns="">
          <p:sp>
            <p:nvSpPr>
              <p:cNvPr id="16" name="Oval 15"/>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rotWithShape="1">
                <a:blip r:embed="rId7"/>
                <a:stretch>
                  <a:fillRect l="-10526" b="-40000"/>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393980" y="1573642"/>
                <a:ext cx="284950" cy="329257"/>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8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𝜈</m:t>
                              </m:r>
                            </m:e>
                          </m:acc>
                        </m:e>
                        <m:sub>
                          <m:r>
                            <a:rPr lang="en-US" sz="1800" b="0" i="1" kern="1000" spc="30" smtClean="0">
                              <a:solidFill>
                                <a:schemeClr val="tx1">
                                  <a:lumMod val="85000"/>
                                  <a:lumOff val="15000"/>
                                </a:schemeClr>
                              </a:solidFill>
                              <a:latin typeface="Cambria Math"/>
                              <a:cs typeface="Franklin Gothic Book"/>
                            </a:rPr>
                            <m:t>𝜇</m:t>
                          </m:r>
                        </m:sub>
                      </m:sSub>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393980" y="1573642"/>
                <a:ext cx="284950" cy="329257"/>
              </a:xfrm>
              <a:prstGeom prst="rect">
                <a:avLst/>
              </a:prstGeom>
              <a:blipFill rotWithShape="1">
                <a:blip r:embed="rId8"/>
                <a:stretch>
                  <a:fillRect l="-10638" r="-59574"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601799" y="1573642"/>
                <a:ext cx="327654"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800" b="0" i="1" kern="1000" spc="30" smtClean="0">
                              <a:solidFill>
                                <a:schemeClr val="tx1">
                                  <a:lumMod val="85000"/>
                                  <a:lumOff val="15000"/>
                                </a:schemeClr>
                              </a:solidFill>
                              <a:latin typeface="Cambria Math" panose="02040503050406030204" pitchFamily="18" charset="0"/>
                              <a:cs typeface="Franklin Gothic Book"/>
                            </a:rPr>
                          </m:ctrlPr>
                        </m:sSupPr>
                        <m:e>
                          <m:r>
                            <a:rPr lang="en-US" sz="1800" b="0" i="1" kern="1000" spc="30" smtClean="0">
                              <a:solidFill>
                                <a:schemeClr val="tx1">
                                  <a:lumMod val="85000"/>
                                  <a:lumOff val="15000"/>
                                </a:schemeClr>
                              </a:solidFill>
                              <a:latin typeface="Cambria Math"/>
                              <a:cs typeface="Franklin Gothic Book"/>
                            </a:rPr>
                            <m:t>𝜇</m:t>
                          </m:r>
                        </m:e>
                        <m:sup>
                          <m:r>
                            <a:rPr lang="en-US" sz="1800" b="0" i="1" kern="1000" spc="30" smtClean="0">
                              <a:solidFill>
                                <a:schemeClr val="tx1">
                                  <a:lumMod val="85000"/>
                                  <a:lumOff val="15000"/>
                                </a:schemeClr>
                              </a:solidFill>
                              <a:latin typeface="Cambria Math"/>
                              <a:cs typeface="Franklin Gothic Book"/>
                            </a:rPr>
                            <m:t>+</m:t>
                          </m:r>
                        </m:sup>
                      </m:sSup>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601799" y="1573642"/>
                <a:ext cx="327654" cy="304699"/>
              </a:xfrm>
              <a:prstGeom prst="rect">
                <a:avLst/>
              </a:prstGeom>
              <a:blipFill rotWithShape="1">
                <a:blip r:embed="rId9"/>
                <a:stretch>
                  <a:fillRect l="-14815" r="-5556" b="-16000"/>
                </a:stretch>
              </a:blipFill>
            </p:spPr>
            <p:txBody>
              <a:bodyPr/>
              <a:lstStyle/>
              <a:p>
                <a:r>
                  <a:rPr lang="en-US">
                    <a:noFill/>
                  </a:rPr>
                  <a:t> </a:t>
                </a:r>
              </a:p>
            </p:txBody>
          </p:sp>
        </mc:Fallback>
      </mc:AlternateContent>
      <p:cxnSp>
        <p:nvCxnSpPr>
          <p:cNvPr id="20" name="Straight Arrow Connector 19"/>
          <p:cNvCxnSpPr/>
          <p:nvPr/>
        </p:nvCxnSpPr>
        <p:spPr bwMode="auto">
          <a:xfrm flipH="1" flipV="1">
            <a:off x="7259438" y="1405846"/>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2" name="TextBox 21"/>
              <p:cNvSpPr txBox="1"/>
              <p:nvPr/>
            </p:nvSpPr>
            <p:spPr>
              <a:xfrm>
                <a:off x="7434983" y="1124809"/>
                <a:ext cx="172740"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𝑠</m:t>
                          </m:r>
                        </m:e>
                      </m:acc>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34983" y="1124809"/>
                <a:ext cx="172740" cy="304699"/>
              </a:xfrm>
              <a:prstGeom prst="rect">
                <a:avLst/>
              </a:prstGeom>
              <a:blipFill rotWithShape="1">
                <a:blip r:embed="rId10"/>
                <a:stretch>
                  <a:fillRect l="-39286" t="-40816" r="-107143" b="-4082"/>
                </a:stretch>
              </a:blipFill>
            </p:spPr>
            <p:txBody>
              <a:bodyPr/>
              <a:lstStyle/>
              <a:p>
                <a:r>
                  <a:rPr lang="en-US">
                    <a:noFill/>
                  </a:rPr>
                  <a:t> </a:t>
                </a:r>
              </a:p>
            </p:txBody>
          </p:sp>
        </mc:Fallback>
      </mc:AlternateContent>
      <p:sp>
        <p:nvSpPr>
          <p:cNvPr id="49" name="Arc 48"/>
          <p:cNvSpPr/>
          <p:nvPr/>
        </p:nvSpPr>
        <p:spPr bwMode="auto">
          <a:xfrm>
            <a:off x="609363" y="-2921650"/>
            <a:ext cx="7985168" cy="8134957"/>
          </a:xfrm>
          <a:prstGeom prst="arc">
            <a:avLst>
              <a:gd name="adj1" fmla="val 3366264"/>
              <a:gd name="adj2" fmla="val 4302831"/>
            </a:avLst>
          </a:prstGeom>
          <a:ln>
            <a:solidFill>
              <a:srgbClr val="EB5B00"/>
            </a:solidFill>
            <a:headEnd type="arrow"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74752" name="Arc 74751"/>
          <p:cNvSpPr/>
          <p:nvPr/>
        </p:nvSpPr>
        <p:spPr bwMode="auto">
          <a:xfrm>
            <a:off x="569305" y="-2693336"/>
            <a:ext cx="7651530" cy="7651530"/>
          </a:xfrm>
          <a:prstGeom prst="arc">
            <a:avLst>
              <a:gd name="adj1" fmla="val 1949980"/>
              <a:gd name="adj2" fmla="val 4997452"/>
            </a:avLst>
          </a:prstGeom>
          <a:ln>
            <a:prstDash val="sysDot"/>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4759" name="Freeform 74758"/>
          <p:cNvSpPr/>
          <p:nvPr/>
        </p:nvSpPr>
        <p:spPr bwMode="auto">
          <a:xfrm rot="21429308">
            <a:off x="6533268" y="3457903"/>
            <a:ext cx="725214" cy="840828"/>
          </a:xfrm>
          <a:custGeom>
            <a:avLst/>
            <a:gdLst>
              <a:gd name="connsiteX0" fmla="*/ 0 w 725214"/>
              <a:gd name="connsiteY0" fmla="*/ 840828 h 840828"/>
              <a:gd name="connsiteX1" fmla="*/ 515007 w 725214"/>
              <a:gd name="connsiteY1" fmla="*/ 0 h 840828"/>
              <a:gd name="connsiteX2" fmla="*/ 725214 w 725214"/>
              <a:gd name="connsiteY2" fmla="*/ 115614 h 840828"/>
              <a:gd name="connsiteX3" fmla="*/ 515007 w 725214"/>
              <a:gd name="connsiteY3" fmla="*/ 441435 h 840828"/>
              <a:gd name="connsiteX4" fmla="*/ 52551 w 725214"/>
              <a:gd name="connsiteY4" fmla="*/ 830318 h 840828"/>
              <a:gd name="connsiteX0" fmla="*/ 0 w 725214"/>
              <a:gd name="connsiteY0" fmla="*/ 840828 h 840828"/>
              <a:gd name="connsiteX1" fmla="*/ 515007 w 725214"/>
              <a:gd name="connsiteY1" fmla="*/ 0 h 840828"/>
              <a:gd name="connsiteX2" fmla="*/ 725214 w 725214"/>
              <a:gd name="connsiteY2" fmla="*/ 115614 h 840828"/>
              <a:gd name="connsiteX3" fmla="*/ 515007 w 725214"/>
              <a:gd name="connsiteY3" fmla="*/ 441435 h 840828"/>
            </a:gdLst>
            <a:ahLst/>
            <a:cxnLst>
              <a:cxn ang="0">
                <a:pos x="connsiteX0" y="connsiteY0"/>
              </a:cxn>
              <a:cxn ang="0">
                <a:pos x="connsiteX1" y="connsiteY1"/>
              </a:cxn>
              <a:cxn ang="0">
                <a:pos x="connsiteX2" y="connsiteY2"/>
              </a:cxn>
              <a:cxn ang="0">
                <a:pos x="connsiteX3" y="connsiteY3"/>
              </a:cxn>
            </a:cxnLst>
            <a:rect l="l" t="t" r="r" b="b"/>
            <a:pathLst>
              <a:path w="725214" h="840828">
                <a:moveTo>
                  <a:pt x="0" y="840828"/>
                </a:moveTo>
                <a:lnTo>
                  <a:pt x="515007" y="0"/>
                </a:lnTo>
                <a:lnTo>
                  <a:pt x="725214" y="115614"/>
                </a:lnTo>
                <a:lnTo>
                  <a:pt x="515007" y="441435"/>
                </a:lnTo>
              </a:path>
            </a:pathLst>
          </a:custGeom>
          <a:noFill/>
          <a:ln w="9525" cap="flat" cmpd="sng" algn="ctr">
            <a:solidFill>
              <a:schemeClr val="bg2">
                <a:lumMod val="75000"/>
              </a:schemeClr>
            </a:solidFill>
            <a:prstDash val="solid"/>
            <a:round/>
            <a:headEnd type="none" w="med" len="med"/>
            <a:tailEnd type="none" w="med" len="med"/>
          </a:ln>
          <a:effectLst/>
        </p:spPr>
        <p:txBody>
          <a:bodyPr rtlCol="0" anchor="ctr"/>
          <a:lstStyle/>
          <a:p>
            <a:pPr algn="ctr"/>
            <a:endParaRPr lang="en-US" dirty="0">
              <a:latin typeface="Calibri" panose="020F0502020204030204" pitchFamily="34" charset="0"/>
            </a:endParaRPr>
          </a:p>
        </p:txBody>
      </p:sp>
      <p:sp>
        <p:nvSpPr>
          <p:cNvPr id="41" name="Freeform 40"/>
          <p:cNvSpPr/>
          <p:nvPr/>
        </p:nvSpPr>
        <p:spPr bwMode="auto">
          <a:xfrm rot="848021">
            <a:off x="5761216" y="3987504"/>
            <a:ext cx="725214" cy="840828"/>
          </a:xfrm>
          <a:custGeom>
            <a:avLst/>
            <a:gdLst>
              <a:gd name="connsiteX0" fmla="*/ 0 w 725214"/>
              <a:gd name="connsiteY0" fmla="*/ 840828 h 840828"/>
              <a:gd name="connsiteX1" fmla="*/ 515007 w 725214"/>
              <a:gd name="connsiteY1" fmla="*/ 0 h 840828"/>
              <a:gd name="connsiteX2" fmla="*/ 725214 w 725214"/>
              <a:gd name="connsiteY2" fmla="*/ 115614 h 840828"/>
              <a:gd name="connsiteX3" fmla="*/ 515007 w 725214"/>
              <a:gd name="connsiteY3" fmla="*/ 441435 h 840828"/>
              <a:gd name="connsiteX4" fmla="*/ 52551 w 725214"/>
              <a:gd name="connsiteY4" fmla="*/ 830318 h 840828"/>
              <a:gd name="connsiteX0" fmla="*/ 0 w 725214"/>
              <a:gd name="connsiteY0" fmla="*/ 840828 h 840828"/>
              <a:gd name="connsiteX1" fmla="*/ 515007 w 725214"/>
              <a:gd name="connsiteY1" fmla="*/ 0 h 840828"/>
              <a:gd name="connsiteX2" fmla="*/ 725214 w 725214"/>
              <a:gd name="connsiteY2" fmla="*/ 115614 h 840828"/>
              <a:gd name="connsiteX3" fmla="*/ 515007 w 725214"/>
              <a:gd name="connsiteY3" fmla="*/ 441435 h 840828"/>
            </a:gdLst>
            <a:ahLst/>
            <a:cxnLst>
              <a:cxn ang="0">
                <a:pos x="connsiteX0" y="connsiteY0"/>
              </a:cxn>
              <a:cxn ang="0">
                <a:pos x="connsiteX1" y="connsiteY1"/>
              </a:cxn>
              <a:cxn ang="0">
                <a:pos x="connsiteX2" y="connsiteY2"/>
              </a:cxn>
              <a:cxn ang="0">
                <a:pos x="connsiteX3" y="connsiteY3"/>
              </a:cxn>
            </a:cxnLst>
            <a:rect l="l" t="t" r="r" b="b"/>
            <a:pathLst>
              <a:path w="725214" h="840828">
                <a:moveTo>
                  <a:pt x="0" y="840828"/>
                </a:moveTo>
                <a:lnTo>
                  <a:pt x="515007" y="0"/>
                </a:lnTo>
                <a:lnTo>
                  <a:pt x="725214" y="115614"/>
                </a:lnTo>
                <a:lnTo>
                  <a:pt x="515007" y="441435"/>
                </a:lnTo>
              </a:path>
            </a:pathLst>
          </a:custGeom>
          <a:noFill/>
          <a:ln w="9525" cap="flat" cmpd="sng" algn="ctr">
            <a:solidFill>
              <a:schemeClr val="bg2">
                <a:lumMod val="75000"/>
              </a:schemeClr>
            </a:solidFill>
            <a:prstDash val="solid"/>
            <a:round/>
            <a:headEnd type="none" w="med" len="med"/>
            <a:tailEnd type="none" w="med" len="med"/>
          </a:ln>
          <a:effectLst/>
        </p:spPr>
        <p:txBody>
          <a:bodyPr rtlCol="0" anchor="ctr"/>
          <a:lstStyle/>
          <a:p>
            <a:pPr algn="ctr"/>
            <a:endParaRPr lang="en-US" dirty="0">
              <a:latin typeface="Calibri" panose="020F0502020204030204" pitchFamily="34" charset="0"/>
            </a:endParaRPr>
          </a:p>
        </p:txBody>
      </p:sp>
      <p:cxnSp>
        <p:nvCxnSpPr>
          <p:cNvPr id="74761" name="Straight Connector 74760"/>
          <p:cNvCxnSpPr>
            <a:stCxn id="41" idx="1"/>
            <a:endCxn id="41" idx="2"/>
          </p:cNvCxnSpPr>
          <p:nvPr/>
        </p:nvCxnSpPr>
        <p:spPr bwMode="auto">
          <a:xfrm>
            <a:off x="6374268" y="4037444"/>
            <a:ext cx="175613" cy="163444"/>
          </a:xfrm>
          <a:prstGeom prst="line">
            <a:avLst/>
          </a:prstGeom>
          <a:solidFill>
            <a:schemeClr val="accent1"/>
          </a:solidFill>
          <a:ln w="38100" cap="flat" cmpd="sng" algn="ctr">
            <a:solidFill>
              <a:schemeClr val="accent3">
                <a:lumMod val="20000"/>
                <a:lumOff val="80000"/>
              </a:schemeClr>
            </a:solidFill>
            <a:prstDash val="solid"/>
            <a:round/>
            <a:headEnd type="none" w="med" len="med"/>
            <a:tailEnd type="none" w="med" len="med"/>
          </a:ln>
          <a:effectLst/>
        </p:spPr>
      </p:cxnSp>
      <p:cxnSp>
        <p:nvCxnSpPr>
          <p:cNvPr id="44" name="Straight Connector 43"/>
          <p:cNvCxnSpPr>
            <a:stCxn id="74759" idx="1"/>
            <a:endCxn id="74759" idx="2"/>
          </p:cNvCxnSpPr>
          <p:nvPr/>
        </p:nvCxnSpPr>
        <p:spPr bwMode="auto">
          <a:xfrm>
            <a:off x="7027221" y="3450857"/>
            <a:ext cx="215686" cy="105039"/>
          </a:xfrm>
          <a:prstGeom prst="line">
            <a:avLst/>
          </a:prstGeom>
          <a:solidFill>
            <a:schemeClr val="accent1"/>
          </a:solidFill>
          <a:ln w="38100" cap="flat" cmpd="sng" algn="ctr">
            <a:solidFill>
              <a:schemeClr val="accent3">
                <a:lumMod val="20000"/>
                <a:lumOff val="80000"/>
              </a:schemeClr>
            </a:solidFill>
            <a:prstDash val="solid"/>
            <a:round/>
            <a:headEnd type="none" w="med" len="med"/>
            <a:tailEnd type="none" w="med" len="med"/>
          </a:ln>
          <a:effectLst/>
        </p:spPr>
      </p:cxnSp>
      <p:grpSp>
        <p:nvGrpSpPr>
          <p:cNvPr id="74766" name="Group 74765"/>
          <p:cNvGrpSpPr/>
          <p:nvPr/>
        </p:nvGrpSpPr>
        <p:grpSpPr>
          <a:xfrm rot="20538434">
            <a:off x="6676083" y="4194490"/>
            <a:ext cx="465766" cy="304699"/>
            <a:chOff x="5956348" y="4241329"/>
            <a:chExt cx="465766" cy="304699"/>
          </a:xfrm>
        </p:grpSpPr>
        <mc:AlternateContent xmlns:mc="http://schemas.openxmlformats.org/markup-compatibility/2006" xmlns:a14="http://schemas.microsoft.com/office/drawing/2010/main">
          <mc:Choice Requires="a14">
            <p:sp>
              <p:nvSpPr>
                <p:cNvPr id="55" name="TextBox 54"/>
                <p:cNvSpPr txBox="1"/>
                <p:nvPr/>
              </p:nvSpPr>
              <p:spPr>
                <a:xfrm rot="18983750">
                  <a:off x="6101129" y="4241329"/>
                  <a:ext cx="320985"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800" b="0" i="1" kern="1000" spc="30" smtClean="0">
                                <a:solidFill>
                                  <a:schemeClr val="tx1">
                                    <a:lumMod val="85000"/>
                                    <a:lumOff val="15000"/>
                                  </a:schemeClr>
                                </a:solidFill>
                                <a:latin typeface="Cambria Math" panose="02040503050406030204" pitchFamily="18" charset="0"/>
                                <a:cs typeface="Franklin Gothic Book"/>
                              </a:rPr>
                            </m:ctrlPr>
                          </m:sSupPr>
                          <m:e>
                            <m:r>
                              <a:rPr lang="en-US" sz="1800" b="0" i="1" kern="1000" spc="30" smtClean="0">
                                <a:solidFill>
                                  <a:schemeClr val="tx1">
                                    <a:lumMod val="85000"/>
                                    <a:lumOff val="15000"/>
                                  </a:schemeClr>
                                </a:solidFill>
                                <a:latin typeface="Cambria Math"/>
                                <a:cs typeface="Franklin Gothic Book"/>
                              </a:rPr>
                              <m:t>𝑒</m:t>
                            </m:r>
                          </m:e>
                          <m:sup>
                            <m:r>
                              <a:rPr lang="en-US" sz="1800" b="0" i="1" kern="1000" spc="30" smtClean="0">
                                <a:solidFill>
                                  <a:schemeClr val="tx1">
                                    <a:lumMod val="85000"/>
                                    <a:lumOff val="15000"/>
                                  </a:schemeClr>
                                </a:solidFill>
                                <a:latin typeface="Cambria Math"/>
                                <a:cs typeface="Franklin Gothic Book"/>
                              </a:rPr>
                              <m:t>+</m:t>
                            </m:r>
                          </m:sup>
                        </m:sSup>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rot="18983750">
                  <a:off x="6101129" y="4241329"/>
                  <a:ext cx="320985" cy="304699"/>
                </a:xfrm>
                <a:prstGeom prst="rect">
                  <a:avLst/>
                </a:prstGeom>
                <a:blipFill>
                  <a:blip r:embed="rId11"/>
                  <a:stretch>
                    <a:fillRect t="-1408" b="-2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Oval 53"/>
                <p:cNvSpPr/>
                <p:nvPr/>
              </p:nvSpPr>
              <p:spPr bwMode="auto">
                <a:xfrm rot="18983750">
                  <a:off x="5956348" y="4277551"/>
                  <a:ext cx="161365" cy="161365"/>
                </a:xfrm>
                <a:prstGeom prst="ellipse">
                  <a:avLst/>
                </a:prstGeom>
                <a:solidFill>
                  <a:srgbClr val="C50006"/>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smtClean="0"/>
                </a:p>
              </p:txBody>
            </p:sp>
          </mc:Choice>
          <mc:Fallback xmlns="">
            <p:sp>
              <p:nvSpPr>
                <p:cNvPr id="54" name="Oval 53"/>
                <p:cNvSpPr>
                  <a:spLocks noRot="1" noChangeAspect="1" noMove="1" noResize="1" noEditPoints="1" noAdjustHandles="1" noChangeArrowheads="1" noChangeShapeType="1" noTextEdit="1"/>
                </p:cNvSpPr>
                <p:nvPr/>
              </p:nvSpPr>
              <p:spPr bwMode="auto">
                <a:xfrm rot="18983750">
                  <a:off x="5956348" y="4277551"/>
                  <a:ext cx="161365" cy="161365"/>
                </a:xfrm>
                <a:prstGeom prst="ellipse">
                  <a:avLst/>
                </a:prstGeom>
                <a:blipFill>
                  <a:blip r:embed="rId12"/>
                  <a:stretch>
                    <a:fillRect/>
                  </a:stretch>
                </a:blipFill>
                <a:ln>
                  <a:noFill/>
                  <a:headEnd type="none" w="med" len="med"/>
                  <a:tailEnd type="none" w="med" len="med"/>
                </a:ln>
              </p:spPr>
              <p:txBody>
                <a:bodyPr/>
                <a:lstStyle/>
                <a:p>
                  <a:r>
                    <a:rPr lang="en-US">
                      <a:noFill/>
                    </a:rPr>
                    <a:t> </a:t>
                  </a:r>
                </a:p>
              </p:txBody>
            </p:sp>
          </mc:Fallback>
        </mc:AlternateContent>
      </p:grpSp>
      <p:grpSp>
        <p:nvGrpSpPr>
          <p:cNvPr id="74775" name="Group 74774"/>
          <p:cNvGrpSpPr/>
          <p:nvPr/>
        </p:nvGrpSpPr>
        <p:grpSpPr>
          <a:xfrm>
            <a:off x="7116987" y="4436269"/>
            <a:ext cx="222440" cy="222440"/>
            <a:chOff x="5805088" y="4319158"/>
            <a:chExt cx="222440" cy="222440"/>
          </a:xfrm>
        </p:grpSpPr>
        <p:sp>
          <p:nvSpPr>
            <p:cNvPr id="74770" name="Oval 74769"/>
            <p:cNvSpPr/>
            <p:nvPr/>
          </p:nvSpPr>
          <p:spPr bwMode="auto">
            <a:xfrm>
              <a:off x="5805088" y="4319158"/>
              <a:ext cx="222440" cy="222440"/>
            </a:xfrm>
            <a:prstGeom prst="ellipse">
              <a:avLst/>
            </a:prstGeom>
            <a:no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endParaRPr lang="en-US" sz="2400" dirty="0" smtClean="0">
                <a:latin typeface="Calibri" panose="020F0502020204030204" pitchFamily="34" charset="0"/>
              </a:endParaRPr>
            </a:p>
          </p:txBody>
        </p:sp>
        <p:cxnSp>
          <p:nvCxnSpPr>
            <p:cNvPr id="74772" name="Straight Connector 74771"/>
            <p:cNvCxnSpPr>
              <a:stCxn id="74770" idx="1"/>
              <a:endCxn id="74770" idx="5"/>
            </p:cNvCxnSpPr>
            <p:nvPr/>
          </p:nvCxnSpPr>
          <p:spPr bwMode="auto">
            <a:xfrm>
              <a:off x="5837664" y="4351734"/>
              <a:ext cx="157288" cy="1572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774" name="Straight Connector 74773"/>
            <p:cNvCxnSpPr>
              <a:stCxn id="74770" idx="7"/>
              <a:endCxn id="74770" idx="3"/>
            </p:cNvCxnSpPr>
            <p:nvPr/>
          </p:nvCxnSpPr>
          <p:spPr bwMode="auto">
            <a:xfrm flipH="1">
              <a:off x="5837664" y="4351734"/>
              <a:ext cx="157288" cy="1572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74776" name="TextBox 74775"/>
              <p:cNvSpPr txBox="1"/>
              <p:nvPr/>
            </p:nvSpPr>
            <p:spPr>
              <a:xfrm>
                <a:off x="7306851" y="4547489"/>
                <a:ext cx="219098" cy="341632"/>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𝐵</m:t>
                          </m:r>
                        </m:e>
                      </m:acc>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74776" name="TextBox 74775"/>
              <p:cNvSpPr txBox="1">
                <a:spLocks noRot="1" noChangeAspect="1" noMove="1" noResize="1" noEditPoints="1" noAdjustHandles="1" noChangeArrowheads="1" noChangeShapeType="1" noTextEdit="1"/>
              </p:cNvSpPr>
              <p:nvPr/>
            </p:nvSpPr>
            <p:spPr>
              <a:xfrm>
                <a:off x="7306851" y="4547489"/>
                <a:ext cx="219098" cy="341632"/>
              </a:xfrm>
              <a:prstGeom prst="rect">
                <a:avLst/>
              </a:prstGeom>
              <a:blipFill>
                <a:blip r:embed="rId13"/>
                <a:stretch>
                  <a:fillRect l="-25000" r="-22222"/>
                </a:stretch>
              </a:blipFill>
            </p:spPr>
            <p:txBody>
              <a:bodyPr/>
              <a:lstStyle/>
              <a:p>
                <a:r>
                  <a:rPr lang="en-US">
                    <a:noFill/>
                  </a:rPr>
                  <a:t> </a:t>
                </a:r>
              </a:p>
            </p:txBody>
          </p:sp>
        </mc:Fallback>
      </mc:AlternateContent>
      <p:cxnSp>
        <p:nvCxnSpPr>
          <p:cNvPr id="45" name="Straight Arrow Connector 44"/>
          <p:cNvCxnSpPr/>
          <p:nvPr/>
        </p:nvCxnSpPr>
        <p:spPr bwMode="auto">
          <a:xfrm flipV="1">
            <a:off x="6138197" y="1409105"/>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46" name="TextBox 45"/>
              <p:cNvSpPr txBox="1"/>
              <p:nvPr/>
            </p:nvSpPr>
            <p:spPr>
              <a:xfrm>
                <a:off x="6230053" y="1085487"/>
                <a:ext cx="172740"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𝑠</m:t>
                          </m:r>
                        </m:e>
                      </m:acc>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6230053" y="1085487"/>
                <a:ext cx="172740" cy="304699"/>
              </a:xfrm>
              <a:prstGeom prst="rect">
                <a:avLst/>
              </a:prstGeom>
              <a:blipFill>
                <a:blip r:embed="rId23"/>
                <a:stretch>
                  <a:fillRect l="-39286" t="-38000" r="-107143" b="-4000"/>
                </a:stretch>
              </a:blipFill>
            </p:spPr>
            <p:txBody>
              <a:bodyPr/>
              <a:lstStyle/>
              <a:p>
                <a:r>
                  <a:rPr lang="en-US">
                    <a:noFill/>
                  </a:rPr>
                  <a:t> </a:t>
                </a:r>
              </a:p>
            </p:txBody>
          </p:sp>
        </mc:Fallback>
      </mc:AlternateContent>
      <p:grpSp>
        <p:nvGrpSpPr>
          <p:cNvPr id="4" name="Group 3"/>
          <p:cNvGrpSpPr/>
          <p:nvPr/>
        </p:nvGrpSpPr>
        <p:grpSpPr>
          <a:xfrm>
            <a:off x="5949459" y="2396938"/>
            <a:ext cx="2395756" cy="1136829"/>
            <a:chOff x="5949459" y="2396938"/>
            <a:chExt cx="2395756" cy="1136829"/>
          </a:xfrm>
        </p:grpSpPr>
        <p:cxnSp>
          <p:nvCxnSpPr>
            <p:cNvPr id="47" name="Straight Arrow Connector 46"/>
            <p:cNvCxnSpPr/>
            <p:nvPr/>
          </p:nvCxnSpPr>
          <p:spPr bwMode="auto">
            <a:xfrm flipH="1">
              <a:off x="5949459" y="2957448"/>
              <a:ext cx="1035941" cy="241151"/>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23" name="Oval 22"/>
                <p:cNvSpPr/>
                <p:nvPr/>
              </p:nvSpPr>
              <p:spPr bwMode="auto">
                <a:xfrm rot="20638794">
                  <a:off x="6842937" y="2783298"/>
                  <a:ext cx="322730" cy="322730"/>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r>
                          <a:rPr lang="en-US" sz="2400" b="0" i="1" smtClean="0">
                            <a:latin typeface="Cambria Math"/>
                          </a:rPr>
                          <m:t>𝜇</m:t>
                        </m:r>
                      </m:oMath>
                    </m:oMathPara>
                  </a14:m>
                  <a:endParaRPr lang="en-US" sz="2400" dirty="0" smtClean="0"/>
                </a:p>
              </p:txBody>
            </p:sp>
          </mc:Choice>
          <mc:Fallback xmlns="">
            <p:sp>
              <p:nvSpPr>
                <p:cNvPr id="23" name="Oval 22"/>
                <p:cNvSpPr>
                  <a:spLocks noRot="1" noChangeAspect="1" noMove="1" noResize="1" noEditPoints="1" noAdjustHandles="1" noChangeArrowheads="1" noChangeShapeType="1" noTextEdit="1"/>
                </p:cNvSpPr>
                <p:nvPr/>
              </p:nvSpPr>
              <p:spPr bwMode="auto">
                <a:xfrm rot="20638794">
                  <a:off x="6842937" y="2783298"/>
                  <a:ext cx="322730" cy="322730"/>
                </a:xfrm>
                <a:prstGeom prst="ellipse">
                  <a:avLst/>
                </a:prstGeom>
                <a:blipFill>
                  <a:blip r:embed="rId24"/>
                  <a:stretch>
                    <a:fillRect r="-8571" b="-25714"/>
                  </a:stretch>
                </a:blipFill>
                <a:ln>
                  <a:noFill/>
                  <a:headEnd type="none" w="med" len="med"/>
                  <a:tailEnd type="none" w="med" len="med"/>
                </a:ln>
              </p:spPr>
              <p:txBody>
                <a:bodyPr/>
                <a:lstStyle/>
                <a:p>
                  <a:r>
                    <a:rPr lang="en-US">
                      <a:noFill/>
                    </a:rPr>
                    <a:t> </a:t>
                  </a:r>
                </a:p>
              </p:txBody>
            </p:sp>
          </mc:Fallback>
        </mc:AlternateContent>
        <p:cxnSp>
          <p:nvCxnSpPr>
            <p:cNvPr id="24" name="Straight Arrow Connector 23"/>
            <p:cNvCxnSpPr/>
            <p:nvPr/>
          </p:nvCxnSpPr>
          <p:spPr bwMode="auto">
            <a:xfrm flipV="1">
              <a:off x="7159400" y="2554305"/>
              <a:ext cx="1185815" cy="345822"/>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5" name="Oval 24"/>
                <p:cNvSpPr/>
                <p:nvPr/>
              </p:nvSpPr>
              <p:spPr bwMode="auto">
                <a:xfrm rot="20638794">
                  <a:off x="7457844" y="2710589"/>
                  <a:ext cx="161365" cy="161365"/>
                </a:xfrm>
                <a:prstGeom prst="ellipse">
                  <a:avLst/>
                </a:prstGeom>
                <a:solidFill>
                  <a:srgbClr val="C50006"/>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smtClean="0"/>
                </a:p>
              </p:txBody>
            </p:sp>
          </mc:Choice>
          <mc:Fallback xmlns="">
            <p:sp>
              <p:nvSpPr>
                <p:cNvPr id="25" name="Oval 24"/>
                <p:cNvSpPr>
                  <a:spLocks noRot="1" noChangeAspect="1" noMove="1" noResize="1" noEditPoints="1" noAdjustHandles="1" noChangeArrowheads="1" noChangeShapeType="1" noTextEdit="1"/>
                </p:cNvSpPr>
                <p:nvPr/>
              </p:nvSpPr>
              <p:spPr bwMode="auto">
                <a:xfrm rot="20638794">
                  <a:off x="7457844" y="2710589"/>
                  <a:ext cx="161365" cy="161365"/>
                </a:xfrm>
                <a:prstGeom prst="ellipse">
                  <a:avLst/>
                </a:prstGeom>
                <a:blipFill>
                  <a:blip r:embed="rId25"/>
                  <a:stretch>
                    <a:fillRect b="-7895"/>
                  </a:stretch>
                </a:blipFill>
                <a:ln>
                  <a:noFill/>
                  <a:headEnd type="none" w="med" len="med"/>
                  <a:tailEnd type="none" w="med" len="med"/>
                </a:ln>
              </p:spPr>
              <p:txBody>
                <a:bodyPr/>
                <a:lstStyle/>
                <a:p>
                  <a:r>
                    <a:rPr lang="en-US">
                      <a:noFill/>
                    </a:rPr>
                    <a:t> </a:t>
                  </a:r>
                </a:p>
              </p:txBody>
            </p:sp>
          </mc:Fallback>
        </mc:AlternateContent>
        <p:cxnSp>
          <p:nvCxnSpPr>
            <p:cNvPr id="26" name="Straight Arrow Connector 25"/>
            <p:cNvCxnSpPr/>
            <p:nvPr/>
          </p:nvCxnSpPr>
          <p:spPr bwMode="auto">
            <a:xfrm flipH="1">
              <a:off x="6032755" y="3062176"/>
              <a:ext cx="882579" cy="451233"/>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27" name="Oval 26"/>
                <p:cNvSpPr/>
                <p:nvPr/>
              </p:nvSpPr>
              <p:spPr bwMode="auto">
                <a:xfrm rot="20638794">
                  <a:off x="6426541" y="325090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smtClean="0"/>
                </a:p>
              </p:txBody>
            </p:sp>
          </mc:Choice>
          <mc:Fallback xmlns="">
            <p:sp>
              <p:nvSpPr>
                <p:cNvPr id="27" name="Oval 26"/>
                <p:cNvSpPr>
                  <a:spLocks noRot="1" noChangeAspect="1" noMove="1" noResize="1" noEditPoints="1" noAdjustHandles="1" noChangeArrowheads="1" noChangeShapeType="1" noTextEdit="1"/>
                </p:cNvSpPr>
                <p:nvPr/>
              </p:nvSpPr>
              <p:spPr bwMode="auto">
                <a:xfrm rot="20638794">
                  <a:off x="6426541" y="3250906"/>
                  <a:ext cx="90000" cy="90000"/>
                </a:xfrm>
                <a:prstGeom prst="ellipse">
                  <a:avLst/>
                </a:prstGeom>
                <a:blipFill>
                  <a:blip r:embed="rId26"/>
                  <a:stretch>
                    <a:fillRect b="-47826"/>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150366" y="2779878"/>
                  <a:ext cx="292222" cy="304699"/>
                </a:xfrm>
                <a:prstGeom prst="rect">
                  <a:avLst/>
                </a:prstGeom>
                <a:noFill/>
              </p:spPr>
              <p:txBody>
                <a:bodyPr wrap="squar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8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𝜈</m:t>
                                </m:r>
                              </m:e>
                            </m:acc>
                          </m:e>
                          <m:sub>
                            <m:r>
                              <a:rPr lang="en-US" sz="1800" b="0" i="1" kern="1000" spc="30" smtClean="0">
                                <a:solidFill>
                                  <a:schemeClr val="tx1">
                                    <a:lumMod val="85000"/>
                                    <a:lumOff val="15000"/>
                                  </a:schemeClr>
                                </a:solidFill>
                                <a:latin typeface="Cambria Math"/>
                                <a:cs typeface="Franklin Gothic Book"/>
                              </a:rPr>
                              <m:t>𝑒</m:t>
                            </m:r>
                          </m:sub>
                        </m:sSub>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6150366" y="2779878"/>
                  <a:ext cx="292222" cy="304699"/>
                </a:xfrm>
                <a:prstGeom prst="rect">
                  <a:avLst/>
                </a:prstGeom>
                <a:blipFill>
                  <a:blip r:embed="rId27"/>
                  <a:stretch>
                    <a:fillRect l="-8333" r="-60417" b="-6000"/>
                  </a:stretch>
                </a:blipFill>
              </p:spPr>
              <p:txBody>
                <a:bodyPr/>
                <a:lstStyle/>
                <a:p>
                  <a:r>
                    <a:rPr lang="en-US">
                      <a:noFill/>
                    </a:rPr>
                    <a:t> </a:t>
                  </a:r>
                </a:p>
              </p:txBody>
            </p:sp>
          </mc:Fallback>
        </mc:AlternateContent>
        <p:cxnSp>
          <p:nvCxnSpPr>
            <p:cNvPr id="30" name="Straight Arrow Connector 29"/>
            <p:cNvCxnSpPr/>
            <p:nvPr/>
          </p:nvCxnSpPr>
          <p:spPr bwMode="auto">
            <a:xfrm rot="20638794" flipV="1">
              <a:off x="6769184" y="2679551"/>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31" name="TextBox 30"/>
                <p:cNvSpPr txBox="1"/>
                <p:nvPr/>
              </p:nvSpPr>
              <p:spPr>
                <a:xfrm rot="20638794">
                  <a:off x="6804410" y="2396938"/>
                  <a:ext cx="172740"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𝑠</m:t>
                            </m:r>
                          </m:e>
                        </m:acc>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rot="20638794">
                  <a:off x="6804410" y="2396938"/>
                  <a:ext cx="172740" cy="304699"/>
                </a:xfrm>
                <a:prstGeom prst="rect">
                  <a:avLst/>
                </a:prstGeom>
                <a:blipFill>
                  <a:blip r:embed="rId28"/>
                  <a:stretch>
                    <a:fillRect l="-33333" t="-45614" r="-69048"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rot="20638794">
                  <a:off x="7557166" y="2401955"/>
                  <a:ext cx="320985"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800" b="0" i="1" kern="1000" spc="30" smtClean="0">
                                <a:solidFill>
                                  <a:schemeClr val="tx1">
                                    <a:lumMod val="85000"/>
                                    <a:lumOff val="15000"/>
                                  </a:schemeClr>
                                </a:solidFill>
                                <a:latin typeface="Cambria Math" panose="02040503050406030204" pitchFamily="18" charset="0"/>
                                <a:cs typeface="Franklin Gothic Book"/>
                              </a:rPr>
                            </m:ctrlPr>
                          </m:sSupPr>
                          <m:e>
                            <m:r>
                              <a:rPr lang="en-US" sz="1800" b="0" i="1" kern="1000" spc="30" smtClean="0">
                                <a:solidFill>
                                  <a:schemeClr val="tx1">
                                    <a:lumMod val="85000"/>
                                    <a:lumOff val="15000"/>
                                  </a:schemeClr>
                                </a:solidFill>
                                <a:latin typeface="Cambria Math"/>
                                <a:cs typeface="Franklin Gothic Book"/>
                              </a:rPr>
                              <m:t>𝑒</m:t>
                            </m:r>
                          </m:e>
                          <m:sup>
                            <m:r>
                              <a:rPr lang="en-US" sz="1800" b="0" i="1" kern="1000" spc="30" smtClean="0">
                                <a:solidFill>
                                  <a:schemeClr val="tx1">
                                    <a:lumMod val="85000"/>
                                    <a:lumOff val="15000"/>
                                  </a:schemeClr>
                                </a:solidFill>
                                <a:latin typeface="Cambria Math"/>
                                <a:cs typeface="Franklin Gothic Book"/>
                              </a:rPr>
                              <m:t>+</m:t>
                            </m:r>
                          </m:sup>
                        </m:sSup>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37" name="TextBox 36"/>
                <p:cNvSpPr txBox="1">
                  <a:spLocks noRot="1" noChangeAspect="1" noMove="1" noResize="1" noEditPoints="1" noAdjustHandles="1" noChangeArrowheads="1" noChangeShapeType="1" noTextEdit="1"/>
                </p:cNvSpPr>
                <p:nvPr/>
              </p:nvSpPr>
              <p:spPr>
                <a:xfrm rot="20638794">
                  <a:off x="7557166" y="2401955"/>
                  <a:ext cx="320985" cy="304699"/>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val 49"/>
                <p:cNvSpPr/>
                <p:nvPr/>
              </p:nvSpPr>
              <p:spPr bwMode="auto">
                <a:xfrm rot="20638794">
                  <a:off x="6416742" y="3027167"/>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sz="2400" b="0" i="1" smtClean="0">
                            <a:latin typeface="Cambria Math"/>
                          </a:rPr>
                          <m:t> </m:t>
                        </m:r>
                      </m:oMath>
                    </m:oMathPara>
                  </a14:m>
                  <a:endParaRPr lang="en-US" sz="2400" dirty="0" smtClean="0"/>
                </a:p>
              </p:txBody>
            </p:sp>
          </mc:Choice>
          <mc:Fallback xmlns="">
            <p:sp>
              <p:nvSpPr>
                <p:cNvPr id="50" name="Oval 49"/>
                <p:cNvSpPr>
                  <a:spLocks noRot="1" noChangeAspect="1" noMove="1" noResize="1" noEditPoints="1" noAdjustHandles="1" noChangeArrowheads="1" noChangeShapeType="1" noTextEdit="1"/>
                </p:cNvSpPr>
                <p:nvPr/>
              </p:nvSpPr>
              <p:spPr bwMode="auto">
                <a:xfrm rot="20638794">
                  <a:off x="6416742" y="3027167"/>
                  <a:ext cx="90000" cy="90000"/>
                </a:xfrm>
                <a:prstGeom prst="ellipse">
                  <a:avLst/>
                </a:prstGeom>
                <a:blipFill>
                  <a:blip r:embed="rId30"/>
                  <a:stretch>
                    <a:fillRect b="-45833"/>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rot="21408112">
                  <a:off x="6547637" y="3204510"/>
                  <a:ext cx="292222" cy="329257"/>
                </a:xfrm>
                <a:prstGeom prst="rect">
                  <a:avLst/>
                </a:prstGeom>
                <a:noFill/>
              </p:spPr>
              <p:txBody>
                <a:bodyPr wrap="squar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800" b="0" i="1" kern="1000" spc="30" smtClean="0">
                                <a:solidFill>
                                  <a:schemeClr val="tx1">
                                    <a:lumMod val="85000"/>
                                    <a:lumOff val="15000"/>
                                  </a:schemeClr>
                                </a:solidFill>
                                <a:latin typeface="Cambria Math" panose="02040503050406030204" pitchFamily="18" charset="0"/>
                                <a:cs typeface="Franklin Gothic Book"/>
                              </a:rPr>
                            </m:ctrlPr>
                          </m:sSubPr>
                          <m:e>
                            <m:r>
                              <a:rPr lang="en-US" sz="1800" b="0" i="1" kern="1000" spc="30" smtClean="0">
                                <a:solidFill>
                                  <a:schemeClr val="tx1">
                                    <a:lumMod val="85000"/>
                                    <a:lumOff val="15000"/>
                                  </a:schemeClr>
                                </a:solidFill>
                                <a:latin typeface="Cambria Math" panose="02040503050406030204" pitchFamily="18" charset="0"/>
                                <a:cs typeface="Franklin Gothic Book"/>
                              </a:rPr>
                              <m:t>𝜈</m:t>
                            </m:r>
                          </m:e>
                          <m:sub>
                            <m:r>
                              <a:rPr lang="en-US" sz="1800" b="0" i="1" kern="1000" spc="30" smtClean="0">
                                <a:solidFill>
                                  <a:schemeClr val="tx1">
                                    <a:lumMod val="85000"/>
                                    <a:lumOff val="15000"/>
                                  </a:schemeClr>
                                </a:solidFill>
                                <a:latin typeface="Cambria Math" panose="02040503050406030204" pitchFamily="18" charset="0"/>
                                <a:cs typeface="Franklin Gothic Book"/>
                              </a:rPr>
                              <m:t>𝜇</m:t>
                            </m:r>
                          </m:sub>
                        </m:sSub>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51" name="TextBox 50"/>
                <p:cNvSpPr txBox="1">
                  <a:spLocks noRot="1" noChangeAspect="1" noMove="1" noResize="1" noEditPoints="1" noAdjustHandles="1" noChangeArrowheads="1" noChangeShapeType="1" noTextEdit="1"/>
                </p:cNvSpPr>
                <p:nvPr/>
              </p:nvSpPr>
              <p:spPr>
                <a:xfrm rot="21408112">
                  <a:off x="6547637" y="3204510"/>
                  <a:ext cx="292222" cy="329257"/>
                </a:xfrm>
                <a:prstGeom prst="rect">
                  <a:avLst/>
                </a:prstGeom>
                <a:blipFill>
                  <a:blip r:embed="rId31"/>
                  <a:stretch>
                    <a:fillRect l="-7692" r="-3846" b="-1403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 name="Oval 47"/>
              <p:cNvSpPr>
                <a:spLocks noChangeAspect="1"/>
              </p:cNvSpPr>
              <p:nvPr/>
            </p:nvSpPr>
            <p:spPr bwMode="auto">
              <a:xfrm rot="20638794" flipH="1">
                <a:off x="6138777" y="4690731"/>
                <a:ext cx="233130" cy="239844"/>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0" tIns="0" rIns="0" bIns="0" numCol="1" rtlCol="0" anchor="ctr" anchorCtr="1" compatLnSpc="1">
                <a:prstTxWarp prst="textNoShape">
                  <a:avLst/>
                </a:prstTxWarp>
              </a:bodyPr>
              <a:lstStyle/>
              <a:p>
                <a:pPr marL="0" indent="0" algn="ctr">
                  <a:buNone/>
                </a:pPr>
                <a14:m>
                  <m:oMathPara xmlns:m="http://schemas.openxmlformats.org/officeDocument/2006/math">
                    <m:oMathParaPr>
                      <m:jc m:val="right"/>
                    </m:oMathParaPr>
                    <m:oMath xmlns:m="http://schemas.openxmlformats.org/officeDocument/2006/math">
                      <m:r>
                        <a:rPr lang="en-US" sz="1600" b="0" i="1" smtClean="0">
                          <a:latin typeface="Cambria Math"/>
                        </a:rPr>
                        <m:t>𝜇</m:t>
                      </m:r>
                    </m:oMath>
                  </m:oMathPara>
                </a14:m>
                <a:endParaRPr lang="en-US" sz="2400" dirty="0" smtClean="0"/>
              </a:p>
            </p:txBody>
          </p:sp>
        </mc:Choice>
        <mc:Fallback xmlns="">
          <p:sp>
            <p:nvSpPr>
              <p:cNvPr id="48" name="Oval 47"/>
              <p:cNvSpPr>
                <a:spLocks noRot="1" noChangeAspect="1" noMove="1" noResize="1" noEditPoints="1" noAdjustHandles="1" noChangeArrowheads="1" noChangeShapeType="1" noTextEdit="1"/>
              </p:cNvSpPr>
              <p:nvPr/>
            </p:nvSpPr>
            <p:spPr bwMode="auto">
              <a:xfrm rot="20638794" flipH="1">
                <a:off x="6138777" y="4690731"/>
                <a:ext cx="233130" cy="239844"/>
              </a:xfrm>
              <a:prstGeom prst="ellipse">
                <a:avLst/>
              </a:prstGeom>
              <a:blipFill>
                <a:blip r:embed="rId32"/>
                <a:stretch>
                  <a:fillRect b="-12963"/>
                </a:stretch>
              </a:blipFill>
              <a:ln>
                <a:noFill/>
                <a:headEnd type="none" w="med" len="med"/>
                <a:tailEnd type="none" w="med" len="med"/>
              </a:ln>
            </p:spPr>
            <p:txBody>
              <a:bodyPr/>
              <a:lstStyle/>
              <a:p>
                <a:r>
                  <a:rPr lang="en-US">
                    <a:noFill/>
                  </a:rPr>
                  <a:t> </a:t>
                </a:r>
              </a:p>
            </p:txBody>
          </p:sp>
        </mc:Fallback>
      </mc:AlternateContent>
      <p:grpSp>
        <p:nvGrpSpPr>
          <p:cNvPr id="74768" name="Group 74767"/>
          <p:cNvGrpSpPr/>
          <p:nvPr/>
        </p:nvGrpSpPr>
        <p:grpSpPr>
          <a:xfrm rot="19955379">
            <a:off x="6177126" y="4375806"/>
            <a:ext cx="439916" cy="304699"/>
            <a:chOff x="4635941" y="4334129"/>
            <a:chExt cx="439916" cy="304699"/>
          </a:xfrm>
        </p:grpSpPr>
        <p:cxnSp>
          <p:nvCxnSpPr>
            <p:cNvPr id="59" name="Straight Arrow Connector 58"/>
            <p:cNvCxnSpPr/>
            <p:nvPr/>
          </p:nvCxnSpPr>
          <p:spPr bwMode="auto">
            <a:xfrm rot="20638794" flipV="1">
              <a:off x="4635941" y="4616742"/>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60" name="TextBox 59"/>
                <p:cNvSpPr txBox="1"/>
                <p:nvPr/>
              </p:nvSpPr>
              <p:spPr>
                <a:xfrm rot="20638794">
                  <a:off x="4671166" y="4334129"/>
                  <a:ext cx="172740" cy="304699"/>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800" b="0" i="1" kern="1000" spc="30" smtClean="0">
                                <a:solidFill>
                                  <a:schemeClr val="tx1">
                                    <a:lumMod val="85000"/>
                                    <a:lumOff val="15000"/>
                                  </a:schemeClr>
                                </a:solidFill>
                                <a:latin typeface="Cambria Math" panose="02040503050406030204" pitchFamily="18" charset="0"/>
                                <a:cs typeface="Franklin Gothic Book"/>
                              </a:rPr>
                            </m:ctrlPr>
                          </m:accPr>
                          <m:e>
                            <m:r>
                              <a:rPr lang="en-US" sz="1800" b="0" i="1" kern="1000" spc="30" smtClean="0">
                                <a:solidFill>
                                  <a:schemeClr val="tx1">
                                    <a:lumMod val="85000"/>
                                    <a:lumOff val="15000"/>
                                  </a:schemeClr>
                                </a:solidFill>
                                <a:latin typeface="Cambria Math"/>
                                <a:cs typeface="Franklin Gothic Book"/>
                              </a:rPr>
                              <m:t>𝑠</m:t>
                            </m:r>
                          </m:e>
                        </m:acc>
                      </m:oMath>
                    </m:oMathPara>
                  </a14:m>
                  <a:endParaRPr lang="en-US" sz="1800" kern="1000" spc="30" dirty="0" smtClean="0">
                    <a:solidFill>
                      <a:schemeClr val="tx1">
                        <a:lumMod val="85000"/>
                        <a:lumOff val="15000"/>
                      </a:schemeClr>
                    </a:solidFill>
                    <a:latin typeface="+mn-lt"/>
                    <a:cs typeface="Franklin Gothic Book"/>
                  </a:endParaRPr>
                </a:p>
              </p:txBody>
            </p:sp>
          </mc:Choice>
          <mc:Fallback xmlns="">
            <p:sp>
              <p:nvSpPr>
                <p:cNvPr id="60" name="TextBox 59"/>
                <p:cNvSpPr txBox="1">
                  <a:spLocks noRot="1" noChangeAspect="1" noMove="1" noResize="1" noEditPoints="1" noAdjustHandles="1" noChangeArrowheads="1" noChangeShapeType="1" noTextEdit="1"/>
                </p:cNvSpPr>
                <p:nvPr/>
              </p:nvSpPr>
              <p:spPr>
                <a:xfrm rot="20638794">
                  <a:off x="4671166" y="4334129"/>
                  <a:ext cx="172740" cy="304699"/>
                </a:xfrm>
                <a:prstGeom prst="rect">
                  <a:avLst/>
                </a:prstGeom>
                <a:blipFill rotWithShape="1">
                  <a:blip r:embed="rId20"/>
                  <a:stretch>
                    <a:fillRect l="-37931" t="-72000" r="-27586" b="-2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1397511915"/>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icture 465"/>
          <p:cNvPicPr/>
          <p:nvPr/>
        </p:nvPicPr>
        <p:blipFill>
          <a:blip r:embed="rId2" cstate="screen">
            <a:extLst>
              <a:ext uri="{28A0092B-C50C-407E-A947-70E740481C1C}">
                <a14:useLocalDpi xmlns:a14="http://schemas.microsoft.com/office/drawing/2010/main"/>
              </a:ext>
            </a:extLst>
          </a:blip>
          <a:stretch/>
        </p:blipFill>
        <p:spPr>
          <a:xfrm>
            <a:off x="4415760" y="2822040"/>
            <a:ext cx="4686480" cy="2254320"/>
          </a:xfrm>
          <a:prstGeom prst="rect">
            <a:avLst/>
          </a:prstGeom>
          <a:ln w="0">
            <a:noFill/>
          </a:ln>
        </p:spPr>
      </p:pic>
      <p:sp>
        <p:nvSpPr>
          <p:cNvPr id="467" name="PlaceHolder 1"/>
          <p:cNvSpPr>
            <a:spLocks noGrp="1"/>
          </p:cNvSpPr>
          <p:nvPr>
            <p:ph idx="4294967295"/>
          </p:nvPr>
        </p:nvSpPr>
        <p:spPr>
          <a:xfrm>
            <a:off x="755576" y="948600"/>
            <a:ext cx="4469824" cy="3508560"/>
          </a:xfrm>
          <a:prstGeom prst="rect">
            <a:avLst/>
          </a:prstGeom>
          <a:noFill/>
          <a:ln w="0">
            <a:noFill/>
          </a:ln>
        </p:spPr>
        <p:txBody>
          <a:bodyPr lIns="0" tIns="0" rIns="0" bIns="0" anchor="t">
            <a:noAutofit/>
          </a:bodyPr>
          <a:lstStyle/>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there will be a vertical precession out of the plane of the orbit</a:t>
            </a:r>
            <a:endParaRPr lang="en-GB" sz="1700" b="0" strike="noStrike" spc="-1" dirty="0">
              <a:latin typeface="Arial"/>
            </a:endParaRPr>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An </a:t>
            </a:r>
            <a:r>
              <a:rPr lang="en-GB" sz="1700" b="0" strike="noStrike" spc="-1" dirty="0" smtClean="0">
                <a:solidFill>
                  <a:srgbClr val="000000"/>
                </a:solidFill>
                <a:ea typeface="Calibri"/>
              </a:rPr>
              <a:t>asymmetry increasing with time </a:t>
            </a:r>
            <a:r>
              <a:rPr lang="en-GB" sz="1700" b="0" strike="noStrike" spc="-1" dirty="0">
                <a:solidFill>
                  <a:srgbClr val="000000"/>
                </a:solidFill>
                <a:ea typeface="Calibri"/>
              </a:rPr>
              <a:t>will be </a:t>
            </a:r>
            <a:r>
              <a:rPr lang="en-GB" sz="1700" b="0" strike="noStrike" spc="-1" dirty="0" smtClean="0">
                <a:solidFill>
                  <a:srgbClr val="000000"/>
                </a:solidFill>
                <a:ea typeface="Calibri"/>
              </a:rPr>
              <a:t>observed recording decay positrons</a:t>
            </a:r>
          </a:p>
          <a:p>
            <a:pPr marL="432000" lvl="1" indent="-216000">
              <a:lnSpc>
                <a:spcPct val="100000"/>
              </a:lnSpc>
              <a:spcBef>
                <a:spcPts val="1134"/>
              </a:spcBef>
              <a:buClr>
                <a:srgbClr val="000000"/>
              </a:buClr>
              <a:buSzPct val="45000"/>
              <a:buFont typeface="Wingdings" charset="2"/>
              <a:buChar char=""/>
              <a:tabLst>
                <a:tab pos="0" algn="l"/>
              </a:tabLst>
            </a:pPr>
            <a:endParaRPr lang="en-GB" sz="1700" b="0" strike="noStrike" spc="-1" dirty="0">
              <a:latin typeface="Arial"/>
            </a:endParaRPr>
          </a:p>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 spin should always be parallel to the momentum </a:t>
            </a:r>
            <a:r>
              <a:rPr lang="en-GB" sz="1700" b="0" strike="noStrike" spc="-1" dirty="0" smtClean="0">
                <a:solidFill>
                  <a:srgbClr val="000000"/>
                </a:solidFill>
                <a:ea typeface="Calibri"/>
              </a:rPr>
              <a:t/>
            </a:r>
            <a:br>
              <a:rPr lang="en-GB" sz="1700" b="0" strike="noStrike" spc="-1" dirty="0" smtClean="0">
                <a:solidFill>
                  <a:srgbClr val="000000"/>
                </a:solidFill>
                <a:ea typeface="Calibri"/>
              </a:rPr>
            </a:br>
            <a:r>
              <a:rPr lang="en-GB" sz="1700" b="0" strike="noStrike" spc="-1" dirty="0" smtClean="0">
                <a:solidFill>
                  <a:srgbClr val="000000"/>
                </a:solidFill>
                <a:ea typeface="Calibri"/>
              </a:rPr>
              <a:t>asymmetry </a:t>
            </a:r>
            <a:r>
              <a:rPr lang="en-GB" sz="1700" b="0" strike="noStrike" spc="-1" dirty="0">
                <a:solidFill>
                  <a:srgbClr val="000000"/>
                </a:solidFill>
                <a:ea typeface="Calibri"/>
              </a:rPr>
              <a:t>should be </a:t>
            </a:r>
            <a:r>
              <a:rPr lang="en-GB" sz="1700" b="0" strike="noStrike" spc="-1" dirty="0" smtClean="0">
                <a:solidFill>
                  <a:srgbClr val="000000"/>
                </a:solidFill>
                <a:ea typeface="Calibri"/>
              </a:rPr>
              <a:t>zero</a:t>
            </a:r>
            <a:endParaRPr lang="en-GB" sz="1700" b="1" strike="noStrike" spc="-1" dirty="0" smtClean="0">
              <a:solidFill>
                <a:srgbClr val="000000"/>
              </a:solidFill>
              <a:ea typeface="Calibri"/>
            </a:endParaRPr>
          </a:p>
        </p:txBody>
      </p:sp>
      <p:sp>
        <p:nvSpPr>
          <p:cNvPr id="468" name="PlaceHolder 2"/>
          <p:cNvSpPr>
            <a:spLocks noGrp="1"/>
          </p:cNvSpPr>
          <p:nvPr>
            <p:ph type="title" idx="4294967295"/>
          </p:nvPr>
        </p:nvSpPr>
        <p:spPr>
          <a:xfrm>
            <a:off x="2073960" y="138863"/>
            <a:ext cx="6706440" cy="37980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The general experimental </a:t>
            </a:r>
            <a:r>
              <a:rPr lang="en-US" sz="2400" b="0" strike="noStrike" spc="-1" dirty="0" smtClean="0">
                <a:solidFill>
                  <a:srgbClr val="686868"/>
                </a:solidFill>
                <a:latin typeface="Georgia"/>
                <a:ea typeface="Calibri"/>
              </a:rPr>
              <a:t>idea for a muon EDM</a:t>
            </a:r>
            <a:endParaRPr lang="en-GB" sz="2400" b="0" strike="noStrike" spc="-1" dirty="0">
              <a:latin typeface="Arial"/>
            </a:endParaRPr>
          </a:p>
        </p:txBody>
      </p:sp>
      <p:sp>
        <p:nvSpPr>
          <p:cNvPr id="469" name="PlaceHolder 3"/>
          <p:cNvSpPr>
            <a:spLocks noGrp="1"/>
          </p:cNvSpPr>
          <p:nvPr>
            <p:ph type="sldNum" idx="4294967295"/>
          </p:nvPr>
        </p:nvSpPr>
        <p:spPr>
          <a:xfrm>
            <a:off x="8206200" y="4968000"/>
            <a:ext cx="574200" cy="14616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6DFFB360-D563-449A-8B9A-D46177E55C47}" type="slidenum">
              <a:rPr lang="en-US" sz="800" b="0" strike="noStrike" spc="-1">
                <a:solidFill>
                  <a:srgbClr val="000000"/>
                </a:solidFill>
                <a:latin typeface="Humanst521 Lt BT" panose="020B0402020204020304" pitchFamily="34" charset="0"/>
              </a:rPr>
              <a:t>22</a:t>
            </a:fld>
            <a:endParaRPr lang="en-GB" sz="800" b="0" strike="noStrike" spc="-1" dirty="0">
              <a:latin typeface="Times New Roman"/>
            </a:endParaRPr>
          </a:p>
        </p:txBody>
      </p:sp>
      <p:grpSp>
        <p:nvGrpSpPr>
          <p:cNvPr id="470" name="Group 469"/>
          <p:cNvGrpSpPr/>
          <p:nvPr/>
        </p:nvGrpSpPr>
        <p:grpSpPr>
          <a:xfrm>
            <a:off x="2819880" y="144360"/>
            <a:ext cx="6147180" cy="2917800"/>
            <a:chOff x="2819880" y="144360"/>
            <a:chExt cx="6147180" cy="2917800"/>
          </a:xfrm>
        </p:grpSpPr>
        <p:sp>
          <p:nvSpPr>
            <p:cNvPr id="471" name="Straight Arrow Connector 22"/>
            <p:cNvSpPr/>
            <p:nvPr/>
          </p:nvSpPr>
          <p:spPr>
            <a:xfrm flipH="1">
              <a:off x="7491600" y="2021760"/>
              <a:ext cx="311040" cy="232920"/>
            </a:xfrm>
            <a:custGeom>
              <a:avLst/>
              <a:gdLst/>
              <a:ahLst/>
              <a:cxnLst/>
              <a:rect l="l" t="t" r="r" b="b"/>
              <a:pathLst>
                <a:path w="21600" h="21600">
                  <a:moveTo>
                    <a:pt x="0" y="0"/>
                  </a:moveTo>
                  <a:lnTo>
                    <a:pt x="21600" y="21600"/>
                  </a:lnTo>
                </a:path>
              </a:pathLst>
            </a:custGeom>
            <a:noFill/>
            <a:ln w="38160" cap="rnd">
              <a:solidFill>
                <a:srgbClr val="0066AA"/>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2" name="Straight Arrow Connector 23"/>
            <p:cNvSpPr/>
            <p:nvPr/>
          </p:nvSpPr>
          <p:spPr>
            <a:xfrm>
              <a:off x="7806960" y="2021760"/>
              <a:ext cx="375480" cy="104760"/>
            </a:xfrm>
            <a:custGeom>
              <a:avLst/>
              <a:gdLst/>
              <a:ahLst/>
              <a:cxnLst/>
              <a:rect l="l" t="t" r="r" b="b"/>
              <a:pathLst>
                <a:path w="21600" h="21600">
                  <a:moveTo>
                    <a:pt x="0" y="0"/>
                  </a:moveTo>
                  <a:lnTo>
                    <a:pt x="21600" y="21600"/>
                  </a:lnTo>
                </a:path>
              </a:pathLst>
            </a:custGeom>
            <a:noFill/>
            <a:ln w="19080" cap="rnd">
              <a:solidFill>
                <a:srgbClr val="75A82B"/>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grpSp>
          <p:nvGrpSpPr>
            <p:cNvPr id="473" name="Group 472"/>
            <p:cNvGrpSpPr/>
            <p:nvPr/>
          </p:nvGrpSpPr>
          <p:grpSpPr>
            <a:xfrm>
              <a:off x="2819880" y="144360"/>
              <a:ext cx="6147180" cy="2917800"/>
              <a:chOff x="2819880" y="144360"/>
              <a:chExt cx="6147180" cy="2917800"/>
            </a:xfrm>
          </p:grpSpPr>
          <p:sp>
            <p:nvSpPr>
              <p:cNvPr id="474" name="Straight Connector 19"/>
              <p:cNvSpPr/>
              <p:nvPr/>
            </p:nvSpPr>
            <p:spPr>
              <a:xfrm>
                <a:off x="5180040" y="1301040"/>
                <a:ext cx="3529080" cy="954000"/>
              </a:xfrm>
              <a:prstGeom prst="line">
                <a:avLst/>
              </a:prstGeom>
              <a:ln w="12600" cap="rnd">
                <a:solidFill>
                  <a:srgbClr val="A4A4A4"/>
                </a:solidFill>
                <a:prstDash val="sysDash"/>
                <a:round/>
              </a:ln>
            </p:spPr>
            <p:style>
              <a:lnRef idx="0">
                <a:scrgbClr r="0" g="0" b="0"/>
              </a:lnRef>
              <a:fillRef idx="0">
                <a:scrgbClr r="0" g="0" b="0"/>
              </a:fillRef>
              <a:effectRef idx="0">
                <a:scrgbClr r="0" g="0" b="0"/>
              </a:effectRef>
              <a:fontRef idx="minor"/>
            </p:style>
          </p:sp>
          <p:grpSp>
            <p:nvGrpSpPr>
              <p:cNvPr id="475" name="Group 17"/>
              <p:cNvGrpSpPr/>
              <p:nvPr/>
            </p:nvGrpSpPr>
            <p:grpSpPr>
              <a:xfrm>
                <a:off x="7479000" y="994320"/>
                <a:ext cx="660600" cy="2067840"/>
                <a:chOff x="7479000" y="994320"/>
                <a:chExt cx="660600" cy="2067840"/>
              </a:xfrm>
            </p:grpSpPr>
            <p:sp>
              <p:nvSpPr>
                <p:cNvPr id="476" name="Oval 31"/>
                <p:cNvSpPr/>
                <p:nvPr/>
              </p:nvSpPr>
              <p:spPr>
                <a:xfrm rot="5400000">
                  <a:off x="6783480" y="1689480"/>
                  <a:ext cx="2047320" cy="656640"/>
                </a:xfrm>
                <a:prstGeom prst="ellipse">
                  <a:avLst/>
                </a:prstGeom>
                <a:solidFill>
                  <a:srgbClr val="7DA569">
                    <a:alpha val="50000"/>
                  </a:srgbClr>
                </a:solidFill>
                <a:ln w="0">
                  <a:noFill/>
                </a:ln>
              </p:spPr>
              <p:style>
                <a:lnRef idx="0">
                  <a:scrgbClr r="0" g="0" b="0"/>
                </a:lnRef>
                <a:fillRef idx="0">
                  <a:scrgbClr r="0" g="0" b="0"/>
                </a:fillRef>
                <a:effectRef idx="0">
                  <a:scrgbClr r="0" g="0" b="0"/>
                </a:effectRef>
                <a:fontRef idx="minor"/>
              </p:style>
            </p:sp>
            <p:sp>
              <p:nvSpPr>
                <p:cNvPr id="477" name="Arc 45"/>
                <p:cNvSpPr/>
                <p:nvPr/>
              </p:nvSpPr>
              <p:spPr>
                <a:xfrm rot="5400000">
                  <a:off x="6787440" y="1710000"/>
                  <a:ext cx="2047320" cy="656640"/>
                </a:xfrm>
                <a:prstGeom prst="arc">
                  <a:avLst>
                    <a:gd name="adj1" fmla="val 3339133"/>
                    <a:gd name="adj2" fmla="val 8426388"/>
                  </a:avLst>
                </a:prstGeom>
                <a:noFill/>
                <a:ln w="19080">
                  <a:solidFill>
                    <a:srgbClr val="014DB2"/>
                  </a:solidFill>
                  <a:round/>
                  <a:tailEnd type="triangle" w="med" len="med"/>
                </a:ln>
              </p:spPr>
              <p:style>
                <a:lnRef idx="0">
                  <a:scrgbClr r="0" g="0" b="0"/>
                </a:lnRef>
                <a:fillRef idx="0">
                  <a:scrgbClr r="0" g="0" b="0"/>
                </a:fillRef>
                <a:effectRef idx="0">
                  <a:scrgbClr r="0" g="0" b="0"/>
                </a:effectRef>
                <a:fontRef idx="minor"/>
              </p:style>
            </p:sp>
          </p:grpSp>
          <p:sp>
            <p:nvSpPr>
              <p:cNvPr id="478" name="Arc 29"/>
              <p:cNvSpPr/>
              <p:nvPr/>
            </p:nvSpPr>
            <p:spPr>
              <a:xfrm>
                <a:off x="2819880" y="144360"/>
                <a:ext cx="5305320" cy="2553120"/>
              </a:xfrm>
              <a:prstGeom prst="arc">
                <a:avLst>
                  <a:gd name="adj1" fmla="val 19979841"/>
                  <a:gd name="adj2" fmla="val 2387684"/>
                </a:avLst>
              </a:prstGeom>
              <a:noFill/>
              <a:ln w="12600" cap="rnd">
                <a:solidFill>
                  <a:srgbClr val="4E4E4E"/>
                </a:solidFill>
                <a:prstDash val="dash"/>
                <a:round/>
                <a:tailEnd type="arrow"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9" name="Oval 30"/>
              <p:cNvSpPr/>
              <p:nvPr/>
            </p:nvSpPr>
            <p:spPr>
              <a:xfrm>
                <a:off x="7763760" y="1975320"/>
                <a:ext cx="85320" cy="85320"/>
              </a:xfrm>
              <a:prstGeom prst="ellipse">
                <a:avLst/>
              </a:prstGeom>
              <a:gradFill rotWithShape="0">
                <a:gsLst>
                  <a:gs pos="0">
                    <a:srgbClr val="FCC900"/>
                  </a:gs>
                  <a:gs pos="100000">
                    <a:srgbClr val="FFE6BB"/>
                  </a:gs>
                </a:gsLst>
                <a:lin ang="16200000"/>
              </a:gradFill>
              <a:ln w="0">
                <a:noFill/>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80" name="Up Arrow 42"/>
              <p:cNvSpPr/>
              <p:nvPr/>
            </p:nvSpPr>
            <p:spPr>
              <a:xfrm>
                <a:off x="6643080" y="809640"/>
                <a:ext cx="540360" cy="633240"/>
              </a:xfrm>
              <a:prstGeom prst="upArrow">
                <a:avLst>
                  <a:gd name="adj1" fmla="val 50000"/>
                  <a:gd name="adj2" fmla="val 50000"/>
                </a:avLst>
              </a:prstGeom>
              <a:solidFill>
                <a:srgbClr val="C50006">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B</a:t>
                </a:r>
                <a:endParaRPr lang="en-GB" sz="1800" b="0" strike="noStrike" spc="-1" dirty="0">
                  <a:latin typeface="Arial"/>
                </a:endParaRPr>
              </a:p>
            </p:txBody>
          </p:sp>
          <p:sp>
            <p:nvSpPr>
              <p:cNvPr id="481" name="Up Arrow 41"/>
              <p:cNvSpPr/>
              <p:nvPr/>
            </p:nvSpPr>
            <p:spPr>
              <a:xfrm rot="16956000">
                <a:off x="8377200" y="1920600"/>
                <a:ext cx="546480" cy="633240"/>
              </a:xfrm>
              <a:prstGeom prst="upArrow">
                <a:avLst>
                  <a:gd name="adj1" fmla="val 50000"/>
                  <a:gd name="adj2" fmla="val 50000"/>
                </a:avLst>
              </a:prstGeom>
              <a:solidFill>
                <a:srgbClr val="003B6E">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E</a:t>
                </a:r>
                <a:endParaRPr lang="en-GB" sz="1800" b="0" strike="noStrike" spc="-1" dirty="0">
                  <a:latin typeface="Arial"/>
                </a:endParaRPr>
              </a:p>
            </p:txBody>
          </p:sp>
        </p:grpSp>
        <mc:AlternateContent xmlns:mc="http://schemas.openxmlformats.org/markup-compatibility/2006" xmlns:a14="http://schemas.microsoft.com/office/drawing/2010/main">
          <mc:Choice Requires="a14">
            <p:sp>
              <p:nvSpPr>
                <p:cNvPr id="483" name="TextBox 32"/>
                <p:cNvSpPr txBox="1"/>
                <p:nvPr/>
              </p:nvSpPr>
              <p:spPr>
                <a:xfrm>
                  <a:off x="8148240" y="1877040"/>
                  <a:ext cx="259560" cy="2361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acc>
                              <m:accPr>
                                <m:chr m:val="⃗"/>
                                <m:ctrlPr>
                                  <a:rPr i="1">
                                    <a:latin typeface="Cambria Math" panose="02040503050406030204" pitchFamily="18" charset="0"/>
                                  </a:rPr>
                                </m:ctrlPr>
                              </m:accPr>
                              <m:e>
                                <m:r>
                                  <a:rPr>
                                    <a:latin typeface="Cambria Math" panose="02040503050406030204" pitchFamily="18" charset="0"/>
                                  </a:rPr>
                                  <m:t>𝜔</m:t>
                                </m:r>
                              </m:e>
                            </m:acc>
                          </m:e>
                          <m:sub>
                            <m:r>
                              <a:rPr>
                                <a:latin typeface="Cambria Math" panose="02040503050406030204" pitchFamily="18" charset="0"/>
                              </a:rPr>
                              <m:t>𝑒</m:t>
                            </m:r>
                          </m:sub>
                        </m:sSub>
                      </m:oMath>
                    </m:oMathPara>
                  </a14:m>
                  <a:endParaRPr dirty="0">
                    <a:latin typeface="Humanst521 Lt BT" panose="020B0402020204020304" pitchFamily="34" charset="0"/>
                  </a:endParaRPr>
                </a:p>
              </p:txBody>
            </p:sp>
          </mc:Choice>
          <mc:Fallback xmlns="">
            <p:sp>
              <p:nvSpPr>
                <p:cNvPr id="483" name="TextBox 32"/>
                <p:cNvSpPr txBox="1">
                  <a:spLocks noRot="1" noChangeAspect="1" noMove="1" noResize="1" noEditPoints="1" noAdjustHandles="1" noChangeArrowheads="1" noChangeShapeType="1" noTextEdit="1"/>
                </p:cNvSpPr>
                <p:nvPr/>
              </p:nvSpPr>
              <p:spPr>
                <a:xfrm>
                  <a:off x="8148240" y="1877040"/>
                  <a:ext cx="259560" cy="236160"/>
                </a:xfrm>
                <a:prstGeom prst="rect">
                  <a:avLst/>
                </a:prstGeom>
                <a:blipFill>
                  <a:blip r:embed="rId4"/>
                  <a:stretch>
                    <a:fillRect r="-50000" b="-51282"/>
                  </a:stretch>
                </a:blipFill>
              </p:spPr>
              <p:txBody>
                <a:bodyPr/>
                <a:lstStyle/>
                <a:p>
                  <a:r>
                    <a:rPr lang="en-US">
                      <a:noFill/>
                    </a:rPr>
                    <a:t> </a:t>
                  </a:r>
                </a:p>
              </p:txBody>
            </p:sp>
          </mc:Fallback>
        </mc:AlternateContent>
      </p:grpSp>
      <p:sp>
        <p:nvSpPr>
          <p:cNvPr id="2" name="Rounded Rectangle 1"/>
          <p:cNvSpPr/>
          <p:nvPr/>
        </p:nvSpPr>
        <p:spPr bwMode="auto">
          <a:xfrm>
            <a:off x="755576" y="3939902"/>
            <a:ext cx="3168352" cy="864096"/>
          </a:xfrm>
          <a:prstGeom prst="round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Humanst521 Lt BT" panose="020B0402020204020304" pitchFamily="34" charset="0"/>
              </a:rPr>
              <a:t>More details in talk</a:t>
            </a:r>
            <a:r>
              <a:rPr kumimoji="0" lang="en-US" sz="2400" b="0" i="0" u="none" strike="noStrike" cap="none" normalizeH="0" dirty="0" smtClean="0">
                <a:ln>
                  <a:noFill/>
                </a:ln>
                <a:solidFill>
                  <a:schemeClr val="bg1"/>
                </a:solidFill>
                <a:effectLst/>
                <a:latin typeface="Humanst521 Lt BT" panose="020B0402020204020304" pitchFamily="34" charset="0"/>
              </a:rPr>
              <a:t> by</a:t>
            </a:r>
            <a:br>
              <a:rPr kumimoji="0" lang="en-US" sz="2400" b="0" i="0" u="none" strike="noStrike" cap="none" normalizeH="0" dirty="0" smtClean="0">
                <a:ln>
                  <a:noFill/>
                </a:ln>
                <a:solidFill>
                  <a:schemeClr val="bg1"/>
                </a:solidFill>
                <a:effectLst/>
                <a:latin typeface="Humanst521 Lt BT" panose="020B0402020204020304" pitchFamily="34" charset="0"/>
              </a:rPr>
            </a:br>
            <a:r>
              <a:rPr kumimoji="0" lang="en-US" sz="2400" b="0" i="0" u="none" strike="noStrike" cap="none" normalizeH="0" dirty="0" smtClean="0">
                <a:ln>
                  <a:noFill/>
                </a:ln>
                <a:solidFill>
                  <a:schemeClr val="bg1"/>
                </a:solidFill>
                <a:effectLst/>
                <a:latin typeface="Humanst521 Lt BT" panose="020B0402020204020304" pitchFamily="34" charset="0"/>
              </a:rPr>
              <a:t>Chavdar </a:t>
            </a:r>
            <a:endParaRPr kumimoji="0" lang="en-US" sz="2400" b="0" i="0" u="none" strike="noStrike" cap="none" normalizeH="0" baseline="0" dirty="0" smtClean="0">
              <a:ln>
                <a:noFill/>
              </a:ln>
              <a:solidFill>
                <a:schemeClr val="bg1"/>
              </a:solidFill>
              <a:effectLst/>
              <a:latin typeface="Humanst521 Lt BT" panose="020B0402020204020304" pitchFamily="34" charset="0"/>
            </a:endParaRPr>
          </a:p>
        </p:txBody>
      </p:sp>
    </p:spTree>
    <p:extLst>
      <p:ext uri="{BB962C8B-B14F-4D97-AF65-F5344CB8AC3E}">
        <p14:creationId xmlns:p14="http://schemas.microsoft.com/office/powerpoint/2010/main" val="129465148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umanst521 Lt BT" panose="020B0402020204020304" pitchFamily="34" charset="0"/>
              </a:rPr>
              <a:t>Current storage ring EDM projects</a:t>
            </a:r>
            <a:endParaRPr lang="en-US" dirty="0">
              <a:latin typeface="Humanst521 Lt BT" panose="020B0402020204020304" pitchFamily="34" charset="0"/>
            </a:endParaRP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2363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7990" y="748372"/>
            <a:ext cx="4150222" cy="3867894"/>
          </a:xfrm>
          <a:prstGeom prst="rect">
            <a:avLst/>
          </a:prstGeom>
        </p:spPr>
      </p:pic>
      <mc:AlternateContent xmlns:mc="http://schemas.openxmlformats.org/markup-compatibility/2006">
        <mc:Choice xmlns:a14="http://schemas.microsoft.com/office/drawing/2010/main" Requires="a14">
          <p:sp>
            <p:nvSpPr>
              <p:cNvPr id="6" name="Content Placeholder 5"/>
              <p:cNvSpPr>
                <a:spLocks noGrp="1"/>
              </p:cNvSpPr>
              <p:nvPr>
                <p:ph sz="quarter" idx="13"/>
              </p:nvPr>
            </p:nvSpPr>
            <p:spPr/>
            <p:txBody>
              <a:bodyPr/>
              <a:lstStyle/>
              <a:p>
                <a:pPr marL="0" indent="0">
                  <a:buNone/>
                </a:pPr>
                <a:r>
                  <a:rPr lang="en-US" dirty="0" smtClean="0"/>
                  <a:t>Magic momentum </a:t>
                </a:r>
                <a14:m>
                  <m:oMath xmlns:m="http://schemas.openxmlformats.org/officeDocument/2006/math">
                    <m:r>
                      <m:rPr>
                        <m:sty m:val="p"/>
                      </m:rPr>
                      <a:rPr lang="en-US" b="0" i="0" smtClean="0">
                        <a:latin typeface="Cambria Math" panose="02040503050406030204" pitchFamily="18" charset="0"/>
                      </a:rPr>
                      <m:t>p</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0.7</m:t>
                        </m:r>
                        <m:r>
                          <m:rPr>
                            <m:sty m:val="p"/>
                          </m:rPr>
                          <a:rPr lang="en-US" b="0" i="0" smtClean="0">
                            <a:latin typeface="Cambria Math" panose="02040503050406030204" pitchFamily="18" charset="0"/>
                          </a:rPr>
                          <m:t>GeV</m:t>
                        </m:r>
                      </m:num>
                      <m:den>
                        <m:r>
                          <a:rPr lang="en-US" b="0" i="1" smtClean="0">
                            <a:latin typeface="Cambria Math" panose="02040503050406030204" pitchFamily="18" charset="0"/>
                          </a:rPr>
                          <m:t>𝑐</m:t>
                        </m:r>
                      </m:den>
                    </m:f>
                    <m:r>
                      <a:rPr lang="en-US" b="0" i="0" smtClean="0">
                        <a:latin typeface="Cambria Math" panose="02040503050406030204" pitchFamily="18" charset="0"/>
                      </a:rPr>
                      <m:t>,  </m:t>
                    </m:r>
                  </m:oMath>
                </a14:m>
                <a:endParaRPr lang="en-US" b="0" i="0" dirty="0" smtClean="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m:rPr>
                          <m:sty m:val="p"/>
                        </m:rPr>
                        <a:rPr lang="en-US" b="0" i="0" smtClean="0">
                          <a:latin typeface="Cambria Math" panose="02040503050406030204" pitchFamily="18" charset="0"/>
                        </a:rPr>
                        <m:t>E</m:t>
                      </m:r>
                      <m:r>
                        <a:rPr lang="en-US" b="0" i="0" smtClean="0">
                          <a:latin typeface="Cambria Math" panose="02040503050406030204" pitchFamily="18" charset="0"/>
                        </a:rPr>
                        <m:t>=8</m:t>
                      </m:r>
                      <m:r>
                        <m:rPr>
                          <m:sty m:val="p"/>
                        </m:rPr>
                        <a:rPr lang="en-US" b="0" i="0" smtClean="0">
                          <a:latin typeface="Cambria Math" panose="02040503050406030204" pitchFamily="18" charset="0"/>
                        </a:rPr>
                        <m:t>MV</m:t>
                      </m:r>
                      <m:r>
                        <a:rPr lang="en-US" b="0" i="0" smtClean="0">
                          <a:latin typeface="Cambria Math" panose="02040503050406030204" pitchFamily="18" charset="0"/>
                        </a:rPr>
                        <m:t>/</m:t>
                      </m:r>
                      <m:r>
                        <m:rPr>
                          <m:sty m:val="p"/>
                        </m:rPr>
                        <a:rPr lang="en-US" b="0" i="0" smtClean="0">
                          <a:latin typeface="Cambria Math" panose="02040503050406030204" pitchFamily="18" charset="0"/>
                        </a:rPr>
                        <m:t>m</m:t>
                      </m:r>
                      <m:r>
                        <a:rPr lang="en-US" b="0" i="0" smtClean="0">
                          <a:latin typeface="Cambria Math" panose="02040503050406030204" pitchFamily="18" charset="0"/>
                        </a:rPr>
                        <m:t>, </m:t>
                      </m:r>
                      <m:r>
                        <a:rPr lang="en-US" b="0" i="1" smtClean="0">
                          <a:latin typeface="Cambria Math" panose="02040503050406030204" pitchFamily="18" charset="0"/>
                        </a:rPr>
                        <m:t>𝜌</m:t>
                      </m:r>
                      <m:r>
                        <a:rPr lang="en-US" b="0" i="1" smtClean="0">
                          <a:latin typeface="Cambria Math" panose="02040503050406030204" pitchFamily="18" charset="0"/>
                        </a:rPr>
                        <m:t>=50, ℓ=500</m:t>
                      </m:r>
                      <m:r>
                        <m:rPr>
                          <m:sty m:val="p"/>
                        </m:rPr>
                        <a:rPr lang="en-US" b="0" i="0" smtClean="0">
                          <a:latin typeface="Cambria Math" panose="02040503050406030204" pitchFamily="18" charset="0"/>
                        </a:rPr>
                        <m:t>m</m:t>
                      </m:r>
                    </m:oMath>
                  </m:oMathPara>
                </a14:m>
                <a:endParaRPr lang="en-US" b="0" dirty="0" smtClean="0"/>
              </a:p>
              <a:p>
                <a:pPr marL="0" indent="0">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𝑐</m:t>
                          </m:r>
                        </m:sub>
                      </m:sSub>
                      <m:r>
                        <a:rPr lang="en-US" b="0" i="1" smtClean="0">
                          <a:latin typeface="Cambria Math" panose="02040503050406030204" pitchFamily="18" charset="0"/>
                        </a:rPr>
                        <m:t>&gt;1000</m:t>
                      </m:r>
                      <m:r>
                        <a:rPr lang="en-US" b="0" i="1" smtClean="0">
                          <a:latin typeface="Cambria Math" panose="02040503050406030204" pitchFamily="18" charset="0"/>
                        </a:rPr>
                        <m:t>𝑠</m:t>
                      </m:r>
                    </m:oMath>
                  </m:oMathPara>
                </a14:m>
                <a:endParaRPr lang="en-US" b="0" dirty="0" smtClean="0"/>
              </a:p>
              <a:p>
                <a:pPr marL="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−29</m:t>
                          </m:r>
                        </m:sup>
                      </m:sSup>
                      <m:r>
                        <a:rPr lang="en-US" b="0" i="1" smtClean="0">
                          <a:latin typeface="Cambria Math" panose="02040503050406030204" pitchFamily="18" charset="0"/>
                        </a:rPr>
                        <m:t>𝑒</m:t>
                      </m:r>
                      <m:r>
                        <m:rPr>
                          <m:sty m:val="p"/>
                        </m:rPr>
                        <a:rPr lang="en-US" b="0" i="0" smtClean="0">
                          <a:latin typeface="Cambria Math" panose="02040503050406030204" pitchFamily="18" charset="0"/>
                        </a:rPr>
                        <m:t>cm</m:t>
                      </m:r>
                    </m:oMath>
                  </m:oMathPara>
                </a14:m>
                <a:endParaRPr lang="en-US" b="0" dirty="0" smtClean="0"/>
              </a:p>
              <a:p>
                <a:pPr marL="0" indent="0">
                  <a:buNone/>
                </a:pPr>
                <a:r>
                  <a:rPr lang="en-US" dirty="0" smtClean="0"/>
                  <a:t>Polarimetry uses scattering on target</a:t>
                </a:r>
                <a:endParaRPr lang="en-US" b="0" dirty="0" smtClean="0"/>
              </a:p>
              <a:p>
                <a:endParaRPr lang="en-US" b="0" dirty="0" smtClean="0"/>
              </a:p>
              <a:p>
                <a:pPr marL="0" indent="0">
                  <a:buNone/>
                </a:pPr>
                <a:r>
                  <a:rPr lang="en-US" dirty="0" smtClean="0">
                    <a:latin typeface="Humanst521 BT" panose="020B0602020204020204" pitchFamily="34" charset="0"/>
                  </a:rPr>
                  <a:t>Systematic </a:t>
                </a:r>
                <a:r>
                  <a:rPr lang="en-US" dirty="0" smtClean="0">
                    <a:latin typeface="Humanst521 BT" panose="020B0602020204020204" pitchFamily="34" charset="0"/>
                  </a:rPr>
                  <a:t>challenges:</a:t>
                </a:r>
                <a:endParaRPr lang="en-US" dirty="0" smtClean="0">
                  <a:latin typeface="Humanst521 BT" panose="020B0602020204020204" pitchFamily="34" charset="0"/>
                </a:endParaRPr>
              </a:p>
              <a:p>
                <a:r>
                  <a:rPr lang="en-US" b="0" dirty="0" smtClean="0"/>
                  <a:t>Radial </a:t>
                </a:r>
                <a:r>
                  <a:rPr lang="en-US" dirty="0" smtClean="0"/>
                  <a:t>B-</a:t>
                </a:r>
                <a:r>
                  <a:rPr lang="en-US" b="0" dirty="0" smtClean="0"/>
                  <a:t>field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𝑟</m:t>
                            </m:r>
                          </m:sub>
                        </m:sSub>
                      </m:e>
                    </m:d>
                    <m:r>
                      <a:rPr lang="en-US" b="0" i="1" smtClean="0">
                        <a:latin typeface="Cambria Math" panose="02040503050406030204" pitchFamily="18" charset="0"/>
                      </a:rPr>
                      <m:t>&lt;10</m:t>
                    </m:r>
                    <m:r>
                      <m:rPr>
                        <m:sty m:val="p"/>
                      </m:rPr>
                      <a:rPr lang="en-US" b="0" i="0" smtClean="0">
                        <a:latin typeface="Cambria Math" panose="02040503050406030204" pitchFamily="18" charset="0"/>
                      </a:rPr>
                      <m:t>aT</m:t>
                    </m:r>
                  </m:oMath>
                </a14:m>
                <a:r>
                  <a:rPr lang="en-US" b="0" dirty="0" smtClean="0"/>
                  <a:t> </a:t>
                </a:r>
                <a:endParaRPr lang="en-US" b="0" dirty="0" smtClean="0"/>
              </a:p>
              <a:p>
                <a:r>
                  <a:rPr lang="en-US" dirty="0" smtClean="0"/>
                  <a:t>Can be detected by separation of CW and </a:t>
                </a:r>
                <a:br>
                  <a:rPr lang="en-US" dirty="0" smtClean="0"/>
                </a:br>
                <a:r>
                  <a:rPr lang="en-US" dirty="0" smtClean="0"/>
                  <a:t>CCW beams by 1pm</a:t>
                </a:r>
              </a:p>
              <a:p>
                <a:r>
                  <a:rPr lang="en-US" dirty="0" smtClean="0"/>
                  <a:t>This requires BPM based on Squids resolving </a:t>
                </a:r>
                <a14:m>
                  <m:oMath xmlns:m="http://schemas.openxmlformats.org/officeDocument/2006/math">
                    <m:r>
                      <a:rPr lang="en-US" b="0" i="1" smtClean="0">
                        <a:latin typeface="Cambria Math" panose="02040503050406030204" pitchFamily="18" charset="0"/>
                      </a:rPr>
                      <m:t>1</m:t>
                    </m:r>
                    <m:r>
                      <m:rPr>
                        <m:sty m:val="p"/>
                      </m:rPr>
                      <a:rPr lang="en-US" b="0" i="0" smtClean="0">
                        <a:latin typeface="Cambria Math" panose="02040503050406030204" pitchFamily="18" charset="0"/>
                      </a:rPr>
                      <m:t>ft</m:t>
                    </m:r>
                    <m:r>
                      <a:rPr lang="en-US" b="0" i="0" smtClean="0">
                        <a:latin typeface="Cambria Math" panose="02040503050406030204" pitchFamily="18" charset="0"/>
                      </a:rPr>
                      <m:t> /</m:t>
                    </m:r>
                    <m:rad>
                      <m:radPr>
                        <m:degHide m:val="on"/>
                        <m:ctrlPr>
                          <a:rPr lang="en-US" b="0" smtClean="0">
                            <a:latin typeface="Cambria Math" panose="02040503050406030204" pitchFamily="18" charset="0"/>
                          </a:rPr>
                        </m:ctrlPr>
                      </m:radPr>
                      <m:deg/>
                      <m:e>
                        <m:r>
                          <m:rPr>
                            <m:sty m:val="p"/>
                          </m:rPr>
                          <a:rPr lang="en-US" b="0" i="0" smtClean="0">
                            <a:latin typeface="Cambria Math" panose="02040503050406030204" pitchFamily="18" charset="0"/>
                          </a:rPr>
                          <m:t>Hz</m:t>
                        </m:r>
                      </m:e>
                    </m:rad>
                  </m:oMath>
                </a14:m>
                <a:r>
                  <a:rPr lang="en-US" dirty="0" smtClean="0"/>
                  <a:t> </a:t>
                </a:r>
              </a:p>
              <a:p>
                <a:r>
                  <a:rPr lang="en-US" dirty="0" smtClean="0"/>
                  <a:t>Magnetic shield to reduce background field to </a:t>
                </a:r>
                <a14:m>
                  <m:oMath xmlns:m="http://schemas.openxmlformats.org/officeDocument/2006/math">
                    <m:r>
                      <a:rPr lang="en-US" b="0" i="1" smtClean="0">
                        <a:latin typeface="Cambria Math" panose="02040503050406030204" pitchFamily="18" charset="0"/>
                      </a:rPr>
                      <m:t>10</m:t>
                    </m:r>
                    <m:r>
                      <m:rPr>
                        <m:sty m:val="p"/>
                      </m:rPr>
                      <a:rPr lang="en-US" b="0" i="0" smtClean="0">
                        <a:latin typeface="Cambria Math" panose="02040503050406030204" pitchFamily="18" charset="0"/>
                      </a:rPr>
                      <m:t>nT</m:t>
                    </m:r>
                    <m:r>
                      <a:rPr lang="en-US" b="0" i="1" smtClean="0">
                        <a:latin typeface="Cambria Math" panose="02040503050406030204" pitchFamily="18" charset="0"/>
                      </a:rPr>
                      <m:t>−100</m:t>
                    </m:r>
                    <m:r>
                      <m:rPr>
                        <m:sty m:val="p"/>
                      </m:rPr>
                      <a:rPr lang="en-US" b="0" i="0" smtClean="0">
                        <a:latin typeface="Cambria Math" panose="02040503050406030204" pitchFamily="18" charset="0"/>
                      </a:rPr>
                      <m:t>nT</m:t>
                    </m:r>
                  </m:oMath>
                </a14:m>
                <a:endParaRPr lang="en-US" dirty="0" smtClean="0"/>
              </a:p>
            </p:txBody>
          </p:sp>
        </mc:Choice>
        <mc:Fallback>
          <p:sp>
            <p:nvSpPr>
              <p:cNvPr id="6" name="Content Placeholder 5"/>
              <p:cNvSpPr>
                <a:spLocks noGrp="1" noRot="1" noChangeAspect="1" noMove="1" noResize="1" noEditPoints="1" noAdjustHandles="1" noChangeArrowheads="1" noChangeShapeType="1" noTextEdit="1"/>
              </p:cNvSpPr>
              <p:nvPr>
                <p:ph sz="quarter" idx="13"/>
              </p:nvPr>
            </p:nvSpPr>
            <p:spPr>
              <a:blipFill>
                <a:blip r:embed="rId3"/>
                <a:stretch>
                  <a:fillRect l="-1654" b="-5035"/>
                </a:stretch>
              </a:blipFill>
            </p:spPr>
            <p:txBody>
              <a:bodyPr/>
              <a:lstStyle/>
              <a:p>
                <a:r>
                  <a:rPr lang="en-US">
                    <a:noFill/>
                  </a:rPr>
                  <a:t> </a:t>
                </a:r>
              </a:p>
            </p:txBody>
          </p:sp>
        </mc:Fallback>
      </mc:AlternateContent>
      <p:sp>
        <p:nvSpPr>
          <p:cNvPr id="5" name="Title 4"/>
          <p:cNvSpPr>
            <a:spLocks noGrp="1"/>
          </p:cNvSpPr>
          <p:nvPr>
            <p:ph type="title"/>
          </p:nvPr>
        </p:nvSpPr>
        <p:spPr>
          <a:xfrm>
            <a:off x="1979713" y="216000"/>
            <a:ext cx="6912768" cy="381375"/>
          </a:xfrm>
        </p:spPr>
        <p:txBody>
          <a:bodyPr/>
          <a:lstStyle/>
          <a:p>
            <a:r>
              <a:rPr lang="en-US" dirty="0" smtClean="0"/>
              <a:t>An all electric storage ring to search for the </a:t>
            </a:r>
            <a:r>
              <a:rPr lang="en-US" dirty="0" err="1" smtClean="0"/>
              <a:t>pEDM</a:t>
            </a:r>
            <a:endParaRPr lang="en-US" dirty="0"/>
          </a:p>
        </p:txBody>
      </p:sp>
    </p:spTree>
    <p:extLst>
      <p:ext uri="{BB962C8B-B14F-4D97-AF65-F5344CB8AC3E}">
        <p14:creationId xmlns:p14="http://schemas.microsoft.com/office/powerpoint/2010/main" val="19729903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Hybrid storage ring high priority in SNOWMASS </a:t>
            </a:r>
            <a:endParaRPr lang="en-US" dirty="0"/>
          </a:p>
        </p:txBody>
      </p:sp>
      <p:sp>
        <p:nvSpPr>
          <p:cNvPr id="15" name="Content Placeholder 2">
            <a:extLst>
              <a:ext uri="{FF2B5EF4-FFF2-40B4-BE49-F238E27FC236}">
                <a16:creationId xmlns:a16="http://schemas.microsoft.com/office/drawing/2014/main" id="{1224E1AB-6F15-D94C-95C6-AB653D341DF6}"/>
              </a:ext>
            </a:extLst>
          </p:cNvPr>
          <p:cNvSpPr>
            <a:spLocks noGrp="1" noChangeArrowheads="1"/>
          </p:cNvSpPr>
          <p:nvPr>
            <p:ph sz="quarter" idx="13"/>
          </p:nvPr>
        </p:nvSpPr>
        <p:spPr>
          <a:xfrm>
            <a:off x="3431152" y="1131590"/>
            <a:ext cx="5365365" cy="3509963"/>
          </a:xfrm>
        </p:spPr>
        <p:txBody>
          <a:bodyPr anchor="ctr">
            <a:normAutofit lnSpcReduction="10000"/>
          </a:bodyPr>
          <a:lstStyle/>
          <a:p>
            <a:r>
              <a:rPr lang="en-US" altLang="en-KR" sz="1800" dirty="0">
                <a:cs typeface="Times New Roman" panose="02020603050405020304" pitchFamily="18" charset="0"/>
              </a:rPr>
              <a:t>EDM physics is must do, exciting and timely, CP-violation, ~10</a:t>
            </a:r>
            <a:r>
              <a:rPr lang="en-US" altLang="en-KR" sz="1800" baseline="30000" dirty="0">
                <a:cs typeface="Times New Roman" panose="02020603050405020304" pitchFamily="18" charset="0"/>
              </a:rPr>
              <a:t>3</a:t>
            </a:r>
            <a:r>
              <a:rPr lang="en-US" altLang="en-KR" sz="1800" dirty="0">
                <a:cs typeface="Times New Roman" panose="02020603050405020304" pitchFamily="18" charset="0"/>
              </a:rPr>
              <a:t> </a:t>
            </a:r>
            <a:r>
              <a:rPr lang="en-US" altLang="en-KR" sz="1800" dirty="0" err="1">
                <a:cs typeface="Times New Roman" panose="02020603050405020304" pitchFamily="18" charset="0"/>
              </a:rPr>
              <a:t>TeV</a:t>
            </a:r>
            <a:r>
              <a:rPr lang="en-US" altLang="en-KR" sz="1800" dirty="0">
                <a:cs typeface="Times New Roman" panose="02020603050405020304" pitchFamily="18" charset="0"/>
              </a:rPr>
              <a:t> New-Physics reach, </a:t>
            </a:r>
            <a:r>
              <a:rPr lang="en-US" altLang="en-KR" sz="1800" dirty="0" err="1">
                <a:cs typeface="Times New Roman" panose="02020603050405020304" pitchFamily="18" charset="0"/>
              </a:rPr>
              <a:t>axion</a:t>
            </a:r>
            <a:r>
              <a:rPr lang="en-US" altLang="en-KR" sz="1800" dirty="0">
                <a:cs typeface="Times New Roman" panose="02020603050405020304" pitchFamily="18" charset="0"/>
              </a:rPr>
              <a:t> physics, DM/DE. </a:t>
            </a:r>
          </a:p>
          <a:p>
            <a:endParaRPr lang="en-US" altLang="en-KR" sz="1800" dirty="0">
              <a:cs typeface="Times New Roman" panose="02020603050405020304" pitchFamily="18" charset="0"/>
            </a:endParaRPr>
          </a:p>
          <a:p>
            <a:r>
              <a:rPr lang="en-US" altLang="en-KR" sz="1800" dirty="0">
                <a:cs typeface="Times New Roman" panose="02020603050405020304" pitchFamily="18" charset="0"/>
              </a:rPr>
              <a:t>Hybrid, symmetric ring lattice and spin-based alignment. Minimized systematic error sources. Statistics and systematics of </a:t>
            </a:r>
            <a:r>
              <a:rPr lang="en-US" altLang="en-KR" sz="1800" dirty="0" err="1">
                <a:cs typeface="Times New Roman" panose="02020603050405020304" pitchFamily="18" charset="0"/>
              </a:rPr>
              <a:t>pEDM</a:t>
            </a:r>
            <a:r>
              <a:rPr lang="en-US" altLang="en-KR" sz="1800" dirty="0">
                <a:cs typeface="Times New Roman" panose="02020603050405020304" pitchFamily="18" charset="0"/>
              </a:rPr>
              <a:t> to better than 10</a:t>
            </a:r>
            <a:r>
              <a:rPr lang="en-US" altLang="en-KR" sz="1800" baseline="30000" dirty="0">
                <a:cs typeface="Times New Roman" panose="02020603050405020304" pitchFamily="18" charset="0"/>
              </a:rPr>
              <a:t>-29</a:t>
            </a:r>
            <a:r>
              <a:rPr lang="en-US" altLang="en-KR" sz="1800" i="1" dirty="0">
                <a:cs typeface="Times New Roman" panose="02020603050405020304" pitchFamily="18" charset="0"/>
              </a:rPr>
              <a:t>e-</a:t>
            </a:r>
            <a:r>
              <a:rPr lang="en-US" altLang="en-KR" sz="1800" dirty="0">
                <a:cs typeface="Times New Roman" panose="02020603050405020304" pitchFamily="18" charset="0"/>
              </a:rPr>
              <a:t>cm</a:t>
            </a:r>
            <a:r>
              <a:rPr lang="en-US" altLang="en-KR" sz="1800" dirty="0" smtClean="0">
                <a:cs typeface="Times New Roman" panose="02020603050405020304" pitchFamily="18" charset="0"/>
              </a:rPr>
              <a:t>.</a:t>
            </a:r>
          </a:p>
          <a:p>
            <a:r>
              <a:rPr lang="en-US" altLang="en-KR" sz="1800" dirty="0" smtClean="0">
                <a:cs typeface="Times New Roman" panose="02020603050405020304" pitchFamily="18" charset="0"/>
              </a:rPr>
              <a:t>Simultaneous storage of clockwise and counterclockwise proton beams</a:t>
            </a:r>
            <a:endParaRPr lang="en-US" altLang="en-KR" sz="1800" dirty="0">
              <a:cs typeface="Times New Roman" panose="02020603050405020304" pitchFamily="18" charset="0"/>
            </a:endParaRPr>
          </a:p>
          <a:p>
            <a:r>
              <a:rPr lang="en-US" altLang="en-KR" sz="1800" dirty="0">
                <a:cs typeface="Times New Roman" panose="02020603050405020304" pitchFamily="18" charset="0"/>
              </a:rPr>
              <a:t>Snowmass encouraged BNL and the </a:t>
            </a:r>
            <a:r>
              <a:rPr lang="en-US" altLang="en-KR" sz="1800" dirty="0" err="1">
                <a:cs typeface="Times New Roman" panose="02020603050405020304" pitchFamily="18" charset="0"/>
              </a:rPr>
              <a:t>srEDM</a:t>
            </a:r>
            <a:r>
              <a:rPr lang="en-US" altLang="en-KR" sz="1800" dirty="0">
                <a:cs typeface="Times New Roman" panose="02020603050405020304" pitchFamily="18" charset="0"/>
              </a:rPr>
              <a:t> collaboration to come up with a technically strong proposal for a storage ring proton EDM. BNL is currently funding the cost estimate of the storage ring EDM </a:t>
            </a:r>
            <a:r>
              <a:rPr lang="en-US" altLang="en-KR" sz="1800" dirty="0" smtClean="0">
                <a:cs typeface="Times New Roman" panose="02020603050405020304" pitchFamily="18" charset="0"/>
              </a:rPr>
              <a:t>experiment</a:t>
            </a:r>
            <a:endParaRPr lang="en-US" altLang="en-KR" sz="1800" dirty="0"/>
          </a:p>
          <a:p>
            <a:endParaRPr lang="en-US" altLang="en-KR" sz="1800" dirty="0"/>
          </a:p>
          <a:p>
            <a:endParaRPr lang="en-US" altLang="en-KR" sz="1800"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9582"/>
            <a:ext cx="3223043" cy="3010601"/>
          </a:xfrm>
          <a:prstGeom prst="rect">
            <a:avLst/>
          </a:prstGeom>
        </p:spPr>
      </p:pic>
    </p:spTree>
    <p:extLst>
      <p:ext uri="{BB962C8B-B14F-4D97-AF65-F5344CB8AC3E}">
        <p14:creationId xmlns:p14="http://schemas.microsoft.com/office/powerpoint/2010/main" val="1585820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5602" name="Rectangle 3">
                <a:extLst>
                  <a:ext uri="{FF2B5EF4-FFF2-40B4-BE49-F238E27FC236}">
                    <a16:creationId xmlns:a16="http://schemas.microsoft.com/office/drawing/2014/main" id="{EF2588D4-E85C-7D46-9B2F-5944A76F60ED}"/>
                  </a:ext>
                </a:extLst>
              </p:cNvPr>
              <p:cNvSpPr>
                <a:spLocks noGrp="1" noChangeArrowheads="1"/>
              </p:cNvSpPr>
              <p:nvPr>
                <p:ph sz="quarter" idx="13"/>
              </p:nvPr>
            </p:nvSpPr>
            <p:spPr>
              <a:xfrm>
                <a:off x="755576" y="915566"/>
                <a:ext cx="7742237" cy="3509963"/>
              </a:xfrm>
            </p:spPr>
            <p:txBody>
              <a:bodyPr vert="horz" lIns="68580" tIns="34290" rIns="68580" bIns="34290" rtlCol="0">
                <a:normAutofit/>
              </a:bodyPr>
              <a:lstStyle/>
              <a:p>
                <a:r>
                  <a:rPr lang="en-US" altLang="en-KR" sz="1800" dirty="0" smtClean="0"/>
                  <a:t>Replace electrostatic quadrupoles by </a:t>
                </a:r>
                <a:br>
                  <a:rPr lang="en-US" altLang="en-KR" sz="1800" dirty="0" smtClean="0"/>
                </a:br>
                <a:r>
                  <a:rPr lang="en-US" altLang="en-KR" sz="1800" dirty="0" smtClean="0"/>
                  <a:t>magnetic ones and use “quadrupole tuning</a:t>
                </a:r>
                <a:r>
                  <a:rPr lang="en-US" altLang="en-KR" sz="1800" dirty="0" smtClean="0"/>
                  <a:t>” </a:t>
                </a:r>
                <a:br>
                  <a:rPr lang="en-US" altLang="en-KR" sz="1800" dirty="0" smtClean="0"/>
                </a:br>
                <a:r>
                  <a:rPr lang="en-US" altLang="en-KR" sz="1800" dirty="0" smtClean="0"/>
                  <a:t>to extrapolate to true EDM</a:t>
                </a:r>
              </a:p>
              <a:p>
                <a:r>
                  <a:rPr lang="en-US" altLang="en-KR" sz="1800" dirty="0" smtClean="0"/>
                  <a:t>CW and CCW within </a:t>
                </a:r>
                <a14:m>
                  <m:oMath xmlns:m="http://schemas.openxmlformats.org/officeDocument/2006/math">
                    <m:r>
                      <a:rPr lang="en-US" altLang="en-KR" sz="1800" b="0" i="1" smtClean="0">
                        <a:latin typeface="Cambria Math" panose="02040503050406030204" pitchFamily="18" charset="0"/>
                      </a:rPr>
                      <m:t>0.1 </m:t>
                    </m:r>
                    <m:r>
                      <m:rPr>
                        <m:sty m:val="p"/>
                      </m:rPr>
                      <a:rPr lang="en-US" altLang="en-KR" sz="1800" b="0" i="0" smtClean="0">
                        <a:latin typeface="Cambria Math" panose="02040503050406030204" pitchFamily="18" charset="0"/>
                      </a:rPr>
                      <m:t>μm</m:t>
                    </m:r>
                  </m:oMath>
                </a14:m>
                <a:r>
                  <a:rPr lang="en-US" altLang="en-KR" sz="1800" dirty="0" smtClean="0"/>
                  <a:t> for all </a:t>
                </a:r>
                <a:br>
                  <a:rPr lang="en-US" altLang="en-KR" sz="1800" dirty="0" smtClean="0"/>
                </a:br>
                <a:r>
                  <a:rPr lang="en-US" altLang="en-KR" sz="1800" dirty="0" smtClean="0"/>
                  <a:t>quadrupole strengths</a:t>
                </a:r>
                <a:endParaRPr lang="en-US" altLang="en-KR" sz="1800" dirty="0"/>
              </a:p>
              <a:p>
                <a:r>
                  <a:rPr lang="en-US" altLang="en-KR" sz="1800" dirty="0"/>
                  <a:t>Cost estimation currently at BNL</a:t>
                </a:r>
              </a:p>
              <a:p>
                <a:r>
                  <a:rPr lang="en-US" altLang="en-KR" sz="1800" dirty="0" smtClean="0"/>
                  <a:t>Circumference </a:t>
                </a:r>
                <a:r>
                  <a:rPr lang="en-US" altLang="en-KR" sz="1800" dirty="0" smtClean="0"/>
                  <a:t>500m</a:t>
                </a:r>
                <a:br>
                  <a:rPr lang="en-US" altLang="en-KR" sz="1800" dirty="0" smtClean="0"/>
                </a:br>
                <a:r>
                  <a:rPr lang="en-US" altLang="en-KR" sz="1800" dirty="0" smtClean="0"/>
                  <a:t>E-field </a:t>
                </a:r>
                <a:r>
                  <a:rPr lang="en-US" altLang="en-KR" sz="1800" dirty="0" smtClean="0"/>
                  <a:t>45kV/cm</a:t>
                </a:r>
                <a:endParaRPr lang="en-US" altLang="en-KR" sz="1800" dirty="0"/>
              </a:p>
            </p:txBody>
          </p:sp>
        </mc:Choice>
        <mc:Fallback>
          <p:sp>
            <p:nvSpPr>
              <p:cNvPr id="25602" name="Rectangle 3">
                <a:extLst>
                  <a:ext uri="{FF2B5EF4-FFF2-40B4-BE49-F238E27FC236}">
                    <a16:creationId xmlns:a16="http://schemas.microsoft.com/office/drawing/2014/main" id="{EF2588D4-E85C-7D46-9B2F-5944A76F60ED}"/>
                  </a:ext>
                </a:extLst>
              </p:cNvPr>
              <p:cNvSpPr>
                <a:spLocks noGrp="1" noRot="1" noChangeAspect="1" noMove="1" noResize="1" noEditPoints="1" noAdjustHandles="1" noChangeArrowheads="1" noChangeShapeType="1" noTextEdit="1"/>
              </p:cNvSpPr>
              <p:nvPr>
                <p:ph sz="quarter" idx="13"/>
              </p:nvPr>
            </p:nvSpPr>
            <p:spPr>
              <a:xfrm>
                <a:off x="755576" y="915566"/>
                <a:ext cx="7742237" cy="3509963"/>
              </a:xfrm>
              <a:blipFill>
                <a:blip r:embed="rId3"/>
                <a:stretch>
                  <a:fillRect l="-787" t="-1042"/>
                </a:stretch>
              </a:blipFill>
            </p:spPr>
            <p:txBody>
              <a:bodyPr/>
              <a:lstStyle/>
              <a:p>
                <a:r>
                  <a:rPr lang="en-US">
                    <a:noFill/>
                  </a:rPr>
                  <a:t> </a:t>
                </a:r>
              </a:p>
            </p:txBody>
          </p:sp>
        </mc:Fallback>
      </mc:AlternateContent>
      <p:sp>
        <p:nvSpPr>
          <p:cNvPr id="25601" name="Rectangle 2">
            <a:extLst>
              <a:ext uri="{FF2B5EF4-FFF2-40B4-BE49-F238E27FC236}">
                <a16:creationId xmlns:a16="http://schemas.microsoft.com/office/drawing/2014/main" id="{5EC77181-EFFA-4C46-B494-33D1E52B8309}"/>
              </a:ext>
            </a:extLst>
          </p:cNvPr>
          <p:cNvSpPr>
            <a:spLocks noGrp="1" noChangeArrowheads="1"/>
          </p:cNvSpPr>
          <p:nvPr>
            <p:ph type="title"/>
          </p:nvPr>
        </p:nvSpPr>
        <p:spPr/>
        <p:txBody>
          <a:bodyPr vert="horz" lIns="68580" tIns="34290" rIns="68580" bIns="34290" rtlCol="0" anchor="ctr">
            <a:normAutofit fontScale="90000"/>
          </a:bodyPr>
          <a:lstStyle/>
          <a:p>
            <a:r>
              <a:rPr lang="en-US" altLang="en-KR" sz="3000" dirty="0" smtClean="0">
                <a:solidFill>
                  <a:schemeClr val="tx1">
                    <a:lumMod val="85000"/>
                    <a:lumOff val="15000"/>
                  </a:schemeClr>
                </a:solidFill>
              </a:rPr>
              <a:t>Hybrid </a:t>
            </a:r>
            <a:r>
              <a:rPr lang="en-US" altLang="en-KR" sz="3000" dirty="0" smtClean="0">
                <a:solidFill>
                  <a:schemeClr val="tx1">
                    <a:lumMod val="85000"/>
                    <a:lumOff val="15000"/>
                  </a:schemeClr>
                </a:solidFill>
              </a:rPr>
              <a:t>SR</a:t>
            </a:r>
            <a:endParaRPr lang="en-US" altLang="en-KR" sz="3000" dirty="0">
              <a:solidFill>
                <a:schemeClr val="tx1">
                  <a:lumMod val="85000"/>
                  <a:lumOff val="15000"/>
                </a:schemeClr>
              </a:solidFill>
            </a:endParaRPr>
          </a:p>
        </p:txBody>
      </p:sp>
      <p:sp>
        <p:nvSpPr>
          <p:cNvPr id="2" name="Slide Number Placeholder 1">
            <a:extLst>
              <a:ext uri="{FF2B5EF4-FFF2-40B4-BE49-F238E27FC236}">
                <a16:creationId xmlns:a16="http://schemas.microsoft.com/office/drawing/2014/main" id="{092FE035-A65B-374C-9ACA-77FB813E3B2A}"/>
              </a:ext>
            </a:extLst>
          </p:cNvPr>
          <p:cNvSpPr>
            <a:spLocks noGrp="1"/>
          </p:cNvSpPr>
          <p:nvPr>
            <p:ph type="sldNum" sz="quarter" idx="4294967295"/>
          </p:nvPr>
        </p:nvSpPr>
        <p:spPr>
          <a:xfrm>
            <a:off x="8629650" y="4786313"/>
            <a:ext cx="514350" cy="241300"/>
          </a:xfrm>
        </p:spPr>
        <p:txBody>
          <a:bodyPr vert="horz" lIns="68580" tIns="34290" rIns="68580" bIns="34290" rtlCol="0" anchor="ctr">
            <a:normAutofit/>
          </a:bodyPr>
          <a:lstStyle/>
          <a:p>
            <a:pPr defTabSz="685800" eaLnBrk="1" fontAlgn="auto" hangingPunct="1">
              <a:spcBef>
                <a:spcPts val="0"/>
              </a:spcBef>
              <a:spcAft>
                <a:spcPts val="450"/>
              </a:spcAft>
            </a:pPr>
            <a:fld id="{C5442BC7-CCB7-564B-BB51-294CD479D699}" type="slidenum">
              <a:rPr lang="en-US" sz="750">
                <a:solidFill>
                  <a:prstClr val="black">
                    <a:tint val="75000"/>
                  </a:prstClr>
                </a:solidFill>
                <a:latin typeface="Calibri" panose="020F0502020204030204"/>
                <a:ea typeface="+mn-ea"/>
                <a:cs typeface="+mn-cs"/>
              </a:rPr>
              <a:pPr defTabSz="685800" eaLnBrk="1" fontAlgn="auto" hangingPunct="1">
                <a:spcBef>
                  <a:spcPts val="0"/>
                </a:spcBef>
                <a:spcAft>
                  <a:spcPts val="450"/>
                </a:spcAft>
              </a:pPr>
              <a:t>26</a:t>
            </a:fld>
            <a:endParaRPr lang="en-US" sz="75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65871492-4919-D2BD-F943-ABBF7716681B}"/>
              </a:ext>
            </a:extLst>
          </p:cNvPr>
          <p:cNvPicPr>
            <a:picLocks noChangeAspect="1"/>
          </p:cNvPicPr>
          <p:nvPr/>
        </p:nvPicPr>
        <p:blipFill>
          <a:blip r:embed="rId4"/>
          <a:stretch>
            <a:fillRect/>
          </a:stretch>
        </p:blipFill>
        <p:spPr>
          <a:xfrm>
            <a:off x="5424154" y="2786076"/>
            <a:ext cx="3462671" cy="2120887"/>
          </a:xfrm>
          <a:prstGeom prst="rect">
            <a:avLst/>
          </a:prstGeom>
        </p:spPr>
      </p:pic>
      <p:pic>
        <p:nvPicPr>
          <p:cNvPr id="4" name="Picture 3">
            <a:extLst>
              <a:ext uri="{FF2B5EF4-FFF2-40B4-BE49-F238E27FC236}">
                <a16:creationId xmlns:a16="http://schemas.microsoft.com/office/drawing/2014/main" id="{0CE3DE05-D7BA-00F5-58DC-4FB3DA568489}"/>
              </a:ext>
            </a:extLst>
          </p:cNvPr>
          <p:cNvPicPr>
            <a:picLocks noChangeAspect="1"/>
          </p:cNvPicPr>
          <p:nvPr/>
        </p:nvPicPr>
        <p:blipFill>
          <a:blip r:embed="rId5"/>
          <a:stretch>
            <a:fillRect/>
          </a:stretch>
        </p:blipFill>
        <p:spPr>
          <a:xfrm>
            <a:off x="5395440" y="7681"/>
            <a:ext cx="3777171" cy="2832879"/>
          </a:xfrm>
          <a:prstGeom prst="rect">
            <a:avLst/>
          </a:prstGeom>
        </p:spPr>
      </p:pic>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448" y="3443068"/>
            <a:ext cx="3590528" cy="1700432"/>
          </a:xfrm>
          <a:prstGeom prst="rect">
            <a:avLst/>
          </a:prstGeom>
        </p:spPr>
      </p:pic>
    </p:spTree>
    <p:extLst>
      <p:ext uri="{BB962C8B-B14F-4D97-AF65-F5344CB8AC3E}">
        <p14:creationId xmlns:p14="http://schemas.microsoft.com/office/powerpoint/2010/main" val="148672244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258616" y="-20538"/>
            <a:ext cx="6885384" cy="5164038"/>
          </a:xfrm>
          <a:prstGeom prst="rect">
            <a:avLst/>
          </a:prstGeom>
        </p:spPr>
      </p:pic>
      <p:sp>
        <p:nvSpPr>
          <p:cNvPr id="3" name="Slide Number Placeholder 2"/>
          <p:cNvSpPr>
            <a:spLocks noGrp="1"/>
          </p:cNvSpPr>
          <p:nvPr>
            <p:ph type="sldNum" sz="quarter" idx="4294967295"/>
          </p:nvPr>
        </p:nvSpPr>
        <p:spPr>
          <a:xfrm>
            <a:off x="8567738" y="4967288"/>
            <a:ext cx="576262" cy="147637"/>
          </a:xfrm>
        </p:spPr>
        <p:txBody>
          <a:bodyPr/>
          <a:lstStyle/>
          <a:p>
            <a:pPr algn="r">
              <a:defRPr/>
            </a:pPr>
            <a:r>
              <a:rPr lang="de-DE"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27</a:t>
            </a:fld>
            <a:endParaRPr lang="de-DE" dirty="0">
              <a:latin typeface="Humanst521 Lt BT" panose="020B0402020204020304" pitchFamily="34" charset="0"/>
            </a:endParaRPr>
          </a:p>
        </p:txBody>
      </p:sp>
    </p:spTree>
    <p:extLst>
      <p:ext uri="{BB962C8B-B14F-4D97-AF65-F5344CB8AC3E}">
        <p14:creationId xmlns:p14="http://schemas.microsoft.com/office/powerpoint/2010/main" val="1087422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BDE0-FED3-E256-7371-94AEB26B5297}"/>
              </a:ext>
            </a:extLst>
          </p:cNvPr>
          <p:cNvSpPr>
            <a:spLocks noGrp="1"/>
          </p:cNvSpPr>
          <p:nvPr>
            <p:ph type="title"/>
          </p:nvPr>
        </p:nvSpPr>
        <p:spPr/>
        <p:txBody>
          <a:bodyPr/>
          <a:lstStyle/>
          <a:p>
            <a:r>
              <a:rPr lang="en-US" dirty="0"/>
              <a:t>Muon EDM @ FNAL</a:t>
            </a:r>
          </a:p>
        </p:txBody>
      </p:sp>
      <p:sp>
        <p:nvSpPr>
          <p:cNvPr id="4" name="Footer Placeholder 3">
            <a:extLst>
              <a:ext uri="{FF2B5EF4-FFF2-40B4-BE49-F238E27FC236}">
                <a16:creationId xmlns:a16="http://schemas.microsoft.com/office/drawing/2014/main" id="{2A3DEF83-F59B-26C8-B487-1193EFDC58BF}"/>
              </a:ext>
            </a:extLst>
          </p:cNvPr>
          <p:cNvSpPr>
            <a:spLocks noGrp="1"/>
          </p:cNvSpPr>
          <p:nvPr>
            <p:ph type="ftr" sz="quarter" idx="11"/>
          </p:nvPr>
        </p:nvSpPr>
        <p:spPr/>
        <p:txBody>
          <a:bodyPr/>
          <a:lstStyle/>
          <a:p>
            <a:endParaRPr lang="en-US" dirty="0"/>
          </a:p>
        </p:txBody>
      </p:sp>
      <p:sp>
        <p:nvSpPr>
          <p:cNvPr id="6" name="Content Placeholder 5">
            <a:extLst>
              <a:ext uri="{FF2B5EF4-FFF2-40B4-BE49-F238E27FC236}">
                <a16:creationId xmlns:a16="http://schemas.microsoft.com/office/drawing/2014/main" id="{8C0385F3-FBA2-0351-C11E-ABC8EDB82072}"/>
              </a:ext>
            </a:extLst>
          </p:cNvPr>
          <p:cNvSpPr>
            <a:spLocks noGrp="1"/>
          </p:cNvSpPr>
          <p:nvPr>
            <p:ph sz="quarter" idx="13"/>
          </p:nvPr>
        </p:nvSpPr>
        <p:spPr>
          <a:xfrm>
            <a:off x="827584" y="915566"/>
            <a:ext cx="2714966" cy="1931027"/>
          </a:xfrm>
        </p:spPr>
        <p:txBody>
          <a:bodyPr>
            <a:normAutofit fontScale="92500" lnSpcReduction="20000"/>
          </a:bodyPr>
          <a:lstStyle/>
          <a:p>
            <a:r>
              <a:rPr lang="en-US" dirty="0"/>
              <a:t>Muon EDM causes tilt in precession plane</a:t>
            </a:r>
          </a:p>
          <a:p>
            <a:r>
              <a:rPr lang="en-US" dirty="0"/>
              <a:t>Asymmetry in vertical decay angle of positrons</a:t>
            </a:r>
          </a:p>
          <a:p>
            <a:r>
              <a:rPr lang="en-US" dirty="0"/>
              <a:t>Vertical angle measured by tracking detectors</a:t>
            </a:r>
          </a:p>
          <a:p>
            <a:r>
              <a:rPr lang="en-US" dirty="0"/>
              <a:t>Momentum binned analysis for maximum sensitivity</a:t>
            </a:r>
          </a:p>
        </p:txBody>
      </p:sp>
      <p:pic>
        <p:nvPicPr>
          <p:cNvPr id="7" name="Picture 6">
            <a:extLst>
              <a:ext uri="{FF2B5EF4-FFF2-40B4-BE49-F238E27FC236}">
                <a16:creationId xmlns:a16="http://schemas.microsoft.com/office/drawing/2014/main" id="{A05F7241-B1C2-CB1C-2CB8-2BA3C83CB99A}"/>
              </a:ext>
            </a:extLst>
          </p:cNvPr>
          <p:cNvPicPr>
            <a:picLocks noChangeAspect="1"/>
          </p:cNvPicPr>
          <p:nvPr/>
        </p:nvPicPr>
        <p:blipFill>
          <a:blip r:embed="rId2"/>
          <a:stretch>
            <a:fillRect/>
          </a:stretch>
        </p:blipFill>
        <p:spPr>
          <a:xfrm>
            <a:off x="4081296" y="616744"/>
            <a:ext cx="4125016" cy="2171699"/>
          </a:xfrm>
          <a:prstGeom prst="rect">
            <a:avLst/>
          </a:prstGeom>
        </p:spPr>
      </p:pic>
      <p:sp>
        <p:nvSpPr>
          <p:cNvPr id="8" name="Content Placeholder 5">
            <a:extLst>
              <a:ext uri="{FF2B5EF4-FFF2-40B4-BE49-F238E27FC236}">
                <a16:creationId xmlns:a16="http://schemas.microsoft.com/office/drawing/2014/main" id="{6FEECE04-7498-9EF1-0033-79276847419D}"/>
              </a:ext>
            </a:extLst>
          </p:cNvPr>
          <p:cNvSpPr txBox="1">
            <a:spLocks/>
          </p:cNvSpPr>
          <p:nvPr/>
        </p:nvSpPr>
        <p:spPr>
          <a:xfrm>
            <a:off x="1285876" y="3009253"/>
            <a:ext cx="3580040" cy="1597397"/>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1500" dirty="0"/>
              <a:t>Run 1 analysis still blinded. Assuming zero signal expecting limit of:</a:t>
            </a:r>
          </a:p>
          <a:p>
            <a:pPr marL="0" indent="0">
              <a:buNone/>
            </a:pPr>
            <a:r>
              <a:rPr lang="en-US" sz="1500" b="1" i="1" dirty="0">
                <a:solidFill>
                  <a:srgbClr val="FF0000"/>
                </a:solidFill>
              </a:rPr>
              <a:t>          |</a:t>
            </a:r>
            <a:r>
              <a:rPr lang="en-US" sz="1500" b="1" i="1" dirty="0" err="1">
                <a:solidFill>
                  <a:srgbClr val="FF0000"/>
                </a:solidFill>
              </a:rPr>
              <a:t>d</a:t>
            </a:r>
            <a:r>
              <a:rPr lang="en-US" sz="1500" b="1" i="1" baseline="-25000" dirty="0" err="1">
                <a:solidFill>
                  <a:srgbClr val="FF0000"/>
                </a:solidFill>
              </a:rPr>
              <a:t>μ</a:t>
            </a:r>
            <a:r>
              <a:rPr lang="en-US" sz="1500" b="1" i="1" dirty="0">
                <a:solidFill>
                  <a:srgbClr val="FF0000"/>
                </a:solidFill>
              </a:rPr>
              <a:t>| &lt; 2.0 × 10</a:t>
            </a:r>
            <a:r>
              <a:rPr lang="en-US" sz="1500" b="1" i="1" baseline="30000" dirty="0">
                <a:solidFill>
                  <a:srgbClr val="FF0000"/>
                </a:solidFill>
              </a:rPr>
              <a:t>-19</a:t>
            </a:r>
            <a:r>
              <a:rPr lang="en-US" sz="1500" b="1" i="1" dirty="0">
                <a:solidFill>
                  <a:srgbClr val="FF0000"/>
                </a:solidFill>
              </a:rPr>
              <a:t>e</a:t>
            </a:r>
            <a:r>
              <a:rPr lang="en-US" sz="1500" b="1" dirty="0">
                <a:solidFill>
                  <a:srgbClr val="FF0000"/>
                </a:solidFill>
              </a:rPr>
              <a:t>.cm (95% C.L.)</a:t>
            </a:r>
          </a:p>
          <a:p>
            <a:pPr>
              <a:buClrTx/>
            </a:pPr>
            <a:r>
              <a:rPr lang="en-US" sz="1500" dirty="0"/>
              <a:t>Still statistically limited in tracker analysis</a:t>
            </a:r>
          </a:p>
          <a:p>
            <a:pPr>
              <a:buClrTx/>
            </a:pPr>
            <a:r>
              <a:rPr lang="en-US" sz="1500" dirty="0"/>
              <a:t>Factor of </a:t>
            </a:r>
            <a:r>
              <a:rPr lang="en-US" sz="1500" b="1" dirty="0">
                <a:solidFill>
                  <a:srgbClr val="FF0000"/>
                </a:solidFill>
              </a:rPr>
              <a:t>~10 improvement </a:t>
            </a:r>
            <a:r>
              <a:rPr lang="en-US" sz="1500" dirty="0"/>
              <a:t>for statistics accumulated so far, with tracking improvements</a:t>
            </a:r>
          </a:p>
          <a:p>
            <a:pPr>
              <a:buClrTx/>
            </a:pPr>
            <a:endParaRPr lang="en-US" sz="1500" dirty="0"/>
          </a:p>
        </p:txBody>
      </p:sp>
      <p:pic>
        <p:nvPicPr>
          <p:cNvPr id="9" name="Picture 8">
            <a:extLst>
              <a:ext uri="{FF2B5EF4-FFF2-40B4-BE49-F238E27FC236}">
                <a16:creationId xmlns:a16="http://schemas.microsoft.com/office/drawing/2014/main" id="{F4E64BAA-00F2-74F2-2326-97FD4539B1A7}"/>
              </a:ext>
            </a:extLst>
          </p:cNvPr>
          <p:cNvPicPr>
            <a:picLocks noChangeAspect="1"/>
          </p:cNvPicPr>
          <p:nvPr/>
        </p:nvPicPr>
        <p:blipFill>
          <a:blip r:embed="rId3"/>
          <a:stretch>
            <a:fillRect/>
          </a:stretch>
        </p:blipFill>
        <p:spPr>
          <a:xfrm>
            <a:off x="5111645" y="3009253"/>
            <a:ext cx="3834737" cy="2133845"/>
          </a:xfrm>
          <a:prstGeom prst="rect">
            <a:avLst/>
          </a:prstGeom>
        </p:spPr>
      </p:pic>
      <p:sp>
        <p:nvSpPr>
          <p:cNvPr id="3" name="TextBox 2"/>
          <p:cNvSpPr txBox="1"/>
          <p:nvPr/>
        </p:nvSpPr>
        <p:spPr>
          <a:xfrm>
            <a:off x="35496" y="4876006"/>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200" dirty="0"/>
              <a:t>Joe Price – on behalf of g-2 collaboration</a:t>
            </a:r>
          </a:p>
          <a:p>
            <a:pPr eaLnBrk="1" hangingPunct="1">
              <a:lnSpc>
                <a:spcPct val="110000"/>
              </a:lnSpc>
              <a:spcBef>
                <a:spcPct val="0"/>
              </a:spcBef>
              <a:buClr>
                <a:srgbClr val="000000"/>
              </a:buClr>
            </a:pPr>
            <a:endParaRPr lang="en-US" sz="1200" dirty="0" err="1" smtClean="0">
              <a:solidFill>
                <a:srgbClr val="000000"/>
              </a:solidFill>
              <a:latin typeface="Calibri"/>
            </a:endParaRPr>
          </a:p>
        </p:txBody>
      </p:sp>
    </p:spTree>
    <p:extLst>
      <p:ext uri="{BB962C8B-B14F-4D97-AF65-F5344CB8AC3E}">
        <p14:creationId xmlns:p14="http://schemas.microsoft.com/office/powerpoint/2010/main" val="1095042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Data taking concluded</a:t>
            </a:r>
          </a:p>
          <a:p>
            <a:r>
              <a:rPr lang="en-US" dirty="0" smtClean="0"/>
              <a:t>EDM analysis ongoing</a:t>
            </a:r>
          </a:p>
          <a:p>
            <a:r>
              <a:rPr lang="en-US" dirty="0" smtClean="0"/>
              <a:t>First result expected in … years</a:t>
            </a:r>
            <a:endParaRPr lang="en-US" dirty="0"/>
          </a:p>
        </p:txBody>
      </p:sp>
      <p:sp>
        <p:nvSpPr>
          <p:cNvPr id="3" name="Title 2"/>
          <p:cNvSpPr>
            <a:spLocks noGrp="1"/>
          </p:cNvSpPr>
          <p:nvPr>
            <p:ph type="title"/>
          </p:nvPr>
        </p:nvSpPr>
        <p:spPr/>
        <p:txBody>
          <a:bodyPr/>
          <a:lstStyle/>
          <a:p>
            <a:r>
              <a:rPr lang="en-US" dirty="0" smtClean="0"/>
              <a:t>EDM at FNAL </a:t>
            </a:r>
            <a:endParaRPr lang="en-US" dirty="0"/>
          </a:p>
        </p:txBody>
      </p:sp>
      <p:sp>
        <p:nvSpPr>
          <p:cNvPr id="4" name="Slide Number Placeholder 3"/>
          <p:cNvSpPr>
            <a:spLocks noGrp="1"/>
          </p:cNvSpPr>
          <p:nvPr>
            <p:ph type="sldNum" sz="quarter" idx="16"/>
          </p:nvPr>
        </p:nvSpPr>
        <p:spPr/>
        <p:txBody>
          <a:bodyPr/>
          <a:lstStyle/>
          <a:p>
            <a:pPr algn="r">
              <a:defRPr/>
            </a:pPr>
            <a:r>
              <a:rPr lang="de-DE"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29</a:t>
            </a:fld>
            <a:endParaRPr lang="de-DE" dirty="0">
              <a:latin typeface="Humanst521 Lt BT" panose="020B0402020204020304" pitchFamily="34" charset="0"/>
            </a:endParaRPr>
          </a:p>
        </p:txBody>
      </p:sp>
    </p:spTree>
    <p:extLst>
      <p:ext uri="{BB962C8B-B14F-4D97-AF65-F5344CB8AC3E}">
        <p14:creationId xmlns:p14="http://schemas.microsoft.com/office/powerpoint/2010/main" val="28346032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55" y="962172"/>
            <a:ext cx="4846022" cy="3708351"/>
          </a:xfrm>
          <a:prstGeom prst="rect">
            <a:avLst/>
          </a:prstGeom>
        </p:spPr>
      </p:pic>
      <p:sp>
        <p:nvSpPr>
          <p:cNvPr id="5" name="Rectangle 12"/>
          <p:cNvSpPr txBox="1">
            <a:spLocks noChangeArrowheads="1"/>
          </p:cNvSpPr>
          <p:nvPr/>
        </p:nvSpPr>
        <p:spPr bwMode="auto">
          <a:xfrm>
            <a:off x="1229961" y="126501"/>
            <a:ext cx="6905310" cy="4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2800" kern="1000" spc="0">
                <a:solidFill>
                  <a:srgbClr val="686868"/>
                </a:solidFill>
                <a:latin typeface="Humanst521 BT" panose="020B0602020204020204" pitchFamily="34" charset="0"/>
                <a:ea typeface="+mj-ea"/>
                <a:cs typeface="+mj-cs"/>
              </a:defRPr>
            </a:lvl1pPr>
            <a:lvl2pPr eaLnBrk="1" hangingPunct="1">
              <a:defRPr sz="2500">
                <a:solidFill>
                  <a:srgbClr val="505150"/>
                </a:solidFill>
                <a:latin typeface="Georgia" charset="0"/>
                <a:ea typeface="Arial" pitchFamily="-108" charset="-128"/>
                <a:cs typeface="Arial" pitchFamily="-108" charset="-128"/>
              </a:defRPr>
            </a:lvl2pPr>
            <a:lvl3pPr eaLnBrk="1" hangingPunct="1">
              <a:defRPr sz="2500">
                <a:solidFill>
                  <a:srgbClr val="505150"/>
                </a:solidFill>
                <a:latin typeface="Georgia" charset="0"/>
                <a:ea typeface="Arial" pitchFamily="-108" charset="-128"/>
                <a:cs typeface="Arial" pitchFamily="-108" charset="-128"/>
              </a:defRPr>
            </a:lvl3pPr>
            <a:lvl4pPr eaLnBrk="1" hangingPunct="1">
              <a:defRPr sz="2500">
                <a:solidFill>
                  <a:srgbClr val="505150"/>
                </a:solidFill>
                <a:latin typeface="Georgia" charset="0"/>
                <a:ea typeface="Arial" pitchFamily="-108" charset="-128"/>
                <a:cs typeface="Arial" pitchFamily="-108" charset="-128"/>
              </a:defRPr>
            </a:lvl4pPr>
            <a:lvl5pPr eaLnBrk="1" hangingPunct="1">
              <a:defRPr sz="2500">
                <a:solidFill>
                  <a:srgbClr val="505150"/>
                </a:solidFill>
                <a:latin typeface="Georgia" charset="0"/>
                <a:ea typeface="Arial" pitchFamily="-108" charset="-128"/>
                <a:cs typeface="Arial" pitchFamily="-108" charset="-128"/>
              </a:defRPr>
            </a:lvl5pPr>
            <a:lvl6pPr marL="457200" fontAlgn="base">
              <a:spcBef>
                <a:spcPct val="0"/>
              </a:spcBef>
              <a:spcAft>
                <a:spcPct val="0"/>
              </a:spcAft>
              <a:defRPr sz="3200" b="1">
                <a:solidFill>
                  <a:schemeClr val="tx2"/>
                </a:solidFill>
                <a:latin typeface="Arial Narrow" pitchFamily="34" charset="0"/>
              </a:defRPr>
            </a:lvl6pPr>
            <a:lvl7pPr marL="914400" fontAlgn="base">
              <a:spcBef>
                <a:spcPct val="0"/>
              </a:spcBef>
              <a:spcAft>
                <a:spcPct val="0"/>
              </a:spcAft>
              <a:defRPr sz="3200" b="1">
                <a:solidFill>
                  <a:schemeClr val="tx2"/>
                </a:solidFill>
                <a:latin typeface="Arial Narrow" pitchFamily="34" charset="0"/>
              </a:defRPr>
            </a:lvl7pPr>
            <a:lvl8pPr marL="1371600" fontAlgn="base">
              <a:spcBef>
                <a:spcPct val="0"/>
              </a:spcBef>
              <a:spcAft>
                <a:spcPct val="0"/>
              </a:spcAft>
              <a:defRPr sz="3200" b="1">
                <a:solidFill>
                  <a:schemeClr val="tx2"/>
                </a:solidFill>
                <a:latin typeface="Arial Narrow" pitchFamily="34" charset="0"/>
              </a:defRPr>
            </a:lvl8pPr>
            <a:lvl9pPr marL="1828800" fontAlgn="base">
              <a:spcBef>
                <a:spcPct val="0"/>
              </a:spcBef>
              <a:spcAft>
                <a:spcPct val="0"/>
              </a:spcAft>
              <a:defRPr sz="3200" b="1">
                <a:solidFill>
                  <a:schemeClr val="tx2"/>
                </a:solidFill>
                <a:latin typeface="Arial Narrow"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000" cap="none" spc="0" normalizeH="0" baseline="0" noProof="0" dirty="0" smtClean="0">
                <a:ln>
                  <a:noFill/>
                </a:ln>
                <a:solidFill>
                  <a:srgbClr val="686868"/>
                </a:solidFill>
                <a:effectLst/>
                <a:uLnTx/>
                <a:uFillTx/>
                <a:latin typeface="Humanst521 BT" panose="020B0602020204020204" pitchFamily="34" charset="0"/>
                <a:cs typeface="Arial"/>
              </a:rPr>
              <a:t>A</a:t>
            </a:r>
            <a:r>
              <a:rPr kumimoji="0" lang="en-US" altLang="en-US" sz="2800" b="0" i="0" u="none" strike="noStrike" kern="1000" cap="none" spc="0" normalizeH="0" noProof="0" dirty="0" smtClean="0">
                <a:ln>
                  <a:noFill/>
                </a:ln>
                <a:solidFill>
                  <a:srgbClr val="686868"/>
                </a:solidFill>
                <a:effectLst/>
                <a:uLnTx/>
                <a:uFillTx/>
                <a:latin typeface="Humanst521 BT" panose="020B0602020204020204" pitchFamily="34" charset="0"/>
                <a:cs typeface="Arial"/>
              </a:rPr>
              <a:t> not so</a:t>
            </a:r>
            <a:r>
              <a:rPr kumimoji="0" lang="en-US" altLang="en-US" sz="2800" b="0" i="0" u="none" strike="noStrike" kern="1000" cap="none" spc="0" normalizeH="0" baseline="0" noProof="0" dirty="0" smtClean="0">
                <a:ln>
                  <a:noFill/>
                </a:ln>
                <a:solidFill>
                  <a:srgbClr val="686868"/>
                </a:solidFill>
                <a:effectLst/>
                <a:uLnTx/>
                <a:uFillTx/>
                <a:latin typeface="Humanst521 BT" panose="020B0602020204020204" pitchFamily="34" charset="0"/>
                <a:cs typeface="Arial"/>
              </a:rPr>
              <a:t> </a:t>
            </a:r>
            <a:r>
              <a:rPr kumimoji="0" lang="en-US" altLang="en-US" sz="2800" b="0" i="0" u="none" strike="noStrike" kern="1000" cap="none" spc="0" normalizeH="0" baseline="0" noProof="0" dirty="0">
                <a:ln>
                  <a:noFill/>
                </a:ln>
                <a:solidFill>
                  <a:srgbClr val="686868"/>
                </a:solidFill>
                <a:effectLst/>
                <a:uLnTx/>
                <a:uFillTx/>
                <a:latin typeface="Humanst521 BT" panose="020B0602020204020204" pitchFamily="34" charset="0"/>
                <a:cs typeface="Arial"/>
              </a:rPr>
              <a:t>brief history of EDM searches</a:t>
            </a:r>
          </a:p>
        </p:txBody>
      </p:sp>
      <p:grpSp>
        <p:nvGrpSpPr>
          <p:cNvPr id="48" name="Group 47"/>
          <p:cNvGrpSpPr/>
          <p:nvPr/>
        </p:nvGrpSpPr>
        <p:grpSpPr>
          <a:xfrm>
            <a:off x="7174767" y="3152286"/>
            <a:ext cx="458037" cy="1047051"/>
            <a:chOff x="6851245" y="3014696"/>
            <a:chExt cx="458037" cy="1184641"/>
          </a:xfrm>
        </p:grpSpPr>
        <p:sp>
          <p:nvSpPr>
            <p:cNvPr id="26" name="Arc 25"/>
            <p:cNvSpPr/>
            <p:nvPr/>
          </p:nvSpPr>
          <p:spPr bwMode="auto">
            <a:xfrm>
              <a:off x="6851245" y="3014696"/>
              <a:ext cx="458037" cy="1184641"/>
            </a:xfrm>
            <a:prstGeom prst="arc">
              <a:avLst>
                <a:gd name="adj1" fmla="val 16510687"/>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27" name="TextBox 26"/>
            <p:cNvSpPr txBox="1"/>
            <p:nvPr/>
          </p:nvSpPr>
          <p:spPr>
            <a:xfrm>
              <a:off x="6987876" y="3517829"/>
              <a:ext cx="253916" cy="249341"/>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rPr>
                <a:t>8</a:t>
              </a:r>
            </a:p>
          </p:txBody>
        </p:sp>
      </p:grpSp>
      <p:grpSp>
        <p:nvGrpSpPr>
          <p:cNvPr id="44" name="Group 43"/>
          <p:cNvGrpSpPr/>
          <p:nvPr/>
        </p:nvGrpSpPr>
        <p:grpSpPr>
          <a:xfrm>
            <a:off x="5775982" y="920313"/>
            <a:ext cx="805029" cy="453058"/>
            <a:chOff x="5355234" y="920313"/>
            <a:chExt cx="805029" cy="453058"/>
          </a:xfrm>
        </p:grpSpPr>
        <p:sp>
          <p:nvSpPr>
            <p:cNvPr id="17" name="TextBox 16"/>
            <p:cNvSpPr txBox="1"/>
            <p:nvPr/>
          </p:nvSpPr>
          <p:spPr>
            <a:xfrm>
              <a:off x="5355234" y="920313"/>
              <a:ext cx="8050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Neutron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3" name="TextBox 2"/>
            <p:cNvSpPr txBox="1"/>
            <p:nvPr/>
          </p:nvSpPr>
          <p:spPr>
            <a:xfrm>
              <a:off x="5408642" y="1187166"/>
              <a:ext cx="651460" cy="186205"/>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43" name="Group 42"/>
          <p:cNvGrpSpPr/>
          <p:nvPr/>
        </p:nvGrpSpPr>
        <p:grpSpPr>
          <a:xfrm>
            <a:off x="6841318" y="920313"/>
            <a:ext cx="752129" cy="453058"/>
            <a:chOff x="6426562" y="920313"/>
            <a:chExt cx="752129" cy="453058"/>
          </a:xfrm>
        </p:grpSpPr>
        <p:sp>
          <p:nvSpPr>
            <p:cNvPr id="18" name="TextBox 17"/>
            <p:cNvSpPr txBox="1"/>
            <p:nvPr/>
          </p:nvSpPr>
          <p:spPr>
            <a:xfrm>
              <a:off x="6426562" y="920313"/>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Electron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28" name="TextBox 27"/>
            <p:cNvSpPr txBox="1"/>
            <p:nvPr/>
          </p:nvSpPr>
          <p:spPr>
            <a:xfrm>
              <a:off x="6440271" y="1187166"/>
              <a:ext cx="651460" cy="186205"/>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42" name="Group 41"/>
          <p:cNvGrpSpPr/>
          <p:nvPr/>
        </p:nvGrpSpPr>
        <p:grpSpPr>
          <a:xfrm>
            <a:off x="7974867" y="920313"/>
            <a:ext cx="651460" cy="440427"/>
            <a:chOff x="7612713" y="920313"/>
            <a:chExt cx="651460" cy="440427"/>
          </a:xfrm>
        </p:grpSpPr>
        <p:sp>
          <p:nvSpPr>
            <p:cNvPr id="19" name="TextBox 18"/>
            <p:cNvSpPr txBox="1"/>
            <p:nvPr/>
          </p:nvSpPr>
          <p:spPr>
            <a:xfrm>
              <a:off x="7665772" y="920313"/>
              <a:ext cx="593432"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Humanst521 Lt BT" panose="020B0402020204020304" pitchFamily="34" charset="0"/>
                  <a:cs typeface="Arial"/>
                </a:rPr>
                <a:t>Muon</a:t>
              </a:r>
              <a:endPar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29" name="TextBox 28"/>
            <p:cNvSpPr txBox="1"/>
            <p:nvPr/>
          </p:nvSpPr>
          <p:spPr>
            <a:xfrm>
              <a:off x="7612713"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smtClean="0">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grpSp>
      <p:grpSp>
        <p:nvGrpSpPr>
          <p:cNvPr id="30" name="Group 29"/>
          <p:cNvGrpSpPr/>
          <p:nvPr/>
        </p:nvGrpSpPr>
        <p:grpSpPr>
          <a:xfrm>
            <a:off x="5819840" y="1488143"/>
            <a:ext cx="433416" cy="3028101"/>
            <a:chOff x="6142663" y="1820007"/>
            <a:chExt cx="433416" cy="3028101"/>
          </a:xfrm>
        </p:grpSpPr>
        <p:sp>
          <p:nvSpPr>
            <p:cNvPr id="6" name="TextBox 5"/>
            <p:cNvSpPr txBox="1"/>
            <p:nvPr/>
          </p:nvSpPr>
          <p:spPr>
            <a:xfrm>
              <a:off x="6142663" y="1953819"/>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14" name="Rectangle 13"/>
            <p:cNvSpPr/>
            <p:nvPr/>
          </p:nvSpPr>
          <p:spPr bwMode="auto">
            <a:xfrm>
              <a:off x="6426562" y="1820007"/>
              <a:ext cx="149517" cy="11851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cxnSp>
          <p:nvCxnSpPr>
            <p:cNvPr id="13" name="Straight Arrow Connector 12"/>
            <p:cNvCxnSpPr/>
            <p:nvPr/>
          </p:nvCxnSpPr>
          <p:spPr bwMode="auto">
            <a:xfrm flipV="1">
              <a:off x="6501320" y="1820007"/>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Rounded Rectangle 14"/>
            <p:cNvSpPr/>
            <p:nvPr/>
          </p:nvSpPr>
          <p:spPr bwMode="auto">
            <a:xfrm>
              <a:off x="6426562" y="3616645"/>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Lt BT"/>
                <a:cs typeface="Arial"/>
              </a:endParaRPr>
            </a:p>
          </p:txBody>
        </p:sp>
      </p:grpSp>
      <p:sp>
        <p:nvSpPr>
          <p:cNvPr id="32" name="TextBox 31"/>
          <p:cNvSpPr txBox="1"/>
          <p:nvPr/>
        </p:nvSpPr>
        <p:spPr>
          <a:xfrm>
            <a:off x="6859675"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33" name="Rectangle 32"/>
          <p:cNvSpPr/>
          <p:nvPr/>
        </p:nvSpPr>
        <p:spPr bwMode="auto">
          <a:xfrm>
            <a:off x="7143574" y="1488143"/>
            <a:ext cx="149517" cy="16347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cxnSp>
        <p:nvCxnSpPr>
          <p:cNvPr id="34" name="Straight Arrow Connector 33"/>
          <p:cNvCxnSpPr/>
          <p:nvPr/>
        </p:nvCxnSpPr>
        <p:spPr bwMode="auto">
          <a:xfrm flipV="1">
            <a:off x="7218332"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5" name="Rounded Rectangle 34"/>
          <p:cNvSpPr/>
          <p:nvPr/>
        </p:nvSpPr>
        <p:spPr bwMode="auto">
          <a:xfrm>
            <a:off x="7143574" y="4073852"/>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Lt BT"/>
              <a:cs typeface="Arial"/>
            </a:endParaRPr>
          </a:p>
        </p:txBody>
      </p:sp>
      <p:sp>
        <p:nvSpPr>
          <p:cNvPr id="37" name="TextBox 36"/>
          <p:cNvSpPr txBox="1"/>
          <p:nvPr/>
        </p:nvSpPr>
        <p:spPr>
          <a:xfrm>
            <a:off x="7948702"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-38</a:t>
            </a:r>
          </a:p>
        </p:txBody>
      </p:sp>
      <p:sp>
        <p:nvSpPr>
          <p:cNvPr id="38" name="Rectangle 37"/>
          <p:cNvSpPr/>
          <p:nvPr/>
        </p:nvSpPr>
        <p:spPr bwMode="auto">
          <a:xfrm>
            <a:off x="8232601" y="1488143"/>
            <a:ext cx="149517" cy="379131"/>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cxnSp>
        <p:nvCxnSpPr>
          <p:cNvPr id="39" name="Straight Arrow Connector 38"/>
          <p:cNvCxnSpPr/>
          <p:nvPr/>
        </p:nvCxnSpPr>
        <p:spPr bwMode="auto">
          <a:xfrm flipV="1">
            <a:off x="8307359"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40" name="Rounded Rectangle 39"/>
          <p:cNvSpPr/>
          <p:nvPr/>
        </p:nvSpPr>
        <p:spPr bwMode="auto">
          <a:xfrm>
            <a:off x="8232601" y="3772774"/>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Lt BT"/>
              <a:cs typeface="Arial"/>
            </a:endParaRPr>
          </a:p>
        </p:txBody>
      </p:sp>
      <p:grpSp>
        <p:nvGrpSpPr>
          <p:cNvPr id="49" name="Group 48"/>
          <p:cNvGrpSpPr/>
          <p:nvPr/>
        </p:nvGrpSpPr>
        <p:grpSpPr>
          <a:xfrm>
            <a:off x="8162112" y="1889576"/>
            <a:ext cx="550922" cy="1905501"/>
            <a:chOff x="6833247" y="2293838"/>
            <a:chExt cx="476036" cy="1905500"/>
          </a:xfrm>
        </p:grpSpPr>
        <p:sp>
          <p:nvSpPr>
            <p:cNvPr id="50" name="Arc 49"/>
            <p:cNvSpPr/>
            <p:nvPr/>
          </p:nvSpPr>
          <p:spPr bwMode="auto">
            <a:xfrm>
              <a:off x="6833247" y="2293838"/>
              <a:ext cx="476036" cy="1905500"/>
            </a:xfrm>
            <a:prstGeom prst="arc">
              <a:avLst>
                <a:gd name="adj1" fmla="val 16243733"/>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51" name="TextBox 50"/>
            <p:cNvSpPr txBox="1"/>
            <p:nvPr/>
          </p:nvSpPr>
          <p:spPr>
            <a:xfrm>
              <a:off x="7005138" y="3165746"/>
              <a:ext cx="274252" cy="236988"/>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rPr>
                <a:t>18</a:t>
              </a:r>
            </a:p>
          </p:txBody>
        </p:sp>
      </p:grpSp>
      <p:grpSp>
        <p:nvGrpSpPr>
          <p:cNvPr id="52" name="Group 51"/>
          <p:cNvGrpSpPr/>
          <p:nvPr/>
        </p:nvGrpSpPr>
        <p:grpSpPr>
          <a:xfrm>
            <a:off x="5998170" y="2677390"/>
            <a:ext cx="550922" cy="642164"/>
            <a:chOff x="6747103" y="2397020"/>
            <a:chExt cx="476036" cy="1905500"/>
          </a:xfrm>
        </p:grpSpPr>
        <p:sp>
          <p:nvSpPr>
            <p:cNvPr id="53" name="Arc 52"/>
            <p:cNvSpPr/>
            <p:nvPr/>
          </p:nvSpPr>
          <p:spPr bwMode="auto">
            <a:xfrm>
              <a:off x="6747103" y="2397020"/>
              <a:ext cx="476036" cy="1905500"/>
            </a:xfrm>
            <a:prstGeom prst="arc">
              <a:avLst>
                <a:gd name="adj1" fmla="val 16833493"/>
                <a:gd name="adj2" fmla="val 4534252"/>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Lt BT"/>
                <a:cs typeface="Arial"/>
              </a:endParaRPr>
            </a:p>
          </p:txBody>
        </p:sp>
        <p:sp>
          <p:nvSpPr>
            <p:cNvPr id="54" name="TextBox 53"/>
            <p:cNvSpPr txBox="1"/>
            <p:nvPr/>
          </p:nvSpPr>
          <p:spPr>
            <a:xfrm>
              <a:off x="6928827" y="3050811"/>
              <a:ext cx="219402" cy="668019"/>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smtClean="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6</a:t>
              </a:r>
              <a:endParaRPr kumimoji="0" lang="en-US" sz="1400" b="0" i="0" u="none" strike="noStrike" kern="1000" cap="none" spc="30" normalizeH="0" baseline="30000" noProof="0" dirty="0" smtClean="0">
                <a:ln>
                  <a:noFill/>
                </a:ln>
                <a:solidFill>
                  <a:srgbClr val="5B9BD5"/>
                </a:solidFill>
                <a:effectLst/>
                <a:uLnTx/>
                <a:uFillTx/>
                <a:latin typeface="Humanst521 Lt BT"/>
                <a:cs typeface="Franklin Gothic Book"/>
              </a:endParaRPr>
            </a:p>
          </p:txBody>
        </p:sp>
      </p:grpSp>
      <p:sp>
        <p:nvSpPr>
          <p:cNvPr id="8" name="TextBox 7"/>
          <p:cNvSpPr txBox="1"/>
          <p:nvPr/>
        </p:nvSpPr>
        <p:spPr>
          <a:xfrm rot="16200000">
            <a:off x="-1053068" y="3370028"/>
            <a:ext cx="2656818" cy="473976"/>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30000" noProof="0" dirty="0" smtClean="0">
                <a:ln>
                  <a:noFill/>
                </a:ln>
                <a:solidFill>
                  <a:srgbClr val="000000">
                    <a:lumMod val="85000"/>
                    <a:lumOff val="15000"/>
                  </a:srgbClr>
                </a:solidFill>
                <a:effectLst/>
                <a:uLnTx/>
                <a:uFillTx/>
                <a:latin typeface="Humanst521 Lt BT"/>
                <a:cs typeface="Franklin Gothic Book"/>
              </a:rPr>
              <a:t>*</a:t>
            </a:r>
            <a: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t>Bennett et al.,PRD80(2009)052008</a:t>
            </a:r>
            <a:br>
              <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30000" noProof="0" dirty="0" smtClean="0">
                <a:ln>
                  <a:noFill/>
                </a:ln>
                <a:solidFill>
                  <a:srgbClr val="000000">
                    <a:lumMod val="85000"/>
                    <a:lumOff val="15000"/>
                  </a:srgbClr>
                </a:solidFill>
                <a:effectLst/>
                <a:uLnTx/>
                <a:uFillTx/>
                <a:latin typeface="Humanst521 Lt BT"/>
                <a:cs typeface="Franklin Gothic Book"/>
              </a:rPr>
              <a:t>** </a:t>
            </a:r>
            <a:r>
              <a:rPr kumimoji="0" lang="en-US" sz="1400" b="0" i="0" u="none" strike="noStrike" kern="1000" cap="none" spc="30" normalizeH="0" noProof="0" dirty="0" smtClean="0">
                <a:ln>
                  <a:noFill/>
                </a:ln>
                <a:solidFill>
                  <a:srgbClr val="000000">
                    <a:lumMod val="85000"/>
                    <a:lumOff val="15000"/>
                  </a:srgbClr>
                </a:solidFill>
                <a:effectLst/>
                <a:uLnTx/>
                <a:uFillTx/>
                <a:latin typeface="Humanst521 Lt BT"/>
                <a:cs typeface="Franklin Gothic Book"/>
              </a:rPr>
              <a:t>Abel et al., PRL124(2020)081803</a:t>
            </a:r>
            <a:endParaRPr kumimoji="0" lang="en-US" sz="1400" b="0" i="0" u="none" strike="noStrike" kern="1000" cap="none" spc="30" normalizeH="0" baseline="0" noProof="0" dirty="0" smtClean="0">
              <a:ln>
                <a:noFill/>
              </a:ln>
              <a:solidFill>
                <a:srgbClr val="000000">
                  <a:lumMod val="85000"/>
                  <a:lumOff val="15000"/>
                </a:srgbClr>
              </a:solidFill>
              <a:effectLst/>
              <a:uLnTx/>
              <a:uFillTx/>
              <a:latin typeface="Humanst521 Lt BT"/>
              <a:cs typeface="Franklin Gothic Book"/>
            </a:endParaRPr>
          </a:p>
        </p:txBody>
      </p:sp>
      <p:sp>
        <p:nvSpPr>
          <p:cNvPr id="9" name="Rectangle 8"/>
          <p:cNvSpPr/>
          <p:nvPr/>
        </p:nvSpPr>
        <p:spPr bwMode="auto">
          <a:xfrm>
            <a:off x="8232601" y="2816348"/>
            <a:ext cx="149517" cy="45719"/>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Lt BT"/>
              <a:cs typeface="Arial"/>
            </a:endParaRPr>
          </a:p>
        </p:txBody>
      </p:sp>
      <p:sp>
        <p:nvSpPr>
          <p:cNvPr id="46" name="Hexagon 45"/>
          <p:cNvSpPr/>
          <p:nvPr/>
        </p:nvSpPr>
        <p:spPr bwMode="auto">
          <a:xfrm rot="5400000">
            <a:off x="1716526" y="177494"/>
            <a:ext cx="90000" cy="90000"/>
          </a:xfrm>
          <a:prstGeom prst="hexagon">
            <a:avLst/>
          </a:prstGeom>
          <a:no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32168202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59632" y="699542"/>
            <a:ext cx="5328592" cy="1352897"/>
          </a:xfrm>
        </p:spPr>
      </p:pic>
      <p:sp>
        <p:nvSpPr>
          <p:cNvPr id="3" name="Title 2"/>
          <p:cNvSpPr>
            <a:spLocks noGrp="1"/>
          </p:cNvSpPr>
          <p:nvPr>
            <p:ph type="title"/>
          </p:nvPr>
        </p:nvSpPr>
        <p:spPr/>
        <p:txBody>
          <a:bodyPr/>
          <a:lstStyle/>
          <a:p>
            <a:r>
              <a:rPr lang="en-US" dirty="0" smtClean="0"/>
              <a:t>Frozen-spin in a compact SR for beta-decay ions</a:t>
            </a:r>
            <a:endParaRPr lang="en-US" dirty="0"/>
          </a:p>
        </p:txBody>
      </p:sp>
      <mc:AlternateContent xmlns:mc="http://schemas.openxmlformats.org/markup-compatibility/2006">
        <mc:Choice xmlns:a14="http://schemas.microsoft.com/office/drawing/2010/main" Requires="a14">
          <p:sp>
            <p:nvSpPr>
              <p:cNvPr id="6" name="Content Placeholder 5"/>
              <p:cNvSpPr>
                <a:spLocks noGrp="1"/>
              </p:cNvSpPr>
              <p:nvPr>
                <p:ph sz="quarter" idx="18"/>
              </p:nvPr>
            </p:nvSpPr>
            <p:spPr>
              <a:xfrm>
                <a:off x="611560" y="2571750"/>
                <a:ext cx="3816424" cy="2141811"/>
              </a:xfrm>
            </p:spPr>
            <p:txBody>
              <a:bodyPr/>
              <a:lstStyle/>
              <a:p>
                <a:pPr marL="0" indent="0">
                  <a:buNone/>
                </a:pPr>
                <a:r>
                  <a:rPr lang="en-US" dirty="0" smtClean="0"/>
                  <a:t>Advantages compared to muon:</a:t>
                </a:r>
              </a:p>
              <a:p>
                <a:r>
                  <a:rPr lang="en-US" dirty="0" smtClean="0"/>
                  <a:t>Much longer beta decay life time</a:t>
                </a:r>
              </a:p>
              <a:p>
                <a:r>
                  <a:rPr lang="en-US" dirty="0" smtClean="0"/>
                  <a:t>Sensitive to QCD-theta term</a:t>
                </a:r>
              </a:p>
              <a:p>
                <a:r>
                  <a:rPr lang="en-US" dirty="0" smtClean="0"/>
                  <a:t>Ideally magnetic momentum with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𝜇</m:t>
                        </m:r>
                      </m:sub>
                    </m:sSub>
                  </m:oMath>
                </a14:m>
              </a:p>
              <a:p>
                <a:r>
                  <a:rPr lang="en-US" dirty="0"/>
                  <a:t>Input </a:t>
                </a:r>
                <a:r>
                  <a:rPr lang="en-US" dirty="0" smtClean="0"/>
                  <a:t>from theory and nuclear physics needed to identify ideal </a:t>
                </a:r>
                <a:r>
                  <a:rPr lang="en-US" dirty="0" err="1" smtClean="0"/>
                  <a:t>isotop</a:t>
                </a:r>
                <a:r>
                  <a:rPr lang="en-US" dirty="0" smtClean="0"/>
                  <a:t> </a:t>
                </a:r>
                <a:endParaRPr lang="en-US" dirty="0"/>
              </a:p>
              <a:p>
                <a:pPr marL="0" indent="0">
                  <a:buNone/>
                </a:pPr>
                <a:endParaRPr lang="en-US" dirty="0"/>
              </a:p>
            </p:txBody>
          </p:sp>
        </mc:Choice>
        <mc:Fallback>
          <p:sp>
            <p:nvSpPr>
              <p:cNvPr id="6" name="Content Placeholder 5"/>
              <p:cNvSpPr>
                <a:spLocks noGrp="1" noRot="1" noChangeAspect="1" noMove="1" noResize="1" noEditPoints="1" noAdjustHandles="1" noChangeArrowheads="1" noChangeShapeType="1" noTextEdit="1"/>
              </p:cNvSpPr>
              <p:nvPr>
                <p:ph sz="quarter" idx="18"/>
              </p:nvPr>
            </p:nvSpPr>
            <p:spPr>
              <a:xfrm>
                <a:off x="611560" y="2571750"/>
                <a:ext cx="3816424" cy="2141811"/>
              </a:xfrm>
              <a:blipFill>
                <a:blip r:embed="rId3"/>
                <a:stretch>
                  <a:fillRect l="-3355" t="-2849"/>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8567738" y="4967288"/>
            <a:ext cx="576262" cy="147637"/>
          </a:xfrm>
        </p:spPr>
        <p:txBody>
          <a:bodyPr/>
          <a:lstStyle/>
          <a:p>
            <a:pPr algn="r">
              <a:defRPr/>
            </a:pPr>
            <a:r>
              <a:rPr lang="de-DE"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30</a:t>
            </a:fld>
            <a:endParaRPr lang="de-DE" dirty="0">
              <a:latin typeface="Humanst521 Lt BT" panose="020B0402020204020304" pitchFamily="34" charset="0"/>
            </a:endParaRPr>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923678"/>
            <a:ext cx="4321881" cy="3219822"/>
          </a:xfrm>
          <a:prstGeom prst="rect">
            <a:avLst/>
          </a:prstGeom>
        </p:spPr>
      </p:pic>
    </p:spTree>
    <p:extLst>
      <p:ext uri="{BB962C8B-B14F-4D97-AF65-F5344CB8AC3E}">
        <p14:creationId xmlns:p14="http://schemas.microsoft.com/office/powerpoint/2010/main" val="261783022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lstStyle/>
          <a:p>
            <a:r>
              <a:rPr lang="de-CH" dirty="0" smtClean="0"/>
              <a:t>Measurement </a:t>
            </a:r>
            <a:r>
              <a:rPr lang="de-CH" dirty="0" err="1" smtClean="0"/>
              <a:t>of</a:t>
            </a:r>
            <a:r>
              <a:rPr lang="de-CH" dirty="0" smtClean="0"/>
              <a:t> </a:t>
            </a:r>
            <a:r>
              <a:rPr lang="de-CH" dirty="0" err="1" smtClean="0"/>
              <a:t>Axions</a:t>
            </a:r>
            <a:r>
              <a:rPr lang="de-CH" dirty="0" smtClean="0"/>
              <a:t> </a:t>
            </a:r>
            <a:r>
              <a:rPr lang="de-CH" dirty="0" err="1" smtClean="0"/>
              <a:t>using</a:t>
            </a:r>
            <a:r>
              <a:rPr lang="de-CH" dirty="0" smtClean="0"/>
              <a:t> </a:t>
            </a:r>
            <a:r>
              <a:rPr lang="de-CH" dirty="0" err="1" smtClean="0"/>
              <a:t>deuterons</a:t>
            </a:r>
            <a:endParaRPr lang="en-US" dirty="0"/>
          </a:p>
        </p:txBody>
      </p:sp>
      <p:sp>
        <p:nvSpPr>
          <p:cNvPr id="7" name="Title 6"/>
          <p:cNvSpPr>
            <a:spLocks noGrp="1"/>
          </p:cNvSpPr>
          <p:nvPr>
            <p:ph type="title"/>
          </p:nvPr>
        </p:nvSpPr>
        <p:spPr/>
        <p:txBody>
          <a:bodyPr/>
          <a:lstStyle/>
          <a:p>
            <a:r>
              <a:rPr lang="en-US" dirty="0" smtClean="0"/>
              <a:t>JEDI – </a:t>
            </a:r>
            <a:r>
              <a:rPr lang="en-US" u="sng" dirty="0" smtClean="0"/>
              <a:t>J</a:t>
            </a:r>
            <a:r>
              <a:rPr lang="de-CH" dirty="0" err="1" smtClean="0"/>
              <a:t>ülich</a:t>
            </a:r>
            <a:r>
              <a:rPr lang="de-CH" dirty="0" smtClean="0"/>
              <a:t> </a:t>
            </a:r>
            <a:r>
              <a:rPr lang="de-CH" u="sng" dirty="0" smtClean="0"/>
              <a:t>ED</a:t>
            </a:r>
            <a:r>
              <a:rPr lang="de-CH" dirty="0" smtClean="0"/>
              <a:t>M </a:t>
            </a:r>
            <a:r>
              <a:rPr lang="de-CH" u="sng" dirty="0" err="1" smtClean="0"/>
              <a:t>I</a:t>
            </a:r>
            <a:r>
              <a:rPr lang="de-CH" dirty="0" err="1" smtClean="0"/>
              <a:t>nvestigations</a:t>
            </a:r>
            <a:endParaRPr lang="en-US" dirty="0"/>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479642"/>
            <a:ext cx="7535327" cy="2676899"/>
          </a:xfrm>
          <a:prstGeom prst="rect">
            <a:avLst/>
          </a:prstGeom>
        </p:spPr>
      </p:pic>
      <p:pic>
        <p:nvPicPr>
          <p:cNvPr id="2" name="Picture 1"/>
          <p:cNvPicPr>
            <a:picLocks noChangeAspect="1"/>
          </p:cNvPicPr>
          <p:nvPr/>
        </p:nvPicPr>
        <p:blipFill>
          <a:blip r:embed="rId3">
            <a:lum bright="20000"/>
          </a:blip>
          <a:stretch>
            <a:fillRect/>
          </a:stretch>
        </p:blipFill>
        <p:spPr>
          <a:xfrm>
            <a:off x="5694891" y="660434"/>
            <a:ext cx="3090346" cy="207286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849539" y="2427734"/>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dirty="0" smtClean="0">
                <a:solidFill>
                  <a:schemeClr val="bg1"/>
                </a:solidFill>
                <a:latin typeface="Calibri"/>
              </a:rPr>
              <a:t>Cooler Synchrotron COSY @FZJ</a:t>
            </a:r>
          </a:p>
        </p:txBody>
      </p:sp>
    </p:spTree>
    <p:extLst>
      <p:ext uri="{BB962C8B-B14F-4D97-AF65-F5344CB8AC3E}">
        <p14:creationId xmlns:p14="http://schemas.microsoft.com/office/powerpoint/2010/main" val="183760530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smtClean="0"/>
              <a:t>First </a:t>
            </a:r>
            <a:r>
              <a:rPr lang="de-CH" dirty="0" err="1" smtClean="0"/>
              <a:t>results</a:t>
            </a:r>
            <a:r>
              <a:rPr lang="en-US" dirty="0" smtClean="0"/>
              <a:t>:</a:t>
            </a:r>
            <a:r>
              <a:rPr lang="de-CH" dirty="0" smtClean="0"/>
              <a:t> ALPS at JEDI</a:t>
            </a:r>
            <a:endParaRPr lang="en-US" dirty="0"/>
          </a:p>
        </p:txBody>
      </p:sp>
      <p:sp>
        <p:nvSpPr>
          <p:cNvPr id="4" name="Slide Number Placeholder 3"/>
          <p:cNvSpPr>
            <a:spLocks noGrp="1"/>
          </p:cNvSpPr>
          <p:nvPr>
            <p:ph type="sldNum" sz="quarter" idx="16"/>
          </p:nvPr>
        </p:nvSpPr>
        <p:spPr/>
        <p:txBody>
          <a:bodyPr/>
          <a:lstStyle/>
          <a:p>
            <a:pPr algn="r">
              <a:defRPr/>
            </a:pPr>
            <a:r>
              <a:rPr lang="de-DE" smtClean="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32</a:t>
            </a:fld>
            <a:endParaRPr lang="de-DE" dirty="0">
              <a:latin typeface="Humanst521 Lt BT" panose="020B0402020204020304" pitchFamily="34" charset="0"/>
            </a:endParaRPr>
          </a:p>
        </p:txBody>
      </p:sp>
      <p:pic>
        <p:nvPicPr>
          <p:cNvPr id="8" name="Content Placeholder 7" descr="Screen Clippi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r="41747"/>
          <a:stretch/>
        </p:blipFill>
        <p:spPr>
          <a:xfrm>
            <a:off x="179512" y="913155"/>
            <a:ext cx="4320480" cy="3686417"/>
          </a:xfr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2305089"/>
            <a:ext cx="4067248" cy="2810549"/>
          </a:xfrm>
          <a:prstGeom prst="rect">
            <a:avLst/>
          </a:prstGeom>
        </p:spPr>
      </p:pic>
      <p:pic>
        <p:nvPicPr>
          <p:cNvPr id="11" name="Content Placeholder 7" descr="Screen Clipping"/>
          <p:cNvPicPr>
            <a:picLocks noChangeAspect="1"/>
          </p:cNvPicPr>
          <p:nvPr/>
        </p:nvPicPr>
        <p:blipFill rotWithShape="1">
          <a:blip r:embed="rId2">
            <a:extLst>
              <a:ext uri="{28A0092B-C50C-407E-A947-70E740481C1C}">
                <a14:useLocalDpi xmlns:a14="http://schemas.microsoft.com/office/drawing/2010/main" val="0"/>
              </a:ext>
            </a:extLst>
          </a:blip>
          <a:srcRect l="62994" t="13511" b="35702"/>
          <a:stretch/>
        </p:blipFill>
        <p:spPr>
          <a:xfrm>
            <a:off x="5961549" y="483518"/>
            <a:ext cx="2532634" cy="1727562"/>
          </a:xfrm>
          <a:prstGeom prst="rect">
            <a:avLst/>
          </a:prstGeom>
        </p:spPr>
      </p:pic>
    </p:spTree>
    <p:extLst>
      <p:ext uri="{BB962C8B-B14F-4D97-AF65-F5344CB8AC3E}">
        <p14:creationId xmlns:p14="http://schemas.microsoft.com/office/powerpoint/2010/main" val="337324560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Conclusions</a:t>
            </a:r>
            <a:endParaRPr lang="en-US" dirty="0"/>
          </a:p>
        </p:txBody>
      </p:sp>
      <mc:AlternateContent xmlns:mc="http://schemas.openxmlformats.org/markup-compatibility/2006" xmlns:a14="http://schemas.microsoft.com/office/drawing/2010/main">
        <mc:Choice Requires="a14">
          <p:sp>
            <p:nvSpPr>
              <p:cNvPr id="6" name="Text Placeholder 5"/>
              <p:cNvSpPr>
                <a:spLocks noGrp="1"/>
              </p:cNvSpPr>
              <p:nvPr>
                <p:ph type="body" sz="quarter" idx="13"/>
              </p:nvPr>
            </p:nvSpPr>
            <p:spPr>
              <a:xfrm>
                <a:off x="827088" y="764867"/>
                <a:ext cx="4032944" cy="4183379"/>
              </a:xfrm>
            </p:spPr>
            <p:txBody>
              <a:bodyPr/>
              <a:lstStyle/>
              <a:p>
                <a:r>
                  <a:rPr lang="en-US" dirty="0" smtClean="0"/>
                  <a:t>Storage rings exploiting the frozen-spin technique could provide a new window to CP violation manifesting in EDM of charged particles</a:t>
                </a:r>
              </a:p>
              <a:p>
                <a:endParaRPr lang="en-US" dirty="0" smtClean="0"/>
              </a:p>
              <a:p>
                <a:r>
                  <a:rPr lang="en-US" dirty="0" smtClean="0"/>
                  <a:t>At PSI a compact muon EDM experiment is being setup for demonstration</a:t>
                </a:r>
              </a:p>
              <a:p>
                <a:endParaRPr lang="en-US" dirty="0" smtClean="0"/>
              </a:p>
              <a:p>
                <a:r>
                  <a:rPr lang="en-US" dirty="0" smtClean="0"/>
                  <a:t>The international storage ring EDM collaboration proposed a new lattice for, e.g. BNL to search with a sensitivity of better than</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𝑝</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−29</m:t>
                          </m:r>
                        </m:sup>
                      </m:sSup>
                      <m:r>
                        <a:rPr lang="en-US" b="0" i="1" smtClean="0">
                          <a:latin typeface="Cambria Math" panose="02040503050406030204" pitchFamily="18" charset="0"/>
                        </a:rPr>
                        <m:t>𝑒</m:t>
                      </m:r>
                      <m:r>
                        <m:rPr>
                          <m:sty m:val="p"/>
                        </m:rPr>
                        <a:rPr lang="en-US" b="0" i="0" smtClean="0">
                          <a:latin typeface="Cambria Math" panose="02040503050406030204" pitchFamily="18" charset="0"/>
                        </a:rPr>
                        <m:t>cm</m:t>
                      </m:r>
                    </m:oMath>
                  </m:oMathPara>
                </a14:m>
                <a:endParaRPr lang="en-US" b="0" dirty="0" smtClean="0"/>
              </a:p>
              <a:p>
                <a:pPr marL="0" indent="0">
                  <a:buNone/>
                </a:pPr>
                <a:endParaRPr lang="en-US" dirty="0"/>
              </a:p>
            </p:txBody>
          </p:sp>
        </mc:Choice>
        <mc:Fallback xmlns="">
          <p:sp>
            <p:nvSpPr>
              <p:cNvPr id="6" name="Text Placeholder 5"/>
              <p:cNvSpPr>
                <a:spLocks noGrp="1" noRot="1" noChangeAspect="1" noMove="1" noResize="1" noEditPoints="1" noAdjustHandles="1" noChangeArrowheads="1" noChangeShapeType="1" noTextEdit="1"/>
              </p:cNvSpPr>
              <p:nvPr>
                <p:ph type="body" sz="quarter" idx="13"/>
              </p:nvPr>
            </p:nvSpPr>
            <p:spPr>
              <a:xfrm>
                <a:off x="827088" y="764867"/>
                <a:ext cx="4032944" cy="4183379"/>
              </a:xfrm>
              <a:blipFill>
                <a:blip r:embed="rId2"/>
                <a:stretch>
                  <a:fillRect l="-1362" r="-1967"/>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8567738" y="4967288"/>
            <a:ext cx="576262" cy="147637"/>
          </a:xfrm>
        </p:spPr>
        <p:txBody>
          <a:bodyPr/>
          <a:lstStyle/>
          <a:p>
            <a:pPr algn="r">
              <a:defRPr/>
            </a:pPr>
            <a:r>
              <a:rPr lang="de-DE" dirty="0" err="1" smtClean="0">
                <a:latin typeface="Humanst521 Lt BT" panose="020B0402020204020304" pitchFamily="34" charset="0"/>
              </a:rPr>
              <a:t>page</a:t>
            </a:r>
            <a:r>
              <a:rPr lang="de-DE" dirty="0" smtClean="0">
                <a:latin typeface="Humanst521 Lt BT" panose="020B0402020204020304" pitchFamily="34" charset="0"/>
              </a:rPr>
              <a:t> </a:t>
            </a:r>
            <a:fld id="{EBC07571-3134-BB4B-B83F-1A9FE18D34F3}" type="slidenum">
              <a:rPr lang="de-DE" smtClean="0">
                <a:latin typeface="Humanst521 Lt BT" panose="020B0402020204020304" pitchFamily="34" charset="0"/>
              </a:rPr>
              <a:pPr algn="r">
                <a:defRPr/>
              </a:pPr>
              <a:t>33</a:t>
            </a:fld>
            <a:endParaRPr lang="de-DE" dirty="0">
              <a:latin typeface="Humanst521 Lt BT" panose="020B0402020204020304" pitchFamily="34" charset="0"/>
            </a:endParaRPr>
          </a:p>
        </p:txBody>
      </p:sp>
    </p:spTree>
    <p:extLst>
      <p:ext uri="{BB962C8B-B14F-4D97-AF65-F5344CB8AC3E}">
        <p14:creationId xmlns:p14="http://schemas.microsoft.com/office/powerpoint/2010/main" val="222594797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sz="quarter" idx="13"/>
                <p:extLst>
                  <p:ext uri="{D42A27DB-BD31-4B8C-83A1-F6EECF244321}">
                    <p14:modId xmlns:p14="http://schemas.microsoft.com/office/powerpoint/2010/main" val="1844479172"/>
                  </p:ext>
                </p:extLst>
              </p:nvPr>
            </p:nvGraphicFramePr>
            <p:xfrm>
              <a:off x="0" y="588623"/>
              <a:ext cx="9144000" cy="4607739"/>
            </p:xfrm>
            <a:graphic>
              <a:graphicData uri="http://schemas.openxmlformats.org/drawingml/2006/table">
                <a:tbl>
                  <a:tblPr firstRow="1" bandRow="1">
                    <a:tableStyleId>{5C22544A-7EE6-4342-B048-85BDC9FD1C3A}</a:tableStyleId>
                  </a:tblPr>
                  <a:tblGrid>
                    <a:gridCol w="1228906">
                      <a:extLst>
                        <a:ext uri="{9D8B030D-6E8A-4147-A177-3AD203B41FA5}">
                          <a16:colId xmlns:a16="http://schemas.microsoft.com/office/drawing/2014/main" val="1134804300"/>
                        </a:ext>
                      </a:extLst>
                    </a:gridCol>
                    <a:gridCol w="1879504">
                      <a:extLst>
                        <a:ext uri="{9D8B030D-6E8A-4147-A177-3AD203B41FA5}">
                          <a16:colId xmlns:a16="http://schemas.microsoft.com/office/drawing/2014/main" val="1035061618"/>
                        </a:ext>
                      </a:extLst>
                    </a:gridCol>
                    <a:gridCol w="2313236">
                      <a:extLst>
                        <a:ext uri="{9D8B030D-6E8A-4147-A177-3AD203B41FA5}">
                          <a16:colId xmlns:a16="http://schemas.microsoft.com/office/drawing/2014/main" val="3281839316"/>
                        </a:ext>
                      </a:extLst>
                    </a:gridCol>
                    <a:gridCol w="3722354">
                      <a:extLst>
                        <a:ext uri="{9D8B030D-6E8A-4147-A177-3AD203B41FA5}">
                          <a16:colId xmlns:a16="http://schemas.microsoft.com/office/drawing/2014/main" val="4061294092"/>
                        </a:ext>
                      </a:extLst>
                    </a:gridCol>
                  </a:tblGrid>
                  <a:tr h="398705">
                    <a:tc>
                      <a:txBody>
                        <a:bodyPr/>
                        <a:lstStyle/>
                        <a:p>
                          <a:r>
                            <a:rPr lang="en-US" sz="1600" b="0" dirty="0" smtClean="0">
                              <a:latin typeface="Humanst521 BT" panose="020B0602020204020204" pitchFamily="34" charset="0"/>
                            </a:rPr>
                            <a:t>Particle</a:t>
                          </a:r>
                          <a:endParaRPr lang="en-US" sz="1600" b="0" dirty="0"/>
                        </a:p>
                      </a:txBody>
                      <a:tcPr/>
                    </a:tc>
                    <a:tc>
                      <a:txBody>
                        <a:bodyPr/>
                        <a:lstStyle/>
                        <a:p>
                          <a:r>
                            <a:rPr lang="en-US" sz="1600" b="0" dirty="0" smtClean="0">
                              <a:latin typeface="Humanst521 BT" panose="020B0602020204020204" pitchFamily="34" charset="0"/>
                            </a:rPr>
                            <a:t>Limit /</a:t>
                          </a:r>
                          <a:r>
                            <a:rPr lang="en-US" sz="1600" b="0" dirty="0" err="1" smtClean="0"/>
                            <a:t>ecm</a:t>
                          </a:r>
                          <a:r>
                            <a:rPr lang="en-US" sz="1600" b="0" dirty="0" smtClean="0"/>
                            <a:t> 90%CL</a:t>
                          </a:r>
                          <a:endParaRPr lang="en-US" sz="1600" b="0" dirty="0"/>
                        </a:p>
                      </a:txBody>
                      <a:tcPr/>
                    </a:tc>
                    <a:tc>
                      <a:txBody>
                        <a:bodyPr/>
                        <a:lstStyle/>
                        <a:p>
                          <a:r>
                            <a:rPr lang="en-US" sz="1600" b="0" dirty="0" smtClean="0">
                              <a:latin typeface="Humanst521 BT" panose="020B0602020204020204" pitchFamily="34" charset="0"/>
                            </a:rPr>
                            <a:t>System</a:t>
                          </a:r>
                          <a:endParaRPr lang="en-US" sz="1600" b="0" dirty="0"/>
                        </a:p>
                      </a:txBody>
                      <a:tcPr/>
                    </a:tc>
                    <a:tc>
                      <a:txBody>
                        <a:bodyPr/>
                        <a:lstStyle/>
                        <a:p>
                          <a:r>
                            <a:rPr lang="en-US" sz="1600" b="0" dirty="0" smtClean="0">
                              <a:latin typeface="Humanst521 BT" panose="020B0602020204020204" pitchFamily="34" charset="0"/>
                            </a:rPr>
                            <a:t>Reference</a:t>
                          </a:r>
                          <a:endParaRPr lang="en-US" sz="1600" b="0" dirty="0"/>
                        </a:p>
                      </a:txBody>
                      <a:tcPr/>
                    </a:tc>
                    <a:extLst>
                      <a:ext uri="{0D108BD9-81ED-4DB2-BD59-A6C34878D82A}">
                        <a16:rowId xmlns:a16="http://schemas.microsoft.com/office/drawing/2014/main" val="238679607"/>
                      </a:ext>
                    </a:extLst>
                  </a:tr>
                  <a:tr h="0">
                    <a:tc>
                      <a:txBody>
                        <a:bodyPr/>
                        <a:lstStyle/>
                        <a:p>
                          <a:r>
                            <a:rPr lang="en-US" sz="1600" dirty="0" smtClean="0">
                              <a:latin typeface="Humanst521 BT" panose="020B0602020204020204" pitchFamily="34" charset="0"/>
                            </a:rPr>
                            <a:t>n</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1.8×</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−26</m:t>
                                    </m:r>
                                  </m:sup>
                                </m:sSup>
                              </m:oMath>
                            </m:oMathPara>
                          </a14:m>
                          <a:endParaRPr lang="en-US" sz="1600" dirty="0">
                            <a:latin typeface="Humanst521 BT" panose="020B0602020204020204" pitchFamily="34" charset="0"/>
                          </a:endParaRPr>
                        </a:p>
                      </a:txBody>
                      <a:tcPr/>
                    </a:tc>
                    <a:tc>
                      <a:txBody>
                        <a:bodyPr/>
                        <a:lstStyle/>
                        <a:p>
                          <a:r>
                            <a:rPr lang="en-US" sz="1600" dirty="0" err="1" smtClean="0">
                              <a:latin typeface="Humanst521 BT" panose="020B0602020204020204" pitchFamily="34" charset="0"/>
                            </a:rPr>
                            <a:t>Ultra</a:t>
                          </a:r>
                          <a:r>
                            <a:rPr lang="en-US" sz="1600" baseline="0" dirty="0" err="1" smtClean="0"/>
                            <a:t>cold</a:t>
                          </a:r>
                          <a:r>
                            <a:rPr lang="en-US" sz="1600" baseline="0" dirty="0" smtClean="0"/>
                            <a:t> neutrons</a:t>
                          </a:r>
                          <a:endParaRPr lang="en-US" sz="1600" dirty="0"/>
                        </a:p>
                      </a:txBody>
                      <a:tcPr marL="45720" marR="45720"/>
                    </a:tc>
                    <a:tc>
                      <a:txBody>
                        <a:bodyPr/>
                        <a:lstStyle/>
                        <a:p>
                          <a:r>
                            <a:rPr lang="en-US" sz="1400" dirty="0" smtClean="0">
                              <a:latin typeface="Humanst521 BT" panose="020B0602020204020204" pitchFamily="34" charset="0"/>
                              <a:hlinkClick r:id="rId3"/>
                            </a:rPr>
                            <a:t>[Abel et al., PRL124, 081808,</a:t>
                          </a:r>
                          <a:r>
                            <a:rPr lang="en-US" sz="1400" baseline="0" dirty="0" smtClean="0">
                              <a:hlinkClick r:id="rId3"/>
                            </a:rPr>
                            <a:t> 2020]</a:t>
                          </a:r>
                          <a:endParaRPr lang="en-US" sz="1400" dirty="0"/>
                        </a:p>
                      </a:txBody>
                      <a:tcPr marL="45720" marR="45720"/>
                    </a:tc>
                    <a:extLst>
                      <a:ext uri="{0D108BD9-81ED-4DB2-BD59-A6C34878D82A}">
                        <a16:rowId xmlns:a16="http://schemas.microsoft.com/office/drawing/2014/main" val="583830665"/>
                      </a:ext>
                    </a:extLst>
                  </a:tr>
                  <a:tr h="0">
                    <a:tc>
                      <a:txBody>
                        <a:bodyPr/>
                        <a:lstStyle/>
                        <a:p>
                          <a:r>
                            <a:rPr lang="en-US" sz="1600" dirty="0" smtClean="0">
                              <a:latin typeface="Humanst521 BT" panose="020B0602020204020204" pitchFamily="34" charset="0"/>
                            </a:rPr>
                            <a:t>Hg</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6.3×</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−30</m:t>
                                    </m:r>
                                  </m:sup>
                                </m:sSup>
                              </m:oMath>
                            </m:oMathPara>
                          </a14:m>
                          <a:endParaRPr lang="en-US" sz="1600" dirty="0">
                            <a:latin typeface="Humanst521 BT" panose="020B0602020204020204" pitchFamily="34" charset="0"/>
                          </a:endParaRPr>
                        </a:p>
                      </a:txBody>
                      <a:tcPr/>
                    </a:tc>
                    <a:tc>
                      <a:txBody>
                        <a:bodyPr/>
                        <a:lstStyle/>
                        <a:p>
                          <a:r>
                            <a:rPr lang="en-US" sz="1600" dirty="0" smtClean="0">
                              <a:latin typeface="Humanst521 BT" panose="020B0602020204020204" pitchFamily="34" charset="0"/>
                            </a:rPr>
                            <a:t>Hg vapor</a:t>
                          </a:r>
                          <a:endParaRPr lang="en-US" sz="1600" dirty="0"/>
                        </a:p>
                      </a:txBody>
                      <a:tcPr marL="45720" marR="45720"/>
                    </a:tc>
                    <a:tc>
                      <a:txBody>
                        <a:bodyPr/>
                        <a:lstStyle/>
                        <a:p>
                          <a:r>
                            <a:rPr lang="en-US" sz="1400" dirty="0" smtClean="0">
                              <a:latin typeface="Humanst521 BT" panose="020B0602020204020204" pitchFamily="34" charset="0"/>
                            </a:rPr>
                            <a:t>[</a:t>
                          </a:r>
                          <a:r>
                            <a:rPr lang="en-US" sz="1400" dirty="0" err="1" smtClean="0">
                              <a:hlinkClick r:id="rId4"/>
                            </a:rPr>
                            <a:t>Graner</a:t>
                          </a:r>
                          <a:r>
                            <a:rPr lang="en-US" sz="1400" baseline="0" dirty="0" smtClean="0">
                              <a:hlinkClick r:id="rId4"/>
                            </a:rPr>
                            <a:t> et al., PRL116, 161601, 2016</a:t>
                          </a:r>
                          <a:r>
                            <a:rPr lang="en-US" sz="1400" baseline="0" dirty="0" smtClean="0"/>
                            <a:t>]</a:t>
                          </a:r>
                          <a:endParaRPr lang="en-US" sz="1400" dirty="0"/>
                        </a:p>
                      </a:txBody>
                      <a:tcPr marL="45720" marR="45720"/>
                    </a:tc>
                    <a:extLst>
                      <a:ext uri="{0D108BD9-81ED-4DB2-BD59-A6C34878D82A}">
                        <a16:rowId xmlns:a16="http://schemas.microsoft.com/office/drawing/2014/main" val="130096610"/>
                      </a:ext>
                    </a:extLst>
                  </a:tr>
                  <a:tr h="0">
                    <a:tc>
                      <a:txBody>
                        <a:bodyPr/>
                        <a:lstStyle/>
                        <a:p>
                          <a:r>
                            <a:rPr lang="en-US" sz="1600" dirty="0" smtClean="0">
                              <a:latin typeface="Humanst521 BT" panose="020B0602020204020204" pitchFamily="34" charset="0"/>
                              <a:sym typeface="Wingdings" panose="05000000000000000000" pitchFamily="2" charset="2"/>
                            </a:rPr>
                            <a:t>   p</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2.0×</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−25</m:t>
                                    </m:r>
                                  </m:sup>
                                </m:sSup>
                              </m:oMath>
                            </m:oMathPara>
                          </a14:m>
                          <a:endParaRPr lang="en-US" sz="1600" dirty="0">
                            <a:latin typeface="Humanst521 BT" panose="020B0602020204020204" pitchFamily="34" charset="0"/>
                          </a:endParaRPr>
                        </a:p>
                      </a:txBody>
                      <a:tcPr>
                        <a:lnR w="38100" cap="flat" cmpd="sng" algn="ctr">
                          <a:solidFill>
                            <a:schemeClr val="accent3"/>
                          </a:solidFill>
                          <a:prstDash val="solid"/>
                          <a:round/>
                          <a:headEnd type="none" w="med" len="med"/>
                          <a:tailEnd type="none" w="med" len="med"/>
                        </a:lnR>
                      </a:tcPr>
                    </a:tc>
                    <a:tc rowSpan="3">
                      <a:txBody>
                        <a:bodyPr/>
                        <a:lstStyle/>
                        <a:p>
                          <a:pPr algn="ctr"/>
                          <a:r>
                            <a:rPr lang="en-US" sz="1600" dirty="0" smtClean="0">
                              <a:solidFill>
                                <a:srgbClr val="FF0000"/>
                              </a:solidFill>
                              <a:latin typeface="Humanst521 BT" panose="020B0602020204020204" pitchFamily="34" charset="0"/>
                            </a:rPr>
                            <a:t>Assuming all others zero</a:t>
                          </a:r>
                          <a:endParaRPr lang="en-US" sz="1600" dirty="0">
                            <a:solidFill>
                              <a:srgbClr val="FF0000"/>
                            </a:solidFill>
                          </a:endParaRPr>
                        </a:p>
                      </a:txBody>
                      <a:tcPr marL="45720" marR="45720" vert="vert270" anchor="ctr">
                        <a:lnL w="38100" cap="flat" cmpd="sng" algn="ctr">
                          <a:solidFill>
                            <a:schemeClr val="accent3"/>
                          </a:solidFill>
                          <a:prstDash val="solid"/>
                          <a:round/>
                          <a:headEnd type="none" w="med" len="med"/>
                          <a:tailEnd type="none" w="med" len="med"/>
                        </a:lnL>
                      </a:tcPr>
                    </a:tc>
                    <a:tc rowSpan="3">
                      <a:txBody>
                        <a:bodyPr/>
                        <a:lstStyle/>
                        <a:p>
                          <a:endParaRPr lang="en-US" sz="1400" dirty="0">
                            <a:latin typeface="Humanst521 BT" panose="020B0602020204020204" pitchFamily="34" charset="0"/>
                          </a:endParaRPr>
                        </a:p>
                      </a:txBody>
                      <a:tcPr marL="45720" marR="45720"/>
                    </a:tc>
                    <a:extLst>
                      <a:ext uri="{0D108BD9-81ED-4DB2-BD59-A6C34878D82A}">
                        <a16:rowId xmlns:a16="http://schemas.microsoft.com/office/drawing/2014/main" val="1662806432"/>
                      </a:ext>
                    </a:extLst>
                  </a:tr>
                  <a:tr h="0">
                    <a:tc>
                      <a:txBody>
                        <a:bodyPr/>
                        <a:lstStyle/>
                        <a:p>
                          <a:r>
                            <a:rPr lang="en-US" sz="1600" dirty="0" smtClean="0">
                              <a:latin typeface="Humanst521 BT" panose="020B0602020204020204" pitchFamily="34" charset="0"/>
                              <a:sym typeface="Wingdings" panose="05000000000000000000" pitchFamily="2" charset="2"/>
                            </a:rPr>
                            <a:t>   n</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1.2×</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−26</m:t>
                                    </m:r>
                                  </m:sup>
                                </m:sSup>
                              </m:oMath>
                            </m:oMathPara>
                          </a14:m>
                          <a:endParaRPr lang="en-US" sz="1600" dirty="0">
                            <a:latin typeface="Humanst521 BT" panose="020B0602020204020204" pitchFamily="34" charset="0"/>
                          </a:endParaRPr>
                        </a:p>
                      </a:txBody>
                      <a:tcPr>
                        <a:lnR w="38100" cap="flat" cmpd="sng" algn="ctr">
                          <a:solidFill>
                            <a:schemeClr val="accent3"/>
                          </a:solidFill>
                          <a:prstDash val="solid"/>
                          <a:round/>
                          <a:headEnd type="none" w="med" len="med"/>
                          <a:tailEnd type="none" w="med" len="med"/>
                        </a:lnR>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201321481"/>
                      </a:ext>
                    </a:extLst>
                  </a:tr>
                  <a:tr h="0">
                    <a:tc>
                      <a:txBody>
                        <a:bodyPr/>
                        <a:lstStyle/>
                        <a:p>
                          <a:r>
                            <a:rPr lang="en-US" sz="1600" dirty="0" smtClean="0">
                              <a:latin typeface="Humanst521 BT" panose="020B0602020204020204" pitchFamily="34" charset="0"/>
                              <a:sym typeface="Wingdings" panose="05000000000000000000" pitchFamily="2" charset="2"/>
                            </a:rPr>
                            <a:t>   e</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6.0</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−28</m:t>
                                    </m:r>
                                  </m:sup>
                                </m:sSup>
                              </m:oMath>
                            </m:oMathPara>
                          </a14:m>
                          <a:endParaRPr lang="en-US" sz="1600" dirty="0">
                            <a:latin typeface="Humanst521 BT" panose="020B0602020204020204" pitchFamily="34" charset="0"/>
                          </a:endParaRPr>
                        </a:p>
                      </a:txBody>
                      <a:tcPr>
                        <a:lnR w="38100" cap="flat" cmpd="sng" algn="ctr">
                          <a:solidFill>
                            <a:schemeClr val="accent3"/>
                          </a:solidFill>
                          <a:prstDash val="solid"/>
                          <a:round/>
                          <a:headEnd type="none" w="med" len="med"/>
                          <a:tailEnd type="none" w="med" len="med"/>
                        </a:lnR>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734321880"/>
                      </a:ext>
                    </a:extLst>
                  </a:tr>
                  <a:tr h="0">
                    <a:tc>
                      <a:txBody>
                        <a:bodyPr/>
                        <a:lstStyle/>
                        <a:p>
                          <a:r>
                            <a:rPr lang="en-US" sz="1600" dirty="0" err="1" smtClean="0">
                              <a:latin typeface="Humanst521 BT" panose="020B0602020204020204" pitchFamily="34" charset="0"/>
                            </a:rPr>
                            <a:t>HfF</a:t>
                          </a:r>
                          <a:r>
                            <a:rPr lang="en-US" sz="1600" dirty="0" smtClean="0">
                              <a:latin typeface="Humanst521 BT" panose="020B0602020204020204" pitchFamily="34" charset="0"/>
                            </a:rPr>
                            <a:t>+</a:t>
                          </a:r>
                          <a:endParaRPr lang="en-US" sz="1600" dirty="0"/>
                        </a:p>
                      </a:txBody>
                      <a:tcPr/>
                    </a:tc>
                    <a:tc>
                      <a:txBody>
                        <a:bodyPr/>
                        <a:lstStyle/>
                        <a:p>
                          <a:endParaRPr lang="en-US" sz="1600" dirty="0">
                            <a:latin typeface="Humanst521 BT" panose="020B0602020204020204" pitchFamily="34" charset="0"/>
                          </a:endParaRPr>
                        </a:p>
                      </a:txBody>
                      <a:tcPr/>
                    </a:tc>
                    <a:tc>
                      <a:txBody>
                        <a:bodyPr/>
                        <a:lstStyle/>
                        <a:p>
                          <a:endParaRPr lang="en-US" sz="1600" dirty="0">
                            <a:latin typeface="Humanst521 BT" panose="020B0602020204020204" pitchFamily="34" charset="0"/>
                          </a:endParaRPr>
                        </a:p>
                      </a:txBody>
                      <a:tcPr marL="45720" marR="457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Humanst521 BT" panose="020B0602020204020204" pitchFamily="34" charset="0"/>
                            </a:rPr>
                            <a:t>[</a:t>
                          </a:r>
                          <a:r>
                            <a:rPr lang="en-US" sz="1400" dirty="0" err="1" smtClean="0">
                              <a:latin typeface="Humanst521 BT" panose="020B0602020204020204" pitchFamily="34" charset="0"/>
                            </a:rPr>
                            <a:t>Roussy</a:t>
                          </a:r>
                          <a:r>
                            <a:rPr lang="en-US" sz="1400" baseline="0" dirty="0" smtClean="0">
                              <a:latin typeface="Humanst521 BT" panose="020B0602020204020204" pitchFamily="34" charset="0"/>
                            </a:rPr>
                            <a:t> et al., arXiv:2212.11841v3]</a:t>
                          </a:r>
                          <a:endParaRPr lang="en-US" sz="1400" dirty="0" smtClean="0"/>
                        </a:p>
                      </a:txBody>
                      <a:tcPr marL="45720" marR="45720"/>
                    </a:tc>
                    <a:extLst>
                      <a:ext uri="{0D108BD9-81ED-4DB2-BD59-A6C34878D82A}">
                        <a16:rowId xmlns:a16="http://schemas.microsoft.com/office/drawing/2014/main" val="958433768"/>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dirty="0" smtClean="0">
                              <a:latin typeface="Humanst521 BT" panose="020B0602020204020204" pitchFamily="34" charset="0"/>
                            </a:rPr>
                            <a:t>   </a:t>
                          </a:r>
                          <a:r>
                            <a:rPr lang="en-US" sz="1600" dirty="0" smtClean="0">
                              <a:sym typeface="Wingdings" panose="05000000000000000000" pitchFamily="2" charset="2"/>
                            </a:rPr>
                            <a:t>e</a:t>
                          </a:r>
                          <a:endParaRPr lang="en-US" sz="1600" dirty="0" smtClean="0"/>
                        </a:p>
                      </a:txBody>
                      <a:tcPr/>
                    </a:tc>
                    <a:tc>
                      <a:txBody>
                        <a:bodyPr/>
                        <a:lstStyle/>
                        <a:p>
                          <a:r>
                            <a:rPr lang="de-CH" sz="1600" dirty="0" smtClean="0">
                              <a:latin typeface="Humanst521 BT" panose="020B0602020204020204" pitchFamily="34" charset="0"/>
                            </a:rPr>
                            <a:t>     </a:t>
                          </a:r>
                          <a14:m>
                            <m:oMath xmlns:m="http://schemas.openxmlformats.org/officeDocument/2006/math">
                              <m:r>
                                <a:rPr lang="en-US" sz="1600" b="0" i="1" smtClean="0">
                                  <a:latin typeface="Cambria Math" panose="02040503050406030204" pitchFamily="18" charset="0"/>
                                </a:rPr>
                                <m:t>4.1×</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−30</m:t>
                                  </m:r>
                                </m:sup>
                              </m:sSup>
                            </m:oMath>
                          </a14:m>
                          <a:endParaRPr lang="en-US" sz="1600" dirty="0"/>
                        </a:p>
                      </a:txBody>
                      <a:tcPr>
                        <a:lnR w="38100" cap="flat" cmpd="sng" algn="ctr">
                          <a:solidFill>
                            <a:schemeClr val="accent3"/>
                          </a:solidFill>
                          <a:prstDash val="solid"/>
                          <a:round/>
                          <a:headEnd type="none" w="med" len="med"/>
                          <a:tailEnd type="none" w="med" len="med"/>
                        </a:lnR>
                      </a:tcPr>
                    </a:tc>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latin typeface="Humanst521 BT" panose="020B0602020204020204" pitchFamily="34" charset="0"/>
                            </a:rPr>
                            <a:t>Assuming all others zero</a:t>
                          </a:r>
                          <a:endParaRPr lang="en-US" sz="1600" dirty="0" smtClean="0">
                            <a:solidFill>
                              <a:srgbClr val="FF0000"/>
                            </a:solidFill>
                          </a:endParaRPr>
                        </a:p>
                      </a:txBody>
                      <a:tcPr marL="45720" marR="45720">
                        <a:lnL w="38100" cap="flat" cmpd="sng" algn="ctr">
                          <a:solidFill>
                            <a:schemeClr val="accent3"/>
                          </a:solidFill>
                          <a:prstDash val="solid"/>
                          <a:round/>
                          <a:headEnd type="none" w="med" len="med"/>
                          <a:tailEnd type="none" w="med" len="med"/>
                        </a:lnL>
                      </a:tcPr>
                    </a:tc>
                    <a:tc>
                      <a:txBody>
                        <a:bodyPr/>
                        <a:lstStyle/>
                        <a:p>
                          <a:endParaRPr lang="en-US" sz="1400" dirty="0">
                            <a:latin typeface="Humanst521 BT" panose="020B0602020204020204" pitchFamily="34" charset="0"/>
                          </a:endParaRPr>
                        </a:p>
                      </a:txBody>
                      <a:tcPr marL="45720" marR="45720"/>
                    </a:tc>
                    <a:extLst>
                      <a:ext uri="{0D108BD9-81ED-4DB2-BD59-A6C34878D82A}">
                        <a16:rowId xmlns:a16="http://schemas.microsoft.com/office/drawing/2014/main" val="269703384"/>
                      </a:ext>
                    </a:extLst>
                  </a:tr>
                  <a:tr h="0">
                    <a:tc>
                      <a:txBody>
                        <a:bodyPr/>
                        <a:lstStyle/>
                        <a:p>
                          <a:r>
                            <a:rPr lang="en-US" sz="1600" dirty="0" smtClean="0">
                              <a:latin typeface="Humanst521 BT" panose="020B0602020204020204" pitchFamily="34" charset="0"/>
                            </a:rPr>
                            <a:t>Muon</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1.5×</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−19</m:t>
                                    </m:r>
                                  </m:sup>
                                </m:sSup>
                                <m:r>
                                  <a:rPr lang="en-US" sz="1600" b="0" i="1" smtClean="0">
                                    <a:latin typeface="Cambria Math" panose="02040503050406030204" pitchFamily="18" charset="0"/>
                                  </a:rPr>
                                  <m:t> </m:t>
                                </m:r>
                              </m:oMath>
                            </m:oMathPara>
                          </a14:m>
                          <a:endParaRPr lang="en-US" sz="1600" dirty="0">
                            <a:latin typeface="Humanst521 BT" panose="020B0602020204020204" pitchFamily="34" charset="0"/>
                          </a:endParaRPr>
                        </a:p>
                      </a:txBody>
                      <a:tcPr/>
                    </a:tc>
                    <a:tc>
                      <a:txBody>
                        <a:bodyPr/>
                        <a:lstStyle/>
                        <a:p>
                          <a:r>
                            <a:rPr lang="en-US" sz="1600" dirty="0" smtClean="0">
                              <a:latin typeface="Humanst521 BT" panose="020B0602020204020204" pitchFamily="34" charset="0"/>
                            </a:rPr>
                            <a:t>Storage ring (g-2)</a:t>
                          </a:r>
                          <a:endParaRPr lang="en-US" sz="1600" dirty="0"/>
                        </a:p>
                      </a:txBody>
                      <a:tcPr marL="45720" marR="45720"/>
                    </a:tc>
                    <a:tc>
                      <a:txBody>
                        <a:bodyPr/>
                        <a:lstStyle/>
                        <a:p>
                          <a:r>
                            <a:rPr lang="en-US" sz="1400" dirty="0" smtClean="0">
                              <a:latin typeface="Humanst521 BT" panose="020B0602020204020204" pitchFamily="34" charset="0"/>
                            </a:rPr>
                            <a:t>[</a:t>
                          </a:r>
                          <a:r>
                            <a:rPr lang="en-US" sz="1400" dirty="0" smtClean="0">
                              <a:hlinkClick r:id="rId5"/>
                            </a:rPr>
                            <a:t>Bennett et al, PRD80,</a:t>
                          </a:r>
                          <a:r>
                            <a:rPr lang="en-US" sz="1400" baseline="0" dirty="0" smtClean="0">
                              <a:hlinkClick r:id="rId5"/>
                            </a:rPr>
                            <a:t> 052008, 2009</a:t>
                          </a:r>
                          <a:r>
                            <a:rPr lang="en-US" sz="1400" baseline="0" dirty="0" smtClean="0"/>
                            <a:t>]</a:t>
                          </a:r>
                          <a:endParaRPr lang="en-US" sz="1400" dirty="0"/>
                        </a:p>
                      </a:txBody>
                      <a:tcPr marL="45720" marR="45720"/>
                    </a:tc>
                    <a:extLst>
                      <a:ext uri="{0D108BD9-81ED-4DB2-BD59-A6C34878D82A}">
                        <a16:rowId xmlns:a16="http://schemas.microsoft.com/office/drawing/2014/main" val="3586924111"/>
                      </a:ext>
                    </a:extLst>
                  </a:tr>
                  <a:tr h="0">
                    <a:tc>
                      <a:txBody>
                        <a:bodyPr/>
                        <a:lstStyle/>
                        <a:p>
                          <a:r>
                            <a:rPr lang="en-US" sz="1600" baseline="30000" dirty="0" smtClean="0">
                              <a:latin typeface="Humanst521 BT" panose="020B0602020204020204" pitchFamily="34" charset="0"/>
                            </a:rPr>
                            <a:t>129</a:t>
                          </a:r>
                          <a:r>
                            <a:rPr lang="en-US" sz="1600" dirty="0" smtClean="0"/>
                            <a:t>Xe</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1.5×</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−19</m:t>
                                    </m:r>
                                  </m:sup>
                                </m:sSup>
                              </m:oMath>
                            </m:oMathPara>
                          </a14:m>
                          <a:endParaRPr lang="en-US" sz="1600" dirty="0">
                            <a:latin typeface="Humanst521 BT" panose="020B0602020204020204" pitchFamily="34" charset="0"/>
                          </a:endParaRPr>
                        </a:p>
                      </a:txBody>
                      <a:tcPr/>
                    </a:tc>
                    <a:tc>
                      <a:txBody>
                        <a:bodyPr/>
                        <a:lstStyle/>
                        <a:p>
                          <a14:m>
                            <m:oMath xmlns:m="http://schemas.openxmlformats.org/officeDocument/2006/math">
                              <m:sPre>
                                <m:sPrePr>
                                  <m:ctrlPr>
                                    <a:rPr lang="en-US" sz="1600" b="0" i="1" smtClean="0">
                                      <a:latin typeface="Cambria Math" panose="02040503050406030204" pitchFamily="18" charset="0"/>
                                    </a:rPr>
                                  </m:ctrlPr>
                                </m:sPrePr>
                                <m:sub/>
                                <m:sup>
                                  <m:r>
                                    <a:rPr lang="en-US" sz="1600" b="0" i="0" smtClean="0">
                                      <a:latin typeface="Cambria Math" panose="02040503050406030204" pitchFamily="18" charset="0"/>
                                    </a:rPr>
                                    <m:t>3</m:t>
                                  </m:r>
                                </m:sup>
                                <m:e>
                                  <m:r>
                                    <m:rPr>
                                      <m:sty m:val="p"/>
                                    </m:rPr>
                                    <a:rPr lang="en-US" sz="1600" b="0" i="0" smtClean="0">
                                      <a:latin typeface="Cambria Math" panose="02040503050406030204" pitchFamily="18" charset="0"/>
                                    </a:rPr>
                                    <m:t>H</m:t>
                                  </m:r>
                                </m:e>
                              </m:sPre>
                              <m:r>
                                <m:rPr>
                                  <m:sty m:val="p"/>
                                </m:rPr>
                                <a:rPr lang="en-US" sz="1600" b="0" i="0" smtClean="0">
                                  <a:latin typeface="Cambria Math" panose="02040503050406030204" pitchFamily="18" charset="0"/>
                                </a:rPr>
                                <m:t>e</m:t>
                              </m:r>
                            </m:oMath>
                          </a14:m>
                          <a:r>
                            <a:rPr lang="en-US" sz="1600" dirty="0" smtClean="0">
                              <a:latin typeface="Humanst521 BT" panose="020B0602020204020204" pitchFamily="34" charset="0"/>
                            </a:rPr>
                            <a:t>- Comagnetometer</a:t>
                          </a:r>
                          <a:r>
                            <a:rPr lang="en-US" sz="1600" baseline="0" dirty="0" smtClean="0"/>
                            <a:t>  </a:t>
                          </a:r>
                          <a:endParaRPr lang="en-US" sz="1600" dirty="0"/>
                        </a:p>
                      </a:txBody>
                      <a:tcPr marL="45720" marR="45720"/>
                    </a:tc>
                    <a:tc>
                      <a:txBody>
                        <a:bodyPr/>
                        <a:lstStyle/>
                        <a:p>
                          <a:r>
                            <a:rPr lang="en-US" sz="1400" dirty="0" smtClean="0">
                              <a:latin typeface="Humanst521 BT" panose="020B0602020204020204" pitchFamily="34" charset="0"/>
                            </a:rPr>
                            <a:t>[</a:t>
                          </a:r>
                          <a:r>
                            <a:rPr lang="en-US" sz="1400" dirty="0" err="1" smtClean="0">
                              <a:hlinkClick r:id="rId6"/>
                            </a:rPr>
                            <a:t>Sachdeva</a:t>
                          </a:r>
                          <a:r>
                            <a:rPr lang="en-US" sz="1400" dirty="0" smtClean="0">
                              <a:hlinkClick r:id="rId6"/>
                            </a:rPr>
                            <a:t> et al., PRL123,143003,</a:t>
                          </a:r>
                          <a:r>
                            <a:rPr lang="en-US" sz="1400" baseline="0" dirty="0" smtClean="0">
                              <a:hlinkClick r:id="rId6"/>
                            </a:rPr>
                            <a:t> 2019</a:t>
                          </a:r>
                          <a:r>
                            <a:rPr lang="en-US" sz="1400" baseline="0" dirty="0" smtClean="0"/>
                            <a:t>]</a:t>
                          </a:r>
                          <a:br>
                            <a:rPr lang="en-US" sz="1400" baseline="0" dirty="0" smtClean="0"/>
                          </a:br>
                          <a:r>
                            <a:rPr lang="en-US" sz="1400" baseline="0" dirty="0" smtClean="0"/>
                            <a:t>[</a:t>
                          </a:r>
                          <a:r>
                            <a:rPr lang="en-US" sz="1400" baseline="0" dirty="0" err="1" smtClean="0">
                              <a:hlinkClick r:id="rId7"/>
                            </a:rPr>
                            <a:t>Allmendinger</a:t>
                          </a:r>
                          <a:r>
                            <a:rPr lang="en-US" sz="1400" baseline="0" dirty="0" smtClean="0">
                              <a:hlinkClick r:id="rId7"/>
                            </a:rPr>
                            <a:t> et al, PRA100, 022505, 2019</a:t>
                          </a:r>
                          <a:r>
                            <a:rPr lang="en-US" sz="1400" baseline="0" dirty="0" smtClean="0"/>
                            <a:t>]</a:t>
                          </a:r>
                          <a:endParaRPr lang="en-US" sz="1400" dirty="0"/>
                        </a:p>
                      </a:txBody>
                      <a:tcPr marL="45720" marR="45720"/>
                    </a:tc>
                    <a:extLst>
                      <a:ext uri="{0D108BD9-81ED-4DB2-BD59-A6C34878D82A}">
                        <a16:rowId xmlns:a16="http://schemas.microsoft.com/office/drawing/2014/main" val="718112297"/>
                      </a:ext>
                    </a:extLst>
                  </a:tr>
                  <a:tr h="0">
                    <a:tc>
                      <a:txBody>
                        <a:bodyPr/>
                        <a:lstStyle/>
                        <a:p>
                          <a:r>
                            <a:rPr lang="en-US" sz="1600" dirty="0" smtClean="0">
                              <a:latin typeface="Humanst521 BT" panose="020B0602020204020204" pitchFamily="34" charset="0"/>
                              <a:sym typeface="Wingdings" panose="05000000000000000000" pitchFamily="2" charset="2"/>
                            </a:rPr>
                            <a:t>   p</a:t>
                          </a:r>
                          <a:endParaRPr lang="en-US" sz="1600" dirty="0"/>
                        </a:p>
                      </a:txBody>
                      <a:tcPr/>
                    </a:tc>
                    <a:tc>
                      <a:txBody>
                        <a:bodyPr/>
                        <a:lstStyle/>
                        <a:p>
                          <a:pPr marL="0" algn="l" defTabSz="457200" rtl="0" eaLnBrk="1" latinLnBrk="0" hangingPunct="1"/>
                          <a14:m>
                            <m:oMathPara xmlns:m="http://schemas.openxmlformats.org/officeDocument/2006/math">
                              <m:oMathParaPr>
                                <m:jc m:val="centerGroup"/>
                              </m:oMathParaPr>
                              <m:oMath xmlns:m="http://schemas.openxmlformats.org/officeDocument/2006/math">
                                <m:r>
                                  <a:rPr lang="en-US" sz="1600" b="0" i="1" kern="1200" smtClean="0">
                                    <a:solidFill>
                                      <a:schemeClr val="dk1"/>
                                    </a:solidFill>
                                    <a:latin typeface="Cambria Math" panose="02040503050406030204" pitchFamily="18" charset="0"/>
                                    <a:ea typeface="+mn-ea"/>
                                    <a:cs typeface="+mn-cs"/>
                                  </a:rPr>
                                  <m:t>3.2×</m:t>
                                </m:r>
                                <m:sSup>
                                  <m:sSupPr>
                                    <m:ctrlPr>
                                      <a:rPr lang="en-US" sz="1600" b="0" i="1" kern="1200" smtClean="0">
                                        <a:solidFill>
                                          <a:schemeClr val="dk1"/>
                                        </a:solidFill>
                                        <a:latin typeface="Cambria Math" panose="02040503050406030204" pitchFamily="18" charset="0"/>
                                        <a:ea typeface="+mn-ea"/>
                                        <a:cs typeface="+mn-cs"/>
                                      </a:rPr>
                                    </m:ctrlPr>
                                  </m:sSupPr>
                                  <m:e>
                                    <m:r>
                                      <a:rPr lang="en-US" sz="1600" b="0" i="1" kern="1200" smtClean="0">
                                        <a:solidFill>
                                          <a:schemeClr val="dk1"/>
                                        </a:solidFill>
                                        <a:latin typeface="Cambria Math" panose="02040503050406030204" pitchFamily="18" charset="0"/>
                                        <a:ea typeface="+mn-ea"/>
                                        <a:cs typeface="+mn-cs"/>
                                      </a:rPr>
                                      <m:t>10</m:t>
                                    </m:r>
                                  </m:e>
                                  <m:sup>
                                    <m:r>
                                      <a:rPr lang="en-US" sz="1600" b="0" i="1" kern="1200" smtClean="0">
                                        <a:solidFill>
                                          <a:schemeClr val="dk1"/>
                                        </a:solidFill>
                                        <a:latin typeface="Cambria Math" panose="02040503050406030204" pitchFamily="18" charset="0"/>
                                        <a:ea typeface="+mn-ea"/>
                                        <a:cs typeface="+mn-cs"/>
                                      </a:rPr>
                                      <m:t>−22</m:t>
                                    </m:r>
                                  </m:sup>
                                </m:sSup>
                              </m:oMath>
                            </m:oMathPara>
                          </a14:m>
                          <a:endParaRPr lang="en-US" sz="1600" b="0" i="1" kern="1200" dirty="0">
                            <a:solidFill>
                              <a:schemeClr val="dk1"/>
                            </a:solidFill>
                            <a:latin typeface="Cambria Math" panose="02040503050406030204" pitchFamily="18" charset="0"/>
                            <a:ea typeface="+mn-ea"/>
                            <a:cs typeface="+mn-cs"/>
                          </a:endParaRPr>
                        </a:p>
                      </a:txBody>
                      <a:tcPr>
                        <a:lnR w="38100" cap="flat" cmpd="sng" algn="ctr">
                          <a:solidFill>
                            <a:srgbClr val="C00000"/>
                          </a:solidFill>
                          <a:prstDash val="solid"/>
                          <a:round/>
                          <a:headEnd type="none" w="med" len="med"/>
                          <a:tailEnd type="none" w="med" len="med"/>
                        </a:lnR>
                      </a:tcPr>
                    </a:tc>
                    <a:tc rowSpan="3">
                      <a:txBody>
                        <a:bodyPr/>
                        <a:lstStyle/>
                        <a:p>
                          <a:pPr algn="ctr"/>
                          <a:r>
                            <a:rPr lang="en-US" sz="1600" dirty="0" smtClean="0">
                              <a:solidFill>
                                <a:srgbClr val="FF0000"/>
                              </a:solidFill>
                              <a:latin typeface="Humanst521 BT" panose="020B0602020204020204" pitchFamily="34" charset="0"/>
                            </a:rPr>
                            <a:t>Assuming all others zero</a:t>
                          </a:r>
                          <a:endParaRPr lang="en-US" sz="1600" dirty="0">
                            <a:solidFill>
                              <a:srgbClr val="FF0000"/>
                            </a:solidFill>
                          </a:endParaRPr>
                        </a:p>
                      </a:txBody>
                      <a:tcPr marL="45720" marR="45720" vert="vert270" anchor="ctr">
                        <a:lnL w="38100" cap="flat" cmpd="sng" algn="ctr">
                          <a:solidFill>
                            <a:srgbClr val="C00000"/>
                          </a:solidFill>
                          <a:prstDash val="solid"/>
                          <a:round/>
                          <a:headEnd type="none" w="med" len="med"/>
                          <a:tailEnd type="none" w="med" len="med"/>
                        </a:lnL>
                      </a:tcPr>
                    </a:tc>
                    <a:tc rowSpan="3">
                      <a:txBody>
                        <a:bodyPr/>
                        <a:lstStyle/>
                        <a:p>
                          <a:endParaRPr lang="en-US" sz="1400" dirty="0">
                            <a:latin typeface="Humanst521 BT" panose="020B0602020204020204" pitchFamily="34" charset="0"/>
                          </a:endParaRPr>
                        </a:p>
                      </a:txBody>
                      <a:tcPr marL="45720" marR="45720"/>
                    </a:tc>
                    <a:extLst>
                      <a:ext uri="{0D108BD9-81ED-4DB2-BD59-A6C34878D82A}">
                        <a16:rowId xmlns:a16="http://schemas.microsoft.com/office/drawing/2014/main" val="3957057888"/>
                      </a:ext>
                    </a:extLst>
                  </a:tr>
                  <a:tr h="0">
                    <a:tc>
                      <a:txBody>
                        <a:bodyPr/>
                        <a:lstStyle/>
                        <a:p>
                          <a:r>
                            <a:rPr lang="en-US" sz="1600" dirty="0" smtClean="0">
                              <a:latin typeface="Humanst521 BT" panose="020B0602020204020204" pitchFamily="34" charset="0"/>
                              <a:sym typeface="Wingdings" panose="05000000000000000000" pitchFamily="2" charset="2"/>
                            </a:rPr>
                            <a:t>   n</a:t>
                          </a:r>
                          <a:endParaRPr lang="en-US" sz="1600" dirty="0"/>
                        </a:p>
                      </a:txBody>
                      <a:tcPr/>
                    </a:tc>
                    <a:tc>
                      <a:txBody>
                        <a:bodyPr/>
                        <a:lstStyle/>
                        <a:p>
                          <a:pPr marL="0" algn="l" defTabSz="457200" rtl="0" eaLnBrk="1" latinLnBrk="0" hangingPunct="1"/>
                          <a14:m>
                            <m:oMathPara xmlns:m="http://schemas.openxmlformats.org/officeDocument/2006/math">
                              <m:oMathParaPr>
                                <m:jc m:val="centerGroup"/>
                              </m:oMathParaPr>
                              <m:oMath xmlns:m="http://schemas.openxmlformats.org/officeDocument/2006/math">
                                <m:r>
                                  <a:rPr lang="en-US" sz="1600" b="0" i="1" kern="1200" smtClean="0">
                                    <a:solidFill>
                                      <a:schemeClr val="dk1"/>
                                    </a:solidFill>
                                    <a:latin typeface="Cambria Math" panose="02040503050406030204" pitchFamily="18" charset="0"/>
                                    <a:ea typeface="+mn-ea"/>
                                    <a:cs typeface="+mn-cs"/>
                                  </a:rPr>
                                  <m:t>6.4×</m:t>
                                </m:r>
                                <m:sSup>
                                  <m:sSupPr>
                                    <m:ctrlPr>
                                      <a:rPr lang="en-US" sz="1600" b="0" i="1" kern="1200" smtClean="0">
                                        <a:solidFill>
                                          <a:schemeClr val="dk1"/>
                                        </a:solidFill>
                                        <a:latin typeface="Cambria Math" panose="02040503050406030204" pitchFamily="18" charset="0"/>
                                        <a:ea typeface="+mn-ea"/>
                                        <a:cs typeface="+mn-cs"/>
                                      </a:rPr>
                                    </m:ctrlPr>
                                  </m:sSupPr>
                                  <m:e>
                                    <m:r>
                                      <a:rPr lang="en-US" sz="1600" b="0" i="1" kern="1200" smtClean="0">
                                        <a:solidFill>
                                          <a:schemeClr val="dk1"/>
                                        </a:solidFill>
                                        <a:latin typeface="Cambria Math" panose="02040503050406030204" pitchFamily="18" charset="0"/>
                                        <a:ea typeface="+mn-ea"/>
                                        <a:cs typeface="+mn-cs"/>
                                      </a:rPr>
                                      <m:t>10</m:t>
                                    </m:r>
                                  </m:e>
                                  <m:sup>
                                    <m:r>
                                      <a:rPr lang="en-US" sz="1600" b="0" i="1" kern="1200" smtClean="0">
                                        <a:solidFill>
                                          <a:schemeClr val="dk1"/>
                                        </a:solidFill>
                                        <a:latin typeface="Cambria Math" panose="02040503050406030204" pitchFamily="18" charset="0"/>
                                        <a:ea typeface="+mn-ea"/>
                                        <a:cs typeface="+mn-cs"/>
                                      </a:rPr>
                                      <m:t>−23</m:t>
                                    </m:r>
                                  </m:sup>
                                </m:sSup>
                              </m:oMath>
                            </m:oMathPara>
                          </a14:m>
                          <a:endParaRPr lang="en-US" sz="1600" b="0" i="1" kern="1200" dirty="0">
                            <a:solidFill>
                              <a:schemeClr val="dk1"/>
                            </a:solidFill>
                            <a:latin typeface="Cambria Math" panose="02040503050406030204" pitchFamily="18" charset="0"/>
                            <a:ea typeface="+mn-ea"/>
                            <a:cs typeface="+mn-cs"/>
                          </a:endParaRPr>
                        </a:p>
                      </a:txBody>
                      <a:tcPr>
                        <a:lnR w="38100" cap="flat" cmpd="sng" algn="ctr">
                          <a:solidFill>
                            <a:srgbClr val="C00000"/>
                          </a:solidFill>
                          <a:prstDash val="solid"/>
                          <a:round/>
                          <a:headEnd type="none" w="med" len="med"/>
                          <a:tailEnd type="none" w="med" len="med"/>
                        </a:lnR>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950389573"/>
                      </a:ext>
                    </a:extLst>
                  </a:tr>
                  <a:tr h="0">
                    <a:tc>
                      <a:txBody>
                        <a:bodyPr/>
                        <a:lstStyle/>
                        <a:p>
                          <a:r>
                            <a:rPr lang="en-US" sz="1600" dirty="0" smtClean="0">
                              <a:latin typeface="Humanst521 BT" panose="020B0602020204020204" pitchFamily="34" charset="0"/>
                              <a:sym typeface="Wingdings" panose="05000000000000000000" pitchFamily="2" charset="2"/>
                            </a:rPr>
                            <a:t>   e</a:t>
                          </a:r>
                          <a:endParaRPr lang="en-US" sz="1600" dirty="0"/>
                        </a:p>
                      </a:txBody>
                      <a:tcPr/>
                    </a:tc>
                    <a:tc>
                      <a:txBody>
                        <a:bodyPr/>
                        <a:lstStyle/>
                        <a:p>
                          <a:pPr marL="0" algn="l" defTabSz="457200" rtl="0" eaLnBrk="1" latinLnBrk="0" hangingPunct="1"/>
                          <a14:m>
                            <m:oMathPara xmlns:m="http://schemas.openxmlformats.org/officeDocument/2006/math">
                              <m:oMathParaPr>
                                <m:jc m:val="centerGroup"/>
                              </m:oMathParaPr>
                              <m:oMath xmlns:m="http://schemas.openxmlformats.org/officeDocument/2006/math">
                                <m:r>
                                  <a:rPr lang="en-US" sz="1600" b="0" i="1" kern="1200" smtClean="0">
                                    <a:solidFill>
                                      <a:schemeClr val="dk1"/>
                                    </a:solidFill>
                                    <a:latin typeface="Cambria Math" panose="02040503050406030204" pitchFamily="18" charset="0"/>
                                    <a:ea typeface="+mn-ea"/>
                                    <a:cs typeface="+mn-cs"/>
                                  </a:rPr>
                                  <m:t>1.9</m:t>
                                </m:r>
                                <m:sSup>
                                  <m:sSupPr>
                                    <m:ctrlPr>
                                      <a:rPr lang="en-US" sz="1600" b="0" i="1" kern="1200" smtClean="0">
                                        <a:solidFill>
                                          <a:schemeClr val="dk1"/>
                                        </a:solidFill>
                                        <a:latin typeface="Cambria Math" panose="02040503050406030204" pitchFamily="18" charset="0"/>
                                        <a:ea typeface="+mn-ea"/>
                                        <a:cs typeface="+mn-cs"/>
                                      </a:rPr>
                                    </m:ctrlPr>
                                  </m:sSupPr>
                                  <m:e>
                                    <m:r>
                                      <a:rPr lang="en-US" sz="1600" b="0" i="1" kern="1200" smtClean="0">
                                        <a:solidFill>
                                          <a:schemeClr val="dk1"/>
                                        </a:solidFill>
                                        <a:latin typeface="Cambria Math" panose="02040503050406030204" pitchFamily="18" charset="0"/>
                                        <a:ea typeface="+mn-ea"/>
                                        <a:cs typeface="+mn-cs"/>
                                      </a:rPr>
                                      <m:t>×10</m:t>
                                    </m:r>
                                  </m:e>
                                  <m:sup>
                                    <m:r>
                                      <a:rPr lang="en-US" sz="1600" b="0" i="1" kern="1200" smtClean="0">
                                        <a:solidFill>
                                          <a:schemeClr val="dk1"/>
                                        </a:solidFill>
                                        <a:latin typeface="Cambria Math" panose="02040503050406030204" pitchFamily="18" charset="0"/>
                                        <a:ea typeface="+mn-ea"/>
                                        <a:cs typeface="+mn-cs"/>
                                      </a:rPr>
                                      <m:t>−24</m:t>
                                    </m:r>
                                  </m:sup>
                                </m:sSup>
                              </m:oMath>
                            </m:oMathPara>
                          </a14:m>
                          <a:endParaRPr lang="en-US" sz="1600" b="0" i="1" kern="1200" dirty="0">
                            <a:solidFill>
                              <a:schemeClr val="dk1"/>
                            </a:solidFill>
                            <a:latin typeface="Cambria Math" panose="02040503050406030204" pitchFamily="18" charset="0"/>
                            <a:ea typeface="+mn-ea"/>
                            <a:cs typeface="+mn-cs"/>
                          </a:endParaRPr>
                        </a:p>
                      </a:txBody>
                      <a:tcPr>
                        <a:lnR w="38100" cap="flat" cmpd="sng" algn="ctr">
                          <a:solidFill>
                            <a:srgbClr val="C00000"/>
                          </a:solidFill>
                          <a:prstDash val="solid"/>
                          <a:round/>
                          <a:headEnd type="none" w="med" len="med"/>
                          <a:tailEnd type="none" w="med" len="med"/>
                        </a:lnR>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627565961"/>
                      </a:ext>
                    </a:extLst>
                  </a:tr>
                </a:tbl>
              </a:graphicData>
            </a:graphic>
          </p:graphicFrame>
        </mc:Choice>
        <mc:Fallback xmlns="">
          <p:graphicFrame>
            <p:nvGraphicFramePr>
              <p:cNvPr id="4" name="Content Placeholder 3"/>
              <p:cNvGraphicFramePr>
                <a:graphicFrameLocks noGrp="1"/>
              </p:cNvGraphicFramePr>
              <p:nvPr>
                <p:ph sz="quarter" idx="13"/>
                <p:extLst>
                  <p:ext uri="{D42A27DB-BD31-4B8C-83A1-F6EECF244321}">
                    <p14:modId xmlns:p14="http://schemas.microsoft.com/office/powerpoint/2010/main" val="1844479172"/>
                  </p:ext>
                </p:extLst>
              </p:nvPr>
            </p:nvGraphicFramePr>
            <p:xfrm>
              <a:off x="0" y="588623"/>
              <a:ext cx="9144000" cy="4607739"/>
            </p:xfrm>
            <a:graphic>
              <a:graphicData uri="http://schemas.openxmlformats.org/drawingml/2006/table">
                <a:tbl>
                  <a:tblPr firstRow="1" bandRow="1">
                    <a:tableStyleId>{5C22544A-7EE6-4342-B048-85BDC9FD1C3A}</a:tableStyleId>
                  </a:tblPr>
                  <a:tblGrid>
                    <a:gridCol w="1228906">
                      <a:extLst>
                        <a:ext uri="{9D8B030D-6E8A-4147-A177-3AD203B41FA5}">
                          <a16:colId xmlns:a16="http://schemas.microsoft.com/office/drawing/2014/main" val="1134804300"/>
                        </a:ext>
                      </a:extLst>
                    </a:gridCol>
                    <a:gridCol w="1879504">
                      <a:extLst>
                        <a:ext uri="{9D8B030D-6E8A-4147-A177-3AD203B41FA5}">
                          <a16:colId xmlns:a16="http://schemas.microsoft.com/office/drawing/2014/main" val="1035061618"/>
                        </a:ext>
                      </a:extLst>
                    </a:gridCol>
                    <a:gridCol w="2313236">
                      <a:extLst>
                        <a:ext uri="{9D8B030D-6E8A-4147-A177-3AD203B41FA5}">
                          <a16:colId xmlns:a16="http://schemas.microsoft.com/office/drawing/2014/main" val="3281839316"/>
                        </a:ext>
                      </a:extLst>
                    </a:gridCol>
                    <a:gridCol w="3722354">
                      <a:extLst>
                        <a:ext uri="{9D8B030D-6E8A-4147-A177-3AD203B41FA5}">
                          <a16:colId xmlns:a16="http://schemas.microsoft.com/office/drawing/2014/main" val="4061294092"/>
                        </a:ext>
                      </a:extLst>
                    </a:gridCol>
                  </a:tblGrid>
                  <a:tr h="398705">
                    <a:tc>
                      <a:txBody>
                        <a:bodyPr/>
                        <a:lstStyle/>
                        <a:p>
                          <a:r>
                            <a:rPr lang="en-US" sz="1600" b="0" dirty="0" smtClean="0">
                              <a:latin typeface="Humanst521 BT" panose="020B0602020204020204" pitchFamily="34" charset="0"/>
                            </a:rPr>
                            <a:t>Particle</a:t>
                          </a:r>
                          <a:endParaRPr lang="en-US" sz="1600" b="0" dirty="0"/>
                        </a:p>
                      </a:txBody>
                      <a:tcPr/>
                    </a:tc>
                    <a:tc>
                      <a:txBody>
                        <a:bodyPr/>
                        <a:lstStyle/>
                        <a:p>
                          <a:r>
                            <a:rPr lang="en-US" sz="1600" b="0" dirty="0" smtClean="0">
                              <a:latin typeface="Humanst521 BT" panose="020B0602020204020204" pitchFamily="34" charset="0"/>
                            </a:rPr>
                            <a:t>Limit /</a:t>
                          </a:r>
                          <a:r>
                            <a:rPr lang="en-US" sz="1600" b="0" dirty="0" err="1" smtClean="0"/>
                            <a:t>ecm</a:t>
                          </a:r>
                          <a:r>
                            <a:rPr lang="en-US" sz="1600" b="0" dirty="0" smtClean="0"/>
                            <a:t> 90%CL</a:t>
                          </a:r>
                          <a:endParaRPr lang="en-US" sz="1600" b="0" dirty="0"/>
                        </a:p>
                      </a:txBody>
                      <a:tcPr/>
                    </a:tc>
                    <a:tc>
                      <a:txBody>
                        <a:bodyPr/>
                        <a:lstStyle/>
                        <a:p>
                          <a:r>
                            <a:rPr lang="en-US" sz="1600" b="0" dirty="0" smtClean="0">
                              <a:latin typeface="Humanst521 BT" panose="020B0602020204020204" pitchFamily="34" charset="0"/>
                            </a:rPr>
                            <a:t>System</a:t>
                          </a:r>
                          <a:endParaRPr lang="en-US" sz="1600" b="0" dirty="0"/>
                        </a:p>
                      </a:txBody>
                      <a:tcPr/>
                    </a:tc>
                    <a:tc>
                      <a:txBody>
                        <a:bodyPr/>
                        <a:lstStyle/>
                        <a:p>
                          <a:r>
                            <a:rPr lang="en-US" sz="1600" b="0" dirty="0" smtClean="0">
                              <a:latin typeface="Humanst521 BT" panose="020B0602020204020204" pitchFamily="34" charset="0"/>
                            </a:rPr>
                            <a:t>Reference</a:t>
                          </a:r>
                          <a:endParaRPr lang="en-US" sz="1600" b="0" dirty="0"/>
                        </a:p>
                      </a:txBody>
                      <a:tcPr/>
                    </a:tc>
                    <a:extLst>
                      <a:ext uri="{0D108BD9-81ED-4DB2-BD59-A6C34878D82A}">
                        <a16:rowId xmlns:a16="http://schemas.microsoft.com/office/drawing/2014/main" val="238679607"/>
                      </a:ext>
                    </a:extLst>
                  </a:tr>
                  <a:tr h="335280">
                    <a:tc>
                      <a:txBody>
                        <a:bodyPr/>
                        <a:lstStyle/>
                        <a:p>
                          <a:r>
                            <a:rPr lang="en-US" sz="1600" dirty="0" smtClean="0">
                              <a:latin typeface="Humanst521 BT" panose="020B0602020204020204" pitchFamily="34" charset="0"/>
                            </a:rPr>
                            <a:t>n</a:t>
                          </a:r>
                          <a:endParaRPr lang="en-US" sz="1600" dirty="0"/>
                        </a:p>
                      </a:txBody>
                      <a:tcPr/>
                    </a:tc>
                    <a:tc>
                      <a:txBody>
                        <a:bodyPr/>
                        <a:lstStyle/>
                        <a:p>
                          <a:endParaRPr lang="en-US"/>
                        </a:p>
                      </a:txBody>
                      <a:tcPr>
                        <a:blipFill>
                          <a:blip r:embed="rId8"/>
                          <a:stretch>
                            <a:fillRect l="-66234" t="-125455" r="-323052" b="-1176364"/>
                          </a:stretch>
                        </a:blipFill>
                      </a:tcPr>
                    </a:tc>
                    <a:tc>
                      <a:txBody>
                        <a:bodyPr/>
                        <a:lstStyle/>
                        <a:p>
                          <a:r>
                            <a:rPr lang="en-US" sz="1600" dirty="0" err="1" smtClean="0">
                              <a:latin typeface="Humanst521 BT" panose="020B0602020204020204" pitchFamily="34" charset="0"/>
                            </a:rPr>
                            <a:t>Ultra</a:t>
                          </a:r>
                          <a:r>
                            <a:rPr lang="en-US" sz="1600" baseline="0" dirty="0" err="1" smtClean="0"/>
                            <a:t>cold</a:t>
                          </a:r>
                          <a:r>
                            <a:rPr lang="en-US" sz="1600" baseline="0" dirty="0" smtClean="0"/>
                            <a:t> neutrons</a:t>
                          </a:r>
                          <a:endParaRPr lang="en-US" sz="1600" dirty="0"/>
                        </a:p>
                      </a:txBody>
                      <a:tcPr marL="45720" marR="45720"/>
                    </a:tc>
                    <a:tc>
                      <a:txBody>
                        <a:bodyPr/>
                        <a:lstStyle/>
                        <a:p>
                          <a:r>
                            <a:rPr lang="en-US" sz="1400" dirty="0" smtClean="0">
                              <a:latin typeface="Humanst521 BT" panose="020B0602020204020204" pitchFamily="34" charset="0"/>
                              <a:hlinkClick r:id="rId9"/>
                            </a:rPr>
                            <a:t>[Abel et al., PRL124, 081808,</a:t>
                          </a:r>
                          <a:r>
                            <a:rPr lang="en-US" sz="1400" baseline="0" dirty="0" smtClean="0">
                              <a:hlinkClick r:id="rId9"/>
                            </a:rPr>
                            <a:t> 2020]</a:t>
                          </a:r>
                          <a:endParaRPr lang="en-US" sz="1400" dirty="0"/>
                        </a:p>
                      </a:txBody>
                      <a:tcPr marL="45720" marR="45720"/>
                    </a:tc>
                    <a:extLst>
                      <a:ext uri="{0D108BD9-81ED-4DB2-BD59-A6C34878D82A}">
                        <a16:rowId xmlns:a16="http://schemas.microsoft.com/office/drawing/2014/main" val="583830665"/>
                      </a:ext>
                    </a:extLst>
                  </a:tr>
                  <a:tr h="335280">
                    <a:tc>
                      <a:txBody>
                        <a:bodyPr/>
                        <a:lstStyle/>
                        <a:p>
                          <a:r>
                            <a:rPr lang="en-US" sz="1600" dirty="0" smtClean="0">
                              <a:latin typeface="Humanst521 BT" panose="020B0602020204020204" pitchFamily="34" charset="0"/>
                            </a:rPr>
                            <a:t>Hg</a:t>
                          </a:r>
                          <a:endParaRPr lang="en-US" sz="1600" dirty="0"/>
                        </a:p>
                      </a:txBody>
                      <a:tcPr/>
                    </a:tc>
                    <a:tc>
                      <a:txBody>
                        <a:bodyPr/>
                        <a:lstStyle/>
                        <a:p>
                          <a:endParaRPr lang="en-US"/>
                        </a:p>
                      </a:txBody>
                      <a:tcPr>
                        <a:blipFill>
                          <a:blip r:embed="rId8"/>
                          <a:stretch>
                            <a:fillRect l="-66234" t="-225455" r="-323052" b="-1076364"/>
                          </a:stretch>
                        </a:blipFill>
                      </a:tcPr>
                    </a:tc>
                    <a:tc>
                      <a:txBody>
                        <a:bodyPr/>
                        <a:lstStyle/>
                        <a:p>
                          <a:r>
                            <a:rPr lang="en-US" sz="1600" dirty="0" smtClean="0">
                              <a:latin typeface="Humanst521 BT" panose="020B0602020204020204" pitchFamily="34" charset="0"/>
                            </a:rPr>
                            <a:t>Hg vapor</a:t>
                          </a:r>
                          <a:endParaRPr lang="en-US" sz="1600" dirty="0"/>
                        </a:p>
                      </a:txBody>
                      <a:tcPr marL="45720" marR="45720"/>
                    </a:tc>
                    <a:tc>
                      <a:txBody>
                        <a:bodyPr/>
                        <a:lstStyle/>
                        <a:p>
                          <a:r>
                            <a:rPr lang="en-US" sz="1400" dirty="0" smtClean="0">
                              <a:latin typeface="Humanst521 BT" panose="020B0602020204020204" pitchFamily="34" charset="0"/>
                            </a:rPr>
                            <a:t>[</a:t>
                          </a:r>
                          <a:r>
                            <a:rPr lang="en-US" sz="1400" dirty="0" err="1" smtClean="0">
                              <a:hlinkClick r:id="rId10"/>
                            </a:rPr>
                            <a:t>Graner</a:t>
                          </a:r>
                          <a:r>
                            <a:rPr lang="en-US" sz="1400" baseline="0" dirty="0" smtClean="0">
                              <a:hlinkClick r:id="rId10"/>
                            </a:rPr>
                            <a:t> et al., PRL116, 161601, 2016</a:t>
                          </a:r>
                          <a:r>
                            <a:rPr lang="en-US" sz="1400" baseline="0" dirty="0" smtClean="0"/>
                            <a:t>]</a:t>
                          </a:r>
                          <a:endParaRPr lang="en-US" sz="1400" dirty="0"/>
                        </a:p>
                      </a:txBody>
                      <a:tcPr marL="45720" marR="45720"/>
                    </a:tc>
                    <a:extLst>
                      <a:ext uri="{0D108BD9-81ED-4DB2-BD59-A6C34878D82A}">
                        <a16:rowId xmlns:a16="http://schemas.microsoft.com/office/drawing/2014/main" val="130096610"/>
                      </a:ext>
                    </a:extLst>
                  </a:tr>
                  <a:tr h="338074">
                    <a:tc>
                      <a:txBody>
                        <a:bodyPr/>
                        <a:lstStyle/>
                        <a:p>
                          <a:r>
                            <a:rPr lang="en-US" sz="1600" dirty="0" smtClean="0">
                              <a:latin typeface="Humanst521 BT" panose="020B0602020204020204" pitchFamily="34" charset="0"/>
                              <a:sym typeface="Wingdings" panose="05000000000000000000" pitchFamily="2" charset="2"/>
                            </a:rPr>
                            <a:t>   p</a:t>
                          </a:r>
                          <a:endParaRPr lang="en-US" sz="1600" dirty="0"/>
                        </a:p>
                      </a:txBody>
                      <a:tcPr/>
                    </a:tc>
                    <a:tc>
                      <a:txBody>
                        <a:bodyPr/>
                        <a:lstStyle/>
                        <a:p>
                          <a:endParaRPr lang="en-US"/>
                        </a:p>
                      </a:txBody>
                      <a:tcPr>
                        <a:lnR w="38100" cap="flat" cmpd="sng" algn="ctr">
                          <a:solidFill>
                            <a:schemeClr val="accent3"/>
                          </a:solidFill>
                          <a:prstDash val="solid"/>
                          <a:round/>
                          <a:headEnd type="none" w="med" len="med"/>
                          <a:tailEnd type="none" w="med" len="med"/>
                        </a:lnR>
                        <a:blipFill>
                          <a:blip r:embed="rId8"/>
                          <a:stretch>
                            <a:fillRect l="-66234" t="-325455" r="-323052" b="-976364"/>
                          </a:stretch>
                        </a:blipFill>
                      </a:tcPr>
                    </a:tc>
                    <a:tc rowSpan="3">
                      <a:txBody>
                        <a:bodyPr/>
                        <a:lstStyle/>
                        <a:p>
                          <a:pPr algn="ctr"/>
                          <a:r>
                            <a:rPr lang="en-US" sz="1600" dirty="0" smtClean="0">
                              <a:solidFill>
                                <a:srgbClr val="FF0000"/>
                              </a:solidFill>
                              <a:latin typeface="Humanst521 BT" panose="020B0602020204020204" pitchFamily="34" charset="0"/>
                            </a:rPr>
                            <a:t>Assuming all others zero</a:t>
                          </a:r>
                          <a:endParaRPr lang="en-US" sz="1600" dirty="0">
                            <a:solidFill>
                              <a:srgbClr val="FF0000"/>
                            </a:solidFill>
                          </a:endParaRPr>
                        </a:p>
                      </a:txBody>
                      <a:tcPr marL="45720" marR="45720" vert="vert270" anchor="ctr">
                        <a:lnL w="38100" cap="flat" cmpd="sng" algn="ctr">
                          <a:solidFill>
                            <a:schemeClr val="accent3"/>
                          </a:solidFill>
                          <a:prstDash val="solid"/>
                          <a:round/>
                          <a:headEnd type="none" w="med" len="med"/>
                          <a:tailEnd type="none" w="med" len="med"/>
                        </a:lnL>
                      </a:tcPr>
                    </a:tc>
                    <a:tc rowSpan="3">
                      <a:txBody>
                        <a:bodyPr/>
                        <a:lstStyle/>
                        <a:p>
                          <a:endParaRPr lang="en-US" sz="1400" dirty="0">
                            <a:latin typeface="Humanst521 BT" panose="020B0602020204020204" pitchFamily="34" charset="0"/>
                          </a:endParaRPr>
                        </a:p>
                      </a:txBody>
                      <a:tcPr marL="45720" marR="45720"/>
                    </a:tc>
                    <a:extLst>
                      <a:ext uri="{0D108BD9-81ED-4DB2-BD59-A6C34878D82A}">
                        <a16:rowId xmlns:a16="http://schemas.microsoft.com/office/drawing/2014/main" val="1662806432"/>
                      </a:ext>
                    </a:extLst>
                  </a:tr>
                  <a:tr h="335280">
                    <a:tc>
                      <a:txBody>
                        <a:bodyPr/>
                        <a:lstStyle/>
                        <a:p>
                          <a:r>
                            <a:rPr lang="en-US" sz="1600" dirty="0" smtClean="0">
                              <a:latin typeface="Humanst521 BT" panose="020B0602020204020204" pitchFamily="34" charset="0"/>
                              <a:sym typeface="Wingdings" panose="05000000000000000000" pitchFamily="2" charset="2"/>
                            </a:rPr>
                            <a:t>   n</a:t>
                          </a:r>
                          <a:endParaRPr lang="en-US" sz="1600" dirty="0"/>
                        </a:p>
                      </a:txBody>
                      <a:tcPr/>
                    </a:tc>
                    <a:tc>
                      <a:txBody>
                        <a:bodyPr/>
                        <a:lstStyle/>
                        <a:p>
                          <a:endParaRPr lang="en-US"/>
                        </a:p>
                      </a:txBody>
                      <a:tcPr>
                        <a:lnR w="38100" cap="flat" cmpd="sng" algn="ctr">
                          <a:solidFill>
                            <a:schemeClr val="accent3"/>
                          </a:solidFill>
                          <a:prstDash val="solid"/>
                          <a:round/>
                          <a:headEnd type="none" w="med" len="med"/>
                          <a:tailEnd type="none" w="med" len="med"/>
                        </a:lnR>
                        <a:blipFill>
                          <a:blip r:embed="rId8"/>
                          <a:stretch>
                            <a:fillRect l="-66234" t="-425455" r="-323052" b="-876364"/>
                          </a:stretch>
                        </a:blip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201321481"/>
                      </a:ext>
                    </a:extLst>
                  </a:tr>
                  <a:tr h="335280">
                    <a:tc>
                      <a:txBody>
                        <a:bodyPr/>
                        <a:lstStyle/>
                        <a:p>
                          <a:r>
                            <a:rPr lang="en-US" sz="1600" dirty="0" smtClean="0">
                              <a:latin typeface="Humanst521 BT" panose="020B0602020204020204" pitchFamily="34" charset="0"/>
                              <a:sym typeface="Wingdings" panose="05000000000000000000" pitchFamily="2" charset="2"/>
                            </a:rPr>
                            <a:t>   e</a:t>
                          </a:r>
                          <a:endParaRPr lang="en-US" sz="1600" dirty="0"/>
                        </a:p>
                      </a:txBody>
                      <a:tcPr/>
                    </a:tc>
                    <a:tc>
                      <a:txBody>
                        <a:bodyPr/>
                        <a:lstStyle/>
                        <a:p>
                          <a:endParaRPr lang="en-US"/>
                        </a:p>
                      </a:txBody>
                      <a:tcPr>
                        <a:lnR w="38100" cap="flat" cmpd="sng" algn="ctr">
                          <a:solidFill>
                            <a:schemeClr val="accent3"/>
                          </a:solidFill>
                          <a:prstDash val="solid"/>
                          <a:round/>
                          <a:headEnd type="none" w="med" len="med"/>
                          <a:tailEnd type="none" w="med" len="med"/>
                        </a:lnR>
                        <a:blipFill>
                          <a:blip r:embed="rId8"/>
                          <a:stretch>
                            <a:fillRect l="-66234" t="-525455" r="-323052" b="-776364"/>
                          </a:stretch>
                        </a:blip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734321880"/>
                      </a:ext>
                    </a:extLst>
                  </a:tr>
                  <a:tr h="335280">
                    <a:tc>
                      <a:txBody>
                        <a:bodyPr/>
                        <a:lstStyle/>
                        <a:p>
                          <a:r>
                            <a:rPr lang="en-US" sz="1600" dirty="0" err="1" smtClean="0">
                              <a:latin typeface="Humanst521 BT" panose="020B0602020204020204" pitchFamily="34" charset="0"/>
                            </a:rPr>
                            <a:t>HfF</a:t>
                          </a:r>
                          <a:r>
                            <a:rPr lang="en-US" sz="1600" dirty="0" smtClean="0">
                              <a:latin typeface="Humanst521 BT" panose="020B0602020204020204" pitchFamily="34" charset="0"/>
                            </a:rPr>
                            <a:t>+</a:t>
                          </a:r>
                          <a:endParaRPr lang="en-US" sz="1600" dirty="0"/>
                        </a:p>
                      </a:txBody>
                      <a:tcPr/>
                    </a:tc>
                    <a:tc>
                      <a:txBody>
                        <a:bodyPr/>
                        <a:lstStyle/>
                        <a:p>
                          <a:endParaRPr lang="en-US" sz="1600" dirty="0">
                            <a:latin typeface="Humanst521 BT" panose="020B0602020204020204" pitchFamily="34" charset="0"/>
                          </a:endParaRPr>
                        </a:p>
                      </a:txBody>
                      <a:tcPr/>
                    </a:tc>
                    <a:tc>
                      <a:txBody>
                        <a:bodyPr/>
                        <a:lstStyle/>
                        <a:p>
                          <a:endParaRPr lang="en-US" sz="1600" dirty="0">
                            <a:latin typeface="Humanst521 BT" panose="020B0602020204020204" pitchFamily="34" charset="0"/>
                          </a:endParaRPr>
                        </a:p>
                      </a:txBody>
                      <a:tcPr marL="45720" marR="457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Humanst521 BT" panose="020B0602020204020204" pitchFamily="34" charset="0"/>
                            </a:rPr>
                            <a:t>[</a:t>
                          </a:r>
                          <a:r>
                            <a:rPr lang="en-US" sz="1400" dirty="0" err="1" smtClean="0">
                              <a:latin typeface="Humanst521 BT" panose="020B0602020204020204" pitchFamily="34" charset="0"/>
                            </a:rPr>
                            <a:t>Roussy</a:t>
                          </a:r>
                          <a:r>
                            <a:rPr lang="en-US" sz="1400" baseline="0" dirty="0" smtClean="0">
                              <a:latin typeface="Humanst521 BT" panose="020B0602020204020204" pitchFamily="34" charset="0"/>
                            </a:rPr>
                            <a:t> et al., arXiv:2212.11841v3]</a:t>
                          </a:r>
                          <a:endParaRPr lang="en-US" sz="1400" dirty="0" smtClean="0"/>
                        </a:p>
                      </a:txBody>
                      <a:tcPr marL="45720" marR="45720"/>
                    </a:tc>
                    <a:extLst>
                      <a:ext uri="{0D108BD9-81ED-4DB2-BD59-A6C34878D82A}">
                        <a16:rowId xmlns:a16="http://schemas.microsoft.com/office/drawing/2014/main" val="958433768"/>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600" dirty="0" smtClean="0">
                              <a:latin typeface="Humanst521 BT" panose="020B0602020204020204" pitchFamily="34" charset="0"/>
                            </a:rPr>
                            <a:t>   </a:t>
                          </a:r>
                          <a:r>
                            <a:rPr lang="en-US" sz="1600" dirty="0" smtClean="0">
                              <a:sym typeface="Wingdings" panose="05000000000000000000" pitchFamily="2" charset="2"/>
                            </a:rPr>
                            <a:t>e</a:t>
                          </a:r>
                          <a:endParaRPr lang="en-US" sz="1600" dirty="0" smtClean="0"/>
                        </a:p>
                      </a:txBody>
                      <a:tcPr/>
                    </a:tc>
                    <a:tc>
                      <a:txBody>
                        <a:bodyPr/>
                        <a:lstStyle/>
                        <a:p>
                          <a:endParaRPr lang="en-US"/>
                        </a:p>
                      </a:txBody>
                      <a:tcPr>
                        <a:lnR w="38100" cap="flat" cmpd="sng" algn="ctr">
                          <a:solidFill>
                            <a:schemeClr val="accent3"/>
                          </a:solidFill>
                          <a:prstDash val="solid"/>
                          <a:round/>
                          <a:headEnd type="none" w="med" len="med"/>
                          <a:tailEnd type="none" w="med" len="med"/>
                        </a:lnR>
                        <a:blipFill>
                          <a:blip r:embed="rId8"/>
                          <a:stretch>
                            <a:fillRect l="-66234" t="-712500" r="-323052" b="-564286"/>
                          </a:stretch>
                        </a:blipFill>
                      </a:tcPr>
                    </a:tc>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latin typeface="Humanst521 BT" panose="020B0602020204020204" pitchFamily="34" charset="0"/>
                            </a:rPr>
                            <a:t>Assuming all others zero</a:t>
                          </a:r>
                          <a:endParaRPr lang="en-US" sz="1600" dirty="0" smtClean="0">
                            <a:solidFill>
                              <a:srgbClr val="FF0000"/>
                            </a:solidFill>
                          </a:endParaRPr>
                        </a:p>
                      </a:txBody>
                      <a:tcPr marL="45720" marR="45720">
                        <a:lnL w="38100" cap="flat" cmpd="sng" algn="ctr">
                          <a:solidFill>
                            <a:schemeClr val="accent3"/>
                          </a:solidFill>
                          <a:prstDash val="solid"/>
                          <a:round/>
                          <a:headEnd type="none" w="med" len="med"/>
                          <a:tailEnd type="none" w="med" len="med"/>
                        </a:lnL>
                      </a:tcPr>
                    </a:tc>
                    <a:tc>
                      <a:txBody>
                        <a:bodyPr/>
                        <a:lstStyle/>
                        <a:p>
                          <a:endParaRPr lang="en-US" sz="1400" dirty="0">
                            <a:latin typeface="Humanst521 BT" panose="020B0602020204020204" pitchFamily="34" charset="0"/>
                          </a:endParaRPr>
                        </a:p>
                      </a:txBody>
                      <a:tcPr marL="45720" marR="45720"/>
                    </a:tc>
                    <a:extLst>
                      <a:ext uri="{0D108BD9-81ED-4DB2-BD59-A6C34878D82A}">
                        <a16:rowId xmlns:a16="http://schemas.microsoft.com/office/drawing/2014/main" val="269703384"/>
                      </a:ext>
                    </a:extLst>
                  </a:tr>
                  <a:tr h="335280">
                    <a:tc>
                      <a:txBody>
                        <a:bodyPr/>
                        <a:lstStyle/>
                        <a:p>
                          <a:r>
                            <a:rPr lang="en-US" sz="1600" dirty="0" smtClean="0">
                              <a:latin typeface="Humanst521 BT" panose="020B0602020204020204" pitchFamily="34" charset="0"/>
                            </a:rPr>
                            <a:t>Muon</a:t>
                          </a:r>
                          <a:endParaRPr lang="en-US" sz="1600" dirty="0"/>
                        </a:p>
                      </a:txBody>
                      <a:tcPr/>
                    </a:tc>
                    <a:tc>
                      <a:txBody>
                        <a:bodyPr/>
                        <a:lstStyle/>
                        <a:p>
                          <a:endParaRPr lang="en-US"/>
                        </a:p>
                      </a:txBody>
                      <a:tcPr>
                        <a:blipFill>
                          <a:blip r:embed="rId8"/>
                          <a:stretch>
                            <a:fillRect l="-66234" t="-827273" r="-323052" b="-474545"/>
                          </a:stretch>
                        </a:blipFill>
                      </a:tcPr>
                    </a:tc>
                    <a:tc>
                      <a:txBody>
                        <a:bodyPr/>
                        <a:lstStyle/>
                        <a:p>
                          <a:r>
                            <a:rPr lang="en-US" sz="1600" dirty="0" smtClean="0">
                              <a:latin typeface="Humanst521 BT" panose="020B0602020204020204" pitchFamily="34" charset="0"/>
                            </a:rPr>
                            <a:t>Storage ring (g-2)</a:t>
                          </a:r>
                          <a:endParaRPr lang="en-US" sz="1600" dirty="0"/>
                        </a:p>
                      </a:txBody>
                      <a:tcPr marL="45720" marR="45720"/>
                    </a:tc>
                    <a:tc>
                      <a:txBody>
                        <a:bodyPr/>
                        <a:lstStyle/>
                        <a:p>
                          <a:r>
                            <a:rPr lang="en-US" sz="1400" dirty="0" smtClean="0">
                              <a:latin typeface="Humanst521 BT" panose="020B0602020204020204" pitchFamily="34" charset="0"/>
                            </a:rPr>
                            <a:t>[</a:t>
                          </a:r>
                          <a:r>
                            <a:rPr lang="en-US" sz="1400" dirty="0" smtClean="0">
                              <a:hlinkClick r:id="rId11"/>
                            </a:rPr>
                            <a:t>Bennett et al, PRD80,</a:t>
                          </a:r>
                          <a:r>
                            <a:rPr lang="en-US" sz="1400" baseline="0" dirty="0" smtClean="0">
                              <a:hlinkClick r:id="rId11"/>
                            </a:rPr>
                            <a:t> 052008, 2009</a:t>
                          </a:r>
                          <a:r>
                            <a:rPr lang="en-US" sz="1400" baseline="0" dirty="0" smtClean="0"/>
                            <a:t>]</a:t>
                          </a:r>
                          <a:endParaRPr lang="en-US" sz="1400" dirty="0"/>
                        </a:p>
                      </a:txBody>
                      <a:tcPr marL="45720" marR="45720"/>
                    </a:tc>
                    <a:extLst>
                      <a:ext uri="{0D108BD9-81ED-4DB2-BD59-A6C34878D82A}">
                        <a16:rowId xmlns:a16="http://schemas.microsoft.com/office/drawing/2014/main" val="3586924111"/>
                      </a:ext>
                    </a:extLst>
                  </a:tr>
                  <a:tr h="518160">
                    <a:tc>
                      <a:txBody>
                        <a:bodyPr/>
                        <a:lstStyle/>
                        <a:p>
                          <a:r>
                            <a:rPr lang="en-US" sz="1600" baseline="30000" dirty="0" smtClean="0">
                              <a:latin typeface="Humanst521 BT" panose="020B0602020204020204" pitchFamily="34" charset="0"/>
                            </a:rPr>
                            <a:t>129</a:t>
                          </a:r>
                          <a:r>
                            <a:rPr lang="en-US" sz="1600" dirty="0" smtClean="0"/>
                            <a:t>Xe</a:t>
                          </a:r>
                          <a:endParaRPr lang="en-US" sz="1600" dirty="0"/>
                        </a:p>
                      </a:txBody>
                      <a:tcPr/>
                    </a:tc>
                    <a:tc>
                      <a:txBody>
                        <a:bodyPr/>
                        <a:lstStyle/>
                        <a:p>
                          <a:endParaRPr lang="en-US"/>
                        </a:p>
                      </a:txBody>
                      <a:tcPr>
                        <a:blipFill>
                          <a:blip r:embed="rId8"/>
                          <a:stretch>
                            <a:fillRect l="-66234" t="-600000" r="-323052" b="-207059"/>
                          </a:stretch>
                        </a:blipFill>
                      </a:tcPr>
                    </a:tc>
                    <a:tc>
                      <a:txBody>
                        <a:bodyPr/>
                        <a:lstStyle/>
                        <a:p>
                          <a:endParaRPr lang="en-US"/>
                        </a:p>
                      </a:txBody>
                      <a:tcPr marL="45720" marR="45720">
                        <a:blipFill>
                          <a:blip r:embed="rId8"/>
                          <a:stretch>
                            <a:fillRect l="-135092" t="-600000" r="-162533" b="-207059"/>
                          </a:stretch>
                        </a:blipFill>
                      </a:tcPr>
                    </a:tc>
                    <a:tc>
                      <a:txBody>
                        <a:bodyPr/>
                        <a:lstStyle/>
                        <a:p>
                          <a:r>
                            <a:rPr lang="en-US" sz="1400" dirty="0" smtClean="0">
                              <a:latin typeface="Humanst521 BT" panose="020B0602020204020204" pitchFamily="34" charset="0"/>
                            </a:rPr>
                            <a:t>[</a:t>
                          </a:r>
                          <a:r>
                            <a:rPr lang="en-US" sz="1400" dirty="0" err="1" smtClean="0">
                              <a:hlinkClick r:id="rId12"/>
                            </a:rPr>
                            <a:t>Sachdeva</a:t>
                          </a:r>
                          <a:r>
                            <a:rPr lang="en-US" sz="1400" dirty="0" smtClean="0">
                              <a:hlinkClick r:id="rId12"/>
                            </a:rPr>
                            <a:t> et al., PRL123,143003,</a:t>
                          </a:r>
                          <a:r>
                            <a:rPr lang="en-US" sz="1400" baseline="0" dirty="0" smtClean="0">
                              <a:hlinkClick r:id="rId12"/>
                            </a:rPr>
                            <a:t> 2019</a:t>
                          </a:r>
                          <a:r>
                            <a:rPr lang="en-US" sz="1400" baseline="0" dirty="0" smtClean="0"/>
                            <a:t>]</a:t>
                          </a:r>
                          <a:br>
                            <a:rPr lang="en-US" sz="1400" baseline="0" dirty="0" smtClean="0"/>
                          </a:br>
                          <a:r>
                            <a:rPr lang="en-US" sz="1400" baseline="0" dirty="0" smtClean="0"/>
                            <a:t>[</a:t>
                          </a:r>
                          <a:r>
                            <a:rPr lang="en-US" sz="1400" baseline="0" dirty="0" err="1" smtClean="0">
                              <a:hlinkClick r:id="rId13"/>
                            </a:rPr>
                            <a:t>Allmendinger</a:t>
                          </a:r>
                          <a:r>
                            <a:rPr lang="en-US" sz="1400" baseline="0" dirty="0" smtClean="0">
                              <a:hlinkClick r:id="rId13"/>
                            </a:rPr>
                            <a:t> et al, PRA100, 022505, 2019</a:t>
                          </a:r>
                          <a:r>
                            <a:rPr lang="en-US" sz="1400" baseline="0" dirty="0" smtClean="0"/>
                            <a:t>]</a:t>
                          </a:r>
                          <a:endParaRPr lang="en-US" sz="1400" dirty="0"/>
                        </a:p>
                      </a:txBody>
                      <a:tcPr marL="45720" marR="45720"/>
                    </a:tc>
                    <a:extLst>
                      <a:ext uri="{0D108BD9-81ED-4DB2-BD59-A6C34878D82A}">
                        <a16:rowId xmlns:a16="http://schemas.microsoft.com/office/drawing/2014/main" val="718112297"/>
                      </a:ext>
                    </a:extLst>
                  </a:tr>
                  <a:tr h="335280">
                    <a:tc>
                      <a:txBody>
                        <a:bodyPr/>
                        <a:lstStyle/>
                        <a:p>
                          <a:r>
                            <a:rPr lang="en-US" sz="1600" dirty="0" smtClean="0">
                              <a:latin typeface="Humanst521 BT" panose="020B0602020204020204" pitchFamily="34" charset="0"/>
                              <a:sym typeface="Wingdings" panose="05000000000000000000" pitchFamily="2" charset="2"/>
                            </a:rPr>
                            <a:t>   p</a:t>
                          </a:r>
                          <a:endParaRPr lang="en-US" sz="1600" dirty="0"/>
                        </a:p>
                      </a:txBody>
                      <a:tcPr/>
                    </a:tc>
                    <a:tc>
                      <a:txBody>
                        <a:bodyPr/>
                        <a:lstStyle/>
                        <a:p>
                          <a:endParaRPr lang="en-US"/>
                        </a:p>
                      </a:txBody>
                      <a:tcPr>
                        <a:lnR w="38100" cap="flat" cmpd="sng" algn="ctr">
                          <a:solidFill>
                            <a:srgbClr val="C00000"/>
                          </a:solidFill>
                          <a:prstDash val="solid"/>
                          <a:round/>
                          <a:headEnd type="none" w="med" len="med"/>
                          <a:tailEnd type="none" w="med" len="med"/>
                        </a:lnR>
                        <a:blipFill>
                          <a:blip r:embed="rId8"/>
                          <a:stretch>
                            <a:fillRect l="-66234" t="-1081818" r="-323052" b="-220000"/>
                          </a:stretch>
                        </a:blipFill>
                      </a:tcPr>
                    </a:tc>
                    <a:tc rowSpan="3">
                      <a:txBody>
                        <a:bodyPr/>
                        <a:lstStyle/>
                        <a:p>
                          <a:pPr algn="ctr"/>
                          <a:r>
                            <a:rPr lang="en-US" sz="1600" dirty="0" smtClean="0">
                              <a:solidFill>
                                <a:srgbClr val="FF0000"/>
                              </a:solidFill>
                              <a:latin typeface="Humanst521 BT" panose="020B0602020204020204" pitchFamily="34" charset="0"/>
                            </a:rPr>
                            <a:t>Assuming all others zero</a:t>
                          </a:r>
                          <a:endParaRPr lang="en-US" sz="1600" dirty="0">
                            <a:solidFill>
                              <a:srgbClr val="FF0000"/>
                            </a:solidFill>
                          </a:endParaRPr>
                        </a:p>
                      </a:txBody>
                      <a:tcPr marL="45720" marR="45720" vert="vert270" anchor="ctr">
                        <a:lnL w="38100" cap="flat" cmpd="sng" algn="ctr">
                          <a:solidFill>
                            <a:srgbClr val="C00000"/>
                          </a:solidFill>
                          <a:prstDash val="solid"/>
                          <a:round/>
                          <a:headEnd type="none" w="med" len="med"/>
                          <a:tailEnd type="none" w="med" len="med"/>
                        </a:lnL>
                      </a:tcPr>
                    </a:tc>
                    <a:tc rowSpan="3">
                      <a:txBody>
                        <a:bodyPr/>
                        <a:lstStyle/>
                        <a:p>
                          <a:endParaRPr lang="en-US" sz="1400" dirty="0">
                            <a:latin typeface="Humanst521 BT" panose="020B0602020204020204" pitchFamily="34" charset="0"/>
                          </a:endParaRPr>
                        </a:p>
                      </a:txBody>
                      <a:tcPr marL="45720" marR="45720"/>
                    </a:tc>
                    <a:extLst>
                      <a:ext uri="{0D108BD9-81ED-4DB2-BD59-A6C34878D82A}">
                        <a16:rowId xmlns:a16="http://schemas.microsoft.com/office/drawing/2014/main" val="3957057888"/>
                      </a:ext>
                    </a:extLst>
                  </a:tr>
                  <a:tr h="335280">
                    <a:tc>
                      <a:txBody>
                        <a:bodyPr/>
                        <a:lstStyle/>
                        <a:p>
                          <a:r>
                            <a:rPr lang="en-US" sz="1600" dirty="0" smtClean="0">
                              <a:latin typeface="Humanst521 BT" panose="020B0602020204020204" pitchFamily="34" charset="0"/>
                              <a:sym typeface="Wingdings" panose="05000000000000000000" pitchFamily="2" charset="2"/>
                            </a:rPr>
                            <a:t>   n</a:t>
                          </a:r>
                          <a:endParaRPr lang="en-US" sz="1600" dirty="0"/>
                        </a:p>
                      </a:txBody>
                      <a:tcPr/>
                    </a:tc>
                    <a:tc>
                      <a:txBody>
                        <a:bodyPr/>
                        <a:lstStyle/>
                        <a:p>
                          <a:endParaRPr lang="en-US"/>
                        </a:p>
                      </a:txBody>
                      <a:tcPr>
                        <a:lnR w="38100" cap="flat" cmpd="sng" algn="ctr">
                          <a:solidFill>
                            <a:srgbClr val="C00000"/>
                          </a:solidFill>
                          <a:prstDash val="solid"/>
                          <a:round/>
                          <a:headEnd type="none" w="med" len="med"/>
                          <a:tailEnd type="none" w="med" len="med"/>
                        </a:lnR>
                        <a:blipFill>
                          <a:blip r:embed="rId8"/>
                          <a:stretch>
                            <a:fillRect l="-66234" t="-1181818" r="-323052" b="-120000"/>
                          </a:stretch>
                        </a:blip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950389573"/>
                      </a:ext>
                    </a:extLst>
                  </a:tr>
                  <a:tr h="335280">
                    <a:tc>
                      <a:txBody>
                        <a:bodyPr/>
                        <a:lstStyle/>
                        <a:p>
                          <a:r>
                            <a:rPr lang="en-US" sz="1600" dirty="0" smtClean="0">
                              <a:latin typeface="Humanst521 BT" panose="020B0602020204020204" pitchFamily="34" charset="0"/>
                              <a:sym typeface="Wingdings" panose="05000000000000000000" pitchFamily="2" charset="2"/>
                            </a:rPr>
                            <a:t>   e</a:t>
                          </a:r>
                          <a:endParaRPr lang="en-US" sz="1600" dirty="0"/>
                        </a:p>
                      </a:txBody>
                      <a:tcPr/>
                    </a:tc>
                    <a:tc>
                      <a:txBody>
                        <a:bodyPr/>
                        <a:lstStyle/>
                        <a:p>
                          <a:endParaRPr lang="en-US"/>
                        </a:p>
                      </a:txBody>
                      <a:tcPr>
                        <a:lnR w="38100" cap="flat" cmpd="sng" algn="ctr">
                          <a:solidFill>
                            <a:srgbClr val="C00000"/>
                          </a:solidFill>
                          <a:prstDash val="solid"/>
                          <a:round/>
                          <a:headEnd type="none" w="med" len="med"/>
                          <a:tailEnd type="none" w="med" len="med"/>
                        </a:lnR>
                        <a:blipFill>
                          <a:blip r:embed="rId8"/>
                          <a:stretch>
                            <a:fillRect l="-66234" t="-1281818" r="-323052" b="-20000"/>
                          </a:stretch>
                        </a:blip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627565961"/>
                      </a:ext>
                    </a:extLst>
                  </a:tr>
                </a:tbl>
              </a:graphicData>
            </a:graphic>
          </p:graphicFrame>
        </mc:Fallback>
      </mc:AlternateContent>
      <p:sp>
        <p:nvSpPr>
          <p:cNvPr id="3" name="Title 2"/>
          <p:cNvSpPr>
            <a:spLocks noGrp="1"/>
          </p:cNvSpPr>
          <p:nvPr>
            <p:ph type="title"/>
          </p:nvPr>
        </p:nvSpPr>
        <p:spPr>
          <a:xfrm>
            <a:off x="2077211" y="123478"/>
            <a:ext cx="5951173" cy="381375"/>
          </a:xfrm>
        </p:spPr>
        <p:txBody>
          <a:bodyPr/>
          <a:lstStyle/>
          <a:p>
            <a:r>
              <a:rPr lang="en-US" dirty="0" smtClean="0"/>
              <a:t>Only limits: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21693003"/>
              </p:ext>
            </p:extLst>
          </p:nvPr>
        </p:nvGraphicFramePr>
        <p:xfrm>
          <a:off x="-14868" y="1665249"/>
          <a:ext cx="1234068" cy="365760"/>
        </p:xfrm>
        <a:graphic>
          <a:graphicData uri="http://schemas.openxmlformats.org/drawingml/2006/table">
            <a:tbl>
              <a:tblPr/>
              <a:tblGrid>
                <a:gridCol w="1234068">
                  <a:extLst>
                    <a:ext uri="{9D8B030D-6E8A-4147-A177-3AD203B41FA5}">
                      <a16:colId xmlns:a16="http://schemas.microsoft.com/office/drawing/2014/main" val="714489032"/>
                    </a:ext>
                  </a:extLst>
                </a:gridCol>
              </a:tblGrid>
              <a:tr h="341971">
                <a:tc>
                  <a:txBody>
                    <a:bodyPr/>
                    <a:lstStyle/>
                    <a:p>
                      <a:endParaRPr lang="en-US" dirty="0">
                        <a:latin typeface="Humanst521 BT" panose="020B0602020204020204" pitchFamily="34" charset="0"/>
                      </a:endParaRPr>
                    </a:p>
                  </a:txBody>
                  <a:tcPr>
                    <a:lnL w="38100" cmpd="sng">
                      <a:solidFill>
                        <a:srgbClr val="C00000"/>
                      </a:solidFill>
                      <a:prstDash val="solid"/>
                    </a:lnL>
                    <a:lnR w="38100" cmpd="sng">
                      <a:solidFill>
                        <a:srgbClr val="C00000"/>
                      </a:solidFill>
                      <a:prstDash val="solid"/>
                    </a:lnR>
                    <a:lnT w="38100" cmpd="sng">
                      <a:solidFill>
                        <a:srgbClr val="C00000"/>
                      </a:solidFill>
                      <a:prstDash val="solid"/>
                    </a:lnT>
                    <a:lnB w="38100" cmpd="sng">
                      <a:solidFill>
                        <a:srgbClr val="C00000"/>
                      </a:solidFill>
                      <a:prstDash val="solid"/>
                    </a:lnB>
                  </a:tcPr>
                </a:tc>
                <a:extLst>
                  <a:ext uri="{0D108BD9-81ED-4DB2-BD59-A6C34878D82A}">
                    <a16:rowId xmlns:a16="http://schemas.microsoft.com/office/drawing/2014/main" val="106779964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0536689"/>
              </p:ext>
            </p:extLst>
          </p:nvPr>
        </p:nvGraphicFramePr>
        <p:xfrm>
          <a:off x="7434" y="4185424"/>
          <a:ext cx="1226634" cy="365760"/>
        </p:xfrm>
        <a:graphic>
          <a:graphicData uri="http://schemas.openxmlformats.org/drawingml/2006/table">
            <a:tbl>
              <a:tblPr/>
              <a:tblGrid>
                <a:gridCol w="1226634">
                  <a:extLst>
                    <a:ext uri="{9D8B030D-6E8A-4147-A177-3AD203B41FA5}">
                      <a16:colId xmlns:a16="http://schemas.microsoft.com/office/drawing/2014/main" val="2700590381"/>
                    </a:ext>
                  </a:extLst>
                </a:gridCol>
              </a:tblGrid>
              <a:tr h="364274">
                <a:tc>
                  <a:txBody>
                    <a:bodyPr/>
                    <a:lstStyle/>
                    <a:p>
                      <a:endParaRPr lang="en-US" dirty="0">
                        <a:latin typeface="Humanst521 BT" panose="020B0602020204020204" pitchFamily="34" charset="0"/>
                      </a:endParaRPr>
                    </a:p>
                  </a:txBody>
                  <a:tcPr>
                    <a:lnL w="38100" cmpd="sng">
                      <a:solidFill>
                        <a:srgbClr val="C00000"/>
                      </a:solidFill>
                      <a:prstDash val="solid"/>
                    </a:lnL>
                    <a:lnR w="38100" cmpd="sng">
                      <a:solidFill>
                        <a:srgbClr val="C00000"/>
                      </a:solidFill>
                      <a:prstDash val="solid"/>
                    </a:lnR>
                    <a:lnT w="38100" cmpd="sng">
                      <a:solidFill>
                        <a:srgbClr val="C00000"/>
                      </a:solidFill>
                      <a:prstDash val="solid"/>
                    </a:lnT>
                    <a:lnB w="38100" cmpd="sng">
                      <a:solidFill>
                        <a:srgbClr val="C00000"/>
                      </a:solidFill>
                      <a:prstDash val="solid"/>
                    </a:lnB>
                  </a:tcPr>
                </a:tc>
                <a:extLst>
                  <a:ext uri="{0D108BD9-81ED-4DB2-BD59-A6C34878D82A}">
                    <a16:rowId xmlns:a16="http://schemas.microsoft.com/office/drawing/2014/main" val="1180770171"/>
                  </a:ext>
                </a:extLst>
              </a:tr>
            </a:tbl>
          </a:graphicData>
        </a:graphic>
      </p:graphicFrame>
    </p:spTree>
    <p:extLst>
      <p:ext uri="{BB962C8B-B14F-4D97-AF65-F5344CB8AC3E}">
        <p14:creationId xmlns:p14="http://schemas.microsoft.com/office/powerpoint/2010/main" val="59710571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86541" y="987574"/>
            <a:ext cx="5989715" cy="504056"/>
          </a:xfrm>
        </p:spPr>
        <p:txBody>
          <a:bodyPr/>
          <a:lstStyle/>
          <a:p>
            <a:pPr marL="0" indent="0">
              <a:buNone/>
            </a:pPr>
            <a:r>
              <a:rPr lang="en-US" dirty="0" smtClean="0"/>
              <a:t>The generic idea of </a:t>
            </a:r>
            <a:r>
              <a:rPr lang="en-US" u="sng" dirty="0" smtClean="0"/>
              <a:t>all</a:t>
            </a:r>
            <a:r>
              <a:rPr lang="en-US" dirty="0" smtClean="0"/>
              <a:t> EDM experiments:</a:t>
            </a:r>
            <a:endParaRPr lang="en-US" dirty="0"/>
          </a:p>
        </p:txBody>
      </p:sp>
      <p:sp>
        <p:nvSpPr>
          <p:cNvPr id="3" name="Title 2"/>
          <p:cNvSpPr>
            <a:spLocks noGrp="1"/>
          </p:cNvSpPr>
          <p:nvPr>
            <p:ph type="title"/>
          </p:nvPr>
        </p:nvSpPr>
        <p:spPr>
          <a:xfrm>
            <a:off x="1979712" y="174151"/>
            <a:ext cx="6984776" cy="381375"/>
          </a:xfrm>
        </p:spPr>
        <p:txBody>
          <a:bodyPr/>
          <a:lstStyle/>
          <a:p>
            <a:r>
              <a:rPr lang="en-US" sz="2000" dirty="0" smtClean="0"/>
              <a:t>What can we do to measure only the EDM of the particle?</a:t>
            </a:r>
            <a:endParaRPr lang="en-US" sz="2000" dirty="0"/>
          </a:p>
        </p:txBody>
      </p:sp>
      <mc:AlternateContent xmlns:mc="http://schemas.openxmlformats.org/markup-compatibility/2006" xmlns:a14="http://schemas.microsoft.com/office/drawing/2010/main">
        <mc:Choice Requires="a14">
          <p:sp>
            <p:nvSpPr>
              <p:cNvPr id="4" name="TextBox 3"/>
              <p:cNvSpPr txBox="1"/>
              <p:nvPr/>
            </p:nvSpPr>
            <p:spPr>
              <a:xfrm>
                <a:off x="5796136" y="2643758"/>
                <a:ext cx="2688236" cy="865622"/>
              </a:xfrm>
              <a:prstGeom prst="rect">
                <a:avLst/>
              </a:prstGeom>
              <a:noFill/>
            </p:spPr>
            <p:txBody>
              <a:bodyPr wrap="none" lIns="0" tIns="0" rIns="0" bIns="0" rtlCol="0" anchor="ctr">
                <a:sp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f>
                        <m:fPr>
                          <m:ctrlPr>
                            <a:rPr lang="en-US" sz="2400" b="0" i="1" smtClean="0">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𝑑</m:t>
                          </m:r>
                          <m:acc>
                            <m:accPr>
                              <m:chr m:val="⃗"/>
                              <m:ctrlPr>
                                <a:rPr lang="en-US" sz="2400" b="0" i="1" smtClean="0">
                                  <a:solidFill>
                                    <a:srgbClr val="000000"/>
                                  </a:solidFill>
                                  <a:latin typeface="Cambria Math" panose="02040503050406030204" pitchFamily="18" charset="0"/>
                                </a:rPr>
                              </m:ctrlPr>
                            </m:accPr>
                            <m:e>
                              <m:r>
                                <a:rPr lang="en-US" sz="2400" b="0" i="1" smtClean="0">
                                  <a:solidFill>
                                    <a:srgbClr val="000000"/>
                                  </a:solidFill>
                                  <a:latin typeface="Cambria Math" panose="02040503050406030204" pitchFamily="18" charset="0"/>
                                </a:rPr>
                                <m:t>𝐼</m:t>
                              </m:r>
                            </m:e>
                          </m:acc>
                        </m:num>
                        <m:den>
                          <m:r>
                            <a:rPr lang="en-US" sz="2400" b="0" i="1" smtClean="0">
                              <a:solidFill>
                                <a:srgbClr val="000000"/>
                              </a:solidFill>
                              <a:latin typeface="Cambria Math" panose="02040503050406030204" pitchFamily="18" charset="0"/>
                            </a:rPr>
                            <m:t>𝑑𝑡</m:t>
                          </m:r>
                        </m:den>
                      </m:f>
                      <m:r>
                        <a:rPr lang="en-US" sz="2400" b="0" i="1" smtClean="0">
                          <a:solidFill>
                            <a:srgbClr val="000000"/>
                          </a:solidFill>
                          <a:latin typeface="Cambria Math" panose="02040503050406030204" pitchFamily="18" charset="0"/>
                        </a:rPr>
                        <m:t>=</m:t>
                      </m:r>
                      <m:d>
                        <m:dPr>
                          <m:ctrlPr>
                            <a:rPr lang="en-US" sz="2400" b="0" i="1" smtClean="0">
                              <a:solidFill>
                                <a:srgbClr val="000000"/>
                              </a:solidFill>
                              <a:latin typeface="Cambria Math" panose="02040503050406030204" pitchFamily="18" charset="0"/>
                            </a:rPr>
                          </m:ctrlPr>
                        </m:dPr>
                        <m:e>
                          <m:r>
                            <a:rPr lang="en-US" sz="2400" b="0" i="1" smtClean="0">
                              <a:solidFill>
                                <a:srgbClr val="000000"/>
                              </a:solidFill>
                              <a:latin typeface="Cambria Math" panose="02040503050406030204" pitchFamily="18" charset="0"/>
                            </a:rPr>
                            <m:t>𝜇</m:t>
                          </m:r>
                          <m:acc>
                            <m:accPr>
                              <m:chr m:val="⃗"/>
                              <m:ctrlPr>
                                <a:rPr lang="en-US" sz="2400" b="0" i="1" smtClean="0">
                                  <a:solidFill>
                                    <a:srgbClr val="000000"/>
                                  </a:solidFill>
                                  <a:latin typeface="Cambria Math" panose="02040503050406030204" pitchFamily="18" charset="0"/>
                                </a:rPr>
                              </m:ctrlPr>
                            </m:accPr>
                            <m:e>
                              <m:r>
                                <a:rPr lang="en-US" sz="2400" b="0" i="1" smtClean="0">
                                  <a:solidFill>
                                    <a:srgbClr val="000000"/>
                                  </a:solidFill>
                                  <a:latin typeface="Cambria Math" panose="02040503050406030204" pitchFamily="18" charset="0"/>
                                </a:rPr>
                                <m:t>𝐵</m:t>
                              </m:r>
                            </m:e>
                          </m:acc>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𝑑</m:t>
                          </m:r>
                          <m:acc>
                            <m:accPr>
                              <m:chr m:val="⃗"/>
                              <m:ctrlPr>
                                <a:rPr lang="en-US" sz="2400" b="0" i="1" smtClean="0">
                                  <a:solidFill>
                                    <a:srgbClr val="000000"/>
                                  </a:solidFill>
                                  <a:latin typeface="Cambria Math" panose="02040503050406030204" pitchFamily="18" charset="0"/>
                                </a:rPr>
                              </m:ctrlPr>
                            </m:accPr>
                            <m:e>
                              <m:r>
                                <a:rPr lang="en-US" sz="2400" b="0" i="1" smtClean="0">
                                  <a:solidFill>
                                    <a:srgbClr val="000000"/>
                                  </a:solidFill>
                                  <a:latin typeface="Cambria Math" panose="02040503050406030204" pitchFamily="18" charset="0"/>
                                </a:rPr>
                                <m:t>𝐸</m:t>
                              </m:r>
                            </m:e>
                          </m:acc>
                        </m:e>
                      </m:d>
                      <m:r>
                        <a:rPr lang="en-US" sz="2400" b="0" i="1" smtClean="0">
                          <a:solidFill>
                            <a:srgbClr val="000000"/>
                          </a:solidFill>
                          <a:latin typeface="Cambria Math" panose="02040503050406030204" pitchFamily="18" charset="0"/>
                        </a:rPr>
                        <m:t>×</m:t>
                      </m:r>
                      <m:acc>
                        <m:accPr>
                          <m:chr m:val="⃗"/>
                          <m:ctrlPr>
                            <a:rPr lang="en-US" sz="2400" b="0" i="1" smtClean="0">
                              <a:solidFill>
                                <a:srgbClr val="000000"/>
                              </a:solidFill>
                              <a:latin typeface="Cambria Math" panose="02040503050406030204" pitchFamily="18" charset="0"/>
                            </a:rPr>
                          </m:ctrlPr>
                        </m:accPr>
                        <m:e>
                          <m:r>
                            <a:rPr lang="en-US" sz="2400" b="0" i="1" smtClean="0">
                              <a:solidFill>
                                <a:srgbClr val="000000"/>
                              </a:solidFill>
                              <a:latin typeface="Cambria Math" panose="02040503050406030204" pitchFamily="18" charset="0"/>
                            </a:rPr>
                            <m:t>𝐼</m:t>
                          </m:r>
                        </m:e>
                      </m:acc>
                    </m:oMath>
                  </m:oMathPara>
                </a14:m>
                <a:endParaRPr lang="en-US" sz="1800" b="0" dirty="0" smtClean="0">
                  <a:solidFill>
                    <a:srgbClr val="000000"/>
                  </a:solidFill>
                  <a:latin typeface="Humanst521 BT" panose="020B0602020204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796136" y="2643758"/>
                <a:ext cx="2688236" cy="865622"/>
              </a:xfrm>
              <a:prstGeom prst="rect">
                <a:avLst/>
              </a:prstGeom>
              <a:blipFill>
                <a:blip r:embed="rId2"/>
                <a:stretch>
                  <a:fillRect/>
                </a:stretch>
              </a:blipFill>
            </p:spPr>
            <p:txBody>
              <a:bodyPr/>
              <a:lstStyle/>
              <a:p>
                <a:r>
                  <a:rPr lang="en-US">
                    <a:noFill/>
                  </a:rPr>
                  <a:t> </a:t>
                </a:r>
              </a:p>
            </p:txBody>
          </p:sp>
        </mc:Fallback>
      </mc:AlternateContent>
      <p:sp>
        <p:nvSpPr>
          <p:cNvPr id="5" name="Line Callout 2 (No Border) 4"/>
          <p:cNvSpPr/>
          <p:nvPr/>
        </p:nvSpPr>
        <p:spPr bwMode="auto">
          <a:xfrm>
            <a:off x="683568" y="1635760"/>
            <a:ext cx="4896544" cy="359812"/>
          </a:xfrm>
          <a:prstGeom prst="callout2">
            <a:avLst>
              <a:gd name="adj1" fmla="val 62421"/>
              <a:gd name="adj2" fmla="val 99628"/>
              <a:gd name="adj3" fmla="val 62157"/>
              <a:gd name="adj4" fmla="val 104388"/>
              <a:gd name="adj5" fmla="val 387911"/>
              <a:gd name="adj6" fmla="val 155236"/>
            </a:avLst>
          </a:prstGeom>
          <a:ln>
            <a:solidFill>
              <a:srgbClr val="197418"/>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r" defTabSz="914400" rtl="0" eaLnBrk="0" fontAlgn="base" latinLnBrk="0" hangingPunct="0">
              <a:lnSpc>
                <a:spcPct val="100000"/>
              </a:lnSpc>
              <a:spcBef>
                <a:spcPct val="0"/>
              </a:spcBef>
              <a:spcAft>
                <a:spcPct val="0"/>
              </a:spcAft>
              <a:buClrTx/>
              <a:buSzTx/>
              <a:tabLst/>
            </a:pPr>
            <a:r>
              <a:rPr lang="en-US" dirty="0" smtClean="0">
                <a:solidFill>
                  <a:schemeClr val="tx1"/>
                </a:solidFill>
                <a:latin typeface="Humanst521 Lt BT" panose="020B0402020204020304" pitchFamily="34" charset="0"/>
              </a:rPr>
              <a:t>Preparation of a spin polarized particle ensemble</a:t>
            </a:r>
            <a:endParaRPr kumimoji="0" lang="en-US" b="0" i="0" u="none" strike="noStrike" cap="none" normalizeH="0" baseline="0" dirty="0">
              <a:ln>
                <a:noFill/>
              </a:ln>
              <a:solidFill>
                <a:schemeClr val="tx1"/>
              </a:solidFill>
              <a:effectLst/>
              <a:latin typeface="Humanst521 Lt BT" panose="020B0402020204020304" pitchFamily="34" charset="0"/>
            </a:endParaRPr>
          </a:p>
        </p:txBody>
      </p:sp>
      <p:sp>
        <p:nvSpPr>
          <p:cNvPr id="6" name="Line Callout 2 (No Border) 5"/>
          <p:cNvSpPr/>
          <p:nvPr/>
        </p:nvSpPr>
        <p:spPr bwMode="auto">
          <a:xfrm>
            <a:off x="886540" y="1995914"/>
            <a:ext cx="4693572" cy="359812"/>
          </a:xfrm>
          <a:prstGeom prst="callout2">
            <a:avLst>
              <a:gd name="adj1" fmla="val 60249"/>
              <a:gd name="adj2" fmla="val 99961"/>
              <a:gd name="adj3" fmla="val 62157"/>
              <a:gd name="adj4" fmla="val 104388"/>
              <a:gd name="adj5" fmla="val 287995"/>
              <a:gd name="adj6" fmla="val 141153"/>
            </a:avLst>
          </a:prstGeom>
          <a:ln>
            <a:solidFill>
              <a:srgbClr val="197418"/>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r" defTabSz="914400" rtl="0" eaLnBrk="0" fontAlgn="base" latinLnBrk="0" hangingPunct="0">
              <a:lnSpc>
                <a:spcPct val="100000"/>
              </a:lnSpc>
              <a:spcBef>
                <a:spcPct val="0"/>
              </a:spcBef>
              <a:spcAft>
                <a:spcPct val="0"/>
              </a:spcAft>
              <a:buClrTx/>
              <a:buSzTx/>
              <a:tabLst/>
            </a:pPr>
            <a:r>
              <a:rPr lang="en-US" dirty="0" smtClean="0">
                <a:solidFill>
                  <a:schemeClr val="tx1"/>
                </a:solidFill>
                <a:latin typeface="Humanst521 Lt BT" panose="020B0402020204020304" pitchFamily="34" charset="0"/>
              </a:rPr>
              <a:t>Interaction with electric field</a:t>
            </a:r>
            <a:endParaRPr kumimoji="0" lang="en-US" b="0" i="0" u="none" strike="noStrike" cap="none" normalizeH="0" baseline="0" dirty="0">
              <a:ln>
                <a:noFill/>
              </a:ln>
              <a:solidFill>
                <a:schemeClr val="tx1"/>
              </a:solidFill>
              <a:effectLst/>
              <a:latin typeface="Humanst521 Lt BT" panose="020B0402020204020304" pitchFamily="34" charset="0"/>
            </a:endParaRPr>
          </a:p>
        </p:txBody>
      </p:sp>
      <p:sp>
        <p:nvSpPr>
          <p:cNvPr id="7" name="Line Callout 2 (No Border) 6"/>
          <p:cNvSpPr/>
          <p:nvPr/>
        </p:nvSpPr>
        <p:spPr bwMode="auto">
          <a:xfrm>
            <a:off x="25188" y="2355726"/>
            <a:ext cx="4693572" cy="359812"/>
          </a:xfrm>
          <a:prstGeom prst="callout2">
            <a:avLst>
              <a:gd name="adj1" fmla="val 60249"/>
              <a:gd name="adj2" fmla="val 99961"/>
              <a:gd name="adj3" fmla="val 62157"/>
              <a:gd name="adj4" fmla="val 104388"/>
              <a:gd name="adj5" fmla="val 159843"/>
              <a:gd name="adj6" fmla="val 120672"/>
            </a:avLst>
          </a:prstGeom>
          <a:ln>
            <a:solidFill>
              <a:srgbClr val="197418"/>
            </a:solidFill>
            <a:headEnd type="none" w="med" len="med"/>
            <a:tailEnd type="arrow"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r" defTabSz="914400" rtl="0" eaLnBrk="0" fontAlgn="base" latinLnBrk="0" hangingPunct="0">
              <a:lnSpc>
                <a:spcPct val="100000"/>
              </a:lnSpc>
              <a:spcBef>
                <a:spcPct val="0"/>
              </a:spcBef>
              <a:spcAft>
                <a:spcPct val="0"/>
              </a:spcAft>
              <a:buClrTx/>
              <a:buSzTx/>
              <a:tabLst/>
            </a:pPr>
            <a:r>
              <a:rPr lang="en-US" dirty="0" smtClean="0">
                <a:solidFill>
                  <a:schemeClr val="tx1"/>
                </a:solidFill>
                <a:latin typeface="Humanst521 Lt BT" panose="020B0402020204020304" pitchFamily="34" charset="0"/>
              </a:rPr>
              <a:t>Measurement of evolution of angular momentum</a:t>
            </a:r>
            <a:endParaRPr kumimoji="0" lang="en-US" b="0" i="0" u="none" strike="noStrike" cap="none" normalizeH="0" baseline="0" dirty="0">
              <a:ln>
                <a:noFill/>
              </a:ln>
              <a:solidFill>
                <a:schemeClr val="tx1"/>
              </a:solidFill>
              <a:effectLst/>
              <a:latin typeface="Humanst521 Lt BT" panose="020B0402020204020304" pitchFamily="34" charset="0"/>
            </a:endParaRPr>
          </a:p>
        </p:txBody>
      </p:sp>
      <p:sp>
        <p:nvSpPr>
          <p:cNvPr id="8" name="Left Brace 7"/>
          <p:cNvSpPr/>
          <p:nvPr/>
        </p:nvSpPr>
        <p:spPr bwMode="auto">
          <a:xfrm rot="16200000">
            <a:off x="7092280" y="2931790"/>
            <a:ext cx="360040" cy="1368152"/>
          </a:xfrm>
          <a:prstGeom prst="leftBrace">
            <a:avLst/>
          </a:prstGeom>
          <a:noFill/>
          <a:ln w="2857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9" name="TextBox 8"/>
              <p:cNvSpPr txBox="1"/>
              <p:nvPr/>
            </p:nvSpPr>
            <p:spPr>
              <a:xfrm>
                <a:off x="7164288" y="3769732"/>
                <a:ext cx="285335" cy="458202"/>
              </a:xfrm>
              <a:prstGeom prst="rect">
                <a:avLst/>
              </a:prstGeom>
              <a:noFill/>
            </p:spPr>
            <p:txBody>
              <a:bodyPr wrap="none" lIns="0" tIns="0" rIns="0" bIns="0" rtlCol="0" anchor="ctr">
                <a:sp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acc>
                        <m:accPr>
                          <m:chr m:val="⃗"/>
                          <m:ctrlPr>
                            <a:rPr lang="en-US" sz="2400" b="0" i="1" smtClean="0">
                              <a:solidFill>
                                <a:schemeClr val="tx1">
                                  <a:lumMod val="50000"/>
                                  <a:lumOff val="50000"/>
                                </a:schemeClr>
                              </a:solidFill>
                              <a:latin typeface="Cambria Math" panose="02040503050406030204" pitchFamily="18" charset="0"/>
                            </a:rPr>
                          </m:ctrlPr>
                        </m:accPr>
                        <m:e>
                          <m:r>
                            <m:rPr>
                              <m:sty m:val="p"/>
                            </m:rPr>
                            <a:rPr lang="en-US" sz="2400" b="0" i="0" smtClean="0">
                              <a:solidFill>
                                <a:schemeClr val="tx1">
                                  <a:lumMod val="50000"/>
                                  <a:lumOff val="50000"/>
                                </a:schemeClr>
                              </a:solidFill>
                              <a:latin typeface="Cambria Math" panose="02040503050406030204" pitchFamily="18" charset="0"/>
                            </a:rPr>
                            <m:t>Ω</m:t>
                          </m:r>
                        </m:e>
                      </m:acc>
                    </m:oMath>
                  </m:oMathPara>
                </a14:m>
                <a:endParaRPr lang="en-US" sz="2400" b="0" dirty="0" smtClean="0">
                  <a:solidFill>
                    <a:schemeClr val="tx1">
                      <a:lumMod val="50000"/>
                      <a:lumOff val="50000"/>
                    </a:schemeClr>
                  </a:solidFill>
                  <a:latin typeface="Humanst521 BT" panose="020B0602020204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164288" y="3769732"/>
                <a:ext cx="285335" cy="45820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324600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 name="TextBox 46"/>
              <p:cNvSpPr txBox="1"/>
              <p:nvPr/>
            </p:nvSpPr>
            <p:spPr>
              <a:xfrm rot="16200000">
                <a:off x="4080607" y="3241895"/>
                <a:ext cx="963725"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cs typeface="Arial"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rot="16200000">
                <a:off x="4080607" y="3241895"/>
                <a:ext cx="963725" cy="410305"/>
              </a:xfrm>
              <a:prstGeom prst="rect">
                <a:avLst/>
              </a:prstGeom>
              <a:blipFill>
                <a:blip r:embed="rId3"/>
                <a:stretch>
                  <a:fillRect l="-20896" t="-301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rot="16200000">
                <a:off x="3977795" y="1633131"/>
                <a:ext cx="1136850"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  </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cs typeface="Arial"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rot="16200000">
                <a:off x="3977795" y="1633131"/>
                <a:ext cx="1136850" cy="410305"/>
              </a:xfrm>
              <a:prstGeom prst="rect">
                <a:avLst/>
              </a:prstGeom>
              <a:blipFill>
                <a:blip r:embed="rId4"/>
                <a:stretch>
                  <a:fillRect l="-20896" t="-25668"/>
                </a:stretch>
              </a:blipFill>
            </p:spPr>
            <p:txBody>
              <a:bodyPr/>
              <a:lstStyle/>
              <a:p>
                <a:r>
                  <a:rPr lang="en-US">
                    <a:noFill/>
                  </a:rPr>
                  <a:t> </a:t>
                </a:r>
              </a:p>
            </p:txBody>
          </p:sp>
        </mc:Fallback>
      </mc:AlternateContent>
      <p:sp>
        <p:nvSpPr>
          <p:cNvPr id="5" name="Rectangle 4"/>
          <p:cNvSpPr>
            <a:spLocks noGrp="1" noChangeArrowheads="1"/>
          </p:cNvSpPr>
          <p:nvPr>
            <p:ph type="title"/>
          </p:nvPr>
        </p:nvSpPr>
        <p:spPr>
          <a:xfrm>
            <a:off x="2166651" y="72287"/>
            <a:ext cx="6761449" cy="557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a:r>
              <a:rPr lang="en-US" altLang="en-US" dirty="0">
                <a:solidFill>
                  <a:schemeClr val="bg1">
                    <a:lumMod val="95000"/>
                  </a:schemeClr>
                </a:solidFill>
              </a:rPr>
              <a:t>CP violation &amp; edm</a:t>
            </a:r>
          </a:p>
        </p:txBody>
      </p:sp>
      <p:cxnSp>
        <p:nvCxnSpPr>
          <p:cNvPr id="24" name="Straight Connector 23"/>
          <p:cNvCxnSpPr/>
          <p:nvPr/>
        </p:nvCxnSpPr>
        <p:spPr>
          <a:xfrm>
            <a:off x="2734336" y="1897644"/>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734343" y="2381902"/>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734340" y="1409615"/>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734342" y="1615615"/>
            <a:ext cx="1172687" cy="286333"/>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2736294" y="3862957"/>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736290" y="2890670"/>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736293" y="3076495"/>
            <a:ext cx="1162869" cy="306509"/>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4731357" y="2381901"/>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flipV="1">
            <a:off x="4731354" y="1409614"/>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flipV="1">
            <a:off x="4731356" y="1639540"/>
            <a:ext cx="1206504" cy="262407"/>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p:nvPr/>
        </p:nvCxnSpPr>
        <p:spPr>
          <a:xfrm>
            <a:off x="4741497" y="3888572"/>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741493" y="2916285"/>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41494" y="3408618"/>
            <a:ext cx="1206509" cy="268874"/>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8" name="TextBox 37"/>
              <p:cNvSpPr txBox="1"/>
              <p:nvPr/>
            </p:nvSpPr>
            <p:spPr>
              <a:xfrm>
                <a:off x="4084689" y="3816419"/>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084689" y="3816419"/>
                <a:ext cx="407291"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089887" y="3834506"/>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089887" y="3834506"/>
                <a:ext cx="402097"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16200000">
                <a:off x="1982224" y="1633591"/>
                <a:ext cx="1121717"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 </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cs typeface="Arial"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rot="16200000">
                <a:off x="1982224" y="1633591"/>
                <a:ext cx="1121717" cy="402931"/>
              </a:xfrm>
              <a:prstGeom prst="rect">
                <a:avLst/>
              </a:prstGeom>
              <a:blipFill>
                <a:blip r:embed="rId7"/>
                <a:stretch>
                  <a:fillRect l="-21212" t="-25543" r="-6061"/>
                </a:stretch>
              </a:blipFill>
            </p:spPr>
            <p:txBody>
              <a:bodyPr/>
              <a:lstStyle/>
              <a:p>
                <a:r>
                  <a:rPr lang="en-US">
                    <a:noFill/>
                  </a:rPr>
                  <a:t> </a:t>
                </a:r>
              </a:p>
            </p:txBody>
          </p:sp>
        </mc:Fallback>
      </mc:AlternateContent>
      <p:cxnSp>
        <p:nvCxnSpPr>
          <p:cNvPr id="42" name="Straight Connector 41"/>
          <p:cNvCxnSpPr/>
          <p:nvPr/>
        </p:nvCxnSpPr>
        <p:spPr>
          <a:xfrm>
            <a:off x="4751640" y="3402428"/>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736290" y="3377591"/>
            <a:ext cx="124090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41497" y="1900923"/>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rot="16200000">
                <a:off x="1987384" y="3081959"/>
                <a:ext cx="1115305"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smtClean="0">
                  <a:ln>
                    <a:noFill/>
                  </a:ln>
                  <a:solidFill>
                    <a:srgbClr val="FFFFFF"/>
                  </a:solidFill>
                  <a:effectLst/>
                  <a:uLnTx/>
                  <a:uFillTx/>
                  <a:latin typeface="Humanst521 Lt BT" panose="020B0402020204020304" pitchFamily="34" charset="0"/>
                  <a:cs typeface="Arial"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rot="16200000">
                <a:off x="1987384" y="3081959"/>
                <a:ext cx="1115305" cy="402931"/>
              </a:xfrm>
              <a:prstGeom prst="rect">
                <a:avLst/>
              </a:prstGeom>
              <a:blipFill>
                <a:blip r:embed="rId8"/>
                <a:stretch>
                  <a:fillRect l="-20896" t="-24590" r="-4478"/>
                </a:stretch>
              </a:blipFill>
            </p:spPr>
            <p:txBody>
              <a:bodyPr/>
              <a:lstStyle/>
              <a:p>
                <a:r>
                  <a:rPr lang="en-US">
                    <a:noFill/>
                  </a:rPr>
                  <a:t> </a:t>
                </a:r>
              </a:p>
            </p:txBody>
          </p:sp>
        </mc:Fallback>
      </mc:AlternateContent>
      <p:sp>
        <p:nvSpPr>
          <p:cNvPr id="48" name="Down Arrow 47"/>
          <p:cNvSpPr/>
          <p:nvPr/>
        </p:nvSpPr>
        <p:spPr>
          <a:xfrm>
            <a:off x="3275522" y="2507161"/>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Humanst521 Lt BT" panose="020B0402020204020304" pitchFamily="34" charset="0"/>
                <a:cs typeface="Arial"/>
              </a:rPr>
              <a:t>T</a:t>
            </a:r>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a:endParaRPr>
          </a:p>
        </p:txBody>
      </p:sp>
      <p:sp>
        <p:nvSpPr>
          <p:cNvPr id="49" name="Down Arrow 48"/>
          <p:cNvSpPr/>
          <p:nvPr/>
        </p:nvSpPr>
        <p:spPr>
          <a:xfrm>
            <a:off x="5150081" y="2513750"/>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Humanst521 Lt BT" panose="020B0402020204020304" pitchFamily="34" charset="0"/>
                <a:cs typeface="Arial"/>
              </a:rPr>
              <a:t>T</a:t>
            </a:r>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a:endParaRPr>
          </a:p>
        </p:txBody>
      </p:sp>
      <mc:AlternateContent xmlns:mc="http://schemas.openxmlformats.org/markup-compatibility/2006" xmlns:a14="http://schemas.microsoft.com/office/drawing/2010/main">
        <mc:Choice Requires="a14">
          <p:sp>
            <p:nvSpPr>
              <p:cNvPr id="50" name="Rectangle 49"/>
              <p:cNvSpPr/>
              <p:nvPr/>
            </p:nvSpPr>
            <p:spPr>
              <a:xfrm>
                <a:off x="2914095" y="1220055"/>
                <a:ext cx="91525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2914095" y="1220055"/>
                <a:ext cx="915251" cy="369332"/>
              </a:xfrm>
              <a:prstGeom prst="rect">
                <a:avLst/>
              </a:prstGeom>
              <a:blipFill>
                <a:blip r:embed="rId9"/>
                <a:stretch>
                  <a:fillRect t="-21311" r="-28000"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4929629" y="1169225"/>
                <a:ext cx="930255" cy="41030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51" name="Rectangle 50"/>
              <p:cNvSpPr>
                <a:spLocks noRot="1" noChangeAspect="1" noMove="1" noResize="1" noEditPoints="1" noAdjustHandles="1" noChangeArrowheads="1" noChangeShapeType="1" noTextEdit="1"/>
              </p:cNvSpPr>
              <p:nvPr/>
            </p:nvSpPr>
            <p:spPr>
              <a:xfrm>
                <a:off x="4929629" y="1169225"/>
                <a:ext cx="930255" cy="410305"/>
              </a:xfrm>
              <a:prstGeom prst="rect">
                <a:avLst/>
              </a:prstGeom>
              <a:blipFill>
                <a:blip r:embed="rId10"/>
                <a:stretch>
                  <a:fillRect t="-20896" r="-26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791949" y="141311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791949" y="1413117"/>
                <a:ext cx="478016" cy="338554"/>
              </a:xfrm>
              <a:prstGeom prst="rect">
                <a:avLst/>
              </a:prstGeom>
              <a:blipFill>
                <a:blip r:embed="rId11"/>
                <a:stretch>
                  <a:fillRect l="-17949" t="-109091" r="-78205"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793903" y="2839980"/>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793903" y="2839980"/>
                <a:ext cx="478016" cy="338554"/>
              </a:xfrm>
              <a:prstGeom prst="rect">
                <a:avLst/>
              </a:prstGeom>
              <a:blipFill>
                <a:blip r:embed="rId12"/>
                <a:stretch>
                  <a:fillRect l="-17722" t="-109091" r="-75949"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840155" y="1407089"/>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5840155" y="1407089"/>
                <a:ext cx="478016" cy="338554"/>
              </a:xfrm>
              <a:prstGeom prst="rect">
                <a:avLst/>
              </a:prstGeom>
              <a:blipFill>
                <a:blip r:embed="rId13"/>
                <a:stretch>
                  <a:fillRect l="-17949" t="-109091" r="-78205"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5850298" y="3521106"/>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5850298" y="3521106"/>
                <a:ext cx="478016" cy="338554"/>
              </a:xfrm>
              <a:prstGeom prst="rect">
                <a:avLst/>
              </a:prstGeom>
              <a:blipFill>
                <a:blip r:embed="rId14"/>
                <a:stretch>
                  <a:fillRect l="-19231" t="-109091" r="-76923"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4082735" y="2341925"/>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4082735" y="2341925"/>
                <a:ext cx="407291"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6083418" y="2333780"/>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6083418" y="2333780"/>
                <a:ext cx="402097" cy="369332"/>
              </a:xfrm>
              <a:prstGeom prst="rect">
                <a:avLst/>
              </a:prstGeom>
              <a:blipFill>
                <a:blip r:embed="rId16"/>
                <a:stretch>
                  <a:fillRect/>
                </a:stretch>
              </a:blipFill>
            </p:spPr>
            <p:txBody>
              <a:bodyPr/>
              <a:lstStyle/>
              <a:p>
                <a:r>
                  <a:rPr lang="en-US">
                    <a:noFill/>
                  </a:rPr>
                  <a:t> </a:t>
                </a:r>
              </a:p>
            </p:txBody>
          </p:sp>
        </mc:Fallback>
      </mc:AlternateContent>
      <p:cxnSp>
        <p:nvCxnSpPr>
          <p:cNvPr id="53" name="Straight Connector 52"/>
          <p:cNvCxnSpPr/>
          <p:nvPr/>
        </p:nvCxnSpPr>
        <p:spPr>
          <a:xfrm>
            <a:off x="2734336" y="1905271"/>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a:off x="4723300" y="1908136"/>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7" name="Rectangle 56"/>
              <p:cNvSpPr>
                <a:spLocks noChangeAspect="1"/>
              </p:cNvSpPr>
              <p:nvPr/>
            </p:nvSpPr>
            <p:spPr>
              <a:xfrm>
                <a:off x="3814737" y="201586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cs typeface="Arial" charset="0"/>
                </a:endParaRPr>
              </a:p>
            </p:txBody>
          </p:sp>
        </mc:Choice>
        <mc:Fallback xmlns="">
          <p:sp>
            <p:nvSpPr>
              <p:cNvPr id="57" name="Rectangle 56"/>
              <p:cNvSpPr>
                <a:spLocks noRot="1" noChangeAspect="1" noMove="1" noResize="1" noEditPoints="1" noAdjustHandles="1" noChangeArrowheads="1" noChangeShapeType="1" noTextEdit="1"/>
              </p:cNvSpPr>
              <p:nvPr/>
            </p:nvSpPr>
            <p:spPr>
              <a:xfrm>
                <a:off x="3814737" y="2015864"/>
                <a:ext cx="478015" cy="338554"/>
              </a:xfrm>
              <a:prstGeom prst="rect">
                <a:avLst/>
              </a:prstGeom>
              <a:blipFill>
                <a:blip r:embed="rId17"/>
                <a:stretch>
                  <a:fillRect l="-19231" t="-109091" r="-76923"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a:spLocks noChangeAspect="1"/>
              </p:cNvSpPr>
              <p:nvPr/>
            </p:nvSpPr>
            <p:spPr>
              <a:xfrm>
                <a:off x="5840736" y="2009836"/>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cs typeface="Arial"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5840736" y="2009836"/>
                <a:ext cx="478015" cy="338554"/>
              </a:xfrm>
              <a:prstGeom prst="rect">
                <a:avLst/>
              </a:prstGeom>
              <a:blipFill>
                <a:blip r:embed="rId18"/>
                <a:stretch>
                  <a:fillRect l="-17722" t="-109091" r="-75949" b="-174545"/>
                </a:stretch>
              </a:blipFill>
            </p:spPr>
            <p:txBody>
              <a:bodyPr/>
              <a:lstStyle/>
              <a:p>
                <a:r>
                  <a:rPr lang="en-US">
                    <a:noFill/>
                  </a:rPr>
                  <a:t> </a:t>
                </a:r>
              </a:p>
            </p:txBody>
          </p:sp>
        </mc:Fallback>
      </mc:AlternateContent>
      <p:cxnSp>
        <p:nvCxnSpPr>
          <p:cNvPr id="54" name="Straight Connector 53"/>
          <p:cNvCxnSpPr/>
          <p:nvPr/>
        </p:nvCxnSpPr>
        <p:spPr>
          <a:xfrm>
            <a:off x="2739313" y="3383004"/>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flipV="1">
            <a:off x="4745703" y="3135887"/>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p:nvPr/>
        </p:nvCxnSpPr>
        <p:spPr>
          <a:xfrm>
            <a:off x="5795068" y="1688169"/>
            <a:ext cx="5293" cy="439933"/>
          </a:xfrm>
          <a:prstGeom prst="straightConnector1">
            <a:avLst/>
          </a:prstGeom>
          <a:ln w="19050">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p:cNvSpPr txBox="1"/>
              <p:nvPr/>
            </p:nvSpPr>
            <p:spPr>
              <a:xfrm>
                <a:off x="5915910" y="1772809"/>
                <a:ext cx="942246" cy="246221"/>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600" b="0" i="0"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Δ</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𝑈</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=ℏ</m:t>
                      </m:r>
                      <m:sSub>
                        <m:sSubPr>
                          <m:ctrlP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ctrlPr>
                        </m:sSubPr>
                        <m:e>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𝜔</m:t>
                          </m:r>
                        </m:e>
                        <m:sub>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𝑒</m:t>
                          </m:r>
                        </m:sub>
                      </m:sSub>
                    </m:oMath>
                  </m:oMathPara>
                </a14:m>
                <a:endParaRPr kumimoji="0" lang="en-US" sz="1600" b="0" i="0" u="none" strike="noStrike" kern="1200" cap="none" spc="0" normalizeH="0" baseline="0" noProof="0" dirty="0" smtClean="0">
                  <a:ln>
                    <a:noFill/>
                  </a:ln>
                  <a:solidFill>
                    <a:srgbClr val="FDCA00">
                      <a:lumMod val="20000"/>
                      <a:lumOff val="80000"/>
                    </a:srgbClr>
                  </a:solidFill>
                  <a:effectLst/>
                  <a:uLnTx/>
                  <a:uFillTx/>
                  <a:latin typeface="Humanst521 Lt BT" panose="020B0402020204020304" pitchFamily="34" charset="0"/>
                  <a:cs typeface="Arial"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915910" y="1772809"/>
                <a:ext cx="942246" cy="246221"/>
              </a:xfrm>
              <a:prstGeom prst="rect">
                <a:avLst/>
              </a:prstGeom>
              <a:blipFill>
                <a:blip r:embed="rId19"/>
                <a:stretch>
                  <a:fillRect l="-3871" b="-12500"/>
                </a:stretch>
              </a:blipFill>
            </p:spPr>
            <p:txBody>
              <a:bodyPr/>
              <a:lstStyle/>
              <a:p>
                <a:r>
                  <a:rPr lang="en-US">
                    <a:noFill/>
                  </a:rPr>
                  <a:t> </a:t>
                </a:r>
              </a:p>
            </p:txBody>
          </p:sp>
        </mc:Fallback>
      </mc:AlternateContent>
    </p:spTree>
    <p:extLst>
      <p:ext uri="{BB962C8B-B14F-4D97-AF65-F5344CB8AC3E}">
        <p14:creationId xmlns:p14="http://schemas.microsoft.com/office/powerpoint/2010/main" val="46854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Measure the spin evolution in a storage ring</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3131" y="1006475"/>
            <a:ext cx="4601951" cy="350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5362873" y="937714"/>
                <a:ext cx="2883418" cy="1247777"/>
              </a:xfrm>
              <a:prstGeom prst="rect">
                <a:avLst/>
              </a:prstGeom>
              <a:noFill/>
            </p:spPr>
            <p:txBody>
              <a:bodyPr wrap="none" lIns="0" tIns="0" rIns="0" bIns="0" rtlCol="0" anchor="ctr" anchorCtr="0">
                <a:spAutoFit/>
              </a:bodyPr>
              <a:lstStyle/>
              <a:p>
                <a:pPr>
                  <a:lnSpc>
                    <a:spcPct val="110000"/>
                  </a:lnSpc>
                  <a:spcBef>
                    <a:spcPts val="0"/>
                  </a:spcBef>
                </a:pPr>
                <a:r>
                  <a:rPr lang="en-US" sz="1800" kern="1000" spc="30" dirty="0" smtClean="0">
                    <a:solidFill>
                      <a:schemeClr val="tx1">
                        <a:lumMod val="85000"/>
                        <a:lumOff val="15000"/>
                      </a:schemeClr>
                    </a:solidFill>
                    <a:latin typeface="Humanst521 Lt BT" panose="020B0402020204020304" pitchFamily="34" charset="0"/>
                    <a:cs typeface="Franklin Gothic Book"/>
                  </a:rPr>
                  <a:t>For the moment assume </a:t>
                </a:r>
                <a14:m>
                  <m:oMath xmlns:m="http://schemas.openxmlformats.org/officeDocument/2006/math">
                    <m:r>
                      <a:rPr lang="en-US" sz="1800" b="0" i="1" kern="1000" spc="30" smtClean="0">
                        <a:solidFill>
                          <a:schemeClr val="tx1">
                            <a:lumMod val="85000"/>
                            <a:lumOff val="15000"/>
                          </a:schemeClr>
                        </a:solidFill>
                        <a:latin typeface="Cambria Math"/>
                        <a:cs typeface="Franklin Gothic Book"/>
                      </a:rPr>
                      <m:t>𝜇</m:t>
                    </m:r>
                    <m:r>
                      <a:rPr lang="en-US" sz="1800" b="0" i="1" kern="1000" spc="30" smtClean="0">
                        <a:solidFill>
                          <a:schemeClr val="tx1">
                            <a:lumMod val="85000"/>
                            <a:lumOff val="15000"/>
                          </a:schemeClr>
                        </a:solidFill>
                        <a:latin typeface="Cambria Math"/>
                        <a:cs typeface="Franklin Gothic Book"/>
                      </a:rPr>
                      <m:t>=0</m:t>
                    </m:r>
                  </m:oMath>
                </a14:m>
                <a:endParaRPr lang="en-US" sz="1800" b="0" kern="1000" spc="30" dirty="0" smtClean="0">
                  <a:solidFill>
                    <a:schemeClr val="tx1">
                      <a:lumMod val="85000"/>
                      <a:lumOff val="15000"/>
                    </a:schemeClr>
                  </a:solidFill>
                  <a:latin typeface="Humanst521 Lt BT" panose="020B0402020204020304" pitchFamily="34" charset="0"/>
                  <a:cs typeface="Franklin Gothic Book"/>
                </a:endParaRPr>
              </a:p>
              <a:p>
                <a:pPr>
                  <a:lnSpc>
                    <a:spcPct val="110000"/>
                  </a:lnSpc>
                  <a:spcBef>
                    <a:spcPts val="0"/>
                  </a:spcBef>
                </a:pPr>
                <a:endParaRPr lang="en-US" kern="1000" spc="30" dirty="0">
                  <a:solidFill>
                    <a:schemeClr val="tx1">
                      <a:lumMod val="85000"/>
                      <a:lumOff val="15000"/>
                    </a:schemeClr>
                  </a:solidFill>
                  <a:latin typeface="Humanst521 Lt BT" panose="020B0402020204020304" pitchFamily="34" charset="0"/>
                  <a:cs typeface="Franklin Gothic Book"/>
                </a:endParaRPr>
              </a:p>
              <a:p>
                <a:pPr>
                  <a:lnSpc>
                    <a:spcPct val="110000"/>
                  </a:lnSpc>
                  <a:spcBef>
                    <a:spcPts val="0"/>
                  </a:spcBef>
                </a:pPr>
                <a14:m>
                  <m:oMathPara xmlns:m="http://schemas.openxmlformats.org/officeDocument/2006/math">
                    <m:oMathParaPr>
                      <m:jc m:val="centerGroup"/>
                    </m:oMathParaPr>
                    <m:oMath xmlns:m="http://schemas.openxmlformats.org/officeDocument/2006/math">
                      <m:f>
                        <m:fPr>
                          <m:ctrlPr>
                            <a:rPr lang="en-US" sz="2000" i="1" kern="1000" spc="30" smtClean="0">
                              <a:solidFill>
                                <a:schemeClr val="tx1">
                                  <a:lumMod val="85000"/>
                                  <a:lumOff val="15000"/>
                                </a:schemeClr>
                              </a:solidFill>
                              <a:latin typeface="Cambria Math" panose="02040503050406030204" pitchFamily="18" charset="0"/>
                              <a:cs typeface="Franklin Gothic Book"/>
                            </a:rPr>
                          </m:ctrlPr>
                        </m:fPr>
                        <m:num>
                          <m:r>
                            <m:rPr>
                              <m:sty m:val="p"/>
                            </m:rPr>
                            <a:rPr lang="en-US" sz="2000" b="0" i="0" kern="1000" spc="30" smtClean="0">
                              <a:solidFill>
                                <a:schemeClr val="tx1">
                                  <a:lumMod val="85000"/>
                                  <a:lumOff val="15000"/>
                                </a:schemeClr>
                              </a:solidFill>
                              <a:latin typeface="Cambria Math"/>
                              <a:cs typeface="Franklin Gothic Book"/>
                            </a:rPr>
                            <m:t>d</m:t>
                          </m:r>
                          <m:acc>
                            <m:accPr>
                              <m:chr m:val="⃗"/>
                              <m:ctrlPr>
                                <a:rPr lang="en-US" sz="2000" i="1" kern="1000" spc="30" smtClean="0">
                                  <a:solidFill>
                                    <a:schemeClr val="tx1">
                                      <a:lumMod val="85000"/>
                                      <a:lumOff val="15000"/>
                                    </a:schemeClr>
                                  </a:solidFill>
                                  <a:latin typeface="Cambria Math" panose="02040503050406030204" pitchFamily="18" charset="0"/>
                                  <a:cs typeface="Franklin Gothic Book"/>
                                </a:rPr>
                              </m:ctrlPr>
                            </m:accPr>
                            <m:e>
                              <m:r>
                                <a:rPr lang="en-US" sz="2000" b="0" i="1" kern="1000" spc="30" smtClean="0">
                                  <a:solidFill>
                                    <a:schemeClr val="tx1">
                                      <a:lumMod val="85000"/>
                                      <a:lumOff val="15000"/>
                                    </a:schemeClr>
                                  </a:solidFill>
                                  <a:latin typeface="Cambria Math"/>
                                  <a:cs typeface="Franklin Gothic Book"/>
                                </a:rPr>
                                <m:t>𝑠</m:t>
                              </m:r>
                            </m:e>
                          </m:acc>
                        </m:num>
                        <m:den>
                          <m:r>
                            <m:rPr>
                              <m:sty m:val="p"/>
                            </m:rPr>
                            <a:rPr lang="en-US" sz="2000" b="0" i="0" kern="1000" spc="30" smtClean="0">
                              <a:solidFill>
                                <a:schemeClr val="tx1">
                                  <a:lumMod val="85000"/>
                                  <a:lumOff val="15000"/>
                                </a:schemeClr>
                              </a:solidFill>
                              <a:latin typeface="Cambria Math"/>
                              <a:cs typeface="Franklin Gothic Book"/>
                            </a:rPr>
                            <m:t>d</m:t>
                          </m:r>
                          <m:r>
                            <a:rPr lang="en-US" sz="2000" b="0" i="1" kern="1000" spc="30" smtClean="0">
                              <a:solidFill>
                                <a:schemeClr val="tx1">
                                  <a:lumMod val="85000"/>
                                  <a:lumOff val="15000"/>
                                </a:schemeClr>
                              </a:solidFill>
                              <a:latin typeface="Cambria Math"/>
                              <a:cs typeface="Franklin Gothic Book"/>
                            </a:rPr>
                            <m:t>𝑡</m:t>
                          </m:r>
                        </m:den>
                      </m:f>
                      <m:r>
                        <a:rPr lang="en-US" sz="2000" b="0" i="1" kern="1000" spc="30" smtClean="0">
                          <a:solidFill>
                            <a:schemeClr val="tx1">
                              <a:lumMod val="85000"/>
                              <a:lumOff val="15000"/>
                            </a:schemeClr>
                          </a:solidFill>
                          <a:latin typeface="Cambria Math"/>
                          <a:cs typeface="Franklin Gothic Book"/>
                        </a:rPr>
                        <m:t>=</m:t>
                      </m:r>
                      <m:r>
                        <a:rPr lang="en-US" sz="2000" b="0" i="1" kern="1000" spc="30" smtClean="0">
                          <a:solidFill>
                            <a:schemeClr val="tx1">
                              <a:lumMod val="85000"/>
                              <a:lumOff val="15000"/>
                            </a:schemeClr>
                          </a:solidFill>
                          <a:latin typeface="Cambria Math"/>
                          <a:cs typeface="Franklin Gothic Book"/>
                        </a:rPr>
                        <m:t>𝑑</m:t>
                      </m:r>
                      <m:r>
                        <a:rPr lang="en-US" sz="2000" b="0" i="1" kern="1000" spc="30" smtClean="0">
                          <a:solidFill>
                            <a:schemeClr val="tx1">
                              <a:lumMod val="85000"/>
                              <a:lumOff val="15000"/>
                            </a:schemeClr>
                          </a:solidFill>
                          <a:latin typeface="Cambria Math"/>
                          <a:cs typeface="Franklin Gothic Book"/>
                        </a:rPr>
                        <m:t> </m:t>
                      </m:r>
                      <m:acc>
                        <m:accPr>
                          <m:chr m:val="⃗"/>
                          <m:ctrlPr>
                            <a:rPr lang="en-US" sz="2000" i="1" kern="1000" spc="30" smtClean="0">
                              <a:solidFill>
                                <a:schemeClr val="tx1">
                                  <a:lumMod val="85000"/>
                                  <a:lumOff val="15000"/>
                                </a:schemeClr>
                              </a:solidFill>
                              <a:latin typeface="Cambria Math" panose="02040503050406030204" pitchFamily="18" charset="0"/>
                              <a:cs typeface="Franklin Gothic Book"/>
                            </a:rPr>
                          </m:ctrlPr>
                        </m:accPr>
                        <m:e>
                          <m:r>
                            <a:rPr lang="en-US" sz="2000" b="0" i="1" kern="1000" spc="30" smtClean="0">
                              <a:solidFill>
                                <a:schemeClr val="tx1">
                                  <a:lumMod val="85000"/>
                                  <a:lumOff val="15000"/>
                                </a:schemeClr>
                              </a:solidFill>
                              <a:latin typeface="Cambria Math"/>
                              <a:cs typeface="Franklin Gothic Book"/>
                            </a:rPr>
                            <m:t>𝑠</m:t>
                          </m:r>
                        </m:e>
                      </m:acc>
                      <m:d>
                        <m:dPr>
                          <m:ctrlPr>
                            <a:rPr lang="en-US" sz="2000" i="1" kern="1000" spc="30" dirty="0" smtClean="0">
                              <a:solidFill>
                                <a:schemeClr val="tx1">
                                  <a:lumMod val="85000"/>
                                  <a:lumOff val="15000"/>
                                </a:schemeClr>
                              </a:solidFill>
                              <a:latin typeface="Cambria Math" panose="02040503050406030204" pitchFamily="18" charset="0"/>
                              <a:cs typeface="Franklin Gothic Book"/>
                            </a:rPr>
                          </m:ctrlPr>
                        </m:dPr>
                        <m:e>
                          <m:acc>
                            <m:accPr>
                              <m:chr m:val="⃗"/>
                              <m:ctrlPr>
                                <a:rPr lang="en-US" sz="2000" i="1" kern="1000" spc="30" dirty="0" smtClean="0">
                                  <a:solidFill>
                                    <a:schemeClr val="tx1">
                                      <a:lumMod val="85000"/>
                                      <a:lumOff val="15000"/>
                                    </a:schemeClr>
                                  </a:solidFill>
                                  <a:latin typeface="Cambria Math" panose="02040503050406030204" pitchFamily="18" charset="0"/>
                                  <a:cs typeface="Franklin Gothic Book"/>
                                </a:rPr>
                              </m:ctrlPr>
                            </m:accPr>
                            <m:e>
                              <m:r>
                                <a:rPr lang="en-US" sz="2000" b="0" i="1" kern="1000" spc="30" dirty="0" smtClean="0">
                                  <a:solidFill>
                                    <a:schemeClr val="tx1">
                                      <a:lumMod val="85000"/>
                                      <a:lumOff val="15000"/>
                                    </a:schemeClr>
                                  </a:solidFill>
                                  <a:latin typeface="Cambria Math"/>
                                  <a:cs typeface="Franklin Gothic Book"/>
                                </a:rPr>
                                <m:t>𝛽</m:t>
                              </m:r>
                            </m:e>
                          </m:acc>
                          <m:r>
                            <a:rPr lang="en-US" sz="2000" b="0" i="1" kern="1000" spc="30" dirty="0" smtClean="0">
                              <a:solidFill>
                                <a:schemeClr val="tx1">
                                  <a:lumMod val="85000"/>
                                  <a:lumOff val="15000"/>
                                </a:schemeClr>
                              </a:solidFill>
                              <a:latin typeface="Cambria Math"/>
                              <a:cs typeface="Franklin Gothic Book"/>
                            </a:rPr>
                            <m:t>×</m:t>
                          </m:r>
                          <m:acc>
                            <m:accPr>
                              <m:chr m:val="⃗"/>
                              <m:ctrlPr>
                                <a:rPr lang="en-US" sz="2000" i="1" kern="1000" spc="30" dirty="0" smtClean="0">
                                  <a:solidFill>
                                    <a:schemeClr val="tx1">
                                      <a:lumMod val="85000"/>
                                      <a:lumOff val="15000"/>
                                    </a:schemeClr>
                                  </a:solidFill>
                                  <a:latin typeface="Cambria Math" panose="02040503050406030204" pitchFamily="18" charset="0"/>
                                  <a:cs typeface="Franklin Gothic Book"/>
                                </a:rPr>
                              </m:ctrlPr>
                            </m:accPr>
                            <m:e>
                              <m:r>
                                <a:rPr lang="en-US" sz="2000" b="0" i="1" kern="1000" spc="30" dirty="0" smtClean="0">
                                  <a:solidFill>
                                    <a:schemeClr val="tx1">
                                      <a:lumMod val="85000"/>
                                      <a:lumOff val="15000"/>
                                    </a:schemeClr>
                                  </a:solidFill>
                                  <a:latin typeface="Cambria Math"/>
                                  <a:cs typeface="Franklin Gothic Book"/>
                                </a:rPr>
                                <m:t>𝐵</m:t>
                              </m:r>
                            </m:e>
                          </m:acc>
                        </m:e>
                      </m:d>
                    </m:oMath>
                  </m:oMathPara>
                </a14:m>
                <a:endParaRPr lang="en-US" sz="1800"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62873" y="937714"/>
                <a:ext cx="2883418" cy="1247777"/>
              </a:xfrm>
              <a:prstGeom prst="rect">
                <a:avLst/>
              </a:prstGeom>
              <a:blipFill>
                <a:blip r:embed="rId3"/>
                <a:stretch>
                  <a:fillRect l="-5074" t="-5366" r="-1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51588" y="1526048"/>
                <a:ext cx="1734449" cy="672235"/>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f>
                        <m:fPr>
                          <m:ctrlPr>
                            <a:rPr lang="en-US" sz="2000" i="1" kern="1000" spc="30" smtClean="0">
                              <a:solidFill>
                                <a:schemeClr val="tx1">
                                  <a:lumMod val="85000"/>
                                  <a:lumOff val="15000"/>
                                </a:schemeClr>
                              </a:solidFill>
                              <a:latin typeface="Cambria Math" panose="02040503050406030204" pitchFamily="18" charset="0"/>
                              <a:cs typeface="Franklin Gothic Book"/>
                            </a:rPr>
                          </m:ctrlPr>
                        </m:fPr>
                        <m:num>
                          <m:r>
                            <m:rPr>
                              <m:sty m:val="p"/>
                            </m:rPr>
                            <a:rPr lang="en-US" sz="2000" b="0" i="0" kern="1000" spc="30" smtClean="0">
                              <a:solidFill>
                                <a:schemeClr val="tx1">
                                  <a:lumMod val="85000"/>
                                  <a:lumOff val="15000"/>
                                </a:schemeClr>
                              </a:solidFill>
                              <a:latin typeface="Cambria Math"/>
                              <a:cs typeface="Franklin Gothic Book"/>
                            </a:rPr>
                            <m:t>d</m:t>
                          </m:r>
                          <m:acc>
                            <m:accPr>
                              <m:chr m:val="⃗"/>
                              <m:ctrlPr>
                                <a:rPr lang="en-US" sz="2000" i="1" kern="1000" spc="30" smtClean="0">
                                  <a:solidFill>
                                    <a:schemeClr val="tx1">
                                      <a:lumMod val="85000"/>
                                      <a:lumOff val="15000"/>
                                    </a:schemeClr>
                                  </a:solidFill>
                                  <a:latin typeface="Cambria Math" panose="02040503050406030204" pitchFamily="18" charset="0"/>
                                  <a:cs typeface="Franklin Gothic Book"/>
                                </a:rPr>
                              </m:ctrlPr>
                            </m:accPr>
                            <m:e>
                              <m:r>
                                <a:rPr lang="en-US" sz="2000" b="0" i="1" kern="1000" spc="30" smtClean="0">
                                  <a:solidFill>
                                    <a:schemeClr val="tx1">
                                      <a:lumMod val="85000"/>
                                      <a:lumOff val="15000"/>
                                    </a:schemeClr>
                                  </a:solidFill>
                                  <a:latin typeface="Cambria Math"/>
                                  <a:cs typeface="Franklin Gothic Book"/>
                                </a:rPr>
                                <m:t>𝑝</m:t>
                              </m:r>
                            </m:e>
                          </m:acc>
                        </m:num>
                        <m:den>
                          <m:r>
                            <m:rPr>
                              <m:sty m:val="p"/>
                            </m:rPr>
                            <a:rPr lang="en-US" sz="2000" b="0" i="0" kern="1000" spc="30" smtClean="0">
                              <a:solidFill>
                                <a:schemeClr val="tx1">
                                  <a:lumMod val="85000"/>
                                  <a:lumOff val="15000"/>
                                </a:schemeClr>
                              </a:solidFill>
                              <a:latin typeface="Cambria Math"/>
                              <a:cs typeface="Franklin Gothic Book"/>
                            </a:rPr>
                            <m:t>d</m:t>
                          </m:r>
                          <m:r>
                            <a:rPr lang="en-US" sz="2000" b="0" i="1" kern="1000" spc="30" smtClean="0">
                              <a:solidFill>
                                <a:schemeClr val="tx1">
                                  <a:lumMod val="85000"/>
                                  <a:lumOff val="15000"/>
                                </a:schemeClr>
                              </a:solidFill>
                              <a:latin typeface="Cambria Math"/>
                              <a:cs typeface="Franklin Gothic Book"/>
                            </a:rPr>
                            <m:t>𝑡</m:t>
                          </m:r>
                        </m:den>
                      </m:f>
                      <m:r>
                        <a:rPr lang="en-US" sz="2000" b="0" i="0" kern="1000" spc="30" smtClean="0">
                          <a:solidFill>
                            <a:schemeClr val="tx1">
                              <a:lumMod val="85000"/>
                              <a:lumOff val="15000"/>
                            </a:schemeClr>
                          </a:solidFill>
                          <a:latin typeface="Cambria Math"/>
                          <a:cs typeface="Franklin Gothic Book"/>
                        </a:rPr>
                        <m:t>=</m:t>
                      </m:r>
                      <m:r>
                        <m:rPr>
                          <m:sty m:val="p"/>
                        </m:rPr>
                        <a:rPr lang="en-US" sz="2000" b="0" i="0" kern="1000" spc="30" smtClean="0">
                          <a:solidFill>
                            <a:schemeClr val="tx1">
                              <a:lumMod val="85000"/>
                              <a:lumOff val="15000"/>
                            </a:schemeClr>
                          </a:solidFill>
                          <a:latin typeface="Cambria Math"/>
                          <a:cs typeface="Franklin Gothic Book"/>
                        </a:rPr>
                        <m:t>q</m:t>
                      </m:r>
                      <m:r>
                        <a:rPr lang="en-US" sz="2000" b="0" i="0" kern="1000" spc="30" smtClean="0">
                          <a:solidFill>
                            <a:schemeClr val="tx1">
                              <a:lumMod val="85000"/>
                              <a:lumOff val="15000"/>
                            </a:schemeClr>
                          </a:solidFill>
                          <a:latin typeface="Cambria Math"/>
                          <a:cs typeface="Franklin Gothic Book"/>
                        </a:rPr>
                        <m:t>(</m:t>
                      </m:r>
                      <m:acc>
                        <m:accPr>
                          <m:chr m:val="⃗"/>
                          <m:ctrlPr>
                            <a:rPr lang="en-US" sz="2000" i="1" kern="1000" spc="30" smtClean="0">
                              <a:solidFill>
                                <a:schemeClr val="tx1">
                                  <a:lumMod val="85000"/>
                                  <a:lumOff val="15000"/>
                                </a:schemeClr>
                              </a:solidFill>
                              <a:latin typeface="Cambria Math" panose="02040503050406030204" pitchFamily="18" charset="0"/>
                              <a:cs typeface="Franklin Gothic Book"/>
                            </a:rPr>
                          </m:ctrlPr>
                        </m:accPr>
                        <m:e>
                          <m:r>
                            <m:rPr>
                              <m:sty m:val="p"/>
                            </m:rPr>
                            <a:rPr lang="en-US" sz="2000" b="0" i="0" kern="1000" spc="30" smtClean="0">
                              <a:solidFill>
                                <a:schemeClr val="tx1">
                                  <a:lumMod val="85000"/>
                                  <a:lumOff val="15000"/>
                                </a:schemeClr>
                              </a:solidFill>
                              <a:latin typeface="Cambria Math"/>
                              <a:cs typeface="Franklin Gothic Book"/>
                            </a:rPr>
                            <m:t>v</m:t>
                          </m:r>
                        </m:e>
                      </m:acc>
                      <m:r>
                        <a:rPr lang="en-US" sz="2000" b="0" i="1" kern="1000" spc="30" smtClean="0">
                          <a:solidFill>
                            <a:schemeClr val="tx1">
                              <a:lumMod val="85000"/>
                              <a:lumOff val="15000"/>
                            </a:schemeClr>
                          </a:solidFill>
                          <a:latin typeface="Cambria Math"/>
                          <a:cs typeface="Franklin Gothic Book"/>
                        </a:rPr>
                        <m:t>×</m:t>
                      </m:r>
                      <m:acc>
                        <m:accPr>
                          <m:chr m:val="⃗"/>
                          <m:ctrlPr>
                            <a:rPr lang="en-US" sz="2000" i="1" kern="1000" spc="30" smtClean="0">
                              <a:solidFill>
                                <a:schemeClr val="tx1">
                                  <a:lumMod val="85000"/>
                                  <a:lumOff val="15000"/>
                                </a:schemeClr>
                              </a:solidFill>
                              <a:latin typeface="Cambria Math" panose="02040503050406030204" pitchFamily="18" charset="0"/>
                              <a:cs typeface="Franklin Gothic Book"/>
                            </a:rPr>
                          </m:ctrlPr>
                        </m:accPr>
                        <m:e>
                          <m:r>
                            <a:rPr lang="en-US" sz="2000" b="0" i="1" kern="1000" spc="30" smtClean="0">
                              <a:solidFill>
                                <a:schemeClr val="tx1">
                                  <a:lumMod val="85000"/>
                                  <a:lumOff val="15000"/>
                                </a:schemeClr>
                              </a:solidFill>
                              <a:latin typeface="Cambria Math"/>
                              <a:cs typeface="Franklin Gothic Book"/>
                            </a:rPr>
                            <m:t>𝐵</m:t>
                          </m:r>
                        </m:e>
                      </m:acc>
                      <m:r>
                        <a:rPr lang="en-US" sz="2000" b="0" i="1" kern="1000" spc="30" smtClean="0">
                          <a:solidFill>
                            <a:schemeClr val="tx1">
                              <a:lumMod val="85000"/>
                              <a:lumOff val="15000"/>
                            </a:schemeClr>
                          </a:solidFill>
                          <a:latin typeface="Cambria Math"/>
                          <a:cs typeface="Franklin Gothic Book"/>
                        </a:rPr>
                        <m:t>)</m:t>
                      </m:r>
                    </m:oMath>
                  </m:oMathPara>
                </a14:m>
                <a:endParaRPr lang="en-US" sz="2000" i="1" kern="1000" spc="30" dirty="0"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51588" y="1526048"/>
                <a:ext cx="1734449" cy="67223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467675" y="4233440"/>
                <a:ext cx="3133807"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a:rPr>
                            <m:t>𝐸</m:t>
                          </m:r>
                        </m:e>
                      </m:acc>
                      <m:r>
                        <a:rPr lang="en-US" sz="2000" b="0" i="1">
                          <a:latin typeface="Cambria Math"/>
                        </a:rPr>
                        <m:t>=</m:t>
                      </m:r>
                      <m:r>
                        <a:rPr lang="en-US" sz="2000" b="0" i="1" smtClean="0">
                          <a:latin typeface="Cambria Math"/>
                        </a:rPr>
                        <m:t> </m:t>
                      </m:r>
                      <m:acc>
                        <m:accPr>
                          <m:chr m:val="⃗"/>
                          <m:ctrlPr>
                            <a:rPr lang="en-US" sz="2000" i="1" smtClean="0">
                              <a:latin typeface="Cambria Math" panose="02040503050406030204" pitchFamily="18" charset="0"/>
                            </a:rPr>
                          </m:ctrlPr>
                        </m:accPr>
                        <m:e>
                          <m:r>
                            <a:rPr lang="en-US" sz="2000" b="0" i="1" smtClean="0">
                              <a:latin typeface="Cambria Math"/>
                            </a:rPr>
                            <m:t>𝛽</m:t>
                          </m:r>
                        </m:e>
                      </m:acc>
                      <m:r>
                        <a:rPr lang="en-US" sz="2000" b="0" i="1">
                          <a:latin typeface="Cambria Math"/>
                        </a:rPr>
                        <m:t>×</m:t>
                      </m:r>
                      <m:acc>
                        <m:accPr>
                          <m:chr m:val="⃗"/>
                          <m:ctrlPr>
                            <a:rPr lang="en-US" sz="2000" i="1" smtClean="0">
                              <a:latin typeface="Cambria Math" panose="02040503050406030204" pitchFamily="18" charset="0"/>
                            </a:rPr>
                          </m:ctrlPr>
                        </m:accPr>
                        <m:e>
                          <m:r>
                            <a:rPr lang="en-US" sz="2000" b="0" i="1">
                              <a:latin typeface="Cambria Math"/>
                            </a:rPr>
                            <m:t>𝐵</m:t>
                          </m:r>
                        </m:e>
                      </m:acc>
                      <m:r>
                        <a:rPr lang="en-US" sz="2400" b="0" i="1">
                          <a:latin typeface="Cambria Math"/>
                        </a:rPr>
                        <m:t>≈</m:t>
                      </m:r>
                      <m:r>
                        <a:rPr lang="en-US" sz="2400" b="0" i="1">
                          <a:latin typeface="Cambria Math"/>
                        </a:rPr>
                        <m:t>𝑂</m:t>
                      </m:r>
                      <m:r>
                        <a:rPr lang="en-US" sz="2400" b="0">
                          <a:latin typeface="Cambria Math"/>
                        </a:rPr>
                        <m:t>(</m:t>
                      </m:r>
                      <m:r>
                        <m:rPr>
                          <m:sty m:val="p"/>
                        </m:rPr>
                        <a:rPr lang="en-US" sz="2400" b="0" i="0" smtClean="0">
                          <a:latin typeface="Cambria Math" panose="02040503050406030204" pitchFamily="18" charset="0"/>
                        </a:rPr>
                        <m:t>G</m:t>
                      </m:r>
                      <m:r>
                        <m:rPr>
                          <m:sty m:val="p"/>
                        </m:rPr>
                        <a:rPr lang="en-US" sz="2400" b="0" i="1">
                          <a:latin typeface="Cambria Math"/>
                        </a:rPr>
                        <m:t>V</m:t>
                      </m:r>
                      <m:r>
                        <a:rPr lang="en-US" sz="2400" b="0">
                          <a:latin typeface="Cambria Math"/>
                        </a:rPr>
                        <m:t>/</m:t>
                      </m:r>
                      <m:r>
                        <m:rPr>
                          <m:sty m:val="p"/>
                        </m:rPr>
                        <a:rPr lang="en-US" sz="2400" b="0" i="1">
                          <a:latin typeface="Cambria Math"/>
                        </a:rPr>
                        <m:t>m</m:t>
                      </m:r>
                      <m:r>
                        <m:rPr>
                          <m:nor/>
                        </m:rPr>
                        <a:rPr lang="en-US" sz="2400" dirty="0">
                          <a:latin typeface="Humanst521 BT" panose="020B0602020204020204" pitchFamily="34" charset="0"/>
                        </a:rPr>
                        <m:t>)</m:t>
                      </m:r>
                    </m:oMath>
                  </m:oMathPara>
                </a14:m>
                <a:endParaRPr lang="en-US" sz="2400" dirty="0">
                  <a:latin typeface="Humanst521 BT" panose="020B0602020204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67675" y="4233440"/>
                <a:ext cx="3133807" cy="461665"/>
              </a:xfrm>
              <a:prstGeom prst="rect">
                <a:avLst/>
              </a:prstGeom>
              <a:blipFill>
                <a:blip r:embed="rId5"/>
                <a:stretch>
                  <a:fillRect t="-15789"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622916" y="1030110"/>
                <a:ext cx="358753" cy="531492"/>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2800" b="1" i="1" kern="1000" spc="30" smtClean="0">
                              <a:solidFill>
                                <a:schemeClr val="tx1">
                                  <a:lumMod val="85000"/>
                                  <a:lumOff val="15000"/>
                                </a:schemeClr>
                              </a:solidFill>
                              <a:latin typeface="Cambria Math" panose="02040503050406030204" pitchFamily="18" charset="0"/>
                              <a:cs typeface="Franklin Gothic Book"/>
                            </a:rPr>
                          </m:ctrlPr>
                        </m:accPr>
                        <m:e>
                          <m:r>
                            <a:rPr lang="en-US" sz="2800" b="1" i="1" kern="1000" spc="30" smtClean="0">
                              <a:solidFill>
                                <a:schemeClr val="tx1">
                                  <a:lumMod val="85000"/>
                                  <a:lumOff val="15000"/>
                                </a:schemeClr>
                              </a:solidFill>
                              <a:latin typeface="Cambria Math"/>
                              <a:cs typeface="Franklin Gothic Book"/>
                            </a:rPr>
                            <m:t>𝑩</m:t>
                          </m:r>
                        </m:e>
                      </m:acc>
                    </m:oMath>
                  </m:oMathPara>
                </a14:m>
                <a:endParaRPr lang="en-US" sz="1400" b="1" kern="1000" spc="30" dirty="0" err="1" smtClean="0">
                  <a:solidFill>
                    <a:schemeClr val="tx1">
                      <a:lumMod val="85000"/>
                      <a:lumOff val="15000"/>
                    </a:schemeClr>
                  </a:solidFill>
                  <a:latin typeface="Humanst521 Lt BT" panose="020B0402020204020304" pitchFamily="34" charset="0"/>
                  <a:cs typeface="Franklin Gothic Book"/>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622916" y="1030110"/>
                <a:ext cx="358753" cy="5314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093890" y="2530860"/>
                <a:ext cx="278602" cy="473976"/>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2800" i="1" kern="1000" spc="30" smtClean="0">
                              <a:solidFill>
                                <a:srgbClr val="1739CB"/>
                              </a:solidFill>
                              <a:latin typeface="Cambria Math" panose="02040503050406030204" pitchFamily="18" charset="0"/>
                              <a:cs typeface="Franklin Gothic Book"/>
                            </a:rPr>
                          </m:ctrlPr>
                        </m:accPr>
                        <m:e>
                          <m:r>
                            <a:rPr lang="en-US" sz="2800" b="0" i="1" kern="1000" spc="30" smtClean="0">
                              <a:solidFill>
                                <a:srgbClr val="1739CB"/>
                              </a:solidFill>
                              <a:latin typeface="Cambria Math"/>
                              <a:cs typeface="Franklin Gothic Book"/>
                            </a:rPr>
                            <m:t>𝑠</m:t>
                          </m:r>
                        </m:e>
                      </m:acc>
                    </m:oMath>
                  </m:oMathPara>
                </a14:m>
                <a:endParaRPr lang="en-US" sz="1400" kern="1000" spc="30" dirty="0" err="1" smtClean="0">
                  <a:solidFill>
                    <a:srgbClr val="1739CB"/>
                  </a:solidFill>
                  <a:latin typeface="Humanst521 Lt BT" panose="020B0402020204020304" pitchFamily="34" charset="0"/>
                  <a:cs typeface="Franklin Gothic Book"/>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093890" y="2530860"/>
                <a:ext cx="278602" cy="47397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291334" y="3004836"/>
                <a:ext cx="327975" cy="544252"/>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2800" b="1" i="1" kern="1000" spc="30" smtClean="0">
                              <a:solidFill>
                                <a:schemeClr val="tx1"/>
                              </a:solidFill>
                              <a:latin typeface="Cambria Math" panose="02040503050406030204" pitchFamily="18" charset="0"/>
                              <a:cs typeface="Franklin Gothic Book"/>
                            </a:rPr>
                          </m:ctrlPr>
                        </m:accPr>
                        <m:e>
                          <m:r>
                            <a:rPr lang="en-US" sz="2800" b="0" i="1" kern="1000" spc="30" smtClean="0">
                              <a:solidFill>
                                <a:schemeClr val="tx1"/>
                              </a:solidFill>
                              <a:latin typeface="Cambria Math" panose="02040503050406030204" pitchFamily="18" charset="0"/>
                              <a:cs typeface="Franklin Gothic Book"/>
                            </a:rPr>
                            <m:t>𝛽</m:t>
                          </m:r>
                        </m:e>
                      </m:acc>
                    </m:oMath>
                  </m:oMathPara>
                </a14:m>
                <a:endParaRPr lang="en-US" sz="1400" b="1" kern="1000" spc="30" dirty="0" err="1" smtClean="0">
                  <a:solidFill>
                    <a:schemeClr val="tx1"/>
                  </a:solidFill>
                  <a:latin typeface="Humanst521 Lt BT" panose="020B0402020204020304" pitchFamily="34" charset="0"/>
                  <a:cs typeface="Franklin Gothic Book"/>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291334" y="3004836"/>
                <a:ext cx="327975" cy="544252"/>
              </a:xfrm>
              <a:prstGeom prst="rect">
                <a:avLst/>
              </a:prstGeom>
              <a:blipFill>
                <a:blip r:embed="rId8"/>
                <a:stretch>
                  <a:fillRect/>
                </a:stretch>
              </a:blipFill>
            </p:spPr>
            <p:txBody>
              <a:bodyPr/>
              <a:lstStyle/>
              <a:p>
                <a:r>
                  <a:rPr lang="en-US">
                    <a:noFill/>
                  </a:rPr>
                  <a:t> </a:t>
                </a:r>
              </a:p>
            </p:txBody>
          </p:sp>
        </mc:Fallback>
      </mc:AlternateContent>
      <p:sp>
        <p:nvSpPr>
          <p:cNvPr id="11" name="TextBox 10"/>
          <p:cNvSpPr txBox="1"/>
          <p:nvPr/>
        </p:nvSpPr>
        <p:spPr>
          <a:xfrm>
            <a:off x="1051588" y="4365139"/>
            <a:ext cx="3823483" cy="457369"/>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smtClean="0">
                <a:solidFill>
                  <a:schemeClr val="tx1">
                    <a:lumMod val="85000"/>
                    <a:lumOff val="15000"/>
                  </a:schemeClr>
                </a:solidFill>
                <a:latin typeface="Humanst521 Lt BT" panose="020B0402020204020304" pitchFamily="34" charset="0"/>
                <a:cs typeface="Franklin Gothic Book"/>
              </a:rPr>
              <a:t>The relativistic E-field in the rest frame of the particle</a:t>
            </a:r>
            <a:br>
              <a:rPr lang="en-US" sz="1400" kern="1000" spc="30" dirty="0" smtClean="0">
                <a:solidFill>
                  <a:schemeClr val="tx1">
                    <a:lumMod val="85000"/>
                    <a:lumOff val="15000"/>
                  </a:schemeClr>
                </a:solidFill>
                <a:latin typeface="Humanst521 Lt BT" panose="020B0402020204020304" pitchFamily="34" charset="0"/>
                <a:cs typeface="Franklin Gothic Book"/>
              </a:rPr>
            </a:br>
            <a:r>
              <a:rPr lang="en-US" sz="1400" kern="1000" spc="30" dirty="0" smtClean="0">
                <a:solidFill>
                  <a:schemeClr val="tx1">
                    <a:lumMod val="85000"/>
                    <a:lumOff val="15000"/>
                  </a:schemeClr>
                </a:solidFill>
                <a:latin typeface="Humanst521 Lt BT" panose="020B0402020204020304" pitchFamily="34" charset="0"/>
                <a:cs typeface="Franklin Gothic Book"/>
              </a:rPr>
              <a:t>can be very large!</a:t>
            </a:r>
          </a:p>
        </p:txBody>
      </p:sp>
    </p:spTree>
    <p:extLst>
      <p:ext uri="{BB962C8B-B14F-4D97-AF65-F5344CB8AC3E}">
        <p14:creationId xmlns:p14="http://schemas.microsoft.com/office/powerpoint/2010/main" val="342277197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Lepton spin precession and motion in a B-field</a:t>
            </a:r>
            <a:endParaRPr lang="en-US" dirty="0"/>
          </a:p>
        </p:txBody>
      </p:sp>
      <p:sp>
        <p:nvSpPr>
          <p:cNvPr id="3" name="Slide Number Placeholder 2"/>
          <p:cNvSpPr>
            <a:spLocks noGrp="1"/>
          </p:cNvSpPr>
          <p:nvPr>
            <p:ph type="sldNum" sz="quarter" idx="12"/>
          </p:nvPr>
        </p:nvSpPr>
        <p:spPr/>
        <p:txBody>
          <a:bodyPr/>
          <a:lstStyle/>
          <a:p>
            <a:pPr algn="r">
              <a:defRPr/>
            </a:pPr>
            <a:r>
              <a:rPr lang="de-DE" smtClean="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8</a:t>
            </a:fld>
            <a:endParaRPr lang="de-DE" dirty="0">
              <a:latin typeface="Humanst521 BT" panose="020B0602020204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686351" y="1203598"/>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𝐿</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𝑔𝑞</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num>
                        <m:den>
                          <m:r>
                            <a:rPr lang="en-US" sz="1800" b="0" i="1" smtClean="0">
                              <a:solidFill>
                                <a:srgbClr val="000000"/>
                              </a:solidFill>
                              <a:latin typeface="Cambria Math" panose="02040503050406030204" pitchFamily="18" charset="0"/>
                            </a:rPr>
                            <m:t>2</m:t>
                          </m:r>
                          <m:r>
                            <a:rPr lang="en-US" sz="1800" b="0" i="1" smtClean="0">
                              <a:solidFill>
                                <a:srgbClr val="000000"/>
                              </a:solidFill>
                              <a:latin typeface="Cambria Math" panose="02040503050406030204" pitchFamily="18" charset="0"/>
                            </a:rPr>
                            <m:t>𝑚</m:t>
                          </m:r>
                        </m:den>
                      </m:f>
                      <m:r>
                        <a:rPr lang="en-US" sz="1800" b="0" i="1" smtClean="0">
                          <a:solidFill>
                            <a:srgbClr val="000000"/>
                          </a:solidFill>
                          <a:latin typeface="Cambria Math" panose="02040503050406030204" pitchFamily="18" charset="0"/>
                        </a:rPr>
                        <m:t>+</m:t>
                      </m:r>
                      <m:d>
                        <m:dPr>
                          <m:ctrlPr>
                            <a:rPr lang="en-US" sz="1800" b="0" i="1" smtClean="0">
                              <a:solidFill>
                                <a:srgbClr val="000000"/>
                              </a:solidFill>
                              <a:latin typeface="Cambria Math" panose="02040503050406030204" pitchFamily="18" charset="0"/>
                            </a:rPr>
                          </m:ctrlPr>
                        </m:dPr>
                        <m:e>
                          <m:r>
                            <a:rPr lang="en-US" sz="1800" b="0" i="1" smtClean="0">
                              <a:solidFill>
                                <a:srgbClr val="000000"/>
                              </a:solidFill>
                              <a:latin typeface="Cambria Math" panose="02040503050406030204" pitchFamily="18" charset="0"/>
                            </a:rPr>
                            <m:t>1−</m:t>
                          </m:r>
                          <m:r>
                            <a:rPr lang="en-US" sz="1800" b="0" i="1" smtClean="0">
                              <a:solidFill>
                                <a:srgbClr val="000000"/>
                              </a:solidFill>
                              <a:latin typeface="Cambria Math" panose="02040503050406030204" pitchFamily="18" charset="0"/>
                            </a:rPr>
                            <m:t>𝛾</m:t>
                          </m:r>
                        </m:e>
                      </m:d>
                      <m:f>
                        <m:fPr>
                          <m:ctrlPr>
                            <a:rPr lang="en-US" sz="1800" i="1">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acc>
                            <m:accPr>
                              <m:chr m:val="⃗"/>
                              <m:ctrlPr>
                                <a:rPr lang="en-US" sz="1800" i="1" smtClean="0">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𝐵</m:t>
                              </m:r>
                            </m:e>
                          </m:acc>
                        </m:num>
                        <m:den>
                          <m:r>
                            <a:rPr lang="en-US" sz="1800" i="1">
                              <a:solidFill>
                                <a:srgbClr val="000000"/>
                              </a:solidFill>
                              <a:latin typeface="Cambria Math" panose="02040503050406030204" pitchFamily="18" charset="0"/>
                            </a:rPr>
                            <m:t>𝛾</m:t>
                          </m:r>
                          <m:r>
                            <a:rPr lang="en-US" sz="1800" i="1">
                              <a:solidFill>
                                <a:srgbClr val="000000"/>
                              </a:solidFill>
                              <a:latin typeface="Cambria Math" panose="02040503050406030204" pitchFamily="18" charset="0"/>
                            </a:rPr>
                            <m:t>𝑚</m:t>
                          </m:r>
                        </m:den>
                      </m:f>
                      <m:r>
                        <a:rPr lang="en-US" sz="1800" b="0" i="1" smtClean="0">
                          <a:solidFill>
                            <a:srgbClr val="000000"/>
                          </a:solidFill>
                          <a:latin typeface="Cambria Math" panose="02040503050406030204" pitchFamily="18" charset="0"/>
                        </a:rPr>
                        <m:t>=</m:t>
                      </m:r>
                      <m:f>
                        <m:fPr>
                          <m:ctrlPr>
                            <a:rPr lang="en-US" sz="1800" i="1">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𝑎𝑞</m:t>
                          </m:r>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𝐵</m:t>
                              </m:r>
                            </m:e>
                          </m:acc>
                        </m:num>
                        <m:den>
                          <m:r>
                            <a:rPr lang="en-US" sz="1800" i="1">
                              <a:solidFill>
                                <a:srgbClr val="000000"/>
                              </a:solidFill>
                              <a:latin typeface="Cambria Math" panose="02040503050406030204" pitchFamily="18" charset="0"/>
                            </a:rPr>
                            <m:t>𝑚</m:t>
                          </m:r>
                        </m:den>
                      </m:f>
                      <m:r>
                        <a:rPr lang="en-US" sz="1800" b="0" i="0"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num>
                        <m:den>
                          <m:r>
                            <a:rPr lang="en-US" sz="1800" b="0" i="1" smtClean="0">
                              <a:solidFill>
                                <a:srgbClr val="000000"/>
                              </a:solidFill>
                              <a:latin typeface="Cambria Math" panose="02040503050406030204" pitchFamily="18" charset="0"/>
                            </a:rPr>
                            <m:t>𝛾</m:t>
                          </m:r>
                          <m:r>
                            <a:rPr lang="en-US" sz="1800" b="0" i="1" smtClean="0">
                              <a:solidFill>
                                <a:srgbClr val="000000"/>
                              </a:solidFill>
                              <a:latin typeface="Cambria Math" panose="02040503050406030204" pitchFamily="18" charset="0"/>
                            </a:rPr>
                            <m:t>𝑚</m:t>
                          </m:r>
                        </m:den>
                      </m:f>
                    </m:oMath>
                  </m:oMathPara>
                </a14:m>
                <a:endParaRPr lang="en-US" sz="1800" i="1" dirty="0" smtClean="0">
                  <a:solidFill>
                    <a:srgbClr val="000000"/>
                  </a:solidFill>
                  <a:latin typeface="Humanst521 Lt BT" panose="020B04020202040203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686351" y="1203598"/>
                <a:ext cx="1152128" cy="576064"/>
              </a:xfrm>
              <a:prstGeom prst="rect">
                <a:avLst/>
              </a:prstGeom>
              <a:blipFill>
                <a:blip r:embed="rId2"/>
                <a:stretch>
                  <a:fillRect r="-216402" b="-20000"/>
                </a:stretch>
              </a:blipFill>
            </p:spPr>
            <p:txBody>
              <a:bodyPr/>
              <a:lstStyle/>
              <a:p>
                <a:r>
                  <a:rPr lang="en-US">
                    <a:noFill/>
                  </a:rPr>
                  <a:t> </a:t>
                </a:r>
              </a:p>
            </p:txBody>
          </p:sp>
        </mc:Fallback>
      </mc:AlternateContent>
      <p:sp>
        <p:nvSpPr>
          <p:cNvPr id="5" name="Rectangle 4"/>
          <p:cNvSpPr/>
          <p:nvPr/>
        </p:nvSpPr>
        <p:spPr bwMode="auto">
          <a:xfrm>
            <a:off x="107504" y="951570"/>
            <a:ext cx="1969706" cy="1080120"/>
          </a:xfrm>
          <a:prstGeom prst="rect">
            <a:avLst/>
          </a:prstGeom>
          <a:solidFill>
            <a:srgbClr val="FEDE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Humanst521 Lt BT" panose="020B0402020204020304" pitchFamily="34" charset="0"/>
              </a:rPr>
              <a:t>Relativistic lepton s</a:t>
            </a:r>
            <a:r>
              <a:rPr kumimoji="0" lang="en-US" b="0" i="0" u="none" strike="noStrike" cap="none" normalizeH="0" baseline="0" dirty="0" smtClean="0">
                <a:ln>
                  <a:noFill/>
                </a:ln>
                <a:solidFill>
                  <a:schemeClr val="tx1"/>
                </a:solidFill>
                <a:effectLst/>
                <a:latin typeface="Humanst521 Lt BT" panose="020B0402020204020304" pitchFamily="34" charset="0"/>
              </a:rPr>
              <a:t>pin precession in </a:t>
            </a:r>
            <a:r>
              <a:rPr kumimoji="0" lang="en-US" b="0" i="0" u="none" strike="noStrike" cap="none" normalizeH="0" dirty="0" smtClean="0">
                <a:ln>
                  <a:noFill/>
                </a:ln>
                <a:solidFill>
                  <a:schemeClr val="tx1"/>
                </a:solidFill>
                <a:effectLst/>
                <a:latin typeface="Humanst521 Lt BT" panose="020B0402020204020304" pitchFamily="34" charset="0"/>
              </a:rPr>
              <a:t>a perpendicular</a:t>
            </a:r>
            <a:br>
              <a:rPr kumimoji="0" lang="en-US" b="0" i="0" u="none" strike="noStrike" cap="none" normalizeH="0" dirty="0" smtClean="0">
                <a:ln>
                  <a:noFill/>
                </a:ln>
                <a:solidFill>
                  <a:schemeClr val="tx1"/>
                </a:solidFill>
                <a:effectLst/>
                <a:latin typeface="Humanst521 Lt BT" panose="020B0402020204020304" pitchFamily="34" charset="0"/>
              </a:rPr>
            </a:br>
            <a:r>
              <a:rPr kumimoji="0" lang="en-US" b="0" i="0" u="none" strike="noStrike" cap="none" normalizeH="0" dirty="0" smtClean="0">
                <a:ln>
                  <a:noFill/>
                </a:ln>
                <a:solidFill>
                  <a:schemeClr val="tx1"/>
                </a:solidFill>
                <a:effectLst/>
                <a:latin typeface="Humanst521 Lt BT" panose="020B0402020204020304" pitchFamily="34" charset="0"/>
              </a:rPr>
              <a:t>magnetic field</a:t>
            </a:r>
          </a:p>
        </p:txBody>
      </p:sp>
      <p:sp>
        <p:nvSpPr>
          <p:cNvPr id="6" name="Rectangle 5"/>
          <p:cNvSpPr/>
          <p:nvPr/>
        </p:nvSpPr>
        <p:spPr bwMode="auto">
          <a:xfrm>
            <a:off x="107504" y="2283718"/>
            <a:ext cx="1969706" cy="1080120"/>
          </a:xfrm>
          <a:prstGeom prst="rect">
            <a:avLst/>
          </a:prstGeom>
          <a:solidFill>
            <a:srgbClr val="FEDE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Humanst521 Lt BT" panose="020B0402020204020304" pitchFamily="34" charset="0"/>
              </a:rPr>
              <a:t>Cyclotron </a:t>
            </a:r>
            <a:r>
              <a:rPr kumimoji="0" lang="en-US" b="0" i="0" u="none" strike="noStrike" cap="none" normalizeH="0" baseline="0" dirty="0" smtClean="0">
                <a:ln>
                  <a:noFill/>
                </a:ln>
                <a:solidFill>
                  <a:schemeClr val="tx1"/>
                </a:solidFill>
                <a:effectLst/>
                <a:latin typeface="Humanst521 Lt BT" panose="020B0402020204020304" pitchFamily="34" charset="0"/>
              </a:rPr>
              <a:t>frequency of a lepton in </a:t>
            </a:r>
            <a:r>
              <a:rPr kumimoji="0" lang="en-US" b="0" i="0" u="none" strike="noStrike" cap="none" normalizeH="0" dirty="0" smtClean="0">
                <a:ln>
                  <a:noFill/>
                </a:ln>
                <a:solidFill>
                  <a:schemeClr val="tx1"/>
                </a:solidFill>
                <a:effectLst/>
                <a:latin typeface="Humanst521 Lt BT" panose="020B0402020204020304" pitchFamily="34" charset="0"/>
              </a:rPr>
              <a:t>a perpendicular</a:t>
            </a:r>
            <a:br>
              <a:rPr kumimoji="0" lang="en-US" b="0" i="0" u="none" strike="noStrike" cap="none" normalizeH="0" dirty="0" smtClean="0">
                <a:ln>
                  <a:noFill/>
                </a:ln>
                <a:solidFill>
                  <a:schemeClr val="tx1"/>
                </a:solidFill>
                <a:effectLst/>
                <a:latin typeface="Humanst521 Lt BT" panose="020B0402020204020304" pitchFamily="34" charset="0"/>
              </a:rPr>
            </a:br>
            <a:r>
              <a:rPr kumimoji="0" lang="en-US" b="0" i="0" u="none" strike="noStrike" cap="none" normalizeH="0" dirty="0" smtClean="0">
                <a:ln>
                  <a:noFill/>
                </a:ln>
                <a:solidFill>
                  <a:schemeClr val="tx1"/>
                </a:solidFill>
                <a:effectLst/>
                <a:latin typeface="Humanst521 Lt BT" panose="020B0402020204020304" pitchFamily="34" charset="0"/>
              </a:rPr>
              <a:t>magnetic field</a:t>
            </a:r>
          </a:p>
        </p:txBody>
      </p:sp>
      <mc:AlternateContent xmlns:mc="http://schemas.openxmlformats.org/markup-compatibility/2006" xmlns:a14="http://schemas.microsoft.com/office/drawing/2010/main">
        <mc:Choice Requires="a14">
          <p:sp>
            <p:nvSpPr>
              <p:cNvPr id="7" name="TextBox 6"/>
              <p:cNvSpPr txBox="1"/>
              <p:nvPr/>
            </p:nvSpPr>
            <p:spPr>
              <a:xfrm>
                <a:off x="2555776" y="2283718"/>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𝐶</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num>
                        <m:den>
                          <m:r>
                            <a:rPr lang="en-US" sz="1800" b="0" i="1" smtClean="0">
                              <a:solidFill>
                                <a:srgbClr val="000000"/>
                              </a:solidFill>
                              <a:latin typeface="Cambria Math" panose="02040503050406030204" pitchFamily="18" charset="0"/>
                            </a:rPr>
                            <m:t>𝛾</m:t>
                          </m:r>
                          <m:r>
                            <a:rPr lang="en-US" sz="1800" b="0" i="1" smtClean="0">
                              <a:solidFill>
                                <a:srgbClr val="000000"/>
                              </a:solidFill>
                              <a:latin typeface="Cambria Math" panose="02040503050406030204" pitchFamily="18" charset="0"/>
                            </a:rPr>
                            <m:t>𝑚</m:t>
                          </m:r>
                        </m:den>
                      </m:f>
                    </m:oMath>
                  </m:oMathPara>
                </a14:m>
                <a:endParaRPr lang="en-US" sz="1800" i="1" dirty="0" smtClean="0">
                  <a:solidFill>
                    <a:srgbClr val="000000"/>
                  </a:solidFill>
                  <a:latin typeface="Humanst521 Lt BT" panose="020B04020202040203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555776" y="2283718"/>
                <a:ext cx="1152128" cy="576064"/>
              </a:xfrm>
              <a:prstGeom prst="rect">
                <a:avLst/>
              </a:prstGeom>
              <a:blipFill>
                <a:blip r:embed="rId3"/>
                <a:stretch>
                  <a:fillRect b="-21277"/>
                </a:stretch>
              </a:blipFill>
            </p:spPr>
            <p:txBody>
              <a:bodyPr/>
              <a:lstStyle/>
              <a:p>
                <a:r>
                  <a:rPr lang="en-US">
                    <a:noFill/>
                  </a:rPr>
                  <a:t> </a:t>
                </a:r>
              </a:p>
            </p:txBody>
          </p:sp>
        </mc:Fallback>
      </mc:AlternateContent>
      <p:sp>
        <p:nvSpPr>
          <p:cNvPr id="8" name="Rectangle 7"/>
          <p:cNvSpPr/>
          <p:nvPr/>
        </p:nvSpPr>
        <p:spPr bwMode="auto">
          <a:xfrm>
            <a:off x="107503" y="3651870"/>
            <a:ext cx="1969707" cy="1080120"/>
          </a:xfrm>
          <a:prstGeom prst="rect">
            <a:avLst/>
          </a:prstGeom>
          <a:solidFill>
            <a:srgbClr val="FEDE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Humanst521 Lt BT" panose="020B0402020204020304" pitchFamily="34" charset="0"/>
              </a:rPr>
              <a:t>Measurement of the anomalous magnetic  moment by observing relative precession</a:t>
            </a:r>
            <a:endParaRPr kumimoji="0" lang="en-US" b="0" i="0" u="none" strike="noStrike" cap="none" normalizeH="0" dirty="0" smtClean="0">
              <a:ln>
                <a:noFill/>
              </a:ln>
              <a:solidFill>
                <a:schemeClr val="tx1"/>
              </a:solidFill>
              <a:effectLst/>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2686351" y="3795886"/>
                <a:ext cx="1152128" cy="576064"/>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𝑎</m:t>
                          </m:r>
                        </m:sub>
                      </m:sSub>
                      <m:r>
                        <a:rPr lang="en-US" sz="1800" b="0" i="1" smtClean="0">
                          <a:solidFill>
                            <a:srgbClr val="000000"/>
                          </a:solidFill>
                          <a:latin typeface="Cambria Math" panose="02040503050406030204" pitchFamily="18" charset="0"/>
                        </a:rPr>
                        <m:t>=</m:t>
                      </m:r>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𝐶</m:t>
                          </m:r>
                        </m:sub>
                      </m:sSub>
                      <m:r>
                        <a:rPr lang="en-US" sz="1800" b="0" i="1" smtClean="0">
                          <a:solidFill>
                            <a:srgbClr val="000000"/>
                          </a:solidFill>
                          <a:latin typeface="Cambria Math" panose="02040503050406030204" pitchFamily="18" charset="0"/>
                        </a:rPr>
                        <m:t>−</m:t>
                      </m:r>
                      <m:sSub>
                        <m:sSubPr>
                          <m:ctrlPr>
                            <a:rPr lang="en-US" sz="1800" b="0" i="1" smtClean="0">
                              <a:solidFill>
                                <a:srgbClr val="000000"/>
                              </a:solidFill>
                              <a:latin typeface="Cambria Math" panose="02040503050406030204" pitchFamily="18" charset="0"/>
                            </a:rPr>
                          </m:ctrlPr>
                        </m:sSubPr>
                        <m:e>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𝜔</m:t>
                              </m:r>
                            </m:e>
                          </m:acc>
                        </m:e>
                        <m:sub>
                          <m:r>
                            <a:rPr lang="en-US" sz="1800" b="0" i="1" smtClean="0">
                              <a:solidFill>
                                <a:srgbClr val="000000"/>
                              </a:solidFill>
                              <a:latin typeface="Cambria Math" panose="02040503050406030204" pitchFamily="18" charset="0"/>
                            </a:rPr>
                            <m:t>𝐿</m:t>
                          </m:r>
                        </m:sub>
                      </m:sSub>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𝑞</m:t>
                          </m:r>
                        </m:num>
                        <m:den>
                          <m:r>
                            <a:rPr lang="en-US" sz="1800" b="0" i="1" smtClean="0">
                              <a:solidFill>
                                <a:srgbClr val="000000"/>
                              </a:solidFill>
                              <a:latin typeface="Cambria Math" panose="02040503050406030204" pitchFamily="18" charset="0"/>
                            </a:rPr>
                            <m:t>𝑚</m:t>
                          </m:r>
                        </m:den>
                      </m:f>
                      <m:r>
                        <a:rPr lang="en-US" sz="1800" b="0" i="1" smtClean="0">
                          <a:solidFill>
                            <a:srgbClr val="000000"/>
                          </a:solidFill>
                          <a:latin typeface="Cambria Math" panose="02040503050406030204" pitchFamily="18" charset="0"/>
                        </a:rPr>
                        <m:t>𝑎</m:t>
                      </m:r>
                      <m:acc>
                        <m:accPr>
                          <m:chr m:val="⃗"/>
                          <m:ctrlPr>
                            <a:rPr lang="en-US" sz="1800" b="0" i="1" smtClean="0">
                              <a:solidFill>
                                <a:srgbClr val="000000"/>
                              </a:solidFill>
                              <a:latin typeface="Cambria Math" panose="02040503050406030204" pitchFamily="18" charset="0"/>
                            </a:rPr>
                          </m:ctrlPr>
                        </m:accPr>
                        <m:e>
                          <m:r>
                            <a:rPr lang="en-US" sz="1800" b="0" i="1" smtClean="0">
                              <a:solidFill>
                                <a:srgbClr val="000000"/>
                              </a:solidFill>
                              <a:latin typeface="Cambria Math" panose="02040503050406030204" pitchFamily="18" charset="0"/>
                            </a:rPr>
                            <m:t>𝐵</m:t>
                          </m:r>
                        </m:e>
                      </m:acc>
                    </m:oMath>
                  </m:oMathPara>
                </a14:m>
                <a:endParaRPr lang="en-US" sz="1800" i="1" dirty="0" smtClean="0">
                  <a:solidFill>
                    <a:srgbClr val="000000"/>
                  </a:solidFill>
                  <a:latin typeface="Humanst521 Lt BT" panose="020B04020202040203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686351" y="3795886"/>
                <a:ext cx="1152128" cy="576064"/>
              </a:xfrm>
              <a:prstGeom prst="rect">
                <a:avLst/>
              </a:prstGeom>
              <a:blipFill>
                <a:blip r:embed="rId4"/>
                <a:stretch>
                  <a:fillRect r="-110582"/>
                </a:stretch>
              </a:blipFill>
            </p:spPr>
            <p:txBody>
              <a:bodyPr/>
              <a:lstStyle/>
              <a:p>
                <a:r>
                  <a:rPr lang="en-US">
                    <a:noFill/>
                  </a:rPr>
                  <a:t> </a:t>
                </a:r>
              </a:p>
            </p:txBody>
          </p:sp>
        </mc:Fallback>
      </mc:AlternateContent>
      <p:grpSp>
        <p:nvGrpSpPr>
          <p:cNvPr id="36" name="Group 35"/>
          <p:cNvGrpSpPr/>
          <p:nvPr/>
        </p:nvGrpSpPr>
        <p:grpSpPr>
          <a:xfrm>
            <a:off x="6822503" y="2659306"/>
            <a:ext cx="1458446" cy="1977198"/>
            <a:chOff x="6822503" y="2659306"/>
            <a:chExt cx="1458446" cy="1977198"/>
          </a:xfrm>
        </p:grpSpPr>
        <p:sp>
          <p:nvSpPr>
            <p:cNvPr id="10" name="Oval 9"/>
            <p:cNvSpPr/>
            <p:nvPr/>
          </p:nvSpPr>
          <p:spPr bwMode="auto">
            <a:xfrm>
              <a:off x="6993847" y="3463291"/>
              <a:ext cx="1166413" cy="1166411"/>
            </a:xfrm>
            <a:prstGeom prst="ellipse">
              <a:avLst/>
            </a:prstGeom>
            <a:ln w="38100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BT" panose="020B0602020204020204" pitchFamily="34" charset="0"/>
              </a:endParaRPr>
            </a:p>
          </p:txBody>
        </p:sp>
        <p:sp>
          <p:nvSpPr>
            <p:cNvPr id="11" name="Oval 10"/>
            <p:cNvSpPr/>
            <p:nvPr/>
          </p:nvSpPr>
          <p:spPr bwMode="auto">
            <a:xfrm>
              <a:off x="6993847" y="3470093"/>
              <a:ext cx="1166413" cy="1166411"/>
            </a:xfrm>
            <a:prstGeom prst="ellipse">
              <a:avLst/>
            </a:prstGeom>
            <a:noFill/>
            <a:ln w="12700">
              <a:solidFill>
                <a:schemeClr val="bg1">
                  <a:lumMod val="9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BT" panose="020B0602020204020204" pitchFamily="34" charset="0"/>
              </a:endParaRPr>
            </a:p>
          </p:txBody>
        </p:sp>
        <p:grpSp>
          <p:nvGrpSpPr>
            <p:cNvPr id="33" name="Group 32"/>
            <p:cNvGrpSpPr/>
            <p:nvPr/>
          </p:nvGrpSpPr>
          <p:grpSpPr>
            <a:xfrm>
              <a:off x="6941048" y="3419290"/>
              <a:ext cx="1272012" cy="1210412"/>
              <a:chOff x="6941048" y="3419290"/>
              <a:chExt cx="1272012" cy="1210412"/>
            </a:xfrm>
          </p:grpSpPr>
          <p:cxnSp>
            <p:nvCxnSpPr>
              <p:cNvPr id="13" name="Straight Arrow Connector 12"/>
              <p:cNvCxnSpPr/>
              <p:nvPr/>
            </p:nvCxnSpPr>
            <p:spPr bwMode="auto">
              <a:xfrm>
                <a:off x="7544768" y="3470191"/>
                <a:ext cx="325717"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4" name="Straight Arrow Connector 13"/>
              <p:cNvCxnSpPr/>
              <p:nvPr/>
            </p:nvCxnSpPr>
            <p:spPr bwMode="auto">
              <a:xfrm>
                <a:off x="7963049" y="3615930"/>
                <a:ext cx="250011" cy="234094"/>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bwMode="auto">
              <a:xfrm rot="5400000">
                <a:off x="7992302" y="4209709"/>
                <a:ext cx="325716"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6" name="Straight Arrow Connector 15"/>
              <p:cNvCxnSpPr/>
              <p:nvPr/>
            </p:nvCxnSpPr>
            <p:spPr bwMode="auto">
              <a:xfrm rot="8100000">
                <a:off x="7659927" y="4629702"/>
                <a:ext cx="325717"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7" name="Straight Arrow Connector 16"/>
              <p:cNvCxnSpPr/>
              <p:nvPr/>
            </p:nvCxnSpPr>
            <p:spPr bwMode="auto">
              <a:xfrm flipV="1">
                <a:off x="7145609" y="3419290"/>
                <a:ext cx="230316" cy="230317"/>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p:nvPr/>
            </p:nvCxnSpPr>
            <p:spPr bwMode="auto">
              <a:xfrm flipH="1" flipV="1">
                <a:off x="6941048" y="4194296"/>
                <a:ext cx="199605" cy="245133"/>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bwMode="auto">
              <a:xfrm rot="16200000">
                <a:off x="6830991" y="3909222"/>
                <a:ext cx="325716"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bwMode="auto">
              <a:xfrm rot="10800000">
                <a:off x="7246238" y="4629702"/>
                <a:ext cx="325717" cy="0"/>
              </a:xfrm>
              <a:prstGeom prst="straightConnector1">
                <a:avLst/>
              </a:prstGeom>
              <a:ln w="38100">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grpSp>
        <p:grpSp>
          <p:nvGrpSpPr>
            <p:cNvPr id="34" name="Group 33"/>
            <p:cNvGrpSpPr/>
            <p:nvPr/>
          </p:nvGrpSpPr>
          <p:grpSpPr>
            <a:xfrm>
              <a:off x="6993849" y="3458091"/>
              <a:ext cx="1158839" cy="1159610"/>
              <a:chOff x="6993849" y="3458091"/>
              <a:chExt cx="1158839" cy="1159610"/>
            </a:xfrm>
          </p:grpSpPr>
          <p:cxnSp>
            <p:nvCxnSpPr>
              <p:cNvPr id="22" name="Straight Arrow Connector 21"/>
              <p:cNvCxnSpPr/>
              <p:nvPr/>
            </p:nvCxnSpPr>
            <p:spPr bwMode="auto">
              <a:xfrm>
                <a:off x="7961002" y="3605600"/>
                <a:ext cx="157637" cy="268487"/>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3" name="Straight Arrow Connector 22"/>
              <p:cNvCxnSpPr/>
              <p:nvPr/>
            </p:nvCxnSpPr>
            <p:spPr bwMode="auto">
              <a:xfrm>
                <a:off x="7542297" y="3458091"/>
                <a:ext cx="325717" cy="0"/>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bwMode="auto">
              <a:xfrm flipH="1">
                <a:off x="8039821" y="4037423"/>
                <a:ext cx="112867" cy="289743"/>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5" name="Straight Arrow Connector 24"/>
              <p:cNvCxnSpPr/>
              <p:nvPr/>
            </p:nvCxnSpPr>
            <p:spPr bwMode="auto">
              <a:xfrm flipH="1">
                <a:off x="7618723" y="4495657"/>
                <a:ext cx="320188" cy="26318"/>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p:nvPr/>
            </p:nvCxnSpPr>
            <p:spPr bwMode="auto">
              <a:xfrm>
                <a:off x="7155623" y="3622306"/>
                <a:ext cx="297557" cy="71808"/>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p:nvPr/>
            </p:nvCxnSpPr>
            <p:spPr bwMode="auto">
              <a:xfrm flipV="1">
                <a:off x="7132538" y="4111063"/>
                <a:ext cx="5644" cy="306908"/>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8" name="Straight Arrow Connector 27"/>
              <p:cNvCxnSpPr/>
              <p:nvPr/>
            </p:nvCxnSpPr>
            <p:spPr bwMode="auto">
              <a:xfrm flipV="1">
                <a:off x="6993849" y="3819647"/>
                <a:ext cx="249916" cy="240432"/>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29" name="Straight Arrow Connector 28"/>
              <p:cNvCxnSpPr/>
              <p:nvPr/>
            </p:nvCxnSpPr>
            <p:spPr bwMode="auto">
              <a:xfrm flipH="1" flipV="1">
                <a:off x="7297225" y="4468941"/>
                <a:ext cx="268700" cy="148760"/>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grpSp>
        <p:cxnSp>
          <p:nvCxnSpPr>
            <p:cNvPr id="31" name="Straight Arrow Connector 30"/>
            <p:cNvCxnSpPr/>
            <p:nvPr/>
          </p:nvCxnSpPr>
          <p:spPr bwMode="auto">
            <a:xfrm>
              <a:off x="6822503" y="2829715"/>
              <a:ext cx="325717" cy="0"/>
            </a:xfrm>
            <a:prstGeom prst="straightConnector1">
              <a:avLst/>
            </a:prstGeom>
            <a:ln w="38100" cap="rnd">
              <a:solidFill>
                <a:srgbClr val="E7A1C4"/>
              </a:solidFill>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32" name="Straight Arrow Connector 31"/>
            <p:cNvCxnSpPr/>
            <p:nvPr/>
          </p:nvCxnSpPr>
          <p:spPr bwMode="auto">
            <a:xfrm rot="10800000" flipH="1">
              <a:off x="6830990" y="3119239"/>
              <a:ext cx="325717" cy="0"/>
            </a:xfrm>
            <a:prstGeom prst="straightConnector1">
              <a:avLst/>
            </a:prstGeom>
            <a:ln w="38100" cap="rnd">
              <a:solidFill>
                <a:srgbClr val="A8C39A"/>
              </a:solidFill>
              <a:headEnd type="none" w="med" len="med"/>
              <a:tailEnd type="arrow"/>
            </a:ln>
          </p:spPr>
          <p:style>
            <a:lnRef idx="2">
              <a:schemeClr val="accent3"/>
            </a:lnRef>
            <a:fillRef idx="0">
              <a:schemeClr val="accent3"/>
            </a:fillRef>
            <a:effectRef idx="1">
              <a:schemeClr val="accent3"/>
            </a:effectRef>
            <a:fontRef idx="minor">
              <a:schemeClr val="tx1"/>
            </a:fontRef>
          </p:style>
        </p:cxnSp>
        <p:sp>
          <p:nvSpPr>
            <p:cNvPr id="35" name="TextBox 34"/>
            <p:cNvSpPr txBox="1"/>
            <p:nvPr/>
          </p:nvSpPr>
          <p:spPr>
            <a:xfrm>
              <a:off x="7366549" y="2659306"/>
              <a:ext cx="914400" cy="572585"/>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smtClean="0">
                  <a:solidFill>
                    <a:srgbClr val="000000"/>
                  </a:solidFill>
                  <a:latin typeface="Humanst521 Lt BT" panose="020B0402020204020304" pitchFamily="34" charset="0"/>
                </a:rPr>
                <a:t>Momentum</a:t>
              </a:r>
            </a:p>
            <a:p>
              <a:pPr eaLnBrk="1" hangingPunct="1">
                <a:lnSpc>
                  <a:spcPct val="110000"/>
                </a:lnSpc>
                <a:spcBef>
                  <a:spcPct val="0"/>
                </a:spcBef>
                <a:buClr>
                  <a:srgbClr val="000000"/>
                </a:buClr>
              </a:pPr>
              <a:r>
                <a:rPr lang="en-US" sz="1800" dirty="0" smtClean="0">
                  <a:solidFill>
                    <a:srgbClr val="000000"/>
                  </a:solidFill>
                  <a:latin typeface="Humanst521 Lt BT" panose="020B0402020204020304" pitchFamily="34" charset="0"/>
                </a:rPr>
                <a:t>Spin</a:t>
              </a:r>
            </a:p>
          </p:txBody>
        </p:sp>
      </p:grpSp>
      <mc:AlternateContent xmlns:mc="http://schemas.openxmlformats.org/markup-compatibility/2006" xmlns:a14="http://schemas.microsoft.com/office/drawing/2010/main">
        <mc:Choice Requires="a14">
          <p:sp>
            <p:nvSpPr>
              <p:cNvPr id="12" name="TextBox 11"/>
              <p:cNvSpPr txBox="1"/>
              <p:nvPr/>
            </p:nvSpPr>
            <p:spPr>
              <a:xfrm>
                <a:off x="7095594" y="1277679"/>
                <a:ext cx="1541471" cy="432048"/>
              </a:xfrm>
              <a:prstGeom prst="rect">
                <a:avLst/>
              </a:prstGeom>
              <a:noFill/>
            </p:spPr>
            <p:txBody>
              <a:bodyPr wrap="squar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𝑎</m:t>
                      </m:r>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𝑔</m:t>
                          </m:r>
                          <m:r>
                            <a:rPr lang="en-US" sz="1800" b="0" i="1" smtClean="0">
                              <a:solidFill>
                                <a:srgbClr val="000000"/>
                              </a:solidFill>
                              <a:latin typeface="Cambria Math" panose="02040503050406030204" pitchFamily="18" charset="0"/>
                            </a:rPr>
                            <m:t>−2</m:t>
                          </m:r>
                        </m:num>
                        <m:den>
                          <m:r>
                            <a:rPr lang="en-US" sz="1800" b="0" i="1" smtClean="0">
                              <a:solidFill>
                                <a:srgbClr val="000000"/>
                              </a:solidFill>
                              <a:latin typeface="Cambria Math" panose="02040503050406030204" pitchFamily="18" charset="0"/>
                            </a:rPr>
                            <m:t>2</m:t>
                          </m:r>
                        </m:den>
                      </m:f>
                    </m:oMath>
                  </m:oMathPara>
                </a14:m>
                <a:endParaRPr lang="en-US" sz="1800" dirty="0" err="1" smtClean="0">
                  <a:solidFill>
                    <a:srgbClr val="000000"/>
                  </a:solidFill>
                  <a:latin typeface="Humanst521 BT" panose="020B0602020204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095594" y="1277679"/>
                <a:ext cx="1541471" cy="432048"/>
              </a:xfrm>
              <a:prstGeom prst="rect">
                <a:avLst/>
              </a:prstGeom>
              <a:blipFill>
                <a:blip r:embed="rId5"/>
                <a:stretch>
                  <a:fillRect b="-32857"/>
                </a:stretch>
              </a:blipFill>
            </p:spPr>
            <p:txBody>
              <a:bodyPr/>
              <a:lstStyle/>
              <a:p>
                <a:r>
                  <a:rPr lang="en-US">
                    <a:noFill/>
                  </a:rPr>
                  <a:t> </a:t>
                </a:r>
              </a:p>
            </p:txBody>
          </p:sp>
        </mc:Fallback>
      </mc:AlternateContent>
    </p:spTree>
    <p:extLst>
      <p:ext uri="{BB962C8B-B14F-4D97-AF65-F5344CB8AC3E}">
        <p14:creationId xmlns:p14="http://schemas.microsoft.com/office/powerpoint/2010/main" val="39643884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a:xfrm>
                <a:off x="1836704" y="95518"/>
                <a:ext cx="6948521" cy="381375"/>
              </a:xfrm>
            </p:spPr>
            <p:txBody>
              <a:bodyPr/>
              <a:lstStyle/>
              <a:p>
                <a:pPr marL="0" indent="0"/>
                <a:r>
                  <a:rPr lang="en-US" sz="2400" dirty="0"/>
                  <a:t>Spin precession </a:t>
                </a:r>
                <a:r>
                  <a:rPr lang="en-US" sz="2400" dirty="0" smtClean="0"/>
                  <a:t>in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𝐵</m:t>
                        </m:r>
                      </m:e>
                    </m:acc>
                  </m:oMath>
                </a14:m>
                <a:r>
                  <a:rPr lang="en-US" sz="2400" dirty="0"/>
                  <a:t> and </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a:rPr>
                          <m:t>𝐸</m:t>
                        </m:r>
                      </m:e>
                    </m:acc>
                  </m:oMath>
                </a14:m>
                <a:r>
                  <a:rPr lang="en-US" sz="2400" dirty="0"/>
                  <a:t> </a:t>
                </a:r>
                <a:r>
                  <a:rPr lang="en-US" sz="2400" dirty="0" smtClean="0"/>
                  <a:t>fields </a:t>
                </a:r>
                <a:r>
                  <a:rPr lang="en-US" sz="2400" dirty="0"/>
                  <a:t>of a storage </a:t>
                </a:r>
                <a:r>
                  <a:rPr lang="en-US" sz="2400" dirty="0" smtClean="0"/>
                  <a:t>rings:</a:t>
                </a:r>
                <a:endParaRPr lang="en-US" sz="2400"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1836704" y="95518"/>
                <a:ext cx="6948521" cy="381375"/>
              </a:xfrm>
              <a:blipFill rotWithShape="1">
                <a:blip r:embed="rId2"/>
                <a:stretch>
                  <a:fillRect t="-14516" r="-2719" b="-56452"/>
                </a:stretch>
              </a:blipFill>
            </p:spPr>
            <p:txBody>
              <a:bodyPr/>
              <a:lstStyle/>
              <a:p>
                <a:r>
                  <a:rPr lang="en-US">
                    <a:noFill/>
                  </a:rPr>
                  <a:t> </a:t>
                </a:r>
              </a:p>
            </p:txBody>
          </p:sp>
        </mc:Fallback>
      </mc:AlternateContent>
      <p:sp>
        <p:nvSpPr>
          <p:cNvPr id="5" name="Slide Number Placeholder 4"/>
          <p:cNvSpPr>
            <a:spLocks noGrp="1"/>
          </p:cNvSpPr>
          <p:nvPr>
            <p:ph type="sldNum" sz="quarter" idx="4294967295"/>
          </p:nvPr>
        </p:nvSpPr>
        <p:spPr>
          <a:xfrm>
            <a:off x="42329" y="4968081"/>
            <a:ext cx="575742" cy="147638"/>
          </a:xfrm>
          <a:prstGeom prst="rect">
            <a:avLst/>
          </a:prstGeom>
        </p:spPr>
        <p:txBody>
          <a:bodyPr/>
          <a:lstStyle/>
          <a:p>
            <a:pPr eaLnBrk="0" hangingPunct="0">
              <a:defRPr/>
            </a:pPr>
            <a:r>
              <a:rPr lang="de-DE" dirty="0" smtClean="0">
                <a:solidFill>
                  <a:srgbClr val="000000"/>
                </a:solidFill>
                <a:latin typeface="Humanst521 Lt BT" panose="020B0402020204020304" pitchFamily="34" charset="0"/>
              </a:rPr>
              <a:t>Page </a:t>
            </a:r>
            <a:fld id="{EBC07571-3134-BB4B-B83F-1A9FE18D34F3}" type="slidenum">
              <a:rPr lang="de-DE" smtClean="0">
                <a:solidFill>
                  <a:srgbClr val="000000"/>
                </a:solidFill>
                <a:latin typeface="Humanst521 Lt BT" panose="020B0402020204020304" pitchFamily="34" charset="0"/>
              </a:rPr>
              <a:pPr eaLnBrk="0" hangingPunct="0">
                <a:defRPr/>
              </a:pPr>
              <a:t>9</a:t>
            </a:fld>
            <a:endParaRPr lang="de-DE" dirty="0">
              <a:solidFill>
                <a:srgbClr val="000000"/>
              </a:solidFill>
              <a:latin typeface="Humanst521 Lt BT" panose="020B0402020204020304" pitchFamily="34" charset="0"/>
            </a:endParaRPr>
          </a:p>
        </p:txBody>
      </p:sp>
      <p:pic>
        <p:nvPicPr>
          <p:cNvPr id="74754" name="Picture 2"/>
          <p:cNvPicPr>
            <a:picLocks noChangeAspect="1" noChangeArrowheads="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 y="565448"/>
            <a:ext cx="4076241" cy="454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48449" y="1525966"/>
            <a:ext cx="4114800" cy="2830134"/>
          </a:xfrm>
          <a:prstGeom prst="ellipse">
            <a:avLst/>
          </a:prstGeom>
          <a:noFill/>
          <a:ln w="38100">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cxnSp>
        <p:nvCxnSpPr>
          <p:cNvPr id="74760" name="Straight Arrow Connector 74759"/>
          <p:cNvCxnSpPr>
            <a:stCxn id="39" idx="2"/>
          </p:cNvCxnSpPr>
          <p:nvPr/>
        </p:nvCxnSpPr>
        <p:spPr bwMode="auto">
          <a:xfrm flipV="1">
            <a:off x="3483882" y="3686909"/>
            <a:ext cx="232333" cy="299760"/>
          </a:xfrm>
          <a:prstGeom prst="straightConnector1">
            <a:avLst/>
          </a:prstGeom>
          <a:solidFill>
            <a:schemeClr val="accent1"/>
          </a:solidFill>
          <a:ln w="38100" cap="flat" cmpd="sng" algn="ctr">
            <a:solidFill>
              <a:srgbClr val="003A6E"/>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74756" name="Rectangle 74755"/>
              <p:cNvSpPr/>
              <p:nvPr/>
            </p:nvSpPr>
            <p:spPr>
              <a:xfrm>
                <a:off x="4911427" y="654598"/>
                <a:ext cx="3476336" cy="399263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197418"/>
                              </a:solidFill>
                              <a:latin typeface="Cambria Math" panose="02040503050406030204" pitchFamily="18" charset="0"/>
                            </a:rPr>
                          </m:ctrlPr>
                        </m:sSubPr>
                        <m:e>
                          <m:acc>
                            <m:accPr>
                              <m:chr m:val="⃗"/>
                              <m:ctrlPr>
                                <a:rPr lang="en-US" i="1">
                                  <a:solidFill>
                                    <a:srgbClr val="197418"/>
                                  </a:solidFill>
                                  <a:latin typeface="Cambria Math" panose="02040503050406030204" pitchFamily="18" charset="0"/>
                                </a:rPr>
                              </m:ctrlPr>
                            </m:accPr>
                            <m:e>
                              <m:r>
                                <a:rPr lang="en-US" i="1">
                                  <a:solidFill>
                                    <a:srgbClr val="197418"/>
                                  </a:solidFill>
                                  <a:latin typeface="Cambria Math"/>
                                </a:rPr>
                                <m:t>𝜔</m:t>
                              </m:r>
                            </m:e>
                          </m:acc>
                        </m:e>
                        <m:sub>
                          <m:r>
                            <a:rPr lang="en-US" i="1">
                              <a:solidFill>
                                <a:srgbClr val="197418"/>
                              </a:solidFill>
                              <a:latin typeface="Cambria Math"/>
                            </a:rPr>
                            <m:t>𝑎</m:t>
                          </m:r>
                        </m:sub>
                      </m:sSub>
                      <m:r>
                        <a:rPr lang="en-US" b="0" i="1" smtClean="0">
                          <a:latin typeface="Cambria Math"/>
                        </a:rPr>
                        <m:t>=</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a:rPr>
                            <m:t>𝑚</m:t>
                          </m:r>
                        </m:den>
                      </m:f>
                      <m:d>
                        <m:dPr>
                          <m:begChr m:val="["/>
                          <m:endChr m:val="]"/>
                          <m:ctrlPr>
                            <a:rPr lang="en-US" i="1" smtClean="0">
                              <a:latin typeface="Cambria Math" panose="02040503050406030204" pitchFamily="18" charset="0"/>
                            </a:rPr>
                          </m:ctrlPr>
                        </m:dPr>
                        <m:e>
                          <m:r>
                            <a:rPr lang="en-US" i="1" smtClean="0">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𝛾</m:t>
                                  </m:r>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e>
                      </m:d>
                    </m:oMath>
                  </m:oMathPara>
                </a14:m>
                <a:endParaRPr lang="en-US" dirty="0" smtClean="0">
                  <a:latin typeface="Humanst521 BT" panose="020B0602020204020204" pitchFamily="34" charset="0"/>
                </a:endParaRPr>
              </a:p>
              <a:p>
                <a:r>
                  <a:rPr lang="en-US" kern="1000" spc="30" dirty="0" smtClean="0">
                    <a:solidFill>
                      <a:srgbClr val="197418"/>
                    </a:solidFill>
                    <a:latin typeface="Humanst521 Lt BT" panose="020B0402020204020304" pitchFamily="34" charset="0"/>
                    <a:cs typeface="Franklin Gothic Book"/>
                  </a:rPr>
                  <a:t>Spin </a:t>
                </a:r>
                <a:r>
                  <a:rPr lang="en-US" kern="1000" spc="30" dirty="0">
                    <a:solidFill>
                      <a:srgbClr val="197418"/>
                    </a:solidFill>
                    <a:latin typeface="Humanst521 Lt BT" panose="020B0402020204020304" pitchFamily="34" charset="0"/>
                    <a:cs typeface="Franklin Gothic Book"/>
                  </a:rPr>
                  <a:t>precession in orbital </a:t>
                </a:r>
                <a:r>
                  <a:rPr lang="en-US" kern="1000" spc="30" dirty="0" smtClean="0">
                    <a:solidFill>
                      <a:srgbClr val="197418"/>
                    </a:solidFill>
                    <a:latin typeface="Humanst521 Lt BT" panose="020B0402020204020304" pitchFamily="34" charset="0"/>
                    <a:cs typeface="Franklin Gothic Book"/>
                  </a:rPr>
                  <a:t>plane</a:t>
                </a:r>
              </a:p>
              <a:p>
                <a:endParaRPr lang="en-US" dirty="0" smtClean="0">
                  <a:latin typeface="Humanst521 Lt BT" panose="020B0402020204020304" pitchFamily="34" charset="0"/>
                </a:endParaRPr>
              </a:p>
              <a:p>
                <a:pPr/>
                <a14:m>
                  <m:oMathPara xmlns:m="http://schemas.openxmlformats.org/officeDocument/2006/math">
                    <m:oMathParaPr>
                      <m:jc m:val="left"/>
                    </m:oMathParaPr>
                    <m:oMath xmlns:m="http://schemas.openxmlformats.org/officeDocument/2006/math">
                      <m:sSub>
                        <m:sSubPr>
                          <m:ctrlPr>
                            <a:rPr lang="en-US" b="0" i="1" smtClean="0">
                              <a:solidFill>
                                <a:schemeClr val="accent5"/>
                              </a:solidFill>
                              <a:latin typeface="Cambria Math" panose="02040503050406030204" pitchFamily="18" charset="0"/>
                            </a:rPr>
                          </m:ctrlPr>
                        </m:sSubPr>
                        <m:e>
                          <m:acc>
                            <m:accPr>
                              <m:chr m:val="⃗"/>
                              <m:ctrlPr>
                                <a:rPr lang="en-US" b="0" i="1" smtClean="0">
                                  <a:solidFill>
                                    <a:schemeClr val="accent5"/>
                                  </a:solidFill>
                                  <a:latin typeface="Cambria Math" panose="02040503050406030204" pitchFamily="18" charset="0"/>
                                </a:rPr>
                              </m:ctrlPr>
                            </m:accPr>
                            <m:e>
                              <m:r>
                                <a:rPr lang="en-US" b="0" i="1" smtClean="0">
                                  <a:solidFill>
                                    <a:schemeClr val="accent5"/>
                                  </a:solidFill>
                                  <a:latin typeface="Cambria Math"/>
                                </a:rPr>
                                <m:t>𝜔</m:t>
                              </m:r>
                            </m:e>
                          </m:acc>
                        </m:e>
                        <m:sub>
                          <m:r>
                            <a:rPr lang="en-US" b="0" i="1" smtClean="0">
                              <a:solidFill>
                                <a:schemeClr val="accent5"/>
                              </a:solidFill>
                              <a:latin typeface="Cambria Math"/>
                            </a:rPr>
                            <m:t>𝑑</m:t>
                          </m:r>
                        </m:sub>
                      </m:sSub>
                      <m:r>
                        <a:rPr lang="en-US" b="0" i="1" smtClean="0">
                          <a:latin typeface="Cambria Math"/>
                        </a:rPr>
                        <m:t>=</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a:rPr>
                            <m:t>𝑚</m:t>
                          </m:r>
                        </m:den>
                      </m:f>
                      <m:f>
                        <m:fPr>
                          <m:ctrlPr>
                            <a:rPr lang="en-US" i="1">
                              <a:latin typeface="Cambria Math" panose="02040503050406030204" pitchFamily="18" charset="0"/>
                            </a:rPr>
                          </m:ctrlPr>
                        </m:fPr>
                        <m:num>
                          <m:r>
                            <a:rPr lang="en-US" b="0" i="1" smtClean="0">
                              <a:latin typeface="Cambria Math"/>
                            </a:rPr>
                            <m:t>𝜂</m:t>
                          </m:r>
                        </m:num>
                        <m:den>
                          <m:r>
                            <a:rPr lang="en-US" i="1">
                              <a:latin typeface="Cambria Math"/>
                            </a:rPr>
                            <m:t>2</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oMath>
                  </m:oMathPara>
                </a14:m>
                <a:endParaRPr lang="en-US" dirty="0" smtClean="0">
                  <a:latin typeface="Humanst521 BT" panose="020B0602020204020204" pitchFamily="34" charset="0"/>
                </a:endParaRPr>
              </a:p>
              <a:p>
                <a:r>
                  <a:rPr lang="en-US" dirty="0">
                    <a:solidFill>
                      <a:schemeClr val="accent5"/>
                    </a:solidFill>
                    <a:latin typeface="Humanst521 Lt BT" panose="020B0402020204020304" pitchFamily="34" charset="0"/>
                  </a:rPr>
                  <a:t>Spin precession out of orbital plane:</a:t>
                </a:r>
                <a:br>
                  <a:rPr lang="en-US" dirty="0">
                    <a:solidFill>
                      <a:schemeClr val="accent5"/>
                    </a:solidFill>
                    <a:latin typeface="Humanst521 Lt BT" panose="020B0402020204020304" pitchFamily="34" charset="0"/>
                  </a:rPr>
                </a:br>
                <a:r>
                  <a:rPr lang="en-US" dirty="0">
                    <a:solidFill>
                      <a:schemeClr val="accent5"/>
                    </a:solidFill>
                    <a:latin typeface="Humanst521 Lt BT" panose="020B0402020204020304" pitchFamily="34" charset="0"/>
                  </a:rPr>
                  <a:t>“EDM signal</a:t>
                </a:r>
                <a:r>
                  <a:rPr lang="en-US" dirty="0" smtClean="0">
                    <a:solidFill>
                      <a:schemeClr val="accent5"/>
                    </a:solidFill>
                    <a:latin typeface="Humanst521 Lt BT" panose="020B0402020204020304" pitchFamily="34" charset="0"/>
                  </a:rPr>
                  <a:t>”</a:t>
                </a:r>
              </a:p>
              <a:p>
                <a:endParaRPr lang="en-US" dirty="0">
                  <a:latin typeface="Humanst521 Lt BT" panose="020B0402020204020304" pitchFamily="34" charset="0"/>
                </a:endParaRPr>
              </a:p>
              <a:p>
                <a:r>
                  <a:rPr lang="en-US" dirty="0" smtClean="0">
                    <a:latin typeface="Humanst521 Lt BT" panose="020B0402020204020304" pitchFamily="34" charset="0"/>
                  </a:rPr>
                  <a:t>Sum </a:t>
                </a:r>
                <a14:m>
                  <m:oMath xmlns:m="http://schemas.openxmlformats.org/officeDocument/2006/math">
                    <m:acc>
                      <m:accPr>
                        <m:chr m:val="⃗"/>
                        <m:ctrlPr>
                          <a:rPr lang="en-US" i="1">
                            <a:latin typeface="Cambria Math" panose="02040503050406030204" pitchFamily="18" charset="0"/>
                          </a:rPr>
                        </m:ctrlPr>
                      </m:accPr>
                      <m:e>
                        <m:r>
                          <a:rPr lang="en-US" i="1">
                            <a:latin typeface="Cambria Math"/>
                          </a:rPr>
                          <m:t>𝜔</m:t>
                        </m:r>
                      </m:e>
                    </m:acc>
                    <m:r>
                      <a:rPr lang="en-US" i="1">
                        <a:latin typeface="Cambria Math"/>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i="1">
                            <a:latin typeface="Cambria Math"/>
                          </a:rPr>
                          <m:t>𝑎</m:t>
                        </m:r>
                      </m:sub>
                    </m:sSub>
                    <m:r>
                      <a:rPr lang="en-US" i="1">
                        <a:latin typeface="Cambria Math"/>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i="1">
                            <a:latin typeface="Cambria Math"/>
                          </a:rPr>
                          <m:t>𝑑</m:t>
                        </m:r>
                      </m:sub>
                    </m:sSub>
                  </m:oMath>
                </a14:m>
                <a:r>
                  <a:rPr lang="en-US" dirty="0" smtClean="0">
                    <a:latin typeface="Humanst521 Lt BT" panose="020B0402020204020304" pitchFamily="34" charset="0"/>
                  </a:rPr>
                  <a:t> dilutes the EDM</a:t>
                </a:r>
                <a:br>
                  <a:rPr lang="en-US" dirty="0" smtClean="0">
                    <a:latin typeface="Humanst521 Lt BT" panose="020B0402020204020304" pitchFamily="34" charset="0"/>
                  </a:rPr>
                </a:br>
                <a:r>
                  <a:rPr lang="en-US" dirty="0" smtClean="0">
                    <a:latin typeface="Humanst521 Lt BT" panose="020B0402020204020304" pitchFamily="34" charset="0"/>
                  </a:rPr>
                  <a:t>signal and increases systematic effects</a:t>
                </a:r>
              </a:p>
              <a:p>
                <a:endParaRPr lang="en-US" dirty="0">
                  <a:latin typeface="Humanst521 BT" panose="020B0602020204020204" pitchFamily="34" charset="0"/>
                </a:endParaRPr>
              </a:p>
            </p:txBody>
          </p:sp>
        </mc:Choice>
        <mc:Fallback xmlns="">
          <p:sp>
            <p:nvSpPr>
              <p:cNvPr id="74756" name="Rectangle 74755"/>
              <p:cNvSpPr>
                <a:spLocks noRot="1" noChangeAspect="1" noMove="1" noResize="1" noEditPoints="1" noAdjustHandles="1" noChangeArrowheads="1" noChangeShapeType="1" noTextEdit="1"/>
              </p:cNvSpPr>
              <p:nvPr/>
            </p:nvSpPr>
            <p:spPr>
              <a:xfrm>
                <a:off x="4911427" y="654598"/>
                <a:ext cx="3476336" cy="3992631"/>
              </a:xfrm>
              <a:prstGeom prst="rect">
                <a:avLst/>
              </a:prstGeom>
              <a:blipFill>
                <a:blip r:embed="rId4"/>
                <a:stretch>
                  <a:fillRect l="-1053"/>
                </a:stretch>
              </a:blipFill>
            </p:spPr>
            <p:txBody>
              <a:bodyPr/>
              <a:lstStyle/>
              <a:p>
                <a:r>
                  <a:rPr lang="en-US">
                    <a:noFill/>
                  </a:rPr>
                  <a:t> </a:t>
                </a:r>
              </a:p>
            </p:txBody>
          </p:sp>
        </mc:Fallback>
      </mc:AlternateContent>
      <p:sp>
        <p:nvSpPr>
          <p:cNvPr id="74757" name="Oval 74756"/>
          <p:cNvSpPr/>
          <p:nvPr/>
        </p:nvSpPr>
        <p:spPr bwMode="auto">
          <a:xfrm rot="18485342">
            <a:off x="3157052" y="3665572"/>
            <a:ext cx="687907" cy="582691"/>
          </a:xfrm>
          <a:prstGeom prst="ellipse">
            <a:avLst/>
          </a:prstGeom>
          <a:noFill/>
          <a:ln>
            <a:solidFill>
              <a:srgbClr val="0070C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74758" name="Arc 74757"/>
          <p:cNvSpPr/>
          <p:nvPr/>
        </p:nvSpPr>
        <p:spPr bwMode="auto">
          <a:xfrm rot="17198361">
            <a:off x="3139758" y="3677494"/>
            <a:ext cx="749740" cy="646665"/>
          </a:xfrm>
          <a:prstGeom prst="arc">
            <a:avLst>
              <a:gd name="adj1" fmla="val 19206371"/>
              <a:gd name="adj2" fmla="val 1006308"/>
            </a:avLst>
          </a:prstGeom>
          <a:ln w="25400">
            <a:headEnd type="triangle" w="lg" len="lg"/>
            <a:tailEnd type="none" w="lg" len="lg"/>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74761" name="TextBox 74760"/>
              <p:cNvSpPr txBox="1"/>
              <p:nvPr/>
            </p:nvSpPr>
            <p:spPr>
              <a:xfrm rot="19994914">
                <a:off x="2606093" y="4305284"/>
                <a:ext cx="689035" cy="311047"/>
              </a:xfrm>
              <a:prstGeom prst="rect">
                <a:avLst/>
              </a:prstGeom>
              <a:solidFill>
                <a:srgbClr val="000000">
                  <a:alpha val="16863"/>
                </a:srgbClr>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b="0" i="1" kern="1000" spc="30" smtClean="0">
                              <a:solidFill>
                                <a:schemeClr val="bg1"/>
                              </a:solidFill>
                              <a:latin typeface="Cambria Math" panose="02040503050406030204" pitchFamily="18" charset="0"/>
                              <a:cs typeface="Franklin Gothic Book"/>
                            </a:rPr>
                          </m:ctrlPr>
                        </m:accPr>
                        <m:e>
                          <m:r>
                            <a:rPr lang="en-US" b="0" i="1" kern="1000" spc="30" smtClean="0">
                              <a:solidFill>
                                <a:schemeClr val="bg1"/>
                              </a:solidFill>
                              <a:latin typeface="Cambria Math"/>
                              <a:cs typeface="Franklin Gothic Book"/>
                            </a:rPr>
                            <m:t>𝑣</m:t>
                          </m:r>
                        </m:e>
                      </m:acc>
                      <m:r>
                        <a:rPr lang="en-US" b="0" i="1" kern="1000" spc="30" smtClean="0">
                          <a:solidFill>
                            <a:schemeClr val="bg1"/>
                          </a:solidFill>
                          <a:latin typeface="Cambria Math"/>
                          <a:cs typeface="Franklin Gothic Book"/>
                        </a:rPr>
                        <m:t>=</m:t>
                      </m:r>
                      <m:acc>
                        <m:accPr>
                          <m:chr m:val="⃗"/>
                          <m:ctrlPr>
                            <a:rPr lang="en-US" b="0" i="1" kern="1000" spc="30" smtClean="0">
                              <a:solidFill>
                                <a:schemeClr val="bg1"/>
                              </a:solidFill>
                              <a:latin typeface="Cambria Math" panose="02040503050406030204" pitchFamily="18" charset="0"/>
                              <a:cs typeface="Franklin Gothic Book"/>
                            </a:rPr>
                          </m:ctrlPr>
                        </m:accPr>
                        <m:e>
                          <m:r>
                            <a:rPr lang="en-US" b="0" i="1" kern="1000" spc="30" smtClean="0">
                              <a:solidFill>
                                <a:schemeClr val="bg1"/>
                              </a:solidFill>
                              <a:latin typeface="Cambria Math"/>
                              <a:cs typeface="Franklin Gothic Book"/>
                            </a:rPr>
                            <m:t>𝛽</m:t>
                          </m:r>
                        </m:e>
                      </m:acc>
                      <m:r>
                        <a:rPr lang="en-US" b="0" i="1" kern="1000" spc="30" smtClean="0">
                          <a:solidFill>
                            <a:schemeClr val="bg1"/>
                          </a:solidFill>
                          <a:latin typeface="Cambria Math"/>
                          <a:cs typeface="Franklin Gothic Book"/>
                        </a:rPr>
                        <m:t>𝑐</m:t>
                      </m:r>
                    </m:oMath>
                  </m:oMathPara>
                </a14:m>
                <a:endParaRPr lang="en-US" kern="1000" spc="30" dirty="0" err="1" smtClean="0">
                  <a:solidFill>
                    <a:schemeClr val="bg1"/>
                  </a:solidFill>
                  <a:latin typeface="Humanst521 Lt BT" panose="020B0402020204020304" pitchFamily="34" charset="0"/>
                  <a:cs typeface="Franklin Gothic Book"/>
                </a:endParaRPr>
              </a:p>
            </p:txBody>
          </p:sp>
        </mc:Choice>
        <mc:Fallback xmlns="">
          <p:sp>
            <p:nvSpPr>
              <p:cNvPr id="74761" name="TextBox 74760"/>
              <p:cNvSpPr txBox="1">
                <a:spLocks noRot="1" noChangeAspect="1" noMove="1" noResize="1" noEditPoints="1" noAdjustHandles="1" noChangeArrowheads="1" noChangeShapeType="1" noTextEdit="1"/>
              </p:cNvSpPr>
              <p:nvPr/>
            </p:nvSpPr>
            <p:spPr>
              <a:xfrm rot="19994914">
                <a:off x="2606093" y="4305284"/>
                <a:ext cx="689035" cy="311047"/>
              </a:xfrm>
              <a:prstGeom prst="rect">
                <a:avLst/>
              </a:prstGeom>
              <a:blipFill>
                <a:blip r:embed="rId5"/>
                <a:stretch>
                  <a:fillRect l="-6452" t="-28866" r="-20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4159665" y="4640738"/>
                <a:ext cx="3313343" cy="46166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a:rPr>
                            <m:t>𝐸</m:t>
                          </m:r>
                        </m:e>
                      </m:acc>
                      <m:r>
                        <a:rPr lang="en-US" sz="2000" b="0" i="1">
                          <a:latin typeface="Cambria Math"/>
                        </a:rPr>
                        <m:t>=</m:t>
                      </m:r>
                      <m:r>
                        <a:rPr lang="en-US" sz="2000" b="0" i="1" smtClean="0">
                          <a:latin typeface="Cambria Math"/>
                        </a:rPr>
                        <m:t> </m:t>
                      </m:r>
                      <m:acc>
                        <m:accPr>
                          <m:chr m:val="⃗"/>
                          <m:ctrlPr>
                            <a:rPr lang="en-US" sz="2000" i="1" smtClean="0">
                              <a:latin typeface="Cambria Math" panose="02040503050406030204" pitchFamily="18" charset="0"/>
                            </a:rPr>
                          </m:ctrlPr>
                        </m:accPr>
                        <m:e>
                          <m:r>
                            <a:rPr lang="en-US" sz="2000" b="0" i="1" smtClean="0">
                              <a:latin typeface="Cambria Math"/>
                            </a:rPr>
                            <m:t>𝛽</m:t>
                          </m:r>
                        </m:e>
                      </m:acc>
                      <m:r>
                        <a:rPr lang="en-US" sz="2000" b="0" i="1">
                          <a:latin typeface="Cambria Math"/>
                        </a:rPr>
                        <m:t>×</m:t>
                      </m:r>
                      <m:acc>
                        <m:accPr>
                          <m:chr m:val="⃗"/>
                          <m:ctrlPr>
                            <a:rPr lang="en-US" sz="2000" i="1" smtClean="0">
                              <a:latin typeface="Cambria Math" panose="02040503050406030204" pitchFamily="18" charset="0"/>
                            </a:rPr>
                          </m:ctrlPr>
                        </m:accPr>
                        <m:e>
                          <m:r>
                            <a:rPr lang="en-US" sz="2000" b="0" i="1">
                              <a:latin typeface="Cambria Math"/>
                            </a:rPr>
                            <m:t>𝐵</m:t>
                          </m:r>
                        </m:e>
                      </m:acc>
                      <m:r>
                        <a:rPr lang="en-US" sz="2400" b="0" i="1">
                          <a:latin typeface="Cambria Math"/>
                        </a:rPr>
                        <m:t>≈</m:t>
                      </m:r>
                      <m:r>
                        <a:rPr lang="en-US" sz="2400" b="0" i="1">
                          <a:latin typeface="Cambria Math"/>
                        </a:rPr>
                        <m:t>𝑂</m:t>
                      </m:r>
                      <m:r>
                        <a:rPr lang="en-US" sz="2400" b="0">
                          <a:latin typeface="Cambria Math"/>
                        </a:rPr>
                        <m:t>(</m:t>
                      </m:r>
                      <m:r>
                        <a:rPr lang="en-US" sz="2400" b="0" i="0" smtClean="0">
                          <a:latin typeface="Cambria Math"/>
                        </a:rPr>
                        <m:t>1</m:t>
                      </m:r>
                      <m:r>
                        <m:rPr>
                          <m:sty m:val="p"/>
                        </m:rPr>
                        <a:rPr lang="en-US" sz="2400" b="0" i="0" smtClean="0">
                          <a:latin typeface="Cambria Math" panose="02040503050406030204" pitchFamily="18" charset="0"/>
                        </a:rPr>
                        <m:t>G</m:t>
                      </m:r>
                      <m:r>
                        <m:rPr>
                          <m:sty m:val="p"/>
                        </m:rPr>
                        <a:rPr lang="en-US" sz="2400" b="0" i="1">
                          <a:latin typeface="Cambria Math"/>
                        </a:rPr>
                        <m:t>V</m:t>
                      </m:r>
                      <m:r>
                        <a:rPr lang="en-US" sz="2400" b="0">
                          <a:latin typeface="Cambria Math"/>
                        </a:rPr>
                        <m:t>/</m:t>
                      </m:r>
                      <m:r>
                        <m:rPr>
                          <m:sty m:val="p"/>
                        </m:rPr>
                        <a:rPr lang="en-US" sz="2400" b="0" i="1">
                          <a:latin typeface="Cambria Math"/>
                        </a:rPr>
                        <m:t>m</m:t>
                      </m:r>
                      <m:r>
                        <m:rPr>
                          <m:nor/>
                        </m:rPr>
                        <a:rPr lang="en-US" sz="2400" dirty="0">
                          <a:latin typeface="Humanst521 BT" panose="020B0602020204020204" pitchFamily="34" charset="0"/>
                        </a:rPr>
                        <m:t>)</m:t>
                      </m:r>
                    </m:oMath>
                  </m:oMathPara>
                </a14:m>
                <a:endParaRPr lang="en-US" sz="2400" dirty="0">
                  <a:latin typeface="Humanst521 BT" panose="020B0602020204020204" pitchFamily="34" charset="0"/>
                </a:endParaRPr>
              </a:p>
            </p:txBody>
          </p:sp>
        </mc:Choice>
        <mc:Fallback xmlns="">
          <p:sp>
            <p:nvSpPr>
              <p:cNvPr id="49" name="Rectangle 48"/>
              <p:cNvSpPr>
                <a:spLocks noRot="1" noChangeAspect="1" noMove="1" noResize="1" noEditPoints="1" noAdjustHandles="1" noChangeArrowheads="1" noChangeShapeType="1" noTextEdit="1"/>
              </p:cNvSpPr>
              <p:nvPr/>
            </p:nvSpPr>
            <p:spPr>
              <a:xfrm>
                <a:off x="4159665" y="4640738"/>
                <a:ext cx="3313343" cy="461665"/>
              </a:xfrm>
              <a:prstGeom prst="rect">
                <a:avLst/>
              </a:prstGeom>
              <a:blipFill>
                <a:blip r:embed="rId6"/>
                <a:stretch>
                  <a:fillRect t="-15789" b="-18421"/>
                </a:stretch>
              </a:blipFill>
            </p:spPr>
            <p:txBody>
              <a:bodyPr/>
              <a:lstStyle/>
              <a:p>
                <a:r>
                  <a:rPr lang="en-US">
                    <a:noFill/>
                  </a:rPr>
                  <a:t> </a:t>
                </a:r>
              </a:p>
            </p:txBody>
          </p:sp>
        </mc:Fallback>
      </mc:AlternateContent>
      <p:grpSp>
        <p:nvGrpSpPr>
          <p:cNvPr id="74765" name="Group 74764"/>
          <p:cNvGrpSpPr/>
          <p:nvPr/>
        </p:nvGrpSpPr>
        <p:grpSpPr>
          <a:xfrm rot="16200000">
            <a:off x="3442963" y="1813233"/>
            <a:ext cx="323805" cy="299233"/>
            <a:chOff x="5410910" y="3007192"/>
            <a:chExt cx="615660" cy="276672"/>
          </a:xfrm>
          <a:noFill/>
          <a:scene3d>
            <a:camera prst="orthographicFront">
              <a:rot lat="0" lon="3300000" rev="0"/>
            </a:camera>
            <a:lightRig rig="threePt" dir="t"/>
          </a:scene3d>
        </p:grpSpPr>
        <p:sp>
          <p:nvSpPr>
            <p:cNvPr id="50" name="Oval 49"/>
            <p:cNvSpPr/>
            <p:nvPr/>
          </p:nvSpPr>
          <p:spPr bwMode="auto">
            <a:xfrm rot="85094">
              <a:off x="5414056" y="3014693"/>
              <a:ext cx="609369" cy="261670"/>
            </a:xfrm>
            <a:prstGeom prst="ellipse">
              <a:avLst/>
            </a:prstGeom>
            <a:grpFill/>
            <a:ln>
              <a:solidFill>
                <a:srgbClr val="FFCC00"/>
              </a:solidFill>
              <a:headEnd type="triangl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74764" name="Arc 74763"/>
            <p:cNvSpPr/>
            <p:nvPr/>
          </p:nvSpPr>
          <p:spPr bwMode="auto">
            <a:xfrm>
              <a:off x="5410910" y="3007192"/>
              <a:ext cx="615660" cy="276672"/>
            </a:xfrm>
            <a:prstGeom prst="arc">
              <a:avLst>
                <a:gd name="adj1" fmla="val 16022012"/>
                <a:gd name="adj2" fmla="val 20875874"/>
              </a:avLst>
            </a:prstGeom>
            <a:grpFill/>
            <a:ln>
              <a:solidFill>
                <a:srgbClr val="FFCC00"/>
              </a:solidFill>
              <a:headEnd type="triangle" w="lg"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umanst521 Lt BT" panose="020B0402020204020304" pitchFamily="34" charset="0"/>
              </a:endParaRPr>
            </a:p>
          </p:txBody>
        </p:sp>
      </p:grpSp>
      <p:cxnSp>
        <p:nvCxnSpPr>
          <p:cNvPr id="74767" name="Straight Arrow Connector 74766"/>
          <p:cNvCxnSpPr>
            <a:stCxn id="74756" idx="1"/>
          </p:cNvCxnSpPr>
          <p:nvPr/>
        </p:nvCxnSpPr>
        <p:spPr bwMode="auto">
          <a:xfrm flipH="1">
            <a:off x="3762959" y="2617636"/>
            <a:ext cx="1148468" cy="931432"/>
          </a:xfrm>
          <a:prstGeom prst="straightConnector1">
            <a:avLst/>
          </a:prstGeom>
          <a:ln>
            <a:solidFill>
              <a:srgbClr val="0070C0"/>
            </a:solidFill>
            <a:headEnd type="none" w="med" len="med"/>
            <a:tailEnd type="arrow" w="med" len="med"/>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bwMode="auto">
          <a:xfrm flipH="1">
            <a:off x="3861375" y="1277815"/>
            <a:ext cx="1050053" cy="562708"/>
          </a:xfrm>
          <a:prstGeom prst="straightConnector1">
            <a:avLst/>
          </a:prstGeom>
          <a:ln>
            <a:solidFill>
              <a:srgbClr val="FFCC00"/>
            </a:solidFill>
            <a:headEnd type="none" w="med" len="med"/>
            <a:tailEnd type="arrow" w="med" len="med"/>
          </a:ln>
        </p:spPr>
        <p:style>
          <a:lnRef idx="2">
            <a:schemeClr val="accent6"/>
          </a:lnRef>
          <a:fillRef idx="0">
            <a:schemeClr val="accent6"/>
          </a:fillRef>
          <a:effectRef idx="1">
            <a:schemeClr val="accent6"/>
          </a:effectRef>
          <a:fontRef idx="minor">
            <a:schemeClr val="tx1"/>
          </a:fontRef>
        </p:style>
      </p:cxnSp>
      <p:grpSp>
        <p:nvGrpSpPr>
          <p:cNvPr id="74780" name="Group 74779"/>
          <p:cNvGrpSpPr/>
          <p:nvPr/>
        </p:nvGrpSpPr>
        <p:grpSpPr>
          <a:xfrm>
            <a:off x="1691753" y="1991787"/>
            <a:ext cx="828192" cy="1598076"/>
            <a:chOff x="2789464" y="845163"/>
            <a:chExt cx="1339285" cy="2357404"/>
          </a:xfrm>
        </p:grpSpPr>
        <p:sp>
          <p:nvSpPr>
            <p:cNvPr id="74779" name="Isosceles Triangle 74778"/>
            <p:cNvSpPr/>
            <p:nvPr/>
          </p:nvSpPr>
          <p:spPr bwMode="auto">
            <a:xfrm flipV="1">
              <a:off x="2789464" y="2325567"/>
              <a:ext cx="1339285" cy="877000"/>
            </a:xfrm>
            <a:prstGeom prst="triangle">
              <a:avLst>
                <a:gd name="adj" fmla="val 53067"/>
              </a:avLst>
            </a:prstGeom>
            <a:solidFill>
              <a:srgbClr val="EE7B34"/>
            </a:solidFill>
            <a:ln w="3175">
              <a:solidFill>
                <a:schemeClr val="tx2">
                  <a:lumMod val="50000"/>
                  <a:lumOff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74778" name="Oval 74777"/>
            <p:cNvSpPr/>
            <p:nvPr/>
          </p:nvSpPr>
          <p:spPr bwMode="auto">
            <a:xfrm>
              <a:off x="2802485" y="2074968"/>
              <a:ext cx="1326264" cy="501203"/>
            </a:xfrm>
            <a:prstGeom prst="ellipse">
              <a:avLst/>
            </a:prstGeom>
            <a:solidFill>
              <a:srgbClr val="EE7B34"/>
            </a:solidFill>
            <a:ln w="3175">
              <a:solidFill>
                <a:schemeClr val="tx2">
                  <a:lumMod val="50000"/>
                  <a:lumOff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70" name="Oval 69"/>
            <p:cNvSpPr/>
            <p:nvPr/>
          </p:nvSpPr>
          <p:spPr bwMode="auto">
            <a:xfrm>
              <a:off x="2977663" y="2107273"/>
              <a:ext cx="964828" cy="330550"/>
            </a:xfrm>
            <a:prstGeom prst="ellipse">
              <a:avLst/>
            </a:prstGeom>
            <a:solidFill>
              <a:srgbClr val="EE7B34"/>
            </a:solidFill>
            <a:ln w="3175">
              <a:solidFill>
                <a:schemeClr val="tx2">
                  <a:lumMod val="50000"/>
                  <a:lumOff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74777" name="Rectangle 74776"/>
            <p:cNvSpPr/>
            <p:nvPr/>
          </p:nvSpPr>
          <p:spPr bwMode="auto">
            <a:xfrm>
              <a:off x="2977664" y="990598"/>
              <a:ext cx="964828" cy="1281949"/>
            </a:xfrm>
            <a:custGeom>
              <a:avLst/>
              <a:gdLst>
                <a:gd name="connsiteX0" fmla="*/ 0 w 975911"/>
                <a:gd name="connsiteY0" fmla="*/ 0 h 1228042"/>
                <a:gd name="connsiteX1" fmla="*/ 975911 w 975911"/>
                <a:gd name="connsiteY1" fmla="*/ 0 h 1228042"/>
                <a:gd name="connsiteX2" fmla="*/ 975911 w 975911"/>
                <a:gd name="connsiteY2" fmla="*/ 1228042 h 1228042"/>
                <a:gd name="connsiteX3" fmla="*/ 0 w 975911"/>
                <a:gd name="connsiteY3" fmla="*/ 1228042 h 1228042"/>
                <a:gd name="connsiteX4" fmla="*/ 0 w 975911"/>
                <a:gd name="connsiteY4" fmla="*/ 0 h 1228042"/>
                <a:gd name="connsiteX0" fmla="*/ 0 w 1067351"/>
                <a:gd name="connsiteY0" fmla="*/ 1228042 h 1319482"/>
                <a:gd name="connsiteX1" fmla="*/ 0 w 1067351"/>
                <a:gd name="connsiteY1" fmla="*/ 0 h 1319482"/>
                <a:gd name="connsiteX2" fmla="*/ 975911 w 1067351"/>
                <a:gd name="connsiteY2" fmla="*/ 0 h 1319482"/>
                <a:gd name="connsiteX3" fmla="*/ 1067351 w 1067351"/>
                <a:gd name="connsiteY3" fmla="*/ 1319482 h 1319482"/>
                <a:gd name="connsiteX0" fmla="*/ 0 w 975911"/>
                <a:gd name="connsiteY0" fmla="*/ 1228042 h 1237421"/>
                <a:gd name="connsiteX1" fmla="*/ 0 w 975911"/>
                <a:gd name="connsiteY1" fmla="*/ 0 h 1237421"/>
                <a:gd name="connsiteX2" fmla="*/ 975911 w 975911"/>
                <a:gd name="connsiteY2" fmla="*/ 0 h 1237421"/>
                <a:gd name="connsiteX3" fmla="*/ 961843 w 975911"/>
                <a:gd name="connsiteY3" fmla="*/ 1237421 h 1237421"/>
                <a:gd name="connsiteX0" fmla="*/ 0 w 975911"/>
                <a:gd name="connsiteY0" fmla="*/ 1228042 h 1228042"/>
                <a:gd name="connsiteX1" fmla="*/ 0 w 975911"/>
                <a:gd name="connsiteY1" fmla="*/ 0 h 1228042"/>
                <a:gd name="connsiteX2" fmla="*/ 975911 w 975911"/>
                <a:gd name="connsiteY2" fmla="*/ 0 h 1228042"/>
                <a:gd name="connsiteX3" fmla="*/ 973566 w 975911"/>
                <a:gd name="connsiteY3" fmla="*/ 1213975 h 1228042"/>
              </a:gdLst>
              <a:ahLst/>
              <a:cxnLst>
                <a:cxn ang="0">
                  <a:pos x="connsiteX0" y="connsiteY0"/>
                </a:cxn>
                <a:cxn ang="0">
                  <a:pos x="connsiteX1" y="connsiteY1"/>
                </a:cxn>
                <a:cxn ang="0">
                  <a:pos x="connsiteX2" y="connsiteY2"/>
                </a:cxn>
                <a:cxn ang="0">
                  <a:pos x="connsiteX3" y="connsiteY3"/>
                </a:cxn>
              </a:cxnLst>
              <a:rect l="l" t="t" r="r" b="b"/>
              <a:pathLst>
                <a:path w="975911" h="1228042">
                  <a:moveTo>
                    <a:pt x="0" y="1228042"/>
                  </a:moveTo>
                  <a:lnTo>
                    <a:pt x="0" y="0"/>
                  </a:lnTo>
                  <a:lnTo>
                    <a:pt x="975911" y="0"/>
                  </a:lnTo>
                  <a:cubicBezTo>
                    <a:pt x="975911" y="409347"/>
                    <a:pt x="973566" y="1213975"/>
                    <a:pt x="973566" y="1213975"/>
                  </a:cubicBezTo>
                </a:path>
              </a:pathLst>
            </a:custGeom>
            <a:solidFill>
              <a:srgbClr val="EE7B34"/>
            </a:solidFill>
            <a:ln w="3175">
              <a:solidFill>
                <a:schemeClr val="tx2">
                  <a:lumMod val="50000"/>
                  <a:lumOff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74776" name="Oval 74775"/>
            <p:cNvSpPr/>
            <p:nvPr/>
          </p:nvSpPr>
          <p:spPr bwMode="auto">
            <a:xfrm>
              <a:off x="2977664" y="845163"/>
              <a:ext cx="964828" cy="334645"/>
            </a:xfrm>
            <a:prstGeom prst="ellipse">
              <a:avLst/>
            </a:prstGeom>
            <a:solidFill>
              <a:srgbClr val="EE7B34"/>
            </a:solidFill>
            <a:ln w="3175">
              <a:solidFill>
                <a:schemeClr val="tx2">
                  <a:lumMod val="50000"/>
                  <a:lumOff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grpSp>
      <mc:AlternateContent xmlns:mc="http://schemas.openxmlformats.org/markup-compatibility/2006" xmlns:a14="http://schemas.microsoft.com/office/drawing/2010/main">
        <mc:Choice Requires="a14">
          <p:sp>
            <p:nvSpPr>
              <p:cNvPr id="22" name="TextBox 21"/>
              <p:cNvSpPr txBox="1"/>
              <p:nvPr/>
            </p:nvSpPr>
            <p:spPr>
              <a:xfrm>
                <a:off x="1919374" y="2333494"/>
                <a:ext cx="392223" cy="607539"/>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3200" b="0" i="1" kern="1000" spc="30" smtClean="0">
                              <a:solidFill>
                                <a:schemeClr val="tx1"/>
                              </a:solidFill>
                              <a:latin typeface="Cambria Math" panose="02040503050406030204" pitchFamily="18" charset="0"/>
                              <a:cs typeface="Franklin Gothic Book"/>
                            </a:rPr>
                          </m:ctrlPr>
                        </m:accPr>
                        <m:e>
                          <m:r>
                            <a:rPr lang="en-US" sz="3200" b="0" i="1" kern="1000" spc="30" smtClean="0">
                              <a:solidFill>
                                <a:schemeClr val="tx1"/>
                              </a:solidFill>
                              <a:latin typeface="Cambria Math"/>
                              <a:cs typeface="Franklin Gothic Book"/>
                            </a:rPr>
                            <m:t>𝐵</m:t>
                          </m:r>
                        </m:e>
                      </m:acc>
                    </m:oMath>
                  </m:oMathPara>
                </a14:m>
                <a:endParaRPr lang="en-US" sz="1400" kern="1000" spc="30" dirty="0" err="1" smtClean="0">
                  <a:solidFill>
                    <a:schemeClr val="tx1"/>
                  </a:solidFill>
                  <a:latin typeface="Humanst521 Lt BT" panose="020B0402020204020304" pitchFamily="34" charset="0"/>
                  <a:cs typeface="Franklin Gothic Book"/>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919374" y="2333494"/>
                <a:ext cx="392223" cy="60753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7935493" y="1709191"/>
                <a:ext cx="1079398" cy="5073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1200" b="0" i="1" kern="1000" spc="30" smtClean="0">
                              <a:solidFill>
                                <a:schemeClr val="tx1">
                                  <a:lumMod val="85000"/>
                                  <a:lumOff val="15000"/>
                                </a:schemeClr>
                              </a:solidFill>
                              <a:latin typeface="Cambria Math" panose="02040503050406030204" pitchFamily="18" charset="0"/>
                              <a:cs typeface="Franklin Gothic Book"/>
                            </a:rPr>
                          </m:ctrlPr>
                        </m:dPr>
                        <m:e>
                          <m:r>
                            <a:rPr lang="en-US" sz="1200" i="1" kern="1000" spc="30">
                              <a:solidFill>
                                <a:schemeClr val="tx1">
                                  <a:lumMod val="85000"/>
                                  <a:lumOff val="15000"/>
                                </a:schemeClr>
                              </a:solidFill>
                              <a:latin typeface="Cambria Math"/>
                              <a:cs typeface="Franklin Gothic Book"/>
                            </a:rPr>
                            <m:t>𝑎</m:t>
                          </m:r>
                          <m:r>
                            <a:rPr lang="en-US" sz="1200" i="1" kern="1000" spc="30">
                              <a:solidFill>
                                <a:schemeClr val="tx1">
                                  <a:lumMod val="85000"/>
                                  <a:lumOff val="15000"/>
                                </a:schemeClr>
                              </a:solidFill>
                              <a:latin typeface="Cambria Math"/>
                              <a:cs typeface="Franklin Gothic Book"/>
                            </a:rPr>
                            <m:t>=</m:t>
                          </m:r>
                          <m:f>
                            <m:fPr>
                              <m:ctrlPr>
                                <a:rPr lang="en-US" sz="1200" i="1" kern="1000" spc="30">
                                  <a:solidFill>
                                    <a:schemeClr val="tx1">
                                      <a:lumMod val="85000"/>
                                      <a:lumOff val="15000"/>
                                    </a:schemeClr>
                                  </a:solidFill>
                                  <a:latin typeface="Cambria Math" panose="02040503050406030204" pitchFamily="18" charset="0"/>
                                  <a:cs typeface="Franklin Gothic Book"/>
                                </a:rPr>
                              </m:ctrlPr>
                            </m:fPr>
                            <m:num>
                              <m:r>
                                <a:rPr lang="en-US" sz="1200" i="1" kern="1000" spc="30">
                                  <a:solidFill>
                                    <a:schemeClr val="tx1">
                                      <a:lumMod val="85000"/>
                                      <a:lumOff val="15000"/>
                                    </a:schemeClr>
                                  </a:solidFill>
                                  <a:latin typeface="Cambria Math"/>
                                  <a:cs typeface="Franklin Gothic Book"/>
                                </a:rPr>
                                <m:t>𝑔</m:t>
                              </m:r>
                              <m:r>
                                <a:rPr lang="en-US" sz="1200" i="1" kern="1000" spc="30">
                                  <a:solidFill>
                                    <a:schemeClr val="tx1">
                                      <a:lumMod val="85000"/>
                                      <a:lumOff val="15000"/>
                                    </a:schemeClr>
                                  </a:solidFill>
                                  <a:latin typeface="Cambria Math"/>
                                  <a:cs typeface="Franklin Gothic Book"/>
                                </a:rPr>
                                <m:t>−2</m:t>
                              </m:r>
                            </m:num>
                            <m:den>
                              <m:r>
                                <a:rPr lang="en-US" sz="1200" i="1" kern="1000" spc="30">
                                  <a:solidFill>
                                    <a:schemeClr val="tx1">
                                      <a:lumMod val="85000"/>
                                      <a:lumOff val="15000"/>
                                    </a:schemeClr>
                                  </a:solidFill>
                                  <a:latin typeface="Cambria Math"/>
                                  <a:cs typeface="Franklin Gothic Book"/>
                                </a:rPr>
                                <m:t>2</m:t>
                              </m:r>
                            </m:den>
                          </m:f>
                        </m:e>
                      </m:d>
                    </m:oMath>
                  </m:oMathPara>
                </a14:m>
                <a:endParaRPr lang="en-US" sz="1200" dirty="0">
                  <a:latin typeface="Humanst521 BT" panose="020B0602020204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7935493" y="1709191"/>
                <a:ext cx="1079398" cy="50731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7889166" y="2849667"/>
                <a:ext cx="1091581" cy="5073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1200" b="0" i="1" kern="1000" spc="30" smtClean="0">
                              <a:solidFill>
                                <a:schemeClr val="tx1">
                                  <a:lumMod val="85000"/>
                                  <a:lumOff val="15000"/>
                                </a:schemeClr>
                              </a:solidFill>
                              <a:latin typeface="Cambria Math" panose="02040503050406030204" pitchFamily="18" charset="0"/>
                              <a:cs typeface="Franklin Gothic Book"/>
                            </a:rPr>
                          </m:ctrlPr>
                        </m:dPr>
                        <m:e>
                          <m:r>
                            <a:rPr lang="en-US" sz="1200" b="0" i="1" kern="1000" spc="30" smtClean="0">
                              <a:solidFill>
                                <a:schemeClr val="tx1">
                                  <a:lumMod val="85000"/>
                                  <a:lumOff val="15000"/>
                                </a:schemeClr>
                              </a:solidFill>
                              <a:latin typeface="Cambria Math"/>
                              <a:cs typeface="Franklin Gothic Book"/>
                            </a:rPr>
                            <m:t>𝜂</m:t>
                          </m:r>
                          <m:r>
                            <a:rPr lang="en-US" sz="1200" i="1" kern="1000" spc="30">
                              <a:solidFill>
                                <a:schemeClr val="tx1">
                                  <a:lumMod val="85000"/>
                                  <a:lumOff val="15000"/>
                                </a:schemeClr>
                              </a:solidFill>
                              <a:latin typeface="Cambria Math"/>
                              <a:cs typeface="Franklin Gothic Book"/>
                            </a:rPr>
                            <m:t>=</m:t>
                          </m:r>
                          <m:f>
                            <m:fPr>
                              <m:ctrlPr>
                                <a:rPr lang="en-US" sz="1200" i="1" kern="1000" spc="30">
                                  <a:solidFill>
                                    <a:schemeClr val="tx1">
                                      <a:lumMod val="85000"/>
                                      <a:lumOff val="15000"/>
                                    </a:schemeClr>
                                  </a:solidFill>
                                  <a:latin typeface="Cambria Math" panose="02040503050406030204" pitchFamily="18" charset="0"/>
                                  <a:cs typeface="Franklin Gothic Book"/>
                                </a:rPr>
                              </m:ctrlPr>
                            </m:fPr>
                            <m:num>
                              <m:r>
                                <a:rPr lang="en-US" sz="1200" i="1" kern="1000" spc="30">
                                  <a:solidFill>
                                    <a:schemeClr val="tx1">
                                      <a:lumMod val="85000"/>
                                      <a:lumOff val="15000"/>
                                    </a:schemeClr>
                                  </a:solidFill>
                                  <a:latin typeface="Cambria Math"/>
                                  <a:cs typeface="Franklin Gothic Book"/>
                                </a:rPr>
                                <m:t>4</m:t>
                              </m:r>
                              <m:r>
                                <a:rPr lang="en-US" sz="1200" i="1" kern="1000" spc="30">
                                  <a:solidFill>
                                    <a:schemeClr val="tx1">
                                      <a:lumMod val="85000"/>
                                      <a:lumOff val="15000"/>
                                    </a:schemeClr>
                                  </a:solidFill>
                                  <a:latin typeface="Cambria Math"/>
                                  <a:cs typeface="Franklin Gothic Book"/>
                                </a:rPr>
                                <m:t>𝑚𝑐𝑑</m:t>
                              </m:r>
                            </m:num>
                            <m:den>
                              <m:r>
                                <a:rPr lang="en-US" sz="1200" i="1" kern="1000" spc="30">
                                  <a:solidFill>
                                    <a:schemeClr val="tx1">
                                      <a:lumMod val="85000"/>
                                      <a:lumOff val="15000"/>
                                    </a:schemeClr>
                                  </a:solidFill>
                                  <a:latin typeface="Cambria Math"/>
                                  <a:cs typeface="Franklin Gothic Book"/>
                                </a:rPr>
                                <m:t>𝑞</m:t>
                              </m:r>
                              <m:r>
                                <a:rPr lang="en-US" sz="1200" i="1" kern="1000" spc="30">
                                  <a:solidFill>
                                    <a:schemeClr val="tx1">
                                      <a:lumMod val="85000"/>
                                      <a:lumOff val="15000"/>
                                    </a:schemeClr>
                                  </a:solidFill>
                                  <a:latin typeface="Cambria Math"/>
                                  <a:cs typeface="Franklin Gothic Book"/>
                                </a:rPr>
                                <m:t>ℏ</m:t>
                              </m:r>
                            </m:den>
                          </m:f>
                        </m:e>
                      </m:d>
                    </m:oMath>
                  </m:oMathPara>
                </a14:m>
                <a:endParaRPr lang="en-US" sz="1200" dirty="0">
                  <a:latin typeface="Humanst521 BT" panose="020B0602020204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7889166" y="2849667"/>
                <a:ext cx="1091581" cy="507318"/>
              </a:xfrm>
              <a:prstGeom prst="rect">
                <a:avLst/>
              </a:prstGeom>
              <a:blipFill>
                <a:blip r:embed="rId9"/>
                <a:stretch>
                  <a:fillRect b="-1190"/>
                </a:stretch>
              </a:blipFill>
            </p:spPr>
            <p:txBody>
              <a:bodyPr/>
              <a:lstStyle/>
              <a:p>
                <a:r>
                  <a:rPr lang="en-US">
                    <a:noFill/>
                  </a:rPr>
                  <a:t> </a:t>
                </a:r>
              </a:p>
            </p:txBody>
          </p:sp>
        </mc:Fallback>
      </mc:AlternateContent>
      <p:cxnSp>
        <p:nvCxnSpPr>
          <p:cNvPr id="26" name="Straight Arrow Connector 25"/>
          <p:cNvCxnSpPr/>
          <p:nvPr/>
        </p:nvCxnSpPr>
        <p:spPr bwMode="auto">
          <a:xfrm flipH="1">
            <a:off x="2637692" y="4013200"/>
            <a:ext cx="807977" cy="419895"/>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nvGrpSpPr>
          <p:cNvPr id="37" name="Group 36"/>
          <p:cNvGrpSpPr/>
          <p:nvPr/>
        </p:nvGrpSpPr>
        <p:grpSpPr>
          <a:xfrm rot="7575935">
            <a:off x="3633703" y="3708789"/>
            <a:ext cx="420063" cy="1083772"/>
            <a:chOff x="1639124" y="1397001"/>
            <a:chExt cx="933450" cy="1520127"/>
          </a:xfrm>
          <a:solidFill>
            <a:schemeClr val="accent3">
              <a:lumMod val="75000"/>
            </a:schemeClr>
          </a:solidFill>
        </p:grpSpPr>
        <p:sp>
          <p:nvSpPr>
            <p:cNvPr id="38" name="Oval 37"/>
            <p:cNvSpPr/>
            <p:nvPr/>
          </p:nvSpPr>
          <p:spPr bwMode="auto">
            <a:xfrm>
              <a:off x="1743899" y="2649015"/>
              <a:ext cx="723900" cy="268113"/>
            </a:xfrm>
            <a:prstGeom prst="ellipse">
              <a:avLst/>
            </a:prstGeom>
            <a:grpFill/>
            <a:ln w="3175">
              <a:solidFill>
                <a:srgbClr val="85543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39" name="Rectangle 38"/>
            <p:cNvSpPr/>
            <p:nvPr/>
          </p:nvSpPr>
          <p:spPr bwMode="auto">
            <a:xfrm>
              <a:off x="1743899" y="2133600"/>
              <a:ext cx="723900" cy="649471"/>
            </a:xfrm>
            <a:prstGeom prst="rect">
              <a:avLst/>
            </a:pr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40" name="Oval 39"/>
            <p:cNvSpPr/>
            <p:nvPr/>
          </p:nvSpPr>
          <p:spPr bwMode="auto">
            <a:xfrm>
              <a:off x="1639124" y="1950156"/>
              <a:ext cx="933450" cy="334431"/>
            </a:xfrm>
            <a:prstGeom prst="ellipse">
              <a:avLst/>
            </a:prstGeom>
            <a:grpFill/>
            <a:ln w="3175">
              <a:solidFill>
                <a:srgbClr val="85543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sp>
          <p:nvSpPr>
            <p:cNvPr id="41" name="Isosceles Triangle 40"/>
            <p:cNvSpPr/>
            <p:nvPr/>
          </p:nvSpPr>
          <p:spPr bwMode="auto">
            <a:xfrm>
              <a:off x="1663470" y="1397001"/>
              <a:ext cx="909104" cy="684454"/>
            </a:xfrm>
            <a:prstGeom prst="triangle">
              <a:avLst/>
            </a:pr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smtClean="0">
                <a:solidFill>
                  <a:schemeClr val="tx2">
                    <a:lumMod val="85000"/>
                    <a:lumOff val="15000"/>
                  </a:schemeClr>
                </a:solidFill>
                <a:latin typeface="Humanst521 Lt BT" panose="020B0402020204020304" pitchFamily="34" charset="0"/>
              </a:endParaRPr>
            </a:p>
          </p:txBody>
        </p:sp>
      </p:grpSp>
    </p:spTree>
    <p:extLst>
      <p:ext uri="{BB962C8B-B14F-4D97-AF65-F5344CB8AC3E}">
        <p14:creationId xmlns:p14="http://schemas.microsoft.com/office/powerpoint/2010/main" val="138668606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a:noFill/>
        </a:ln>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chemeClr val="bg1"/>
            </a:solidFill>
            <a:effectLst/>
            <a:latin typeface="Humanst521 Lt BT" panose="020B0402020204020304" pitchFamily="34" charset="0"/>
          </a:defRPr>
        </a:defPPr>
      </a:lstStyle>
      <a:style>
        <a:lnRef idx="0">
          <a:scrgbClr r="0" g="0" b="0"/>
        </a:lnRef>
        <a:fillRef idx="0">
          <a:scrgbClr r="0" g="0" b="0"/>
        </a:fillRef>
        <a:effectRef idx="0">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square" lIns="0" tIns="0" rIns="0" bIns="0" rtlCol="0">
        <a:noAutofit/>
      </a:bodyPr>
      <a:lstStyle>
        <a:defPPr eaLnBrk="1" hangingPunct="1">
          <a:lnSpc>
            <a:spcPct val="110000"/>
          </a:lnSpc>
          <a:spcBef>
            <a:spcPct val="0"/>
          </a:spcBef>
          <a:buClr>
            <a:srgbClr val="000000"/>
          </a:buClr>
          <a:defRPr sz="1800" dirty="0" err="1" smtClean="0">
            <a:solidFill>
              <a:srgbClr val="000000"/>
            </a:solidFill>
            <a:latin typeface="Calibri"/>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resentation2" id="{4F0D116D-BA67-4379-923D-094A3B13A4E4}" vid="{CE61E6D3-71A7-4AD4-80AC-F619466C1625}"/>
    </a:ext>
  </a:extLst>
</a:theme>
</file>

<file path=ppt/theme/theme2.xml><?xml version="1.0" encoding="utf-8"?>
<a:theme xmlns:a="http://schemas.openxmlformats.org/drawingml/2006/main" name="1_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none" lIns="0" tIns="0" rIns="0" bIns="0" rtlCol="0">
        <a:noAutofit/>
      </a:bodyPr>
      <a:lstStyle>
        <a:defPPr eaLnBrk="1" hangingPunct="1">
          <a:lnSpc>
            <a:spcPct val="110000"/>
          </a:lnSpc>
          <a:spcBef>
            <a:spcPct val="0"/>
          </a:spcBef>
          <a:buClr>
            <a:srgbClr val="000000"/>
          </a:buClr>
          <a:defRPr sz="1800" dirty="0" smtClean="0">
            <a:solidFill>
              <a:srgbClr val="000000"/>
            </a:solidFill>
            <a:latin typeface="Humanst521 Lt BT" panose="020B0402020204020304" pitchFamily="34" charset="0"/>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resentation2" id="{4F0D116D-BA67-4379-923D-094A3B13A4E4}" vid="{CE61E6D3-71A7-4AD4-80AC-F619466C16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2.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docProps/app.xml><?xml version="1.0" encoding="utf-8"?>
<Properties xmlns="http://schemas.openxmlformats.org/officeDocument/2006/extended-properties" xmlns:vt="http://schemas.openxmlformats.org/officeDocument/2006/docPropsVTypes">
  <Template>muEDM_Template</Template>
  <TotalTime>0</TotalTime>
  <Words>5308</Words>
  <Application>Microsoft Office PowerPoint</Application>
  <PresentationFormat>On-screen Show (16:9)</PresentationFormat>
  <Paragraphs>427</Paragraphs>
  <Slides>33</Slides>
  <Notes>11</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33</vt:i4>
      </vt:variant>
    </vt:vector>
  </HeadingPairs>
  <TitlesOfParts>
    <vt:vector size="53" baseType="lpstr">
      <vt:lpstr>Symbol</vt:lpstr>
      <vt:lpstr>Times New Roman</vt:lpstr>
      <vt:lpstr>Calibri Light</vt:lpstr>
      <vt:lpstr>Humanst521 BT</vt:lpstr>
      <vt:lpstr>Arial</vt:lpstr>
      <vt:lpstr>ＭＳ Ｐゴシック</vt:lpstr>
      <vt:lpstr>Rockwell</vt:lpstr>
      <vt:lpstr>Franklin Gothic Book</vt:lpstr>
      <vt:lpstr>Calibri</vt:lpstr>
      <vt:lpstr>ヒラギノ角ゴ Pro W3</vt:lpstr>
      <vt:lpstr>Courier New</vt:lpstr>
      <vt:lpstr>Humanst521 Lt BT</vt:lpstr>
      <vt:lpstr>Wingdings</vt:lpstr>
      <vt:lpstr>Arial Narrow</vt:lpstr>
      <vt:lpstr>Cambria Math</vt:lpstr>
      <vt:lpstr>Georgia</vt:lpstr>
      <vt:lpstr>Times</vt:lpstr>
      <vt:lpstr>PSI-Powerpoint-Master Calibri V2</vt:lpstr>
      <vt:lpstr>1_PSI-Powerpoint-Master Calibri V2</vt:lpstr>
      <vt:lpstr>Office Theme</vt:lpstr>
      <vt:lpstr>Storage ring searches for EDM of charged particle</vt:lpstr>
      <vt:lpstr>Complications when using atoms and molecules</vt:lpstr>
      <vt:lpstr>PowerPoint Presentation</vt:lpstr>
      <vt:lpstr>Only limits:</vt:lpstr>
      <vt:lpstr>What can we do to measure only the EDM of the particle?</vt:lpstr>
      <vt:lpstr>CP violation &amp; edm</vt:lpstr>
      <vt:lpstr>Measure the spin evolution in a storage ring</vt:lpstr>
      <vt:lpstr>Lepton spin precession and motion in a B-field</vt:lpstr>
      <vt:lpstr>Spin precession in B ⃗ and E ⃗ fields of a storage rings:</vt:lpstr>
      <vt:lpstr>Muon dipole moments and frequencies</vt:lpstr>
      <vt:lpstr>The g-2 experiment: measuring with magic momentum</vt:lpstr>
      <vt:lpstr>Muon dipole moments and frequencies</vt:lpstr>
      <vt:lpstr>Statistical sensitivity of the g-2 EDM extraction</vt:lpstr>
      <vt:lpstr>Muon dipole moments –freezing the spin at PSI</vt:lpstr>
      <vt:lpstr>Statistical sensitivity of the frozen spin technique</vt:lpstr>
      <vt:lpstr>The frozen spin method </vt:lpstr>
      <vt:lpstr>Muon dipole moments –freezing the spin at PSI</vt:lpstr>
      <vt:lpstr>The frozen spin method </vt:lpstr>
      <vt:lpstr>Muon dipole moments –freezing the spin at PSI</vt:lpstr>
      <vt:lpstr>When to use which variant?</vt:lpstr>
      <vt:lpstr>Muon polarization and analysis</vt:lpstr>
      <vt:lpstr>The general experimental idea for a muon EDM</vt:lpstr>
      <vt:lpstr>Current storage ring EDM projects</vt:lpstr>
      <vt:lpstr>An all electric storage ring to search for the pEDM</vt:lpstr>
      <vt:lpstr>Hybrid storage ring high priority in SNOWMASS </vt:lpstr>
      <vt:lpstr>Hybrid SR</vt:lpstr>
      <vt:lpstr>PowerPoint Presentation</vt:lpstr>
      <vt:lpstr>Muon EDM @ FNAL</vt:lpstr>
      <vt:lpstr>EDM at FNAL </vt:lpstr>
      <vt:lpstr>Frozen-spin in a compact SR for beta-decay ions</vt:lpstr>
      <vt:lpstr>JEDI – Jülich EDM Investigations</vt:lpstr>
      <vt:lpstr>First results: ALPS at JEDI</vt:lpstr>
      <vt:lpstr>Conclusions</vt:lpstr>
    </vt:vector>
  </TitlesOfParts>
  <Company>PSI - 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Schmidt-Wellenburg Philipp</dc:creator>
  <cp:lastModifiedBy>Schmidt-Wellenburg Philipp</cp:lastModifiedBy>
  <cp:revision>38</cp:revision>
  <cp:lastPrinted>2015-09-30T13:23:15Z</cp:lastPrinted>
  <dcterms:created xsi:type="dcterms:W3CDTF">2023-02-10T12:50:51Z</dcterms:created>
  <dcterms:modified xsi:type="dcterms:W3CDTF">2023-02-13T09:56:28Z</dcterms:modified>
</cp:coreProperties>
</file>