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0"/>
  </p:notesMasterIdLst>
  <p:handoutMasterIdLst>
    <p:handoutMasterId r:id="rId21"/>
  </p:handoutMasterIdLst>
  <p:sldIdLst>
    <p:sldId id="256" r:id="rId3"/>
    <p:sldId id="282" r:id="rId4"/>
    <p:sldId id="306" r:id="rId5"/>
    <p:sldId id="283" r:id="rId6"/>
    <p:sldId id="285" r:id="rId7"/>
    <p:sldId id="290" r:id="rId8"/>
    <p:sldId id="284" r:id="rId9"/>
    <p:sldId id="293" r:id="rId10"/>
    <p:sldId id="298" r:id="rId11"/>
    <p:sldId id="286" r:id="rId12"/>
    <p:sldId id="291" r:id="rId13"/>
    <p:sldId id="300" r:id="rId14"/>
    <p:sldId id="257" r:id="rId15"/>
    <p:sldId id="302" r:id="rId16"/>
    <p:sldId id="280" r:id="rId17"/>
    <p:sldId id="303" r:id="rId18"/>
    <p:sldId id="261" r:id="rId19"/>
  </p:sldIdLst>
  <p:sldSz cx="9144000" cy="5143500" type="screen16x9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stry, Andrew. K. Dr." initials="MAKD" lastIdx="2" clrIdx="0">
    <p:extLst>
      <p:ext uri="{19B8F6BF-5375-455C-9EA6-DF929625EA0E}">
        <p15:presenceInfo xmlns:p15="http://schemas.microsoft.com/office/powerpoint/2012/main" userId="S-1-5-21-839522115-515967899-725345543-308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2" autoAdjust="0"/>
    <p:restoredTop sz="93545" autoAdjust="0"/>
  </p:normalViewPr>
  <p:slideViewPr>
    <p:cSldViewPr snapToGrid="0">
      <p:cViewPr>
        <p:scale>
          <a:sx n="82" d="100"/>
          <a:sy n="82" d="100"/>
        </p:scale>
        <p:origin x="-624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636" y="7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DE4780-3EAE-4920-BE2E-1A0F9B20FE14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817928-4785-4B42-8C77-AD12A2C8A45C}">
      <dgm:prSet phldrT="[Text]"/>
      <dgm:spPr/>
      <dgm:t>
        <a:bodyPr/>
        <a:lstStyle/>
        <a:p>
          <a:r>
            <a:rPr lang="en-US" dirty="0"/>
            <a:t>RDM:</a:t>
          </a:r>
        </a:p>
        <a:p>
          <a:r>
            <a:rPr lang="en-US" dirty="0"/>
            <a:t>Key aspects</a:t>
          </a:r>
        </a:p>
      </dgm:t>
    </dgm:pt>
    <dgm:pt modelId="{D23BED73-1F63-432A-BA53-CAAE2FFBAE6A}" type="parTrans" cxnId="{A062260C-D661-498C-90C6-C5B077BE7965}">
      <dgm:prSet/>
      <dgm:spPr/>
      <dgm:t>
        <a:bodyPr/>
        <a:lstStyle/>
        <a:p>
          <a:endParaRPr lang="en-US"/>
        </a:p>
      </dgm:t>
    </dgm:pt>
    <dgm:pt modelId="{A8B94CD7-F75E-4431-A60B-5633295414F9}" type="sibTrans" cxnId="{A062260C-D661-498C-90C6-C5B077BE7965}">
      <dgm:prSet/>
      <dgm:spPr/>
      <dgm:t>
        <a:bodyPr/>
        <a:lstStyle/>
        <a:p>
          <a:endParaRPr lang="en-US"/>
        </a:p>
      </dgm:t>
    </dgm:pt>
    <dgm:pt modelId="{D58220AE-C60B-40E3-9932-544C80AFAFB7}">
      <dgm:prSet phldrT="[Text]"/>
      <dgm:spPr/>
      <dgm:t>
        <a:bodyPr/>
        <a:lstStyle/>
        <a:p>
          <a:r>
            <a:rPr lang="en-US" b="1" i="1" spc="-1" dirty="0">
              <a:ea typeface="Arial"/>
            </a:rPr>
            <a:t>Communication</a:t>
          </a:r>
        </a:p>
        <a:p>
          <a:r>
            <a:rPr lang="en-US" spc="-1" dirty="0">
              <a:ea typeface="Arial"/>
            </a:rPr>
            <a:t>- GSI Open Science webpage </a:t>
          </a:r>
        </a:p>
        <a:p>
          <a:r>
            <a:rPr lang="en-US" spc="-1" dirty="0">
              <a:ea typeface="Arial"/>
            </a:rPr>
            <a:t>- Attend individual group meetings and explain/discuss </a:t>
          </a:r>
        </a:p>
        <a:p>
          <a:r>
            <a:rPr lang="en-US" spc="-1" dirty="0">
              <a:ea typeface="Arial"/>
            </a:rPr>
            <a:t>- Contact with PhD students</a:t>
          </a:r>
        </a:p>
        <a:p>
          <a:r>
            <a:rPr lang="en-US" spc="-1" dirty="0"/>
            <a:t>- Yearly OS Workshop</a:t>
          </a:r>
          <a:endParaRPr lang="en-US" dirty="0"/>
        </a:p>
      </dgm:t>
    </dgm:pt>
    <dgm:pt modelId="{F0E2231A-A883-42FD-834E-62A0778A8F1F}" type="parTrans" cxnId="{4564628E-11C9-4AAE-B1BD-80BC2EAD4704}">
      <dgm:prSet/>
      <dgm:spPr/>
      <dgm:t>
        <a:bodyPr/>
        <a:lstStyle/>
        <a:p>
          <a:endParaRPr lang="en-US"/>
        </a:p>
      </dgm:t>
    </dgm:pt>
    <dgm:pt modelId="{5093DE1B-CE2E-4E14-8148-4C92BDBA4E07}" type="sibTrans" cxnId="{4564628E-11C9-4AAE-B1BD-80BC2EAD4704}">
      <dgm:prSet/>
      <dgm:spPr/>
      <dgm:t>
        <a:bodyPr/>
        <a:lstStyle/>
        <a:p>
          <a:endParaRPr lang="en-US"/>
        </a:p>
      </dgm:t>
    </dgm:pt>
    <dgm:pt modelId="{843FBDD6-C9E0-49D7-809E-6862DA2B10DF}">
      <dgm:prSet phldrT="[Text]"/>
      <dgm:spPr/>
      <dgm:t>
        <a:bodyPr/>
        <a:lstStyle/>
        <a:p>
          <a:r>
            <a:rPr lang="en-US" b="1" i="1" dirty="0" err="1"/>
            <a:t>Strategise</a:t>
          </a:r>
          <a:endParaRPr lang="en-US" b="1" i="1" dirty="0"/>
        </a:p>
        <a:p>
          <a:r>
            <a:rPr lang="en-US" spc="-1" dirty="0">
              <a:ea typeface="Arial"/>
            </a:rPr>
            <a:t>- Open Science Working Group</a:t>
          </a:r>
        </a:p>
        <a:p>
          <a:r>
            <a:rPr lang="en-US" spc="-1" dirty="0">
              <a:ea typeface="Arial"/>
            </a:rPr>
            <a:t>- Feedback and versioning</a:t>
          </a:r>
        </a:p>
        <a:p>
          <a:r>
            <a:rPr lang="en-US" spc="-1" dirty="0">
              <a:ea typeface="Arial"/>
            </a:rPr>
            <a:t> </a:t>
          </a:r>
          <a:r>
            <a:rPr lang="en-US" dirty="0"/>
            <a:t>- Publishing Data items: Startup</a:t>
          </a:r>
        </a:p>
        <a:p>
          <a:r>
            <a:rPr lang="en-US" dirty="0"/>
            <a:t>- External Open Data Projects </a:t>
          </a:r>
        </a:p>
      </dgm:t>
    </dgm:pt>
    <dgm:pt modelId="{3E3D73D9-D4CC-4713-B4A4-A3909ACC603C}" type="parTrans" cxnId="{64B35FA7-C968-487A-9820-15E20413146E}">
      <dgm:prSet/>
      <dgm:spPr/>
      <dgm:t>
        <a:bodyPr/>
        <a:lstStyle/>
        <a:p>
          <a:endParaRPr lang="en-US"/>
        </a:p>
      </dgm:t>
    </dgm:pt>
    <dgm:pt modelId="{04B945FD-9586-4CC7-824D-86EBEE270E6F}" type="sibTrans" cxnId="{64B35FA7-C968-487A-9820-15E20413146E}">
      <dgm:prSet/>
      <dgm:spPr/>
      <dgm:t>
        <a:bodyPr/>
        <a:lstStyle/>
        <a:p>
          <a:endParaRPr lang="en-US"/>
        </a:p>
      </dgm:t>
    </dgm:pt>
    <dgm:pt modelId="{C269CF3A-4ED5-472D-9077-3AD0C62DD1F6}">
      <dgm:prSet phldrT="[Text]"/>
      <dgm:spPr/>
      <dgm:t>
        <a:bodyPr/>
        <a:lstStyle/>
        <a:p>
          <a:r>
            <a:rPr lang="en-US" b="1" i="1" dirty="0"/>
            <a:t>Documentation</a:t>
          </a:r>
        </a:p>
        <a:p>
          <a:r>
            <a:rPr lang="en-US" dirty="0"/>
            <a:t>- Instructions prepared</a:t>
          </a:r>
        </a:p>
        <a:p>
          <a:r>
            <a:rPr lang="en-US" spc="-1" dirty="0">
              <a:ea typeface="Arial"/>
            </a:rPr>
            <a:t>- RDM policy documents due to be published</a:t>
          </a:r>
          <a:r>
            <a:rPr lang="en-US" dirty="0"/>
            <a:t> </a:t>
          </a:r>
        </a:p>
        <a:p>
          <a:r>
            <a:rPr lang="en-US" spc="-1" dirty="0">
              <a:latin typeface="Arial"/>
              <a:ea typeface="Arial"/>
            </a:rPr>
            <a:t>- Data management plan templates made available</a:t>
          </a:r>
          <a:endParaRPr lang="en-US" dirty="0"/>
        </a:p>
      </dgm:t>
    </dgm:pt>
    <dgm:pt modelId="{25FD2D54-B543-48E8-8B66-E3D412F04CAD}" type="parTrans" cxnId="{C2008FFC-7756-4B67-9B0F-CB015A5F9A3D}">
      <dgm:prSet/>
      <dgm:spPr/>
      <dgm:t>
        <a:bodyPr/>
        <a:lstStyle/>
        <a:p>
          <a:endParaRPr lang="en-US"/>
        </a:p>
      </dgm:t>
    </dgm:pt>
    <dgm:pt modelId="{83F8EE3E-DCD8-456E-BECF-02D13676CED5}" type="sibTrans" cxnId="{C2008FFC-7756-4B67-9B0F-CB015A5F9A3D}">
      <dgm:prSet/>
      <dgm:spPr/>
      <dgm:t>
        <a:bodyPr/>
        <a:lstStyle/>
        <a:p>
          <a:endParaRPr lang="en-US"/>
        </a:p>
      </dgm:t>
    </dgm:pt>
    <dgm:pt modelId="{C1721340-5FD9-4E73-93EA-04F27D91CD70}">
      <dgm:prSet phldrT="[Text]"/>
      <dgm:spPr/>
      <dgm:t>
        <a:bodyPr/>
        <a:lstStyle/>
        <a:p>
          <a:r>
            <a:rPr lang="en-US" b="1" i="1" dirty="0"/>
            <a:t>Infrastructure</a:t>
          </a:r>
        </a:p>
        <a:p>
          <a:r>
            <a:rPr lang="en-US" spc="-1" dirty="0">
              <a:latin typeface="Arial"/>
              <a:ea typeface="Arial"/>
            </a:rPr>
            <a:t>- RDM management software under testing (RDMO). </a:t>
          </a:r>
          <a:endParaRPr lang="en-US" spc="-1" dirty="0">
            <a:latin typeface="Arial"/>
          </a:endParaRPr>
        </a:p>
        <a:p>
          <a:r>
            <a:rPr lang="en-US" spc="-1" dirty="0">
              <a:latin typeface="Arial"/>
              <a:ea typeface="Arial"/>
            </a:rPr>
            <a:t>- Begin development of suitable internal RD repository</a:t>
          </a:r>
        </a:p>
        <a:p>
          <a:r>
            <a:rPr lang="en-US" dirty="0"/>
            <a:t>- Establish Metadata Schemas</a:t>
          </a:r>
        </a:p>
      </dgm:t>
    </dgm:pt>
    <dgm:pt modelId="{E88FA351-F8D4-4F7F-B24A-016F58D7F635}" type="parTrans" cxnId="{48491E6D-557B-4AB6-88B5-23EF5490D314}">
      <dgm:prSet/>
      <dgm:spPr/>
      <dgm:t>
        <a:bodyPr/>
        <a:lstStyle/>
        <a:p>
          <a:endParaRPr lang="en-US"/>
        </a:p>
      </dgm:t>
    </dgm:pt>
    <dgm:pt modelId="{7266F026-9DC8-4C8E-B120-6123577C9648}" type="sibTrans" cxnId="{48491E6D-557B-4AB6-88B5-23EF5490D314}">
      <dgm:prSet/>
      <dgm:spPr/>
      <dgm:t>
        <a:bodyPr/>
        <a:lstStyle/>
        <a:p>
          <a:endParaRPr lang="en-US"/>
        </a:p>
      </dgm:t>
    </dgm:pt>
    <dgm:pt modelId="{EFA64D44-36BF-4196-975A-095D0D32E487}" type="pres">
      <dgm:prSet presAssocID="{BADE4780-3EAE-4920-BE2E-1A0F9B20FE1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C55B0E5-753D-412F-9B5D-575FA432E5CA}" type="pres">
      <dgm:prSet presAssocID="{A0817928-4785-4B42-8C77-AD12A2C8A45C}" presName="singleCycle" presStyleCnt="0"/>
      <dgm:spPr/>
    </dgm:pt>
    <dgm:pt modelId="{C590D302-6BB9-4B1C-9126-531AD44CFC81}" type="pres">
      <dgm:prSet presAssocID="{A0817928-4785-4B42-8C77-AD12A2C8A45C}" presName="singleCenter" presStyleLbl="node1" presStyleIdx="0" presStyleCnt="5" custLinFactNeighborX="-1084" custLinFactNeighborY="680">
        <dgm:presLayoutVars>
          <dgm:chMax val="7"/>
          <dgm:chPref val="7"/>
        </dgm:presLayoutVars>
      </dgm:prSet>
      <dgm:spPr>
        <a:prstGeom prst="ellipse">
          <a:avLst/>
        </a:prstGeom>
      </dgm:spPr>
    </dgm:pt>
    <dgm:pt modelId="{32AD3F3D-4977-4A64-80D2-738D58995291}" type="pres">
      <dgm:prSet presAssocID="{F0E2231A-A883-42FD-834E-62A0778A8F1F}" presName="Name56" presStyleLbl="parChTrans1D2" presStyleIdx="0" presStyleCnt="4"/>
      <dgm:spPr/>
    </dgm:pt>
    <dgm:pt modelId="{27391D6E-BD43-4551-BBB4-EE53102B4E72}" type="pres">
      <dgm:prSet presAssocID="{D58220AE-C60B-40E3-9932-544C80AFAFB7}" presName="text0" presStyleLbl="node1" presStyleIdx="1" presStyleCnt="5" custScaleX="350406" custScaleY="161795" custRadScaleRad="153729" custRadScaleInc="-262326">
        <dgm:presLayoutVars>
          <dgm:bulletEnabled val="1"/>
        </dgm:presLayoutVars>
      </dgm:prSet>
      <dgm:spPr/>
    </dgm:pt>
    <dgm:pt modelId="{6F116E15-B10A-4186-9076-BC45A5215DC6}" type="pres">
      <dgm:prSet presAssocID="{3E3D73D9-D4CC-4713-B4A4-A3909ACC603C}" presName="Name56" presStyleLbl="parChTrans1D2" presStyleIdx="1" presStyleCnt="4"/>
      <dgm:spPr/>
    </dgm:pt>
    <dgm:pt modelId="{ED1668F9-F2B5-4E94-BBF8-1C71EF2AD5C3}" type="pres">
      <dgm:prSet presAssocID="{843FBDD6-C9E0-49D7-809E-6862DA2B10DF}" presName="text0" presStyleLbl="node1" presStyleIdx="2" presStyleCnt="5" custScaleX="313968" custScaleY="161466" custRadScaleRad="149126" custRadScaleInc="-341969">
        <dgm:presLayoutVars>
          <dgm:bulletEnabled val="1"/>
        </dgm:presLayoutVars>
      </dgm:prSet>
      <dgm:spPr/>
    </dgm:pt>
    <dgm:pt modelId="{EB7004BF-89F0-446A-9747-4E021EA629B1}" type="pres">
      <dgm:prSet presAssocID="{25FD2D54-B543-48E8-8B66-E3D412F04CAD}" presName="Name56" presStyleLbl="parChTrans1D2" presStyleIdx="2" presStyleCnt="4"/>
      <dgm:spPr/>
    </dgm:pt>
    <dgm:pt modelId="{ED0A95CC-754F-473D-B473-C3CAF73F5C8D}" type="pres">
      <dgm:prSet presAssocID="{C269CF3A-4ED5-472D-9077-3AD0C62DD1F6}" presName="text0" presStyleLbl="node1" presStyleIdx="3" presStyleCnt="5" custScaleX="309319" custScaleY="160662" custRadScaleRad="138183" custRadScaleInc="-132576">
        <dgm:presLayoutVars>
          <dgm:bulletEnabled val="1"/>
        </dgm:presLayoutVars>
      </dgm:prSet>
      <dgm:spPr/>
    </dgm:pt>
    <dgm:pt modelId="{34D0984F-D8E3-4695-80FB-0EB949BC59FB}" type="pres">
      <dgm:prSet presAssocID="{E88FA351-F8D4-4F7F-B24A-016F58D7F635}" presName="Name56" presStyleLbl="parChTrans1D2" presStyleIdx="3" presStyleCnt="4"/>
      <dgm:spPr/>
    </dgm:pt>
    <dgm:pt modelId="{3624EBBB-7DDD-410F-8BD0-EC96B6AC77F5}" type="pres">
      <dgm:prSet presAssocID="{C1721340-5FD9-4E73-93EA-04F27D91CD70}" presName="text0" presStyleLbl="node1" presStyleIdx="4" presStyleCnt="5" custScaleX="332105" custScaleY="152024" custRadScaleRad="136299" custRadScaleInc="331995">
        <dgm:presLayoutVars>
          <dgm:bulletEnabled val="1"/>
        </dgm:presLayoutVars>
      </dgm:prSet>
      <dgm:spPr/>
    </dgm:pt>
  </dgm:ptLst>
  <dgm:cxnLst>
    <dgm:cxn modelId="{A062260C-D661-498C-90C6-C5B077BE7965}" srcId="{BADE4780-3EAE-4920-BE2E-1A0F9B20FE14}" destId="{A0817928-4785-4B42-8C77-AD12A2C8A45C}" srcOrd="0" destOrd="0" parTransId="{D23BED73-1F63-432A-BA53-CAAE2FFBAE6A}" sibTransId="{A8B94CD7-F75E-4431-A60B-5633295414F9}"/>
    <dgm:cxn modelId="{4AEB1458-288E-49EF-8D5E-97374CA55454}" type="presOf" srcId="{F0E2231A-A883-42FD-834E-62A0778A8F1F}" destId="{32AD3F3D-4977-4A64-80D2-738D58995291}" srcOrd="0" destOrd="0" presId="urn:microsoft.com/office/officeart/2008/layout/RadialCluster"/>
    <dgm:cxn modelId="{33645058-7D9D-470E-A64E-09B3D7C740DE}" type="presOf" srcId="{A0817928-4785-4B42-8C77-AD12A2C8A45C}" destId="{C590D302-6BB9-4B1C-9126-531AD44CFC81}" srcOrd="0" destOrd="0" presId="urn:microsoft.com/office/officeart/2008/layout/RadialCluster"/>
    <dgm:cxn modelId="{D204BA5C-5750-41C4-A547-D027567BB056}" type="presOf" srcId="{25FD2D54-B543-48E8-8B66-E3D412F04CAD}" destId="{EB7004BF-89F0-446A-9747-4E021EA629B1}" srcOrd="0" destOrd="0" presId="urn:microsoft.com/office/officeart/2008/layout/RadialCluster"/>
    <dgm:cxn modelId="{48491E6D-557B-4AB6-88B5-23EF5490D314}" srcId="{A0817928-4785-4B42-8C77-AD12A2C8A45C}" destId="{C1721340-5FD9-4E73-93EA-04F27D91CD70}" srcOrd="3" destOrd="0" parTransId="{E88FA351-F8D4-4F7F-B24A-016F58D7F635}" sibTransId="{7266F026-9DC8-4C8E-B120-6123577C9648}"/>
    <dgm:cxn modelId="{BAEC7B6E-7442-4477-87C1-9EF60E7F0829}" type="presOf" srcId="{843FBDD6-C9E0-49D7-809E-6862DA2B10DF}" destId="{ED1668F9-F2B5-4E94-BBF8-1C71EF2AD5C3}" srcOrd="0" destOrd="0" presId="urn:microsoft.com/office/officeart/2008/layout/RadialCluster"/>
    <dgm:cxn modelId="{77607B77-1ED0-4C64-9E43-3ECFC145C604}" type="presOf" srcId="{BADE4780-3EAE-4920-BE2E-1A0F9B20FE14}" destId="{EFA64D44-36BF-4196-975A-095D0D32E487}" srcOrd="0" destOrd="0" presId="urn:microsoft.com/office/officeart/2008/layout/RadialCluster"/>
    <dgm:cxn modelId="{F9FDE677-8496-40C3-8AF3-90281209ACB4}" type="presOf" srcId="{C269CF3A-4ED5-472D-9077-3AD0C62DD1F6}" destId="{ED0A95CC-754F-473D-B473-C3CAF73F5C8D}" srcOrd="0" destOrd="0" presId="urn:microsoft.com/office/officeart/2008/layout/RadialCluster"/>
    <dgm:cxn modelId="{4564628E-11C9-4AAE-B1BD-80BC2EAD4704}" srcId="{A0817928-4785-4B42-8C77-AD12A2C8A45C}" destId="{D58220AE-C60B-40E3-9932-544C80AFAFB7}" srcOrd="0" destOrd="0" parTransId="{F0E2231A-A883-42FD-834E-62A0778A8F1F}" sibTransId="{5093DE1B-CE2E-4E14-8148-4C92BDBA4E07}"/>
    <dgm:cxn modelId="{64B35FA7-C968-487A-9820-15E20413146E}" srcId="{A0817928-4785-4B42-8C77-AD12A2C8A45C}" destId="{843FBDD6-C9E0-49D7-809E-6862DA2B10DF}" srcOrd="1" destOrd="0" parTransId="{3E3D73D9-D4CC-4713-B4A4-A3909ACC603C}" sibTransId="{04B945FD-9586-4CC7-824D-86EBEE270E6F}"/>
    <dgm:cxn modelId="{42F5E8B8-0BD7-46FF-B216-0A022C8CCB83}" type="presOf" srcId="{D58220AE-C60B-40E3-9932-544C80AFAFB7}" destId="{27391D6E-BD43-4551-BBB4-EE53102B4E72}" srcOrd="0" destOrd="0" presId="urn:microsoft.com/office/officeart/2008/layout/RadialCluster"/>
    <dgm:cxn modelId="{CFCE8ABA-2012-406F-B760-1B770B077934}" type="presOf" srcId="{3E3D73D9-D4CC-4713-B4A4-A3909ACC603C}" destId="{6F116E15-B10A-4186-9076-BC45A5215DC6}" srcOrd="0" destOrd="0" presId="urn:microsoft.com/office/officeart/2008/layout/RadialCluster"/>
    <dgm:cxn modelId="{E2BBDDCA-4FED-4676-9792-66505C155C71}" type="presOf" srcId="{C1721340-5FD9-4E73-93EA-04F27D91CD70}" destId="{3624EBBB-7DDD-410F-8BD0-EC96B6AC77F5}" srcOrd="0" destOrd="0" presId="urn:microsoft.com/office/officeart/2008/layout/RadialCluster"/>
    <dgm:cxn modelId="{C0FB83EB-5DC0-4CC8-BD5D-01276A295CCF}" type="presOf" srcId="{E88FA351-F8D4-4F7F-B24A-016F58D7F635}" destId="{34D0984F-D8E3-4695-80FB-0EB949BC59FB}" srcOrd="0" destOrd="0" presId="urn:microsoft.com/office/officeart/2008/layout/RadialCluster"/>
    <dgm:cxn modelId="{C2008FFC-7756-4B67-9B0F-CB015A5F9A3D}" srcId="{A0817928-4785-4B42-8C77-AD12A2C8A45C}" destId="{C269CF3A-4ED5-472D-9077-3AD0C62DD1F6}" srcOrd="2" destOrd="0" parTransId="{25FD2D54-B543-48E8-8B66-E3D412F04CAD}" sibTransId="{83F8EE3E-DCD8-456E-BECF-02D13676CED5}"/>
    <dgm:cxn modelId="{EEA0BF6A-B6A9-4447-B7DE-9942A73D3ED2}" type="presParOf" srcId="{EFA64D44-36BF-4196-975A-095D0D32E487}" destId="{FC55B0E5-753D-412F-9B5D-575FA432E5CA}" srcOrd="0" destOrd="0" presId="urn:microsoft.com/office/officeart/2008/layout/RadialCluster"/>
    <dgm:cxn modelId="{7B93B1DB-CC18-4983-A7A9-F99698619DCE}" type="presParOf" srcId="{FC55B0E5-753D-412F-9B5D-575FA432E5CA}" destId="{C590D302-6BB9-4B1C-9126-531AD44CFC81}" srcOrd="0" destOrd="0" presId="urn:microsoft.com/office/officeart/2008/layout/RadialCluster"/>
    <dgm:cxn modelId="{153EF4E6-1B2D-4759-917B-4C591C7B3913}" type="presParOf" srcId="{FC55B0E5-753D-412F-9B5D-575FA432E5CA}" destId="{32AD3F3D-4977-4A64-80D2-738D58995291}" srcOrd="1" destOrd="0" presId="urn:microsoft.com/office/officeart/2008/layout/RadialCluster"/>
    <dgm:cxn modelId="{CCEEC95B-C669-4BAD-8F30-A0F52E40F035}" type="presParOf" srcId="{FC55B0E5-753D-412F-9B5D-575FA432E5CA}" destId="{27391D6E-BD43-4551-BBB4-EE53102B4E72}" srcOrd="2" destOrd="0" presId="urn:microsoft.com/office/officeart/2008/layout/RadialCluster"/>
    <dgm:cxn modelId="{BC58B094-5E22-41FC-B7D3-6FECDD1DB756}" type="presParOf" srcId="{FC55B0E5-753D-412F-9B5D-575FA432E5CA}" destId="{6F116E15-B10A-4186-9076-BC45A5215DC6}" srcOrd="3" destOrd="0" presId="urn:microsoft.com/office/officeart/2008/layout/RadialCluster"/>
    <dgm:cxn modelId="{7E9154B2-994C-4A42-9694-3FFC1D3B9E2D}" type="presParOf" srcId="{FC55B0E5-753D-412F-9B5D-575FA432E5CA}" destId="{ED1668F9-F2B5-4E94-BBF8-1C71EF2AD5C3}" srcOrd="4" destOrd="0" presId="urn:microsoft.com/office/officeart/2008/layout/RadialCluster"/>
    <dgm:cxn modelId="{4E3C10F9-BD30-4FE3-BF2B-DC4658505FC8}" type="presParOf" srcId="{FC55B0E5-753D-412F-9B5D-575FA432E5CA}" destId="{EB7004BF-89F0-446A-9747-4E021EA629B1}" srcOrd="5" destOrd="0" presId="urn:microsoft.com/office/officeart/2008/layout/RadialCluster"/>
    <dgm:cxn modelId="{F8187C63-49E3-43ED-B6D6-B655373D1638}" type="presParOf" srcId="{FC55B0E5-753D-412F-9B5D-575FA432E5CA}" destId="{ED0A95CC-754F-473D-B473-C3CAF73F5C8D}" srcOrd="6" destOrd="0" presId="urn:microsoft.com/office/officeart/2008/layout/RadialCluster"/>
    <dgm:cxn modelId="{AE27F4B2-CD16-47E7-9F47-696BD6E6E043}" type="presParOf" srcId="{FC55B0E5-753D-412F-9B5D-575FA432E5CA}" destId="{34D0984F-D8E3-4695-80FB-0EB949BC59FB}" srcOrd="7" destOrd="0" presId="urn:microsoft.com/office/officeart/2008/layout/RadialCluster"/>
    <dgm:cxn modelId="{F558A010-5412-4965-990B-50C48C60CDA5}" type="presParOf" srcId="{FC55B0E5-753D-412F-9B5D-575FA432E5CA}" destId="{3624EBBB-7DDD-410F-8BD0-EC96B6AC77F5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0D302-6BB9-4B1C-9126-531AD44CFC81}">
      <dsp:nvSpPr>
        <dsp:cNvPr id="0" name=""/>
        <dsp:cNvSpPr/>
      </dsp:nvSpPr>
      <dsp:spPr>
        <a:xfrm>
          <a:off x="3174476" y="1537598"/>
          <a:ext cx="1295724" cy="1295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RDM: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Key aspects</a:t>
          </a:r>
        </a:p>
      </dsp:txBody>
      <dsp:txXfrm>
        <a:off x="3364230" y="1727352"/>
        <a:ext cx="916216" cy="916216"/>
      </dsp:txXfrm>
    </dsp:sp>
    <dsp:sp modelId="{32AD3F3D-4977-4A64-80D2-738D58995291}">
      <dsp:nvSpPr>
        <dsp:cNvPr id="0" name=""/>
        <dsp:cNvSpPr/>
      </dsp:nvSpPr>
      <dsp:spPr>
        <a:xfrm rot="9120195">
          <a:off x="2819981" y="2618262"/>
          <a:ext cx="3765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652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391D6E-BD43-4551-BBB4-EE53102B4E72}">
      <dsp:nvSpPr>
        <dsp:cNvPr id="0" name=""/>
        <dsp:cNvSpPr/>
      </dsp:nvSpPr>
      <dsp:spPr>
        <a:xfrm>
          <a:off x="0" y="2706637"/>
          <a:ext cx="3041998" cy="1404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 spc="-1" dirty="0">
              <a:ea typeface="Arial"/>
            </a:rPr>
            <a:t>Communication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" dirty="0">
              <a:ea typeface="Arial"/>
            </a:rPr>
            <a:t>- GSI Open Science webpage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" dirty="0">
              <a:ea typeface="Arial"/>
            </a:rPr>
            <a:t>- Attend individual group meetings and explain/discuss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" dirty="0">
              <a:ea typeface="Arial"/>
            </a:rPr>
            <a:t>- Contact with PhD students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" dirty="0"/>
            <a:t>- Yearly OS Workshop</a:t>
          </a:r>
          <a:endParaRPr lang="en-US" sz="1200" kern="1200" dirty="0"/>
        </a:p>
      </dsp:txBody>
      <dsp:txXfrm>
        <a:off x="68567" y="2775204"/>
        <a:ext cx="2904864" cy="1267465"/>
      </dsp:txXfrm>
    </dsp:sp>
    <dsp:sp modelId="{6F116E15-B10A-4186-9076-BC45A5215DC6}">
      <dsp:nvSpPr>
        <dsp:cNvPr id="0" name=""/>
        <dsp:cNvSpPr/>
      </dsp:nvSpPr>
      <dsp:spPr>
        <a:xfrm rot="12417440">
          <a:off x="2896643" y="1789373"/>
          <a:ext cx="2937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79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1668F9-F2B5-4E94-BBF8-1C71EF2AD5C3}">
      <dsp:nvSpPr>
        <dsp:cNvPr id="0" name=""/>
        <dsp:cNvSpPr/>
      </dsp:nvSpPr>
      <dsp:spPr>
        <a:xfrm>
          <a:off x="186937" y="328788"/>
          <a:ext cx="2725666" cy="14017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1" kern="1200" dirty="0" err="1"/>
            <a:t>Strategise</a:t>
          </a:r>
          <a:endParaRPr lang="en-US" sz="1300" b="1" i="1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spc="-1" dirty="0">
              <a:ea typeface="Arial"/>
            </a:rPr>
            <a:t>- Open Science Working Group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spc="-1" dirty="0">
              <a:ea typeface="Arial"/>
            </a:rPr>
            <a:t>- Feedback and versioning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spc="-1" dirty="0">
              <a:ea typeface="Arial"/>
            </a:rPr>
            <a:t> </a:t>
          </a:r>
          <a:r>
            <a:rPr lang="en-US" sz="1300" kern="1200" dirty="0"/>
            <a:t>- Publishing Data items: Startup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- External Open Data Projects </a:t>
          </a:r>
        </a:p>
      </dsp:txBody>
      <dsp:txXfrm>
        <a:off x="255364" y="397215"/>
        <a:ext cx="2588812" cy="1264889"/>
      </dsp:txXfrm>
    </dsp:sp>
    <dsp:sp modelId="{EB7004BF-89F0-446A-9747-4E021EA629B1}">
      <dsp:nvSpPr>
        <dsp:cNvPr id="0" name=""/>
        <dsp:cNvSpPr/>
      </dsp:nvSpPr>
      <dsp:spPr>
        <a:xfrm rot="1764487">
          <a:off x="4454699" y="2609703"/>
          <a:ext cx="2406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060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0A95CC-754F-473D-B473-C3CAF73F5C8D}">
      <dsp:nvSpPr>
        <dsp:cNvPr id="0" name=""/>
        <dsp:cNvSpPr/>
      </dsp:nvSpPr>
      <dsp:spPr>
        <a:xfrm>
          <a:off x="4574388" y="2668774"/>
          <a:ext cx="2685307" cy="1394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 dirty="0"/>
            <a:t>Documentation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- Instructions prepared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" dirty="0">
              <a:ea typeface="Arial"/>
            </a:rPr>
            <a:t>- RDM policy documents due to be published</a:t>
          </a:r>
          <a:r>
            <a:rPr lang="en-US" sz="1200" kern="1200" dirty="0"/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" dirty="0">
              <a:latin typeface="Arial"/>
              <a:ea typeface="Arial"/>
            </a:rPr>
            <a:t>- Data management plan templates made available</a:t>
          </a:r>
          <a:endParaRPr lang="en-US" sz="1200" kern="1200" dirty="0"/>
        </a:p>
      </dsp:txBody>
      <dsp:txXfrm>
        <a:off x="4642475" y="2736861"/>
        <a:ext cx="2549133" cy="1258589"/>
      </dsp:txXfrm>
    </dsp:sp>
    <dsp:sp modelId="{34D0984F-D8E3-4695-80FB-0EB949BC59FB}">
      <dsp:nvSpPr>
        <dsp:cNvPr id="0" name=""/>
        <dsp:cNvSpPr/>
      </dsp:nvSpPr>
      <dsp:spPr>
        <a:xfrm rot="19762209">
          <a:off x="4445970" y="1713380"/>
          <a:ext cx="3473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732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24EBBB-7DDD-410F-8BD0-EC96B6AC77F5}">
      <dsp:nvSpPr>
        <dsp:cNvPr id="0" name=""/>
        <dsp:cNvSpPr/>
      </dsp:nvSpPr>
      <dsp:spPr>
        <a:xfrm>
          <a:off x="4441991" y="305125"/>
          <a:ext cx="2883120" cy="13197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 dirty="0"/>
            <a:t>Infrastructure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" dirty="0">
              <a:latin typeface="Arial"/>
              <a:ea typeface="Arial"/>
            </a:rPr>
            <a:t>- RDM management software under testing (RDMO). </a:t>
          </a:r>
          <a:endParaRPr lang="en-US" sz="1200" kern="1200" spc="-1" dirty="0">
            <a:latin typeface="Arial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spc="-1" dirty="0">
              <a:latin typeface="Arial"/>
              <a:ea typeface="Arial"/>
            </a:rPr>
            <a:t>- Begin development of suitable internal RD repository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- Establish Metadata Schemas</a:t>
          </a:r>
        </a:p>
      </dsp:txBody>
      <dsp:txXfrm>
        <a:off x="4506417" y="369551"/>
        <a:ext cx="2754268" cy="1190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CC845-B7C2-4A93-AEEC-0EC109816C9F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4ACCC-96F0-45DE-B5EA-3A40F6E22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70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1D805-1F65-43C5-A387-59104E0DBA26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6BFF8-AB1D-4F9D-B997-9FB087418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8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65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4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46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Check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6BFF8-AB1D-4F9D-B997-9FB0874181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76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9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17520" y="3008880"/>
            <a:ext cx="8419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3175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6321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3164400" y="108792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010920" y="108792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317520" y="300888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3164400" y="300888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6010920" y="300888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subTitle"/>
          </p:nvPr>
        </p:nvSpPr>
        <p:spPr>
          <a:xfrm>
            <a:off x="317520" y="1087920"/>
            <a:ext cx="8419680" cy="3677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9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subTitle"/>
          </p:nvPr>
        </p:nvSpPr>
        <p:spPr>
          <a:xfrm>
            <a:off x="422640" y="230400"/>
            <a:ext cx="6700680" cy="2738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3175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385634" y="1128261"/>
            <a:ext cx="8419680" cy="3677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321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317520" y="3008880"/>
            <a:ext cx="8419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9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317520" y="3008880"/>
            <a:ext cx="8419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3175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46321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3164400" y="108792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10920" y="108792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317520" y="300888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body"/>
          </p:nvPr>
        </p:nvSpPr>
        <p:spPr>
          <a:xfrm>
            <a:off x="3164400" y="300888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96" name="PlaceHolder 7"/>
          <p:cNvSpPr>
            <a:spLocks noGrp="1"/>
          </p:cNvSpPr>
          <p:nvPr>
            <p:ph type="body"/>
          </p:nvPr>
        </p:nvSpPr>
        <p:spPr>
          <a:xfrm>
            <a:off x="6010920" y="3008880"/>
            <a:ext cx="271080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349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9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422640" y="230400"/>
            <a:ext cx="6700680" cy="2738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3175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3677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32120" y="300888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32120" y="1087920"/>
            <a:ext cx="4108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317520" y="3008880"/>
            <a:ext cx="8419680" cy="175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1"/>
          <p:cNvSpPr/>
          <p:nvPr/>
        </p:nvSpPr>
        <p:spPr>
          <a:xfrm>
            <a:off x="0" y="5049360"/>
            <a:ext cx="9144000" cy="360"/>
          </a:xfrm>
          <a:prstGeom prst="line">
            <a:avLst/>
          </a:prstGeom>
          <a:ln w="203040">
            <a:solidFill>
              <a:srgbClr val="EAEAEA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4" name="Bild 6"/>
          <p:cNvPicPr/>
          <p:nvPr/>
        </p:nvPicPr>
        <p:blipFill>
          <a:blip r:embed="rId14"/>
          <a:stretch/>
        </p:blipFill>
        <p:spPr>
          <a:xfrm>
            <a:off x="7609680" y="363960"/>
            <a:ext cx="1128600" cy="375840"/>
          </a:xfrm>
          <a:prstGeom prst="rect">
            <a:avLst/>
          </a:prstGeom>
          <a:ln>
            <a:noFill/>
          </a:ln>
        </p:spPr>
      </p:pic>
      <p:sp>
        <p:nvSpPr>
          <p:cNvPr id="2" name="Line 2"/>
          <p:cNvSpPr/>
          <p:nvPr/>
        </p:nvSpPr>
        <p:spPr>
          <a:xfrm>
            <a:off x="0" y="826200"/>
            <a:ext cx="9144000" cy="360"/>
          </a:xfrm>
          <a:prstGeom prst="line">
            <a:avLst/>
          </a:prstGeom>
          <a:ln w="203040">
            <a:solidFill>
              <a:srgbClr val="EAEAEA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CustomShape 3"/>
          <p:cNvSpPr/>
          <p:nvPr/>
        </p:nvSpPr>
        <p:spPr>
          <a:xfrm>
            <a:off x="0" y="727200"/>
            <a:ext cx="201240" cy="201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0" y="4950000"/>
            <a:ext cx="203040" cy="2030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6" name="Bild 12"/>
          <p:cNvPicPr/>
          <p:nvPr/>
        </p:nvPicPr>
        <p:blipFill>
          <a:blip r:embed="rId15"/>
          <a:stretch/>
        </p:blipFill>
        <p:spPr>
          <a:xfrm>
            <a:off x="6640920" y="207000"/>
            <a:ext cx="774720" cy="645480"/>
          </a:xfrm>
          <a:prstGeom prst="rect">
            <a:avLst/>
          </a:prstGeom>
          <a:ln>
            <a:noFill/>
          </a:ln>
        </p:spPr>
      </p:pic>
      <p:pic>
        <p:nvPicPr>
          <p:cNvPr id="9" name="Grafik 7"/>
          <p:cNvPicPr/>
          <p:nvPr/>
        </p:nvPicPr>
        <p:blipFill>
          <a:blip r:embed="rId16"/>
          <a:stretch/>
        </p:blipFill>
        <p:spPr>
          <a:xfrm>
            <a:off x="1502640" y="976320"/>
            <a:ext cx="6099120" cy="3877200"/>
          </a:xfrm>
          <a:prstGeom prst="rect">
            <a:avLst/>
          </a:prstGeom>
          <a:ln>
            <a:noFill/>
          </a:ln>
        </p:spPr>
      </p:pic>
      <p:sp>
        <p:nvSpPr>
          <p:cNvPr id="10" name="PlaceHolder 8"/>
          <p:cNvSpPr>
            <a:spLocks noGrp="1"/>
          </p:cNvSpPr>
          <p:nvPr>
            <p:ph type="title"/>
          </p:nvPr>
        </p:nvSpPr>
        <p:spPr>
          <a:xfrm>
            <a:off x="2151360" y="2738160"/>
            <a:ext cx="4302720" cy="58464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de-DE" sz="2400" b="1" strike="noStrike" spc="-1">
                <a:solidFill>
                  <a:srgbClr val="666666"/>
                </a:solidFill>
                <a:latin typeface="Arial"/>
                <a:ea typeface="Arial"/>
              </a:rPr>
              <a:t>Click to edit Master title style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10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333333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350" b="0" strike="noStrike" spc="-1">
                <a:solidFill>
                  <a:srgbClr val="333333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200" b="0" strike="noStrike" spc="-1">
                <a:solidFill>
                  <a:srgbClr val="333333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050" b="0" strike="noStrike" spc="-1">
                <a:solidFill>
                  <a:srgbClr val="333333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333333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333333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333333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 1"/>
          <p:cNvSpPr/>
          <p:nvPr/>
        </p:nvSpPr>
        <p:spPr>
          <a:xfrm>
            <a:off x="0" y="5049360"/>
            <a:ext cx="9144000" cy="360"/>
          </a:xfrm>
          <a:prstGeom prst="line">
            <a:avLst/>
          </a:prstGeom>
          <a:ln w="203040">
            <a:solidFill>
              <a:srgbClr val="EAEAEA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50" name="Bild 6"/>
          <p:cNvPicPr/>
          <p:nvPr/>
        </p:nvPicPr>
        <p:blipFill>
          <a:blip r:embed="rId15"/>
          <a:stretch/>
        </p:blipFill>
        <p:spPr>
          <a:xfrm>
            <a:off x="7609680" y="363960"/>
            <a:ext cx="1128600" cy="375840"/>
          </a:xfrm>
          <a:prstGeom prst="rect">
            <a:avLst/>
          </a:prstGeom>
          <a:ln>
            <a:noFill/>
          </a:ln>
        </p:spPr>
      </p:pic>
      <p:sp>
        <p:nvSpPr>
          <p:cNvPr id="51" name="Line 2"/>
          <p:cNvSpPr/>
          <p:nvPr/>
        </p:nvSpPr>
        <p:spPr>
          <a:xfrm>
            <a:off x="0" y="826200"/>
            <a:ext cx="9144000" cy="360"/>
          </a:xfrm>
          <a:prstGeom prst="line">
            <a:avLst/>
          </a:prstGeom>
          <a:ln w="203040">
            <a:solidFill>
              <a:srgbClr val="EAEAEA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2" name="CustomShape 3"/>
          <p:cNvSpPr/>
          <p:nvPr/>
        </p:nvSpPr>
        <p:spPr>
          <a:xfrm>
            <a:off x="0" y="727200"/>
            <a:ext cx="201240" cy="201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CustomShape 4"/>
          <p:cNvSpPr/>
          <p:nvPr/>
        </p:nvSpPr>
        <p:spPr>
          <a:xfrm>
            <a:off x="0" y="4950000"/>
            <a:ext cx="203040" cy="2030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4" name="CustomShape 5"/>
          <p:cNvSpPr/>
          <p:nvPr/>
        </p:nvSpPr>
        <p:spPr>
          <a:xfrm>
            <a:off x="435240" y="4951440"/>
            <a:ext cx="3526920" cy="20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750" b="0" strike="noStrike" spc="-1">
                <a:solidFill>
                  <a:srgbClr val="333333"/>
                </a:solidFill>
                <a:latin typeface="Arial"/>
                <a:ea typeface="Arial"/>
              </a:rPr>
              <a:t>GSI Helmholtzzentrum für Schwerionenforschung GmbH</a:t>
            </a:r>
            <a:endParaRPr lang="en-US" sz="750" b="0" strike="noStrike" spc="-1">
              <a:latin typeface="Arial"/>
            </a:endParaRPr>
          </a:p>
        </p:txBody>
      </p:sp>
      <p:pic>
        <p:nvPicPr>
          <p:cNvPr id="55" name="Bild 12"/>
          <p:cNvPicPr/>
          <p:nvPr/>
        </p:nvPicPr>
        <p:blipFill>
          <a:blip r:embed="rId16"/>
          <a:stretch/>
        </p:blipFill>
        <p:spPr>
          <a:xfrm>
            <a:off x="6640920" y="207000"/>
            <a:ext cx="774720" cy="645480"/>
          </a:xfrm>
          <a:prstGeom prst="rect">
            <a:avLst/>
          </a:prstGeom>
          <a:ln>
            <a:noFill/>
          </a:ln>
        </p:spPr>
      </p:pic>
      <p:sp>
        <p:nvSpPr>
          <p:cNvPr id="56" name="PlaceHolder 6"/>
          <p:cNvSpPr>
            <a:spLocks noGrp="1"/>
          </p:cNvSpPr>
          <p:nvPr>
            <p:ph type="title"/>
          </p:nvPr>
        </p:nvSpPr>
        <p:spPr>
          <a:xfrm>
            <a:off x="422640" y="230400"/>
            <a:ext cx="6700680" cy="59040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333333"/>
                </a:solidFill>
                <a:latin typeface="Arial"/>
                <a:ea typeface="Arial"/>
              </a:rPr>
              <a:t>Click to edit Master title style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7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9680" cy="3677400"/>
          </a:xfrm>
          <a:prstGeom prst="rect">
            <a:avLst/>
          </a:prstGeom>
        </p:spPr>
        <p:txBody>
          <a:bodyPr/>
          <a:lstStyle/>
          <a:p>
            <a:pPr marL="257040" indent="-256680">
              <a:lnSpc>
                <a:spcPct val="10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de-DE" sz="1800" b="0" strike="noStrike" spc="-1">
                <a:solidFill>
                  <a:srgbClr val="333333"/>
                </a:solidFill>
                <a:latin typeface="Arial"/>
                <a:ea typeface="Arial"/>
              </a:rPr>
              <a:t>Edit Master text styles</a:t>
            </a:r>
            <a:endParaRPr lang="de-DE" sz="18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58" name="PlaceHolder 8"/>
          <p:cNvSpPr>
            <a:spLocks noGrp="1"/>
          </p:cNvSpPr>
          <p:nvPr>
            <p:ph type="dt"/>
          </p:nvPr>
        </p:nvSpPr>
        <p:spPr>
          <a:xfrm>
            <a:off x="7123680" y="4914360"/>
            <a:ext cx="824760" cy="27360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750" b="0" strike="noStrike" spc="-1">
                <a:solidFill>
                  <a:srgbClr val="000000"/>
                </a:solidFill>
                <a:latin typeface="Arial"/>
                <a:ea typeface="Arial"/>
              </a:rPr>
              <a:t>31.03.14</a:t>
            </a:r>
            <a:endParaRPr lang="en-US" sz="750" b="0" strike="noStrike" spc="-1">
              <a:latin typeface="Times New Roman"/>
            </a:endParaRPr>
          </a:p>
        </p:txBody>
      </p:sp>
      <p:sp>
        <p:nvSpPr>
          <p:cNvPr id="59" name="CustomShape 9"/>
          <p:cNvSpPr/>
          <p:nvPr/>
        </p:nvSpPr>
        <p:spPr>
          <a:xfrm>
            <a:off x="4013280" y="4942440"/>
            <a:ext cx="3526920" cy="21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Andrew Mistry – Towards Open Scienc</a:t>
            </a:r>
            <a:r>
              <a:rPr lang="en-US" sz="800" b="0" strike="noStrike" spc="-1" baseline="0" dirty="0">
                <a:solidFill>
                  <a:srgbClr val="000000"/>
                </a:solidFill>
                <a:latin typeface="Arial"/>
                <a:ea typeface="Arial"/>
              </a:rPr>
              <a:t>e </a:t>
            </a:r>
            <a:r>
              <a:rPr lang="en-US" sz="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at GSI</a:t>
            </a:r>
            <a:endParaRPr lang="en-US" sz="800" b="0" strike="noStrike" spc="-1" dirty="0">
              <a:latin typeface="Arial"/>
            </a:endParaRPr>
          </a:p>
        </p:txBody>
      </p:sp>
      <p:sp>
        <p:nvSpPr>
          <p:cNvPr id="60" name="CustomShape 10"/>
          <p:cNvSpPr/>
          <p:nvPr/>
        </p:nvSpPr>
        <p:spPr>
          <a:xfrm>
            <a:off x="8015760" y="4940640"/>
            <a:ext cx="760680" cy="20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EE99371-D8F3-482F-B4E2-17D29E6847C1}" type="slidenum">
              <a:rPr lang="en-US" sz="750" b="0" strike="noStrike" spc="-1">
                <a:solidFill>
                  <a:srgbClr val="333333"/>
                </a:solidFill>
                <a:latin typeface="Arial"/>
                <a:ea typeface="Arial"/>
              </a:rPr>
              <a:t>‹#›</a:t>
            </a:fld>
            <a:endParaRPr lang="en-US" sz="75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emf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2102524" y="2671638"/>
            <a:ext cx="4302720" cy="584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de-DE" sz="2000" b="1" strike="noStrike" spc="-1" dirty="0" err="1">
                <a:solidFill>
                  <a:srgbClr val="666666"/>
                </a:solidFill>
                <a:latin typeface="Arial"/>
                <a:ea typeface="Arial"/>
              </a:rPr>
              <a:t>Towards</a:t>
            </a:r>
            <a:r>
              <a:rPr lang="de-DE" sz="2000" b="1" strike="noStrike" spc="-1" dirty="0">
                <a:solidFill>
                  <a:srgbClr val="666666"/>
                </a:solidFill>
                <a:latin typeface="Arial"/>
                <a:ea typeface="Arial"/>
              </a:rPr>
              <a:t> Open Science at</a:t>
            </a:r>
            <a:br>
              <a:rPr sz="1600" dirty="0"/>
            </a:br>
            <a:r>
              <a:rPr lang="de-DE" sz="2000" b="1" strike="noStrike" spc="-1" dirty="0">
                <a:solidFill>
                  <a:srgbClr val="666666"/>
                </a:solidFill>
                <a:latin typeface="Arial"/>
                <a:ea typeface="Arial"/>
              </a:rPr>
              <a:t>GSI</a:t>
            </a:r>
          </a:p>
          <a:p>
            <a:pPr algn="ctr">
              <a:lnSpc>
                <a:spcPct val="100000"/>
              </a:lnSpc>
            </a:pPr>
            <a:r>
              <a:rPr lang="de-DE" sz="2000" b="1" spc="-1" dirty="0">
                <a:solidFill>
                  <a:srgbClr val="666666"/>
                </a:solidFill>
                <a:latin typeface="Arial"/>
              </a:rPr>
              <a:t>Andrew Mistry</a:t>
            </a:r>
            <a:r>
              <a:rPr lang="de-DE" sz="2400" b="1" spc="-1" dirty="0">
                <a:solidFill>
                  <a:srgbClr val="666666"/>
                </a:solidFill>
                <a:latin typeface="Arial"/>
              </a:rPr>
              <a:t> </a:t>
            </a:r>
            <a:endParaRPr lang="de-DE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2259366" y="3256277"/>
            <a:ext cx="4302720" cy="815993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A6A6A6"/>
                </a:solidFill>
                <a:latin typeface="Arial"/>
                <a:ea typeface="Arial"/>
              </a:rPr>
              <a:t>Workshop on Open Science Practices in Nuclear Physics</a:t>
            </a:r>
          </a:p>
          <a:p>
            <a:pPr algn="ctr">
              <a:lnSpc>
                <a:spcPct val="100000"/>
              </a:lnSpc>
            </a:pPr>
            <a:endParaRPr lang="en-US" sz="1200" b="0" strike="noStrike" spc="-1" dirty="0">
              <a:solidFill>
                <a:srgbClr val="A6A6A6"/>
              </a:solid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A6A6A6"/>
                </a:solidFill>
                <a:latin typeface="Arial"/>
                <a:ea typeface="Arial"/>
              </a:rPr>
              <a:t>06.12.22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538"/>
            <a:ext cx="2032000" cy="4536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D9CD4-5161-E5D3-DC1F-3B481247505E}"/>
              </a:ext>
            </a:extLst>
          </p:cNvPr>
          <p:cNvSpPr txBox="1"/>
          <p:nvPr/>
        </p:nvSpPr>
        <p:spPr>
          <a:xfrm>
            <a:off x="6272939" y="4950703"/>
            <a:ext cx="46727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50" b="0" strike="noStrike" spc="-1" dirty="0">
                <a:solidFill>
                  <a:srgbClr val="A6A6A6"/>
                </a:solidFill>
                <a:latin typeface="Arial"/>
                <a:ea typeface="Arial"/>
              </a:rPr>
              <a:t>CC-BY-SA 4.0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316" y="1104173"/>
            <a:ext cx="8419680" cy="1719461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/>
              <a:t>Previously implemented:</a:t>
            </a:r>
          </a:p>
          <a:p>
            <a:pPr marL="685800" indent="-685800">
              <a:lnSpc>
                <a:spcPct val="100000"/>
              </a:lnSpc>
            </a:pPr>
            <a:r>
              <a:rPr lang="de-DE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de-DE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de-DE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de-DE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de-DE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tape</a:t>
            </a:r>
            <a:r>
              <a:rPr lang="de-DE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lang="de-DE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00000"/>
              </a:lnSpc>
            </a:pP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</a:t>
            </a:r>
            <a:r>
              <a:rPr lang="de-DE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Logbooks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Elog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de-DE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ELabFTW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85800" indent="-685800">
              <a:lnSpc>
                <a:spcPct val="100000"/>
              </a:lnSpc>
            </a:pPr>
            <a:r>
              <a:rPr lang="de-D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</a:t>
            </a:r>
            <a:r>
              <a:rPr lang="de-DE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</a:t>
            </a:r>
            <a:r>
              <a:rPr lang="de-D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</a:t>
            </a:r>
            <a:r>
              <a:rPr lang="de-D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de-D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https://join2.de) </a:t>
            </a:r>
          </a:p>
          <a:p>
            <a:pPr marL="685800" indent="-685800">
              <a:lnSpc>
                <a:spcPct val="100000"/>
              </a:lnSpc>
            </a:pP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Gitlab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de-DE" sz="20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i="1" dirty="0"/>
          </a:p>
          <a:p>
            <a:pPr marL="0" indent="0" algn="ctr">
              <a:buNone/>
            </a:pPr>
            <a:r>
              <a:rPr lang="en-US" sz="2000" b="1" i="1" dirty="0"/>
              <a:t>Here: Newly implemented concepts and future plans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4880" y="-80700"/>
            <a:ext cx="7413893" cy="59066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pc="-1" dirty="0">
                <a:ea typeface="Arial"/>
              </a:rPr>
              <a:t>Research Data Management at GSI</a:t>
            </a:r>
            <a:endParaRPr lang="en-GB" sz="20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062" y="1437347"/>
            <a:ext cx="1575934" cy="1463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485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422640" y="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16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Research Data Management: </a:t>
            </a:r>
            <a:r>
              <a:rPr lang="en-GB" sz="1600" b="1" spc="-1" dirty="0">
                <a:solidFill>
                  <a:srgbClr val="333333"/>
                </a:solidFill>
                <a:latin typeface="Arial"/>
                <a:ea typeface="Arial"/>
              </a:rPr>
              <a:t>Viewpoint</a:t>
            </a:r>
            <a:endParaRPr lang="en-GB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595811738"/>
              </p:ext>
            </p:extLst>
          </p:nvPr>
        </p:nvGraphicFramePr>
        <p:xfrm>
          <a:off x="732781" y="727983"/>
          <a:ext cx="7640751" cy="4319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1736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395640" y="5148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20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Open Science </a:t>
            </a:r>
            <a:r>
              <a:rPr lang="de-DE" sz="2000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working</a:t>
            </a:r>
            <a:r>
              <a:rPr lang="de-DE" sz="20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 </a:t>
            </a:r>
            <a:r>
              <a:rPr lang="de-DE" sz="2000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group</a:t>
            </a:r>
            <a:r>
              <a:rPr lang="de-DE" sz="20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 @GSI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317519" y="1011720"/>
            <a:ext cx="8419680" cy="3677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Monthly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meetings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 in April 2022</a:t>
            </a: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333333"/>
              </a:solidFill>
              <a:latin typeface="Arial"/>
            </a:endParaRP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b="1" dirty="0"/>
              <a:t>Discuss</a:t>
            </a:r>
            <a:r>
              <a:rPr lang="en-US" dirty="0"/>
              <a:t>: open science national/international initiatives, OS progress at GSI, sharing of ideas </a:t>
            </a:r>
          </a:p>
          <a:p>
            <a:pPr marL="360">
              <a:buClr>
                <a:srgbClr val="FDBB63"/>
              </a:buClr>
            </a:pPr>
            <a:endParaRPr lang="en-GB" dirty="0"/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b="1" dirty="0"/>
              <a:t>Members</a:t>
            </a:r>
            <a:r>
              <a:rPr lang="en-US" dirty="0"/>
              <a:t>: </a:t>
            </a:r>
            <a:r>
              <a:rPr lang="en-US" dirty="0">
                <a:solidFill>
                  <a:srgbClr val="C00000"/>
                </a:solidFill>
              </a:rPr>
              <a:t>researchers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local university representation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CIT services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library personnel</a:t>
            </a:r>
            <a:r>
              <a:rPr lang="en-US" dirty="0"/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accelerator division</a:t>
            </a:r>
            <a:r>
              <a:rPr lang="en-US" dirty="0"/>
              <a:t>,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scientific council representation</a:t>
            </a:r>
          </a:p>
          <a:p>
            <a:pPr marL="360">
              <a:lnSpc>
                <a:spcPct val="100000"/>
              </a:lnSpc>
              <a:buClr>
                <a:srgbClr val="FDBB63"/>
              </a:buClr>
            </a:pPr>
            <a:r>
              <a:rPr lang="de-DE" sz="18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 </a:t>
            </a:r>
            <a:endParaRPr lang="de-DE" sz="1800" b="0" strike="noStrike" spc="-1" dirty="0">
              <a:solidFill>
                <a:srgbClr val="33333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33333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26" y="3619722"/>
            <a:ext cx="1116801" cy="127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14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395640" y="5148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20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RDM </a:t>
            </a:r>
            <a:r>
              <a:rPr lang="de-DE" sz="2000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workshop</a:t>
            </a:r>
            <a:r>
              <a:rPr lang="de-DE" sz="20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 @ GSI: </a:t>
            </a:r>
            <a:r>
              <a:rPr lang="de-DE" sz="2000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July</a:t>
            </a:r>
            <a:r>
              <a:rPr lang="de-DE" sz="20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 2022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325402" y="1450435"/>
            <a:ext cx="8419680" cy="3677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>
              <a:lnSpc>
                <a:spcPct val="100000"/>
              </a:lnSpc>
              <a:buClr>
                <a:srgbClr val="FDBB63"/>
              </a:buClr>
            </a:pPr>
            <a:r>
              <a:rPr lang="de-DE" b="1" spc="-1" dirty="0">
                <a:solidFill>
                  <a:srgbClr val="333333"/>
                </a:solidFill>
              </a:rPr>
              <a:t>=&gt; </a:t>
            </a:r>
            <a:r>
              <a:rPr lang="de-DE" b="1" i="1" spc="-1" dirty="0">
                <a:solidFill>
                  <a:srgbClr val="C00000"/>
                </a:solidFill>
              </a:rPr>
              <a:t>70 </a:t>
            </a:r>
            <a:r>
              <a:rPr lang="de-DE" b="1" i="1" spc="-1" dirty="0" err="1">
                <a:solidFill>
                  <a:srgbClr val="C00000"/>
                </a:solidFill>
              </a:rPr>
              <a:t>participants</a:t>
            </a:r>
            <a:r>
              <a:rPr lang="de-DE" b="1" i="1" spc="-1" dirty="0">
                <a:solidFill>
                  <a:srgbClr val="C00000"/>
                </a:solidFill>
              </a:rPr>
              <a:t> </a:t>
            </a:r>
            <a:r>
              <a:rPr lang="de-DE" b="1" spc="-1" dirty="0">
                <a:solidFill>
                  <a:srgbClr val="333333"/>
                </a:solidFill>
              </a:rPr>
              <a:t>in hybrid </a:t>
            </a:r>
            <a:r>
              <a:rPr lang="de-DE" b="1" spc="-1" dirty="0" err="1">
                <a:solidFill>
                  <a:srgbClr val="333333"/>
                </a:solidFill>
              </a:rPr>
              <a:t>meeting</a:t>
            </a:r>
            <a:r>
              <a:rPr lang="de-DE" spc="-1" dirty="0">
                <a:solidFill>
                  <a:srgbClr val="333333"/>
                </a:solidFill>
              </a:rPr>
              <a:t>, </a:t>
            </a:r>
            <a:r>
              <a:rPr lang="de-DE" spc="-1" dirty="0" err="1">
                <a:solidFill>
                  <a:srgbClr val="333333"/>
                </a:solidFill>
              </a:rPr>
              <a:t>varity</a:t>
            </a:r>
            <a:r>
              <a:rPr lang="de-DE" spc="-1" dirty="0">
                <a:solidFill>
                  <a:srgbClr val="333333"/>
                </a:solidFill>
              </a:rPr>
              <a:t> </a:t>
            </a:r>
            <a:r>
              <a:rPr lang="de-DE" spc="-1" dirty="0" err="1">
                <a:solidFill>
                  <a:srgbClr val="333333"/>
                </a:solidFill>
              </a:rPr>
              <a:t>of</a:t>
            </a:r>
            <a:r>
              <a:rPr lang="de-DE" spc="-1" dirty="0">
                <a:solidFill>
                  <a:srgbClr val="333333"/>
                </a:solidFill>
              </a:rPr>
              <a:t> </a:t>
            </a:r>
            <a:r>
              <a:rPr lang="de-DE" spc="-1" dirty="0" err="1">
                <a:solidFill>
                  <a:srgbClr val="333333"/>
                </a:solidFill>
              </a:rPr>
              <a:t>themes</a:t>
            </a:r>
            <a:r>
              <a:rPr lang="de-DE" spc="-1" dirty="0">
                <a:solidFill>
                  <a:srgbClr val="333333"/>
                </a:solidFill>
              </a:rPr>
              <a:t> </a:t>
            </a:r>
            <a:r>
              <a:rPr lang="de-DE" spc="-1" dirty="0" err="1">
                <a:solidFill>
                  <a:srgbClr val="333333"/>
                </a:solidFill>
              </a:rPr>
              <a:t>dicussed</a:t>
            </a:r>
            <a:r>
              <a:rPr lang="de-DE" spc="-1" dirty="0">
                <a:solidFill>
                  <a:srgbClr val="333333"/>
                </a:solidFill>
              </a:rPr>
              <a:t>:</a:t>
            </a:r>
            <a:endParaRPr lang="de-DE" spc="-1" dirty="0">
              <a:solidFill>
                <a:srgbClr val="333333"/>
              </a:solidFill>
              <a:ea typeface="Arial"/>
            </a:endParaRP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GB" sz="1800" b="1" strike="noStrike" spc="-1" dirty="0">
                <a:solidFill>
                  <a:srgbClr val="00B050"/>
                </a:solidFill>
                <a:latin typeface="Arial"/>
              </a:rPr>
              <a:t>Inform and make researchers aware of RDM and efforts in this direction</a:t>
            </a:r>
            <a:endParaRPr lang="en-GB" sz="1800" b="0" strike="noStrike" spc="-1" dirty="0">
              <a:solidFill>
                <a:srgbClr val="333333"/>
              </a:solidFill>
              <a:latin typeface="Arial"/>
            </a:endParaRP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GB" sz="1800" b="1" strike="noStrike" spc="-1" dirty="0">
                <a:solidFill>
                  <a:srgbClr val="00B050"/>
                </a:solidFill>
                <a:latin typeface="Arial"/>
                <a:ea typeface="Arial"/>
              </a:rPr>
              <a:t>Open science projects</a:t>
            </a:r>
            <a:r>
              <a:rPr lang="en-GB" sz="18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: GSI/FAIR involvement</a:t>
            </a:r>
            <a:endParaRPr lang="en-GB" sz="1800" b="0" strike="noStrike" spc="-1" dirty="0">
              <a:solidFill>
                <a:srgbClr val="333333"/>
              </a:solidFill>
              <a:latin typeface="Arial"/>
            </a:endParaRP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GB" sz="18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Talks from </a:t>
            </a:r>
            <a:r>
              <a:rPr lang="en-GB" sz="1800" b="1" strike="noStrike" spc="-1" dirty="0">
                <a:solidFill>
                  <a:srgbClr val="0070C0"/>
                </a:solidFill>
                <a:latin typeface="Arial"/>
                <a:ea typeface="Arial"/>
              </a:rPr>
              <a:t>individual research groups, Grant office, Helmholtz </a:t>
            </a:r>
            <a:r>
              <a:rPr lang="en-GB" b="1" spc="-1" dirty="0">
                <a:solidFill>
                  <a:srgbClr val="0070C0"/>
                </a:solidFill>
                <a:latin typeface="Arial"/>
                <a:ea typeface="Arial"/>
              </a:rPr>
              <a:t>O</a:t>
            </a:r>
            <a:r>
              <a:rPr lang="en-GB" sz="1800" b="1" strike="noStrike" spc="-1" dirty="0">
                <a:solidFill>
                  <a:srgbClr val="0070C0"/>
                </a:solidFill>
                <a:latin typeface="Arial"/>
                <a:ea typeface="Arial"/>
              </a:rPr>
              <a:t>pen Scien</a:t>
            </a:r>
            <a:r>
              <a:rPr lang="en-GB" b="1" spc="-1" dirty="0">
                <a:solidFill>
                  <a:srgbClr val="0070C0"/>
                </a:solidFill>
                <a:latin typeface="Arial"/>
                <a:ea typeface="Arial"/>
              </a:rPr>
              <a:t>ce Office </a:t>
            </a:r>
            <a:endParaRPr lang="en-GB" sz="1800" b="0" strike="noStrike" spc="-1" dirty="0">
              <a:solidFill>
                <a:srgbClr val="0070C0"/>
              </a:solidFill>
              <a:latin typeface="Arial"/>
            </a:endParaRP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GB" sz="18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Forum of </a:t>
            </a:r>
            <a:r>
              <a:rPr lang="en-GB" sz="1800" b="1" strike="noStrike" spc="-1" dirty="0">
                <a:solidFill>
                  <a:srgbClr val="0070C0"/>
                </a:solidFill>
                <a:latin typeface="Arial"/>
                <a:ea typeface="Arial"/>
              </a:rPr>
              <a:t>open discussion </a:t>
            </a:r>
            <a:r>
              <a:rPr lang="en-GB" sz="18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and ideas sharing</a:t>
            </a:r>
            <a:endParaRPr lang="en-GB" sz="1800" b="0" strike="noStrike" spc="-1" dirty="0">
              <a:solidFill>
                <a:srgbClr val="333333"/>
              </a:solidFill>
              <a:latin typeface="Arial"/>
            </a:endParaRP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GB" b="1" i="1" spc="-1" dirty="0">
                <a:solidFill>
                  <a:srgbClr val="002060"/>
                </a:solidFill>
                <a:ea typeface="Arial"/>
              </a:rPr>
              <a:t>RDM FAQ list </a:t>
            </a:r>
            <a:r>
              <a:rPr lang="en-GB" spc="-1" dirty="0">
                <a:ea typeface="Arial"/>
              </a:rPr>
              <a:t>drawn up and points addressed</a:t>
            </a: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GB" b="1" spc="-1" dirty="0">
                <a:solidFill>
                  <a:srgbClr val="002060"/>
                </a:solidFill>
                <a:ea typeface="Arial"/>
              </a:rPr>
              <a:t>Future plans </a:t>
            </a:r>
            <a:r>
              <a:rPr lang="en-GB" spc="-1" dirty="0">
                <a:ea typeface="Arial"/>
              </a:rPr>
              <a:t>and updates </a:t>
            </a:r>
            <a:r>
              <a:rPr lang="en-GB" spc="-1" dirty="0">
                <a:solidFill>
                  <a:srgbClr val="333333"/>
                </a:solidFill>
                <a:ea typeface="Arial"/>
              </a:rPr>
              <a:t>for RDM</a:t>
            </a: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endParaRPr lang="en-GB" sz="1800" b="0" strike="noStrike" spc="-1" dirty="0">
              <a:solidFill>
                <a:srgbClr val="33333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77" y="3079497"/>
            <a:ext cx="1763925" cy="17639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2738" y="956131"/>
            <a:ext cx="8429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spc="-1" dirty="0" err="1">
                <a:solidFill>
                  <a:srgbClr val="333333"/>
                </a:solidFill>
                <a:ea typeface="Arial"/>
              </a:rPr>
              <a:t>Slides</a:t>
            </a:r>
            <a:r>
              <a:rPr lang="de-DE" i="1" spc="-1" dirty="0">
                <a:solidFill>
                  <a:srgbClr val="333333"/>
                </a:solidFill>
                <a:ea typeface="Arial"/>
              </a:rPr>
              <a:t> </a:t>
            </a:r>
            <a:r>
              <a:rPr lang="de-DE" i="1" spc="-1" dirty="0" err="1">
                <a:solidFill>
                  <a:srgbClr val="333333"/>
                </a:solidFill>
                <a:ea typeface="Arial"/>
              </a:rPr>
              <a:t>and</a:t>
            </a:r>
            <a:r>
              <a:rPr lang="de-DE" i="1" spc="-1" dirty="0">
                <a:solidFill>
                  <a:srgbClr val="333333"/>
                </a:solidFill>
                <a:ea typeface="Arial"/>
              </a:rPr>
              <a:t> </a:t>
            </a:r>
            <a:r>
              <a:rPr lang="de-DE" i="1" spc="-1" dirty="0" err="1">
                <a:solidFill>
                  <a:srgbClr val="333333"/>
                </a:solidFill>
                <a:ea typeface="Arial"/>
              </a:rPr>
              <a:t>information</a:t>
            </a:r>
            <a:r>
              <a:rPr lang="de-DE" i="1" spc="-1" dirty="0">
                <a:solidFill>
                  <a:srgbClr val="333333"/>
                </a:solidFill>
                <a:ea typeface="Arial"/>
              </a:rPr>
              <a:t> </a:t>
            </a:r>
            <a:r>
              <a:rPr lang="de-DE" i="1" spc="-1" dirty="0" err="1">
                <a:solidFill>
                  <a:srgbClr val="333333"/>
                </a:solidFill>
                <a:ea typeface="Arial"/>
              </a:rPr>
              <a:t>available</a:t>
            </a:r>
            <a:r>
              <a:rPr lang="de-DE" i="1" spc="-1" dirty="0">
                <a:solidFill>
                  <a:srgbClr val="333333"/>
                </a:solidFill>
                <a:ea typeface="Arial"/>
              </a:rPr>
              <a:t> on </a:t>
            </a:r>
            <a:r>
              <a:rPr lang="de-DE" i="1" spc="-1" dirty="0" err="1">
                <a:solidFill>
                  <a:srgbClr val="333333"/>
                </a:solidFill>
                <a:ea typeface="Arial"/>
              </a:rPr>
              <a:t>indico</a:t>
            </a:r>
            <a:r>
              <a:rPr lang="de-DE" i="1" spc="-1" dirty="0">
                <a:solidFill>
                  <a:srgbClr val="333333"/>
                </a:solidFill>
                <a:ea typeface="Arial"/>
              </a:rPr>
              <a:t> </a:t>
            </a:r>
            <a:r>
              <a:rPr lang="de-DE" b="1" i="1" spc="-1" dirty="0">
                <a:solidFill>
                  <a:srgbClr val="333333"/>
                </a:solidFill>
                <a:ea typeface="Arial"/>
              </a:rPr>
              <a:t>https://indico.gsi.de/event/14680/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422640" y="2304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18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Research Data Management FAQ </a:t>
            </a:r>
            <a:r>
              <a:rPr lang="de-DE" sz="1800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list</a:t>
            </a:r>
            <a:r>
              <a:rPr lang="de-DE" sz="18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 </a:t>
            </a:r>
            <a:r>
              <a:rPr lang="de-DE" sz="1800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generated</a:t>
            </a:r>
            <a:r>
              <a:rPr lang="de-DE" sz="18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 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322090" y="973200"/>
            <a:ext cx="8707609" cy="3677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6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What</a:t>
            </a:r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 data should I place in a repository? (raw/pre-processed?)</a:t>
            </a:r>
            <a:endParaRPr lang="en-US" sz="1600" b="0" strike="noStrike" spc="-1" dirty="0">
              <a:solidFill>
                <a:srgbClr val="333333"/>
              </a:solidFill>
              <a:latin typeface="Arial"/>
            </a:endParaRP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6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When</a:t>
            </a:r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 to publish data to repository?</a:t>
            </a:r>
            <a:endParaRPr lang="en-US" sz="1600" b="0" strike="noStrike" spc="-1" dirty="0">
              <a:solidFill>
                <a:srgbClr val="333333"/>
              </a:solidFill>
              <a:latin typeface="Arial"/>
            </a:endParaRP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6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How long </a:t>
            </a:r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should my data be accessible for?</a:t>
            </a:r>
            <a:endParaRPr lang="en-US" sz="1600" b="0" strike="noStrike" spc="-1" dirty="0">
              <a:solidFill>
                <a:srgbClr val="333333"/>
              </a:solidFill>
              <a:latin typeface="Arial"/>
            </a:endParaRP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6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Who</a:t>
            </a:r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 should be able to access my data?</a:t>
            </a:r>
            <a:endParaRPr lang="en-US" sz="1600" b="0" strike="noStrike" spc="-1" dirty="0">
              <a:solidFill>
                <a:srgbClr val="333333"/>
              </a:solidFill>
              <a:latin typeface="Arial"/>
            </a:endParaRP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6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Where</a:t>
            </a:r>
            <a:r>
              <a:rPr lang="en-US" sz="16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 should I publish my data? – Which are suitable repositories?</a:t>
            </a:r>
            <a:endParaRPr lang="en-US" sz="1600" b="0" strike="noStrike" spc="-1" dirty="0">
              <a:solidFill>
                <a:srgbClr val="333333"/>
              </a:solidFill>
              <a:latin typeface="Arial"/>
            </a:endParaRP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600" b="0" i="1" strike="noStrike" spc="-1" dirty="0">
                <a:solidFill>
                  <a:srgbClr val="C00000"/>
                </a:solidFill>
                <a:latin typeface="Arial"/>
                <a:ea typeface="Arial"/>
              </a:rPr>
              <a:t>How should researchers be rewarded for publishing data?</a:t>
            </a:r>
            <a:endParaRPr lang="en-US" sz="1600" b="0" strike="noStrike" spc="-1" dirty="0">
              <a:solidFill>
                <a:srgbClr val="C00000"/>
              </a:solidFill>
              <a:latin typeface="Arial"/>
            </a:endParaRP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600" b="0" i="1" strike="noStrike" spc="-1" dirty="0">
                <a:solidFill>
                  <a:srgbClr val="C00000"/>
                </a:solidFill>
                <a:latin typeface="Arial"/>
                <a:ea typeface="Arial"/>
              </a:rPr>
              <a:t>How can the time constraints on researchers (e.g. PhD students) be effectively managed?</a:t>
            </a: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600" i="1" spc="-1" dirty="0">
                <a:solidFill>
                  <a:srgbClr val="C00000"/>
                </a:solidFill>
                <a:latin typeface="Arial"/>
                <a:ea typeface="Arial"/>
              </a:rPr>
              <a:t>Where can I find information on RDM at GSI?</a:t>
            </a:r>
            <a:endParaRPr lang="en-US" sz="1600" b="0" i="1" strike="noStrike" spc="-1" dirty="0">
              <a:solidFill>
                <a:srgbClr val="C00000"/>
              </a:solidFill>
              <a:latin typeface="Arial"/>
              <a:ea typeface="Arial"/>
            </a:endParaRP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600" i="1" spc="-1" dirty="0">
                <a:solidFill>
                  <a:srgbClr val="C00000"/>
                </a:solidFill>
                <a:latin typeface="Arial"/>
                <a:ea typeface="Arial"/>
              </a:rPr>
              <a:t>What is the best way to inform and teach researchers and collaboration partners on RDM and steps to take?</a:t>
            </a:r>
          </a:p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600" b="0" i="1" strike="noStrike" spc="-1" dirty="0">
                <a:solidFill>
                  <a:srgbClr val="C00000"/>
                </a:solidFill>
                <a:latin typeface="Arial"/>
                <a:ea typeface="Arial"/>
              </a:rPr>
              <a:t>…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7067486" y="1155029"/>
            <a:ext cx="1686985" cy="8160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090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202130" y="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Questionnaire</a:t>
            </a:r>
            <a:r>
              <a:rPr lang="de-DE" sz="20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 Distributed after </a:t>
            </a:r>
            <a:r>
              <a:rPr lang="de-DE" sz="2000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th</a:t>
            </a:r>
            <a:r>
              <a:rPr lang="de-DE" sz="2000" b="1" spc="-1" dirty="0" err="1">
                <a:solidFill>
                  <a:srgbClr val="333333"/>
                </a:solidFill>
                <a:latin typeface="Arial"/>
                <a:ea typeface="Arial"/>
              </a:rPr>
              <a:t>e</a:t>
            </a:r>
            <a:r>
              <a:rPr lang="de-DE" sz="2000" b="1" spc="-1" dirty="0">
                <a:solidFill>
                  <a:srgbClr val="333333"/>
                </a:solidFill>
                <a:latin typeface="Arial"/>
                <a:ea typeface="Arial"/>
              </a:rPr>
              <a:t> </a:t>
            </a:r>
            <a:r>
              <a:rPr lang="de-DE" sz="2000" b="1" spc="-1" dirty="0" err="1">
                <a:solidFill>
                  <a:srgbClr val="333333"/>
                </a:solidFill>
                <a:latin typeface="Arial"/>
                <a:ea typeface="Arial"/>
              </a:rPr>
              <a:t>workshop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12" y="916960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10 responses from various groups</a:t>
            </a:r>
            <a:endParaRPr lang="en-GB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40871" y="913631"/>
            <a:ext cx="4213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Does your group need more information on: </a:t>
            </a:r>
            <a:endParaRPr lang="en-GB" sz="1600" i="1" dirty="0"/>
          </a:p>
        </p:txBody>
      </p:sp>
      <p:sp>
        <p:nvSpPr>
          <p:cNvPr id="31" name="Rectangle 30"/>
          <p:cNvSpPr/>
          <p:nvPr/>
        </p:nvSpPr>
        <p:spPr>
          <a:xfrm>
            <a:off x="69452" y="4347651"/>
            <a:ext cx="5088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Points raised: Many RDM policies -&gt; confusion</a:t>
            </a:r>
          </a:p>
          <a:p>
            <a:r>
              <a:rPr lang="en-US" sz="1600" b="1" i="1" dirty="0">
                <a:solidFill>
                  <a:srgbClr val="C00000"/>
                </a:solidFill>
              </a:rPr>
              <a:t>No metadata schemes used/available</a:t>
            </a:r>
            <a:endParaRPr lang="en-GB" sz="1600" b="1" i="1" dirty="0">
              <a:solidFill>
                <a:srgbClr val="C00000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2524" y="1293442"/>
            <a:ext cx="3699311" cy="1456328"/>
            <a:chOff x="32524" y="1293442"/>
            <a:chExt cx="3699311" cy="1456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10046" r="52097"/>
            <a:stretch/>
          </p:blipFill>
          <p:spPr>
            <a:xfrm>
              <a:off x="381471" y="1560755"/>
              <a:ext cx="1326989" cy="1184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524" y="1293442"/>
              <a:ext cx="36993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Prepared a data management plan?</a:t>
              </a:r>
              <a:endParaRPr lang="en-GB" sz="1400" i="1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4234" y="1848025"/>
              <a:ext cx="1304939" cy="634715"/>
            </a:xfrm>
            <a:prstGeom prst="rect">
              <a:avLst/>
            </a:prstGeom>
          </p:spPr>
        </p:pic>
        <p:sp>
          <p:nvSpPr>
            <p:cNvPr id="40" name="Rounded Rectangle 39"/>
            <p:cNvSpPr/>
            <p:nvPr/>
          </p:nvSpPr>
          <p:spPr>
            <a:xfrm>
              <a:off x="107074" y="1299172"/>
              <a:ext cx="3298278" cy="145059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4166" y="2831067"/>
            <a:ext cx="4408914" cy="1457748"/>
            <a:chOff x="74166" y="2831067"/>
            <a:chExt cx="4408914" cy="14577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2471" y="3124603"/>
              <a:ext cx="3288076" cy="115132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4166" y="2831067"/>
              <a:ext cx="440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What RD would your group consider making open?</a:t>
              </a:r>
              <a:endParaRPr lang="en-GB" sz="1400" i="1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6712" y="2838217"/>
              <a:ext cx="4396368" cy="145059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784834" y="1186438"/>
            <a:ext cx="4118238" cy="2069506"/>
            <a:chOff x="4932062" y="1186438"/>
            <a:chExt cx="3971010" cy="206950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2060" y="1431898"/>
              <a:ext cx="1360608" cy="162345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38824" y="3002028"/>
              <a:ext cx="127631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i="1" dirty="0"/>
                <a:t>Documenting RD</a:t>
              </a:r>
              <a:endParaRPr lang="en-GB" sz="1050" b="1" i="1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1201" y="1195716"/>
              <a:ext cx="1029977" cy="185418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715192" y="2997645"/>
              <a:ext cx="89479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i="1" dirty="0"/>
                <a:t>Open Data </a:t>
              </a:r>
              <a:endParaRPr lang="en-GB" sz="1050" b="1" i="1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52742" y="1186438"/>
              <a:ext cx="1022827" cy="185611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824269" y="3002028"/>
              <a:ext cx="102303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i="1" dirty="0"/>
                <a:t>Data Policies</a:t>
              </a:r>
              <a:endParaRPr lang="en-GB" sz="1050" b="1" i="1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5137" y="1252185"/>
              <a:ext cx="1482549" cy="165154"/>
            </a:xfrm>
            <a:prstGeom prst="rect">
              <a:avLst/>
            </a:prstGeom>
          </p:spPr>
        </p:pic>
        <p:sp>
          <p:nvSpPr>
            <p:cNvPr id="46" name="Rounded Rectangle 45"/>
            <p:cNvSpPr/>
            <p:nvPr/>
          </p:nvSpPr>
          <p:spPr>
            <a:xfrm>
              <a:off x="4932062" y="1231303"/>
              <a:ext cx="3971010" cy="202025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784833" y="3251560"/>
            <a:ext cx="4185745" cy="1701026"/>
            <a:chOff x="4991684" y="3251560"/>
            <a:chExt cx="3911388" cy="170102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26470" y="3333750"/>
              <a:ext cx="202242" cy="1388673"/>
            </a:xfrm>
            <a:prstGeom prst="rect">
              <a:avLst/>
            </a:prstGeom>
          </p:spPr>
        </p:pic>
        <p:grpSp>
          <p:nvGrpSpPr>
            <p:cNvPr id="45" name="Group 44"/>
            <p:cNvGrpSpPr/>
            <p:nvPr/>
          </p:nvGrpSpPr>
          <p:grpSpPr>
            <a:xfrm>
              <a:off x="4991684" y="3251560"/>
              <a:ext cx="3911388" cy="1701026"/>
              <a:chOff x="4991684" y="3251560"/>
              <a:chExt cx="3911388" cy="170102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52646" y="3302306"/>
                <a:ext cx="850801" cy="1456821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204604" y="4696316"/>
                <a:ext cx="103906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i="1" dirty="0"/>
                  <a:t>Data storage </a:t>
                </a:r>
                <a:endParaRPr lang="en-GB" sz="1050" b="1" i="1" dirty="0"/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15192" y="3286093"/>
                <a:ext cx="812946" cy="143162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6887720" y="4696316"/>
                <a:ext cx="52931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i="1" dirty="0"/>
                  <a:t>ELNs</a:t>
                </a:r>
                <a:endParaRPr lang="en-GB" sz="1050" b="1" i="1" dirty="0"/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2"/>
              <a:srcRect t="13664"/>
              <a:stretch/>
            </p:blipFill>
            <p:spPr>
              <a:xfrm>
                <a:off x="7824269" y="3349978"/>
                <a:ext cx="770365" cy="1381616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7849267" y="4698670"/>
                <a:ext cx="99418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i="1" dirty="0"/>
                  <a:t>RD Lifecycle</a:t>
                </a:r>
                <a:endParaRPr lang="en-GB" sz="1050" b="1" i="1" dirty="0"/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4991684" y="3251560"/>
                <a:ext cx="3911388" cy="169867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9748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239760" y="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r>
              <a:rPr lang="en-GB" sz="20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Infrastructure</a:t>
            </a:r>
            <a:endParaRPr lang="de-DE" sz="2000" spc="-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0" y="2357012"/>
            <a:ext cx="1142060" cy="23538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1451" y="896183"/>
            <a:ext cx="68117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i="1" dirty="0">
                <a:solidFill>
                  <a:srgbClr val="00B050"/>
                </a:solidFill>
              </a:rPr>
              <a:t>Data Management </a:t>
            </a:r>
            <a:r>
              <a:rPr lang="de-DE" dirty="0" err="1"/>
              <a:t>with</a:t>
            </a:r>
            <a:r>
              <a:rPr lang="de-DE" dirty="0"/>
              <a:t> easy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tool</a:t>
            </a:r>
            <a:r>
              <a:rPr lang="de-DE" dirty="0"/>
              <a:t>: e.g. </a:t>
            </a:r>
            <a:r>
              <a:rPr lang="de-DE" dirty="0">
                <a:solidFill>
                  <a:srgbClr val="C00000"/>
                </a:solidFill>
              </a:rPr>
              <a:t>RDMO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Plans for </a:t>
            </a:r>
            <a:r>
              <a:rPr lang="en-US" b="1" i="1" dirty="0">
                <a:solidFill>
                  <a:srgbClr val="00B050"/>
                </a:solidFill>
              </a:rPr>
              <a:t>GSI data repository </a:t>
            </a:r>
            <a:r>
              <a:rPr lang="en-US" dirty="0"/>
              <a:t>underway in collaboration with library and documentation/IT departments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</a:rPr>
              <a:t>InvenioRDM</a:t>
            </a:r>
            <a:endParaRPr lang="en-US" dirty="0">
              <a:solidFill>
                <a:srgbClr val="C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DSPACE-CRIS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</a:rPr>
              <a:t>MyCore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meantime using </a:t>
            </a:r>
            <a:r>
              <a:rPr lang="en-US" dirty="0">
                <a:solidFill>
                  <a:srgbClr val="C00000"/>
                </a:solidFill>
              </a:rPr>
              <a:t>Zenodo/discipline specific repos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with other institutions and universities on solutions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long run; Open Science Projects (e.g. PUNCH4NFDI)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369" y="2075658"/>
            <a:ext cx="1695506" cy="922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03" y="971949"/>
            <a:ext cx="1886583" cy="1385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443" y="2075658"/>
            <a:ext cx="2142651" cy="9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01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422640" y="230400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16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Open Science @ GSI Next </a:t>
            </a:r>
            <a:r>
              <a:rPr lang="de-DE" sz="1600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Steps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258590" y="754951"/>
            <a:ext cx="7896581" cy="3677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57040" indent="-256680">
              <a:lnSpc>
                <a:spcPct val="100000"/>
              </a:lnSpc>
              <a:buClr>
                <a:srgbClr val="FDBB63"/>
              </a:buClr>
              <a:buFont typeface="Wingdings" charset="2"/>
              <a:buChar char=""/>
            </a:pPr>
            <a:endParaRPr lang="en-US" sz="1400" spc="-1" dirty="0">
              <a:latin typeface="Arial"/>
              <a:ea typeface="Arial"/>
            </a:endParaRPr>
          </a:p>
          <a:p>
            <a:pPr marL="257040" indent="-256680">
              <a:buClr>
                <a:srgbClr val="FDBB63"/>
              </a:buClr>
              <a:buFont typeface="Wingdings" charset="2"/>
              <a:buChar char=""/>
            </a:pPr>
            <a:r>
              <a:rPr lang="en-GB" sz="1400" spc="-1" dirty="0">
                <a:solidFill>
                  <a:srgbClr val="00642D"/>
                </a:solidFill>
                <a:ea typeface="Arial"/>
              </a:rPr>
              <a:t>Ultimate goal is to make FAIR-(principles) data – steps needed to achieve this </a:t>
            </a:r>
          </a:p>
          <a:p>
            <a:pPr marL="360">
              <a:lnSpc>
                <a:spcPct val="100000"/>
              </a:lnSpc>
              <a:buClr>
                <a:srgbClr val="FDBB63"/>
              </a:buClr>
            </a:pPr>
            <a:endParaRPr lang="de-DE" sz="1400" spc="-1" dirty="0">
              <a:solidFill>
                <a:srgbClr val="00642D"/>
              </a:solidFill>
              <a:latin typeface="Arial"/>
              <a:ea typeface="Arial"/>
            </a:endParaRPr>
          </a:p>
          <a:p>
            <a:pPr marL="257040" indent="-256680">
              <a:lnSpc>
                <a:spcPct val="10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de-DE" sz="1400" spc="-1" dirty="0">
                <a:solidFill>
                  <a:srgbClr val="00642D"/>
                </a:solidFill>
                <a:latin typeface="Arial"/>
                <a:ea typeface="Arial"/>
              </a:rPr>
              <a:t>RDM </a:t>
            </a:r>
            <a:r>
              <a:rPr lang="de-DE" sz="1400" spc="-1" dirty="0" err="1">
                <a:solidFill>
                  <a:srgbClr val="00642D"/>
                </a:solidFill>
                <a:latin typeface="Arial"/>
                <a:ea typeface="Arial"/>
              </a:rPr>
              <a:t>under</a:t>
            </a:r>
            <a:r>
              <a:rPr lang="de-DE" sz="1400" spc="-1" dirty="0">
                <a:solidFill>
                  <a:srgbClr val="00642D"/>
                </a:solidFill>
                <a:latin typeface="Arial"/>
                <a:ea typeface="Arial"/>
              </a:rPr>
              <a:t> </a:t>
            </a:r>
            <a:r>
              <a:rPr lang="de-DE" sz="1400" spc="-1" dirty="0" err="1">
                <a:solidFill>
                  <a:srgbClr val="00642D"/>
                </a:solidFill>
                <a:latin typeface="Arial"/>
                <a:ea typeface="Arial"/>
              </a:rPr>
              <a:t>development</a:t>
            </a:r>
            <a:r>
              <a:rPr lang="de-DE" sz="1400" spc="-1" dirty="0">
                <a:solidFill>
                  <a:srgbClr val="00642D"/>
                </a:solidFill>
                <a:latin typeface="Arial"/>
                <a:ea typeface="Arial"/>
              </a:rPr>
              <a:t> at GSI, a </a:t>
            </a:r>
            <a:r>
              <a:rPr lang="de-DE" sz="1400" spc="-1" dirty="0" err="1">
                <a:solidFill>
                  <a:srgbClr val="00642D"/>
                </a:solidFill>
                <a:latin typeface="Arial"/>
                <a:ea typeface="Arial"/>
              </a:rPr>
              <a:t>step-wise</a:t>
            </a:r>
            <a:r>
              <a:rPr lang="de-DE" sz="1400" spc="-1" dirty="0">
                <a:solidFill>
                  <a:srgbClr val="00642D"/>
                </a:solidFill>
                <a:latin typeface="Arial"/>
                <a:ea typeface="Arial"/>
              </a:rPr>
              <a:t> iterative </a:t>
            </a:r>
            <a:r>
              <a:rPr lang="de-DE" sz="1400" spc="-1" dirty="0" err="1">
                <a:solidFill>
                  <a:srgbClr val="00642D"/>
                </a:solidFill>
                <a:latin typeface="Arial"/>
                <a:ea typeface="Arial"/>
              </a:rPr>
              <a:t>approach</a:t>
            </a:r>
            <a:r>
              <a:rPr lang="de-DE" sz="1400" spc="-1" dirty="0">
                <a:solidFill>
                  <a:srgbClr val="00642D"/>
                </a:solidFill>
                <a:latin typeface="Arial"/>
                <a:ea typeface="Arial"/>
              </a:rPr>
              <a:t> </a:t>
            </a:r>
            <a:r>
              <a:rPr lang="de-DE" sz="1400" spc="-1" dirty="0" err="1">
                <a:solidFill>
                  <a:srgbClr val="00642D"/>
                </a:solidFill>
                <a:latin typeface="Arial"/>
                <a:ea typeface="Arial"/>
              </a:rPr>
              <a:t>is</a:t>
            </a:r>
            <a:r>
              <a:rPr lang="de-DE" sz="1400" spc="-1" dirty="0">
                <a:solidFill>
                  <a:srgbClr val="00642D"/>
                </a:solidFill>
                <a:latin typeface="Arial"/>
                <a:ea typeface="Arial"/>
              </a:rPr>
              <a:t> </a:t>
            </a:r>
            <a:r>
              <a:rPr lang="de-DE" sz="1400" spc="-1" dirty="0" err="1">
                <a:solidFill>
                  <a:srgbClr val="00642D"/>
                </a:solidFill>
                <a:latin typeface="Arial"/>
                <a:ea typeface="Arial"/>
              </a:rPr>
              <a:t>underway</a:t>
            </a:r>
            <a:r>
              <a:rPr lang="de-DE" sz="1400" spc="-1" dirty="0">
                <a:solidFill>
                  <a:srgbClr val="00642D"/>
                </a:solidFill>
                <a:latin typeface="Arial"/>
                <a:ea typeface="Arial"/>
              </a:rPr>
              <a:t> </a:t>
            </a:r>
            <a:r>
              <a:rPr lang="de-DE" sz="1400" spc="-1" dirty="0" err="1">
                <a:solidFill>
                  <a:srgbClr val="00642D"/>
                </a:solidFill>
                <a:latin typeface="Arial"/>
                <a:ea typeface="Arial"/>
              </a:rPr>
              <a:t>to</a:t>
            </a:r>
            <a:r>
              <a:rPr lang="de-DE" sz="1400" spc="-1" dirty="0">
                <a:solidFill>
                  <a:srgbClr val="00642D"/>
                </a:solidFill>
                <a:latin typeface="Arial"/>
                <a:ea typeface="Arial"/>
              </a:rPr>
              <a:t> </a:t>
            </a:r>
            <a:r>
              <a:rPr lang="de-DE" sz="1400" spc="-1" dirty="0" err="1">
                <a:solidFill>
                  <a:srgbClr val="00642D"/>
                </a:solidFill>
                <a:latin typeface="Arial"/>
                <a:ea typeface="Arial"/>
              </a:rPr>
              <a:t>best</a:t>
            </a:r>
            <a:r>
              <a:rPr lang="de-DE" sz="1400" spc="-1" dirty="0">
                <a:solidFill>
                  <a:srgbClr val="00642D"/>
                </a:solidFill>
                <a:latin typeface="Arial"/>
                <a:ea typeface="Arial"/>
              </a:rPr>
              <a:t> </a:t>
            </a:r>
            <a:r>
              <a:rPr lang="de-DE" sz="1400" spc="-1" dirty="0" err="1">
                <a:solidFill>
                  <a:srgbClr val="00642D"/>
                </a:solidFill>
                <a:latin typeface="Arial"/>
                <a:ea typeface="Arial"/>
              </a:rPr>
              <a:t>suit</a:t>
            </a:r>
            <a:r>
              <a:rPr lang="de-DE" sz="1400" spc="-1" dirty="0">
                <a:solidFill>
                  <a:srgbClr val="00642D"/>
                </a:solidFill>
                <a:latin typeface="Arial"/>
                <a:ea typeface="Arial"/>
              </a:rPr>
              <a:t> </a:t>
            </a:r>
            <a:r>
              <a:rPr lang="de-DE" sz="1400" spc="-1" dirty="0" err="1">
                <a:solidFill>
                  <a:srgbClr val="00642D"/>
                </a:solidFill>
                <a:latin typeface="Arial"/>
                <a:ea typeface="Arial"/>
              </a:rPr>
              <a:t>the</a:t>
            </a:r>
            <a:r>
              <a:rPr lang="de-DE" sz="1400" spc="-1" dirty="0">
                <a:solidFill>
                  <a:srgbClr val="00642D"/>
                </a:solidFill>
                <a:latin typeface="Arial"/>
                <a:ea typeface="Arial"/>
              </a:rPr>
              <a:t> </a:t>
            </a:r>
            <a:r>
              <a:rPr lang="de-DE" sz="1400" spc="-1" dirty="0" err="1">
                <a:solidFill>
                  <a:srgbClr val="00642D"/>
                </a:solidFill>
                <a:latin typeface="Arial"/>
                <a:ea typeface="Arial"/>
              </a:rPr>
              <a:t>research</a:t>
            </a:r>
            <a:r>
              <a:rPr lang="de-DE" sz="1400" spc="-1" dirty="0">
                <a:solidFill>
                  <a:srgbClr val="00642D"/>
                </a:solidFill>
                <a:latin typeface="Arial"/>
                <a:ea typeface="Arial"/>
              </a:rPr>
              <a:t> </a:t>
            </a:r>
            <a:r>
              <a:rPr lang="de-DE" sz="1400" spc="-1" dirty="0" err="1">
                <a:solidFill>
                  <a:srgbClr val="00642D"/>
                </a:solidFill>
                <a:latin typeface="Arial"/>
                <a:ea typeface="Arial"/>
              </a:rPr>
              <a:t>areas</a:t>
            </a:r>
            <a:r>
              <a:rPr lang="de-DE" sz="1400" spc="-1" dirty="0">
                <a:solidFill>
                  <a:srgbClr val="00642D"/>
                </a:solidFill>
                <a:latin typeface="Arial"/>
                <a:ea typeface="Arial"/>
              </a:rPr>
              <a:t> </a:t>
            </a:r>
          </a:p>
          <a:p>
            <a:pPr marL="360">
              <a:lnSpc>
                <a:spcPct val="100000"/>
              </a:lnSpc>
              <a:buClr>
                <a:srgbClr val="FDBB63"/>
              </a:buClr>
            </a:pPr>
            <a:endParaRPr lang="en-US" sz="1400" spc="-1" dirty="0">
              <a:latin typeface="Arial"/>
              <a:ea typeface="Arial"/>
            </a:endParaRPr>
          </a:p>
          <a:p>
            <a:pPr marL="257040" indent="-256680">
              <a:lnSpc>
                <a:spcPct val="10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400" spc="-1" dirty="0">
                <a:solidFill>
                  <a:srgbClr val="0070C0"/>
                </a:solidFill>
                <a:latin typeface="Arial"/>
                <a:ea typeface="Arial"/>
              </a:rPr>
              <a:t>RDM software under testing (RDMO). Data management plan templates made available</a:t>
            </a:r>
          </a:p>
          <a:p>
            <a:pPr marL="257040" indent="-256680">
              <a:lnSpc>
                <a:spcPct val="100000"/>
              </a:lnSpc>
              <a:buClr>
                <a:srgbClr val="FDBB63"/>
              </a:buClr>
              <a:buFont typeface="Wingdings" charset="2"/>
              <a:buChar char=""/>
            </a:pPr>
            <a:endParaRPr lang="en-US" sz="1400" spc="-1" dirty="0">
              <a:solidFill>
                <a:srgbClr val="0070C0"/>
              </a:solidFill>
              <a:latin typeface="Arial"/>
              <a:ea typeface="Arial"/>
            </a:endParaRPr>
          </a:p>
          <a:p>
            <a:pPr marL="257040" indent="-256680">
              <a:lnSpc>
                <a:spcPct val="10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400" spc="-1" dirty="0">
                <a:solidFill>
                  <a:srgbClr val="0070C0"/>
                </a:solidFill>
                <a:latin typeface="Arial"/>
                <a:ea typeface="Arial"/>
              </a:rPr>
              <a:t>Agreement with Helmholtz </a:t>
            </a:r>
            <a:r>
              <a:rPr lang="en-US" sz="1400" spc="-1" dirty="0" err="1">
                <a:solidFill>
                  <a:srgbClr val="0070C0"/>
                </a:solidFill>
                <a:latin typeface="Arial"/>
                <a:ea typeface="Arial"/>
              </a:rPr>
              <a:t>centres</a:t>
            </a:r>
            <a:r>
              <a:rPr lang="en-US" sz="1400" spc="-1" dirty="0">
                <a:solidFill>
                  <a:srgbClr val="0070C0"/>
                </a:solidFill>
                <a:latin typeface="Arial"/>
                <a:ea typeface="Arial"/>
              </a:rPr>
              <a:t> collaboration development of suitable RD repository</a:t>
            </a:r>
          </a:p>
          <a:p>
            <a:pPr marL="360">
              <a:lnSpc>
                <a:spcPct val="100000"/>
              </a:lnSpc>
              <a:buClr>
                <a:srgbClr val="FDBB63"/>
              </a:buClr>
            </a:pPr>
            <a:endParaRPr lang="en-US" sz="1400" spc="-1" dirty="0">
              <a:latin typeface="Arial"/>
              <a:ea typeface="Arial"/>
            </a:endParaRPr>
          </a:p>
          <a:p>
            <a:pPr marL="257040" indent="-256680">
              <a:buClr>
                <a:srgbClr val="FDBB63"/>
              </a:buClr>
              <a:buFont typeface="Wingdings" charset="2"/>
              <a:buChar char=""/>
            </a:pPr>
            <a:r>
              <a:rPr lang="en-US" sz="1400" spc="-1" dirty="0">
                <a:solidFill>
                  <a:srgbClr val="C00000"/>
                </a:solidFill>
                <a:ea typeface="Arial"/>
              </a:rPr>
              <a:t>Find a suitable global GSI Metadata standardization</a:t>
            </a:r>
          </a:p>
          <a:p>
            <a:pPr marL="360">
              <a:buClr>
                <a:srgbClr val="FDBB63"/>
              </a:buClr>
            </a:pPr>
            <a:endParaRPr lang="en-US" sz="1400" spc="-1" dirty="0">
              <a:solidFill>
                <a:srgbClr val="C00000"/>
              </a:solidFill>
              <a:latin typeface="Arial"/>
              <a:ea typeface="Arial"/>
            </a:endParaRPr>
          </a:p>
          <a:p>
            <a:pPr marL="257040" indent="-256680">
              <a:lnSpc>
                <a:spcPct val="10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400" spc="-1" dirty="0">
                <a:solidFill>
                  <a:srgbClr val="C00000"/>
                </a:solidFill>
                <a:latin typeface="Arial"/>
                <a:ea typeface="Arial"/>
              </a:rPr>
              <a:t>Continued contribution to OS projects (e.g. PUNCH4NFDI, ELEMENTS, </a:t>
            </a:r>
            <a:r>
              <a:rPr lang="en-US" sz="1400" spc="-1" dirty="0" err="1">
                <a:solidFill>
                  <a:srgbClr val="C00000"/>
                </a:solidFill>
                <a:latin typeface="Arial"/>
                <a:ea typeface="Arial"/>
              </a:rPr>
              <a:t>Eurolabs</a:t>
            </a:r>
            <a:r>
              <a:rPr lang="en-US" sz="1400" spc="-1" dirty="0">
                <a:solidFill>
                  <a:srgbClr val="C00000"/>
                </a:solidFill>
                <a:latin typeface="Arial"/>
                <a:ea typeface="Arial"/>
              </a:rPr>
              <a:t>, EOSC…)</a:t>
            </a:r>
          </a:p>
          <a:p>
            <a:pPr marL="360">
              <a:lnSpc>
                <a:spcPct val="100000"/>
              </a:lnSpc>
              <a:buClr>
                <a:srgbClr val="FDBB63"/>
              </a:buClr>
            </a:pPr>
            <a:endParaRPr lang="de-DE" sz="1400" b="0" strike="noStrike" spc="-1" dirty="0">
              <a:latin typeface="Arial"/>
              <a:ea typeface="Arial"/>
            </a:endParaRPr>
          </a:p>
          <a:p>
            <a:pPr marL="257040" indent="-256680">
              <a:lnSpc>
                <a:spcPct val="10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de-DE" sz="1400" spc="-1" dirty="0">
                <a:solidFill>
                  <a:schemeClr val="accent4">
                    <a:lumMod val="50000"/>
                  </a:schemeClr>
                </a:solidFill>
                <a:latin typeface="Arial"/>
                <a:ea typeface="Arial"/>
              </a:rPr>
              <a:t>Communication </a:t>
            </a:r>
            <a:r>
              <a:rPr lang="de-DE" sz="1400" spc="-1" dirty="0" err="1">
                <a:solidFill>
                  <a:schemeClr val="accent4">
                    <a:lumMod val="50000"/>
                  </a:schemeClr>
                </a:solidFill>
                <a:latin typeface="Arial"/>
                <a:ea typeface="Arial"/>
              </a:rPr>
              <a:t>with</a:t>
            </a:r>
            <a:r>
              <a:rPr lang="de-DE" sz="1400" spc="-1" dirty="0">
                <a:solidFill>
                  <a:schemeClr val="accent4">
                    <a:lumMod val="50000"/>
                  </a:schemeClr>
                </a:solidFill>
                <a:latin typeface="Arial"/>
                <a:ea typeface="Arial"/>
              </a:rPr>
              <a:t> Researchers </a:t>
            </a:r>
            <a:r>
              <a:rPr lang="de-DE" sz="1400" spc="-1" dirty="0" err="1">
                <a:solidFill>
                  <a:schemeClr val="accent4">
                    <a:lumMod val="50000"/>
                  </a:schemeClr>
                </a:solidFill>
                <a:latin typeface="Arial"/>
                <a:ea typeface="Arial"/>
              </a:rPr>
              <a:t>feedback</a:t>
            </a:r>
            <a:r>
              <a:rPr lang="de-DE" sz="1400" spc="-1" dirty="0">
                <a:solidFill>
                  <a:schemeClr val="accent4">
                    <a:lumMod val="50000"/>
                  </a:schemeClr>
                </a:solidFill>
                <a:latin typeface="Arial"/>
                <a:ea typeface="Arial"/>
              </a:rPr>
              <a:t>, </a:t>
            </a:r>
            <a:r>
              <a:rPr lang="de-DE" sz="1400" spc="-1" dirty="0" err="1">
                <a:solidFill>
                  <a:schemeClr val="accent4">
                    <a:lumMod val="50000"/>
                  </a:schemeClr>
                </a:solidFill>
                <a:latin typeface="Arial"/>
                <a:ea typeface="Arial"/>
              </a:rPr>
              <a:t>education</a:t>
            </a:r>
            <a:r>
              <a:rPr lang="de-DE" sz="1400" spc="-1" dirty="0">
                <a:solidFill>
                  <a:schemeClr val="accent4">
                    <a:lumMod val="50000"/>
                  </a:schemeClr>
                </a:solidFill>
                <a:latin typeface="Arial"/>
                <a:ea typeface="Arial"/>
              </a:rPr>
              <a:t> </a:t>
            </a:r>
          </a:p>
          <a:p>
            <a:pPr marL="257040" indent="-256680">
              <a:lnSpc>
                <a:spcPct val="100000"/>
              </a:lnSpc>
              <a:buClr>
                <a:srgbClr val="FDBB63"/>
              </a:buClr>
              <a:buFont typeface="Wingdings" charset="2"/>
              <a:buChar char=""/>
            </a:pPr>
            <a:endParaRPr lang="de-DE" sz="1400" spc="-1" dirty="0">
              <a:solidFill>
                <a:schemeClr val="accent4">
                  <a:lumMod val="50000"/>
                </a:schemeClr>
              </a:solidFill>
              <a:latin typeface="Arial"/>
              <a:ea typeface="Arial"/>
            </a:endParaRPr>
          </a:p>
          <a:p>
            <a:pPr marL="257040" indent="-256680">
              <a:lnSpc>
                <a:spcPct val="100000"/>
              </a:lnSpc>
              <a:buClr>
                <a:srgbClr val="FDBB63"/>
              </a:buClr>
              <a:buFont typeface="Wingdings" charset="2"/>
              <a:buChar char=""/>
            </a:pPr>
            <a:r>
              <a:rPr lang="en-US" sz="1400" spc="-1" dirty="0">
                <a:solidFill>
                  <a:schemeClr val="accent4">
                    <a:lumMod val="50000"/>
                  </a:schemeClr>
                </a:solidFill>
                <a:latin typeface="Arial"/>
                <a:ea typeface="Arial"/>
              </a:rPr>
              <a:t>Communication with external communities and sharing of ideas and infrastructure developments  </a:t>
            </a:r>
            <a:endParaRPr lang="en-US" sz="1600" b="0" strike="noStrike" spc="-1" dirty="0">
              <a:solidFill>
                <a:schemeClr val="accent4">
                  <a:lumMod val="50000"/>
                </a:schemeClr>
              </a:solidFill>
              <a:latin typeface="Arial"/>
              <a:ea typeface="Arial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78" y="964458"/>
            <a:ext cx="1113250" cy="103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-1" t="10046" r="57326"/>
          <a:stretch/>
        </p:blipFill>
        <p:spPr>
          <a:xfrm>
            <a:off x="8027636" y="3869352"/>
            <a:ext cx="1029962" cy="1031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809" y="2144097"/>
            <a:ext cx="878781" cy="6451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0590" y="2968954"/>
            <a:ext cx="1020582" cy="4925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32000" cy="4536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4BAD6E-0800-A81E-D1ED-B27DD62AD632}"/>
              </a:ext>
            </a:extLst>
          </p:cNvPr>
          <p:cNvSpPr txBox="1"/>
          <p:nvPr/>
        </p:nvSpPr>
        <p:spPr>
          <a:xfrm>
            <a:off x="3171616" y="4531635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i="1" dirty="0">
                <a:solidFill>
                  <a:srgbClr val="00B050"/>
                </a:solidFill>
              </a:rPr>
              <a:t>Thanks for your attention!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22122"/>
            <a:ext cx="9144000" cy="4221378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t="6699"/>
          <a:stretch/>
        </p:blipFill>
        <p:spPr>
          <a:xfrm>
            <a:off x="3089250" y="1230684"/>
            <a:ext cx="3066187" cy="207773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19" y="-49615"/>
            <a:ext cx="6700979" cy="5906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b="1" spc="-1" dirty="0">
                <a:ea typeface="Arial"/>
              </a:rPr>
              <a:t>GSI Helmholtz </a:t>
            </a:r>
            <a:r>
              <a:rPr lang="de-DE" sz="2000" b="1" spc="-1" dirty="0" err="1">
                <a:ea typeface="Arial"/>
              </a:rPr>
              <a:t>Centre</a:t>
            </a:r>
            <a:r>
              <a:rPr lang="de-DE" sz="2000" b="1" spc="-1" dirty="0">
                <a:ea typeface="Arial"/>
              </a:rPr>
              <a:t> </a:t>
            </a:r>
            <a:r>
              <a:rPr lang="de-DE" sz="2000" b="1" spc="-1" dirty="0" err="1">
                <a:ea typeface="Arial"/>
              </a:rPr>
              <a:t>for</a:t>
            </a:r>
            <a:r>
              <a:rPr lang="de-DE" sz="2000" b="1" spc="-1" dirty="0">
                <a:ea typeface="Arial"/>
              </a:rPr>
              <a:t> Heavy-</a:t>
            </a:r>
            <a:r>
              <a:rPr lang="de-DE" sz="2000" b="1" spc="-1" dirty="0" err="1">
                <a:ea typeface="Arial"/>
              </a:rPr>
              <a:t>ion</a:t>
            </a:r>
            <a:r>
              <a:rPr lang="de-DE" sz="2000" b="1" spc="-1" dirty="0">
                <a:ea typeface="Arial"/>
              </a:rPr>
              <a:t> Research</a:t>
            </a:r>
            <a:endParaRPr lang="en-US" sz="3200" spc="-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126623" y="909142"/>
            <a:ext cx="9397246" cy="1264293"/>
          </a:xfrm>
        </p:spPr>
        <p:txBody>
          <a:bodyPr/>
          <a:lstStyle/>
          <a:p>
            <a:pPr marL="0" indent="0" algn="ctr">
              <a:buNone/>
            </a:pPr>
            <a:r>
              <a: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Darmstadt, Germany: </a:t>
            </a:r>
            <a:r>
              <a:rPr lang="en-GB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Heavy-ion accelerator laboratory</a:t>
            </a:r>
            <a:r>
              <a: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1350+ employees + 700 external users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endParaRPr lang="en-GB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9" name="Content Placeholder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15" y="2904540"/>
            <a:ext cx="893748" cy="2071872"/>
          </a:xfrm>
          <a:prstGeom prst="rect">
            <a:avLst/>
          </a:prstGeom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6322094" y="2086408"/>
            <a:ext cx="2758258" cy="2890004"/>
          </a:xfrm>
          <a:prstGeom prst="roundRect">
            <a:avLst>
              <a:gd name="adj" fmla="val 1988"/>
            </a:avLst>
          </a:prstGeom>
          <a:solidFill>
            <a:schemeClr val="bg1">
              <a:alpha val="55000"/>
            </a:schemeClr>
          </a:solidFill>
          <a:ln w="19050">
            <a:solidFill>
              <a:schemeClr val="accent6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of interest:</a:t>
            </a:r>
            <a:endParaRPr lang="en-US" sz="1400" b="1" i="1" dirty="0">
              <a:solidFill>
                <a:srgbClr val="00206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400" b="1" i="1" dirty="0"/>
              <a:t>Accelerator Physics</a:t>
            </a:r>
          </a:p>
          <a:p>
            <a:pPr algn="ctr">
              <a:spcAft>
                <a:spcPts val="600"/>
              </a:spcAft>
            </a:pP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Detector Development</a:t>
            </a:r>
            <a:endParaRPr lang="en-US" sz="1400" b="1" i="1" dirty="0"/>
          </a:p>
          <a:p>
            <a:pPr algn="ctr">
              <a:spcAft>
                <a:spcPts val="600"/>
              </a:spcAft>
            </a:pP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en-US" sz="1400" b="1" i="1" dirty="0"/>
              <a:t> Physics</a:t>
            </a:r>
          </a:p>
          <a:p>
            <a:pPr algn="ctr">
              <a:spcAft>
                <a:spcPts val="600"/>
              </a:spcAft>
            </a:pP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Nuclear and particle Physics</a:t>
            </a:r>
          </a:p>
          <a:p>
            <a:pPr algn="ctr">
              <a:spcAft>
                <a:spcPts val="600"/>
              </a:spcAft>
            </a:pP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Plasma Physics</a:t>
            </a:r>
            <a:r>
              <a:rPr lang="en-US" sz="1400" b="1" i="1" dirty="0"/>
              <a:t> </a:t>
            </a:r>
            <a:endParaRPr lang="en-GB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Biophysics</a:t>
            </a:r>
          </a:p>
          <a:p>
            <a:pPr algn="ctr">
              <a:spcAft>
                <a:spcPts val="600"/>
              </a:spcAft>
            </a:pP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Materials Research</a:t>
            </a:r>
          </a:p>
          <a:p>
            <a:pPr algn="ctr">
              <a:spcAft>
                <a:spcPts val="600"/>
              </a:spcAft>
            </a:pP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High-Performance Computing</a:t>
            </a:r>
          </a:p>
          <a:p>
            <a:pPr algn="ctr">
              <a:spcAft>
                <a:spcPts val="600"/>
              </a:spcAft>
            </a:pP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Theoretical Physics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68" y="1195135"/>
            <a:ext cx="1340187" cy="87829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97" y="1179582"/>
            <a:ext cx="1340770" cy="89384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7498" y="1254547"/>
            <a:ext cx="3013737" cy="3464897"/>
          </a:xfrm>
          <a:prstGeom prst="roundRect">
            <a:avLst>
              <a:gd name="adj" fmla="val 3293"/>
            </a:avLst>
          </a:prstGeom>
          <a:solidFill>
            <a:schemeClr val="bg1">
              <a:alpha val="55000"/>
            </a:schemeClr>
          </a:solidFill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</a:rPr>
              <a:t>Founded in </a:t>
            </a:r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</a:rPr>
              <a:t>1969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</a:rPr>
              <a:t>    </a:t>
            </a:r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</a:rPr>
              <a:t>Elements H to U can be accelerated 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</a:rPr>
              <a:t>	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</a:rPr>
              <a:t>   Discovery of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</a:rPr>
              <a:t>six new elements,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</a:rPr>
              <a:t>many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</a:rPr>
              <a:t>exotic nuclei</a:t>
            </a:r>
            <a:endParaRPr lang="en-US" sz="1400" b="1" dirty="0">
              <a:solidFill>
                <a:srgbClr val="C0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</a:rPr>
              <a:t> Development of a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</a:rPr>
              <a:t>new cancer treatment</a:t>
            </a:r>
          </a:p>
          <a:p>
            <a:pPr algn="ctr">
              <a:spcAft>
                <a:spcPts val="600"/>
              </a:spcAft>
            </a:pPr>
            <a:endParaRPr lang="en-US" sz="1400" dirty="0">
              <a:latin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</a:rPr>
              <a:t>  First stage injector for the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</a:rPr>
              <a:t>FAIR facility</a:t>
            </a:r>
          </a:p>
          <a:p>
            <a:pPr algn="ctr">
              <a:spcAft>
                <a:spcPts val="600"/>
              </a:spcAft>
            </a:pPr>
            <a:r>
              <a:rPr lang="en-US" sz="1400" b="1" i="1" dirty="0">
                <a:solidFill>
                  <a:srgbClr val="0070C0"/>
                </a:solidFill>
                <a:latin typeface="Arial" panose="020B0604020202020204" pitchFamily="34" charset="0"/>
              </a:rPr>
              <a:t>   Experiments continuing (FAIR Phase-0)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7008" y="2197298"/>
            <a:ext cx="2983266" cy="20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7498" y="3474556"/>
            <a:ext cx="3013737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4601" y="1254547"/>
            <a:ext cx="0" cy="3464897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-361581" y="1594085"/>
            <a:ext cx="1003801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rgbClr val="00B050"/>
                </a:solidFill>
              </a:rPr>
              <a:t>Who we are</a:t>
            </a:r>
            <a:endParaRPr lang="en-GB" sz="1200" i="1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520279" y="2682553"/>
            <a:ext cx="132119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rgbClr val="C00000"/>
                </a:solidFill>
              </a:rPr>
              <a:t>Past Successes </a:t>
            </a:r>
            <a:endParaRPr lang="en-GB" sz="1200" i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174030" y="3934707"/>
            <a:ext cx="62869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Future</a:t>
            </a:r>
            <a:endParaRPr lang="en-GB" sz="1400" i="1" dirty="0">
              <a:solidFill>
                <a:schemeClr val="tx2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28" y="3513105"/>
            <a:ext cx="1858819" cy="128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72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13" name="Titel 1"/>
          <p:cNvSpPr txBox="1">
            <a:spLocks/>
          </p:cNvSpPr>
          <p:nvPr/>
        </p:nvSpPr>
        <p:spPr>
          <a:xfrm>
            <a:off x="140319" y="-49615"/>
            <a:ext cx="6700979" cy="59066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000" b="1" spc="-1" dirty="0">
                <a:ea typeface="Arial"/>
              </a:rPr>
              <a:t>GSI- </a:t>
            </a:r>
            <a:r>
              <a:rPr lang="de-DE" sz="2000" b="1" spc="-1" dirty="0" err="1">
                <a:ea typeface="Arial"/>
              </a:rPr>
              <a:t>member</a:t>
            </a:r>
            <a:r>
              <a:rPr lang="de-DE" sz="2000" b="1" spc="-1" dirty="0">
                <a:ea typeface="Arial"/>
              </a:rPr>
              <a:t> </a:t>
            </a:r>
            <a:r>
              <a:rPr lang="de-DE" sz="2000" b="1" spc="-1" dirty="0" err="1">
                <a:ea typeface="Arial"/>
              </a:rPr>
              <a:t>of</a:t>
            </a:r>
            <a:r>
              <a:rPr lang="de-DE" sz="2000" b="1" spc="-1" dirty="0">
                <a:ea typeface="Arial"/>
              </a:rPr>
              <a:t> </a:t>
            </a:r>
            <a:r>
              <a:rPr lang="de-DE" sz="2000" b="1" spc="-1" dirty="0" err="1">
                <a:ea typeface="Arial"/>
              </a:rPr>
              <a:t>the</a:t>
            </a:r>
            <a:r>
              <a:rPr lang="de-DE" sz="2000" b="1" spc="-1" dirty="0">
                <a:ea typeface="Arial"/>
              </a:rPr>
              <a:t> Helmholtz </a:t>
            </a:r>
            <a:r>
              <a:rPr lang="de-DE" sz="2000" b="1" spc="-1" dirty="0" err="1">
                <a:ea typeface="Arial"/>
              </a:rPr>
              <a:t>association</a:t>
            </a:r>
            <a:r>
              <a:rPr lang="de-DE" sz="2000" b="1" spc="-1" dirty="0">
                <a:ea typeface="Arial"/>
              </a:rPr>
              <a:t> </a:t>
            </a:r>
            <a:endParaRPr lang="en-US" sz="3200" spc="-1" dirty="0"/>
          </a:p>
        </p:txBody>
      </p:sp>
      <p:sp>
        <p:nvSpPr>
          <p:cNvPr id="115" name="Rectangle 3"/>
          <p:cNvSpPr txBox="1">
            <a:spLocks noChangeArrowheads="1"/>
          </p:cNvSpPr>
          <p:nvPr/>
        </p:nvSpPr>
        <p:spPr>
          <a:xfrm>
            <a:off x="152139" y="921188"/>
            <a:ext cx="6290994" cy="36537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spcAft>
                <a:spcPct val="30000"/>
              </a:spcAft>
              <a:buFontTx/>
              <a:buNone/>
            </a:pPr>
            <a:r>
              <a:rPr lang="de-DE" altLang="de-DE" dirty="0"/>
              <a:t>- </a:t>
            </a:r>
            <a:r>
              <a:rPr lang="de-DE" altLang="de-DE" b="1" i="1" dirty="0"/>
              <a:t>Helmholtz: Facts </a:t>
            </a:r>
            <a:r>
              <a:rPr lang="de-DE" altLang="de-DE" b="1" i="1" dirty="0" err="1"/>
              <a:t>and</a:t>
            </a:r>
            <a:r>
              <a:rPr lang="de-DE" altLang="de-DE" b="1" i="1" dirty="0"/>
              <a:t> </a:t>
            </a:r>
            <a:r>
              <a:rPr lang="de-DE" altLang="de-DE" b="1" i="1" dirty="0" err="1"/>
              <a:t>Figures</a:t>
            </a:r>
            <a:br>
              <a:rPr lang="de-DE" altLang="de-DE" b="1" i="1" dirty="0"/>
            </a:br>
            <a:r>
              <a:rPr lang="de-DE" altLang="de-DE" sz="1100" dirty="0"/>
              <a:t> </a:t>
            </a:r>
          </a:p>
          <a:p>
            <a:pPr lvl="1">
              <a:lnSpc>
                <a:spcPct val="90000"/>
              </a:lnSpc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dirty="0"/>
              <a:t>18 Research </a:t>
            </a:r>
            <a:r>
              <a:rPr lang="de-DE" altLang="de-DE" dirty="0" err="1"/>
              <a:t>Centres</a:t>
            </a:r>
            <a:endParaRPr lang="de-DE" altLang="de-DE" dirty="0"/>
          </a:p>
          <a:p>
            <a:pPr lvl="1">
              <a:lnSpc>
                <a:spcPct val="90000"/>
              </a:lnSpc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dirty="0"/>
              <a:t>44,000 </a:t>
            </a:r>
            <a:r>
              <a:rPr lang="de-DE" altLang="de-DE" dirty="0" err="1"/>
              <a:t>Employees</a:t>
            </a:r>
            <a:endParaRPr lang="de-DE" altLang="de-DE" dirty="0"/>
          </a:p>
          <a:p>
            <a:pPr lvl="1">
              <a:lnSpc>
                <a:spcPct val="90000"/>
              </a:lnSpc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dirty="0"/>
              <a:t>17,000 </a:t>
            </a:r>
            <a:r>
              <a:rPr lang="de-DE" altLang="de-DE" dirty="0" err="1"/>
              <a:t>Scientists</a:t>
            </a:r>
            <a:r>
              <a:rPr lang="de-DE" altLang="de-DE" dirty="0"/>
              <a:t> &amp; Engineers</a:t>
            </a:r>
          </a:p>
          <a:p>
            <a:pPr lvl="1">
              <a:lnSpc>
                <a:spcPct val="90000"/>
              </a:lnSpc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dirty="0"/>
              <a:t>6,250 </a:t>
            </a:r>
            <a:r>
              <a:rPr lang="de-DE" altLang="de-DE" dirty="0" err="1"/>
              <a:t>Doctoral</a:t>
            </a:r>
            <a:r>
              <a:rPr lang="de-DE" altLang="de-DE" dirty="0"/>
              <a:t> </a:t>
            </a:r>
            <a:r>
              <a:rPr lang="de-DE" altLang="de-DE" dirty="0" err="1"/>
              <a:t>Students</a:t>
            </a:r>
            <a:endParaRPr lang="de-DE" altLang="de-DE" dirty="0"/>
          </a:p>
          <a:p>
            <a:pPr lvl="1">
              <a:lnSpc>
                <a:spcPct val="90000"/>
              </a:lnSpc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dirty="0"/>
              <a:t>Budget ca. 5.81 Billion Euro </a:t>
            </a:r>
            <a:br>
              <a:rPr lang="de-DE" altLang="de-DE" dirty="0"/>
            </a:br>
            <a:r>
              <a:rPr lang="de-DE" altLang="de-DE" dirty="0"/>
              <a:t>(</a:t>
            </a:r>
            <a:r>
              <a:rPr lang="de-DE" altLang="de-DE" dirty="0" err="1"/>
              <a:t>including</a:t>
            </a:r>
            <a:r>
              <a:rPr lang="de-DE" altLang="de-DE" dirty="0"/>
              <a:t> Third Party </a:t>
            </a:r>
            <a:r>
              <a:rPr lang="de-DE" altLang="de-DE" dirty="0" err="1"/>
              <a:t>Funding</a:t>
            </a:r>
            <a:r>
              <a:rPr lang="de-DE" altLang="de-DE" dirty="0"/>
              <a:t>)</a:t>
            </a:r>
          </a:p>
          <a:p>
            <a:pPr lvl="1">
              <a:lnSpc>
                <a:spcPct val="90000"/>
              </a:lnSpc>
            </a:pPr>
            <a:endParaRPr lang="de-DE" altLang="de-DE" sz="16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de-DE" altLang="de-DE" sz="1800" i="1" dirty="0" err="1"/>
              <a:t>Largest</a:t>
            </a:r>
            <a:r>
              <a:rPr lang="de-DE" altLang="de-DE" sz="1800" i="1" dirty="0"/>
              <a:t> Research </a:t>
            </a:r>
            <a:r>
              <a:rPr lang="de-DE" altLang="de-DE" sz="1800" i="1" dirty="0" err="1"/>
              <a:t>Organization</a:t>
            </a:r>
            <a:r>
              <a:rPr lang="de-DE" altLang="de-DE" sz="1800" i="1" dirty="0"/>
              <a:t> in Germany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de-DE" altLang="de-DE" sz="2200" i="1" dirty="0"/>
          </a:p>
        </p:txBody>
      </p:sp>
      <p:grpSp>
        <p:nvGrpSpPr>
          <p:cNvPr id="116" name="Group 116"/>
          <p:cNvGrpSpPr>
            <a:grpSpLocks/>
          </p:cNvGrpSpPr>
          <p:nvPr/>
        </p:nvGrpSpPr>
        <p:grpSpPr bwMode="auto">
          <a:xfrm>
            <a:off x="609112" y="4360736"/>
            <a:ext cx="4030663" cy="609600"/>
            <a:chOff x="544" y="845"/>
            <a:chExt cx="2539" cy="384"/>
          </a:xfrm>
        </p:grpSpPr>
        <p:pic>
          <p:nvPicPr>
            <p:cNvPr id="117" name="Picture 1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845"/>
              <a:ext cx="38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8" name="Picture 1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" y="845"/>
              <a:ext cx="38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1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845"/>
              <a:ext cx="38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0" name="Picture 1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" y="845"/>
              <a:ext cx="38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1" name="Picture 1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845"/>
              <a:ext cx="38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12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845"/>
              <a:ext cx="38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3" name="Picture 1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2157" y="4223645"/>
            <a:ext cx="2892092" cy="645718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2157" y="999655"/>
            <a:ext cx="2493652" cy="3223990"/>
          </a:xfrm>
          <a:prstGeom prst="rect">
            <a:avLst/>
          </a:prstGeom>
        </p:spPr>
      </p:pic>
      <p:sp>
        <p:nvSpPr>
          <p:cNvPr id="229" name="Rectangle 228"/>
          <p:cNvSpPr/>
          <p:nvPr/>
        </p:nvSpPr>
        <p:spPr>
          <a:xfrm>
            <a:off x="5866004" y="1101077"/>
            <a:ext cx="346357" cy="321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756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908050"/>
            <a:ext cx="9144000" cy="4049227"/>
          </a:xfrm>
          <a:prstGeom prst="rect">
            <a:avLst/>
          </a:prstGeom>
          <a:blipFill dpi="0" rotWithShape="1">
            <a:blip r:embed="rId2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04" y="-98983"/>
            <a:ext cx="6753057" cy="590668"/>
          </a:xfrm>
        </p:spPr>
        <p:txBody>
          <a:bodyPr/>
          <a:lstStyle/>
          <a:p>
            <a:r>
              <a:rPr lang="en-US" sz="2000" b="1" spc="-1" dirty="0">
                <a:ea typeface="Arial"/>
              </a:rPr>
              <a:t>FAIR (Facility for Antiproton and Ion Research)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186"/>
            <a:ext cx="4125266" cy="2367315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7" idx="2"/>
          </p:cNvCxnSpPr>
          <p:nvPr/>
        </p:nvCxnSpPr>
        <p:spPr>
          <a:xfrm flipV="1">
            <a:off x="2303150" y="1396123"/>
            <a:ext cx="611095" cy="14411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41808" y="987500"/>
            <a:ext cx="744873" cy="408623"/>
          </a:xfrm>
          <a:prstGeom prst="roundRect">
            <a:avLst/>
          </a:prstGeom>
          <a:solidFill>
            <a:srgbClr val="0070C0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FAIR</a:t>
            </a:r>
          </a:p>
        </p:txBody>
      </p:sp>
      <p:cxnSp>
        <p:nvCxnSpPr>
          <p:cNvPr id="9" name="Straight Connector 8"/>
          <p:cNvCxnSpPr>
            <a:stCxn id="11" idx="2"/>
          </p:cNvCxnSpPr>
          <p:nvPr/>
        </p:nvCxnSpPr>
        <p:spPr>
          <a:xfrm>
            <a:off x="688573" y="1396123"/>
            <a:ext cx="983209" cy="1171586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7760" y="987500"/>
            <a:ext cx="621625" cy="408623"/>
          </a:xfrm>
          <a:prstGeom prst="roundRect">
            <a:avLst/>
          </a:prstGeom>
          <a:solidFill>
            <a:srgbClr val="FFC000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GSI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2137" y="3739498"/>
            <a:ext cx="48633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D. </a:t>
            </a:r>
            <a:r>
              <a:rPr lang="en-US" sz="5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Fehrenz</a:t>
            </a:r>
            <a:r>
              <a:rPr lang="en-US" sz="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GSI/FAIR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71" y="959163"/>
            <a:ext cx="2612044" cy="22073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8604" y="372318"/>
            <a:ext cx="274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pc="-1" dirty="0">
                <a:solidFill>
                  <a:srgbClr val="00B050"/>
                </a:solidFill>
                <a:ea typeface="Arial"/>
              </a:rPr>
              <a:t>New accelerator facility</a:t>
            </a:r>
            <a:endParaRPr lang="en-GB" i="1" dirty="0">
              <a:solidFill>
                <a:srgbClr val="00B05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42308" y="3188418"/>
            <a:ext cx="5001692" cy="1736646"/>
          </a:xfrm>
          <a:prstGeom prst="round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/>
              <a:t>SIS100</a:t>
            </a:r>
            <a:r>
              <a:rPr lang="en-US" sz="1600" dirty="0"/>
              <a:t> accelerator: 1.1km circumference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i="1" dirty="0"/>
              <a:t> APPA</a:t>
            </a:r>
            <a:r>
              <a:rPr lang="en-US" sz="1600" dirty="0"/>
              <a:t> - Atomic, Plasma Physics and Applications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b="1" i="1" dirty="0"/>
              <a:t>CBM</a:t>
            </a:r>
            <a:r>
              <a:rPr lang="en-US" sz="1600" dirty="0"/>
              <a:t> - Compressed Baryonic Matter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b="1" i="1" dirty="0"/>
              <a:t>NUSTAR</a:t>
            </a:r>
            <a:r>
              <a:rPr lang="en-US" sz="1600" dirty="0"/>
              <a:t> - Nuclear Structure, Astrophysics and Reactions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b="1" i="1" dirty="0"/>
              <a:t>PANDA</a:t>
            </a:r>
            <a:r>
              <a:rPr lang="en-US" sz="1600" dirty="0"/>
              <a:t> - Physics with High Energy Antiprotons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29778" y="1185653"/>
            <a:ext cx="2373027" cy="1736646"/>
          </a:xfrm>
          <a:prstGeom prst="round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performance computing (Green cube expansion)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‘FAIR goes FAIR’: commitment to open science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1823" y="3922248"/>
            <a:ext cx="3741619" cy="1021556"/>
          </a:xfrm>
          <a:prstGeom prst="roundRect">
            <a:avLst/>
          </a:prstGeom>
          <a:solidFill>
            <a:schemeClr val="bg1"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Expected ‘Early Science’ in 2025+</a:t>
            </a:r>
          </a:p>
          <a:p>
            <a:r>
              <a:rPr lang="en-US" dirty="0"/>
              <a:t>SIS100 2028</a:t>
            </a:r>
          </a:p>
          <a:p>
            <a:r>
              <a:rPr lang="en-US" dirty="0"/>
              <a:t>Now: FAIR phase 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690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635" y="0"/>
            <a:ext cx="6700979" cy="590668"/>
          </a:xfrm>
        </p:spPr>
        <p:txBody>
          <a:bodyPr/>
          <a:lstStyle/>
          <a:p>
            <a:r>
              <a:rPr lang="en-US" sz="2000" b="1" spc="-1" dirty="0"/>
              <a:t>Open Science @ GSI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67886" y="1038488"/>
            <a:ext cx="89761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B050"/>
                </a:solidFill>
              </a:rPr>
              <a:t>Research Data </a:t>
            </a:r>
            <a:r>
              <a:rPr lang="en-GB" dirty="0"/>
              <a:t>– will focus mostly on this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Open Software </a:t>
            </a:r>
            <a:r>
              <a:rPr lang="en-US" dirty="0"/>
              <a:t>-&gt; Policy available; Make open whenever possible (</a:t>
            </a:r>
            <a:r>
              <a:rPr lang="en-US" dirty="0" err="1"/>
              <a:t>Github</a:t>
            </a:r>
            <a:r>
              <a:rPr lang="en-US" dirty="0"/>
              <a:t>/</a:t>
            </a:r>
            <a:r>
              <a:rPr lang="en-US" dirty="0" err="1"/>
              <a:t>gitlab</a:t>
            </a:r>
            <a:r>
              <a:rPr lang="en-US" dirty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Open Access Publications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-&gt; Researchers should publish Open Access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b="1" dirty="0"/>
              <a:t>Open Infrastructure </a:t>
            </a:r>
            <a:r>
              <a:rPr lang="de-DE" dirty="0"/>
              <a:t>-&gt;</a:t>
            </a:r>
            <a:r>
              <a:rPr lang="de-DE" b="1" dirty="0"/>
              <a:t> </a:t>
            </a:r>
            <a:r>
              <a:rPr lang="de-DE" dirty="0"/>
              <a:t>Future </a:t>
            </a:r>
            <a:r>
              <a:rPr lang="de-DE" dirty="0" err="1"/>
              <a:t>goals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514" y="3322390"/>
            <a:ext cx="1665171" cy="154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1" y="3377590"/>
            <a:ext cx="2759009" cy="1435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886" y="1038488"/>
            <a:ext cx="5125145" cy="366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pic>
        <p:nvPicPr>
          <p:cNvPr id="8" name="Picture 2"/>
          <p:cNvPicPr/>
          <p:nvPr/>
        </p:nvPicPr>
        <p:blipFill>
          <a:blip r:embed="rId4"/>
          <a:stretch/>
        </p:blipFill>
        <p:spPr>
          <a:xfrm>
            <a:off x="3456445" y="3322391"/>
            <a:ext cx="3347640" cy="1434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472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439573" y="12831"/>
            <a:ext cx="6700680" cy="590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de-DE" sz="20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GSI/FAIR Involvement in OS </a:t>
            </a:r>
            <a:r>
              <a:rPr lang="de-DE" sz="2000" b="1" strike="noStrike" spc="-1" dirty="0" err="1">
                <a:solidFill>
                  <a:srgbClr val="333333"/>
                </a:solidFill>
                <a:latin typeface="Arial"/>
                <a:ea typeface="Arial"/>
              </a:rPr>
              <a:t>projects</a:t>
            </a:r>
            <a:r>
              <a:rPr lang="de-DE" sz="2000" b="1" strike="noStrike" spc="-1" dirty="0">
                <a:solidFill>
                  <a:srgbClr val="333333"/>
                </a:solidFill>
                <a:latin typeface="Arial"/>
                <a:ea typeface="Arial"/>
              </a:rPr>
              <a:t> 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334791" y="941663"/>
            <a:ext cx="8419680" cy="3677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57040" indent="-256680">
              <a:lnSpc>
                <a:spcPct val="150000"/>
              </a:lnSpc>
              <a:buClr>
                <a:srgbClr val="FDBB63"/>
              </a:buClr>
              <a:buFont typeface="Wingdings" charset="2"/>
              <a:buChar char=""/>
            </a:pPr>
            <a:endParaRPr lang="en-US" sz="1600" b="0" i="1" strike="noStrike" spc="-1" dirty="0">
              <a:solidFill>
                <a:srgbClr val="00B050"/>
              </a:solidFill>
              <a:latin typeface="Arial"/>
              <a:ea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19" y="3147461"/>
            <a:ext cx="1718295" cy="1532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C5E447-4F90-A14A-BA2A-7059E9AA0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373" y="1005227"/>
            <a:ext cx="2052228" cy="2052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373" y="3342290"/>
            <a:ext cx="2040184" cy="1397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917" y="2165593"/>
            <a:ext cx="2455368" cy="1184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1" y="1145405"/>
            <a:ext cx="2704843" cy="102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31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4188" y="-19954"/>
            <a:ext cx="7413893" cy="59066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pc="-1" dirty="0">
                <a:ea typeface="Arial"/>
              </a:rPr>
              <a:t>Research Data at GSI: Rich and varied Data Sources 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416" y="1292030"/>
            <a:ext cx="6232265" cy="136757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4188" y="2852275"/>
            <a:ext cx="2245301" cy="1505458"/>
            <a:chOff x="5887453" y="17930876"/>
            <a:chExt cx="4764023" cy="34790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7453" y="17930876"/>
              <a:ext cx="4764023" cy="347907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1206" y="18042689"/>
              <a:ext cx="2077061" cy="1412037"/>
            </a:xfrm>
            <a:prstGeom prst="rect">
              <a:avLst/>
            </a:prstGeom>
          </p:spPr>
        </p:pic>
      </p:grpSp>
      <p:sp>
        <p:nvSpPr>
          <p:cNvPr id="11" name="Inhaltsplatzhalter 2"/>
          <p:cNvSpPr txBox="1">
            <a:spLocks/>
          </p:cNvSpPr>
          <p:nvPr/>
        </p:nvSpPr>
        <p:spPr>
          <a:xfrm>
            <a:off x="-400564" y="1533564"/>
            <a:ext cx="3186775" cy="560005"/>
          </a:xfrm>
          <a:prstGeom prst="rect">
            <a:avLst/>
          </a:prstGeom>
          <a:ln>
            <a:noFill/>
          </a:ln>
        </p:spPr>
        <p:txBody>
          <a:bodyPr vert="horz" lIns="417634" tIns="208817" rIns="417634" bIns="208817" rtlCol="0">
            <a:noAutofit/>
          </a:bodyPr>
          <a:lstStyle>
            <a:lvl1pPr marL="1566127" indent="-1566127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9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393276" indent="-1305106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7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220424" indent="-1044085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6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308593" indent="-1044085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5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9396763" indent="-1044085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4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1484933" indent="-1044085" algn="l" defTabSz="2088170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3102" indent="-1044085" algn="l" defTabSz="2088170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1272" indent="-1044085" algn="l" defTabSz="2088170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9441" indent="-1044085" algn="l" defTabSz="2088170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231170" lvl="1" indent="-11430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1170" lvl="1" indent="-11430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554" y="3114509"/>
            <a:ext cx="1740464" cy="9809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68011" t="8538" b="9458"/>
          <a:stretch/>
        </p:blipFill>
        <p:spPr>
          <a:xfrm>
            <a:off x="2553038" y="2883345"/>
            <a:ext cx="2324044" cy="14815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999" t="4055" r="68832" b="6359"/>
          <a:stretch/>
        </p:blipFill>
        <p:spPr>
          <a:xfrm>
            <a:off x="4963796" y="2970090"/>
            <a:ext cx="1793239" cy="132423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00555" y="987863"/>
            <a:ext cx="1872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5625" lvl="1" indent="0" algn="r">
              <a:buNone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Data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12954" y="965074"/>
            <a:ext cx="2528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5625" lvl="1" indent="0" algn="r">
              <a:buNone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Calibrated Data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26612" y="933871"/>
            <a:ext cx="2085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5625" lvl="1" indent="0" algn="ctr">
              <a:buNone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Data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95676" y="2939302"/>
            <a:ext cx="209277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i="1" dirty="0">
                <a:latin typeface="Arial" panose="020B0604020202020204" pitchFamily="34" charset="0"/>
                <a:cs typeface="Arial" panose="020B0604020202020204" pitchFamily="34" charset="0"/>
              </a:rPr>
              <a:t>R. Steinhagen Research Data Management at GSI/FAIR (2022)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60660" y="4294908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2060"/>
                </a:solidFill>
              </a:rPr>
              <a:t>Theory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384236" y="4294908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2060"/>
                </a:solidFill>
              </a:rPr>
              <a:t>Simulation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5101202" y="4291122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2060"/>
                </a:solidFill>
              </a:rPr>
              <a:t>Software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7152760" y="4088076"/>
            <a:ext cx="1861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</a:rPr>
              <a:t>Machine </a:t>
            </a:r>
          </a:p>
          <a:p>
            <a:pPr algn="ctr"/>
            <a:r>
              <a:rPr lang="en-US" sz="2400" i="1" dirty="0">
                <a:solidFill>
                  <a:srgbClr val="002060"/>
                </a:solidFill>
              </a:rPr>
              <a:t>Parameters 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393192" y="3944758"/>
            <a:ext cx="14510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i="1" dirty="0" err="1">
                <a:latin typeface="Arial" panose="020B0604020202020204" pitchFamily="34" charset="0"/>
                <a:cs typeface="Arial" panose="020B0604020202020204" pitchFamily="34" charset="0"/>
              </a:rPr>
              <a:t>A.K.Mistry</a:t>
            </a:r>
            <a:r>
              <a:rPr lang="en-US" sz="500" i="1" dirty="0">
                <a:latin typeface="Arial" panose="020B0604020202020204" pitchFamily="34" charset="0"/>
                <a:cs typeface="Arial" panose="020B0604020202020204" pitchFamily="34" charset="0"/>
              </a:rPr>
              <a:t> et al. NIM A 1033, 166662, (2022)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62799" y="2794883"/>
            <a:ext cx="486338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i="1" dirty="0">
                <a:latin typeface="Arial" panose="020B0604020202020204" pitchFamily="34" charset="0"/>
                <a:cs typeface="Arial" panose="020B0604020202020204" pitchFamily="34" charset="0"/>
              </a:rPr>
              <a:t>J. Staudenmaier Research Data Management at GSI/FAIR (2022)</a:t>
            </a:r>
          </a:p>
        </p:txBody>
      </p:sp>
      <p:sp>
        <p:nvSpPr>
          <p:cNvPr id="2" name="Rectangle 1"/>
          <p:cNvSpPr/>
          <p:nvPr/>
        </p:nvSpPr>
        <p:spPr>
          <a:xfrm>
            <a:off x="84188" y="939801"/>
            <a:ext cx="8788879" cy="17805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90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4187" y="-21514"/>
            <a:ext cx="7413893" cy="59066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pc="-1" dirty="0">
                <a:ea typeface="Arial"/>
              </a:rPr>
              <a:t>Research Data at GSI: Rich and varied Data Sources </a:t>
            </a:r>
            <a:endParaRPr lang="en-GB" sz="2000" dirty="0"/>
          </a:p>
        </p:txBody>
      </p:sp>
      <p:sp>
        <p:nvSpPr>
          <p:cNvPr id="19" name="Inhaltsplatzhalter 2"/>
          <p:cNvSpPr txBox="1">
            <a:spLocks/>
          </p:cNvSpPr>
          <p:nvPr/>
        </p:nvSpPr>
        <p:spPr>
          <a:xfrm>
            <a:off x="2397078" y="755262"/>
            <a:ext cx="4334063" cy="1335491"/>
          </a:xfrm>
          <a:prstGeom prst="rect">
            <a:avLst/>
          </a:prstGeom>
          <a:ln>
            <a:noFill/>
          </a:ln>
        </p:spPr>
        <p:txBody>
          <a:bodyPr vert="horz" lIns="417634" tIns="208817" rIns="417634" bIns="208817" rtlCol="0">
            <a:noAutofit/>
          </a:bodyPr>
          <a:lstStyle>
            <a:lvl1pPr marL="1566127" indent="-1566127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9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393276" indent="-1305106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7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220424" indent="-1044085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6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308593" indent="-1044085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5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9396763" indent="-1044085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4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1484933" indent="-1044085" algn="l" defTabSz="2088170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3102" indent="-1044085" algn="l" defTabSz="2088170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1272" indent="-1044085" algn="l" defTabSz="2088170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9441" indent="-1044085" algn="l" defTabSz="2088170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1170" lvl="1" indent="-1143000" algn="ctr">
              <a:buFont typeface="Arial" panose="020B0604020202020204" pitchFamily="34" charset="0"/>
              <a:buChar char="•"/>
            </a:pPr>
            <a:endParaRPr lang="en-US" sz="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Vastly different metadata/data size and formats</a:t>
            </a:r>
            <a:endParaRPr lang="en-US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1170" lvl="1" indent="-1143000" algn="ctr">
              <a:buFont typeface="Arial" panose="020B0604020202020204" pitchFamily="34" charset="0"/>
              <a:buChar char="•"/>
            </a:pP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7" y="2705404"/>
            <a:ext cx="9059813" cy="20259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7" y="1027440"/>
            <a:ext cx="2408985" cy="1605990"/>
          </a:xfrm>
          <a:prstGeom prst="rect">
            <a:avLst/>
          </a:prstGeom>
        </p:spPr>
      </p:pic>
      <p:pic>
        <p:nvPicPr>
          <p:cNvPr id="11" name="Picture 10" descr="SEM NMR1b"/>
          <p:cNvPicPr>
            <a:picLocks noChangeAspect="1" noChangeArrowheads="1"/>
          </p:cNvPicPr>
          <p:nvPr/>
        </p:nvPicPr>
        <p:blipFill>
          <a:blip r:embed="rId5">
            <a:lum bright="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047" y="955466"/>
            <a:ext cx="2339134" cy="174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26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4880" y="-80700"/>
            <a:ext cx="7413893" cy="59066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pc="-1" dirty="0">
                <a:ea typeface="Arial"/>
              </a:rPr>
              <a:t>Research Data at GSI: Rich and varied Data Sources </a:t>
            </a:r>
            <a:endParaRPr lang="en-GB" sz="2000" dirty="0"/>
          </a:p>
        </p:txBody>
      </p:sp>
      <p:sp>
        <p:nvSpPr>
          <p:cNvPr id="19" name="Inhaltsplatzhalter 2"/>
          <p:cNvSpPr txBox="1">
            <a:spLocks/>
          </p:cNvSpPr>
          <p:nvPr/>
        </p:nvSpPr>
        <p:spPr>
          <a:xfrm>
            <a:off x="-311438" y="566633"/>
            <a:ext cx="6216171" cy="1335491"/>
          </a:xfrm>
          <a:prstGeom prst="rect">
            <a:avLst/>
          </a:prstGeom>
          <a:ln>
            <a:noFill/>
          </a:ln>
        </p:spPr>
        <p:txBody>
          <a:bodyPr vert="horz" lIns="417634" tIns="208817" rIns="417634" bIns="208817" rtlCol="0">
            <a:noAutofit/>
          </a:bodyPr>
          <a:lstStyle>
            <a:lvl1pPr marL="1566127" indent="-1566127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9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393276" indent="-1305106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7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220424" indent="-1044085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6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308593" indent="-1044085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5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9396763" indent="-1044085" algn="l" defTabSz="208817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4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1484933" indent="-1044085" algn="l" defTabSz="2088170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3102" indent="-1044085" algn="l" defTabSz="2088170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1272" indent="-1044085" algn="l" defTabSz="2088170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9441" indent="-1044085" algn="l" defTabSz="2088170" rtl="0" eaLnBrk="1" latinLnBrk="0" hangingPunct="1">
              <a:spcBef>
                <a:spcPct val="20000"/>
              </a:spcBef>
              <a:buFont typeface="Arial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1170" lvl="1" indent="-1143000" algn="ctr">
              <a:buFont typeface="Arial" panose="020B0604020202020204" pitchFamily="34" charset="0"/>
              <a:buChar char="•"/>
            </a:pPr>
            <a:endParaRPr lang="en-US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metadata: materials research </a:t>
            </a:r>
            <a:endParaRPr lang="en-US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1170" lvl="1" indent="-1143000" algn="ctr">
              <a:buFont typeface="Arial" panose="020B0604020202020204" pitchFamily="34" charset="0"/>
              <a:buChar char="•"/>
            </a:pP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SEM NMR1b"/>
          <p:cNvPicPr>
            <a:picLocks noChangeAspect="1" noChangeArrowheads="1"/>
          </p:cNvPicPr>
          <p:nvPr/>
        </p:nvPicPr>
        <p:blipFill>
          <a:blip r:embed="rId3">
            <a:lum bright="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4864" y="3650674"/>
            <a:ext cx="1696600" cy="126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Inhaltsplatzhalter 2"/>
          <p:cNvSpPr txBox="1">
            <a:spLocks/>
          </p:cNvSpPr>
          <p:nvPr/>
        </p:nvSpPr>
        <p:spPr>
          <a:xfrm>
            <a:off x="-68898" y="1412001"/>
            <a:ext cx="3930725" cy="3969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20000"/>
              </a:lnSpc>
            </a:pPr>
            <a:r>
              <a:rPr lang="en-GB" sz="4000" dirty="0"/>
              <a:t>Raw material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Polymer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Size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Finish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Manufacturer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Purchase/Fabrication date</a:t>
            </a:r>
          </a:p>
          <a:p>
            <a:pPr marL="182563" indent="-182563">
              <a:lnSpc>
                <a:spcPct val="120000"/>
              </a:lnSpc>
            </a:pPr>
            <a:r>
              <a:rPr lang="en-GB" sz="4000" dirty="0"/>
              <a:t>Irradiation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Beamline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Ion species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Charge state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Energy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Flux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 err="1"/>
              <a:t>Fluence</a:t>
            </a:r>
            <a:endParaRPr lang="en-GB" sz="4000" dirty="0"/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Date</a:t>
            </a:r>
          </a:p>
          <a:p>
            <a:pPr marL="182563" indent="-182563">
              <a:lnSpc>
                <a:spcPct val="120000"/>
              </a:lnSpc>
            </a:pPr>
            <a:r>
              <a:rPr lang="en-GB" sz="4000" dirty="0"/>
              <a:t>Pore etching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Bath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Duration</a:t>
            </a:r>
          </a:p>
          <a:p>
            <a:pPr marL="625475" lvl="1" indent="-168275">
              <a:lnSpc>
                <a:spcPct val="120000"/>
              </a:lnSpc>
            </a:pPr>
            <a:r>
              <a:rPr lang="en-GB" sz="4000" dirty="0"/>
              <a:t>Date</a:t>
            </a:r>
          </a:p>
          <a:p>
            <a:pPr lvl="1"/>
            <a:endParaRPr lang="de-DE" dirty="0"/>
          </a:p>
          <a:p>
            <a:pPr marL="0" indent="0">
              <a:buFont typeface="Wingdings" charset="2"/>
              <a:buNone/>
            </a:pPr>
            <a:endParaRPr lang="de-DE" dirty="0"/>
          </a:p>
          <a:p>
            <a:pPr lvl="1"/>
            <a:endParaRPr lang="de-DE" dirty="0"/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2061137" y="1432708"/>
            <a:ext cx="3930725" cy="3969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/>
            <a:r>
              <a:rPr lang="en-GB" sz="1000" dirty="0"/>
              <a:t>Sputter Coating</a:t>
            </a:r>
          </a:p>
          <a:p>
            <a:pPr marL="625475" lvl="1" indent="-168275"/>
            <a:r>
              <a:rPr lang="en-GB" sz="1000" dirty="0"/>
              <a:t>Material</a:t>
            </a:r>
          </a:p>
          <a:p>
            <a:pPr marL="625475" lvl="1" indent="-168275"/>
            <a:r>
              <a:rPr lang="en-GB" sz="1000" dirty="0"/>
              <a:t>Parameters</a:t>
            </a:r>
          </a:p>
          <a:p>
            <a:pPr marL="625475" lvl="1" indent="-168275"/>
            <a:r>
              <a:rPr lang="en-GB" sz="1000" dirty="0"/>
              <a:t>Date</a:t>
            </a:r>
          </a:p>
          <a:p>
            <a:pPr marL="182563" indent="-182563"/>
            <a:r>
              <a:rPr lang="en-GB" sz="1000" dirty="0"/>
              <a:t>Back Electrode Deposition</a:t>
            </a:r>
          </a:p>
          <a:p>
            <a:pPr marL="625475" lvl="1" indent="-168275"/>
            <a:r>
              <a:rPr lang="en-GB" sz="1000" dirty="0"/>
              <a:t>Material</a:t>
            </a:r>
          </a:p>
          <a:p>
            <a:pPr marL="625475" lvl="1" indent="-168275"/>
            <a:r>
              <a:rPr lang="en-GB" sz="1000" dirty="0"/>
              <a:t>Electroplating Bath</a:t>
            </a:r>
          </a:p>
          <a:p>
            <a:pPr marL="625475" lvl="1" indent="-168275"/>
            <a:r>
              <a:rPr lang="en-GB" sz="1000" dirty="0"/>
              <a:t>Time</a:t>
            </a:r>
          </a:p>
          <a:p>
            <a:pPr marL="625475" lvl="1" indent="-168275"/>
            <a:r>
              <a:rPr lang="en-GB" sz="1000" dirty="0"/>
              <a:t>Current/Voltage</a:t>
            </a:r>
          </a:p>
          <a:p>
            <a:pPr marL="625475" lvl="1" indent="-168275"/>
            <a:r>
              <a:rPr lang="en-GB" sz="1000" dirty="0"/>
              <a:t>Date</a:t>
            </a:r>
          </a:p>
          <a:p>
            <a:pPr marL="182563" indent="-182563"/>
            <a:r>
              <a:rPr lang="en-GB" sz="1000" dirty="0"/>
              <a:t>Wire Deposition</a:t>
            </a:r>
          </a:p>
          <a:p>
            <a:pPr marL="625475" lvl="1" indent="-168275"/>
            <a:r>
              <a:rPr lang="en-GB" sz="1000" dirty="0"/>
              <a:t>Material</a:t>
            </a:r>
          </a:p>
          <a:p>
            <a:pPr marL="625475" lvl="1" indent="-168275"/>
            <a:r>
              <a:rPr lang="en-GB" sz="1000" dirty="0"/>
              <a:t>Electroplating Bath</a:t>
            </a:r>
          </a:p>
          <a:p>
            <a:pPr marL="625475" lvl="1" indent="-168275"/>
            <a:r>
              <a:rPr lang="en-GB" sz="1000" dirty="0"/>
              <a:t>Time</a:t>
            </a:r>
          </a:p>
          <a:p>
            <a:pPr marL="625475" lvl="1" indent="-168275"/>
            <a:r>
              <a:rPr lang="en-GB" sz="1000" dirty="0"/>
              <a:t>Current/Voltage</a:t>
            </a:r>
          </a:p>
          <a:p>
            <a:pPr marL="625475" lvl="1" indent="-168275"/>
            <a:r>
              <a:rPr lang="en-GB" sz="1000" dirty="0"/>
              <a:t>Date</a:t>
            </a:r>
          </a:p>
          <a:p>
            <a:pPr lvl="1"/>
            <a:endParaRPr lang="en-GB" sz="1000" dirty="0"/>
          </a:p>
          <a:p>
            <a:pPr marL="457200" lvl="1" indent="0">
              <a:buNone/>
            </a:pPr>
            <a:endParaRPr lang="de-DE" sz="1000" dirty="0"/>
          </a:p>
          <a:p>
            <a:pPr marL="0" indent="0">
              <a:buFont typeface="Wingdings" charset="2"/>
              <a:buNone/>
            </a:pPr>
            <a:endParaRPr lang="de-DE" sz="1000" dirty="0"/>
          </a:p>
          <a:p>
            <a:pPr lvl="1"/>
            <a:endParaRPr lang="de-DE" sz="1000" dirty="0"/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4205013" y="1400396"/>
            <a:ext cx="3930725" cy="490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/>
            <a:r>
              <a:rPr lang="en-GB" sz="1000" dirty="0"/>
              <a:t>XRD Analysis</a:t>
            </a:r>
          </a:p>
          <a:p>
            <a:pPr marL="625475" lvl="1" indent="-168275"/>
            <a:r>
              <a:rPr lang="en-GB" sz="1000" dirty="0"/>
              <a:t>Scan Type</a:t>
            </a:r>
          </a:p>
          <a:p>
            <a:pPr marL="625475" lvl="1" indent="-168275"/>
            <a:r>
              <a:rPr lang="en-GB" sz="1000" dirty="0"/>
              <a:t>Angular Range</a:t>
            </a:r>
          </a:p>
          <a:p>
            <a:pPr marL="625475" lvl="1" indent="-168275"/>
            <a:r>
              <a:rPr lang="en-GB" sz="1000" dirty="0"/>
              <a:t>Tube Parameters</a:t>
            </a:r>
          </a:p>
          <a:p>
            <a:pPr marL="625475" lvl="1" indent="-168275"/>
            <a:r>
              <a:rPr lang="en-GB" sz="1000" dirty="0"/>
              <a:t>Recorded Intensity</a:t>
            </a:r>
          </a:p>
          <a:p>
            <a:pPr marL="625475" lvl="1" indent="-168275"/>
            <a:r>
              <a:rPr lang="en-GB" sz="1000" dirty="0"/>
              <a:t>Date</a:t>
            </a:r>
          </a:p>
          <a:p>
            <a:pPr marL="182563" indent="-182563">
              <a:spcBef>
                <a:spcPts val="240"/>
              </a:spcBef>
            </a:pPr>
            <a:r>
              <a:rPr lang="en-GB" sz="1000" dirty="0"/>
              <a:t>Dissolution of Template</a:t>
            </a:r>
          </a:p>
          <a:p>
            <a:pPr marL="625475" lvl="1" indent="-168275">
              <a:spcBef>
                <a:spcPts val="240"/>
              </a:spcBef>
            </a:pPr>
            <a:r>
              <a:rPr lang="en-GB" sz="1000" dirty="0"/>
              <a:t>etchant</a:t>
            </a:r>
          </a:p>
          <a:p>
            <a:pPr marL="625475" lvl="1" indent="-168275">
              <a:spcBef>
                <a:spcPts val="240"/>
              </a:spcBef>
            </a:pPr>
            <a:r>
              <a:rPr lang="en-GB" sz="1000" dirty="0"/>
              <a:t>duration</a:t>
            </a:r>
          </a:p>
          <a:p>
            <a:pPr marL="625475" lvl="1" indent="-168275">
              <a:spcBef>
                <a:spcPts val="240"/>
              </a:spcBef>
            </a:pPr>
            <a:r>
              <a:rPr lang="en-GB" sz="1000" dirty="0"/>
              <a:t>drying method</a:t>
            </a:r>
          </a:p>
          <a:p>
            <a:pPr marL="625475" lvl="1" indent="-168275">
              <a:spcBef>
                <a:spcPts val="240"/>
              </a:spcBef>
            </a:pPr>
            <a:r>
              <a:rPr lang="en-GB" sz="1000" dirty="0"/>
              <a:t>Date</a:t>
            </a:r>
          </a:p>
          <a:p>
            <a:pPr marL="182563" indent="-182563">
              <a:spcBef>
                <a:spcPts val="240"/>
              </a:spcBef>
            </a:pPr>
            <a:r>
              <a:rPr lang="en-GB" sz="1000" dirty="0"/>
              <a:t>Offline SEM Analysis</a:t>
            </a:r>
          </a:p>
          <a:p>
            <a:pPr marL="625475" lvl="1" indent="-168275">
              <a:spcBef>
                <a:spcPts val="240"/>
              </a:spcBef>
            </a:pPr>
            <a:r>
              <a:rPr lang="en-GB" sz="1000" dirty="0"/>
              <a:t>Scan mode</a:t>
            </a:r>
          </a:p>
          <a:p>
            <a:pPr marL="625475" lvl="1" indent="-168275">
              <a:spcBef>
                <a:spcPts val="240"/>
              </a:spcBef>
            </a:pPr>
            <a:r>
              <a:rPr lang="en-GB" sz="1000" dirty="0"/>
              <a:t>Detector Type</a:t>
            </a:r>
          </a:p>
          <a:p>
            <a:pPr marL="625475" lvl="1" indent="-168275">
              <a:spcBef>
                <a:spcPts val="240"/>
              </a:spcBef>
            </a:pPr>
            <a:r>
              <a:rPr lang="en-GB" sz="1000" dirty="0"/>
              <a:t>Acceleration Voltage</a:t>
            </a:r>
          </a:p>
          <a:p>
            <a:pPr marL="625475" lvl="1" indent="-168275">
              <a:spcBef>
                <a:spcPts val="240"/>
              </a:spcBef>
            </a:pPr>
            <a:r>
              <a:rPr lang="en-GB" sz="1000" dirty="0"/>
              <a:t>Magnification</a:t>
            </a:r>
          </a:p>
          <a:p>
            <a:pPr marL="625475" lvl="1" indent="-168275">
              <a:spcBef>
                <a:spcPts val="240"/>
              </a:spcBef>
            </a:pPr>
            <a:r>
              <a:rPr lang="en-GB" sz="1000" dirty="0"/>
              <a:t>Date</a:t>
            </a:r>
          </a:p>
          <a:p>
            <a:pPr marL="625475" lvl="1" indent="-168275">
              <a:spcBef>
                <a:spcPts val="240"/>
              </a:spcBef>
            </a:pPr>
            <a:r>
              <a:rPr lang="en-GB" sz="1000" dirty="0"/>
              <a:t>Wire length</a:t>
            </a:r>
          </a:p>
          <a:p>
            <a:pPr marL="625475" lvl="1" indent="-168275">
              <a:spcBef>
                <a:spcPts val="240"/>
              </a:spcBef>
            </a:pPr>
            <a:r>
              <a:rPr lang="en-GB" sz="1000" dirty="0"/>
              <a:t>Wire diameter</a:t>
            </a:r>
          </a:p>
          <a:p>
            <a:pPr lvl="1">
              <a:spcBef>
                <a:spcPts val="240"/>
              </a:spcBef>
            </a:pPr>
            <a:endParaRPr lang="de-DE" sz="1000" dirty="0"/>
          </a:p>
          <a:p>
            <a:pPr marL="0" indent="0">
              <a:spcBef>
                <a:spcPts val="240"/>
              </a:spcBef>
              <a:buFont typeface="Wingdings" charset="2"/>
              <a:buNone/>
            </a:pPr>
            <a:endParaRPr lang="de-DE" sz="1000" dirty="0"/>
          </a:p>
          <a:p>
            <a:pPr lvl="1">
              <a:spcBef>
                <a:spcPts val="240"/>
              </a:spcBef>
            </a:pPr>
            <a:endParaRPr lang="de-DE" sz="1000" dirty="0"/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6490459" y="965535"/>
            <a:ext cx="3930725" cy="2685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10000"/>
              </a:lnSpc>
              <a:spcBef>
                <a:spcPts val="240"/>
              </a:spcBef>
            </a:pPr>
            <a:r>
              <a:rPr lang="en-GB" sz="1100" dirty="0"/>
              <a:t>Online SEM Analysis</a:t>
            </a:r>
          </a:p>
          <a:p>
            <a:pPr marL="625475" lvl="1" indent="-168275">
              <a:lnSpc>
                <a:spcPct val="110000"/>
              </a:lnSpc>
              <a:spcBef>
                <a:spcPts val="240"/>
              </a:spcBef>
            </a:pPr>
            <a:r>
              <a:rPr lang="en-GB" sz="1100" dirty="0"/>
              <a:t>Scan mode</a:t>
            </a:r>
          </a:p>
          <a:p>
            <a:pPr marL="625475" lvl="1" indent="-168275">
              <a:lnSpc>
                <a:spcPct val="110000"/>
              </a:lnSpc>
              <a:spcBef>
                <a:spcPts val="240"/>
              </a:spcBef>
            </a:pPr>
            <a:r>
              <a:rPr lang="en-GB" sz="1100" dirty="0"/>
              <a:t>Acceleration Voltage</a:t>
            </a:r>
          </a:p>
          <a:p>
            <a:pPr marL="625475" lvl="1" indent="-168275">
              <a:lnSpc>
                <a:spcPct val="110000"/>
              </a:lnSpc>
              <a:spcBef>
                <a:spcPts val="240"/>
              </a:spcBef>
            </a:pPr>
            <a:r>
              <a:rPr lang="en-GB" sz="1100" dirty="0"/>
              <a:t>Magnification</a:t>
            </a:r>
            <a:endParaRPr lang="de-DE" sz="1100" dirty="0"/>
          </a:p>
          <a:p>
            <a:pPr marL="182563" indent="-182563">
              <a:lnSpc>
                <a:spcPct val="110000"/>
              </a:lnSpc>
            </a:pPr>
            <a:r>
              <a:rPr lang="de-DE" sz="1100" dirty="0"/>
              <a:t>Online </a:t>
            </a:r>
            <a:r>
              <a:rPr lang="de-DE" sz="1100" dirty="0" err="1"/>
              <a:t>Electrical</a:t>
            </a:r>
            <a:r>
              <a:rPr lang="de-DE" sz="1100" dirty="0"/>
              <a:t> Analysis</a:t>
            </a:r>
          </a:p>
          <a:p>
            <a:pPr marL="625475" lvl="1" indent="-168275">
              <a:lnSpc>
                <a:spcPct val="110000"/>
              </a:lnSpc>
            </a:pPr>
            <a:r>
              <a:rPr lang="de-DE" sz="1100" dirty="0"/>
              <a:t>Manipulator Type</a:t>
            </a:r>
          </a:p>
          <a:p>
            <a:pPr marL="625475" lvl="1" indent="-168275">
              <a:lnSpc>
                <a:spcPct val="110000"/>
              </a:lnSpc>
            </a:pPr>
            <a:r>
              <a:rPr lang="de-DE" sz="1100" dirty="0"/>
              <a:t>Image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contact</a:t>
            </a:r>
            <a:endParaRPr lang="de-DE" sz="1100" dirty="0"/>
          </a:p>
          <a:p>
            <a:pPr marL="625475" lvl="1" indent="-168275">
              <a:lnSpc>
                <a:spcPct val="110000"/>
              </a:lnSpc>
            </a:pPr>
            <a:r>
              <a:rPr lang="de-DE" sz="1100" dirty="0" err="1"/>
              <a:t>Wire</a:t>
            </a:r>
            <a:r>
              <a:rPr lang="de-DE" sz="1100" dirty="0"/>
              <a:t> </a:t>
            </a:r>
            <a:r>
              <a:rPr lang="de-DE" sz="1100" dirty="0" err="1"/>
              <a:t>length</a:t>
            </a:r>
            <a:r>
              <a:rPr lang="de-DE" sz="1100" dirty="0"/>
              <a:t>/Diameter</a:t>
            </a:r>
          </a:p>
          <a:p>
            <a:pPr marL="625475" lvl="1" indent="-168275">
              <a:lnSpc>
                <a:spcPct val="110000"/>
              </a:lnSpc>
            </a:pPr>
            <a:r>
              <a:rPr lang="de-DE" sz="1100" dirty="0"/>
              <a:t>I/V-</a:t>
            </a:r>
            <a:r>
              <a:rPr lang="de-DE" sz="1100" dirty="0" err="1"/>
              <a:t>curve</a:t>
            </a:r>
            <a:endParaRPr lang="de-DE" sz="1100" dirty="0"/>
          </a:p>
          <a:p>
            <a:pPr marL="182563" indent="-182563">
              <a:lnSpc>
                <a:spcPct val="110000"/>
              </a:lnSpc>
            </a:pPr>
            <a:r>
              <a:rPr lang="de-DE" sz="1100" dirty="0"/>
              <a:t>Irradiation</a:t>
            </a:r>
          </a:p>
          <a:p>
            <a:pPr marL="625475" lvl="1" indent="-168275">
              <a:lnSpc>
                <a:spcPct val="110000"/>
              </a:lnSpc>
            </a:pPr>
            <a:r>
              <a:rPr lang="de-DE" sz="1100" dirty="0"/>
              <a:t>Ion </a:t>
            </a:r>
            <a:r>
              <a:rPr lang="de-DE" sz="1100" dirty="0" err="1"/>
              <a:t>species</a:t>
            </a:r>
            <a:endParaRPr lang="de-DE" sz="1100" dirty="0"/>
          </a:p>
          <a:p>
            <a:pPr marL="625475" lvl="1" indent="-168275">
              <a:lnSpc>
                <a:spcPct val="110000"/>
              </a:lnSpc>
            </a:pPr>
            <a:r>
              <a:rPr lang="de-DE" sz="1100" dirty="0"/>
              <a:t>Charge </a:t>
            </a:r>
            <a:r>
              <a:rPr lang="de-DE" sz="1100" dirty="0" err="1"/>
              <a:t>state</a:t>
            </a:r>
            <a:endParaRPr lang="de-DE" sz="1100" dirty="0"/>
          </a:p>
          <a:p>
            <a:pPr marL="625475" lvl="1" indent="-168275">
              <a:lnSpc>
                <a:spcPct val="110000"/>
              </a:lnSpc>
            </a:pPr>
            <a:r>
              <a:rPr lang="de-DE" sz="1100" dirty="0" err="1"/>
              <a:t>Flux</a:t>
            </a:r>
            <a:endParaRPr lang="de-DE" sz="1100" dirty="0"/>
          </a:p>
          <a:p>
            <a:pPr marL="625475" lvl="1" indent="-168275">
              <a:lnSpc>
                <a:spcPct val="110000"/>
              </a:lnSpc>
            </a:pPr>
            <a:r>
              <a:rPr lang="de-DE" sz="1100" dirty="0" err="1"/>
              <a:t>Fluence</a:t>
            </a:r>
            <a:endParaRPr lang="de-DE" sz="1100" dirty="0"/>
          </a:p>
          <a:p>
            <a:pPr marL="625475" lvl="1" indent="-168275">
              <a:lnSpc>
                <a:spcPct val="110000"/>
              </a:lnSpc>
            </a:pPr>
            <a:r>
              <a:rPr lang="de-DE" sz="1100" dirty="0"/>
              <a:t>Date</a:t>
            </a:r>
          </a:p>
          <a:p>
            <a:pPr lvl="1"/>
            <a:endParaRPr lang="de-DE" dirty="0"/>
          </a:p>
          <a:p>
            <a:pPr marL="0" indent="0">
              <a:buFont typeface="Wingdings" charset="2"/>
              <a:buNone/>
            </a:pPr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6684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1013</TotalTime>
  <Words>1164</Words>
  <Application>Microsoft Macintosh PowerPoint</Application>
  <PresentationFormat>On-screen Show (16:9)</PresentationFormat>
  <Paragraphs>261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PowerPoint Presentation</vt:lpstr>
      <vt:lpstr>GSI Helmholtz Centre for Heavy-ion Research</vt:lpstr>
      <vt:lpstr> </vt:lpstr>
      <vt:lpstr>FAIR (Facility for Antiproton and Ion Research)</vt:lpstr>
      <vt:lpstr>Open Science @ GSI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Science Working Group Meeting</dc:title>
  <dc:subject/>
  <dc:creator>Mistry, Andrew. K. Dr.</dc:creator>
  <dc:description/>
  <cp:lastModifiedBy>Andrew Mistry</cp:lastModifiedBy>
  <cp:revision>297</cp:revision>
  <dcterms:created xsi:type="dcterms:W3CDTF">2022-04-08T08:49:50Z</dcterms:created>
  <dcterms:modified xsi:type="dcterms:W3CDTF">2022-12-06T11:15:05Z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GSI Helmholtzzentrum für Schwerionenforschung GmbH</vt:lpwstr>
  </property>
  <property fmtid="{D5CDD505-2E9C-101B-9397-08002B2CF9AE}" pid="4" name="DocSecurity">
    <vt:i4>0</vt:i4>
  </property>
  <property fmtid="{D5CDD505-2E9C-101B-9397-08002B2CF9AE}" pid="5" name="HiddenSlides">
    <vt:i4>1</vt:i4>
  </property>
  <property fmtid="{D5CDD505-2E9C-101B-9397-08002B2CF9AE}" pid="6" name="HyperlinksChanged">
    <vt:bool>false</vt:bool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0</vt:i4>
  </property>
  <property fmtid="{D5CDD505-2E9C-101B-9397-08002B2CF9AE}" pid="10" name="PresentationFormat">
    <vt:lpwstr>Bildschirmpräsentation (16:9)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9</vt:i4>
  </property>
</Properties>
</file>