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36" r:id="rId3"/>
    <p:sldId id="372" r:id="rId4"/>
    <p:sldId id="361" r:id="rId5"/>
    <p:sldId id="360" r:id="rId6"/>
    <p:sldId id="337" r:id="rId7"/>
    <p:sldId id="338" r:id="rId8"/>
    <p:sldId id="369" r:id="rId9"/>
    <p:sldId id="370" r:id="rId10"/>
    <p:sldId id="340" r:id="rId11"/>
    <p:sldId id="343" r:id="rId12"/>
    <p:sldId id="348" r:id="rId13"/>
    <p:sldId id="350" r:id="rId14"/>
    <p:sldId id="351" r:id="rId15"/>
    <p:sldId id="365" r:id="rId16"/>
    <p:sldId id="363" r:id="rId17"/>
    <p:sldId id="364" r:id="rId18"/>
    <p:sldId id="366" r:id="rId19"/>
    <p:sldId id="354" r:id="rId20"/>
    <p:sldId id="355" r:id="rId21"/>
    <p:sldId id="362" r:id="rId22"/>
    <p:sldId id="367" r:id="rId23"/>
    <p:sldId id="359" r:id="rId24"/>
    <p:sldId id="357" r:id="rId25"/>
    <p:sldId id="358" r:id="rId26"/>
    <p:sldId id="3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oit" initials="b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F5B5B"/>
    <a:srgbClr val="967200"/>
    <a:srgbClr val="EC7524"/>
    <a:srgbClr val="F3A875"/>
    <a:srgbClr val="BA9A12"/>
    <a:srgbClr val="CC9B00"/>
    <a:srgbClr val="F2B240"/>
    <a:srgbClr val="000000"/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86384" autoAdjust="0"/>
  </p:normalViewPr>
  <p:slideViewPr>
    <p:cSldViewPr snapToGrid="0">
      <p:cViewPr varScale="1">
        <p:scale>
          <a:sx n="117" d="100"/>
          <a:sy n="117" d="100"/>
        </p:scale>
        <p:origin x="-40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9256CB-B881-4257-A723-056488572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68839EA-A8DB-43C4-BC51-AD49BC6AE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2F5020-431E-4E23-8249-9F6F7B62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F3D2DC1-BDEA-4C6F-A186-3D20E68D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8C01E21-CD45-4D55-B633-5BD74C1E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103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4D1F65-D594-42F8-B9D5-6FEE11A0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4224C40-AFF8-4A34-91B9-46C3D48BC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58A507D-0C2F-4228-BBE2-D0784E10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766EA16-9B9E-4333-9A05-86D5001D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F93CA92-454D-4A8F-A366-3C18748D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85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C5C742B-9E01-4DE9-B8B0-E28F163E0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A285BAC-0D64-4250-930F-5685D57BD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8E5ABFB-9847-4E0A-B035-31A55B7A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1D96DF8-7D3A-4806-96C3-5B34B68C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1D61567-1D5A-4ABC-AD5F-06EF5F27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54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2E82C6-8B87-46A5-83BB-A21B3431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36D716-7D85-4328-AFCF-0ADBF86E4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8476A3-4D8A-4AEC-89CA-A8907076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5EB053A-B155-4438-B5DC-BA4EB6F5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F159009-2AAA-48E5-AB4A-12B192FD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23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CA5A1A-643E-4B38-900D-4E792DDC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30E65AE-2944-4DE0-9856-A8E1291CA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B3BDFCD-D017-4C73-A160-9D296814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38D39F4-67F4-4A12-8657-86F57944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994D7EE-200D-47B6-B264-0D0750E1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52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1CBF5B-A1E5-4B26-9088-E2611FD5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8170E40-A1DA-427A-92CB-F88C15DB4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E9404ED-74DC-44D5-9654-C45927EED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8D09B4A-CC24-422C-B40A-79F4ABF8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ADE0017-E347-48E6-BFF6-E7FA81F8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CB62E5A-4DB9-4A12-A99A-8ABF9CD1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913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BEEE73-AFBD-44BA-8497-A2321116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A9644F8-5084-414D-9153-EA93E83BA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12051F3-4AB1-4A86-9982-D0C51AEB1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C61C448-0789-45AF-B41E-A5AFDB564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4F6F060B-65E4-4B9C-9EAF-8FF37A6EC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20150A1-C0C7-4ACB-AB34-131CFA10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9BB2A62-4881-44FA-9A06-F6A18B97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BD92970-8DDB-485A-8A4E-ED746CBC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37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294C5A-D621-4C5D-BC36-6ABB0A20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E40BCC6-6689-494D-A000-7817BA45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AFFE825-5DC8-46EC-9E91-30CB1F45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359C1F8-77EF-45CC-8E6C-628F9D8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522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7C23C70-DB9C-4542-A9EF-258C4575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F44793F-2A50-4E75-BCA6-D0E56CE8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43C382F-621D-43DF-8197-0C513333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70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FD7AB4D-8707-487B-9211-03BED8F3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783BD6-BA46-489E-862C-475DDBDA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C3F4C3F-1446-430F-8DC7-08B217107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A9D912C-2969-4438-8FDD-57C0C0AE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D6950D2-D942-4A71-80B4-9344DFE0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817DB4E-5BB9-41FA-A802-6DF40A0D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62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83F8B9-C615-4005-BA08-88DCB006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D45EB25-1ADE-4700-B8F6-DA326768A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A2728DB-D08F-4464-BB8C-85B72E20B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DFF2EC-9EDB-4314-90D0-0AF7EDAD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3364875-7E34-4AD8-9B2C-B33600D2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C6DBCCD-9F63-4963-B5DB-0DB7BA4D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041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1228604-D912-4977-84E5-1A1C0FE0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51098C-04B1-40FB-A6CD-434608B54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14A186A-7CC0-4724-BB0A-7A6428A9E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EC85-0731-4D1B-8225-2332970387EE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2061159-BDB7-400E-B6DF-74A5BBDE7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621AB5F-BB46-4E20-BB4E-8B62401C8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605D-2623-4281-9DEF-9CA6418580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73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0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microsoft.com/office/2007/relationships/hdphoto" Target="../media/hdphoto2.wdp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5.png"/><Relationship Id="rId7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3.wdp"/><Relationship Id="rId7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3.wdp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6.png"/><Relationship Id="rId3" Type="http://schemas.microsoft.com/office/2007/relationships/hdphoto" Target="../media/hdphoto3.wdp"/><Relationship Id="rId7" Type="http://schemas.openxmlformats.org/officeDocument/2006/relationships/image" Target="../media/image58.png"/><Relationship Id="rId12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53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3.wdp"/><Relationship Id="rId7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1.png"/><Relationship Id="rId3" Type="http://schemas.microsoft.com/office/2007/relationships/hdphoto" Target="../media/hdphoto3.wdp"/><Relationship Id="rId7" Type="http://schemas.openxmlformats.org/officeDocument/2006/relationships/image" Target="../media/image52.png"/><Relationship Id="rId12" Type="http://schemas.openxmlformats.org/officeDocument/2006/relationships/image" Target="../media/image69.png"/><Relationship Id="rId2" Type="http://schemas.openxmlformats.org/officeDocument/2006/relationships/image" Target="../media/image5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microsoft.com/office/2007/relationships/hdphoto" Target="../media/hdphoto4.wdp"/><Relationship Id="rId15" Type="http://schemas.openxmlformats.org/officeDocument/2006/relationships/image" Target="../media/image73.png"/><Relationship Id="rId10" Type="http://schemas.openxmlformats.org/officeDocument/2006/relationships/image" Target="../media/image67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2.png"/><Relationship Id="rId3" Type="http://schemas.microsoft.com/office/2007/relationships/hdphoto" Target="../media/hdphoto3.wdp"/><Relationship Id="rId7" Type="http://schemas.openxmlformats.org/officeDocument/2006/relationships/image" Target="../media/image64.png"/><Relationship Id="rId12" Type="http://schemas.openxmlformats.org/officeDocument/2006/relationships/image" Target="../media/image75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2.png"/><Relationship Id="rId5" Type="http://schemas.microsoft.com/office/2007/relationships/hdphoto" Target="../media/hdphoto4.wdp"/><Relationship Id="rId10" Type="http://schemas.openxmlformats.org/officeDocument/2006/relationships/image" Target="../media/image71.png"/><Relationship Id="rId4" Type="http://schemas.openxmlformats.org/officeDocument/2006/relationships/image" Target="../media/image58.png"/><Relationship Id="rId9" Type="http://schemas.openxmlformats.org/officeDocument/2006/relationships/image" Target="../media/image75.png"/><Relationship Id="rId1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microsoft.com/office/2007/relationships/hdphoto" Target="../media/hdphoto3.wdp"/><Relationship Id="rId7" Type="http://schemas.openxmlformats.org/officeDocument/2006/relationships/image" Target="../media/image52.png"/><Relationship Id="rId12" Type="http://schemas.openxmlformats.org/officeDocument/2006/relationships/image" Target="../media/image65.jpeg"/><Relationship Id="rId2" Type="http://schemas.openxmlformats.org/officeDocument/2006/relationships/image" Target="../media/image50.png"/><Relationship Id="rId16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79.png"/><Relationship Id="rId5" Type="http://schemas.microsoft.com/office/2007/relationships/hdphoto" Target="../media/hdphoto4.wdp"/><Relationship Id="rId15" Type="http://schemas.openxmlformats.org/officeDocument/2006/relationships/image" Target="../media/image66.jpeg"/><Relationship Id="rId10" Type="http://schemas.openxmlformats.org/officeDocument/2006/relationships/image" Target="../media/image78.png"/><Relationship Id="rId4" Type="http://schemas.openxmlformats.org/officeDocument/2006/relationships/image" Target="../media/image58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24.png"/><Relationship Id="rId3" Type="http://schemas.openxmlformats.org/officeDocument/2006/relationships/image" Target="../media/image610.png"/><Relationship Id="rId7" Type="http://schemas.openxmlformats.org/officeDocument/2006/relationships/image" Target="../media/image90.png"/><Relationship Id="rId12" Type="http://schemas.openxmlformats.org/officeDocument/2006/relationships/image" Target="../media/image1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70.png"/><Relationship Id="rId10" Type="http://schemas.openxmlformats.org/officeDocument/2006/relationships/image" Target="../media/image120.png"/><Relationship Id="rId4" Type="http://schemas.openxmlformats.org/officeDocument/2006/relationships/image" Target="../media/image83.png"/><Relationship Id="rId9" Type="http://schemas.openxmlformats.org/officeDocument/2006/relationships/image" Target="../media/image1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.wdp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12" Type="http://schemas.openxmlformats.org/officeDocument/2006/relationships/image" Target="../media/image17.png"/><Relationship Id="rId2" Type="http://schemas.openxmlformats.org/officeDocument/2006/relationships/image" Target="../media/image14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60.png"/><Relationship Id="rId5" Type="http://schemas.openxmlformats.org/officeDocument/2006/relationships/image" Target="../media/image170.png"/><Relationship Id="rId15" Type="http://schemas.openxmlformats.org/officeDocument/2006/relationships/image" Target="../media/image30.png"/><Relationship Id="rId4" Type="http://schemas.openxmlformats.org/officeDocument/2006/relationships/image" Target="../media/image160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1.png"/><Relationship Id="rId7" Type="http://schemas.openxmlformats.org/officeDocument/2006/relationships/image" Target="../media/image2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1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81.png"/><Relationship Id="rId7" Type="http://schemas.openxmlformats.org/officeDocument/2006/relationships/image" Target="../media/image2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25046"/>
            <a:ext cx="12192000" cy="1078523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Caractérisation</a:t>
            </a:r>
            <a:r>
              <a:rPr kumimoji="0" lang="fr-FR" sz="36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spectrale du front d’onde réfléchi </a:t>
            </a:r>
          </a:p>
          <a:p>
            <a:pPr lvl="0" algn="ctr"/>
            <a:r>
              <a:rPr kumimoji="0" lang="fr-FR" sz="36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 la lame dichroïque d’Euclid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522514" y="1600200"/>
            <a:ext cx="8538356" cy="4600575"/>
          </a:xfrm>
          <a:prstGeom prst="rect">
            <a:avLst/>
          </a:prstGeom>
          <a:gradFill>
            <a:gsLst>
              <a:gs pos="100000">
                <a:srgbClr val="7030A0">
                  <a:lumMod val="46000"/>
                </a:srgbClr>
              </a:gs>
              <a:gs pos="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Sommaire</a:t>
            </a:r>
            <a:endParaRPr lang="fr-FR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       -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Euclid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       -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Weak-Lensing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       </a:t>
            </a:r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PSF</a:t>
            </a:r>
            <a:endParaRPr lang="fr-FR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 lame dichroïque d’Euclid</a:t>
            </a:r>
          </a:p>
          <a:p>
            <a:r>
              <a:rPr lang="fr-F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Mesure de la WFE de la dichroïque</a:t>
            </a:r>
          </a:p>
          <a:p>
            <a:r>
              <a:rPr lang="fr-F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Modélisation des propriétés spectrales</a:t>
            </a:r>
          </a:p>
          <a:p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-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Objectif</a:t>
            </a:r>
          </a:p>
          <a:p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       </a:t>
            </a:r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Approche</a:t>
            </a: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</a:t>
            </a:r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Performance</a:t>
            </a:r>
          </a:p>
          <a:p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</a:t>
            </a:r>
            <a:endParaRPr lang="fr-FR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fr-FR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fr-FR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fr-FR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9601199" y="796583"/>
            <a:ext cx="2310491" cy="958738"/>
          </a:xfrm>
          <a:prstGeom prst="rect">
            <a:avLst/>
          </a:prstGeom>
          <a:gradFill>
            <a:gsLst>
              <a:gs pos="100000">
                <a:schemeClr val="accent5">
                  <a:lumMod val="55000"/>
                </a:schemeClr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Maël Baron</a:t>
            </a:r>
          </a:p>
          <a:p>
            <a:r>
              <a:rPr lang="fr-FR" sz="28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04/10/2022</a:t>
            </a:r>
            <a:endParaRPr lang="fr-FR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57" y="4229100"/>
            <a:ext cx="334945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uclid (spacecraft)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62" y="2016642"/>
            <a:ext cx="4424914" cy="44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Mesure de la WFE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dichroïque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3" name="Groupe 122"/>
          <p:cNvGrpSpPr/>
          <p:nvPr/>
        </p:nvGrpSpPr>
        <p:grpSpPr>
          <a:xfrm>
            <a:off x="1298999" y="2809510"/>
            <a:ext cx="8966230" cy="3884339"/>
            <a:chOff x="179511" y="1728377"/>
            <a:chExt cx="8966230" cy="3884339"/>
          </a:xfrm>
        </p:grpSpPr>
        <p:sp>
          <p:nvSpPr>
            <p:cNvPr id="124" name="Rectangle à coins arrondis 123"/>
            <p:cNvSpPr/>
            <p:nvPr/>
          </p:nvSpPr>
          <p:spPr>
            <a:xfrm>
              <a:off x="179511" y="2251648"/>
              <a:ext cx="2736000" cy="1443824"/>
            </a:xfrm>
            <a:prstGeom prst="roundRect">
              <a:avLst>
                <a:gd name="adj" fmla="val 10700"/>
              </a:avLst>
            </a:prstGeom>
            <a:solidFill>
              <a:srgbClr val="1F497D">
                <a:alpha val="20000"/>
              </a:srgbClr>
            </a:solidFill>
            <a:ln w="25400" cap="flat" cmpd="sng" algn="ctr">
              <a:solidFill>
                <a:srgbClr val="4F81BD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749711" y="2654914"/>
              <a:ext cx="2390241" cy="32403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771115" y="2384884"/>
              <a:ext cx="2115330" cy="86409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ectangle à coins arrondis 126"/>
            <p:cNvSpPr/>
            <p:nvPr/>
          </p:nvSpPr>
          <p:spPr>
            <a:xfrm>
              <a:off x="3059832" y="2400542"/>
              <a:ext cx="1368152" cy="848438"/>
            </a:xfrm>
            <a:prstGeom prst="roundRect">
              <a:avLst>
                <a:gd name="adj" fmla="val 29390"/>
              </a:avLst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Expandeur faisceau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0114" y="2665289"/>
              <a:ext cx="1259597" cy="32403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Rectangle à coins arrondis 128"/>
            <p:cNvSpPr/>
            <p:nvPr/>
          </p:nvSpPr>
          <p:spPr>
            <a:xfrm>
              <a:off x="323528" y="2460656"/>
              <a:ext cx="1004772" cy="712552"/>
            </a:xfrm>
            <a:prstGeom prst="roundRect">
              <a:avLst>
                <a:gd name="adj" fmla="val 29390"/>
              </a:avLst>
            </a:prstGeom>
            <a:solidFill>
              <a:srgbClr val="C0504D">
                <a:lumMod val="5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LASER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blanc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339752" y="2400542"/>
              <a:ext cx="260078" cy="848438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 rot="15303608">
              <a:off x="2045766" y="4320305"/>
              <a:ext cx="1289916" cy="110195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328300" y="4685392"/>
              <a:ext cx="2811652" cy="324036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829831" y="4415361"/>
              <a:ext cx="2742692" cy="86409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 rot="19130929">
              <a:off x="2626095" y="3368648"/>
              <a:ext cx="3712156" cy="86409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e 134"/>
            <p:cNvGrpSpPr/>
            <p:nvPr/>
          </p:nvGrpSpPr>
          <p:grpSpPr>
            <a:xfrm rot="10098153">
              <a:off x="5250252" y="1728377"/>
              <a:ext cx="1020127" cy="1750327"/>
              <a:chOff x="2566156" y="4117843"/>
              <a:chExt cx="1020127" cy="1750327"/>
            </a:xfrm>
          </p:grpSpPr>
          <p:sp>
            <p:nvSpPr>
              <p:cNvPr id="166" name="Rectangle 165"/>
              <p:cNvSpPr/>
              <p:nvPr/>
            </p:nvSpPr>
            <p:spPr>
              <a:xfrm rot="15303608">
                <a:off x="2078124" y="4658448"/>
                <a:ext cx="1697754" cy="721690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Secteurs 166"/>
              <p:cNvSpPr/>
              <p:nvPr/>
            </p:nvSpPr>
            <p:spPr>
              <a:xfrm rot="20921302">
                <a:off x="2650179" y="4369146"/>
                <a:ext cx="936104" cy="955720"/>
              </a:xfrm>
              <a:prstGeom prst="pie">
                <a:avLst>
                  <a:gd name="adj1" fmla="val 5427246"/>
                  <a:gd name="adj2" fmla="val 16200000"/>
                </a:avLst>
              </a:prstGeom>
              <a:solidFill>
                <a:sysClr val="window" lastClr="FFFFFF"/>
              </a:solidFill>
              <a:ln w="762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15509880">
                <a:off x="2492750" y="4753252"/>
                <a:ext cx="1465824" cy="195006"/>
              </a:xfrm>
              <a:prstGeom prst="rect">
                <a:avLst/>
              </a:prstGeom>
              <a:solidFill>
                <a:srgbClr val="A162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6" name="Secteurs 135"/>
            <p:cNvSpPr/>
            <p:nvPr/>
          </p:nvSpPr>
          <p:spPr>
            <a:xfrm rot="20330732">
              <a:off x="2733466" y="4395977"/>
              <a:ext cx="936104" cy="955720"/>
            </a:xfrm>
            <a:prstGeom prst="pie">
              <a:avLst>
                <a:gd name="adj1" fmla="val 5427246"/>
                <a:gd name="adj2" fmla="val 16200000"/>
              </a:avLst>
            </a:prstGeom>
            <a:solidFill>
              <a:sysClr val="window" lastClr="FFFFFF"/>
            </a:solidFill>
            <a:ln w="762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 rot="14919310">
              <a:off x="2518954" y="4747528"/>
              <a:ext cx="1465824" cy="11344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619672" y="2400542"/>
              <a:ext cx="260078" cy="848438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25914" y="3264659"/>
              <a:ext cx="1619447" cy="381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Monochro-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mateur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802095" y="3212976"/>
              <a:ext cx="1329745" cy="381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Polariseur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940152" y="5229200"/>
              <a:ext cx="1329745" cy="381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Analyseur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222386" y="5088657"/>
              <a:ext cx="1693125" cy="381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Translation + Rotation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004727" y="2251648"/>
              <a:ext cx="1329745" cy="381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Rotation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586283" y="2003284"/>
              <a:ext cx="1791779" cy="381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Dichroïque/Flat</a:t>
              </a:r>
            </a:p>
          </p:txBody>
        </p:sp>
        <p:sp>
          <p:nvSpPr>
            <p:cNvPr id="145" name="Flèche en arc 144"/>
            <p:cNvSpPr/>
            <p:nvPr/>
          </p:nvSpPr>
          <p:spPr>
            <a:xfrm rot="4027168">
              <a:off x="5308171" y="2318370"/>
              <a:ext cx="702232" cy="880164"/>
            </a:xfrm>
            <a:prstGeom prst="circularArrow">
              <a:avLst>
                <a:gd name="adj1" fmla="val 11098"/>
                <a:gd name="adj2" fmla="val 1142319"/>
                <a:gd name="adj3" fmla="val 17788973"/>
                <a:gd name="adj4" fmla="val 13455245"/>
                <a:gd name="adj5" fmla="val 12128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lèche en arc 145"/>
            <p:cNvSpPr/>
            <p:nvPr/>
          </p:nvSpPr>
          <p:spPr>
            <a:xfrm rot="15182607">
              <a:off x="2938344" y="4368996"/>
              <a:ext cx="702232" cy="880164"/>
            </a:xfrm>
            <a:prstGeom prst="circularArrow">
              <a:avLst>
                <a:gd name="adj1" fmla="val 11098"/>
                <a:gd name="adj2" fmla="val 1142319"/>
                <a:gd name="adj3" fmla="val 17788973"/>
                <a:gd name="adj4" fmla="val 13455245"/>
                <a:gd name="adj5" fmla="val 12128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Double flèche horizontale 146"/>
            <p:cNvSpPr/>
            <p:nvPr/>
          </p:nvSpPr>
          <p:spPr>
            <a:xfrm>
              <a:off x="1931026" y="4365104"/>
              <a:ext cx="768766" cy="223804"/>
            </a:xfrm>
            <a:prstGeom prst="leftRightArrow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 rot="-2700000">
              <a:off x="8041300" y="4767499"/>
              <a:ext cx="1037766" cy="254096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27584" y="3695472"/>
              <a:ext cx="1329745" cy="381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Source</a:t>
              </a:r>
            </a:p>
          </p:txBody>
        </p:sp>
        <p:sp>
          <p:nvSpPr>
            <p:cNvPr id="150" name="Rectangle à coins arrondis 149"/>
            <p:cNvSpPr/>
            <p:nvPr/>
          </p:nvSpPr>
          <p:spPr>
            <a:xfrm>
              <a:off x="6164064" y="3173208"/>
              <a:ext cx="2981677" cy="2439508"/>
            </a:xfrm>
            <a:prstGeom prst="roundRect">
              <a:avLst>
                <a:gd name="adj" fmla="val 10700"/>
              </a:avLst>
            </a:prstGeom>
            <a:solidFill>
              <a:srgbClr val="1F497D">
                <a:alpha val="20000"/>
              </a:srgbClr>
            </a:solidFill>
            <a:ln w="25400" cap="flat" cmpd="sng" algn="ctr">
              <a:solidFill>
                <a:srgbClr val="4F81BD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238372" y="4685391"/>
              <a:ext cx="3778554" cy="324036"/>
            </a:xfrm>
            <a:prstGeom prst="rect">
              <a:avLst/>
            </a:prstGeom>
            <a:gradFill>
              <a:gsLst>
                <a:gs pos="0">
                  <a:srgbClr val="FF0000">
                    <a:alpha val="70000"/>
                  </a:srgbClr>
                </a:gs>
                <a:gs pos="100000">
                  <a:srgbClr val="FF0000">
                    <a:alpha val="70000"/>
                  </a:srgbClr>
                </a:gs>
              </a:gsLst>
              <a:lin ang="0" scaled="0"/>
            </a:gradFill>
            <a:ln w="25400" cap="flat" cmpd="sng" algn="ctr">
              <a:solidFill>
                <a:srgbClr val="C0504D"/>
              </a:solidFill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Rectangle à coins arrondis 151"/>
            <p:cNvSpPr/>
            <p:nvPr/>
          </p:nvSpPr>
          <p:spPr>
            <a:xfrm>
              <a:off x="4446285" y="4411458"/>
              <a:ext cx="1368152" cy="848438"/>
            </a:xfrm>
            <a:prstGeom prst="roundRect">
              <a:avLst>
                <a:gd name="adj" fmla="val 29390"/>
              </a:avLst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Réducteur faisceau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372200" y="4423190"/>
              <a:ext cx="260078" cy="848438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 rot="5400000">
              <a:off x="6402754" y="4020622"/>
              <a:ext cx="1420546" cy="32403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 rot="5400000">
              <a:off x="7045964" y="4005301"/>
              <a:ext cx="1508456" cy="32403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 rot="5400000">
              <a:off x="8084117" y="4407313"/>
              <a:ext cx="773383" cy="32403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519414" y="3316801"/>
              <a:ext cx="557677" cy="400231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Int.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821541" y="3316801"/>
              <a:ext cx="589178" cy="400231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WFE</a:t>
              </a:r>
            </a:p>
          </p:txBody>
        </p:sp>
        <p:sp>
          <p:nvSpPr>
            <p:cNvPr id="159" name="Triangle isocèle 158"/>
            <p:cNvSpPr/>
            <p:nvPr/>
          </p:nvSpPr>
          <p:spPr>
            <a:xfrm>
              <a:off x="8329908" y="3350331"/>
              <a:ext cx="302919" cy="1014773"/>
            </a:xfrm>
            <a:prstGeom prst="triangle">
              <a:avLst/>
            </a:prstGeom>
            <a:solidFill>
              <a:srgbClr val="FF0000">
                <a:alpha val="66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216454" y="3316801"/>
              <a:ext cx="499264" cy="400231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PSF</a:t>
              </a:r>
            </a:p>
          </p:txBody>
        </p:sp>
        <p:sp>
          <p:nvSpPr>
            <p:cNvPr id="161" name="Ellipse 160"/>
            <p:cNvSpPr/>
            <p:nvPr/>
          </p:nvSpPr>
          <p:spPr>
            <a:xfrm>
              <a:off x="8254157" y="4167319"/>
              <a:ext cx="429432" cy="1440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924412" y="2755027"/>
              <a:ext cx="1329745" cy="381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Diagnostic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 rot="-2700000">
              <a:off x="6606815" y="4767258"/>
              <a:ext cx="1037766" cy="758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 rot="-2700000">
              <a:off x="7281309" y="4771162"/>
              <a:ext cx="1037766" cy="758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 rot="-2700000">
              <a:off x="7951926" y="4767257"/>
              <a:ext cx="1037766" cy="758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46951" y="1370215"/>
                <a:ext cx="6882500" cy="1681962"/>
              </a:xfrm>
              <a:prstGeom prst="rect">
                <a:avLst/>
              </a:prstGeom>
              <a:gradFill>
                <a:gsLst>
                  <a:gs pos="100000">
                    <a:srgbClr val="001848"/>
                  </a:gs>
                  <a:gs pos="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WFE connue à une précision extrême</a:t>
                </a: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Utilisation d’un </a:t>
                </a:r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banc de métrologie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financé par l’ESA.</a:t>
                </a: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Connaissance de la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𝑊𝐹𝐸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( 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𝜆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𝐴𝑜𝐼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𝑃𝑜𝑙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.,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à 2nm RMS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pour:</a:t>
                </a:r>
              </a:p>
              <a:p>
                <a:pPr algn="just"/>
                <a:endParaRPr lang="fr-FR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b="1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chemeClr val="accent2"/>
                        </a:solidFill>
                        <a:latin typeface="Cambria Math"/>
                      </a:rPr>
                      <m:t>𝟓𝟓𝟎</m:t>
                    </m:r>
                    <m:r>
                      <a:rPr lang="fr-FR" sz="2000" b="1" i="1">
                        <a:solidFill>
                          <a:schemeClr val="accent2"/>
                        </a:solidFill>
                        <a:latin typeface="Cambria Math"/>
                      </a:rPr>
                      <m:t>≤</m:t>
                    </m:r>
                    <m:r>
                      <a:rPr lang="fr-FR" sz="2000" b="1" i="1">
                        <a:solidFill>
                          <a:schemeClr val="accent2"/>
                        </a:solidFill>
                        <a:latin typeface="Cambria Math"/>
                      </a:rPr>
                      <m:t>𝝀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𝒏𝒎</m:t>
                        </m:r>
                      </m:e>
                    </m:d>
                    <m:r>
                      <a:rPr lang="fr-FR" sz="2000" b="1" i="1">
                        <a:solidFill>
                          <a:schemeClr val="accent2"/>
                        </a:solidFill>
                        <a:latin typeface="Cambria Math"/>
                      </a:rPr>
                      <m:t>≤</m:t>
                    </m:r>
                    <m:r>
                      <a:rPr lang="fr-FR" sz="2000" b="1" i="1">
                        <a:solidFill>
                          <a:schemeClr val="accent2"/>
                        </a:solidFill>
                        <a:latin typeface="Cambria Math"/>
                      </a:rPr>
                      <m:t>𝟗𝟏𝟎</m:t>
                    </m:r>
                  </m:oMath>
                </a14:m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	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𝑷𝒐𝒍</m:t>
                    </m:r>
                    <m:r>
                      <a:rPr lang="fr-FR" sz="2000" b="1" i="1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𝑺</m:t>
                    </m:r>
                    <m:r>
                      <a:rPr lang="fr-FR" sz="2000" b="1" i="1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fr-FR" sz="2000" b="1" i="1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fr-FR" sz="2000" b="1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  </a:t>
                </a:r>
                <a:r>
                  <a:rPr lang="fr-FR" sz="2000" b="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	</a:t>
                </a:r>
                <a:r>
                  <a:rPr lang="fr-FR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fr-FR" sz="2000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fr-FR" sz="2000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𝑨𝒐𝑰</m:t>
                    </m:r>
                    <m:d>
                      <m:dPr>
                        <m:ctrlPr>
                          <a:rPr lang="fr-FR" sz="20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°</m:t>
                        </m:r>
                      </m:e>
                    </m:d>
                    <m:r>
                      <a:rPr lang="fr-FR" sz="2000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fr-FR" sz="2000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𝟏𝟖</m:t>
                    </m:r>
                  </m:oMath>
                </a14:m>
                <a:endParaRPr lang="fr-FR" sz="2000" b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1" y="1370215"/>
                <a:ext cx="6882500" cy="1681962"/>
              </a:xfrm>
              <a:prstGeom prst="rect">
                <a:avLst/>
              </a:prstGeom>
              <a:blipFill rotWithShape="1">
                <a:blip r:embed="rId2"/>
                <a:stretch>
                  <a:fillRect l="-886" t="-1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 flipH="1">
            <a:off x="7141464" y="1370215"/>
            <a:ext cx="4838681" cy="1681962"/>
          </a:xfrm>
          <a:prstGeom prst="rect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Banc développé par 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Imagine Optic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(Orsay) depuis Janvier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2022.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fr-FR" sz="11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Installation au LMA actuellement.</a:t>
            </a:r>
          </a:p>
          <a:p>
            <a:pPr algn="just"/>
            <a:endParaRPr lang="fr-FR" sz="1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Mesures faites sur un 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flight spare.</a:t>
            </a:r>
            <a:endParaRPr lang="fr-FR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46951" y="6299756"/>
            <a:ext cx="1725885" cy="4375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Schéma du banc OBSERVE d’Imagine Optic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Mesure de la WFE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dichroïque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6950" y="1370216"/>
            <a:ext cx="11874510" cy="941663"/>
          </a:xfrm>
          <a:prstGeom prst="rect">
            <a:avLst/>
          </a:prstGeom>
          <a:gradFill>
            <a:gsLst>
              <a:gs pos="100000">
                <a:srgbClr val="001848"/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Installation du banc en salle blanche du LMA</a:t>
            </a: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Actuellement en cours d’assemblage et de validation au LMA.</a:t>
            </a:r>
            <a:endParaRPr lang="fr-FR" sz="2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1345071"/>
            <a:ext cx="4723513" cy="48636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146947" y="2406771"/>
            <a:ext cx="6547150" cy="3834574"/>
          </a:xfrm>
          <a:prstGeom prst="rect">
            <a:avLst/>
          </a:prstGeom>
          <a:gradFill>
            <a:gsLst>
              <a:gs pos="100000">
                <a:srgbClr val="7030A0">
                  <a:lumMod val="40000"/>
                </a:srgbClr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Définition/Développement/Validation par Imagine Optic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Fev. 2021 -&gt; Dec. 2022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Campagne préliminaire</a:t>
            </a:r>
          </a:p>
          <a:p>
            <a:pPr algn="just"/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Jan. 2023 + 2 semaines</a:t>
            </a:r>
          </a:p>
          <a:p>
            <a:pPr algn="just"/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Vérification rapide des propriétés de la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dichro.</a:t>
            </a: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Vérification de certaines hypothèses (polarisation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…).</a:t>
            </a: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Campagne principale</a:t>
            </a:r>
          </a:p>
          <a:p>
            <a:pPr algn="just"/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Jan. 2023 + 4 mois</a:t>
            </a: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Toutes les données WFE (etc) à envoyer au Consortium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Euclid</a:t>
            </a: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rgbClr val="FFFF00"/>
                </a:solidFill>
              </a:rPr>
              <a:t>avant le </a:t>
            </a:r>
            <a:r>
              <a:rPr lang="fr-FR" dirty="0" smtClean="0">
                <a:solidFill>
                  <a:srgbClr val="FFFF00"/>
                </a:solidFill>
              </a:rPr>
              <a:t>lancement.</a:t>
            </a:r>
            <a:endParaRPr lang="fr-FR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 flipH="1">
            <a:off x="146949" y="2933329"/>
            <a:ext cx="4400558" cy="1954710"/>
          </a:xfrm>
          <a:prstGeom prst="rect">
            <a:avLst/>
          </a:prstGeom>
          <a:gradFill>
            <a:gsLst>
              <a:gs pos="100000">
                <a:srgbClr val="7030A0">
                  <a:lumMod val="40000"/>
                </a:srgbClr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Stratégie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Recréer l’empilement avec ses TFEs en chaque couche, par optimisation.</a:t>
            </a:r>
          </a:p>
          <a:p>
            <a:pPr algn="just"/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Retrouver les propriétés WFE, Ref avec la théorie des couches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minces.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kern="0" dirty="0">
                <a:solidFill>
                  <a:prstClr val="white"/>
                </a:solidFill>
              </a:rPr>
              <a:t> Modélisation des propriétés spectrales – 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objectif 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46950" y="1370216"/>
                <a:ext cx="6189140" cy="1438298"/>
              </a:xfrm>
              <a:prstGeom prst="rect">
                <a:avLst/>
              </a:prstGeom>
              <a:gradFill>
                <a:gsLst>
                  <a:gs pos="100000">
                    <a:srgbClr val="001848"/>
                  </a:gs>
                  <a:gs pos="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Objectif </a:t>
                </a:r>
              </a:p>
              <a:p>
                <a:pPr algn="just"/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Prédire toutes les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propriétés chromatiques </a:t>
                </a:r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(WFE, Ref)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 la dichroïque </a:t>
                </a:r>
                <a14:m>
                  <m:oMath xmlns:m="http://schemas.openxmlformats.org/officeDocument/2006/math">
                    <m:r>
                      <a:rPr lang="fr-FR" sz="2000" b="1" i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∀</m:t>
                    </m:r>
                  </m:oMath>
                </a14:m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 conditions d’illumination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via des mesures en conditions salle blanche</a:t>
                </a:r>
                <a:r>
                  <a:rPr lang="fr-FR" sz="20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 conditions </a:t>
                </a:r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Euclid.</a:t>
                </a:r>
                <a:endParaRPr lang="fr-FR" sz="20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0" y="1370216"/>
                <a:ext cx="6189140" cy="1438298"/>
              </a:xfrm>
              <a:prstGeom prst="rect">
                <a:avLst/>
              </a:prstGeom>
              <a:blipFill rotWithShape="1">
                <a:blip r:embed="rId2"/>
                <a:stretch>
                  <a:fillRect l="-985" t="-2119" r="-10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 flipH="1">
                <a:off x="146943" y="5029199"/>
                <a:ext cx="11307541" cy="1681843"/>
              </a:xfrm>
              <a:prstGeom prst="rect">
                <a:avLst/>
              </a:prstGeom>
              <a:gradFill>
                <a:gsLst>
                  <a:gs pos="100000">
                    <a:srgbClr val="001848"/>
                  </a:gs>
                  <a:gs pos="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Mais ?</a:t>
                </a:r>
                <a:endParaRPr lang="fr-FR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- Calcul de la WFE via les TFEs non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réversible.</a:t>
                </a:r>
                <a:endParaRPr lang="fr-FR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- Process qui demande des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approximations.</a:t>
                </a:r>
                <a:endParaRPr lang="fr-FR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- Au LMA: Flight Spare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Flight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Model.</a:t>
                </a:r>
                <a:endParaRPr lang="fr-FR" sz="20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6943" y="5029199"/>
                <a:ext cx="11307541" cy="1681843"/>
              </a:xfrm>
              <a:prstGeom prst="rect">
                <a:avLst/>
              </a:prstGeom>
              <a:blipFill rotWithShape="1">
                <a:blip r:embed="rId3"/>
                <a:stretch>
                  <a:fillRect l="-539" t="-1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e 95"/>
          <p:cNvGrpSpPr/>
          <p:nvPr/>
        </p:nvGrpSpPr>
        <p:grpSpPr>
          <a:xfrm>
            <a:off x="4895930" y="1583900"/>
            <a:ext cx="7175069" cy="4803841"/>
            <a:chOff x="179512" y="1013804"/>
            <a:chExt cx="7175069" cy="4803841"/>
          </a:xfrm>
        </p:grpSpPr>
        <p:grpSp>
          <p:nvGrpSpPr>
            <p:cNvPr id="97" name="Groupe 96"/>
            <p:cNvGrpSpPr/>
            <p:nvPr/>
          </p:nvGrpSpPr>
          <p:grpSpPr>
            <a:xfrm>
              <a:off x="4871159" y="3009156"/>
              <a:ext cx="2219341" cy="1285627"/>
              <a:chOff x="5148064" y="4869160"/>
              <a:chExt cx="3318960" cy="1851174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5148064" y="5589240"/>
                <a:ext cx="3318960" cy="1131094"/>
              </a:xfrm>
              <a:prstGeom prst="rect">
                <a:avLst/>
              </a:prstGeom>
              <a:blipFill dpi="0" rotWithShape="1">
                <a:blip r:embed="rId4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148064" y="5517232"/>
                <a:ext cx="3318960" cy="1131094"/>
              </a:xfrm>
              <a:prstGeom prst="rect">
                <a:avLst/>
              </a:prstGeom>
              <a:blipFill dpi="0" rotWithShape="1">
                <a:blip r:embed="rId5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148064" y="5301208"/>
                <a:ext cx="3318960" cy="1131094"/>
              </a:xfrm>
              <a:prstGeom prst="rect">
                <a:avLst/>
              </a:prstGeom>
              <a:blipFill dpi="0" rotWithShape="1">
                <a:blip r:embed="rId6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148064" y="5178226"/>
                <a:ext cx="3318960" cy="1131094"/>
              </a:xfrm>
              <a:prstGeom prst="rect">
                <a:avLst/>
              </a:prstGeom>
              <a:blipFill dpi="0" rotWithShape="1">
                <a:blip r:embed="rId7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148064" y="5013176"/>
                <a:ext cx="3318960" cy="1131094"/>
              </a:xfrm>
              <a:prstGeom prst="rect">
                <a:avLst/>
              </a:prstGeom>
              <a:blipFill dpi="0" rotWithShape="1">
                <a:blip r:embed="rId8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148064" y="4869160"/>
                <a:ext cx="3318960" cy="1131094"/>
              </a:xfrm>
              <a:prstGeom prst="rect">
                <a:avLst/>
              </a:prstGeom>
              <a:blipFill dpi="0" rotWithShape="1">
                <a:blip r:embed="rId9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>
              <a:off x="1390409" y="2959148"/>
              <a:ext cx="2219341" cy="1285627"/>
              <a:chOff x="5148064" y="4869160"/>
              <a:chExt cx="3318960" cy="185117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5148064" y="5589240"/>
                <a:ext cx="3318960" cy="1131094"/>
              </a:xfrm>
              <a:prstGeom prst="rect">
                <a:avLst/>
              </a:prstGeom>
              <a:blipFill dpi="0" rotWithShape="1">
                <a:blip r:embed="rId4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5148064" y="5517232"/>
                <a:ext cx="3318960" cy="1131094"/>
              </a:xfrm>
              <a:prstGeom prst="rect">
                <a:avLst/>
              </a:prstGeom>
              <a:blipFill dpi="0" rotWithShape="1">
                <a:blip r:embed="rId5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148064" y="5301208"/>
                <a:ext cx="3318960" cy="1131094"/>
              </a:xfrm>
              <a:prstGeom prst="rect">
                <a:avLst/>
              </a:prstGeom>
              <a:blipFill dpi="0" rotWithShape="1">
                <a:blip r:embed="rId6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5148064" y="5178226"/>
                <a:ext cx="3318960" cy="1131094"/>
              </a:xfrm>
              <a:prstGeom prst="rect">
                <a:avLst/>
              </a:prstGeom>
              <a:blipFill dpi="0" rotWithShape="1">
                <a:blip r:embed="rId7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148064" y="5013176"/>
                <a:ext cx="3318960" cy="1131094"/>
              </a:xfrm>
              <a:prstGeom prst="rect">
                <a:avLst/>
              </a:prstGeom>
              <a:blipFill dpi="0" rotWithShape="1">
                <a:blip r:embed="rId8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148064" y="4869160"/>
                <a:ext cx="3318960" cy="1131094"/>
              </a:xfrm>
              <a:prstGeom prst="rect">
                <a:avLst/>
              </a:prstGeom>
              <a:blipFill dpi="0" rotWithShape="1">
                <a:blip r:embed="rId9">
                  <a:alphaModFix amt="75000"/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>
                <a:outerShdw blurRad="40000" dist="76200" dir="5400000" rotWithShape="0">
                  <a:srgbClr val="000000">
                    <a:alpha val="7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e 98"/>
            <p:cNvGrpSpPr/>
            <p:nvPr/>
          </p:nvGrpSpPr>
          <p:grpSpPr>
            <a:xfrm>
              <a:off x="2903750" y="1013804"/>
              <a:ext cx="2958184" cy="1708006"/>
              <a:chOff x="5990992" y="2443490"/>
              <a:chExt cx="2958184" cy="1708006"/>
            </a:xfrm>
          </p:grpSpPr>
          <p:sp>
            <p:nvSpPr>
              <p:cNvPr id="113" name="Rectangle 112"/>
              <p:cNvSpPr/>
              <p:nvPr/>
            </p:nvSpPr>
            <p:spPr>
              <a:xfrm flipH="1">
                <a:off x="6372535" y="3012749"/>
                <a:ext cx="719746" cy="1104044"/>
              </a:xfrm>
              <a:prstGeom prst="rect">
                <a:avLst/>
              </a:prstGeom>
              <a:gradFill flip="none" rotWithShape="1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70000">
                    <a:sysClr val="windowText" lastClr="000000">
                      <a:alpha val="0"/>
                    </a:sysClr>
                  </a:gs>
                </a:gsLst>
                <a:lin ang="36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 flipH="1">
                <a:off x="7092280" y="3489873"/>
                <a:ext cx="1732243" cy="661623"/>
              </a:xfrm>
              <a:prstGeom prst="rect">
                <a:avLst/>
              </a:prstGeom>
              <a:gradFill>
                <a:gsLst>
                  <a:gs pos="0">
                    <a:srgbClr val="4F81BD">
                      <a:lumMod val="76000"/>
                    </a:srgbClr>
                  </a:gs>
                  <a:gs pos="96000">
                    <a:sysClr val="windowText" lastClr="000000">
                      <a:lumMod val="22000"/>
                      <a:alpha val="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15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6121">
                            <a14:foregroundMark x1="13190" y1="17069" x2="13190" y2="17069"/>
                            <a14:foregroundMark x1="13017" y1="42586" x2="13017" y2="42586"/>
                            <a14:foregroundMark x1="36724" y1="78103" x2="36724" y2="78103"/>
                            <a14:foregroundMark x1="61207" y1="74828" x2="61207" y2="74828"/>
                            <a14:foregroundMark x1="84138" y1="78966" x2="84138" y2="78966"/>
                            <a14:foregroundMark x1="96121" y1="76034" x2="96121" y2="76034"/>
                            <a14:foregroundMark x1="95517" y1="52931" x2="95517" y2="52931"/>
                            <a14:foregroundMark x1="81810" y1="37241" x2="81810" y2="37241"/>
                            <a14:foregroundMark x1="70862" y1="22069" x2="70862" y2="22069"/>
                            <a14:foregroundMark x1="58190" y1="20000" x2="58190" y2="20000"/>
                            <a14:foregroundMark x1="40000" y1="23621" x2="40000" y2="23621"/>
                            <a14:foregroundMark x1="28017" y1="17414" x2="28017" y2="17414"/>
                            <a14:foregroundMark x1="14397" y1="17414" x2="14397" y2="174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0992" y="2443490"/>
                <a:ext cx="2958184" cy="1479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0" name="Groupe 99"/>
            <p:cNvGrpSpPr/>
            <p:nvPr/>
          </p:nvGrpSpPr>
          <p:grpSpPr>
            <a:xfrm>
              <a:off x="1619672" y="1724373"/>
              <a:ext cx="5734909" cy="4093272"/>
              <a:chOff x="6338122" y="2095753"/>
              <a:chExt cx="5734909" cy="4093272"/>
            </a:xfrm>
          </p:grpSpPr>
          <p:grpSp>
            <p:nvGrpSpPr>
              <p:cNvPr id="102" name="Groupe 101"/>
              <p:cNvGrpSpPr/>
              <p:nvPr/>
            </p:nvGrpSpPr>
            <p:grpSpPr>
              <a:xfrm>
                <a:off x="6424237" y="2095753"/>
                <a:ext cx="5648794" cy="4093272"/>
                <a:chOff x="897492" y="1702545"/>
                <a:chExt cx="5648794" cy="4093272"/>
              </a:xfrm>
            </p:grpSpPr>
            <p:sp>
              <p:nvSpPr>
                <p:cNvPr id="106" name="Flèche en arc 105"/>
                <p:cNvSpPr/>
                <p:nvPr/>
              </p:nvSpPr>
              <p:spPr>
                <a:xfrm rot="10989000" flipH="1" flipV="1">
                  <a:off x="2729765" y="1895591"/>
                  <a:ext cx="2871856" cy="2962726"/>
                </a:xfrm>
                <a:prstGeom prst="circularArrow">
                  <a:avLst>
                    <a:gd name="adj1" fmla="val 10104"/>
                    <a:gd name="adj2" fmla="val 1011130"/>
                    <a:gd name="adj3" fmla="val 19971256"/>
                    <a:gd name="adj4" fmla="val 17528563"/>
                    <a:gd name="adj5" fmla="val 12296"/>
                  </a:avLst>
                </a:prstGeom>
                <a:gradFill>
                  <a:gsLst>
                    <a:gs pos="0">
                      <a:srgbClr val="1F497D">
                        <a:lumMod val="60000"/>
                        <a:lumOff val="40000"/>
                      </a:srgbClr>
                    </a:gs>
                    <a:gs pos="100000">
                      <a:sysClr val="windowText" lastClr="000000">
                        <a:shade val="94000"/>
                        <a:satMod val="135000"/>
                        <a:alpha val="0"/>
                      </a:sys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Rectangle 106"/>
                    <p:cNvSpPr/>
                    <p:nvPr/>
                  </p:nvSpPr>
                  <p:spPr>
                    <a:xfrm>
                      <a:off x="1809427" y="4917319"/>
                      <a:ext cx="3498778" cy="878498"/>
                    </a:xfrm>
                    <a:prstGeom prst="rect">
                      <a:avLst/>
                    </a:prstGeom>
                    <a:no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t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9BBB5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</a:rPr>
                        <a:t>À minimiser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8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>
                                    <a:lumMod val="40000"/>
                                    <a:lumOff val="6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𝐅𝐎𝐌</m:t>
                            </m:r>
                            <m:r>
                              <a:rPr kumimoji="0" lang="en-US" sz="18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>
                                    <a:lumMod val="40000"/>
                                    <a:lumOff val="6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≈</m:t>
                            </m:r>
                            <m:r>
                              <a:rPr kumimoji="0" lang="en-US" sz="18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>
                                    <a:lumMod val="40000"/>
                                    <a:lumOff val="6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𝚫</m:t>
                            </m:r>
                            <m:r>
                              <a:rPr kumimoji="0" lang="en-US" sz="18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>
                                    <a:lumMod val="40000"/>
                                    <a:lumOff val="6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𝐖𝐅𝐄</m:t>
                            </m:r>
                          </m:oMath>
                        </m:oMathPara>
                      </a14:m>
                      <a:endPara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9BBB5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107" name="Rectangle 10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09427" y="4917319"/>
                      <a:ext cx="3498778" cy="878498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t="-3472"/>
                      </a:stretch>
                    </a:blip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8" name="Flèche en arc 107"/>
                <p:cNvSpPr/>
                <p:nvPr/>
              </p:nvSpPr>
              <p:spPr>
                <a:xfrm rot="15309397" flipH="1">
                  <a:off x="1855384" y="1641974"/>
                  <a:ext cx="2871856" cy="3770545"/>
                </a:xfrm>
                <a:prstGeom prst="circularArrow">
                  <a:avLst>
                    <a:gd name="adj1" fmla="val 10104"/>
                    <a:gd name="adj2" fmla="val 1011130"/>
                    <a:gd name="adj3" fmla="val 19971256"/>
                    <a:gd name="adj4" fmla="val 16340012"/>
                    <a:gd name="adj5" fmla="val 12296"/>
                  </a:avLst>
                </a:prstGeom>
                <a:gradFill>
                  <a:gsLst>
                    <a:gs pos="0">
                      <a:srgbClr val="9BBB59"/>
                    </a:gs>
                    <a:gs pos="100000">
                      <a:sysClr val="windowText" lastClr="000000">
                        <a:shade val="94000"/>
                        <a:satMod val="135000"/>
                        <a:alpha val="0"/>
                      </a:sys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lèche en arc 108"/>
                <p:cNvSpPr/>
                <p:nvPr/>
              </p:nvSpPr>
              <p:spPr>
                <a:xfrm rot="16969019" flipH="1" flipV="1">
                  <a:off x="2323185" y="1848547"/>
                  <a:ext cx="2871856" cy="3439466"/>
                </a:xfrm>
                <a:prstGeom prst="circularArrow">
                  <a:avLst>
                    <a:gd name="adj1" fmla="val 10104"/>
                    <a:gd name="adj2" fmla="val 1011130"/>
                    <a:gd name="adj3" fmla="val 19971256"/>
                    <a:gd name="adj4" fmla="val 16733153"/>
                    <a:gd name="adj5" fmla="val 12296"/>
                  </a:avLst>
                </a:prstGeom>
                <a:gradFill>
                  <a:gsLst>
                    <a:gs pos="0">
                      <a:srgbClr val="9BBB59"/>
                    </a:gs>
                    <a:gs pos="100000">
                      <a:sysClr val="windowText" lastClr="000000">
                        <a:shade val="94000"/>
                        <a:satMod val="135000"/>
                        <a:alpha val="0"/>
                      </a:sys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5034118" y="1862700"/>
                  <a:ext cx="1512168" cy="558188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</a:rPr>
                    <a:t>Calcu</a:t>
                  </a:r>
                  <a:r>
                    <a:rPr lang="en-US" b="1" kern="0" noProof="0" dirty="0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</a:rPr>
                    <a:t>l</a:t>
                  </a:r>
                  <a:r>
                    <a:rPr lang="en-US" b="1" kern="0" dirty="0" smtClean="0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</a:rPr>
                    <a:t> de la WFE</a:t>
                  </a:r>
                  <a:endPara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897492" y="1702545"/>
                  <a:ext cx="1254109" cy="666625"/>
                </a:xfrm>
                <a:prstGeom prst="rect">
                  <a:avLst/>
                </a:prstGeom>
                <a:solidFill>
                  <a:srgbClr val="C0504D"/>
                </a:solidFill>
                <a:ln w="38100" cap="flat" cmpd="sng" algn="ctr">
                  <a:solidFill>
                    <a:srgbClr val="C0504D">
                      <a:lumMod val="75000"/>
                    </a:srgbClr>
                  </a:solidFill>
                  <a:prstDash val="sysDash"/>
                </a:ln>
                <a:effectLst/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504D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</a:rPr>
                    <a:t>Calcul des TFEs</a:t>
                  </a:r>
                </a:p>
              </p:txBody>
            </p:sp>
            <p:sp>
              <p:nvSpPr>
                <p:cNvPr id="112" name="Flèche en arc 111"/>
                <p:cNvSpPr/>
                <p:nvPr/>
              </p:nvSpPr>
              <p:spPr>
                <a:xfrm rot="5400000" flipH="1" flipV="1">
                  <a:off x="1502635" y="1732814"/>
                  <a:ext cx="2871856" cy="3125625"/>
                </a:xfrm>
                <a:prstGeom prst="circularArrow">
                  <a:avLst>
                    <a:gd name="adj1" fmla="val 10104"/>
                    <a:gd name="adj2" fmla="val 1011130"/>
                    <a:gd name="adj3" fmla="val 19971256"/>
                    <a:gd name="adj4" fmla="val 15133942"/>
                    <a:gd name="adj5" fmla="val 12296"/>
                  </a:avLst>
                </a:prstGeom>
                <a:gradFill>
                  <a:gsLst>
                    <a:gs pos="0">
                      <a:srgbClr val="1F497D">
                        <a:lumMod val="60000"/>
                        <a:lumOff val="40000"/>
                      </a:srgbClr>
                    </a:gs>
                    <a:gs pos="100000">
                      <a:sysClr val="windowText" lastClr="000000">
                        <a:shade val="94000"/>
                        <a:satMod val="135000"/>
                        <a:alpha val="0"/>
                      </a:sys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Rectangle 102"/>
                  <p:cNvSpPr/>
                  <p:nvPr/>
                </p:nvSpPr>
                <p:spPr>
                  <a:xfrm>
                    <a:off x="6338122" y="4337061"/>
                    <a:ext cx="1512168" cy="558188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F81BD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𝐖𝐅</m:t>
                          </m:r>
                          <m:sSub>
                            <m:sSubPr>
                              <m:ctrlP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𝒎𝒆𝒔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𝒙</m:t>
                              </m:r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,</m:t>
                              </m:r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𝒚</m:t>
                              </m:r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,</m:t>
                              </m:r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𝝀</m:t>
                              </m:r>
                            </m:e>
                          </m:d>
                        </m:oMath>
                      </m:oMathPara>
                    </a14:m>
                    <a:endPara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8122" y="4337061"/>
                    <a:ext cx="1512168" cy="558188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9677"/>
                    </a:stretch>
                  </a:blip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10003012" y="4456411"/>
                    <a:ext cx="1512168" cy="558188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F81BD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𝐖𝐅</m:t>
                          </m:r>
                          <m:sSub>
                            <m:sSubPr>
                              <m:ctrlP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𝒎𝒐𝒅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𝒙</m:t>
                              </m:r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,</m:t>
                              </m:r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𝒚</m:t>
                              </m:r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,</m:t>
                              </m:r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F81BD">
                                      <a:lumMod val="20000"/>
                                      <a:lumOff val="8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𝝀</m:t>
                              </m:r>
                            </m:e>
                          </m:d>
                        </m:oMath>
                      </m:oMathPara>
                    </a14:m>
                    <a:endPara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03012" y="4456411"/>
                    <a:ext cx="1512168" cy="558188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10484" r="-1210"/>
                    </a:stretch>
                  </a:blip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/>
                  <p:cNvSpPr/>
                  <p:nvPr/>
                </p:nvSpPr>
                <p:spPr>
                  <a:xfrm>
                    <a:off x="7850290" y="2619238"/>
                    <a:ext cx="2719703" cy="878498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t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504D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</a:rPr>
                      <a:t>Empilement avec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504D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0" lang="en-US" sz="18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504D">
                                <a:lumMod val="40000"/>
                                <a:lumOff val="6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𝐓𝐅𝐄</m:t>
                        </m:r>
                        <m:r>
                          <a:rPr kumimoji="0" lang="en-US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504D">
                                <a:lumMod val="40000"/>
                                <a:lumOff val="6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fr-FR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504D">
                                <a:lumMod val="40000"/>
                                <a:lumOff val="6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  <m:r>
                          <a:rPr kumimoji="0" lang="fr-FR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504D">
                                <a:lumMod val="40000"/>
                                <a:lumOff val="6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r>
                          <a:rPr kumimoji="0" lang="fr-FR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504D">
                                <a:lumMod val="40000"/>
                                <a:lumOff val="6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𝒚</m:t>
                        </m:r>
                        <m:r>
                          <a:rPr kumimoji="0" lang="fr-FR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504D">
                                <a:lumMod val="40000"/>
                                <a:lumOff val="6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r>
                          <a:rPr kumimoji="0" lang="fr-FR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504D">
                                <a:lumMod val="40000"/>
                                <a:lumOff val="6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𝒊</m:t>
                        </m:r>
                        <m:r>
                          <a:rPr kumimoji="0" lang="fr-FR" sz="1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504D">
                                <a:lumMod val="40000"/>
                                <a:lumOff val="6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</m:t>
                        </m:r>
                      </m:oMath>
                    </a14:m>
                    <a:endPara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504D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105" name="Rectangle 10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0290" y="2619238"/>
                    <a:ext cx="2719703" cy="878498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t="-3472"/>
                    </a:stretch>
                  </a:blip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Flèche droite 100"/>
            <p:cNvSpPr/>
            <p:nvPr/>
          </p:nvSpPr>
          <p:spPr>
            <a:xfrm>
              <a:off x="179512" y="2996952"/>
              <a:ext cx="1512168" cy="1047787"/>
            </a:xfrm>
            <a:prstGeom prst="rightArrow">
              <a:avLst/>
            </a:prstGeom>
            <a:solidFill>
              <a:srgbClr val="FFC00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</a:rPr>
                <a:t>Métrologie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2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kern="0" dirty="0">
                <a:solidFill>
                  <a:prstClr val="white"/>
                </a:solidFill>
              </a:rPr>
              <a:t> Modélisation des propriétés spectrales – 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approche 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359229" y="1370215"/>
                <a:ext cx="8735375" cy="1960813"/>
              </a:xfrm>
              <a:prstGeom prst="rect">
                <a:avLst/>
              </a:prstGeom>
              <a:gradFill>
                <a:gsLst>
                  <a:gs pos="100000">
                    <a:srgbClr val="001848"/>
                  </a:gs>
                  <a:gs pos="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Approche homothétique</a:t>
                </a:r>
                <a:r>
                  <a:rPr lang="fr-FR" sz="20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fr-FR" sz="20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(1 TFE)</a:t>
                </a: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Même TFE pour toutes les couches (relative à l’épaisseur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).</a:t>
                </a:r>
                <a:endParaRPr lang="fr-FR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Approche très simple et documentée, mais peu réaliste.</a:t>
                </a:r>
              </a:p>
              <a:p>
                <a:pPr algn="just"/>
                <a:endParaRPr lang="fr-FR" sz="20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En chaque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: facteur d’échelle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fr-FR" sz="20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sur l’épaisseur T dont dépend directement la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𝑊𝐹𝐸</m:t>
                    </m:r>
                    <m:d>
                      <m:dPr>
                        <m:ctrlP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</m:d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.</a:t>
                </a:r>
                <a:endParaRPr lang="fr-FR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9" y="1370215"/>
                <a:ext cx="8735375" cy="1960813"/>
              </a:xfrm>
              <a:prstGeom prst="rect">
                <a:avLst/>
              </a:prstGeom>
              <a:blipFill rotWithShape="1">
                <a:blip r:embed="rId2"/>
                <a:stretch>
                  <a:fillRect l="-768" t="-1558" r="-698" b="-37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/>
          <p:cNvGrpSpPr/>
          <p:nvPr/>
        </p:nvGrpSpPr>
        <p:grpSpPr>
          <a:xfrm>
            <a:off x="1293420" y="3477709"/>
            <a:ext cx="7540815" cy="1781692"/>
            <a:chOff x="2349289" y="3537737"/>
            <a:chExt cx="7540815" cy="1781692"/>
          </a:xfrm>
        </p:grpSpPr>
        <p:sp>
          <p:nvSpPr>
            <p:cNvPr id="66" name="Vague 65"/>
            <p:cNvSpPr/>
            <p:nvPr/>
          </p:nvSpPr>
          <p:spPr>
            <a:xfrm>
              <a:off x="8368101" y="4036266"/>
              <a:ext cx="1265554" cy="102176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ED73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Vague 66"/>
            <p:cNvSpPr/>
            <p:nvPr/>
          </p:nvSpPr>
          <p:spPr>
            <a:xfrm>
              <a:off x="8379556" y="3537737"/>
              <a:ext cx="1251468" cy="34922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C0504D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Vague 67"/>
            <p:cNvSpPr/>
            <p:nvPr/>
          </p:nvSpPr>
          <p:spPr>
            <a:xfrm>
              <a:off x="6874735" y="3537737"/>
              <a:ext cx="1251468" cy="34922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ED73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20871" y="4489213"/>
              <a:ext cx="1252291" cy="504056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0"/>
                  </a:sysClr>
                </a:gs>
                <a:gs pos="33000">
                  <a:srgbClr val="00206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Substrate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Vague 69"/>
            <p:cNvSpPr/>
            <p:nvPr/>
          </p:nvSpPr>
          <p:spPr>
            <a:xfrm>
              <a:off x="2462588" y="3537737"/>
              <a:ext cx="1251467" cy="34922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62588" y="3691021"/>
              <a:ext cx="1252292" cy="31840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lèche vers le bas 71"/>
            <p:cNvSpPr/>
            <p:nvPr/>
          </p:nvSpPr>
          <p:spPr>
            <a:xfrm>
              <a:off x="2349289" y="3692040"/>
              <a:ext cx="1379058" cy="389849"/>
            </a:xfrm>
            <a:prstGeom prst="downArrow">
              <a:avLst>
                <a:gd name="adj1" fmla="val 71585"/>
                <a:gd name="adj2" fmla="val 50000"/>
              </a:avLst>
            </a:prstGeom>
            <a:gradFill>
              <a:gsLst>
                <a:gs pos="100000">
                  <a:sysClr val="windowText" lastClr="000000">
                    <a:alpha val="0"/>
                  </a:sysClr>
                </a:gs>
                <a:gs pos="40000">
                  <a:srgbClr val="4BACC6"/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Sputt.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D10F7339-2856-4BFB-A10F-AF24CD390714}"/>
                    </a:ext>
                  </a:extLst>
                </p:cNvPr>
                <p:cNvSpPr/>
                <p:nvPr/>
              </p:nvSpPr>
              <p:spPr>
                <a:xfrm>
                  <a:off x="2420870" y="4940805"/>
                  <a:ext cx="142056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1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Lap </a:t>
                  </a: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1 : </a:t>
                  </a:r>
                  <a:r>
                    <a:rPr kumimoji="0" lang="fr-FR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BBB59"/>
                      </a:solidFill>
                      <a:effectLst/>
                      <a:uLnTx/>
                      <a:uFillTx/>
                    </a:rPr>
                    <a:t>SiO</a:t>
                  </a:r>
                  <a14:m>
                    <m:oMath xmlns:m="http://schemas.openxmlformats.org/officeDocument/2006/math">
                      <m:r>
                        <a:rPr kumimoji="0" lang="fr-FR" sz="1800" b="1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9BBB59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𝟐</m:t>
                      </m:r>
                    </m:oMath>
                  </a14:m>
                  <a:endParaRPr kumimoji="0" lang="fr-FR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10F7339-2856-4BFB-A10F-AF24CD3907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0870" y="4940805"/>
                  <a:ext cx="142056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33" t="-655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Vague 73"/>
            <p:cNvSpPr/>
            <p:nvPr/>
          </p:nvSpPr>
          <p:spPr>
            <a:xfrm>
              <a:off x="3912597" y="3537737"/>
              <a:ext cx="1251468" cy="34922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912597" y="3691021"/>
              <a:ext cx="1252293" cy="31840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lèche vers le bas 75"/>
            <p:cNvSpPr/>
            <p:nvPr/>
          </p:nvSpPr>
          <p:spPr>
            <a:xfrm>
              <a:off x="3799298" y="3692040"/>
              <a:ext cx="1379058" cy="389849"/>
            </a:xfrm>
            <a:prstGeom prst="downArrow">
              <a:avLst>
                <a:gd name="adj1" fmla="val 71585"/>
                <a:gd name="adj2" fmla="val 50000"/>
              </a:avLst>
            </a:prstGeom>
            <a:gradFill>
              <a:gsLst>
                <a:gs pos="100000">
                  <a:sysClr val="windowText" lastClr="000000">
                    <a:alpha val="0"/>
                  </a:sysClr>
                </a:gs>
                <a:gs pos="40000">
                  <a:srgbClr val="4BACC6"/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Sputt.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D10F7339-2856-4BFB-A10F-AF24CD390714}"/>
                    </a:ext>
                  </a:extLst>
                </p:cNvPr>
                <p:cNvSpPr/>
                <p:nvPr/>
              </p:nvSpPr>
              <p:spPr>
                <a:xfrm>
                  <a:off x="3870880" y="4940805"/>
                  <a:ext cx="153698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1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Lap </a:t>
                  </a:r>
                  <a:r>
                    <a:rPr kumimoji="0" lang="fr-F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2 : </a:t>
                  </a:r>
                  <a:r>
                    <a:rPr kumimoji="0" lang="fr-FR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9BBB59"/>
                      </a:solidFill>
                      <a:effectLst/>
                      <a:uLnTx/>
                      <a:uFillTx/>
                    </a:rPr>
                    <a:t>SiO</a:t>
                  </a:r>
                  <a14:m>
                    <m:oMath xmlns:m="http://schemas.openxmlformats.org/officeDocument/2006/math">
                      <m:r>
                        <a:rPr kumimoji="0" lang="fr-FR" sz="1800" b="1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9BBB59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𝟐</m:t>
                      </m:r>
                    </m:oMath>
                  </a14:m>
                  <a:endParaRPr kumimoji="0" lang="fr-FR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10F7339-2856-4BFB-A10F-AF24CD3907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880" y="4940805"/>
                  <a:ext cx="15369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175" t="-655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Vague 77"/>
            <p:cNvSpPr/>
            <p:nvPr/>
          </p:nvSpPr>
          <p:spPr>
            <a:xfrm>
              <a:off x="3870880" y="4366213"/>
              <a:ext cx="1251468" cy="32769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870880" y="4489213"/>
              <a:ext cx="1251468" cy="504056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0"/>
                  </a:sysClr>
                </a:gs>
                <a:gs pos="33000">
                  <a:srgbClr val="00206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Substrate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871852" y="3710224"/>
              <a:ext cx="1267102" cy="31840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Vague 80"/>
            <p:cNvSpPr/>
            <p:nvPr/>
          </p:nvSpPr>
          <p:spPr>
            <a:xfrm>
              <a:off x="6887455" y="4158822"/>
              <a:ext cx="1251467" cy="778146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8CAF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lèche vers le bas 81"/>
            <p:cNvSpPr/>
            <p:nvPr/>
          </p:nvSpPr>
          <p:spPr>
            <a:xfrm>
              <a:off x="6815874" y="3692040"/>
              <a:ext cx="1379058" cy="389849"/>
            </a:xfrm>
            <a:prstGeom prst="downArrow">
              <a:avLst>
                <a:gd name="adj1" fmla="val 71585"/>
                <a:gd name="adj2" fmla="val 50000"/>
              </a:avLst>
            </a:prstGeom>
            <a:gradFill>
              <a:gsLst>
                <a:gs pos="100000">
                  <a:sysClr val="windowText" lastClr="000000">
                    <a:alpha val="0"/>
                  </a:sysClr>
                </a:gs>
                <a:gs pos="40000">
                  <a:srgbClr val="4BACC6"/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Sputt.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D10F7339-2856-4BFB-A10F-AF24CD390714}"/>
                </a:ext>
              </a:extLst>
            </p:cNvPr>
            <p:cNvSpPr/>
            <p:nvPr/>
          </p:nvSpPr>
          <p:spPr>
            <a:xfrm>
              <a:off x="6780716" y="4940805"/>
              <a:ext cx="1699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Lap 4 : </a:t>
              </a: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Nb</a:t>
              </a:r>
              <a:r>
                <a:rPr kumimoji="0" lang="fr-FR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2</a:t>
              </a: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O</a:t>
              </a:r>
              <a:r>
                <a:rPr kumimoji="0" lang="fr-FR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5</a:t>
              </a:r>
              <a:endParaRPr kumimoji="0" lang="fr-FR" sz="1800" b="1" i="0" u="none" strike="noStrike" kern="0" cap="none" spc="0" normalizeH="0" baseline="-2500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354930" y="3700932"/>
              <a:ext cx="1267102" cy="31840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lèche vers le bas 84"/>
            <p:cNvSpPr/>
            <p:nvPr/>
          </p:nvSpPr>
          <p:spPr>
            <a:xfrm>
              <a:off x="8298952" y="3682748"/>
              <a:ext cx="1379058" cy="389849"/>
            </a:xfrm>
            <a:prstGeom prst="downArrow">
              <a:avLst>
                <a:gd name="adj1" fmla="val 71585"/>
                <a:gd name="adj2" fmla="val 50000"/>
              </a:avLst>
            </a:prstGeom>
            <a:gradFill>
              <a:gsLst>
                <a:gs pos="100000">
                  <a:sysClr val="windowText" lastClr="000000">
                    <a:alpha val="0"/>
                  </a:sysClr>
                </a:gs>
                <a:gs pos="40000">
                  <a:srgbClr val="4BACC6"/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Sputt.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Vague 85"/>
            <p:cNvSpPr/>
            <p:nvPr/>
          </p:nvSpPr>
          <p:spPr>
            <a:xfrm>
              <a:off x="5368557" y="3537737"/>
              <a:ext cx="1251468" cy="34922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8CAF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368557" y="3691021"/>
              <a:ext cx="1252293" cy="31840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xmlns="" id="{D10F7339-2856-4BFB-A10F-AF24CD390714}"/>
                    </a:ext>
                  </a:extLst>
                </p:cNvPr>
                <p:cNvSpPr/>
                <p:nvPr/>
              </p:nvSpPr>
              <p:spPr>
                <a:xfrm>
                  <a:off x="5326840" y="4940805"/>
                  <a:ext cx="155313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1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Lap </a:t>
                  </a:r>
                  <a:r>
                    <a:rPr kumimoji="0" lang="fr-F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3 : </a:t>
                  </a:r>
                  <a:r>
                    <a:rPr kumimoji="0" lang="fr-FR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BBB59"/>
                      </a:solidFill>
                      <a:effectLst/>
                      <a:uLnTx/>
                      <a:uFillTx/>
                    </a:rPr>
                    <a:t>SiO</a:t>
                  </a:r>
                  <a14:m>
                    <m:oMath xmlns:m="http://schemas.openxmlformats.org/officeDocument/2006/math">
                      <m:r>
                        <a:rPr kumimoji="0" lang="fr-FR" sz="1800" b="1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9BBB59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𝟐</m:t>
                      </m:r>
                    </m:oMath>
                  </a14:m>
                  <a:endParaRPr kumimoji="0" lang="fr-FR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10F7339-2856-4BFB-A10F-AF24CD3907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840" y="4940805"/>
                  <a:ext cx="155313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529" t="-655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Vague 88"/>
            <p:cNvSpPr/>
            <p:nvPr/>
          </p:nvSpPr>
          <p:spPr>
            <a:xfrm>
              <a:off x="5327666" y="4257817"/>
              <a:ext cx="1251468" cy="576064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Vague 89"/>
            <p:cNvSpPr/>
            <p:nvPr/>
          </p:nvSpPr>
          <p:spPr>
            <a:xfrm>
              <a:off x="5326841" y="4366213"/>
              <a:ext cx="1251468" cy="32769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326841" y="4489213"/>
              <a:ext cx="1251468" cy="504056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0"/>
                  </a:sysClr>
                </a:gs>
                <a:gs pos="33000">
                  <a:srgbClr val="00206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Substrate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lèche vers le bas 91"/>
            <p:cNvSpPr/>
            <p:nvPr/>
          </p:nvSpPr>
          <p:spPr>
            <a:xfrm>
              <a:off x="5239458" y="3692040"/>
              <a:ext cx="1491795" cy="389849"/>
            </a:xfrm>
            <a:prstGeom prst="downArrow">
              <a:avLst>
                <a:gd name="adj1" fmla="val 71585"/>
                <a:gd name="adj2" fmla="val 50000"/>
              </a:avLst>
            </a:prstGeom>
            <a:gradFill>
              <a:gsLst>
                <a:gs pos="100000">
                  <a:sysClr val="windowText" lastClr="000000">
                    <a:alpha val="0"/>
                  </a:sysClr>
                </a:gs>
                <a:gs pos="40000">
                  <a:srgbClr val="4BACC6"/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Sputt.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Vague 92"/>
            <p:cNvSpPr/>
            <p:nvPr/>
          </p:nvSpPr>
          <p:spPr>
            <a:xfrm>
              <a:off x="6875999" y="4257817"/>
              <a:ext cx="1251468" cy="576064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Vague 93"/>
            <p:cNvSpPr/>
            <p:nvPr/>
          </p:nvSpPr>
          <p:spPr>
            <a:xfrm>
              <a:off x="6887456" y="4366213"/>
              <a:ext cx="1251467" cy="32769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887456" y="4489213"/>
              <a:ext cx="1252291" cy="504056"/>
            </a:xfrm>
            <a:prstGeom prst="rect">
              <a:avLst/>
            </a:prstGeom>
            <a:gradFill>
              <a:gsLst>
                <a:gs pos="0">
                  <a:sysClr val="windowText" lastClr="000000"/>
                </a:gs>
                <a:gs pos="33000">
                  <a:srgbClr val="00206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Substrate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Vague 95"/>
            <p:cNvSpPr/>
            <p:nvPr/>
          </p:nvSpPr>
          <p:spPr>
            <a:xfrm>
              <a:off x="8368102" y="4145327"/>
              <a:ext cx="1251467" cy="778146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8CAF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Vague 96"/>
            <p:cNvSpPr/>
            <p:nvPr/>
          </p:nvSpPr>
          <p:spPr>
            <a:xfrm>
              <a:off x="8368101" y="4246368"/>
              <a:ext cx="1251468" cy="576064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Vague 97"/>
            <p:cNvSpPr/>
            <p:nvPr/>
          </p:nvSpPr>
          <p:spPr>
            <a:xfrm>
              <a:off x="8379558" y="4354764"/>
              <a:ext cx="1251467" cy="32769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192642" y="4116460"/>
              <a:ext cx="135503" cy="987591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579134" y="4036266"/>
              <a:ext cx="308322" cy="957003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340633" y="4662065"/>
              <a:ext cx="1317758" cy="64807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D10F7339-2856-4BFB-A10F-AF24CD390714}"/>
                </a:ext>
              </a:extLst>
            </p:cNvPr>
            <p:cNvSpPr/>
            <p:nvPr/>
          </p:nvSpPr>
          <p:spPr>
            <a:xfrm>
              <a:off x="8263794" y="4950097"/>
              <a:ext cx="16263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Lap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 : </a:t>
              </a: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Nb</a:t>
              </a:r>
              <a:r>
                <a:rPr kumimoji="0" lang="fr-FR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2</a:t>
              </a: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O</a:t>
              </a:r>
              <a:r>
                <a:rPr kumimoji="0" lang="fr-FR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5</a:t>
              </a:r>
              <a:endParaRPr kumimoji="0" lang="fr-FR" sz="1800" b="1" i="0" u="none" strike="noStrike" kern="0" cap="none" spc="0" normalizeH="0" baseline="-2500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370534" y="4494590"/>
              <a:ext cx="1252291" cy="504056"/>
            </a:xfrm>
            <a:prstGeom prst="rect">
              <a:avLst/>
            </a:prstGeom>
            <a:gradFill>
              <a:gsLst>
                <a:gs pos="0">
                  <a:sysClr val="windowText" lastClr="000000"/>
                </a:gs>
                <a:gs pos="33000">
                  <a:srgbClr val="00206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Substrate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109632" y="4009428"/>
              <a:ext cx="269925" cy="957003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616710" y="3986027"/>
              <a:ext cx="269925" cy="980404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036" y="2751479"/>
            <a:ext cx="1909763" cy="40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 flipH="1" flipV="1">
            <a:off x="10948307" y="1252526"/>
            <a:ext cx="8164" cy="4806043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10F7339-2856-4BFB-A10F-AF24CD390714}"/>
                  </a:ext>
                </a:extLst>
              </p:cNvPr>
              <p:cNvSpPr/>
              <p:nvPr/>
            </p:nvSpPr>
            <p:spPr>
              <a:xfrm>
                <a:off x="8560841" y="1505883"/>
                <a:ext cx="3249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1800" b="1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fr-FR" sz="1800" b="1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0" lang="fr-FR" sz="1800" b="1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𝒓𝒆𝒆𝒍</m:t>
                          </m:r>
                        </m:sub>
                      </m:sSub>
                      <m:d>
                        <m:dPr>
                          <m:ctrlPr>
                            <a:rPr kumimoji="0" lang="fr-FR" sz="1800" b="1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fr-FR" sz="1800" b="1" i="1" u="none" strike="noStrike" kern="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1" u="none" strike="noStrike" kern="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fr-FR" sz="1800" b="1" i="1" u="none" strike="noStrike" kern="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fr-FR" sz="18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kumimoji="0" lang="fr-FR" sz="1800" b="1" i="1" u="none" strike="noStrike" kern="0" cap="none" spc="0" normalizeH="0" noProof="0" dirty="0" smtClean="0">
                  <a:ln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mbria Math"/>
                </a:endParaRPr>
              </a:p>
              <a:p>
                <a:pPr marL="0" marR="0" lvl="1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fr-FR" sz="18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𝜶</m:t>
                      </m:r>
                      <m:d>
                        <m:dPr>
                          <m:ctrlPr>
                            <a:rPr kumimoji="0" lang="fr-FR" sz="1800" b="1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fr-FR" sz="1800" b="1" i="1" u="none" strike="noStrike" kern="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1" u="none" strike="noStrike" kern="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fr-FR" sz="1800" b="1" i="1" u="none" strike="noStrike" kern="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fr-FR" sz="1800" b="1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fr-FR" sz="1800" b="1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0" lang="fr-FR" sz="1800" b="1" i="0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𝐭𝐡</m:t>
                          </m:r>
                          <m:r>
                            <a:rPr kumimoji="0" lang="fr-FR" sz="1800" b="1" i="0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é</m:t>
                          </m:r>
                          <m:r>
                            <a:rPr kumimoji="0" lang="fr-FR" sz="1800" b="1" i="0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𝐨</m:t>
                          </m:r>
                        </m:sub>
                      </m:sSub>
                    </m:oMath>
                  </m:oMathPara>
                </a14:m>
                <a:endParaRPr kumimoji="0" lang="fr-FR" sz="1800" b="1" i="0" u="none" strike="noStrike" kern="0" cap="none" spc="0" normalizeH="0" noProof="0" dirty="0">
                  <a:ln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0F7339-2856-4BFB-A10F-AF24CD390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41" y="1505883"/>
                <a:ext cx="3249440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32279" y="5357110"/>
                <a:ext cx="8662326" cy="1402919"/>
              </a:xfrm>
              <a:prstGeom prst="rect">
                <a:avLst/>
              </a:prstGeom>
              <a:gradFill>
                <a:gsLst>
                  <a:gs pos="100000">
                    <a:schemeClr val="tx2"/>
                  </a:gs>
                  <a:gs pos="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Intéraction linéaire WFE/TFE</a:t>
                </a:r>
                <a:endParaRPr lang="fr-FR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endParaRPr lang="fr-FR" sz="1000" b="1" i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𝑻𝑭</m:t>
                      </m:r>
                      <m:sSubSup>
                        <m:sSubSupPr>
                          <m:ctrlP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/>
                        <m:sup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𝒇𝒊𝒕</m:t>
                          </m:r>
                        </m:sup>
                      </m:sSubSup>
                      <m:d>
                        <m:dPr>
                          <m:ctrlP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𝝀</m:t>
                          </m:r>
                        </m:e>
                      </m:d>
                      <m:r>
                        <a:rPr lang="fr-FR" sz="2000" b="1" i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1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𝑲</m:t>
                          </m:r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b="1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1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fr-FR" sz="2000" b="1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fr-FR" sz="2000" b="1" i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𝑾𝑭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𝒆𝒄𝒉</m:t>
                          </m:r>
                        </m:sub>
                      </m:sSub>
                      <m:d>
                        <m:dPr>
                          <m:ctrlP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fr-FR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000" b="1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fr-FR" sz="2000" b="1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000" b="0" i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/>
                </a:endParaRPr>
              </a:p>
              <a:p>
                <a:pPr algn="just"/>
                <a:endParaRPr lang="fr-FR" sz="1000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</m:d>
                  </m:oMath>
                </a14:m>
                <a:r>
                  <a:rPr lang="fr-FR" sz="2000" b="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dépend seulement des propriétés nominales de l’empilement. 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79" y="5357110"/>
                <a:ext cx="8662326" cy="1402919"/>
              </a:xfrm>
              <a:prstGeom prst="rect">
                <a:avLst/>
              </a:prstGeom>
              <a:blipFill rotWithShape="1">
                <a:blip r:embed="rId8"/>
                <a:stretch>
                  <a:fillRect l="-633" t="-2174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7737783" y="6417117"/>
            <a:ext cx="1356821" cy="3429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Formalisme de l’approche homo. [10]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kern="0" dirty="0">
                <a:solidFill>
                  <a:prstClr val="white"/>
                </a:solidFill>
              </a:rPr>
              <a:t> Modélisation des propriétés spectrales – 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approche 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9229" y="1370215"/>
            <a:ext cx="8735375" cy="1960813"/>
          </a:xfrm>
          <a:prstGeom prst="rect">
            <a:avLst/>
          </a:prstGeom>
          <a:gradFill>
            <a:gsLst>
              <a:gs pos="100000">
                <a:srgbClr val="001848"/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Approche bi-profil (2 TFE)</a:t>
            </a: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 TFE (relative) d’une couche dépend du matériau considéré</a:t>
            </a: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Approche plus réaliste mais plus complexe. </a:t>
            </a:r>
          </a:p>
          <a:p>
            <a:pPr algn="just"/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Deux facteurs d’échelle combinés. Besoin de découpler les deux contributions.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767" y="2819565"/>
            <a:ext cx="19335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287796" y="3471284"/>
            <a:ext cx="7598387" cy="1825901"/>
            <a:chOff x="718029" y="4429995"/>
            <a:chExt cx="7598387" cy="1825901"/>
          </a:xfrm>
        </p:grpSpPr>
        <p:sp>
          <p:nvSpPr>
            <p:cNvPr id="128" name="Vague 127"/>
            <p:cNvSpPr/>
            <p:nvPr/>
          </p:nvSpPr>
          <p:spPr>
            <a:xfrm>
              <a:off x="6748298" y="5006058"/>
              <a:ext cx="1240012" cy="582391"/>
            </a:xfrm>
            <a:prstGeom prst="wave">
              <a:avLst>
                <a:gd name="adj1" fmla="val 7911"/>
                <a:gd name="adj2" fmla="val -211"/>
              </a:avLst>
            </a:prstGeom>
            <a:solidFill>
              <a:srgbClr val="ED73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89611" y="5381471"/>
              <a:ext cx="1252291" cy="504056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0"/>
                  </a:sysClr>
                </a:gs>
                <a:gs pos="33000">
                  <a:srgbClr val="00206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Substrate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Vague 129"/>
            <p:cNvSpPr/>
            <p:nvPr/>
          </p:nvSpPr>
          <p:spPr>
            <a:xfrm>
              <a:off x="831328" y="4429995"/>
              <a:ext cx="1251467" cy="34922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31328" y="4583279"/>
              <a:ext cx="1252292" cy="31840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lèche vers le bas 131"/>
            <p:cNvSpPr/>
            <p:nvPr/>
          </p:nvSpPr>
          <p:spPr>
            <a:xfrm>
              <a:off x="718029" y="4584298"/>
              <a:ext cx="1379058" cy="389849"/>
            </a:xfrm>
            <a:prstGeom prst="downArrow">
              <a:avLst>
                <a:gd name="adj1" fmla="val 71585"/>
                <a:gd name="adj2" fmla="val 50000"/>
              </a:avLst>
            </a:prstGeom>
            <a:gradFill>
              <a:gsLst>
                <a:gs pos="100000">
                  <a:sysClr val="windowText" lastClr="000000">
                    <a:alpha val="0"/>
                  </a:sysClr>
                </a:gs>
                <a:gs pos="40000">
                  <a:srgbClr val="4BACC6"/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Sputt.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Vague 132"/>
            <p:cNvSpPr/>
            <p:nvPr/>
          </p:nvSpPr>
          <p:spPr>
            <a:xfrm>
              <a:off x="2281337" y="4429995"/>
              <a:ext cx="1251468" cy="34922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281337" y="4583279"/>
              <a:ext cx="1252293" cy="31840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lèche vers le bas 134"/>
            <p:cNvSpPr/>
            <p:nvPr/>
          </p:nvSpPr>
          <p:spPr>
            <a:xfrm>
              <a:off x="2168038" y="4584298"/>
              <a:ext cx="1379058" cy="389849"/>
            </a:xfrm>
            <a:prstGeom prst="downArrow">
              <a:avLst>
                <a:gd name="adj1" fmla="val 71585"/>
                <a:gd name="adj2" fmla="val 50000"/>
              </a:avLst>
            </a:prstGeom>
            <a:gradFill>
              <a:gsLst>
                <a:gs pos="100000">
                  <a:sysClr val="windowText" lastClr="000000">
                    <a:alpha val="0"/>
                  </a:sysClr>
                </a:gs>
                <a:gs pos="40000">
                  <a:srgbClr val="4BACC6"/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Sputt.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Vague 135"/>
            <p:cNvSpPr/>
            <p:nvPr/>
          </p:nvSpPr>
          <p:spPr>
            <a:xfrm>
              <a:off x="2239620" y="5258471"/>
              <a:ext cx="1251468" cy="32769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239620" y="5381471"/>
              <a:ext cx="1251468" cy="504056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0"/>
                  </a:sysClr>
                </a:gs>
                <a:gs pos="33000">
                  <a:srgbClr val="00206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Substrate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Vague 137"/>
            <p:cNvSpPr/>
            <p:nvPr/>
          </p:nvSpPr>
          <p:spPr>
            <a:xfrm flipH="1">
              <a:off x="5244739" y="4429995"/>
              <a:ext cx="1262954" cy="267511"/>
            </a:xfrm>
            <a:prstGeom prst="wave">
              <a:avLst/>
            </a:prstGeom>
            <a:solidFill>
              <a:srgbClr val="ED73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240592" y="4602482"/>
              <a:ext cx="1267102" cy="31840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Vague 139"/>
            <p:cNvSpPr/>
            <p:nvPr/>
          </p:nvSpPr>
          <p:spPr>
            <a:xfrm>
              <a:off x="5256195" y="5062528"/>
              <a:ext cx="1251467" cy="766697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8CAF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lèche vers le bas 140"/>
            <p:cNvSpPr/>
            <p:nvPr/>
          </p:nvSpPr>
          <p:spPr>
            <a:xfrm>
              <a:off x="5184614" y="4584298"/>
              <a:ext cx="1379058" cy="389849"/>
            </a:xfrm>
            <a:prstGeom prst="downArrow">
              <a:avLst>
                <a:gd name="adj1" fmla="val 71585"/>
                <a:gd name="adj2" fmla="val 50000"/>
              </a:avLst>
            </a:prstGeom>
            <a:gradFill>
              <a:gsLst>
                <a:gs pos="100000">
                  <a:sysClr val="windowText" lastClr="000000">
                    <a:alpha val="0"/>
                  </a:sysClr>
                </a:gs>
                <a:gs pos="40000">
                  <a:srgbClr val="4BACC6"/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Sputt.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Vague 141"/>
            <p:cNvSpPr/>
            <p:nvPr/>
          </p:nvSpPr>
          <p:spPr>
            <a:xfrm flipH="1">
              <a:off x="6727817" y="4429995"/>
              <a:ext cx="1262954" cy="258219"/>
            </a:xfrm>
            <a:prstGeom prst="wave">
              <a:avLst/>
            </a:prstGeom>
            <a:solidFill>
              <a:srgbClr val="C0504D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723670" y="4593190"/>
              <a:ext cx="1267102" cy="31840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lèche vers le bas 143"/>
            <p:cNvSpPr/>
            <p:nvPr/>
          </p:nvSpPr>
          <p:spPr>
            <a:xfrm>
              <a:off x="6667692" y="4575006"/>
              <a:ext cx="1379058" cy="389849"/>
            </a:xfrm>
            <a:prstGeom prst="downArrow">
              <a:avLst>
                <a:gd name="adj1" fmla="val 71585"/>
                <a:gd name="adj2" fmla="val 50000"/>
              </a:avLst>
            </a:prstGeom>
            <a:gradFill>
              <a:gsLst>
                <a:gs pos="100000">
                  <a:sysClr val="windowText" lastClr="000000">
                    <a:alpha val="0"/>
                  </a:sysClr>
                </a:gs>
                <a:gs pos="40000">
                  <a:srgbClr val="4BACC6"/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Sputt.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Vague 144"/>
            <p:cNvSpPr/>
            <p:nvPr/>
          </p:nvSpPr>
          <p:spPr>
            <a:xfrm>
              <a:off x="3737297" y="4429995"/>
              <a:ext cx="1251468" cy="34922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8CAF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737297" y="4583279"/>
              <a:ext cx="1252293" cy="31840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Vague 146"/>
            <p:cNvSpPr/>
            <p:nvPr/>
          </p:nvSpPr>
          <p:spPr>
            <a:xfrm>
              <a:off x="3696406" y="5150075"/>
              <a:ext cx="1251468" cy="576064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Vague 147"/>
            <p:cNvSpPr/>
            <p:nvPr/>
          </p:nvSpPr>
          <p:spPr>
            <a:xfrm>
              <a:off x="3695581" y="5258471"/>
              <a:ext cx="1251468" cy="32769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695581" y="5381471"/>
              <a:ext cx="1251468" cy="504056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0"/>
                  </a:sysClr>
                </a:gs>
                <a:gs pos="33000">
                  <a:srgbClr val="00206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Substrate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lèche vers le bas 149"/>
            <p:cNvSpPr/>
            <p:nvPr/>
          </p:nvSpPr>
          <p:spPr>
            <a:xfrm>
              <a:off x="3608198" y="4584298"/>
              <a:ext cx="1491795" cy="389849"/>
            </a:xfrm>
            <a:prstGeom prst="downArrow">
              <a:avLst>
                <a:gd name="adj1" fmla="val 71585"/>
                <a:gd name="adj2" fmla="val 50000"/>
              </a:avLst>
            </a:prstGeom>
            <a:gradFill>
              <a:gsLst>
                <a:gs pos="100000">
                  <a:sysClr val="windowText" lastClr="000000">
                    <a:alpha val="0"/>
                  </a:sysClr>
                </a:gs>
                <a:gs pos="40000">
                  <a:srgbClr val="4BACC6"/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Sputt.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Vague 150"/>
            <p:cNvSpPr/>
            <p:nvPr/>
          </p:nvSpPr>
          <p:spPr>
            <a:xfrm>
              <a:off x="5244739" y="5150075"/>
              <a:ext cx="1251468" cy="576064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Vague 151"/>
            <p:cNvSpPr/>
            <p:nvPr/>
          </p:nvSpPr>
          <p:spPr>
            <a:xfrm>
              <a:off x="5256196" y="5258471"/>
              <a:ext cx="1251467" cy="32769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256196" y="5381471"/>
              <a:ext cx="1252291" cy="504056"/>
            </a:xfrm>
            <a:prstGeom prst="rect">
              <a:avLst/>
            </a:prstGeom>
            <a:gradFill>
              <a:gsLst>
                <a:gs pos="0">
                  <a:sysClr val="windowText" lastClr="000000"/>
                </a:gs>
                <a:gs pos="33000">
                  <a:srgbClr val="00206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Substrate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Vague 153"/>
            <p:cNvSpPr/>
            <p:nvPr/>
          </p:nvSpPr>
          <p:spPr>
            <a:xfrm>
              <a:off x="6748297" y="5051079"/>
              <a:ext cx="1251467" cy="766697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8CAF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Vague 154"/>
            <p:cNvSpPr/>
            <p:nvPr/>
          </p:nvSpPr>
          <p:spPr>
            <a:xfrm>
              <a:off x="6736841" y="5138626"/>
              <a:ext cx="1251468" cy="576064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Vague 155"/>
            <p:cNvSpPr/>
            <p:nvPr/>
          </p:nvSpPr>
          <p:spPr>
            <a:xfrm>
              <a:off x="6748298" y="5247022"/>
              <a:ext cx="1251467" cy="327698"/>
            </a:xfrm>
            <a:prstGeom prst="wave">
              <a:avLst>
                <a:gd name="adj1" fmla="val 12500"/>
                <a:gd name="adj2" fmla="val -396"/>
              </a:avLst>
            </a:prstGeom>
            <a:solidFill>
              <a:srgbClr val="9BBB5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739274" y="5386848"/>
              <a:ext cx="1252291" cy="504056"/>
            </a:xfrm>
            <a:prstGeom prst="rect">
              <a:avLst/>
            </a:prstGeom>
            <a:gradFill>
              <a:gsLst>
                <a:gs pos="0">
                  <a:sysClr val="windowText" lastClr="000000"/>
                </a:gs>
                <a:gs pos="33000">
                  <a:srgbClr val="002060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Substrate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561382" y="5008718"/>
              <a:ext cx="135503" cy="987591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947874" y="4928524"/>
              <a:ext cx="308322" cy="957003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478372" y="4901686"/>
              <a:ext cx="269925" cy="957003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985450" y="4878285"/>
              <a:ext cx="269925" cy="980404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D10F7339-2856-4BFB-A10F-AF24CD390714}"/>
                    </a:ext>
                  </a:extLst>
                </p:cNvPr>
                <p:cNvSpPr/>
                <p:nvPr/>
              </p:nvSpPr>
              <p:spPr>
                <a:xfrm>
                  <a:off x="847182" y="5877272"/>
                  <a:ext cx="142056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1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Lap </a:t>
                  </a: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1 : </a:t>
                  </a:r>
                  <a:r>
                    <a:rPr kumimoji="0" lang="fr-FR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BBB59"/>
                      </a:solidFill>
                      <a:effectLst/>
                      <a:uLnTx/>
                      <a:uFillTx/>
                    </a:rPr>
                    <a:t>SiO</a:t>
                  </a:r>
                  <a14:m>
                    <m:oMath xmlns:m="http://schemas.openxmlformats.org/officeDocument/2006/math">
                      <m:r>
                        <a:rPr kumimoji="0" lang="fr-FR" sz="1800" b="1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9BBB59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𝟐</m:t>
                      </m:r>
                    </m:oMath>
                  </a14:m>
                  <a:endParaRPr kumimoji="0" lang="fr-FR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10F7339-2856-4BFB-A10F-AF24CD3907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182" y="5877272"/>
                  <a:ext cx="142056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863"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xmlns="" id="{D10F7339-2856-4BFB-A10F-AF24CD390714}"/>
                    </a:ext>
                  </a:extLst>
                </p:cNvPr>
                <p:cNvSpPr/>
                <p:nvPr/>
              </p:nvSpPr>
              <p:spPr>
                <a:xfrm>
                  <a:off x="2297192" y="5877272"/>
                  <a:ext cx="153698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1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Lap </a:t>
                  </a:r>
                  <a:r>
                    <a:rPr kumimoji="0" lang="fr-F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2 : </a:t>
                  </a:r>
                  <a:r>
                    <a:rPr kumimoji="0" lang="fr-FR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9BBB59"/>
                      </a:solidFill>
                      <a:effectLst/>
                      <a:uLnTx/>
                      <a:uFillTx/>
                    </a:rPr>
                    <a:t>SiO</a:t>
                  </a:r>
                  <a14:m>
                    <m:oMath xmlns:m="http://schemas.openxmlformats.org/officeDocument/2006/math">
                      <m:r>
                        <a:rPr kumimoji="0" lang="fr-FR" sz="1800" b="1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9BBB59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𝟐</m:t>
                      </m:r>
                    </m:oMath>
                  </a14:m>
                  <a:endParaRPr kumimoji="0" lang="fr-FR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63" name="Rectangle 1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10F7339-2856-4BFB-A10F-AF24CD3907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7192" y="5877272"/>
                  <a:ext cx="15369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571"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D10F7339-2856-4BFB-A10F-AF24CD390714}"/>
                </a:ext>
              </a:extLst>
            </p:cNvPr>
            <p:cNvSpPr/>
            <p:nvPr/>
          </p:nvSpPr>
          <p:spPr>
            <a:xfrm>
              <a:off x="5207028" y="5877272"/>
              <a:ext cx="1699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Lap 4 : </a:t>
              </a: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Nb</a:t>
              </a:r>
              <a:r>
                <a:rPr kumimoji="0" lang="fr-FR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2</a:t>
              </a: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O</a:t>
              </a:r>
              <a:r>
                <a:rPr kumimoji="0" lang="fr-FR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5</a:t>
              </a:r>
              <a:endParaRPr kumimoji="0" lang="fr-FR" sz="1800" b="1" i="0" u="none" strike="noStrike" kern="0" cap="none" spc="0" normalizeH="0" baseline="-2500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xmlns="" id="{D10F7339-2856-4BFB-A10F-AF24CD390714}"/>
                    </a:ext>
                  </a:extLst>
                </p:cNvPr>
                <p:cNvSpPr/>
                <p:nvPr/>
              </p:nvSpPr>
              <p:spPr>
                <a:xfrm>
                  <a:off x="3753152" y="5877272"/>
                  <a:ext cx="155313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1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Lap </a:t>
                  </a:r>
                  <a:r>
                    <a:rPr kumimoji="0" lang="fr-F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3 : </a:t>
                  </a:r>
                  <a:r>
                    <a:rPr kumimoji="0" lang="fr-FR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BBB59"/>
                      </a:solidFill>
                      <a:effectLst/>
                      <a:uLnTx/>
                      <a:uFillTx/>
                    </a:rPr>
                    <a:t>SiO</a:t>
                  </a:r>
                  <a14:m>
                    <m:oMath xmlns:m="http://schemas.openxmlformats.org/officeDocument/2006/math">
                      <m:r>
                        <a:rPr kumimoji="0" lang="fr-FR" sz="1800" b="1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9BBB59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𝟐</m:t>
                      </m:r>
                    </m:oMath>
                  </a14:m>
                  <a:endParaRPr kumimoji="0" lang="fr-FR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65" name="Rectangle 16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10F7339-2856-4BFB-A10F-AF24CD3907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3152" y="5877272"/>
                  <a:ext cx="155313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137"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D10F7339-2856-4BFB-A10F-AF24CD390714}"/>
                </a:ext>
              </a:extLst>
            </p:cNvPr>
            <p:cNvSpPr/>
            <p:nvPr/>
          </p:nvSpPr>
          <p:spPr>
            <a:xfrm>
              <a:off x="6690106" y="5886564"/>
              <a:ext cx="16263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Lap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 : </a:t>
              </a: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Nb</a:t>
              </a:r>
              <a:r>
                <a:rPr kumimoji="0" lang="fr-FR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2</a:t>
              </a: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O</a:t>
              </a:r>
              <a:r>
                <a:rPr kumimoji="0" lang="fr-FR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5</a:t>
              </a:r>
              <a:endParaRPr kumimoji="0" lang="fr-FR" sz="1800" b="1" i="0" u="none" strike="noStrike" kern="0" cap="none" spc="0" normalizeH="0" baseline="-2500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67" name="Connecteur droit 166"/>
          <p:cNvCxnSpPr/>
          <p:nvPr/>
        </p:nvCxnSpPr>
        <p:spPr>
          <a:xfrm flipH="1" flipV="1">
            <a:off x="10948307" y="1252526"/>
            <a:ext cx="8164" cy="4731895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D10F7339-2856-4BFB-A10F-AF24CD390714}"/>
                  </a:ext>
                </a:extLst>
              </p:cNvPr>
              <p:cNvSpPr/>
              <p:nvPr/>
            </p:nvSpPr>
            <p:spPr>
              <a:xfrm>
                <a:off x="8494153" y="1498344"/>
                <a:ext cx="3249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1800" b="1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fr-FR" sz="1800" b="1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0" lang="fr-FR" sz="1800" b="1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𝒓𝒆𝒆𝒍</m:t>
                          </m:r>
                        </m:sub>
                      </m:sSub>
                      <m:d>
                        <m:dPr>
                          <m:ctrlPr>
                            <a:rPr kumimoji="0" lang="fr-FR" sz="1800" b="1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fr-FR" sz="1800" b="1" i="1" u="none" strike="noStrike" kern="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1" u="none" strike="noStrike" kern="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fr-FR" sz="1800" b="1" i="1" u="none" strike="noStrike" kern="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fr-FR" sz="18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kumimoji="0" lang="fr-FR" sz="1800" b="1" i="1" u="none" strike="noStrike" kern="0" cap="none" spc="0" normalizeH="0" noProof="0" dirty="0" smtClean="0">
                  <a:ln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mbria Math"/>
                </a:endParaRPr>
              </a:p>
              <a:p>
                <a:pPr marL="0" marR="0" lvl="1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18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uLnTx/>
                        <a:uFillTx/>
                        <a:latin typeface="Cambria Math"/>
                      </a:rPr>
                      <m:t>𝒇𝒄𝒕</m:t>
                    </m:r>
                    <m:r>
                      <a:rPr kumimoji="0" lang="fr-FR" sz="18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uLnTx/>
                        <a:uFillTx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kumimoji="0" lang="fr-FR" sz="18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fr-FR" sz="18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kumimoji="0" lang="fr-FR" sz="18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𝒓𝒆𝒆𝒍</m:t>
                        </m:r>
                      </m:sub>
                    </m:sSub>
                    <m:r>
                      <a:rPr kumimoji="0" lang="fr-FR" sz="18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uLnTx/>
                        <a:uFillTx/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0" lang="fr-FR" sz="18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fr-FR" sz="18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kumimoji="0" lang="fr-FR" sz="18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kumimoji="0" lang="fr-FR" sz="18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uLnTx/>
                        <a:uFillTx/>
                        <a:latin typeface="Cambria Math"/>
                      </a:rPr>
                      <m:t>)</m:t>
                    </m:r>
                  </m:oMath>
                </a14:m>
                <a:r>
                  <a:rPr kumimoji="0" lang="fr-FR" sz="18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</a:rPr>
                  <a:t> ?</a:t>
                </a:r>
                <a:endParaRPr kumimoji="0" lang="fr-FR" sz="1800" b="1" i="0" u="none" strike="noStrike" kern="0" cap="none" spc="0" normalizeH="0" noProof="0" dirty="0">
                  <a:ln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0F7339-2856-4BFB-A10F-AF24CD390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153" y="1498344"/>
                <a:ext cx="3249440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à coins arrondis 3"/>
          <p:cNvSpPr/>
          <p:nvPr/>
        </p:nvSpPr>
        <p:spPr>
          <a:xfrm>
            <a:off x="5671802" y="3303547"/>
            <a:ext cx="3216423" cy="2020096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32279" y="5357109"/>
                <a:ext cx="8662326" cy="1427411"/>
              </a:xfrm>
              <a:prstGeom prst="rect">
                <a:avLst/>
              </a:prstGeom>
              <a:gradFill>
                <a:gsLst>
                  <a:gs pos="100000">
                    <a:schemeClr val="tx2"/>
                  </a:gs>
                  <a:gs pos="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Intéraction linéaire WFE/TFE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𝑻𝑭</m:t>
                                </m:r>
                                <m:sSubSup>
                                  <m:sSubSupPr>
                                    <m:ctrlP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fr-FR" sz="2000" b="1" i="1" smtClean="0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𝑺𝒊</m:t>
                                    </m:r>
                                    <m:sSub>
                                      <m:sSubPr>
                                        <m:ctrlPr>
                                          <a:rPr lang="fr-FR" sz="2000" b="1" i="1" smtClean="0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b="1" i="1" smtClean="0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fr-FR" sz="2000" b="1" i="1" smtClean="0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𝒇𝒊𝒕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𝑻𝑭</m:t>
                                </m:r>
                                <m:sSubSup>
                                  <m:sSubSupPr>
                                    <m:ctrlP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fr-FR" sz="2000" b="1" i="1" smtClean="0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fr-FR" sz="2000" b="1" i="1" smtClean="0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b="1" i="1" smtClean="0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fr-FR" sz="2000" b="1" i="1" smtClean="0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000" b="1" i="1" smtClean="0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b="1" i="1" smtClean="0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fr-FR" sz="2000" b="1" i="1" smtClean="0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𝒇𝒊𝒕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000" b="1" i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1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𝑭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𝑳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𝝀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𝑭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𝑯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𝝀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𝑭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𝑳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𝝀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𝑭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𝑯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𝝀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𝑾𝑭</m:t>
                                </m:r>
                                <m:sSub>
                                  <m:sSubPr>
                                    <m:ctrlP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𝒆𝒄𝒉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𝝀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𝑾𝑭</m:t>
                                </m:r>
                                <m:sSub>
                                  <m:sSubPr>
                                    <m:ctrlP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fr-FR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𝒆𝒄𝒉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𝝀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000" b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79" y="5357109"/>
                <a:ext cx="8662326" cy="1427411"/>
              </a:xfrm>
              <a:prstGeom prst="rect">
                <a:avLst/>
              </a:prstGeom>
              <a:blipFill rotWithShape="1">
                <a:blip r:embed="rId7"/>
                <a:stretch>
                  <a:fillRect l="-633" t="-21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5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kern="0" dirty="0">
                <a:solidFill>
                  <a:prstClr val="white"/>
                </a:solidFill>
              </a:rPr>
              <a:t> Modélisation des propriétés spectrales – 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236973" y="1311877"/>
            <a:ext cx="8199662" cy="1536469"/>
          </a:xfrm>
          <a:prstGeom prst="roundRect">
            <a:avLst>
              <a:gd name="adj" fmla="val 0"/>
            </a:avLst>
          </a:prstGeom>
          <a:gradFill>
            <a:gsLst>
              <a:gs pos="61000">
                <a:srgbClr val="7030A0">
                  <a:alpha val="36000"/>
                </a:srgbClr>
              </a:gs>
              <a:gs pos="0">
                <a:schemeClr val="tx2">
                  <a:lumMod val="5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792" tIns="230396" rIns="460792" bIns="230396" numCol="1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Homothétique VS bi-profil</a:t>
            </a:r>
          </a:p>
          <a:p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Simulations de reconstruction d’un empilement à TFE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décoréllées avec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les deux fits.</a:t>
            </a:r>
          </a:p>
          <a:p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79673" y="5245633"/>
            <a:ext cx="5825116" cy="1421596"/>
            <a:chOff x="1636636" y="5423059"/>
            <a:chExt cx="5825116" cy="1421596"/>
          </a:xfrm>
        </p:grpSpPr>
        <p:sp>
          <p:nvSpPr>
            <p:cNvPr id="23" name="Flèche droite 22"/>
            <p:cNvSpPr/>
            <p:nvPr/>
          </p:nvSpPr>
          <p:spPr>
            <a:xfrm>
              <a:off x="3191932" y="5544503"/>
              <a:ext cx="2169944" cy="1021588"/>
            </a:xfrm>
            <a:prstGeom prst="rightArrow">
              <a:avLst>
                <a:gd name="adj1" fmla="val 58753"/>
                <a:gd name="adj2" fmla="val 36255"/>
              </a:avLst>
            </a:prstGeo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bg1"/>
                  </a:solidFill>
                </a:rPr>
                <a:t>Génère une WFE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209" y="5423059"/>
              <a:ext cx="2216543" cy="13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947282" y="6589249"/>
                  <a:ext cx="992433" cy="2554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𝑾𝑭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𝒆𝒄𝒉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7282" y="6589249"/>
                  <a:ext cx="992433" cy="2554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636" y="5489369"/>
              <a:ext cx="1618321" cy="106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à coins arrondis 33"/>
          <p:cNvSpPr/>
          <p:nvPr/>
        </p:nvSpPr>
        <p:spPr>
          <a:xfrm>
            <a:off x="107871" y="2848346"/>
            <a:ext cx="3612069" cy="3923390"/>
          </a:xfrm>
          <a:prstGeom prst="roundRect">
            <a:avLst>
              <a:gd name="adj" fmla="val 5681"/>
            </a:avLst>
          </a:prstGeom>
          <a:solidFill>
            <a:schemeClr val="accent4">
              <a:alpha val="10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7828" y="6209676"/>
            <a:ext cx="1957518" cy="43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/>
              <a:t>Empilement</a:t>
            </a:r>
          </a:p>
          <a:p>
            <a:pPr algn="ctr"/>
            <a:r>
              <a:rPr lang="fr-FR" b="1" dirty="0" smtClean="0"/>
              <a:t>« échantillon  »</a:t>
            </a:r>
            <a:endParaRPr lang="fr-FR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236972" y="2967513"/>
            <a:ext cx="3403790" cy="2304377"/>
            <a:chOff x="236972" y="3519577"/>
            <a:chExt cx="3403790" cy="2304377"/>
          </a:xfrm>
        </p:grpSpPr>
        <p:pic>
          <p:nvPicPr>
            <p:cNvPr id="59" name="Picture 2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6344"/>
            <a:stretch/>
          </p:blipFill>
          <p:spPr bwMode="auto">
            <a:xfrm>
              <a:off x="236972" y="3545455"/>
              <a:ext cx="3403790" cy="2278499"/>
            </a:xfrm>
            <a:prstGeom prst="rect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0" name="Rectangle 59"/>
            <p:cNvSpPr/>
            <p:nvPr/>
          </p:nvSpPr>
          <p:spPr>
            <a:xfrm>
              <a:off x="450458" y="3519577"/>
              <a:ext cx="3105594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Échantillon avec TFE non corrélées</a:t>
              </a:r>
              <a:endParaRPr 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2003255" y="5266503"/>
                  <a:ext cx="852091" cy="52322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𝐍</m:t>
                        </m:r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𝐎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𝑯</m:t>
                        </m:r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/>
                  </a:r>
                  <a:b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</a:br>
                  <a: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Plume</a:t>
                  </a:r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3255" y="5266503"/>
                  <a:ext cx="852091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194" r="-5755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/>
                <p:cNvSpPr txBox="1"/>
                <p:nvPr/>
              </p:nvSpPr>
              <p:spPr>
                <a:xfrm>
                  <a:off x="526212" y="5275129"/>
                  <a:ext cx="743232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𝐒𝐢</m:t>
                        </m:r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𝐎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/>
                  </a:r>
                  <a:b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</a:br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Plume</a:t>
                  </a:r>
                </a:p>
              </p:txBody>
            </p:sp>
          </mc:Choice>
          <mc:Fallback xmlns="">
            <p:sp>
              <p:nvSpPr>
                <p:cNvPr id="62" name="ZoneTexte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12" y="5275129"/>
                  <a:ext cx="743232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459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Différent de 62"/>
            <p:cNvSpPr/>
            <p:nvPr/>
          </p:nvSpPr>
          <p:spPr>
            <a:xfrm>
              <a:off x="1525680" y="5391054"/>
              <a:ext cx="380809" cy="287374"/>
            </a:xfrm>
            <a:prstGeom prst="mathNotEqual">
              <a:avLst>
                <a:gd name="adj1" fmla="val 11507"/>
                <a:gd name="adj2" fmla="val 6600000"/>
                <a:gd name="adj3" fmla="val 1176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8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kern="0" dirty="0">
                <a:solidFill>
                  <a:prstClr val="white"/>
                </a:solidFill>
              </a:rPr>
              <a:t> Modélisation des propriétés spectrales – 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236973" y="1311877"/>
            <a:ext cx="8199662" cy="1536469"/>
          </a:xfrm>
          <a:prstGeom prst="roundRect">
            <a:avLst>
              <a:gd name="adj" fmla="val 0"/>
            </a:avLst>
          </a:prstGeom>
          <a:gradFill>
            <a:gsLst>
              <a:gs pos="61000">
                <a:srgbClr val="7030A0">
                  <a:alpha val="36000"/>
                </a:srgbClr>
              </a:gs>
              <a:gs pos="0">
                <a:schemeClr val="tx2">
                  <a:lumMod val="5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792" tIns="230396" rIns="460792" bIns="230396" numCol="1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4"/>
                </a:solidFill>
              </a:rPr>
              <a:t>Homothétique</a:t>
            </a: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VS bi-profil</a:t>
            </a:r>
          </a:p>
          <a:p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Simulations de reconstruction d’un empilement à TFE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décoréllées. </a:t>
            </a:r>
            <a:r>
              <a:rPr lang="fr-FR" sz="2000" b="1" dirty="0" smtClean="0">
                <a:solidFill>
                  <a:srgbClr val="FF0000"/>
                </a:solidFill>
              </a:rPr>
              <a:t>Résidus </a:t>
            </a:r>
            <a:r>
              <a:rPr lang="fr-FR" sz="2000" b="1" dirty="0">
                <a:solidFill>
                  <a:srgbClr val="FF0000"/>
                </a:solidFill>
              </a:rPr>
              <a:t>importants avec une reconstruction « homothétique </a:t>
            </a:r>
            <a:r>
              <a:rPr lang="fr-FR" sz="2000" b="1" dirty="0" smtClean="0">
                <a:solidFill>
                  <a:srgbClr val="FF0000"/>
                </a:solidFill>
              </a:rPr>
              <a:t>».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79673" y="5245633"/>
            <a:ext cx="8348960" cy="1421596"/>
            <a:chOff x="1636636" y="5423059"/>
            <a:chExt cx="8348960" cy="1421596"/>
          </a:xfrm>
        </p:grpSpPr>
        <p:sp>
          <p:nvSpPr>
            <p:cNvPr id="23" name="Flèche droite 22"/>
            <p:cNvSpPr/>
            <p:nvPr/>
          </p:nvSpPr>
          <p:spPr>
            <a:xfrm>
              <a:off x="3191932" y="5544503"/>
              <a:ext cx="2169944" cy="1021588"/>
            </a:xfrm>
            <a:prstGeom prst="rightArrow">
              <a:avLst>
                <a:gd name="adj1" fmla="val 58753"/>
                <a:gd name="adj2" fmla="val 36255"/>
              </a:avLst>
            </a:prstGeo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bg1"/>
                  </a:solidFill>
                </a:rPr>
                <a:t>Génère une WFE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209" y="5423059"/>
              <a:ext cx="2216543" cy="13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947282" y="6589249"/>
                  <a:ext cx="992433" cy="2554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𝑾𝑭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𝒆𝒄𝒉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7282" y="6589249"/>
                  <a:ext cx="992433" cy="25540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636" y="5489369"/>
              <a:ext cx="1618321" cy="106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lèche droite 29"/>
            <p:cNvSpPr/>
            <p:nvPr/>
          </p:nvSpPr>
          <p:spPr>
            <a:xfrm>
              <a:off x="7388991" y="5459642"/>
              <a:ext cx="2596605" cy="1191311"/>
            </a:xfrm>
            <a:prstGeom prst="rightArrow">
              <a:avLst>
                <a:gd name="adj1" fmla="val 58753"/>
                <a:gd name="adj2" fmla="val 27676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Fit homothétique</a:t>
              </a:r>
              <a:endParaRPr lang="fr-FR" sz="2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915" y="5402116"/>
            <a:ext cx="1618321" cy="106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9547914" y="6136559"/>
            <a:ext cx="1860315" cy="43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/>
              <a:t>Empilement</a:t>
            </a:r>
          </a:p>
          <a:p>
            <a:pPr algn="ctr"/>
            <a:r>
              <a:rPr lang="fr-FR" b="1" dirty="0" smtClean="0"/>
              <a:t>simulé avec TFE</a:t>
            </a:r>
            <a:endParaRPr lang="fr-FR" b="1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8583282" y="2080110"/>
            <a:ext cx="3532517" cy="4658987"/>
          </a:xfrm>
          <a:prstGeom prst="roundRect">
            <a:avLst>
              <a:gd name="adj" fmla="val 5681"/>
            </a:avLst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107871" y="2848346"/>
            <a:ext cx="3612070" cy="3923390"/>
          </a:xfrm>
          <a:prstGeom prst="roundRect">
            <a:avLst>
              <a:gd name="adj" fmla="val 5681"/>
            </a:avLst>
          </a:prstGeom>
          <a:solidFill>
            <a:schemeClr val="accent4">
              <a:alpha val="10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7828" y="6209676"/>
            <a:ext cx="1957518" cy="43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/>
              <a:t>Empilement</a:t>
            </a:r>
          </a:p>
          <a:p>
            <a:pPr algn="ctr"/>
            <a:r>
              <a:rPr lang="fr-FR" b="1" dirty="0" smtClean="0"/>
              <a:t>« échantillon »</a:t>
            </a:r>
            <a:endParaRPr lang="fr-FR" b="1" dirty="0"/>
          </a:p>
        </p:txBody>
      </p:sp>
      <p:sp>
        <p:nvSpPr>
          <p:cNvPr id="5" name="Égal 4"/>
          <p:cNvSpPr/>
          <p:nvPr/>
        </p:nvSpPr>
        <p:spPr>
          <a:xfrm>
            <a:off x="10007269" y="3136790"/>
            <a:ext cx="277510" cy="169278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8" name="Picture 2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" b="3031"/>
          <a:stretch/>
        </p:blipFill>
        <p:spPr bwMode="auto">
          <a:xfrm>
            <a:off x="8743426" y="2249823"/>
            <a:ext cx="3264543" cy="3152293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236972" y="2967513"/>
            <a:ext cx="3403790" cy="2304377"/>
            <a:chOff x="236972" y="3519577"/>
            <a:chExt cx="3403790" cy="2304377"/>
          </a:xfrm>
        </p:grpSpPr>
        <p:pic>
          <p:nvPicPr>
            <p:cNvPr id="59" name="Picture 2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6344"/>
            <a:stretch/>
          </p:blipFill>
          <p:spPr bwMode="auto">
            <a:xfrm>
              <a:off x="236972" y="3545455"/>
              <a:ext cx="3403790" cy="2278499"/>
            </a:xfrm>
            <a:prstGeom prst="rect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0" name="Rectangle 59"/>
            <p:cNvSpPr/>
            <p:nvPr/>
          </p:nvSpPr>
          <p:spPr>
            <a:xfrm>
              <a:off x="450458" y="3519577"/>
              <a:ext cx="3105594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Échantillon avec TFE non corrélées</a:t>
              </a:r>
              <a:endParaRPr 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2003255" y="5266503"/>
                  <a:ext cx="852091" cy="52322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𝐍</m:t>
                        </m:r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𝐎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𝑯</m:t>
                        </m:r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/>
                  </a:r>
                  <a:b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</a:br>
                  <a: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Plume</a:t>
                  </a:r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3255" y="5266503"/>
                  <a:ext cx="852091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7194" r="-5755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/>
                <p:cNvSpPr txBox="1"/>
                <p:nvPr/>
              </p:nvSpPr>
              <p:spPr>
                <a:xfrm>
                  <a:off x="526212" y="5275129"/>
                  <a:ext cx="743232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𝐒𝐢</m:t>
                        </m:r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𝐎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/>
                  </a:r>
                  <a:b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</a:br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Plume</a:t>
                  </a:r>
                </a:p>
              </p:txBody>
            </p:sp>
          </mc:Choice>
          <mc:Fallback xmlns="">
            <p:sp>
              <p:nvSpPr>
                <p:cNvPr id="62" name="ZoneTexte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12" y="5275129"/>
                  <a:ext cx="743232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459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Différent de 62"/>
            <p:cNvSpPr/>
            <p:nvPr/>
          </p:nvSpPr>
          <p:spPr>
            <a:xfrm>
              <a:off x="1525680" y="5391054"/>
              <a:ext cx="380809" cy="287374"/>
            </a:xfrm>
            <a:prstGeom prst="mathNotEqual">
              <a:avLst>
                <a:gd name="adj1" fmla="val 11507"/>
                <a:gd name="adj2" fmla="val 6600000"/>
                <a:gd name="adj3" fmla="val 1176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7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kern="0" dirty="0">
                <a:solidFill>
                  <a:prstClr val="white"/>
                </a:solidFill>
              </a:rPr>
              <a:t> Modélisation des propriétés spectrales – 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236973" y="1311877"/>
            <a:ext cx="8199662" cy="1536469"/>
          </a:xfrm>
          <a:prstGeom prst="roundRect">
            <a:avLst>
              <a:gd name="adj" fmla="val 0"/>
            </a:avLst>
          </a:prstGeom>
          <a:gradFill>
            <a:gsLst>
              <a:gs pos="61000">
                <a:srgbClr val="7030A0">
                  <a:alpha val="36000"/>
                </a:srgbClr>
              </a:gs>
              <a:gs pos="0">
                <a:schemeClr val="tx2">
                  <a:lumMod val="5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792" tIns="230396" rIns="460792" bIns="230396" numCol="1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4"/>
                </a:solidFill>
              </a:rPr>
              <a:t>Homothétique</a:t>
            </a: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VS bi-profil</a:t>
            </a:r>
          </a:p>
          <a:p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Simulations de reconstruction d’un empilement à TFE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décoréllées. </a:t>
            </a:r>
            <a:r>
              <a:rPr lang="fr-FR" sz="2000" b="1" dirty="0" smtClean="0">
                <a:solidFill>
                  <a:srgbClr val="FF0000"/>
                </a:solidFill>
              </a:rPr>
              <a:t>Résidus importants avec une reconstruction « homothétique </a:t>
            </a:r>
            <a:r>
              <a:rPr lang="fr-FR" sz="2000" b="1" dirty="0" smtClean="0">
                <a:solidFill>
                  <a:srgbClr val="FF0000"/>
                </a:solidFill>
              </a:rPr>
              <a:t>».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79673" y="5245633"/>
            <a:ext cx="8348960" cy="1421596"/>
            <a:chOff x="1636636" y="5423059"/>
            <a:chExt cx="8348960" cy="1421596"/>
          </a:xfrm>
        </p:grpSpPr>
        <p:sp>
          <p:nvSpPr>
            <p:cNvPr id="23" name="Flèche droite 22"/>
            <p:cNvSpPr/>
            <p:nvPr/>
          </p:nvSpPr>
          <p:spPr>
            <a:xfrm>
              <a:off x="3191932" y="5544503"/>
              <a:ext cx="2169944" cy="1021588"/>
            </a:xfrm>
            <a:prstGeom prst="rightArrow">
              <a:avLst>
                <a:gd name="adj1" fmla="val 58753"/>
                <a:gd name="adj2" fmla="val 36255"/>
              </a:avLst>
            </a:prstGeo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bg1"/>
                  </a:solidFill>
                </a:rPr>
                <a:t>Génère une WFE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209" y="5423059"/>
              <a:ext cx="2216543" cy="13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947282" y="6589249"/>
                  <a:ext cx="992433" cy="2554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𝑾𝑭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𝒆𝒄𝒉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7282" y="6589249"/>
                  <a:ext cx="992433" cy="25540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636" y="5489369"/>
              <a:ext cx="1618321" cy="106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lèche droite 29"/>
            <p:cNvSpPr/>
            <p:nvPr/>
          </p:nvSpPr>
          <p:spPr>
            <a:xfrm>
              <a:off x="7388991" y="5459642"/>
              <a:ext cx="2596605" cy="1191311"/>
            </a:xfrm>
            <a:prstGeom prst="rightArrow">
              <a:avLst>
                <a:gd name="adj1" fmla="val 58753"/>
                <a:gd name="adj2" fmla="val 27676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Fit homothétique</a:t>
              </a:r>
              <a:endParaRPr lang="fr-FR" sz="2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915" y="5402116"/>
            <a:ext cx="1618321" cy="106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8583282" y="2080110"/>
            <a:ext cx="3524353" cy="4658987"/>
          </a:xfrm>
          <a:prstGeom prst="roundRect">
            <a:avLst>
              <a:gd name="adj" fmla="val 5681"/>
            </a:avLst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Flèche droite 35"/>
          <p:cNvSpPr/>
          <p:nvPr/>
        </p:nvSpPr>
        <p:spPr>
          <a:xfrm flipH="1">
            <a:off x="7039154" y="2616469"/>
            <a:ext cx="1931883" cy="1021588"/>
          </a:xfrm>
          <a:prstGeom prst="rightArrow">
            <a:avLst>
              <a:gd name="adj1" fmla="val 58753"/>
              <a:gd name="adj2" fmla="val 36255"/>
            </a:avLst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Génère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une WFE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95" y="2472094"/>
            <a:ext cx="2177094" cy="15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27694" y="3576184"/>
                <a:ext cx="2332515" cy="255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𝒇𝒊𝒕</m:t>
                          </m:r>
                        </m:sub>
                      </m:sSub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𝝀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94" y="3576184"/>
                <a:ext cx="2332515" cy="255406"/>
              </a:xfrm>
              <a:prstGeom prst="rect">
                <a:avLst/>
              </a:prstGeom>
              <a:blipFill rotWithShape="1">
                <a:blip r:embed="rId9"/>
                <a:stretch>
                  <a:fillRect b="-6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ouble flèche verticale 3"/>
              <p:cNvSpPr/>
              <p:nvPr/>
            </p:nvSpPr>
            <p:spPr>
              <a:xfrm>
                <a:off x="4804913" y="3933685"/>
                <a:ext cx="2234241" cy="1394873"/>
              </a:xfrm>
              <a:prstGeom prst="upDownArrow">
                <a:avLst>
                  <a:gd name="adj1" fmla="val 50930"/>
                  <a:gd name="adj2" fmla="val 20410"/>
                </a:avLst>
              </a:prstGeom>
              <a:solidFill>
                <a:srgbClr val="FF5B5B"/>
              </a:solidFill>
              <a:ln>
                <a:solidFill>
                  <a:srgbClr val="9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𝜹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𝑾𝑭𝑬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≈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𝟓𝟓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𝒏𝒎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𝑹𝑴𝑺</m:t>
                      </m:r>
                    </m:oMath>
                  </m:oMathPara>
                </a14:m>
                <a:endParaRPr lang="en-US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Double flèche vertica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913" y="3933685"/>
                <a:ext cx="2234241" cy="1394873"/>
              </a:xfrm>
              <a:prstGeom prst="upDownArrow">
                <a:avLst>
                  <a:gd name="adj1" fmla="val 50930"/>
                  <a:gd name="adj2" fmla="val 20410"/>
                </a:avLst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96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à coins arrondis 28"/>
          <p:cNvSpPr/>
          <p:nvPr/>
        </p:nvSpPr>
        <p:spPr>
          <a:xfrm>
            <a:off x="107871" y="2848346"/>
            <a:ext cx="3612069" cy="3923390"/>
          </a:xfrm>
          <a:prstGeom prst="roundRect">
            <a:avLst>
              <a:gd name="adj" fmla="val 5681"/>
            </a:avLst>
          </a:prstGeom>
          <a:solidFill>
            <a:schemeClr val="accent4">
              <a:alpha val="10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7828" y="6209676"/>
            <a:ext cx="1957518" cy="43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/>
              <a:t>Empilement</a:t>
            </a:r>
          </a:p>
          <a:p>
            <a:pPr algn="ctr"/>
            <a:r>
              <a:rPr lang="fr-FR" b="1" dirty="0" smtClean="0"/>
              <a:t>« échantillon  »</a:t>
            </a:r>
            <a:endParaRPr lang="fr-FR" b="1" dirty="0"/>
          </a:p>
        </p:txBody>
      </p:sp>
      <p:sp>
        <p:nvSpPr>
          <p:cNvPr id="28" name="Égal 27"/>
          <p:cNvSpPr/>
          <p:nvPr/>
        </p:nvSpPr>
        <p:spPr>
          <a:xfrm>
            <a:off x="10007269" y="3136790"/>
            <a:ext cx="277510" cy="169278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8" name="Picture 2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" b="3031"/>
          <a:stretch/>
        </p:blipFill>
        <p:spPr bwMode="auto">
          <a:xfrm>
            <a:off x="8743426" y="2249823"/>
            <a:ext cx="3264543" cy="3152293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236972" y="2967513"/>
            <a:ext cx="3403790" cy="2304377"/>
            <a:chOff x="236972" y="3519577"/>
            <a:chExt cx="3403790" cy="2304377"/>
          </a:xfrm>
        </p:grpSpPr>
        <p:pic>
          <p:nvPicPr>
            <p:cNvPr id="59" name="Picture 28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6344"/>
            <a:stretch/>
          </p:blipFill>
          <p:spPr bwMode="auto">
            <a:xfrm>
              <a:off x="236972" y="3545455"/>
              <a:ext cx="3403790" cy="2278499"/>
            </a:xfrm>
            <a:prstGeom prst="rect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0" name="Rectangle 59"/>
            <p:cNvSpPr/>
            <p:nvPr/>
          </p:nvSpPr>
          <p:spPr>
            <a:xfrm>
              <a:off x="450458" y="3519577"/>
              <a:ext cx="3105594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Échantillon avec TFE non corrélées</a:t>
              </a:r>
              <a:endParaRPr 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2003255" y="5266503"/>
                  <a:ext cx="852091" cy="52322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𝐍</m:t>
                        </m:r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𝐎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𝑯</m:t>
                        </m:r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/>
                  </a:r>
                  <a:b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</a:br>
                  <a: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Plume</a:t>
                  </a:r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3255" y="5266503"/>
                  <a:ext cx="852091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7194" r="-5755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/>
                <p:cNvSpPr txBox="1"/>
                <p:nvPr/>
              </p:nvSpPr>
              <p:spPr>
                <a:xfrm>
                  <a:off x="526212" y="5275129"/>
                  <a:ext cx="743232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𝐒𝐢</m:t>
                        </m:r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𝐎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/>
                  </a:r>
                  <a:b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</a:br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Plume</a:t>
                  </a:r>
                </a:p>
              </p:txBody>
            </p:sp>
          </mc:Choice>
          <mc:Fallback xmlns="">
            <p:sp>
              <p:nvSpPr>
                <p:cNvPr id="62" name="ZoneTexte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12" y="5275129"/>
                  <a:ext cx="743232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459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Différent de 62"/>
            <p:cNvSpPr/>
            <p:nvPr/>
          </p:nvSpPr>
          <p:spPr>
            <a:xfrm>
              <a:off x="1525680" y="5391054"/>
              <a:ext cx="380809" cy="287374"/>
            </a:xfrm>
            <a:prstGeom prst="mathNotEqual">
              <a:avLst>
                <a:gd name="adj1" fmla="val 11507"/>
                <a:gd name="adj2" fmla="val 6600000"/>
                <a:gd name="adj3" fmla="val 1176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9547914" y="6136559"/>
            <a:ext cx="1860315" cy="43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/>
              <a:t>Empilement</a:t>
            </a:r>
          </a:p>
          <a:p>
            <a:pPr algn="ctr"/>
            <a:r>
              <a:rPr lang="fr-FR" b="1" dirty="0" smtClean="0"/>
              <a:t>simulé avec TFE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852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kern="0" dirty="0">
                <a:solidFill>
                  <a:prstClr val="white"/>
                </a:solidFill>
              </a:rPr>
              <a:t> Modélisation des propriétés spectrales – 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236973" y="1311877"/>
            <a:ext cx="8199662" cy="1536469"/>
          </a:xfrm>
          <a:prstGeom prst="roundRect">
            <a:avLst>
              <a:gd name="adj" fmla="val 0"/>
            </a:avLst>
          </a:prstGeom>
          <a:gradFill>
            <a:gsLst>
              <a:gs pos="61000">
                <a:srgbClr val="7030A0">
                  <a:alpha val="36000"/>
                </a:srgbClr>
              </a:gs>
              <a:gs pos="0">
                <a:schemeClr val="tx2">
                  <a:lumMod val="5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792" tIns="230396" rIns="460792" bIns="230396" numCol="1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Homothétique VS </a:t>
            </a:r>
            <a:r>
              <a:rPr lang="fr-FR" sz="2000" b="1" dirty="0" smtClean="0">
                <a:solidFill>
                  <a:schemeClr val="accent4"/>
                </a:solidFill>
              </a:rPr>
              <a:t>bi-profil</a:t>
            </a:r>
          </a:p>
          <a:p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Simulations de reconstruction d’un empilement à TFE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décoréllées. </a:t>
            </a:r>
            <a:r>
              <a:rPr lang="fr-FR" sz="2000" b="1" dirty="0" smtClean="0">
                <a:solidFill>
                  <a:schemeClr val="accent6"/>
                </a:solidFill>
              </a:rPr>
              <a:t>Résidus extrêmement faibles avec un fit « bi-profil </a:t>
            </a:r>
            <a:r>
              <a:rPr lang="fr-FR" sz="2000" b="1" dirty="0" smtClean="0">
                <a:solidFill>
                  <a:schemeClr val="accent6"/>
                </a:solidFill>
              </a:rPr>
              <a:t>».</a:t>
            </a:r>
            <a:endParaRPr lang="fr-FR" sz="2000" b="1" dirty="0" smtClean="0">
              <a:solidFill>
                <a:schemeClr val="accent6"/>
              </a:solidFill>
            </a:endParaRPr>
          </a:p>
          <a:p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79673" y="5245633"/>
            <a:ext cx="8348960" cy="1421596"/>
            <a:chOff x="1636636" y="5423059"/>
            <a:chExt cx="8348960" cy="1421596"/>
          </a:xfrm>
        </p:grpSpPr>
        <p:sp>
          <p:nvSpPr>
            <p:cNvPr id="23" name="Flèche droite 22"/>
            <p:cNvSpPr/>
            <p:nvPr/>
          </p:nvSpPr>
          <p:spPr>
            <a:xfrm>
              <a:off x="3191932" y="5544503"/>
              <a:ext cx="2169944" cy="1021588"/>
            </a:xfrm>
            <a:prstGeom prst="rightArrow">
              <a:avLst>
                <a:gd name="adj1" fmla="val 58753"/>
                <a:gd name="adj2" fmla="val 36255"/>
              </a:avLst>
            </a:prstGeo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bg1"/>
                  </a:solidFill>
                </a:rPr>
                <a:t>Génère une WFE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209" y="5423059"/>
              <a:ext cx="2216543" cy="13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947282" y="6589249"/>
                  <a:ext cx="992433" cy="2554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𝑾𝑭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𝒆𝒄𝒉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7282" y="6589249"/>
                  <a:ext cx="992433" cy="2554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636" y="5489369"/>
              <a:ext cx="1618321" cy="106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lèche droite 29"/>
            <p:cNvSpPr/>
            <p:nvPr/>
          </p:nvSpPr>
          <p:spPr>
            <a:xfrm>
              <a:off x="7388991" y="5459642"/>
              <a:ext cx="2596605" cy="1191311"/>
            </a:xfrm>
            <a:prstGeom prst="rightArrow">
              <a:avLst>
                <a:gd name="adj1" fmla="val 58753"/>
                <a:gd name="adj2" fmla="val 27676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Fit bi-profil</a:t>
              </a:r>
              <a:endParaRPr lang="fr-FR" sz="2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915" y="5402116"/>
            <a:ext cx="1618321" cy="106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8583283" y="2080111"/>
            <a:ext cx="3536830" cy="4658986"/>
          </a:xfrm>
          <a:prstGeom prst="roundRect">
            <a:avLst>
              <a:gd name="adj" fmla="val 5681"/>
            </a:avLst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Flèche droite 35"/>
          <p:cNvSpPr/>
          <p:nvPr/>
        </p:nvSpPr>
        <p:spPr>
          <a:xfrm flipH="1">
            <a:off x="7039154" y="2616469"/>
            <a:ext cx="1931883" cy="1021588"/>
          </a:xfrm>
          <a:prstGeom prst="rightArrow">
            <a:avLst>
              <a:gd name="adj1" fmla="val 58753"/>
              <a:gd name="adj2" fmla="val 36255"/>
            </a:avLst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Génère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une WFE</a:t>
            </a:r>
            <a:endParaRPr lang="fr-F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27694" y="3576184"/>
                <a:ext cx="2332515" cy="255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𝒇𝒊𝒕</m:t>
                          </m:r>
                        </m:sub>
                      </m:sSub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𝝀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94" y="3576184"/>
                <a:ext cx="2332515" cy="255406"/>
              </a:xfrm>
              <a:prstGeom prst="rect">
                <a:avLst/>
              </a:prstGeom>
              <a:blipFill rotWithShape="1">
                <a:blip r:embed="rId6"/>
                <a:stretch>
                  <a:fillRect b="-6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ouble flèche verticale 3"/>
              <p:cNvSpPr/>
              <p:nvPr/>
            </p:nvSpPr>
            <p:spPr>
              <a:xfrm>
                <a:off x="4804913" y="3933685"/>
                <a:ext cx="2234241" cy="1394873"/>
              </a:xfrm>
              <a:prstGeom prst="upDownArrow">
                <a:avLst>
                  <a:gd name="adj1" fmla="val 50930"/>
                  <a:gd name="adj2" fmla="val 2041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𝜹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𝑾𝑭𝑬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≈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𝟎𝟑</m:t>
                      </m:r>
                    </m:oMath>
                  </m:oMathPara>
                </a14:m>
                <a:endParaRPr lang="fr-FR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𝒏𝒎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𝑹𝑴𝑺</m:t>
                      </m:r>
                    </m:oMath>
                  </m:oMathPara>
                </a14:m>
                <a:endParaRPr lang="en-US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Double flèche vertica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913" y="3933685"/>
                <a:ext cx="2234241" cy="1394873"/>
              </a:xfrm>
              <a:prstGeom prst="upDownArrow">
                <a:avLst>
                  <a:gd name="adj1" fmla="val 50930"/>
                  <a:gd name="adj2" fmla="val 20410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34" y="2239833"/>
            <a:ext cx="3272689" cy="3148801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19" y="2486695"/>
            <a:ext cx="2216543" cy="13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à coins arrondis 39"/>
          <p:cNvSpPr/>
          <p:nvPr/>
        </p:nvSpPr>
        <p:spPr>
          <a:xfrm>
            <a:off x="107871" y="2848346"/>
            <a:ext cx="3612069" cy="3923390"/>
          </a:xfrm>
          <a:prstGeom prst="roundRect">
            <a:avLst>
              <a:gd name="adj" fmla="val 5681"/>
            </a:avLst>
          </a:prstGeom>
          <a:solidFill>
            <a:schemeClr val="accent4">
              <a:alpha val="10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97828" y="6209676"/>
            <a:ext cx="1957518" cy="43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/>
              <a:t>Empilement</a:t>
            </a:r>
          </a:p>
          <a:p>
            <a:pPr algn="ctr"/>
            <a:r>
              <a:rPr lang="fr-FR" b="1" dirty="0" smtClean="0"/>
              <a:t>« échantillon  »</a:t>
            </a:r>
            <a:endParaRPr lang="fr-FR" b="1" dirty="0"/>
          </a:p>
        </p:txBody>
      </p:sp>
      <p:sp>
        <p:nvSpPr>
          <p:cNvPr id="29" name="Différent de 28"/>
          <p:cNvSpPr/>
          <p:nvPr/>
        </p:nvSpPr>
        <p:spPr>
          <a:xfrm>
            <a:off x="10029321" y="3085449"/>
            <a:ext cx="285676" cy="287374"/>
          </a:xfrm>
          <a:prstGeom prst="mathNotEqual">
            <a:avLst>
              <a:gd name="adj1" fmla="val 11507"/>
              <a:gd name="adj2" fmla="val 6600000"/>
              <a:gd name="adj3" fmla="val 1176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36972" y="2967513"/>
            <a:ext cx="3403790" cy="2304377"/>
            <a:chOff x="236972" y="3519577"/>
            <a:chExt cx="3403790" cy="2304377"/>
          </a:xfrm>
        </p:grpSpPr>
        <p:pic>
          <p:nvPicPr>
            <p:cNvPr id="59" name="Picture 2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6344"/>
            <a:stretch/>
          </p:blipFill>
          <p:spPr bwMode="auto">
            <a:xfrm>
              <a:off x="236972" y="3545455"/>
              <a:ext cx="3403790" cy="2278499"/>
            </a:xfrm>
            <a:prstGeom prst="rect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0" name="Rectangle 59"/>
            <p:cNvSpPr/>
            <p:nvPr/>
          </p:nvSpPr>
          <p:spPr>
            <a:xfrm>
              <a:off x="450458" y="3519577"/>
              <a:ext cx="3105594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Échantillon avec TFE non corrélées</a:t>
              </a:r>
              <a:endParaRPr 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2003255" y="5266503"/>
                  <a:ext cx="852091" cy="52322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𝐍</m:t>
                        </m:r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𝐎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𝑯</m:t>
                        </m:r>
                        <m:r>
                          <a:rPr lang="fr-FR" sz="1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/>
                  </a:r>
                  <a:b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</a:br>
                  <a: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Plume</a:t>
                  </a:r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3255" y="5266503"/>
                  <a:ext cx="852091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194" r="-5755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/>
                <p:cNvSpPr txBox="1"/>
                <p:nvPr/>
              </p:nvSpPr>
              <p:spPr>
                <a:xfrm>
                  <a:off x="526212" y="5275129"/>
                  <a:ext cx="743232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𝐒𝐢</m:t>
                        </m:r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𝐎</m:t>
                            </m:r>
                          </m:e>
                          <m:sub>
                            <m:r>
                              <a:rPr lang="fr-FR" sz="1400" b="1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1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/>
                  </a:r>
                  <a:b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</a:br>
                  <a:r>
                    <a:rPr lang="en-US" sz="1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Plume</a:t>
                  </a:r>
                </a:p>
              </p:txBody>
            </p:sp>
          </mc:Choice>
          <mc:Fallback xmlns="">
            <p:sp>
              <p:nvSpPr>
                <p:cNvPr id="62" name="ZoneTexte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12" y="5275129"/>
                  <a:ext cx="743232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459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Différent de 62"/>
            <p:cNvSpPr/>
            <p:nvPr/>
          </p:nvSpPr>
          <p:spPr>
            <a:xfrm>
              <a:off x="1525680" y="5391054"/>
              <a:ext cx="380809" cy="287374"/>
            </a:xfrm>
            <a:prstGeom prst="mathNotEqual">
              <a:avLst>
                <a:gd name="adj1" fmla="val 11507"/>
                <a:gd name="adj2" fmla="val 6600000"/>
                <a:gd name="adj3" fmla="val 1176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9547914" y="6136559"/>
            <a:ext cx="1860315" cy="43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/>
              <a:t>Empilement</a:t>
            </a:r>
          </a:p>
          <a:p>
            <a:pPr algn="ctr"/>
            <a:r>
              <a:rPr lang="fr-FR" b="1" dirty="0" smtClean="0"/>
              <a:t>simulé avec TFE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068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kern="0" dirty="0" smtClean="0">
                <a:solidFill>
                  <a:prstClr val="white"/>
                </a:solidFill>
                <a:latin typeface="Calibri"/>
              </a:rPr>
              <a:t>Conclusion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0327" y="1370215"/>
            <a:ext cx="10759045" cy="1657657"/>
          </a:xfrm>
          <a:prstGeom prst="rect">
            <a:avLst/>
          </a:prstGeom>
          <a:gradFill>
            <a:gsLst>
              <a:gs pos="100000">
                <a:srgbClr val="001848"/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Métrologie</a:t>
            </a: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 banc de métrologie OBSERVE est en cours d’assemblage et permettra de mesurer la WFE avec une précision extrême.</a:t>
            </a:r>
          </a:p>
          <a:p>
            <a:pPr algn="just"/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Environ 2 mois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d’assemblage/validation, et 4 </a:t>
            </a:r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mois de mesures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prévues.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236971" y="3191774"/>
            <a:ext cx="11459729" cy="3399526"/>
          </a:xfrm>
          <a:prstGeom prst="roundRect">
            <a:avLst>
              <a:gd name="adj" fmla="val 0"/>
            </a:avLst>
          </a:prstGeom>
          <a:gradFill>
            <a:gsLst>
              <a:gs pos="61000">
                <a:srgbClr val="7030A0">
                  <a:alpha val="36000"/>
                </a:srgbClr>
              </a:gs>
              <a:gs pos="0">
                <a:schemeClr val="tx2">
                  <a:lumMod val="5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792" tIns="230396" rIns="460792" bIns="230396" numCol="1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Modèle numérique</a:t>
            </a:r>
          </a:p>
          <a:p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Succès de l’approche mathématique permettant de relier WFE et TFE de façon réversible et réaliste.</a:t>
            </a:r>
          </a:p>
          <a:p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Preuve que l’approche homothétique a un domaine de validité très restreint.</a:t>
            </a:r>
          </a:p>
          <a:p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 attendant d’appliquer le modèle aux vraies mesures, des simulations de Monte-Carlo sont prévues pour déterminer le domaine de validité du fit « bi-profil ».</a:t>
            </a:r>
          </a:p>
          <a:p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 modèle s’applique à n’importe quel type d’empilement.</a:t>
            </a:r>
          </a:p>
        </p:txBody>
      </p:sp>
    </p:spTree>
    <p:extLst>
      <p:ext uri="{BB962C8B-B14F-4D97-AF65-F5344CB8AC3E}">
        <p14:creationId xmlns:p14="http://schemas.microsoft.com/office/powerpoint/2010/main" val="7563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dirty="0" smtClean="0">
                <a:solidFill>
                  <a:schemeClr val="bg1"/>
                </a:solidFill>
              </a:rPr>
              <a:t>Introduction – Euclid 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2625" y="1370214"/>
            <a:ext cx="11600007" cy="1707721"/>
          </a:xfrm>
          <a:prstGeom prst="rect">
            <a:avLst/>
          </a:prstGeom>
          <a:gradFill>
            <a:gsLst>
              <a:gs pos="100000">
                <a:srgbClr val="001848"/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Objectif Mission Euclid (ESA M2): </a:t>
            </a: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Caractériser la dynamique et composition de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l’univers.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Cela inclut la caractérisation de l’énergie noire (DE) et de la matière noire (DM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).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Observations sur 2/3 du ciel (20000 deg²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).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Télescope spatial lancé en L2 courant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2023.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624" y="3294239"/>
            <a:ext cx="11600007" cy="1040970"/>
          </a:xfrm>
          <a:prstGeom prst="rect">
            <a:avLst/>
          </a:prstGeom>
          <a:gradFill>
            <a:gsLst>
              <a:gs pos="0">
                <a:srgbClr val="7030A0">
                  <a:alpha val="50000"/>
                </a:srgb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Deux sondes </a:t>
            </a:r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cosmologiques 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Weak-Lensing (analyse de la 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forme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des galaxies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).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Galaxy Clustering (analyse de leur 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distribution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dans l’espace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).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625" y="4599182"/>
            <a:ext cx="11600007" cy="1455195"/>
          </a:xfrm>
          <a:prstGeom prst="rect">
            <a:avLst/>
          </a:prstGeom>
          <a:gradFill>
            <a:gsLst>
              <a:gs pos="0">
                <a:srgbClr val="0070C0">
                  <a:alpha val="44000"/>
                </a:srgb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Deux instruments</a:t>
            </a: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VIS (imagerie visible) 		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Weak-Lensing</a:t>
            </a:r>
            <a:endParaRPr lang="fr-FR" sz="2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NISP (Spectrophotométrie IR) 	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Galaxy Clustering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4" b="9062"/>
          <a:stretch/>
        </p:blipFill>
        <p:spPr bwMode="auto">
          <a:xfrm>
            <a:off x="8752478" y="1370213"/>
            <a:ext cx="2960154" cy="17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606632"/>
            <a:ext cx="2160814" cy="144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204" y="4606632"/>
            <a:ext cx="1701364" cy="144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38048" y="6062889"/>
            <a:ext cx="610218" cy="2853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VIS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22337" y="6072608"/>
            <a:ext cx="610218" cy="2853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NISP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790" y="6168668"/>
            <a:ext cx="1494064" cy="5342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Crédit images: </a:t>
            </a:r>
            <a:r>
              <a:rPr lang="en-US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Euclid Definition Study Report (Redbook)</a:t>
            </a:r>
            <a:endParaRPr lang="en-US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853293"/>
            <a:ext cx="12192000" cy="1036864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chemeClr val="accent2">
                  <a:lumMod val="72000"/>
                </a:schemeClr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Merci pour votre écoute !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kern="0" dirty="0" smtClean="0">
                <a:solidFill>
                  <a:prstClr val="white"/>
                </a:solidFill>
                <a:latin typeface="Calibri"/>
              </a:rPr>
              <a:t>Références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0327" y="1063290"/>
            <a:ext cx="10759045" cy="1900327"/>
          </a:xfrm>
          <a:prstGeom prst="rect">
            <a:avLst/>
          </a:prstGeom>
          <a:gradFill>
            <a:gsLst>
              <a:gs pos="100000">
                <a:srgbClr val="001848"/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[1] Weak-Lensing</a:t>
            </a:r>
          </a:p>
          <a:p>
            <a:r>
              <a:rPr lang="en-US" sz="1200" dirty="0" smtClean="0"/>
              <a:t>R. </a:t>
            </a:r>
            <a:r>
              <a:rPr lang="en-US" sz="1200" dirty="0"/>
              <a:t>Mandelbaum, Weak lensing for </a:t>
            </a:r>
            <a:r>
              <a:rPr lang="en-US" sz="1200" dirty="0" smtClean="0"/>
              <a:t>precision cosmology, (2017), https</a:t>
            </a:r>
            <a:r>
              <a:rPr lang="en-US" sz="1200" dirty="0"/>
              <a:t>://</a:t>
            </a:r>
            <a:r>
              <a:rPr lang="en-US" sz="1200" dirty="0" smtClean="0"/>
              <a:t>doi.org/10.1146/, </a:t>
            </a:r>
            <a:r>
              <a:rPr lang="en-US" sz="1200" dirty="0" smtClean="0"/>
              <a:t>arXiv:1710.03235v1</a:t>
            </a:r>
          </a:p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Statistical analysis of weak gravitational shear in the extended periphery </a:t>
            </a:r>
            <a:r>
              <a:rPr lang="en-US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of rich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galaxy cluster, 1995, A&amp;A, 303, 331-344</a:t>
            </a:r>
            <a:endParaRPr lang="fr-FR" sz="1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[2] PSF du James-Webb Space Télescope</a:t>
            </a:r>
          </a:p>
          <a:p>
            <a:pPr algn="just"/>
            <a:r>
              <a:rPr lang="fr-F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WebbPSF </a:t>
            </a:r>
            <a:r>
              <a:rPr lang="fr-FR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tool, https://</a:t>
            </a:r>
            <a:r>
              <a:rPr lang="fr-F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webbpsf.readthedocs.io/en/latest/usage.html</a:t>
            </a:r>
            <a:endParaRPr lang="fr-F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[3] Convolution d’une PSF avec une image</a:t>
            </a:r>
          </a:p>
          <a:p>
            <a:pPr algn="just"/>
            <a:r>
              <a:rPr lang="fr-FR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https://</a:t>
            </a:r>
            <a:r>
              <a:rPr lang="fr-F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en.wikipedia.org/wiki/Point_spread_function </a:t>
            </a:r>
          </a:p>
          <a:p>
            <a:pPr algn="just"/>
            <a:endParaRPr lang="fr-F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fr-FR" sz="1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327" y="2963617"/>
            <a:ext cx="10759045" cy="1360714"/>
          </a:xfrm>
          <a:prstGeom prst="rect">
            <a:avLst/>
          </a:prstGeom>
          <a:gradFill>
            <a:gsLst>
              <a:gs pos="0">
                <a:srgbClr val="7030A0">
                  <a:alpha val="37000"/>
                </a:srgb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[4] Crédit photo Euclid DC</a:t>
            </a:r>
          </a:p>
          <a:p>
            <a:pPr algn="just"/>
            <a:r>
              <a:rPr lang="de-DE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Optics Balzer Jena, https://sci.esa.int/web/euclid/-/60938-qualification-model-of-euclid-dichroic-filter</a:t>
            </a:r>
            <a:endParaRPr lang="fr-FR" sz="1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[5] Schéma optique d’Euclid</a:t>
            </a:r>
          </a:p>
          <a:p>
            <a:pPr algn="just"/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Courtesy ADS</a:t>
            </a:r>
            <a:r>
              <a:rPr lang="en-US" sz="1200" dirty="0">
                <a:solidFill>
                  <a:schemeClr val="bg1"/>
                </a:solidFill>
              </a:rPr>
              <a:t>, https://www.euclid-ec.org/?</a:t>
            </a:r>
            <a:r>
              <a:rPr lang="en-US" sz="1200" dirty="0" smtClean="0">
                <a:solidFill>
                  <a:schemeClr val="bg1"/>
                </a:solidFill>
              </a:rPr>
              <a:t>page_id=2639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326" y="4324331"/>
            <a:ext cx="10759045" cy="2231572"/>
          </a:xfrm>
          <a:prstGeom prst="rect">
            <a:avLst/>
          </a:prstGeom>
          <a:gradFill>
            <a:gsLst>
              <a:gs pos="100000">
                <a:schemeClr val="accent5">
                  <a:alpha val="35000"/>
                </a:schemeClr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[6] Spécifications Euclid DC</a:t>
            </a:r>
          </a:p>
          <a:p>
            <a:pPr lvl="0" fontAlgn="base"/>
            <a:r>
              <a:rPr lang="en-US" sz="1200" dirty="0" smtClean="0"/>
              <a:t>T. Weber, M. Lappschies, S. Jakobs, “Manufacturing of high performance VIS-NIR beam splitters by plasma assisted thin film deposition technologies”, Proc. SPIE 10691, Advances in Optical Thin Films VI, 106911A (2018); doi: 10.1117/12.2313459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[7] </a:t>
            </a:r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Procédé de fabrication Euclid DC</a:t>
            </a:r>
          </a:p>
          <a:p>
            <a:pPr lvl="0" algn="just"/>
            <a:r>
              <a:rPr lang="en-US" sz="1200" dirty="0"/>
              <a:t>M. Scherer, H. Hagedorn, W. Lehnert, J. Pistner, “Innovative production of thin film laser components” Proc. SPIE 5963, Advances in Optical Thin Films II, 596319 (2005); doi: 10.1117/12.625226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[8] </a:t>
            </a:r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Performance dépôt des couches Euclid DC</a:t>
            </a:r>
          </a:p>
          <a:p>
            <a:pPr lvl="0" fontAlgn="base"/>
            <a:r>
              <a:rPr lang="en-US" sz="1200" dirty="0"/>
              <a:t>M. Lappschies, T. Weber, L. Venancio, S. Jakobs, “Advanced dielectric coatings for the </a:t>
            </a:r>
            <a:r>
              <a:rPr lang="en-US" sz="1200" i="1" dirty="0"/>
              <a:t>Euclid</a:t>
            </a:r>
            <a:r>
              <a:rPr lang="en-US" sz="1200" dirty="0"/>
              <a:t> mission telescope manufactured by the PARMS process”, Optical Interference Coatings (2016)</a:t>
            </a:r>
          </a:p>
          <a:p>
            <a:pPr lvl="0" fontAlgn="base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02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kern="0" dirty="0" smtClean="0">
                <a:solidFill>
                  <a:prstClr val="white"/>
                </a:solidFill>
                <a:latin typeface="Calibri"/>
              </a:rPr>
              <a:t>Références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0327" y="1063291"/>
            <a:ext cx="10759045" cy="2088124"/>
          </a:xfrm>
          <a:prstGeom prst="rect">
            <a:avLst/>
          </a:prstGeom>
          <a:gradFill>
            <a:gsLst>
              <a:gs pos="0">
                <a:srgbClr val="001848"/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[9] Physique des couches minces</a:t>
            </a:r>
          </a:p>
          <a:p>
            <a:pPr fontAlgn="base"/>
            <a:r>
              <a:rPr lang="en-US" sz="1200" dirty="0"/>
              <a:t>M. Born, E. Wolf, “Principles of Optics”, 6th ed. Cambridge University Press, </a:t>
            </a:r>
            <a:r>
              <a:rPr lang="en-US" sz="1200" dirty="0" smtClean="0"/>
              <a:t>1980</a:t>
            </a:r>
          </a:p>
          <a:p>
            <a:pPr lvl="0" fontAlgn="base"/>
            <a:r>
              <a:rPr lang="en-US" sz="1200" dirty="0" smtClean="0"/>
              <a:t>A</a:t>
            </a:r>
            <a:r>
              <a:rPr lang="en-US" sz="1200" dirty="0"/>
              <a:t>. Thelen, “Design of optical interference coatings”, 1</a:t>
            </a:r>
            <a:r>
              <a:rPr lang="en-US" sz="1200" baseline="30000" dirty="0"/>
              <a:t>st</a:t>
            </a:r>
            <a:r>
              <a:rPr lang="en-US" sz="1200" dirty="0"/>
              <a:t> ed. (McGraw-Hill, 1989), Chapter 2: Theory</a:t>
            </a:r>
          </a:p>
          <a:p>
            <a:pPr lvl="0" fontAlgn="base"/>
            <a:r>
              <a:rPr lang="en-US" sz="1200" dirty="0"/>
              <a:t>Sh. A. Furnam, A.V. Tickhonravov, “Basics of optics of multilayer” 1</a:t>
            </a:r>
            <a:r>
              <a:rPr lang="en-US" sz="1200" baseline="30000" dirty="0"/>
              <a:t>st</a:t>
            </a:r>
            <a:r>
              <a:rPr lang="en-US" sz="1200" dirty="0"/>
              <a:t> ed. (Editions Frontières, 1992), Chapter 1: Spectral characteristics of multilayer coatings: Theory</a:t>
            </a:r>
          </a:p>
          <a:p>
            <a:pPr lvl="0" fontAlgn="base"/>
            <a:r>
              <a:rPr lang="en-US" sz="1200" dirty="0"/>
              <a:t>H. A. MacLeod, “Thin-Film Optical Filters”, 4</a:t>
            </a:r>
            <a:r>
              <a:rPr lang="en-US" sz="1200" baseline="30000" dirty="0"/>
              <a:t>th</a:t>
            </a:r>
            <a:r>
              <a:rPr lang="en-US" sz="1200" dirty="0"/>
              <a:t> ed. (CRC press, 2010</a:t>
            </a:r>
            <a:r>
              <a:rPr lang="en-US" sz="1200" dirty="0" smtClean="0"/>
              <a:t>)</a:t>
            </a:r>
          </a:p>
          <a:p>
            <a:pPr lvl="0" fontAlgn="base"/>
            <a:endParaRPr lang="en-US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[10] Approche homothétique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</a:t>
            </a:r>
            <a:r>
              <a:rPr lang="fr-FR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Giacomo, “Propriétés chromatiques des couches réfléchissantes multi-diélectriques.” J. Phys. Radium, (1958), 19 (3), pp.307-311. 10.1051/jphysrad: 01958001903030700. jpa-00235839</a:t>
            </a:r>
            <a:endParaRPr lang="fr-FR" sz="1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470343" y="1812174"/>
            <a:ext cx="8591423" cy="4996192"/>
          </a:xfrm>
          <a:prstGeom prst="roundRect">
            <a:avLst>
              <a:gd name="adj" fmla="val 5686"/>
            </a:avLst>
          </a:prstGeom>
          <a:solidFill>
            <a:schemeClr val="accent2">
              <a:alpha val="10000"/>
            </a:scheme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49" y="5470552"/>
            <a:ext cx="2112115" cy="130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06" y="5418058"/>
            <a:ext cx="2177094" cy="15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0" y="972852"/>
            <a:ext cx="2592288" cy="1782337"/>
            <a:chOff x="-299918" y="2105652"/>
            <a:chExt cx="2592288" cy="1782337"/>
          </a:xfrm>
        </p:grpSpPr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2" y="2105652"/>
              <a:ext cx="1572835" cy="1127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-299918" y="3009491"/>
              <a:ext cx="2592288" cy="878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b="1" dirty="0"/>
                <a:t>Empilement </a:t>
              </a:r>
              <a:r>
                <a:rPr lang="fr-FR" sz="1200" b="1" dirty="0" smtClean="0"/>
                <a:t>théorique</a:t>
              </a:r>
              <a:endParaRPr lang="fr-FR" sz="1200" b="1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0" y="3116786"/>
            <a:ext cx="2592288" cy="1776231"/>
            <a:chOff x="2439617" y="2169204"/>
            <a:chExt cx="2592288" cy="1776231"/>
          </a:xfrm>
        </p:grpSpPr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284" y="2169204"/>
              <a:ext cx="1618321" cy="106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2439617" y="3066937"/>
              <a:ext cx="2592288" cy="878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b="1" dirty="0" smtClean="0"/>
                <a:t>Empilement</a:t>
              </a:r>
            </a:p>
            <a:p>
              <a:pPr algn="ctr"/>
              <a:r>
                <a:rPr lang="fr-FR" sz="1200" b="1" dirty="0" smtClean="0"/>
                <a:t>simulé avec TFE</a:t>
              </a:r>
              <a:endParaRPr lang="fr-FR" sz="1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Flèche droite 41"/>
              <p:cNvSpPr/>
              <p:nvPr/>
            </p:nvSpPr>
            <p:spPr>
              <a:xfrm>
                <a:off x="8761615" y="5804063"/>
                <a:ext cx="1485200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i="0" dirty="0" smtClean="0">
                    <a:latin typeface="+mj-lt"/>
                  </a:rPr>
                  <a:t>calcul </a:t>
                </a:r>
                <a14:m>
                  <m:oMath xmlns:m="http://schemas.openxmlformats.org/officeDocument/2006/math">
                    <m:r>
                      <a:rPr lang="fr-FR" sz="1600" b="1" i="1" dirty="0" smtClean="0">
                        <a:latin typeface="Cambria Math"/>
                      </a:rPr>
                      <m:t>𝑾𝑭𝑬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2" name="Flèche droit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615" y="5804063"/>
                <a:ext cx="1485200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e 5"/>
          <p:cNvGrpSpPr/>
          <p:nvPr/>
        </p:nvGrpSpPr>
        <p:grpSpPr>
          <a:xfrm>
            <a:off x="7059367" y="5626253"/>
            <a:ext cx="2029580" cy="1593733"/>
            <a:chOff x="3096344" y="3469762"/>
            <a:chExt cx="2592288" cy="1824637"/>
          </a:xfrm>
        </p:grpSpPr>
        <p:pic>
          <p:nvPicPr>
            <p:cNvPr id="45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596" y="3469762"/>
              <a:ext cx="1892053" cy="124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3096344" y="4415901"/>
              <a:ext cx="2592288" cy="878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b="1" dirty="0"/>
                <a:t>Empilement </a:t>
              </a:r>
              <a:r>
                <a:rPr lang="fr-FR" sz="1200" b="1" dirty="0" smtClean="0"/>
                <a:t>avec TFE </a:t>
              </a:r>
              <a:r>
                <a:rPr lang="fr-FR" sz="1200" b="1" dirty="0" smtClean="0">
                  <a:solidFill>
                    <a:schemeClr val="accent2"/>
                  </a:solidFill>
                </a:rPr>
                <a:t>fitté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Flèche droite 47"/>
              <p:cNvSpPr/>
              <p:nvPr/>
            </p:nvSpPr>
            <p:spPr>
              <a:xfrm>
                <a:off x="5045825" y="5804063"/>
                <a:ext cx="2145319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/>
                  <a:t>Fit inverse de l’empilement : </a:t>
                </a:r>
                <a14:m>
                  <m:oMath xmlns:m="http://schemas.openxmlformats.org/officeDocument/2006/math">
                    <m:r>
                      <a:rPr lang="fr-FR" sz="1200" b="1" i="1">
                        <a:latin typeface="Cambria Math"/>
                      </a:rPr>
                      <m:t>𝑾𝑭𝑬</m:t>
                    </m:r>
                    <m:r>
                      <a:rPr lang="fr-FR" sz="1200" b="1" i="1">
                        <a:latin typeface="Cambria Math"/>
                      </a:rPr>
                      <m:t>→</m:t>
                    </m:r>
                    <m:r>
                      <a:rPr lang="fr-FR" sz="1200" b="1" i="1">
                        <a:latin typeface="Cambria Math"/>
                      </a:rPr>
                      <m:t>𝑻𝑭𝑬</m:t>
                    </m:r>
                  </m:oMath>
                </a14:m>
                <a:endParaRPr lang="fr-FR" sz="1200" b="1" dirty="0"/>
              </a:p>
            </p:txBody>
          </p:sp>
        </mc:Choice>
        <mc:Fallback xmlns="">
          <p:sp>
            <p:nvSpPr>
              <p:cNvPr id="48" name="Flèche droit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25" y="5804063"/>
                <a:ext cx="2145319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lèche droite 35"/>
              <p:cNvSpPr/>
              <p:nvPr/>
            </p:nvSpPr>
            <p:spPr>
              <a:xfrm rot="5400000">
                <a:off x="694178" y="2154360"/>
                <a:ext cx="863192" cy="904885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gradFill flip="none" rotWithShape="1">
                <a:gsLst>
                  <a:gs pos="100000">
                    <a:schemeClr val="accent5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fr-FR" sz="1600" b="1" dirty="0" smtClean="0">
                    <a:solidFill>
                      <a:schemeClr val="bg1"/>
                    </a:solidFill>
                    <a:latin typeface="+mj-lt"/>
                  </a:rPr>
                  <a:t>ajout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16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𝑻𝑭𝑬</m:t>
                          </m:r>
                        </m:e>
                      </m:d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6" name="Flèche droit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94178" y="2154360"/>
                <a:ext cx="863192" cy="904885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blipFill rotWithShape="1">
                <a:blip r:embed="rId11"/>
                <a:stretch>
                  <a:fillRect t="-28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lèche droite 48"/>
          <p:cNvSpPr/>
          <p:nvPr/>
        </p:nvSpPr>
        <p:spPr>
          <a:xfrm>
            <a:off x="2016988" y="5659075"/>
            <a:ext cx="1453355" cy="1021588"/>
          </a:xfrm>
          <a:prstGeom prst="rightArrow">
            <a:avLst>
              <a:gd name="adj1" fmla="val 58753"/>
              <a:gd name="adj2" fmla="val 57365"/>
            </a:avLst>
          </a:prstGeom>
          <a:gradFill flip="none" rotWithShape="1">
            <a:gsLst>
              <a:gs pos="100000">
                <a:schemeClr val="accent4"/>
              </a:gs>
              <a:gs pos="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0" dirty="0" smtClean="0">
                <a:solidFill>
                  <a:schemeClr val="bg1"/>
                </a:solidFill>
                <a:latin typeface="+mj-lt"/>
              </a:rPr>
              <a:t>génération </a:t>
            </a:r>
            <a:endParaRPr lang="fr-FR" sz="1400" b="1" i="1" dirty="0" smtClean="0">
              <a:solidFill>
                <a:schemeClr val="bg1"/>
              </a:solidFill>
              <a:latin typeface="Cambria Math"/>
            </a:endParaRPr>
          </a:p>
          <a:p>
            <a:pPr algn="ctr"/>
            <a:r>
              <a:rPr lang="fr-FR" sz="1400" b="1" i="0" dirty="0" smtClean="0">
                <a:solidFill>
                  <a:schemeClr val="bg1"/>
                </a:solidFill>
                <a:latin typeface="+mj-lt"/>
              </a:rPr>
              <a:t>de mesures  </a:t>
            </a:r>
            <a:endParaRPr lang="fr-FR" sz="1400" b="1" i="1" dirty="0" smtClean="0">
              <a:solidFill>
                <a:schemeClr val="bg1"/>
              </a:solidFill>
              <a:latin typeface="Cambria Math"/>
            </a:endParaRPr>
          </a:p>
          <a:p>
            <a:pPr algn="ctr"/>
            <a:r>
              <a:rPr lang="fr-FR" sz="1400" b="1" i="0" dirty="0" smtClean="0">
                <a:solidFill>
                  <a:schemeClr val="bg1"/>
                </a:solidFill>
                <a:latin typeface="+mj-lt"/>
              </a:rPr>
              <a:t>"échantillon"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	Annexe</a:t>
            </a:r>
            <a:r>
              <a:rPr kumimoji="0" lang="fr-FR" sz="32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1 : </a:t>
            </a:r>
            <a:r>
              <a:rPr lang="fr-FR" sz="3200" kern="0" dirty="0" smtClean="0">
                <a:solidFill>
                  <a:prstClr val="white"/>
                </a:solidFill>
                <a:latin typeface="Calibri"/>
              </a:rPr>
              <a:t>Pipeline de fit de la WFE (sans banc)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Virage 9"/>
          <p:cNvSpPr/>
          <p:nvPr/>
        </p:nvSpPr>
        <p:spPr>
          <a:xfrm>
            <a:off x="4197927" y="2233790"/>
            <a:ext cx="1363287" cy="3308344"/>
          </a:xfrm>
          <a:prstGeom prst="bentArrow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1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>
              <a:latin typeface="Cambria Math"/>
            </a:endParaRPr>
          </a:p>
        </p:txBody>
      </p:sp>
      <p:sp>
        <p:nvSpPr>
          <p:cNvPr id="53" name="Virage 52"/>
          <p:cNvSpPr/>
          <p:nvPr/>
        </p:nvSpPr>
        <p:spPr>
          <a:xfrm flipH="1">
            <a:off x="9755133" y="2350730"/>
            <a:ext cx="1454362" cy="3308344"/>
          </a:xfrm>
          <a:prstGeom prst="bentArrow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1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61213" y="2233790"/>
                <a:ext cx="419391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𝑭𝑶𝑴</m:t>
                      </m:r>
                      <m:r>
                        <a:rPr lang="fr-FR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≈</m:t>
                      </m:r>
                      <m:r>
                        <a:rPr lang="fr-FR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𝒔𝒕𝒅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fr-FR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𝑾𝑭𝑬</m:t>
                          </m:r>
                        </m:e>
                      </m:d>
                      <m:r>
                        <a:rPr lang="fr-FR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b="1" dirty="0" smtClean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fr-FR" b="1" dirty="0" smtClean="0">
                    <a:solidFill>
                      <a:schemeClr val="accent2"/>
                    </a:solidFill>
                  </a:rPr>
                  <a:t>à minimiser</a:t>
                </a:r>
              </a:p>
              <a:p>
                <a:pPr algn="ctr"/>
                <a:endParaRPr lang="fr-FR" b="1" dirty="0">
                  <a:solidFill>
                    <a:schemeClr val="accent2"/>
                  </a:solidFill>
                </a:endParaRPr>
              </a:p>
              <a:p>
                <a:r>
                  <a:rPr lang="fr-FR" b="1" dirty="0" smtClean="0">
                    <a:solidFill>
                      <a:schemeClr val="accent2"/>
                    </a:solidFill>
                  </a:rPr>
                  <a:t>Minimisation faite en optimisant la valeur moyenne des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𝑻𝑭𝑬</m:t>
                    </m:r>
                  </m:oMath>
                </a14:m>
                <a:r>
                  <a:rPr lang="fr-FR" b="1" dirty="0" smtClean="0">
                    <a:solidFill>
                      <a:schemeClr val="accent2"/>
                    </a:solidFill>
                  </a:rPr>
                  <a:t> (inconnue car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𝑾𝑭</m:t>
                    </m:r>
                    <m:sSub>
                      <m:sSubPr>
                        <m:ctrlPr>
                          <a:rPr lang="fr-FR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𝒆𝒄𝒉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chemeClr val="accent2"/>
                    </a:solidFill>
                  </a:rPr>
                  <a:t> est de moyenne nulle).</a:t>
                </a:r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13" y="2233790"/>
                <a:ext cx="4193919" cy="1754326"/>
              </a:xfrm>
              <a:prstGeom prst="rect">
                <a:avLst/>
              </a:prstGeom>
              <a:blipFill rotWithShape="1">
                <a:blip r:embed="rId12"/>
                <a:stretch>
                  <a:fillRect l="-1163" r="-145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062889" y="6552960"/>
                <a:ext cx="2592288" cy="255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𝒆𝒄𝒉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𝝀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89" y="6552960"/>
                <a:ext cx="2592288" cy="255406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014905" y="6552960"/>
                <a:ext cx="2332515" cy="255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𝒇𝒊𝒕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𝝀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905" y="6552960"/>
                <a:ext cx="2332515" cy="255406"/>
              </a:xfrm>
              <a:prstGeom prst="rect">
                <a:avLst/>
              </a:prstGeom>
              <a:blipFill rotWithShape="1">
                <a:blip r:embed="rId14"/>
                <a:stretch>
                  <a:fillRect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Flèche droite 42"/>
              <p:cNvSpPr/>
              <p:nvPr/>
            </p:nvSpPr>
            <p:spPr>
              <a:xfrm rot="5400000">
                <a:off x="546890" y="4364290"/>
                <a:ext cx="1126712" cy="993867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gradFill flip="none" rotWithShape="1">
                <a:gsLst>
                  <a:gs pos="100000">
                    <a:schemeClr val="accent5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b"/>
              <a:lstStyle/>
              <a:p>
                <a:pPr algn="ctr"/>
                <a:r>
                  <a:rPr lang="fr-FR" sz="1600" b="1" i="0" dirty="0" smtClean="0">
                    <a:solidFill>
                      <a:schemeClr val="bg1"/>
                    </a:solidFill>
                    <a:latin typeface="+mj-lt"/>
                  </a:rPr>
                  <a:t>calcul</a:t>
                </a:r>
                <a14:m>
                  <m:oMath xmlns:m="http://schemas.openxmlformats.org/officeDocument/2006/math">
                    <m:r>
                      <a:rPr lang="fr-FR" sz="16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fr-FR" sz="16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𝑾𝑭𝑬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Flèche droit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46890" y="4364290"/>
                <a:ext cx="1126712" cy="993867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9" y="5418058"/>
            <a:ext cx="2112115" cy="130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82074" y="6535711"/>
                <a:ext cx="2128618" cy="255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𝒔𝒊𝒎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𝝀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74" y="6535711"/>
                <a:ext cx="2128618" cy="255406"/>
              </a:xfrm>
              <a:prstGeom prst="rect">
                <a:avLst/>
              </a:prstGeom>
              <a:blipFill rotWithShape="1">
                <a:blip r:embed="rId1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0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470343" y="1812174"/>
            <a:ext cx="8591423" cy="4996192"/>
          </a:xfrm>
          <a:prstGeom prst="roundRect">
            <a:avLst>
              <a:gd name="adj" fmla="val 5686"/>
            </a:avLst>
          </a:prstGeom>
          <a:solidFill>
            <a:schemeClr val="accent2">
              <a:alpha val="10000"/>
            </a:scheme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49" y="5470552"/>
            <a:ext cx="2112115" cy="130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06" y="5418058"/>
            <a:ext cx="2177094" cy="15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Flèche droite 41"/>
              <p:cNvSpPr/>
              <p:nvPr/>
            </p:nvSpPr>
            <p:spPr>
              <a:xfrm>
                <a:off x="8761615" y="5804063"/>
                <a:ext cx="1485200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i="0" dirty="0" smtClean="0">
                    <a:latin typeface="+mj-lt"/>
                  </a:rPr>
                  <a:t>calcul </a:t>
                </a:r>
                <a14:m>
                  <m:oMath xmlns:m="http://schemas.openxmlformats.org/officeDocument/2006/math">
                    <m:r>
                      <a:rPr lang="fr-FR" sz="1600" b="1" i="1" dirty="0" smtClean="0">
                        <a:latin typeface="Cambria Math"/>
                      </a:rPr>
                      <m:t>𝑾𝑭𝑬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2" name="Flèche droit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615" y="5804063"/>
                <a:ext cx="1485200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e 5"/>
          <p:cNvGrpSpPr/>
          <p:nvPr/>
        </p:nvGrpSpPr>
        <p:grpSpPr>
          <a:xfrm>
            <a:off x="7059367" y="5626253"/>
            <a:ext cx="2029580" cy="1593733"/>
            <a:chOff x="3096344" y="3469762"/>
            <a:chExt cx="2592288" cy="1824637"/>
          </a:xfrm>
        </p:grpSpPr>
        <p:pic>
          <p:nvPicPr>
            <p:cNvPr id="45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596" y="3469762"/>
              <a:ext cx="1892053" cy="124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3096344" y="4415901"/>
              <a:ext cx="2592288" cy="878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b="1" dirty="0"/>
                <a:t>Empilement </a:t>
              </a:r>
              <a:r>
                <a:rPr lang="fr-FR" sz="1200" b="1" dirty="0" smtClean="0"/>
                <a:t>avec TFE </a:t>
              </a:r>
              <a:r>
                <a:rPr lang="fr-FR" sz="1200" b="1" dirty="0" smtClean="0">
                  <a:solidFill>
                    <a:schemeClr val="accent2"/>
                  </a:solidFill>
                </a:rPr>
                <a:t>fitté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Flèche droite 47"/>
              <p:cNvSpPr/>
              <p:nvPr/>
            </p:nvSpPr>
            <p:spPr>
              <a:xfrm>
                <a:off x="5045825" y="5804063"/>
                <a:ext cx="2145319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/>
                  <a:t>Fit inverse de l’empilement : </a:t>
                </a:r>
                <a14:m>
                  <m:oMath xmlns:m="http://schemas.openxmlformats.org/officeDocument/2006/math">
                    <m:r>
                      <a:rPr lang="fr-FR" sz="1200" b="1" i="1">
                        <a:latin typeface="Cambria Math"/>
                      </a:rPr>
                      <m:t>𝑾𝑭𝑬</m:t>
                    </m:r>
                    <m:r>
                      <a:rPr lang="fr-FR" sz="1200" b="1" i="1">
                        <a:latin typeface="Cambria Math"/>
                      </a:rPr>
                      <m:t>→</m:t>
                    </m:r>
                    <m:r>
                      <a:rPr lang="fr-FR" sz="1200" b="1" i="1">
                        <a:latin typeface="Cambria Math"/>
                      </a:rPr>
                      <m:t>𝑻𝑭𝑬</m:t>
                    </m:r>
                  </m:oMath>
                </a14:m>
                <a:endParaRPr lang="fr-FR" sz="1200" b="1" dirty="0"/>
              </a:p>
            </p:txBody>
          </p:sp>
        </mc:Choice>
        <mc:Fallback xmlns="">
          <p:sp>
            <p:nvSpPr>
              <p:cNvPr id="48" name="Flèche droit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25" y="5804063"/>
                <a:ext cx="2145319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lèche droite 48"/>
          <p:cNvSpPr/>
          <p:nvPr/>
        </p:nvSpPr>
        <p:spPr>
          <a:xfrm>
            <a:off x="2016988" y="5659075"/>
            <a:ext cx="1453355" cy="1021588"/>
          </a:xfrm>
          <a:prstGeom prst="rightArrow">
            <a:avLst>
              <a:gd name="adj1" fmla="val 58753"/>
              <a:gd name="adj2" fmla="val 57365"/>
            </a:avLst>
          </a:prstGeom>
          <a:gradFill flip="none" rotWithShape="1">
            <a:gsLst>
              <a:gs pos="100000">
                <a:schemeClr val="accent4"/>
              </a:gs>
              <a:gs pos="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0" dirty="0" smtClean="0">
                <a:solidFill>
                  <a:schemeClr val="bg1"/>
                </a:solidFill>
                <a:latin typeface="+mj-lt"/>
              </a:rPr>
              <a:t>Mesures par métrologie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Virage 9"/>
          <p:cNvSpPr/>
          <p:nvPr/>
        </p:nvSpPr>
        <p:spPr>
          <a:xfrm>
            <a:off x="4197927" y="2233790"/>
            <a:ext cx="1363287" cy="3308344"/>
          </a:xfrm>
          <a:prstGeom prst="bentArrow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1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>
              <a:latin typeface="Cambria Math"/>
            </a:endParaRPr>
          </a:p>
        </p:txBody>
      </p:sp>
      <p:sp>
        <p:nvSpPr>
          <p:cNvPr id="53" name="Virage 52"/>
          <p:cNvSpPr/>
          <p:nvPr/>
        </p:nvSpPr>
        <p:spPr>
          <a:xfrm flipH="1">
            <a:off x="9755133" y="2350730"/>
            <a:ext cx="1454362" cy="3308344"/>
          </a:xfrm>
          <a:prstGeom prst="bentArrow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1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61214" y="2233790"/>
                <a:ext cx="419391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schemeClr val="accent2"/>
                          </a:solidFill>
                          <a:latin typeface="Cambria Math"/>
                        </a:rPr>
                        <m:t>𝑭𝑶𝑴</m:t>
                      </m:r>
                      <m:r>
                        <a:rPr lang="fr-FR" b="1" i="1">
                          <a:solidFill>
                            <a:schemeClr val="accent2"/>
                          </a:solidFill>
                          <a:latin typeface="Cambria Math"/>
                        </a:rPr>
                        <m:t>≈</m:t>
                      </m:r>
                      <m:r>
                        <a:rPr lang="fr-FR" b="1" i="1">
                          <a:solidFill>
                            <a:schemeClr val="accent2"/>
                          </a:solidFill>
                          <a:latin typeface="Cambria Math"/>
                        </a:rPr>
                        <m:t>𝒔𝒕𝒅</m:t>
                      </m:r>
                      <m:d>
                        <m:dPr>
                          <m:ctrlPr>
                            <a:rPr lang="fr-FR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fr-FR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𝑾𝑭𝑬</m:t>
                          </m:r>
                        </m:e>
                      </m:d>
                      <m:r>
                        <a:rPr lang="fr-FR" b="1" i="1">
                          <a:solidFill>
                            <a:schemeClr val="accent2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chemeClr val="accent2"/>
                    </a:solidFill>
                  </a:rPr>
                  <a:t>à minimiser</a:t>
                </a:r>
              </a:p>
              <a:p>
                <a:pPr algn="ctr"/>
                <a:endParaRPr lang="fr-FR" b="1" dirty="0">
                  <a:solidFill>
                    <a:schemeClr val="accent2"/>
                  </a:solidFill>
                </a:endParaRPr>
              </a:p>
              <a:p>
                <a:r>
                  <a:rPr lang="fr-FR" b="1" dirty="0">
                    <a:solidFill>
                      <a:schemeClr val="accent2"/>
                    </a:solidFill>
                  </a:rPr>
                  <a:t>Minimisation faite en optimisant la valeur moyenne des </a:t>
                </a:r>
                <a14:m>
                  <m:oMath xmlns:m="http://schemas.openxmlformats.org/officeDocument/2006/math">
                    <m:r>
                      <a:rPr lang="fr-FR" b="1" i="1" dirty="0">
                        <a:solidFill>
                          <a:schemeClr val="accent2"/>
                        </a:solidFill>
                        <a:latin typeface="Cambria Math"/>
                      </a:rPr>
                      <m:t>𝑻𝑭𝑬</m:t>
                    </m:r>
                  </m:oMath>
                </a14:m>
                <a:r>
                  <a:rPr lang="fr-FR" b="1" dirty="0">
                    <a:solidFill>
                      <a:schemeClr val="accent2"/>
                    </a:solidFill>
                  </a:rPr>
                  <a:t> (inconnue car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accent2"/>
                        </a:solidFill>
                        <a:latin typeface="Cambria Math"/>
                      </a:rPr>
                      <m:t>𝑾𝑭</m:t>
                    </m:r>
                    <m:sSub>
                      <m:sSubPr>
                        <m:ctrlPr>
                          <a:rPr lang="fr-FR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fr-FR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𝒆𝒄𝒉</m:t>
                        </m:r>
                      </m:sub>
                    </m:sSub>
                  </m:oMath>
                </a14:m>
                <a:r>
                  <a:rPr lang="fr-FR" b="1" dirty="0">
                    <a:solidFill>
                      <a:schemeClr val="accent2"/>
                    </a:solidFill>
                  </a:rPr>
                  <a:t> est de moyenne nulle).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14" y="2233790"/>
                <a:ext cx="4193919" cy="1754326"/>
              </a:xfrm>
              <a:prstGeom prst="rect">
                <a:avLst/>
              </a:prstGeom>
              <a:blipFill rotWithShape="1">
                <a:blip r:embed="rId9"/>
                <a:stretch>
                  <a:fillRect l="-1163" r="-145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062889" y="6552960"/>
                <a:ext cx="2592288" cy="255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𝒆𝒄𝒉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𝝀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89" y="6552960"/>
                <a:ext cx="2592288" cy="255406"/>
              </a:xfrm>
              <a:prstGeom prst="rect">
                <a:avLst/>
              </a:prstGeom>
              <a:blipFill rotWithShape="1">
                <a:blip r:embed="rId10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014905" y="6552960"/>
                <a:ext cx="2332515" cy="255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𝒇𝒊𝒕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𝝀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905" y="6552960"/>
                <a:ext cx="2332515" cy="255406"/>
              </a:xfrm>
              <a:prstGeom prst="rect">
                <a:avLst/>
              </a:prstGeom>
              <a:blipFill rotWithShape="1">
                <a:blip r:embed="rId11"/>
                <a:stretch>
                  <a:fillRect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9" y="5418058"/>
            <a:ext cx="2112115" cy="130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82074" y="6535711"/>
                <a:ext cx="2128618" cy="255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fr-FR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𝒆𝒍𝒍𝒆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𝝀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74" y="6535711"/>
                <a:ext cx="2128618" cy="255406"/>
              </a:xfrm>
              <a:prstGeom prst="rect">
                <a:avLst/>
              </a:prstGeom>
              <a:blipFill rotWithShape="1">
                <a:blip r:embed="rId12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e 49"/>
          <p:cNvGrpSpPr/>
          <p:nvPr/>
        </p:nvGrpSpPr>
        <p:grpSpPr>
          <a:xfrm>
            <a:off x="0" y="3116786"/>
            <a:ext cx="2592288" cy="1776231"/>
            <a:chOff x="2439617" y="2169204"/>
            <a:chExt cx="2592288" cy="1776231"/>
          </a:xfrm>
        </p:grpSpPr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284" y="2169204"/>
              <a:ext cx="1618321" cy="106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2439617" y="3066937"/>
              <a:ext cx="2592288" cy="878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b="1" dirty="0"/>
                <a:t>Empilement </a:t>
              </a:r>
              <a:r>
                <a:rPr lang="fr-FR" sz="1200" b="1" dirty="0" smtClean="0"/>
                <a:t>réel</a:t>
              </a:r>
              <a:endParaRPr lang="fr-FR" sz="1200" b="1" dirty="0"/>
            </a:p>
          </p:txBody>
        </p:sp>
      </p:grpSp>
      <p:sp>
        <p:nvSpPr>
          <p:cNvPr id="58" name="Flèche droite 57"/>
          <p:cNvSpPr/>
          <p:nvPr/>
        </p:nvSpPr>
        <p:spPr>
          <a:xfrm rot="5400000">
            <a:off x="546890" y="4247908"/>
            <a:ext cx="1126712" cy="993867"/>
          </a:xfrm>
          <a:prstGeom prst="rightArrow">
            <a:avLst>
              <a:gd name="adj1" fmla="val 58753"/>
              <a:gd name="adj2" fmla="val 57365"/>
            </a:avLst>
          </a:prstGeom>
          <a:gradFill flip="none" rotWithShape="1">
            <a:gsLst>
              <a:gs pos="100000">
                <a:schemeClr val="accent5"/>
              </a:gs>
              <a:gs pos="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fr-FR" sz="1600" b="1" i="0" dirty="0" smtClean="0">
                <a:solidFill>
                  <a:schemeClr val="bg1"/>
                </a:solidFill>
                <a:latin typeface="+mj-lt"/>
              </a:rPr>
              <a:t>induit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0" y="972852"/>
            <a:ext cx="2592288" cy="1782337"/>
            <a:chOff x="-299918" y="2105652"/>
            <a:chExt cx="2592288" cy="1782337"/>
          </a:xfrm>
        </p:grpSpPr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2" y="2105652"/>
              <a:ext cx="1572835" cy="1127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60"/>
            <p:cNvSpPr/>
            <p:nvPr/>
          </p:nvSpPr>
          <p:spPr>
            <a:xfrm>
              <a:off x="-299918" y="3009491"/>
              <a:ext cx="2592288" cy="878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b="1" dirty="0"/>
                <a:t>Empilement </a:t>
              </a:r>
              <a:r>
                <a:rPr lang="fr-FR" sz="1200" b="1" dirty="0" smtClean="0"/>
                <a:t>théorique</a:t>
              </a:r>
              <a:endParaRPr lang="fr-FR" sz="1200" b="1" dirty="0"/>
            </a:p>
          </p:txBody>
        </p:sp>
      </p:grpSp>
      <p:sp>
        <p:nvSpPr>
          <p:cNvPr id="62" name="Flèche droite 61"/>
          <p:cNvSpPr/>
          <p:nvPr/>
        </p:nvSpPr>
        <p:spPr>
          <a:xfrm rot="5400000">
            <a:off x="707247" y="2008286"/>
            <a:ext cx="863192" cy="1197033"/>
          </a:xfrm>
          <a:prstGeom prst="rightArrow">
            <a:avLst>
              <a:gd name="adj1" fmla="val 58753"/>
              <a:gd name="adj2" fmla="val 57365"/>
            </a:avLst>
          </a:prstGeom>
          <a:gradFill flip="none" rotWithShape="1">
            <a:gsLst>
              <a:gs pos="100000">
                <a:schemeClr val="accent5"/>
              </a:gs>
              <a:gs pos="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j-lt"/>
              </a:rPr>
              <a:t>défauts</a:t>
            </a:r>
            <a:endParaRPr lang="en-US" sz="2400" b="1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	Annexe</a:t>
            </a:r>
            <a:r>
              <a:rPr kumimoji="0" lang="fr-FR" sz="32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1 : </a:t>
            </a:r>
            <a:r>
              <a:rPr lang="fr-FR" sz="3200" kern="0" dirty="0" smtClean="0">
                <a:solidFill>
                  <a:prstClr val="white"/>
                </a:solidFill>
                <a:latin typeface="Calibri"/>
              </a:rPr>
              <a:t>Pipeline de fit de la WFE (avec banc)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49" y="5478865"/>
            <a:ext cx="2112115" cy="130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06" y="5418058"/>
            <a:ext cx="2177094" cy="15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0" y="972852"/>
            <a:ext cx="2592288" cy="1782337"/>
            <a:chOff x="-299918" y="2105652"/>
            <a:chExt cx="2592288" cy="1782337"/>
          </a:xfrm>
        </p:grpSpPr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2" y="2105652"/>
              <a:ext cx="1572835" cy="1127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-299918" y="3009491"/>
              <a:ext cx="2592288" cy="878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b="1" dirty="0"/>
                <a:t>Empilement </a:t>
              </a:r>
              <a:r>
                <a:rPr lang="fr-FR" sz="1200" b="1" dirty="0" smtClean="0"/>
                <a:t>théorique</a:t>
              </a:r>
              <a:endParaRPr lang="fr-FR" sz="1200" b="1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0" y="2777411"/>
            <a:ext cx="2592288" cy="1776231"/>
            <a:chOff x="2439617" y="2169204"/>
            <a:chExt cx="2592288" cy="1776231"/>
          </a:xfrm>
        </p:grpSpPr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284" y="2169204"/>
              <a:ext cx="1618321" cy="106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2439617" y="3066937"/>
              <a:ext cx="2592288" cy="878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b="1" dirty="0"/>
                <a:t>Empilement </a:t>
              </a:r>
              <a:r>
                <a:rPr lang="fr-FR" sz="1200" b="1" dirty="0" smtClean="0"/>
                <a:t>avec TFE</a:t>
              </a:r>
            </a:p>
            <a:p>
              <a:pPr algn="ctr"/>
              <a:r>
                <a:rPr lang="fr-FR" sz="1200" b="1" dirty="0" smtClean="0"/>
                <a:t>(homothétique)</a:t>
              </a:r>
              <a:endParaRPr lang="fr-FR" sz="1200" b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-14068" y="5311711"/>
            <a:ext cx="2592288" cy="1700450"/>
            <a:chOff x="5463242" y="2240338"/>
            <a:chExt cx="2592288" cy="1700450"/>
          </a:xfrm>
        </p:grpSpPr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226" y="2240338"/>
              <a:ext cx="1618321" cy="106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5463242" y="3062290"/>
              <a:ext cx="2592288" cy="878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b="1" dirty="0"/>
                <a:t>Empilement </a:t>
              </a:r>
              <a:r>
                <a:rPr lang="fr-FR" sz="1200" b="1" dirty="0" smtClean="0"/>
                <a:t>avec TFE</a:t>
              </a:r>
            </a:p>
            <a:p>
              <a:pPr algn="ctr"/>
              <a:r>
                <a:rPr lang="fr-FR" sz="1200" b="1" dirty="0" smtClean="0"/>
                <a:t>(homothétique)</a:t>
              </a:r>
            </a:p>
            <a:p>
              <a:pPr algn="ctr"/>
              <a:r>
                <a:rPr lang="fr-FR" sz="1200" b="1" dirty="0" smtClean="0">
                  <a:solidFill>
                    <a:schemeClr val="accent2"/>
                  </a:solidFill>
                </a:rPr>
                <a:t>+ erreurs aléatoires</a:t>
              </a:r>
              <a:endParaRPr lang="fr-FR" sz="1200" b="1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Flèche droite 37"/>
              <p:cNvSpPr/>
              <p:nvPr/>
            </p:nvSpPr>
            <p:spPr>
              <a:xfrm rot="5400000">
                <a:off x="606287" y="4191093"/>
                <a:ext cx="1158120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gradFill flip="none" rotWithShape="1">
                <a:gsLst>
                  <a:gs pos="100000">
                    <a:schemeClr val="accent5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2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𝒆𝒓𝒓𝒆𝒖𝒓𝒔</m:t>
                          </m:r>
                          <m:r>
                            <a:rPr lang="fr-FR" sz="12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sz="12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𝒂𝒍</m:t>
                          </m:r>
                          <m:r>
                            <a:rPr lang="fr-FR" sz="12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fr-FR" sz="12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𝒂𝒕𝒐𝒊𝒓𝒆𝒔</m:t>
                          </m:r>
                        </m:e>
                      </m:d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38" name="Flèche droit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06287" y="4191093"/>
                <a:ext cx="1158120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blipFill rotWithShape="1">
                <a:blip r:embed="rId8"/>
                <a:stretch>
                  <a:fillRect l="-55039" r="-503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Flèche droite 47"/>
              <p:cNvSpPr/>
              <p:nvPr/>
            </p:nvSpPr>
            <p:spPr>
              <a:xfrm>
                <a:off x="5236169" y="5542133"/>
                <a:ext cx="4655976" cy="1138529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>
                          <a:latin typeface="Cambria Math"/>
                        </a:rPr>
                        <m:t>𝑾𝑭𝑬</m:t>
                      </m:r>
                      <m:r>
                        <a:rPr lang="fr-FR" sz="1200" b="1" i="1">
                          <a:latin typeface="Cambria Math"/>
                        </a:rPr>
                        <m:t>→</m:t>
                      </m:r>
                      <m:r>
                        <a:rPr lang="fr-FR" sz="1200" b="1" i="1">
                          <a:latin typeface="Cambria Math"/>
                        </a:rPr>
                        <m:t>𝑻𝑭𝑬</m:t>
                      </m:r>
                    </m:oMath>
                  </m:oMathPara>
                </a14:m>
                <a:endParaRPr lang="fr-FR" sz="1200" b="1" dirty="0" smtClean="0"/>
              </a:p>
              <a:p>
                <a:pPr algn="ctr"/>
                <a:r>
                  <a:rPr lang="fr-FR" sz="1200" b="1" dirty="0" smtClean="0"/>
                  <a:t>Optimisation pour minimiser la FOM de la WFE (annexe 1)</a:t>
                </a:r>
                <a:endParaRPr lang="fr-FR" sz="1200" b="1" dirty="0"/>
              </a:p>
            </p:txBody>
          </p:sp>
        </mc:Choice>
        <mc:Fallback xmlns="">
          <p:sp>
            <p:nvSpPr>
              <p:cNvPr id="48" name="Flèche droit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169" y="5542133"/>
                <a:ext cx="4655976" cy="1138529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lèche droite 35"/>
              <p:cNvSpPr/>
              <p:nvPr/>
            </p:nvSpPr>
            <p:spPr>
              <a:xfrm rot="5400000">
                <a:off x="847689" y="2083422"/>
                <a:ext cx="675316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gradFill flip="none" rotWithShape="1">
                <a:gsLst>
                  <a:gs pos="100000">
                    <a:schemeClr val="accent5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2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𝑻𝑭</m:t>
                          </m:r>
                          <m:sSub>
                            <m:sSubPr>
                              <m:ctrlPr>
                                <a:rPr lang="fr-FR" sz="12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2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sz="12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𝒉𝒐𝒎𝒐𝒕𝒉</m:t>
                              </m:r>
                              <m:r>
                                <a:rPr lang="fr-FR" sz="12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sz="12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𝒕𝒊𝒒𝒖𝒆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Flèche droit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47689" y="2083422"/>
                <a:ext cx="675316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blipFill rotWithShape="1">
                <a:blip r:embed="rId10"/>
                <a:stretch>
                  <a:fillRect l="-33333" r="-294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Flèche droite 48"/>
              <p:cNvSpPr/>
              <p:nvPr/>
            </p:nvSpPr>
            <p:spPr>
              <a:xfrm>
                <a:off x="2282268" y="5775244"/>
                <a:ext cx="1296144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gradFill flip="none" rotWithShape="1">
                <a:gsLst>
                  <a:gs pos="100000">
                    <a:schemeClr val="accent5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dirty="0" smtClean="0">
                          <a:latin typeface="Cambria Math"/>
                        </a:rPr>
                        <m:t>𝒄𝒂𝒍𝒄𝒖𝒍</m:t>
                      </m:r>
                      <m:r>
                        <a:rPr lang="fr-FR" sz="1200" b="1" i="1" dirty="0" smtClean="0">
                          <a:latin typeface="Cambria Math"/>
                        </a:rPr>
                        <m:t> </m:t>
                      </m:r>
                      <m:r>
                        <a:rPr lang="fr-FR" sz="1200" b="1" i="1" dirty="0" smtClean="0">
                          <a:latin typeface="Cambria Math"/>
                        </a:rPr>
                        <m:t>𝑾𝑭𝑬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49" name="Flèche droit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268" y="5775244"/>
                <a:ext cx="1296144" cy="785738"/>
              </a:xfrm>
              <a:prstGeom prst="rightArrow">
                <a:avLst>
                  <a:gd name="adj1" fmla="val 58753"/>
                  <a:gd name="adj2" fmla="val 57365"/>
                </a:avLst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	Annexe</a:t>
            </a:r>
            <a:r>
              <a:rPr kumimoji="0" lang="fr-FR" sz="32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fr-FR" sz="3200" kern="0" dirty="0">
                <a:solidFill>
                  <a:prstClr val="white"/>
                </a:solidFill>
                <a:latin typeface="Calibri"/>
              </a:rPr>
              <a:t>2</a:t>
            </a:r>
            <a:r>
              <a:rPr kumimoji="0" lang="fr-FR" sz="32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: Simulation de Monte-Carlo : Erreurs aléatoires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157942" y="4104370"/>
            <a:ext cx="2119745" cy="2684090"/>
          </a:xfrm>
          <a:prstGeom prst="roundRect">
            <a:avLst>
              <a:gd name="adj" fmla="val 13270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5478545" y="1375576"/>
            <a:ext cx="4308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Quel écart pour quelles erreurs aléatoires ?</a:t>
            </a:r>
          </a:p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Simulation Monte-Carlo à 3000 runs</a:t>
            </a:r>
            <a:endParaRPr lang="fr-FR" b="1" dirty="0">
              <a:solidFill>
                <a:schemeClr val="accent6"/>
              </a:solidFill>
            </a:endParaRPr>
          </a:p>
        </p:txBody>
      </p:sp>
      <p:pic>
        <p:nvPicPr>
          <p:cNvPr id="54" name="Picture 3" descr="C:\Users\mael\Desktop\montecarloresult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75" y="2100389"/>
            <a:ext cx="4931324" cy="331923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062889" y="6552960"/>
                <a:ext cx="2592288" cy="255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𝑾𝑭𝑬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𝝀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89" y="6552960"/>
                <a:ext cx="2592288" cy="255406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014905" y="6552960"/>
                <a:ext cx="2332515" cy="255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𝑾𝑭𝑬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𝝀</m:t>
                      </m:r>
                      <m:r>
                        <a:rPr lang="fr-FR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905" y="6552960"/>
                <a:ext cx="2332515" cy="255406"/>
              </a:xfrm>
              <a:prstGeom prst="rect">
                <a:avLst/>
              </a:prstGeom>
              <a:blipFill rotWithShape="1">
                <a:blip r:embed="rId14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3470343" y="5542132"/>
            <a:ext cx="8591423" cy="1266233"/>
          </a:xfrm>
          <a:prstGeom prst="roundRect">
            <a:avLst>
              <a:gd name="adj" fmla="val 5686"/>
            </a:avLst>
          </a:prstGeom>
          <a:solidFill>
            <a:schemeClr val="accent2">
              <a:alpha val="10000"/>
            </a:scheme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e 18"/>
          <p:cNvGrpSpPr/>
          <p:nvPr/>
        </p:nvGrpSpPr>
        <p:grpSpPr>
          <a:xfrm>
            <a:off x="2016988" y="4210717"/>
            <a:ext cx="1610567" cy="1207341"/>
            <a:chOff x="2829837" y="4267622"/>
            <a:chExt cx="2237237" cy="1871545"/>
          </a:xfrm>
        </p:grpSpPr>
        <p:grpSp>
          <p:nvGrpSpPr>
            <p:cNvPr id="24" name="Groupe 23"/>
            <p:cNvGrpSpPr/>
            <p:nvPr/>
          </p:nvGrpSpPr>
          <p:grpSpPr>
            <a:xfrm>
              <a:off x="2829837" y="4267622"/>
              <a:ext cx="2237237" cy="1871545"/>
              <a:chOff x="7380312" y="1153667"/>
              <a:chExt cx="1691680" cy="1411238"/>
            </a:xfrm>
          </p:grpSpPr>
          <p:pic>
            <p:nvPicPr>
              <p:cNvPr id="29" name="Picture 4" descr="C:\Users\mael\Desktop\randomerrordistrib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1153667"/>
                <a:ext cx="1691680" cy="1411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0" name="Connecteur droit avec flèche 29"/>
              <p:cNvCxnSpPr>
                <a:cxnSpLocks/>
              </p:cNvCxnSpPr>
              <p:nvPr/>
            </p:nvCxnSpPr>
            <p:spPr>
              <a:xfrm>
                <a:off x="7974124" y="1772816"/>
                <a:ext cx="342292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7566658" y="1311152"/>
                    <a:ext cx="636249" cy="5396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fr-FR" sz="12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𝒓𝒂𝒏𝒅</m:t>
                              </m:r>
                            </m:sub>
                          </m:sSub>
                        </m:oMath>
                      </m:oMathPara>
                    </a14:m>
                    <a:endParaRPr lang="fr-FR" sz="1200" b="1" i="1" dirty="0">
                      <a:solidFill>
                        <a:srgbClr val="C00000"/>
                      </a:solidFill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fr-FR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%</m:t>
                          </m:r>
                        </m:oMath>
                      </m:oMathPara>
                    </a14:m>
                    <a:endParaRPr lang="en-US" sz="12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6658" y="1311151"/>
                    <a:ext cx="605742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D1A542B-E03E-4020-84B8-50A35C728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8455" y="4476473"/>
              <a:ext cx="1424" cy="1282198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Virage 9"/>
          <p:cNvSpPr/>
          <p:nvPr/>
        </p:nvSpPr>
        <p:spPr>
          <a:xfrm>
            <a:off x="4197927" y="2233790"/>
            <a:ext cx="1363287" cy="3308344"/>
          </a:xfrm>
          <a:prstGeom prst="bentArrow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tx1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>
              <a:latin typeface="Cambria Math"/>
            </a:endParaRPr>
          </a:p>
        </p:txBody>
      </p:sp>
      <p:sp>
        <p:nvSpPr>
          <p:cNvPr id="53" name="Virage 52"/>
          <p:cNvSpPr/>
          <p:nvPr/>
        </p:nvSpPr>
        <p:spPr>
          <a:xfrm flipH="1">
            <a:off x="9755133" y="2350730"/>
            <a:ext cx="1454362" cy="3308344"/>
          </a:xfrm>
          <a:prstGeom prst="bentArrow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tx1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1424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	Annexe</a:t>
            </a:r>
            <a:r>
              <a:rPr kumimoji="0" lang="fr-FR" sz="32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fr-FR" sz="3200" kern="0" noProof="0" dirty="0">
                <a:solidFill>
                  <a:prstClr val="white"/>
                </a:solidFill>
                <a:latin typeface="Calibri"/>
              </a:rPr>
              <a:t>3</a:t>
            </a:r>
            <a:r>
              <a:rPr kumimoji="0" lang="fr-FR" sz="32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32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: </a:t>
            </a:r>
            <a:r>
              <a:rPr kumimoji="0" lang="fr-FR" sz="32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Essais de reconstruction par simulation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93" y="1519171"/>
            <a:ext cx="7372350" cy="448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5290" y="2261507"/>
            <a:ext cx="2628903" cy="898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accent2"/>
                </a:solidFill>
              </a:rPr>
              <a:t>1 TFE ech. / 1 TFE fit</a:t>
            </a:r>
          </a:p>
          <a:p>
            <a:r>
              <a:rPr lang="en-US" sz="1500" b="1" dirty="0" smtClean="0">
                <a:solidFill>
                  <a:srgbClr val="C00000"/>
                </a:solidFill>
              </a:rPr>
              <a:t>2 </a:t>
            </a:r>
            <a:r>
              <a:rPr lang="en-US" sz="1500" b="1" dirty="0">
                <a:solidFill>
                  <a:srgbClr val="C00000"/>
                </a:solidFill>
              </a:rPr>
              <a:t>TFE ech. / </a:t>
            </a:r>
            <a:r>
              <a:rPr lang="en-US" sz="1500" b="1" dirty="0" smtClean="0">
                <a:solidFill>
                  <a:srgbClr val="C00000"/>
                </a:solidFill>
              </a:rPr>
              <a:t>1 </a:t>
            </a:r>
            <a:r>
              <a:rPr lang="en-US" sz="1500" b="1" dirty="0">
                <a:solidFill>
                  <a:srgbClr val="C00000"/>
                </a:solidFill>
              </a:rPr>
              <a:t>TFE </a:t>
            </a:r>
            <a:r>
              <a:rPr lang="en-US" sz="1500" b="1" dirty="0" smtClean="0">
                <a:solidFill>
                  <a:srgbClr val="C00000"/>
                </a:solidFill>
              </a:rPr>
              <a:t>fit</a:t>
            </a:r>
          </a:p>
          <a:p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1 TFE ech. /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TFE fit</a:t>
            </a:r>
          </a:p>
          <a:p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2 TFE ech. /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TFE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fit</a:t>
            </a:r>
            <a:endParaRPr lang="en-US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dirty="0" smtClean="0">
                <a:solidFill>
                  <a:schemeClr val="bg1"/>
                </a:solidFill>
              </a:rPr>
              <a:t>Introduction – Weak-Lensing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 flipH="1">
                <a:off x="112620" y="1330780"/>
                <a:ext cx="7235672" cy="2567136"/>
              </a:xfrm>
              <a:prstGeom prst="rect">
                <a:avLst/>
              </a:prstGeom>
              <a:gradFill>
                <a:gsLst>
                  <a:gs pos="100000">
                    <a:srgbClr val="7030A0">
                      <a:lumMod val="46000"/>
                    </a:srgbClr>
                  </a:gs>
                  <a:gs pos="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Les </a:t>
                </a:r>
                <a:r>
                  <a:rPr lang="fr-FR" sz="2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galaxies ont en apparence une </a:t>
                </a:r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ellipticité moyenne = 0.</a:t>
                </a:r>
              </a:p>
              <a:p>
                <a:pPr algn="just"/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La DM agit gravitationnellement sur les rayons </a:t>
                </a:r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lumineux.</a:t>
                </a:r>
              </a:p>
              <a:p>
                <a:pPr algn="just"/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fr-FR" sz="2000" b="1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ellipticité</a:t>
                </a:r>
                <a:r>
                  <a:rPr lang="fr-FR" sz="2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induite</a:t>
                </a:r>
                <a:r>
                  <a:rPr lang="fr-FR" sz="2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sur </a:t>
                </a:r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l’image </a:t>
                </a:r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de ces </a:t>
                </a:r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galaxies.</a:t>
                </a:r>
                <a:endParaRPr lang="fr-FR" sz="20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Une ellipticité moyenne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trahit la présence de DM à proximité.</a:t>
                </a:r>
              </a:p>
              <a:p>
                <a:pPr algn="just"/>
                <a:endParaRPr lang="fr-FR" sz="20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Weak-Lensing</a:t>
                </a:r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fr-FR" sz="2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= analyse statistique des </a:t>
                </a:r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ellipticités (moyennes) pour retracer la position de la DM.</a:t>
                </a:r>
              </a:p>
              <a:p>
                <a:pPr algn="just"/>
                <a:r>
                  <a:rPr lang="fr-FR" sz="20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Avec Euclid, 1,5 milliard de galaxies seront scannées.</a:t>
                </a:r>
                <a:endParaRPr lang="fr-FR" sz="2000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620" y="1330780"/>
                <a:ext cx="7235672" cy="2567136"/>
              </a:xfrm>
              <a:prstGeom prst="rect">
                <a:avLst/>
              </a:prstGeom>
              <a:blipFill rotWithShape="1">
                <a:blip r:embed="rId2"/>
                <a:stretch>
                  <a:fillRect l="-842" t="-1188" r="-927" b="-28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/>
          <p:cNvGrpSpPr/>
          <p:nvPr/>
        </p:nvGrpSpPr>
        <p:grpSpPr>
          <a:xfrm>
            <a:off x="137055" y="4433983"/>
            <a:ext cx="9179186" cy="2311267"/>
            <a:chOff x="844186" y="4326808"/>
            <a:chExt cx="9179186" cy="2311267"/>
          </a:xfrm>
        </p:grpSpPr>
        <p:pic>
          <p:nvPicPr>
            <p:cNvPr id="12" name="Picture 2" descr="Strong Prospects for Weak Lensing - Alles over Sterrenkun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86" y="4326809"/>
              <a:ext cx="2147208" cy="175180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scene3d>
              <a:camera prst="isometricRight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Euclid (spacecraft) - Wikiped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2000" flipH="1">
              <a:off x="4061363" y="4367669"/>
              <a:ext cx="2246602" cy="1989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lèche droite 13"/>
            <p:cNvSpPr/>
            <p:nvPr/>
          </p:nvSpPr>
          <p:spPr>
            <a:xfrm>
              <a:off x="2710553" y="4811559"/>
              <a:ext cx="1551214" cy="1102178"/>
            </a:xfrm>
            <a:prstGeom prst="rightArrow">
              <a:avLst>
                <a:gd name="adj1" fmla="val 76296"/>
                <a:gd name="adj2" fmla="val 50000"/>
              </a:avLst>
            </a:prstGeom>
            <a:gradFill>
              <a:gsLst>
                <a:gs pos="100000">
                  <a:schemeClr val="accent2"/>
                </a:gs>
                <a:gs pos="33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Observation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pic>
          <p:nvPicPr>
            <p:cNvPr id="15" name="Picture 4" descr="https://royalsocietypublishing.org/cms/asset/75131105-b9ab-44d3-8683-87b009b0f111/rsta20090209f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" t="838" r="51488" b="49492"/>
            <a:stretch/>
          </p:blipFill>
          <p:spPr bwMode="auto">
            <a:xfrm>
              <a:off x="7717541" y="4326808"/>
              <a:ext cx="2070484" cy="175180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scene3d>
              <a:camera prst="isometricRight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lèche droite 15"/>
            <p:cNvSpPr/>
            <p:nvPr/>
          </p:nvSpPr>
          <p:spPr>
            <a:xfrm>
              <a:off x="6267453" y="4811559"/>
              <a:ext cx="1551214" cy="1102178"/>
            </a:xfrm>
            <a:prstGeom prst="rightArrow">
              <a:avLst>
                <a:gd name="adj1" fmla="val 76296"/>
                <a:gd name="adj2" fmla="val 50000"/>
              </a:avLst>
            </a:prstGeom>
            <a:gradFill>
              <a:gsLst>
                <a:gs pos="100000">
                  <a:schemeClr val="accent5"/>
                </a:gs>
                <a:gs pos="33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B0F0"/>
                  </a:solidFill>
                </a:rPr>
                <a:t>Analyse statistique</a:t>
              </a:r>
              <a:endParaRPr 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16876" y="6056820"/>
              <a:ext cx="1725885" cy="58125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fr-FR" sz="1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Note : Les deux images ne correspondent pas et sont purement illustratives</a:t>
              </a:r>
              <a:endParaRPr lang="fr-FR" sz="1000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9727090">
              <a:off x="1496144" y="5756407"/>
              <a:ext cx="1490297" cy="435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fr-FR" sz="12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Imagerie visible</a:t>
              </a:r>
              <a:endParaRPr lang="fr-F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9881309">
              <a:off x="7953735" y="5825056"/>
              <a:ext cx="2069637" cy="217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fr-FR" sz="12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Localisation matière noire</a:t>
              </a:r>
              <a:endParaRPr lang="fr-F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048" y="3977849"/>
            <a:ext cx="2248641" cy="166887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197193" y="5593271"/>
            <a:ext cx="1750402" cy="427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Illustration du Weak-Lensing et ellipticité induite [1]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r="4532"/>
          <a:stretch/>
        </p:blipFill>
        <p:spPr bwMode="auto">
          <a:xfrm>
            <a:off x="7854043" y="1331178"/>
            <a:ext cx="4147457" cy="25667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2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dirty="0" smtClean="0">
                <a:solidFill>
                  <a:schemeClr val="bg1"/>
                </a:solidFill>
              </a:rPr>
              <a:t>Introduction – PSF 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12621" y="1220594"/>
            <a:ext cx="8900750" cy="2855394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Le </a:t>
            </a:r>
            <a:r>
              <a:rPr lang="fr-F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Weak Lensing est une sonde cosmologique très sensible à la </a:t>
            </a:r>
            <a:endParaRPr lang="fr-FR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</a:t>
            </a:r>
            <a:r>
              <a:rPr lang="fr-F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Point-Spread Function 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» (PSF).</a:t>
            </a:r>
          </a:p>
          <a:p>
            <a:pPr algn="just"/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</a:p>
          <a:p>
            <a:pPr algn="just"/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PSF </a:t>
            </a:r>
            <a:r>
              <a:rPr lang="fr-F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= image </a:t>
            </a:r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(étalée) </a:t>
            </a:r>
            <a:r>
              <a:rPr lang="fr-F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d’une source </a:t>
            </a:r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ponctuelle, vue par le télescope.</a:t>
            </a:r>
          </a:p>
          <a:p>
            <a:pPr algn="just"/>
            <a:endParaRPr lang="fr-FR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Biais </a:t>
            </a:r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qui </a:t>
            </a:r>
            <a:r>
              <a:rPr lang="fr-F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doit être précisément caractérisé pour </a:t>
            </a:r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être 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déconvolué de 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l’image.</a:t>
            </a:r>
            <a:endParaRPr lang="fr-FR" sz="2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just"/>
            <a:endParaRPr lang="fr-FR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Sinon, impossible de décoréller l’ellipticité PSF et l’ellipticité induite par la DM.</a:t>
            </a:r>
          </a:p>
          <a:p>
            <a:pPr algn="just"/>
            <a:endParaRPr lang="fr-FR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68BC9955-3423-45E6-90B1-FBFFBECEB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14" y="4161406"/>
            <a:ext cx="2782402" cy="25259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Rectangle 8"/>
          <p:cNvSpPr/>
          <p:nvPr/>
        </p:nvSpPr>
        <p:spPr>
          <a:xfrm flipH="1">
            <a:off x="3188211" y="4210390"/>
            <a:ext cx="8886911" cy="1463789"/>
          </a:xfrm>
          <a:prstGeom prst="rect">
            <a:avLst/>
          </a:prstGeom>
          <a:gradFill>
            <a:gsLst>
              <a:gs pos="100000">
                <a:srgbClr val="7030A0">
                  <a:lumMod val="46000"/>
                </a:srgbClr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Exemples de contributeurs PSF dans Euclid:</a:t>
            </a:r>
          </a:p>
          <a:p>
            <a:pPr algn="just"/>
            <a:endParaRPr lang="fr-FR" sz="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PSF  spatiale 		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Ouverture du télescope (diffraction)</a:t>
            </a: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PSF temporelle 	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Rotation du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télescope (dépointage)</a:t>
            </a:r>
          </a:p>
          <a:p>
            <a:pPr indent="-342900" algn="just">
              <a:buFontTx/>
              <a:buChar char="-"/>
            </a:pP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PSF chromatique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Propriétés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chromatiques du télescope</a:t>
            </a:r>
            <a:endParaRPr lang="fr-FR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0397" y="6289451"/>
            <a:ext cx="1553335" cy="286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Convolution d’une PSF [3]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98" y="1220594"/>
            <a:ext cx="2819924" cy="285539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66598" y="1220594"/>
            <a:ext cx="1725885" cy="2906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Exemple: PSF du JWST [2]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188212" y="5821137"/>
            <a:ext cx="8886911" cy="809079"/>
          </a:xfrm>
          <a:prstGeom prst="rect">
            <a:avLst/>
          </a:prstGeom>
          <a:gradFill>
            <a:gsLst>
              <a:gs pos="100000">
                <a:schemeClr val="accent1">
                  <a:lumMod val="50000"/>
                </a:schemeClr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Si la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PSF est à chromaticité complexe, </a:t>
            </a:r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l’image biaisée d’une galaxie dépendra de son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propre spectre d’émission.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82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63" y="1370970"/>
            <a:ext cx="3424719" cy="527485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Ellipse 29"/>
          <p:cNvSpPr/>
          <p:nvPr/>
        </p:nvSpPr>
        <p:spPr>
          <a:xfrm>
            <a:off x="8990785" y="4427790"/>
            <a:ext cx="888006" cy="936178"/>
          </a:xfrm>
          <a:prstGeom prst="ellipse">
            <a:avLst/>
          </a:prstGeom>
          <a:solidFill>
            <a:schemeClr val="tx2">
              <a:lumMod val="40000"/>
              <a:lumOff val="60000"/>
              <a:alpha val="29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dirty="0" smtClean="0">
                <a:solidFill>
                  <a:schemeClr val="bg1"/>
                </a:solidFill>
              </a:rPr>
              <a:t>La lame dichroïque d’Euclid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112623" y="1288474"/>
            <a:ext cx="7701339" cy="1338348"/>
          </a:xfrm>
          <a:prstGeom prst="rect">
            <a:avLst/>
          </a:prstGeom>
          <a:gradFill>
            <a:gsLst>
              <a:gs pos="100000">
                <a:srgbClr val="7030A0">
                  <a:lumMod val="46000"/>
                </a:srgbClr>
              </a:gs>
              <a:gs pos="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Lame dichroïque </a:t>
            </a:r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placée avant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NISP</a:t>
            </a: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réfléchit </a:t>
            </a:r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partie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visible vers VIS (550-900 nm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). </a:t>
            </a:r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Laisse passer l’IR vers NISP</a:t>
            </a:r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(920-2000 nm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).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Propriétés </a:t>
            </a:r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optiques assurées </a:t>
            </a:r>
            <a:r>
              <a:rPr 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 </a:t>
            </a:r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 </a:t>
            </a:r>
            <a:r>
              <a:rPr lang="fr-F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empilement de couches 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minces.</a:t>
            </a:r>
          </a:p>
        </p:txBody>
      </p:sp>
      <p:pic>
        <p:nvPicPr>
          <p:cNvPr id="33" name="Picture 2" descr="https://cdn.sci.esa.int/documents/33220/35293/1567213787638-ESA_Euclid_Dichroic_QM_6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16497" b="8196"/>
          <a:stretch/>
        </p:blipFill>
        <p:spPr bwMode="auto">
          <a:xfrm>
            <a:off x="68674" y="2735036"/>
            <a:ext cx="6579977" cy="39107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11116892" y="5821118"/>
            <a:ext cx="1463084" cy="286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Crédit images [4,5]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La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lame dichroïque d’Euclid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 flipH="1">
                <a:off x="146952" y="1370214"/>
                <a:ext cx="7754844" cy="3158653"/>
              </a:xfrm>
              <a:prstGeom prst="rect">
                <a:avLst/>
              </a:prstGeom>
              <a:gradFill>
                <a:gsLst>
                  <a:gs pos="100000">
                    <a:srgbClr val="001848"/>
                  </a:gs>
                  <a:gs pos="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Couches minces et interférences</a:t>
                </a:r>
              </a:p>
              <a:p>
                <a:pPr algn="just"/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~200 couches </a:t>
                </a:r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𝑵</m:t>
                    </m:r>
                    <m:sSub>
                      <m:sSubPr>
                        <m:ctrlPr>
                          <a:rPr lang="fr-FR" sz="2000" b="1" i="1" dirty="0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fr-FR" sz="2000" b="1" i="1" dirty="0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fr-FR" sz="2000" b="1" i="1" dirty="0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e>
                      <m:sub>
                        <m:r>
                          <a:rPr lang="fr-FR" sz="2000" b="1" i="1" dirty="0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𝑺𝒊</m:t>
                    </m:r>
                    <m:sSub>
                      <m:sSubPr>
                        <m:ctrlPr>
                          <a:rPr lang="fr-FR" sz="2000" b="1" i="1" dirty="0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fr-FR" sz="2000" b="1" i="1" dirty="0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qui forment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un empilement </a:t>
                </a:r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10µm.</a:t>
                </a:r>
                <a:endParaRPr lang="fr-FR" sz="20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Effets d’interférences </a:t>
                </a:r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à chaque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interface.</a:t>
                </a:r>
                <a:endParaRPr lang="fr-FR" sz="20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Interf. constructives </a:t>
                </a:r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ou destructives suivant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𝜆.</a:t>
                </a:r>
                <a:endParaRPr lang="fr-FR" sz="20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endParaRPr lang="fr-FR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Avec </a:t>
                </a:r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les bonnes épaisseurs, on crée un</a:t>
                </a:r>
              </a:p>
              <a:p>
                <a:pPr algn="just"/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«</a:t>
                </a:r>
                <a:r>
                  <a:rPr lang="fr-FR" sz="2000" b="1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 passe-bande » </a:t>
                </a:r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optique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sur la gamme 550-900 nm (visible).</a:t>
                </a:r>
              </a:p>
              <a:p>
                <a:pPr algn="just"/>
                <a:endParaRPr lang="fr-FR" sz="20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La </a:t>
                </a:r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phase en réflexion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suit une évolution complexe mais</a:t>
                </a: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n’a pas été spécifiée à la fabrication.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6952" y="1370214"/>
                <a:ext cx="7754844" cy="3158653"/>
              </a:xfrm>
              <a:prstGeom prst="rect">
                <a:avLst/>
              </a:prstGeom>
              <a:blipFill rotWithShape="1">
                <a:blip r:embed="rId2"/>
                <a:stretch>
                  <a:fillRect l="-786" t="-772" b="-30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 rot="21400389">
            <a:off x="9732194" y="1111946"/>
            <a:ext cx="2726704" cy="2371322"/>
            <a:chOff x="3644571" y="1300032"/>
            <a:chExt cx="2726704" cy="2371322"/>
          </a:xfrm>
        </p:grpSpPr>
        <p:sp>
          <p:nvSpPr>
            <p:cNvPr id="36" name="Flèche droite 35"/>
            <p:cNvSpPr/>
            <p:nvPr/>
          </p:nvSpPr>
          <p:spPr>
            <a:xfrm rot="18834656">
              <a:off x="4030509" y="914094"/>
              <a:ext cx="1954827" cy="2726704"/>
            </a:xfrm>
            <a:prstGeom prst="rightArrow">
              <a:avLst>
                <a:gd name="adj1" fmla="val 50736"/>
                <a:gd name="adj2" fmla="val 52340"/>
              </a:avLst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accent2">
                    <a:lumMod val="7500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lèche droite 36"/>
            <p:cNvSpPr/>
            <p:nvPr/>
          </p:nvSpPr>
          <p:spPr>
            <a:xfrm rot="18834656">
              <a:off x="3616054" y="1612293"/>
              <a:ext cx="2261206" cy="1856915"/>
            </a:xfrm>
            <a:prstGeom prst="rightArrow">
              <a:avLst>
                <a:gd name="adj1" fmla="val 50736"/>
                <a:gd name="adj2" fmla="val 34345"/>
              </a:avLst>
            </a:prstGeom>
            <a:gradFill>
              <a:gsLst>
                <a:gs pos="27000">
                  <a:schemeClr val="tx1"/>
                </a:gs>
                <a:gs pos="98000">
                  <a:schemeClr val="accent2">
                    <a:lumMod val="18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6483157" y="1891611"/>
            <a:ext cx="5381029" cy="4785133"/>
            <a:chOff x="-318122" y="2079697"/>
            <a:chExt cx="5381029" cy="4785133"/>
          </a:xfrm>
        </p:grpSpPr>
        <p:sp>
          <p:nvSpPr>
            <p:cNvPr id="39" name="Rectangle 38"/>
            <p:cNvSpPr/>
            <p:nvPr/>
          </p:nvSpPr>
          <p:spPr>
            <a:xfrm>
              <a:off x="620166" y="5373215"/>
              <a:ext cx="2944662" cy="1491615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33000">
                  <a:srgbClr val="00206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/>
                <a:t>n</a:t>
              </a:r>
              <a:r>
                <a:rPr lang="fr-FR" baseline="-25000" dirty="0"/>
                <a:t>s</a:t>
              </a:r>
            </a:p>
            <a:p>
              <a:r>
                <a:rPr lang="fr-FR" dirty="0"/>
                <a:t>Substrat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984" y="4797152"/>
              <a:ext cx="2944662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/>
                <a:t>[n</a:t>
              </a:r>
              <a:r>
                <a:rPr lang="fr-FR" baseline="-25000" dirty="0">
                  <a:latin typeface="+mj-lt"/>
                </a:rPr>
                <a:t>2</a:t>
              </a:r>
              <a:r>
                <a:rPr lang="fr-FR" dirty="0"/>
                <a:t>,d</a:t>
              </a:r>
              <a:r>
                <a:rPr lang="fr-FR" baseline="-25000" dirty="0">
                  <a:latin typeface="+mj-lt"/>
                </a:rPr>
                <a:t>2</a:t>
              </a:r>
              <a:r>
                <a:rPr lang="fr-FR" dirty="0"/>
                <a:t>]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7984" y="4077072"/>
              <a:ext cx="2944662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/>
                <a:t>[n</a:t>
              </a:r>
              <a:r>
                <a:rPr lang="fr-FR" baseline="-25000" dirty="0">
                  <a:latin typeface="+mj-lt"/>
                </a:rPr>
                <a:t>1</a:t>
              </a:r>
              <a:r>
                <a:rPr lang="fr-FR" dirty="0"/>
                <a:t>,d</a:t>
              </a:r>
              <a:r>
                <a:rPr lang="fr-FR" baseline="-25000" dirty="0">
                  <a:latin typeface="+mj-lt"/>
                </a:rPr>
                <a:t>1</a:t>
              </a:r>
              <a:r>
                <a:rPr lang="fr-FR" dirty="0"/>
                <a:t>]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Parallélogramme 42"/>
                <p:cNvSpPr/>
                <p:nvPr/>
              </p:nvSpPr>
              <p:spPr>
                <a:xfrm rot="10800000" flipH="1" flipV="1">
                  <a:off x="1194048" y="2348879"/>
                  <a:ext cx="2232248" cy="1740043"/>
                </a:xfrm>
                <a:prstGeom prst="parallelogram">
                  <a:avLst>
                    <a:gd name="adj" fmla="val 87074"/>
                  </a:avLst>
                </a:prstGeom>
                <a:gradFill>
                  <a:gsLst>
                    <a:gs pos="100000">
                      <a:schemeClr val="accent2"/>
                    </a:gs>
                    <a:gs pos="0">
                      <a:schemeClr val="tx1">
                        <a:alpha val="0"/>
                      </a:schemeClr>
                    </a:gs>
                  </a:gsLst>
                  <a:lin ang="7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43" name="Parallélogramm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194048" y="2348879"/>
                  <a:ext cx="2232248" cy="1740043"/>
                </a:xfrm>
                <a:prstGeom prst="parallelogram">
                  <a:avLst>
                    <a:gd name="adj" fmla="val 87074"/>
                  </a:avLst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Parallélogramme 43"/>
                <p:cNvSpPr/>
                <p:nvPr/>
              </p:nvSpPr>
              <p:spPr>
                <a:xfrm rot="10800000" flipV="1">
                  <a:off x="-318122" y="2327450"/>
                  <a:ext cx="2204485" cy="1749623"/>
                </a:xfrm>
                <a:prstGeom prst="parallelogram">
                  <a:avLst>
                    <a:gd name="adj" fmla="val 87074"/>
                  </a:avLst>
                </a:prstGeom>
                <a:gradFill>
                  <a:gsLst>
                    <a:gs pos="100000">
                      <a:schemeClr val="accent4">
                        <a:lumMod val="75000"/>
                      </a:schemeClr>
                    </a:gs>
                    <a:gs pos="0">
                      <a:schemeClr val="tx1">
                        <a:alpha val="0"/>
                      </a:schemeClr>
                    </a:gs>
                  </a:gsLst>
                  <a:lin ang="7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fr-FR" b="1" i="1">
                                <a:latin typeface="Cambria Math"/>
                              </a:rPr>
                              <m:t>𝒊𝒏𝒄</m:t>
                            </m:r>
                          </m:sub>
                        </m:sSub>
                        <m:r>
                          <a:rPr lang="fr-FR" b="1" i="1">
                            <a:latin typeface="Cambria Math"/>
                          </a:rPr>
                          <m:t>,</m:t>
                        </m:r>
                        <m:r>
                          <a:rPr lang="fr-FR" b="1" i="1">
                            <a:latin typeface="Cambria Math"/>
                          </a:rPr>
                          <m:t>𝝀</m:t>
                        </m:r>
                        <m:r>
                          <a:rPr lang="fr-FR" b="1" i="1">
                            <a:latin typeface="Cambria Math"/>
                          </a:rPr>
                          <m:t>,</m:t>
                        </m:r>
                        <m:r>
                          <a:rPr lang="fr-FR" b="1" i="1" smtClean="0">
                            <a:latin typeface="Cambria Math"/>
                          </a:rPr>
                          <m:t>𝑨𝒐𝑰</m:t>
                        </m:r>
                        <m:r>
                          <a:rPr lang="fr-FR" b="1" i="1">
                            <a:latin typeface="Cambria Math"/>
                          </a:rPr>
                          <m:t>,</m:t>
                        </m:r>
                        <m:r>
                          <a:rPr lang="fr-FR" b="1" i="1"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4" name="Parallélogramm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-318122" y="2327450"/>
                  <a:ext cx="2204485" cy="1749623"/>
                </a:xfrm>
                <a:prstGeom prst="parallelogram">
                  <a:avLst>
                    <a:gd name="adj" fmla="val 87074"/>
                  </a:avLst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Parallélogramme 44"/>
                <p:cNvSpPr/>
                <p:nvPr/>
              </p:nvSpPr>
              <p:spPr>
                <a:xfrm rot="10800000" flipH="1" flipV="1">
                  <a:off x="1640347" y="3057110"/>
                  <a:ext cx="2232248" cy="1740043"/>
                </a:xfrm>
                <a:prstGeom prst="parallelogram">
                  <a:avLst>
                    <a:gd name="adj" fmla="val 87074"/>
                  </a:avLst>
                </a:prstGeom>
                <a:gradFill>
                  <a:gsLst>
                    <a:gs pos="100000">
                      <a:schemeClr val="accent2"/>
                    </a:gs>
                    <a:gs pos="0">
                      <a:schemeClr val="tx1">
                        <a:alpha val="0"/>
                      </a:schemeClr>
                    </a:gs>
                  </a:gsLst>
                  <a:lin ang="7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𝑟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Parallélogramm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640347" y="3057110"/>
                  <a:ext cx="2232248" cy="1740043"/>
                </a:xfrm>
                <a:prstGeom prst="parallelogram">
                  <a:avLst>
                    <a:gd name="adj" fmla="val 87074"/>
                  </a:avLst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Parallélogramme 45"/>
                <p:cNvSpPr/>
                <p:nvPr/>
              </p:nvSpPr>
              <p:spPr>
                <a:xfrm rot="10800000" flipH="1" flipV="1">
                  <a:off x="2158490" y="3633173"/>
                  <a:ext cx="2232248" cy="1740043"/>
                </a:xfrm>
                <a:prstGeom prst="parallelogram">
                  <a:avLst>
                    <a:gd name="adj" fmla="val 87074"/>
                  </a:avLst>
                </a:prstGeom>
                <a:gradFill>
                  <a:gsLst>
                    <a:gs pos="100000">
                      <a:schemeClr val="accent2"/>
                    </a:gs>
                    <a:gs pos="0">
                      <a:schemeClr val="tx1">
                        <a:alpha val="0"/>
                      </a:schemeClr>
                    </a:gs>
                  </a:gsLst>
                  <a:lin ang="7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𝑟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Parallélogramm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2158490" y="3633173"/>
                  <a:ext cx="2232248" cy="1740043"/>
                </a:xfrm>
                <a:prstGeom prst="parallelogram">
                  <a:avLst>
                    <a:gd name="adj" fmla="val 87074"/>
                  </a:avLst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Parallélogramme 46"/>
                <p:cNvSpPr/>
                <p:nvPr/>
              </p:nvSpPr>
              <p:spPr>
                <a:xfrm rot="10800000" flipV="1">
                  <a:off x="2158489" y="5373217"/>
                  <a:ext cx="1714106" cy="1152128"/>
                </a:xfrm>
                <a:prstGeom prst="parallelogram">
                  <a:avLst>
                    <a:gd name="adj" fmla="val 87074"/>
                  </a:avLst>
                </a:prstGeom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7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Parallélogramm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2158489" y="5373217"/>
                  <a:ext cx="1714106" cy="1152128"/>
                </a:xfrm>
                <a:prstGeom prst="parallelogram">
                  <a:avLst>
                    <a:gd name="adj" fmla="val 87074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Parallélogramme 47"/>
                <p:cNvSpPr/>
                <p:nvPr/>
              </p:nvSpPr>
              <p:spPr>
                <a:xfrm flipH="1">
                  <a:off x="1626096" y="4797152"/>
                  <a:ext cx="1296144" cy="576064"/>
                </a:xfrm>
                <a:prstGeom prst="parallelogram">
                  <a:avLst>
                    <a:gd name="adj" fmla="val 94229"/>
                  </a:avLst>
                </a:prstGeom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7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Parallélogramm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626096" y="4797152"/>
                  <a:ext cx="1296144" cy="576064"/>
                </a:xfrm>
                <a:prstGeom prst="parallelogram">
                  <a:avLst>
                    <a:gd name="adj" fmla="val 94229"/>
                  </a:avLst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Parallélogramme 48"/>
                <p:cNvSpPr/>
                <p:nvPr/>
              </p:nvSpPr>
              <p:spPr>
                <a:xfrm flipH="1">
                  <a:off x="1194048" y="4077073"/>
                  <a:ext cx="1152128" cy="720080"/>
                </a:xfrm>
                <a:prstGeom prst="parallelogram">
                  <a:avLst>
                    <a:gd name="adj" fmla="val 62782"/>
                  </a:avLst>
                </a:prstGeom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7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Parallélogramm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94048" y="4077073"/>
                  <a:ext cx="1152128" cy="720080"/>
                </a:xfrm>
                <a:prstGeom prst="parallelogram">
                  <a:avLst>
                    <a:gd name="adj" fmla="val 62782"/>
                  </a:avLst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600840" y="2079697"/>
                  <a:ext cx="1462067" cy="3961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𝒓𝒆𝒇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=∑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sub>
                            </m:sSub>
                          </m:e>
                          <m:sub>
                            <m:r>
                              <a:rPr lang="fr-F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840" y="2079697"/>
                  <a:ext cx="1462067" cy="39619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e 146">
            <a:extLst>
              <a:ext uri="{FF2B5EF4-FFF2-40B4-BE49-F238E27FC236}">
                <a16:creationId xmlns="" xmlns:a16="http://schemas.microsoft.com/office/drawing/2014/main" id="{D1BBB364-B259-4C0E-8937-1087A93AF267}"/>
              </a:ext>
            </a:extLst>
          </p:cNvPr>
          <p:cNvGrpSpPr/>
          <p:nvPr/>
        </p:nvGrpSpPr>
        <p:grpSpPr>
          <a:xfrm>
            <a:off x="160434" y="4394949"/>
            <a:ext cx="3170764" cy="2270492"/>
            <a:chOff x="5789043" y="2303074"/>
            <a:chExt cx="2560604" cy="1680593"/>
          </a:xfrm>
        </p:grpSpPr>
        <p:cxnSp>
          <p:nvCxnSpPr>
            <p:cNvPr id="148" name="Connecteur droit avec flèche 147">
              <a:extLst>
                <a:ext uri="{FF2B5EF4-FFF2-40B4-BE49-F238E27FC236}">
                  <a16:creationId xmlns="" xmlns:a16="http://schemas.microsoft.com/office/drawing/2014/main" id="{ED4D4175-A1BA-4D0B-97CC-707E4B2ED1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9043" y="3807558"/>
              <a:ext cx="2232248" cy="23709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  <p:cxnSp>
          <p:nvCxnSpPr>
            <p:cNvPr id="149" name="Connecteur droit avec flèche 148">
              <a:extLst>
                <a:ext uri="{FF2B5EF4-FFF2-40B4-BE49-F238E27FC236}">
                  <a16:creationId xmlns="" xmlns:a16="http://schemas.microsoft.com/office/drawing/2014/main" id="{F9DB7673-06FB-4EBB-8C15-9B95ED73C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1443" y="2644793"/>
              <a:ext cx="0" cy="133887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ZoneTexte 149">
                  <a:extLst>
                    <a:ext uri="{FF2B5EF4-FFF2-40B4-BE49-F238E27FC236}">
                      <a16:creationId xmlns="" xmlns:a16="http://schemas.microsoft.com/office/drawing/2014/main" id="{542A0563-336C-4CA8-A9FE-CF4D01035151}"/>
                    </a:ext>
                  </a:extLst>
                </p:cNvPr>
                <p:cNvSpPr txBox="1"/>
                <p:nvPr/>
              </p:nvSpPr>
              <p:spPr>
                <a:xfrm>
                  <a:off x="7743367" y="3470127"/>
                  <a:ext cx="60628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24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𝝀</m:t>
                        </m:r>
                      </m:oMath>
                    </m:oMathPara>
                  </a14:m>
                  <a:endParaRPr kumimoji="0" lang="fr-F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50" name="ZoneTexte 14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42A0563-336C-4CA8-A9FE-CF4D010351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67" y="3470127"/>
                  <a:ext cx="606280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ZoneTexte 150">
                  <a:extLst>
                    <a:ext uri="{FF2B5EF4-FFF2-40B4-BE49-F238E27FC236}">
                      <a16:creationId xmlns="" xmlns:a16="http://schemas.microsoft.com/office/drawing/2014/main" id="{EF3808BC-2740-4DA1-A876-10391F5E0728}"/>
                    </a:ext>
                  </a:extLst>
                </p:cNvPr>
                <p:cNvSpPr txBox="1"/>
                <p:nvPr/>
              </p:nvSpPr>
              <p:spPr>
                <a:xfrm>
                  <a:off x="5869694" y="2303074"/>
                  <a:ext cx="606280" cy="3417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24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kumimoji="0" lang="fr-FR" sz="24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𝒆𝒇</m:t>
                        </m:r>
                      </m:oMath>
                    </m:oMathPara>
                  </a14:m>
                  <a:endParaRPr kumimoji="0" lang="fr-F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51" name="ZoneTexte 15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F3808BC-2740-4DA1-A876-10391F5E0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694" y="2303074"/>
                  <a:ext cx="606280" cy="34171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626" r="-487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2" name="Groupe 151">
            <a:extLst>
              <a:ext uri="{FF2B5EF4-FFF2-40B4-BE49-F238E27FC236}">
                <a16:creationId xmlns="" xmlns:a16="http://schemas.microsoft.com/office/drawing/2014/main" id="{1B782AE7-0C30-4516-9254-0EE316F21AD2}"/>
              </a:ext>
            </a:extLst>
          </p:cNvPr>
          <p:cNvGrpSpPr/>
          <p:nvPr/>
        </p:nvGrpSpPr>
        <p:grpSpPr>
          <a:xfrm>
            <a:off x="3221466" y="4377444"/>
            <a:ext cx="3528392" cy="2329326"/>
            <a:chOff x="5789043" y="2258614"/>
            <a:chExt cx="2838528" cy="1767850"/>
          </a:xfrm>
        </p:grpSpPr>
        <p:cxnSp>
          <p:nvCxnSpPr>
            <p:cNvPr id="153" name="Connecteur droit avec flèche 152">
              <a:extLst>
                <a:ext uri="{FF2B5EF4-FFF2-40B4-BE49-F238E27FC236}">
                  <a16:creationId xmlns="" xmlns:a16="http://schemas.microsoft.com/office/drawing/2014/main" id="{B3093617-931B-4095-8496-8AABF90EE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9043" y="3807558"/>
              <a:ext cx="2232248" cy="23709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  <p:cxnSp>
          <p:nvCxnSpPr>
            <p:cNvPr id="154" name="Connecteur droit avec flèche 153">
              <a:extLst>
                <a:ext uri="{FF2B5EF4-FFF2-40B4-BE49-F238E27FC236}">
                  <a16:creationId xmlns="" xmlns:a16="http://schemas.microsoft.com/office/drawing/2014/main" id="{60066960-10E3-4ACE-A5F1-3DCEF6686A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1443" y="2644793"/>
              <a:ext cx="0" cy="133887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ZoneTexte 154">
                  <a:extLst>
                    <a:ext uri="{FF2B5EF4-FFF2-40B4-BE49-F238E27FC236}">
                      <a16:creationId xmlns="" xmlns:a16="http://schemas.microsoft.com/office/drawing/2014/main" id="{F0C19EF8-79DB-4B68-87B2-0CAC1BE58A52}"/>
                    </a:ext>
                  </a:extLst>
                </p:cNvPr>
                <p:cNvSpPr txBox="1"/>
                <p:nvPr/>
              </p:nvSpPr>
              <p:spPr>
                <a:xfrm>
                  <a:off x="8021291" y="3564799"/>
                  <a:ext cx="60628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24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𝝀</m:t>
                        </m:r>
                      </m:oMath>
                    </m:oMathPara>
                  </a14:m>
                  <a:endParaRPr kumimoji="0" lang="fr-F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F0C19EF8-79DB-4B68-87B2-0CAC1BE58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291" y="3564799"/>
                  <a:ext cx="606280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ZoneTexte 155">
                  <a:extLst>
                    <a:ext uri="{FF2B5EF4-FFF2-40B4-BE49-F238E27FC236}">
                      <a16:creationId xmlns="" xmlns:a16="http://schemas.microsoft.com/office/drawing/2014/main" id="{0E59A8E2-E876-4479-8821-AF0EA162DAEF}"/>
                    </a:ext>
                  </a:extLst>
                </p:cNvPr>
                <p:cNvSpPr txBox="1"/>
                <p:nvPr/>
              </p:nvSpPr>
              <p:spPr>
                <a:xfrm>
                  <a:off x="5875623" y="2258614"/>
                  <a:ext cx="606280" cy="3769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2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fr-FR" sz="2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kumimoji="0" lang="fr-FR" sz="2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kumimoji="0" lang="fr-FR" sz="2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𝒆𝒇</m:t>
                            </m:r>
                          </m:sub>
                        </m:sSub>
                      </m:oMath>
                    </m:oMathPara>
                  </a14:m>
                  <a:endParaRPr kumimoji="0" lang="fr-F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56" name="ZoneTexte 15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E59A8E2-E876-4479-8821-AF0EA162DA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5623" y="2258614"/>
                  <a:ext cx="606280" cy="37695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419" r="-11290" b="-123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7" name="Forme libre : forme 12">
            <a:extLst>
              <a:ext uri="{FF2B5EF4-FFF2-40B4-BE49-F238E27FC236}">
                <a16:creationId xmlns="" xmlns:a16="http://schemas.microsoft.com/office/drawing/2014/main" id="{221E69DB-AA22-4C5F-BD07-E021B725F51A}"/>
              </a:ext>
            </a:extLst>
          </p:cNvPr>
          <p:cNvSpPr/>
          <p:nvPr/>
        </p:nvSpPr>
        <p:spPr>
          <a:xfrm>
            <a:off x="3425768" y="4906571"/>
            <a:ext cx="2459993" cy="1398992"/>
          </a:xfrm>
          <a:custGeom>
            <a:avLst/>
            <a:gdLst>
              <a:gd name="connsiteX0" fmla="*/ 0 w 2006600"/>
              <a:gd name="connsiteY0" fmla="*/ 1132840 h 1132840"/>
              <a:gd name="connsiteX1" fmla="*/ 248920 w 2006600"/>
              <a:gd name="connsiteY1" fmla="*/ 1056640 h 1132840"/>
              <a:gd name="connsiteX2" fmla="*/ 320040 w 2006600"/>
              <a:gd name="connsiteY2" fmla="*/ 843280 h 1132840"/>
              <a:gd name="connsiteX3" fmla="*/ 563880 w 2006600"/>
              <a:gd name="connsiteY3" fmla="*/ 756920 h 1132840"/>
              <a:gd name="connsiteX4" fmla="*/ 695960 w 2006600"/>
              <a:gd name="connsiteY4" fmla="*/ 568960 h 1132840"/>
              <a:gd name="connsiteX5" fmla="*/ 970280 w 2006600"/>
              <a:gd name="connsiteY5" fmla="*/ 538480 h 1132840"/>
              <a:gd name="connsiteX6" fmla="*/ 1087120 w 2006600"/>
              <a:gd name="connsiteY6" fmla="*/ 350520 h 1132840"/>
              <a:gd name="connsiteX7" fmla="*/ 1427480 w 2006600"/>
              <a:gd name="connsiteY7" fmla="*/ 314960 h 1132840"/>
              <a:gd name="connsiteX8" fmla="*/ 1595120 w 2006600"/>
              <a:gd name="connsiteY8" fmla="*/ 106680 h 1132840"/>
              <a:gd name="connsiteX9" fmla="*/ 2006600 w 2006600"/>
              <a:gd name="connsiteY9" fmla="*/ 0 h 113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600" h="1132840">
                <a:moveTo>
                  <a:pt x="0" y="1132840"/>
                </a:moveTo>
                <a:cubicBezTo>
                  <a:pt x="97790" y="1118870"/>
                  <a:pt x="195580" y="1104900"/>
                  <a:pt x="248920" y="1056640"/>
                </a:cubicBezTo>
                <a:cubicBezTo>
                  <a:pt x="302260" y="1008380"/>
                  <a:pt x="267547" y="893233"/>
                  <a:pt x="320040" y="843280"/>
                </a:cubicBezTo>
                <a:cubicBezTo>
                  <a:pt x="372533" y="793327"/>
                  <a:pt x="501227" y="802640"/>
                  <a:pt x="563880" y="756920"/>
                </a:cubicBezTo>
                <a:cubicBezTo>
                  <a:pt x="626533" y="711200"/>
                  <a:pt x="628227" y="605367"/>
                  <a:pt x="695960" y="568960"/>
                </a:cubicBezTo>
                <a:cubicBezTo>
                  <a:pt x="763693" y="532553"/>
                  <a:pt x="905087" y="574887"/>
                  <a:pt x="970280" y="538480"/>
                </a:cubicBezTo>
                <a:cubicBezTo>
                  <a:pt x="1035473" y="502073"/>
                  <a:pt x="1010920" y="387773"/>
                  <a:pt x="1087120" y="350520"/>
                </a:cubicBezTo>
                <a:cubicBezTo>
                  <a:pt x="1163320" y="313267"/>
                  <a:pt x="1342813" y="355600"/>
                  <a:pt x="1427480" y="314960"/>
                </a:cubicBezTo>
                <a:cubicBezTo>
                  <a:pt x="1512147" y="274320"/>
                  <a:pt x="1498600" y="159173"/>
                  <a:pt x="1595120" y="106680"/>
                </a:cubicBezTo>
                <a:cubicBezTo>
                  <a:pt x="1691640" y="54187"/>
                  <a:pt x="1943947" y="40640"/>
                  <a:pt x="2006600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Forme libre : forme 12">
            <a:extLst>
              <a:ext uri="{FF2B5EF4-FFF2-40B4-BE49-F238E27FC236}">
                <a16:creationId xmlns="" xmlns:a16="http://schemas.microsoft.com/office/drawing/2014/main" id="{221E69DB-AA22-4C5F-BD07-E021B725F51A}"/>
              </a:ext>
            </a:extLst>
          </p:cNvPr>
          <p:cNvSpPr/>
          <p:nvPr/>
        </p:nvSpPr>
        <p:spPr>
          <a:xfrm>
            <a:off x="3383152" y="5079933"/>
            <a:ext cx="2502609" cy="1243876"/>
          </a:xfrm>
          <a:custGeom>
            <a:avLst/>
            <a:gdLst>
              <a:gd name="connsiteX0" fmla="*/ 0 w 2006600"/>
              <a:gd name="connsiteY0" fmla="*/ 1132840 h 1132840"/>
              <a:gd name="connsiteX1" fmla="*/ 248920 w 2006600"/>
              <a:gd name="connsiteY1" fmla="*/ 1056640 h 1132840"/>
              <a:gd name="connsiteX2" fmla="*/ 320040 w 2006600"/>
              <a:gd name="connsiteY2" fmla="*/ 843280 h 1132840"/>
              <a:gd name="connsiteX3" fmla="*/ 563880 w 2006600"/>
              <a:gd name="connsiteY3" fmla="*/ 756920 h 1132840"/>
              <a:gd name="connsiteX4" fmla="*/ 695960 w 2006600"/>
              <a:gd name="connsiteY4" fmla="*/ 568960 h 1132840"/>
              <a:gd name="connsiteX5" fmla="*/ 970280 w 2006600"/>
              <a:gd name="connsiteY5" fmla="*/ 538480 h 1132840"/>
              <a:gd name="connsiteX6" fmla="*/ 1087120 w 2006600"/>
              <a:gd name="connsiteY6" fmla="*/ 350520 h 1132840"/>
              <a:gd name="connsiteX7" fmla="*/ 1427480 w 2006600"/>
              <a:gd name="connsiteY7" fmla="*/ 314960 h 1132840"/>
              <a:gd name="connsiteX8" fmla="*/ 1595120 w 2006600"/>
              <a:gd name="connsiteY8" fmla="*/ 106680 h 1132840"/>
              <a:gd name="connsiteX9" fmla="*/ 2006600 w 2006600"/>
              <a:gd name="connsiteY9" fmla="*/ 0 h 113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600" h="1132840">
                <a:moveTo>
                  <a:pt x="0" y="1132840"/>
                </a:moveTo>
                <a:cubicBezTo>
                  <a:pt x="97790" y="1118870"/>
                  <a:pt x="195580" y="1104900"/>
                  <a:pt x="248920" y="1056640"/>
                </a:cubicBezTo>
                <a:cubicBezTo>
                  <a:pt x="302260" y="1008380"/>
                  <a:pt x="267547" y="893233"/>
                  <a:pt x="320040" y="843280"/>
                </a:cubicBezTo>
                <a:cubicBezTo>
                  <a:pt x="372533" y="793327"/>
                  <a:pt x="501227" y="802640"/>
                  <a:pt x="563880" y="756920"/>
                </a:cubicBezTo>
                <a:cubicBezTo>
                  <a:pt x="626533" y="711200"/>
                  <a:pt x="628227" y="605367"/>
                  <a:pt x="695960" y="568960"/>
                </a:cubicBezTo>
                <a:cubicBezTo>
                  <a:pt x="763693" y="532553"/>
                  <a:pt x="905087" y="574887"/>
                  <a:pt x="970280" y="538480"/>
                </a:cubicBezTo>
                <a:cubicBezTo>
                  <a:pt x="1035473" y="502073"/>
                  <a:pt x="1010920" y="387773"/>
                  <a:pt x="1087120" y="350520"/>
                </a:cubicBezTo>
                <a:cubicBezTo>
                  <a:pt x="1163320" y="313267"/>
                  <a:pt x="1342813" y="355600"/>
                  <a:pt x="1427480" y="314960"/>
                </a:cubicBezTo>
                <a:cubicBezTo>
                  <a:pt x="1512147" y="274320"/>
                  <a:pt x="1498600" y="159173"/>
                  <a:pt x="1595120" y="106680"/>
                </a:cubicBezTo>
                <a:cubicBezTo>
                  <a:pt x="1691640" y="54187"/>
                  <a:pt x="1943947" y="40640"/>
                  <a:pt x="2006600" y="0"/>
                </a:cubicBezTo>
              </a:path>
            </a:pathLst>
          </a:custGeom>
          <a:noFill/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ZoneTexte 158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0E59A8E2-E876-4479-8821-AF0EA162DAEF}"/>
              </a:ext>
            </a:extLst>
          </p:cNvPr>
          <p:cNvSpPr txBox="1"/>
          <p:nvPr/>
        </p:nvSpPr>
        <p:spPr>
          <a:xfrm>
            <a:off x="3999367" y="4735137"/>
            <a:ext cx="1041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P</a:t>
            </a:r>
          </a:p>
        </p:txBody>
      </p:sp>
      <p:sp>
        <p:nvSpPr>
          <p:cNvPr id="160" name="Forme libre 159"/>
          <p:cNvSpPr/>
          <p:nvPr/>
        </p:nvSpPr>
        <p:spPr>
          <a:xfrm>
            <a:off x="350603" y="5052505"/>
            <a:ext cx="2433637" cy="1376363"/>
          </a:xfrm>
          <a:custGeom>
            <a:avLst/>
            <a:gdLst>
              <a:gd name="connsiteX0" fmla="*/ 0 w 2433637"/>
              <a:gd name="connsiteY0" fmla="*/ 1376363 h 1376363"/>
              <a:gd name="connsiteX1" fmla="*/ 742950 w 2433637"/>
              <a:gd name="connsiteY1" fmla="*/ 1357313 h 1376363"/>
              <a:gd name="connsiteX2" fmla="*/ 776287 w 2433637"/>
              <a:gd name="connsiteY2" fmla="*/ 4763 h 1376363"/>
              <a:gd name="connsiteX3" fmla="*/ 1609725 w 2433637"/>
              <a:gd name="connsiteY3" fmla="*/ 0 h 1376363"/>
              <a:gd name="connsiteX4" fmla="*/ 1643062 w 2433637"/>
              <a:gd name="connsiteY4" fmla="*/ 1362075 h 1376363"/>
              <a:gd name="connsiteX5" fmla="*/ 2433637 w 2433637"/>
              <a:gd name="connsiteY5" fmla="*/ 1352550 h 137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3637" h="1376363">
                <a:moveTo>
                  <a:pt x="0" y="1376363"/>
                </a:moveTo>
                <a:lnTo>
                  <a:pt x="742950" y="1357313"/>
                </a:lnTo>
                <a:lnTo>
                  <a:pt x="776287" y="4763"/>
                </a:lnTo>
                <a:lnTo>
                  <a:pt x="1609725" y="0"/>
                </a:lnTo>
                <a:lnTo>
                  <a:pt x="1643062" y="1362075"/>
                </a:lnTo>
                <a:lnTo>
                  <a:pt x="2433637" y="1352550"/>
                </a:ln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Forme libre 160"/>
          <p:cNvSpPr/>
          <p:nvPr/>
        </p:nvSpPr>
        <p:spPr>
          <a:xfrm>
            <a:off x="377615" y="5074980"/>
            <a:ext cx="2433637" cy="1376363"/>
          </a:xfrm>
          <a:custGeom>
            <a:avLst/>
            <a:gdLst>
              <a:gd name="connsiteX0" fmla="*/ 0 w 2433637"/>
              <a:gd name="connsiteY0" fmla="*/ 1376363 h 1376363"/>
              <a:gd name="connsiteX1" fmla="*/ 742950 w 2433637"/>
              <a:gd name="connsiteY1" fmla="*/ 1357313 h 1376363"/>
              <a:gd name="connsiteX2" fmla="*/ 776287 w 2433637"/>
              <a:gd name="connsiteY2" fmla="*/ 4763 h 1376363"/>
              <a:gd name="connsiteX3" fmla="*/ 1609725 w 2433637"/>
              <a:gd name="connsiteY3" fmla="*/ 0 h 1376363"/>
              <a:gd name="connsiteX4" fmla="*/ 1643062 w 2433637"/>
              <a:gd name="connsiteY4" fmla="*/ 1362075 h 1376363"/>
              <a:gd name="connsiteX5" fmla="*/ 2433637 w 2433637"/>
              <a:gd name="connsiteY5" fmla="*/ 1352550 h 137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3637" h="1376363">
                <a:moveTo>
                  <a:pt x="0" y="1376363"/>
                </a:moveTo>
                <a:lnTo>
                  <a:pt x="742950" y="1357313"/>
                </a:lnTo>
                <a:lnTo>
                  <a:pt x="776287" y="4763"/>
                </a:lnTo>
                <a:lnTo>
                  <a:pt x="1609725" y="0"/>
                </a:lnTo>
                <a:lnTo>
                  <a:pt x="1643062" y="1362075"/>
                </a:lnTo>
                <a:lnTo>
                  <a:pt x="2433637" y="1352550"/>
                </a:lnTo>
              </a:path>
            </a:pathLst>
          </a:custGeom>
          <a:noFill/>
          <a:ln w="25400" cap="flat" cmpd="sng" algn="ctr">
            <a:solidFill>
              <a:srgbClr val="8CAF4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ZoneTexte 16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0E59A8E2-E876-4479-8821-AF0EA162DAEF}"/>
              </a:ext>
            </a:extLst>
          </p:cNvPr>
          <p:cNvSpPr txBox="1"/>
          <p:nvPr/>
        </p:nvSpPr>
        <p:spPr>
          <a:xfrm>
            <a:off x="867036" y="4646754"/>
            <a:ext cx="1041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P</a:t>
            </a:r>
          </a:p>
        </p:txBody>
      </p:sp>
      <p:cxnSp>
        <p:nvCxnSpPr>
          <p:cNvPr id="163" name="Connecteur droit 162"/>
          <p:cNvCxnSpPr/>
          <p:nvPr/>
        </p:nvCxnSpPr>
        <p:spPr>
          <a:xfrm flipV="1">
            <a:off x="1011052" y="5045532"/>
            <a:ext cx="0" cy="1435257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dash"/>
          </a:ln>
          <a:effectLst/>
        </p:spPr>
      </p:cxnSp>
      <p:cxnSp>
        <p:nvCxnSpPr>
          <p:cNvPr id="164" name="Connecteur droit 163"/>
          <p:cNvCxnSpPr>
            <a:stCxn id="169" idx="0"/>
          </p:cNvCxnSpPr>
          <p:nvPr/>
        </p:nvCxnSpPr>
        <p:spPr>
          <a:xfrm flipV="1">
            <a:off x="1219059" y="5043400"/>
            <a:ext cx="8017" cy="1554296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dash"/>
          </a:ln>
          <a:effectLst/>
        </p:spPr>
      </p:cxnSp>
      <p:cxnSp>
        <p:nvCxnSpPr>
          <p:cNvPr id="165" name="Connecteur droit 164"/>
          <p:cNvCxnSpPr/>
          <p:nvPr/>
        </p:nvCxnSpPr>
        <p:spPr>
          <a:xfrm flipV="1">
            <a:off x="1875148" y="5026426"/>
            <a:ext cx="0" cy="1568933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dash"/>
          </a:ln>
          <a:effectLst/>
        </p:spPr>
      </p:cxnSp>
      <p:cxnSp>
        <p:nvCxnSpPr>
          <p:cNvPr id="166" name="Connecteur droit 165"/>
          <p:cNvCxnSpPr/>
          <p:nvPr/>
        </p:nvCxnSpPr>
        <p:spPr>
          <a:xfrm flipV="1">
            <a:off x="2091172" y="5024292"/>
            <a:ext cx="0" cy="1435257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dash"/>
          </a:ln>
          <a:effectLst/>
        </p:spPr>
      </p:cxnSp>
      <p:sp>
        <p:nvSpPr>
          <p:cNvPr id="167" name="ZoneTexte 166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EF3808BC-2740-4DA1-A876-10391F5E0728}"/>
              </a:ext>
            </a:extLst>
          </p:cNvPr>
          <p:cNvSpPr txBox="1"/>
          <p:nvPr/>
        </p:nvSpPr>
        <p:spPr>
          <a:xfrm>
            <a:off x="2096615" y="5342214"/>
            <a:ext cx="750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35 nm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168" name="ZoneTexte 167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EF3808BC-2740-4DA1-A876-10391F5E0728}"/>
              </a:ext>
            </a:extLst>
          </p:cNvPr>
          <p:cNvSpPr txBox="1"/>
          <p:nvPr/>
        </p:nvSpPr>
        <p:spPr>
          <a:xfrm>
            <a:off x="1192046" y="5342214"/>
            <a:ext cx="750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25 nm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169" name="ZoneTexte 168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EF3808BC-2740-4DA1-A876-10391F5E0728}"/>
              </a:ext>
            </a:extLst>
          </p:cNvPr>
          <p:cNvSpPr txBox="1"/>
          <p:nvPr/>
        </p:nvSpPr>
        <p:spPr>
          <a:xfrm>
            <a:off x="843684" y="6597696"/>
            <a:ext cx="750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550 nm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170" name="ZoneTexte 169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EF3808BC-2740-4DA1-A876-10391F5E0728}"/>
              </a:ext>
            </a:extLst>
          </p:cNvPr>
          <p:cNvSpPr txBox="1"/>
          <p:nvPr/>
        </p:nvSpPr>
        <p:spPr>
          <a:xfrm>
            <a:off x="1515108" y="6595359"/>
            <a:ext cx="750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900 nm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cxnSp>
        <p:nvCxnSpPr>
          <p:cNvPr id="171" name="Connecteur droit avec flèche 170"/>
          <p:cNvCxnSpPr>
            <a:cxnSpLocks/>
          </p:cNvCxnSpPr>
          <p:nvPr/>
        </p:nvCxnSpPr>
        <p:spPr>
          <a:xfrm>
            <a:off x="1832431" y="5599188"/>
            <a:ext cx="342292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72" name="Connecteur droit avec flèche 171"/>
          <p:cNvCxnSpPr>
            <a:cxnSpLocks/>
          </p:cNvCxnSpPr>
          <p:nvPr/>
        </p:nvCxnSpPr>
        <p:spPr>
          <a:xfrm>
            <a:off x="939812" y="5587080"/>
            <a:ext cx="342292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73" name="Connecteur droit 172"/>
          <p:cNvCxnSpPr/>
          <p:nvPr/>
        </p:nvCxnSpPr>
        <p:spPr>
          <a:xfrm>
            <a:off x="1192046" y="5183310"/>
            <a:ext cx="899126" cy="0"/>
          </a:xfrm>
          <a:prstGeom prst="line">
            <a:avLst/>
          </a:prstGeom>
          <a:noFill/>
          <a:ln w="19050" cap="flat" cmpd="sng" algn="ctr">
            <a:solidFill>
              <a:srgbClr val="F79646"/>
            </a:solidFill>
            <a:prstDash val="dash"/>
          </a:ln>
          <a:effectLst/>
        </p:spPr>
      </p:cxnSp>
      <p:sp>
        <p:nvSpPr>
          <p:cNvPr id="174" name="ZoneTexte 17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EF3808BC-2740-4DA1-A876-10391F5E0728}"/>
              </a:ext>
            </a:extLst>
          </p:cNvPr>
          <p:cNvSpPr txBox="1"/>
          <p:nvPr/>
        </p:nvSpPr>
        <p:spPr>
          <a:xfrm>
            <a:off x="2174723" y="5052842"/>
            <a:ext cx="750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99 %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</a:endParaRPr>
          </a:p>
        </p:txBody>
      </p:sp>
      <p:cxnSp>
        <p:nvCxnSpPr>
          <p:cNvPr id="175" name="Connecteur droit 174"/>
          <p:cNvCxnSpPr/>
          <p:nvPr/>
        </p:nvCxnSpPr>
        <p:spPr>
          <a:xfrm>
            <a:off x="1912639" y="6355652"/>
            <a:ext cx="714637" cy="687"/>
          </a:xfrm>
          <a:prstGeom prst="line">
            <a:avLst/>
          </a:prstGeom>
          <a:noFill/>
          <a:ln w="19050" cap="flat" cmpd="sng" algn="ctr">
            <a:solidFill>
              <a:srgbClr val="F79646"/>
            </a:solidFill>
            <a:prstDash val="dash"/>
          </a:ln>
          <a:effectLst/>
        </p:spPr>
      </p:cxnSp>
      <p:sp>
        <p:nvSpPr>
          <p:cNvPr id="176" name="ZoneTexte 175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EF3808BC-2740-4DA1-A876-10391F5E0728}"/>
              </a:ext>
            </a:extLst>
          </p:cNvPr>
          <p:cNvSpPr txBox="1"/>
          <p:nvPr/>
        </p:nvSpPr>
        <p:spPr>
          <a:xfrm>
            <a:off x="2204017" y="6086054"/>
            <a:ext cx="750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3 %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</a:endParaRPr>
          </a:p>
        </p:txBody>
      </p:sp>
      <p:sp>
        <p:nvSpPr>
          <p:cNvPr id="177" name="ZoneTexte 176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EF3808BC-2740-4DA1-A876-10391F5E0728}"/>
              </a:ext>
            </a:extLst>
          </p:cNvPr>
          <p:cNvSpPr txBox="1"/>
          <p:nvPr/>
        </p:nvSpPr>
        <p:spPr>
          <a:xfrm>
            <a:off x="453822" y="6072612"/>
            <a:ext cx="750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5 %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396729" y="6318344"/>
            <a:ext cx="841443" cy="0"/>
          </a:xfrm>
          <a:prstGeom prst="line">
            <a:avLst/>
          </a:prstGeom>
          <a:noFill/>
          <a:ln w="19050" cap="flat" cmpd="sng" algn="ctr">
            <a:solidFill>
              <a:srgbClr val="F79646"/>
            </a:solidFill>
            <a:prstDash val="dash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10620961" y="6355653"/>
            <a:ext cx="1356821" cy="3429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Physique des couches minces [9]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46803" y="4554186"/>
            <a:ext cx="1087399" cy="3429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Spécifications Euclid DC [6]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fr-FR" sz="3200" kern="0" dirty="0" smtClean="0">
                <a:solidFill>
                  <a:prstClr val="white"/>
                </a:solidFill>
              </a:rPr>
              <a:t>La lame dichroïque d’Euclid</a:t>
            </a:r>
            <a:endParaRPr lang="en-US" sz="3200" kern="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82633" y="3803865"/>
            <a:ext cx="4691980" cy="2842512"/>
            <a:chOff x="-449115" y="3175168"/>
            <a:chExt cx="4691980" cy="2842512"/>
          </a:xfrm>
        </p:grpSpPr>
        <p:grpSp>
          <p:nvGrpSpPr>
            <p:cNvPr id="78" name="Groupe 77"/>
            <p:cNvGrpSpPr/>
            <p:nvPr/>
          </p:nvGrpSpPr>
          <p:grpSpPr>
            <a:xfrm>
              <a:off x="695375" y="3535208"/>
              <a:ext cx="2949026" cy="2482472"/>
              <a:chOff x="961417" y="1480035"/>
              <a:chExt cx="2949026" cy="248247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963599" y="3386443"/>
                <a:ext cx="2944662" cy="576064"/>
              </a:xfrm>
              <a:prstGeom prst="rect">
                <a:avLst/>
              </a:prstGeom>
              <a:gradFill flip="none" rotWithShape="1">
                <a:gsLst>
                  <a:gs pos="30000">
                    <a:srgbClr val="143052"/>
                  </a:gs>
                  <a:gs pos="100000">
                    <a:srgbClr val="1F497D"/>
                  </a:gs>
                  <a:gs pos="0">
                    <a:sysClr val="windowText" lastClr="000000">
                      <a:alpha val="0"/>
                    </a:sys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Substrat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61417" y="3046373"/>
                <a:ext cx="1474513" cy="340070"/>
              </a:xfrm>
              <a:prstGeom prst="rect">
                <a:avLst/>
              </a:prstGeom>
              <a:solidFill>
                <a:srgbClr val="4BACC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63599" y="2908494"/>
                <a:ext cx="1474513" cy="18002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61417" y="2764478"/>
                <a:ext cx="1474513" cy="144016"/>
              </a:xfrm>
              <a:prstGeom prst="rect">
                <a:avLst/>
              </a:prstGeom>
              <a:solidFill>
                <a:srgbClr val="4BACC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61417" y="2584458"/>
                <a:ext cx="1474513" cy="18002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lèche vers le bas 83"/>
              <p:cNvSpPr/>
              <p:nvPr/>
            </p:nvSpPr>
            <p:spPr>
              <a:xfrm rot="19617627">
                <a:off x="1051354" y="1493091"/>
                <a:ext cx="420075" cy="1159315"/>
              </a:xfrm>
              <a:prstGeom prst="downArrow">
                <a:avLst>
                  <a:gd name="adj1" fmla="val 44558"/>
                  <a:gd name="adj2" fmla="val 53246"/>
                </a:avLst>
              </a:pr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ysClr val="window" lastClr="FFFFFF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433748" y="3136111"/>
                <a:ext cx="1474513" cy="258716"/>
              </a:xfrm>
              <a:prstGeom prst="rect">
                <a:avLst/>
              </a:prstGeom>
              <a:solidFill>
                <a:srgbClr val="4BACC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435930" y="2965524"/>
                <a:ext cx="1474513" cy="161698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433748" y="2836166"/>
                <a:ext cx="1474513" cy="129358"/>
              </a:xfrm>
              <a:prstGeom prst="rect">
                <a:avLst/>
              </a:prstGeom>
              <a:solidFill>
                <a:srgbClr val="4BACC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433748" y="2674468"/>
                <a:ext cx="1474513" cy="161698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lèche vers le bas 88"/>
              <p:cNvSpPr/>
              <p:nvPr/>
            </p:nvSpPr>
            <p:spPr>
              <a:xfrm rot="19617627">
                <a:off x="2613826" y="1584381"/>
                <a:ext cx="420075" cy="1159315"/>
              </a:xfrm>
              <a:prstGeom prst="downArrow">
                <a:avLst>
                  <a:gd name="adj1" fmla="val 44558"/>
                  <a:gd name="adj2" fmla="val 53246"/>
                </a:avLst>
              </a:pr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ysClr val="window" lastClr="FFFFFF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lèche vers le bas 89"/>
              <p:cNvSpPr/>
              <p:nvPr/>
            </p:nvSpPr>
            <p:spPr>
              <a:xfrm rot="12450623">
                <a:off x="1735962" y="1480035"/>
                <a:ext cx="420075" cy="1159315"/>
              </a:xfrm>
              <a:prstGeom prst="downArrow">
                <a:avLst>
                  <a:gd name="adj1" fmla="val 44558"/>
                  <a:gd name="adj2" fmla="val 53246"/>
                </a:avLst>
              </a:prstGeom>
              <a:gradFill>
                <a:gsLst>
                  <a:gs pos="100000">
                    <a:sysClr val="windowText" lastClr="000000"/>
                  </a:gs>
                  <a:gs pos="0">
                    <a:srgbClr val="C0504D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lèche vers le bas 90"/>
              <p:cNvSpPr/>
              <p:nvPr/>
            </p:nvSpPr>
            <p:spPr>
              <a:xfrm rot="12450623">
                <a:off x="1855670" y="1514905"/>
                <a:ext cx="420075" cy="1159315"/>
              </a:xfrm>
              <a:prstGeom prst="downArrow">
                <a:avLst>
                  <a:gd name="adj1" fmla="val 44558"/>
                  <a:gd name="adj2" fmla="val 53246"/>
                </a:avLst>
              </a:prstGeom>
              <a:gradFill>
                <a:gsLst>
                  <a:gs pos="100000">
                    <a:sysClr val="windowText" lastClr="000000"/>
                  </a:gs>
                  <a:gs pos="0">
                    <a:srgbClr val="9BBB59">
                      <a:alpha val="6800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lèche vers le bas 91"/>
              <p:cNvSpPr/>
              <p:nvPr/>
            </p:nvSpPr>
            <p:spPr>
              <a:xfrm rot="12450623">
                <a:off x="3151501" y="1514905"/>
                <a:ext cx="420075" cy="1159315"/>
              </a:xfrm>
              <a:prstGeom prst="downArrow">
                <a:avLst>
                  <a:gd name="adj1" fmla="val 44558"/>
                  <a:gd name="adj2" fmla="val 53246"/>
                </a:avLst>
              </a:prstGeom>
              <a:gradFill>
                <a:gsLst>
                  <a:gs pos="100000">
                    <a:sysClr val="windowText" lastClr="000000"/>
                  </a:gs>
                  <a:gs pos="0">
                    <a:srgbClr val="C0504D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lèche vers le bas 92"/>
              <p:cNvSpPr/>
              <p:nvPr/>
            </p:nvSpPr>
            <p:spPr>
              <a:xfrm rot="12450623">
                <a:off x="3271209" y="1549775"/>
                <a:ext cx="420075" cy="1159315"/>
              </a:xfrm>
              <a:prstGeom prst="downArrow">
                <a:avLst>
                  <a:gd name="adj1" fmla="val 44558"/>
                  <a:gd name="adj2" fmla="val 53246"/>
                </a:avLst>
              </a:prstGeom>
              <a:gradFill>
                <a:gsLst>
                  <a:gs pos="100000">
                    <a:sysClr val="windowText" lastClr="000000"/>
                  </a:gs>
                  <a:gs pos="0">
                    <a:srgbClr val="9BBB59">
                      <a:alpha val="6800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959959" y="4718140"/>
                  <a:ext cx="949708" cy="576064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sx="102000" sy="102000" algn="ctr" rotWithShape="0">
                    <a:prstClr val="black">
                      <a:alpha val="40000"/>
                    </a:prstClr>
                  </a:outerShdw>
                  <a:reflection endPos="0" dist="50800" dir="5400000" sy="-100000" algn="bl" rotWithShape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fr-FR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fr-FR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959" y="4718140"/>
                  <a:ext cx="949708" cy="57606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>
                  <a:outerShdw sx="102000" sy="102000" algn="ctr" rotWithShape="0">
                    <a:prstClr val="black">
                      <a:alpha val="40000"/>
                    </a:prstClr>
                  </a:outerShdw>
                  <a:reflection endPos="0" dist="50800" dir="5400000" sy="-100000" algn="bl" rotWithShape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2430108" y="4759344"/>
                  <a:ext cx="949708" cy="576064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sx="102000" sy="102000" algn="ctr" rotWithShape="0">
                    <a:prstClr val="black">
                      <a:alpha val="40000"/>
                    </a:prstClr>
                  </a:outerShdw>
                  <a:reflection endPos="0" dist="50800" dir="5400000" sy="-100000" algn="bl" rotWithShape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fr-FR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fr-FR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108" y="4759344"/>
                  <a:ext cx="949708" cy="5760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>
                  <a:outerShdw sx="102000" sy="102000" algn="ctr" rotWithShape="0">
                    <a:prstClr val="black">
                      <a:alpha val="40000"/>
                    </a:prstClr>
                  </a:outerShdw>
                  <a:reflection endPos="0" dist="50800" dir="5400000" sy="-100000" algn="bl" rotWithShape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3240283" y="3574135"/>
                  <a:ext cx="1002582" cy="3931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9BBB59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9BBB59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9BBB59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BBB5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BBB5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283" y="3574135"/>
                  <a:ext cx="1002582" cy="3931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3230825" y="3299087"/>
                  <a:ext cx="1002582" cy="3931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504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504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504D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504D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504D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504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504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504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0825" y="3299087"/>
                  <a:ext cx="1002582" cy="3931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1064873" y="3574135"/>
                  <a:ext cx="997260" cy="3931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9BBB59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9BBB59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9BBB59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BBB5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BBB5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873" y="3574135"/>
                  <a:ext cx="997260" cy="3931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1055415" y="3299087"/>
                  <a:ext cx="997260" cy="3931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504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504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504D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504D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0" lang="fr-FR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504D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504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504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504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504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415" y="3299087"/>
                  <a:ext cx="997260" cy="39312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Forme libre 99"/>
            <p:cNvSpPr/>
            <p:nvPr/>
          </p:nvSpPr>
          <p:spPr>
            <a:xfrm>
              <a:off x="1225919" y="3175168"/>
              <a:ext cx="2861075" cy="199072"/>
            </a:xfrm>
            <a:custGeom>
              <a:avLst/>
              <a:gdLst>
                <a:gd name="connsiteX0" fmla="*/ 0 w 10420350"/>
                <a:gd name="connsiteY0" fmla="*/ 483094 h 1029199"/>
                <a:gd name="connsiteX1" fmla="*/ 5172075 w 10420350"/>
                <a:gd name="connsiteY1" fmla="*/ 1016494 h 1029199"/>
                <a:gd name="connsiteX2" fmla="*/ 7943850 w 10420350"/>
                <a:gd name="connsiteY2" fmla="*/ 6844 h 1029199"/>
                <a:gd name="connsiteX3" fmla="*/ 10420350 w 10420350"/>
                <a:gd name="connsiteY3" fmla="*/ 587869 h 102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350" h="1029199">
                  <a:moveTo>
                    <a:pt x="0" y="483094"/>
                  </a:moveTo>
                  <a:cubicBezTo>
                    <a:pt x="1924050" y="789481"/>
                    <a:pt x="3848100" y="1095869"/>
                    <a:pt x="5172075" y="1016494"/>
                  </a:cubicBezTo>
                  <a:cubicBezTo>
                    <a:pt x="6496050" y="937119"/>
                    <a:pt x="7069138" y="78281"/>
                    <a:pt x="7943850" y="6844"/>
                  </a:cubicBezTo>
                  <a:cubicBezTo>
                    <a:pt x="8818562" y="-64593"/>
                    <a:pt x="9886950" y="443406"/>
                    <a:pt x="10420350" y="587869"/>
                  </a:cubicBezTo>
                </a:path>
              </a:pathLst>
            </a:custGeom>
            <a:noFill/>
            <a:ln w="25400" cap="flat" cmpd="sng" algn="ctr">
              <a:solidFill>
                <a:srgbClr val="C0504D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orme libre 100"/>
            <p:cNvSpPr/>
            <p:nvPr/>
          </p:nvSpPr>
          <p:spPr>
            <a:xfrm flipV="1">
              <a:off x="1235479" y="3230803"/>
              <a:ext cx="2861075" cy="184337"/>
            </a:xfrm>
            <a:custGeom>
              <a:avLst/>
              <a:gdLst>
                <a:gd name="connsiteX0" fmla="*/ 0 w 10420350"/>
                <a:gd name="connsiteY0" fmla="*/ 483094 h 1029199"/>
                <a:gd name="connsiteX1" fmla="*/ 5172075 w 10420350"/>
                <a:gd name="connsiteY1" fmla="*/ 1016494 h 1029199"/>
                <a:gd name="connsiteX2" fmla="*/ 7943850 w 10420350"/>
                <a:gd name="connsiteY2" fmla="*/ 6844 h 1029199"/>
                <a:gd name="connsiteX3" fmla="*/ 10420350 w 10420350"/>
                <a:gd name="connsiteY3" fmla="*/ 587869 h 102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350" h="1029199">
                  <a:moveTo>
                    <a:pt x="0" y="483094"/>
                  </a:moveTo>
                  <a:cubicBezTo>
                    <a:pt x="1924050" y="789481"/>
                    <a:pt x="3848100" y="1095869"/>
                    <a:pt x="5172075" y="1016494"/>
                  </a:cubicBezTo>
                  <a:cubicBezTo>
                    <a:pt x="6496050" y="937119"/>
                    <a:pt x="7069138" y="78281"/>
                    <a:pt x="7943850" y="6844"/>
                  </a:cubicBezTo>
                  <a:cubicBezTo>
                    <a:pt x="8818562" y="-64593"/>
                    <a:pt x="9886950" y="443406"/>
                    <a:pt x="10420350" y="587869"/>
                  </a:cubicBezTo>
                </a:path>
              </a:pathLst>
            </a:custGeom>
            <a:noFill/>
            <a:ln w="25400" cap="flat" cmpd="sng" algn="ctr">
              <a:solidFill>
                <a:srgbClr val="8CAF47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2" name="Connecteur droit 101"/>
            <p:cNvCxnSpPr/>
            <p:nvPr/>
          </p:nvCxnSpPr>
          <p:spPr>
            <a:xfrm>
              <a:off x="-449115" y="3492313"/>
              <a:ext cx="1372376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dash"/>
            </a:ln>
            <a:effectLst/>
          </p:spPr>
        </p:cxnSp>
      </p:grpSp>
      <p:pic>
        <p:nvPicPr>
          <p:cNvPr id="10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 bwMode="auto">
          <a:xfrm>
            <a:off x="7152344" y="5192610"/>
            <a:ext cx="2085975" cy="125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Flèche droite 103"/>
          <p:cNvSpPr/>
          <p:nvPr/>
        </p:nvSpPr>
        <p:spPr>
          <a:xfrm rot="2754251">
            <a:off x="5142632" y="4093554"/>
            <a:ext cx="3314806" cy="785738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33000">
                <a:sysClr val="windowText" lastClr="000000"/>
              </a:gs>
              <a:gs pos="0">
                <a:sysClr val="windowText" lastClr="000000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Flèche droite 104"/>
          <p:cNvSpPr/>
          <p:nvPr/>
        </p:nvSpPr>
        <p:spPr>
          <a:xfrm rot="18889449">
            <a:off x="8239718" y="4622655"/>
            <a:ext cx="1531869" cy="785738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13000">
                <a:srgbClr val="4BACC6">
                  <a:alpha val="68000"/>
                </a:srgbClr>
              </a:gs>
              <a:gs pos="76000">
                <a:sysClr val="windowText" lastClr="000000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462576" y="5636827"/>
                <a:ext cx="1229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𝑻𝑭𝑬</m:t>
                      </m:r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𝒙</m:t>
                      </m:r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𝒚</m:t>
                      </m:r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576" y="5636827"/>
                <a:ext cx="122982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001">
            <a:off x="8433057" y="3430286"/>
            <a:ext cx="2688372" cy="16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 flipH="1">
                <a:off x="146952" y="1370215"/>
                <a:ext cx="9274634" cy="2171680"/>
              </a:xfrm>
              <a:prstGeom prst="rect">
                <a:avLst/>
              </a:prstGeom>
              <a:gradFill>
                <a:gsLst>
                  <a:gs pos="100000">
                    <a:srgbClr val="001848"/>
                  </a:gs>
                  <a:gs pos="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WaveFront Error</a:t>
                </a: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En </a:t>
                </a:r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cas de variation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d’épaisseur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𝑇𝐹𝐸</m:t>
                    </m:r>
                    <m:d>
                      <m:dPr>
                        <m:ctrlP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, </a:t>
                </a:r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la phase réfléchie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diffère localement.</a:t>
                </a:r>
                <a:endParaRPr lang="fr-FR" sz="20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L’onde </a:t>
                </a:r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réfléchie n’est donc plus plane et a un « relief » : </a:t>
                </a:r>
                <a:r>
                  <a:rPr lang="fr-FR" sz="2000" b="1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WaveFront Error (WFE).</a:t>
                </a: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Ce </a:t>
                </a:r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relief dépend : de 𝜆,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AoI, </a:t>
                </a:r>
                <a:r>
                  <a:rPr lang="fr-FR" sz="2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P, et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des TFE en chaque couche (épaisseurs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).</a:t>
                </a:r>
                <a:endParaRPr lang="fr-FR" sz="20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𝑷𝑺𝑭</m:t>
                    </m:r>
                    <m:d>
                      <m:dPr>
                        <m:ctrlPr>
                          <a:rPr lang="fr-FR" sz="2000" b="1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fr-FR" sz="2000" b="1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,…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𝐹𝑇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fr-FR" sz="20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𝑂𝑢𝑣</m:t>
                                </m:r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,…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fr-FR" sz="2000" i="1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2000" i="1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fr-FR" sz="2000" i="1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fr-FR" sz="2000" i="1">
                                            <a:solidFill>
                                              <a:schemeClr val="accent1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𝜆</m:t>
                                        </m:r>
                                      </m:den>
                                    </m:f>
                                    <m:r>
                                      <a:rPr lang="fr-FR" sz="2000" b="1" i="1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𝑾𝑭𝑬</m:t>
                                    </m:r>
                                    <m:d>
                                      <m:dPr>
                                        <m:ctrlPr>
                                          <a:rPr lang="fr-FR" sz="2000" b="1" i="1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000" b="1" i="1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𝝀</m:t>
                                        </m:r>
                                        <m:r>
                                          <a:rPr lang="fr-FR" sz="2000" b="1" i="1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,…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fr-FR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endParaRPr lang="fr-FR" sz="2000" dirty="0">
                  <a:solidFill>
                    <a:schemeClr val="accent1">
                      <a:lumMod val="20000"/>
                      <a:lumOff val="80000"/>
                    </a:schemeClr>
                  </a:solidFill>
                  <a:sym typeface="Wingdings" panose="05000000000000000000" pitchFamily="2" charset="2"/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/>
                        <a:sym typeface="Wingdings" panose="05000000000000000000" pitchFamily="2" charset="2"/>
                      </a:rPr>
                      <m:t>𝑾𝑭𝑬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𝝀</m:t>
                        </m:r>
                      </m:e>
                    </m:d>
                    <m:r>
                      <a:rPr lang="fr-FR" sz="2000" b="1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/>
                        <a:sym typeface="Wingdings" panose="05000000000000000000" pitchFamily="2" charset="2"/>
                      </a:rPr>
                      <m:t>→</m:t>
                    </m:r>
                    <m:r>
                      <a:rPr lang="fr-FR" sz="2000" b="1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/>
                        <a:sym typeface="Wingdings" panose="05000000000000000000" pitchFamily="2" charset="2"/>
                      </a:rPr>
                      <m:t>𝑷𝑺𝑭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𝝀</m:t>
                        </m:r>
                      </m:e>
                    </m:d>
                    <m:r>
                      <a:rPr lang="fr-FR" sz="2000" b="1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fr-FR" sz="20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Impact sur </a:t>
                </a:r>
                <a:r>
                  <a:rPr lang="fr-FR" sz="20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VIS.</a:t>
                </a:r>
                <a:endParaRPr lang="fr-FR" sz="20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6952" y="1370215"/>
                <a:ext cx="9274634" cy="2171680"/>
              </a:xfrm>
              <a:prstGeom prst="rect">
                <a:avLst/>
              </a:prstGeom>
              <a:blipFill rotWithShape="1">
                <a:blip r:embed="rId14"/>
                <a:stretch>
                  <a:fillRect l="-657" t="-1404" b="-1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 rot="18855852">
                <a:off x="7394501" y="3585665"/>
                <a:ext cx="3301492" cy="387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7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𝑾𝑭𝑬</m:t>
                      </m:r>
                      <m:r>
                        <a:rPr kumimoji="0" lang="fr-FR" sz="17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fr-FR" sz="17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𝐟</m:t>
                      </m:r>
                      <m:d>
                        <m:dPr>
                          <m:ctrlPr>
                            <a:rPr kumimoji="0" lang="fr-FR" sz="17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BACC6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fr-FR" sz="17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BACC6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𝝀</m:t>
                          </m:r>
                          <m:r>
                            <a:rPr kumimoji="0" lang="fr-FR" sz="17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BACC6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fr-FR" sz="17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BACC6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𝑨𝒐𝑰</m:t>
                          </m:r>
                          <m:r>
                            <a:rPr kumimoji="0" lang="fr-FR" sz="17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BACC6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fr-FR" sz="17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BACC6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𝑷</m:t>
                          </m:r>
                          <m:r>
                            <a:rPr kumimoji="0" lang="fr-FR" sz="17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BACC6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fr-FR" sz="17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BACC6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𝑻𝑭𝑬</m:t>
                          </m:r>
                          <m:d>
                            <m:dPr>
                              <m:ctrlPr>
                                <a:rPr kumimoji="0" lang="fr-FR" sz="17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BACC6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fr-FR" sz="17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BACC6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𝒙</m:t>
                              </m:r>
                              <m:r>
                                <a:rPr kumimoji="0" lang="fr-FR" sz="17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BACC6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,</m:t>
                              </m:r>
                              <m:r>
                                <a:rPr kumimoji="0" lang="fr-FR" sz="17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BACC6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55852">
                <a:off x="7394501" y="3585665"/>
                <a:ext cx="3301492" cy="38760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Ellipse 105"/>
          <p:cNvSpPr/>
          <p:nvPr/>
        </p:nvSpPr>
        <p:spPr>
          <a:xfrm rot="18481424">
            <a:off x="5472743" y="3404066"/>
            <a:ext cx="1161861" cy="720080"/>
          </a:xfrm>
          <a:prstGeom prst="ellipse">
            <a:avLst/>
          </a:prstGeom>
          <a:solidFill>
            <a:srgbClr val="EEECE1">
              <a:alpha val="58000"/>
            </a:srgb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Ellipse 106"/>
          <p:cNvSpPr/>
          <p:nvPr/>
        </p:nvSpPr>
        <p:spPr>
          <a:xfrm rot="18481424">
            <a:off x="5625143" y="3556466"/>
            <a:ext cx="1161861" cy="720080"/>
          </a:xfrm>
          <a:prstGeom prst="ellipse">
            <a:avLst/>
          </a:prstGeom>
          <a:solidFill>
            <a:srgbClr val="EEECE1">
              <a:alpha val="58000"/>
            </a:srgb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Ellipse 107"/>
          <p:cNvSpPr/>
          <p:nvPr/>
        </p:nvSpPr>
        <p:spPr>
          <a:xfrm rot="18481424">
            <a:off x="5777543" y="3708866"/>
            <a:ext cx="1161861" cy="720080"/>
          </a:xfrm>
          <a:prstGeom prst="ellipse">
            <a:avLst/>
          </a:prstGeom>
          <a:solidFill>
            <a:srgbClr val="EEECE1">
              <a:alpha val="58000"/>
            </a:srgb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Ellipse 108"/>
          <p:cNvSpPr/>
          <p:nvPr/>
        </p:nvSpPr>
        <p:spPr>
          <a:xfrm rot="18481424">
            <a:off x="5929943" y="3861266"/>
            <a:ext cx="1161861" cy="720080"/>
          </a:xfrm>
          <a:prstGeom prst="ellipse">
            <a:avLst/>
          </a:prstGeom>
          <a:solidFill>
            <a:srgbClr val="EEECE1">
              <a:alpha val="58000"/>
            </a:srgb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Ellipse 109"/>
          <p:cNvSpPr/>
          <p:nvPr/>
        </p:nvSpPr>
        <p:spPr>
          <a:xfrm rot="18481424">
            <a:off x="6082343" y="4013666"/>
            <a:ext cx="1161861" cy="720080"/>
          </a:xfrm>
          <a:prstGeom prst="ellipse">
            <a:avLst/>
          </a:prstGeom>
          <a:solidFill>
            <a:srgbClr val="EEECE1">
              <a:alpha val="58000"/>
            </a:srgb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Ellipse 110"/>
          <p:cNvSpPr/>
          <p:nvPr/>
        </p:nvSpPr>
        <p:spPr>
          <a:xfrm rot="18481424">
            <a:off x="6234743" y="4166066"/>
            <a:ext cx="1161861" cy="720080"/>
          </a:xfrm>
          <a:prstGeom prst="ellipse">
            <a:avLst/>
          </a:prstGeom>
          <a:solidFill>
            <a:srgbClr val="EEECE1">
              <a:alpha val="58000"/>
            </a:srgb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 rot="2628644">
                <a:off x="6965029" y="4830858"/>
                <a:ext cx="8002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𝝀</m:t>
                      </m:r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𝑰</m:t>
                      </m:r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28644">
                <a:off x="6965029" y="4830858"/>
                <a:ext cx="800219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6618" y="3824653"/>
            <a:ext cx="1472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Front d’onde plan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2285793" y="3558467"/>
            <a:ext cx="1753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Front d’onde dégradé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54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 flipH="1">
            <a:off x="144137" y="3425483"/>
            <a:ext cx="11011098" cy="3339327"/>
          </a:xfrm>
          <a:prstGeom prst="rect">
            <a:avLst/>
          </a:prstGeom>
          <a:gradFill>
            <a:gsLst>
              <a:gs pos="0">
                <a:srgbClr val="001848">
                  <a:alpha val="0"/>
                </a:srgbClr>
              </a:gs>
              <a:gs pos="47000">
                <a:srgbClr val="7030A0">
                  <a:alpha val="4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63385" y="3566972"/>
            <a:ext cx="5674179" cy="3018632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fr-FR" sz="3200" kern="0" dirty="0">
                <a:solidFill>
                  <a:prstClr val="white"/>
                </a:solidFill>
                <a:latin typeface="Calibri"/>
              </a:rPr>
              <a:t>	</a:t>
            </a:r>
            <a:r>
              <a:rPr lang="fr-FR" sz="3200" kern="0" dirty="0" smtClean="0">
                <a:solidFill>
                  <a:prstClr val="white"/>
                </a:solidFill>
                <a:latin typeface="Calibri"/>
              </a:rPr>
              <a:t>La lame dichroïque d’Euclid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46949" y="1280411"/>
                <a:ext cx="11723626" cy="1985303"/>
              </a:xfrm>
              <a:prstGeom prst="rect">
                <a:avLst/>
              </a:prstGeom>
              <a:gradFill>
                <a:gsLst>
                  <a:gs pos="100000">
                    <a:srgbClr val="001848"/>
                  </a:gs>
                  <a:gs pos="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Procédé de fabricatio</a:t>
                </a:r>
                <a:r>
                  <a:rPr lang="fr-FR" sz="20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n</a:t>
                </a:r>
                <a:endParaRPr lang="fr-FR" sz="2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L’empilement a été créé par Optical Balzer Jena (Magnetron PARMS) .</a:t>
                </a: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Plasma d’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Ar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arrache des particules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𝑵𝒃</m:t>
                    </m:r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(ou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𝑺𝒊</m:t>
                    </m:r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) d’une cible, formant une couche 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𝑵𝒃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(ou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accent6"/>
                        </a:solidFill>
                        <a:latin typeface="Cambria Math"/>
                      </a:rPr>
                      <m:t>𝑺𝒊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)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.</a:t>
                </a:r>
                <a:endParaRPr lang="fr-FR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endParaRPr lang="fr-FR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Erreurs systématiques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: non-uniformités dans le dépôt = </a:t>
                </a:r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variations d’épaisseur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(TFE) locales en chaque couche</a:t>
                </a: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Erreurs aléatoires: erreur sur l’épaisseur moyenne (incertitude du contrôle d’épaisseur.</a:t>
                </a: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49" y="1280411"/>
                <a:ext cx="11723626" cy="1985303"/>
              </a:xfrm>
              <a:prstGeom prst="rect">
                <a:avLst/>
              </a:prstGeom>
              <a:blipFill rotWithShape="1">
                <a:blip r:embed="rId2"/>
                <a:stretch>
                  <a:fillRect l="-520" t="-1534" b="-21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2199669" y="3819623"/>
                <a:ext cx="86914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Nb</a:t>
                </a:r>
                <a:r>
                  <a:rPr lang="fr-FR" b="1" kern="0" baseline="-25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fr-FR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r>
                      <a:rPr lang="fr-FR" b="1" i="1" kern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kumimoji="0" lang="en-US" sz="18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669" y="3819623"/>
                <a:ext cx="86914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338" t="-8333" r="-211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4801672" y="3843448"/>
                <a:ext cx="707245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</a:rPr>
                  <a:t>Si</a:t>
                </a:r>
                <a:r>
                  <a:rPr kumimoji="0" lang="fr-FR" sz="1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ker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r>
                      <a:rPr lang="fr-FR" b="1" i="1" kern="0" smtClean="0">
                        <a:solidFill>
                          <a:schemeClr val="accent6"/>
                        </a:solidFill>
                        <a:latin typeface="Cambria Math"/>
                      </a:rPr>
                      <m:t>𝑳</m:t>
                    </m:r>
                    <m:r>
                      <a:rPr lang="fr-FR" b="1" i="1" ker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kern="0" dirty="0">
                  <a:solidFill>
                    <a:schemeClr val="accent6"/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672" y="3843448"/>
                <a:ext cx="707245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7759" t="-5495" r="-2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/>
          <p:cNvSpPr txBox="1"/>
          <p:nvPr/>
        </p:nvSpPr>
        <p:spPr>
          <a:xfrm>
            <a:off x="2699295" y="6216272"/>
            <a:ext cx="19752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Contrôle épaisseur</a:t>
            </a: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851940" y="5918121"/>
            <a:ext cx="81144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</a:rPr>
              <a:t>Euclid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</a:rPr>
              <a:t>Dichro</a:t>
            </a: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</a:endParaRPr>
          </a:p>
        </p:txBody>
      </p:sp>
      <p:sp>
        <p:nvSpPr>
          <p:cNvPr id="46" name="Flèche droite 45"/>
          <p:cNvSpPr/>
          <p:nvPr/>
        </p:nvSpPr>
        <p:spPr>
          <a:xfrm rot="16683586">
            <a:off x="2760476" y="5595270"/>
            <a:ext cx="298763" cy="325012"/>
          </a:xfrm>
          <a:prstGeom prst="rightArrow">
            <a:avLst>
              <a:gd name="adj1" fmla="val 48382"/>
              <a:gd name="adj2" fmla="val 44783"/>
            </a:avLst>
          </a:prstGeom>
          <a:solidFill>
            <a:srgbClr val="4BACC6">
              <a:lumMod val="40000"/>
              <a:lumOff val="60000"/>
              <a:alpha val="6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92" y="3720557"/>
            <a:ext cx="2792599" cy="2792599"/>
          </a:xfrm>
          <a:prstGeom prst="ellipse">
            <a:avLst/>
          </a:prstGeom>
          <a:ln w="149225" cap="rnd">
            <a:solidFill>
              <a:schemeClr val="tx1"/>
            </a:solidFill>
          </a:ln>
          <a:effectLst>
            <a:outerShdw dist="292100" dir="5160000" sx="1000" sy="1000" rotWithShape="0">
              <a:schemeClr val="tx1">
                <a:alpha val="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0" b="56727"/>
          <a:stretch/>
        </p:blipFill>
        <p:spPr bwMode="auto">
          <a:xfrm>
            <a:off x="10070217" y="4401461"/>
            <a:ext cx="817408" cy="164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Connecteur droit avec flèche 49"/>
          <p:cNvCxnSpPr>
            <a:stCxn id="48" idx="3"/>
            <a:endCxn id="48" idx="7"/>
          </p:cNvCxnSpPr>
          <p:nvPr/>
        </p:nvCxnSpPr>
        <p:spPr>
          <a:xfrm flipV="1">
            <a:off x="7569559" y="4129524"/>
            <a:ext cx="1974665" cy="1974665"/>
          </a:xfrm>
          <a:prstGeom prst="straightConnector1">
            <a:avLst/>
          </a:prstGeom>
          <a:ln w="28575">
            <a:solidFill>
              <a:srgbClr val="00184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 rot="18880663">
                <a:off x="7369512" y="4747525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𝐷</m:t>
                      </m:r>
                      <m:r>
                        <a:rPr lang="fr-FR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=124 </m:t>
                      </m:r>
                      <m:r>
                        <a:rPr lang="fr-FR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80663">
                <a:off x="7369512" y="4747525"/>
                <a:ext cx="223224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070217" y="6206231"/>
            <a:ext cx="1267388" cy="38949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Erreurs de dépôt pour Euclid DC [8]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70217" y="3795163"/>
            <a:ext cx="817408" cy="57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Variation d’</a:t>
            </a:r>
            <a:r>
              <a:rPr lang="fr-FR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épai</a:t>
            </a: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.(%)</a:t>
            </a:r>
            <a:endParaRPr lang="fr-F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8" name="Groupe 77"/>
          <p:cNvGrpSpPr/>
          <p:nvPr/>
        </p:nvGrpSpPr>
        <p:grpSpPr>
          <a:xfrm>
            <a:off x="1996614" y="3716895"/>
            <a:ext cx="3891983" cy="3078342"/>
            <a:chOff x="3848369" y="2505063"/>
            <a:chExt cx="3891983" cy="3078342"/>
          </a:xfrm>
        </p:grpSpPr>
        <p:grpSp>
          <p:nvGrpSpPr>
            <p:cNvPr id="79" name="Groupe 78"/>
            <p:cNvGrpSpPr/>
            <p:nvPr/>
          </p:nvGrpSpPr>
          <p:grpSpPr>
            <a:xfrm>
              <a:off x="5015029" y="4329184"/>
              <a:ext cx="1357171" cy="756000"/>
              <a:chOff x="3718676" y="3144783"/>
              <a:chExt cx="1357171" cy="756000"/>
            </a:xfrm>
          </p:grpSpPr>
          <p:sp>
            <p:nvSpPr>
              <p:cNvPr id="116" name="Rectangle 115"/>
              <p:cNvSpPr>
                <a:spLocks/>
              </p:cNvSpPr>
              <p:nvPr/>
            </p:nvSpPr>
            <p:spPr>
              <a:xfrm>
                <a:off x="3809372" y="3144783"/>
                <a:ext cx="906644" cy="756000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3102605" lon="19019817" rev="1942773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718676" y="3709762"/>
                <a:ext cx="819051" cy="154472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259372" y="3510000"/>
                <a:ext cx="816475" cy="180000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1800000" lon="1739998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 flipV="1">
              <a:off x="4067943" y="4044232"/>
              <a:ext cx="3100037" cy="260864"/>
            </a:xfrm>
            <a:prstGeom prst="rect">
              <a:avLst/>
            </a:prstGeom>
            <a:gradFill>
              <a:gsLst>
                <a:gs pos="75000">
                  <a:srgbClr val="0070C0"/>
                </a:gs>
                <a:gs pos="25000">
                  <a:srgbClr val="0070C0"/>
                </a:gs>
                <a:gs pos="100000">
                  <a:srgbClr val="002060">
                    <a:lumMod val="60000"/>
                  </a:srgbClr>
                </a:gs>
                <a:gs pos="0">
                  <a:srgbClr val="002060">
                    <a:lumMod val="60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1" name="Groupe 80"/>
            <p:cNvGrpSpPr/>
            <p:nvPr/>
          </p:nvGrpSpPr>
          <p:grpSpPr>
            <a:xfrm>
              <a:off x="4064251" y="2505063"/>
              <a:ext cx="3103730" cy="3078342"/>
              <a:chOff x="4064251" y="2505063"/>
              <a:chExt cx="3103730" cy="3078342"/>
            </a:xfrm>
          </p:grpSpPr>
          <p:sp>
            <p:nvSpPr>
              <p:cNvPr id="97" name="Ellipse 96"/>
              <p:cNvSpPr/>
              <p:nvPr/>
            </p:nvSpPr>
            <p:spPr>
              <a:xfrm>
                <a:off x="4064251" y="3717032"/>
                <a:ext cx="3100037" cy="1086215"/>
              </a:xfrm>
              <a:prstGeom prst="ellipse">
                <a:avLst/>
              </a:prstGeom>
              <a:gradFill>
                <a:gsLst>
                  <a:gs pos="75000">
                    <a:srgbClr val="0070C0"/>
                  </a:gs>
                  <a:gs pos="25000">
                    <a:srgbClr val="0070C0"/>
                  </a:gs>
                  <a:gs pos="100000">
                    <a:srgbClr val="002060">
                      <a:lumMod val="60000"/>
                    </a:srgbClr>
                  </a:gs>
                  <a:gs pos="0">
                    <a:srgbClr val="002060">
                      <a:lumMod val="6000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8" name="Groupe 97"/>
              <p:cNvGrpSpPr/>
              <p:nvPr/>
            </p:nvGrpSpPr>
            <p:grpSpPr>
              <a:xfrm>
                <a:off x="4067944" y="2505063"/>
                <a:ext cx="3100037" cy="3078342"/>
                <a:chOff x="2843808" y="1889829"/>
                <a:chExt cx="3100037" cy="3078342"/>
              </a:xfrm>
              <a:scene3d>
                <a:camera prst="orthographicFront">
                  <a:rot lat="4200000" lon="0" rev="0"/>
                </a:camera>
                <a:lightRig rig="threePt" dir="t"/>
              </a:scene3d>
            </p:grpSpPr>
            <p:sp>
              <p:nvSpPr>
                <p:cNvPr id="99" name="Ellipse 98"/>
                <p:cNvSpPr/>
                <p:nvPr/>
              </p:nvSpPr>
              <p:spPr>
                <a:xfrm>
                  <a:off x="2843808" y="1889829"/>
                  <a:ext cx="3100037" cy="3078342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Ellipse 99"/>
                <p:cNvSpPr/>
                <p:nvPr/>
              </p:nvSpPr>
              <p:spPr>
                <a:xfrm>
                  <a:off x="4213826" y="1988840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Ellipse 100"/>
                <p:cNvSpPr/>
                <p:nvPr/>
              </p:nvSpPr>
              <p:spPr>
                <a:xfrm rot="5400000">
                  <a:off x="5463139" y="3249000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Ellipse 101"/>
                <p:cNvSpPr/>
                <p:nvPr/>
              </p:nvSpPr>
              <p:spPr>
                <a:xfrm rot="10800000">
                  <a:off x="4213826" y="4520008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Ellipse 102"/>
                <p:cNvSpPr/>
                <p:nvPr/>
              </p:nvSpPr>
              <p:spPr>
                <a:xfrm rot="16200000">
                  <a:off x="2942819" y="3249001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Ellipse 103"/>
                <p:cNvSpPr/>
                <p:nvPr/>
              </p:nvSpPr>
              <p:spPr>
                <a:xfrm rot="1320000">
                  <a:off x="4686262" y="2080600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Ellipse 104"/>
                <p:cNvSpPr/>
                <p:nvPr/>
              </p:nvSpPr>
              <p:spPr>
                <a:xfrm rot="6720000">
                  <a:off x="5372541" y="3717001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Ellipse 105"/>
                <p:cNvSpPr/>
                <p:nvPr/>
              </p:nvSpPr>
              <p:spPr>
                <a:xfrm rot="12120000">
                  <a:off x="3738070" y="4427458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Ellipse 106"/>
                <p:cNvSpPr/>
                <p:nvPr/>
              </p:nvSpPr>
              <p:spPr>
                <a:xfrm rot="17520000">
                  <a:off x="3035740" y="2772874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Ellipse 107"/>
                <p:cNvSpPr/>
                <p:nvPr/>
              </p:nvSpPr>
              <p:spPr>
                <a:xfrm rot="2700000">
                  <a:off x="5104893" y="2357932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Ellipse 108"/>
                <p:cNvSpPr/>
                <p:nvPr/>
              </p:nvSpPr>
              <p:spPr>
                <a:xfrm rot="8100000">
                  <a:off x="5097223" y="4132397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Ellipse 109"/>
                <p:cNvSpPr/>
                <p:nvPr/>
              </p:nvSpPr>
              <p:spPr>
                <a:xfrm rot="13500000">
                  <a:off x="3315087" y="4147738"/>
                  <a:ext cx="360000" cy="360000"/>
                </a:xfrm>
                <a:prstGeom prst="ellipse">
                  <a:avLst/>
                </a:prstGeom>
                <a:solidFill>
                  <a:srgbClr val="4BACC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Ellipse 110"/>
                <p:cNvSpPr/>
                <p:nvPr/>
              </p:nvSpPr>
              <p:spPr>
                <a:xfrm rot="18900000">
                  <a:off x="3315087" y="2350262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Ellipse 111"/>
                <p:cNvSpPr/>
                <p:nvPr/>
              </p:nvSpPr>
              <p:spPr>
                <a:xfrm rot="4020000">
                  <a:off x="5374072" y="2756879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Ellipse 112"/>
                <p:cNvSpPr/>
                <p:nvPr/>
              </p:nvSpPr>
              <p:spPr>
                <a:xfrm rot="9420000">
                  <a:off x="4702235" y="4399261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Ellipse 113"/>
                <p:cNvSpPr/>
                <p:nvPr/>
              </p:nvSpPr>
              <p:spPr>
                <a:xfrm rot="14820000">
                  <a:off x="3044120" y="3745885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Ellipse 114"/>
                <p:cNvSpPr/>
                <p:nvPr/>
              </p:nvSpPr>
              <p:spPr>
                <a:xfrm rot="20220000">
                  <a:off x="3717466" y="2079295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2" name="Ellipse 81"/>
            <p:cNvSpPr/>
            <p:nvPr/>
          </p:nvSpPr>
          <p:spPr>
            <a:xfrm>
              <a:off x="3939065" y="3208460"/>
              <a:ext cx="858237" cy="1333849"/>
            </a:xfrm>
            <a:prstGeom prst="ellipse">
              <a:avLst/>
            </a:prstGeom>
            <a:gradFill>
              <a:gsLst>
                <a:gs pos="23000">
                  <a:srgbClr val="FF0000">
                    <a:lumMod val="75000"/>
                  </a:srgbClr>
                </a:gs>
                <a:gs pos="76000">
                  <a:sysClr val="windowText" lastClr="000000">
                    <a:shade val="94000"/>
                    <a:satMod val="135000"/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3" name="Groupe 82"/>
            <p:cNvGrpSpPr/>
            <p:nvPr/>
          </p:nvGrpSpPr>
          <p:grpSpPr>
            <a:xfrm>
              <a:off x="3848369" y="2787125"/>
              <a:ext cx="1357171" cy="756000"/>
              <a:chOff x="3718676" y="3144783"/>
              <a:chExt cx="1357171" cy="756000"/>
            </a:xfrm>
          </p:grpSpPr>
          <p:sp>
            <p:nvSpPr>
              <p:cNvPr id="94" name="Rectangle 93"/>
              <p:cNvSpPr>
                <a:spLocks/>
              </p:cNvSpPr>
              <p:nvPr/>
            </p:nvSpPr>
            <p:spPr>
              <a:xfrm>
                <a:off x="3809372" y="3144783"/>
                <a:ext cx="906644" cy="75600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3102605" lon="19019817" rev="1942773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718676" y="3709762"/>
                <a:ext cx="819051" cy="154472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259372" y="3510000"/>
                <a:ext cx="816475" cy="180000"/>
              </a:xfrm>
              <a:prstGeom prst="rect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1800000" lon="1739998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e 83"/>
            <p:cNvGrpSpPr/>
            <p:nvPr/>
          </p:nvGrpSpPr>
          <p:grpSpPr>
            <a:xfrm>
              <a:off x="5015029" y="3969144"/>
              <a:ext cx="1357171" cy="756000"/>
              <a:chOff x="3718676" y="3144783"/>
              <a:chExt cx="1357171" cy="756000"/>
            </a:xfrm>
          </p:grpSpPr>
          <p:sp>
            <p:nvSpPr>
              <p:cNvPr id="91" name="Rectangle 90"/>
              <p:cNvSpPr>
                <a:spLocks/>
              </p:cNvSpPr>
              <p:nvPr/>
            </p:nvSpPr>
            <p:spPr>
              <a:xfrm>
                <a:off x="3809372" y="3144783"/>
                <a:ext cx="906644" cy="756000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3102605" lon="19019817" rev="1942773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718676" y="3709762"/>
                <a:ext cx="819051" cy="154472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259372" y="3510000"/>
                <a:ext cx="816475" cy="180000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1800000" lon="1739998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85" name="Connecteur droit 84"/>
            <p:cNvCxnSpPr/>
            <p:nvPr/>
          </p:nvCxnSpPr>
          <p:spPr>
            <a:xfrm flipV="1">
              <a:off x="5610716" y="2505063"/>
              <a:ext cx="0" cy="1464081"/>
            </a:xfrm>
            <a:prstGeom prst="line">
              <a:avLst/>
            </a:prstGeom>
            <a:noFill/>
            <a:ln w="57150" cap="flat" cmpd="sng" algn="ctr">
              <a:solidFill>
                <a:srgbClr val="8064A2"/>
              </a:solidFill>
              <a:prstDash val="solid"/>
            </a:ln>
            <a:effectLst/>
          </p:spPr>
        </p:cxnSp>
        <p:sp>
          <p:nvSpPr>
            <p:cNvPr id="86" name="Flèche en arc 85"/>
            <p:cNvSpPr/>
            <p:nvPr/>
          </p:nvSpPr>
          <p:spPr>
            <a:xfrm flipV="1">
              <a:off x="5111484" y="2901580"/>
              <a:ext cx="998086" cy="444294"/>
            </a:xfrm>
            <a:prstGeom prst="circularArrow">
              <a:avLst>
                <a:gd name="adj1" fmla="val 14532"/>
                <a:gd name="adj2" fmla="val 1488070"/>
                <a:gd name="adj3" fmla="val 1046779"/>
                <a:gd name="adj4" fmla="val 8811921"/>
                <a:gd name="adj5" fmla="val 20434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7" name="Groupe 86"/>
            <p:cNvGrpSpPr/>
            <p:nvPr/>
          </p:nvGrpSpPr>
          <p:grpSpPr>
            <a:xfrm>
              <a:off x="6383181" y="2817016"/>
              <a:ext cx="1357171" cy="756000"/>
              <a:chOff x="3718676" y="3144783"/>
              <a:chExt cx="1357171" cy="756000"/>
            </a:xfrm>
          </p:grpSpPr>
          <p:sp>
            <p:nvSpPr>
              <p:cNvPr id="88" name="Rectangle 87"/>
              <p:cNvSpPr>
                <a:spLocks/>
              </p:cNvSpPr>
              <p:nvPr/>
            </p:nvSpPr>
            <p:spPr>
              <a:xfrm>
                <a:off x="3809372" y="3144783"/>
                <a:ext cx="906644" cy="756000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3102605" lon="19019817" rev="1942773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718676" y="3709762"/>
                <a:ext cx="819051" cy="154472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259372" y="3510000"/>
                <a:ext cx="816475" cy="180000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1800000" lon="1739998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Flèche droite 2"/>
          <p:cNvSpPr/>
          <p:nvPr/>
        </p:nvSpPr>
        <p:spPr>
          <a:xfrm rot="17687176">
            <a:off x="2491316" y="5832558"/>
            <a:ext cx="422071" cy="2516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llipse 3"/>
              <p:cNvSpPr/>
              <p:nvPr/>
            </p:nvSpPr>
            <p:spPr>
              <a:xfrm rot="3771390">
                <a:off x="1349488" y="4340320"/>
                <a:ext cx="625135" cy="1501202"/>
              </a:xfrm>
              <a:prstGeom prst="ellipse">
                <a:avLst/>
              </a:pr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alpha val="26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Plasma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𝐴𝑟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Ellips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71390">
                <a:off x="1349488" y="4340320"/>
                <a:ext cx="625135" cy="1501202"/>
              </a:xfrm>
              <a:prstGeom prst="ellipse">
                <a:avLst/>
              </a:prstGeom>
              <a:blipFill rotWithShape="1">
                <a:blip r:embed="rId8"/>
                <a:stretch>
                  <a:fillRect b="-10274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Ellipse 119"/>
              <p:cNvSpPr/>
              <p:nvPr/>
            </p:nvSpPr>
            <p:spPr>
              <a:xfrm rot="2532885">
                <a:off x="1495856" y="4518818"/>
                <a:ext cx="625903" cy="1501202"/>
              </a:xfrm>
              <a:prstGeom prst="ellipse">
                <a:avLst/>
              </a:prstGeom>
              <a:gradFill>
                <a:gsLst>
                  <a:gs pos="1000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Ellips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32885">
                <a:off x="1495856" y="4518818"/>
                <a:ext cx="625903" cy="1501202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465049" y="3682712"/>
            <a:ext cx="1357171" cy="1082908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7887" y="3433249"/>
            <a:ext cx="2072658" cy="587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Chambre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 à vide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54498" y="3824675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 240 RPM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8064A2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2671502" y="5485675"/>
            <a:ext cx="380927" cy="146449"/>
          </a:xfrm>
          <a:prstGeom prst="ellipse">
            <a:avLst/>
          </a:prstGeom>
          <a:solidFill>
            <a:srgbClr val="FF5B5B"/>
          </a:solidFill>
          <a:ln>
            <a:solidFill>
              <a:srgbClr val="96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50477" y="5884904"/>
            <a:ext cx="947234" cy="55916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Procédé de fabrication Euclid DC [7]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068" y="-3517"/>
            <a:ext cx="12206068" cy="6858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>
          <a:xfrm flipH="1">
            <a:off x="144137" y="3425483"/>
            <a:ext cx="11011098" cy="3339327"/>
          </a:xfrm>
          <a:prstGeom prst="rect">
            <a:avLst/>
          </a:prstGeom>
          <a:gradFill>
            <a:gsLst>
              <a:gs pos="0">
                <a:srgbClr val="001848">
                  <a:alpha val="0"/>
                </a:srgbClr>
              </a:gs>
              <a:gs pos="47000">
                <a:srgbClr val="7030A0">
                  <a:alpha val="4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fr-FR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2" name="Rectangle à coins arrondis 191"/>
          <p:cNvSpPr/>
          <p:nvPr/>
        </p:nvSpPr>
        <p:spPr>
          <a:xfrm>
            <a:off x="963385" y="3566972"/>
            <a:ext cx="5674179" cy="3018632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222369"/>
            <a:ext cx="11299372" cy="840921"/>
          </a:xfrm>
          <a:prstGeom prst="rect">
            <a:avLst/>
          </a:prstGeom>
          <a:gradFill>
            <a:gsLst>
              <a:gs pos="0">
                <a:sysClr val="windowText" lastClr="000000"/>
              </a:gs>
              <a:gs pos="50000">
                <a:srgbClr val="002060"/>
              </a:gs>
              <a:gs pos="100000">
                <a:sysClr val="windowText" lastClr="0000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fr-FR" sz="3200" kern="0" dirty="0">
                <a:solidFill>
                  <a:prstClr val="white"/>
                </a:solidFill>
                <a:latin typeface="Calibri"/>
              </a:rPr>
              <a:t>	</a:t>
            </a:r>
            <a:r>
              <a:rPr lang="fr-FR" sz="3200" kern="0" dirty="0" smtClean="0">
                <a:solidFill>
                  <a:prstClr val="white"/>
                </a:solidFill>
                <a:latin typeface="Calibri"/>
              </a:rPr>
              <a:t>La lame dichroïque d’Euclid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0360" y="15977"/>
            <a:ext cx="1331640" cy="676120"/>
          </a:xfrm>
          <a:prstGeom prst="rect">
            <a:avLst/>
          </a:prstGeom>
          <a:solidFill>
            <a:srgbClr val="002060">
              <a:alpha val="6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sx="110000" sy="11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7D934-74E8-4AA8-B3F0-4308650B389B}" type="slidenum"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2199669" y="3819623"/>
            <a:ext cx="3309248" cy="2765981"/>
            <a:chOff x="5220072" y="1340769"/>
            <a:chExt cx="3309248" cy="27659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ZoneTexte 41"/>
                <p:cNvSpPr txBox="1"/>
                <p:nvPr/>
              </p:nvSpPr>
              <p:spPr>
                <a:xfrm>
                  <a:off x="5220072" y="1340769"/>
                  <a:ext cx="86914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Nb</a:t>
                  </a:r>
                  <a:r>
                    <a:rPr lang="fr-FR" b="1" kern="0" baseline="-2500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b="1" i="1" kern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fr-FR" b="1" i="1" kern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𝑯</m:t>
                      </m:r>
                      <m:r>
                        <a:rPr lang="fr-FR" b="1" i="1" kern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endParaRPr kumimoji="0" lang="en-US" sz="1800" b="1" i="0" u="none" strike="noStrike" kern="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2" name="ZoneText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1340769"/>
                  <a:ext cx="869149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338" t="-8333" r="-2113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/>
                <p:cNvSpPr txBox="1"/>
                <p:nvPr/>
              </p:nvSpPr>
              <p:spPr>
                <a:xfrm>
                  <a:off x="7822075" y="1364594"/>
                  <a:ext cx="707245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kumimoji="0" lang="fr-FR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</a:rPr>
                    <a:t>Si</a:t>
                  </a:r>
                  <a:r>
                    <a:rPr kumimoji="0" lang="fr-FR" sz="18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b="1" i="1" kern="0">
                          <a:solidFill>
                            <a:schemeClr val="accent6"/>
                          </a:solidFill>
                          <a:latin typeface="Cambria Math"/>
                        </a:rPr>
                        <m:t>(</m:t>
                      </m:r>
                      <m:r>
                        <a:rPr lang="fr-FR" b="1" i="1" kern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𝑳</m:t>
                      </m:r>
                      <m:r>
                        <a:rPr lang="fr-FR" b="1" i="1" kern="0">
                          <a:solidFill>
                            <a:schemeClr val="accent6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endParaRPr lang="en-US" b="1" kern="0" dirty="0">
                    <a:solidFill>
                      <a:schemeClr val="accent6"/>
                    </a:solidFill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075" y="1364594"/>
                  <a:ext cx="707245" cy="55399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759" t="-5495" r="-25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ZoneTexte 43"/>
            <p:cNvSpPr txBox="1"/>
            <p:nvPr/>
          </p:nvSpPr>
          <p:spPr>
            <a:xfrm>
              <a:off x="5719698" y="3737418"/>
              <a:ext cx="19752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Contrôle épaisseur</a:t>
              </a:r>
              <a:endPara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6" name="Flèche droite 45"/>
            <p:cNvSpPr/>
            <p:nvPr/>
          </p:nvSpPr>
          <p:spPr>
            <a:xfrm rot="16683586">
              <a:off x="5780879" y="3116416"/>
              <a:ext cx="298763" cy="325012"/>
            </a:xfrm>
            <a:prstGeom prst="rightArrow">
              <a:avLst>
                <a:gd name="adj1" fmla="val 48382"/>
                <a:gd name="adj2" fmla="val 44783"/>
              </a:avLst>
            </a:prstGeom>
            <a:solidFill>
              <a:srgbClr val="4BACC6">
                <a:lumMod val="40000"/>
                <a:lumOff val="60000"/>
                <a:alpha val="62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74901" y="1345821"/>
              <a:ext cx="10967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 240 RPM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60000"/>
                    <a:lumOff val="4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6" name="Groupe 145"/>
          <p:cNvGrpSpPr/>
          <p:nvPr/>
        </p:nvGrpSpPr>
        <p:grpSpPr>
          <a:xfrm>
            <a:off x="1992916" y="3712826"/>
            <a:ext cx="3891983" cy="3078342"/>
            <a:chOff x="3848369" y="2505063"/>
            <a:chExt cx="3891983" cy="3078342"/>
          </a:xfrm>
        </p:grpSpPr>
        <p:grpSp>
          <p:nvGrpSpPr>
            <p:cNvPr id="147" name="Groupe 146"/>
            <p:cNvGrpSpPr/>
            <p:nvPr/>
          </p:nvGrpSpPr>
          <p:grpSpPr>
            <a:xfrm>
              <a:off x="5015029" y="4329184"/>
              <a:ext cx="1357171" cy="756000"/>
              <a:chOff x="3718676" y="3144783"/>
              <a:chExt cx="1357171" cy="756000"/>
            </a:xfrm>
          </p:grpSpPr>
          <p:sp>
            <p:nvSpPr>
              <p:cNvPr id="184" name="Rectangle 183"/>
              <p:cNvSpPr>
                <a:spLocks/>
              </p:cNvSpPr>
              <p:nvPr/>
            </p:nvSpPr>
            <p:spPr>
              <a:xfrm>
                <a:off x="3809372" y="3144783"/>
                <a:ext cx="906644" cy="756000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3102605" lon="19019817" rev="1942773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718676" y="3709762"/>
                <a:ext cx="819051" cy="154472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4259372" y="3510000"/>
                <a:ext cx="816475" cy="180000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1800000" lon="1739998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 flipV="1">
              <a:off x="4067943" y="4044232"/>
              <a:ext cx="3100037" cy="260864"/>
            </a:xfrm>
            <a:prstGeom prst="rect">
              <a:avLst/>
            </a:prstGeom>
            <a:gradFill>
              <a:gsLst>
                <a:gs pos="75000">
                  <a:srgbClr val="0070C0"/>
                </a:gs>
                <a:gs pos="25000">
                  <a:srgbClr val="0070C0"/>
                </a:gs>
                <a:gs pos="100000">
                  <a:srgbClr val="002060">
                    <a:lumMod val="60000"/>
                  </a:srgbClr>
                </a:gs>
                <a:gs pos="0">
                  <a:srgbClr val="002060">
                    <a:lumMod val="60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9" name="Groupe 148"/>
            <p:cNvGrpSpPr/>
            <p:nvPr/>
          </p:nvGrpSpPr>
          <p:grpSpPr>
            <a:xfrm>
              <a:off x="4064251" y="2505063"/>
              <a:ext cx="3103730" cy="3078342"/>
              <a:chOff x="4064251" y="2505063"/>
              <a:chExt cx="3103730" cy="3078342"/>
            </a:xfrm>
          </p:grpSpPr>
          <p:sp>
            <p:nvSpPr>
              <p:cNvPr id="165" name="Ellipse 164"/>
              <p:cNvSpPr/>
              <p:nvPr/>
            </p:nvSpPr>
            <p:spPr>
              <a:xfrm>
                <a:off x="4064251" y="3717032"/>
                <a:ext cx="3100037" cy="1086215"/>
              </a:xfrm>
              <a:prstGeom prst="ellipse">
                <a:avLst/>
              </a:prstGeom>
              <a:gradFill>
                <a:gsLst>
                  <a:gs pos="75000">
                    <a:srgbClr val="0070C0"/>
                  </a:gs>
                  <a:gs pos="25000">
                    <a:srgbClr val="0070C0"/>
                  </a:gs>
                  <a:gs pos="100000">
                    <a:srgbClr val="002060">
                      <a:lumMod val="60000"/>
                    </a:srgbClr>
                  </a:gs>
                  <a:gs pos="0">
                    <a:srgbClr val="002060">
                      <a:lumMod val="6000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6" name="Groupe 165"/>
              <p:cNvGrpSpPr/>
              <p:nvPr/>
            </p:nvGrpSpPr>
            <p:grpSpPr>
              <a:xfrm>
                <a:off x="4067944" y="2505063"/>
                <a:ext cx="3100037" cy="3078342"/>
                <a:chOff x="2843808" y="1889829"/>
                <a:chExt cx="3100037" cy="3078342"/>
              </a:xfrm>
              <a:scene3d>
                <a:camera prst="orthographicFront">
                  <a:rot lat="4200000" lon="0" rev="0"/>
                </a:camera>
                <a:lightRig rig="threePt" dir="t"/>
              </a:scene3d>
            </p:grpSpPr>
            <p:sp>
              <p:nvSpPr>
                <p:cNvPr id="167" name="Ellipse 166"/>
                <p:cNvSpPr/>
                <p:nvPr/>
              </p:nvSpPr>
              <p:spPr>
                <a:xfrm>
                  <a:off x="2843808" y="1889829"/>
                  <a:ext cx="3100037" cy="3078342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Ellipse 167"/>
                <p:cNvSpPr/>
                <p:nvPr/>
              </p:nvSpPr>
              <p:spPr>
                <a:xfrm>
                  <a:off x="4213826" y="1988840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 rot="5400000">
                  <a:off x="5463139" y="3249000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Ellipse 169"/>
                <p:cNvSpPr/>
                <p:nvPr/>
              </p:nvSpPr>
              <p:spPr>
                <a:xfrm rot="10800000">
                  <a:off x="4213826" y="4520008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 rot="16200000">
                  <a:off x="2942819" y="3249001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Ellipse 171"/>
                <p:cNvSpPr/>
                <p:nvPr/>
              </p:nvSpPr>
              <p:spPr>
                <a:xfrm rot="1320000">
                  <a:off x="4686262" y="2080600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 rot="6720000">
                  <a:off x="5372541" y="3717001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Ellipse 173"/>
                <p:cNvSpPr/>
                <p:nvPr/>
              </p:nvSpPr>
              <p:spPr>
                <a:xfrm rot="12120000">
                  <a:off x="3738070" y="4427458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 rot="17520000">
                  <a:off x="3035740" y="2772874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Ellipse 175"/>
                <p:cNvSpPr/>
                <p:nvPr/>
              </p:nvSpPr>
              <p:spPr>
                <a:xfrm rot="2700000">
                  <a:off x="5104893" y="2357932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Ellipse 176"/>
                <p:cNvSpPr/>
                <p:nvPr/>
              </p:nvSpPr>
              <p:spPr>
                <a:xfrm rot="8100000">
                  <a:off x="5097223" y="4132397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Ellipse 177"/>
                <p:cNvSpPr/>
                <p:nvPr/>
              </p:nvSpPr>
              <p:spPr>
                <a:xfrm rot="13500000">
                  <a:off x="3315087" y="4147738"/>
                  <a:ext cx="360000" cy="360000"/>
                </a:xfrm>
                <a:prstGeom prst="ellipse">
                  <a:avLst/>
                </a:prstGeom>
                <a:solidFill>
                  <a:srgbClr val="4BACC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Ellipse 178"/>
                <p:cNvSpPr/>
                <p:nvPr/>
              </p:nvSpPr>
              <p:spPr>
                <a:xfrm rot="18900000">
                  <a:off x="3315087" y="2350262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Ellipse 179"/>
                <p:cNvSpPr/>
                <p:nvPr/>
              </p:nvSpPr>
              <p:spPr>
                <a:xfrm rot="4020000">
                  <a:off x="5374072" y="2756879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Ellipse 180"/>
                <p:cNvSpPr/>
                <p:nvPr/>
              </p:nvSpPr>
              <p:spPr>
                <a:xfrm rot="9420000">
                  <a:off x="4702235" y="4399261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Ellipse 181"/>
                <p:cNvSpPr/>
                <p:nvPr/>
              </p:nvSpPr>
              <p:spPr>
                <a:xfrm rot="14820000">
                  <a:off x="3044120" y="3745885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Ellipse 182"/>
                <p:cNvSpPr/>
                <p:nvPr/>
              </p:nvSpPr>
              <p:spPr>
                <a:xfrm rot="20220000">
                  <a:off x="3717466" y="2079295"/>
                  <a:ext cx="360000" cy="360000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0" name="Groupe 149"/>
            <p:cNvGrpSpPr/>
            <p:nvPr/>
          </p:nvGrpSpPr>
          <p:grpSpPr>
            <a:xfrm>
              <a:off x="3848369" y="2787125"/>
              <a:ext cx="1357171" cy="756000"/>
              <a:chOff x="3718676" y="3144783"/>
              <a:chExt cx="1357171" cy="756000"/>
            </a:xfrm>
          </p:grpSpPr>
          <p:sp>
            <p:nvSpPr>
              <p:cNvPr id="162" name="Rectangle 161"/>
              <p:cNvSpPr>
                <a:spLocks/>
              </p:cNvSpPr>
              <p:nvPr/>
            </p:nvSpPr>
            <p:spPr>
              <a:xfrm>
                <a:off x="3809372" y="3144783"/>
                <a:ext cx="906644" cy="75600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3102605" lon="19019817" rev="1942773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718676" y="3709762"/>
                <a:ext cx="819051" cy="154472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259372" y="3510000"/>
                <a:ext cx="816475" cy="180000"/>
              </a:xfrm>
              <a:prstGeom prst="rect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1800000" lon="1739998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e 150"/>
            <p:cNvGrpSpPr/>
            <p:nvPr/>
          </p:nvGrpSpPr>
          <p:grpSpPr>
            <a:xfrm>
              <a:off x="5015029" y="3969144"/>
              <a:ext cx="1357171" cy="756000"/>
              <a:chOff x="3718676" y="3144783"/>
              <a:chExt cx="1357171" cy="756000"/>
            </a:xfrm>
          </p:grpSpPr>
          <p:sp>
            <p:nvSpPr>
              <p:cNvPr id="159" name="Rectangle 158"/>
              <p:cNvSpPr>
                <a:spLocks/>
              </p:cNvSpPr>
              <p:nvPr/>
            </p:nvSpPr>
            <p:spPr>
              <a:xfrm>
                <a:off x="3809372" y="3144783"/>
                <a:ext cx="906644" cy="756000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3102605" lon="19019817" rev="1942773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718676" y="3709762"/>
                <a:ext cx="819051" cy="154472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259372" y="3510000"/>
                <a:ext cx="816475" cy="180000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1800000" lon="1739998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52" name="Connecteur droit 151"/>
            <p:cNvCxnSpPr/>
            <p:nvPr/>
          </p:nvCxnSpPr>
          <p:spPr>
            <a:xfrm flipV="1">
              <a:off x="5610716" y="2505063"/>
              <a:ext cx="0" cy="1464081"/>
            </a:xfrm>
            <a:prstGeom prst="line">
              <a:avLst/>
            </a:prstGeom>
            <a:noFill/>
            <a:ln w="57150" cap="flat" cmpd="sng" algn="ctr">
              <a:solidFill>
                <a:srgbClr val="8064A2"/>
              </a:solidFill>
              <a:prstDash val="solid"/>
            </a:ln>
            <a:effectLst/>
          </p:spPr>
        </p:cxnSp>
        <p:sp>
          <p:nvSpPr>
            <p:cNvPr id="153" name="Flèche en arc 152"/>
            <p:cNvSpPr/>
            <p:nvPr/>
          </p:nvSpPr>
          <p:spPr>
            <a:xfrm flipV="1">
              <a:off x="5111484" y="2901580"/>
              <a:ext cx="998086" cy="444294"/>
            </a:xfrm>
            <a:prstGeom prst="circularArrow">
              <a:avLst>
                <a:gd name="adj1" fmla="val 14532"/>
                <a:gd name="adj2" fmla="val 1488070"/>
                <a:gd name="adj3" fmla="val 1046779"/>
                <a:gd name="adj4" fmla="val 8811921"/>
                <a:gd name="adj5" fmla="val 20434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Ellipse 153"/>
            <p:cNvSpPr/>
            <p:nvPr/>
          </p:nvSpPr>
          <p:spPr>
            <a:xfrm>
              <a:off x="6414071" y="3246386"/>
              <a:ext cx="858237" cy="1333849"/>
            </a:xfrm>
            <a:prstGeom prst="ellipse">
              <a:avLst/>
            </a:prstGeom>
            <a:gradFill>
              <a:gsLst>
                <a:gs pos="23000">
                  <a:srgbClr val="6CDC44"/>
                </a:gs>
                <a:gs pos="76000">
                  <a:sysClr val="windowText" lastClr="000000">
                    <a:shade val="94000"/>
                    <a:satMod val="135000"/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5" name="Groupe 154"/>
            <p:cNvGrpSpPr/>
            <p:nvPr/>
          </p:nvGrpSpPr>
          <p:grpSpPr>
            <a:xfrm>
              <a:off x="6383181" y="2817016"/>
              <a:ext cx="1357171" cy="756000"/>
              <a:chOff x="3718676" y="3144783"/>
              <a:chExt cx="1357171" cy="756000"/>
            </a:xfrm>
          </p:grpSpPr>
          <p:sp>
            <p:nvSpPr>
              <p:cNvPr id="156" name="Rectangle 155"/>
              <p:cNvSpPr>
                <a:spLocks/>
              </p:cNvSpPr>
              <p:nvPr/>
            </p:nvSpPr>
            <p:spPr>
              <a:xfrm>
                <a:off x="3809372" y="3144783"/>
                <a:ext cx="906644" cy="756000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3102605" lon="19019817" rev="1942773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718676" y="3709762"/>
                <a:ext cx="819051" cy="154472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259372" y="3510000"/>
                <a:ext cx="816475" cy="180000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1800000" lon="1739998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Flèche droite 2"/>
          <p:cNvSpPr/>
          <p:nvPr/>
        </p:nvSpPr>
        <p:spPr>
          <a:xfrm rot="17687176">
            <a:off x="2491316" y="5832558"/>
            <a:ext cx="422071" cy="2516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ZoneTexte 186"/>
          <p:cNvSpPr txBox="1"/>
          <p:nvPr/>
        </p:nvSpPr>
        <p:spPr>
          <a:xfrm>
            <a:off x="1851940" y="5918121"/>
            <a:ext cx="81144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</a:rPr>
              <a:t>Euclid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</a:rPr>
              <a:t>Dichro</a:t>
            </a: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Ellipse 187"/>
              <p:cNvSpPr/>
              <p:nvPr/>
            </p:nvSpPr>
            <p:spPr>
              <a:xfrm rot="-3780000">
                <a:off x="5576029" y="4331747"/>
                <a:ext cx="625135" cy="1501202"/>
              </a:xfrm>
              <a:prstGeom prst="ellipse">
                <a:avLst/>
              </a:pr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alpha val="26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 smtClean="0"/>
                  <a:t>Plasma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𝐴𝑟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8" name="Ellipse 1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3780000">
                <a:off x="5576029" y="4331747"/>
                <a:ext cx="625135" cy="1501202"/>
              </a:xfrm>
              <a:prstGeom prst="ellipse">
                <a:avLst/>
              </a:prstGeom>
              <a:blipFill rotWithShape="1">
                <a:blip r:embed="rId4"/>
                <a:stretch>
                  <a:fillRect t="-3448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Ellipse 188"/>
              <p:cNvSpPr/>
              <p:nvPr/>
            </p:nvSpPr>
            <p:spPr>
              <a:xfrm rot="-2520000">
                <a:off x="5499770" y="4544531"/>
                <a:ext cx="625903" cy="1501202"/>
              </a:xfrm>
              <a:prstGeom prst="ellipse">
                <a:avLst/>
              </a:prstGeom>
              <a:gradFill>
                <a:gsLst>
                  <a:gs pos="1000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9" name="Ellips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2520000">
                <a:off x="5499770" y="4544531"/>
                <a:ext cx="625903" cy="1501202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Rectangle 192"/>
          <p:cNvSpPr/>
          <p:nvPr/>
        </p:nvSpPr>
        <p:spPr>
          <a:xfrm>
            <a:off x="987887" y="3433249"/>
            <a:ext cx="2072658" cy="587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Chambre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 à vide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92" y="3720557"/>
            <a:ext cx="2792599" cy="2792599"/>
          </a:xfrm>
          <a:prstGeom prst="ellipse">
            <a:avLst/>
          </a:prstGeom>
          <a:ln w="149225" cap="rnd">
            <a:solidFill>
              <a:schemeClr val="tx1"/>
            </a:solidFill>
          </a:ln>
          <a:effectLst>
            <a:outerShdw dist="292100" dir="5160000" sx="1000" sy="1000" rotWithShape="0">
              <a:schemeClr val="tx1">
                <a:alpha val="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0" b="56727"/>
          <a:stretch/>
        </p:blipFill>
        <p:spPr bwMode="auto">
          <a:xfrm>
            <a:off x="10070217" y="4401461"/>
            <a:ext cx="817408" cy="164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" name="Rectangle 195"/>
          <p:cNvSpPr/>
          <p:nvPr/>
        </p:nvSpPr>
        <p:spPr>
          <a:xfrm>
            <a:off x="10070217" y="6206231"/>
            <a:ext cx="1267388" cy="38949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Erreurs de dépôt pour Euclid DC [8]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0070217" y="3795163"/>
            <a:ext cx="817408" cy="57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Variation d’</a:t>
            </a:r>
            <a:r>
              <a:rPr lang="fr-FR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épai</a:t>
            </a: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.(%)</a:t>
            </a:r>
            <a:endParaRPr lang="fr-F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1918607" y="3886242"/>
            <a:ext cx="1199722" cy="864645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00" name="Connecteur droit avec flèche 199"/>
          <p:cNvCxnSpPr/>
          <p:nvPr/>
        </p:nvCxnSpPr>
        <p:spPr>
          <a:xfrm flipV="1">
            <a:off x="7569559" y="4129524"/>
            <a:ext cx="1974665" cy="1974665"/>
          </a:xfrm>
          <a:prstGeom prst="straightConnector1">
            <a:avLst/>
          </a:prstGeom>
          <a:ln w="28575">
            <a:solidFill>
              <a:srgbClr val="00184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ZoneTexte 200"/>
              <p:cNvSpPr txBox="1"/>
              <p:nvPr/>
            </p:nvSpPr>
            <p:spPr>
              <a:xfrm rot="18880663">
                <a:off x="7369512" y="4747525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𝐷</m:t>
                      </m:r>
                      <m:r>
                        <a:rPr lang="fr-FR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=124 </m:t>
                      </m:r>
                      <m:r>
                        <a:rPr lang="fr-FR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1" name="ZoneTexte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80663">
                <a:off x="7369512" y="4747525"/>
                <a:ext cx="22322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e 1"/>
          <p:cNvSpPr/>
          <p:nvPr/>
        </p:nvSpPr>
        <p:spPr>
          <a:xfrm>
            <a:off x="2671502" y="5485675"/>
            <a:ext cx="380927" cy="1464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5350477" y="5884904"/>
            <a:ext cx="947234" cy="55916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Procédé de fabrication Euclid DC [7]</a:t>
            </a:r>
            <a:endParaRPr lang="fr-FR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" name="Rectangle 203"/>
              <p:cNvSpPr/>
              <p:nvPr/>
            </p:nvSpPr>
            <p:spPr>
              <a:xfrm>
                <a:off x="146949" y="1280411"/>
                <a:ext cx="11723626" cy="1985303"/>
              </a:xfrm>
              <a:prstGeom prst="rect">
                <a:avLst/>
              </a:prstGeom>
              <a:gradFill>
                <a:gsLst>
                  <a:gs pos="100000">
                    <a:srgbClr val="001848"/>
                  </a:gs>
                  <a:gs pos="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Procédé de fabricatio</a:t>
                </a:r>
                <a:r>
                  <a:rPr lang="fr-FR" sz="20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n</a:t>
                </a:r>
                <a:endParaRPr lang="fr-FR" sz="2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L’empilement a été créé par Optical Balzer Jena (Magnetron PARMS) .</a:t>
                </a: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Plasma d’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Ar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arrache des particules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𝑵𝒃</m:t>
                    </m:r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(ou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𝑺𝒊</m:t>
                    </m:r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) d’une cible, formant une couche 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𝑵𝒃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(ou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accent6"/>
                        </a:solidFill>
                        <a:latin typeface="Cambria Math"/>
                      </a:rPr>
                      <m:t>𝑺𝒊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)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.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</a:p>
              <a:p>
                <a:pPr algn="just"/>
                <a:endParaRPr lang="fr-FR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algn="just"/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Erreurs systématiques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: non-uniformités dans le dépôt = </a:t>
                </a:r>
                <a:r>
                  <a:rPr lang="fr-FR" sz="20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variations d’épaisseur </a:t>
                </a:r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(TFE) locales en chaque couche</a:t>
                </a:r>
              </a:p>
              <a:p>
                <a:pPr algn="just"/>
                <a:r>
                  <a:rPr lang="fr-FR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Erreurs aléatoires: erreur sur l’épaisseur moyenne (incertitude du contrôle d’épaisseur.</a:t>
                </a:r>
              </a:p>
            </p:txBody>
          </p:sp>
        </mc:Choice>
        <mc:Fallback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49" y="1280411"/>
                <a:ext cx="11723626" cy="1985303"/>
              </a:xfrm>
              <a:prstGeom prst="rect">
                <a:avLst/>
              </a:prstGeom>
              <a:blipFill rotWithShape="1">
                <a:blip r:embed="rId9"/>
                <a:stretch>
                  <a:fillRect l="-520" t="-1534" b="-21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2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11553</TotalTime>
  <Words>2588</Words>
  <Application>Microsoft Office PowerPoint</Application>
  <PresentationFormat>Personnalisé</PresentationFormat>
  <Paragraphs>466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project review</dc:title>
  <dc:creator>Maël Baron</dc:creator>
  <cp:lastModifiedBy>mael</cp:lastModifiedBy>
  <cp:revision>792</cp:revision>
  <dcterms:created xsi:type="dcterms:W3CDTF">2020-06-07T22:20:52Z</dcterms:created>
  <dcterms:modified xsi:type="dcterms:W3CDTF">2022-10-03T14:19:36Z</dcterms:modified>
</cp:coreProperties>
</file>