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7" r:id="rId3"/>
    <p:sldId id="278" r:id="rId4"/>
    <p:sldId id="279" r:id="rId5"/>
    <p:sldId id="280" r:id="rId6"/>
    <p:sldId id="282" r:id="rId7"/>
    <p:sldId id="273" r:id="rId8"/>
    <p:sldId id="27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6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20/09/2022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1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9/20/2022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9/20/2022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9/20/2022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9/20/2022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9/20/2022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9/20/2022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9/20/2022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latin typeface="Avenir Heavy"/>
                <a:cs typeface="Avenir Heavy"/>
              </a:rPr>
              <a:t>Rucio</a:t>
            </a:r>
            <a:r>
              <a:rPr lang="en-GB" sz="3600" b="1" dirty="0">
                <a:latin typeface="Avenir Heavy"/>
                <a:cs typeface="Avenir Heavy"/>
              </a:rPr>
              <a:t> / DIRAC integration for CTA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Agustin Bruzzese, Luisa Arrabito, Cedric Serfon</a:t>
            </a: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September 2022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6FD4D-F346-46E5-BB33-0A565B25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Avenir Heavy"/>
              </a:rPr>
              <a:t>Rucio</a:t>
            </a:r>
            <a:r>
              <a:rPr lang="fr-FR" b="1" dirty="0">
                <a:latin typeface="Avenir Heavy"/>
              </a:rPr>
              <a:t> / DIRAC </a:t>
            </a:r>
            <a:r>
              <a:rPr lang="fr-FR" b="1" dirty="0" err="1">
                <a:latin typeface="Avenir Heavy"/>
              </a:rPr>
              <a:t>integration</a:t>
            </a:r>
            <a:r>
              <a:rPr lang="fr-FR" b="1" dirty="0">
                <a:latin typeface="Avenir Heavy"/>
              </a:rPr>
              <a:t> workflow</a:t>
            </a:r>
            <a:endParaRPr lang="en-US" b="1" dirty="0">
              <a:latin typeface="Avenir Heavy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69E78-3632-4D27-9EDC-A8A9E5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D0F34-F37B-4D4C-84D5-D360302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0F4E5A7-1F1A-4E58-B788-08DC3BB7C975}"/>
              </a:ext>
            </a:extLst>
          </p:cNvPr>
          <p:cNvSpPr/>
          <p:nvPr/>
        </p:nvSpPr>
        <p:spPr>
          <a:xfrm>
            <a:off x="713010" y="2548215"/>
            <a:ext cx="1747024" cy="1032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DIRAC</a:t>
            </a:r>
            <a:endParaRPr lang="en-US" dirty="0"/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8176FEF4-4DA4-4AFA-8C47-27795169939B}"/>
              </a:ext>
            </a:extLst>
          </p:cNvPr>
          <p:cNvSpPr/>
          <p:nvPr/>
        </p:nvSpPr>
        <p:spPr>
          <a:xfrm>
            <a:off x="7263161" y="2456315"/>
            <a:ext cx="13716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RUCIO</a:t>
            </a:r>
            <a:endParaRPr lang="en-US" dirty="0"/>
          </a:p>
        </p:txBody>
      </p:sp>
      <p:sp>
        <p:nvSpPr>
          <p:cNvPr id="10" name="Organigramme : Jonction de sommaire 9">
            <a:extLst>
              <a:ext uri="{FF2B5EF4-FFF2-40B4-BE49-F238E27FC236}">
                <a16:creationId xmlns:a16="http://schemas.microsoft.com/office/drawing/2014/main" id="{D188818A-0187-4136-A91C-0E71A960B62A}"/>
              </a:ext>
            </a:extLst>
          </p:cNvPr>
          <p:cNvSpPr/>
          <p:nvPr/>
        </p:nvSpPr>
        <p:spPr>
          <a:xfrm>
            <a:off x="4512527" y="2758068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rganigramme : Jonction de sommaire 10">
            <a:extLst>
              <a:ext uri="{FF2B5EF4-FFF2-40B4-BE49-F238E27FC236}">
                <a16:creationId xmlns:a16="http://schemas.microsoft.com/office/drawing/2014/main" id="{CF48C085-B538-454D-8821-B83D38C711F2}"/>
              </a:ext>
            </a:extLst>
          </p:cNvPr>
          <p:cNvSpPr/>
          <p:nvPr/>
        </p:nvSpPr>
        <p:spPr>
          <a:xfrm>
            <a:off x="4512527" y="3444203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rganigramme : Jonction de sommaire 11">
            <a:extLst>
              <a:ext uri="{FF2B5EF4-FFF2-40B4-BE49-F238E27FC236}">
                <a16:creationId xmlns:a16="http://schemas.microsoft.com/office/drawing/2014/main" id="{D6B136AF-8DC5-48F7-BE52-8131B22D79C4}"/>
              </a:ext>
            </a:extLst>
          </p:cNvPr>
          <p:cNvSpPr/>
          <p:nvPr/>
        </p:nvSpPr>
        <p:spPr>
          <a:xfrm>
            <a:off x="4512527" y="2034699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rganigramme : Jonction de sommaire 12">
            <a:extLst>
              <a:ext uri="{FF2B5EF4-FFF2-40B4-BE49-F238E27FC236}">
                <a16:creationId xmlns:a16="http://schemas.microsoft.com/office/drawing/2014/main" id="{6C8DE69F-31C6-4620-895E-EE102ABE1EFF}"/>
              </a:ext>
            </a:extLst>
          </p:cNvPr>
          <p:cNvSpPr/>
          <p:nvPr/>
        </p:nvSpPr>
        <p:spPr>
          <a:xfrm>
            <a:off x="4516535" y="4246062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4F1FFB-69C7-414D-8A52-E056122B1E56}"/>
              </a:ext>
            </a:extLst>
          </p:cNvPr>
          <p:cNvCxnSpPr>
            <a:stCxn id="7" idx="3"/>
            <a:endCxn id="12" idx="2"/>
          </p:cNvCxnSpPr>
          <p:nvPr/>
        </p:nvCxnSpPr>
        <p:spPr>
          <a:xfrm flipV="1">
            <a:off x="2460034" y="2341023"/>
            <a:ext cx="2052493" cy="72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F968E8A-2752-4212-B96F-F52DD4C4344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60034" y="3046412"/>
            <a:ext cx="2056501" cy="1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726BFBC-904E-410E-AD41-B6DA0EDB48B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60034" y="3064392"/>
            <a:ext cx="2052493" cy="70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D0F4941-F9E0-40B3-B833-71B193255CF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60034" y="3064392"/>
            <a:ext cx="2056501" cy="150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D4BF951-C901-46AD-9360-8CA2FE7D7524}"/>
              </a:ext>
            </a:extLst>
          </p:cNvPr>
          <p:cNvSpPr txBox="1"/>
          <p:nvPr/>
        </p:nvSpPr>
        <p:spPr>
          <a:xfrm>
            <a:off x="4148254" y="1308171"/>
            <a:ext cx="15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Worker</a:t>
            </a:r>
            <a:r>
              <a:rPr lang="fr-FR" dirty="0"/>
              <a:t> </a:t>
            </a:r>
            <a:r>
              <a:rPr lang="fr-FR" dirty="0" err="1"/>
              <a:t>Nodes</a:t>
            </a:r>
            <a:endParaRPr lang="en-U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B0326B-0288-4D9D-A67F-1AD1329E4220}"/>
              </a:ext>
            </a:extLst>
          </p:cNvPr>
          <p:cNvSpPr txBox="1"/>
          <p:nvPr/>
        </p:nvSpPr>
        <p:spPr>
          <a:xfrm rot="20393738">
            <a:off x="2989956" y="2403444"/>
            <a:ext cx="5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Jobs</a:t>
            </a:r>
            <a:endParaRPr lang="en-US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0DF0B63-1309-44B8-B571-ADC2C4B2D61D}"/>
              </a:ext>
            </a:extLst>
          </p:cNvPr>
          <p:cNvCxnSpPr>
            <a:stCxn id="12" idx="6"/>
            <a:endCxn id="9" idx="2"/>
          </p:cNvCxnSpPr>
          <p:nvPr/>
        </p:nvCxnSpPr>
        <p:spPr>
          <a:xfrm>
            <a:off x="5125175" y="2341023"/>
            <a:ext cx="2137986" cy="723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416D605-48DB-4570-BDE5-CCA007F13CE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06505" y="3064391"/>
            <a:ext cx="2156656" cy="18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AC34062-FBBD-4F1A-A09A-E8C3051B7DA0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06505" y="3064391"/>
            <a:ext cx="2156656" cy="669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7F46B3D-9898-4168-9932-095422A7B2B7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33296" y="3064391"/>
            <a:ext cx="2129865" cy="1490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8956EF81-5C93-4608-B370-7AF8CD98352F}"/>
              </a:ext>
            </a:extLst>
          </p:cNvPr>
          <p:cNvSpPr txBox="1"/>
          <p:nvPr/>
        </p:nvSpPr>
        <p:spPr>
          <a:xfrm rot="1076376">
            <a:off x="5882520" y="2323477"/>
            <a:ext cx="78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5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6FD4D-F346-46E5-BB33-0A565B25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venir Heavy"/>
              </a:rPr>
              <a:t>Solution 1 : CLI / python API</a:t>
            </a:r>
            <a:endParaRPr lang="en-US" b="1" dirty="0">
              <a:latin typeface="Avenir Heavy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69E78-3632-4D27-9EDC-A8A9E5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D0F34-F37B-4D4C-84D5-D360302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FFDD4D-C34F-4A73-A2E6-94A18E095579}"/>
              </a:ext>
            </a:extLst>
          </p:cNvPr>
          <p:cNvSpPr txBox="1"/>
          <p:nvPr/>
        </p:nvSpPr>
        <p:spPr>
          <a:xfrm>
            <a:off x="148806" y="3329462"/>
            <a:ext cx="76720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Rucio</a:t>
            </a:r>
            <a:r>
              <a:rPr lang="en-US" dirty="0"/>
              <a:t> Python API:</a:t>
            </a:r>
            <a:br>
              <a:rPr lang="en-US" dirty="0"/>
            </a:br>
            <a:r>
              <a:rPr lang="en-US" dirty="0"/>
              <a:t>      </a:t>
            </a:r>
            <a:r>
              <a:rPr lang="en-US" sz="1000" dirty="0"/>
              <a:t>  # Attributes of the file and uploading it to the Data Lake</a:t>
            </a:r>
          </a:p>
          <a:p>
            <a:r>
              <a:rPr lang="en-US" sz="1000" dirty="0"/>
              <a:t>        </a:t>
            </a:r>
            <a:r>
              <a:rPr lang="en-US" sz="1000" dirty="0" err="1"/>
              <a:t>uploadFileSpecs</a:t>
            </a:r>
            <a:r>
              <a:rPr lang="en-US" sz="1000" dirty="0"/>
              <a:t> = {'path’ : </a:t>
            </a:r>
            <a:r>
              <a:rPr lang="en-US" sz="1000" dirty="0" err="1"/>
              <a:t>outputFilePath</a:t>
            </a:r>
            <a:r>
              <a:rPr lang="en-US" sz="1000" dirty="0"/>
              <a:t>,'</a:t>
            </a:r>
            <a:r>
              <a:rPr lang="en-US" sz="1000" dirty="0" err="1"/>
              <a:t>rse</a:t>
            </a:r>
            <a:r>
              <a:rPr lang="en-US" sz="1000" dirty="0"/>
              <a:t>' : </a:t>
            </a:r>
            <a:r>
              <a:rPr lang="en-US" sz="1000" dirty="0" err="1"/>
              <a:t>rse_Onsite</a:t>
            </a:r>
            <a:r>
              <a:rPr lang="en-US" sz="1000" dirty="0"/>
              <a:t>, '</a:t>
            </a:r>
            <a:r>
              <a:rPr lang="en-US" sz="1000" dirty="0" err="1"/>
              <a:t>did_scope</a:t>
            </a:r>
            <a:r>
              <a:rPr lang="en-US" sz="1000" dirty="0"/>
              <a:t>' : </a:t>
            </a:r>
            <a:r>
              <a:rPr lang="en-US" sz="1000" dirty="0" err="1"/>
              <a:t>scopeName</a:t>
            </a:r>
            <a:r>
              <a:rPr lang="en-US" sz="1000" dirty="0"/>
              <a:t>, '</a:t>
            </a:r>
            <a:r>
              <a:rPr lang="en-US" sz="1000" dirty="0" err="1"/>
              <a:t>dataset_name</a:t>
            </a:r>
            <a:r>
              <a:rPr lang="en-US" sz="1000" dirty="0"/>
              <a:t>' : </a:t>
            </a:r>
            <a:r>
              <a:rPr lang="en-US" sz="1000" dirty="0" err="1"/>
              <a:t>datasetName</a:t>
            </a:r>
            <a:r>
              <a:rPr lang="en-US" sz="1000" dirty="0"/>
              <a:t>,'lifetime' : 86400}</a:t>
            </a:r>
          </a:p>
          <a:p>
            <a:r>
              <a:rPr lang="en-US" sz="1000" dirty="0"/>
              <a:t>        uploaded = </a:t>
            </a:r>
            <a:r>
              <a:rPr lang="en-US" sz="1000" dirty="0" err="1"/>
              <a:t>upload_client.upload</a:t>
            </a:r>
            <a:r>
              <a:rPr lang="en-US" sz="1000" dirty="0"/>
              <a:t>([</a:t>
            </a:r>
            <a:r>
              <a:rPr lang="en-US" sz="1000" dirty="0" err="1"/>
              <a:t>uploadFileSpecs</a:t>
            </a:r>
            <a:r>
              <a:rPr lang="en-US" sz="1000" dirty="0"/>
              <a:t>])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C710AB5-EA48-4B52-B52C-71962C1524B3}"/>
              </a:ext>
            </a:extLst>
          </p:cNvPr>
          <p:cNvSpPr txBox="1"/>
          <p:nvPr/>
        </p:nvSpPr>
        <p:spPr>
          <a:xfrm>
            <a:off x="148806" y="1810678"/>
            <a:ext cx="779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Rucio</a:t>
            </a:r>
            <a:r>
              <a:rPr lang="en-US" dirty="0"/>
              <a:t> CLI: </a:t>
            </a:r>
            <a:br>
              <a:rPr lang="en-US" dirty="0"/>
            </a:br>
            <a:r>
              <a:rPr lang="en-US" dirty="0"/>
              <a:t>      </a:t>
            </a:r>
            <a:r>
              <a:rPr lang="en-US" sz="1000" dirty="0" err="1"/>
              <a:t>rucio</a:t>
            </a:r>
            <a:r>
              <a:rPr lang="en-US" sz="1000" dirty="0"/>
              <a:t> download &lt;scope&gt;: &lt;</a:t>
            </a:r>
            <a:r>
              <a:rPr lang="en-US" sz="1000" dirty="0" err="1"/>
              <a:t>file_name</a:t>
            </a:r>
            <a:r>
              <a:rPr lang="en-US" sz="1000" dirty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6FD4D-F346-46E5-BB33-0A565B25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venir Heavy"/>
              </a:rPr>
              <a:t>Solution 2 : </a:t>
            </a:r>
            <a:r>
              <a:rPr lang="fr-FR" b="1" dirty="0" err="1">
                <a:latin typeface="Avenir Heavy"/>
              </a:rPr>
              <a:t>RucioFileCatalog</a:t>
            </a:r>
            <a:r>
              <a:rPr lang="fr-FR" b="1" dirty="0">
                <a:latin typeface="Avenir Heavy"/>
              </a:rPr>
              <a:t> 1/2</a:t>
            </a:r>
            <a:endParaRPr lang="en-US" b="1" dirty="0">
              <a:latin typeface="Avenir Heavy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69E78-3632-4D27-9EDC-A8A9E5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D0F34-F37B-4D4C-84D5-D360302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FFDD4D-C34F-4A73-A2E6-94A18E095579}"/>
              </a:ext>
            </a:extLst>
          </p:cNvPr>
          <p:cNvSpPr txBox="1"/>
          <p:nvPr/>
        </p:nvSpPr>
        <p:spPr>
          <a:xfrm>
            <a:off x="215573" y="1597154"/>
            <a:ext cx="767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interact with data, DIRAC use an interface : </a:t>
            </a:r>
            <a:r>
              <a:rPr lang="en-US" dirty="0" err="1"/>
              <a:t>FileCatalogs</a:t>
            </a:r>
            <a:r>
              <a:rPr lang="en-US" dirty="0"/>
              <a:t>. The </a:t>
            </a:r>
            <a:r>
              <a:rPr lang="en-US" dirty="0" err="1"/>
              <a:t>RucioFilesCatalog</a:t>
            </a:r>
            <a:r>
              <a:rPr lang="en-US" dirty="0"/>
              <a:t> is one of the implementation.   </a:t>
            </a:r>
          </a:p>
          <a:p>
            <a:r>
              <a:rPr lang="en-US" dirty="0"/>
              <a:t>  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lh5.googleusercontent.com/3k4x6tGfLRTgASsqBmiZtJgVB2FwxhANxMFDEi4UIzgBLFyW37XKInc3UXNM7ZwDCCXwLgwQTnEc5pJ1PkFDBKeVIQObQtOWkAuer8x2oO_ltu1pxYL-yki_1dsQEtPTUVZsOjPlbzxecDohr6uyQti_R0VhqQZ9MN1Kab92bYxNB_vfzJ_vFPQN">
            <a:extLst>
              <a:ext uri="{FF2B5EF4-FFF2-40B4-BE49-F238E27FC236}">
                <a16:creationId xmlns:a16="http://schemas.microsoft.com/office/drawing/2014/main" id="{1D50C64D-1160-4A0D-9736-8E2602BA9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03" b="29544"/>
          <a:stretch/>
        </p:blipFill>
        <p:spPr bwMode="auto">
          <a:xfrm>
            <a:off x="944136" y="2423944"/>
            <a:ext cx="4653775" cy="386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6FD4D-F346-46E5-BB33-0A565B25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venir Heavy"/>
              </a:rPr>
              <a:t>Solution 2 : </a:t>
            </a:r>
            <a:r>
              <a:rPr lang="fr-FR" b="1" dirty="0" err="1">
                <a:latin typeface="Avenir Heavy"/>
              </a:rPr>
              <a:t>RucioFileCatalog</a:t>
            </a:r>
            <a:r>
              <a:rPr lang="fr-FR" b="1" dirty="0">
                <a:latin typeface="Avenir Heavy"/>
              </a:rPr>
              <a:t> 2/2</a:t>
            </a:r>
            <a:endParaRPr lang="en-US" b="1" dirty="0">
              <a:latin typeface="Avenir Heavy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69E78-3632-4D27-9EDC-A8A9E5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D0F34-F37B-4D4C-84D5-D360302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34C398-36F4-4026-954D-592288DF50AB}"/>
              </a:ext>
            </a:extLst>
          </p:cNvPr>
          <p:cNvSpPr txBox="1"/>
          <p:nvPr/>
        </p:nvSpPr>
        <p:spPr>
          <a:xfrm>
            <a:off x="4011086" y="2596376"/>
            <a:ext cx="49321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Pros of the solution using </a:t>
            </a:r>
            <a:r>
              <a:rPr lang="en-US" sz="1100" b="1" dirty="0" err="1"/>
              <a:t>Rucio</a:t>
            </a:r>
            <a:r>
              <a:rPr lang="en-US" sz="1100" b="1" dirty="0"/>
              <a:t> Catalog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/>
              <a:t>DIRAC can use the replica location information to make scheduling decisions. In particular, the default policy is to submit jobs to the closest Site with respect to the data location.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/>
              <a:t>Input files are downloaded by the DIRAC Agent running on the worker node before the payload execution.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/>
              <a:t>Output from jobs are uploaded after the payload execution and a failover  mechanism can also be activated to reduce the impact of eventual transfer failures.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100" dirty="0"/>
              <a:t>When the metadata methods will be implemented in the </a:t>
            </a:r>
            <a:r>
              <a:rPr lang="en-US" sz="1100" dirty="0" err="1"/>
              <a:t>Rucio</a:t>
            </a:r>
            <a:r>
              <a:rPr lang="en-US" sz="1100" dirty="0"/>
              <a:t>-catalog, it will be also possible to use the advanced functionalities of the DIRAC Transformation System. The latter will use the metadata information to select the input dataset for a given transformation, which in turn it will submit all the necessary jobs to process the input dataset. </a:t>
            </a:r>
          </a:p>
          <a:p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59B72C-92FF-4DE0-899E-61654AF53FD0}"/>
              </a:ext>
            </a:extLst>
          </p:cNvPr>
          <p:cNvSpPr txBox="1"/>
          <p:nvPr/>
        </p:nvSpPr>
        <p:spPr>
          <a:xfrm>
            <a:off x="550127" y="1813932"/>
            <a:ext cx="4230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READ_METHODS</a:t>
            </a:r>
          </a:p>
          <a:p>
            <a:r>
              <a:rPr lang="en-US" sz="900" dirty="0"/>
              <a:t> 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isFile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getReplicas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getReplicaStatus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getFileSize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</a:t>
            </a:r>
            <a:r>
              <a:rPr lang="en-US" sz="900" dirty="0">
                <a:highlight>
                  <a:srgbClr val="FFFF00"/>
                </a:highlight>
              </a:rPr>
              <a:t> "</a:t>
            </a:r>
            <a:r>
              <a:rPr lang="en-US" sz="900" dirty="0" err="1">
                <a:highlight>
                  <a:srgbClr val="FFFF00"/>
                </a:highlight>
              </a:rPr>
              <a:t>isDirectory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getDirectoryReplicas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listDirectory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</a:t>
            </a:r>
            <a:r>
              <a:rPr lang="en-US" sz="900" dirty="0">
                <a:highlight>
                  <a:srgbClr val="FFFF00"/>
                </a:highlight>
              </a:rPr>
              <a:t> </a:t>
            </a:r>
            <a:r>
              <a:rPr lang="en-US" sz="900" dirty="0"/>
              <a:t>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getDirectorySize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getDirectoryContents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getLFNForPFN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 "</a:t>
            </a:r>
            <a:r>
              <a:rPr lang="en-US" sz="900" dirty="0" err="1"/>
              <a:t>getLFNForGUID</a:t>
            </a:r>
            <a:r>
              <a:rPr lang="en-US" sz="900" dirty="0"/>
              <a:t>",</a:t>
            </a:r>
          </a:p>
          <a:p>
            <a:r>
              <a:rPr lang="en-US" sz="900" dirty="0"/>
              <a:t>       </a:t>
            </a:r>
            <a:r>
              <a:rPr lang="en-US" sz="900" dirty="0">
                <a:highlight>
                  <a:srgbClr val="FF0000"/>
                </a:highlight>
              </a:rPr>
              <a:t>"</a:t>
            </a:r>
            <a:r>
              <a:rPr lang="en-US" sz="900" dirty="0" err="1">
                <a:highlight>
                  <a:srgbClr val="FF0000"/>
                </a:highlight>
              </a:rPr>
              <a:t>findFilesByMetadata</a:t>
            </a:r>
            <a:r>
              <a:rPr lang="en-US" sz="900" dirty="0">
                <a:highlight>
                  <a:srgbClr val="FF0000"/>
                </a:highlight>
              </a:rPr>
              <a:t>",</a:t>
            </a:r>
          </a:p>
          <a:p>
            <a:r>
              <a:rPr lang="en-US" sz="900" dirty="0"/>
              <a:t>       "</a:t>
            </a:r>
            <a:r>
              <a:rPr lang="en-US" sz="900" dirty="0" err="1"/>
              <a:t>getMetadataFields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0000"/>
                </a:highlight>
              </a:rPr>
              <a:t>"</a:t>
            </a:r>
            <a:r>
              <a:rPr lang="en-US" sz="900" dirty="0" err="1">
                <a:highlight>
                  <a:srgbClr val="FF0000"/>
                </a:highlight>
              </a:rPr>
              <a:t>findDirectoriesByMetadata</a:t>
            </a:r>
            <a:r>
              <a:rPr lang="en-US" sz="900" dirty="0">
                <a:highlight>
                  <a:srgbClr val="FF00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getReplicasByMetadata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findFilesByMetadataDetailed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findFilesByMetadataWeb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getCompatibleMetadata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getMetadataSet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getFileDescendents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getFileAncestors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getDirectoryUserMetadata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getFileUserMetadata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checkDataset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getDatasetParameters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getDatasetFiles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getDatasetAnnotation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getSEDump</a:t>
            </a:r>
            <a:r>
              <a:rPr lang="en-US" sz="900" dirty="0"/>
              <a:t>",</a:t>
            </a:r>
            <a:endParaRPr lang="en-US" sz="1000" dirty="0">
              <a:effectLst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4D7928-6803-46C3-995C-FAFC68A72F2D}"/>
              </a:ext>
            </a:extLst>
          </p:cNvPr>
          <p:cNvSpPr txBox="1"/>
          <p:nvPr/>
        </p:nvSpPr>
        <p:spPr>
          <a:xfrm>
            <a:off x="1802921" y="1210484"/>
            <a:ext cx="51764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 </a:t>
            </a:r>
            <a:r>
              <a:rPr lang="en-US" sz="1000" dirty="0">
                <a:highlight>
                  <a:srgbClr val="FFFF00"/>
                </a:highlight>
              </a:rPr>
              <a:t>yellow</a:t>
            </a:r>
            <a:r>
              <a:rPr lang="en-US" sz="1000" dirty="0"/>
              <a:t> : methods implemented</a:t>
            </a:r>
          </a:p>
          <a:p>
            <a:r>
              <a:rPr lang="en-US" sz="1000" dirty="0"/>
              <a:t>  </a:t>
            </a:r>
          </a:p>
          <a:p>
            <a:r>
              <a:rPr lang="en-US" sz="1000" dirty="0"/>
              <a:t>in </a:t>
            </a:r>
            <a:r>
              <a:rPr lang="en-US" sz="1000" dirty="0">
                <a:highlight>
                  <a:srgbClr val="FF0000"/>
                </a:highlight>
              </a:rPr>
              <a:t>red</a:t>
            </a:r>
            <a:r>
              <a:rPr lang="en-US" sz="1000" dirty="0"/>
              <a:t> are the methods required by CTA that are missing from the </a:t>
            </a:r>
            <a:r>
              <a:rPr lang="en-US" sz="1000" dirty="0" err="1"/>
              <a:t>Rucio</a:t>
            </a:r>
            <a:r>
              <a:rPr lang="en-US" sz="1000" dirty="0"/>
              <a:t> catalog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9086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EE5C7F6-A802-4449-86EC-AED9B1FE2E7D}"/>
              </a:ext>
            </a:extLst>
          </p:cNvPr>
          <p:cNvSpPr/>
          <p:nvPr/>
        </p:nvSpPr>
        <p:spPr>
          <a:xfrm>
            <a:off x="631885" y="2034698"/>
            <a:ext cx="2702823" cy="332532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CCIN2P3</a:t>
            </a:r>
            <a:endParaRPr lang="en-US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8ADB4F2-C262-4120-8B88-7429580B2017}"/>
              </a:ext>
            </a:extLst>
          </p:cNvPr>
          <p:cNvSpPr/>
          <p:nvPr/>
        </p:nvSpPr>
        <p:spPr>
          <a:xfrm>
            <a:off x="4180177" y="966348"/>
            <a:ext cx="5024662" cy="497474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PIC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F6FD4D-F346-46E5-BB33-0A565B25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Avenir Heavy"/>
              </a:rPr>
              <a:t>Rucio</a:t>
            </a:r>
            <a:r>
              <a:rPr lang="fr-FR" b="1" dirty="0">
                <a:latin typeface="Avenir Heavy"/>
              </a:rPr>
              <a:t> / DIRAC </a:t>
            </a:r>
            <a:r>
              <a:rPr lang="fr-FR" b="1" dirty="0" err="1">
                <a:latin typeface="Avenir Heavy"/>
              </a:rPr>
              <a:t>TestBed</a:t>
            </a:r>
            <a:endParaRPr lang="en-US" b="1" dirty="0">
              <a:latin typeface="Avenir Heavy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769E78-3632-4D27-9EDC-A8A9E5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9D0F34-F37B-4D4C-84D5-D3603027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0F4E5A7-1F1A-4E58-B788-08DC3BB7C975}"/>
              </a:ext>
            </a:extLst>
          </p:cNvPr>
          <p:cNvSpPr/>
          <p:nvPr/>
        </p:nvSpPr>
        <p:spPr>
          <a:xfrm>
            <a:off x="713010" y="2548215"/>
            <a:ext cx="1747024" cy="10323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DIRAC Server</a:t>
            </a:r>
            <a:endParaRPr lang="en-US" dirty="0"/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8176FEF4-4DA4-4AFA-8C47-27795169939B}"/>
              </a:ext>
            </a:extLst>
          </p:cNvPr>
          <p:cNvSpPr/>
          <p:nvPr/>
        </p:nvSpPr>
        <p:spPr>
          <a:xfrm>
            <a:off x="7263161" y="2456315"/>
            <a:ext cx="13716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RUCIO</a:t>
            </a:r>
            <a:endParaRPr lang="en-US" dirty="0"/>
          </a:p>
        </p:txBody>
      </p:sp>
      <p:sp>
        <p:nvSpPr>
          <p:cNvPr id="10" name="Organigramme : Jonction de sommaire 9">
            <a:extLst>
              <a:ext uri="{FF2B5EF4-FFF2-40B4-BE49-F238E27FC236}">
                <a16:creationId xmlns:a16="http://schemas.microsoft.com/office/drawing/2014/main" id="{D188818A-0187-4136-A91C-0E71A960B62A}"/>
              </a:ext>
            </a:extLst>
          </p:cNvPr>
          <p:cNvSpPr/>
          <p:nvPr/>
        </p:nvSpPr>
        <p:spPr>
          <a:xfrm>
            <a:off x="4512527" y="2758068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rganigramme : Jonction de sommaire 10">
            <a:extLst>
              <a:ext uri="{FF2B5EF4-FFF2-40B4-BE49-F238E27FC236}">
                <a16:creationId xmlns:a16="http://schemas.microsoft.com/office/drawing/2014/main" id="{CF48C085-B538-454D-8821-B83D38C711F2}"/>
              </a:ext>
            </a:extLst>
          </p:cNvPr>
          <p:cNvSpPr/>
          <p:nvPr/>
        </p:nvSpPr>
        <p:spPr>
          <a:xfrm>
            <a:off x="4512527" y="3444203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rganigramme : Jonction de sommaire 11">
            <a:extLst>
              <a:ext uri="{FF2B5EF4-FFF2-40B4-BE49-F238E27FC236}">
                <a16:creationId xmlns:a16="http://schemas.microsoft.com/office/drawing/2014/main" id="{D6B136AF-8DC5-48F7-BE52-8131B22D79C4}"/>
              </a:ext>
            </a:extLst>
          </p:cNvPr>
          <p:cNvSpPr/>
          <p:nvPr/>
        </p:nvSpPr>
        <p:spPr>
          <a:xfrm>
            <a:off x="4512527" y="2034699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rganigramme : Jonction de sommaire 12">
            <a:extLst>
              <a:ext uri="{FF2B5EF4-FFF2-40B4-BE49-F238E27FC236}">
                <a16:creationId xmlns:a16="http://schemas.microsoft.com/office/drawing/2014/main" id="{6C8DE69F-31C6-4620-895E-EE102ABE1EFF}"/>
              </a:ext>
            </a:extLst>
          </p:cNvPr>
          <p:cNvSpPr/>
          <p:nvPr/>
        </p:nvSpPr>
        <p:spPr>
          <a:xfrm>
            <a:off x="4516535" y="4246062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E4F1FFB-69C7-414D-8A52-E056122B1E56}"/>
              </a:ext>
            </a:extLst>
          </p:cNvPr>
          <p:cNvCxnSpPr>
            <a:stCxn id="7" idx="3"/>
            <a:endCxn id="12" idx="2"/>
          </p:cNvCxnSpPr>
          <p:nvPr/>
        </p:nvCxnSpPr>
        <p:spPr>
          <a:xfrm flipV="1">
            <a:off x="2460034" y="2341023"/>
            <a:ext cx="2052493" cy="72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F968E8A-2752-4212-B96F-F52DD4C4344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460034" y="3046412"/>
            <a:ext cx="2056501" cy="1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726BFBC-904E-410E-AD41-B6DA0EDB48B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60034" y="3064392"/>
            <a:ext cx="2052493" cy="70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D0F4941-F9E0-40B3-B833-71B193255CF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460034" y="3064392"/>
            <a:ext cx="2056501" cy="150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D4BF951-C901-46AD-9360-8CA2FE7D7524}"/>
              </a:ext>
            </a:extLst>
          </p:cNvPr>
          <p:cNvSpPr txBox="1"/>
          <p:nvPr/>
        </p:nvSpPr>
        <p:spPr>
          <a:xfrm>
            <a:off x="4148254" y="1308171"/>
            <a:ext cx="157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Worker</a:t>
            </a:r>
            <a:r>
              <a:rPr lang="fr-FR" dirty="0"/>
              <a:t> </a:t>
            </a:r>
            <a:r>
              <a:rPr lang="fr-FR" dirty="0" err="1"/>
              <a:t>Nodes</a:t>
            </a:r>
            <a:endParaRPr lang="en-US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FB0326B-0288-4D9D-A67F-1AD1329E4220}"/>
              </a:ext>
            </a:extLst>
          </p:cNvPr>
          <p:cNvSpPr txBox="1"/>
          <p:nvPr/>
        </p:nvSpPr>
        <p:spPr>
          <a:xfrm rot="20393738">
            <a:off x="2989956" y="2403444"/>
            <a:ext cx="59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Jobs</a:t>
            </a:r>
            <a:endParaRPr lang="en-US" dirty="0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0DF0B63-1309-44B8-B571-ADC2C4B2D61D}"/>
              </a:ext>
            </a:extLst>
          </p:cNvPr>
          <p:cNvCxnSpPr>
            <a:stCxn id="12" idx="6"/>
            <a:endCxn id="9" idx="2"/>
          </p:cNvCxnSpPr>
          <p:nvPr/>
        </p:nvCxnSpPr>
        <p:spPr>
          <a:xfrm>
            <a:off x="5125175" y="2341023"/>
            <a:ext cx="2137986" cy="723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416D605-48DB-4570-BDE5-CCA007F13CE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06505" y="3064391"/>
            <a:ext cx="2156656" cy="181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AC34062-FBBD-4F1A-A09A-E8C3051B7DA0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06505" y="3064391"/>
            <a:ext cx="2156656" cy="669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7F46B3D-9898-4168-9932-095422A7B2B7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133296" y="3064391"/>
            <a:ext cx="2129865" cy="14905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8956EF81-5C93-4608-B370-7AF8CD98352F}"/>
              </a:ext>
            </a:extLst>
          </p:cNvPr>
          <p:cNvSpPr txBox="1"/>
          <p:nvPr/>
        </p:nvSpPr>
        <p:spPr>
          <a:xfrm rot="1076376">
            <a:off x="5882520" y="2323477"/>
            <a:ext cx="78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Data</a:t>
            </a:r>
            <a:endParaRPr lang="en-US" dirty="0"/>
          </a:p>
        </p:txBody>
      </p:sp>
      <p:sp>
        <p:nvSpPr>
          <p:cNvPr id="3" name="Organigramme : Stockage à accès séquentiel 2">
            <a:extLst>
              <a:ext uri="{FF2B5EF4-FFF2-40B4-BE49-F238E27FC236}">
                <a16:creationId xmlns:a16="http://schemas.microsoft.com/office/drawing/2014/main" id="{E334FAFB-8B4F-4DE5-BB3F-3EB5EA853479}"/>
              </a:ext>
            </a:extLst>
          </p:cNvPr>
          <p:cNvSpPr/>
          <p:nvPr/>
        </p:nvSpPr>
        <p:spPr>
          <a:xfrm>
            <a:off x="7705493" y="4175841"/>
            <a:ext cx="1371599" cy="612648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dCache-Tape</a:t>
            </a:r>
            <a:endParaRPr lang="en-US" dirty="0"/>
          </a:p>
        </p:txBody>
      </p:sp>
      <p:sp>
        <p:nvSpPr>
          <p:cNvPr id="23" name="Organigramme : Stockage à accès séquentiel 22">
            <a:extLst>
              <a:ext uri="{FF2B5EF4-FFF2-40B4-BE49-F238E27FC236}">
                <a16:creationId xmlns:a16="http://schemas.microsoft.com/office/drawing/2014/main" id="{47A58273-813E-4D13-9A87-3A142B21CE30}"/>
              </a:ext>
            </a:extLst>
          </p:cNvPr>
          <p:cNvSpPr/>
          <p:nvPr/>
        </p:nvSpPr>
        <p:spPr>
          <a:xfrm>
            <a:off x="7705493" y="4930536"/>
            <a:ext cx="1371599" cy="612648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dCache-Disc</a:t>
            </a:r>
            <a:endParaRPr lang="en-US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5478BD3-2246-4F95-BFE4-3CDAA6FB0272}"/>
              </a:ext>
            </a:extLst>
          </p:cNvPr>
          <p:cNvCxnSpPr>
            <a:stCxn id="9" idx="3"/>
            <a:endCxn id="3" idx="0"/>
          </p:cNvCxnSpPr>
          <p:nvPr/>
        </p:nvCxnSpPr>
        <p:spPr>
          <a:xfrm>
            <a:off x="7948961" y="3672467"/>
            <a:ext cx="442332" cy="503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F88848B-50B5-44AA-B212-DD1AAC69BE99}"/>
              </a:ext>
            </a:extLst>
          </p:cNvPr>
          <p:cNvCxnSpPr>
            <a:stCxn id="9" idx="3"/>
            <a:endCxn id="23" idx="0"/>
          </p:cNvCxnSpPr>
          <p:nvPr/>
        </p:nvCxnSpPr>
        <p:spPr>
          <a:xfrm>
            <a:off x="7948961" y="3672467"/>
            <a:ext cx="442332" cy="1258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7079B8D-1471-45D9-AE12-FE2387A00639}"/>
              </a:ext>
            </a:extLst>
          </p:cNvPr>
          <p:cNvCxnSpPr>
            <a:cxnSpLocks/>
            <a:stCxn id="30" idx="0"/>
            <a:endCxn id="7" idx="2"/>
          </p:cNvCxnSpPr>
          <p:nvPr/>
        </p:nvCxnSpPr>
        <p:spPr>
          <a:xfrm flipH="1" flipV="1">
            <a:off x="1586522" y="3580568"/>
            <a:ext cx="46073" cy="276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8E8AE6E-1CDE-44BD-8BB6-A5A03CE73985}"/>
              </a:ext>
            </a:extLst>
          </p:cNvPr>
          <p:cNvSpPr/>
          <p:nvPr/>
        </p:nvSpPr>
        <p:spPr>
          <a:xfrm>
            <a:off x="759083" y="3856992"/>
            <a:ext cx="1747024" cy="10323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DIRAC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8709"/>
            <a:ext cx="7290399" cy="922414"/>
          </a:xfrm>
        </p:spPr>
        <p:txBody>
          <a:bodyPr>
            <a:normAutofit/>
          </a:bodyPr>
          <a:lstStyle/>
          <a:p>
            <a:r>
              <a:rPr lang="en-GB" b="1" dirty="0">
                <a:latin typeface="Avenir Heavy"/>
                <a:cs typeface="Avenir Heavy"/>
              </a:rPr>
              <a:t>DAC21 CTA use case 2 : reprocessing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637" y="986674"/>
            <a:ext cx="5227470" cy="3771179"/>
          </a:xfrm>
        </p:spPr>
        <p:txBody>
          <a:bodyPr>
            <a:normAutofit fontScale="85000" lnSpcReduction="20000"/>
          </a:bodyPr>
          <a:lstStyle/>
          <a:p>
            <a:pPr marL="914400" lvl="2" indent="0" fontAlgn="base">
              <a:buNone/>
            </a:pPr>
            <a:endParaRPr lang="en-US" dirty="0"/>
          </a:p>
          <a:p>
            <a:r>
              <a:rPr lang="en-US" dirty="0"/>
              <a:t>Processing Use Case:</a:t>
            </a:r>
          </a:p>
          <a:p>
            <a:pPr lvl="1"/>
            <a:r>
              <a:rPr lang="en-US" dirty="0"/>
              <a:t>DL0 is reprocessed using CTA pipeline software</a:t>
            </a:r>
          </a:p>
          <a:p>
            <a:pPr lvl="1"/>
            <a:r>
              <a:rPr lang="en-US" dirty="0"/>
              <a:t>Ingest the resulting new DL1 data into the data lake</a:t>
            </a:r>
          </a:p>
          <a:p>
            <a:r>
              <a:rPr lang="fr-FR" dirty="0" err="1"/>
              <a:t>implementation</a:t>
            </a:r>
            <a:endParaRPr lang="en-US" dirty="0"/>
          </a:p>
          <a:p>
            <a:pPr lvl="1"/>
            <a:r>
              <a:rPr lang="en-US" sz="2500" dirty="0" err="1"/>
              <a:t>dirac</a:t>
            </a:r>
            <a:r>
              <a:rPr lang="en-US" sz="2500" dirty="0"/>
              <a:t> = Dirac()</a:t>
            </a:r>
          </a:p>
          <a:p>
            <a:pPr lvl="1"/>
            <a:r>
              <a:rPr lang="en-US" sz="2500" dirty="0"/>
              <a:t>job = Prod5Stage1Job()</a:t>
            </a:r>
          </a:p>
          <a:p>
            <a:pPr lvl="1"/>
            <a:r>
              <a:rPr lang="en-US" sz="2500" dirty="0" err="1"/>
              <a:t>job.setInputData</a:t>
            </a:r>
            <a:r>
              <a:rPr lang="en-US" sz="2500" dirty="0"/>
              <a:t>([</a:t>
            </a:r>
            <a:r>
              <a:rPr lang="en-US" sz="2500" dirty="0" err="1"/>
              <a:t>filePath</a:t>
            </a:r>
            <a:r>
              <a:rPr lang="en-US" sz="2500" dirty="0"/>
              <a:t>])</a:t>
            </a:r>
          </a:p>
          <a:p>
            <a:pPr lvl="1"/>
            <a:r>
              <a:rPr lang="en-US" sz="2500" dirty="0" err="1"/>
              <a:t>job.setOutputData</a:t>
            </a:r>
            <a:r>
              <a:rPr lang="en-US" sz="2500" dirty="0"/>
              <a:t>(</a:t>
            </a:r>
            <a:r>
              <a:rPr lang="en-US" sz="2500" dirty="0" err="1"/>
              <a:t>outputSE</a:t>
            </a:r>
            <a:r>
              <a:rPr lang="en-US" sz="2500" dirty="0"/>
              <a:t>=</a:t>
            </a:r>
            <a:r>
              <a:rPr lang="en-US" sz="2500" dirty="0" err="1"/>
              <a:t>rse,outputPath</a:t>
            </a:r>
            <a:r>
              <a:rPr lang="en-US" sz="2500" dirty="0"/>
              <a:t>=</a:t>
            </a:r>
            <a:r>
              <a:rPr lang="en-US" sz="2500" dirty="0" err="1"/>
              <a:t>outputFilePath</a:t>
            </a:r>
            <a:r>
              <a:rPr lang="en-US" sz="2500" dirty="0"/>
              <a:t>)</a:t>
            </a:r>
          </a:p>
          <a:p>
            <a:pPr lvl="1"/>
            <a:r>
              <a:rPr lang="en-US" sz="2500" dirty="0"/>
              <a:t>result = </a:t>
            </a:r>
            <a:r>
              <a:rPr lang="en-US" sz="2500" dirty="0" err="1"/>
              <a:t>dirac.submitJob</a:t>
            </a:r>
            <a:r>
              <a:rPr lang="en-US" sz="2500" dirty="0"/>
              <a:t>(job)</a:t>
            </a:r>
          </a:p>
          <a:p>
            <a:pPr marL="1371600" lvl="3" indent="0">
              <a:buNone/>
            </a:pPr>
            <a:endParaRPr lang="en-US" sz="3400" dirty="0"/>
          </a:p>
          <a:p>
            <a:pPr marL="1371600" lvl="3" indent="0">
              <a:buNone/>
            </a:pPr>
            <a:endParaRPr lang="fr-FR" sz="3400" dirty="0"/>
          </a:p>
          <a:p>
            <a:pPr marL="1371600" lvl="3" indent="0">
              <a:buNone/>
            </a:pPr>
            <a:endParaRPr lang="fr-FR" sz="3400" dirty="0"/>
          </a:p>
          <a:p>
            <a:pPr marL="1371600" lvl="3" indent="0">
              <a:buNone/>
            </a:pPr>
            <a:endParaRPr lang="fr-FR" sz="3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9ECD27-5332-49E1-8A31-8F8AB3A8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3" y="5529455"/>
            <a:ext cx="8864600" cy="431799"/>
          </a:xfrm>
          <a:prstGeom prst="rect">
            <a:avLst/>
          </a:prstGeom>
        </p:spPr>
      </p:pic>
      <p:pic>
        <p:nvPicPr>
          <p:cNvPr id="3076" name="Picture 4" descr="https://lh5.googleusercontent.com/LS1OpNJXvAxAp-6T9NUZtt9FTigdJ2rUdF4Rc5ufWeDa4C4_uPvfYw4FDn3g6WuEYzcObYarJ-7_1uGojmiN9YU00JNR-4jZ4rGdikLZB0PU5Tolvti52FmN8Vbn6dxifmEBWDbw8w5Kr9DPbKK2DoRgJ_M_nPMGWZ_euA78mAd9lv_8iGOXhqk_">
            <a:extLst>
              <a:ext uri="{FF2B5EF4-FFF2-40B4-BE49-F238E27FC236}">
                <a16:creationId xmlns:a16="http://schemas.microsoft.com/office/drawing/2014/main" id="{F8C60D52-B6F5-46FC-8A06-4DB00B25A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23" y="2662860"/>
            <a:ext cx="3678250" cy="209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B6FD7A-3E06-454F-B80B-5B482BBEB590}"/>
              </a:ext>
            </a:extLst>
          </p:cNvPr>
          <p:cNvSpPr/>
          <p:nvPr/>
        </p:nvSpPr>
        <p:spPr>
          <a:xfrm>
            <a:off x="4995747" y="4760899"/>
            <a:ext cx="405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fig 4 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nb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of jobs finished/ duration (h)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7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C23E8-000C-4B2E-AF14-92D201AC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4540"/>
            <a:ext cx="7290399" cy="3339362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 :</a:t>
            </a:r>
            <a:br>
              <a:rPr lang="fr-FR" dirty="0"/>
            </a:br>
            <a:r>
              <a:rPr lang="en-US" sz="2700" dirty="0"/>
              <a:t>The aim of this document was to provide a state of the art about the </a:t>
            </a:r>
            <a:r>
              <a:rPr lang="en-US" sz="2700" dirty="0" err="1"/>
              <a:t>Rucio</a:t>
            </a:r>
            <a:r>
              <a:rPr lang="en-US" sz="2700" dirty="0"/>
              <a:t>-DIRAC integration. It relies mainly on the work done by the </a:t>
            </a:r>
            <a:r>
              <a:rPr lang="en-US" sz="2700" dirty="0" err="1"/>
              <a:t>Rucio</a:t>
            </a:r>
            <a:r>
              <a:rPr lang="en-US" sz="2700" dirty="0"/>
              <a:t> team for the Belle2 experiment. As we have seen, the integration is not complete, but it is a very good starting point.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More details :</a:t>
            </a:r>
            <a:br>
              <a:rPr lang="en-US" sz="2700" dirty="0"/>
            </a:br>
            <a:br>
              <a:rPr lang="en-US" sz="2700" dirty="0"/>
            </a:br>
            <a:r>
              <a:rPr lang="en-GB" sz="1200" b="1" dirty="0">
                <a:latin typeface="Avenir Heavy"/>
                <a:cs typeface="Avenir Heavy"/>
              </a:rPr>
              <a:t>https://docs.google.com/document/d/16jE-tpU1jdF97pNA8K7-oXJxbAVb52naipTTaNPDE1w/edit?usp=sharing</a:t>
            </a:r>
            <a:br>
              <a:rPr lang="en-GB" sz="1200" b="1" dirty="0">
                <a:latin typeface="Avenir Heavy"/>
                <a:cs typeface="Avenir Heavy"/>
              </a:rPr>
            </a:br>
            <a:br>
              <a:rPr lang="en-US" sz="1200" dirty="0"/>
            </a:br>
            <a:endParaRPr lang="fr-FR" sz="1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B4C47-7146-4434-AA1B-965770FA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9/20/2022</a:t>
            </a:fld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59759-1AE0-4EE7-9DC7-322C3F8E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A4102C-BEE2-45E5-8395-F1419360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376" y="4887629"/>
            <a:ext cx="2025108" cy="14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8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47443</TotalTime>
  <Words>883</Words>
  <Application>Microsoft Office PowerPoint</Application>
  <PresentationFormat>Affichage à l'écran (4:3)</PresentationFormat>
  <Paragraphs>101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Tema di Office</vt:lpstr>
      <vt:lpstr>Rucio / DIRAC integration for CTA</vt:lpstr>
      <vt:lpstr>Rucio / DIRAC integration workflow</vt:lpstr>
      <vt:lpstr>Solution 1 : CLI / python API</vt:lpstr>
      <vt:lpstr>Solution 2 : RucioFileCatalog 1/2</vt:lpstr>
      <vt:lpstr>Solution 2 : RucioFileCatalog 2/2</vt:lpstr>
      <vt:lpstr>Rucio / DIRAC TestBed</vt:lpstr>
      <vt:lpstr>DAC21 CTA use case 2 : reprocessing</vt:lpstr>
      <vt:lpstr>Conclusion : The aim of this document was to provide a state of the art about the Rucio-DIRAC integration. It relies mainly on the work done by the Rucio team for the Belle2 experiment. As we have seen, the integration is not complete, but it is a very good starting point.     More details :  https://docs.google.com/document/d/16jE-tpU1jdF97pNA8K7-oXJxbAVb52naipTTaNPDE1w/edit?usp=sharing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243</cp:revision>
  <dcterms:created xsi:type="dcterms:W3CDTF">2018-11-20T16:31:33Z</dcterms:created>
  <dcterms:modified xsi:type="dcterms:W3CDTF">2022-09-21T09:49:55Z</dcterms:modified>
</cp:coreProperties>
</file>