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32"/>
  </p:notesMasterIdLst>
  <p:sldIdLst>
    <p:sldId id="425" r:id="rId2"/>
    <p:sldId id="256" r:id="rId3"/>
    <p:sldId id="268" r:id="rId4"/>
    <p:sldId id="270" r:id="rId5"/>
    <p:sldId id="273" r:id="rId6"/>
    <p:sldId id="274" r:id="rId7"/>
    <p:sldId id="359" r:id="rId8"/>
    <p:sldId id="357" r:id="rId9"/>
    <p:sldId id="424" r:id="rId10"/>
    <p:sldId id="355" r:id="rId11"/>
    <p:sldId id="382" r:id="rId12"/>
    <p:sldId id="383" r:id="rId13"/>
    <p:sldId id="426" r:id="rId14"/>
    <p:sldId id="428" r:id="rId15"/>
    <p:sldId id="431" r:id="rId16"/>
    <p:sldId id="356" r:id="rId17"/>
    <p:sldId id="429" r:id="rId18"/>
    <p:sldId id="427" r:id="rId19"/>
    <p:sldId id="430" r:id="rId20"/>
    <p:sldId id="432" r:id="rId21"/>
    <p:sldId id="433" r:id="rId22"/>
    <p:sldId id="434" r:id="rId23"/>
    <p:sldId id="272" r:id="rId24"/>
    <p:sldId id="384" r:id="rId25"/>
    <p:sldId id="385" r:id="rId26"/>
    <p:sldId id="269" r:id="rId27"/>
    <p:sldId id="386" r:id="rId28"/>
    <p:sldId id="423" r:id="rId29"/>
    <p:sldId id="422" r:id="rId30"/>
    <p:sldId id="260" r:id="rId3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42" autoAdjust="0"/>
    <p:restoredTop sz="94660"/>
  </p:normalViewPr>
  <p:slideViewPr>
    <p:cSldViewPr snapToGrid="0">
      <p:cViewPr>
        <p:scale>
          <a:sx n="125" d="100"/>
          <a:sy n="125" d="100"/>
        </p:scale>
        <p:origin x="204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D8543-C637-4E10-814C-C72E099A9236}" type="datetimeFigureOut">
              <a:rPr lang="de-DE" smtClean="0"/>
              <a:t>16.10.2022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0A10-E7BF-442A-8917-E6A7BBEA11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421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30A10-E7BF-442A-8917-E6A7BBEA112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575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B090C-E8D0-49EF-BAEE-80D7114504BB}" type="slidenum">
              <a:rPr lang="en-ZA" smtClean="0"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3978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17/10/2022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B7710-06A2-4FC9-B310-8A7DF0A32C4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81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17/10/2022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70786-47D1-46FD-ACF0-829E31A96F8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21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17/10/2022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6DDB9-71A2-4DF3-8783-A420B0669B6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4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MT cmyk.png">
            <a:extLst>
              <a:ext uri="{FF2B5EF4-FFF2-40B4-BE49-F238E27FC236}">
                <a16:creationId xmlns:a16="http://schemas.microsoft.com/office/drawing/2014/main" xmlns="" id="{879DAA00-B9F2-1DB3-215A-A3CE5C20B9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8981" y="1300951"/>
            <a:ext cx="1184300" cy="631846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2505" y="6604906"/>
            <a:ext cx="970190" cy="2530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00475" y="6604906"/>
            <a:ext cx="3224893" cy="2530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3800" y="6604907"/>
            <a:ext cx="533400" cy="253093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12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17/10/2022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14CC4-B65D-4605-8ED8-FBEF9DE5DAB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87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17/10/2022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CDB6-96D8-408E-956B-018BBFA131F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79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17/10/2022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CFD3D-5062-4D1C-A649-0AB04170DBB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55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17/10/2022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80ADE-32BC-4FE6-9A1C-DFE4EB953A8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9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17/10/2022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02B3D-44F2-4E06-95DB-170A02B1816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80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17/10/2022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0AAFF-C690-4924-B2C1-3605C6E289D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09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17/10/2022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7DCB8-A8A0-4536-99B6-8BA1DEA451A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3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7714" y="6600826"/>
            <a:ext cx="970190" cy="241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00475" y="6600826"/>
            <a:ext cx="3224893" cy="257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it-IT" dirty="0"/>
              <a:t>M. Backes: Africa </a:t>
            </a:r>
            <a:r>
              <a:rPr lang="it-IT" dirty="0" err="1"/>
              <a:t>Millimetre</a:t>
            </a:r>
            <a:r>
              <a:rPr lang="it-IT" dirty="0"/>
              <a:t> </a:t>
            </a:r>
            <a:r>
              <a:rPr lang="it-IT" dirty="0" err="1"/>
              <a:t>Telescope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13696" y="6604907"/>
            <a:ext cx="578304" cy="2530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512F5AEC-EFD2-4725-A33D-D6E439D8C452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hyperlink" Target="https://doi.org/10.3390/galaxies7020066" TargetMode="External"/><Relationship Id="rId4" Type="http://schemas.openxmlformats.org/officeDocument/2006/relationships/hyperlink" Target="https://doi.org/10.22323/1.275.0029" TargetMode="External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5.png"/><Relationship Id="rId5" Type="http://schemas.openxmlformats.org/officeDocument/2006/relationships/hyperlink" Target="https://doi.org/10.3390/galaxies7020066" TargetMode="External"/><Relationship Id="rId4" Type="http://schemas.openxmlformats.org/officeDocument/2006/relationships/hyperlink" Target="https://doi.org/10.22323/1.275.0029" TargetMode="External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s://doi.org/10.3390/galaxies7020066" TargetMode="External"/><Relationship Id="rId7" Type="http://schemas.openxmlformats.org/officeDocument/2006/relationships/image" Target="../media/image50.png"/><Relationship Id="rId2" Type="http://schemas.openxmlformats.org/officeDocument/2006/relationships/hyperlink" Target="https://doi.org/10.22323/1.275.002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hyperlink" Target="https://repository.unam.edu.na/handle/11070/276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7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hyperlink" Target="https://www.popsci.com/space/africa-millimeter-telescope-astronomy/" TargetMode="External"/><Relationship Id="rId4" Type="http://schemas.openxmlformats.org/officeDocument/2006/relationships/hyperlink" Target="https://doi.org/10.1038/d41586-022-00205-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93.png"/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image" Target="../media/image110.jpe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11" Type="http://schemas.openxmlformats.org/officeDocument/2006/relationships/image" Target="../media/image119.jpeg"/><Relationship Id="rId5" Type="http://schemas.openxmlformats.org/officeDocument/2006/relationships/image" Target="../media/image113.png"/><Relationship Id="rId15" Type="http://schemas.openxmlformats.org/officeDocument/2006/relationships/image" Target="../media/image92.png"/><Relationship Id="rId10" Type="http://schemas.openxmlformats.org/officeDocument/2006/relationships/image" Target="../media/image118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Relationship Id="rId14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sa.int/spaceinimages/Images/2013/09/Cloud_cover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microsoft.com/office/2007/relationships/hdphoto" Target="../media/hdphoto1.wdp"/><Relationship Id="rId4" Type="http://schemas.openxmlformats.org/officeDocument/2006/relationships/image" Target="../media/image22.jpe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Welcome to Namibia!</a:t>
            </a:r>
            <a:r>
              <a:rPr lang="de-DE" sz="2000" dirty="0" smtClean="0"/>
              <a:t>                                                               (16/10/2022)</a:t>
            </a:r>
            <a:endParaRPr lang="en-ZA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Backes: Africa Millimetre Telescope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1026" name="Picture 2" descr="https://scontent.fers3-1.fna.fbcdn.net/v/t39.30808-6/311407052_619229713230328_1529418717009087229_n.jpg?_nc_cat=1&amp;ccb=1-7&amp;_nc_sid=8bfeb9&amp;_nc_ohc=3JYVaUsEIyUAX_2HKdV&amp;tn=tiM3TEpe8ss4bYts&amp;_nc_ht=scontent.fers3-1.fna&amp;oh=00_AT8iDgVEGkkRiGKScIFFGm76RHihHez6FPwi-ywY4mxVQQ&amp;oe=6350DC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"/>
          <a:stretch/>
        </p:blipFill>
        <p:spPr bwMode="auto">
          <a:xfrm>
            <a:off x="7160479" y="1558926"/>
            <a:ext cx="4937125" cy="493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ers3-1.fna.fbcdn.net/v/t39.30808-6/310323450_5744635902268250_5902460679968131178_n.jpg?_nc_cat=111&amp;ccb=1-7&amp;_nc_sid=730e14&amp;_nc_ohc=oAzLGhqZo60AX9Ciwbm&amp;_nc_ht=scontent.fers3-1.fna&amp;oh=00_AT_gAl_EDr9UHufPUcDO-Msea01wNCeyJg078EZDmEkeJw&amp;oe=6351E0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676" y="4359329"/>
            <a:ext cx="2848961" cy="21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content.fers3-1.fna.fbcdn.net/v/t39.30808-6/310749360_619229329897033_8868531021717717296_n.jpg?_nc_cat=1&amp;ccb=1-7&amp;_nc_sid=8bfeb9&amp;_nc_ohc=Dt7wjNhtovUAX-uXct4&amp;_nc_ht=scontent.fers3-1.fna&amp;oh=00_AT_OG07xq1shDX1Ttu6qPQoSbIYwdw63M1nPmA4CsV5hKg&amp;oe=635091B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10" y="1560174"/>
            <a:ext cx="3691624" cy="49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content.fers3-1.fna.fbcdn.net/v/t39.30808-6/310936740_619229453230354_4896958602572507511_n.jpg?_nc_cat=1&amp;ccb=1-7&amp;_nc_sid=8bfeb9&amp;_nc_ohc=xsQw75MOsNIAX96CPNj&amp;_nc_oc=AQmn9znXmq-Fp31GIBUmjLBM0ZcADaE1VC6sOTENOD7jJ0gMfpwCFfXu6iQOihoCSAU&amp;_nc_ht=scontent.fers3-1.fna&amp;oh=00_AT8TQAo30yuEVHUzAYwiWjeRRHA8gaxGkL6vk_2j89rEhw&amp;oe=635138A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5" t="24043" b="22717"/>
          <a:stretch/>
        </p:blipFill>
        <p:spPr bwMode="auto">
          <a:xfrm>
            <a:off x="4129627" y="1558926"/>
            <a:ext cx="2842554" cy="269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622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161C053-3AD0-5590-89F6-F02BFAFE5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Africa </a:t>
            </a:r>
            <a:r>
              <a:rPr lang="de-DE" dirty="0" err="1"/>
              <a:t>Millimetre</a:t>
            </a:r>
            <a:r>
              <a:rPr lang="de-DE" dirty="0"/>
              <a:t> </a:t>
            </a:r>
            <a:r>
              <a:rPr lang="de-DE" dirty="0" err="1"/>
              <a:t>Telescope</a:t>
            </a:r>
            <a:r>
              <a:rPr lang="de-DE" dirty="0"/>
              <a:t> (AMT)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31F9D0B-9E9C-DBBA-ABDE-D60530DB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4749FC1-9B91-1068-4975-A0402E3F8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18663C4-7049-F976-F699-4C70516F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xmlns="" id="{44A46D4B-7104-ABFF-60D9-A82A94706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104" y="5508283"/>
            <a:ext cx="1312585" cy="974401"/>
          </a:xfrm>
          <a:prstGeom prst="rect">
            <a:avLst/>
          </a:prstGeom>
        </p:spPr>
      </p:pic>
      <p:pic>
        <p:nvPicPr>
          <p:cNvPr id="8" name="bhpass-4.mp4">
            <a:hlinkClick r:id="" action="ppaction://media"/>
            <a:extLst>
              <a:ext uri="{FF2B5EF4-FFF2-40B4-BE49-F238E27FC236}">
                <a16:creationId xmlns:a16="http://schemas.microsoft.com/office/drawing/2014/main" xmlns="" id="{D88C4038-E820-0C73-D902-DD3CC44C27D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2505" y="5430621"/>
            <a:ext cx="2051102" cy="1124730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xmlns="" id="{7AB0619C-8A62-0DBE-F54C-24B856EB8BA1}"/>
              </a:ext>
            </a:extLst>
          </p:cNvPr>
          <p:cNvSpPr txBox="1"/>
          <p:nvPr/>
        </p:nvSpPr>
        <p:spPr>
          <a:xfrm>
            <a:off x="1088714" y="5557919"/>
            <a:ext cx="1327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European Research Council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73A2614C-E685-107C-8C72-FBFE9B110E54}"/>
              </a:ext>
            </a:extLst>
          </p:cNvPr>
          <p:cNvSpPr/>
          <p:nvPr/>
        </p:nvSpPr>
        <p:spPr>
          <a:xfrm>
            <a:off x="4223496" y="1267331"/>
            <a:ext cx="478533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ZA" sz="1400" dirty="0">
                <a:latin typeface="+mn-lt"/>
              </a:rPr>
              <a:t>[</a:t>
            </a:r>
            <a:r>
              <a:rPr lang="de-DE" sz="1400" dirty="0">
                <a:latin typeface="+mn-lt"/>
                <a:hlinkClick r:id="rId4"/>
              </a:rPr>
              <a:t>Backes</a:t>
            </a:r>
            <a:r>
              <a:rPr lang="de-DE" sz="1400" baseline="30000" dirty="0">
                <a:latin typeface="+mn-lt"/>
                <a:hlinkClick r:id="rId4"/>
              </a:rPr>
              <a:t>+</a:t>
            </a:r>
            <a:r>
              <a:rPr lang="de-DE" sz="1400" dirty="0">
                <a:latin typeface="+mn-lt"/>
                <a:hlinkClick r:id="rId4"/>
              </a:rPr>
              <a:t> PoS(HEASA2016)029</a:t>
            </a:r>
            <a:r>
              <a:rPr lang="de-DE" sz="1400" dirty="0">
                <a:latin typeface="+mn-lt"/>
              </a:rPr>
              <a:t>, </a:t>
            </a:r>
            <a:r>
              <a:rPr lang="de-DE" sz="1400" dirty="0">
                <a:hlinkClick r:id="rId5"/>
              </a:rPr>
              <a:t>Backes</a:t>
            </a:r>
            <a:r>
              <a:rPr lang="de-DE" sz="1400" baseline="30000" dirty="0">
                <a:hlinkClick r:id="rId5"/>
              </a:rPr>
              <a:t>+</a:t>
            </a:r>
            <a:r>
              <a:rPr lang="de-DE" sz="1400" dirty="0">
                <a:hlinkClick r:id="rId5"/>
              </a:rPr>
              <a:t> </a:t>
            </a:r>
            <a:r>
              <a:rPr lang="de-DE" sz="1400" dirty="0" err="1">
                <a:hlinkClick r:id="rId5"/>
              </a:rPr>
              <a:t>Galaxies</a:t>
            </a:r>
            <a:r>
              <a:rPr lang="de-DE" sz="1400" dirty="0">
                <a:hlinkClick r:id="rId5"/>
              </a:rPr>
              <a:t> 7(2019)66</a:t>
            </a:r>
            <a:r>
              <a:rPr lang="de-DE" sz="1400" dirty="0">
                <a:latin typeface="+mn-lt"/>
              </a:rPr>
              <a:t>]</a:t>
            </a:r>
            <a:endParaRPr lang="en-ZA" sz="1400" dirty="0">
              <a:latin typeface="+mn-lt"/>
            </a:endParaRPr>
          </a:p>
        </p:txBody>
      </p:sp>
      <p:pic>
        <p:nvPicPr>
          <p:cNvPr id="12" name="Google Shape;188;p25">
            <a:extLst>
              <a:ext uri="{FF2B5EF4-FFF2-40B4-BE49-F238E27FC236}">
                <a16:creationId xmlns:a16="http://schemas.microsoft.com/office/drawing/2014/main" xmlns="" id="{C5E73CD8-91BD-C896-49DB-4A8FAABF6AF0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0811" y="2716447"/>
            <a:ext cx="4092459" cy="271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xmlns="" id="{7721236E-86D8-B043-D2FC-4025E9CD18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5" y="2716448"/>
            <a:ext cx="4828710" cy="2727957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F2B29C7D-5F45-1BFC-F605-7F988455C17F}"/>
              </a:ext>
            </a:extLst>
          </p:cNvPr>
          <p:cNvSpPr/>
          <p:nvPr/>
        </p:nvSpPr>
        <p:spPr>
          <a:xfrm>
            <a:off x="9301164" y="2660777"/>
            <a:ext cx="2752724" cy="290848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285750" lvl="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1" lang="en-US" sz="1400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Site quality being tested</a:t>
            </a:r>
          </a:p>
          <a:p>
            <a:pPr marL="285750" lvl="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1" lang="en-US" sz="1400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SEST to be refurbished</a:t>
            </a:r>
            <a:br>
              <a:rPr kumimoji="1" lang="en-US" sz="1400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</a:br>
            <a:r>
              <a:rPr kumimoji="1" lang="en-US" sz="1400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(electronics, surface acc., sun avoidance, etc.)</a:t>
            </a:r>
          </a:p>
          <a:p>
            <a:pPr marL="285750" lvl="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1" lang="en-US" sz="1400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Preliminary Design Review passed in mid-2019</a:t>
            </a:r>
          </a:p>
          <a:p>
            <a:pPr marL="285750" lvl="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1" lang="en-US" sz="1400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Int. Science Committee formed (RU, UNAM, Wits, NWU, </a:t>
            </a:r>
            <a:r>
              <a:rPr kumimoji="1" lang="en-US" sz="1400" dirty="0" err="1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Metsähovi</a:t>
            </a:r>
            <a:r>
              <a:rPr kumimoji="1" lang="en-US" sz="1400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 , Turku, Oxford, CEA, ASTRON, Grenoble Alpes, MIT, …)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4E1B9424-53F8-CB0C-877B-59F0C545A303}"/>
              </a:ext>
            </a:extLst>
          </p:cNvPr>
          <p:cNvSpPr/>
          <p:nvPr/>
        </p:nvSpPr>
        <p:spPr>
          <a:xfrm>
            <a:off x="7779926" y="5122843"/>
            <a:ext cx="148334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lvl="0" algn="r" eaLnBrk="1" hangingPunct="1">
              <a:defRPr/>
            </a:pPr>
            <a:r>
              <a:rPr kumimoji="1" lang="en-US" sz="1400" dirty="0">
                <a:solidFill>
                  <a:schemeClr val="accent2"/>
                </a:solidFill>
                <a:latin typeface="Verdana"/>
                <a:ea typeface="ＭＳ Ｐゴシック" charset="0"/>
                <a:cs typeface="Verdana"/>
              </a:rPr>
              <a:t>SEST @ ESO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A84A721-DA43-F741-4C71-3B6FDBB581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0811" y="1567472"/>
            <a:ext cx="2299907" cy="789250"/>
          </a:xfrm>
          <a:prstGeom prst="rect">
            <a:avLst/>
          </a:prstGeom>
        </p:spPr>
      </p:pic>
      <p:pic>
        <p:nvPicPr>
          <p:cNvPr id="17" name="Picture 6" descr="Radboud University - Short Term Programs">
            <a:extLst>
              <a:ext uri="{FF2B5EF4-FFF2-40B4-BE49-F238E27FC236}">
                <a16:creationId xmlns:a16="http://schemas.microsoft.com/office/drawing/2014/main" xmlns="" id="{DE7DC043-F97F-7ED8-86F9-F661B84C1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t="28005" r="2922" b="28301"/>
          <a:stretch/>
        </p:blipFill>
        <p:spPr bwMode="auto">
          <a:xfrm>
            <a:off x="2230637" y="1552584"/>
            <a:ext cx="2953936" cy="71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xmlns="" id="{5E7D3889-9647-A92C-FCDC-B19D3314395A}"/>
              </a:ext>
            </a:extLst>
          </p:cNvPr>
          <p:cNvSpPr/>
          <p:nvPr/>
        </p:nvSpPr>
        <p:spPr>
          <a:xfrm>
            <a:off x="2210190" y="2051557"/>
            <a:ext cx="2360789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lvl="0" eaLnBrk="1" hangingPunct="1">
              <a:defRPr/>
            </a:pPr>
            <a:r>
              <a:rPr kumimoji="1" lang="en-US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PI: Heino Falcke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27D7D68A-B3E5-62AA-5EC9-816661B41FDB}"/>
              </a:ext>
            </a:extLst>
          </p:cNvPr>
          <p:cNvSpPr/>
          <p:nvPr/>
        </p:nvSpPr>
        <p:spPr>
          <a:xfrm>
            <a:off x="5205020" y="2192093"/>
            <a:ext cx="2360789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lvl="0" algn="r" eaLnBrk="1" hangingPunct="1">
              <a:defRPr/>
            </a:pPr>
            <a:r>
              <a:rPr kumimoji="1" lang="en-US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Co-PI: M. Backes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xmlns="" id="{B8E791C4-81BD-26CE-8B45-AC62BE79F68A}"/>
              </a:ext>
            </a:extLst>
          </p:cNvPr>
          <p:cNvSpPr/>
          <p:nvPr/>
        </p:nvSpPr>
        <p:spPr>
          <a:xfrm>
            <a:off x="3800475" y="2439005"/>
            <a:ext cx="295393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lvl="0" eaLnBrk="1" hangingPunct="1">
              <a:defRPr/>
            </a:pPr>
            <a:r>
              <a:rPr kumimoji="1" lang="en-US" sz="1400" b="1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Director: Marc Klein </a:t>
            </a:r>
            <a:r>
              <a:rPr kumimoji="1" lang="en-US" sz="1400" b="1" dirty="0" err="1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Wolt</a:t>
            </a:r>
            <a:endParaRPr kumimoji="1" lang="en-US" sz="1400" b="1" dirty="0">
              <a:solidFill>
                <a:srgbClr val="000000"/>
              </a:solidFill>
              <a:latin typeface="Verdana"/>
              <a:ea typeface="ＭＳ Ｐゴシック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303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161C053-3AD0-5590-89F6-F02BFAFE5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Africa </a:t>
            </a:r>
            <a:r>
              <a:rPr lang="de-DE" dirty="0" err="1"/>
              <a:t>Millimetre</a:t>
            </a:r>
            <a:r>
              <a:rPr lang="de-DE" dirty="0"/>
              <a:t> </a:t>
            </a:r>
            <a:r>
              <a:rPr lang="de-DE" dirty="0" err="1"/>
              <a:t>Telescope</a:t>
            </a:r>
            <a:r>
              <a:rPr lang="de-DE" dirty="0"/>
              <a:t> (AMT)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31F9D0B-9E9C-DBBA-ABDE-D60530DB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4749FC1-9B91-1068-4975-A0402E3F8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18663C4-7049-F976-F699-4C70516F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73A2614C-E685-107C-8C72-FBFE9B110E54}"/>
              </a:ext>
            </a:extLst>
          </p:cNvPr>
          <p:cNvSpPr/>
          <p:nvPr/>
        </p:nvSpPr>
        <p:spPr>
          <a:xfrm>
            <a:off x="4223496" y="1267331"/>
            <a:ext cx="492845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ZA" sz="1400" dirty="0">
                <a:latin typeface="+mn-lt"/>
              </a:rPr>
              <a:t>[</a:t>
            </a:r>
            <a:r>
              <a:rPr lang="de-DE" sz="1400" dirty="0">
                <a:latin typeface="+mn-lt"/>
                <a:hlinkClick r:id="rId4"/>
              </a:rPr>
              <a:t>Backes</a:t>
            </a:r>
            <a:r>
              <a:rPr lang="de-DE" sz="1400" baseline="30000" dirty="0">
                <a:latin typeface="+mn-lt"/>
                <a:hlinkClick r:id="rId4"/>
              </a:rPr>
              <a:t>+</a:t>
            </a:r>
            <a:r>
              <a:rPr lang="de-DE" sz="1400" dirty="0">
                <a:latin typeface="+mn-lt"/>
                <a:hlinkClick r:id="rId4"/>
              </a:rPr>
              <a:t> PoS(HEASA2016)029</a:t>
            </a:r>
            <a:r>
              <a:rPr lang="de-DE" sz="1400" dirty="0">
                <a:latin typeface="+mn-lt"/>
              </a:rPr>
              <a:t>, </a:t>
            </a:r>
            <a:r>
              <a:rPr lang="de-DE" sz="1400" dirty="0">
                <a:hlinkClick r:id="rId5"/>
              </a:rPr>
              <a:t>Backes</a:t>
            </a:r>
            <a:r>
              <a:rPr lang="de-DE" sz="1400" baseline="30000" dirty="0">
                <a:hlinkClick r:id="rId5"/>
              </a:rPr>
              <a:t>+</a:t>
            </a:r>
            <a:r>
              <a:rPr lang="de-DE" sz="1400" dirty="0">
                <a:hlinkClick r:id="rId5"/>
              </a:rPr>
              <a:t> </a:t>
            </a:r>
            <a:r>
              <a:rPr lang="de-DE" sz="1400" dirty="0" err="1">
                <a:hlinkClick r:id="rId5"/>
              </a:rPr>
              <a:t>Galaxies</a:t>
            </a:r>
            <a:r>
              <a:rPr lang="de-DE" sz="1400" dirty="0">
                <a:hlinkClick r:id="rId5"/>
              </a:rPr>
              <a:t> 7(2019)66</a:t>
            </a:r>
            <a:r>
              <a:rPr lang="de-DE" sz="1400" dirty="0">
                <a:latin typeface="+mn-lt"/>
              </a:rPr>
              <a:t>]</a:t>
            </a:r>
            <a:endParaRPr lang="en-ZA" sz="1400" dirty="0">
              <a:latin typeface="+mn-lt"/>
            </a:endParaRPr>
          </a:p>
        </p:txBody>
      </p:sp>
      <p:pic>
        <p:nvPicPr>
          <p:cNvPr id="19" name="The EHT network with the AMT (in red) as seen from the black hole">
            <a:hlinkClick r:id="" action="ppaction://media"/>
            <a:extLst>
              <a:ext uri="{FF2B5EF4-FFF2-40B4-BE49-F238E27FC236}">
                <a16:creationId xmlns:a16="http://schemas.microsoft.com/office/drawing/2014/main" xmlns="" id="{ED26C43F-4D12-3D13-008F-60030F217F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7900" r="17077" b="8890"/>
          <a:stretch/>
        </p:blipFill>
        <p:spPr>
          <a:xfrm>
            <a:off x="4221028" y="1924050"/>
            <a:ext cx="5923097" cy="4457700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2789F02B-E8B4-98E0-F2FA-6A3561C3B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68" y="1779856"/>
            <a:ext cx="2545602" cy="55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44C931D0-0815-260C-6195-A8340C20F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459" y="1779855"/>
            <a:ext cx="550403" cy="55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Inhaltsplatzhalter 2">
            <a:extLst>
              <a:ext uri="{FF2B5EF4-FFF2-40B4-BE49-F238E27FC236}">
                <a16:creationId xmlns:a16="http://schemas.microsoft.com/office/drawing/2014/main" xmlns="" id="{9761AD3C-C4BA-DBAE-FAE1-A10DE457A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1003" y="2015120"/>
            <a:ext cx="2254768" cy="905825"/>
          </a:xfrm>
        </p:spPr>
        <p:txBody>
          <a:bodyPr/>
          <a:lstStyle/>
          <a:p>
            <a:pPr marL="0" indent="0" algn="r">
              <a:buNone/>
            </a:pPr>
            <a:r>
              <a:rPr lang="de-DE" dirty="0"/>
              <a:t>Earth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seen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Sgr</a:t>
            </a:r>
            <a:r>
              <a:rPr lang="de-DE" dirty="0"/>
              <a:t> A*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692244"/>
            <a:ext cx="4080069" cy="326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7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161C053-3AD0-5590-89F6-F02BFAFE5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EHT + AMT </a:t>
            </a:r>
            <a:r>
              <a:rPr lang="de-DE" dirty="0" err="1" smtClean="0"/>
              <a:t>imaging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31F9D0B-9E9C-DBBA-ABDE-D60530DB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4749FC1-9B91-1068-4975-A0402E3F8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18663C4-7049-F976-F699-4C70516F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1511" y="6611738"/>
            <a:ext cx="533400" cy="253093"/>
          </a:xfrm>
        </p:spPr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73A2614C-E685-107C-8C72-FBFE9B110E54}"/>
              </a:ext>
            </a:extLst>
          </p:cNvPr>
          <p:cNvSpPr/>
          <p:nvPr/>
        </p:nvSpPr>
        <p:spPr>
          <a:xfrm>
            <a:off x="4223496" y="1267331"/>
            <a:ext cx="713030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ZA" sz="1400" dirty="0">
                <a:latin typeface="+mn-lt"/>
              </a:rPr>
              <a:t>[</a:t>
            </a:r>
            <a:r>
              <a:rPr lang="de-DE" sz="1400" dirty="0">
                <a:latin typeface="+mn-lt"/>
                <a:hlinkClick r:id="rId2"/>
              </a:rPr>
              <a:t>Backes</a:t>
            </a:r>
            <a:r>
              <a:rPr lang="de-DE" sz="1400" baseline="30000" dirty="0">
                <a:latin typeface="+mn-lt"/>
                <a:hlinkClick r:id="rId2"/>
              </a:rPr>
              <a:t>+</a:t>
            </a:r>
            <a:r>
              <a:rPr lang="de-DE" sz="1400" dirty="0">
                <a:latin typeface="+mn-lt"/>
                <a:hlinkClick r:id="rId2"/>
              </a:rPr>
              <a:t> PoS(HEASA2016)029</a:t>
            </a:r>
            <a:r>
              <a:rPr lang="de-DE" sz="1400" dirty="0">
                <a:latin typeface="+mn-lt"/>
              </a:rPr>
              <a:t>, </a:t>
            </a:r>
            <a:r>
              <a:rPr lang="de-DE" sz="1400" dirty="0">
                <a:hlinkClick r:id="rId3"/>
              </a:rPr>
              <a:t>Backes</a:t>
            </a:r>
            <a:r>
              <a:rPr lang="de-DE" sz="1400" baseline="30000" dirty="0">
                <a:hlinkClick r:id="rId3"/>
              </a:rPr>
              <a:t>+</a:t>
            </a:r>
            <a:r>
              <a:rPr lang="de-DE" sz="1400" dirty="0">
                <a:hlinkClick r:id="rId3"/>
              </a:rPr>
              <a:t> </a:t>
            </a:r>
            <a:r>
              <a:rPr lang="de-DE" sz="1400" dirty="0" err="1">
                <a:hlinkClick r:id="rId3"/>
              </a:rPr>
              <a:t>Galaxies</a:t>
            </a:r>
            <a:r>
              <a:rPr lang="de-DE" sz="1400" dirty="0">
                <a:hlinkClick r:id="rId3"/>
              </a:rPr>
              <a:t> 7(2019)66</a:t>
            </a:r>
            <a:r>
              <a:rPr lang="de-DE" sz="1400" dirty="0">
                <a:latin typeface="+mn-lt"/>
              </a:rPr>
              <a:t>], [La Bella</a:t>
            </a:r>
            <a:r>
              <a:rPr lang="de-DE" sz="1400" baseline="30000" dirty="0">
                <a:latin typeface="+mn-lt"/>
              </a:rPr>
              <a:t>+</a:t>
            </a:r>
            <a:r>
              <a:rPr lang="de-DE" sz="1400" dirty="0">
                <a:latin typeface="+mn-lt"/>
              </a:rPr>
              <a:t> (2022), in </a:t>
            </a:r>
            <a:r>
              <a:rPr lang="de-DE" sz="1400" dirty="0" err="1">
                <a:latin typeface="+mn-lt"/>
              </a:rPr>
              <a:t>prep</a:t>
            </a:r>
            <a:r>
              <a:rPr lang="de-DE" sz="1400" dirty="0">
                <a:latin typeface="+mn-lt"/>
              </a:rPr>
              <a:t>.]</a:t>
            </a:r>
            <a:endParaRPr lang="en-ZA" sz="1400" dirty="0">
              <a:latin typeface="+mn-lt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2789F02B-E8B4-98E0-F2FA-6A3561C3B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68" y="1779856"/>
            <a:ext cx="2545602" cy="55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44C931D0-0815-260C-6195-A8340C20F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459" y="1779855"/>
            <a:ext cx="550403" cy="55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9A828C19-4290-5AE8-E6D0-6C09FB08A3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211" t="4971"/>
          <a:stretch/>
        </p:blipFill>
        <p:spPr>
          <a:xfrm>
            <a:off x="5678123" y="2009541"/>
            <a:ext cx="4440248" cy="441384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640AEDC2-8184-D386-EE12-016951DD0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138" y="2330258"/>
            <a:ext cx="4587683" cy="399107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84CB9050-887C-FE61-C456-00A0AD72F880}"/>
              </a:ext>
            </a:extLst>
          </p:cNvPr>
          <p:cNvSpPr/>
          <p:nvPr/>
        </p:nvSpPr>
        <p:spPr>
          <a:xfrm>
            <a:off x="5486400" y="1972470"/>
            <a:ext cx="1104900" cy="268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xmlns="" id="{25FFFD0F-226D-4BC1-BC8A-3EBE8DC12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1003" y="2017548"/>
            <a:ext cx="2254768" cy="905825"/>
          </a:xfrm>
        </p:spPr>
        <p:txBody>
          <a:bodyPr/>
          <a:lstStyle/>
          <a:p>
            <a:pPr marL="0" indent="0" algn="r">
              <a:buNone/>
            </a:pPr>
            <a:r>
              <a:rPr lang="de-DE" dirty="0"/>
              <a:t>Earth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seen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Sgr</a:t>
            </a:r>
            <a:r>
              <a:rPr lang="de-DE" dirty="0"/>
              <a:t> A*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0E23893-EB64-F47D-2A28-857C750215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3730" y="4840853"/>
            <a:ext cx="776352" cy="735404"/>
          </a:xfrm>
          <a:prstGeom prst="rect">
            <a:avLst/>
          </a:prstGeom>
        </p:spPr>
      </p:pic>
      <p:sp>
        <p:nvSpPr>
          <p:cNvPr id="15" name="Textfeld 2">
            <a:extLst>
              <a:ext uri="{FF2B5EF4-FFF2-40B4-BE49-F238E27FC236}">
                <a16:creationId xmlns:a16="http://schemas.microsoft.com/office/drawing/2014/main" xmlns="" id="{ABFCCF32-0E90-248B-3F03-9F775D5075B9}"/>
              </a:ext>
            </a:extLst>
          </p:cNvPr>
          <p:cNvSpPr txBox="1"/>
          <p:nvPr/>
        </p:nvSpPr>
        <p:spPr>
          <a:xfrm>
            <a:off x="10747896" y="4548403"/>
            <a:ext cx="1134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7200" dirty="0">
                <a:solidFill>
                  <a:srgbClr val="FF0000"/>
                </a:solidFill>
                <a:latin typeface="Verdana"/>
                <a:cs typeface="Verdana"/>
              </a:rPr>
              <a:t>×</a:t>
            </a:r>
          </a:p>
        </p:txBody>
      </p:sp>
      <p:sp>
        <p:nvSpPr>
          <p:cNvPr id="16" name="Textfeld 5">
            <a:extLst>
              <a:ext uri="{FF2B5EF4-FFF2-40B4-BE49-F238E27FC236}">
                <a16:creationId xmlns:a16="http://schemas.microsoft.com/office/drawing/2014/main" xmlns="" id="{CE51E849-15FB-E6AD-4A0F-3F4D5C80F1FA}"/>
              </a:ext>
            </a:extLst>
          </p:cNvPr>
          <p:cNvSpPr txBox="1"/>
          <p:nvPr/>
        </p:nvSpPr>
        <p:spPr>
          <a:xfrm>
            <a:off x="10285478" y="5530153"/>
            <a:ext cx="1967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r>
              <a:rPr lang="en-US" sz="1600" i="1" dirty="0">
                <a:latin typeface="Avenir Book" panose="02000503020000020003" pitchFamily="2" charset="0"/>
                <a:cs typeface="Verdana"/>
              </a:rPr>
              <a:t>Work in preparation. </a:t>
            </a:r>
            <a:br>
              <a:rPr lang="en-US" sz="1600" i="1" dirty="0">
                <a:latin typeface="Avenir Book" panose="02000503020000020003" pitchFamily="2" charset="0"/>
                <a:cs typeface="Verdana"/>
              </a:rPr>
            </a:br>
            <a:r>
              <a:rPr lang="en-US" sz="1600" i="1" dirty="0">
                <a:latin typeface="Avenir Book" panose="02000503020000020003" pitchFamily="2" charset="0"/>
                <a:cs typeface="Verdana"/>
              </a:rPr>
              <a:t>No pictures, no tweets!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xmlns="" id="{01665D29-F842-225F-E590-D2C562AB4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9755" y="2379989"/>
            <a:ext cx="9604119" cy="31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0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EHT + AMT imaging </a:t>
            </a:r>
            <a:r>
              <a:rPr lang="en-ZA" dirty="0" smtClean="0"/>
              <a:t>II</a:t>
            </a:r>
            <a:endParaRPr lang="en-ZA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Backes: Africa Millimetre Telescope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133E5486-C5C2-D349-B8C3-D107D9378E1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05" y="1994839"/>
            <a:ext cx="2137313" cy="2166394"/>
          </a:xfrm>
          <a:prstGeom prst="rect">
            <a:avLst/>
          </a:prstGeom>
        </p:spPr>
      </p:pic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BAA12E73-0E52-0947-862D-7ED276DD8387}"/>
              </a:ext>
            </a:extLst>
          </p:cNvPr>
          <p:cNvSpPr txBox="1"/>
          <p:nvPr/>
        </p:nvSpPr>
        <p:spPr>
          <a:xfrm>
            <a:off x="4083338" y="4297174"/>
            <a:ext cx="1443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 charset="0"/>
                <a:cs typeface="Verdana"/>
              </a:rPr>
              <a:t>No ALMA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xmlns="" id="{BF9C633F-42B4-C34D-AEE3-C5414982B190}"/>
              </a:ext>
            </a:extLst>
          </p:cNvPr>
          <p:cNvSpPr txBox="1"/>
          <p:nvPr/>
        </p:nvSpPr>
        <p:spPr>
          <a:xfrm>
            <a:off x="8649163" y="4334245"/>
            <a:ext cx="2165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ＭＳ Ｐゴシック" charset="0"/>
                <a:cs typeface="Verdana"/>
              </a:rPr>
              <a:t>No AMT, No ALMA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116" y="2118632"/>
            <a:ext cx="3677629" cy="408994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/>
          <a:srcRect t="413" r="50524" b="50681"/>
          <a:stretch/>
        </p:blipFill>
        <p:spPr>
          <a:xfrm>
            <a:off x="8942024" y="1967912"/>
            <a:ext cx="2618466" cy="211931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/>
          <a:srcRect l="50378" t="49209" r="2108"/>
          <a:stretch/>
        </p:blipFill>
        <p:spPr>
          <a:xfrm>
            <a:off x="6498787" y="4103587"/>
            <a:ext cx="2514600" cy="220098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/>
          <a:srcRect l="1425" t="49539" r="51061" b="-330"/>
          <a:stretch/>
        </p:blipFill>
        <p:spPr>
          <a:xfrm>
            <a:off x="9045890" y="4103587"/>
            <a:ext cx="2514600" cy="220098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/>
          <a:srcRect l="49133" t="303" r="1391" b="50791"/>
          <a:stretch/>
        </p:blipFill>
        <p:spPr>
          <a:xfrm>
            <a:off x="6456820" y="1994839"/>
            <a:ext cx="2618466" cy="2119312"/>
          </a:xfrm>
          <a:prstGeom prst="rect">
            <a:avLst/>
          </a:prstGeom>
        </p:spPr>
      </p:pic>
      <p:cxnSp>
        <p:nvCxnSpPr>
          <p:cNvPr id="18" name="Gerader Verbinder 17"/>
          <p:cNvCxnSpPr/>
          <p:nvPr/>
        </p:nvCxnSpPr>
        <p:spPr>
          <a:xfrm>
            <a:off x="6424316" y="1922357"/>
            <a:ext cx="0" cy="44777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/>
          <p:cNvSpPr/>
          <p:nvPr/>
        </p:nvSpPr>
        <p:spPr>
          <a:xfrm>
            <a:off x="4191112" y="1226870"/>
            <a:ext cx="3181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[Freek </a:t>
            </a:r>
            <a:r>
              <a:rPr lang="en-US" dirty="0" err="1"/>
              <a:t>Roehlofs</a:t>
            </a:r>
            <a:r>
              <a:rPr lang="en-US" dirty="0"/>
              <a:t>, Radboud Univ.]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548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Precipitable</a:t>
            </a:r>
            <a:r>
              <a:rPr lang="en-US" dirty="0"/>
              <a:t> Water </a:t>
            </a:r>
            <a:r>
              <a:rPr lang="en-US" dirty="0" err="1"/>
              <a:t>Vapour</a:t>
            </a:r>
            <a:r>
              <a:rPr lang="en-US" dirty="0"/>
              <a:t> I</a:t>
            </a:r>
            <a:endParaRPr lang="en-ZA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Backes: Africa Millimetre Telescope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t="10669"/>
          <a:stretch/>
        </p:blipFill>
        <p:spPr>
          <a:xfrm>
            <a:off x="3397202" y="1425657"/>
            <a:ext cx="5277582" cy="507359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645" y="1943170"/>
            <a:ext cx="1473146" cy="102548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143" y="2996381"/>
            <a:ext cx="866743" cy="117470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/>
          <a:srcRect l="1520" t="3234" r="3214" b="5049"/>
          <a:stretch/>
        </p:blipFill>
        <p:spPr>
          <a:xfrm>
            <a:off x="5880162" y="2061040"/>
            <a:ext cx="976314" cy="789749"/>
          </a:xfrm>
          <a:prstGeom prst="rect">
            <a:avLst/>
          </a:prstGeom>
          <a:ln>
            <a:noFill/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2881" y="2092517"/>
            <a:ext cx="1235030" cy="104453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4771" y="3157980"/>
            <a:ext cx="1974777" cy="131757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8565" y="2277265"/>
            <a:ext cx="1720571" cy="114704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9887" y="2996381"/>
            <a:ext cx="2193844" cy="146362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9797" y="4579010"/>
            <a:ext cx="1755710" cy="1171532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97202" y="5433374"/>
            <a:ext cx="1755710" cy="117153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7363" y="4487726"/>
            <a:ext cx="1755710" cy="1171532"/>
          </a:xfrm>
          <a:prstGeom prst="rect">
            <a:avLst/>
          </a:prstGeom>
        </p:spPr>
      </p:pic>
      <p:pic>
        <p:nvPicPr>
          <p:cNvPr id="20" name="image3.png"/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1209965" y="3157981"/>
            <a:ext cx="2241930" cy="1329746"/>
          </a:xfrm>
          <a:prstGeom prst="rect">
            <a:avLst/>
          </a:prstGeom>
          <a:ln/>
        </p:spPr>
      </p:pic>
      <p:sp>
        <p:nvSpPr>
          <p:cNvPr id="21" name="Up Ribbon 8"/>
          <p:cNvSpPr/>
          <p:nvPr/>
        </p:nvSpPr>
        <p:spPr>
          <a:xfrm rot="20266600">
            <a:off x="7545755" y="714577"/>
            <a:ext cx="3421117" cy="531433"/>
          </a:xfrm>
          <a:prstGeom prst="ribbon2">
            <a:avLst>
              <a:gd name="adj1" fmla="val 16667"/>
              <a:gd name="adj2" fmla="val 726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Lott Frans</a:t>
            </a:r>
          </a:p>
        </p:txBody>
      </p:sp>
    </p:spTree>
    <p:extLst>
      <p:ext uri="{BB962C8B-B14F-4D97-AF65-F5344CB8AC3E}">
        <p14:creationId xmlns:p14="http://schemas.microsoft.com/office/powerpoint/2010/main" val="523687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Precipitable</a:t>
            </a:r>
            <a:r>
              <a:rPr lang="en-US" dirty="0"/>
              <a:t> Water </a:t>
            </a:r>
            <a:r>
              <a:rPr lang="en-US" dirty="0" err="1"/>
              <a:t>Vapour</a:t>
            </a:r>
            <a:r>
              <a:rPr lang="en-US" dirty="0"/>
              <a:t> II</a:t>
            </a:r>
            <a:endParaRPr lang="en-ZA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Backes: Africa Millimetre Telescope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57" y="2193613"/>
            <a:ext cx="5619552" cy="4158705"/>
          </a:xfrm>
          <a:prstGeom prst="rect">
            <a:avLst/>
          </a:prstGeom>
        </p:spPr>
      </p:pic>
      <p:sp>
        <p:nvSpPr>
          <p:cNvPr id="9" name="Up Ribbon 8"/>
          <p:cNvSpPr/>
          <p:nvPr/>
        </p:nvSpPr>
        <p:spPr>
          <a:xfrm rot="20266600">
            <a:off x="7545755" y="714577"/>
            <a:ext cx="3421117" cy="531433"/>
          </a:xfrm>
          <a:prstGeom prst="ribbon2">
            <a:avLst>
              <a:gd name="adj1" fmla="val 16667"/>
              <a:gd name="adj2" fmla="val 726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Lott Frans</a:t>
            </a:r>
          </a:p>
        </p:txBody>
      </p:sp>
      <p:pic>
        <p:nvPicPr>
          <p:cNvPr id="10" name="Google Shape;17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8710" y="2116025"/>
            <a:ext cx="4712285" cy="417505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hteck 10"/>
          <p:cNvSpPr/>
          <p:nvPr/>
        </p:nvSpPr>
        <p:spPr>
          <a:xfrm>
            <a:off x="6887637" y="1873236"/>
            <a:ext cx="33092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defRPr/>
            </a:pPr>
            <a:r>
              <a:rPr kumimoji="1" lang="en-US" sz="1400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S</a:t>
            </a:r>
            <a:r>
              <a:rPr kumimoji="1" lang="en-US" sz="1400" dirty="0" smtClean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caled satellite-based model</a:t>
            </a:r>
            <a:endParaRPr kumimoji="1" lang="en-US" sz="1400" dirty="0">
              <a:solidFill>
                <a:srgbClr val="000000"/>
              </a:solidFill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182695" y="1885836"/>
            <a:ext cx="33092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defRPr/>
            </a:pPr>
            <a:r>
              <a:rPr kumimoji="1" lang="en-US" sz="1400" dirty="0" smtClean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Indirect ground measurements</a:t>
            </a:r>
            <a:endParaRPr kumimoji="1" lang="en-US" sz="1400" dirty="0">
              <a:solidFill>
                <a:srgbClr val="000000"/>
              </a:solidFill>
              <a:latin typeface="Verdana"/>
              <a:ea typeface="ＭＳ Ｐゴシック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58607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161C053-3AD0-5590-89F6-F02BFAFE5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Testing: Precipitable Water </a:t>
            </a:r>
            <a:r>
              <a:rPr lang="en-US" dirty="0" err="1"/>
              <a:t>Vapour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31F9D0B-9E9C-DBBA-ABDE-D60530DB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4749FC1-9B91-1068-4975-A0402E3F8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18663C4-7049-F976-F699-4C70516F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236E7C4B-0B96-4E85-D2CF-F407DCDDB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86" y="2280752"/>
            <a:ext cx="5769624" cy="4329176"/>
          </a:xfrm>
          <a:prstGeom prst="rect">
            <a:avLst/>
          </a:prstGeom>
        </p:spPr>
      </p:pic>
      <p:pic>
        <p:nvPicPr>
          <p:cNvPr id="9" name="Google Shape;177;p23">
            <a:extLst>
              <a:ext uri="{FF2B5EF4-FFF2-40B4-BE49-F238E27FC236}">
                <a16:creationId xmlns:a16="http://schemas.microsoft.com/office/drawing/2014/main" xmlns="" id="{D620B317-B069-F613-30E9-577C75E1F8F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4413" y="2242766"/>
            <a:ext cx="4916926" cy="43563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042E155A-9CAD-8DAB-7293-DDF7A7CFA24B}"/>
              </a:ext>
            </a:extLst>
          </p:cNvPr>
          <p:cNvSpPr/>
          <p:nvPr/>
        </p:nvSpPr>
        <p:spPr>
          <a:xfrm>
            <a:off x="2640710" y="2051659"/>
            <a:ext cx="33092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defRPr/>
            </a:pPr>
            <a:r>
              <a:rPr kumimoji="1" lang="en-US" sz="1400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Indirect ground measurements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22A4D686-D5EA-7461-F6FE-94628F53C23A}"/>
              </a:ext>
            </a:extLst>
          </p:cNvPr>
          <p:cNvSpPr/>
          <p:nvPr/>
        </p:nvSpPr>
        <p:spPr>
          <a:xfrm>
            <a:off x="7053340" y="1999977"/>
            <a:ext cx="33092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defRPr/>
            </a:pPr>
            <a:r>
              <a:rPr kumimoji="1" lang="en-US" sz="1400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Scaled satellite-based model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C3E459A6-B6D1-0DC6-7971-3654F5A3F2E8}"/>
              </a:ext>
            </a:extLst>
          </p:cNvPr>
          <p:cNvSpPr/>
          <p:nvPr/>
        </p:nvSpPr>
        <p:spPr>
          <a:xfrm>
            <a:off x="4225254" y="1260188"/>
            <a:ext cx="5175006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1400" dirty="0">
                <a:hlinkClick r:id="rId4"/>
              </a:rPr>
              <a:t>[L. Frans, MSc: https://repository.unam.edu.na/handle/11070/2766]</a:t>
            </a:r>
            <a:endParaRPr lang="en-US" sz="1400" dirty="0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xmlns="" id="{C2023625-3D51-CB67-DB21-5C10D909E783}"/>
              </a:ext>
            </a:extLst>
          </p:cNvPr>
          <p:cNvGrpSpPr/>
          <p:nvPr/>
        </p:nvGrpSpPr>
        <p:grpSpPr>
          <a:xfrm>
            <a:off x="596348" y="1899566"/>
            <a:ext cx="10837921" cy="4686347"/>
            <a:chOff x="596348" y="1899566"/>
            <a:chExt cx="10837921" cy="4686347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xmlns="" id="{A68A5C54-2A7A-77C3-6A7E-1BAA34850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90" r="95" b="35111"/>
            <a:stretch/>
          </p:blipFill>
          <p:spPr>
            <a:xfrm>
              <a:off x="596348" y="1899566"/>
              <a:ext cx="10837921" cy="4686347"/>
            </a:xfrm>
            <a:prstGeom prst="rect">
              <a:avLst/>
            </a:prstGeom>
          </p:spPr>
        </p:pic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xmlns="" id="{1EAB6E0D-6C5A-D183-3C31-5A2ED7CF2324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>
              <a:off x="2134970" y="3150983"/>
              <a:ext cx="543670" cy="131765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xmlns="" id="{3E38EF9A-4994-B459-EAF1-8C827FA7A998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3592441" y="2867624"/>
              <a:ext cx="1042302" cy="112275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xmlns="" id="{1DD4C1B5-4AB7-98CB-498E-32805E0CCE2A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 flipH="1">
              <a:off x="5279666" y="3524530"/>
              <a:ext cx="761560" cy="689661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xmlns="" id="{12B59D2C-0C09-95C8-CA72-D1A54864885C}"/>
                </a:ext>
              </a:extLst>
            </p:cNvPr>
            <p:cNvSpPr txBox="1"/>
            <p:nvPr/>
          </p:nvSpPr>
          <p:spPr>
            <a:xfrm>
              <a:off x="1083272" y="2689318"/>
              <a:ext cx="21033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</a:rPr>
                <a:t>WV </a:t>
              </a:r>
              <a:r>
                <a:rPr lang="de-DE" sz="2400" dirty="0" err="1">
                  <a:solidFill>
                    <a:schemeClr val="bg1"/>
                  </a:solidFill>
                </a:rPr>
                <a:t>radiometer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xmlns="" id="{1464DDB8-708F-F757-5D0C-456A564D6CEE}"/>
                </a:ext>
              </a:extLst>
            </p:cNvPr>
            <p:cNvSpPr txBox="1"/>
            <p:nvPr/>
          </p:nvSpPr>
          <p:spPr>
            <a:xfrm>
              <a:off x="5037906" y="3062865"/>
              <a:ext cx="2006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</a:rPr>
                <a:t>GNSS </a:t>
              </a:r>
              <a:r>
                <a:rPr lang="de-DE" sz="2400" dirty="0" err="1">
                  <a:solidFill>
                    <a:schemeClr val="bg1"/>
                  </a:solidFill>
                </a:rPr>
                <a:t>receiver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xmlns="" id="{82DD753C-EE91-631A-EEDD-3F86FC215387}"/>
                </a:ext>
              </a:extLst>
            </p:cNvPr>
            <p:cNvSpPr txBox="1"/>
            <p:nvPr/>
          </p:nvSpPr>
          <p:spPr>
            <a:xfrm>
              <a:off x="3218746" y="2405959"/>
              <a:ext cx="2831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</a:rPr>
                <a:t>Thermopile (</a:t>
              </a:r>
              <a:r>
                <a:rPr lang="de-DE" sz="2400" dirty="0" err="1">
                  <a:solidFill>
                    <a:schemeClr val="bg1"/>
                  </a:solidFill>
                </a:rPr>
                <a:t>indirect</a:t>
              </a:r>
              <a:r>
                <a:rPr lang="de-DE" sz="2400" dirty="0">
                  <a:solidFill>
                    <a:schemeClr val="bg1"/>
                  </a:solidFill>
                </a:rPr>
                <a:t>)</a:t>
              </a: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569336" y="5446320"/>
            <a:ext cx="2039273" cy="1177579"/>
            <a:chOff x="1518778" y="1821679"/>
            <a:chExt cx="6161003" cy="3883997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8778" y="1821679"/>
              <a:ext cx="6161003" cy="3883997"/>
            </a:xfrm>
            <a:prstGeom prst="rect">
              <a:avLst/>
            </a:prstGeom>
          </p:spPr>
        </p:pic>
        <p:pic>
          <p:nvPicPr>
            <p:cNvPr id="23" name="Picture 2" descr="SARA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4961" y="5002413"/>
              <a:ext cx="1617504" cy="703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28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AMT Science Cases</a:t>
            </a:r>
            <a:endParaRPr lang="en-ZA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VLBI</a:t>
            </a:r>
          </a:p>
          <a:p>
            <a:pPr lvl="1"/>
            <a:r>
              <a:rPr lang="en-US" dirty="0"/>
              <a:t>1mm Event Horizon Telescope (EHT) VLBI</a:t>
            </a:r>
          </a:p>
          <a:p>
            <a:pPr lvl="1"/>
            <a:r>
              <a:rPr lang="en-US" dirty="0"/>
              <a:t>3mm Global mm-VLBI Array (GMVA)</a:t>
            </a:r>
          </a:p>
          <a:p>
            <a:pPr lvl="1"/>
            <a:r>
              <a:rPr lang="en-US" dirty="0" smtClean="0"/>
              <a:t>[7mm European VLBI Network (EVN)]</a:t>
            </a:r>
          </a:p>
          <a:p>
            <a:pPr lvl="1"/>
            <a:r>
              <a:rPr lang="en-US" dirty="0" smtClean="0"/>
              <a:t>[6cm </a:t>
            </a:r>
            <a:r>
              <a:rPr lang="en-US" dirty="0"/>
              <a:t>Africa VLBI Network (AVN)]</a:t>
            </a:r>
          </a:p>
          <a:p>
            <a:r>
              <a:rPr lang="en-US" dirty="0"/>
              <a:t>Single dish</a:t>
            </a:r>
          </a:p>
          <a:p>
            <a:pPr lvl="1"/>
            <a:r>
              <a:rPr lang="en-US" dirty="0"/>
              <a:t>Monitoring of Active Galactic Nuclei</a:t>
            </a:r>
          </a:p>
          <a:p>
            <a:pPr lvl="1"/>
            <a:r>
              <a:rPr lang="en-US" dirty="0" smtClean="0"/>
              <a:t>mm transients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Backes: Africa Millimetre Telescope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2" descr="https://media.springernature.com/original/springer-static/image/art%3A10.1007%2Fs00159-017-0105-6/MediaObjects/159_2017_105_Fig3_HTML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097" y="1570250"/>
            <a:ext cx="2472510" cy="143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7311" y="2703780"/>
            <a:ext cx="2733278" cy="1672782"/>
          </a:xfrm>
          <a:prstGeom prst="rect">
            <a:avLst/>
          </a:prstGeom>
        </p:spPr>
      </p:pic>
      <p:sp>
        <p:nvSpPr>
          <p:cNvPr id="9" name="Oval 13"/>
          <p:cNvSpPr/>
          <p:nvPr/>
        </p:nvSpPr>
        <p:spPr>
          <a:xfrm>
            <a:off x="8031961" y="2508371"/>
            <a:ext cx="131738" cy="131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13"/>
          <p:cNvSpPr/>
          <p:nvPr/>
        </p:nvSpPr>
        <p:spPr>
          <a:xfrm>
            <a:off x="10663950" y="3698738"/>
            <a:ext cx="131738" cy="131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uppieren 26"/>
          <p:cNvGrpSpPr/>
          <p:nvPr/>
        </p:nvGrpSpPr>
        <p:grpSpPr>
          <a:xfrm>
            <a:off x="6662436" y="3540171"/>
            <a:ext cx="2589862" cy="2407135"/>
            <a:chOff x="6561600" y="3983799"/>
            <a:chExt cx="2589862" cy="2407135"/>
          </a:xfrm>
        </p:grpSpPr>
        <p:pic>
          <p:nvPicPr>
            <p:cNvPr id="11" name="Screenshot 2021-03-15 at 12.22.18.png" descr="Screenshot 2021-03-15 at 12.22.18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561600" y="3983799"/>
              <a:ext cx="2589862" cy="240713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Satellite Dish"/>
            <p:cNvSpPr/>
            <p:nvPr/>
          </p:nvSpPr>
          <p:spPr>
            <a:xfrm>
              <a:off x="7402449" y="5007790"/>
              <a:ext cx="157599" cy="20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3" h="21600" extrusionOk="0">
                  <a:moveTo>
                    <a:pt x="1415" y="0"/>
                  </a:moveTo>
                  <a:cubicBezTo>
                    <a:pt x="1415" y="0"/>
                    <a:pt x="-2157" y="4996"/>
                    <a:pt x="2051" y="11125"/>
                  </a:cubicBezTo>
                  <a:lnTo>
                    <a:pt x="1178" y="11125"/>
                  </a:lnTo>
                  <a:lnTo>
                    <a:pt x="1178" y="21600"/>
                  </a:lnTo>
                  <a:lnTo>
                    <a:pt x="3477" y="21600"/>
                  </a:lnTo>
                  <a:lnTo>
                    <a:pt x="3477" y="12886"/>
                  </a:lnTo>
                  <a:cubicBezTo>
                    <a:pt x="7910" y="17553"/>
                    <a:pt x="13801" y="17267"/>
                    <a:pt x="13801" y="17267"/>
                  </a:cubicBezTo>
                  <a:lnTo>
                    <a:pt x="12231" y="15077"/>
                  </a:lnTo>
                  <a:lnTo>
                    <a:pt x="17092" y="5245"/>
                  </a:lnTo>
                  <a:lnTo>
                    <a:pt x="19443" y="3555"/>
                  </a:lnTo>
                  <a:lnTo>
                    <a:pt x="18368" y="2062"/>
                  </a:lnTo>
                  <a:lnTo>
                    <a:pt x="15558" y="3016"/>
                  </a:lnTo>
                  <a:lnTo>
                    <a:pt x="2925" y="2104"/>
                  </a:lnTo>
                  <a:lnTo>
                    <a:pt x="1415" y="0"/>
                  </a:lnTo>
                  <a:close/>
                  <a:moveTo>
                    <a:pt x="3430" y="2808"/>
                  </a:moveTo>
                  <a:lnTo>
                    <a:pt x="15267" y="3663"/>
                  </a:lnTo>
                  <a:lnTo>
                    <a:pt x="15664" y="4213"/>
                  </a:lnTo>
                  <a:lnTo>
                    <a:pt x="8809" y="10308"/>
                  </a:lnTo>
                  <a:lnTo>
                    <a:pt x="3430" y="2808"/>
                  </a:lnTo>
                  <a:close/>
                  <a:moveTo>
                    <a:pt x="16090" y="4803"/>
                  </a:moveTo>
                  <a:lnTo>
                    <a:pt x="16306" y="5103"/>
                  </a:lnTo>
                  <a:lnTo>
                    <a:pt x="11723" y="14369"/>
                  </a:lnTo>
                  <a:lnTo>
                    <a:pt x="9233" y="10899"/>
                  </a:lnTo>
                  <a:lnTo>
                    <a:pt x="16090" y="4803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rgbClr val="222222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3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9" name="Satellite Dish"/>
            <p:cNvSpPr/>
            <p:nvPr/>
          </p:nvSpPr>
          <p:spPr>
            <a:xfrm>
              <a:off x="8018153" y="5130125"/>
              <a:ext cx="157599" cy="20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3" h="21600" extrusionOk="0">
                  <a:moveTo>
                    <a:pt x="1415" y="0"/>
                  </a:moveTo>
                  <a:cubicBezTo>
                    <a:pt x="1415" y="0"/>
                    <a:pt x="-2157" y="4996"/>
                    <a:pt x="2051" y="11125"/>
                  </a:cubicBezTo>
                  <a:lnTo>
                    <a:pt x="1178" y="11125"/>
                  </a:lnTo>
                  <a:lnTo>
                    <a:pt x="1178" y="21600"/>
                  </a:lnTo>
                  <a:lnTo>
                    <a:pt x="3477" y="21600"/>
                  </a:lnTo>
                  <a:lnTo>
                    <a:pt x="3477" y="12886"/>
                  </a:lnTo>
                  <a:cubicBezTo>
                    <a:pt x="7910" y="17553"/>
                    <a:pt x="13801" y="17267"/>
                    <a:pt x="13801" y="17267"/>
                  </a:cubicBezTo>
                  <a:lnTo>
                    <a:pt x="12231" y="15077"/>
                  </a:lnTo>
                  <a:lnTo>
                    <a:pt x="17092" y="5245"/>
                  </a:lnTo>
                  <a:lnTo>
                    <a:pt x="19443" y="3555"/>
                  </a:lnTo>
                  <a:lnTo>
                    <a:pt x="18368" y="2062"/>
                  </a:lnTo>
                  <a:lnTo>
                    <a:pt x="15558" y="3016"/>
                  </a:lnTo>
                  <a:lnTo>
                    <a:pt x="2925" y="2104"/>
                  </a:lnTo>
                  <a:lnTo>
                    <a:pt x="1415" y="0"/>
                  </a:lnTo>
                  <a:close/>
                  <a:moveTo>
                    <a:pt x="3430" y="2808"/>
                  </a:moveTo>
                  <a:lnTo>
                    <a:pt x="15267" y="3663"/>
                  </a:lnTo>
                  <a:lnTo>
                    <a:pt x="15664" y="4213"/>
                  </a:lnTo>
                  <a:lnTo>
                    <a:pt x="8809" y="10308"/>
                  </a:lnTo>
                  <a:lnTo>
                    <a:pt x="3430" y="2808"/>
                  </a:lnTo>
                  <a:close/>
                  <a:moveTo>
                    <a:pt x="16090" y="4803"/>
                  </a:moveTo>
                  <a:lnTo>
                    <a:pt x="16306" y="5103"/>
                  </a:lnTo>
                  <a:lnTo>
                    <a:pt x="11723" y="14369"/>
                  </a:lnTo>
                  <a:lnTo>
                    <a:pt x="9233" y="10899"/>
                  </a:lnTo>
                  <a:lnTo>
                    <a:pt x="16090" y="4803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rgbClr val="222222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3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0" name="Satellite Dish"/>
            <p:cNvSpPr/>
            <p:nvPr/>
          </p:nvSpPr>
          <p:spPr>
            <a:xfrm>
              <a:off x="7811073" y="5379487"/>
              <a:ext cx="157599" cy="20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3" h="21600" extrusionOk="0">
                  <a:moveTo>
                    <a:pt x="1415" y="0"/>
                  </a:moveTo>
                  <a:cubicBezTo>
                    <a:pt x="1415" y="0"/>
                    <a:pt x="-2157" y="4996"/>
                    <a:pt x="2051" y="11125"/>
                  </a:cubicBezTo>
                  <a:lnTo>
                    <a:pt x="1178" y="11125"/>
                  </a:lnTo>
                  <a:lnTo>
                    <a:pt x="1178" y="21600"/>
                  </a:lnTo>
                  <a:lnTo>
                    <a:pt x="3477" y="21600"/>
                  </a:lnTo>
                  <a:lnTo>
                    <a:pt x="3477" y="12886"/>
                  </a:lnTo>
                  <a:cubicBezTo>
                    <a:pt x="7910" y="17553"/>
                    <a:pt x="13801" y="17267"/>
                    <a:pt x="13801" y="17267"/>
                  </a:cubicBezTo>
                  <a:lnTo>
                    <a:pt x="12231" y="15077"/>
                  </a:lnTo>
                  <a:lnTo>
                    <a:pt x="17092" y="5245"/>
                  </a:lnTo>
                  <a:lnTo>
                    <a:pt x="19443" y="3555"/>
                  </a:lnTo>
                  <a:lnTo>
                    <a:pt x="18368" y="2062"/>
                  </a:lnTo>
                  <a:lnTo>
                    <a:pt x="15558" y="3016"/>
                  </a:lnTo>
                  <a:lnTo>
                    <a:pt x="2925" y="2104"/>
                  </a:lnTo>
                  <a:lnTo>
                    <a:pt x="1415" y="0"/>
                  </a:lnTo>
                  <a:close/>
                  <a:moveTo>
                    <a:pt x="3430" y="2808"/>
                  </a:moveTo>
                  <a:lnTo>
                    <a:pt x="15267" y="3663"/>
                  </a:lnTo>
                  <a:lnTo>
                    <a:pt x="15664" y="4213"/>
                  </a:lnTo>
                  <a:lnTo>
                    <a:pt x="8809" y="10308"/>
                  </a:lnTo>
                  <a:lnTo>
                    <a:pt x="3430" y="2808"/>
                  </a:lnTo>
                  <a:close/>
                  <a:moveTo>
                    <a:pt x="16090" y="4803"/>
                  </a:moveTo>
                  <a:lnTo>
                    <a:pt x="16306" y="5103"/>
                  </a:lnTo>
                  <a:lnTo>
                    <a:pt x="11723" y="14369"/>
                  </a:lnTo>
                  <a:lnTo>
                    <a:pt x="9233" y="10899"/>
                  </a:lnTo>
                  <a:lnTo>
                    <a:pt x="16090" y="4803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rgbClr val="222222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3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1" name="Satellite Dish"/>
            <p:cNvSpPr/>
            <p:nvPr/>
          </p:nvSpPr>
          <p:spPr>
            <a:xfrm>
              <a:off x="8274804" y="5554010"/>
              <a:ext cx="157599" cy="20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3" h="21600" extrusionOk="0">
                  <a:moveTo>
                    <a:pt x="1415" y="0"/>
                  </a:moveTo>
                  <a:cubicBezTo>
                    <a:pt x="1415" y="0"/>
                    <a:pt x="-2157" y="4996"/>
                    <a:pt x="2051" y="11125"/>
                  </a:cubicBezTo>
                  <a:lnTo>
                    <a:pt x="1178" y="11125"/>
                  </a:lnTo>
                  <a:lnTo>
                    <a:pt x="1178" y="21600"/>
                  </a:lnTo>
                  <a:lnTo>
                    <a:pt x="3477" y="21600"/>
                  </a:lnTo>
                  <a:lnTo>
                    <a:pt x="3477" y="12886"/>
                  </a:lnTo>
                  <a:cubicBezTo>
                    <a:pt x="7910" y="17553"/>
                    <a:pt x="13801" y="17267"/>
                    <a:pt x="13801" y="17267"/>
                  </a:cubicBezTo>
                  <a:lnTo>
                    <a:pt x="12231" y="15077"/>
                  </a:lnTo>
                  <a:lnTo>
                    <a:pt x="17092" y="5245"/>
                  </a:lnTo>
                  <a:lnTo>
                    <a:pt x="19443" y="3555"/>
                  </a:lnTo>
                  <a:lnTo>
                    <a:pt x="18368" y="2062"/>
                  </a:lnTo>
                  <a:lnTo>
                    <a:pt x="15558" y="3016"/>
                  </a:lnTo>
                  <a:lnTo>
                    <a:pt x="2925" y="2104"/>
                  </a:lnTo>
                  <a:lnTo>
                    <a:pt x="1415" y="0"/>
                  </a:lnTo>
                  <a:close/>
                  <a:moveTo>
                    <a:pt x="3430" y="2808"/>
                  </a:moveTo>
                  <a:lnTo>
                    <a:pt x="15267" y="3663"/>
                  </a:lnTo>
                  <a:lnTo>
                    <a:pt x="15664" y="4213"/>
                  </a:lnTo>
                  <a:lnTo>
                    <a:pt x="8809" y="10308"/>
                  </a:lnTo>
                  <a:lnTo>
                    <a:pt x="3430" y="2808"/>
                  </a:lnTo>
                  <a:close/>
                  <a:moveTo>
                    <a:pt x="16090" y="4803"/>
                  </a:moveTo>
                  <a:lnTo>
                    <a:pt x="16306" y="5103"/>
                  </a:lnTo>
                  <a:lnTo>
                    <a:pt x="11723" y="14369"/>
                  </a:lnTo>
                  <a:lnTo>
                    <a:pt x="9233" y="10899"/>
                  </a:lnTo>
                  <a:lnTo>
                    <a:pt x="16090" y="4803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rgbClr val="222222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3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2" name="Satellite Dish"/>
            <p:cNvSpPr/>
            <p:nvPr/>
          </p:nvSpPr>
          <p:spPr>
            <a:xfrm>
              <a:off x="7536602" y="5661399"/>
              <a:ext cx="157599" cy="20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3" h="21600" extrusionOk="0">
                  <a:moveTo>
                    <a:pt x="1415" y="0"/>
                  </a:moveTo>
                  <a:cubicBezTo>
                    <a:pt x="1415" y="0"/>
                    <a:pt x="-2157" y="4996"/>
                    <a:pt x="2051" y="11125"/>
                  </a:cubicBezTo>
                  <a:lnTo>
                    <a:pt x="1178" y="11125"/>
                  </a:lnTo>
                  <a:lnTo>
                    <a:pt x="1178" y="21600"/>
                  </a:lnTo>
                  <a:lnTo>
                    <a:pt x="3477" y="21600"/>
                  </a:lnTo>
                  <a:lnTo>
                    <a:pt x="3477" y="12886"/>
                  </a:lnTo>
                  <a:cubicBezTo>
                    <a:pt x="7910" y="17553"/>
                    <a:pt x="13801" y="17267"/>
                    <a:pt x="13801" y="17267"/>
                  </a:cubicBezTo>
                  <a:lnTo>
                    <a:pt x="12231" y="15077"/>
                  </a:lnTo>
                  <a:lnTo>
                    <a:pt x="17092" y="5245"/>
                  </a:lnTo>
                  <a:lnTo>
                    <a:pt x="19443" y="3555"/>
                  </a:lnTo>
                  <a:lnTo>
                    <a:pt x="18368" y="2062"/>
                  </a:lnTo>
                  <a:lnTo>
                    <a:pt x="15558" y="3016"/>
                  </a:lnTo>
                  <a:lnTo>
                    <a:pt x="2925" y="2104"/>
                  </a:lnTo>
                  <a:lnTo>
                    <a:pt x="1415" y="0"/>
                  </a:lnTo>
                  <a:close/>
                  <a:moveTo>
                    <a:pt x="3430" y="2808"/>
                  </a:moveTo>
                  <a:lnTo>
                    <a:pt x="15267" y="3663"/>
                  </a:lnTo>
                  <a:lnTo>
                    <a:pt x="15664" y="4213"/>
                  </a:lnTo>
                  <a:lnTo>
                    <a:pt x="8809" y="10308"/>
                  </a:lnTo>
                  <a:lnTo>
                    <a:pt x="3430" y="2808"/>
                  </a:lnTo>
                  <a:close/>
                  <a:moveTo>
                    <a:pt x="16090" y="4803"/>
                  </a:moveTo>
                  <a:lnTo>
                    <a:pt x="16306" y="5103"/>
                  </a:lnTo>
                  <a:lnTo>
                    <a:pt x="11723" y="14369"/>
                  </a:lnTo>
                  <a:lnTo>
                    <a:pt x="9233" y="10899"/>
                  </a:lnTo>
                  <a:lnTo>
                    <a:pt x="16090" y="4803"/>
                  </a:lnTo>
                  <a:close/>
                </a:path>
              </a:pathLst>
            </a:custGeom>
            <a:solidFill>
              <a:schemeClr val="accent4">
                <a:hueOff val="-1395324"/>
                <a:satOff val="-3373"/>
                <a:lumOff val="-9849"/>
              </a:schemeClr>
            </a:solidFill>
            <a:ln w="25400">
              <a:solidFill>
                <a:srgbClr val="222222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3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3" name="Satellite Dish"/>
            <p:cNvSpPr/>
            <p:nvPr/>
          </p:nvSpPr>
          <p:spPr>
            <a:xfrm>
              <a:off x="7745831" y="5594406"/>
              <a:ext cx="157599" cy="20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3" h="21600" extrusionOk="0">
                  <a:moveTo>
                    <a:pt x="1415" y="0"/>
                  </a:moveTo>
                  <a:cubicBezTo>
                    <a:pt x="1415" y="0"/>
                    <a:pt x="-2157" y="4996"/>
                    <a:pt x="2051" y="11125"/>
                  </a:cubicBezTo>
                  <a:lnTo>
                    <a:pt x="1178" y="11125"/>
                  </a:lnTo>
                  <a:lnTo>
                    <a:pt x="1178" y="21600"/>
                  </a:lnTo>
                  <a:lnTo>
                    <a:pt x="3477" y="21600"/>
                  </a:lnTo>
                  <a:lnTo>
                    <a:pt x="3477" y="12886"/>
                  </a:lnTo>
                  <a:cubicBezTo>
                    <a:pt x="7910" y="17553"/>
                    <a:pt x="13801" y="17267"/>
                    <a:pt x="13801" y="17267"/>
                  </a:cubicBezTo>
                  <a:lnTo>
                    <a:pt x="12231" y="15077"/>
                  </a:lnTo>
                  <a:lnTo>
                    <a:pt x="17092" y="5245"/>
                  </a:lnTo>
                  <a:lnTo>
                    <a:pt x="19443" y="3555"/>
                  </a:lnTo>
                  <a:lnTo>
                    <a:pt x="18368" y="2062"/>
                  </a:lnTo>
                  <a:lnTo>
                    <a:pt x="15558" y="3016"/>
                  </a:lnTo>
                  <a:lnTo>
                    <a:pt x="2925" y="2104"/>
                  </a:lnTo>
                  <a:lnTo>
                    <a:pt x="1415" y="0"/>
                  </a:lnTo>
                  <a:close/>
                  <a:moveTo>
                    <a:pt x="3430" y="2808"/>
                  </a:moveTo>
                  <a:lnTo>
                    <a:pt x="15267" y="3663"/>
                  </a:lnTo>
                  <a:lnTo>
                    <a:pt x="15664" y="4213"/>
                  </a:lnTo>
                  <a:lnTo>
                    <a:pt x="8809" y="10308"/>
                  </a:lnTo>
                  <a:lnTo>
                    <a:pt x="3430" y="2808"/>
                  </a:lnTo>
                  <a:close/>
                  <a:moveTo>
                    <a:pt x="16090" y="4803"/>
                  </a:moveTo>
                  <a:lnTo>
                    <a:pt x="16306" y="5103"/>
                  </a:lnTo>
                  <a:lnTo>
                    <a:pt x="11723" y="14369"/>
                  </a:lnTo>
                  <a:lnTo>
                    <a:pt x="9233" y="10899"/>
                  </a:lnTo>
                  <a:lnTo>
                    <a:pt x="16090" y="4803"/>
                  </a:lnTo>
                  <a:close/>
                </a:path>
              </a:pathLst>
            </a:custGeom>
            <a:solidFill>
              <a:schemeClr val="accent4">
                <a:hueOff val="-1395324"/>
                <a:satOff val="-3373"/>
                <a:lumOff val="-9849"/>
              </a:schemeClr>
            </a:solidFill>
            <a:ln w="25400">
              <a:solidFill>
                <a:srgbClr val="222222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3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4" name="Satellite Dish"/>
            <p:cNvSpPr/>
            <p:nvPr/>
          </p:nvSpPr>
          <p:spPr>
            <a:xfrm>
              <a:off x="8018153" y="5554847"/>
              <a:ext cx="157599" cy="20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3" h="21600" extrusionOk="0">
                  <a:moveTo>
                    <a:pt x="1415" y="0"/>
                  </a:moveTo>
                  <a:cubicBezTo>
                    <a:pt x="1415" y="0"/>
                    <a:pt x="-2157" y="4996"/>
                    <a:pt x="2051" y="11125"/>
                  </a:cubicBezTo>
                  <a:lnTo>
                    <a:pt x="1178" y="11125"/>
                  </a:lnTo>
                  <a:lnTo>
                    <a:pt x="1178" y="21600"/>
                  </a:lnTo>
                  <a:lnTo>
                    <a:pt x="3477" y="21600"/>
                  </a:lnTo>
                  <a:lnTo>
                    <a:pt x="3477" y="12886"/>
                  </a:lnTo>
                  <a:cubicBezTo>
                    <a:pt x="7910" y="17553"/>
                    <a:pt x="13801" y="17267"/>
                    <a:pt x="13801" y="17267"/>
                  </a:cubicBezTo>
                  <a:lnTo>
                    <a:pt x="12231" y="15077"/>
                  </a:lnTo>
                  <a:lnTo>
                    <a:pt x="17092" y="5245"/>
                  </a:lnTo>
                  <a:lnTo>
                    <a:pt x="19443" y="3555"/>
                  </a:lnTo>
                  <a:lnTo>
                    <a:pt x="18368" y="2062"/>
                  </a:lnTo>
                  <a:lnTo>
                    <a:pt x="15558" y="3016"/>
                  </a:lnTo>
                  <a:lnTo>
                    <a:pt x="2925" y="2104"/>
                  </a:lnTo>
                  <a:lnTo>
                    <a:pt x="1415" y="0"/>
                  </a:lnTo>
                  <a:close/>
                  <a:moveTo>
                    <a:pt x="3430" y="2808"/>
                  </a:moveTo>
                  <a:lnTo>
                    <a:pt x="15267" y="3663"/>
                  </a:lnTo>
                  <a:lnTo>
                    <a:pt x="15664" y="4213"/>
                  </a:lnTo>
                  <a:lnTo>
                    <a:pt x="8809" y="10308"/>
                  </a:lnTo>
                  <a:lnTo>
                    <a:pt x="3430" y="2808"/>
                  </a:lnTo>
                  <a:close/>
                  <a:moveTo>
                    <a:pt x="16090" y="4803"/>
                  </a:moveTo>
                  <a:lnTo>
                    <a:pt x="16306" y="5103"/>
                  </a:lnTo>
                  <a:lnTo>
                    <a:pt x="11723" y="14369"/>
                  </a:lnTo>
                  <a:lnTo>
                    <a:pt x="9233" y="10899"/>
                  </a:lnTo>
                  <a:lnTo>
                    <a:pt x="16090" y="4803"/>
                  </a:lnTo>
                  <a:close/>
                </a:path>
              </a:pathLst>
            </a:custGeom>
            <a:solidFill>
              <a:schemeClr val="accent4">
                <a:hueOff val="-1395324"/>
                <a:satOff val="-3373"/>
                <a:lumOff val="-9849"/>
              </a:schemeClr>
            </a:solidFill>
            <a:ln w="25400">
              <a:solidFill>
                <a:srgbClr val="222222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3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5" name="Satellite Dish"/>
            <p:cNvSpPr/>
            <p:nvPr/>
          </p:nvSpPr>
          <p:spPr>
            <a:xfrm>
              <a:off x="8432867" y="5594406"/>
              <a:ext cx="157599" cy="20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3" h="21600" extrusionOk="0">
                  <a:moveTo>
                    <a:pt x="1415" y="0"/>
                  </a:moveTo>
                  <a:cubicBezTo>
                    <a:pt x="1415" y="0"/>
                    <a:pt x="-2157" y="4996"/>
                    <a:pt x="2051" y="11125"/>
                  </a:cubicBezTo>
                  <a:lnTo>
                    <a:pt x="1178" y="11125"/>
                  </a:lnTo>
                  <a:lnTo>
                    <a:pt x="1178" y="21600"/>
                  </a:lnTo>
                  <a:lnTo>
                    <a:pt x="3477" y="21600"/>
                  </a:lnTo>
                  <a:lnTo>
                    <a:pt x="3477" y="12886"/>
                  </a:lnTo>
                  <a:cubicBezTo>
                    <a:pt x="7910" y="17553"/>
                    <a:pt x="13801" y="17267"/>
                    <a:pt x="13801" y="17267"/>
                  </a:cubicBezTo>
                  <a:lnTo>
                    <a:pt x="12231" y="15077"/>
                  </a:lnTo>
                  <a:lnTo>
                    <a:pt x="17092" y="5245"/>
                  </a:lnTo>
                  <a:lnTo>
                    <a:pt x="19443" y="3555"/>
                  </a:lnTo>
                  <a:lnTo>
                    <a:pt x="18368" y="2062"/>
                  </a:lnTo>
                  <a:lnTo>
                    <a:pt x="15558" y="3016"/>
                  </a:lnTo>
                  <a:lnTo>
                    <a:pt x="2925" y="2104"/>
                  </a:lnTo>
                  <a:lnTo>
                    <a:pt x="1415" y="0"/>
                  </a:lnTo>
                  <a:close/>
                  <a:moveTo>
                    <a:pt x="3430" y="2808"/>
                  </a:moveTo>
                  <a:lnTo>
                    <a:pt x="15267" y="3663"/>
                  </a:lnTo>
                  <a:lnTo>
                    <a:pt x="15664" y="4213"/>
                  </a:lnTo>
                  <a:lnTo>
                    <a:pt x="8809" y="10308"/>
                  </a:lnTo>
                  <a:lnTo>
                    <a:pt x="3430" y="2808"/>
                  </a:lnTo>
                  <a:close/>
                  <a:moveTo>
                    <a:pt x="16090" y="4803"/>
                  </a:moveTo>
                  <a:lnTo>
                    <a:pt x="16306" y="5103"/>
                  </a:lnTo>
                  <a:lnTo>
                    <a:pt x="11723" y="14369"/>
                  </a:lnTo>
                  <a:lnTo>
                    <a:pt x="9233" y="10899"/>
                  </a:lnTo>
                  <a:lnTo>
                    <a:pt x="16090" y="4803"/>
                  </a:lnTo>
                  <a:close/>
                </a:path>
              </a:pathLst>
            </a:custGeom>
            <a:solidFill>
              <a:schemeClr val="accent4">
                <a:hueOff val="-1395324"/>
                <a:satOff val="-3373"/>
                <a:lumOff val="-9849"/>
              </a:schemeClr>
            </a:solidFill>
            <a:ln w="25400">
              <a:solidFill>
                <a:srgbClr val="222222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3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4813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AMT Science Cases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VLBI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1mm Event Horizon Telescope (EHT) VLBI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3mm Global mm-VLBI Array (GMVA)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[6cm Africa VLBI Network (AVN)]</a:t>
            </a:r>
          </a:p>
          <a:p>
            <a:r>
              <a:rPr lang="en-US" dirty="0"/>
              <a:t>Single dish</a:t>
            </a:r>
          </a:p>
          <a:p>
            <a:pPr lvl="1"/>
            <a:r>
              <a:rPr lang="en-US" dirty="0"/>
              <a:t>Monitoring of Active Galactic Nuclei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mm transients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Backes: Africa Millimetre Telescope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270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of Blazars</a:t>
            </a:r>
            <a:endParaRPr lang="en-ZA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Backes: Africa Millimetre Telescope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4" y="1556950"/>
            <a:ext cx="5560898" cy="360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6"/>
          <p:cNvSpPr/>
          <p:nvPr/>
        </p:nvSpPr>
        <p:spPr>
          <a:xfrm>
            <a:off x="1200175" y="3618919"/>
            <a:ext cx="236482" cy="23648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562" y="1686808"/>
            <a:ext cx="5044435" cy="361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6"/>
          <p:cNvSpPr/>
          <p:nvPr/>
        </p:nvSpPr>
        <p:spPr>
          <a:xfrm>
            <a:off x="6879314" y="3855401"/>
            <a:ext cx="236482" cy="23648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027" y="3598011"/>
            <a:ext cx="3912973" cy="2958109"/>
          </a:xfrm>
          <a:prstGeom prst="rect">
            <a:avLst/>
          </a:prstGeom>
        </p:spPr>
      </p:pic>
      <p:sp>
        <p:nvSpPr>
          <p:cNvPr id="13" name="Oval 6"/>
          <p:cNvSpPr/>
          <p:nvPr/>
        </p:nvSpPr>
        <p:spPr>
          <a:xfrm>
            <a:off x="9115887" y="4411455"/>
            <a:ext cx="236482" cy="23648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1"/>
          <p:cNvSpPr txBox="1"/>
          <p:nvPr/>
        </p:nvSpPr>
        <p:spPr>
          <a:xfrm>
            <a:off x="4518965" y="1820547"/>
            <a:ext cx="3154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Abdo</a:t>
            </a:r>
            <a:r>
              <a:rPr lang="en-US" dirty="0" smtClean="0"/>
              <a:t> et al., APJ 736:131</a:t>
            </a:r>
            <a:r>
              <a:rPr lang="en-US" dirty="0"/>
              <a:t> (2011)</a:t>
            </a:r>
          </a:p>
        </p:txBody>
      </p:sp>
      <p:sp>
        <p:nvSpPr>
          <p:cNvPr id="15" name="Rechteck 14"/>
          <p:cNvSpPr/>
          <p:nvPr/>
        </p:nvSpPr>
        <p:spPr>
          <a:xfrm>
            <a:off x="8589347" y="3743075"/>
            <a:ext cx="3602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/>
              <a:t>[</a:t>
            </a:r>
            <a:r>
              <a:rPr lang="en-ZA" dirty="0" err="1" smtClean="0"/>
              <a:t>Chidiac</a:t>
            </a:r>
            <a:r>
              <a:rPr lang="en-ZA" dirty="0" smtClean="0"/>
              <a:t> </a:t>
            </a:r>
            <a:r>
              <a:rPr lang="en-ZA" dirty="0"/>
              <a:t>et al., A&amp;A 590, A61 (2016</a:t>
            </a:r>
            <a:r>
              <a:rPr lang="en-ZA" dirty="0" smtClean="0"/>
              <a:t>)]</a:t>
            </a:r>
          </a:p>
        </p:txBody>
      </p:sp>
      <p:sp>
        <p:nvSpPr>
          <p:cNvPr id="16" name="Rechteck 15"/>
          <p:cNvSpPr/>
          <p:nvPr/>
        </p:nvSpPr>
        <p:spPr>
          <a:xfrm>
            <a:off x="-57933" y="5172392"/>
            <a:ext cx="8138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spcBef>
                <a:spcPts val="3000"/>
              </a:spcBef>
              <a:buSzPct val="100000"/>
              <a:buChar char="•"/>
              <a:defRPr sz="3000"/>
            </a:pPr>
            <a:r>
              <a:rPr lang="en-ZA" sz="2000" b="1" dirty="0">
                <a:solidFill>
                  <a:schemeClr val="accent1">
                    <a:hueOff val="104794"/>
                    <a:lumOff val="-8431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Multi-wavelength monitoring with AMT</a:t>
            </a:r>
            <a:r>
              <a:rPr lang="en-ZA" sz="2000" dirty="0"/>
              <a:t> - mm-radio - Gamma Rays - </a:t>
            </a:r>
            <a:r>
              <a:rPr lang="en-ZA" sz="2000" dirty="0" err="1"/>
              <a:t>Xray</a:t>
            </a:r>
            <a:r>
              <a:rPr lang="en-ZA" sz="2000" dirty="0"/>
              <a:t> - </a:t>
            </a:r>
            <a:r>
              <a:rPr lang="en-ZA" sz="2000" dirty="0" err="1"/>
              <a:t>nearIR</a:t>
            </a:r>
            <a:r>
              <a:rPr lang="en-ZA" sz="2000" dirty="0"/>
              <a:t> (together with </a:t>
            </a:r>
            <a:r>
              <a:rPr lang="en-ZA" sz="2000" dirty="0" smtClean="0"/>
              <a:t>H.E.S.S., </a:t>
            </a:r>
            <a:r>
              <a:rPr lang="en-ZA" sz="2000" dirty="0"/>
              <a:t>CTA, MAGIC, JWST, Chandra) at &lt; weekly cadence over years to test detailed particle physics models + campaigns</a:t>
            </a: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147168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304925" y="2963201"/>
            <a:ext cx="9582150" cy="931598"/>
          </a:xfrm>
        </p:spPr>
        <p:txBody>
          <a:bodyPr anchor="ctr"/>
          <a:lstStyle/>
          <a:p>
            <a:pPr eaLnBrk="1" hangingPunct="1">
              <a:lnSpc>
                <a:spcPct val="100000"/>
              </a:lnSpc>
            </a:pPr>
            <a:r>
              <a:rPr lang="en-US" altLang="en-US" sz="3600" b="1" dirty="0">
                <a:solidFill>
                  <a:schemeClr val="bg1"/>
                </a:solidFill>
                <a:latin typeface="Gotham" panose="02000504050000020004" pitchFamily="2" charset="0"/>
              </a:rPr>
              <a:t>Current Status and Future Impact of the</a:t>
            </a:r>
            <a:br>
              <a:rPr lang="en-US" altLang="en-US" sz="3600" b="1" dirty="0">
                <a:solidFill>
                  <a:schemeClr val="bg1"/>
                </a:solidFill>
                <a:latin typeface="Gotham" panose="02000504050000020004" pitchFamily="2" charset="0"/>
              </a:rPr>
            </a:br>
            <a:r>
              <a:rPr lang="en-US" altLang="en-US" sz="3600" b="1" dirty="0">
                <a:solidFill>
                  <a:schemeClr val="bg1"/>
                </a:solidFill>
                <a:latin typeface="Gotham" panose="02000504050000020004" pitchFamily="2" charset="0"/>
              </a:rPr>
              <a:t>Africa </a:t>
            </a:r>
            <a:r>
              <a:rPr lang="en-ZA" altLang="en-US" sz="3600" b="1" dirty="0">
                <a:solidFill>
                  <a:schemeClr val="bg1"/>
                </a:solidFill>
                <a:latin typeface="Gotham" panose="02000504050000020004" pitchFamily="2" charset="0"/>
              </a:rPr>
              <a:t>Millimetre</a:t>
            </a:r>
            <a:r>
              <a:rPr lang="en-US" altLang="en-US" sz="3600" b="1" dirty="0">
                <a:solidFill>
                  <a:schemeClr val="bg1"/>
                </a:solidFill>
                <a:latin typeface="Gotham" panose="02000504050000020004" pitchFamily="2" charset="0"/>
              </a:rPr>
              <a:t> Telescope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0140576" y="6241824"/>
            <a:ext cx="1492997" cy="471487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</a:rPr>
              <a:t>Oct </a:t>
            </a:r>
            <a:r>
              <a:rPr lang="en-US" altLang="en-US" dirty="0">
                <a:solidFill>
                  <a:schemeClr val="bg1"/>
                </a:solidFill>
              </a:rPr>
              <a:t>2022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xmlns="" id="{EADCC1C8-D773-4FAB-385E-831782CA0B19}"/>
              </a:ext>
            </a:extLst>
          </p:cNvPr>
          <p:cNvGrpSpPr/>
          <p:nvPr/>
        </p:nvGrpSpPr>
        <p:grpSpPr>
          <a:xfrm>
            <a:off x="374024" y="339703"/>
            <a:ext cx="2448234" cy="932323"/>
            <a:chOff x="4871883" y="2962838"/>
            <a:chExt cx="2448234" cy="932323"/>
          </a:xfrm>
        </p:grpSpPr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xmlns="" id="{DF4AFB95-2150-16E2-40C4-00F2312A7B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1883" y="2962838"/>
              <a:ext cx="2448234" cy="931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xmlns="" id="{6B3094E2-1095-EF40-3493-B116837C6C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48427" y="2962840"/>
              <a:ext cx="1471690" cy="932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9860BD51-6480-FAD8-0F4D-F28C7B73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23" y="6500978"/>
            <a:ext cx="564996" cy="33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85FCDE2D-E8D0-7121-8F45-CD0C0EAB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68" y="6529747"/>
            <a:ext cx="1036043" cy="30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u Flag And Erc Logo - European Research Council PNG Image | Transparent PNG  Free Download on SeekPNG">
            <a:extLst>
              <a:ext uri="{FF2B5EF4-FFF2-40B4-BE49-F238E27FC236}">
                <a16:creationId xmlns:a16="http://schemas.microsoft.com/office/drawing/2014/main" xmlns="" id="{6384DB60-8AE4-7347-F293-1EA1FD81F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34165" y="6480128"/>
            <a:ext cx="906738" cy="37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Radboud University - CATCHY - European Training Network">
            <a:extLst>
              <a:ext uri="{FF2B5EF4-FFF2-40B4-BE49-F238E27FC236}">
                <a16:creationId xmlns:a16="http://schemas.microsoft.com/office/drawing/2014/main" xmlns="" id="{09ED1905-1BE0-AE14-F956-06A62AF75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846" y="6477568"/>
            <a:ext cx="1410870" cy="37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ogos – SARAO">
            <a:extLst>
              <a:ext uri="{FF2B5EF4-FFF2-40B4-BE49-F238E27FC236}">
                <a16:creationId xmlns:a16="http://schemas.microsoft.com/office/drawing/2014/main" xmlns="" id="{ECA638EC-A33D-E75C-0F97-16069E998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352" y="6480128"/>
            <a:ext cx="876422" cy="37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xmlns="" id="{C581AEBE-DEFD-04F6-6251-CE749D313161}"/>
              </a:ext>
            </a:extLst>
          </p:cNvPr>
          <p:cNvSpPr/>
          <p:nvPr/>
        </p:nvSpPr>
        <p:spPr>
          <a:xfrm>
            <a:off x="3281748" y="4113429"/>
            <a:ext cx="5570838" cy="18928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altLang="en-US" sz="2400" b="1" dirty="0" smtClean="0">
                <a:solidFill>
                  <a:schemeClr val="bg1"/>
                </a:solidFill>
                <a:latin typeface="+mn-lt"/>
              </a:rPr>
              <a:t>Michael </a:t>
            </a:r>
            <a:r>
              <a:rPr lang="en-US" altLang="en-US" sz="2400" b="1" dirty="0">
                <a:solidFill>
                  <a:schemeClr val="bg1"/>
                </a:solidFill>
                <a:latin typeface="+mn-lt"/>
              </a:rPr>
              <a:t>Backes</a:t>
            </a:r>
            <a:r>
              <a:rPr lang="en-US" altLang="en-US" sz="2400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en-US" sz="2400" dirty="0">
                <a:solidFill>
                  <a:schemeClr val="bg1"/>
                </a:solidFill>
                <a:latin typeface="+mn-lt"/>
              </a:rPr>
            </a:br>
            <a:r>
              <a:rPr lang="en-US" altLang="en-US" sz="2200" i="1" dirty="0">
                <a:solidFill>
                  <a:schemeClr val="bg1"/>
                </a:solidFill>
                <a:latin typeface="+mn-lt"/>
              </a:rPr>
              <a:t>University of Namibia,</a:t>
            </a:r>
            <a:br>
              <a:rPr lang="en-US" altLang="en-US" sz="2200" i="1" dirty="0">
                <a:solidFill>
                  <a:schemeClr val="bg1"/>
                </a:solidFill>
                <a:latin typeface="+mn-lt"/>
              </a:rPr>
            </a:br>
            <a:r>
              <a:rPr lang="en-US" altLang="en-US" sz="2200" i="1" dirty="0">
                <a:solidFill>
                  <a:schemeClr val="bg1"/>
                </a:solidFill>
                <a:latin typeface="+mn-lt"/>
              </a:rPr>
              <a:t>Dept. of Physics, Chemistry &amp; Material Science</a:t>
            </a:r>
          </a:p>
          <a:p>
            <a:pPr algn="ctr">
              <a:spcBef>
                <a:spcPts val="600"/>
              </a:spcBef>
            </a:pPr>
            <a:r>
              <a:rPr lang="en-US" altLang="en-US" sz="2200" i="1" dirty="0">
                <a:solidFill>
                  <a:schemeClr val="bg1"/>
                </a:solidFill>
                <a:latin typeface="+mn-lt"/>
              </a:rPr>
              <a:t>North-West University,</a:t>
            </a:r>
            <a:br>
              <a:rPr lang="en-US" altLang="en-US" sz="2200" i="1" dirty="0">
                <a:solidFill>
                  <a:schemeClr val="bg1"/>
                </a:solidFill>
                <a:latin typeface="+mn-lt"/>
              </a:rPr>
            </a:br>
            <a:r>
              <a:rPr lang="en-US" altLang="en-US" sz="2200" i="1" dirty="0">
                <a:solidFill>
                  <a:schemeClr val="bg1"/>
                </a:solidFill>
                <a:latin typeface="+mn-lt"/>
              </a:rPr>
              <a:t>Centre for Space Research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xmlns="" id="{E8CE41FE-20B4-9E63-493D-434F87CD1E9B}"/>
              </a:ext>
            </a:extLst>
          </p:cNvPr>
          <p:cNvCxnSpPr/>
          <p:nvPr/>
        </p:nvCxnSpPr>
        <p:spPr>
          <a:xfrm>
            <a:off x="11963400" y="30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AMT cmyk.png">
            <a:extLst>
              <a:ext uri="{FF2B5EF4-FFF2-40B4-BE49-F238E27FC236}">
                <a16:creationId xmlns:a16="http://schemas.microsoft.com/office/drawing/2014/main" xmlns="" id="{60703269-A2A2-00B3-39B4-75777F3FA2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89029" y="2081840"/>
            <a:ext cx="1484459" cy="79198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B7710-06A2-4FC9-B310-8A7DF0A32C4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AMT Science Cases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VLBI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1mm Event Horizon Telescope (EHT) VLBI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3mm Global mm-VLBI Array (GMVA)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[6cm Africa VLBI Network (AVN)]</a:t>
            </a:r>
          </a:p>
          <a:p>
            <a:r>
              <a:rPr lang="en-US" dirty="0"/>
              <a:t>Single dish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Monitoring of Active Galactic Nuclei</a:t>
            </a:r>
          </a:p>
          <a:p>
            <a:pPr lvl="1"/>
            <a:r>
              <a:rPr lang="en-US" dirty="0" smtClean="0"/>
              <a:t>mm transients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Backes: Africa Millimetre Telescope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955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</a:t>
            </a:r>
            <a:r>
              <a:rPr lang="de-DE" dirty="0" smtClean="0"/>
              <a:t>m </a:t>
            </a:r>
            <a:r>
              <a:rPr lang="de-DE" dirty="0" err="1" smtClean="0"/>
              <a:t>transients</a:t>
            </a:r>
            <a:endParaRPr lang="en-ZA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Backes: Africa Millimetre Telescope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image1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12921" y="1923799"/>
            <a:ext cx="5736816" cy="3575757"/>
          </a:xfrm>
          <a:prstGeom prst="rect">
            <a:avLst/>
          </a:prstGeom>
          <a:ln/>
        </p:spPr>
      </p:pic>
      <p:sp>
        <p:nvSpPr>
          <p:cNvPr id="8" name="Rechteck 7"/>
          <p:cNvSpPr/>
          <p:nvPr/>
        </p:nvSpPr>
        <p:spPr>
          <a:xfrm>
            <a:off x="1639330" y="5417689"/>
            <a:ext cx="93087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ZA" b="1" dirty="0">
                <a:ea typeface="Calibri" panose="020F0502020204030204" pitchFamily="34" charset="0"/>
              </a:rPr>
              <a:t>Figure 1:</a:t>
            </a:r>
            <a:r>
              <a:rPr lang="en-ZA" dirty="0">
                <a:ea typeface="Calibri" panose="020F0502020204030204" pitchFamily="34" charset="0"/>
              </a:rPr>
              <a:t> Comparison of mm-wave and cm-wave frequencies of the outburst in the X-ray binary V404 </a:t>
            </a:r>
            <a:r>
              <a:rPr lang="en-ZA" dirty="0" err="1">
                <a:ea typeface="Calibri" panose="020F0502020204030204" pitchFamily="34" charset="0"/>
              </a:rPr>
              <a:t>Cygni</a:t>
            </a:r>
            <a:r>
              <a:rPr lang="en-ZA" dirty="0">
                <a:ea typeface="Calibri" panose="020F0502020204030204" pitchFamily="34" charset="0"/>
              </a:rPr>
              <a:t> (R. Fender, based on </a:t>
            </a:r>
            <a:r>
              <a:rPr lang="en-ZA" dirty="0" err="1">
                <a:ea typeface="Calibri" panose="020F0502020204030204" pitchFamily="34" charset="0"/>
              </a:rPr>
              <a:t>Tetarenko</a:t>
            </a:r>
            <a:r>
              <a:rPr lang="en-ZA" dirty="0">
                <a:ea typeface="Calibri" panose="020F0502020204030204" pitchFamily="34" charset="0"/>
              </a:rPr>
              <a:t>, A. J. et al. 2017, MNRAS 469, p. 3141). Outbursts are much more pronounced at mm-waves.</a:t>
            </a:r>
            <a:endParaRPr lang="en-ZA" sz="2000" dirty="0">
              <a:ea typeface="Calibri" panose="020F0502020204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27834" y="2430804"/>
            <a:ext cx="47795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spcBef>
                <a:spcPts val="3000"/>
              </a:spcBef>
              <a:buSzPct val="100000"/>
              <a:buChar char="•"/>
              <a:defRPr sz="3000"/>
            </a:pPr>
            <a:r>
              <a:rPr lang="en-ZA" sz="2000" b="1" dirty="0">
                <a:solidFill>
                  <a:schemeClr val="accent1">
                    <a:hueOff val="104794"/>
                    <a:lumOff val="-8431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Unique mm-Transients facility</a:t>
            </a:r>
            <a:r>
              <a:rPr lang="en-ZA" sz="2000" dirty="0"/>
              <a:t>: single dish detection of few </a:t>
            </a:r>
            <a:r>
              <a:rPr lang="en-ZA" sz="2000" dirty="0" err="1"/>
              <a:t>mJy</a:t>
            </a:r>
            <a:r>
              <a:rPr lang="en-ZA" sz="2000" dirty="0"/>
              <a:t> within minutes at 3mm (</a:t>
            </a:r>
            <a:r>
              <a:rPr lang="en-ZA" sz="2000" dirty="0" err="1"/>
              <a:t>submm</a:t>
            </a:r>
            <a:r>
              <a:rPr lang="en-ZA" sz="2000" dirty="0"/>
              <a:t> leads cm radio!) can trigger SKA/VLBI/EHT, also the EHT/AMT can even image </a:t>
            </a:r>
            <a:r>
              <a:rPr lang="en-ZA" sz="2000" b="1" dirty="0">
                <a:solidFill>
                  <a:schemeClr val="accent1">
                    <a:hueOff val="104794"/>
                    <a:lumOff val="-8431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XRBs</a:t>
            </a:r>
            <a:r>
              <a:rPr lang="en-ZA" sz="2000" dirty="0"/>
              <a:t> &amp; Namibian node to the </a:t>
            </a:r>
            <a:r>
              <a:rPr lang="en-ZA" sz="2000" b="1" dirty="0">
                <a:solidFill>
                  <a:schemeClr val="accent1">
                    <a:hueOff val="104794"/>
                    <a:lumOff val="-8431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AVN</a:t>
            </a:r>
            <a:r>
              <a:rPr lang="en-ZA" sz="2000" dirty="0"/>
              <a:t> and connection to </a:t>
            </a:r>
            <a:r>
              <a:rPr lang="en-ZA" sz="2000" b="1" dirty="0">
                <a:solidFill>
                  <a:schemeClr val="accent1">
                    <a:hueOff val="104794"/>
                    <a:lumOff val="-8431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EVN</a:t>
            </a:r>
            <a:endParaRPr lang="en-ZA" sz="2000" b="1" dirty="0">
              <a:solidFill>
                <a:schemeClr val="accent1">
                  <a:hueOff val="104794"/>
                  <a:lumOff val="-8431"/>
                </a:schemeClr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93699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mm </a:t>
            </a:r>
            <a:r>
              <a:rPr lang="de-DE" dirty="0" err="1" smtClean="0"/>
              <a:t>transients</a:t>
            </a:r>
            <a:r>
              <a:rPr lang="de-DE" dirty="0" smtClean="0"/>
              <a:t> </a:t>
            </a:r>
            <a:r>
              <a:rPr lang="de-DE" dirty="0" err="1" smtClean="0"/>
              <a:t>detection</a:t>
            </a:r>
            <a:r>
              <a:rPr lang="de-DE" dirty="0" smtClean="0"/>
              <a:t> rate </a:t>
            </a:r>
            <a:r>
              <a:rPr lang="de-DE" dirty="0" err="1" smtClean="0"/>
              <a:t>for</a:t>
            </a:r>
            <a:r>
              <a:rPr lang="de-DE" dirty="0" smtClean="0"/>
              <a:t> AMT</a:t>
            </a:r>
            <a:endParaRPr lang="en-ZA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Backes: Africa Millimetre Telescope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image2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97600" y="3136062"/>
            <a:ext cx="10515600" cy="2617931"/>
          </a:xfrm>
          <a:prstGeom prst="rect">
            <a:avLst/>
          </a:prstGeom>
          <a:ln/>
        </p:spPr>
      </p:pic>
      <p:sp>
        <p:nvSpPr>
          <p:cNvPr id="8" name="Rechteck 7"/>
          <p:cNvSpPr/>
          <p:nvPr/>
        </p:nvSpPr>
        <p:spPr>
          <a:xfrm>
            <a:off x="910590" y="2372052"/>
            <a:ext cx="103708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ZA" b="1" dirty="0">
                <a:ea typeface="Calibri" panose="020F0502020204030204" pitchFamily="34" charset="0"/>
              </a:rPr>
              <a:t>Table 1: </a:t>
            </a:r>
            <a:r>
              <a:rPr lang="en-ZA" dirty="0">
                <a:ea typeface="Calibri" panose="020F0502020204030204" pitchFamily="34" charset="0"/>
              </a:rPr>
              <a:t>Estimated number of transient sources detectable by the AMT for a 5 </a:t>
            </a:r>
            <a:r>
              <a:rPr lang="en-ZA" dirty="0" err="1">
                <a:ea typeface="Calibri" panose="020F0502020204030204" pitchFamily="34" charset="0"/>
              </a:rPr>
              <a:t>mJy</a:t>
            </a:r>
            <a:r>
              <a:rPr lang="en-ZA" dirty="0">
                <a:ea typeface="Calibri" panose="020F0502020204030204" pitchFamily="34" charset="0"/>
              </a:rPr>
              <a:t> limit, based on standard </a:t>
            </a:r>
            <a:r>
              <a:rPr lang="en-ZA" dirty="0" err="1">
                <a:ea typeface="Calibri" panose="020F0502020204030204" pitchFamily="34" charset="0"/>
              </a:rPr>
              <a:t>lightcurve</a:t>
            </a:r>
            <a:r>
              <a:rPr lang="en-ZA" dirty="0">
                <a:ea typeface="Calibri" panose="020F0502020204030204" pitchFamily="34" charset="0"/>
              </a:rPr>
              <a:t> evolution models from </a:t>
            </a:r>
            <a:r>
              <a:rPr lang="en-ZA" dirty="0" err="1">
                <a:ea typeface="Calibri" panose="020F0502020204030204" pitchFamily="34" charset="0"/>
              </a:rPr>
              <a:t>Eftekhari</a:t>
            </a:r>
            <a:r>
              <a:rPr lang="en-ZA" dirty="0">
                <a:ea typeface="Calibri" panose="020F0502020204030204" pitchFamily="34" charset="0"/>
              </a:rPr>
              <a:t>, T. et al. (2022, </a:t>
            </a:r>
            <a:r>
              <a:rPr lang="en-ZA" dirty="0" err="1">
                <a:ea typeface="Calibri" panose="020F0502020204030204" pitchFamily="34" charset="0"/>
              </a:rPr>
              <a:t>ApJ</a:t>
            </a:r>
            <a:r>
              <a:rPr lang="en-ZA" dirty="0">
                <a:ea typeface="Calibri" panose="020F0502020204030204" pitchFamily="34" charset="0"/>
              </a:rPr>
              <a:t> 935, p. 16).</a:t>
            </a:r>
            <a:endParaRPr lang="en-ZA" sz="20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178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9A8CA67-83ED-006F-65D4-FED0A086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AMT: </a:t>
            </a:r>
            <a:r>
              <a:rPr lang="de-DE" dirty="0" err="1"/>
              <a:t>Social</a:t>
            </a:r>
            <a:r>
              <a:rPr lang="de-DE" dirty="0"/>
              <a:t> Impact </a:t>
            </a:r>
            <a:r>
              <a:rPr lang="de-DE" dirty="0" err="1"/>
              <a:t>programme</a:t>
            </a:r>
            <a:r>
              <a:rPr lang="de-DE" dirty="0"/>
              <a:t> I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8D31446B-C199-1E14-6A48-3067D481B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0FFE0457-307A-5AB1-3470-4FAAEA65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8F8E236-4961-BFAA-09B9-14EB28FEF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Afbeelding 25">
            <a:extLst>
              <a:ext uri="{FF2B5EF4-FFF2-40B4-BE49-F238E27FC236}">
                <a16:creationId xmlns:a16="http://schemas.microsoft.com/office/drawing/2014/main" xmlns="" id="{62279102-7916-4389-7C5C-948E84F595A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4703" y="1531222"/>
            <a:ext cx="5855233" cy="5073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25">
            <a:extLst>
              <a:ext uri="{FF2B5EF4-FFF2-40B4-BE49-F238E27FC236}">
                <a16:creationId xmlns:a16="http://schemas.microsoft.com/office/drawing/2014/main" xmlns="" id="{395F6909-0657-25D3-0D36-EB688748F9E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36"/>
          <a:stretch/>
        </p:blipFill>
        <p:spPr bwMode="auto">
          <a:xfrm>
            <a:off x="1073730" y="1609484"/>
            <a:ext cx="1955444" cy="4883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7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9A8CA67-83ED-006F-65D4-FED0A086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AMT: </a:t>
            </a:r>
            <a:r>
              <a:rPr lang="de-DE" dirty="0" err="1"/>
              <a:t>Social</a:t>
            </a:r>
            <a:r>
              <a:rPr lang="de-DE" dirty="0"/>
              <a:t> Impact </a:t>
            </a:r>
            <a:r>
              <a:rPr lang="de-DE" dirty="0" err="1"/>
              <a:t>programme</a:t>
            </a:r>
            <a:r>
              <a:rPr lang="de-DE" dirty="0"/>
              <a:t> II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8D31446B-C199-1E14-6A48-3067D481B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0FFE0457-307A-5AB1-3470-4FAAEA65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8F8E236-4961-BFAA-09B9-14EB28FEF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9" name="Google Shape;213;p28">
            <a:extLst>
              <a:ext uri="{FF2B5EF4-FFF2-40B4-BE49-F238E27FC236}">
                <a16:creationId xmlns:a16="http://schemas.microsoft.com/office/drawing/2014/main" xmlns="" id="{A9DF2BB8-C834-4523-84D1-0D36026EFD33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2172"/>
          <a:stretch/>
        </p:blipFill>
        <p:spPr>
          <a:xfrm>
            <a:off x="5733107" y="1633539"/>
            <a:ext cx="5056768" cy="288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4;p28">
            <a:extLst>
              <a:ext uri="{FF2B5EF4-FFF2-40B4-BE49-F238E27FC236}">
                <a16:creationId xmlns:a16="http://schemas.microsoft.com/office/drawing/2014/main" xmlns="" id="{995BCCAE-3853-4B64-9BA8-FB68EFD35E1B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875" y="1916840"/>
            <a:ext cx="1127850" cy="9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25">
            <a:extLst>
              <a:ext uri="{FF2B5EF4-FFF2-40B4-BE49-F238E27FC236}">
                <a16:creationId xmlns:a16="http://schemas.microsoft.com/office/drawing/2014/main" xmlns="" id="{11490362-F980-8EBE-553F-CB7A7F666DB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8683" y="1563873"/>
            <a:ext cx="2086942" cy="5036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CA8ACB36-C88C-6DA6-782A-2CD0DC29E2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114" y="2861835"/>
            <a:ext cx="815371" cy="895408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11BF4D9E-D0B7-99FF-C0B7-008CDE94A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3" b="24804"/>
          <a:stretch/>
        </p:blipFill>
        <p:spPr bwMode="auto">
          <a:xfrm>
            <a:off x="5733107" y="4201062"/>
            <a:ext cx="5056768" cy="240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7AE9EEBD-CCB1-AF02-8EA4-E16CF2591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1" r="15309"/>
          <a:stretch/>
        </p:blipFill>
        <p:spPr bwMode="auto">
          <a:xfrm>
            <a:off x="10831123" y="3891201"/>
            <a:ext cx="1320430" cy="27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xmlns="" id="{D75F645C-805E-AF84-C124-60847D1AF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8" r="12142"/>
          <a:stretch/>
        </p:blipFill>
        <p:spPr bwMode="auto">
          <a:xfrm>
            <a:off x="3290734" y="3805904"/>
            <a:ext cx="2401125" cy="279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12;p28">
            <a:extLst>
              <a:ext uri="{FF2B5EF4-FFF2-40B4-BE49-F238E27FC236}">
                <a16:creationId xmlns:a16="http://schemas.microsoft.com/office/drawing/2014/main" xmlns="" id="{A4FA136F-E14F-4801-8772-B6A7A0E4A069}"/>
              </a:ext>
            </a:extLst>
          </p:cNvPr>
          <p:cNvSpPr txBox="1">
            <a:spLocks noGrp="1"/>
          </p:cNvSpPr>
          <p:nvPr/>
        </p:nvSpPr>
        <p:spPr>
          <a:xfrm>
            <a:off x="2366173" y="1782113"/>
            <a:ext cx="3325686" cy="2019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+mn-lt"/>
                <a:ea typeface="Spectral"/>
                <a:cs typeface="Spectral"/>
                <a:sym typeface="Spectral"/>
              </a:rPr>
              <a:t>Mobile planetarium to every school in Namibia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+mn-lt"/>
                <a:ea typeface="Spectral"/>
                <a:cs typeface="Spectral"/>
                <a:sym typeface="Spectral"/>
              </a:rPr>
              <a:t>Training teachers in astronomy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+mn-lt"/>
                <a:ea typeface="Spectral"/>
                <a:cs typeface="Spectral"/>
                <a:sym typeface="Spectral"/>
              </a:rPr>
              <a:t>Providing low cost and durable astronomy resources to schools</a:t>
            </a:r>
            <a:endParaRPr dirty="0">
              <a:latin typeface="+mn-lt"/>
              <a:ea typeface="Spectral"/>
              <a:cs typeface="Spectral"/>
              <a:sym typeface="Spectral"/>
            </a:endParaRPr>
          </a:p>
        </p:txBody>
      </p:sp>
    </p:spTree>
    <p:extLst>
      <p:ext uri="{BB962C8B-B14F-4D97-AF65-F5344CB8AC3E}">
        <p14:creationId xmlns:p14="http://schemas.microsoft.com/office/powerpoint/2010/main" val="419292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9A8CA67-83ED-006F-65D4-FED0A086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AMT: </a:t>
            </a:r>
            <a:r>
              <a:rPr lang="de-DE" dirty="0" err="1"/>
              <a:t>Social</a:t>
            </a:r>
            <a:r>
              <a:rPr lang="de-DE" dirty="0"/>
              <a:t> Impact </a:t>
            </a:r>
            <a:r>
              <a:rPr lang="de-DE" dirty="0" err="1"/>
              <a:t>programme</a:t>
            </a:r>
            <a:r>
              <a:rPr lang="de-DE" dirty="0"/>
              <a:t> III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8D31446B-C199-1E14-6A48-3067D481B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0FFE0457-307A-5AB1-3470-4FAAEA65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8F8E236-4961-BFAA-09B9-14EB28FEF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17" name="Afbeelding 25">
            <a:extLst>
              <a:ext uri="{FF2B5EF4-FFF2-40B4-BE49-F238E27FC236}">
                <a16:creationId xmlns:a16="http://schemas.microsoft.com/office/drawing/2014/main" xmlns="" id="{A8418663-64CA-E86D-513B-B9318FB364F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22" y="1541804"/>
            <a:ext cx="1064612" cy="499868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feld 5">
            <a:extLst>
              <a:ext uri="{FF2B5EF4-FFF2-40B4-BE49-F238E27FC236}">
                <a16:creationId xmlns:a16="http://schemas.microsoft.com/office/drawing/2014/main" xmlns="" id="{2AE14B44-C821-5611-49B0-5292182721C3}"/>
              </a:ext>
            </a:extLst>
          </p:cNvPr>
          <p:cNvSpPr txBox="1"/>
          <p:nvPr/>
        </p:nvSpPr>
        <p:spPr>
          <a:xfrm>
            <a:off x="1685898" y="3604600"/>
            <a:ext cx="4862224" cy="29578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de-DE" dirty="0"/>
              <a:t>Lott Frans</a:t>
            </a:r>
          </a:p>
          <a:p>
            <a:r>
              <a:rPr lang="de-DE" b="1" dirty="0"/>
              <a:t>1</a:t>
            </a:r>
            <a:r>
              <a:rPr lang="de-DE" b="1" baseline="30000" dirty="0"/>
              <a:t>st</a:t>
            </a:r>
            <a:r>
              <a:rPr lang="de-DE" b="1" dirty="0"/>
              <a:t> AMT PhD Fellowship (</a:t>
            </a:r>
            <a:r>
              <a:rPr lang="de-DE" b="1" dirty="0" err="1"/>
              <a:t>from</a:t>
            </a:r>
            <a:r>
              <a:rPr lang="de-DE" b="1" dirty="0"/>
              <a:t> 2022)</a:t>
            </a:r>
          </a:p>
          <a:p>
            <a:r>
              <a:rPr lang="de-DE" dirty="0"/>
              <a:t>    </a:t>
            </a:r>
            <a:r>
              <a:rPr lang="de-DE" dirty="0" err="1"/>
              <a:t>supported</a:t>
            </a:r>
            <a:r>
              <a:rPr lang="de-DE" dirty="0"/>
              <a:t> </a:t>
            </a:r>
            <a:r>
              <a:rPr lang="de-DE" dirty="0" err="1"/>
              <a:t>by</a:t>
            </a:r>
            <a:endParaRPr lang="de-DE" dirty="0"/>
          </a:p>
          <a:p>
            <a:pPr>
              <a:lnSpc>
                <a:spcPct val="150000"/>
              </a:lnSpc>
            </a:pPr>
            <a:r>
              <a:rPr lang="de-DE" dirty="0"/>
              <a:t>	- Radboud University</a:t>
            </a:r>
          </a:p>
          <a:p>
            <a:pPr>
              <a:lnSpc>
                <a:spcPct val="150000"/>
              </a:lnSpc>
            </a:pPr>
            <a:r>
              <a:rPr lang="de-DE" dirty="0"/>
              <a:t>	- Univ. of Amsterdam</a:t>
            </a:r>
          </a:p>
          <a:p>
            <a:pPr>
              <a:lnSpc>
                <a:spcPct val="150000"/>
              </a:lnSpc>
            </a:pPr>
            <a:r>
              <a:rPr lang="de-DE" dirty="0"/>
              <a:t>	- INAF IRA</a:t>
            </a:r>
          </a:p>
          <a:p>
            <a:pPr>
              <a:lnSpc>
                <a:spcPct val="150000"/>
              </a:lnSpc>
            </a:pPr>
            <a:r>
              <a:rPr lang="de-DE" dirty="0"/>
              <a:t>	- JIVE</a:t>
            </a:r>
          </a:p>
          <a:p>
            <a:pPr>
              <a:lnSpc>
                <a:spcPct val="150000"/>
              </a:lnSpc>
            </a:pPr>
            <a:r>
              <a:rPr lang="de-DE" dirty="0"/>
              <a:t>	- Univ. of Namibia</a:t>
            </a:r>
          </a:p>
        </p:txBody>
      </p:sp>
      <p:pic>
        <p:nvPicPr>
          <p:cNvPr id="20" name="Picture 2" descr="University of Amsterdam - Short Term Programs">
            <a:extLst>
              <a:ext uri="{FF2B5EF4-FFF2-40B4-BE49-F238E27FC236}">
                <a16:creationId xmlns:a16="http://schemas.microsoft.com/office/drawing/2014/main" xmlns="" id="{3A357A8D-D004-7238-F0CC-ABD9092999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2334" y="4973188"/>
            <a:ext cx="1456155" cy="36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RA">
            <a:extLst>
              <a:ext uri="{FF2B5EF4-FFF2-40B4-BE49-F238E27FC236}">
                <a16:creationId xmlns:a16="http://schemas.microsoft.com/office/drawing/2014/main" xmlns="" id="{4B33BD25-81AC-9364-72F7-45B0FC6AB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20" y="5311190"/>
            <a:ext cx="981607" cy="40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Home">
            <a:extLst>
              <a:ext uri="{FF2B5EF4-FFF2-40B4-BE49-F238E27FC236}">
                <a16:creationId xmlns:a16="http://schemas.microsoft.com/office/drawing/2014/main" xmlns="" id="{EF3D20BA-44A3-7036-443E-3B704C624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20" y="5759438"/>
            <a:ext cx="1171231" cy="3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xmlns="" id="{4BF34CC8-B169-3ECB-F58A-A9EC90CAC5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120" y="6159887"/>
            <a:ext cx="907767" cy="445019"/>
          </a:xfrm>
          <a:prstGeom prst="rect">
            <a:avLst/>
          </a:prstGeom>
        </p:spPr>
      </p:pic>
      <p:pic>
        <p:nvPicPr>
          <p:cNvPr id="27" name="Picture 6" descr="Radboud University - Short Term Programs">
            <a:extLst>
              <a:ext uri="{FF2B5EF4-FFF2-40B4-BE49-F238E27FC236}">
                <a16:creationId xmlns:a16="http://schemas.microsoft.com/office/drawing/2014/main" xmlns="" id="{86294FE4-0295-9CEC-BF7B-CE12AC64F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7645" y="4511367"/>
            <a:ext cx="1518495" cy="36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201B28C2-E082-DB0F-1AE8-8A71B3BAB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8" t="22938" r="15340" b="46477"/>
          <a:stretch/>
        </p:blipFill>
        <p:spPr bwMode="auto">
          <a:xfrm>
            <a:off x="3241537" y="1820745"/>
            <a:ext cx="1899437" cy="207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xmlns="" id="{EA6D0E0A-5B27-8D20-2B5B-09E95E34F368}"/>
              </a:ext>
            </a:extLst>
          </p:cNvPr>
          <p:cNvGrpSpPr/>
          <p:nvPr/>
        </p:nvGrpSpPr>
        <p:grpSpPr>
          <a:xfrm>
            <a:off x="6743625" y="1918559"/>
            <a:ext cx="5399728" cy="4686347"/>
            <a:chOff x="1438772" y="1899566"/>
            <a:chExt cx="5399728" cy="4686347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xmlns="" id="{F5D37C80-E33E-AD93-DEEE-7BCD17FB02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4" t="7290" r="42140" b="35111"/>
            <a:stretch/>
          </p:blipFill>
          <p:spPr>
            <a:xfrm>
              <a:off x="1438772" y="1899566"/>
              <a:ext cx="5399728" cy="4686347"/>
            </a:xfrm>
            <a:prstGeom prst="rect">
              <a:avLst/>
            </a:prstGeom>
          </p:spPr>
        </p:pic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xmlns="" id="{588A9E36-4813-9928-7EDE-9D6753B0869D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>
              <a:off x="2633124" y="3293697"/>
              <a:ext cx="9396" cy="98728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xmlns="" id="{96452713-0B0D-7C1A-8643-E7C4B657BEEB}"/>
                </a:ext>
              </a:extLst>
            </p:cNvPr>
            <p:cNvCxnSpPr>
              <a:cxnSpLocks/>
              <a:stCxn id="35" idx="2"/>
            </p:cNvCxnSpPr>
            <p:nvPr/>
          </p:nvCxnSpPr>
          <p:spPr>
            <a:xfrm flipH="1">
              <a:off x="3592441" y="2867624"/>
              <a:ext cx="1042302" cy="112275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>
              <a:extLst>
                <a:ext uri="{FF2B5EF4-FFF2-40B4-BE49-F238E27FC236}">
                  <a16:creationId xmlns:a16="http://schemas.microsoft.com/office/drawing/2014/main" xmlns="" id="{F71958B6-E0C1-FBF0-D016-9E229962E6B7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5201249" y="3524529"/>
              <a:ext cx="581563" cy="72512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xmlns="" id="{D13A06C2-D78D-BC30-0953-849F410F569A}"/>
                </a:ext>
              </a:extLst>
            </p:cNvPr>
            <p:cNvSpPr txBox="1"/>
            <p:nvPr/>
          </p:nvSpPr>
          <p:spPr>
            <a:xfrm>
              <a:off x="1581426" y="2832032"/>
              <a:ext cx="21033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</a:rPr>
                <a:t>WV </a:t>
              </a:r>
              <a:r>
                <a:rPr lang="de-DE" sz="2400" dirty="0" err="1">
                  <a:solidFill>
                    <a:schemeClr val="bg1"/>
                  </a:solidFill>
                </a:rPr>
                <a:t>radiometer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xmlns="" id="{221AAD34-6F97-D6C9-89E0-B2DB42F310B4}"/>
                </a:ext>
              </a:extLst>
            </p:cNvPr>
            <p:cNvSpPr txBox="1"/>
            <p:nvPr/>
          </p:nvSpPr>
          <p:spPr>
            <a:xfrm>
              <a:off x="4779492" y="3062864"/>
              <a:ext cx="2006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</a:rPr>
                <a:t>GNSS </a:t>
              </a:r>
              <a:r>
                <a:rPr lang="de-DE" sz="2400" dirty="0" err="1">
                  <a:solidFill>
                    <a:schemeClr val="bg1"/>
                  </a:solidFill>
                </a:rPr>
                <a:t>receiver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xmlns="" id="{172BC137-D935-098C-C1FC-78BA0E303685}"/>
                </a:ext>
              </a:extLst>
            </p:cNvPr>
            <p:cNvSpPr txBox="1"/>
            <p:nvPr/>
          </p:nvSpPr>
          <p:spPr>
            <a:xfrm>
              <a:off x="3218746" y="2405959"/>
              <a:ext cx="2831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</a:rPr>
                <a:t>Thermopile (</a:t>
              </a:r>
              <a:r>
                <a:rPr lang="de-DE" sz="2400" dirty="0" err="1">
                  <a:solidFill>
                    <a:schemeClr val="bg1"/>
                  </a:solidFill>
                </a:rPr>
                <a:t>indirect</a:t>
              </a:r>
              <a:r>
                <a:rPr lang="de-DE" sz="2400" dirty="0">
                  <a:solidFill>
                    <a:schemeClr val="bg1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913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0D66268-8FC5-5BE8-F0E6-4E904BD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AMT in </a:t>
            </a:r>
            <a:r>
              <a:rPr lang="de-DE" dirty="0" err="1"/>
              <a:t>the</a:t>
            </a:r>
            <a:r>
              <a:rPr lang="de-DE" dirty="0"/>
              <a:t> Media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596781B-CD85-6D3F-ABB6-7AF27F0C2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2C110148-DE0E-03D7-2863-790A6032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2661EA2-66E3-901C-B302-C7CCB2DC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xmlns="" id="{D4871D19-B66D-3758-EE6C-8A9D36691A22}"/>
              </a:ext>
            </a:extLst>
          </p:cNvPr>
          <p:cNvSpPr txBox="1"/>
          <p:nvPr/>
        </p:nvSpPr>
        <p:spPr>
          <a:xfrm>
            <a:off x="8120700" y="1800134"/>
            <a:ext cx="1443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kumimoji="1" lang="en-US" sz="16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No AMT</a:t>
            </a: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xmlns="" id="{FBF78683-A578-016D-CFAF-F60A81B07701}"/>
              </a:ext>
            </a:extLst>
          </p:cNvPr>
          <p:cNvSpPr txBox="1"/>
          <p:nvPr/>
        </p:nvSpPr>
        <p:spPr>
          <a:xfrm>
            <a:off x="3193629" y="4199504"/>
            <a:ext cx="1443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kumimoji="1" lang="en-US" sz="16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No ALMA</a:t>
            </a:r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xmlns="" id="{1F470984-5B79-BD99-61E6-235A024C1A50}"/>
              </a:ext>
            </a:extLst>
          </p:cNvPr>
          <p:cNvSpPr txBox="1"/>
          <p:nvPr/>
        </p:nvSpPr>
        <p:spPr>
          <a:xfrm>
            <a:off x="2623227" y="1779067"/>
            <a:ext cx="2165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kumimoji="1" lang="en-US" sz="160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Full array with AMT</a:t>
            </a: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xmlns="" id="{080D2852-88BC-EE06-443B-663B33986AD1}"/>
              </a:ext>
            </a:extLst>
          </p:cNvPr>
          <p:cNvSpPr txBox="1"/>
          <p:nvPr/>
        </p:nvSpPr>
        <p:spPr>
          <a:xfrm>
            <a:off x="7759454" y="4236575"/>
            <a:ext cx="2165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kumimoji="1" lang="en-US" sz="160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No AMT, No ALMA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xmlns="" id="{10DC738D-5E65-D41F-E870-EEBD402E263C}"/>
              </a:ext>
            </a:extLst>
          </p:cNvPr>
          <p:cNvGrpSpPr/>
          <p:nvPr/>
        </p:nvGrpSpPr>
        <p:grpSpPr>
          <a:xfrm>
            <a:off x="2924754" y="1597006"/>
            <a:ext cx="6666902" cy="4945330"/>
            <a:chOff x="1244742" y="1362989"/>
            <a:chExt cx="6666902" cy="4945330"/>
          </a:xfrm>
        </p:grpSpPr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xmlns="" id="{9071683A-5DB6-9F1E-AA97-C117E944B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4742" y="1934813"/>
              <a:ext cx="6666902" cy="4373506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xmlns="" id="{C7301C4C-AD7D-7FAE-B7E4-204A474EB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646" y="1362989"/>
              <a:ext cx="6559329" cy="604494"/>
            </a:xfrm>
            <a:prstGeom prst="rect">
              <a:avLst/>
            </a:prstGeom>
          </p:spPr>
        </p:pic>
      </p:grpSp>
      <p:sp>
        <p:nvSpPr>
          <p:cNvPr id="34" name="Rechteck 33">
            <a:extLst>
              <a:ext uri="{FF2B5EF4-FFF2-40B4-BE49-F238E27FC236}">
                <a16:creationId xmlns:a16="http://schemas.microsoft.com/office/drawing/2014/main" xmlns="" id="{974F7B55-8176-4369-53A0-A329C88E2041}"/>
              </a:ext>
            </a:extLst>
          </p:cNvPr>
          <p:cNvSpPr/>
          <p:nvPr/>
        </p:nvSpPr>
        <p:spPr>
          <a:xfrm rot="16200000">
            <a:off x="1508084" y="4516648"/>
            <a:ext cx="25881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200" dirty="0">
                <a:solidFill>
                  <a:srgbClr val="222222"/>
                </a:solidFill>
                <a:latin typeface="+mn-lt"/>
              </a:rPr>
              <a:t>[DOI: </a:t>
            </a:r>
            <a:r>
              <a:rPr lang="en-ZA" sz="1200" dirty="0">
                <a:solidFill>
                  <a:srgbClr val="222222"/>
                </a:solidFill>
                <a:latin typeface="+mn-lt"/>
                <a:hlinkClick r:id="rId4"/>
              </a:rPr>
              <a:t>10.1038/d41586-022-00205-4</a:t>
            </a:r>
            <a:r>
              <a:rPr lang="en-ZA" sz="1200" dirty="0">
                <a:solidFill>
                  <a:srgbClr val="222222"/>
                </a:solidFill>
                <a:latin typeface="+mn-lt"/>
              </a:rPr>
              <a:t>]</a:t>
            </a:r>
            <a:endParaRPr lang="en-ZA" sz="1200" dirty="0">
              <a:latin typeface="+mn-lt"/>
            </a:endParaRP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xmlns="" id="{24A2E473-ECC6-02C4-FE26-32811B5378CD}"/>
              </a:ext>
            </a:extLst>
          </p:cNvPr>
          <p:cNvGrpSpPr/>
          <p:nvPr/>
        </p:nvGrpSpPr>
        <p:grpSpPr>
          <a:xfrm>
            <a:off x="1680015" y="1633410"/>
            <a:ext cx="9159113" cy="4908926"/>
            <a:chOff x="0" y="1399393"/>
            <a:chExt cx="9159113" cy="4908926"/>
          </a:xfrm>
        </p:grpSpPr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xmlns="" id="{380DD82D-DC7E-AA2B-F9C0-21DF26689A0B}"/>
                </a:ext>
              </a:extLst>
            </p:cNvPr>
            <p:cNvSpPr/>
            <p:nvPr/>
          </p:nvSpPr>
          <p:spPr>
            <a:xfrm>
              <a:off x="983647" y="1399393"/>
              <a:ext cx="697502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ZA" dirty="0">
                  <a:hlinkClick r:id="rId5"/>
                </a:rPr>
                <a:t>https://www.popsci.com/space/africa-millimeter-telescope-astronomy/</a:t>
              </a:r>
              <a:endParaRPr lang="en-ZA" dirty="0"/>
            </a:p>
            <a:p>
              <a:r>
                <a:rPr lang="en-ZA" dirty="0"/>
                <a:t> </a:t>
              </a:r>
            </a:p>
          </p:txBody>
        </p:sp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xmlns="" id="{08B9FBED-6385-9100-8D06-FBA29C086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602" r="25139" b="51754"/>
            <a:stretch/>
          </p:blipFill>
          <p:spPr>
            <a:xfrm>
              <a:off x="0" y="1808923"/>
              <a:ext cx="9159113" cy="4499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294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0D66268-8FC5-5BE8-F0E6-4E904BD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AMT in </a:t>
            </a:r>
            <a:r>
              <a:rPr lang="de-DE" dirty="0" err="1"/>
              <a:t>the</a:t>
            </a:r>
            <a:r>
              <a:rPr lang="de-DE" dirty="0"/>
              <a:t> Media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596781B-CD85-6D3F-ABB6-7AF27F0C2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2C110148-DE0E-03D7-2863-790A6032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2661EA2-66E3-901C-B302-C7CCB2DC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0" name="Inhaltsplatzhalter 9" descr="Ein Bild, das Wand, drinnen enthält.&#10;&#10;Automatisch generierte Beschreibung">
            <a:extLst>
              <a:ext uri="{FF2B5EF4-FFF2-40B4-BE49-F238E27FC236}">
                <a16:creationId xmlns:a16="http://schemas.microsoft.com/office/drawing/2014/main" xmlns="" id="{A9F9EFBA-C2C2-B07C-2CDA-E636D8FA5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bright="-10000" contras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639" y="1616451"/>
            <a:ext cx="8818804" cy="4923832"/>
          </a:xfrm>
        </p:spPr>
      </p:pic>
      <p:pic>
        <p:nvPicPr>
          <p:cNvPr id="12" name="Grafik 11" descr="Ein Bild, das Text, Natur, Nachthimmel enthält.&#10;&#10;Automatisch generierte Beschreibung">
            <a:extLst>
              <a:ext uri="{FF2B5EF4-FFF2-40B4-BE49-F238E27FC236}">
                <a16:creationId xmlns:a16="http://schemas.microsoft.com/office/drawing/2014/main" xmlns="" id="{D0106C92-49FC-C513-BFF9-108C97A2C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972" y="1616451"/>
            <a:ext cx="2618833" cy="147283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22D117B-8477-AC0B-A8A0-8FCE5A56A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42" y="3174184"/>
            <a:ext cx="1357069" cy="36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AC11EE42-2E73-5FC8-47AF-FCBE543A5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846" y="3534267"/>
            <a:ext cx="1227060" cy="61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7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AMT: </a:t>
            </a:r>
            <a:r>
              <a:rPr lang="de-DE" dirty="0" smtClean="0"/>
              <a:t>Support</a:t>
            </a:r>
            <a:endParaRPr lang="en-US" dirty="0"/>
          </a:p>
        </p:txBody>
      </p:sp>
      <p:pic>
        <p:nvPicPr>
          <p:cNvPr id="14" name="Picture 1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80" y="1088852"/>
            <a:ext cx="2763838" cy="1474366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3067792" y="6356351"/>
            <a:ext cx="457125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smtClean="0">
                <a:solidFill>
                  <a:srgbClr val="FFB81C"/>
                </a:solidFill>
              </a:rPr>
              <a:t>M. Backes: Africa Millimetre Telescope</a:t>
            </a:r>
            <a:endParaRPr lang="en-US" dirty="0">
              <a:solidFill>
                <a:srgbClr val="FFB81C"/>
              </a:solidFill>
            </a:endParaRPr>
          </a:p>
        </p:txBody>
      </p:sp>
      <p:pic>
        <p:nvPicPr>
          <p:cNvPr id="4098" name="Picture 2" descr="mou_unam_radbou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r="15625"/>
          <a:stretch/>
        </p:blipFill>
        <p:spPr bwMode="auto">
          <a:xfrm>
            <a:off x="1795848" y="2003108"/>
            <a:ext cx="2401682" cy="25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.fdur5-1.fna.fbcdn.net/v/t39.30808-6/274315665_461860812333406_8452160032147885574_n.jpg?_nc_cat=100&amp;ccb=1-5&amp;_nc_sid=730e14&amp;_nc_ohc=RnFM-rgQGLUAX8sM3z_&amp;_nc_ht=scontent.fdur5-1.fna&amp;oh=00_AT8h4gLaguDHA9MVfeGW36uDj-JY4337TboPxHVqc1FL9A&amp;oe=623403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27" y="2617067"/>
            <a:ext cx="3618139" cy="271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il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254" y="2149521"/>
            <a:ext cx="2433100" cy="36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G_792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0" b="16526"/>
          <a:stretch/>
        </p:blipFill>
        <p:spPr bwMode="auto">
          <a:xfrm>
            <a:off x="1618776" y="4668660"/>
            <a:ext cx="3702957" cy="168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umsplatzhalter 4"/>
          <p:cNvSpPr>
            <a:spLocks noGrp="1"/>
          </p:cNvSpPr>
          <p:nvPr>
            <p:ph type="dt" sz="half" idx="4294967295"/>
          </p:nvPr>
        </p:nvSpPr>
        <p:spPr>
          <a:xfrm>
            <a:off x="8122254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B81C"/>
                </a:solidFill>
              </a:rPr>
              <a:t>17/10/2022</a:t>
            </a:r>
            <a:endParaRPr lang="en-US" dirty="0">
              <a:solidFill>
                <a:srgbClr val="FFB81C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280ADE-32BC-4FE6-9A1C-DFE4EB953A8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5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Logos – SARA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114" y="6076190"/>
            <a:ext cx="1212537" cy="52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MIT Haystack Observatory - Radio science &amp;amp; technology research cen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270" y="5211237"/>
            <a:ext cx="677117" cy="76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Chalmers University of Technology - LONGRU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1684" y="6068066"/>
            <a:ext cx="2306918" cy="52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6"/>
            <a:ext cx="10668000" cy="5167313"/>
          </a:xfrm>
          <a:prstGeom prst="rect">
            <a:avLst/>
          </a:prstGeom>
        </p:spPr>
      </p:pic>
      <p:pic>
        <p:nvPicPr>
          <p:cNvPr id="12" name="Picture 18" descr="https://upload.wikimedia.org/wikipedia/en/c/c7/Logo_for_the_University_of_the_Witwatersrand%2C_Johannesburg_%28new_logo_as_of_2015%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698" y="5205636"/>
            <a:ext cx="823638" cy="75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https://www.up.ac.za/themes/up2.0/images/horizontal-logo-b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72" y="5962684"/>
            <a:ext cx="1955351" cy="63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University of Turku - Wikiped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680" y="5941732"/>
            <a:ext cx="1716415" cy="63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xmlns="" id="{8FD45E89-36C3-1594-9A8D-24D85FBADC25}"/>
              </a:ext>
            </a:extLst>
          </p:cNvPr>
          <p:cNvGrpSpPr/>
          <p:nvPr/>
        </p:nvGrpSpPr>
        <p:grpSpPr>
          <a:xfrm>
            <a:off x="6333958" y="5303836"/>
            <a:ext cx="2644799" cy="671419"/>
            <a:chOff x="10010763" y="4792186"/>
            <a:chExt cx="2644799" cy="671419"/>
          </a:xfrm>
        </p:grpSpPr>
        <p:pic>
          <p:nvPicPr>
            <p:cNvPr id="15" name="Picture 24" descr="http://www.metsahovi.fi/opendata/img/aalto_en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010763" y="4792186"/>
              <a:ext cx="811832" cy="671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eck 15"/>
            <p:cNvSpPr/>
            <p:nvPr/>
          </p:nvSpPr>
          <p:spPr>
            <a:xfrm>
              <a:off x="10618664" y="4896001"/>
              <a:ext cx="203689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Metsähovi Radio</a:t>
              </a:r>
              <a:br>
                <a:rPr lang="fi-FI" sz="1200" b="1" dirty="0">
                  <a:solidFill>
                    <a:srgbClr val="000000"/>
                  </a:solidFill>
                  <a:latin typeface="Arial" panose="020B0604020202020204" pitchFamily="34" charset="0"/>
                </a:rPr>
              </a:br>
              <a:r>
                <a:rPr lang="fi-FI" sz="12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Observatory</a:t>
              </a:r>
              <a:endParaRPr lang="en-ZA" sz="1200" dirty="0"/>
            </a:p>
          </p:txBody>
        </p:sp>
      </p:grpSp>
      <p:pic>
        <p:nvPicPr>
          <p:cNvPr id="17" name="Picture 26" descr="Back to CEA english portal homep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580" y="5956882"/>
            <a:ext cx="780592" cy="6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0" descr="Université Grenoble Alpes wählt neues Logo – Design Tagebuch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08730" y="5964184"/>
            <a:ext cx="1013519" cy="62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4" descr="East Asian Observatory (EAO) | LSR HK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068" y="5975255"/>
            <a:ext cx="617104" cy="61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R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062" y="5246084"/>
            <a:ext cx="1750010" cy="72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Hom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779" y="5355010"/>
            <a:ext cx="2031671" cy="57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2"/>
          <p:cNvSpPr>
            <a:spLocks noGrp="1"/>
          </p:cNvSpPr>
          <p:nvPr>
            <p:ph sz="quarter" idx="1"/>
          </p:nvPr>
        </p:nvSpPr>
        <p:spPr>
          <a:xfrm>
            <a:off x="167353" y="5020876"/>
            <a:ext cx="6978437" cy="10776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u="sng" dirty="0"/>
              <a:t>Further supported by members of</a:t>
            </a:r>
          </a:p>
        </p:txBody>
      </p:sp>
      <p:pic>
        <p:nvPicPr>
          <p:cNvPr id="24" name="Picture 2" descr="University of Amsterdam - Short Term Programs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6715" y="5374129"/>
            <a:ext cx="2292323" cy="56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North-West University : Rankings, Fees &amp; Courses Details | Top Universitie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5" name="AutoShape 4" descr="NWU Brand Resources | NWU Brand | Services | NWU | North-West University"/>
          <p:cNvSpPr>
            <a:spLocks noChangeAspect="1" noChangeArrowheads="1"/>
          </p:cNvSpPr>
          <p:nvPr/>
        </p:nvSpPr>
        <p:spPr bwMode="auto">
          <a:xfrm>
            <a:off x="1831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6" name="AutoShape 6" descr="data:image/png;base64,iVBORw0KGgoAAAANSUhEUgAAAOEAAADhCAMAAAAJbSJIAAAAkFBMVEX///9wKY1kAIRoE4dqGYltIYtvJoyzmcFoEodlBIXGstD7+fzItdL9/P728vjAq8vMutW8psiRZKbk3Ont6PDq4u2Yb6ycd651MpFbAH7ZzOCASJmUaqmqi7q4n8XTxNuET5x7PpWcda7e0+SKWaGif7OIVp93NpKvkb2OX6Oif7R6PJSCS5pXAHvWyN6rjbswFpyGAAAMsklEQVR4nO2da3eqOhCGIYQI2iq23tCqrba1dXe3///fHQMJkmQGUHsM7pV3nQ9n1xjzkMk9M3iek5OTk5OTk5OTk5OTk5PT+epvu5395OFp+jNcj2wX5ve1Xu5IHFAaHkSDiNCnbt92mX5R8w2JKPMVhQF5vrNdsF/S3Y6EPqQwij96tkt3uRI/YiBfJko+bBfwQo2+SAUfV0DXtgt5iYaIfZbFyMR2Mc/XQ1zLl5mqP7Zd0vPU/0MbAfJqnNsu7Dnqs3oLLURusDH2/BMAfT+9vVpcnAR4qMVba4v74DRAn/m2i3ya5uREwEOPurFd6JMU1ozzkMjWdqlP0OpUG+ViL7aLfYKajfS64tsZMrrRWYThs+2CN9bijFbIdTMjxgjrSMOIkPjwn74alqIr20VvqC7cz1CySfj+TH+7eoHXHOG77aI31Bs04w5Jp7Se336BTZXYK/RJgpoh/dI2noaQKd9KQwSqhz4ZqaBpT/Rtobin694sevgFpEvMdNFt7L71zZITcG90YnQ3weDahT1LJiFdNkx4s4RYB/KgV+KtErIQSTnQB85bJQwfkJRbfYZ+s4RTJOVYT+kILWhkCCG8h1KChD0jodXTG6IrRQhHf/WUnwjho54ytVqxTJ+Cxhih8ccnjNDofrrtJ9z884QTR+gIHeE1Cem/Tsgn2Y7QETpCR9gawqkjdIQtIwSXVI7QEbaf8PGfIXzCCKH90pskfHCEjtARXpPQ/+cJZ47QETpCR/jb8s8n3N8G4cwROkJH2FLCUBVFCfWU8QBa+LeP8P1B1ecSIRy/ailfk5sgBAUSgnKEV5ZBiPlnNb8o1fKeBr2LbhJi9/LX+iXqthEiV0mBS6dIlh/6Tf+WEdIOnNAkxG6t61PdthEyCic0CREzXRteYS0jbH6n2ycJlNC43WH5Av+X6TwCu2UDLgpgm/00/W0iq057T4D/klk3PPYF4M3Fokc95QPgMhVb9S01Or4McX9fTjN+Tnue9wo8C0bUfulxB2ZnNZCNMXhlolGnKNV2QkJeC+Cz8AN/UNwA3j6BUUIYs4MmBHQgWakoWfx018lwSuMwH0K+Yb9SFpDnj26SrDZZSkDo9O5KesHcRRkNoijIfbr5bBXqagQCT0lR72+7HY3nDRt5bXNHdNPLqZliu4CYmWriZ6Tb04MQcCHj6xUFOowa4kPfef7PdntSroaV+HlWJIk2VKHndRo535NvwFWtXiy4ry/B/66XJgXnR6e9+GQ7bUdkHtT9XhGdHMbEU+00erMNl+s7bVQdg4NFn4ZIW+Of321UcB7u6u2UmCC0RcFOGiIexv235rVIF7axylrXhdbLEQ/9xqpRyoNizPPUksZ+k5GfR0n8RmbYqvSFVRs0ra+ckEwOM5T+a33KwG9jSKXtrirKJed7F2v6hFbP18PWRsTsMpTxsGL8LFXLKg7Qp0HJ1PpcFFeyINCGTBgHP1ro4MEMSumHUfTTYj6u8ceMBKXlLAsDQvfQ7u92GWopaUyewC3Gtmnc3f8hJI6iKCaETYbGjtox5WC6O6SMo/iQkj502ti9oBo9ztff23EDT/NDyvm8UUonJycnJycnJycnJycnJycnJycnJyen87TtdutuWA+6mQbqP7v42UN/UPFhT35fvBlp3FWzB1QkOevaTYcEded4aRRwpSL/V5L9M0rRLwxJkKLb90ka5NmJh9AlgZI9oDv5lbPOBDo0vz9RIXGzgogi3InrUXh4/C/mR2glytuLpKdmR3DCJFK/Ymg93cXR1wd8OMQJWVR5mKcRyjtuFLvowxOE5ksEhMS3i+DYlxMmYUo+3/aLNH2F3nzKCWve/aIReu95LaAXl7MQ5ViB5yK3wr/iYsJ9ussNpt8hKXB/LCP0o6qmqBPKIOuYb9AzfwLYpd+luM1R3Le8lPAtPV6g7u9S83AyJ6xsijphYabwC2Pyj0Pk5VzCHehoNRcSfqdTbzTn4hbaA7x5BGFVU9QJva/cTMH3WRQvoIHvNUu/w2D4S4Qzxvva9O/fNOXPdJsaN3QEYVVTNAjltW/4Zu9nzh+DXe1KGmnRJ1xGOE/v+AC09XqjCf9f7z3CCCuaokEob2KCQ0JP2jDoXyCqv/RusssIl3wYTbLWN0r5TeO7VB8zCkK8KRqE0jshhN6eKkvsGw/TA5vwZYTv/FElGdUwq8NxqruIHQnRpmgSSluD2lpxCzoGnliB82j+6SzCHR93k/jr9XWWZkNwPx1qSY6EaFM0CWV/AbhjHX1KoOvpwkes7Cp9GeHilX9OnvZhkLf7SkKsKZqEss+nP2hp4JeWSCMt/dBlhBPeFjIr3flZBvNU7+HKhEhTBAiFBxfgtl5ymjFf5vgdm59cRjjgcFlPM86tdJnqbU0hhJsiQChjIRrTmrLjEzVMQjimKMPyZYT9dCL70iWfst0T40quJNSnGtWE0s010I2+7Mhnuu2L+23KnP3CEX+Zzr3uX07YSw+rq6kxWBRzml1uXVBThAjF9DJ81dJuyleDifZrsuaVXvbSeWl4sKP87/c9r5OaCx5BSLvC/RNoihChfAGQ/qPKLX3dqR0cZC4lHMVEbg/0Jqn+xI+EwaCXFw5oihCh9PjVlhCiKxHWyP6oGcmJgjIpv3j11F+krDMfPybTNIX8pyTh0FvnNmQ2RZBwL8xUDXyR/zX8FB5sakckJzTqU/mFNX5yWPxybcDl3JHQe8sn1EZTBAlFbWmrlbwoQXcobF9ZX8m3XqoZ/cYuhtefJwl2bbVE6P1hYFMECeXgrQx6YgFP+mJuzhR3ETGf017u9SuEVSoTynJpTREmFL2m0pvk4x23c7GGIKWNEzlUatETrkoo/X60pggTipFPeUdz3v3wvMROR/n1XHKo1FaV1yX0nijQFGFCWSWlatrGBULffFZiQqPHArkyoZx1KE0RJpTrhFJQknwakG9uiJV+qcLE+KK/de3ahGLawYKSKSGE4ndLHUfIjlklsluVHz6adW6FUDr8ls0LIZTbFcXfBYOoNmGmn9oPMd0b7+qE+W6n0hQRQmmIxe7+R8lIi762KJUYiowtyOsT9iK9KWKEYgQvVgozVs5JjI1yt2qErbeuTyg9lVkk88MIRX8pd/elkcp2lvcs8gBDDB/mmtkCoZy9FU0RI5QGLRZJeU6s2CYWCywR7UuYtLkqtkHo/VGbIkoo6kU0rR1TMxJ1ms+zi27JWKBaISzazLyaUM7ysmoba0Yq22W+VpIzIHN3ygqhd6c0RZRQhvnIxod8eVseDETW2Xp3KozUXMDZIfQmtNQUcUKxaM/6yxem5yOqONuzEGUEdoktEcoN0awp4oTCMkuvCVJmLHkV89FEbnoAO/22CB9LTREnFL0LN8T8PIopB255T8SCYn8VCoVpi9Bbia4h6FURyqY2F1Hr1GzEgBlv5ZOADoatEcrT+kNTrCAUVU0/+oCRykGQLuUODRQJ0x6hnL1FK1ZRhLy9sj93uUFq0+q8aGzWFUYKXdCwR1jEmZHb/mAR5AGGPtznEqtk6ckNnqg2ILz7nwi9pRoTASyCjO3FICPVtsDhEhYVhF8kGMqj8VPAClUQapGT4IdcDihgrP2K2zO5kQIb0sftm4rQkDLSGHSqXK8qQjVyEkxYjnMGZFJ+APBb4+VQidxd4RLxU9muIZOqKkI5e6siLNeSYaTHC0K4Hcp+lqGxhuSJM36TrFKVhHL2VkEo52OgkSox+KCPuWQ1mweqQj+0tparVE1YjmiMEO6LxgrmccyAIj8hT42RC0jHaHhnBnGtISy9+A4hPJ6JAkaq3GZBrsEdr6fAdSSmHoeVTgMcvAQYobeKawjlAQZihUV4ebSf6BUPEYyq/CbHLOBaRCPVER4D52KE0sqQLGTsUywGeLk7JmYWm6OJnBnRppawF1TN2rzSkA0ZaekSHBrepRR2Mv5UM5nPCvqzo0fWEhbRLDHCHnSSZpS/KlBwKexkSCbfcuYzGiyO0bTODzRcTyhnb+jEMT8XRHN4DWurYFGaPIURmX1u9k/PESlHmcJNoE4NCEUBUMK8M0SMVH5c2dX3fGV+yPi7WtTwUheEx2xCmBsaSph9jBmpXGBUd/X9GfUrxGq8CSrVhNBLSBVhZocVGfDOFr5tetT9Q0UAu2CH2UcTNSL0NrSKkO/HoEaaX2rAnTOk7igSBo5eGHqwE1MuYCRSdJje44QHM8WN1Mumrk2WdkPfCO7GaBR9XBjZLZnuuaY1LXmcVrntLKLKJ/RG4mbLgu3PC4kjSrP3R9EgJmx/vQC861WFrcxXq6oHPV6tGvf1vW2yWu43m+lbpztveVw+JycnJycnJycnJycnJ6c26D8+FNoHakBJjgAAAABJRU5ErkJggg=="/>
          <p:cNvSpPr>
            <a:spLocks noChangeAspect="1" noChangeArrowheads="1"/>
          </p:cNvSpPr>
          <p:nvPr/>
        </p:nvSpPr>
        <p:spPr bwMode="auto">
          <a:xfrm>
            <a:off x="1984375" y="1603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036" name="Picture 12" descr="http://services.nwu.ac.za/sites/services.nwu.ac.za/files/files/designs-branding/NWU-Acronym-Logo-Purple-Digital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2" b="38950"/>
          <a:stretch/>
        </p:blipFill>
        <p:spPr bwMode="auto">
          <a:xfrm>
            <a:off x="8800104" y="6095556"/>
            <a:ext cx="1929686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Datumsplatzhalter 3">
            <a:extLst>
              <a:ext uri="{FF2B5EF4-FFF2-40B4-BE49-F238E27FC236}">
                <a16:creationId xmlns:a16="http://schemas.microsoft.com/office/drawing/2014/main" xmlns="" id="{21EAEEC3-E0AC-BFF8-D007-CCB8E9768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2505" y="6604906"/>
            <a:ext cx="970190" cy="253094"/>
          </a:xfrm>
        </p:spPr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26" name="Fußzeilenplatzhalter 4">
            <a:extLst>
              <a:ext uri="{FF2B5EF4-FFF2-40B4-BE49-F238E27FC236}">
                <a16:creationId xmlns:a16="http://schemas.microsoft.com/office/drawing/2014/main" xmlns="" id="{714390DC-E95F-2C63-F7CE-E70FE8D25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0475" y="6604906"/>
            <a:ext cx="3224893" cy="253094"/>
          </a:xfrm>
        </p:spPr>
        <p:txBody>
          <a:bodyPr/>
          <a:lstStyle/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27" name="Foliennummernplatzhalter 5">
            <a:extLst>
              <a:ext uri="{FF2B5EF4-FFF2-40B4-BE49-F238E27FC236}">
                <a16:creationId xmlns:a16="http://schemas.microsoft.com/office/drawing/2014/main" xmlns="" id="{F52695BC-A463-423F-7CCA-08BFF3AF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604907"/>
            <a:ext cx="533400" cy="253093"/>
          </a:xfrm>
        </p:spPr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06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4529D8F-10EF-0CF2-2780-647FFC05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Event Horizon </a:t>
            </a:r>
            <a:r>
              <a:rPr lang="de-DE" dirty="0" err="1"/>
              <a:t>Telescope</a:t>
            </a:r>
            <a:r>
              <a:rPr lang="de-DE" dirty="0"/>
              <a:t>             </a:t>
            </a:r>
            <a:r>
              <a:rPr lang="de-DE" sz="2800" i="1" dirty="0"/>
              <a:t>(also </a:t>
            </a:r>
            <a:r>
              <a:rPr lang="de-DE" sz="2800" i="1" dirty="0" err="1"/>
              <a:t>see</a:t>
            </a:r>
            <a:r>
              <a:rPr lang="de-DE" sz="2800" i="1" dirty="0"/>
              <a:t> SS13)</a:t>
            </a:r>
            <a:endParaRPr lang="de-DE" i="1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2B7BC000-A1ED-5AFD-0F22-70B1E11E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A2F85CDB-01B0-A126-9397-BF351E7A0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F9B01E58-F1DC-B9A5-04C1-886F0021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5847DFEB-667D-E553-F7BE-70E20A11F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3555" r="2824" b="3555"/>
          <a:stretch/>
        </p:blipFill>
        <p:spPr bwMode="auto">
          <a:xfrm>
            <a:off x="212505" y="1542787"/>
            <a:ext cx="6691449" cy="506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8">
            <a:extLst>
              <a:ext uri="{FF2B5EF4-FFF2-40B4-BE49-F238E27FC236}">
                <a16:creationId xmlns:a16="http://schemas.microsoft.com/office/drawing/2014/main" xmlns="" id="{8A13F62C-6781-9DA5-9F8A-DA9E26064D16}"/>
              </a:ext>
            </a:extLst>
          </p:cNvPr>
          <p:cNvSpPr/>
          <p:nvPr/>
        </p:nvSpPr>
        <p:spPr>
          <a:xfrm>
            <a:off x="3353278" y="4338665"/>
            <a:ext cx="204951" cy="204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Picture 2" descr="m87_multiwavelengthv10aencaption">
            <a:extLst>
              <a:ext uri="{FF2B5EF4-FFF2-40B4-BE49-F238E27FC236}">
                <a16:creationId xmlns:a16="http://schemas.microsoft.com/office/drawing/2014/main" xmlns="" id="{EFE625F8-DE43-08E8-0162-3EDF4DEF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85"/>
          <a:stretch/>
        </p:blipFill>
        <p:spPr bwMode="auto">
          <a:xfrm>
            <a:off x="310726" y="4688115"/>
            <a:ext cx="1889846" cy="140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EHT-1">
            <a:hlinkClick r:id="" action="ppaction://media"/>
            <a:extLst>
              <a:ext uri="{FF2B5EF4-FFF2-40B4-BE49-F238E27FC236}">
                <a16:creationId xmlns:a16="http://schemas.microsoft.com/office/drawing/2014/main" xmlns="" id="{13BD08F1-38CE-C622-B7D7-2240C559BF6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75.979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5367" y="1690689"/>
            <a:ext cx="4005489" cy="2253088"/>
          </a:xfrm>
          <a:prstGeom prst="rect">
            <a:avLst/>
          </a:prstGeom>
        </p:spPr>
      </p:pic>
      <p:pic>
        <p:nvPicPr>
          <p:cNvPr id="24" name="EHT-2">
            <a:hlinkClick r:id="" action="ppaction://media"/>
            <a:extLst>
              <a:ext uri="{FF2B5EF4-FFF2-40B4-BE49-F238E27FC236}">
                <a16:creationId xmlns:a16="http://schemas.microsoft.com/office/drawing/2014/main" xmlns="" id="{026C8954-9CEB-D2E1-A6AE-95FC0A95E3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2516" end="10425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5367" y="4154374"/>
            <a:ext cx="4005489" cy="2253088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xmlns="" id="{9B08147F-C4EE-BCEC-4DE4-68F3223587E6}"/>
              </a:ext>
            </a:extLst>
          </p:cNvPr>
          <p:cNvSpPr txBox="1"/>
          <p:nvPr/>
        </p:nvSpPr>
        <p:spPr>
          <a:xfrm>
            <a:off x="10995364" y="3306287"/>
            <a:ext cx="1200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EHT: M87*</a:t>
            </a:r>
          </a:p>
          <a:p>
            <a:r>
              <a:rPr lang="de-DE" dirty="0"/>
              <a:t>(2019)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xmlns="" id="{10B176EA-CC2A-18AE-3BBB-91567A052A74}"/>
              </a:ext>
            </a:extLst>
          </p:cNvPr>
          <p:cNvSpPr txBox="1"/>
          <p:nvPr/>
        </p:nvSpPr>
        <p:spPr>
          <a:xfrm>
            <a:off x="10991735" y="5756819"/>
            <a:ext cx="1249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EHT: </a:t>
            </a:r>
            <a:r>
              <a:rPr lang="de-DE" dirty="0" err="1"/>
              <a:t>Sgr</a:t>
            </a:r>
            <a:r>
              <a:rPr lang="de-DE" dirty="0"/>
              <a:t> A*</a:t>
            </a:r>
          </a:p>
          <a:p>
            <a:r>
              <a:rPr lang="de-DE" dirty="0"/>
              <a:t>(2022)</a:t>
            </a:r>
          </a:p>
        </p:txBody>
      </p:sp>
    </p:spTree>
    <p:extLst>
      <p:ext uri="{BB962C8B-B14F-4D97-AF65-F5344CB8AC3E}">
        <p14:creationId xmlns:p14="http://schemas.microsoft.com/office/powerpoint/2010/main" val="23892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0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 mute="1">
                <p:cTn id="2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6862764" y="5075109"/>
            <a:ext cx="3582815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Gotham" panose="02000504050000020004" pitchFamily="2" charset="0"/>
              </a:rPr>
              <a:t>Thank You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3D9B4BF7-2623-C4FF-F0D0-327A4AC8EFF1}"/>
              </a:ext>
            </a:extLst>
          </p:cNvPr>
          <p:cNvSpPr/>
          <p:nvPr/>
        </p:nvSpPr>
        <p:spPr>
          <a:xfrm>
            <a:off x="10682445" y="1217754"/>
            <a:ext cx="1509555" cy="7627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Backes: Africa Millimetre Telescope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1885F16-B16C-E9CA-BC28-3C963C8DD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Astronomy</a:t>
            </a:r>
            <a:r>
              <a:rPr lang="de-DE" dirty="0"/>
              <a:t> in Southern Africa?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6C6BF742-B25C-E1FC-3295-77429513C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Dark </a:t>
            </a:r>
            <a:r>
              <a:rPr lang="de-DE" dirty="0" err="1"/>
              <a:t>skies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108C59B-A283-E21E-CAFA-65F418467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F90978AE-787E-789C-095E-A2079D324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0681F60-FC77-EF79-8585-117F328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Google Shape;171;p24">
            <a:extLst>
              <a:ext uri="{FF2B5EF4-FFF2-40B4-BE49-F238E27FC236}">
                <a16:creationId xmlns:a16="http://schemas.microsoft.com/office/drawing/2014/main" xmlns="" id="{2D6C567D-8B6E-8873-6228-6DA3E6F1106E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222" y="1909456"/>
            <a:ext cx="11940210" cy="449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09C50998-FF16-0692-89BE-7CEE6A8BE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96" y="4978210"/>
            <a:ext cx="374890" cy="389715"/>
          </a:xfrm>
          <a:prstGeom prst="rect">
            <a:avLst/>
          </a:prstGeom>
        </p:spPr>
      </p:pic>
      <p:cxnSp>
        <p:nvCxnSpPr>
          <p:cNvPr id="9" name="Google Shape;174;p24">
            <a:extLst>
              <a:ext uri="{FF2B5EF4-FFF2-40B4-BE49-F238E27FC236}">
                <a16:creationId xmlns:a16="http://schemas.microsoft.com/office/drawing/2014/main" xmlns="" id="{2B5AD51C-87A0-0D98-F89C-908C36E75C6A}"/>
              </a:ext>
            </a:extLst>
          </p:cNvPr>
          <p:cNvCxnSpPr>
            <a:cxnSpLocks/>
          </p:cNvCxnSpPr>
          <p:nvPr/>
        </p:nvCxnSpPr>
        <p:spPr>
          <a:xfrm flipV="1">
            <a:off x="7206985" y="5470805"/>
            <a:ext cx="545943" cy="83831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75;p24">
            <a:extLst>
              <a:ext uri="{FF2B5EF4-FFF2-40B4-BE49-F238E27FC236}">
                <a16:creationId xmlns:a16="http://schemas.microsoft.com/office/drawing/2014/main" xmlns="" id="{5F15BF4F-FF20-DE6F-9BC2-CBE92ABE2425}"/>
              </a:ext>
            </a:extLst>
          </p:cNvPr>
          <p:cNvCxnSpPr>
            <a:cxnSpLocks/>
          </p:cNvCxnSpPr>
          <p:nvPr/>
        </p:nvCxnSpPr>
        <p:spPr>
          <a:xfrm flipH="1">
            <a:off x="7165933" y="1909456"/>
            <a:ext cx="615549" cy="2930804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4006CB64-60F3-3748-D0AF-D938FFAEE1F8}"/>
              </a:ext>
            </a:extLst>
          </p:cNvPr>
          <p:cNvSpPr/>
          <p:nvPr/>
        </p:nvSpPr>
        <p:spPr>
          <a:xfrm>
            <a:off x="6344953" y="4841371"/>
            <a:ext cx="853740" cy="70628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ZA"/>
          </a:p>
        </p:txBody>
      </p:sp>
      <p:sp>
        <p:nvSpPr>
          <p:cNvPr id="12" name="Google Shape;177;p24">
            <a:extLst>
              <a:ext uri="{FF2B5EF4-FFF2-40B4-BE49-F238E27FC236}">
                <a16:creationId xmlns:a16="http://schemas.microsoft.com/office/drawing/2014/main" xmlns="" id="{F99D146A-EB42-3C44-003F-814F4F8AC072}"/>
              </a:ext>
            </a:extLst>
          </p:cNvPr>
          <p:cNvSpPr txBox="1"/>
          <p:nvPr/>
        </p:nvSpPr>
        <p:spPr>
          <a:xfrm>
            <a:off x="1694111" y="6311033"/>
            <a:ext cx="10373318" cy="411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" sz="1200" dirty="0">
                <a:solidFill>
                  <a:srgbClr val="B7B7B7"/>
                </a:solidFill>
                <a:latin typeface="Spectral"/>
                <a:ea typeface="Spectral"/>
                <a:cs typeface="Spectral"/>
                <a:sym typeface="Spectral"/>
              </a:rPr>
              <a:t>Credit: J. Stevens (NASA Earth Observatory), M. Román (NASA Goddard Space Flight Center), Suomi NPP VIIRS</a:t>
            </a:r>
            <a:endParaRPr sz="1200" dirty="0">
              <a:solidFill>
                <a:srgbClr val="B7B7B7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82653265-CB79-44CC-AC9F-6324D0B0F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93980" y="1948857"/>
            <a:ext cx="3970621" cy="3521948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0EDE173B-CD3F-4F6E-A744-A9B48D000C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640" y="2329546"/>
            <a:ext cx="2142328" cy="1873976"/>
          </a:xfrm>
          <a:prstGeom prst="rect">
            <a:avLst/>
          </a:prstGeom>
        </p:spPr>
      </p:pic>
      <p:sp>
        <p:nvSpPr>
          <p:cNvPr id="15" name="Google Shape;176;p24">
            <a:extLst>
              <a:ext uri="{FF2B5EF4-FFF2-40B4-BE49-F238E27FC236}">
                <a16:creationId xmlns:a16="http://schemas.microsoft.com/office/drawing/2014/main" xmlns="" id="{61DBC882-DB30-EBBA-733D-9DFD87681CA3}"/>
              </a:ext>
            </a:extLst>
          </p:cNvPr>
          <p:cNvSpPr txBox="1"/>
          <p:nvPr/>
        </p:nvSpPr>
        <p:spPr>
          <a:xfrm>
            <a:off x="8192283" y="5023997"/>
            <a:ext cx="3613370" cy="46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en" sz="1200" dirty="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[Fabio Falchi</a:t>
            </a:r>
            <a:r>
              <a:rPr lang="de-DE" sz="1200" dirty="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, priv. </a:t>
            </a:r>
            <a:r>
              <a:rPr lang="de-DE" sz="1200" dirty="0" err="1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com</a:t>
            </a:r>
            <a:r>
              <a:rPr lang="de-DE" sz="1200" dirty="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.</a:t>
            </a:r>
            <a:r>
              <a:rPr lang="en" sz="1200" dirty="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]</a:t>
            </a:r>
            <a:endParaRPr sz="1200" dirty="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xmlns="" id="{C1C6C6C9-E93E-07B0-8D84-E94F2F5D5DFD}"/>
              </a:ext>
            </a:extLst>
          </p:cNvPr>
          <p:cNvSpPr txBox="1">
            <a:spLocks/>
          </p:cNvSpPr>
          <p:nvPr/>
        </p:nvSpPr>
        <p:spPr bwMode="auto">
          <a:xfrm>
            <a:off x="212505" y="1552575"/>
            <a:ext cx="11293695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Dark </a:t>
            </a:r>
            <a:r>
              <a:rPr lang="de-DE" dirty="0" err="1"/>
              <a:t>skies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126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loud cover">
            <a:extLst>
              <a:ext uri="{FF2B5EF4-FFF2-40B4-BE49-F238E27FC236}">
                <a16:creationId xmlns:a16="http://schemas.microsoft.com/office/drawing/2014/main" xmlns="" id="{D9FDBB0C-E61C-A618-55D4-F4E8E3BB6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8" y="1816788"/>
            <a:ext cx="8906432" cy="479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51885F16-B16C-E9CA-BC28-3C963C8DD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Astronomy</a:t>
            </a:r>
            <a:r>
              <a:rPr lang="de-DE" dirty="0"/>
              <a:t> in Southern Africa?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108C59B-A283-E21E-CAFA-65F418467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F90978AE-787E-789C-095E-A2079D324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0681F60-FC77-EF79-8585-117F328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xmlns="" id="{C1C6C6C9-E93E-07B0-8D84-E94F2F5D5DFD}"/>
              </a:ext>
            </a:extLst>
          </p:cNvPr>
          <p:cNvSpPr txBox="1">
            <a:spLocks/>
          </p:cNvSpPr>
          <p:nvPr/>
        </p:nvSpPr>
        <p:spPr bwMode="auto">
          <a:xfrm>
            <a:off x="212505" y="1552575"/>
            <a:ext cx="6659783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Average annual </a:t>
            </a:r>
            <a:r>
              <a:rPr lang="de-DE" dirty="0" err="1"/>
              <a:t>cloud</a:t>
            </a:r>
            <a:r>
              <a:rPr lang="de-DE" dirty="0"/>
              <a:t> </a:t>
            </a:r>
            <a:r>
              <a:rPr lang="de-DE" dirty="0" err="1"/>
              <a:t>cover</a:t>
            </a:r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xmlns="" id="{3D13294F-AA6F-8C9B-B27C-1FC3CA28A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737" y="4691388"/>
            <a:ext cx="269986" cy="280662"/>
          </a:xfrm>
          <a:prstGeom prst="rect">
            <a:avLst/>
          </a:prstGeom>
        </p:spPr>
      </p:pic>
      <p:sp>
        <p:nvSpPr>
          <p:cNvPr id="21" name="Content Placeholder 4">
            <a:extLst>
              <a:ext uri="{FF2B5EF4-FFF2-40B4-BE49-F238E27FC236}">
                <a16:creationId xmlns:a16="http://schemas.microsoft.com/office/drawing/2014/main" xmlns="" id="{F8008B57-8D0F-71C7-E011-099E7FA627A0}"/>
              </a:ext>
            </a:extLst>
          </p:cNvPr>
          <p:cNvSpPr txBox="1">
            <a:spLocks/>
          </p:cNvSpPr>
          <p:nvPr/>
        </p:nvSpPr>
        <p:spPr>
          <a:xfrm>
            <a:off x="6409343" y="6329363"/>
            <a:ext cx="5945565" cy="409385"/>
          </a:xfrm>
          <a:prstGeom prst="rect">
            <a:avLst/>
          </a:prstGeom>
        </p:spPr>
        <p:txBody>
          <a:bodyPr vert="horz">
            <a:norm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[</a:t>
            </a:r>
            <a:r>
              <a:rPr lang="en-US" sz="1400" dirty="0">
                <a:hlinkClick r:id="rId4"/>
              </a:rPr>
              <a:t>http://www.esa.int/spaceinimages/Images/2013/09/Cloud_cover</a:t>
            </a:r>
            <a:r>
              <a:rPr lang="en-US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8673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1885F16-B16C-E9CA-BC28-3C963C8DD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Astronomy</a:t>
            </a:r>
            <a:r>
              <a:rPr lang="de-DE" dirty="0"/>
              <a:t> in Southern Africa?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108C59B-A283-E21E-CAFA-65F418467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F90978AE-787E-789C-095E-A2079D324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0681F60-FC77-EF79-8585-117F328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D560DC8-6DD7-DADB-E03F-643473EBE990}"/>
              </a:ext>
            </a:extLst>
          </p:cNvPr>
          <p:cNvSpPr txBox="1">
            <a:spLocks/>
          </p:cNvSpPr>
          <p:nvPr/>
        </p:nvSpPr>
        <p:spPr bwMode="auto">
          <a:xfrm>
            <a:off x="1683914" y="1538288"/>
            <a:ext cx="9012661" cy="329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altLang="en-US" sz="3600" b="1" i="1" dirty="0">
                <a:solidFill>
                  <a:schemeClr val="accent1"/>
                </a:solidFill>
                <a:latin typeface="Gotham" panose="02000504050000020004" pitchFamily="2" charset="0"/>
              </a:rPr>
              <a:t>“</a:t>
            </a:r>
            <a:r>
              <a:rPr lang="en-US" altLang="en-US" sz="3200" b="1" i="1" dirty="0">
                <a:solidFill>
                  <a:schemeClr val="accent1"/>
                </a:solidFill>
                <a:ea typeface="Microsoft GothicNeo" panose="020B0503020000020004" pitchFamily="34" charset="-127"/>
                <a:cs typeface="Microsoft GothicNeo" panose="020B0503020000020004" pitchFamily="34" charset="-127"/>
              </a:rPr>
              <a:t>Astronomy is one such disciplines where Africa enjoys a considerable comparative advantage, due to the excellent conditions for observation on our continent. (…) We must exploit this geographic advantage for the maximum benefit of our people.”</a:t>
            </a:r>
            <a:endParaRPr lang="en-US" altLang="en-US" sz="3600" b="1" i="1" dirty="0">
              <a:solidFill>
                <a:schemeClr val="accent1"/>
              </a:solidFill>
              <a:ea typeface="Microsoft GothicNeo" panose="020B0503020000020004" pitchFamily="34" charset="-127"/>
              <a:cs typeface="Microsoft GothicNeo" panose="020B0503020000020004" pitchFamily="34" charset="-127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37C729EB-4E52-54EA-82B3-243776C06F36}"/>
              </a:ext>
            </a:extLst>
          </p:cNvPr>
          <p:cNvSpPr txBox="1">
            <a:spLocks/>
          </p:cNvSpPr>
          <p:nvPr/>
        </p:nvSpPr>
        <p:spPr bwMode="auto">
          <a:xfrm>
            <a:off x="4228474" y="4941584"/>
            <a:ext cx="7751021" cy="72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en-US" altLang="en-US" sz="3200" b="1" dirty="0">
                <a:latin typeface="Gotham" panose="02000504050000020004" pitchFamily="2" charset="0"/>
              </a:rPr>
              <a:t>Hon. </a:t>
            </a:r>
            <a:r>
              <a:rPr lang="en-US" altLang="en-US" sz="3200" b="1" dirty="0" err="1">
                <a:latin typeface="Gotham" panose="02000504050000020004" pitchFamily="2" charset="0"/>
              </a:rPr>
              <a:t>Naledi</a:t>
            </a:r>
            <a:r>
              <a:rPr lang="en-US" altLang="en-US" sz="3200" b="1" dirty="0">
                <a:latin typeface="Gotham" panose="02000504050000020004" pitchFamily="2" charset="0"/>
              </a:rPr>
              <a:t> </a:t>
            </a:r>
            <a:r>
              <a:rPr lang="en-US" altLang="en-US" sz="3200" b="1" dirty="0" err="1">
                <a:latin typeface="Gotham" panose="02000504050000020004" pitchFamily="2" charset="0"/>
              </a:rPr>
              <a:t>Pandor</a:t>
            </a:r>
            <a:endParaRPr lang="en-US" altLang="en-US" sz="3200" b="1" dirty="0">
              <a:latin typeface="Gotham" panose="02000504050000020004" pitchFamily="2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en-US" altLang="en-US" sz="2400" b="1" dirty="0">
                <a:latin typeface="Gotham" panose="02000504050000020004" pitchFamily="2" charset="0"/>
              </a:rPr>
              <a:t> (then) Minister of Science and Technology (RSA)</a:t>
            </a:r>
          </a:p>
          <a:p>
            <a:pPr algn="r" eaLnBrk="1" hangingPunct="1">
              <a:lnSpc>
                <a:spcPct val="100000"/>
              </a:lnSpc>
            </a:pPr>
            <a:r>
              <a:rPr lang="en-US" altLang="en-US" sz="2400" b="1" dirty="0">
                <a:latin typeface="Gotham" panose="02000504050000020004" pitchFamily="2" charset="0"/>
              </a:rPr>
              <a:t>Windhoek, 12 August 2014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064DFC52-9705-250C-F02D-7266E18B4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05" y="4832680"/>
            <a:ext cx="4740495" cy="172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97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1885F16-B16C-E9CA-BC28-3C963C8DD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Astronomy</a:t>
            </a:r>
            <a:r>
              <a:rPr lang="de-DE" dirty="0"/>
              <a:t> in Southern Africa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108C59B-A283-E21E-CAFA-65F418467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F90978AE-787E-789C-095E-A2079D324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0681F60-FC77-EF79-8585-117F328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xmlns="" id="{0B78D140-4E04-6451-FAC1-E7BA7A802E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3664" y="1612001"/>
            <a:ext cx="5231183" cy="4925266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xmlns="" id="{D2EE7A7F-255D-C7B5-A587-CDA9D3B2F8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0513" y="1612001"/>
            <a:ext cx="6012234" cy="4925266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xmlns="" id="{4A590400-2934-834B-C8E6-6D9E2DE7B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798" y="1576988"/>
            <a:ext cx="3524250" cy="3308393"/>
          </a:xfrm>
          <a:prstGeom prst="rect">
            <a:avLst/>
          </a:prstGeom>
        </p:spPr>
      </p:pic>
      <p:pic>
        <p:nvPicPr>
          <p:cNvPr id="49" name="Picture 24">
            <a:extLst>
              <a:ext uri="{FF2B5EF4-FFF2-40B4-BE49-F238E27FC236}">
                <a16:creationId xmlns:a16="http://schemas.microsoft.com/office/drawing/2014/main" xmlns="" id="{335BA5BE-DB19-2869-2183-377B4B670C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472" y="5160883"/>
            <a:ext cx="2177511" cy="1376384"/>
          </a:xfrm>
          <a:prstGeom prst="rect">
            <a:avLst/>
          </a:prstGeom>
        </p:spPr>
      </p:pic>
      <p:sp>
        <p:nvSpPr>
          <p:cNvPr id="50" name="TextBox 37">
            <a:extLst>
              <a:ext uri="{FF2B5EF4-FFF2-40B4-BE49-F238E27FC236}">
                <a16:creationId xmlns:a16="http://schemas.microsoft.com/office/drawing/2014/main" xmlns="" id="{1D2D3F1A-3EB6-C9EC-95C0-8E52F5977C84}"/>
              </a:ext>
            </a:extLst>
          </p:cNvPr>
          <p:cNvSpPr txBox="1"/>
          <p:nvPr/>
        </p:nvSpPr>
        <p:spPr>
          <a:xfrm>
            <a:off x="7524471" y="6167935"/>
            <a:ext cx="169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SALT</a:t>
            </a:r>
            <a:endParaRPr lang="en-ZA" dirty="0">
              <a:solidFill>
                <a:schemeClr val="accent2"/>
              </a:solidFill>
            </a:endParaRPr>
          </a:p>
        </p:txBody>
      </p:sp>
      <p:sp>
        <p:nvSpPr>
          <p:cNvPr id="51" name="5-Point Star 27">
            <a:extLst>
              <a:ext uri="{FF2B5EF4-FFF2-40B4-BE49-F238E27FC236}">
                <a16:creationId xmlns:a16="http://schemas.microsoft.com/office/drawing/2014/main" xmlns="" id="{66EA9FCC-460B-6365-506C-DF0A959BA329}"/>
              </a:ext>
            </a:extLst>
          </p:cNvPr>
          <p:cNvSpPr/>
          <p:nvPr/>
        </p:nvSpPr>
        <p:spPr>
          <a:xfrm>
            <a:off x="5418636" y="5201207"/>
            <a:ext cx="228600" cy="198041"/>
          </a:xfrm>
          <a:prstGeom prst="star5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52" name="Picture 19">
            <a:extLst>
              <a:ext uri="{FF2B5EF4-FFF2-40B4-BE49-F238E27FC236}">
                <a16:creationId xmlns:a16="http://schemas.microsoft.com/office/drawing/2014/main" xmlns="" id="{A4543A3E-C3A1-9750-ADB1-FE851141D2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718" y="5218159"/>
            <a:ext cx="2745589" cy="1320401"/>
          </a:xfrm>
          <a:prstGeom prst="rect">
            <a:avLst/>
          </a:prstGeom>
        </p:spPr>
      </p:pic>
      <p:cxnSp>
        <p:nvCxnSpPr>
          <p:cNvPr id="53" name="Straight Arrow Connector 31">
            <a:extLst>
              <a:ext uri="{FF2B5EF4-FFF2-40B4-BE49-F238E27FC236}">
                <a16:creationId xmlns:a16="http://schemas.microsoft.com/office/drawing/2014/main" xmlns="" id="{0D38DCF6-B486-93A1-0C38-9DD8A3E79891}"/>
              </a:ext>
            </a:extLst>
          </p:cNvPr>
          <p:cNvCxnSpPr>
            <a:cxnSpLocks/>
            <a:stCxn id="52" idx="3"/>
            <a:endCxn id="60" idx="3"/>
          </p:cNvCxnSpPr>
          <p:nvPr/>
        </p:nvCxnSpPr>
        <p:spPr>
          <a:xfrm flipV="1">
            <a:off x="4523307" y="5345549"/>
            <a:ext cx="917950" cy="532811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5-Point Star 27">
            <a:extLst>
              <a:ext uri="{FF2B5EF4-FFF2-40B4-BE49-F238E27FC236}">
                <a16:creationId xmlns:a16="http://schemas.microsoft.com/office/drawing/2014/main" xmlns="" id="{DF874204-E25A-DB71-1562-411EEB61F130}"/>
              </a:ext>
            </a:extLst>
          </p:cNvPr>
          <p:cNvSpPr/>
          <p:nvPr/>
        </p:nvSpPr>
        <p:spPr>
          <a:xfrm>
            <a:off x="5259093" y="5584609"/>
            <a:ext cx="228600" cy="198041"/>
          </a:xfrm>
          <a:prstGeom prst="star5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55" name="Straight Arrow Connector 31">
            <a:extLst>
              <a:ext uri="{FF2B5EF4-FFF2-40B4-BE49-F238E27FC236}">
                <a16:creationId xmlns:a16="http://schemas.microsoft.com/office/drawing/2014/main" xmlns="" id="{34341D4D-96EA-A71C-1ABE-40C85F334535}"/>
              </a:ext>
            </a:extLst>
          </p:cNvPr>
          <p:cNvCxnSpPr/>
          <p:nvPr/>
        </p:nvCxnSpPr>
        <p:spPr>
          <a:xfrm flipH="1" flipV="1">
            <a:off x="5441258" y="5715073"/>
            <a:ext cx="2083215" cy="553552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" descr="DSCF7214.JPG">
            <a:extLst>
              <a:ext uri="{FF2B5EF4-FFF2-40B4-BE49-F238E27FC236}">
                <a16:creationId xmlns:a16="http://schemas.microsoft.com/office/drawing/2014/main" xmlns="" id="{027FBA91-C03C-8C44-3D3B-F88B171A7E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37" y="2983696"/>
            <a:ext cx="3406141" cy="120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5-Point Star 27">
            <a:extLst>
              <a:ext uri="{FF2B5EF4-FFF2-40B4-BE49-F238E27FC236}">
                <a16:creationId xmlns:a16="http://schemas.microsoft.com/office/drawing/2014/main" xmlns="" id="{AA181ACE-7076-437D-D8AE-B2ED1E894B65}"/>
              </a:ext>
            </a:extLst>
          </p:cNvPr>
          <p:cNvSpPr/>
          <p:nvPr/>
        </p:nvSpPr>
        <p:spPr>
          <a:xfrm>
            <a:off x="4365391" y="3195669"/>
            <a:ext cx="228600" cy="198041"/>
          </a:xfrm>
          <a:prstGeom prst="star5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58" name="Straight Arrow Connector 31">
            <a:extLst>
              <a:ext uri="{FF2B5EF4-FFF2-40B4-BE49-F238E27FC236}">
                <a16:creationId xmlns:a16="http://schemas.microsoft.com/office/drawing/2014/main" xmlns="" id="{05CBF8B3-D6D3-E5C6-A58C-D73EC62A85B5}"/>
              </a:ext>
            </a:extLst>
          </p:cNvPr>
          <p:cNvCxnSpPr>
            <a:stCxn id="56" idx="1"/>
          </p:cNvCxnSpPr>
          <p:nvPr/>
        </p:nvCxnSpPr>
        <p:spPr>
          <a:xfrm flipH="1" flipV="1">
            <a:off x="4560962" y="3341116"/>
            <a:ext cx="857675" cy="246046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37">
            <a:extLst>
              <a:ext uri="{FF2B5EF4-FFF2-40B4-BE49-F238E27FC236}">
                <a16:creationId xmlns:a16="http://schemas.microsoft.com/office/drawing/2014/main" xmlns="" id="{83D37BB6-2985-FF64-C49F-2686A52563C9}"/>
              </a:ext>
            </a:extLst>
          </p:cNvPr>
          <p:cNvSpPr txBox="1"/>
          <p:nvPr/>
        </p:nvSpPr>
        <p:spPr>
          <a:xfrm>
            <a:off x="7919770" y="2971784"/>
            <a:ext cx="905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H.E.S.S.</a:t>
            </a:r>
            <a:endParaRPr lang="en-ZA" dirty="0">
              <a:solidFill>
                <a:schemeClr val="accent1"/>
              </a:solidFill>
            </a:endParaRPr>
          </a:p>
        </p:txBody>
      </p:sp>
      <p:sp>
        <p:nvSpPr>
          <p:cNvPr id="60" name="TextBox 37">
            <a:extLst>
              <a:ext uri="{FF2B5EF4-FFF2-40B4-BE49-F238E27FC236}">
                <a16:creationId xmlns:a16="http://schemas.microsoft.com/office/drawing/2014/main" xmlns="" id="{8C1EE7A0-84D0-3E90-EC7E-18FA8E582924}"/>
              </a:ext>
            </a:extLst>
          </p:cNvPr>
          <p:cNvSpPr txBox="1"/>
          <p:nvPr/>
        </p:nvSpPr>
        <p:spPr>
          <a:xfrm>
            <a:off x="3554970" y="5160883"/>
            <a:ext cx="188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MeerKAT</a:t>
            </a:r>
            <a:endParaRPr lang="en-ZA" dirty="0">
              <a:solidFill>
                <a:schemeClr val="accent2"/>
              </a:solidFill>
            </a:endParaRPr>
          </a:p>
        </p:txBody>
      </p:sp>
      <p:pic>
        <p:nvPicPr>
          <p:cNvPr id="61" name="Picture 4">
            <a:extLst>
              <a:ext uri="{FF2B5EF4-FFF2-40B4-BE49-F238E27FC236}">
                <a16:creationId xmlns:a16="http://schemas.microsoft.com/office/drawing/2014/main" xmlns="" id="{D31B286E-AD5A-4DF8-A1B3-C4B5E67BEC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39" y="1902886"/>
            <a:ext cx="1138598" cy="1162824"/>
          </a:xfrm>
          <a:prstGeom prst="rect">
            <a:avLst/>
          </a:prstGeom>
        </p:spPr>
      </p:pic>
      <p:cxnSp>
        <p:nvCxnSpPr>
          <p:cNvPr id="62" name="Straight Arrow Connector 31">
            <a:extLst>
              <a:ext uri="{FF2B5EF4-FFF2-40B4-BE49-F238E27FC236}">
                <a16:creationId xmlns:a16="http://schemas.microsoft.com/office/drawing/2014/main" xmlns="" id="{98860DC9-4F12-B4A1-66A2-37EAAB96772E}"/>
              </a:ext>
            </a:extLst>
          </p:cNvPr>
          <p:cNvCxnSpPr>
            <a:stCxn id="61" idx="3"/>
          </p:cNvCxnSpPr>
          <p:nvPr/>
        </p:nvCxnSpPr>
        <p:spPr>
          <a:xfrm>
            <a:off x="3098237" y="2484298"/>
            <a:ext cx="1524972" cy="644648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ieren 2">
            <a:extLst>
              <a:ext uri="{FF2B5EF4-FFF2-40B4-BE49-F238E27FC236}">
                <a16:creationId xmlns:a16="http://schemas.microsoft.com/office/drawing/2014/main" xmlns="" id="{19742892-1F05-EF30-E698-4CB5E7928A32}"/>
              </a:ext>
            </a:extLst>
          </p:cNvPr>
          <p:cNvGrpSpPr/>
          <p:nvPr/>
        </p:nvGrpSpPr>
        <p:grpSpPr>
          <a:xfrm>
            <a:off x="5410550" y="2983696"/>
            <a:ext cx="5585068" cy="1496432"/>
            <a:chOff x="5410550" y="2983696"/>
            <a:chExt cx="5585068" cy="1496432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xmlns="" id="{88BD3449-5DFB-9389-6EA5-BE15C370C4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7000"/>
                      </a14:imgEffect>
                      <a14:imgEffect>
                        <a14:brightnessContrast bright="-7000" contras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1" t="30652" b="30607"/>
            <a:stretch/>
          </p:blipFill>
          <p:spPr bwMode="auto">
            <a:xfrm>
              <a:off x="5410550" y="2983696"/>
              <a:ext cx="5578251" cy="1496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37">
              <a:extLst>
                <a:ext uri="{FF2B5EF4-FFF2-40B4-BE49-F238E27FC236}">
                  <a16:creationId xmlns:a16="http://schemas.microsoft.com/office/drawing/2014/main" xmlns="" id="{1B6A642B-F680-D8CC-D293-E818BFE3019C}"/>
                </a:ext>
              </a:extLst>
            </p:cNvPr>
            <p:cNvSpPr txBox="1"/>
            <p:nvPr/>
          </p:nvSpPr>
          <p:spPr>
            <a:xfrm>
              <a:off x="10090609" y="3011003"/>
              <a:ext cx="905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>
                  <a:solidFill>
                    <a:schemeClr val="accent1"/>
                  </a:solidFill>
                </a:rPr>
                <a:t>H.E.S.S.</a:t>
              </a:r>
              <a:endParaRPr lang="en-ZA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5" name="Right Arrow 13">
            <a:extLst>
              <a:ext uri="{FF2B5EF4-FFF2-40B4-BE49-F238E27FC236}">
                <a16:creationId xmlns:a16="http://schemas.microsoft.com/office/drawing/2014/main" xmlns="" id="{55F9A174-DDFF-F9B1-ADC8-345D0DE3A8DE}"/>
              </a:ext>
            </a:extLst>
          </p:cNvPr>
          <p:cNvSpPr/>
          <p:nvPr/>
        </p:nvSpPr>
        <p:spPr>
          <a:xfrm rot="20940681">
            <a:off x="1989077" y="3112448"/>
            <a:ext cx="2434888" cy="941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prstClr val="white"/>
                </a:solidFill>
              </a:rPr>
              <a:t>Mt. Gamsberg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8A0ED3F4-B829-D406-F9EE-01DD1CB7AFC4}"/>
              </a:ext>
            </a:extLst>
          </p:cNvPr>
          <p:cNvSpPr/>
          <p:nvPr/>
        </p:nvSpPr>
        <p:spPr>
          <a:xfrm>
            <a:off x="9010650" y="3681206"/>
            <a:ext cx="1331014" cy="39714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07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4" grpId="0" animBg="1"/>
      <p:bldP spid="57" grpId="0" animBg="1"/>
      <p:bldP spid="59" grpId="0"/>
      <p:bldP spid="60" grpId="0"/>
      <p:bldP spid="25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161C053-3AD0-5590-89F6-F02BFAFE5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Mt. Gamsberg (2,347 m)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31F9D0B-9E9C-DBBA-ABDE-D60530DB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4749FC1-9B91-1068-4975-A0402E3F8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M. Backes: Africa Millimetre Telescope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18663C4-7049-F976-F699-4C70516F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Picture 2" descr="C:\Users\mbackes\Desktop\UNAM\Meetings\2016-06-03.05 Southern Star Party\w138113_12343_top-of-gamsberg-pass_gamsberg-trail.jpg">
            <a:extLst>
              <a:ext uri="{FF2B5EF4-FFF2-40B4-BE49-F238E27FC236}">
                <a16:creationId xmlns:a16="http://schemas.microsoft.com/office/drawing/2014/main" xmlns="" id="{F5FEE598-66C8-0E36-09B0-629F7509B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749" y="1550930"/>
            <a:ext cx="7372350" cy="502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6">
            <a:extLst>
              <a:ext uri="{FF2B5EF4-FFF2-40B4-BE49-F238E27FC236}">
                <a16:creationId xmlns:a16="http://schemas.microsoft.com/office/drawing/2014/main" xmlns="" id="{0A45D4BC-B064-9F9A-90E0-E7F9C06E5BB3}"/>
              </a:ext>
            </a:extLst>
          </p:cNvPr>
          <p:cNvGrpSpPr/>
          <p:nvPr/>
        </p:nvGrpSpPr>
        <p:grpSpPr>
          <a:xfrm>
            <a:off x="1469647" y="1796607"/>
            <a:ext cx="2183642" cy="3275463"/>
            <a:chOff x="2299316" y="1162960"/>
            <a:chExt cx="3810000" cy="5715000"/>
          </a:xfrm>
        </p:grpSpPr>
        <p:pic>
          <p:nvPicPr>
            <p:cNvPr id="10" name="Picture 4" descr="Image">
              <a:extLst>
                <a:ext uri="{FF2B5EF4-FFF2-40B4-BE49-F238E27FC236}">
                  <a16:creationId xmlns:a16="http://schemas.microsoft.com/office/drawing/2014/main" xmlns="" id="{9ED3CEA3-A712-FF6A-12B6-D39E5E743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316" y="1162960"/>
              <a:ext cx="381000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ontent Placeholder 4">
              <a:extLst>
                <a:ext uri="{FF2B5EF4-FFF2-40B4-BE49-F238E27FC236}">
                  <a16:creationId xmlns:a16="http://schemas.microsoft.com/office/drawing/2014/main" xmlns="" id="{F60B4383-C668-1B6F-411C-7BCA58195041}"/>
                </a:ext>
              </a:extLst>
            </p:cNvPr>
            <p:cNvSpPr txBox="1">
              <a:spLocks/>
            </p:cNvSpPr>
            <p:nvPr/>
          </p:nvSpPr>
          <p:spPr>
            <a:xfrm>
              <a:off x="2445292" y="5599352"/>
              <a:ext cx="3664024" cy="1278606"/>
            </a:xfrm>
            <a:prstGeom prst="rect">
              <a:avLst/>
            </a:prstGeom>
          </p:spPr>
          <p:txBody>
            <a:bodyPr vert="horz">
              <a:normAutofit fontScale="62500" lnSpcReduction="20000"/>
            </a:bodyPr>
            <a:lstStyle>
              <a:lvl1pPr marL="320040" indent="-320040" algn="l" rtl="0" eaLnBrk="1" latinLnBrk="0" hangingPunct="1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/>
                <a:buChar char=""/>
                <a:defRPr kumimoji="0"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rtl="0" eaLnBrk="1" latinLnBrk="0" hangingPunct="1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/>
                <a:buChar char="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rtl="0" eaLnBrk="1" latinLnBrk="0" hangingPunct="1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/>
                <a:buChar char=""/>
                <a:defRPr kumimoji="0"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rtl="0" eaLnBrk="1" latinLnBrk="0" hangingPunct="1">
                <a:spcBef>
                  <a:spcPts val="400"/>
                </a:spcBef>
                <a:buClr>
                  <a:schemeClr val="accent3"/>
                </a:buClr>
                <a:buSzPct val="7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rtl="0" eaLnBrk="1" latinLnBrk="0" hangingPunct="1">
                <a:spcBef>
                  <a:spcPts val="400"/>
                </a:spcBef>
                <a:buClr>
                  <a:schemeClr val="accent4"/>
                </a:buClr>
                <a:buSzPct val="6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03120" indent="-2286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77440" indent="-22860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517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260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B81C"/>
                </a:buClr>
                <a:buNone/>
              </a:pPr>
              <a:r>
                <a:rPr lang="en-US" sz="2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71cm</a:t>
              </a:r>
              <a:br>
                <a:rPr lang="en-US" sz="2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2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International Amateur Observatory (IAS)</a:t>
              </a:r>
            </a:p>
          </p:txBody>
        </p:sp>
      </p:grpSp>
      <p:sp>
        <p:nvSpPr>
          <p:cNvPr id="12" name="Right Arrow 3">
            <a:extLst>
              <a:ext uri="{FF2B5EF4-FFF2-40B4-BE49-F238E27FC236}">
                <a16:creationId xmlns:a16="http://schemas.microsoft.com/office/drawing/2014/main" xmlns="" id="{ED7EF08A-2C20-4E4B-EED1-219791631E01}"/>
              </a:ext>
            </a:extLst>
          </p:cNvPr>
          <p:cNvSpPr/>
          <p:nvPr/>
        </p:nvSpPr>
        <p:spPr>
          <a:xfrm>
            <a:off x="3653289" y="2280502"/>
            <a:ext cx="3452882" cy="21836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mbackes\Desktop\UNAM\Meetings\2016-11-27 Rotary Club\alma1_jpgd9f07b04-ab05-4b15-a837-b1de0ca9a3c2Original.jpg">
            <a:extLst>
              <a:ext uri="{FF2B5EF4-FFF2-40B4-BE49-F238E27FC236}">
                <a16:creationId xmlns:a16="http://schemas.microsoft.com/office/drawing/2014/main" xmlns="" id="{1857D6F7-046F-AB34-29B5-F1CC8018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164" y="1315552"/>
            <a:ext cx="1183314" cy="118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xmlns="" id="{451B15CC-CA7C-02AE-CA7B-1E776ACFAE7B}"/>
              </a:ext>
            </a:extLst>
          </p:cNvPr>
          <p:cNvGrpSpPr/>
          <p:nvPr/>
        </p:nvGrpSpPr>
        <p:grpSpPr>
          <a:xfrm>
            <a:off x="8077172" y="1548230"/>
            <a:ext cx="1448438" cy="1152287"/>
            <a:chOff x="6744004" y="1328537"/>
            <a:chExt cx="1448438" cy="1152287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xmlns="" id="{377ABBFF-F81D-98FC-967D-8D5616E2B70A}"/>
                </a:ext>
              </a:extLst>
            </p:cNvPr>
            <p:cNvSpPr/>
            <p:nvPr/>
          </p:nvSpPr>
          <p:spPr>
            <a:xfrm>
              <a:off x="6744004" y="1328537"/>
              <a:ext cx="1448438" cy="827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16" name="Picture 13">
              <a:extLst>
                <a:ext uri="{FF2B5EF4-FFF2-40B4-BE49-F238E27FC236}">
                  <a16:creationId xmlns:a16="http://schemas.microsoft.com/office/drawing/2014/main" xmlns="" id="{8E81394F-11D1-21CD-A5DB-49EF1F28076D}"/>
                </a:ext>
              </a:extLst>
            </p:cNvPr>
            <p:cNvPicPr/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586" y="1348392"/>
              <a:ext cx="1375319" cy="793878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xmlns="" id="{A495FA41-A0F5-B2DE-361E-DF0DCFAC6103}"/>
                </a:ext>
              </a:extLst>
            </p:cNvPr>
            <p:cNvSpPr txBox="1"/>
            <p:nvPr/>
          </p:nvSpPr>
          <p:spPr>
            <a:xfrm>
              <a:off x="6744004" y="2142270"/>
              <a:ext cx="14484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chemeClr val="bg1"/>
                  </a:solidFill>
                </a:rPr>
                <a:t>(not to </a:t>
              </a:r>
              <a:r>
                <a:rPr lang="de-DE" sz="1600" dirty="0" err="1">
                  <a:solidFill>
                    <a:schemeClr val="bg1"/>
                  </a:solidFill>
                </a:rPr>
                <a:t>scale</a:t>
              </a:r>
              <a:r>
                <a:rPr lang="de-DE" sz="1600" dirty="0">
                  <a:solidFill>
                    <a:schemeClr val="bg1"/>
                  </a:solidFill>
                </a:rPr>
                <a:t>!)</a:t>
              </a:r>
              <a:endParaRPr lang="en-ZA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08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Mt. Gamsberg (2,347 m)</a:t>
            </a:r>
            <a:endParaRPr lang="en-ZA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17/10/2022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M. Backes: Africa Millimetre Telescope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5E635-1D49-4BC1-B347-A282E4DE959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83306" y="2457655"/>
            <a:ext cx="5203609" cy="4020269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040" y="1771006"/>
            <a:ext cx="7487605" cy="2376791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395469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E3124"/>
      </a:accent1>
      <a:accent2>
        <a:srgbClr val="FEC017"/>
      </a:accent2>
      <a:accent3>
        <a:srgbClr val="6D6E71"/>
      </a:accent3>
      <a:accent4>
        <a:srgbClr val="FFB000"/>
      </a:accent4>
      <a:accent5>
        <a:srgbClr val="FFFFFF"/>
      </a:accent5>
      <a:accent6>
        <a:srgbClr val="FFFFFF"/>
      </a:accent6>
      <a:hlink>
        <a:srgbClr val="EE3124"/>
      </a:hlink>
      <a:folHlink>
        <a:srgbClr val="6D6E7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AM Powerpoint Presentation  [Compatibility Mode]" id="{B3727DFD-9C20-43F3-806B-8B4FBA40DC49}" vid="{8B0CE34C-2FE4-4338-B2A8-A526A4FC7141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</TotalTime>
  <Words>990</Words>
  <Application>Microsoft Office PowerPoint</Application>
  <PresentationFormat>Breitbild</PresentationFormat>
  <Paragraphs>224</Paragraphs>
  <Slides>30</Slides>
  <Notes>2</Notes>
  <HiddenSlides>1</HiddenSlides>
  <MMClips>3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43" baseType="lpstr">
      <vt:lpstr>MS PGothic</vt:lpstr>
      <vt:lpstr>Arial</vt:lpstr>
      <vt:lpstr>Avenir Book</vt:lpstr>
      <vt:lpstr>Avenir Next Regular</vt:lpstr>
      <vt:lpstr>Calibri</vt:lpstr>
      <vt:lpstr>Calibri Light</vt:lpstr>
      <vt:lpstr>DIN Condensed Bold</vt:lpstr>
      <vt:lpstr>Gotham</vt:lpstr>
      <vt:lpstr>Microsoft GothicNeo</vt:lpstr>
      <vt:lpstr>Spectral</vt:lpstr>
      <vt:lpstr>Verdana</vt:lpstr>
      <vt:lpstr>Wingdings</vt:lpstr>
      <vt:lpstr>Office Theme</vt:lpstr>
      <vt:lpstr>Welcome to Namibia!                                                               (16/10/2022)</vt:lpstr>
      <vt:lpstr>Current Status and Future Impact of the Africa Millimetre Telescope</vt:lpstr>
      <vt:lpstr>Event Horizon Telescope             (also see SS13)</vt:lpstr>
      <vt:lpstr>Why Astronomy in Southern Africa?</vt:lpstr>
      <vt:lpstr>Why Astronomy in Southern Africa?</vt:lpstr>
      <vt:lpstr>Why Astronomy in Southern Africa?</vt:lpstr>
      <vt:lpstr>Astronomy in Southern Africa</vt:lpstr>
      <vt:lpstr>Mt. Gamsberg (2,347 m)</vt:lpstr>
      <vt:lpstr>Mt. Gamsberg (2,347 m)</vt:lpstr>
      <vt:lpstr>Africa Millimetre Telescope (AMT)</vt:lpstr>
      <vt:lpstr>Africa Millimetre Telescope (AMT)</vt:lpstr>
      <vt:lpstr>EHT + AMT imaging</vt:lpstr>
      <vt:lpstr>EHT + AMT imaging II</vt:lpstr>
      <vt:lpstr>Precipitable Water Vapour I</vt:lpstr>
      <vt:lpstr>Precipitable Water Vapour II</vt:lpstr>
      <vt:lpstr>Site Testing: Precipitable Water Vapour</vt:lpstr>
      <vt:lpstr>AMT Science Cases</vt:lpstr>
      <vt:lpstr>AMT Science Cases</vt:lpstr>
      <vt:lpstr>Monitoring of Blazars</vt:lpstr>
      <vt:lpstr>AMT Science Cases</vt:lpstr>
      <vt:lpstr>mm transients</vt:lpstr>
      <vt:lpstr>mm transients detection rate for AMT</vt:lpstr>
      <vt:lpstr>AMT: Social Impact programme I</vt:lpstr>
      <vt:lpstr>AMT: Social Impact programme II</vt:lpstr>
      <vt:lpstr>AMT: Social Impact programme III</vt:lpstr>
      <vt:lpstr>AMT in the Media</vt:lpstr>
      <vt:lpstr>AMT in the Media</vt:lpstr>
      <vt:lpstr>AMT: Support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&amp; Marketing PowerPoint Template</dc:title>
  <dc:creator>Rittmann, John</dc:creator>
  <cp:lastModifiedBy>Michael</cp:lastModifiedBy>
  <cp:revision>40</cp:revision>
  <dcterms:created xsi:type="dcterms:W3CDTF">2015-02-09T12:48:18Z</dcterms:created>
  <dcterms:modified xsi:type="dcterms:W3CDTF">2022-10-17T08:08:58Z</dcterms:modified>
</cp:coreProperties>
</file>