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2" r:id="rId3"/>
    <p:sldId id="553" r:id="rId4"/>
    <p:sldId id="295" r:id="rId5"/>
    <p:sldId id="547" r:id="rId6"/>
    <p:sldId id="548" r:id="rId7"/>
    <p:sldId id="551" r:id="rId8"/>
    <p:sldId id="549" r:id="rId9"/>
    <p:sldId id="550" r:id="rId10"/>
    <p:sldId id="536" r:id="rId11"/>
    <p:sldId id="537" r:id="rId12"/>
    <p:sldId id="539" r:id="rId13"/>
    <p:sldId id="309" r:id="rId14"/>
    <p:sldId id="310" r:id="rId15"/>
    <p:sldId id="301" r:id="rId16"/>
    <p:sldId id="311" r:id="rId17"/>
    <p:sldId id="294" r:id="rId18"/>
    <p:sldId id="258" r:id="rId19"/>
    <p:sldId id="327" r:id="rId20"/>
    <p:sldId id="262" r:id="rId21"/>
    <p:sldId id="268" r:id="rId22"/>
    <p:sldId id="293" r:id="rId23"/>
    <p:sldId id="554" r:id="rId24"/>
    <p:sldId id="267" r:id="rId25"/>
    <p:sldId id="54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BC333"/>
    <a:srgbClr val="FFCC00"/>
    <a:srgbClr val="88CE42"/>
    <a:srgbClr val="FF3300"/>
    <a:srgbClr val="00FF00"/>
    <a:srgbClr val="B88C00"/>
    <a:srgbClr val="800000"/>
    <a:srgbClr val="FFFF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 autoAdjust="0"/>
    <p:restoredTop sz="94660"/>
  </p:normalViewPr>
  <p:slideViewPr>
    <p:cSldViewPr>
      <p:cViewPr varScale="1">
        <p:scale>
          <a:sx n="77" d="100"/>
          <a:sy n="77" d="100"/>
        </p:scale>
        <p:origin x="43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4D58C-E08C-450E-A6EA-39745809AA2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F0E3D-509D-479E-A0BD-EA4C28717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5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9C94D-2B64-41EE-989C-46BF9ED1B167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9354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9C94D-2B64-41EE-989C-46BF9ED1B167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434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9C94D-2B64-41EE-989C-46BF9ED1B167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247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9C94D-2B64-41EE-989C-46BF9ED1B167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115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3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647E63-BBF7-4BB8-B667-D4C9673EC05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9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647E63-BBF7-4BB8-B667-D4C9673EC05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12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647E63-BBF7-4BB8-B667-D4C9673EC05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0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8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9C94D-2B64-41EE-989C-46BF9ED1B167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374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D98B-94A6-4E4B-8E4F-ECAB81ED6F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6214-EF36-4B17-99AC-1B4AD4EE49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4ED30-6B1B-4DB5-AFEE-261D5BB4A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88BF06-FEF1-4633-B7C0-B741B929D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798ADC-519B-46C4-8D0C-6B688099F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38124-59B3-4660-B2C0-A07B66749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59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FEECF-C883-4FE2-8520-8195F9E0B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6C0AA-0951-4348-B3B7-89726DF6B8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96C74-3265-443A-9806-8285C09CF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2496B-7DE7-4DB3-99C1-4F0F5F7A8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A2844-A0CB-4C0F-88F8-8CA03E3D74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5A0DE-764D-4BCF-8121-D124D9DE3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BDB7-66BF-4B83-AC0A-54A42F74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E0CEB-E3DD-40AC-BEA7-D3E7D0777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F68F6D-F2F7-4DF3-97A4-AA1CC979C2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hyperlink" Target="../../../../../Program%20Files/TurningPoint/2003/Questions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hyperlink" Target="../../../../../Program%20Files/TurningPoint/2003/Question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1.jpeg"/><Relationship Id="rId4" Type="http://schemas.openxmlformats.org/officeDocument/2006/relationships/hyperlink" Target="../../../../../Program%20Files/TurningPoint/2003/Question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A69A4BC-E3C1-4F24-CCF1-46B9DC54D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628507"/>
            <a:ext cx="1524000" cy="675013"/>
          </a:xfrm>
          <a:prstGeom prst="rect">
            <a:avLst/>
          </a:prstGeom>
        </p:spPr>
      </p:pic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C9F9027-F105-FC5D-5AB0-81492823B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21"/>
            <a:ext cx="9144000" cy="608882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900" y="-34636"/>
            <a:ext cx="7848600" cy="1458141"/>
          </a:xfrm>
        </p:spPr>
        <p:txBody>
          <a:bodyPr/>
          <a:lstStyle/>
          <a:p>
            <a:r>
              <a:rPr lang="en-US" b="1" u="sng" dirty="0">
                <a:solidFill>
                  <a:srgbClr val="FFFF00"/>
                </a:solidFill>
              </a:rPr>
              <a:t>The Physics of AGN Jets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810000"/>
            <a:ext cx="3810000" cy="1905000"/>
          </a:xfrm>
        </p:spPr>
        <p:txBody>
          <a:bodyPr/>
          <a:lstStyle/>
          <a:p>
            <a:r>
              <a:rPr lang="en-US" sz="2400" i="1" dirty="0">
                <a:solidFill>
                  <a:srgbClr val="FFFF00"/>
                </a:solidFill>
              </a:rPr>
              <a:t>Markus B</a:t>
            </a:r>
            <a:r>
              <a:rPr lang="en-US" sz="2400" i="1" dirty="0">
                <a:solidFill>
                  <a:srgbClr val="FFFF00"/>
                </a:solidFill>
                <a:cs typeface="Arial" charset="0"/>
              </a:rPr>
              <a:t>öttcher</a:t>
            </a:r>
          </a:p>
          <a:p>
            <a:r>
              <a:rPr lang="en-US" sz="2400" i="1" dirty="0">
                <a:solidFill>
                  <a:srgbClr val="FFFF00"/>
                </a:solidFill>
                <a:cs typeface="Arial" charset="0"/>
              </a:rPr>
              <a:t>North-West University</a:t>
            </a:r>
          </a:p>
          <a:p>
            <a:r>
              <a:rPr lang="en-US" sz="2400" i="1" dirty="0">
                <a:solidFill>
                  <a:srgbClr val="FFFF00"/>
                </a:solidFill>
                <a:cs typeface="Arial" charset="0"/>
              </a:rPr>
              <a:t>Potchefstroom</a:t>
            </a:r>
          </a:p>
          <a:p>
            <a:r>
              <a:rPr lang="en-US" sz="2400" i="1" dirty="0">
                <a:solidFill>
                  <a:srgbClr val="FFFF00"/>
                </a:solidFill>
                <a:cs typeface="Arial" charset="0"/>
              </a:rPr>
              <a:t>South Africa</a:t>
            </a:r>
          </a:p>
        </p:txBody>
      </p:sp>
      <p:sp>
        <p:nvSpPr>
          <p:cNvPr id="2054" name="FlagCount" hidden="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647497"/>
            <a:ext cx="1733550" cy="581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852" y="6218583"/>
            <a:ext cx="56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the South African Research Chairs Initiative (</a:t>
            </a:r>
            <a:r>
              <a:rPr lang="en-US" sz="1200" dirty="0" err="1"/>
              <a:t>SARChI</a:t>
            </a:r>
            <a:r>
              <a:rPr lang="en-US" sz="1200" dirty="0"/>
              <a:t>) of the Department of Science and Innovation and the National Research Foundation of South Africa (grant no. 64789). </a:t>
            </a:r>
            <a:endParaRPr lang="en-ZA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7" y="5843459"/>
            <a:ext cx="2760003" cy="9522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u="sng" dirty="0" err="1">
                <a:solidFill>
                  <a:srgbClr val="FFFF00"/>
                </a:solidFill>
              </a:rPr>
              <a:t>Leptonic</a:t>
            </a:r>
            <a:r>
              <a:rPr lang="en-US" u="sng" dirty="0">
                <a:solidFill>
                  <a:srgbClr val="FFFF00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Blazar</a:t>
            </a:r>
            <a:r>
              <a:rPr lang="en-US" u="sng" dirty="0">
                <a:solidFill>
                  <a:srgbClr val="FFFF00"/>
                </a:solidFill>
              </a:rPr>
              <a:t> Model</a:t>
            </a:r>
          </a:p>
        </p:txBody>
      </p:sp>
      <p:pic>
        <p:nvPicPr>
          <p:cNvPr id="128003" name="Picture 3" descr="agn_model_u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38400" y="1752600"/>
            <a:ext cx="4435475" cy="4900613"/>
          </a:xfrm>
          <a:noFill/>
          <a:ln/>
        </p:spPr>
      </p:pic>
      <p:sp>
        <p:nvSpPr>
          <p:cNvPr id="57" name="Rectangle 56"/>
          <p:cNvSpPr/>
          <p:nvPr/>
        </p:nvSpPr>
        <p:spPr>
          <a:xfrm>
            <a:off x="2133600" y="5867400"/>
            <a:ext cx="1676400" cy="83820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 flipH="1" flipV="1">
            <a:off x="3200400" y="1524000"/>
            <a:ext cx="10668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2362200" y="11430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Relativistic jet outflow with </a:t>
            </a: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FFFF00"/>
                </a:solidFill>
              </a:rPr>
              <a:t> </a:t>
            </a:r>
            <a:r>
              <a:rPr lang="en-US" sz="2000">
                <a:solidFill>
                  <a:srgbClr val="FFFF00"/>
                </a:solidFill>
                <a:cs typeface="Arial" charset="0"/>
              </a:rPr>
              <a:t>≈ 10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320675" y="838200"/>
            <a:ext cx="1905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Injection, acceleration of ultrarelativistic electrons</a:t>
            </a:r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 flipH="1" flipV="1">
            <a:off x="1981200" y="3200400"/>
            <a:ext cx="2438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flipV="1">
            <a:off x="625475" y="2057400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>
            <a:off x="625475" y="3352800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0" name="Line 10"/>
          <p:cNvSpPr>
            <a:spLocks noChangeShapeType="1"/>
          </p:cNvSpPr>
          <p:nvPr/>
        </p:nvSpPr>
        <p:spPr bwMode="auto">
          <a:xfrm flipV="1">
            <a:off x="930275" y="2438400"/>
            <a:ext cx="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1" name="Line 11"/>
          <p:cNvSpPr>
            <a:spLocks noChangeShapeType="1"/>
          </p:cNvSpPr>
          <p:nvPr/>
        </p:nvSpPr>
        <p:spPr bwMode="auto">
          <a:xfrm>
            <a:off x="930275" y="2438400"/>
            <a:ext cx="8382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2" name="Line 12"/>
          <p:cNvSpPr>
            <a:spLocks noChangeShapeType="1"/>
          </p:cNvSpPr>
          <p:nvPr/>
        </p:nvSpPr>
        <p:spPr bwMode="auto">
          <a:xfrm>
            <a:off x="1768475" y="3048000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 rot="16200000">
            <a:off x="-182562" y="2392362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Q</a:t>
            </a:r>
            <a:r>
              <a:rPr lang="en-US" sz="2000" baseline="-25000">
                <a:solidFill>
                  <a:srgbClr val="FFFF00"/>
                </a:solidFill>
              </a:rPr>
              <a:t>e</a:t>
            </a:r>
            <a:r>
              <a:rPr lang="en-US" sz="2000">
                <a:solidFill>
                  <a:srgbClr val="FFFF00"/>
                </a:solidFill>
              </a:rPr>
              <a:t> (</a:t>
            </a: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FFFF00"/>
                </a:solidFill>
              </a:rPr>
              <a:t>,t)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1981200" y="32766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8015" name="Line 15"/>
          <p:cNvSpPr>
            <a:spLocks noChangeShapeType="1"/>
          </p:cNvSpPr>
          <p:nvPr/>
        </p:nvSpPr>
        <p:spPr bwMode="auto">
          <a:xfrm flipV="1">
            <a:off x="4343400" y="1295400"/>
            <a:ext cx="2971800" cy="2133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6" name="Text Box 16"/>
          <p:cNvSpPr txBox="1">
            <a:spLocks noChangeArrowheads="1"/>
          </p:cNvSpPr>
          <p:nvPr/>
        </p:nvSpPr>
        <p:spPr bwMode="auto">
          <a:xfrm>
            <a:off x="7010400" y="685800"/>
            <a:ext cx="190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Synchrotron emission</a:t>
            </a: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 flipV="1">
            <a:off x="7391400" y="1431925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8" name="Line 18"/>
          <p:cNvSpPr>
            <a:spLocks noChangeShapeType="1"/>
          </p:cNvSpPr>
          <p:nvPr/>
        </p:nvSpPr>
        <p:spPr bwMode="auto">
          <a:xfrm>
            <a:off x="7391400" y="2727325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19" name="Text Box 19"/>
          <p:cNvSpPr txBox="1">
            <a:spLocks noChangeArrowheads="1"/>
          </p:cNvSpPr>
          <p:nvPr/>
        </p:nvSpPr>
        <p:spPr bwMode="auto">
          <a:xfrm rot="16200000">
            <a:off x="6735763" y="178276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FFFF00"/>
                </a:solidFill>
              </a:rPr>
              <a:t>F</a:t>
            </a:r>
            <a:r>
              <a:rPr lang="en-US" sz="2000" baseline="-250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8020" name="Text Box 20"/>
          <p:cNvSpPr txBox="1">
            <a:spLocks noChangeArrowheads="1"/>
          </p:cNvSpPr>
          <p:nvPr/>
        </p:nvSpPr>
        <p:spPr bwMode="auto">
          <a:xfrm>
            <a:off x="8458200" y="2651125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8021" name="Freeform 21"/>
          <p:cNvSpPr>
            <a:spLocks/>
          </p:cNvSpPr>
          <p:nvPr/>
        </p:nvSpPr>
        <p:spPr bwMode="auto">
          <a:xfrm>
            <a:off x="7378700" y="1965325"/>
            <a:ext cx="774700" cy="762000"/>
          </a:xfrm>
          <a:custGeom>
            <a:avLst/>
            <a:gdLst/>
            <a:ahLst/>
            <a:cxnLst>
              <a:cxn ang="0">
                <a:pos x="8" y="480"/>
              </a:cxn>
              <a:cxn ang="0">
                <a:pos x="8" y="288"/>
              </a:cxn>
              <a:cxn ang="0">
                <a:pos x="56" y="144"/>
              </a:cxn>
              <a:cxn ang="0">
                <a:pos x="152" y="48"/>
              </a:cxn>
              <a:cxn ang="0">
                <a:pos x="296" y="0"/>
              </a:cxn>
              <a:cxn ang="0">
                <a:pos x="392" y="48"/>
              </a:cxn>
              <a:cxn ang="0">
                <a:pos x="488" y="192"/>
              </a:cxn>
            </a:cxnLst>
            <a:rect l="0" t="0" r="r" b="b"/>
            <a:pathLst>
              <a:path w="488" h="480">
                <a:moveTo>
                  <a:pt x="8" y="480"/>
                </a:moveTo>
                <a:cubicBezTo>
                  <a:pt x="4" y="412"/>
                  <a:pt x="0" y="344"/>
                  <a:pt x="8" y="288"/>
                </a:cubicBezTo>
                <a:cubicBezTo>
                  <a:pt x="16" y="232"/>
                  <a:pt x="32" y="184"/>
                  <a:pt x="56" y="144"/>
                </a:cubicBezTo>
                <a:cubicBezTo>
                  <a:pt x="80" y="104"/>
                  <a:pt x="112" y="72"/>
                  <a:pt x="152" y="48"/>
                </a:cubicBezTo>
                <a:cubicBezTo>
                  <a:pt x="192" y="24"/>
                  <a:pt x="256" y="0"/>
                  <a:pt x="296" y="0"/>
                </a:cubicBezTo>
                <a:cubicBezTo>
                  <a:pt x="336" y="0"/>
                  <a:pt x="360" y="16"/>
                  <a:pt x="392" y="48"/>
                </a:cubicBezTo>
                <a:cubicBezTo>
                  <a:pt x="424" y="80"/>
                  <a:pt x="472" y="168"/>
                  <a:pt x="488" y="192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22" name="Freeform 22"/>
          <p:cNvSpPr>
            <a:spLocks/>
          </p:cNvSpPr>
          <p:nvPr/>
        </p:nvSpPr>
        <p:spPr bwMode="auto">
          <a:xfrm>
            <a:off x="8153400" y="1889125"/>
            <a:ext cx="914400" cy="8382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96" y="144"/>
              </a:cxn>
              <a:cxn ang="0">
                <a:pos x="192" y="48"/>
              </a:cxn>
              <a:cxn ang="0">
                <a:pos x="336" y="0"/>
              </a:cxn>
              <a:cxn ang="0">
                <a:pos x="432" y="48"/>
              </a:cxn>
              <a:cxn ang="0">
                <a:pos x="528" y="288"/>
              </a:cxn>
              <a:cxn ang="0">
                <a:pos x="576" y="528"/>
              </a:cxn>
            </a:cxnLst>
            <a:rect l="0" t="0" r="r" b="b"/>
            <a:pathLst>
              <a:path w="576" h="528">
                <a:moveTo>
                  <a:pt x="0" y="240"/>
                </a:moveTo>
                <a:cubicBezTo>
                  <a:pt x="32" y="208"/>
                  <a:pt x="64" y="176"/>
                  <a:pt x="96" y="144"/>
                </a:cubicBezTo>
                <a:cubicBezTo>
                  <a:pt x="128" y="112"/>
                  <a:pt x="152" y="72"/>
                  <a:pt x="192" y="48"/>
                </a:cubicBezTo>
                <a:cubicBezTo>
                  <a:pt x="232" y="24"/>
                  <a:pt x="296" y="0"/>
                  <a:pt x="336" y="0"/>
                </a:cubicBezTo>
                <a:cubicBezTo>
                  <a:pt x="376" y="0"/>
                  <a:pt x="400" y="0"/>
                  <a:pt x="432" y="48"/>
                </a:cubicBezTo>
                <a:cubicBezTo>
                  <a:pt x="464" y="96"/>
                  <a:pt x="504" y="208"/>
                  <a:pt x="528" y="288"/>
                </a:cubicBezTo>
                <a:cubicBezTo>
                  <a:pt x="552" y="368"/>
                  <a:pt x="564" y="448"/>
                  <a:pt x="576" y="528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7162800" y="3260725"/>
            <a:ext cx="190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Compton emission</a:t>
            </a: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343400" y="3429000"/>
            <a:ext cx="2819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25" name="Line 25"/>
          <p:cNvSpPr>
            <a:spLocks noChangeShapeType="1"/>
          </p:cNvSpPr>
          <p:nvPr/>
        </p:nvSpPr>
        <p:spPr bwMode="auto">
          <a:xfrm flipV="1">
            <a:off x="7407275" y="3657600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26" name="Line 26"/>
          <p:cNvSpPr>
            <a:spLocks noChangeShapeType="1"/>
          </p:cNvSpPr>
          <p:nvPr/>
        </p:nvSpPr>
        <p:spPr bwMode="auto">
          <a:xfrm>
            <a:off x="7407275" y="4953000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27" name="Text Box 27"/>
          <p:cNvSpPr txBox="1">
            <a:spLocks noChangeArrowheads="1"/>
          </p:cNvSpPr>
          <p:nvPr/>
        </p:nvSpPr>
        <p:spPr bwMode="auto">
          <a:xfrm rot="16200000">
            <a:off x="6751638" y="414496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FFFF00"/>
                </a:solidFill>
              </a:rPr>
              <a:t>F</a:t>
            </a:r>
            <a:r>
              <a:rPr lang="en-US" sz="2000" baseline="-250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8028" name="Text Box 28"/>
          <p:cNvSpPr txBox="1">
            <a:spLocks noChangeArrowheads="1"/>
          </p:cNvSpPr>
          <p:nvPr/>
        </p:nvSpPr>
        <p:spPr bwMode="auto">
          <a:xfrm>
            <a:off x="8474075" y="48768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8029" name="Freeform 29"/>
          <p:cNvSpPr>
            <a:spLocks/>
          </p:cNvSpPr>
          <p:nvPr/>
        </p:nvSpPr>
        <p:spPr bwMode="auto">
          <a:xfrm>
            <a:off x="7394575" y="4191000"/>
            <a:ext cx="774700" cy="762000"/>
          </a:xfrm>
          <a:custGeom>
            <a:avLst/>
            <a:gdLst/>
            <a:ahLst/>
            <a:cxnLst>
              <a:cxn ang="0">
                <a:pos x="8" y="480"/>
              </a:cxn>
              <a:cxn ang="0">
                <a:pos x="8" y="288"/>
              </a:cxn>
              <a:cxn ang="0">
                <a:pos x="56" y="144"/>
              </a:cxn>
              <a:cxn ang="0">
                <a:pos x="152" y="48"/>
              </a:cxn>
              <a:cxn ang="0">
                <a:pos x="296" y="0"/>
              </a:cxn>
              <a:cxn ang="0">
                <a:pos x="392" y="48"/>
              </a:cxn>
              <a:cxn ang="0">
                <a:pos x="488" y="192"/>
              </a:cxn>
            </a:cxnLst>
            <a:rect l="0" t="0" r="r" b="b"/>
            <a:pathLst>
              <a:path w="488" h="480">
                <a:moveTo>
                  <a:pt x="8" y="480"/>
                </a:moveTo>
                <a:cubicBezTo>
                  <a:pt x="4" y="412"/>
                  <a:pt x="0" y="344"/>
                  <a:pt x="8" y="288"/>
                </a:cubicBezTo>
                <a:cubicBezTo>
                  <a:pt x="16" y="232"/>
                  <a:pt x="32" y="184"/>
                  <a:pt x="56" y="144"/>
                </a:cubicBezTo>
                <a:cubicBezTo>
                  <a:pt x="80" y="104"/>
                  <a:pt x="112" y="72"/>
                  <a:pt x="152" y="48"/>
                </a:cubicBezTo>
                <a:cubicBezTo>
                  <a:pt x="192" y="24"/>
                  <a:pt x="256" y="0"/>
                  <a:pt x="296" y="0"/>
                </a:cubicBezTo>
                <a:cubicBezTo>
                  <a:pt x="336" y="0"/>
                  <a:pt x="360" y="16"/>
                  <a:pt x="392" y="48"/>
                </a:cubicBezTo>
                <a:cubicBezTo>
                  <a:pt x="424" y="80"/>
                  <a:pt x="472" y="168"/>
                  <a:pt x="488" y="192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30" name="Freeform 30"/>
          <p:cNvSpPr>
            <a:spLocks/>
          </p:cNvSpPr>
          <p:nvPr/>
        </p:nvSpPr>
        <p:spPr bwMode="auto">
          <a:xfrm>
            <a:off x="8169275" y="4114800"/>
            <a:ext cx="914400" cy="8382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96" y="144"/>
              </a:cxn>
              <a:cxn ang="0">
                <a:pos x="192" y="48"/>
              </a:cxn>
              <a:cxn ang="0">
                <a:pos x="336" y="0"/>
              </a:cxn>
              <a:cxn ang="0">
                <a:pos x="432" y="48"/>
              </a:cxn>
              <a:cxn ang="0">
                <a:pos x="528" y="288"/>
              </a:cxn>
              <a:cxn ang="0">
                <a:pos x="576" y="528"/>
              </a:cxn>
            </a:cxnLst>
            <a:rect l="0" t="0" r="r" b="b"/>
            <a:pathLst>
              <a:path w="576" h="528">
                <a:moveTo>
                  <a:pt x="0" y="240"/>
                </a:moveTo>
                <a:cubicBezTo>
                  <a:pt x="32" y="208"/>
                  <a:pt x="64" y="176"/>
                  <a:pt x="96" y="144"/>
                </a:cubicBezTo>
                <a:cubicBezTo>
                  <a:pt x="128" y="112"/>
                  <a:pt x="152" y="72"/>
                  <a:pt x="192" y="48"/>
                </a:cubicBezTo>
                <a:cubicBezTo>
                  <a:pt x="232" y="24"/>
                  <a:pt x="296" y="0"/>
                  <a:pt x="336" y="0"/>
                </a:cubicBezTo>
                <a:cubicBezTo>
                  <a:pt x="376" y="0"/>
                  <a:pt x="400" y="0"/>
                  <a:pt x="432" y="48"/>
                </a:cubicBezTo>
                <a:cubicBezTo>
                  <a:pt x="464" y="96"/>
                  <a:pt x="504" y="208"/>
                  <a:pt x="528" y="288"/>
                </a:cubicBezTo>
                <a:cubicBezTo>
                  <a:pt x="552" y="368"/>
                  <a:pt x="564" y="448"/>
                  <a:pt x="576" y="528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31" name="Text Box 31"/>
          <p:cNvSpPr txBox="1">
            <a:spLocks noChangeArrowheads="1"/>
          </p:cNvSpPr>
          <p:nvPr/>
        </p:nvSpPr>
        <p:spPr bwMode="auto">
          <a:xfrm>
            <a:off x="1539875" y="3276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33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128032" name="Text Box 32"/>
          <p:cNvSpPr txBox="1">
            <a:spLocks noChangeArrowheads="1"/>
          </p:cNvSpPr>
          <p:nvPr/>
        </p:nvSpPr>
        <p:spPr bwMode="auto">
          <a:xfrm>
            <a:off x="777875" y="3276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128033" name="Text Box 33"/>
          <p:cNvSpPr txBox="1">
            <a:spLocks noChangeArrowheads="1"/>
          </p:cNvSpPr>
          <p:nvPr/>
        </p:nvSpPr>
        <p:spPr bwMode="auto">
          <a:xfrm>
            <a:off x="1235075" y="2286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30000">
                <a:solidFill>
                  <a:srgbClr val="FFFF00"/>
                </a:solidFill>
              </a:rPr>
              <a:t>-q</a:t>
            </a:r>
          </a:p>
        </p:txBody>
      </p:sp>
      <p:sp>
        <p:nvSpPr>
          <p:cNvPr id="128034" name="Text Box 34"/>
          <p:cNvSpPr txBox="1">
            <a:spLocks noChangeArrowheads="1"/>
          </p:cNvSpPr>
          <p:nvPr/>
        </p:nvSpPr>
        <p:spPr bwMode="auto">
          <a:xfrm>
            <a:off x="0" y="3886200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Radiative cooling </a:t>
            </a:r>
            <a:r>
              <a:rPr lang="en-US" sz="2000">
                <a:solidFill>
                  <a:srgbClr val="FFFF00"/>
                </a:solidFill>
                <a:cs typeface="Arial" charset="0"/>
              </a:rPr>
              <a:t>↔ escape =&gt;</a:t>
            </a:r>
          </a:p>
        </p:txBody>
      </p:sp>
      <p:sp>
        <p:nvSpPr>
          <p:cNvPr id="128037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sp>
        <p:nvSpPr>
          <p:cNvPr id="128038" name="Rectangle 38"/>
          <p:cNvSpPr>
            <a:spLocks noChangeArrowheads="1"/>
          </p:cNvSpPr>
          <p:nvPr/>
        </p:nvSpPr>
        <p:spPr bwMode="auto">
          <a:xfrm>
            <a:off x="3886200" y="5257800"/>
            <a:ext cx="5181600" cy="1524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Text Box 39"/>
          <p:cNvSpPr txBox="1">
            <a:spLocks noChangeArrowheads="1"/>
          </p:cNvSpPr>
          <p:nvPr/>
        </p:nvSpPr>
        <p:spPr bwMode="auto">
          <a:xfrm>
            <a:off x="3810000" y="5257800"/>
            <a:ext cx="5410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Seed photons: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Synchrotron (within same region [SSC] or external sources, e.g., accretion disk, BLR, dust torus (EC = External Compton)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8040" name="Line 40"/>
          <p:cNvSpPr>
            <a:spLocks noChangeShapeType="1"/>
          </p:cNvSpPr>
          <p:nvPr/>
        </p:nvSpPr>
        <p:spPr bwMode="auto">
          <a:xfrm flipV="1">
            <a:off x="473075" y="4648200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41" name="Line 41"/>
          <p:cNvSpPr>
            <a:spLocks noChangeShapeType="1"/>
          </p:cNvSpPr>
          <p:nvPr/>
        </p:nvSpPr>
        <p:spPr bwMode="auto">
          <a:xfrm>
            <a:off x="473075" y="5943600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42" name="Line 42"/>
          <p:cNvSpPr>
            <a:spLocks noChangeShapeType="1"/>
          </p:cNvSpPr>
          <p:nvPr/>
        </p:nvSpPr>
        <p:spPr bwMode="auto">
          <a:xfrm flipV="1">
            <a:off x="609600" y="51054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43" name="Line 43"/>
          <p:cNvSpPr>
            <a:spLocks noChangeShapeType="1"/>
          </p:cNvSpPr>
          <p:nvPr/>
        </p:nvSpPr>
        <p:spPr bwMode="auto">
          <a:xfrm>
            <a:off x="1066800" y="5257800"/>
            <a:ext cx="533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44" name="Line 44"/>
          <p:cNvSpPr>
            <a:spLocks noChangeShapeType="1"/>
          </p:cNvSpPr>
          <p:nvPr/>
        </p:nvSpPr>
        <p:spPr bwMode="auto">
          <a:xfrm>
            <a:off x="1616075" y="5638800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45" name="Text Box 45"/>
          <p:cNvSpPr txBox="1">
            <a:spLocks noChangeArrowheads="1"/>
          </p:cNvSpPr>
          <p:nvPr/>
        </p:nvSpPr>
        <p:spPr bwMode="auto">
          <a:xfrm rot="16200000">
            <a:off x="-334962" y="4983162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Q</a:t>
            </a:r>
            <a:r>
              <a:rPr lang="en-US" sz="2000" baseline="-25000">
                <a:solidFill>
                  <a:srgbClr val="FFFF00"/>
                </a:solidFill>
              </a:rPr>
              <a:t>e</a:t>
            </a:r>
            <a:r>
              <a:rPr lang="en-US" sz="2000">
                <a:solidFill>
                  <a:srgbClr val="FFFF00"/>
                </a:solidFill>
              </a:rPr>
              <a:t> (</a:t>
            </a: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FFFF00"/>
                </a:solidFill>
              </a:rPr>
              <a:t>,t)</a:t>
            </a:r>
          </a:p>
        </p:txBody>
      </p:sp>
      <p:sp>
        <p:nvSpPr>
          <p:cNvPr id="128046" name="Text Box 46"/>
          <p:cNvSpPr txBox="1">
            <a:spLocks noChangeArrowheads="1"/>
          </p:cNvSpPr>
          <p:nvPr/>
        </p:nvSpPr>
        <p:spPr bwMode="auto">
          <a:xfrm>
            <a:off x="1828800" y="58674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8047" name="Text Box 47"/>
          <p:cNvSpPr txBox="1">
            <a:spLocks noChangeArrowheads="1"/>
          </p:cNvSpPr>
          <p:nvPr/>
        </p:nvSpPr>
        <p:spPr bwMode="auto">
          <a:xfrm>
            <a:off x="1387475" y="586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FF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128048" name="Text Box 48"/>
          <p:cNvSpPr txBox="1">
            <a:spLocks noChangeArrowheads="1"/>
          </p:cNvSpPr>
          <p:nvPr/>
        </p:nvSpPr>
        <p:spPr bwMode="auto">
          <a:xfrm>
            <a:off x="457200" y="586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FF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128049" name="Text Box 49"/>
          <p:cNvSpPr txBox="1">
            <a:spLocks noChangeArrowheads="1"/>
          </p:cNvSpPr>
          <p:nvPr/>
        </p:nvSpPr>
        <p:spPr bwMode="auto">
          <a:xfrm>
            <a:off x="1295400" y="5029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30000">
                <a:solidFill>
                  <a:srgbClr val="FFFF00"/>
                </a:solidFill>
              </a:rPr>
              <a:t>-(q+1)</a:t>
            </a:r>
          </a:p>
        </p:txBody>
      </p:sp>
      <p:sp>
        <p:nvSpPr>
          <p:cNvPr id="128050" name="Text Box 50"/>
          <p:cNvSpPr txBox="1">
            <a:spLocks noChangeArrowheads="1"/>
          </p:cNvSpPr>
          <p:nvPr/>
        </p:nvSpPr>
        <p:spPr bwMode="auto">
          <a:xfrm>
            <a:off x="838200" y="586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-25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8051" name="Line 51"/>
          <p:cNvSpPr>
            <a:spLocks noChangeShapeType="1"/>
          </p:cNvSpPr>
          <p:nvPr/>
        </p:nvSpPr>
        <p:spPr bwMode="auto">
          <a:xfrm>
            <a:off x="609600" y="51054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609600" y="4648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30000" dirty="0">
                <a:solidFill>
                  <a:srgbClr val="FFFF00"/>
                </a:solidFill>
              </a:rPr>
              <a:t>-q</a:t>
            </a:r>
            <a:r>
              <a:rPr lang="en-US" sz="2400" dirty="0">
                <a:solidFill>
                  <a:srgbClr val="FFFF00"/>
                </a:solidFill>
              </a:rPr>
              <a:t> or 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 baseline="30000" dirty="0">
                <a:solidFill>
                  <a:srgbClr val="00FF00"/>
                </a:solidFill>
              </a:rPr>
              <a:t>-2</a:t>
            </a:r>
          </a:p>
        </p:txBody>
      </p:sp>
      <p:sp>
        <p:nvSpPr>
          <p:cNvPr id="128053" name="Line 53"/>
          <p:cNvSpPr>
            <a:spLocks noChangeShapeType="1"/>
          </p:cNvSpPr>
          <p:nvPr/>
        </p:nvSpPr>
        <p:spPr bwMode="auto">
          <a:xfrm flipH="1">
            <a:off x="2362200" y="1828800"/>
            <a:ext cx="4648200" cy="2438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54" name="Line 54"/>
          <p:cNvSpPr>
            <a:spLocks noChangeShapeType="1"/>
          </p:cNvSpPr>
          <p:nvPr/>
        </p:nvSpPr>
        <p:spPr bwMode="auto">
          <a:xfrm flipH="1">
            <a:off x="2438400" y="4038600"/>
            <a:ext cx="47244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55" name="Text Box 55"/>
          <p:cNvSpPr txBox="1">
            <a:spLocks noChangeArrowheads="1"/>
          </p:cNvSpPr>
          <p:nvPr/>
        </p:nvSpPr>
        <p:spPr bwMode="auto">
          <a:xfrm>
            <a:off x="14478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00FF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128056" name="Text Box 56"/>
          <p:cNvSpPr txBox="1">
            <a:spLocks noChangeArrowheads="1"/>
          </p:cNvSpPr>
          <p:nvPr/>
        </p:nvSpPr>
        <p:spPr bwMode="auto">
          <a:xfrm>
            <a:off x="517525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 baseline="-25000" dirty="0">
                <a:solidFill>
                  <a:srgbClr val="00FF00"/>
                </a:solidFill>
              </a:rPr>
              <a:t>b</a:t>
            </a:r>
          </a:p>
        </p:txBody>
      </p:sp>
      <p:sp>
        <p:nvSpPr>
          <p:cNvPr id="128057" name="Text Box 57"/>
          <p:cNvSpPr txBox="1">
            <a:spLocks noChangeArrowheads="1"/>
          </p:cNvSpPr>
          <p:nvPr/>
        </p:nvSpPr>
        <p:spPr bwMode="auto">
          <a:xfrm>
            <a:off x="898525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00FF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3600" y="59215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en-US" sz="2000" baseline="-25000" dirty="0">
                <a:solidFill>
                  <a:srgbClr val="002060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Symbol" pitchFamily="18" charset="2"/>
              </a:rPr>
              <a:t>t</a:t>
            </a:r>
            <a:r>
              <a:rPr lang="en-US" sz="2000" baseline="-25000" dirty="0">
                <a:solidFill>
                  <a:srgbClr val="002060"/>
                </a:solidFill>
              </a:rPr>
              <a:t>cool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en-US" sz="2000" baseline="-25000" dirty="0">
                <a:solidFill>
                  <a:srgbClr val="002060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) = </a:t>
            </a:r>
            <a:r>
              <a:rPr lang="en-US" sz="2000" dirty="0">
                <a:solidFill>
                  <a:srgbClr val="002060"/>
                </a:solidFill>
                <a:latin typeface="Symbol" pitchFamily="18" charset="2"/>
              </a:rPr>
              <a:t>t</a:t>
            </a:r>
            <a:r>
              <a:rPr lang="en-US" sz="2000" baseline="-25000" dirty="0">
                <a:solidFill>
                  <a:srgbClr val="002060"/>
                </a:solidFill>
              </a:rPr>
              <a:t>esc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8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8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8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8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8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2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8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8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8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8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8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8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8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8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0" dur="500"/>
                                        <p:tgtEl>
                                          <p:spTgt spid="128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3" dur="500"/>
                                        <p:tgtEl>
                                          <p:spTgt spid="12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3" dur="500"/>
                                        <p:tgtEl>
                                          <p:spTgt spid="128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6" dur="500"/>
                                        <p:tgtEl>
                                          <p:spTgt spid="12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5" dur="500"/>
                                        <p:tgtEl>
                                          <p:spTgt spid="12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1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2" dur="500"/>
                                        <p:tgtEl>
                                          <p:spTgt spid="12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5" dur="500"/>
                                        <p:tgtEl>
                                          <p:spTgt spid="12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28006" grpId="0"/>
      <p:bldP spid="128007" grpId="0" animBg="1"/>
      <p:bldP spid="128008" grpId="0" animBg="1"/>
      <p:bldP spid="128009" grpId="0" animBg="1"/>
      <p:bldP spid="128010" grpId="0" animBg="1"/>
      <p:bldP spid="128011" grpId="0" animBg="1"/>
      <p:bldP spid="128012" grpId="0" animBg="1"/>
      <p:bldP spid="128013" grpId="0"/>
      <p:bldP spid="128014" grpId="0"/>
      <p:bldP spid="128015" grpId="0" animBg="1"/>
      <p:bldP spid="128016" grpId="0"/>
      <p:bldP spid="128017" grpId="0" animBg="1"/>
      <p:bldP spid="128018" grpId="0" animBg="1"/>
      <p:bldP spid="128019" grpId="0"/>
      <p:bldP spid="128020" grpId="0"/>
      <p:bldP spid="128021" grpId="0" animBg="1"/>
      <p:bldP spid="128022" grpId="0" animBg="1"/>
      <p:bldP spid="128023" grpId="0"/>
      <p:bldP spid="128024" grpId="0" animBg="1"/>
      <p:bldP spid="128025" grpId="0" animBg="1"/>
      <p:bldP spid="128026" grpId="0" animBg="1"/>
      <p:bldP spid="128027" grpId="0"/>
      <p:bldP spid="128028" grpId="0"/>
      <p:bldP spid="128029" grpId="0" animBg="1"/>
      <p:bldP spid="128030" grpId="0" animBg="1"/>
      <p:bldP spid="128031" grpId="0"/>
      <p:bldP spid="128032" grpId="0"/>
      <p:bldP spid="128033" grpId="0"/>
      <p:bldP spid="128034" grpId="0"/>
      <p:bldP spid="128038" grpId="0" animBg="1"/>
      <p:bldP spid="128039" grpId="0"/>
      <p:bldP spid="128040" grpId="0" animBg="1"/>
      <p:bldP spid="128041" grpId="0" animBg="1"/>
      <p:bldP spid="128042" grpId="0" animBg="1"/>
      <p:bldP spid="128043" grpId="0" animBg="1"/>
      <p:bldP spid="128044" grpId="0" animBg="1"/>
      <p:bldP spid="128045" grpId="0"/>
      <p:bldP spid="128046" grpId="0"/>
      <p:bldP spid="128047" grpId="0"/>
      <p:bldP spid="128048" grpId="0"/>
      <p:bldP spid="128049" grpId="0"/>
      <p:bldP spid="128050" grpId="0"/>
      <p:bldP spid="128051" grpId="0" animBg="1"/>
      <p:bldP spid="128052" grpId="0"/>
      <p:bldP spid="128053" grpId="0" animBg="1"/>
      <p:bldP spid="128054" grpId="0" animBg="1"/>
      <p:bldP spid="128055" grpId="0"/>
      <p:bldP spid="128056" grpId="0"/>
      <p:bldP spid="128057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162800" cy="914400"/>
          </a:xfrm>
        </p:spPr>
        <p:txBody>
          <a:bodyPr/>
          <a:lstStyle/>
          <a:p>
            <a:r>
              <a:rPr lang="en-US" u="sng" dirty="0" err="1">
                <a:solidFill>
                  <a:srgbClr val="FFFF00"/>
                </a:solidFill>
              </a:rPr>
              <a:t>Hadronic</a:t>
            </a:r>
            <a:r>
              <a:rPr lang="en-US" u="sng" dirty="0">
                <a:solidFill>
                  <a:srgbClr val="FFFF00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Blazar</a:t>
            </a:r>
            <a:r>
              <a:rPr lang="en-US" u="sng" dirty="0">
                <a:solidFill>
                  <a:srgbClr val="FFFF00"/>
                </a:solidFill>
              </a:rPr>
              <a:t> Models</a:t>
            </a:r>
          </a:p>
        </p:txBody>
      </p:sp>
      <p:pic>
        <p:nvPicPr>
          <p:cNvPr id="129027" name="Picture 3" descr="agn_model_u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22525" y="1728788"/>
            <a:ext cx="4435475" cy="4900612"/>
          </a:xfrm>
          <a:noFill/>
          <a:ln/>
        </p:spPr>
      </p:pic>
      <p:sp>
        <p:nvSpPr>
          <p:cNvPr id="129028" name="Line 4"/>
          <p:cNvSpPr>
            <a:spLocks noChangeShapeType="1"/>
          </p:cNvSpPr>
          <p:nvPr/>
        </p:nvSpPr>
        <p:spPr bwMode="auto">
          <a:xfrm flipH="1" flipV="1">
            <a:off x="3200400" y="1524000"/>
            <a:ext cx="10668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2590800" y="914400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Relativistic jet outflow with </a:t>
            </a:r>
            <a:r>
              <a:rPr lang="en-US" sz="2000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  <a:cs typeface="Arial" charset="0"/>
              </a:rPr>
              <a:t>≈ 10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-152400" y="807184"/>
            <a:ext cx="2590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Injection, acceleration of </a:t>
            </a:r>
            <a:r>
              <a:rPr lang="en-US" sz="2000" dirty="0" err="1">
                <a:solidFill>
                  <a:srgbClr val="FFFF00"/>
                </a:solidFill>
              </a:rPr>
              <a:t>ultrarelativistic</a:t>
            </a:r>
            <a:r>
              <a:rPr lang="en-US" sz="2000" dirty="0">
                <a:solidFill>
                  <a:srgbClr val="FFFF00"/>
                </a:solidFill>
              </a:rPr>
              <a:t> electrons </a:t>
            </a:r>
            <a:r>
              <a:rPr lang="en-US" sz="2000" dirty="0">
                <a:solidFill>
                  <a:srgbClr val="FF3300"/>
                </a:solidFill>
              </a:rPr>
              <a:t>and protons</a:t>
            </a:r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 flipH="1" flipV="1">
            <a:off x="1828800" y="2286000"/>
            <a:ext cx="259080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2" name="Line 8"/>
          <p:cNvSpPr>
            <a:spLocks noChangeShapeType="1"/>
          </p:cNvSpPr>
          <p:nvPr/>
        </p:nvSpPr>
        <p:spPr bwMode="auto">
          <a:xfrm flipV="1">
            <a:off x="549275" y="2438400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549275" y="3733800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 flipV="1">
            <a:off x="854075" y="2819400"/>
            <a:ext cx="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>
            <a:off x="854075" y="2819400"/>
            <a:ext cx="8382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1692275" y="3429000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 rot="16200000">
            <a:off x="-342900" y="2825750"/>
            <a:ext cx="123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Q</a:t>
            </a:r>
            <a:r>
              <a:rPr lang="en-US" sz="2000" baseline="-25000">
                <a:solidFill>
                  <a:srgbClr val="FFFF00"/>
                </a:solidFill>
              </a:rPr>
              <a:t>e,p</a:t>
            </a:r>
            <a:r>
              <a:rPr lang="en-US" sz="2000">
                <a:solidFill>
                  <a:srgbClr val="FFFF00"/>
                </a:solidFill>
              </a:rPr>
              <a:t> (</a:t>
            </a: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FFFF00"/>
                </a:solidFill>
              </a:rPr>
              <a:t>,t)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1905000" y="36576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9039" name="Line 15"/>
          <p:cNvSpPr>
            <a:spLocks noChangeShapeType="1"/>
          </p:cNvSpPr>
          <p:nvPr/>
        </p:nvSpPr>
        <p:spPr bwMode="auto">
          <a:xfrm flipH="1">
            <a:off x="2209800" y="3429000"/>
            <a:ext cx="2133600" cy="1676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533400" y="4479925"/>
            <a:ext cx="1905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Synchrotron emission of primary e</a:t>
            </a:r>
            <a:r>
              <a:rPr lang="en-US" sz="2000" baseline="30000">
                <a:solidFill>
                  <a:srgbClr val="FF3300"/>
                </a:solidFill>
              </a:rPr>
              <a:t>-</a:t>
            </a: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 flipV="1">
            <a:off x="685800" y="5165725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685800" y="6461125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 rot="16200000">
            <a:off x="30163" y="551656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FFFF00"/>
                </a:solidFill>
              </a:rPr>
              <a:t>F</a:t>
            </a:r>
            <a:r>
              <a:rPr lang="en-US" sz="2000" baseline="-250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>
            <a:off x="1752600" y="6384925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9045" name="Freeform 21"/>
          <p:cNvSpPr>
            <a:spLocks/>
          </p:cNvSpPr>
          <p:nvPr/>
        </p:nvSpPr>
        <p:spPr bwMode="auto">
          <a:xfrm>
            <a:off x="673100" y="5699125"/>
            <a:ext cx="774700" cy="762000"/>
          </a:xfrm>
          <a:custGeom>
            <a:avLst/>
            <a:gdLst/>
            <a:ahLst/>
            <a:cxnLst>
              <a:cxn ang="0">
                <a:pos x="8" y="480"/>
              </a:cxn>
              <a:cxn ang="0">
                <a:pos x="8" y="288"/>
              </a:cxn>
              <a:cxn ang="0">
                <a:pos x="56" y="144"/>
              </a:cxn>
              <a:cxn ang="0">
                <a:pos x="152" y="48"/>
              </a:cxn>
              <a:cxn ang="0">
                <a:pos x="296" y="0"/>
              </a:cxn>
              <a:cxn ang="0">
                <a:pos x="392" y="48"/>
              </a:cxn>
              <a:cxn ang="0">
                <a:pos x="488" y="192"/>
              </a:cxn>
            </a:cxnLst>
            <a:rect l="0" t="0" r="r" b="b"/>
            <a:pathLst>
              <a:path w="488" h="480">
                <a:moveTo>
                  <a:pt x="8" y="480"/>
                </a:moveTo>
                <a:cubicBezTo>
                  <a:pt x="4" y="412"/>
                  <a:pt x="0" y="344"/>
                  <a:pt x="8" y="288"/>
                </a:cubicBezTo>
                <a:cubicBezTo>
                  <a:pt x="16" y="232"/>
                  <a:pt x="32" y="184"/>
                  <a:pt x="56" y="144"/>
                </a:cubicBezTo>
                <a:cubicBezTo>
                  <a:pt x="80" y="104"/>
                  <a:pt x="112" y="72"/>
                  <a:pt x="152" y="48"/>
                </a:cubicBezTo>
                <a:cubicBezTo>
                  <a:pt x="192" y="24"/>
                  <a:pt x="256" y="0"/>
                  <a:pt x="296" y="0"/>
                </a:cubicBezTo>
                <a:cubicBezTo>
                  <a:pt x="336" y="0"/>
                  <a:pt x="360" y="16"/>
                  <a:pt x="392" y="48"/>
                </a:cubicBezTo>
                <a:cubicBezTo>
                  <a:pt x="424" y="80"/>
                  <a:pt x="472" y="168"/>
                  <a:pt x="488" y="192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6" name="Freeform 22"/>
          <p:cNvSpPr>
            <a:spLocks/>
          </p:cNvSpPr>
          <p:nvPr/>
        </p:nvSpPr>
        <p:spPr bwMode="auto">
          <a:xfrm>
            <a:off x="1447800" y="5622925"/>
            <a:ext cx="914400" cy="8382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96" y="144"/>
              </a:cxn>
              <a:cxn ang="0">
                <a:pos x="192" y="48"/>
              </a:cxn>
              <a:cxn ang="0">
                <a:pos x="336" y="0"/>
              </a:cxn>
              <a:cxn ang="0">
                <a:pos x="432" y="48"/>
              </a:cxn>
              <a:cxn ang="0">
                <a:pos x="528" y="288"/>
              </a:cxn>
              <a:cxn ang="0">
                <a:pos x="576" y="528"/>
              </a:cxn>
            </a:cxnLst>
            <a:rect l="0" t="0" r="r" b="b"/>
            <a:pathLst>
              <a:path w="576" h="528">
                <a:moveTo>
                  <a:pt x="0" y="240"/>
                </a:moveTo>
                <a:cubicBezTo>
                  <a:pt x="32" y="208"/>
                  <a:pt x="64" y="176"/>
                  <a:pt x="96" y="144"/>
                </a:cubicBezTo>
                <a:cubicBezTo>
                  <a:pt x="128" y="112"/>
                  <a:pt x="152" y="72"/>
                  <a:pt x="192" y="48"/>
                </a:cubicBezTo>
                <a:cubicBezTo>
                  <a:pt x="232" y="24"/>
                  <a:pt x="296" y="0"/>
                  <a:pt x="336" y="0"/>
                </a:cubicBezTo>
                <a:cubicBezTo>
                  <a:pt x="376" y="0"/>
                  <a:pt x="400" y="0"/>
                  <a:pt x="432" y="48"/>
                </a:cubicBezTo>
                <a:cubicBezTo>
                  <a:pt x="464" y="96"/>
                  <a:pt x="504" y="208"/>
                  <a:pt x="528" y="288"/>
                </a:cubicBezTo>
                <a:cubicBezTo>
                  <a:pt x="552" y="368"/>
                  <a:pt x="564" y="448"/>
                  <a:pt x="576" y="528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7" name="Text Box 23"/>
          <p:cNvSpPr txBox="1">
            <a:spLocks noChangeArrowheads="1"/>
          </p:cNvSpPr>
          <p:nvPr/>
        </p:nvSpPr>
        <p:spPr bwMode="auto">
          <a:xfrm>
            <a:off x="6553200" y="7620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Proton-induced radiation mechanisms:</a:t>
            </a:r>
          </a:p>
        </p:txBody>
      </p:sp>
      <p:sp>
        <p:nvSpPr>
          <p:cNvPr id="129048" name="Line 24"/>
          <p:cNvSpPr>
            <a:spLocks noChangeShapeType="1"/>
          </p:cNvSpPr>
          <p:nvPr/>
        </p:nvSpPr>
        <p:spPr bwMode="auto">
          <a:xfrm flipV="1">
            <a:off x="4343400" y="1447800"/>
            <a:ext cx="2590800" cy="2057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49" name="Line 25"/>
          <p:cNvSpPr>
            <a:spLocks noChangeShapeType="1"/>
          </p:cNvSpPr>
          <p:nvPr/>
        </p:nvSpPr>
        <p:spPr bwMode="auto">
          <a:xfrm flipV="1">
            <a:off x="7315200" y="1371600"/>
            <a:ext cx="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50" name="Line 26"/>
          <p:cNvSpPr>
            <a:spLocks noChangeShapeType="1"/>
          </p:cNvSpPr>
          <p:nvPr/>
        </p:nvSpPr>
        <p:spPr bwMode="auto">
          <a:xfrm>
            <a:off x="7315200" y="2667000"/>
            <a:ext cx="1524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51" name="Text Box 27"/>
          <p:cNvSpPr txBox="1">
            <a:spLocks noChangeArrowheads="1"/>
          </p:cNvSpPr>
          <p:nvPr/>
        </p:nvSpPr>
        <p:spPr bwMode="auto">
          <a:xfrm rot="16200000">
            <a:off x="6659563" y="185896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FFFF00"/>
                </a:solidFill>
              </a:rPr>
              <a:t>F</a:t>
            </a:r>
            <a:r>
              <a:rPr lang="en-US" sz="2000" baseline="-250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9052" name="Text Box 28"/>
          <p:cNvSpPr txBox="1">
            <a:spLocks noChangeArrowheads="1"/>
          </p:cNvSpPr>
          <p:nvPr/>
        </p:nvSpPr>
        <p:spPr bwMode="auto">
          <a:xfrm>
            <a:off x="8382000" y="25908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129053" name="Freeform 29"/>
          <p:cNvSpPr>
            <a:spLocks/>
          </p:cNvSpPr>
          <p:nvPr/>
        </p:nvSpPr>
        <p:spPr bwMode="auto">
          <a:xfrm>
            <a:off x="7302500" y="1905000"/>
            <a:ext cx="774700" cy="762000"/>
          </a:xfrm>
          <a:custGeom>
            <a:avLst/>
            <a:gdLst/>
            <a:ahLst/>
            <a:cxnLst>
              <a:cxn ang="0">
                <a:pos x="8" y="480"/>
              </a:cxn>
              <a:cxn ang="0">
                <a:pos x="8" y="288"/>
              </a:cxn>
              <a:cxn ang="0">
                <a:pos x="56" y="144"/>
              </a:cxn>
              <a:cxn ang="0">
                <a:pos x="152" y="48"/>
              </a:cxn>
              <a:cxn ang="0">
                <a:pos x="296" y="0"/>
              </a:cxn>
              <a:cxn ang="0">
                <a:pos x="392" y="48"/>
              </a:cxn>
              <a:cxn ang="0">
                <a:pos x="488" y="192"/>
              </a:cxn>
            </a:cxnLst>
            <a:rect l="0" t="0" r="r" b="b"/>
            <a:pathLst>
              <a:path w="488" h="480">
                <a:moveTo>
                  <a:pt x="8" y="480"/>
                </a:moveTo>
                <a:cubicBezTo>
                  <a:pt x="4" y="412"/>
                  <a:pt x="0" y="344"/>
                  <a:pt x="8" y="288"/>
                </a:cubicBezTo>
                <a:cubicBezTo>
                  <a:pt x="16" y="232"/>
                  <a:pt x="32" y="184"/>
                  <a:pt x="56" y="144"/>
                </a:cubicBezTo>
                <a:cubicBezTo>
                  <a:pt x="80" y="104"/>
                  <a:pt x="112" y="72"/>
                  <a:pt x="152" y="48"/>
                </a:cubicBezTo>
                <a:cubicBezTo>
                  <a:pt x="192" y="24"/>
                  <a:pt x="256" y="0"/>
                  <a:pt x="296" y="0"/>
                </a:cubicBezTo>
                <a:cubicBezTo>
                  <a:pt x="336" y="0"/>
                  <a:pt x="360" y="16"/>
                  <a:pt x="392" y="48"/>
                </a:cubicBezTo>
                <a:cubicBezTo>
                  <a:pt x="424" y="80"/>
                  <a:pt x="472" y="168"/>
                  <a:pt x="488" y="192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54" name="Freeform 30"/>
          <p:cNvSpPr>
            <a:spLocks/>
          </p:cNvSpPr>
          <p:nvPr/>
        </p:nvSpPr>
        <p:spPr bwMode="auto">
          <a:xfrm>
            <a:off x="8077200" y="1828800"/>
            <a:ext cx="914400" cy="8382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96" y="144"/>
              </a:cxn>
              <a:cxn ang="0">
                <a:pos x="192" y="48"/>
              </a:cxn>
              <a:cxn ang="0">
                <a:pos x="336" y="0"/>
              </a:cxn>
              <a:cxn ang="0">
                <a:pos x="432" y="48"/>
              </a:cxn>
              <a:cxn ang="0">
                <a:pos x="528" y="288"/>
              </a:cxn>
              <a:cxn ang="0">
                <a:pos x="576" y="528"/>
              </a:cxn>
            </a:cxnLst>
            <a:rect l="0" t="0" r="r" b="b"/>
            <a:pathLst>
              <a:path w="576" h="528">
                <a:moveTo>
                  <a:pt x="0" y="240"/>
                </a:moveTo>
                <a:cubicBezTo>
                  <a:pt x="32" y="208"/>
                  <a:pt x="64" y="176"/>
                  <a:pt x="96" y="144"/>
                </a:cubicBezTo>
                <a:cubicBezTo>
                  <a:pt x="128" y="112"/>
                  <a:pt x="152" y="72"/>
                  <a:pt x="192" y="48"/>
                </a:cubicBezTo>
                <a:cubicBezTo>
                  <a:pt x="232" y="24"/>
                  <a:pt x="296" y="0"/>
                  <a:pt x="336" y="0"/>
                </a:cubicBezTo>
                <a:cubicBezTo>
                  <a:pt x="376" y="0"/>
                  <a:pt x="400" y="0"/>
                  <a:pt x="432" y="48"/>
                </a:cubicBezTo>
                <a:cubicBezTo>
                  <a:pt x="464" y="96"/>
                  <a:pt x="504" y="208"/>
                  <a:pt x="528" y="288"/>
                </a:cubicBezTo>
                <a:cubicBezTo>
                  <a:pt x="552" y="368"/>
                  <a:pt x="564" y="448"/>
                  <a:pt x="576" y="528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55" name="Text Box 31"/>
          <p:cNvSpPr txBox="1">
            <a:spLocks noChangeArrowheads="1"/>
          </p:cNvSpPr>
          <p:nvPr/>
        </p:nvSpPr>
        <p:spPr bwMode="auto">
          <a:xfrm>
            <a:off x="1463675" y="3657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33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129056" name="Text Box 32"/>
          <p:cNvSpPr txBox="1">
            <a:spLocks noChangeArrowheads="1"/>
          </p:cNvSpPr>
          <p:nvPr/>
        </p:nvSpPr>
        <p:spPr bwMode="auto">
          <a:xfrm>
            <a:off x="701675" y="3657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400" baseline="-25000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129057" name="Text Box 33"/>
          <p:cNvSpPr txBox="1">
            <a:spLocks noChangeArrowheads="1"/>
          </p:cNvSpPr>
          <p:nvPr/>
        </p:nvSpPr>
        <p:spPr bwMode="auto">
          <a:xfrm>
            <a:off x="1158875" y="2667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400" baseline="30000">
                <a:solidFill>
                  <a:srgbClr val="FFFF00"/>
                </a:solidFill>
              </a:rPr>
              <a:t>-q</a:t>
            </a:r>
          </a:p>
        </p:txBody>
      </p:sp>
      <p:sp>
        <p:nvSpPr>
          <p:cNvPr id="129059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129060" name="Rectangle 36"/>
          <p:cNvSpPr>
            <a:spLocks noChangeArrowheads="1"/>
          </p:cNvSpPr>
          <p:nvPr/>
        </p:nvSpPr>
        <p:spPr bwMode="auto">
          <a:xfrm>
            <a:off x="6172200" y="2971800"/>
            <a:ext cx="2819400" cy="3810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Text Box 37"/>
          <p:cNvSpPr txBox="1">
            <a:spLocks noChangeArrowheads="1"/>
          </p:cNvSpPr>
          <p:nvPr/>
        </p:nvSpPr>
        <p:spPr bwMode="auto">
          <a:xfrm>
            <a:off x="6781800" y="3032125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Proton synchrotron</a:t>
            </a:r>
          </a:p>
        </p:txBody>
      </p:sp>
      <p:sp>
        <p:nvSpPr>
          <p:cNvPr id="129062" name="Text Box 38"/>
          <p:cNvSpPr txBox="1">
            <a:spLocks noChangeArrowheads="1"/>
          </p:cNvSpPr>
          <p:nvPr/>
        </p:nvSpPr>
        <p:spPr bwMode="auto">
          <a:xfrm>
            <a:off x="7086600" y="3794125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p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→ p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0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0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→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2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g</a:t>
            </a:r>
          </a:p>
        </p:txBody>
      </p:sp>
      <p:sp>
        <p:nvSpPr>
          <p:cNvPr id="129063" name="Text Box 39"/>
          <p:cNvSpPr txBox="1">
            <a:spLocks noChangeArrowheads="1"/>
          </p:cNvSpPr>
          <p:nvPr/>
        </p:nvSpPr>
        <p:spPr bwMode="auto">
          <a:xfrm>
            <a:off x="5943600" y="4556125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p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→ n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+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;  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p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+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→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+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2000" baseline="-25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000" baseline="30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+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 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→ e</a:t>
            </a:r>
            <a:r>
              <a:rPr lang="en-US" sz="2000" baseline="30000">
                <a:solidFill>
                  <a:schemeClr val="accent2"/>
                </a:solidFill>
                <a:cs typeface="Arial" charset="0"/>
              </a:rPr>
              <a:t>+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2000" baseline="-25000">
                <a:solidFill>
                  <a:schemeClr val="accent2"/>
                </a:solidFill>
                <a:cs typeface="Arial" charset="0"/>
              </a:rPr>
              <a:t>e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2000" baseline="-25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m</a:t>
            </a:r>
          </a:p>
        </p:txBody>
      </p:sp>
      <p:sp>
        <p:nvSpPr>
          <p:cNvPr id="129064" name="Line 40"/>
          <p:cNvSpPr>
            <a:spLocks noChangeShapeType="1"/>
          </p:cNvSpPr>
          <p:nvPr/>
        </p:nvSpPr>
        <p:spPr bwMode="auto">
          <a:xfrm>
            <a:off x="7924800" y="5089525"/>
            <a:ext cx="228600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065" name="Text Box 41"/>
          <p:cNvSpPr txBox="1">
            <a:spLocks noChangeArrowheads="1"/>
          </p:cNvSpPr>
          <p:nvPr/>
        </p:nvSpPr>
        <p:spPr bwMode="auto">
          <a:xfrm>
            <a:off x="6705600" y="5470525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cs typeface="Arial" charset="0"/>
              </a:rPr>
              <a:t>→ secondary </a:t>
            </a:r>
            <a:r>
              <a:rPr lang="en-US" sz="2000">
                <a:solidFill>
                  <a:schemeClr val="accent2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000">
                <a:solidFill>
                  <a:schemeClr val="accent2"/>
                </a:solidFill>
                <a:cs typeface="Arial" charset="0"/>
              </a:rPr>
              <a:t>-, e-synchrotron</a:t>
            </a:r>
          </a:p>
        </p:txBody>
      </p:sp>
      <p:sp>
        <p:nvSpPr>
          <p:cNvPr id="129066" name="Text Box 42"/>
          <p:cNvSpPr txBox="1">
            <a:spLocks noChangeArrowheads="1"/>
          </p:cNvSpPr>
          <p:nvPr/>
        </p:nvSpPr>
        <p:spPr bwMode="auto">
          <a:xfrm>
            <a:off x="6781800" y="62484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 Cascades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2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12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12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2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9" dur="500"/>
                                        <p:tgtEl>
                                          <p:spTgt spid="12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3" dur="500"/>
                                        <p:tgtEl>
                                          <p:spTgt spid="12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6" dur="500"/>
                                        <p:tgtEl>
                                          <p:spTgt spid="12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0" dur="500"/>
                                        <p:tgtEl>
                                          <p:spTgt spid="12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500"/>
                                        <p:tgtEl>
                                          <p:spTgt spid="129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129031" grpId="0" animBg="1"/>
      <p:bldP spid="129032" grpId="0" animBg="1"/>
      <p:bldP spid="129033" grpId="0" animBg="1"/>
      <p:bldP spid="129034" grpId="0" animBg="1"/>
      <p:bldP spid="129035" grpId="0" animBg="1"/>
      <p:bldP spid="129036" grpId="0" animBg="1"/>
      <p:bldP spid="129037" grpId="0"/>
      <p:bldP spid="129038" grpId="0"/>
      <p:bldP spid="129039" grpId="0" animBg="1"/>
      <p:bldP spid="129040" grpId="0"/>
      <p:bldP spid="129041" grpId="0" animBg="1"/>
      <p:bldP spid="129042" grpId="0" animBg="1"/>
      <p:bldP spid="129043" grpId="0"/>
      <p:bldP spid="129044" grpId="0"/>
      <p:bldP spid="129045" grpId="0" animBg="1"/>
      <p:bldP spid="129046" grpId="0" animBg="1"/>
      <p:bldP spid="129047" grpId="0"/>
      <p:bldP spid="129048" grpId="0" animBg="1"/>
      <p:bldP spid="129049" grpId="0" animBg="1"/>
      <p:bldP spid="129050" grpId="0" animBg="1"/>
      <p:bldP spid="129051" grpId="0"/>
      <p:bldP spid="129052" grpId="0"/>
      <p:bldP spid="129053" grpId="0" animBg="1"/>
      <p:bldP spid="129054" grpId="0" animBg="1"/>
      <p:bldP spid="129055" grpId="0"/>
      <p:bldP spid="129056" grpId="0"/>
      <p:bldP spid="129057" grpId="0"/>
      <p:bldP spid="129060" grpId="0" animBg="1"/>
      <p:bldP spid="129061" grpId="0"/>
      <p:bldP spid="129062" grpId="0"/>
      <p:bldP spid="129063" grpId="0"/>
      <p:bldP spid="129064" grpId="0" animBg="1"/>
      <p:bldP spid="129065" grpId="0"/>
      <p:bldP spid="1290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710f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" y="1219200"/>
            <a:ext cx="7353300" cy="5682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4000" u="sng" dirty="0" err="1">
                <a:solidFill>
                  <a:schemeClr val="accent2"/>
                </a:solidFill>
              </a:rPr>
              <a:t>Lepto-Hadronic</a:t>
            </a:r>
            <a:r>
              <a:rPr lang="en-US" sz="4000" u="sng" dirty="0">
                <a:solidFill>
                  <a:schemeClr val="accent2"/>
                </a:solidFill>
              </a:rPr>
              <a:t> Model Fits </a:t>
            </a:r>
            <a:br>
              <a:rPr lang="en-US" sz="4000" u="sng" dirty="0">
                <a:solidFill>
                  <a:schemeClr val="accent2"/>
                </a:solidFill>
              </a:rPr>
            </a:br>
            <a:r>
              <a:rPr lang="en-US" sz="4000" u="sng" dirty="0">
                <a:solidFill>
                  <a:schemeClr val="accent2"/>
                </a:solidFill>
              </a:rPr>
              <a:t>to </a:t>
            </a:r>
            <a:r>
              <a:rPr lang="en-US" sz="4000" u="sng" dirty="0" err="1">
                <a:solidFill>
                  <a:schemeClr val="accent2"/>
                </a:solidFill>
              </a:rPr>
              <a:t>Blazar</a:t>
            </a:r>
            <a:r>
              <a:rPr lang="en-US" sz="4000" u="sng" dirty="0">
                <a:solidFill>
                  <a:schemeClr val="accent2"/>
                </a:solidFill>
              </a:rPr>
              <a:t> SEDs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3300" y="217604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= </a:t>
            </a:r>
            <a:r>
              <a:rPr lang="en-US" dirty="0" err="1">
                <a:solidFill>
                  <a:srgbClr val="FF0000"/>
                </a:solidFill>
              </a:rPr>
              <a:t>leptonic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FF00"/>
                </a:solidFill>
              </a:rPr>
              <a:t>Green = </a:t>
            </a:r>
            <a:r>
              <a:rPr lang="en-US" dirty="0" err="1">
                <a:solidFill>
                  <a:srgbClr val="00FF00"/>
                </a:solidFill>
              </a:rPr>
              <a:t>lepto-hadronic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8505" y="14594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(HBL)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295400" y="2209800"/>
            <a:ext cx="4876800" cy="2286000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0" y="2362200"/>
            <a:ext cx="4572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In many cases, leptonic and hadronic models can produce equally good fits to the SEDs.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700837" y="2662237"/>
            <a:ext cx="2362200" cy="274796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81800" y="2752292"/>
            <a:ext cx="22145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u="sng" dirty="0"/>
              <a:t>Possible Diagnostics to distinguish: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Neutrinos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Variability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Polarization</a:t>
            </a:r>
          </a:p>
        </p:txBody>
      </p:sp>
    </p:spTree>
    <p:extLst>
      <p:ext uri="{BB962C8B-B14F-4D97-AF65-F5344CB8AC3E}">
        <p14:creationId xmlns:p14="http://schemas.microsoft.com/office/powerpoint/2010/main" val="8040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E220A-C236-0578-E76D-C7B92A21D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53" y="1291470"/>
            <a:ext cx="6960228" cy="5266628"/>
          </a:xfrm>
          <a:prstGeom prst="rect">
            <a:avLst/>
          </a:prstGeom>
        </p:spPr>
      </p:pic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1219200" y="0"/>
            <a:ext cx="6819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The </a:t>
            </a:r>
            <a:r>
              <a:rPr lang="en-US" altLang="en-US" sz="4000" b="1" u="sng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IceCube</a:t>
            </a:r>
            <a:r>
              <a:rPr lang="en-US" altLang="en-US" sz="4000" b="1" u="sng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Neutrino Detector at the South Pole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219200" y="6396335"/>
            <a:ext cx="64834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Fully operational since 2010.</a:t>
            </a:r>
          </a:p>
        </p:txBody>
      </p:sp>
    </p:spTree>
    <p:extLst>
      <p:ext uri="{BB962C8B-B14F-4D97-AF65-F5344CB8AC3E}">
        <p14:creationId xmlns:p14="http://schemas.microsoft.com/office/powerpoint/2010/main" val="172797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228600" y="25400"/>
            <a:ext cx="876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>
                <a:solidFill>
                  <a:srgbClr val="FFFF00"/>
                </a:solidFill>
                <a:ea typeface="ＭＳ Ｐゴシック" panose="020B0600070205080204" pitchFamily="34" charset="-128"/>
              </a:rPr>
              <a:t>High-Energy Neutrino Detectors</a:t>
            </a:r>
          </a:p>
        </p:txBody>
      </p:sp>
      <p:pic>
        <p:nvPicPr>
          <p:cNvPr id="46083" name="Picture 5" descr="ani_go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5078413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86592" y="4022900"/>
            <a:ext cx="34691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en-US" sz="24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-matter scattering, followed by particle cascades in ice/water → Cherenkov light detection.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2265605"/>
            <a:ext cx="3802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u="sng" dirty="0" err="1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IceCube</a:t>
            </a:r>
            <a:r>
              <a:rPr lang="en-US" altLang="en-US" sz="2400" u="sng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E</a:t>
            </a:r>
            <a:r>
              <a:rPr lang="en-US" altLang="en-US" sz="2400" baseline="-25000" dirty="0" err="1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n</a:t>
            </a:r>
            <a:r>
              <a:rPr lang="en-US" altLang="en-US" sz="2400" dirty="0">
                <a:solidFill>
                  <a:srgbClr val="FFFF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 ~ </a:t>
            </a:r>
            <a:r>
              <a:rPr lang="en-US" altLang="en-US" sz="240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100 </a:t>
            </a:r>
            <a:r>
              <a:rPr lang="en-US" altLang="en-US" sz="2400" dirty="0" err="1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TeV</a:t>
            </a:r>
            <a:r>
              <a:rPr lang="en-US" altLang="en-US" sz="240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 – few </a:t>
            </a:r>
            <a:r>
              <a:rPr lang="en-US" altLang="en-US" sz="2400" dirty="0" err="1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PeV</a:t>
            </a:r>
            <a:endParaRPr lang="en-US" altLang="en-US" sz="2400" dirty="0">
              <a:solidFill>
                <a:srgbClr val="FFFF00"/>
              </a:solidFill>
              <a:latin typeface="+mn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812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3310"/>
          </a:xfrm>
        </p:spPr>
        <p:txBody>
          <a:bodyPr/>
          <a:lstStyle/>
          <a:p>
            <a:pPr algn="ctr"/>
            <a:r>
              <a:rPr lang="en-ZA" sz="4000" u="sng" dirty="0"/>
              <a:t>The </a:t>
            </a:r>
            <a:r>
              <a:rPr lang="en-ZA" sz="4000" u="sng" dirty="0" err="1"/>
              <a:t>IceCube</a:t>
            </a:r>
            <a:r>
              <a:rPr lang="en-ZA" sz="4000" u="sng" dirty="0"/>
              <a:t> Neutrino Spectrum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8" y="1294356"/>
            <a:ext cx="7146050" cy="48234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54400" y="2373751"/>
            <a:ext cx="0" cy="3509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63636" y="2549242"/>
            <a:ext cx="156094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0006" y="2530772"/>
            <a:ext cx="2928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dirty="0" err="1">
                <a:solidFill>
                  <a:srgbClr val="FF0000"/>
                </a:solidFill>
              </a:rPr>
              <a:t>E</a:t>
            </a:r>
            <a:r>
              <a:rPr lang="en-ZA" sz="2000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ZA" sz="2000" dirty="0">
                <a:solidFill>
                  <a:srgbClr val="FF0000"/>
                </a:solidFill>
              </a:rPr>
              <a:t> &gt;&gt; 100 </a:t>
            </a:r>
            <a:r>
              <a:rPr lang="en-ZA" sz="2000" dirty="0" err="1">
                <a:solidFill>
                  <a:srgbClr val="FF0000"/>
                </a:solidFill>
              </a:rPr>
              <a:t>TeV</a:t>
            </a:r>
            <a:r>
              <a:rPr lang="en-ZA" sz="2000" dirty="0">
                <a:solidFill>
                  <a:srgbClr val="FF0000"/>
                </a:solidFill>
              </a:rPr>
              <a:t> =&gt; Likely of astrophysical origin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4146" y="2927927"/>
            <a:ext cx="2068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70C0"/>
                </a:solidFill>
              </a:rPr>
              <a:t>Large background of atmospheric neutrinos from cosmic-ray interactions with the atmosphere.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265677"/>
            <a:ext cx="8485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First evidence for astrophysical neutrinos published in 2013. </a:t>
            </a:r>
          </a:p>
        </p:txBody>
      </p:sp>
    </p:spTree>
    <p:extLst>
      <p:ext uri="{BB962C8B-B14F-4D97-AF65-F5344CB8AC3E}">
        <p14:creationId xmlns:p14="http://schemas.microsoft.com/office/powerpoint/2010/main" val="8813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E5DF7B-9D61-1EBF-1EE8-5B8E36A1E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1152727"/>
            <a:ext cx="8937938" cy="4552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0607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u="sng" dirty="0">
                <a:solidFill>
                  <a:srgbClr val="002060"/>
                </a:solidFill>
              </a:rPr>
              <a:t>Origin of </a:t>
            </a:r>
            <a:r>
              <a:rPr lang="en-US" u="sng" dirty="0" err="1">
                <a:solidFill>
                  <a:srgbClr val="002060"/>
                </a:solidFill>
              </a:rPr>
              <a:t>IceCube</a:t>
            </a:r>
            <a:r>
              <a:rPr lang="en-US" u="sng" dirty="0">
                <a:solidFill>
                  <a:srgbClr val="002060"/>
                </a:solidFill>
              </a:rPr>
              <a:t>-Detected Neutrinos</a:t>
            </a:r>
            <a:endParaRPr lang="en-ZA" sz="32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91200"/>
            <a:ext cx="7187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</a:rPr>
              <a:t>Significant correlation of </a:t>
            </a:r>
            <a:r>
              <a:rPr lang="en-US" sz="2000" dirty="0" err="1">
                <a:solidFill>
                  <a:srgbClr val="002060"/>
                </a:solidFill>
              </a:rPr>
              <a:t>IceCube</a:t>
            </a:r>
            <a:r>
              <a:rPr lang="en-US" sz="2000" dirty="0">
                <a:solidFill>
                  <a:srgbClr val="002060"/>
                </a:solidFill>
              </a:rPr>
              <a:t> neutrinos with </a:t>
            </a:r>
            <a:r>
              <a:rPr lang="en-US" sz="2000" b="1" dirty="0">
                <a:solidFill>
                  <a:srgbClr val="002060"/>
                </a:solidFill>
              </a:rPr>
              <a:t>blazars</a:t>
            </a:r>
            <a:r>
              <a:rPr lang="en-US" sz="2000" dirty="0">
                <a:solidFill>
                  <a:srgbClr val="002060"/>
                </a:solidFill>
              </a:rPr>
              <a:t> (chance coincidence p = 6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∙</a:t>
            </a:r>
            <a:r>
              <a:rPr lang="en-US" sz="2000" dirty="0">
                <a:solidFill>
                  <a:srgbClr val="002060"/>
                </a:solidFill>
              </a:rPr>
              <a:t>10</a:t>
            </a:r>
            <a:r>
              <a:rPr lang="en-US" sz="2000" baseline="30000" dirty="0">
                <a:solidFill>
                  <a:srgbClr val="002060"/>
                </a:solidFill>
              </a:rPr>
              <a:t>-7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) – but can not be responsible for all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IceCube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neutrinos (e.g.,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Murase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et al. 2018)</a:t>
            </a:r>
            <a:endParaRPr lang="en-ZA" sz="2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696D6-C4DF-C39E-C4D9-F47F64E2D6BA}"/>
              </a:ext>
            </a:extLst>
          </p:cNvPr>
          <p:cNvSpPr txBox="1"/>
          <p:nvPr/>
        </p:nvSpPr>
        <p:spPr>
          <a:xfrm>
            <a:off x="6693031" y="5090474"/>
            <a:ext cx="213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(Buson et al. 2022)</a:t>
            </a:r>
          </a:p>
        </p:txBody>
      </p:sp>
    </p:spTree>
    <p:extLst>
      <p:ext uri="{BB962C8B-B14F-4D97-AF65-F5344CB8AC3E}">
        <p14:creationId xmlns:p14="http://schemas.microsoft.com/office/powerpoint/2010/main" val="219530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5" y="1489880"/>
            <a:ext cx="6947995" cy="460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890206" cy="118583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Photo-pion induced neutrino production in relativistic jets</a:t>
            </a:r>
            <a:endParaRPr lang="en-ZA" u="sng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3676" y="2591455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p</a:t>
            </a:r>
            <a:r>
              <a:rPr lang="en-US" sz="2100" dirty="0" err="1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p </a:t>
            </a:r>
            <a:r>
              <a:rPr lang="en-US" sz="21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n </a:t>
            </a:r>
            <a:r>
              <a:rPr lang="en-US" sz="21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ZA" sz="2100" baseline="300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327330" y="3342563"/>
            <a:ext cx="235424" cy="25589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H="1">
            <a:off x="4528277" y="3030938"/>
            <a:ext cx="361850" cy="3491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79401" y="3662237"/>
            <a:ext cx="873278" cy="5380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122859">
            <a:off x="4709201" y="3851140"/>
            <a:ext cx="5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en-ZA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34405" y="3598460"/>
            <a:ext cx="2231756" cy="93203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79738" y="3518538"/>
            <a:ext cx="95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Earth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 rot="3909592">
            <a:off x="4709820" y="3453012"/>
            <a:ext cx="685800" cy="685800"/>
          </a:xfrm>
          <a:prstGeom prst="arc">
            <a:avLst>
              <a:gd name="adj1" fmla="val 16200000"/>
              <a:gd name="adj2" fmla="val 20427382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TextBox 16"/>
          <p:cNvSpPr txBox="1"/>
          <p:nvPr/>
        </p:nvSpPr>
        <p:spPr>
          <a:xfrm rot="842428">
            <a:off x="4974608" y="3605103"/>
            <a:ext cx="5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endParaRPr lang="en-ZA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750713" y="3791352"/>
                <a:ext cx="2639788" cy="756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ZA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(1 − 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ZA" sz="21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13" y="3791352"/>
                <a:ext cx="2639788" cy="756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432826" y="4734272"/>
            <a:ext cx="17782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E</a:t>
            </a:r>
            <a:r>
              <a:rPr lang="en-US" sz="2100" baseline="-25000" dirty="0" err="1">
                <a:solidFill>
                  <a:schemeClr val="bg1"/>
                </a:solidFill>
              </a:rPr>
              <a:t>obs</a:t>
            </a:r>
            <a:r>
              <a:rPr lang="en-US" sz="2100" dirty="0">
                <a:solidFill>
                  <a:schemeClr val="bg1"/>
                </a:solidFill>
              </a:rPr>
              <a:t> = </a:t>
            </a:r>
            <a:r>
              <a:rPr lang="en-US" sz="21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2100" dirty="0">
                <a:solidFill>
                  <a:schemeClr val="bg1"/>
                </a:solidFill>
              </a:rPr>
              <a:t> E’</a:t>
            </a:r>
            <a:endParaRPr lang="en-ZA" sz="21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50713" y="3738157"/>
            <a:ext cx="2660663" cy="158963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2" name="Straight Connector 21"/>
          <p:cNvCxnSpPr/>
          <p:nvPr/>
        </p:nvCxnSpPr>
        <p:spPr>
          <a:xfrm>
            <a:off x="1750713" y="4649208"/>
            <a:ext cx="2660663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66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EF272-D369-7A59-D211-BD64A318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92" y="1413384"/>
            <a:ext cx="6832808" cy="4629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6770"/>
            <a:ext cx="8686800" cy="56383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2060"/>
                </a:solidFill>
              </a:rPr>
              <a:t>Photo-Pion Production Cross Section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121" y="3568949"/>
            <a:ext cx="333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s(</a:t>
            </a:r>
            <a:r>
              <a:rPr lang="en-US" dirty="0"/>
              <a:t>p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→p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) : </a:t>
            </a:r>
            <a:r>
              <a:rPr lang="en-US" dirty="0">
                <a:latin typeface="Symbol" panose="05050102010706020507" pitchFamily="18" charset="2"/>
              </a:rPr>
              <a:t>s(</a:t>
            </a:r>
            <a:r>
              <a:rPr lang="en-US" dirty="0" err="1"/>
              <a:t>p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 err="1"/>
              <a:t>→n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baseline="30000" dirty="0"/>
              <a:t>+</a:t>
            </a:r>
            <a:r>
              <a:rPr lang="en-US" dirty="0"/>
              <a:t>)  =  2:1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3471334" y="1367730"/>
            <a:ext cx="156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resonance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179191" y="1654099"/>
            <a:ext cx="367645" cy="2636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74247" y="5791200"/>
            <a:ext cx="303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Morejon</a:t>
            </a:r>
            <a:r>
              <a:rPr lang="en-US" dirty="0"/>
              <a:t> et al. 2019)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105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767" y="1208340"/>
            <a:ext cx="5863879" cy="3760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206" y="386285"/>
            <a:ext cx="5915025" cy="606436"/>
          </a:xfrm>
        </p:spPr>
        <p:txBody>
          <a:bodyPr/>
          <a:lstStyle/>
          <a:p>
            <a:pPr algn="ctr"/>
            <a:r>
              <a:rPr lang="en-US" u="sng" dirty="0">
                <a:solidFill>
                  <a:srgbClr val="002060"/>
                </a:solidFill>
              </a:rPr>
              <a:t>Photo-Pion Production 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9642" y="2556020"/>
            <a:ext cx="27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Spectral index (n[</a:t>
            </a:r>
            <a:r>
              <a:rPr lang="en-US" dirty="0">
                <a:solidFill>
                  <a:srgbClr val="002060"/>
                </a:solidFill>
                <a:latin typeface="Symbol" panose="05050102010706020507" pitchFamily="18" charset="2"/>
              </a:rPr>
              <a:t>e</a:t>
            </a:r>
            <a:r>
              <a:rPr lang="en-US" dirty="0">
                <a:solidFill>
                  <a:srgbClr val="002060"/>
                </a:solidFill>
              </a:rPr>
              <a:t>] ~ </a:t>
            </a:r>
            <a:r>
              <a:rPr lang="en-US" dirty="0">
                <a:solidFill>
                  <a:srgbClr val="002060"/>
                </a:solidFill>
                <a:latin typeface="Symbol" panose="05050102010706020507" pitchFamily="18" charset="2"/>
              </a:rPr>
              <a:t>e</a:t>
            </a:r>
            <a:r>
              <a:rPr lang="en-US" baseline="30000" dirty="0">
                <a:solidFill>
                  <a:srgbClr val="002060"/>
                </a:solidFill>
                <a:latin typeface="Symbol" panose="05050102010706020507" pitchFamily="18" charset="2"/>
              </a:rPr>
              <a:t>-a</a:t>
            </a:r>
            <a:r>
              <a:rPr lang="en-US" dirty="0">
                <a:solidFill>
                  <a:srgbClr val="002060"/>
                </a:solidFill>
              </a:rPr>
              <a:t>) of target photon field</a:t>
            </a:r>
            <a:endParaRPr lang="en-ZA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93313" y="2372149"/>
            <a:ext cx="677839" cy="183870"/>
          </a:xfrm>
          <a:prstGeom prst="straightConnector1">
            <a:avLst/>
          </a:prstGeom>
          <a:ln w="222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7760" y="4868099"/>
            <a:ext cx="349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Center-of-Momentum energy</a:t>
            </a:r>
            <a:endParaRPr lang="en-ZA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99714" y="2733187"/>
            <a:ext cx="264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Interaction Probability</a:t>
            </a:r>
            <a:endParaRPr lang="en-ZA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3313" y="4591100"/>
            <a:ext cx="225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Mücke</a:t>
            </a:r>
            <a:r>
              <a:rPr lang="en-US" dirty="0"/>
              <a:t> et al. 1999)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1" y="5509736"/>
            <a:ext cx="6572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For realistic target photon fields, most interactions occur near threshold (at </a:t>
            </a:r>
            <a:r>
              <a:rPr lang="en-US" sz="210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100" baseline="30000" dirty="0">
                <a:solidFill>
                  <a:srgbClr val="FF0000"/>
                </a:solidFill>
              </a:rPr>
              <a:t>+</a:t>
            </a:r>
            <a:r>
              <a:rPr lang="en-US" sz="2100" dirty="0">
                <a:solidFill>
                  <a:srgbClr val="FF0000"/>
                </a:solidFill>
              </a:rPr>
              <a:t> resonance).</a:t>
            </a:r>
            <a:endParaRPr lang="en-Z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7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enA_optic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5901" y="3421815"/>
            <a:ext cx="4648200" cy="3486150"/>
          </a:xfr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00"/>
                </a:solidFill>
              </a:rPr>
              <a:t>Active Galactic Nuclei (AGN)</a:t>
            </a:r>
          </a:p>
        </p:txBody>
      </p:sp>
      <p:pic>
        <p:nvPicPr>
          <p:cNvPr id="4101" name="Picture 5" descr="01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5162" y="862264"/>
            <a:ext cx="2949575" cy="2286000"/>
          </a:xfr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8233" y="990600"/>
            <a:ext cx="632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Nuclei of galaxies with peculiar properties: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-649701" y="150411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FF00"/>
                </a:solidFill>
              </a:rPr>
              <a:t> Extremely bright nuclei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-132343" y="1885115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 Variability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-116301" y="2266115"/>
            <a:ext cx="449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 High-Energy (X-/</a:t>
            </a:r>
            <a:r>
              <a:rPr lang="en-US" altLang="en-US" sz="20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000">
                <a:solidFill>
                  <a:srgbClr val="FFFF00"/>
                </a:solidFill>
              </a:rPr>
              <a:t>-ray) emission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-132343" y="266299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 Emission lines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-421101" y="304399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 Polarization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-56143" y="342499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 Relativistic outflows (jets)</a:t>
            </a:r>
          </a:p>
        </p:txBody>
      </p:sp>
      <p:sp>
        <p:nvSpPr>
          <p:cNvPr id="4110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4" name="Picture 3" descr="A picture containing star, night sky, outdoor object&#10;&#10;Description automatically generated">
            <a:extLst>
              <a:ext uri="{FF2B5EF4-FFF2-40B4-BE49-F238E27FC236}">
                <a16:creationId xmlns:a16="http://schemas.microsoft.com/office/drawing/2014/main" id="{4D6A0973-E2E4-3467-5C86-10EBC1A34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1949" y="2265948"/>
            <a:ext cx="3673642" cy="5510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57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46" y="983151"/>
            <a:ext cx="6099910" cy="601708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Photo-pion production - Energetics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6840" y="1963549"/>
            <a:ext cx="7218960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+</a:t>
            </a:r>
            <a:r>
              <a:rPr lang="en-US" dirty="0"/>
              <a:t> resonance: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 = </a:t>
            </a:r>
            <a:r>
              <a:rPr lang="en-US" dirty="0" err="1">
                <a:solidFill>
                  <a:srgbClr val="FF0000"/>
                </a:solidFill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(1 – </a:t>
            </a:r>
            <a:r>
              <a:rPr lang="en-US" dirty="0" err="1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’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) ~ </a:t>
            </a:r>
            <a:r>
              <a:rPr lang="en-US" dirty="0" err="1">
                <a:solidFill>
                  <a:srgbClr val="FF0000"/>
                </a:solidFill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~ E</a:t>
            </a:r>
            <a:r>
              <a:rPr lang="en-US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aseline="-10000" dirty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= (1232 MeV)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		                 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0.05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Symbol" panose="05050102010706020507" pitchFamily="18" charset="2"/>
              <a:buChar char="Þ"/>
            </a:pPr>
            <a:r>
              <a:rPr lang="en-US" dirty="0"/>
              <a:t> To produce </a:t>
            </a:r>
            <a:r>
              <a:rPr lang="en-US" dirty="0" err="1"/>
              <a:t>IceCube</a:t>
            </a:r>
            <a:r>
              <a:rPr lang="en-US" dirty="0"/>
              <a:t> neutrinos (~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eV):</a:t>
            </a:r>
          </a:p>
          <a:p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  (i.e.,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cs typeface="Arial" panose="020B0604020202020204" pitchFamily="34" charset="0"/>
              </a:rPr>
              <a:t>Need protons with              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  <a:cs typeface="Arial" panose="020B0604020202020204" pitchFamily="34" charset="0"/>
              </a:rPr>
              <a:t>p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~ 200 E</a:t>
            </a:r>
            <a:r>
              <a:rPr lang="en-US" baseline="-25000" dirty="0">
                <a:solidFill>
                  <a:srgbClr val="FF0000"/>
                </a:solidFill>
                <a:cs typeface="Arial" panose="020B0604020202020204" pitchFamily="34" charset="0"/>
              </a:rPr>
              <a:t>14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rgbClr val="FF0000"/>
                </a:solidFill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TeV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US" sz="9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    and target photons with    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~ 1.6 E</a:t>
            </a:r>
            <a:r>
              <a:rPr lang="en-US" baseline="-25000" dirty="0">
                <a:solidFill>
                  <a:srgbClr val="FF0000"/>
                </a:solidFill>
                <a:cs typeface="Arial" panose="020B0604020202020204" pitchFamily="34" charset="0"/>
              </a:rPr>
              <a:t>14</a:t>
            </a:r>
            <a:r>
              <a:rPr lang="en-US" baseline="30000" dirty="0">
                <a:solidFill>
                  <a:srgbClr val="FF0000"/>
                </a:solidFill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keV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6423990" y="5163451"/>
            <a:ext cx="140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=&gt; X-rays!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0767" y="4656161"/>
            <a:ext cx="6581633" cy="9826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102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016" y="76200"/>
            <a:ext cx="6099910" cy="138568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2060"/>
                </a:solidFill>
              </a:rPr>
              <a:t>Photo-pion production – </a:t>
            </a:r>
            <a:br>
              <a:rPr lang="en-US" u="sng" dirty="0">
                <a:solidFill>
                  <a:srgbClr val="002060"/>
                </a:solidFill>
              </a:rPr>
            </a:br>
            <a:r>
              <a:rPr lang="en-US" u="sng" dirty="0">
                <a:solidFill>
                  <a:srgbClr val="002060"/>
                </a:solidFill>
              </a:rPr>
              <a:t>Origin of Target Photons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1238" y="1482648"/>
            <a:ext cx="6786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To produce </a:t>
            </a:r>
            <a:r>
              <a:rPr lang="en-US" dirty="0" err="1"/>
              <a:t>IceCube</a:t>
            </a:r>
            <a:r>
              <a:rPr lang="en-US" dirty="0"/>
              <a:t> neutrinos (~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eV):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cs typeface="Arial" panose="020B0604020202020204" pitchFamily="34" charset="0"/>
              </a:rPr>
              <a:t>Need protons with               </a:t>
            </a:r>
            <a:r>
              <a:rPr lang="en-US" dirty="0" err="1">
                <a:solidFill>
                  <a:srgbClr val="002060"/>
                </a:solidFill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002060"/>
                </a:solidFill>
                <a:cs typeface="Arial" panose="020B0604020202020204" pitchFamily="34" charset="0"/>
              </a:rPr>
              <a:t>p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~ 200 E</a:t>
            </a:r>
            <a:r>
              <a:rPr lang="en-US" baseline="-25000" dirty="0">
                <a:solidFill>
                  <a:srgbClr val="002060"/>
                </a:solidFill>
                <a:cs typeface="Arial" panose="020B0604020202020204" pitchFamily="34" charset="0"/>
              </a:rPr>
              <a:t>14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rgbClr val="002060"/>
                </a:solidFill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Arial" panose="020B0604020202020204" pitchFamily="34" charset="0"/>
              </a:rPr>
              <a:t>TeV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en-US" sz="9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          and target photons with     </a:t>
            </a:r>
            <a:r>
              <a:rPr lang="en-US" dirty="0" err="1">
                <a:solidFill>
                  <a:srgbClr val="002060"/>
                </a:solidFill>
                <a:cs typeface="Arial" panose="020B0604020202020204" pitchFamily="34" charset="0"/>
              </a:rPr>
              <a:t>E’</a:t>
            </a:r>
            <a:r>
              <a:rPr lang="en-US" baseline="-25000" dirty="0" err="1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~ 1.6 E</a:t>
            </a:r>
            <a:r>
              <a:rPr lang="en-US" baseline="-25000" dirty="0">
                <a:solidFill>
                  <a:srgbClr val="002060"/>
                </a:solidFill>
                <a:cs typeface="Arial" panose="020B0604020202020204" pitchFamily="34" charset="0"/>
              </a:rPr>
              <a:t>14</a:t>
            </a:r>
            <a:r>
              <a:rPr lang="en-US" baseline="30000" dirty="0">
                <a:solidFill>
                  <a:srgbClr val="002060"/>
                </a:solidFill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keV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9" name="Rounded Rectangle 8"/>
          <p:cNvSpPr/>
          <p:nvPr/>
        </p:nvSpPr>
        <p:spPr>
          <a:xfrm>
            <a:off x="1838578" y="2187646"/>
            <a:ext cx="5248022" cy="787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1080216" y="3021322"/>
            <a:ext cx="62745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solidFill>
                  <a:srgbClr val="002060"/>
                </a:solidFill>
              </a:rPr>
              <a:t>(At least) two possible scenarios for target photons: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06" y="3707011"/>
            <a:ext cx="446444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Co-moving with the emission region</a:t>
            </a:r>
          </a:p>
          <a:p>
            <a:pPr marL="257175" indent="-257175">
              <a:buAutoNum type="alphaLcParenR"/>
            </a:pPr>
            <a:endParaRPr lang="en-US" sz="600" dirty="0">
              <a:solidFill>
                <a:srgbClr val="FF000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baseline="30000" dirty="0" err="1">
                <a:solidFill>
                  <a:srgbClr val="FF0000"/>
                </a:solidFill>
              </a:rPr>
              <a:t>obs</a:t>
            </a:r>
            <a:r>
              <a:rPr lang="en-US" dirty="0">
                <a:solidFill>
                  <a:srgbClr val="FF0000"/>
                </a:solidFill>
              </a:rPr>
              <a:t> ~ 16 E</a:t>
            </a:r>
            <a:r>
              <a:rPr lang="en-US" baseline="-25000" dirty="0">
                <a:solidFill>
                  <a:srgbClr val="FF0000"/>
                </a:solidFill>
              </a:rPr>
              <a:t>14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/(1+z)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  <a:p>
            <a:endParaRPr lang="en-US" sz="600" dirty="0">
              <a:solidFill>
                <a:srgbClr val="FF000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Observed as hard X-rays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FF000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Doppler boosted into observer’s frame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FF000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Stringent constraints on co-moving energy density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FF000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Typically large proton power requirements!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8530" y="3689524"/>
            <a:ext cx="44557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2"/>
            </a:pPr>
            <a:r>
              <a:rPr lang="en-US" dirty="0">
                <a:solidFill>
                  <a:srgbClr val="00B050"/>
                </a:solidFill>
              </a:rPr>
              <a:t>Stationary in the AGN frame</a:t>
            </a:r>
          </a:p>
          <a:p>
            <a:pPr marL="257175" indent="-257175">
              <a:buAutoNum type="alphaLcParenR"/>
            </a:pPr>
            <a:endParaRPr lang="en-US" sz="600" dirty="0">
              <a:solidFill>
                <a:srgbClr val="00B05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 err="1">
                <a:solidFill>
                  <a:srgbClr val="00B050"/>
                </a:solidFill>
              </a:rPr>
              <a:t>E</a:t>
            </a:r>
            <a:r>
              <a:rPr lang="en-US" baseline="-25000" dirty="0" err="1">
                <a:solidFill>
                  <a:srgbClr val="00B050"/>
                </a:solidFill>
              </a:rPr>
              <a:t>t</a:t>
            </a:r>
            <a:r>
              <a:rPr lang="en-US" baseline="30000" dirty="0" err="1">
                <a:solidFill>
                  <a:srgbClr val="00B050"/>
                </a:solidFill>
              </a:rPr>
              <a:t>obs</a:t>
            </a:r>
            <a:r>
              <a:rPr lang="en-US" dirty="0">
                <a:solidFill>
                  <a:srgbClr val="00B050"/>
                </a:solidFill>
              </a:rPr>
              <a:t> ~ 160 E</a:t>
            </a:r>
            <a:r>
              <a:rPr lang="en-US" baseline="-25000" dirty="0">
                <a:solidFill>
                  <a:srgbClr val="00B050"/>
                </a:solidFill>
              </a:rPr>
              <a:t>14</a:t>
            </a:r>
            <a:r>
              <a:rPr lang="en-US" baseline="30000" dirty="0">
                <a:solidFill>
                  <a:srgbClr val="00B050"/>
                </a:solidFill>
              </a:rPr>
              <a:t>-1</a:t>
            </a:r>
            <a:r>
              <a:rPr lang="en-US" dirty="0">
                <a:solidFill>
                  <a:srgbClr val="00B050"/>
                </a:solidFill>
              </a:rPr>
              <a:t>/(1+z) eV</a:t>
            </a:r>
          </a:p>
          <a:p>
            <a:endParaRPr lang="en-US" sz="600" dirty="0">
              <a:solidFill>
                <a:srgbClr val="00B05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B050"/>
                </a:solidFill>
              </a:rPr>
              <a:t>Observed as UV / soft X-rays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00B05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B050"/>
                </a:solidFill>
              </a:rPr>
              <a:t>Doppler boosted into co-moving frame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00B05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B050"/>
                </a:solidFill>
              </a:rPr>
              <a:t>Strongly relaxed constraints on energy density</a:t>
            </a:r>
          </a:p>
          <a:p>
            <a:pPr marL="257175" indent="-257175">
              <a:buFont typeface="Symbol" panose="05050102010706020507" pitchFamily="18" charset="2"/>
              <a:buChar char="Þ"/>
            </a:pPr>
            <a:endParaRPr lang="en-US" sz="600" dirty="0">
              <a:solidFill>
                <a:srgbClr val="00B050"/>
              </a:solidFill>
            </a:endParaRPr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B050"/>
                </a:solidFill>
              </a:rPr>
              <a:t>Much lower proton power requirements!</a:t>
            </a:r>
            <a:endParaRPr lang="en-ZA" dirty="0">
              <a:solidFill>
                <a:srgbClr val="00B050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469642" y="3748037"/>
            <a:ext cx="0" cy="28813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02" y="1524000"/>
            <a:ext cx="3983298" cy="272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919912" cy="814423"/>
          </a:xfrm>
        </p:spPr>
        <p:txBody>
          <a:bodyPr/>
          <a:lstStyle/>
          <a:p>
            <a:pPr algn="ctr"/>
            <a:r>
              <a:rPr lang="en-US" u="sng" dirty="0">
                <a:solidFill>
                  <a:srgbClr val="002060"/>
                </a:solidFill>
              </a:rPr>
              <a:t>The </a:t>
            </a:r>
            <a:r>
              <a:rPr lang="en-US" u="sng" dirty="0" err="1">
                <a:solidFill>
                  <a:srgbClr val="002060"/>
                </a:solidFill>
              </a:rPr>
              <a:t>p</a:t>
            </a:r>
            <a:r>
              <a:rPr lang="en-US" u="sng" dirty="0" err="1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u="sng" dirty="0">
                <a:solidFill>
                  <a:srgbClr val="002060"/>
                </a:solidFill>
              </a:rPr>
              <a:t> Efficiency Problem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114" y="994446"/>
            <a:ext cx="7216502" cy="910554"/>
          </a:xfrm>
        </p:spPr>
        <p:txBody>
          <a:bodyPr>
            <a:normAutofit/>
          </a:bodyPr>
          <a:lstStyle/>
          <a:p>
            <a:r>
              <a:rPr lang="en-US" sz="1800" dirty="0"/>
              <a:t>Efficiency for protons to undergo </a:t>
            </a:r>
            <a:r>
              <a:rPr lang="en-US" sz="1800" dirty="0" err="1"/>
              <a:t>p</a:t>
            </a:r>
            <a:r>
              <a:rPr lang="en-US" sz="1800" dirty="0" err="1">
                <a:latin typeface="Symbol" panose="05050102010706020507" pitchFamily="18" charset="2"/>
              </a:rPr>
              <a:t>g</a:t>
            </a:r>
            <a:r>
              <a:rPr lang="en-US" sz="1800" dirty="0">
                <a:latin typeface="Symbol" panose="05050102010706020507" pitchFamily="18" charset="2"/>
              </a:rPr>
              <a:t> </a:t>
            </a:r>
            <a:r>
              <a:rPr lang="en-US" sz="1800" dirty="0"/>
              <a:t>interaction</a:t>
            </a:r>
            <a:r>
              <a:rPr lang="en-ZA" sz="1800" dirty="0"/>
              <a:t> ~ </a:t>
            </a:r>
            <a:r>
              <a:rPr lang="en-ZA" sz="1800" dirty="0" err="1">
                <a:latin typeface="Symbol" panose="05050102010706020507" pitchFamily="18" charset="2"/>
              </a:rPr>
              <a:t>t</a:t>
            </a:r>
            <a:r>
              <a:rPr lang="en-ZA" sz="1800" baseline="-25000" dirty="0" err="1"/>
              <a:t>p</a:t>
            </a:r>
            <a:r>
              <a:rPr lang="en-ZA" sz="1800" baseline="-25000" dirty="0" err="1">
                <a:latin typeface="Symbol" panose="05050102010706020507" pitchFamily="18" charset="2"/>
              </a:rPr>
              <a:t>g</a:t>
            </a:r>
            <a:r>
              <a:rPr lang="en-ZA" sz="1800" dirty="0"/>
              <a:t> = R </a:t>
            </a:r>
            <a:r>
              <a:rPr lang="en-ZA" sz="1800" dirty="0" err="1">
                <a:latin typeface="Symbol" panose="05050102010706020507" pitchFamily="18" charset="2"/>
              </a:rPr>
              <a:t>s</a:t>
            </a:r>
            <a:r>
              <a:rPr lang="en-ZA" sz="1800" baseline="-25000" dirty="0" err="1"/>
              <a:t>p</a:t>
            </a:r>
            <a:r>
              <a:rPr lang="en-ZA" sz="1800" baseline="-25000" dirty="0" err="1">
                <a:latin typeface="Symbol" panose="05050102010706020507" pitchFamily="18" charset="2"/>
              </a:rPr>
              <a:t>g</a:t>
            </a:r>
            <a:r>
              <a:rPr lang="en-ZA" sz="1800" dirty="0"/>
              <a:t> </a:t>
            </a:r>
            <a:r>
              <a:rPr lang="en-ZA" sz="1800" dirty="0" err="1"/>
              <a:t>n</a:t>
            </a:r>
            <a:r>
              <a:rPr lang="en-ZA" sz="1800" baseline="-25000" dirty="0" err="1"/>
              <a:t>ph</a:t>
            </a:r>
            <a:endParaRPr lang="en-ZA" sz="1800" baseline="-25000" dirty="0"/>
          </a:p>
          <a:p>
            <a:r>
              <a:rPr lang="en-US" sz="1800" dirty="0"/>
              <a:t>Likelihood of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-ray photons to be absorbed ~ </a:t>
            </a:r>
            <a:r>
              <a:rPr lang="en-US" sz="1800" dirty="0" err="1">
                <a:latin typeface="Symbol" panose="05050102010706020507" pitchFamily="18" charset="2"/>
              </a:rPr>
              <a:t>t</a:t>
            </a:r>
            <a:r>
              <a:rPr lang="en-US" sz="1800" baseline="-25000" dirty="0" err="1">
                <a:latin typeface="Symbol" panose="05050102010706020507" pitchFamily="18" charset="2"/>
              </a:rPr>
              <a:t>gg</a:t>
            </a:r>
            <a:r>
              <a:rPr lang="en-US" sz="1800" dirty="0"/>
              <a:t> = R </a:t>
            </a:r>
            <a:r>
              <a:rPr lang="en-US" sz="1800" dirty="0" err="1">
                <a:latin typeface="Symbol" panose="05050102010706020507" pitchFamily="18" charset="2"/>
              </a:rPr>
              <a:t>s</a:t>
            </a:r>
            <a:r>
              <a:rPr lang="en-US" sz="1800" baseline="-25000" dirty="0" err="1">
                <a:latin typeface="Symbol" panose="05050102010706020507" pitchFamily="18" charset="2"/>
              </a:rPr>
              <a:t>gg</a:t>
            </a:r>
            <a:r>
              <a:rPr lang="en-US" sz="1800" dirty="0"/>
              <a:t> </a:t>
            </a:r>
            <a:r>
              <a:rPr lang="en-US" sz="1800" dirty="0" err="1"/>
              <a:t>n</a:t>
            </a:r>
            <a:r>
              <a:rPr lang="en-US" sz="1800" baseline="-25000" dirty="0" err="1"/>
              <a:t>ph</a:t>
            </a:r>
            <a:endParaRPr lang="en-US" sz="1800" baseline="-25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68069"/>
            <a:ext cx="3833651" cy="257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7914" y="2045223"/>
            <a:ext cx="68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002060"/>
                </a:solidFill>
              </a:rPr>
              <a:t>p</a:t>
            </a:r>
            <a:r>
              <a:rPr lang="en-US" sz="2400" baseline="-25000" dirty="0" err="1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endParaRPr lang="en-ZA" sz="2400" baseline="-25000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2009585"/>
            <a:ext cx="670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002060"/>
                </a:solidFill>
                <a:latin typeface="Symbol" panose="05050102010706020507" pitchFamily="18" charset="2"/>
              </a:rPr>
              <a:t>gg</a:t>
            </a:r>
            <a:endParaRPr lang="en-ZA" sz="2400" baseline="-25000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3315" y="4386093"/>
                <a:ext cx="7931682" cy="2170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2100" dirty="0">
                    <a:solidFill>
                      <a:srgbClr val="002060"/>
                    </a:solidFill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1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ZA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ZA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den>
                    </m:f>
                    <m:r>
                      <a:rPr lang="en-US" sz="21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ZA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ZA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ZA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den>
                    </m:f>
                  </m:oMath>
                </a14:m>
                <a:r>
                  <a:rPr lang="en-ZA" sz="21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ZA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1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</m:den>
                    </m:f>
                  </m:oMath>
                </a14:m>
                <a:r>
                  <a:rPr lang="en-ZA" sz="2100" dirty="0">
                    <a:solidFill>
                      <a:srgbClr val="002060"/>
                    </a:solidFill>
                  </a:rPr>
                  <a:t>        </a:t>
                </a:r>
              </a:p>
              <a:p>
                <a:endParaRPr lang="en-ZA" sz="800" dirty="0">
                  <a:solidFill>
                    <a:srgbClr val="002060"/>
                  </a:solidFill>
                </a:endParaRPr>
              </a:p>
              <a:p>
                <a:r>
                  <a:rPr lang="en-ZA" sz="2100" dirty="0">
                    <a:solidFill>
                      <a:srgbClr val="002060"/>
                    </a:solidFill>
                  </a:rPr>
                  <a:t>at     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00" i="1" baseline="-25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1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1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100" i="1" baseline="30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sz="2100" i="1" baseline="30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i="1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ZA" sz="21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 3</m:t>
                    </m:r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</m:t>
                    </m:r>
                    <m:r>
                      <a:rPr lang="en-US" sz="2100" i="1" baseline="300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100" i="1" baseline="500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100" i="1" baseline="-250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1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ZA" sz="2100" dirty="0">
                    <a:solidFill>
                      <a:srgbClr val="002060"/>
                    </a:solidFill>
                  </a:rPr>
                  <a:t>/(1+z) ~ 3 E</a:t>
                </a:r>
                <a:r>
                  <a:rPr lang="en-ZA" sz="2100" baseline="-25000" dirty="0">
                    <a:solidFill>
                      <a:srgbClr val="002060"/>
                    </a:solidFill>
                  </a:rPr>
                  <a:t>14</a:t>
                </a:r>
                <a:r>
                  <a:rPr lang="en-ZA" sz="2100" dirty="0">
                    <a:solidFill>
                      <a:srgbClr val="002060"/>
                    </a:solidFill>
                  </a:rPr>
                  <a:t>/(1+z) GeV</a:t>
                </a:r>
              </a:p>
              <a:p>
                <a:endParaRPr lang="en-US" sz="1050" dirty="0">
                  <a:solidFill>
                    <a:srgbClr val="002060"/>
                  </a:solidFill>
                </a:endParaRPr>
              </a:p>
              <a:p>
                <a:pPr marL="800100" lvl="1" indent="-342900">
                  <a:buFont typeface="Symbol" panose="05050102010706020507" pitchFamily="18" charset="2"/>
                  <a:buChar char="Þ"/>
                </a:pPr>
                <a:r>
                  <a:rPr lang="en-US" sz="2100" dirty="0">
                    <a:solidFill>
                      <a:srgbClr val="FF0000"/>
                    </a:solidFill>
                  </a:rPr>
                  <a:t>Photons at </a:t>
                </a:r>
                <a:r>
                  <a:rPr lang="en-US" sz="2100" dirty="0" err="1">
                    <a:solidFill>
                      <a:srgbClr val="FF0000"/>
                    </a:solidFill>
                  </a:rPr>
                  <a:t>E</a:t>
                </a:r>
                <a:r>
                  <a:rPr lang="en-US" sz="2100" baseline="-25000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100" dirty="0">
                    <a:solidFill>
                      <a:srgbClr val="FF0000"/>
                    </a:solidFill>
                  </a:rPr>
                  <a:t> ~ GeV are heavily absorbed. </a:t>
                </a:r>
              </a:p>
              <a:p>
                <a:pPr marL="800100" lvl="1" indent="-342900">
                  <a:buFont typeface="Symbol" panose="05050102010706020507" pitchFamily="18" charset="2"/>
                  <a:buChar char="Þ"/>
                </a:pPr>
                <a:r>
                  <a:rPr lang="en-US" sz="2100" dirty="0">
                    <a:solidFill>
                      <a:srgbClr val="FF0000"/>
                    </a:solidFill>
                  </a:rPr>
                  <a:t>Cascade emission at lower energies. </a:t>
                </a:r>
              </a:p>
              <a:p>
                <a:pPr marL="800100" lvl="1" indent="-342900">
                  <a:buFont typeface="Symbol" panose="05050102010706020507" pitchFamily="18" charset="2"/>
                  <a:buChar char="Þ"/>
                </a:pPr>
                <a:r>
                  <a:rPr lang="en-US" sz="2100" dirty="0">
                    <a:solidFill>
                      <a:srgbClr val="FF0000"/>
                    </a:solidFill>
                  </a:rPr>
                  <a:t>Expect correlation with X-rays / soft </a:t>
                </a:r>
                <a:r>
                  <a:rPr lang="en-US" sz="21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100" dirty="0">
                    <a:solidFill>
                      <a:srgbClr val="FF0000"/>
                    </a:solidFill>
                  </a:rPr>
                  <a:t>-rays and VHE </a:t>
                </a:r>
                <a:r>
                  <a:rPr lang="en-US" sz="21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100" dirty="0">
                    <a:solidFill>
                      <a:srgbClr val="FF0000"/>
                    </a:solidFill>
                  </a:rPr>
                  <a:t>-rays.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15" y="4386093"/>
                <a:ext cx="7931682" cy="2170594"/>
              </a:xfrm>
              <a:prstGeom prst="rect">
                <a:avLst/>
              </a:prstGeom>
              <a:blipFill>
                <a:blip r:embed="rId5"/>
                <a:stretch>
                  <a:fillRect l="-2075" t="-562" b="-674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1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75D95E-ABDF-F8B9-34C8-D0C346DC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52" y="987357"/>
            <a:ext cx="6310648" cy="4422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DA9882-7B53-1C1D-CB23-064B6146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152400"/>
            <a:ext cx="8229600" cy="895112"/>
          </a:xfrm>
        </p:spPr>
        <p:txBody>
          <a:bodyPr/>
          <a:lstStyle/>
          <a:p>
            <a:r>
              <a:rPr lang="en-ZA" sz="4000" u="sng" dirty="0">
                <a:solidFill>
                  <a:srgbClr val="002060"/>
                </a:solidFill>
              </a:rPr>
              <a:t>Example: BLR Target Photon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8F6B2-53E9-8F48-70C6-8A8475EAB2A1}"/>
              </a:ext>
            </a:extLst>
          </p:cNvPr>
          <p:cNvSpPr txBox="1"/>
          <p:nvPr/>
        </p:nvSpPr>
        <p:spPr>
          <a:xfrm>
            <a:off x="273676" y="578227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002060"/>
                </a:solidFill>
              </a:rPr>
              <a:t>Opacity decreases towards multi-</a:t>
            </a:r>
            <a:r>
              <a:rPr lang="en-ZA" dirty="0" err="1">
                <a:solidFill>
                  <a:srgbClr val="002060"/>
                </a:solidFill>
              </a:rPr>
              <a:t>TeV</a:t>
            </a:r>
            <a:r>
              <a:rPr lang="en-ZA" dirty="0">
                <a:solidFill>
                  <a:srgbClr val="002060"/>
                </a:solidFill>
              </a:rPr>
              <a:t> energies </a:t>
            </a:r>
          </a:p>
          <a:p>
            <a:pPr algn="ctr"/>
            <a:endParaRPr lang="en-ZA" dirty="0">
              <a:solidFill>
                <a:srgbClr val="002060"/>
              </a:solidFill>
            </a:endParaRPr>
          </a:p>
          <a:p>
            <a:pPr algn="ctr"/>
            <a:r>
              <a:rPr lang="en-ZA" dirty="0">
                <a:solidFill>
                  <a:srgbClr val="FF0000"/>
                </a:solidFill>
              </a:rPr>
              <a:t>=&gt; H.E.S.S. follow-up program on potential </a:t>
            </a:r>
            <a:r>
              <a:rPr lang="en-ZA" dirty="0" err="1">
                <a:solidFill>
                  <a:srgbClr val="FF0000"/>
                </a:solidFill>
              </a:rPr>
              <a:t>IceCube</a:t>
            </a:r>
            <a:r>
              <a:rPr lang="en-ZA" dirty="0">
                <a:solidFill>
                  <a:srgbClr val="FF0000"/>
                </a:solidFill>
              </a:rPr>
              <a:t> neutrino counterpart blazars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ACC138-B9F9-9156-A353-3409FEB6A6D5}"/>
              </a:ext>
            </a:extLst>
          </p:cNvPr>
          <p:cNvSpPr txBox="1"/>
          <p:nvPr/>
        </p:nvSpPr>
        <p:spPr>
          <a:xfrm>
            <a:off x="5562600" y="510813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(Finke 2016)</a:t>
            </a:r>
          </a:p>
        </p:txBody>
      </p:sp>
    </p:spTree>
    <p:extLst>
      <p:ext uri="{BB962C8B-B14F-4D97-AF65-F5344CB8AC3E}">
        <p14:creationId xmlns:p14="http://schemas.microsoft.com/office/powerpoint/2010/main" val="2167016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30715"/>
            <a:ext cx="4343400" cy="685800"/>
          </a:xfrm>
        </p:spPr>
        <p:txBody>
          <a:bodyPr/>
          <a:lstStyle/>
          <a:p>
            <a:r>
              <a:rPr lang="en-US" sz="3600" u="sng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10148"/>
            <a:ext cx="8610600" cy="3566652"/>
          </a:xfrm>
        </p:spPr>
        <p:txBody>
          <a:bodyPr/>
          <a:lstStyle/>
          <a:p>
            <a:pPr marL="457200" indent="-457200" algn="l">
              <a:lnSpc>
                <a:spcPct val="8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cs typeface="Arial" charset="0"/>
              </a:rPr>
              <a:t>Many open questions concerning jet acceleration / collimation / composition / …</a:t>
            </a:r>
          </a:p>
          <a:p>
            <a:pPr lvl="1" algn="l"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  <a:p>
            <a:pPr marL="457200" indent="-457200" algn="l">
              <a:lnSpc>
                <a:spcPct val="80000"/>
              </a:lnSpc>
              <a:buFont typeface="+mj-lt"/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cs typeface="Arial" charset="0"/>
              </a:rPr>
              <a:t>VHE </a:t>
            </a:r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  <a:cs typeface="Arial" charset="0"/>
              </a:rPr>
              <a:t>g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-ray observations of blazars may probe </a:t>
            </a:r>
            <a:r>
              <a:rPr lang="en-US" sz="2400" dirty="0" err="1">
                <a:solidFill>
                  <a:srgbClr val="002060"/>
                </a:solidFill>
                <a:cs typeface="Arial" charset="0"/>
              </a:rPr>
              <a:t>PeV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 cosmic-ray acceleration in AGN jets through </a:t>
            </a:r>
          </a:p>
          <a:p>
            <a:pPr algn="l">
              <a:lnSpc>
                <a:spcPct val="80000"/>
              </a:lnSpc>
            </a:pPr>
            <a:endParaRPr lang="en-US" sz="2400" dirty="0">
              <a:solidFill>
                <a:srgbClr val="002060"/>
              </a:solidFill>
              <a:cs typeface="Arial" charset="0"/>
            </a:endParaRPr>
          </a:p>
          <a:p>
            <a:pPr marL="914400" lvl="1" indent="-457200" algn="l">
              <a:lnSpc>
                <a:spcPct val="80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Characteristic spectral signatures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lphaLcParenR"/>
            </a:pPr>
            <a:endParaRPr lang="en-US" sz="800" dirty="0">
              <a:solidFill>
                <a:srgbClr val="002060"/>
              </a:solidFill>
              <a:cs typeface="Arial" charset="0"/>
            </a:endParaRPr>
          </a:p>
          <a:p>
            <a:pPr marL="914400" lvl="1" indent="-457200" algn="l">
              <a:lnSpc>
                <a:spcPct val="80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Characteristic variability signatures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lphaLcParenR"/>
            </a:pPr>
            <a:endParaRPr lang="en-US" sz="800" dirty="0">
              <a:solidFill>
                <a:srgbClr val="002060"/>
              </a:solidFill>
              <a:cs typeface="Arial" charset="0"/>
            </a:endParaRPr>
          </a:p>
          <a:p>
            <a:pPr marL="914400" lvl="1" indent="-457200" algn="l">
              <a:lnSpc>
                <a:spcPct val="80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Correlation of VHE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  <a:cs typeface="Arial" charset="0"/>
              </a:rPr>
              <a:t>g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-ray activity (not necessarily Fermi-LAT GeV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  <a:cs typeface="Arial" charset="0"/>
              </a:rPr>
              <a:t>g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-ray activity!) with </a:t>
            </a:r>
            <a:r>
              <a:rPr lang="en-US" sz="2000" dirty="0" err="1">
                <a:solidFill>
                  <a:srgbClr val="002060"/>
                </a:solidFill>
                <a:cs typeface="Arial" charset="0"/>
              </a:rPr>
              <a:t>IceCube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 neutrino alerts. </a:t>
            </a: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29709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5563773"/>
            <a:ext cx="1733550" cy="58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68" y="5532120"/>
            <a:ext cx="1828800" cy="640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999" y="6192520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the South African Research Chairs Initiative (</a:t>
            </a:r>
            <a:r>
              <a:rPr lang="en-US" sz="1200" dirty="0" err="1"/>
              <a:t>SARChI</a:t>
            </a:r>
            <a:r>
              <a:rPr lang="en-US" sz="1200" dirty="0"/>
              <a:t>) of the Department of Science and Innovation and the National Research Foundation of South Africa (grant no. 64789). </a:t>
            </a:r>
            <a:endParaRPr lang="en-ZA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7" y="5760329"/>
            <a:ext cx="2760003" cy="9522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D7E6EB-A973-D069-3D7A-2D5124452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4" y="0"/>
            <a:ext cx="9711484" cy="647938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945" y="5728856"/>
            <a:ext cx="8001000" cy="1055830"/>
          </a:xfrm>
          <a:prstGeom prst="roundRect">
            <a:avLst/>
          </a:prstGeom>
          <a:solidFill>
            <a:schemeClr val="accent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5181600" cy="1143000"/>
          </a:xfrm>
        </p:spPr>
        <p:txBody>
          <a:bodyPr/>
          <a:lstStyle/>
          <a:p>
            <a:r>
              <a:rPr lang="en-US" sz="6000" dirty="0">
                <a:solidFill>
                  <a:srgbClr val="FFFF00"/>
                </a:solidFill>
              </a:rPr>
              <a:t>Thank you!</a:t>
            </a:r>
            <a:endParaRPr lang="en-ZA" sz="6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7945" y="5841271"/>
            <a:ext cx="55626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600" dirty="0"/>
              <a:t>Any opinion, finding and conclusion or recommendation expressed in this material is that of the authors and the NRF does not accept any liability in this regard.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1" y="5894379"/>
            <a:ext cx="2106462" cy="7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eedsjets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914400"/>
            <a:ext cx="3448050" cy="5791200"/>
          </a:xfrm>
          <a:noFill/>
        </p:spPr>
      </p:pic>
      <p:pic>
        <p:nvPicPr>
          <p:cNvPr id="97283" name="Picture 3" descr="CygA_radi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371600"/>
            <a:ext cx="3505200" cy="2628900"/>
          </a:xfrm>
          <a:noFill/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410200" y="4343400"/>
            <a:ext cx="3429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Radio Galaxy: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Powerful </a:t>
            </a:r>
            <a:r>
              <a:rPr lang="en-US" altLang="en-US" sz="2400" b="1" i="1">
                <a:solidFill>
                  <a:srgbClr val="FFFF00"/>
                </a:solidFill>
              </a:rPr>
              <a:t>radio lobes</a:t>
            </a:r>
            <a:r>
              <a:rPr lang="en-US" altLang="en-US" sz="2400">
                <a:solidFill>
                  <a:srgbClr val="FFFF00"/>
                </a:solidFill>
              </a:rPr>
              <a:t> at the end points of the jets, where kinetic jet power is dissipated.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086600" y="356552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Cyg A (radio)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267200" y="762000"/>
            <a:ext cx="609600" cy="6096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458200" cy="1417638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00"/>
                </a:solidFill>
              </a:rPr>
              <a:t>Types of radio-loud AGN and </a:t>
            </a:r>
            <a:br>
              <a:rPr lang="en-US" altLang="en-US" b="1" u="sng">
                <a:solidFill>
                  <a:srgbClr val="FFFF00"/>
                </a:solidFill>
              </a:rPr>
            </a:br>
            <a:r>
              <a:rPr lang="en-US" altLang="en-US" sz="4000" b="1" u="sng">
                <a:solidFill>
                  <a:srgbClr val="FFFF00"/>
                </a:solidFill>
              </a:rPr>
              <a:t>AGN Unification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4191000" y="1447800"/>
            <a:ext cx="2743200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 rot="-1774284">
            <a:off x="4495800" y="2041525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Observing direction</a:t>
            </a:r>
          </a:p>
        </p:txBody>
      </p:sp>
      <p:sp>
        <p:nvSpPr>
          <p:cNvPr id="17418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8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/>
      <p:bldP spid="972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3c175_vla_b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583113"/>
            <a:ext cx="3200400" cy="2122487"/>
          </a:xfrm>
          <a:noFill/>
        </p:spPr>
      </p:pic>
      <p:pic>
        <p:nvPicPr>
          <p:cNvPr id="18435" name="Picture 4" descr="seedsjets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914400"/>
            <a:ext cx="3448050" cy="5791200"/>
          </a:xfrm>
          <a:noFill/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267200" y="762000"/>
            <a:ext cx="609600" cy="6096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685800" y="-76200"/>
            <a:ext cx="8458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>
                <a:solidFill>
                  <a:srgbClr val="FFFF00"/>
                </a:solidFill>
              </a:rPr>
              <a:t>Types of radio-loud AGN and </a:t>
            </a:r>
            <a:br>
              <a:rPr lang="en-US" altLang="en-US" sz="4400" b="1" u="sng">
                <a:solidFill>
                  <a:srgbClr val="FFFF00"/>
                </a:solidFill>
              </a:rPr>
            </a:br>
            <a:r>
              <a:rPr lang="en-US" altLang="en-US" sz="4000" b="1" u="sng">
                <a:solidFill>
                  <a:srgbClr val="FFFF00"/>
                </a:solidFill>
              </a:rPr>
              <a:t>AGN Unification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4648200" y="1684338"/>
            <a:ext cx="426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FFFF00"/>
                </a:solidFill>
              </a:rPr>
              <a:t>Flat-Spectrum Radio Quasar or BL Lac object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 rot="2902259">
            <a:off x="3756819" y="5258594"/>
            <a:ext cx="248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Observing direction</a:t>
            </a:r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 flipH="1" flipV="1">
            <a:off x="3733800" y="4419600"/>
            <a:ext cx="1828800" cy="2057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8441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9600" y="2590800"/>
            <a:ext cx="472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Emission from the jet pointing towards us is Doppler boosted compared to the jet moving in the other direction (“counter jet”).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7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1" grpId="0"/>
      <p:bldP spid="983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3c175_vla_b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52400"/>
            <a:ext cx="4343400" cy="2879725"/>
          </a:xfr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00"/>
                </a:solidFill>
              </a:rPr>
              <a:t>Blazars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1836" y="3212234"/>
            <a:ext cx="8229600" cy="3417166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Class of AGN consisting of BL Lac objects and gamma-ray bright quasars with relativistic jets pointing close to our line of sight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Rapidly (often intra-day) variable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Strong gamma-ray sources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Radio knots often with superluminal motion</a:t>
            </a:r>
          </a:p>
          <a:p>
            <a:pPr eaLnBrk="1" hangingPunct="1"/>
            <a:r>
              <a:rPr lang="en-US" altLang="en-US" sz="2800" dirty="0">
                <a:solidFill>
                  <a:srgbClr val="FFFF00"/>
                </a:solidFill>
              </a:rPr>
              <a:t>Radio and optical (and X-ray?) polarization</a:t>
            </a:r>
          </a:p>
        </p:txBody>
      </p:sp>
      <p:sp>
        <p:nvSpPr>
          <p:cNvPr id="4101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19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Oct08ECfit_z0.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49530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SED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524000"/>
            <a:ext cx="49006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934200" cy="1325562"/>
          </a:xfrm>
        </p:spPr>
        <p:txBody>
          <a:bodyPr/>
          <a:lstStyle/>
          <a:p>
            <a:pPr eaLnBrk="1" hangingPunct="1"/>
            <a:r>
              <a:rPr lang="en-US" altLang="en-US" u="sng">
                <a:solidFill>
                  <a:schemeClr val="accent2"/>
                </a:solidFill>
              </a:rPr>
              <a:t>Blazar Spectral Energy Distributions (SEDs)</a:t>
            </a:r>
          </a:p>
        </p:txBody>
      </p:sp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533400" y="55626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Non-thermal spectra with two broad bumps: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05400" y="5562600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FF0000"/>
                </a:solidFill>
              </a:rPr>
              <a:t> Low-energy (probably synchrotron):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radio-IR-optical(-UV-X-rays)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828800" y="3048000"/>
            <a:ext cx="3429000" cy="2590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4610100" y="4229100"/>
            <a:ext cx="21336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43400" y="6248400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B050"/>
                </a:solidFill>
              </a:rPr>
              <a:t> High-energy (X-ray – </a:t>
            </a:r>
            <a:r>
              <a:rPr lang="en-US" altLang="en-US" sz="180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>
                <a:solidFill>
                  <a:srgbClr val="00B050"/>
                </a:solidFill>
              </a:rPr>
              <a:t>-rays)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2667000" y="4038600"/>
            <a:ext cx="3429000" cy="9906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800600" y="3276600"/>
            <a:ext cx="3124200" cy="28194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TextBox 16"/>
          <p:cNvSpPr txBox="1">
            <a:spLocks noChangeArrowheads="1"/>
          </p:cNvSpPr>
          <p:nvPr/>
        </p:nvSpPr>
        <p:spPr bwMode="auto">
          <a:xfrm>
            <a:off x="1981200" y="19478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2"/>
                </a:solidFill>
              </a:rPr>
              <a:t>3C66A</a:t>
            </a:r>
          </a:p>
        </p:txBody>
      </p:sp>
    </p:spTree>
    <p:extLst>
      <p:ext uri="{BB962C8B-B14F-4D97-AF65-F5344CB8AC3E}">
        <p14:creationId xmlns:p14="http://schemas.microsoft.com/office/powerpoint/2010/main" val="302513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3C279_multi_SED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988" y="609600"/>
            <a:ext cx="3532188" cy="2901950"/>
          </a:xfrm>
        </p:spPr>
      </p:pic>
      <p:sp>
        <p:nvSpPr>
          <p:cNvPr id="2150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altLang="en-US" u="sng" dirty="0">
                <a:solidFill>
                  <a:srgbClr val="002060"/>
                </a:solidFill>
              </a:rPr>
              <a:t>Blazar Classification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52400" y="3705523"/>
            <a:ext cx="2819399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u="sng" dirty="0">
                <a:solidFill>
                  <a:srgbClr val="002060"/>
                </a:solidFill>
              </a:rPr>
              <a:t>Low-Synchrotron Peaked (LSP): Quasars (FSRQs)/ Low-frequency peaked BL Lac Objects (LBLs)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Low-frequency component from radio to optical/UV,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altLang="en-US" sz="1600" baseline="-25000" dirty="0" err="1">
                <a:solidFill>
                  <a:srgbClr val="002060"/>
                </a:solidFill>
              </a:rPr>
              <a:t>sy</a:t>
            </a:r>
            <a:r>
              <a:rPr lang="en-US" altLang="en-US" sz="1600" dirty="0">
                <a:solidFill>
                  <a:srgbClr val="002060"/>
                </a:solidFill>
              </a:rPr>
              <a:t> ≤ 10</a:t>
            </a:r>
            <a:r>
              <a:rPr lang="en-US" altLang="en-US" sz="1600" baseline="30000" dirty="0">
                <a:solidFill>
                  <a:srgbClr val="002060"/>
                </a:solidFill>
              </a:rPr>
              <a:t>14</a:t>
            </a:r>
            <a:r>
              <a:rPr lang="en-US" altLang="en-US" sz="1600" dirty="0">
                <a:solidFill>
                  <a:srgbClr val="002060"/>
                </a:solidFill>
              </a:rPr>
              <a:t> Hz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High-frequency component from X-rays to </a:t>
            </a:r>
            <a:r>
              <a:rPr lang="en-US" altLang="en-US" sz="16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600" dirty="0">
                <a:solidFill>
                  <a:srgbClr val="002060"/>
                </a:solidFill>
              </a:rPr>
              <a:t>-rays, often dominating total power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2133600" y="3429000"/>
            <a:ext cx="1371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600200" y="32766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accent2"/>
                </a:solidFill>
              </a:rPr>
              <a:t>(Hartman et al. 2000)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6096000" y="3505200"/>
            <a:ext cx="29718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u="sng" dirty="0">
                <a:solidFill>
                  <a:srgbClr val="002060"/>
                </a:solidFill>
              </a:rPr>
              <a:t>High-Synchrotron Peaked (HSP): High-frequency peaked BL Lacs (HBLs):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Low-frequency component from radio to UV/X-rays,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altLang="en-US" sz="1600" baseline="-25000" dirty="0" err="1">
                <a:solidFill>
                  <a:srgbClr val="002060"/>
                </a:solidFill>
              </a:rPr>
              <a:t>sy</a:t>
            </a:r>
            <a:r>
              <a:rPr lang="en-US" altLang="en-US" sz="1600" dirty="0">
                <a:solidFill>
                  <a:srgbClr val="002060"/>
                </a:solidFill>
              </a:rPr>
              <a:t> &gt; 10</a:t>
            </a:r>
            <a:r>
              <a:rPr lang="en-US" altLang="en-US" sz="1600" baseline="30000" dirty="0">
                <a:solidFill>
                  <a:srgbClr val="002060"/>
                </a:solidFill>
              </a:rPr>
              <a:t>15</a:t>
            </a:r>
            <a:r>
              <a:rPr lang="en-US" altLang="en-US" sz="1600" dirty="0">
                <a:solidFill>
                  <a:srgbClr val="002060"/>
                </a:solidFill>
              </a:rPr>
              <a:t> Hz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often dominating the total power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High-frequency component from hard X-rays to high-energy gamma-rays</a:t>
            </a:r>
          </a:p>
        </p:txBody>
      </p:sp>
      <p:sp>
        <p:nvSpPr>
          <p:cNvPr id="283657" name="Text Box 9"/>
          <p:cNvSpPr txBox="1">
            <a:spLocks noChangeArrowheads="1"/>
          </p:cNvSpPr>
          <p:nvPr/>
        </p:nvSpPr>
        <p:spPr bwMode="auto">
          <a:xfrm>
            <a:off x="3124200" y="3657600"/>
            <a:ext cx="2895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u="sng" dirty="0">
                <a:solidFill>
                  <a:srgbClr val="002060"/>
                </a:solidFill>
              </a:rPr>
              <a:t>Intermediate-Synchrotron Peaked (ISP): Intermediate BL Lacs (IBLs):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Peak frequencies at IR/Optical and GeV gamma-rays,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10</a:t>
            </a:r>
            <a:r>
              <a:rPr lang="en-US" altLang="en-US" sz="1600" baseline="30000" dirty="0">
                <a:solidFill>
                  <a:srgbClr val="002060"/>
                </a:solidFill>
              </a:rPr>
              <a:t>14</a:t>
            </a:r>
            <a:r>
              <a:rPr lang="en-US" altLang="en-US" sz="1600" dirty="0">
                <a:solidFill>
                  <a:srgbClr val="002060"/>
                </a:solidFill>
              </a:rPr>
              <a:t> Hz &lt; </a:t>
            </a:r>
            <a:r>
              <a:rPr lang="en-US" altLang="en-US" sz="1600" dirty="0" err="1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altLang="en-US" sz="1600" baseline="-25000" dirty="0" err="1">
                <a:solidFill>
                  <a:srgbClr val="002060"/>
                </a:solidFill>
              </a:rPr>
              <a:t>sy</a:t>
            </a:r>
            <a:r>
              <a:rPr lang="en-US" altLang="en-US" sz="1600" dirty="0">
                <a:solidFill>
                  <a:srgbClr val="002060"/>
                </a:solidFill>
              </a:rPr>
              <a:t> ≤  10</a:t>
            </a:r>
            <a:r>
              <a:rPr lang="en-US" altLang="en-US" sz="1600" baseline="30000" dirty="0">
                <a:solidFill>
                  <a:srgbClr val="002060"/>
                </a:solidFill>
              </a:rPr>
              <a:t>15</a:t>
            </a:r>
            <a:r>
              <a:rPr lang="en-US" altLang="en-US" sz="1600" dirty="0">
                <a:solidFill>
                  <a:srgbClr val="002060"/>
                </a:solidFill>
              </a:rPr>
              <a:t> Hz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Intermediate overall luminosity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</a:rPr>
              <a:t>Sometimes </a:t>
            </a:r>
            <a:r>
              <a:rPr lang="en-US" altLang="en-US" sz="16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600" dirty="0">
                <a:solidFill>
                  <a:srgbClr val="002060"/>
                </a:solidFill>
              </a:rPr>
              <a:t>-ray dominated</a:t>
            </a:r>
          </a:p>
        </p:txBody>
      </p:sp>
      <p:sp>
        <p:nvSpPr>
          <p:cNvPr id="21513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17" name="Picture 16" descr="Oct08ECfit_z0.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5400000">
            <a:off x="3276600" y="3810000"/>
            <a:ext cx="548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81000" y="3810000"/>
            <a:ext cx="548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724400" y="3048000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accent2"/>
                </a:solidFill>
              </a:rPr>
              <a:t>(Abdo et al. 2011)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343400" y="789801"/>
            <a:ext cx="685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/>
              <a:t>3C66A</a:t>
            </a:r>
          </a:p>
        </p:txBody>
      </p:sp>
      <p:pic>
        <p:nvPicPr>
          <p:cNvPr id="20" name="Picture 19" descr="0710fit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762000"/>
            <a:ext cx="31908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696200" y="3076575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accent2"/>
                </a:solidFill>
              </a:rPr>
              <a:t>(Acciari et al. 2009)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6" grpId="0"/>
      <p:bldP spid="283657" grpId="0"/>
      <p:bldP spid="1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191000" cy="2133600"/>
          </a:xfrm>
        </p:spPr>
        <p:txBody>
          <a:bodyPr/>
          <a:lstStyle/>
          <a:p>
            <a:pPr eaLnBrk="1" hangingPunct="1"/>
            <a:r>
              <a:rPr lang="en-US" altLang="en-US" u="sng">
                <a:solidFill>
                  <a:schemeClr val="accent2"/>
                </a:solidFill>
              </a:rPr>
              <a:t>Flux and Polarization Variability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17475"/>
            <a:ext cx="46482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3810000" y="6508750"/>
            <a:ext cx="2590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(3C279: </a:t>
            </a:r>
            <a:r>
              <a:rPr lang="en-US" altLang="en-US" sz="1600" dirty="0" err="1"/>
              <a:t>Abdo</a:t>
            </a:r>
            <a:r>
              <a:rPr lang="en-US" altLang="en-US" sz="1600" dirty="0"/>
              <a:t> et al. 2010)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810000"/>
            <a:ext cx="4114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Arial" charset="0"/>
              </a:rPr>
              <a:t>Observed optical polarization degrees </a:t>
            </a:r>
          </a:p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+mn-lt"/>
              </a:rPr>
              <a:t>opt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&lt;~ 30 % </a:t>
            </a:r>
            <a:r>
              <a:rPr lang="en-US" dirty="0">
                <a:latin typeface="Arial" charset="0"/>
              </a:rPr>
              <a:t> 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4663" y="4876800"/>
            <a:ext cx="381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</a:rPr>
              <a:t>Both degree of polarization and polarization angles vary.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Swings in polarization angle sometimes associated with high-energy flares!</a:t>
            </a:r>
          </a:p>
        </p:txBody>
      </p: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261730" y="2509837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002060"/>
                </a:solidFill>
              </a:rPr>
              <a:t>Multi-wavelength variability on various time scales (months – minutes</a:t>
            </a:r>
            <a:r>
              <a:rPr lang="en-US" altLang="en-US" dirty="0"/>
              <a:t>)</a:t>
            </a:r>
          </a:p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Sometimes correlated, sometimes not</a:t>
            </a:r>
          </a:p>
        </p:txBody>
      </p:sp>
    </p:spTree>
    <p:extLst>
      <p:ext uri="{BB962C8B-B14F-4D97-AF65-F5344CB8AC3E}">
        <p14:creationId xmlns:p14="http://schemas.microsoft.com/office/powerpoint/2010/main" val="20047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Open Physics Questions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r>
              <a:rPr lang="en-US" sz="2400" dirty="0"/>
              <a:t>Source of Jet Power (Blandford-</a:t>
            </a:r>
            <a:r>
              <a:rPr lang="en-US" sz="2400" dirty="0" err="1"/>
              <a:t>Znajek</a:t>
            </a:r>
            <a:r>
              <a:rPr lang="en-US" sz="2400" dirty="0"/>
              <a:t> / Blandford-Payne?)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Physics of jet launching / collimation / acceleration – role / topology of magnetic fields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Composition of jets (e</a:t>
            </a:r>
            <a:r>
              <a:rPr lang="en-US" sz="2400" baseline="30000" dirty="0"/>
              <a:t>-</a:t>
            </a:r>
            <a:r>
              <a:rPr lang="en-US" sz="2400" dirty="0"/>
              <a:t>-p or e</a:t>
            </a:r>
            <a:r>
              <a:rPr lang="en-US" sz="2400" baseline="30000" dirty="0"/>
              <a:t>+</a:t>
            </a:r>
            <a:r>
              <a:rPr lang="en-US" sz="2400" dirty="0"/>
              <a:t>-e</a:t>
            </a:r>
            <a:r>
              <a:rPr lang="en-US" sz="2400" baseline="30000" dirty="0"/>
              <a:t>-</a:t>
            </a:r>
            <a:r>
              <a:rPr lang="en-US" sz="2400" dirty="0"/>
              <a:t> plasma?) – </a:t>
            </a:r>
            <a:r>
              <a:rPr lang="en-US" sz="2400" dirty="0" err="1"/>
              <a:t>leptonic</a:t>
            </a:r>
            <a:r>
              <a:rPr lang="en-US" sz="2400" dirty="0"/>
              <a:t> or hadronic high-energy emission?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Mode of particle acceleration (shocks / shear layers / magnetic reconnection?) - role of magnetic fields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Location of the energy dissipation / gamma-ray emission region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60676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0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USESECONDARYMONITOR" val="True"/>
  <p:tag name="RESPCOUNTERSTYLE" val="1"/>
  <p:tag name="NUMRESPONSES" val="1"/>
  <p:tag name="REVIEWONLY" val="False"/>
  <p:tag name="TEAMSINLEADERBOARD" val="5"/>
  <p:tag name="BUBBLEGROUPING" val="3"/>
  <p:tag name="CUSTOMCELLBACKCOLOR3" val="-268652"/>
  <p:tag name="DISPLAYDEVICEID" val="True"/>
  <p:tag name="GRIDPOSITION" val="1"/>
  <p:tag name="MULTIRESPDIVISOR" val="1"/>
  <p:tag name="INCORRECTPOINTVALUE" val="0"/>
  <p:tag name="CHARTSCALE" val="True"/>
  <p:tag name="TPVERSION" val="2008"/>
  <p:tag name="ANSWERNOWSTYLE" val="-1"/>
  <p:tag name="INPUTSOURCE" val="1"/>
  <p:tag name="ROTATIONINTERVAL" val="2"/>
  <p:tag name="BUBBLESIZEVISIBLE" val="True"/>
  <p:tag name="CUSTOMCELLBACKCOLOR1" val="-657956"/>
  <p:tag name="GRIDOPACITY" val="90"/>
  <p:tag name="CHARTLABELS" val="1"/>
  <p:tag name="CORRECTPOINTVALUE" val="100"/>
  <p:tag name="FIBDISPLAYRESULTS" val="True"/>
  <p:tag name="SHOWBARVISIBLE" val="True"/>
  <p:tag name="COUNTDOWNSECONDS" val="10"/>
  <p:tag name="AUTOUPDATEALIASES" val="True"/>
  <p:tag name="CUSTOMGRIDBACKCOLOR" val="-2830136"/>
  <p:tag name="DISPLAYDEVICENUMBER" val="True"/>
  <p:tag name="RESETCHARTS" val="True"/>
  <p:tag name="ZEROBASED" val="False"/>
  <p:tag name="POWERPOINTVERSION" val="10.0"/>
  <p:tag name="BACKUPSESSIONS" val="True"/>
  <p:tag name="MAXRESPONDERS" val="5"/>
  <p:tag name="USESCHEMECOLORS" val="True"/>
  <p:tag name="PARTLISTDEFAULT" val="0"/>
  <p:tag name="FIBNUMRESULTS" val="5"/>
  <p:tag name="RESPCOUNTERFORMAT" val="0"/>
  <p:tag name="BUBBLEVALUEFORMAT" val="0.0"/>
  <p:tag name="GRIDSIZE" val="{Width=800, Height=600}"/>
  <p:tag name="AUTOADJUSTPARTRANGE" val="True"/>
  <p:tag name="BACKUPMAINTENANCE" val="7"/>
  <p:tag name="CUSTOMCELLBACKCOLOR4" val="-8355712"/>
  <p:tag name="REALTIMEBACKUP" val="False"/>
  <p:tag name="CHARTVALUEFORMAT" val="0%"/>
  <p:tag name="CHARTCOLORS" val="2"/>
  <p:tag name="COUNTDOWNSTYLE" val="2"/>
  <p:tag name="INCLUDEPPT" val="True"/>
  <p:tag name="CUSTOMCELLFORECOLOR" val="-16777216"/>
  <p:tag name="PARTICIPANTSINLEADERBOARD" val="5"/>
  <p:tag name="AUTOSIZEGRID" val="True"/>
  <p:tag name="BULLETTYPE" val="3"/>
  <p:tag name="FIBINCLUDEOTHER" val="Tru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29136</TotalTime>
  <Words>1435</Words>
  <Application>Microsoft Office PowerPoint</Application>
  <PresentationFormat>On-screen Show (4:3)</PresentationFormat>
  <Paragraphs>264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Symbol</vt:lpstr>
      <vt:lpstr>Tahoma</vt:lpstr>
      <vt:lpstr>Default Design</vt:lpstr>
      <vt:lpstr>The Physics of AGN Jets</vt:lpstr>
      <vt:lpstr>Active Galactic Nuclei (AGN)</vt:lpstr>
      <vt:lpstr>Types of radio-loud AGN and  AGN Unification</vt:lpstr>
      <vt:lpstr>PowerPoint Presentation</vt:lpstr>
      <vt:lpstr>Blazars</vt:lpstr>
      <vt:lpstr>Blazar Spectral Energy Distributions (SEDs)</vt:lpstr>
      <vt:lpstr>Blazar Classification</vt:lpstr>
      <vt:lpstr>Flux and Polarization Variability</vt:lpstr>
      <vt:lpstr>Open Physics Questions</vt:lpstr>
      <vt:lpstr>Leptonic Blazar Model</vt:lpstr>
      <vt:lpstr>Hadronic Blazar Models</vt:lpstr>
      <vt:lpstr>Lepto-Hadronic Model Fits  to Blazar SEDs</vt:lpstr>
      <vt:lpstr>PowerPoint Presentation</vt:lpstr>
      <vt:lpstr>PowerPoint Presentation</vt:lpstr>
      <vt:lpstr>The IceCube Neutrino Spectrum</vt:lpstr>
      <vt:lpstr>Origin of IceCube-Detected Neutrinos</vt:lpstr>
      <vt:lpstr>Photo-pion induced neutrino production in relativistic jets</vt:lpstr>
      <vt:lpstr>Photo-Pion Production Cross Section</vt:lpstr>
      <vt:lpstr>Photo-Pion Production </vt:lpstr>
      <vt:lpstr>Photo-pion production - Energetics</vt:lpstr>
      <vt:lpstr>Photo-pion production –  Origin of Target Photons</vt:lpstr>
      <vt:lpstr>The pg Efficiency Problem</vt:lpstr>
      <vt:lpstr>Example: BLR Target Photon Field</vt:lpstr>
      <vt:lpstr>Summary</vt:lpstr>
      <vt:lpstr>Thank you!</vt:lpstr>
    </vt:vector>
  </TitlesOfParts>
  <Company>Ohio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Spectral Energy Distributions and Variability  of BL Lacertae in 2000</dc:title>
  <dc:creator>Markus Boettcher</dc:creator>
  <cp:lastModifiedBy>MARKUS BÖTTCHER</cp:lastModifiedBy>
  <cp:revision>1334</cp:revision>
  <dcterms:created xsi:type="dcterms:W3CDTF">2003-10-14T13:36:42Z</dcterms:created>
  <dcterms:modified xsi:type="dcterms:W3CDTF">2022-10-17T11:25:08Z</dcterms:modified>
</cp:coreProperties>
</file>