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handoutMasterIdLst>
    <p:handoutMasterId r:id="rId15"/>
  </p:handoutMasterIdLst>
  <p:sldIdLst>
    <p:sldId id="257" r:id="rId2"/>
    <p:sldId id="264" r:id="rId3"/>
    <p:sldId id="262" r:id="rId4"/>
    <p:sldId id="261" r:id="rId5"/>
    <p:sldId id="265" r:id="rId6"/>
    <p:sldId id="276" r:id="rId7"/>
    <p:sldId id="275" r:id="rId8"/>
    <p:sldId id="269" r:id="rId9"/>
    <p:sldId id="277" r:id="rId10"/>
    <p:sldId id="270" r:id="rId11"/>
    <p:sldId id="278" r:id="rId12"/>
    <p:sldId id="259" r:id="rId13"/>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ED7D31"/>
    <a:srgbClr val="CF3E3E"/>
    <a:srgbClr val="8DD6F1"/>
    <a:srgbClr val="6699FF"/>
    <a:srgbClr val="99CCFF"/>
    <a:srgbClr val="33CCFF"/>
    <a:srgbClr val="3399FF"/>
    <a:srgbClr val="66CC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3464" autoAdjust="0"/>
  </p:normalViewPr>
  <p:slideViewPr>
    <p:cSldViewPr snapToGrid="0">
      <p:cViewPr varScale="1">
        <p:scale>
          <a:sx n="61" d="100"/>
          <a:sy n="61" d="100"/>
        </p:scale>
        <p:origin x="782" y="34"/>
      </p:cViewPr>
      <p:guideLst/>
    </p:cSldViewPr>
  </p:slideViewPr>
  <p:notesTextViewPr>
    <p:cViewPr>
      <p:scale>
        <a:sx n="1" d="1"/>
        <a:sy n="1" d="1"/>
      </p:scale>
      <p:origin x="0" y="0"/>
    </p:cViewPr>
  </p:notesTextViewPr>
  <p:notesViewPr>
    <p:cSldViewPr snapToGrid="0">
      <p:cViewPr varScale="1">
        <p:scale>
          <a:sx n="57" d="100"/>
          <a:sy n="57" d="100"/>
        </p:scale>
        <p:origin x="2482" y="-34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8427" cy="513508"/>
          </a:xfrm>
          <a:prstGeom prst="rect">
            <a:avLst/>
          </a:prstGeom>
        </p:spPr>
        <p:txBody>
          <a:bodyPr vert="horz" lIns="94796" tIns="47398" rIns="94796" bIns="47398" rtlCol="0"/>
          <a:lstStyle>
            <a:lvl1pPr algn="l">
              <a:defRPr sz="1200"/>
            </a:lvl1pPr>
          </a:lstStyle>
          <a:p>
            <a:endParaRPr lang="en-US"/>
          </a:p>
        </p:txBody>
      </p:sp>
      <p:sp>
        <p:nvSpPr>
          <p:cNvPr id="3" name="Espace réservé de la date 2"/>
          <p:cNvSpPr>
            <a:spLocks noGrp="1"/>
          </p:cNvSpPr>
          <p:nvPr>
            <p:ph type="dt" sz="quarter" idx="1"/>
          </p:nvPr>
        </p:nvSpPr>
        <p:spPr>
          <a:xfrm>
            <a:off x="4023993" y="0"/>
            <a:ext cx="3078427" cy="513508"/>
          </a:xfrm>
          <a:prstGeom prst="rect">
            <a:avLst/>
          </a:prstGeom>
        </p:spPr>
        <p:txBody>
          <a:bodyPr vert="horz" lIns="94796" tIns="47398" rIns="94796" bIns="47398" rtlCol="0"/>
          <a:lstStyle>
            <a:lvl1pPr algn="r">
              <a:defRPr sz="1200"/>
            </a:lvl1pPr>
          </a:lstStyle>
          <a:p>
            <a:fld id="{9B8C7412-813E-4ABB-9173-907C2887173A}" type="datetimeFigureOut">
              <a:rPr lang="en-US" smtClean="0"/>
              <a:t>10/18/2022</a:t>
            </a:fld>
            <a:endParaRPr lang="en-US"/>
          </a:p>
        </p:txBody>
      </p:sp>
      <p:sp>
        <p:nvSpPr>
          <p:cNvPr id="4" name="Espace réservé du pied de page 3"/>
          <p:cNvSpPr>
            <a:spLocks noGrp="1"/>
          </p:cNvSpPr>
          <p:nvPr>
            <p:ph type="ftr" sz="quarter" idx="2"/>
          </p:nvPr>
        </p:nvSpPr>
        <p:spPr>
          <a:xfrm>
            <a:off x="1" y="9721107"/>
            <a:ext cx="3078427" cy="513507"/>
          </a:xfrm>
          <a:prstGeom prst="rect">
            <a:avLst/>
          </a:prstGeom>
        </p:spPr>
        <p:txBody>
          <a:bodyPr vert="horz" lIns="94796" tIns="47398" rIns="94796" bIns="47398"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4023993" y="9721107"/>
            <a:ext cx="3078427" cy="513507"/>
          </a:xfrm>
          <a:prstGeom prst="rect">
            <a:avLst/>
          </a:prstGeom>
        </p:spPr>
        <p:txBody>
          <a:bodyPr vert="horz" lIns="94796" tIns="47398" rIns="94796" bIns="47398" rtlCol="0" anchor="b"/>
          <a:lstStyle>
            <a:lvl1pPr algn="r">
              <a:defRPr sz="1200"/>
            </a:lvl1pPr>
          </a:lstStyle>
          <a:p>
            <a:fld id="{5FD114CC-1863-4BD5-ABA6-76792C5EC93C}" type="slidenum">
              <a:rPr lang="en-US" smtClean="0"/>
              <a:t>‹#›</a:t>
            </a:fld>
            <a:endParaRPr lang="en-US"/>
          </a:p>
        </p:txBody>
      </p:sp>
    </p:spTree>
    <p:extLst>
      <p:ext uri="{BB962C8B-B14F-4D97-AF65-F5344CB8AC3E}">
        <p14:creationId xmlns:p14="http://schemas.microsoft.com/office/powerpoint/2010/main" val="1520126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E4C39FB9-C6E8-4734-B76E-9F3A8F3A5C1B}" type="datetimeFigureOut">
              <a:rPr lang="de-DE" smtClean="0"/>
              <a:t>18.10.2022</a:t>
            </a:fld>
            <a:endParaRPr lang="de-DE"/>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6" name="Footer Placeholder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FD6EFC02-43AF-4A84-A401-D8652E606101}" type="slidenum">
              <a:rPr lang="de-DE" smtClean="0"/>
              <a:t>‹#›</a:t>
            </a:fld>
            <a:endParaRPr lang="de-DE"/>
          </a:p>
        </p:txBody>
      </p:sp>
    </p:spTree>
    <p:extLst>
      <p:ext uri="{BB962C8B-B14F-4D97-AF65-F5344CB8AC3E}">
        <p14:creationId xmlns:p14="http://schemas.microsoft.com/office/powerpoint/2010/main" val="2795106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Dalitz</a:t>
            </a:r>
            <a:r>
              <a:rPr lang="en-US" dirty="0" smtClean="0"/>
              <a:t> decays of hyperons is an experimentally unexplored process, which can be studied for the first time by using the excellent capabilities of HADES to measure rare </a:t>
            </a:r>
            <a:r>
              <a:rPr lang="en-US" dirty="0" err="1" smtClean="0"/>
              <a:t>dilepton</a:t>
            </a:r>
            <a:r>
              <a:rPr lang="en-US" dirty="0" smtClean="0"/>
              <a:t> decays. Such measurements will provide complementary information on hyperon structure and the role of strange quarks in baryons. The latter will be investigated by comparing these results to those transitions recently measured for non-strange baryons of same spin and parity (i.e. </a:t>
            </a:r>
            <a:r>
              <a:rPr lang="en-US" sz="1200" kern="1200" dirty="0" smtClean="0">
                <a:solidFill>
                  <a:schemeClr val="tx1"/>
                </a:solidFill>
                <a:effectLst/>
                <a:latin typeface="+mn-lt"/>
                <a:ea typeface="+mn-ea"/>
                <a:cs typeface="+mn-cs"/>
              </a:rPr>
              <a:t>Σ(1385)0</a:t>
            </a:r>
            <a:r>
              <a:rPr lang="en-US" dirty="0" smtClean="0"/>
              <a:t> vs </a:t>
            </a:r>
            <a:r>
              <a:rPr lang="en-US" sz="1200" b="0" i="0" kern="1200" dirty="0" smtClean="0">
                <a:solidFill>
                  <a:schemeClr val="tx1"/>
                </a:solidFill>
                <a:effectLst/>
                <a:latin typeface="+mn-lt"/>
                <a:ea typeface="+mn-ea"/>
                <a:cs typeface="+mn-cs"/>
              </a:rPr>
              <a:t>Δ</a:t>
            </a:r>
            <a:r>
              <a:rPr lang="en-US" sz="1200" kern="1200" dirty="0" smtClean="0">
                <a:solidFill>
                  <a:schemeClr val="tx1"/>
                </a:solidFill>
                <a:effectLst/>
                <a:latin typeface="+mn-lt"/>
                <a:ea typeface="+mn-ea"/>
                <a:cs typeface="+mn-cs"/>
              </a:rPr>
              <a:t>(1232)</a:t>
            </a:r>
            <a:r>
              <a:rPr lang="en-US" dirty="0" smtClean="0"/>
              <a:t> and </a:t>
            </a:r>
            <a:r>
              <a:rPr lang="en-US" sz="1200" kern="1200" dirty="0" smtClean="0">
                <a:solidFill>
                  <a:schemeClr val="tx1"/>
                </a:solidFill>
                <a:effectLst/>
                <a:latin typeface="+mn-lt"/>
                <a:ea typeface="+mn-ea"/>
                <a:cs typeface="+mn-cs"/>
              </a:rPr>
              <a:t>Λ(1520)</a:t>
            </a:r>
            <a:r>
              <a:rPr lang="en-US" dirty="0" smtClean="0"/>
              <a:t> vs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∗(1520)</a:t>
            </a:r>
            <a:r>
              <a:rPr lang="en-US" dirty="0" smtClean="0"/>
              <a:t>).</a:t>
            </a:r>
          </a:p>
          <a:p>
            <a:r>
              <a:rPr lang="en-US" dirty="0" smtClean="0"/>
              <a:t>Production cross sections of the higher mass hyperon resonances investigated here are unknown in the energy range of future FAIR experiments. Hence, the proposed measurements will provide an essential input for the understanding of the production mechanism in proton–proton interaction in this energy regime and will also establish an important reference for </a:t>
            </a:r>
            <a:r>
              <a:rPr lang="en-US" dirty="0" err="1" smtClean="0"/>
              <a:t>p+A</a:t>
            </a:r>
            <a:r>
              <a:rPr lang="en-US" dirty="0" smtClean="0"/>
              <a:t> and A+A collisions. In particular, the production of double strangeness offers a unique opportunity to study strangeness production close to the threshold, where only few production channels are expected to contribute. In this regime, characterized by a small relative momentum between the produced hadrons, final state interactions are expected to play a significant role. Therefore, hyperon-hyperon and nucleon-hyperon correlation studies are very promising tools to measure their interaction potential.</a:t>
            </a:r>
          </a:p>
          <a:p>
            <a:endParaRPr lang="de-DE" dirty="0"/>
          </a:p>
        </p:txBody>
      </p:sp>
      <p:sp>
        <p:nvSpPr>
          <p:cNvPr id="4" name="Slide Number Placeholder 3"/>
          <p:cNvSpPr>
            <a:spLocks noGrp="1"/>
          </p:cNvSpPr>
          <p:nvPr>
            <p:ph type="sldNum" sz="quarter" idx="10"/>
          </p:nvPr>
        </p:nvSpPr>
        <p:spPr/>
        <p:txBody>
          <a:bodyPr/>
          <a:lstStyle/>
          <a:p>
            <a:fld id="{FD6EFC02-43AF-4A84-A401-D8652E606101}" type="slidenum">
              <a:rPr lang="de-DE" smtClean="0"/>
              <a:t>4</a:t>
            </a:fld>
            <a:endParaRPr lang="de-DE"/>
          </a:p>
        </p:txBody>
      </p:sp>
    </p:spTree>
    <p:extLst>
      <p:ext uri="{BB962C8B-B14F-4D97-AF65-F5344CB8AC3E}">
        <p14:creationId xmlns:p14="http://schemas.microsoft.com/office/powerpoint/2010/main" val="1598327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WASA/KAL: </a:t>
            </a:r>
            <a:r>
              <a:rPr lang="en-US" dirty="0"/>
              <a:t>One of the major goals of this project (S447) is the investigation of characteristics of light </a:t>
            </a:r>
            <a:r>
              <a:rPr lang="en-US" dirty="0" err="1"/>
              <a:t>hypernuclei</a:t>
            </a:r>
            <a:r>
              <a:rPr lang="en-US" dirty="0"/>
              <a:t>. Nuclei, where a neutron is replaced by a lambda hyperon, are produced in reactions of light heavy nuclei most probably created by a coalescence like process. The lambda is produced in the course of high energetic heavy ion collision in the dense overlap zone by NN collision and then re-scattered into the spectator nucleons, where relatively heavy </a:t>
            </a:r>
            <a:r>
              <a:rPr lang="en-US" dirty="0" err="1"/>
              <a:t>hypernuclei</a:t>
            </a:r>
            <a:r>
              <a:rPr lang="en-US" dirty="0"/>
              <a:t> are formed, or – in a more direct way – form </a:t>
            </a:r>
            <a:r>
              <a:rPr lang="en-US" dirty="0" err="1"/>
              <a:t>hypernuclei</a:t>
            </a:r>
            <a:r>
              <a:rPr lang="en-US" dirty="0"/>
              <a:t> with the surrounding nucleons from the participant zone. The combination of the WASA detector and the Fragment Separator allows to measure the </a:t>
            </a:r>
            <a:r>
              <a:rPr lang="en-US" dirty="0" err="1"/>
              <a:t>pionic</a:t>
            </a:r>
            <a:r>
              <a:rPr lang="en-US" dirty="0"/>
              <a:t> decays of </a:t>
            </a:r>
            <a:r>
              <a:rPr lang="en-US" dirty="0" err="1"/>
              <a:t>hypernuclei</a:t>
            </a:r>
            <a:r>
              <a:rPr lang="en-US" dirty="0"/>
              <a:t> (e.g. </a:t>
            </a:r>
            <a:r>
              <a:rPr lang="en-US" baseline="30000" dirty="0"/>
              <a:t>3</a:t>
            </a:r>
            <a:r>
              <a:rPr lang="en-US" baseline="-25000" dirty="0"/>
              <a:t>Λ</a:t>
            </a:r>
            <a:r>
              <a:rPr lang="en-US" dirty="0"/>
              <a:t>H →π</a:t>
            </a:r>
            <a:r>
              <a:rPr lang="en-US" baseline="30000" dirty="0"/>
              <a:t>-</a:t>
            </a:r>
            <a:r>
              <a:rPr lang="en-US" dirty="0"/>
              <a:t> +</a:t>
            </a:r>
            <a:r>
              <a:rPr lang="en-US" baseline="30000" dirty="0"/>
              <a:t>3</a:t>
            </a:r>
            <a:r>
              <a:rPr lang="en-US" dirty="0"/>
              <a:t>He) with high precision. one focus of the experiment is the lifetime of the </a:t>
            </a:r>
            <a:r>
              <a:rPr lang="en-US" dirty="0" err="1"/>
              <a:t>hypertriton</a:t>
            </a:r>
            <a:r>
              <a:rPr lang="en-US" dirty="0"/>
              <a:t>, since in previous experiments rather short lifetimes have been reported by various groups which cannot explained by theory, and the other to solve the question whether a neutral </a:t>
            </a:r>
            <a:r>
              <a:rPr lang="en-US" dirty="0" err="1"/>
              <a:t>hypernucleus</a:t>
            </a:r>
            <a:r>
              <a:rPr lang="en-US" dirty="0"/>
              <a:t> </a:t>
            </a:r>
            <a:r>
              <a:rPr lang="en-US" dirty="0" err="1"/>
              <a:t>Λnn</a:t>
            </a:r>
            <a:r>
              <a:rPr lang="en-US" dirty="0"/>
              <a:t> is existing. </a:t>
            </a:r>
            <a:endParaRPr lang="de-DE" dirty="0"/>
          </a:p>
          <a:p>
            <a:r>
              <a:rPr lang="en-US" u="sng" dirty="0"/>
              <a:t>Main achievements and difficulties encountered:</a:t>
            </a:r>
            <a:r>
              <a:rPr lang="en-US" dirty="0"/>
              <a:t> Aside from normal difficulties, the main challenge during the measurements was the liquid-helium consumption for the super-conducting magnet of WASA, which was more than predicted. With the purchase of extra liquid helium and a careful planning and the dedication of the cryogenic department at GSI, enough liquid helium was produced with which the whole campaign was carried out very successfully. Several publications are expected from this campaign. </a:t>
            </a:r>
          </a:p>
          <a:p>
            <a:endParaRPr lang="de-DE" dirty="0"/>
          </a:p>
          <a:p>
            <a:r>
              <a:rPr lang="en-US" b="1" dirty="0"/>
              <a:t>WASA/SKUR: </a:t>
            </a:r>
            <a:r>
              <a:rPr lang="en-US" dirty="0"/>
              <a:t>The large mass of the η’ meson is theoretically understood by an interplay of the UA(1) anomaly and chiral symmetry breaking. Thus, the mass of the η’ might be reduced at finite nuclear matter density due to partial restoration of chiral symmetry. Such a mass reduction would induce an attractive η’-nucleus potential and could lead to the existence of η’-mesic nuclei. The goal of this project was to participate in the S490 experiment: S</a:t>
            </a:r>
            <a:r>
              <a:rPr lang="en-US" i="1" dirty="0"/>
              <a:t>earch for '-mesic nuclei in </a:t>
            </a:r>
            <a:r>
              <a:rPr lang="en-US" i="1" baseline="30000" dirty="0"/>
              <a:t>12</a:t>
            </a:r>
            <a:r>
              <a:rPr lang="en-US" i="1" dirty="0"/>
              <a:t>C(</a:t>
            </a:r>
            <a:r>
              <a:rPr lang="en-US" i="1" dirty="0" err="1"/>
              <a:t>p,dp</a:t>
            </a:r>
            <a:r>
              <a:rPr lang="en-US" i="1" dirty="0"/>
              <a:t>) reaction. </a:t>
            </a:r>
            <a:r>
              <a:rPr lang="en-US" dirty="0"/>
              <a:t>The aim is to perform an experimental search for bound systems of an η′ -meson and a nucleus using </a:t>
            </a:r>
            <a:r>
              <a:rPr lang="en-US" baseline="30000" dirty="0"/>
              <a:t>12</a:t>
            </a:r>
            <a:r>
              <a:rPr lang="en-US" dirty="0"/>
              <a:t>C(</a:t>
            </a:r>
            <a:r>
              <a:rPr lang="en-US" dirty="0" err="1"/>
              <a:t>p,dp</a:t>
            </a:r>
            <a:r>
              <a:rPr lang="en-US" dirty="0"/>
              <a:t>) reactions by measuring excitation spectra of </a:t>
            </a:r>
            <a:r>
              <a:rPr lang="en-US" baseline="30000" dirty="0"/>
              <a:t>11</a:t>
            </a:r>
            <a:r>
              <a:rPr lang="en-US" dirty="0"/>
              <a:t>C near the η′ -production threshold. Semi-exclusive measurement of </a:t>
            </a:r>
            <a:r>
              <a:rPr lang="en-US" baseline="30000" dirty="0"/>
              <a:t>12</a:t>
            </a:r>
            <a:r>
              <a:rPr lang="en-US" dirty="0"/>
              <a:t>C(p, </a:t>
            </a:r>
            <a:r>
              <a:rPr lang="en-US" dirty="0" err="1"/>
              <a:t>dp</a:t>
            </a:r>
            <a:r>
              <a:rPr lang="en-US" dirty="0"/>
              <a:t>) reaction, combining a missing-mass measurement by </a:t>
            </a:r>
            <a:r>
              <a:rPr lang="en-US" baseline="30000" dirty="0"/>
              <a:t>12</a:t>
            </a:r>
            <a:r>
              <a:rPr lang="en-US" dirty="0"/>
              <a:t>C(p, d) reaction and identification of a proton emitted from the reaction product, was performed with a large solid angle detector WASA and a forward high-resolution spectrometer FRS, using 2.5 GeV proton beam provided by SIS18 beam facility.</a:t>
            </a:r>
            <a:endParaRPr lang="de-DE" dirty="0"/>
          </a:p>
          <a:p>
            <a:r>
              <a:rPr lang="en-US" u="sng" dirty="0"/>
              <a:t>Main achievements:</a:t>
            </a:r>
            <a:r>
              <a:rPr lang="en-US" dirty="0"/>
              <a:t> The beamtime was performed in the period 22-28 February 2022. The planned measurements have been successfully accomplished. According to a preliminary estimation more than 100% of requested statistics (proposal) was accumulated. The data analysis is in progress.</a:t>
            </a:r>
            <a:endParaRPr lang="de-DE" dirty="0"/>
          </a:p>
          <a:p>
            <a:endParaRPr lang="de-DE" dirty="0"/>
          </a:p>
          <a:p>
            <a:endParaRPr lang="de-DE" dirty="0"/>
          </a:p>
        </p:txBody>
      </p:sp>
      <p:sp>
        <p:nvSpPr>
          <p:cNvPr id="4" name="Slide Number Placeholder 3"/>
          <p:cNvSpPr>
            <a:spLocks noGrp="1"/>
          </p:cNvSpPr>
          <p:nvPr>
            <p:ph type="sldNum" sz="quarter" idx="10"/>
          </p:nvPr>
        </p:nvSpPr>
        <p:spPr/>
        <p:txBody>
          <a:bodyPr/>
          <a:lstStyle/>
          <a:p>
            <a:fld id="{FD6EFC02-43AF-4A84-A401-D8652E606101}" type="slidenum">
              <a:rPr lang="de-DE" smtClean="0"/>
              <a:t>5</a:t>
            </a:fld>
            <a:endParaRPr lang="de-DE"/>
          </a:p>
        </p:txBody>
      </p:sp>
    </p:spTree>
    <p:extLst>
      <p:ext uri="{BB962C8B-B14F-4D97-AF65-F5344CB8AC3E}">
        <p14:creationId xmlns:p14="http://schemas.microsoft.com/office/powerpoint/2010/main" val="41165504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pic>
        <p:nvPicPr>
          <p:cNvPr id="15" name="Imag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82722" cy="1169773"/>
          </a:xfrm>
          <a:prstGeom prst="rect">
            <a:avLst/>
          </a:prstGeom>
        </p:spPr>
      </p:pic>
      <p:sp>
        <p:nvSpPr>
          <p:cNvPr id="14" name="Rectangle 13"/>
          <p:cNvSpPr/>
          <p:nvPr userDrawn="1"/>
        </p:nvSpPr>
        <p:spPr>
          <a:xfrm>
            <a:off x="-1" y="4483846"/>
            <a:ext cx="12192000" cy="239886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0" y="4492222"/>
            <a:ext cx="12126097" cy="854135"/>
          </a:xfrm>
          <a:solidFill>
            <a:schemeClr val="accent2">
              <a:lumMod val="60000"/>
              <a:lumOff val="40000"/>
            </a:schemeClr>
          </a:solidFill>
        </p:spPr>
        <p:txBody>
          <a:bodyPr anchor="b">
            <a:normAutofit/>
          </a:bodyPr>
          <a:lstStyle>
            <a:lvl1pPr algn="r">
              <a:lnSpc>
                <a:spcPct val="85000"/>
              </a:lnSpc>
              <a:defRPr sz="3200" spc="-50" baseline="0">
                <a:solidFill>
                  <a:schemeClr val="tx1">
                    <a:lumMod val="85000"/>
                    <a:lumOff val="15000"/>
                  </a:schemeClr>
                </a:solidFill>
                <a:latin typeface="Arial Narrow" panose="020B0606020202030204" pitchFamily="34" charset="0"/>
              </a:defRPr>
            </a:lvl1pPr>
          </a:lstStyle>
          <a:p>
            <a:r>
              <a:rPr lang="fr-FR" smtClean="0"/>
              <a:t>Modifiez le style du titre</a:t>
            </a:r>
            <a:endParaRPr lang="en-US" dirty="0"/>
          </a:p>
        </p:txBody>
      </p:sp>
      <p:sp>
        <p:nvSpPr>
          <p:cNvPr id="4" name="Date Placeholder 3"/>
          <p:cNvSpPr>
            <a:spLocks noGrp="1"/>
          </p:cNvSpPr>
          <p:nvPr>
            <p:ph type="dt" sz="half" idx="10"/>
          </p:nvPr>
        </p:nvSpPr>
        <p:spPr>
          <a:xfrm>
            <a:off x="123107" y="6369168"/>
            <a:ext cx="1283353" cy="365125"/>
          </a:xfrm>
          <a:prstGeom prst="rect">
            <a:avLst/>
          </a:prstGeom>
        </p:spPr>
        <p:txBody>
          <a:bodyPr/>
          <a:lstStyle>
            <a:lvl1pPr>
              <a:defRPr>
                <a:latin typeface="Arial Narrow" panose="020B0606020202030204" pitchFamily="34" charset="0"/>
              </a:defRPr>
            </a:lvl1pPr>
          </a:lstStyle>
          <a:p>
            <a:fld id="{96DFF08F-DC6B-4601-B491-B0F83F6DD2DA}" type="datetimeFigureOut">
              <a:rPr lang="en-US" smtClean="0"/>
              <a:pPr/>
              <a:t>10/18/2022</a:t>
            </a:fld>
            <a:endParaRPr lang="en-US" dirty="0"/>
          </a:p>
        </p:txBody>
      </p:sp>
      <p:sp>
        <p:nvSpPr>
          <p:cNvPr id="5" name="Footer Placeholder 4"/>
          <p:cNvSpPr>
            <a:spLocks noGrp="1"/>
          </p:cNvSpPr>
          <p:nvPr>
            <p:ph type="ftr" sz="quarter" idx="11"/>
          </p:nvPr>
        </p:nvSpPr>
        <p:spPr>
          <a:xfrm>
            <a:off x="1529567" y="6369169"/>
            <a:ext cx="8370891" cy="365125"/>
          </a:xfrm>
          <a:prstGeom prst="rect">
            <a:avLst/>
          </a:prstGeom>
        </p:spPr>
        <p:txBody>
          <a:bodyPr/>
          <a:lstStyle>
            <a:lvl1pPr>
              <a:defRPr>
                <a:latin typeface="Arial Narrow" panose="020B0606020202030204" pitchFamily="34" charset="0"/>
              </a:defRPr>
            </a:lvl1pPr>
          </a:lstStyle>
          <a:p>
            <a:endParaRPr lang="en-US" dirty="0"/>
          </a:p>
        </p:txBody>
      </p:sp>
      <p:sp>
        <p:nvSpPr>
          <p:cNvPr id="6" name="Slide Number Placeholder 5"/>
          <p:cNvSpPr>
            <a:spLocks noGrp="1"/>
          </p:cNvSpPr>
          <p:nvPr>
            <p:ph type="sldNum" sz="quarter" idx="12"/>
          </p:nvPr>
        </p:nvSpPr>
        <p:spPr>
          <a:xfrm>
            <a:off x="11252886" y="6369167"/>
            <a:ext cx="798611" cy="365125"/>
          </a:xfrm>
        </p:spPr>
        <p:txBody>
          <a:bodyPr/>
          <a:lstStyle>
            <a:lvl1pPr>
              <a:defRPr>
                <a:latin typeface="Arial Narrow" panose="020B0606020202030204" pitchFamily="34" charset="0"/>
              </a:defRPr>
            </a:lvl1pPr>
          </a:lstStyle>
          <a:p>
            <a:fld id="{4FAB73BC-B049-4115-A692-8D63A059BFB8}" type="slidenum">
              <a:rPr lang="en-US" smtClean="0"/>
              <a:pPr/>
              <a:t>‹#›</a:t>
            </a:fld>
            <a:endParaRPr lang="en-US" dirty="0"/>
          </a:p>
        </p:txBody>
      </p:sp>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1029731"/>
            <a:ext cx="12192002" cy="3454116"/>
          </a:xfrm>
          <a:prstGeom prst="rect">
            <a:avLst/>
          </a:prstGeom>
        </p:spPr>
      </p:pic>
      <p:sp>
        <p:nvSpPr>
          <p:cNvPr id="12" name="Rectangle 9"/>
          <p:cNvSpPr>
            <a:spLocks noChangeArrowheads="1"/>
          </p:cNvSpPr>
          <p:nvPr userDrawn="1"/>
        </p:nvSpPr>
        <p:spPr bwMode="auto">
          <a:xfrm>
            <a:off x="1476047" y="6159044"/>
            <a:ext cx="1042611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fr-FR" sz="1500" b="1"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This project has received funding from the European Union</a:t>
            </a:r>
            <a:r>
              <a:rPr kumimoji="0" lang="en-US" altLang="fr-FR" sz="1500" b="1"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fr-FR" sz="1500" b="1"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 Horizon 2020 research and innovation </a:t>
            </a:r>
            <a:r>
              <a:rPr kumimoji="0" lang="en-US" altLang="fr-FR" sz="1500" b="1"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programme</a:t>
            </a:r>
            <a:r>
              <a:rPr kumimoji="0" lang="en-US" altLang="fr-FR" sz="1500" b="1"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under grant agreement No 824093</a:t>
            </a:r>
            <a:endParaRPr kumimoji="0" lang="en-US" altLang="fr-FR" sz="1500" b="1" i="0" u="none" strike="noStrike" cap="none" normalizeH="0" baseline="0" dirty="0" smtClean="0">
              <a:ln>
                <a:noFill/>
              </a:ln>
              <a:solidFill>
                <a:schemeClr val="tx1"/>
              </a:solidFill>
              <a:effectLst/>
              <a:latin typeface="Arial" panose="020B0604020202020204" pitchFamily="34" charset="0"/>
            </a:endParaRPr>
          </a:p>
        </p:txBody>
      </p:sp>
      <p:pic>
        <p:nvPicPr>
          <p:cNvPr id="13" name="Image 35" descr="flag_yellow_low"/>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6920" y="6066040"/>
            <a:ext cx="1199540" cy="740007"/>
          </a:xfrm>
          <a:prstGeom prst="rect">
            <a:avLst/>
          </a:prstGeom>
          <a:noFill/>
          <a:extLst>
            <a:ext uri="{909E8E84-426E-40DD-AFC4-6F175D3DCCD1}">
              <a14:hiddenFill xmlns:a14="http://schemas.microsoft.com/office/drawing/2010/main">
                <a:solidFill>
                  <a:srgbClr val="FFFFFF"/>
                </a:solidFill>
              </a14:hiddenFill>
            </a:ext>
          </a:extLst>
        </p:spPr>
      </p:pic>
      <p:pic>
        <p:nvPicPr>
          <p:cNvPr id="11" name="Inhaltsplatzhalter 9">
            <a:extLst>
              <a:ext uri="{FF2B5EF4-FFF2-40B4-BE49-F238E27FC236}">
                <a16:creationId xmlns:a16="http://schemas.microsoft.com/office/drawing/2014/main" id="{272E397F-72DB-CB4F-99DB-66B3B3B62D9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23" y="998205"/>
            <a:ext cx="6144001" cy="3456000"/>
          </a:xfrm>
          <a:prstGeom prst="rect">
            <a:avLst/>
          </a:prstGeom>
        </p:spPr>
      </p:pic>
      <p:pic>
        <p:nvPicPr>
          <p:cNvPr id="16" name="Picture 15" descr="A picture containing engine, ride&#10;&#10;Description automatically generated">
            <a:extLst>
              <a:ext uri="{FF2B5EF4-FFF2-40B4-BE49-F238E27FC236}">
                <a16:creationId xmlns:a16="http://schemas.microsoft.com/office/drawing/2014/main" id="{97DE2655-8F78-2F77-86AA-CEFA5C85924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8752" t="7754" r="5822" b="7658"/>
          <a:stretch/>
        </p:blipFill>
        <p:spPr>
          <a:xfrm>
            <a:off x="6153024" y="1001498"/>
            <a:ext cx="6039149" cy="3490724"/>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373"/>
            <a:ext cx="1721708" cy="1196875"/>
          </a:xfrm>
          <a:prstGeom prst="rect">
            <a:avLst/>
          </a:prstGeom>
        </p:spPr>
      </p:pic>
      <p:sp>
        <p:nvSpPr>
          <p:cNvPr id="3" name="Content Placeholder 2"/>
          <p:cNvSpPr>
            <a:spLocks noGrp="1"/>
          </p:cNvSpPr>
          <p:nvPr>
            <p:ph idx="1"/>
          </p:nvPr>
        </p:nvSpPr>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6" name="Slide Number Placeholder 5"/>
          <p:cNvSpPr>
            <a:spLocks noGrp="1"/>
          </p:cNvSpPr>
          <p:nvPr>
            <p:ph type="sldNum" sz="quarter" idx="12"/>
          </p:nvPr>
        </p:nvSpPr>
        <p:spPr/>
        <p:txBody>
          <a:bodyPr/>
          <a:lstStyle>
            <a:lvl1pPr>
              <a:defRPr>
                <a:latin typeface="Arial Narrow" panose="020B0606020202030204" pitchFamily="34" charset="0"/>
              </a:defRPr>
            </a:lvl1pPr>
          </a:lstStyle>
          <a:p>
            <a:fld id="{4CE482DC-2269-4F26-9D2A-7E44B1A4CD85}" type="slidenum">
              <a:rPr lang="en-US" smtClean="0"/>
              <a:pPr/>
              <a:t>‹#›</a:t>
            </a:fld>
            <a:endParaRPr lang="en-US" dirty="0"/>
          </a:p>
        </p:txBody>
      </p:sp>
      <p:sp>
        <p:nvSpPr>
          <p:cNvPr id="7" name="Titre 6"/>
          <p:cNvSpPr>
            <a:spLocks noGrp="1"/>
          </p:cNvSpPr>
          <p:nvPr>
            <p:ph type="title"/>
          </p:nvPr>
        </p:nvSpPr>
        <p:spPr/>
        <p:txBody>
          <a:bodyPr/>
          <a:lstStyle/>
          <a:p>
            <a:r>
              <a:rPr lang="fr-FR" smtClean="0"/>
              <a:t>Modifiez le style du titre</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713470" cy="1191148"/>
          </a:xfrm>
          <a:prstGeom prst="rect">
            <a:avLst/>
          </a:prstGeom>
        </p:spPr>
      </p:pic>
      <p:sp>
        <p:nvSpPr>
          <p:cNvPr id="8" name="Title 7"/>
          <p:cNvSpPr>
            <a:spLocks noGrp="1"/>
          </p:cNvSpPr>
          <p:nvPr>
            <p:ph type="title"/>
          </p:nvPr>
        </p:nvSpPr>
        <p:spPr>
          <a:xfrm>
            <a:off x="1097280" y="286603"/>
            <a:ext cx="10058400" cy="1450757"/>
          </a:xfrm>
        </p:spPr>
        <p:txBody>
          <a:bodyPr/>
          <a:lstStyle>
            <a:lvl1pPr>
              <a:defRPr>
                <a:latin typeface="Arial Narrow" panose="020B0606020202030204" pitchFamily="34" charset="0"/>
              </a:defRPr>
            </a:lvl1pPr>
          </a:lstStyle>
          <a:p>
            <a:r>
              <a:rPr lang="fr-FR" smtClean="0"/>
              <a:t>Modifiez le style du titre</a:t>
            </a:r>
            <a:endParaRPr lang="en-US" dirty="0"/>
          </a:p>
        </p:txBody>
      </p:sp>
      <p:sp>
        <p:nvSpPr>
          <p:cNvPr id="3" name="Content Placeholder 2"/>
          <p:cNvSpPr>
            <a:spLocks noGrp="1"/>
          </p:cNvSpPr>
          <p:nvPr>
            <p:ph sz="half" idx="1"/>
          </p:nvPr>
        </p:nvSpPr>
        <p:spPr>
          <a:xfrm>
            <a:off x="1097280" y="1845734"/>
            <a:ext cx="4937760" cy="4023359"/>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Slide Number Placeholder 6"/>
          <p:cNvSpPr>
            <a:spLocks noGrp="1"/>
          </p:cNvSpPr>
          <p:nvPr>
            <p:ph type="sldNum" sz="quarter" idx="12"/>
          </p:nvPr>
        </p:nvSpPr>
        <p:spPr/>
        <p:txBody>
          <a:bodyPr/>
          <a:lstStyle>
            <a:lvl1pPr>
              <a:defRPr>
                <a:latin typeface="Arial Narrow" panose="020B0606020202030204" pitchFamily="34" charset="0"/>
              </a:defRPr>
            </a:lvl1pPr>
          </a:lstStyle>
          <a:p>
            <a:fld id="{4FAB73BC-B049-4115-A692-8D63A059BFB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7" y="0"/>
            <a:ext cx="3987097"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18273" y="-1"/>
            <a:ext cx="45719"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latin typeface="Arial Narrow" panose="020B0606020202030204" pitchFamily="34" charset="0"/>
              </a:defRPr>
            </a:lvl1pPr>
          </a:lstStyle>
          <a:p>
            <a:r>
              <a:rPr lang="fr-FR" smtClean="0"/>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latin typeface="Arial Narrow" panose="020B0606020202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 y="-1"/>
            <a:ext cx="1713454" cy="1191138"/>
          </a:xfrm>
          <a:prstGeom prst="rect">
            <a:avLst/>
          </a:prstGeom>
        </p:spPr>
      </p:pic>
      <p:sp>
        <p:nvSpPr>
          <p:cNvPr id="12" name="Rectangle 11"/>
          <p:cNvSpPr/>
          <p:nvPr userDrawn="1"/>
        </p:nvSpPr>
        <p:spPr>
          <a:xfrm>
            <a:off x="16" y="6501745"/>
            <a:ext cx="4551680" cy="323165"/>
          </a:xfrm>
          <a:prstGeom prst="rect">
            <a:avLst/>
          </a:prstGeom>
        </p:spPr>
        <p:txBody>
          <a:bodyPr wrap="square">
            <a:spAutoFit/>
          </a:bodyPr>
          <a:lstStyle/>
          <a:p>
            <a:r>
              <a:rPr lang="en-US" sz="1500" b="1" dirty="0" smtClean="0">
                <a:latin typeface="Arial Narrow" panose="020B0606020202030204" pitchFamily="34" charset="0"/>
              </a:rPr>
              <a:t>STRONG-2020 Annual Meeting, October 18-19, 2022</a:t>
            </a:r>
            <a:endParaRPr lang="en-US" sz="1500" b="1" dirty="0">
              <a:latin typeface="Arial Narrow" panose="020B0606020202030204" pitchFamily="34" charset="0"/>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Footer Placeholder 4"/>
          <p:cNvSpPr>
            <a:spLocks noGrp="1"/>
          </p:cNvSpPr>
          <p:nvPr>
            <p:ph type="ftr" sz="quarter" idx="11"/>
          </p:nvPr>
        </p:nvSpPr>
        <p:spPr>
          <a:xfrm>
            <a:off x="4413379" y="6459785"/>
            <a:ext cx="4095609"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pic>
        <p:nvPicPr>
          <p:cNvPr id="8" name="Image 7"/>
          <p:cNvPicPr>
            <a:picLocks noChangeAspect="1"/>
          </p:cNvPicPr>
          <p:nvPr userDrawn="1"/>
        </p:nvPicPr>
        <p:blipFill>
          <a:blip r:embed="rId2"/>
          <a:stretch>
            <a:fillRect/>
          </a:stretch>
        </p:blipFill>
        <p:spPr>
          <a:xfrm>
            <a:off x="4187786" y="3230863"/>
            <a:ext cx="3816427" cy="396274"/>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6" y="6523793"/>
            <a:ext cx="4074555" cy="33420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426695"/>
            <a:ext cx="407773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0" y="6536580"/>
            <a:ext cx="4423718" cy="323165"/>
          </a:xfrm>
          <a:prstGeom prst="rect">
            <a:avLst/>
          </a:prstGeom>
        </p:spPr>
        <p:txBody>
          <a:bodyPr wrap="square">
            <a:spAutoFit/>
          </a:bodyPr>
          <a:lstStyle/>
          <a:p>
            <a:r>
              <a:rPr lang="en-US" sz="1500" b="1" dirty="0" smtClean="0">
                <a:latin typeface="Arial Narrow" panose="020B0606020202030204" pitchFamily="34" charset="0"/>
              </a:rPr>
              <a:t>STRONG-2020 Annual Meeting, October 18-19, 2022</a:t>
            </a:r>
            <a:endParaRPr lang="en-US" sz="1500" b="1" dirty="0">
              <a:latin typeface="Arial Narrow" panose="020B060602020203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2" r:id="rId3"/>
    <p:sldLayoutId id="2147483656" r:id="rId4"/>
    <p:sldLayoutId id="2147483658" r:id="rId5"/>
  </p:sldLayoutIdLst>
  <p:timing>
    <p:tnLst>
      <p:par>
        <p:cTn id="1" dur="indefinite" restart="never" nodeType="tmRoot"/>
      </p:par>
    </p:tnLst>
  </p:timing>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Arial Narrow" panose="020B060602020203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Arial Narrow" panose="020B0606020202030204" pitchFamily="34"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Arial Narrow" panose="020B0606020202030204" pitchFamily="34"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Narrow" panose="020B0606020202030204" pitchFamily="34"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Narrow" panose="020B0606020202030204" pitchFamily="34"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Narrow" panose="020B060602020203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tif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tiff"/><Relationship Id="rId4" Type="http://schemas.openxmlformats.org/officeDocument/2006/relationships/image" Target="../media/image10.jp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p:cNvSpPr>
            <a:spLocks noGrp="1"/>
          </p:cNvSpPr>
          <p:nvPr>
            <p:ph type="pic" sz="quarter" idx="4294967295"/>
          </p:nvPr>
        </p:nvSpPr>
        <p:spPr>
          <a:xfrm>
            <a:off x="0" y="1062682"/>
            <a:ext cx="12191999" cy="3429542"/>
          </a:xfrm>
        </p:spPr>
      </p:sp>
      <p:sp>
        <p:nvSpPr>
          <p:cNvPr id="4" name="Titre 3"/>
          <p:cNvSpPr>
            <a:spLocks noGrp="1"/>
          </p:cNvSpPr>
          <p:nvPr>
            <p:ph type="ctrTitle"/>
          </p:nvPr>
        </p:nvSpPr>
        <p:spPr>
          <a:xfrm>
            <a:off x="1" y="4492224"/>
            <a:ext cx="12100560" cy="841776"/>
          </a:xfrm>
        </p:spPr>
        <p:txBody>
          <a:bodyPr/>
          <a:lstStyle/>
          <a:p>
            <a:r>
              <a:rPr lang="fr-FR" dirty="0" smtClean="0"/>
              <a:t>Transnational Access to GSI</a:t>
            </a:r>
            <a:endParaRPr lang="fr-FR" dirty="0"/>
          </a:p>
        </p:txBody>
      </p:sp>
      <p:sp>
        <p:nvSpPr>
          <p:cNvPr id="5" name="Titre 3"/>
          <p:cNvSpPr txBox="1">
            <a:spLocks/>
          </p:cNvSpPr>
          <p:nvPr/>
        </p:nvSpPr>
        <p:spPr>
          <a:xfrm>
            <a:off x="-25536" y="5334000"/>
            <a:ext cx="12126097" cy="984016"/>
          </a:xfrm>
          <a:prstGeom prst="rect">
            <a:avLst/>
          </a:prstGeom>
        </p:spPr>
        <p:txBody>
          <a:bodyPr vert="horz" lIns="91440" tIns="45720" rIns="91440" bIns="45720" rtlCol="0" anchor="b">
            <a:normAutofit/>
          </a:bodyPr>
          <a:lstStyle>
            <a:lvl1pPr algn="r" defTabSz="914400" rtl="0" eaLnBrk="1" latinLnBrk="0" hangingPunct="1">
              <a:lnSpc>
                <a:spcPct val="85000"/>
              </a:lnSpc>
              <a:spcBef>
                <a:spcPct val="0"/>
              </a:spcBef>
              <a:buNone/>
              <a:defRPr sz="3200" kern="1200" spc="-50" baseline="0">
                <a:solidFill>
                  <a:schemeClr val="tx1">
                    <a:lumMod val="85000"/>
                    <a:lumOff val="15000"/>
                  </a:schemeClr>
                </a:solidFill>
                <a:latin typeface="Arial Narrow" panose="020B0606020202030204" pitchFamily="34" charset="0"/>
                <a:ea typeface="+mj-ea"/>
                <a:cs typeface="+mj-cs"/>
              </a:defRPr>
            </a:lvl1pPr>
          </a:lstStyle>
          <a:p>
            <a:endParaRPr lang="fr-FR" dirty="0"/>
          </a:p>
        </p:txBody>
      </p:sp>
      <p:sp>
        <p:nvSpPr>
          <p:cNvPr id="6" name="Titre 3"/>
          <p:cNvSpPr txBox="1">
            <a:spLocks/>
          </p:cNvSpPr>
          <p:nvPr/>
        </p:nvSpPr>
        <p:spPr>
          <a:xfrm>
            <a:off x="91440" y="5334000"/>
            <a:ext cx="12100560" cy="609600"/>
          </a:xfrm>
          <a:prstGeom prst="rect">
            <a:avLst/>
          </a:prstGeom>
          <a:solidFill>
            <a:schemeClr val="accent2">
              <a:lumMod val="60000"/>
              <a:lumOff val="40000"/>
            </a:schemeClr>
          </a:solidFill>
        </p:spPr>
        <p:txBody>
          <a:bodyPr vert="horz" lIns="91440" tIns="45720" rIns="91440" bIns="45720" rtlCol="0" anchor="b">
            <a:normAutofit/>
          </a:bodyPr>
          <a:lstStyle>
            <a:lvl1pPr algn="r" defTabSz="914400" rtl="0" eaLnBrk="1" latinLnBrk="0" hangingPunct="1">
              <a:lnSpc>
                <a:spcPct val="85000"/>
              </a:lnSpc>
              <a:spcBef>
                <a:spcPct val="0"/>
              </a:spcBef>
              <a:buNone/>
              <a:defRPr sz="3200" kern="1200" spc="-50" baseline="0">
                <a:solidFill>
                  <a:schemeClr val="tx1">
                    <a:lumMod val="85000"/>
                    <a:lumOff val="15000"/>
                  </a:schemeClr>
                </a:solidFill>
                <a:latin typeface="Arial Narrow" panose="020B0606020202030204" pitchFamily="34" charset="0"/>
                <a:ea typeface="+mj-ea"/>
                <a:cs typeface="+mj-cs"/>
              </a:defRPr>
            </a:lvl1pPr>
          </a:lstStyle>
          <a:p>
            <a:r>
              <a:rPr lang="fr-FR" sz="1800" dirty="0" smtClean="0"/>
              <a:t>Yvonne Leifels</a:t>
            </a:r>
            <a:endParaRPr lang="fr-FR" sz="1800" dirty="0"/>
          </a:p>
        </p:txBody>
      </p:sp>
    </p:spTree>
    <p:extLst>
      <p:ext uri="{BB962C8B-B14F-4D97-AF65-F5344CB8AC3E}">
        <p14:creationId xmlns:p14="http://schemas.microsoft.com/office/powerpoint/2010/main" val="2768409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5216" y="1845734"/>
            <a:ext cx="10058400" cy="4023360"/>
          </a:xfrm>
        </p:spPr>
        <p:txBody>
          <a:bodyPr/>
          <a:lstStyle/>
          <a:p>
            <a:r>
              <a:rPr lang="de-DE" dirty="0" smtClean="0"/>
              <a:t>    </a:t>
            </a:r>
            <a:endParaRPr lang="en-GB" dirty="0"/>
          </a:p>
        </p:txBody>
      </p:sp>
      <p:sp>
        <p:nvSpPr>
          <p:cNvPr id="3" name="Title 2"/>
          <p:cNvSpPr>
            <a:spLocks noGrp="1"/>
          </p:cNvSpPr>
          <p:nvPr>
            <p:ph type="title"/>
          </p:nvPr>
        </p:nvSpPr>
        <p:spPr/>
        <p:txBody>
          <a:bodyPr/>
          <a:lstStyle/>
          <a:p>
            <a:r>
              <a:rPr lang="de-DE" dirty="0" smtClean="0"/>
              <a:t>Outlook 2022 / 23  </a:t>
            </a:r>
            <a:endParaRPr lang="en-GB" dirty="0"/>
          </a:p>
        </p:txBody>
      </p:sp>
      <p:cxnSp>
        <p:nvCxnSpPr>
          <p:cNvPr id="5" name="Straight Arrow Connector 4"/>
          <p:cNvCxnSpPr/>
          <p:nvPr/>
        </p:nvCxnSpPr>
        <p:spPr>
          <a:xfrm flipV="1">
            <a:off x="840486" y="3539859"/>
            <a:ext cx="10552938" cy="30647"/>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897886" y="3265072"/>
            <a:ext cx="1445895" cy="18753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flipH="1">
            <a:off x="2707386" y="3384768"/>
            <a:ext cx="9525" cy="29527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604891" y="3384767"/>
            <a:ext cx="9525" cy="29527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483346" y="3384766"/>
            <a:ext cx="9525" cy="29527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75526" y="3265072"/>
            <a:ext cx="1445895" cy="18753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3113151" y="2941615"/>
            <a:ext cx="2689860" cy="369332"/>
          </a:xfrm>
          <a:prstGeom prst="rect">
            <a:avLst/>
          </a:prstGeom>
          <a:noFill/>
        </p:spPr>
        <p:txBody>
          <a:bodyPr wrap="square" rtlCol="0">
            <a:spAutoFit/>
          </a:bodyPr>
          <a:lstStyle/>
          <a:p>
            <a:r>
              <a:rPr lang="de-DE" dirty="0" smtClean="0">
                <a:latin typeface="Arial Narrow" panose="020B0606020202030204" pitchFamily="34" charset="0"/>
              </a:rPr>
              <a:t>Beam time </a:t>
            </a:r>
            <a:endParaRPr lang="en-GB" dirty="0">
              <a:latin typeface="Arial Narrow" panose="020B0606020202030204" pitchFamily="34" charset="0"/>
            </a:endParaRPr>
          </a:p>
        </p:txBody>
      </p:sp>
      <p:sp>
        <p:nvSpPr>
          <p:cNvPr id="17" name="TextBox 16"/>
          <p:cNvSpPr txBox="1"/>
          <p:nvPr/>
        </p:nvSpPr>
        <p:spPr>
          <a:xfrm>
            <a:off x="7090791" y="2924724"/>
            <a:ext cx="2689860" cy="335756"/>
          </a:xfrm>
          <a:prstGeom prst="rect">
            <a:avLst/>
          </a:prstGeom>
          <a:noFill/>
        </p:spPr>
        <p:txBody>
          <a:bodyPr wrap="square" rtlCol="0">
            <a:spAutoFit/>
          </a:bodyPr>
          <a:lstStyle/>
          <a:p>
            <a:r>
              <a:rPr lang="de-DE" dirty="0" smtClean="0">
                <a:latin typeface="Arial Narrow" panose="020B0606020202030204" pitchFamily="34" charset="0"/>
              </a:rPr>
              <a:t>Beam time </a:t>
            </a:r>
            <a:endParaRPr lang="en-GB" dirty="0">
              <a:latin typeface="Arial Narrow" panose="020B0606020202030204" pitchFamily="34" charset="0"/>
            </a:endParaRPr>
          </a:p>
        </p:txBody>
      </p:sp>
      <p:cxnSp>
        <p:nvCxnSpPr>
          <p:cNvPr id="19" name="Straight Connector 18"/>
          <p:cNvCxnSpPr/>
          <p:nvPr/>
        </p:nvCxnSpPr>
        <p:spPr>
          <a:xfrm flipV="1">
            <a:off x="2399914" y="2708862"/>
            <a:ext cx="17912" cy="1075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746896" y="1929776"/>
            <a:ext cx="1423788" cy="830997"/>
          </a:xfrm>
          <a:prstGeom prst="rect">
            <a:avLst/>
          </a:prstGeom>
          <a:noFill/>
        </p:spPr>
        <p:txBody>
          <a:bodyPr wrap="none" rtlCol="0">
            <a:spAutoFit/>
          </a:bodyPr>
          <a:lstStyle/>
          <a:p>
            <a:r>
              <a:rPr lang="de-DE" sz="1600" dirty="0" err="1" smtClean="0">
                <a:latin typeface="Arial Narrow" panose="020B0606020202030204" pitchFamily="34" charset="0"/>
              </a:rPr>
              <a:t>supernumerary</a:t>
            </a:r>
            <a:r>
              <a:rPr lang="de-DE" sz="1600" dirty="0" smtClean="0">
                <a:latin typeface="Arial Narrow" panose="020B0606020202030204" pitchFamily="34" charset="0"/>
              </a:rPr>
              <a:t> </a:t>
            </a:r>
          </a:p>
          <a:p>
            <a:r>
              <a:rPr lang="de-DE" sz="1600" dirty="0" smtClean="0">
                <a:latin typeface="Arial Narrow" panose="020B0606020202030204" pitchFamily="34" charset="0"/>
              </a:rPr>
              <a:t>G-PAC </a:t>
            </a:r>
            <a:r>
              <a:rPr lang="de-DE" sz="1600" dirty="0" err="1" smtClean="0">
                <a:latin typeface="Arial Narrow" panose="020B0606020202030204" pitchFamily="34" charset="0"/>
              </a:rPr>
              <a:t>meeting</a:t>
            </a:r>
            <a:r>
              <a:rPr lang="de-DE" sz="1600" dirty="0" smtClean="0">
                <a:latin typeface="Arial Narrow" panose="020B0606020202030204" pitchFamily="34" charset="0"/>
              </a:rPr>
              <a:t> </a:t>
            </a:r>
          </a:p>
          <a:p>
            <a:r>
              <a:rPr lang="de-DE" sz="1600" dirty="0" smtClean="0">
                <a:latin typeface="Arial Narrow" panose="020B0606020202030204" pitchFamily="34" charset="0"/>
              </a:rPr>
              <a:t>9./10. </a:t>
            </a:r>
            <a:r>
              <a:rPr lang="de-DE" sz="1600" dirty="0" err="1" smtClean="0">
                <a:latin typeface="Arial Narrow" panose="020B0606020202030204" pitchFamily="34" charset="0"/>
              </a:rPr>
              <a:t>December</a:t>
            </a:r>
            <a:endParaRPr lang="en-GB" sz="1600" dirty="0">
              <a:latin typeface="Arial Narrow" panose="020B0606020202030204" pitchFamily="34" charset="0"/>
            </a:endParaRPr>
          </a:p>
        </p:txBody>
      </p:sp>
      <p:cxnSp>
        <p:nvCxnSpPr>
          <p:cNvPr id="26" name="Straight Connector 25"/>
          <p:cNvCxnSpPr/>
          <p:nvPr/>
        </p:nvCxnSpPr>
        <p:spPr>
          <a:xfrm flipV="1">
            <a:off x="4866889" y="2661237"/>
            <a:ext cx="17912" cy="1075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175772" y="1920251"/>
            <a:ext cx="1474840" cy="830997"/>
          </a:xfrm>
          <a:prstGeom prst="rect">
            <a:avLst/>
          </a:prstGeom>
          <a:noFill/>
        </p:spPr>
        <p:txBody>
          <a:bodyPr wrap="square" rtlCol="0">
            <a:spAutoFit/>
          </a:bodyPr>
          <a:lstStyle/>
          <a:p>
            <a:r>
              <a:rPr lang="de-DE" sz="1600" dirty="0" err="1" smtClean="0">
                <a:latin typeface="Arial Narrow" panose="020B0606020202030204" pitchFamily="34" charset="0"/>
              </a:rPr>
              <a:t>regular</a:t>
            </a:r>
            <a:r>
              <a:rPr lang="de-DE" sz="1600" dirty="0" smtClean="0">
                <a:latin typeface="Arial Narrow" panose="020B0606020202030204" pitchFamily="34" charset="0"/>
              </a:rPr>
              <a:t> G-PAC </a:t>
            </a:r>
          </a:p>
          <a:p>
            <a:r>
              <a:rPr lang="de-DE" sz="1600" dirty="0" err="1" smtClean="0">
                <a:latin typeface="Arial Narrow" panose="020B0606020202030204" pitchFamily="34" charset="0"/>
              </a:rPr>
              <a:t>meeting</a:t>
            </a:r>
            <a:r>
              <a:rPr lang="de-DE" sz="1600" dirty="0" smtClean="0">
                <a:latin typeface="Arial Narrow" panose="020B0606020202030204" pitchFamily="34" charset="0"/>
              </a:rPr>
              <a:t> </a:t>
            </a:r>
            <a:r>
              <a:rPr lang="de-DE" sz="1600" dirty="0" err="1" smtClean="0">
                <a:latin typeface="Arial Narrow" panose="020B0606020202030204" pitchFamily="34" charset="0"/>
              </a:rPr>
              <a:t>for</a:t>
            </a:r>
            <a:r>
              <a:rPr lang="de-DE" sz="1600" dirty="0" smtClean="0">
                <a:latin typeface="Arial Narrow" panose="020B0606020202030204" pitchFamily="34" charset="0"/>
              </a:rPr>
              <a:t> beam time 2023/24 </a:t>
            </a:r>
          </a:p>
        </p:txBody>
      </p:sp>
      <p:sp>
        <p:nvSpPr>
          <p:cNvPr id="28" name="TextBox 27"/>
          <p:cNvSpPr txBox="1"/>
          <p:nvPr/>
        </p:nvSpPr>
        <p:spPr>
          <a:xfrm>
            <a:off x="2627368" y="3750276"/>
            <a:ext cx="607859" cy="369332"/>
          </a:xfrm>
          <a:prstGeom prst="rect">
            <a:avLst/>
          </a:prstGeom>
          <a:noFill/>
        </p:spPr>
        <p:txBody>
          <a:bodyPr wrap="none" rtlCol="0">
            <a:spAutoFit/>
          </a:bodyPr>
          <a:lstStyle/>
          <a:p>
            <a:r>
              <a:rPr lang="de-DE" dirty="0" smtClean="0">
                <a:solidFill>
                  <a:srgbClr val="8DD6F1"/>
                </a:solidFill>
                <a:latin typeface="Arial Narrow" panose="020B0606020202030204" pitchFamily="34" charset="0"/>
              </a:rPr>
              <a:t>2022</a:t>
            </a:r>
            <a:endParaRPr lang="en-GB" dirty="0">
              <a:solidFill>
                <a:srgbClr val="8DD6F1"/>
              </a:solidFill>
              <a:latin typeface="Arial Narrow" panose="020B0606020202030204" pitchFamily="34" charset="0"/>
            </a:endParaRPr>
          </a:p>
        </p:txBody>
      </p:sp>
      <p:sp>
        <p:nvSpPr>
          <p:cNvPr id="29" name="TextBox 28"/>
          <p:cNvSpPr txBox="1"/>
          <p:nvPr/>
        </p:nvSpPr>
        <p:spPr>
          <a:xfrm>
            <a:off x="5550664" y="3784816"/>
            <a:ext cx="607859" cy="369332"/>
          </a:xfrm>
          <a:prstGeom prst="rect">
            <a:avLst/>
          </a:prstGeom>
          <a:noFill/>
        </p:spPr>
        <p:txBody>
          <a:bodyPr wrap="none" rtlCol="0">
            <a:spAutoFit/>
          </a:bodyPr>
          <a:lstStyle/>
          <a:p>
            <a:r>
              <a:rPr lang="de-DE" dirty="0" smtClean="0">
                <a:solidFill>
                  <a:srgbClr val="8DD6F1"/>
                </a:solidFill>
                <a:latin typeface="Arial Narrow" panose="020B0606020202030204" pitchFamily="34" charset="0"/>
              </a:rPr>
              <a:t>2023</a:t>
            </a:r>
            <a:endParaRPr lang="en-GB" dirty="0">
              <a:solidFill>
                <a:srgbClr val="8DD6F1"/>
              </a:solidFill>
              <a:latin typeface="Arial Narrow" panose="020B0606020202030204" pitchFamily="34" charset="0"/>
            </a:endParaRPr>
          </a:p>
        </p:txBody>
      </p:sp>
      <p:sp>
        <p:nvSpPr>
          <p:cNvPr id="30" name="TextBox 29"/>
          <p:cNvSpPr txBox="1"/>
          <p:nvPr/>
        </p:nvSpPr>
        <p:spPr>
          <a:xfrm>
            <a:off x="8364201" y="3750276"/>
            <a:ext cx="607859" cy="369332"/>
          </a:xfrm>
          <a:prstGeom prst="rect">
            <a:avLst/>
          </a:prstGeom>
          <a:noFill/>
        </p:spPr>
        <p:txBody>
          <a:bodyPr wrap="none" rtlCol="0">
            <a:spAutoFit/>
          </a:bodyPr>
          <a:lstStyle/>
          <a:p>
            <a:r>
              <a:rPr lang="de-DE" dirty="0" smtClean="0">
                <a:solidFill>
                  <a:srgbClr val="8DD6F1"/>
                </a:solidFill>
                <a:latin typeface="Arial Narrow" panose="020B0606020202030204" pitchFamily="34" charset="0"/>
              </a:rPr>
              <a:t>2024</a:t>
            </a:r>
            <a:endParaRPr lang="en-GB" dirty="0">
              <a:solidFill>
                <a:srgbClr val="8DD6F1"/>
              </a:solidFill>
              <a:latin typeface="Arial Narrow" panose="020B0606020202030204" pitchFamily="34" charset="0"/>
            </a:endParaRPr>
          </a:p>
        </p:txBody>
      </p:sp>
      <p:cxnSp>
        <p:nvCxnSpPr>
          <p:cNvPr id="36" name="Straight Arrow Connector 35"/>
          <p:cNvCxnSpPr/>
          <p:nvPr/>
        </p:nvCxnSpPr>
        <p:spPr>
          <a:xfrm>
            <a:off x="803338" y="4579707"/>
            <a:ext cx="7689533" cy="4245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8492871" y="3543447"/>
            <a:ext cx="0" cy="1079049"/>
          </a:xfrm>
          <a:prstGeom prst="line">
            <a:avLst/>
          </a:prstGeom>
          <a:ln w="254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664359" y="4339517"/>
            <a:ext cx="2409825" cy="369332"/>
          </a:xfrm>
          <a:prstGeom prst="rect">
            <a:avLst/>
          </a:prstGeom>
          <a:noFill/>
        </p:spPr>
        <p:txBody>
          <a:bodyPr wrap="square" rtlCol="0">
            <a:spAutoFit/>
          </a:bodyPr>
          <a:lstStyle/>
          <a:p>
            <a:r>
              <a:rPr lang="de-DE" dirty="0" smtClean="0">
                <a:latin typeface="Arial Narrow" panose="020B0606020202030204" pitchFamily="34" charset="0"/>
              </a:rPr>
              <a:t>end </a:t>
            </a:r>
            <a:r>
              <a:rPr lang="de-DE" dirty="0" err="1" smtClean="0">
                <a:latin typeface="Arial Narrow" panose="020B0606020202030204" pitchFamily="34" charset="0"/>
              </a:rPr>
              <a:t>of</a:t>
            </a:r>
            <a:r>
              <a:rPr lang="de-DE" dirty="0" smtClean="0">
                <a:latin typeface="Arial Narrow" panose="020B0606020202030204" pitchFamily="34" charset="0"/>
              </a:rPr>
              <a:t> </a:t>
            </a:r>
            <a:r>
              <a:rPr lang="de-DE" dirty="0" err="1" smtClean="0">
                <a:latin typeface="Arial Narrow" panose="020B0606020202030204" pitchFamily="34" charset="0"/>
              </a:rPr>
              <a:t>project</a:t>
            </a:r>
            <a:endParaRPr lang="en-GB" dirty="0">
              <a:latin typeface="Arial Narrow" panose="020B0606020202030204" pitchFamily="34" charset="0"/>
            </a:endParaRPr>
          </a:p>
        </p:txBody>
      </p:sp>
      <p:sp>
        <p:nvSpPr>
          <p:cNvPr id="22" name="Rectangle 21"/>
          <p:cNvSpPr/>
          <p:nvPr/>
        </p:nvSpPr>
        <p:spPr>
          <a:xfrm>
            <a:off x="9828276" y="3260480"/>
            <a:ext cx="1445895" cy="18753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10052114" y="3485489"/>
            <a:ext cx="2689860" cy="335756"/>
          </a:xfrm>
          <a:prstGeom prst="rect">
            <a:avLst/>
          </a:prstGeom>
          <a:noFill/>
        </p:spPr>
        <p:txBody>
          <a:bodyPr wrap="square" rtlCol="0">
            <a:spAutoFit/>
          </a:bodyPr>
          <a:lstStyle/>
          <a:p>
            <a:r>
              <a:rPr lang="de-DE" dirty="0" smtClean="0">
                <a:latin typeface="Arial Narrow" panose="020B0606020202030204" pitchFamily="34" charset="0"/>
              </a:rPr>
              <a:t>Beam time </a:t>
            </a:r>
            <a:endParaRPr lang="en-GB" dirty="0">
              <a:latin typeface="Arial Narrow" panose="020B0606020202030204" pitchFamily="34" charset="0"/>
            </a:endParaRPr>
          </a:p>
        </p:txBody>
      </p:sp>
    </p:spTree>
    <p:extLst>
      <p:ext uri="{BB962C8B-B14F-4D97-AF65-F5344CB8AC3E}">
        <p14:creationId xmlns:p14="http://schemas.microsoft.com/office/powerpoint/2010/main" val="938563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5216" y="1845734"/>
            <a:ext cx="10058400" cy="4023360"/>
          </a:xfrm>
        </p:spPr>
        <p:txBody>
          <a:bodyPr/>
          <a:lstStyle/>
          <a:p>
            <a:r>
              <a:rPr lang="de-DE" dirty="0" smtClean="0"/>
              <a:t>    </a:t>
            </a:r>
            <a:endParaRPr lang="en-GB" dirty="0"/>
          </a:p>
        </p:txBody>
      </p:sp>
      <p:sp>
        <p:nvSpPr>
          <p:cNvPr id="3" name="Title 2"/>
          <p:cNvSpPr>
            <a:spLocks noGrp="1"/>
          </p:cNvSpPr>
          <p:nvPr>
            <p:ph type="title"/>
          </p:nvPr>
        </p:nvSpPr>
        <p:spPr/>
        <p:txBody>
          <a:bodyPr/>
          <a:lstStyle/>
          <a:p>
            <a:r>
              <a:rPr lang="de-DE" dirty="0" smtClean="0"/>
              <a:t>Outlook 2023 / 24  </a:t>
            </a:r>
            <a:endParaRPr lang="en-GB" dirty="0"/>
          </a:p>
        </p:txBody>
      </p:sp>
      <p:cxnSp>
        <p:nvCxnSpPr>
          <p:cNvPr id="5" name="Straight Arrow Connector 4"/>
          <p:cNvCxnSpPr/>
          <p:nvPr/>
        </p:nvCxnSpPr>
        <p:spPr>
          <a:xfrm flipV="1">
            <a:off x="840486" y="3539859"/>
            <a:ext cx="10552938" cy="30647"/>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897886" y="3265072"/>
            <a:ext cx="1445895" cy="18753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flipH="1">
            <a:off x="2707386" y="3384768"/>
            <a:ext cx="9525" cy="29527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604891" y="3384767"/>
            <a:ext cx="9525" cy="29527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483346" y="3384766"/>
            <a:ext cx="9525" cy="29527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75526" y="3265072"/>
            <a:ext cx="1445895" cy="18753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3113151" y="2941615"/>
            <a:ext cx="2689860" cy="369332"/>
          </a:xfrm>
          <a:prstGeom prst="rect">
            <a:avLst/>
          </a:prstGeom>
          <a:noFill/>
        </p:spPr>
        <p:txBody>
          <a:bodyPr wrap="square" rtlCol="0">
            <a:spAutoFit/>
          </a:bodyPr>
          <a:lstStyle/>
          <a:p>
            <a:r>
              <a:rPr lang="de-DE" dirty="0" smtClean="0">
                <a:latin typeface="Arial Narrow" panose="020B0606020202030204" pitchFamily="34" charset="0"/>
              </a:rPr>
              <a:t>Beam time </a:t>
            </a:r>
            <a:endParaRPr lang="en-GB" dirty="0">
              <a:latin typeface="Arial Narrow" panose="020B0606020202030204" pitchFamily="34" charset="0"/>
            </a:endParaRPr>
          </a:p>
        </p:txBody>
      </p:sp>
      <p:sp>
        <p:nvSpPr>
          <p:cNvPr id="17" name="TextBox 16"/>
          <p:cNvSpPr txBox="1"/>
          <p:nvPr/>
        </p:nvSpPr>
        <p:spPr>
          <a:xfrm>
            <a:off x="7090791" y="2924724"/>
            <a:ext cx="2689860" cy="335756"/>
          </a:xfrm>
          <a:prstGeom prst="rect">
            <a:avLst/>
          </a:prstGeom>
          <a:noFill/>
        </p:spPr>
        <p:txBody>
          <a:bodyPr wrap="square" rtlCol="0">
            <a:spAutoFit/>
          </a:bodyPr>
          <a:lstStyle/>
          <a:p>
            <a:r>
              <a:rPr lang="de-DE" dirty="0" smtClean="0">
                <a:latin typeface="Arial Narrow" panose="020B0606020202030204" pitchFamily="34" charset="0"/>
              </a:rPr>
              <a:t>Beam time </a:t>
            </a:r>
            <a:endParaRPr lang="en-GB" dirty="0">
              <a:latin typeface="Arial Narrow" panose="020B0606020202030204" pitchFamily="34" charset="0"/>
            </a:endParaRPr>
          </a:p>
        </p:txBody>
      </p:sp>
      <p:cxnSp>
        <p:nvCxnSpPr>
          <p:cNvPr id="19" name="Straight Connector 18"/>
          <p:cNvCxnSpPr/>
          <p:nvPr/>
        </p:nvCxnSpPr>
        <p:spPr>
          <a:xfrm flipV="1">
            <a:off x="2399914" y="2708862"/>
            <a:ext cx="17912" cy="1075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746896" y="1929776"/>
            <a:ext cx="1423788" cy="830997"/>
          </a:xfrm>
          <a:prstGeom prst="rect">
            <a:avLst/>
          </a:prstGeom>
          <a:noFill/>
        </p:spPr>
        <p:txBody>
          <a:bodyPr wrap="none" rtlCol="0">
            <a:spAutoFit/>
          </a:bodyPr>
          <a:lstStyle/>
          <a:p>
            <a:r>
              <a:rPr lang="de-DE" sz="1600" dirty="0" err="1" smtClean="0">
                <a:latin typeface="Arial Narrow" panose="020B0606020202030204" pitchFamily="34" charset="0"/>
              </a:rPr>
              <a:t>supernumerary</a:t>
            </a:r>
            <a:r>
              <a:rPr lang="de-DE" sz="1600" dirty="0" smtClean="0">
                <a:latin typeface="Arial Narrow" panose="020B0606020202030204" pitchFamily="34" charset="0"/>
              </a:rPr>
              <a:t> </a:t>
            </a:r>
          </a:p>
          <a:p>
            <a:r>
              <a:rPr lang="de-DE" sz="1600" dirty="0" smtClean="0">
                <a:latin typeface="Arial Narrow" panose="020B0606020202030204" pitchFamily="34" charset="0"/>
              </a:rPr>
              <a:t>G-PAC </a:t>
            </a:r>
            <a:r>
              <a:rPr lang="de-DE" sz="1600" dirty="0" err="1" smtClean="0">
                <a:latin typeface="Arial Narrow" panose="020B0606020202030204" pitchFamily="34" charset="0"/>
              </a:rPr>
              <a:t>meeting</a:t>
            </a:r>
            <a:r>
              <a:rPr lang="de-DE" sz="1600" dirty="0" smtClean="0">
                <a:latin typeface="Arial Narrow" panose="020B0606020202030204" pitchFamily="34" charset="0"/>
              </a:rPr>
              <a:t> </a:t>
            </a:r>
          </a:p>
          <a:p>
            <a:r>
              <a:rPr lang="de-DE" sz="1600" dirty="0" smtClean="0">
                <a:latin typeface="Arial Narrow" panose="020B0606020202030204" pitchFamily="34" charset="0"/>
              </a:rPr>
              <a:t>9./10. </a:t>
            </a:r>
            <a:r>
              <a:rPr lang="de-DE" sz="1600" dirty="0" err="1" smtClean="0">
                <a:latin typeface="Arial Narrow" panose="020B0606020202030204" pitchFamily="34" charset="0"/>
              </a:rPr>
              <a:t>December</a:t>
            </a:r>
            <a:endParaRPr lang="en-GB" sz="1600" dirty="0">
              <a:latin typeface="Arial Narrow" panose="020B0606020202030204" pitchFamily="34" charset="0"/>
            </a:endParaRPr>
          </a:p>
        </p:txBody>
      </p:sp>
      <p:cxnSp>
        <p:nvCxnSpPr>
          <p:cNvPr id="26" name="Straight Connector 25"/>
          <p:cNvCxnSpPr/>
          <p:nvPr/>
        </p:nvCxnSpPr>
        <p:spPr>
          <a:xfrm flipV="1">
            <a:off x="4866889" y="2661237"/>
            <a:ext cx="17912" cy="1075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175772" y="1920251"/>
            <a:ext cx="1474840" cy="830997"/>
          </a:xfrm>
          <a:prstGeom prst="rect">
            <a:avLst/>
          </a:prstGeom>
          <a:noFill/>
        </p:spPr>
        <p:txBody>
          <a:bodyPr wrap="square" rtlCol="0">
            <a:spAutoFit/>
          </a:bodyPr>
          <a:lstStyle/>
          <a:p>
            <a:r>
              <a:rPr lang="de-DE" sz="1600" dirty="0" err="1" smtClean="0">
                <a:latin typeface="Arial Narrow" panose="020B0606020202030204" pitchFamily="34" charset="0"/>
              </a:rPr>
              <a:t>regular</a:t>
            </a:r>
            <a:r>
              <a:rPr lang="de-DE" sz="1600" dirty="0" smtClean="0">
                <a:latin typeface="Arial Narrow" panose="020B0606020202030204" pitchFamily="34" charset="0"/>
              </a:rPr>
              <a:t> G-PAC </a:t>
            </a:r>
          </a:p>
          <a:p>
            <a:r>
              <a:rPr lang="de-DE" sz="1600" dirty="0" err="1" smtClean="0">
                <a:latin typeface="Arial Narrow" panose="020B0606020202030204" pitchFamily="34" charset="0"/>
              </a:rPr>
              <a:t>meeting</a:t>
            </a:r>
            <a:r>
              <a:rPr lang="de-DE" sz="1600" dirty="0" smtClean="0">
                <a:latin typeface="Arial Narrow" panose="020B0606020202030204" pitchFamily="34" charset="0"/>
              </a:rPr>
              <a:t> </a:t>
            </a:r>
            <a:r>
              <a:rPr lang="de-DE" sz="1600" dirty="0" err="1" smtClean="0">
                <a:latin typeface="Arial Narrow" panose="020B0606020202030204" pitchFamily="34" charset="0"/>
              </a:rPr>
              <a:t>for</a:t>
            </a:r>
            <a:r>
              <a:rPr lang="de-DE" sz="1600" dirty="0" smtClean="0">
                <a:latin typeface="Arial Narrow" panose="020B0606020202030204" pitchFamily="34" charset="0"/>
              </a:rPr>
              <a:t> beam time 2023/24 </a:t>
            </a:r>
          </a:p>
        </p:txBody>
      </p:sp>
      <p:cxnSp>
        <p:nvCxnSpPr>
          <p:cNvPr id="36" name="Straight Arrow Connector 35"/>
          <p:cNvCxnSpPr/>
          <p:nvPr/>
        </p:nvCxnSpPr>
        <p:spPr>
          <a:xfrm>
            <a:off x="803338" y="6202025"/>
            <a:ext cx="7689533" cy="4245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8492871" y="5165765"/>
            <a:ext cx="0" cy="1079049"/>
          </a:xfrm>
          <a:prstGeom prst="line">
            <a:avLst/>
          </a:prstGeom>
          <a:ln w="254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664359" y="5961835"/>
            <a:ext cx="2409825" cy="369332"/>
          </a:xfrm>
          <a:prstGeom prst="rect">
            <a:avLst/>
          </a:prstGeom>
          <a:noFill/>
        </p:spPr>
        <p:txBody>
          <a:bodyPr wrap="square" rtlCol="0">
            <a:spAutoFit/>
          </a:bodyPr>
          <a:lstStyle/>
          <a:p>
            <a:r>
              <a:rPr lang="de-DE" dirty="0" smtClean="0">
                <a:latin typeface="Arial Narrow" panose="020B0606020202030204" pitchFamily="34" charset="0"/>
              </a:rPr>
              <a:t>end </a:t>
            </a:r>
            <a:r>
              <a:rPr lang="de-DE" dirty="0" err="1" smtClean="0">
                <a:latin typeface="Arial Narrow" panose="020B0606020202030204" pitchFamily="34" charset="0"/>
              </a:rPr>
              <a:t>of</a:t>
            </a:r>
            <a:r>
              <a:rPr lang="de-DE" dirty="0" smtClean="0">
                <a:latin typeface="Arial Narrow" panose="020B0606020202030204" pitchFamily="34" charset="0"/>
              </a:rPr>
              <a:t> </a:t>
            </a:r>
            <a:r>
              <a:rPr lang="de-DE" dirty="0" err="1" smtClean="0">
                <a:latin typeface="Arial Narrow" panose="020B0606020202030204" pitchFamily="34" charset="0"/>
              </a:rPr>
              <a:t>project</a:t>
            </a:r>
            <a:endParaRPr lang="en-GB" dirty="0">
              <a:latin typeface="Arial Narrow" panose="020B0606020202030204" pitchFamily="34" charset="0"/>
            </a:endParaRPr>
          </a:p>
        </p:txBody>
      </p:sp>
      <p:sp>
        <p:nvSpPr>
          <p:cNvPr id="22" name="Rectangle 21"/>
          <p:cNvSpPr/>
          <p:nvPr/>
        </p:nvSpPr>
        <p:spPr>
          <a:xfrm>
            <a:off x="9828276" y="3260480"/>
            <a:ext cx="1445895" cy="18753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10035264" y="2921769"/>
            <a:ext cx="2689860" cy="335756"/>
          </a:xfrm>
          <a:prstGeom prst="rect">
            <a:avLst/>
          </a:prstGeom>
          <a:noFill/>
        </p:spPr>
        <p:txBody>
          <a:bodyPr wrap="square" rtlCol="0">
            <a:spAutoFit/>
          </a:bodyPr>
          <a:lstStyle/>
          <a:p>
            <a:r>
              <a:rPr lang="de-DE" dirty="0" smtClean="0">
                <a:latin typeface="Arial Narrow" panose="020B0606020202030204" pitchFamily="34" charset="0"/>
              </a:rPr>
              <a:t>Beam time </a:t>
            </a:r>
            <a:endParaRPr lang="en-GB" dirty="0">
              <a:latin typeface="Arial Narrow" panose="020B0606020202030204" pitchFamily="34" charset="0"/>
            </a:endParaRPr>
          </a:p>
        </p:txBody>
      </p:sp>
      <p:cxnSp>
        <p:nvCxnSpPr>
          <p:cNvPr id="25" name="Straight Arrow Connector 24"/>
          <p:cNvCxnSpPr/>
          <p:nvPr/>
        </p:nvCxnSpPr>
        <p:spPr>
          <a:xfrm flipV="1">
            <a:off x="865070" y="4911459"/>
            <a:ext cx="10552938" cy="30647"/>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922470" y="4636672"/>
            <a:ext cx="1445895" cy="18753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p:cNvCxnSpPr/>
          <p:nvPr/>
        </p:nvCxnSpPr>
        <p:spPr>
          <a:xfrm flipH="1">
            <a:off x="2731970" y="4756368"/>
            <a:ext cx="9525" cy="29527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629475" y="4756367"/>
            <a:ext cx="9525" cy="29527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507930" y="4756366"/>
            <a:ext cx="9525" cy="29527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7531510" y="4636672"/>
            <a:ext cx="814495" cy="182046"/>
          </a:xfrm>
          <a:prstGeom prst="rect">
            <a:avLst/>
          </a:prstGeom>
          <a:pattFill prst="dkVert">
            <a:fgClr>
              <a:srgbClr val="C0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3137735" y="4313215"/>
            <a:ext cx="2689860" cy="369332"/>
          </a:xfrm>
          <a:prstGeom prst="rect">
            <a:avLst/>
          </a:prstGeom>
          <a:noFill/>
        </p:spPr>
        <p:txBody>
          <a:bodyPr wrap="square" rtlCol="0">
            <a:spAutoFit/>
          </a:bodyPr>
          <a:lstStyle/>
          <a:p>
            <a:r>
              <a:rPr lang="de-DE" dirty="0" smtClean="0">
                <a:latin typeface="Arial Narrow" panose="020B0606020202030204" pitchFamily="34" charset="0"/>
              </a:rPr>
              <a:t>Beam time </a:t>
            </a:r>
            <a:endParaRPr lang="en-GB" dirty="0">
              <a:latin typeface="Arial Narrow" panose="020B0606020202030204" pitchFamily="34" charset="0"/>
            </a:endParaRPr>
          </a:p>
        </p:txBody>
      </p:sp>
      <p:sp>
        <p:nvSpPr>
          <p:cNvPr id="38" name="TextBox 37"/>
          <p:cNvSpPr txBox="1"/>
          <p:nvPr/>
        </p:nvSpPr>
        <p:spPr>
          <a:xfrm>
            <a:off x="6848856" y="4265472"/>
            <a:ext cx="2689860" cy="369332"/>
          </a:xfrm>
          <a:prstGeom prst="rect">
            <a:avLst/>
          </a:prstGeom>
          <a:noFill/>
        </p:spPr>
        <p:txBody>
          <a:bodyPr wrap="square" rtlCol="0">
            <a:spAutoFit/>
          </a:bodyPr>
          <a:lstStyle/>
          <a:p>
            <a:r>
              <a:rPr lang="de-DE" dirty="0" smtClean="0">
                <a:latin typeface="Arial Narrow" panose="020B0606020202030204" pitchFamily="34" charset="0"/>
              </a:rPr>
              <a:t>Engineering Run </a:t>
            </a:r>
            <a:endParaRPr lang="en-GB" dirty="0">
              <a:latin typeface="Arial Narrow" panose="020B0606020202030204" pitchFamily="34" charset="0"/>
            </a:endParaRPr>
          </a:p>
        </p:txBody>
      </p:sp>
      <p:cxnSp>
        <p:nvCxnSpPr>
          <p:cNvPr id="39" name="Straight Connector 38"/>
          <p:cNvCxnSpPr/>
          <p:nvPr/>
        </p:nvCxnSpPr>
        <p:spPr>
          <a:xfrm flipV="1">
            <a:off x="2424498" y="4080462"/>
            <a:ext cx="17912" cy="1075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651952" y="5121876"/>
            <a:ext cx="607859" cy="369332"/>
          </a:xfrm>
          <a:prstGeom prst="rect">
            <a:avLst/>
          </a:prstGeom>
          <a:noFill/>
        </p:spPr>
        <p:txBody>
          <a:bodyPr wrap="none" rtlCol="0">
            <a:spAutoFit/>
          </a:bodyPr>
          <a:lstStyle/>
          <a:p>
            <a:r>
              <a:rPr lang="de-DE" dirty="0" smtClean="0">
                <a:solidFill>
                  <a:srgbClr val="8DD6F1"/>
                </a:solidFill>
                <a:latin typeface="Arial Narrow" panose="020B0606020202030204" pitchFamily="34" charset="0"/>
              </a:rPr>
              <a:t>2022</a:t>
            </a:r>
            <a:endParaRPr lang="en-GB" dirty="0">
              <a:solidFill>
                <a:srgbClr val="8DD6F1"/>
              </a:solidFill>
              <a:latin typeface="Arial Narrow" panose="020B0606020202030204" pitchFamily="34" charset="0"/>
            </a:endParaRPr>
          </a:p>
        </p:txBody>
      </p:sp>
      <p:sp>
        <p:nvSpPr>
          <p:cNvPr id="41" name="TextBox 40"/>
          <p:cNvSpPr txBox="1"/>
          <p:nvPr/>
        </p:nvSpPr>
        <p:spPr>
          <a:xfrm>
            <a:off x="5575248" y="5156416"/>
            <a:ext cx="607859" cy="369332"/>
          </a:xfrm>
          <a:prstGeom prst="rect">
            <a:avLst/>
          </a:prstGeom>
          <a:noFill/>
        </p:spPr>
        <p:txBody>
          <a:bodyPr wrap="none" rtlCol="0">
            <a:spAutoFit/>
          </a:bodyPr>
          <a:lstStyle/>
          <a:p>
            <a:r>
              <a:rPr lang="de-DE" dirty="0" smtClean="0">
                <a:solidFill>
                  <a:srgbClr val="8DD6F1"/>
                </a:solidFill>
                <a:latin typeface="Arial Narrow" panose="020B0606020202030204" pitchFamily="34" charset="0"/>
              </a:rPr>
              <a:t>2023</a:t>
            </a:r>
            <a:endParaRPr lang="en-GB" dirty="0">
              <a:solidFill>
                <a:srgbClr val="8DD6F1"/>
              </a:solidFill>
              <a:latin typeface="Arial Narrow" panose="020B0606020202030204" pitchFamily="34" charset="0"/>
            </a:endParaRPr>
          </a:p>
        </p:txBody>
      </p:sp>
      <p:sp>
        <p:nvSpPr>
          <p:cNvPr id="42" name="TextBox 41"/>
          <p:cNvSpPr txBox="1"/>
          <p:nvPr/>
        </p:nvSpPr>
        <p:spPr>
          <a:xfrm>
            <a:off x="8388785" y="5121876"/>
            <a:ext cx="607859" cy="369332"/>
          </a:xfrm>
          <a:prstGeom prst="rect">
            <a:avLst/>
          </a:prstGeom>
          <a:noFill/>
        </p:spPr>
        <p:txBody>
          <a:bodyPr wrap="none" rtlCol="0">
            <a:spAutoFit/>
          </a:bodyPr>
          <a:lstStyle/>
          <a:p>
            <a:r>
              <a:rPr lang="de-DE" dirty="0" smtClean="0">
                <a:solidFill>
                  <a:srgbClr val="8DD6F1"/>
                </a:solidFill>
                <a:latin typeface="Arial Narrow" panose="020B0606020202030204" pitchFamily="34" charset="0"/>
              </a:rPr>
              <a:t>2024</a:t>
            </a:r>
            <a:endParaRPr lang="en-GB" dirty="0">
              <a:solidFill>
                <a:srgbClr val="8DD6F1"/>
              </a:solidFill>
              <a:latin typeface="Arial Narrow" panose="020B0606020202030204" pitchFamily="34" charset="0"/>
            </a:endParaRPr>
          </a:p>
        </p:txBody>
      </p:sp>
      <p:sp>
        <p:nvSpPr>
          <p:cNvPr id="45" name="Rectangle 44"/>
          <p:cNvSpPr/>
          <p:nvPr/>
        </p:nvSpPr>
        <p:spPr>
          <a:xfrm>
            <a:off x="8672989" y="4632080"/>
            <a:ext cx="1445895" cy="18753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p:cNvSpPr txBox="1"/>
          <p:nvPr/>
        </p:nvSpPr>
        <p:spPr>
          <a:xfrm>
            <a:off x="8889111" y="4293369"/>
            <a:ext cx="2689860" cy="335756"/>
          </a:xfrm>
          <a:prstGeom prst="rect">
            <a:avLst/>
          </a:prstGeom>
          <a:noFill/>
        </p:spPr>
        <p:txBody>
          <a:bodyPr wrap="square" rtlCol="0">
            <a:spAutoFit/>
          </a:bodyPr>
          <a:lstStyle/>
          <a:p>
            <a:r>
              <a:rPr lang="de-DE" dirty="0" smtClean="0">
                <a:latin typeface="Arial Narrow" panose="020B0606020202030204" pitchFamily="34" charset="0"/>
              </a:rPr>
              <a:t>Beam time </a:t>
            </a:r>
            <a:endParaRPr lang="en-GB" dirty="0">
              <a:latin typeface="Arial Narrow" panose="020B0606020202030204" pitchFamily="34" charset="0"/>
            </a:endParaRPr>
          </a:p>
        </p:txBody>
      </p:sp>
    </p:spTree>
    <p:extLst>
      <p:ext uri="{BB962C8B-B14F-4D97-AF65-F5344CB8AC3E}">
        <p14:creationId xmlns:p14="http://schemas.microsoft.com/office/powerpoint/2010/main" val="35243616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Summary</a:t>
            </a:r>
            <a:r>
              <a:rPr lang="fr-FR" dirty="0" smtClean="0"/>
              <a:t> and Conclusions</a:t>
            </a:r>
            <a:endParaRPr lang="fr-FR" dirty="0"/>
          </a:p>
        </p:txBody>
      </p:sp>
      <p:sp>
        <p:nvSpPr>
          <p:cNvPr id="3" name="Espace réservé du contenu 2"/>
          <p:cNvSpPr>
            <a:spLocks noGrp="1"/>
          </p:cNvSpPr>
          <p:nvPr>
            <p:ph idx="1"/>
          </p:nvPr>
        </p:nvSpPr>
        <p:spPr/>
        <p:txBody>
          <a:bodyPr>
            <a:normAutofit/>
          </a:bodyPr>
          <a:lstStyle/>
          <a:p>
            <a:pPr marL="0" indent="0">
              <a:buNone/>
            </a:pPr>
            <a:r>
              <a:rPr lang="en-US" b="1" dirty="0" smtClean="0"/>
              <a:t>Outlook</a:t>
            </a:r>
            <a:endParaRPr lang="en-US" b="1" dirty="0"/>
          </a:p>
          <a:p>
            <a:pPr marL="0" indent="0">
              <a:buNone/>
            </a:pPr>
            <a:r>
              <a:rPr lang="en-US" dirty="0" smtClean="0"/>
              <a:t>Rising costs for electricity/gas and consequently rising costs for materials (and personnel) led to a difficult financial situation:</a:t>
            </a:r>
          </a:p>
          <a:p>
            <a:pPr marL="216000" indent="-216000">
              <a:lnSpc>
                <a:spcPct val="100000"/>
              </a:lnSpc>
              <a:buFont typeface="Courier New" panose="02070309020205020404" pitchFamily="49" charset="0"/>
              <a:buChar char="o"/>
            </a:pPr>
            <a:r>
              <a:rPr lang="en-US" dirty="0" smtClean="0"/>
              <a:t>reduction of the beamtime in 2023-25 despite the fact that the beamtime is already overbooked</a:t>
            </a:r>
          </a:p>
          <a:p>
            <a:pPr marL="216000" lvl="1" indent="-216000">
              <a:lnSpc>
                <a:spcPct val="100000"/>
              </a:lnSpc>
              <a:buFont typeface="Courier New" panose="02070309020205020404" pitchFamily="49" charset="0"/>
              <a:buChar char="o"/>
            </a:pPr>
            <a:r>
              <a:rPr lang="en-US" dirty="0" smtClean="0"/>
              <a:t>working group evaluating different scenarios </a:t>
            </a:r>
          </a:p>
          <a:p>
            <a:pPr marL="216000" indent="-216000">
              <a:lnSpc>
                <a:spcPct val="100000"/>
              </a:lnSpc>
              <a:buFont typeface="Courier New" panose="02070309020205020404" pitchFamily="49" charset="0"/>
              <a:buChar char="o"/>
            </a:pPr>
            <a:r>
              <a:rPr lang="en-US" dirty="0" smtClean="0"/>
              <a:t>shift of beamtime 2023 to 2024</a:t>
            </a:r>
          </a:p>
          <a:p>
            <a:pPr marL="216000" indent="-216000">
              <a:lnSpc>
                <a:spcPct val="100000"/>
              </a:lnSpc>
              <a:buFont typeface="Courier New" panose="02070309020205020404" pitchFamily="49" charset="0"/>
              <a:buChar char="o"/>
            </a:pPr>
            <a:r>
              <a:rPr lang="en-US" dirty="0" smtClean="0"/>
              <a:t>in addition to other saving measures....</a:t>
            </a:r>
            <a:endParaRPr lang="en-US" dirty="0"/>
          </a:p>
          <a:p>
            <a:pPr marL="0" indent="0">
              <a:buNone/>
            </a:pPr>
            <a:r>
              <a:rPr lang="en-US" b="1" dirty="0"/>
              <a:t>Conclusion</a:t>
            </a:r>
          </a:p>
          <a:p>
            <a:pPr marL="0" indent="0">
              <a:buNone/>
            </a:pPr>
            <a:r>
              <a:rPr lang="en-US" dirty="0" smtClean="0"/>
              <a:t>Facing the current situation GSI will not be able to provide enough beam time for TA</a:t>
            </a:r>
          </a:p>
          <a:p>
            <a:pPr marL="0" indent="0">
              <a:buNone/>
            </a:pPr>
            <a:r>
              <a:rPr lang="en-US" dirty="0" smtClean="0"/>
              <a:t>Another project prolongation would certainly help but is a matter of discussion </a:t>
            </a:r>
            <a:endParaRPr lang="en-US" dirty="0"/>
          </a:p>
        </p:txBody>
      </p:sp>
      <p:sp>
        <p:nvSpPr>
          <p:cNvPr id="4" name="Espace réservé du texte 3"/>
          <p:cNvSpPr>
            <a:spLocks noGrp="1"/>
          </p:cNvSpPr>
          <p:nvPr>
            <p:ph type="body" sz="half" idx="2"/>
          </p:nvPr>
        </p:nvSpPr>
        <p:spPr/>
        <p:txBody>
          <a:bodyPr/>
          <a:lstStyle/>
          <a:p>
            <a:r>
              <a:rPr lang="fr-FR" dirty="0" smtClean="0"/>
              <a:t>   </a:t>
            </a:r>
            <a:endParaRPr lang="fr-FR" dirty="0"/>
          </a:p>
        </p:txBody>
      </p:sp>
    </p:spTree>
    <p:extLst>
      <p:ext uri="{BB962C8B-B14F-4D97-AF65-F5344CB8AC3E}">
        <p14:creationId xmlns:p14="http://schemas.microsoft.com/office/powerpoint/2010/main" val="1885664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8992" y="1845734"/>
            <a:ext cx="3588250" cy="4023360"/>
          </a:xfrm>
        </p:spPr>
        <p:txBody>
          <a:bodyPr/>
          <a:lstStyle/>
          <a:p>
            <a:r>
              <a:rPr lang="en-US" dirty="0" smtClean="0">
                <a:solidFill>
                  <a:srgbClr val="333333"/>
                </a:solidFill>
                <a:cs typeface="Arial"/>
              </a:rPr>
              <a:t>Strong </a:t>
            </a:r>
            <a:r>
              <a:rPr lang="en-US" dirty="0">
                <a:solidFill>
                  <a:srgbClr val="333333"/>
                </a:solidFill>
                <a:cs typeface="Arial"/>
              </a:rPr>
              <a:t>response </a:t>
            </a:r>
            <a:r>
              <a:rPr lang="en-US" dirty="0" smtClean="0">
                <a:solidFill>
                  <a:srgbClr val="333333"/>
                </a:solidFill>
                <a:cs typeface="Arial"/>
              </a:rPr>
              <a:t>of </a:t>
            </a:r>
            <a:r>
              <a:rPr lang="en-US" dirty="0">
                <a:solidFill>
                  <a:srgbClr val="333333"/>
                </a:solidFill>
                <a:cs typeface="Arial"/>
              </a:rPr>
              <a:t>scientific community, </a:t>
            </a:r>
            <a:r>
              <a:rPr lang="en-US" dirty="0" smtClean="0">
                <a:solidFill>
                  <a:srgbClr val="333333"/>
                </a:solidFill>
                <a:cs typeface="Arial"/>
              </a:rPr>
              <a:t>more than 1500 </a:t>
            </a:r>
            <a:r>
              <a:rPr lang="en-US" dirty="0">
                <a:solidFill>
                  <a:srgbClr val="333333"/>
                </a:solidFill>
                <a:cs typeface="Arial"/>
              </a:rPr>
              <a:t>scientists involved, </a:t>
            </a:r>
            <a:r>
              <a:rPr lang="en-US" dirty="0">
                <a:solidFill>
                  <a:srgbClr val="333333"/>
                </a:solidFill>
                <a:cs typeface="Calibri"/>
              </a:rPr>
              <a:t>demand largely exceeding the available beam time, confirming the attractiveness of the experimental opportunities</a:t>
            </a:r>
            <a:r>
              <a:rPr lang="en-US" dirty="0">
                <a:solidFill>
                  <a:srgbClr val="333333"/>
                </a:solidFill>
                <a:cs typeface="Arial"/>
              </a:rPr>
              <a:t> </a:t>
            </a:r>
          </a:p>
          <a:p>
            <a:endParaRPr lang="en-GB" dirty="0"/>
          </a:p>
        </p:txBody>
      </p:sp>
      <p:sp>
        <p:nvSpPr>
          <p:cNvPr id="3" name="Title 2"/>
          <p:cNvSpPr>
            <a:spLocks noGrp="1"/>
          </p:cNvSpPr>
          <p:nvPr>
            <p:ph type="title"/>
          </p:nvPr>
        </p:nvSpPr>
        <p:spPr/>
        <p:txBody>
          <a:bodyPr/>
          <a:lstStyle/>
          <a:p>
            <a:r>
              <a:rPr lang="de-DE" dirty="0" smtClean="0"/>
              <a:t>GSI – Science </a:t>
            </a:r>
            <a:r>
              <a:rPr lang="de-DE" dirty="0" err="1" smtClean="0"/>
              <a:t>while</a:t>
            </a:r>
            <a:r>
              <a:rPr lang="de-DE" dirty="0" smtClean="0"/>
              <a:t> </a:t>
            </a:r>
            <a:r>
              <a:rPr lang="de-DE" dirty="0" err="1" smtClean="0"/>
              <a:t>realizing</a:t>
            </a:r>
            <a:r>
              <a:rPr lang="de-DE" dirty="0" smtClean="0"/>
              <a:t> FAIR</a:t>
            </a:r>
            <a:endParaRPr lang="en-GB" dirty="0"/>
          </a:p>
        </p:txBody>
      </p:sp>
      <p:grpSp>
        <p:nvGrpSpPr>
          <p:cNvPr id="5" name="Group 4">
            <a:extLst>
              <a:ext uri="{FF2B5EF4-FFF2-40B4-BE49-F238E27FC236}">
                <a16:creationId xmlns:a16="http://schemas.microsoft.com/office/drawing/2014/main" id="{8015AA01-CF69-2A42-A5F5-EA214E595EE1}"/>
              </a:ext>
            </a:extLst>
          </p:cNvPr>
          <p:cNvGrpSpPr/>
          <p:nvPr/>
        </p:nvGrpSpPr>
        <p:grpSpPr>
          <a:xfrm>
            <a:off x="4913590" y="2443166"/>
            <a:ext cx="6120680" cy="3364874"/>
            <a:chOff x="497712" y="1204368"/>
            <a:chExt cx="8970577" cy="4758384"/>
          </a:xfrm>
        </p:grpSpPr>
        <p:grpSp>
          <p:nvGrpSpPr>
            <p:cNvPr id="6" name="Group 2">
              <a:extLst>
                <a:ext uri="{FF2B5EF4-FFF2-40B4-BE49-F238E27FC236}">
                  <a16:creationId xmlns:a16="http://schemas.microsoft.com/office/drawing/2014/main" id="{DF0201A9-0DFD-574D-AD8C-D5984C9C22FE}"/>
                </a:ext>
              </a:extLst>
            </p:cNvPr>
            <p:cNvGrpSpPr>
              <a:grpSpLocks/>
            </p:cNvGrpSpPr>
            <p:nvPr/>
          </p:nvGrpSpPr>
          <p:grpSpPr bwMode="auto">
            <a:xfrm>
              <a:off x="1835150" y="1636168"/>
              <a:ext cx="4800600" cy="4251325"/>
              <a:chOff x="7412" y="3866"/>
              <a:chExt cx="13064" cy="11820"/>
            </a:xfrm>
          </p:grpSpPr>
          <p:grpSp>
            <p:nvGrpSpPr>
              <p:cNvPr id="383" name="Group 3">
                <a:extLst>
                  <a:ext uri="{FF2B5EF4-FFF2-40B4-BE49-F238E27FC236}">
                    <a16:creationId xmlns:a16="http://schemas.microsoft.com/office/drawing/2014/main" id="{E06DDDDE-03E9-7A44-BF18-5A68D3D29E73}"/>
                  </a:ext>
                </a:extLst>
              </p:cNvPr>
              <p:cNvGrpSpPr>
                <a:grpSpLocks/>
              </p:cNvGrpSpPr>
              <p:nvPr/>
            </p:nvGrpSpPr>
            <p:grpSpPr bwMode="auto">
              <a:xfrm>
                <a:off x="7412" y="3866"/>
                <a:ext cx="13064" cy="11820"/>
                <a:chOff x="7412" y="3866"/>
                <a:chExt cx="13064" cy="11820"/>
              </a:xfrm>
            </p:grpSpPr>
            <p:sp>
              <p:nvSpPr>
                <p:cNvPr id="386" name="Freeform 4">
                  <a:extLst>
                    <a:ext uri="{FF2B5EF4-FFF2-40B4-BE49-F238E27FC236}">
                      <a16:creationId xmlns:a16="http://schemas.microsoft.com/office/drawing/2014/main" id="{53C03669-C88E-7E4A-88F2-EF0557F3E7CE}"/>
                    </a:ext>
                  </a:extLst>
                </p:cNvPr>
                <p:cNvSpPr>
                  <a:spLocks/>
                </p:cNvSpPr>
                <p:nvPr/>
              </p:nvSpPr>
              <p:spPr bwMode="auto">
                <a:xfrm>
                  <a:off x="13969" y="9448"/>
                  <a:ext cx="2373" cy="1859"/>
                </a:xfrm>
                <a:custGeom>
                  <a:avLst/>
                  <a:gdLst>
                    <a:gd name="T0" fmla="*/ 0 w 1135"/>
                    <a:gd name="T1" fmla="*/ 0 h 794"/>
                    <a:gd name="T2" fmla="*/ 567 w 1135"/>
                    <a:gd name="T3" fmla="*/ 0 h 794"/>
                    <a:gd name="T4" fmla="*/ 1135 w 1135"/>
                    <a:gd name="T5" fmla="*/ 0 h 794"/>
                    <a:gd name="T6" fmla="*/ 1135 w 1135"/>
                    <a:gd name="T7" fmla="*/ 794 h 794"/>
                    <a:gd name="T8" fmla="*/ 567 w 1135"/>
                    <a:gd name="T9" fmla="*/ 794 h 794"/>
                    <a:gd name="T10" fmla="*/ 0 w 1135"/>
                    <a:gd name="T11" fmla="*/ 794 h 794"/>
                    <a:gd name="T12" fmla="*/ 0 w 1135"/>
                    <a:gd name="T13" fmla="*/ 0 h 794"/>
                  </a:gdLst>
                  <a:ahLst/>
                  <a:cxnLst>
                    <a:cxn ang="0">
                      <a:pos x="T0" y="T1"/>
                    </a:cxn>
                    <a:cxn ang="0">
                      <a:pos x="T2" y="T3"/>
                    </a:cxn>
                    <a:cxn ang="0">
                      <a:pos x="T4" y="T5"/>
                    </a:cxn>
                    <a:cxn ang="0">
                      <a:pos x="T6" y="T7"/>
                    </a:cxn>
                    <a:cxn ang="0">
                      <a:pos x="T8" y="T9"/>
                    </a:cxn>
                    <a:cxn ang="0">
                      <a:pos x="T10" y="T11"/>
                    </a:cxn>
                    <a:cxn ang="0">
                      <a:pos x="T12" y="T13"/>
                    </a:cxn>
                  </a:cxnLst>
                  <a:rect l="0" t="0" r="r" b="b"/>
                  <a:pathLst>
                    <a:path w="1135" h="794">
                      <a:moveTo>
                        <a:pt x="0" y="0"/>
                      </a:moveTo>
                      <a:lnTo>
                        <a:pt x="567" y="0"/>
                      </a:lnTo>
                      <a:lnTo>
                        <a:pt x="1135" y="0"/>
                      </a:lnTo>
                      <a:lnTo>
                        <a:pt x="1135" y="794"/>
                      </a:lnTo>
                      <a:lnTo>
                        <a:pt x="567" y="794"/>
                      </a:lnTo>
                      <a:lnTo>
                        <a:pt x="0" y="794"/>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87" name="Freeform 5">
                  <a:extLst>
                    <a:ext uri="{FF2B5EF4-FFF2-40B4-BE49-F238E27FC236}">
                      <a16:creationId xmlns:a16="http://schemas.microsoft.com/office/drawing/2014/main" id="{3D868B86-4A8A-FA4D-B265-771E5AE37470}"/>
                    </a:ext>
                  </a:extLst>
                </p:cNvPr>
                <p:cNvSpPr>
                  <a:spLocks/>
                </p:cNvSpPr>
                <p:nvPr/>
              </p:nvSpPr>
              <p:spPr bwMode="auto">
                <a:xfrm>
                  <a:off x="15244" y="5713"/>
                  <a:ext cx="1615" cy="3773"/>
                </a:xfrm>
                <a:custGeom>
                  <a:avLst/>
                  <a:gdLst>
                    <a:gd name="T0" fmla="*/ 161 w 775"/>
                    <a:gd name="T1" fmla="*/ 1612 h 1612"/>
                    <a:gd name="T2" fmla="*/ 468 w 775"/>
                    <a:gd name="T3" fmla="*/ 913 h 1612"/>
                    <a:gd name="T4" fmla="*/ 775 w 775"/>
                    <a:gd name="T5" fmla="*/ 215 h 1612"/>
                    <a:gd name="T6" fmla="*/ 716 w 775"/>
                    <a:gd name="T7" fmla="*/ 0 h 1612"/>
                    <a:gd name="T8" fmla="*/ 358 w 775"/>
                    <a:gd name="T9" fmla="*/ 806 h 1612"/>
                    <a:gd name="T10" fmla="*/ 0 w 775"/>
                    <a:gd name="T11" fmla="*/ 1612 h 1612"/>
                    <a:gd name="T12" fmla="*/ 161 w 775"/>
                    <a:gd name="T13" fmla="*/ 1612 h 1612"/>
                  </a:gdLst>
                  <a:ahLst/>
                  <a:cxnLst>
                    <a:cxn ang="0">
                      <a:pos x="T0" y="T1"/>
                    </a:cxn>
                    <a:cxn ang="0">
                      <a:pos x="T2" y="T3"/>
                    </a:cxn>
                    <a:cxn ang="0">
                      <a:pos x="T4" y="T5"/>
                    </a:cxn>
                    <a:cxn ang="0">
                      <a:pos x="T6" y="T7"/>
                    </a:cxn>
                    <a:cxn ang="0">
                      <a:pos x="T8" y="T9"/>
                    </a:cxn>
                    <a:cxn ang="0">
                      <a:pos x="T10" y="T11"/>
                    </a:cxn>
                    <a:cxn ang="0">
                      <a:pos x="T12" y="T13"/>
                    </a:cxn>
                  </a:cxnLst>
                  <a:rect l="0" t="0" r="r" b="b"/>
                  <a:pathLst>
                    <a:path w="775" h="1612">
                      <a:moveTo>
                        <a:pt x="161" y="1612"/>
                      </a:moveTo>
                      <a:lnTo>
                        <a:pt x="468" y="913"/>
                      </a:lnTo>
                      <a:lnTo>
                        <a:pt x="775" y="215"/>
                      </a:lnTo>
                      <a:lnTo>
                        <a:pt x="716" y="0"/>
                      </a:lnTo>
                      <a:lnTo>
                        <a:pt x="358" y="806"/>
                      </a:lnTo>
                      <a:lnTo>
                        <a:pt x="0" y="1612"/>
                      </a:lnTo>
                      <a:lnTo>
                        <a:pt x="161" y="1612"/>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88" name="Rectangle 6">
                  <a:extLst>
                    <a:ext uri="{FF2B5EF4-FFF2-40B4-BE49-F238E27FC236}">
                      <a16:creationId xmlns:a16="http://schemas.microsoft.com/office/drawing/2014/main" id="{DF672E40-A78A-3E4B-9728-0A6325DF654D}"/>
                    </a:ext>
                  </a:extLst>
                </p:cNvPr>
                <p:cNvSpPr>
                  <a:spLocks noChangeArrowheads="1"/>
                </p:cNvSpPr>
                <p:nvPr/>
              </p:nvSpPr>
              <p:spPr bwMode="auto">
                <a:xfrm>
                  <a:off x="7412" y="9849"/>
                  <a:ext cx="1817" cy="1341"/>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89" name="Freeform 7">
                  <a:extLst>
                    <a:ext uri="{FF2B5EF4-FFF2-40B4-BE49-F238E27FC236}">
                      <a16:creationId xmlns:a16="http://schemas.microsoft.com/office/drawing/2014/main" id="{ABCE45A8-D73B-5C45-9B21-7911E125BF87}"/>
                    </a:ext>
                  </a:extLst>
                </p:cNvPr>
                <p:cNvSpPr>
                  <a:spLocks/>
                </p:cNvSpPr>
                <p:nvPr/>
              </p:nvSpPr>
              <p:spPr bwMode="auto">
                <a:xfrm>
                  <a:off x="19195" y="7297"/>
                  <a:ext cx="401" cy="635"/>
                </a:xfrm>
                <a:custGeom>
                  <a:avLst/>
                  <a:gdLst>
                    <a:gd name="T0" fmla="*/ 54 w 193"/>
                    <a:gd name="T1" fmla="*/ 0 h 271"/>
                    <a:gd name="T2" fmla="*/ 193 w 193"/>
                    <a:gd name="T3" fmla="*/ 30 h 271"/>
                    <a:gd name="T4" fmla="*/ 139 w 193"/>
                    <a:gd name="T5" fmla="*/ 271 h 271"/>
                    <a:gd name="T6" fmla="*/ 0 w 193"/>
                    <a:gd name="T7" fmla="*/ 241 h 271"/>
                    <a:gd name="T8" fmla="*/ 54 w 193"/>
                    <a:gd name="T9" fmla="*/ 0 h 271"/>
                  </a:gdLst>
                  <a:ahLst/>
                  <a:cxnLst>
                    <a:cxn ang="0">
                      <a:pos x="T0" y="T1"/>
                    </a:cxn>
                    <a:cxn ang="0">
                      <a:pos x="T2" y="T3"/>
                    </a:cxn>
                    <a:cxn ang="0">
                      <a:pos x="T4" y="T5"/>
                    </a:cxn>
                    <a:cxn ang="0">
                      <a:pos x="T6" y="T7"/>
                    </a:cxn>
                    <a:cxn ang="0">
                      <a:pos x="T8" y="T9"/>
                    </a:cxn>
                  </a:cxnLst>
                  <a:rect l="0" t="0" r="r" b="b"/>
                  <a:pathLst>
                    <a:path w="193" h="271">
                      <a:moveTo>
                        <a:pt x="54" y="0"/>
                      </a:moveTo>
                      <a:lnTo>
                        <a:pt x="193" y="30"/>
                      </a:lnTo>
                      <a:lnTo>
                        <a:pt x="139" y="271"/>
                      </a:lnTo>
                      <a:lnTo>
                        <a:pt x="0" y="241"/>
                      </a:lnTo>
                      <a:lnTo>
                        <a:pt x="54"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90" name="Freeform 8">
                  <a:extLst>
                    <a:ext uri="{FF2B5EF4-FFF2-40B4-BE49-F238E27FC236}">
                      <a16:creationId xmlns:a16="http://schemas.microsoft.com/office/drawing/2014/main" id="{29503BEB-438F-F147-BF09-2B9775630CE6}"/>
                    </a:ext>
                  </a:extLst>
                </p:cNvPr>
                <p:cNvSpPr>
                  <a:spLocks/>
                </p:cNvSpPr>
                <p:nvPr/>
              </p:nvSpPr>
              <p:spPr bwMode="auto">
                <a:xfrm>
                  <a:off x="18936" y="13308"/>
                  <a:ext cx="1540" cy="2378"/>
                </a:xfrm>
                <a:custGeom>
                  <a:avLst/>
                  <a:gdLst>
                    <a:gd name="T0" fmla="*/ 113 w 738"/>
                    <a:gd name="T1" fmla="*/ 0 h 1016"/>
                    <a:gd name="T2" fmla="*/ 129 w 738"/>
                    <a:gd name="T3" fmla="*/ 4 h 1016"/>
                    <a:gd name="T4" fmla="*/ 284 w 738"/>
                    <a:gd name="T5" fmla="*/ 44 h 1016"/>
                    <a:gd name="T6" fmla="*/ 326 w 738"/>
                    <a:gd name="T7" fmla="*/ 64 h 1016"/>
                    <a:gd name="T8" fmla="*/ 412 w 738"/>
                    <a:gd name="T9" fmla="*/ 44 h 1016"/>
                    <a:gd name="T10" fmla="*/ 527 w 738"/>
                    <a:gd name="T11" fmla="*/ 8 h 1016"/>
                    <a:gd name="T12" fmla="*/ 552 w 738"/>
                    <a:gd name="T13" fmla="*/ 9 h 1016"/>
                    <a:gd name="T14" fmla="*/ 611 w 738"/>
                    <a:gd name="T15" fmla="*/ 45 h 1016"/>
                    <a:gd name="T16" fmla="*/ 630 w 738"/>
                    <a:gd name="T17" fmla="*/ 62 h 1016"/>
                    <a:gd name="T18" fmla="*/ 738 w 738"/>
                    <a:gd name="T19" fmla="*/ 425 h 1016"/>
                    <a:gd name="T20" fmla="*/ 730 w 738"/>
                    <a:gd name="T21" fmla="*/ 449 h 1016"/>
                    <a:gd name="T22" fmla="*/ 509 w 738"/>
                    <a:gd name="T23" fmla="*/ 507 h 1016"/>
                    <a:gd name="T24" fmla="*/ 570 w 738"/>
                    <a:gd name="T25" fmla="*/ 962 h 1016"/>
                    <a:gd name="T26" fmla="*/ 561 w 738"/>
                    <a:gd name="T27" fmla="*/ 979 h 1016"/>
                    <a:gd name="T28" fmla="*/ 279 w 738"/>
                    <a:gd name="T29" fmla="*/ 1016 h 1016"/>
                    <a:gd name="T30" fmla="*/ 262 w 738"/>
                    <a:gd name="T31" fmla="*/ 1008 h 1016"/>
                    <a:gd name="T32" fmla="*/ 219 w 738"/>
                    <a:gd name="T33" fmla="*/ 717 h 1016"/>
                    <a:gd name="T34" fmla="*/ 127 w 738"/>
                    <a:gd name="T35" fmla="*/ 726 h 1016"/>
                    <a:gd name="T36" fmla="*/ 112 w 738"/>
                    <a:gd name="T37" fmla="*/ 717 h 1016"/>
                    <a:gd name="T38" fmla="*/ 91 w 738"/>
                    <a:gd name="T39" fmla="*/ 597 h 1016"/>
                    <a:gd name="T40" fmla="*/ 26 w 738"/>
                    <a:gd name="T41" fmla="*/ 597 h 1016"/>
                    <a:gd name="T42" fmla="*/ 16 w 738"/>
                    <a:gd name="T43" fmla="*/ 587 h 1016"/>
                    <a:gd name="T44" fmla="*/ 0 w 738"/>
                    <a:gd name="T45" fmla="*/ 493 h 1016"/>
                    <a:gd name="T46" fmla="*/ 13 w 738"/>
                    <a:gd name="T47" fmla="*/ 474 h 1016"/>
                    <a:gd name="T48" fmla="*/ 187 w 738"/>
                    <a:gd name="T49" fmla="*/ 455 h 1016"/>
                    <a:gd name="T50" fmla="*/ 178 w 738"/>
                    <a:gd name="T51" fmla="*/ 372 h 1016"/>
                    <a:gd name="T52" fmla="*/ 177 w 738"/>
                    <a:gd name="T53" fmla="*/ 355 h 1016"/>
                    <a:gd name="T54" fmla="*/ 49 w 738"/>
                    <a:gd name="T55" fmla="*/ 328 h 1016"/>
                    <a:gd name="T56" fmla="*/ 40 w 738"/>
                    <a:gd name="T57" fmla="*/ 310 h 1016"/>
                    <a:gd name="T58" fmla="*/ 69 w 738"/>
                    <a:gd name="T59" fmla="*/ 185 h 1016"/>
                    <a:gd name="T60" fmla="*/ 12 w 738"/>
                    <a:gd name="T61" fmla="*/ 165 h 1016"/>
                    <a:gd name="T62" fmla="*/ 9 w 738"/>
                    <a:gd name="T63" fmla="*/ 153 h 1016"/>
                    <a:gd name="T64" fmla="*/ 34 w 738"/>
                    <a:gd name="T65" fmla="*/ 87 h 1016"/>
                    <a:gd name="T66" fmla="*/ 46 w 738"/>
                    <a:gd name="T67" fmla="*/ 77 h 1016"/>
                    <a:gd name="T68" fmla="*/ 69 w 738"/>
                    <a:gd name="T69" fmla="*/ 84 h 1016"/>
                    <a:gd name="T70" fmla="*/ 86 w 738"/>
                    <a:gd name="T71" fmla="*/ 12 h 1016"/>
                    <a:gd name="T72" fmla="*/ 96 w 738"/>
                    <a:gd name="T73" fmla="*/ 0 h 1016"/>
                    <a:gd name="T74" fmla="*/ 113 w 738"/>
                    <a:gd name="T75" fmla="*/ 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8" h="1016">
                      <a:moveTo>
                        <a:pt x="113" y="0"/>
                      </a:moveTo>
                      <a:lnTo>
                        <a:pt x="129" y="4"/>
                      </a:lnTo>
                      <a:lnTo>
                        <a:pt x="284" y="44"/>
                      </a:lnTo>
                      <a:lnTo>
                        <a:pt x="326" y="64"/>
                      </a:lnTo>
                      <a:lnTo>
                        <a:pt x="412" y="44"/>
                      </a:lnTo>
                      <a:lnTo>
                        <a:pt x="527" y="8"/>
                      </a:lnTo>
                      <a:lnTo>
                        <a:pt x="552" y="9"/>
                      </a:lnTo>
                      <a:lnTo>
                        <a:pt x="611" y="45"/>
                      </a:lnTo>
                      <a:lnTo>
                        <a:pt x="630" y="62"/>
                      </a:lnTo>
                      <a:lnTo>
                        <a:pt x="738" y="425"/>
                      </a:lnTo>
                      <a:lnTo>
                        <a:pt x="730" y="449"/>
                      </a:lnTo>
                      <a:lnTo>
                        <a:pt x="509" y="507"/>
                      </a:lnTo>
                      <a:lnTo>
                        <a:pt x="570" y="962"/>
                      </a:lnTo>
                      <a:lnTo>
                        <a:pt x="561" y="979"/>
                      </a:lnTo>
                      <a:lnTo>
                        <a:pt x="279" y="1016"/>
                      </a:lnTo>
                      <a:lnTo>
                        <a:pt x="262" y="1008"/>
                      </a:lnTo>
                      <a:lnTo>
                        <a:pt x="219" y="717"/>
                      </a:lnTo>
                      <a:lnTo>
                        <a:pt x="127" y="726"/>
                      </a:lnTo>
                      <a:lnTo>
                        <a:pt x="112" y="717"/>
                      </a:lnTo>
                      <a:lnTo>
                        <a:pt x="91" y="597"/>
                      </a:lnTo>
                      <a:lnTo>
                        <a:pt x="26" y="597"/>
                      </a:lnTo>
                      <a:lnTo>
                        <a:pt x="16" y="587"/>
                      </a:lnTo>
                      <a:lnTo>
                        <a:pt x="0" y="493"/>
                      </a:lnTo>
                      <a:lnTo>
                        <a:pt x="13" y="474"/>
                      </a:lnTo>
                      <a:lnTo>
                        <a:pt x="187" y="455"/>
                      </a:lnTo>
                      <a:lnTo>
                        <a:pt x="178" y="372"/>
                      </a:lnTo>
                      <a:lnTo>
                        <a:pt x="177" y="355"/>
                      </a:lnTo>
                      <a:lnTo>
                        <a:pt x="49" y="328"/>
                      </a:lnTo>
                      <a:lnTo>
                        <a:pt x="40" y="310"/>
                      </a:lnTo>
                      <a:lnTo>
                        <a:pt x="69" y="185"/>
                      </a:lnTo>
                      <a:lnTo>
                        <a:pt x="12" y="165"/>
                      </a:lnTo>
                      <a:lnTo>
                        <a:pt x="9" y="153"/>
                      </a:lnTo>
                      <a:lnTo>
                        <a:pt x="34" y="87"/>
                      </a:lnTo>
                      <a:lnTo>
                        <a:pt x="46" y="77"/>
                      </a:lnTo>
                      <a:lnTo>
                        <a:pt x="69" y="84"/>
                      </a:lnTo>
                      <a:lnTo>
                        <a:pt x="86" y="12"/>
                      </a:lnTo>
                      <a:lnTo>
                        <a:pt x="96" y="0"/>
                      </a:lnTo>
                      <a:lnTo>
                        <a:pt x="113"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91" name="Rectangle 9">
                  <a:extLst>
                    <a:ext uri="{FF2B5EF4-FFF2-40B4-BE49-F238E27FC236}">
                      <a16:creationId xmlns:a16="http://schemas.microsoft.com/office/drawing/2014/main" id="{68524874-7FE5-234B-ADBE-3E6D36791381}"/>
                    </a:ext>
                  </a:extLst>
                </p:cNvPr>
                <p:cNvSpPr>
                  <a:spLocks noChangeArrowheads="1"/>
                </p:cNvSpPr>
                <p:nvPr/>
              </p:nvSpPr>
              <p:spPr bwMode="auto">
                <a:xfrm>
                  <a:off x="10170" y="9661"/>
                  <a:ext cx="1519" cy="754"/>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92" name="Freeform 10">
                  <a:extLst>
                    <a:ext uri="{FF2B5EF4-FFF2-40B4-BE49-F238E27FC236}">
                      <a16:creationId xmlns:a16="http://schemas.microsoft.com/office/drawing/2014/main" id="{13F0E571-3D45-BA44-ADF6-C6EB6AFFA968}"/>
                    </a:ext>
                  </a:extLst>
                </p:cNvPr>
                <p:cNvSpPr>
                  <a:spLocks/>
                </p:cNvSpPr>
                <p:nvPr/>
              </p:nvSpPr>
              <p:spPr bwMode="auto">
                <a:xfrm>
                  <a:off x="16651" y="3866"/>
                  <a:ext cx="3317" cy="3436"/>
                </a:xfrm>
                <a:custGeom>
                  <a:avLst/>
                  <a:gdLst>
                    <a:gd name="T0" fmla="*/ 2 w 1589"/>
                    <a:gd name="T1" fmla="*/ 678 h 1468"/>
                    <a:gd name="T2" fmla="*/ 11 w 1589"/>
                    <a:gd name="T3" fmla="*/ 604 h 1468"/>
                    <a:gd name="T4" fmla="*/ 29 w 1589"/>
                    <a:gd name="T5" fmla="*/ 534 h 1468"/>
                    <a:gd name="T6" fmla="*/ 55 w 1589"/>
                    <a:gd name="T7" fmla="*/ 465 h 1468"/>
                    <a:gd name="T8" fmla="*/ 86 w 1589"/>
                    <a:gd name="T9" fmla="*/ 400 h 1468"/>
                    <a:gd name="T10" fmla="*/ 125 w 1589"/>
                    <a:gd name="T11" fmla="*/ 339 h 1468"/>
                    <a:gd name="T12" fmla="*/ 181 w 1589"/>
                    <a:gd name="T13" fmla="*/ 268 h 1468"/>
                    <a:gd name="T14" fmla="*/ 246 w 1589"/>
                    <a:gd name="T15" fmla="*/ 203 h 1468"/>
                    <a:gd name="T16" fmla="*/ 334 w 1589"/>
                    <a:gd name="T17" fmla="*/ 137 h 1468"/>
                    <a:gd name="T18" fmla="*/ 415 w 1589"/>
                    <a:gd name="T19" fmla="*/ 89 h 1468"/>
                    <a:gd name="T20" fmla="*/ 521 w 1589"/>
                    <a:gd name="T21" fmla="*/ 45 h 1468"/>
                    <a:gd name="T22" fmla="*/ 633 w 1589"/>
                    <a:gd name="T23" fmla="*/ 15 h 1468"/>
                    <a:gd name="T24" fmla="*/ 712 w 1589"/>
                    <a:gd name="T25" fmla="*/ 4 h 1468"/>
                    <a:gd name="T26" fmla="*/ 856 w 1589"/>
                    <a:gd name="T27" fmla="*/ 3 h 1468"/>
                    <a:gd name="T28" fmla="*/ 992 w 1589"/>
                    <a:gd name="T29" fmla="*/ 24 h 1468"/>
                    <a:gd name="T30" fmla="*/ 1068 w 1589"/>
                    <a:gd name="T31" fmla="*/ 45 h 1468"/>
                    <a:gd name="T32" fmla="*/ 1156 w 1589"/>
                    <a:gd name="T33" fmla="*/ 82 h 1468"/>
                    <a:gd name="T34" fmla="*/ 1239 w 1589"/>
                    <a:gd name="T35" fmla="*/ 127 h 1468"/>
                    <a:gd name="T36" fmla="*/ 1328 w 1589"/>
                    <a:gd name="T37" fmla="*/ 192 h 1468"/>
                    <a:gd name="T38" fmla="*/ 1382 w 1589"/>
                    <a:gd name="T39" fmla="*/ 242 h 1468"/>
                    <a:gd name="T40" fmla="*/ 1442 w 1589"/>
                    <a:gd name="T41" fmla="*/ 309 h 1468"/>
                    <a:gd name="T42" fmla="*/ 1493 w 1589"/>
                    <a:gd name="T43" fmla="*/ 384 h 1468"/>
                    <a:gd name="T44" fmla="*/ 1540 w 1589"/>
                    <a:gd name="T45" fmla="*/ 482 h 1468"/>
                    <a:gd name="T46" fmla="*/ 1572 w 1589"/>
                    <a:gd name="T47" fmla="*/ 587 h 1468"/>
                    <a:gd name="T48" fmla="*/ 1585 w 1589"/>
                    <a:gd name="T49" fmla="*/ 659 h 1468"/>
                    <a:gd name="T50" fmla="*/ 1589 w 1589"/>
                    <a:gd name="T51" fmla="*/ 753 h 1468"/>
                    <a:gd name="T52" fmla="*/ 1582 w 1589"/>
                    <a:gd name="T53" fmla="*/ 828 h 1468"/>
                    <a:gd name="T54" fmla="*/ 1568 w 1589"/>
                    <a:gd name="T55" fmla="*/ 901 h 1468"/>
                    <a:gd name="T56" fmla="*/ 1547 w 1589"/>
                    <a:gd name="T57" fmla="*/ 971 h 1468"/>
                    <a:gd name="T58" fmla="*/ 1519 w 1589"/>
                    <a:gd name="T59" fmla="*/ 1037 h 1468"/>
                    <a:gd name="T60" fmla="*/ 1483 w 1589"/>
                    <a:gd name="T61" fmla="*/ 1099 h 1468"/>
                    <a:gd name="T62" fmla="*/ 1442 w 1589"/>
                    <a:gd name="T63" fmla="*/ 1159 h 1468"/>
                    <a:gd name="T64" fmla="*/ 1382 w 1589"/>
                    <a:gd name="T65" fmla="*/ 1228 h 1468"/>
                    <a:gd name="T66" fmla="*/ 1299 w 1589"/>
                    <a:gd name="T67" fmla="*/ 1301 h 1468"/>
                    <a:gd name="T68" fmla="*/ 1206 w 1589"/>
                    <a:gd name="T69" fmla="*/ 1362 h 1468"/>
                    <a:gd name="T70" fmla="*/ 1103 w 1589"/>
                    <a:gd name="T71" fmla="*/ 1411 h 1468"/>
                    <a:gd name="T72" fmla="*/ 992 w 1589"/>
                    <a:gd name="T73" fmla="*/ 1446 h 1468"/>
                    <a:gd name="T74" fmla="*/ 916 w 1589"/>
                    <a:gd name="T75" fmla="*/ 1460 h 1468"/>
                    <a:gd name="T76" fmla="*/ 794 w 1589"/>
                    <a:gd name="T77" fmla="*/ 1468 h 1468"/>
                    <a:gd name="T78" fmla="*/ 673 w 1589"/>
                    <a:gd name="T79" fmla="*/ 1460 h 1468"/>
                    <a:gd name="T80" fmla="*/ 558 w 1589"/>
                    <a:gd name="T81" fmla="*/ 1436 h 1468"/>
                    <a:gd name="T82" fmla="*/ 485 w 1589"/>
                    <a:gd name="T83" fmla="*/ 1411 h 1468"/>
                    <a:gd name="T84" fmla="*/ 398 w 1589"/>
                    <a:gd name="T85" fmla="*/ 1371 h 1468"/>
                    <a:gd name="T86" fmla="*/ 288 w 1589"/>
                    <a:gd name="T87" fmla="*/ 1301 h 1468"/>
                    <a:gd name="T88" fmla="*/ 232 w 1589"/>
                    <a:gd name="T89" fmla="*/ 1253 h 1468"/>
                    <a:gd name="T90" fmla="*/ 181 w 1589"/>
                    <a:gd name="T91" fmla="*/ 1202 h 1468"/>
                    <a:gd name="T92" fmla="*/ 115 w 1589"/>
                    <a:gd name="T93" fmla="*/ 1116 h 1468"/>
                    <a:gd name="T94" fmla="*/ 62 w 1589"/>
                    <a:gd name="T95" fmla="*/ 1021 h 1468"/>
                    <a:gd name="T96" fmla="*/ 35 w 1589"/>
                    <a:gd name="T97" fmla="*/ 953 h 1468"/>
                    <a:gd name="T98" fmla="*/ 9 w 1589"/>
                    <a:gd name="T99" fmla="*/ 847 h 1468"/>
                    <a:gd name="T100" fmla="*/ 0 w 1589"/>
                    <a:gd name="T101" fmla="*/ 753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89" h="1468">
                      <a:moveTo>
                        <a:pt x="0" y="734"/>
                      </a:moveTo>
                      <a:lnTo>
                        <a:pt x="0" y="716"/>
                      </a:lnTo>
                      <a:lnTo>
                        <a:pt x="1" y="697"/>
                      </a:lnTo>
                      <a:lnTo>
                        <a:pt x="2" y="678"/>
                      </a:lnTo>
                      <a:lnTo>
                        <a:pt x="3" y="659"/>
                      </a:lnTo>
                      <a:lnTo>
                        <a:pt x="6" y="642"/>
                      </a:lnTo>
                      <a:lnTo>
                        <a:pt x="9" y="623"/>
                      </a:lnTo>
                      <a:lnTo>
                        <a:pt x="11" y="604"/>
                      </a:lnTo>
                      <a:lnTo>
                        <a:pt x="15" y="587"/>
                      </a:lnTo>
                      <a:lnTo>
                        <a:pt x="20" y="569"/>
                      </a:lnTo>
                      <a:lnTo>
                        <a:pt x="24" y="552"/>
                      </a:lnTo>
                      <a:lnTo>
                        <a:pt x="29" y="534"/>
                      </a:lnTo>
                      <a:lnTo>
                        <a:pt x="35" y="517"/>
                      </a:lnTo>
                      <a:lnTo>
                        <a:pt x="40" y="499"/>
                      </a:lnTo>
                      <a:lnTo>
                        <a:pt x="47" y="482"/>
                      </a:lnTo>
                      <a:lnTo>
                        <a:pt x="55" y="465"/>
                      </a:lnTo>
                      <a:lnTo>
                        <a:pt x="62" y="449"/>
                      </a:lnTo>
                      <a:lnTo>
                        <a:pt x="70" y="433"/>
                      </a:lnTo>
                      <a:lnTo>
                        <a:pt x="78" y="417"/>
                      </a:lnTo>
                      <a:lnTo>
                        <a:pt x="86" y="400"/>
                      </a:lnTo>
                      <a:lnTo>
                        <a:pt x="95" y="384"/>
                      </a:lnTo>
                      <a:lnTo>
                        <a:pt x="104" y="369"/>
                      </a:lnTo>
                      <a:lnTo>
                        <a:pt x="115" y="354"/>
                      </a:lnTo>
                      <a:lnTo>
                        <a:pt x="125" y="339"/>
                      </a:lnTo>
                      <a:lnTo>
                        <a:pt x="135" y="324"/>
                      </a:lnTo>
                      <a:lnTo>
                        <a:pt x="147" y="309"/>
                      </a:lnTo>
                      <a:lnTo>
                        <a:pt x="157" y="295"/>
                      </a:lnTo>
                      <a:lnTo>
                        <a:pt x="181" y="268"/>
                      </a:lnTo>
                      <a:lnTo>
                        <a:pt x="193" y="254"/>
                      </a:lnTo>
                      <a:lnTo>
                        <a:pt x="205" y="242"/>
                      </a:lnTo>
                      <a:lnTo>
                        <a:pt x="232" y="215"/>
                      </a:lnTo>
                      <a:lnTo>
                        <a:pt x="246" y="203"/>
                      </a:lnTo>
                      <a:lnTo>
                        <a:pt x="260" y="192"/>
                      </a:lnTo>
                      <a:lnTo>
                        <a:pt x="288" y="168"/>
                      </a:lnTo>
                      <a:lnTo>
                        <a:pt x="319" y="147"/>
                      </a:lnTo>
                      <a:lnTo>
                        <a:pt x="334" y="137"/>
                      </a:lnTo>
                      <a:lnTo>
                        <a:pt x="350" y="127"/>
                      </a:lnTo>
                      <a:lnTo>
                        <a:pt x="382" y="107"/>
                      </a:lnTo>
                      <a:lnTo>
                        <a:pt x="398" y="98"/>
                      </a:lnTo>
                      <a:lnTo>
                        <a:pt x="415" y="89"/>
                      </a:lnTo>
                      <a:lnTo>
                        <a:pt x="449" y="73"/>
                      </a:lnTo>
                      <a:lnTo>
                        <a:pt x="485" y="58"/>
                      </a:lnTo>
                      <a:lnTo>
                        <a:pt x="503" y="52"/>
                      </a:lnTo>
                      <a:lnTo>
                        <a:pt x="521" y="45"/>
                      </a:lnTo>
                      <a:lnTo>
                        <a:pt x="558" y="34"/>
                      </a:lnTo>
                      <a:lnTo>
                        <a:pt x="595" y="24"/>
                      </a:lnTo>
                      <a:lnTo>
                        <a:pt x="614" y="19"/>
                      </a:lnTo>
                      <a:lnTo>
                        <a:pt x="633" y="15"/>
                      </a:lnTo>
                      <a:lnTo>
                        <a:pt x="654" y="12"/>
                      </a:lnTo>
                      <a:lnTo>
                        <a:pt x="673" y="9"/>
                      </a:lnTo>
                      <a:lnTo>
                        <a:pt x="693" y="7"/>
                      </a:lnTo>
                      <a:lnTo>
                        <a:pt x="712" y="4"/>
                      </a:lnTo>
                      <a:lnTo>
                        <a:pt x="753" y="2"/>
                      </a:lnTo>
                      <a:lnTo>
                        <a:pt x="794" y="0"/>
                      </a:lnTo>
                      <a:lnTo>
                        <a:pt x="835" y="2"/>
                      </a:lnTo>
                      <a:lnTo>
                        <a:pt x="856" y="3"/>
                      </a:lnTo>
                      <a:lnTo>
                        <a:pt x="875" y="4"/>
                      </a:lnTo>
                      <a:lnTo>
                        <a:pt x="916" y="9"/>
                      </a:lnTo>
                      <a:lnTo>
                        <a:pt x="954" y="15"/>
                      </a:lnTo>
                      <a:lnTo>
                        <a:pt x="992" y="24"/>
                      </a:lnTo>
                      <a:lnTo>
                        <a:pt x="1011" y="29"/>
                      </a:lnTo>
                      <a:lnTo>
                        <a:pt x="1031" y="34"/>
                      </a:lnTo>
                      <a:lnTo>
                        <a:pt x="1048" y="39"/>
                      </a:lnTo>
                      <a:lnTo>
                        <a:pt x="1068" y="45"/>
                      </a:lnTo>
                      <a:lnTo>
                        <a:pt x="1086" y="52"/>
                      </a:lnTo>
                      <a:lnTo>
                        <a:pt x="1103" y="58"/>
                      </a:lnTo>
                      <a:lnTo>
                        <a:pt x="1138" y="73"/>
                      </a:lnTo>
                      <a:lnTo>
                        <a:pt x="1156" y="82"/>
                      </a:lnTo>
                      <a:lnTo>
                        <a:pt x="1172" y="89"/>
                      </a:lnTo>
                      <a:lnTo>
                        <a:pt x="1189" y="98"/>
                      </a:lnTo>
                      <a:lnTo>
                        <a:pt x="1206" y="107"/>
                      </a:lnTo>
                      <a:lnTo>
                        <a:pt x="1239" y="127"/>
                      </a:lnTo>
                      <a:lnTo>
                        <a:pt x="1269" y="147"/>
                      </a:lnTo>
                      <a:lnTo>
                        <a:pt x="1299" y="168"/>
                      </a:lnTo>
                      <a:lnTo>
                        <a:pt x="1314" y="179"/>
                      </a:lnTo>
                      <a:lnTo>
                        <a:pt x="1328" y="192"/>
                      </a:lnTo>
                      <a:lnTo>
                        <a:pt x="1342" y="203"/>
                      </a:lnTo>
                      <a:lnTo>
                        <a:pt x="1356" y="215"/>
                      </a:lnTo>
                      <a:lnTo>
                        <a:pt x="1369" y="228"/>
                      </a:lnTo>
                      <a:lnTo>
                        <a:pt x="1382" y="242"/>
                      </a:lnTo>
                      <a:lnTo>
                        <a:pt x="1395" y="254"/>
                      </a:lnTo>
                      <a:lnTo>
                        <a:pt x="1407" y="268"/>
                      </a:lnTo>
                      <a:lnTo>
                        <a:pt x="1430" y="295"/>
                      </a:lnTo>
                      <a:lnTo>
                        <a:pt x="1442" y="309"/>
                      </a:lnTo>
                      <a:lnTo>
                        <a:pt x="1453" y="324"/>
                      </a:lnTo>
                      <a:lnTo>
                        <a:pt x="1474" y="354"/>
                      </a:lnTo>
                      <a:lnTo>
                        <a:pt x="1483" y="369"/>
                      </a:lnTo>
                      <a:lnTo>
                        <a:pt x="1493" y="384"/>
                      </a:lnTo>
                      <a:lnTo>
                        <a:pt x="1511" y="417"/>
                      </a:lnTo>
                      <a:lnTo>
                        <a:pt x="1526" y="449"/>
                      </a:lnTo>
                      <a:lnTo>
                        <a:pt x="1534" y="465"/>
                      </a:lnTo>
                      <a:lnTo>
                        <a:pt x="1540" y="482"/>
                      </a:lnTo>
                      <a:lnTo>
                        <a:pt x="1547" y="499"/>
                      </a:lnTo>
                      <a:lnTo>
                        <a:pt x="1553" y="517"/>
                      </a:lnTo>
                      <a:lnTo>
                        <a:pt x="1563" y="552"/>
                      </a:lnTo>
                      <a:lnTo>
                        <a:pt x="1572" y="587"/>
                      </a:lnTo>
                      <a:lnTo>
                        <a:pt x="1576" y="604"/>
                      </a:lnTo>
                      <a:lnTo>
                        <a:pt x="1580" y="623"/>
                      </a:lnTo>
                      <a:lnTo>
                        <a:pt x="1582" y="642"/>
                      </a:lnTo>
                      <a:lnTo>
                        <a:pt x="1585" y="659"/>
                      </a:lnTo>
                      <a:lnTo>
                        <a:pt x="1588" y="697"/>
                      </a:lnTo>
                      <a:lnTo>
                        <a:pt x="1589" y="716"/>
                      </a:lnTo>
                      <a:lnTo>
                        <a:pt x="1589" y="734"/>
                      </a:lnTo>
                      <a:lnTo>
                        <a:pt x="1589" y="753"/>
                      </a:lnTo>
                      <a:lnTo>
                        <a:pt x="1588" y="772"/>
                      </a:lnTo>
                      <a:lnTo>
                        <a:pt x="1586" y="791"/>
                      </a:lnTo>
                      <a:lnTo>
                        <a:pt x="1585" y="809"/>
                      </a:lnTo>
                      <a:lnTo>
                        <a:pt x="1582" y="828"/>
                      </a:lnTo>
                      <a:lnTo>
                        <a:pt x="1580" y="847"/>
                      </a:lnTo>
                      <a:lnTo>
                        <a:pt x="1576" y="864"/>
                      </a:lnTo>
                      <a:lnTo>
                        <a:pt x="1572" y="883"/>
                      </a:lnTo>
                      <a:lnTo>
                        <a:pt x="1568" y="901"/>
                      </a:lnTo>
                      <a:lnTo>
                        <a:pt x="1563" y="918"/>
                      </a:lnTo>
                      <a:lnTo>
                        <a:pt x="1558" y="936"/>
                      </a:lnTo>
                      <a:lnTo>
                        <a:pt x="1553" y="953"/>
                      </a:lnTo>
                      <a:lnTo>
                        <a:pt x="1547" y="971"/>
                      </a:lnTo>
                      <a:lnTo>
                        <a:pt x="1540" y="987"/>
                      </a:lnTo>
                      <a:lnTo>
                        <a:pt x="1534" y="1004"/>
                      </a:lnTo>
                      <a:lnTo>
                        <a:pt x="1526" y="1021"/>
                      </a:lnTo>
                      <a:lnTo>
                        <a:pt x="1519" y="1037"/>
                      </a:lnTo>
                      <a:lnTo>
                        <a:pt x="1511" y="1053"/>
                      </a:lnTo>
                      <a:lnTo>
                        <a:pt x="1502" y="1068"/>
                      </a:lnTo>
                      <a:lnTo>
                        <a:pt x="1493" y="1084"/>
                      </a:lnTo>
                      <a:lnTo>
                        <a:pt x="1483" y="1099"/>
                      </a:lnTo>
                      <a:lnTo>
                        <a:pt x="1474" y="1116"/>
                      </a:lnTo>
                      <a:lnTo>
                        <a:pt x="1464" y="1131"/>
                      </a:lnTo>
                      <a:lnTo>
                        <a:pt x="1453" y="1144"/>
                      </a:lnTo>
                      <a:lnTo>
                        <a:pt x="1442" y="1159"/>
                      </a:lnTo>
                      <a:lnTo>
                        <a:pt x="1430" y="1173"/>
                      </a:lnTo>
                      <a:lnTo>
                        <a:pt x="1407" y="1202"/>
                      </a:lnTo>
                      <a:lnTo>
                        <a:pt x="1395" y="1215"/>
                      </a:lnTo>
                      <a:lnTo>
                        <a:pt x="1382" y="1228"/>
                      </a:lnTo>
                      <a:lnTo>
                        <a:pt x="1356" y="1253"/>
                      </a:lnTo>
                      <a:lnTo>
                        <a:pt x="1342" y="1266"/>
                      </a:lnTo>
                      <a:lnTo>
                        <a:pt x="1328" y="1278"/>
                      </a:lnTo>
                      <a:lnTo>
                        <a:pt x="1299" y="1301"/>
                      </a:lnTo>
                      <a:lnTo>
                        <a:pt x="1269" y="1323"/>
                      </a:lnTo>
                      <a:lnTo>
                        <a:pt x="1254" y="1333"/>
                      </a:lnTo>
                      <a:lnTo>
                        <a:pt x="1239" y="1343"/>
                      </a:lnTo>
                      <a:lnTo>
                        <a:pt x="1206" y="1362"/>
                      </a:lnTo>
                      <a:lnTo>
                        <a:pt x="1189" y="1371"/>
                      </a:lnTo>
                      <a:lnTo>
                        <a:pt x="1172" y="1380"/>
                      </a:lnTo>
                      <a:lnTo>
                        <a:pt x="1138" y="1396"/>
                      </a:lnTo>
                      <a:lnTo>
                        <a:pt x="1103" y="1411"/>
                      </a:lnTo>
                      <a:lnTo>
                        <a:pt x="1086" y="1418"/>
                      </a:lnTo>
                      <a:lnTo>
                        <a:pt x="1068" y="1425"/>
                      </a:lnTo>
                      <a:lnTo>
                        <a:pt x="1031" y="1436"/>
                      </a:lnTo>
                      <a:lnTo>
                        <a:pt x="992" y="1446"/>
                      </a:lnTo>
                      <a:lnTo>
                        <a:pt x="973" y="1450"/>
                      </a:lnTo>
                      <a:lnTo>
                        <a:pt x="954" y="1453"/>
                      </a:lnTo>
                      <a:lnTo>
                        <a:pt x="935" y="1457"/>
                      </a:lnTo>
                      <a:lnTo>
                        <a:pt x="916" y="1460"/>
                      </a:lnTo>
                      <a:lnTo>
                        <a:pt x="895" y="1463"/>
                      </a:lnTo>
                      <a:lnTo>
                        <a:pt x="875" y="1465"/>
                      </a:lnTo>
                      <a:lnTo>
                        <a:pt x="835" y="1467"/>
                      </a:lnTo>
                      <a:lnTo>
                        <a:pt x="794" y="1468"/>
                      </a:lnTo>
                      <a:lnTo>
                        <a:pt x="753" y="1467"/>
                      </a:lnTo>
                      <a:lnTo>
                        <a:pt x="733" y="1467"/>
                      </a:lnTo>
                      <a:lnTo>
                        <a:pt x="712" y="1465"/>
                      </a:lnTo>
                      <a:lnTo>
                        <a:pt x="673" y="1460"/>
                      </a:lnTo>
                      <a:lnTo>
                        <a:pt x="633" y="1453"/>
                      </a:lnTo>
                      <a:lnTo>
                        <a:pt x="595" y="1446"/>
                      </a:lnTo>
                      <a:lnTo>
                        <a:pt x="577" y="1441"/>
                      </a:lnTo>
                      <a:lnTo>
                        <a:pt x="558" y="1436"/>
                      </a:lnTo>
                      <a:lnTo>
                        <a:pt x="539" y="1430"/>
                      </a:lnTo>
                      <a:lnTo>
                        <a:pt x="521" y="1425"/>
                      </a:lnTo>
                      <a:lnTo>
                        <a:pt x="503" y="1418"/>
                      </a:lnTo>
                      <a:lnTo>
                        <a:pt x="485" y="1411"/>
                      </a:lnTo>
                      <a:lnTo>
                        <a:pt x="449" y="1396"/>
                      </a:lnTo>
                      <a:lnTo>
                        <a:pt x="433" y="1388"/>
                      </a:lnTo>
                      <a:lnTo>
                        <a:pt x="415" y="1380"/>
                      </a:lnTo>
                      <a:lnTo>
                        <a:pt x="398" y="1371"/>
                      </a:lnTo>
                      <a:lnTo>
                        <a:pt x="382" y="1362"/>
                      </a:lnTo>
                      <a:lnTo>
                        <a:pt x="350" y="1343"/>
                      </a:lnTo>
                      <a:lnTo>
                        <a:pt x="319" y="1323"/>
                      </a:lnTo>
                      <a:lnTo>
                        <a:pt x="288" y="1301"/>
                      </a:lnTo>
                      <a:lnTo>
                        <a:pt x="274" y="1290"/>
                      </a:lnTo>
                      <a:lnTo>
                        <a:pt x="260" y="1278"/>
                      </a:lnTo>
                      <a:lnTo>
                        <a:pt x="246" y="1266"/>
                      </a:lnTo>
                      <a:lnTo>
                        <a:pt x="232" y="1253"/>
                      </a:lnTo>
                      <a:lnTo>
                        <a:pt x="219" y="1241"/>
                      </a:lnTo>
                      <a:lnTo>
                        <a:pt x="205" y="1228"/>
                      </a:lnTo>
                      <a:lnTo>
                        <a:pt x="193" y="1215"/>
                      </a:lnTo>
                      <a:lnTo>
                        <a:pt x="181" y="1202"/>
                      </a:lnTo>
                      <a:lnTo>
                        <a:pt x="157" y="1173"/>
                      </a:lnTo>
                      <a:lnTo>
                        <a:pt x="147" y="1159"/>
                      </a:lnTo>
                      <a:lnTo>
                        <a:pt x="135" y="1144"/>
                      </a:lnTo>
                      <a:lnTo>
                        <a:pt x="115" y="1116"/>
                      </a:lnTo>
                      <a:lnTo>
                        <a:pt x="104" y="1099"/>
                      </a:lnTo>
                      <a:lnTo>
                        <a:pt x="95" y="1084"/>
                      </a:lnTo>
                      <a:lnTo>
                        <a:pt x="78" y="1053"/>
                      </a:lnTo>
                      <a:lnTo>
                        <a:pt x="62" y="1021"/>
                      </a:lnTo>
                      <a:lnTo>
                        <a:pt x="55" y="1004"/>
                      </a:lnTo>
                      <a:lnTo>
                        <a:pt x="47" y="987"/>
                      </a:lnTo>
                      <a:lnTo>
                        <a:pt x="40" y="971"/>
                      </a:lnTo>
                      <a:lnTo>
                        <a:pt x="35" y="953"/>
                      </a:lnTo>
                      <a:lnTo>
                        <a:pt x="24" y="918"/>
                      </a:lnTo>
                      <a:lnTo>
                        <a:pt x="15" y="883"/>
                      </a:lnTo>
                      <a:lnTo>
                        <a:pt x="11" y="864"/>
                      </a:lnTo>
                      <a:lnTo>
                        <a:pt x="9" y="847"/>
                      </a:lnTo>
                      <a:lnTo>
                        <a:pt x="6" y="828"/>
                      </a:lnTo>
                      <a:lnTo>
                        <a:pt x="3" y="809"/>
                      </a:lnTo>
                      <a:lnTo>
                        <a:pt x="1" y="772"/>
                      </a:lnTo>
                      <a:lnTo>
                        <a:pt x="0" y="753"/>
                      </a:lnTo>
                      <a:lnTo>
                        <a:pt x="0" y="73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93" name="Freeform 11">
                  <a:extLst>
                    <a:ext uri="{FF2B5EF4-FFF2-40B4-BE49-F238E27FC236}">
                      <a16:creationId xmlns:a16="http://schemas.microsoft.com/office/drawing/2014/main" id="{718FA9B9-68E0-2D49-AA0D-62389C3FA985}"/>
                    </a:ext>
                  </a:extLst>
                </p:cNvPr>
                <p:cNvSpPr>
                  <a:spLocks/>
                </p:cNvSpPr>
                <p:nvPr/>
              </p:nvSpPr>
              <p:spPr bwMode="auto">
                <a:xfrm>
                  <a:off x="17737" y="9647"/>
                  <a:ext cx="1678" cy="2259"/>
                </a:xfrm>
                <a:custGeom>
                  <a:avLst/>
                  <a:gdLst>
                    <a:gd name="T0" fmla="*/ 295 w 803"/>
                    <a:gd name="T1" fmla="*/ 2 h 965"/>
                    <a:gd name="T2" fmla="*/ 336 w 803"/>
                    <a:gd name="T3" fmla="*/ 0 h 965"/>
                    <a:gd name="T4" fmla="*/ 525 w 803"/>
                    <a:gd name="T5" fmla="*/ 1 h 965"/>
                    <a:gd name="T6" fmla="*/ 760 w 803"/>
                    <a:gd name="T7" fmla="*/ 161 h 965"/>
                    <a:gd name="T8" fmla="*/ 803 w 803"/>
                    <a:gd name="T9" fmla="*/ 243 h 965"/>
                    <a:gd name="T10" fmla="*/ 803 w 803"/>
                    <a:gd name="T11" fmla="*/ 744 h 965"/>
                    <a:gd name="T12" fmla="*/ 782 w 803"/>
                    <a:gd name="T13" fmla="*/ 794 h 965"/>
                    <a:gd name="T14" fmla="*/ 526 w 803"/>
                    <a:gd name="T15" fmla="*/ 952 h 965"/>
                    <a:gd name="T16" fmla="*/ 485 w 803"/>
                    <a:gd name="T17" fmla="*/ 965 h 965"/>
                    <a:gd name="T18" fmla="*/ 332 w 803"/>
                    <a:gd name="T19" fmla="*/ 965 h 965"/>
                    <a:gd name="T20" fmla="*/ 277 w 803"/>
                    <a:gd name="T21" fmla="*/ 948 h 965"/>
                    <a:gd name="T22" fmla="*/ 18 w 803"/>
                    <a:gd name="T23" fmla="*/ 768 h 965"/>
                    <a:gd name="T24" fmla="*/ 0 w 803"/>
                    <a:gd name="T25" fmla="*/ 730 h 965"/>
                    <a:gd name="T26" fmla="*/ 0 w 803"/>
                    <a:gd name="T27" fmla="*/ 513 h 965"/>
                    <a:gd name="T28" fmla="*/ 0 w 803"/>
                    <a:gd name="T29" fmla="*/ 231 h 965"/>
                    <a:gd name="T30" fmla="*/ 22 w 803"/>
                    <a:gd name="T31" fmla="*/ 188 h 965"/>
                    <a:gd name="T32" fmla="*/ 269 w 803"/>
                    <a:gd name="T33" fmla="*/ 17 h 965"/>
                    <a:gd name="T34" fmla="*/ 295 w 803"/>
                    <a:gd name="T35" fmla="*/ 2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3" h="965">
                      <a:moveTo>
                        <a:pt x="295" y="2"/>
                      </a:moveTo>
                      <a:lnTo>
                        <a:pt x="336" y="0"/>
                      </a:lnTo>
                      <a:lnTo>
                        <a:pt x="525" y="1"/>
                      </a:lnTo>
                      <a:lnTo>
                        <a:pt x="760" y="161"/>
                      </a:lnTo>
                      <a:lnTo>
                        <a:pt x="803" y="243"/>
                      </a:lnTo>
                      <a:lnTo>
                        <a:pt x="803" y="744"/>
                      </a:lnTo>
                      <a:lnTo>
                        <a:pt x="782" y="794"/>
                      </a:lnTo>
                      <a:lnTo>
                        <a:pt x="526" y="952"/>
                      </a:lnTo>
                      <a:lnTo>
                        <a:pt x="485" y="965"/>
                      </a:lnTo>
                      <a:lnTo>
                        <a:pt x="332" y="965"/>
                      </a:lnTo>
                      <a:lnTo>
                        <a:pt x="277" y="948"/>
                      </a:lnTo>
                      <a:lnTo>
                        <a:pt x="18" y="768"/>
                      </a:lnTo>
                      <a:lnTo>
                        <a:pt x="0" y="730"/>
                      </a:lnTo>
                      <a:lnTo>
                        <a:pt x="0" y="513"/>
                      </a:lnTo>
                      <a:lnTo>
                        <a:pt x="0" y="231"/>
                      </a:lnTo>
                      <a:lnTo>
                        <a:pt x="22" y="188"/>
                      </a:lnTo>
                      <a:lnTo>
                        <a:pt x="269" y="17"/>
                      </a:lnTo>
                      <a:lnTo>
                        <a:pt x="295" y="2"/>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94" name="Rectangle 12">
                  <a:extLst>
                    <a:ext uri="{FF2B5EF4-FFF2-40B4-BE49-F238E27FC236}">
                      <a16:creationId xmlns:a16="http://schemas.microsoft.com/office/drawing/2014/main" id="{106CACA5-9AB6-7C40-80A6-77481ABAD799}"/>
                    </a:ext>
                  </a:extLst>
                </p:cNvPr>
                <p:cNvSpPr>
                  <a:spLocks noChangeArrowheads="1"/>
                </p:cNvSpPr>
                <p:nvPr/>
              </p:nvSpPr>
              <p:spPr bwMode="auto">
                <a:xfrm>
                  <a:off x="19436" y="8802"/>
                  <a:ext cx="361" cy="96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95" name="Freeform 13">
                  <a:extLst>
                    <a:ext uri="{FF2B5EF4-FFF2-40B4-BE49-F238E27FC236}">
                      <a16:creationId xmlns:a16="http://schemas.microsoft.com/office/drawing/2014/main" id="{29BF91E7-4966-B240-B0E2-F9AD2951D98A}"/>
                    </a:ext>
                  </a:extLst>
                </p:cNvPr>
                <p:cNvSpPr>
                  <a:spLocks/>
                </p:cNvSpPr>
                <p:nvPr/>
              </p:nvSpPr>
              <p:spPr bwMode="auto">
                <a:xfrm>
                  <a:off x="18676" y="7581"/>
                  <a:ext cx="519" cy="1411"/>
                </a:xfrm>
                <a:custGeom>
                  <a:avLst/>
                  <a:gdLst>
                    <a:gd name="T0" fmla="*/ 97 w 246"/>
                    <a:gd name="T1" fmla="*/ 0 h 603"/>
                    <a:gd name="T2" fmla="*/ 246 w 246"/>
                    <a:gd name="T3" fmla="*/ 40 h 603"/>
                    <a:gd name="T4" fmla="*/ 171 w 246"/>
                    <a:gd name="T5" fmla="*/ 271 h 603"/>
                    <a:gd name="T6" fmla="*/ 171 w 246"/>
                    <a:gd name="T7" fmla="*/ 332 h 603"/>
                    <a:gd name="T8" fmla="*/ 182 w 246"/>
                    <a:gd name="T9" fmla="*/ 382 h 603"/>
                    <a:gd name="T10" fmla="*/ 246 w 246"/>
                    <a:gd name="T11" fmla="*/ 563 h 603"/>
                    <a:gd name="T12" fmla="*/ 97 w 246"/>
                    <a:gd name="T13" fmla="*/ 603 h 603"/>
                    <a:gd name="T14" fmla="*/ 21 w 246"/>
                    <a:gd name="T15" fmla="*/ 392 h 603"/>
                    <a:gd name="T16" fmla="*/ 0 w 246"/>
                    <a:gd name="T17" fmla="*/ 322 h 603"/>
                    <a:gd name="T18" fmla="*/ 10 w 246"/>
                    <a:gd name="T19" fmla="*/ 261 h 603"/>
                    <a:gd name="T20" fmla="*/ 97 w 246"/>
                    <a:gd name="T21"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603">
                      <a:moveTo>
                        <a:pt x="97" y="0"/>
                      </a:moveTo>
                      <a:lnTo>
                        <a:pt x="246" y="40"/>
                      </a:lnTo>
                      <a:lnTo>
                        <a:pt x="171" y="271"/>
                      </a:lnTo>
                      <a:lnTo>
                        <a:pt x="171" y="332"/>
                      </a:lnTo>
                      <a:lnTo>
                        <a:pt x="182" y="382"/>
                      </a:lnTo>
                      <a:lnTo>
                        <a:pt x="246" y="563"/>
                      </a:lnTo>
                      <a:lnTo>
                        <a:pt x="97" y="603"/>
                      </a:lnTo>
                      <a:lnTo>
                        <a:pt x="21" y="392"/>
                      </a:lnTo>
                      <a:lnTo>
                        <a:pt x="0" y="322"/>
                      </a:lnTo>
                      <a:lnTo>
                        <a:pt x="10" y="261"/>
                      </a:lnTo>
                      <a:lnTo>
                        <a:pt x="97"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96" name="Freeform 14">
                  <a:extLst>
                    <a:ext uri="{FF2B5EF4-FFF2-40B4-BE49-F238E27FC236}">
                      <a16:creationId xmlns:a16="http://schemas.microsoft.com/office/drawing/2014/main" id="{A701DEAB-9411-F14E-83F6-16A0C8440DA3}"/>
                    </a:ext>
                  </a:extLst>
                </p:cNvPr>
                <p:cNvSpPr>
                  <a:spLocks/>
                </p:cNvSpPr>
                <p:nvPr/>
              </p:nvSpPr>
              <p:spPr bwMode="auto">
                <a:xfrm>
                  <a:off x="9208" y="10361"/>
                  <a:ext cx="4779" cy="407"/>
                </a:xfrm>
                <a:custGeom>
                  <a:avLst/>
                  <a:gdLst>
                    <a:gd name="T0" fmla="*/ 0 w 2288"/>
                    <a:gd name="T1" fmla="*/ 0 h 174"/>
                    <a:gd name="T2" fmla="*/ 571 w 2288"/>
                    <a:gd name="T3" fmla="*/ 0 h 174"/>
                    <a:gd name="T4" fmla="*/ 1143 w 2288"/>
                    <a:gd name="T5" fmla="*/ 0 h 174"/>
                    <a:gd name="T6" fmla="*/ 1715 w 2288"/>
                    <a:gd name="T7" fmla="*/ 0 h 174"/>
                    <a:gd name="T8" fmla="*/ 2288 w 2288"/>
                    <a:gd name="T9" fmla="*/ 0 h 174"/>
                    <a:gd name="T10" fmla="*/ 2288 w 2288"/>
                    <a:gd name="T11" fmla="*/ 174 h 174"/>
                    <a:gd name="T12" fmla="*/ 1715 w 2288"/>
                    <a:gd name="T13" fmla="*/ 174 h 174"/>
                    <a:gd name="T14" fmla="*/ 1143 w 2288"/>
                    <a:gd name="T15" fmla="*/ 174 h 174"/>
                    <a:gd name="T16" fmla="*/ 571 w 2288"/>
                    <a:gd name="T17" fmla="*/ 174 h 174"/>
                    <a:gd name="T18" fmla="*/ 0 w 2288"/>
                    <a:gd name="T19" fmla="*/ 174 h 174"/>
                    <a:gd name="T20" fmla="*/ 0 w 2288"/>
                    <a:gd name="T21"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8" h="174">
                      <a:moveTo>
                        <a:pt x="0" y="0"/>
                      </a:moveTo>
                      <a:lnTo>
                        <a:pt x="571" y="0"/>
                      </a:lnTo>
                      <a:lnTo>
                        <a:pt x="1143" y="0"/>
                      </a:lnTo>
                      <a:lnTo>
                        <a:pt x="1715" y="0"/>
                      </a:lnTo>
                      <a:lnTo>
                        <a:pt x="2288" y="0"/>
                      </a:lnTo>
                      <a:lnTo>
                        <a:pt x="2288" y="174"/>
                      </a:lnTo>
                      <a:lnTo>
                        <a:pt x="1715" y="174"/>
                      </a:lnTo>
                      <a:lnTo>
                        <a:pt x="1143" y="174"/>
                      </a:lnTo>
                      <a:lnTo>
                        <a:pt x="571" y="174"/>
                      </a:lnTo>
                      <a:lnTo>
                        <a:pt x="0" y="174"/>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grpSp>
          <p:sp>
            <p:nvSpPr>
              <p:cNvPr id="384" name="Freeform 15">
                <a:extLst>
                  <a:ext uri="{FF2B5EF4-FFF2-40B4-BE49-F238E27FC236}">
                    <a16:creationId xmlns:a16="http://schemas.microsoft.com/office/drawing/2014/main" id="{99EDF3A4-04F0-4340-B068-78775603CA0B}"/>
                  </a:ext>
                </a:extLst>
              </p:cNvPr>
              <p:cNvSpPr>
                <a:spLocks/>
              </p:cNvSpPr>
              <p:nvPr/>
            </p:nvSpPr>
            <p:spPr bwMode="auto">
              <a:xfrm>
                <a:off x="16890" y="4100"/>
                <a:ext cx="2818" cy="2963"/>
              </a:xfrm>
              <a:custGeom>
                <a:avLst/>
                <a:gdLst>
                  <a:gd name="T0" fmla="*/ 2 w 1351"/>
                  <a:gd name="T1" fmla="*/ 601 h 1266"/>
                  <a:gd name="T2" fmla="*/ 12 w 1351"/>
                  <a:gd name="T3" fmla="*/ 521 h 1266"/>
                  <a:gd name="T4" fmla="*/ 22 w 1351"/>
                  <a:gd name="T5" fmla="*/ 476 h 1266"/>
                  <a:gd name="T6" fmla="*/ 42 w 1351"/>
                  <a:gd name="T7" fmla="*/ 416 h 1266"/>
                  <a:gd name="T8" fmla="*/ 68 w 1351"/>
                  <a:gd name="T9" fmla="*/ 359 h 1266"/>
                  <a:gd name="T10" fmla="*/ 90 w 1351"/>
                  <a:gd name="T11" fmla="*/ 318 h 1266"/>
                  <a:gd name="T12" fmla="*/ 134 w 1351"/>
                  <a:gd name="T13" fmla="*/ 254 h 1266"/>
                  <a:gd name="T14" fmla="*/ 177 w 1351"/>
                  <a:gd name="T15" fmla="*/ 208 h 1266"/>
                  <a:gd name="T16" fmla="*/ 247 w 1351"/>
                  <a:gd name="T17" fmla="*/ 144 h 1266"/>
                  <a:gd name="T18" fmla="*/ 298 w 1351"/>
                  <a:gd name="T19" fmla="*/ 108 h 1266"/>
                  <a:gd name="T20" fmla="*/ 384 w 1351"/>
                  <a:gd name="T21" fmla="*/ 63 h 1266"/>
                  <a:gd name="T22" fmla="*/ 476 w 1351"/>
                  <a:gd name="T23" fmla="*/ 29 h 1266"/>
                  <a:gd name="T24" fmla="*/ 556 w 1351"/>
                  <a:gd name="T25" fmla="*/ 10 h 1266"/>
                  <a:gd name="T26" fmla="*/ 640 w 1351"/>
                  <a:gd name="T27" fmla="*/ 2 h 1266"/>
                  <a:gd name="T28" fmla="*/ 727 w 1351"/>
                  <a:gd name="T29" fmla="*/ 2 h 1266"/>
                  <a:gd name="T30" fmla="*/ 778 w 1351"/>
                  <a:gd name="T31" fmla="*/ 8 h 1266"/>
                  <a:gd name="T32" fmla="*/ 828 w 1351"/>
                  <a:gd name="T33" fmla="*/ 17 h 1266"/>
                  <a:gd name="T34" fmla="*/ 877 w 1351"/>
                  <a:gd name="T35" fmla="*/ 29 h 1266"/>
                  <a:gd name="T36" fmla="*/ 938 w 1351"/>
                  <a:gd name="T37" fmla="*/ 50 h 1266"/>
                  <a:gd name="T38" fmla="*/ 983 w 1351"/>
                  <a:gd name="T39" fmla="*/ 69 h 1266"/>
                  <a:gd name="T40" fmla="*/ 1039 w 1351"/>
                  <a:gd name="T41" fmla="*/ 100 h 1266"/>
                  <a:gd name="T42" fmla="*/ 1093 w 1351"/>
                  <a:gd name="T43" fmla="*/ 135 h 1266"/>
                  <a:gd name="T44" fmla="*/ 1153 w 1351"/>
                  <a:gd name="T45" fmla="*/ 185 h 1266"/>
                  <a:gd name="T46" fmla="*/ 1196 w 1351"/>
                  <a:gd name="T47" fmla="*/ 230 h 1266"/>
                  <a:gd name="T48" fmla="*/ 1252 w 1351"/>
                  <a:gd name="T49" fmla="*/ 305 h 1266"/>
                  <a:gd name="T50" fmla="*/ 1284 w 1351"/>
                  <a:gd name="T51" fmla="*/ 359 h 1266"/>
                  <a:gd name="T52" fmla="*/ 1310 w 1351"/>
                  <a:gd name="T53" fmla="*/ 416 h 1266"/>
                  <a:gd name="T54" fmla="*/ 1325 w 1351"/>
                  <a:gd name="T55" fmla="*/ 459 h 1266"/>
                  <a:gd name="T56" fmla="*/ 1337 w 1351"/>
                  <a:gd name="T57" fmla="*/ 506 h 1266"/>
                  <a:gd name="T58" fmla="*/ 1347 w 1351"/>
                  <a:gd name="T59" fmla="*/ 568 h 1266"/>
                  <a:gd name="T60" fmla="*/ 1351 w 1351"/>
                  <a:gd name="T61" fmla="*/ 633 h 1266"/>
                  <a:gd name="T62" fmla="*/ 1347 w 1351"/>
                  <a:gd name="T63" fmla="*/ 698 h 1266"/>
                  <a:gd name="T64" fmla="*/ 1337 w 1351"/>
                  <a:gd name="T65" fmla="*/ 761 h 1266"/>
                  <a:gd name="T66" fmla="*/ 1320 w 1351"/>
                  <a:gd name="T67" fmla="*/ 822 h 1266"/>
                  <a:gd name="T68" fmla="*/ 1303 w 1351"/>
                  <a:gd name="T69" fmla="*/ 866 h 1266"/>
                  <a:gd name="T70" fmla="*/ 1277 w 1351"/>
                  <a:gd name="T71" fmla="*/ 921 h 1266"/>
                  <a:gd name="T72" fmla="*/ 1252 w 1351"/>
                  <a:gd name="T73" fmla="*/ 961 h 1266"/>
                  <a:gd name="T74" fmla="*/ 1206 w 1351"/>
                  <a:gd name="T75" fmla="*/ 1024 h 1266"/>
                  <a:gd name="T76" fmla="*/ 1153 w 1351"/>
                  <a:gd name="T77" fmla="*/ 1081 h 1266"/>
                  <a:gd name="T78" fmla="*/ 1093 w 1351"/>
                  <a:gd name="T79" fmla="*/ 1131 h 1266"/>
                  <a:gd name="T80" fmla="*/ 1026 w 1351"/>
                  <a:gd name="T81" fmla="*/ 1175 h 1266"/>
                  <a:gd name="T82" fmla="*/ 938 w 1351"/>
                  <a:gd name="T83" fmla="*/ 1216 h 1266"/>
                  <a:gd name="T84" fmla="*/ 845 w 1351"/>
                  <a:gd name="T85" fmla="*/ 1246 h 1266"/>
                  <a:gd name="T86" fmla="*/ 778 w 1351"/>
                  <a:gd name="T87" fmla="*/ 1258 h 1266"/>
                  <a:gd name="T88" fmla="*/ 676 w 1351"/>
                  <a:gd name="T89" fmla="*/ 1266 h 1266"/>
                  <a:gd name="T90" fmla="*/ 607 w 1351"/>
                  <a:gd name="T91" fmla="*/ 1263 h 1266"/>
                  <a:gd name="T92" fmla="*/ 556 w 1351"/>
                  <a:gd name="T93" fmla="*/ 1256 h 1266"/>
                  <a:gd name="T94" fmla="*/ 507 w 1351"/>
                  <a:gd name="T95" fmla="*/ 1246 h 1266"/>
                  <a:gd name="T96" fmla="*/ 459 w 1351"/>
                  <a:gd name="T97" fmla="*/ 1233 h 1266"/>
                  <a:gd name="T98" fmla="*/ 398 w 1351"/>
                  <a:gd name="T99" fmla="*/ 1210 h 1266"/>
                  <a:gd name="T100" fmla="*/ 354 w 1351"/>
                  <a:gd name="T101" fmla="*/ 1190 h 1266"/>
                  <a:gd name="T102" fmla="*/ 298 w 1351"/>
                  <a:gd name="T103" fmla="*/ 1158 h 1266"/>
                  <a:gd name="T104" fmla="*/ 247 w 1351"/>
                  <a:gd name="T105" fmla="*/ 1122 h 1266"/>
                  <a:gd name="T106" fmla="*/ 177 w 1351"/>
                  <a:gd name="T107" fmla="*/ 1058 h 1266"/>
                  <a:gd name="T108" fmla="*/ 134 w 1351"/>
                  <a:gd name="T109" fmla="*/ 1012 h 1266"/>
                  <a:gd name="T110" fmla="*/ 90 w 1351"/>
                  <a:gd name="T111" fmla="*/ 948 h 1266"/>
                  <a:gd name="T112" fmla="*/ 60 w 1351"/>
                  <a:gd name="T113" fmla="*/ 893 h 1266"/>
                  <a:gd name="T114" fmla="*/ 36 w 1351"/>
                  <a:gd name="T115" fmla="*/ 836 h 1266"/>
                  <a:gd name="T116" fmla="*/ 22 w 1351"/>
                  <a:gd name="T117" fmla="*/ 792 h 1266"/>
                  <a:gd name="T118" fmla="*/ 9 w 1351"/>
                  <a:gd name="T119" fmla="*/ 729 h 1266"/>
                  <a:gd name="T120" fmla="*/ 3 w 1351"/>
                  <a:gd name="T121" fmla="*/ 682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1" h="1266">
                    <a:moveTo>
                      <a:pt x="0" y="633"/>
                    </a:moveTo>
                    <a:lnTo>
                      <a:pt x="2" y="617"/>
                    </a:lnTo>
                    <a:lnTo>
                      <a:pt x="2" y="601"/>
                    </a:lnTo>
                    <a:lnTo>
                      <a:pt x="4" y="568"/>
                    </a:lnTo>
                    <a:lnTo>
                      <a:pt x="9" y="537"/>
                    </a:lnTo>
                    <a:lnTo>
                      <a:pt x="12" y="521"/>
                    </a:lnTo>
                    <a:lnTo>
                      <a:pt x="14" y="506"/>
                    </a:lnTo>
                    <a:lnTo>
                      <a:pt x="18" y="491"/>
                    </a:lnTo>
                    <a:lnTo>
                      <a:pt x="22" y="476"/>
                    </a:lnTo>
                    <a:lnTo>
                      <a:pt x="31" y="446"/>
                    </a:lnTo>
                    <a:lnTo>
                      <a:pt x="36" y="431"/>
                    </a:lnTo>
                    <a:lnTo>
                      <a:pt x="42" y="416"/>
                    </a:lnTo>
                    <a:lnTo>
                      <a:pt x="48" y="400"/>
                    </a:lnTo>
                    <a:lnTo>
                      <a:pt x="54" y="387"/>
                    </a:lnTo>
                    <a:lnTo>
                      <a:pt x="68" y="359"/>
                    </a:lnTo>
                    <a:lnTo>
                      <a:pt x="74" y="345"/>
                    </a:lnTo>
                    <a:lnTo>
                      <a:pt x="82" y="332"/>
                    </a:lnTo>
                    <a:lnTo>
                      <a:pt x="90" y="318"/>
                    </a:lnTo>
                    <a:lnTo>
                      <a:pt x="99" y="305"/>
                    </a:lnTo>
                    <a:lnTo>
                      <a:pt x="117" y="279"/>
                    </a:lnTo>
                    <a:lnTo>
                      <a:pt x="134" y="254"/>
                    </a:lnTo>
                    <a:lnTo>
                      <a:pt x="145" y="243"/>
                    </a:lnTo>
                    <a:lnTo>
                      <a:pt x="155" y="230"/>
                    </a:lnTo>
                    <a:lnTo>
                      <a:pt x="177" y="208"/>
                    </a:lnTo>
                    <a:lnTo>
                      <a:pt x="198" y="185"/>
                    </a:lnTo>
                    <a:lnTo>
                      <a:pt x="223" y="164"/>
                    </a:lnTo>
                    <a:lnTo>
                      <a:pt x="247" y="144"/>
                    </a:lnTo>
                    <a:lnTo>
                      <a:pt x="260" y="135"/>
                    </a:lnTo>
                    <a:lnTo>
                      <a:pt x="272" y="125"/>
                    </a:lnTo>
                    <a:lnTo>
                      <a:pt x="298" y="108"/>
                    </a:lnTo>
                    <a:lnTo>
                      <a:pt x="326" y="92"/>
                    </a:lnTo>
                    <a:lnTo>
                      <a:pt x="354" y="77"/>
                    </a:lnTo>
                    <a:lnTo>
                      <a:pt x="384" y="63"/>
                    </a:lnTo>
                    <a:lnTo>
                      <a:pt x="413" y="50"/>
                    </a:lnTo>
                    <a:lnTo>
                      <a:pt x="444" y="39"/>
                    </a:lnTo>
                    <a:lnTo>
                      <a:pt x="476" y="29"/>
                    </a:lnTo>
                    <a:lnTo>
                      <a:pt x="507" y="20"/>
                    </a:lnTo>
                    <a:lnTo>
                      <a:pt x="539" y="13"/>
                    </a:lnTo>
                    <a:lnTo>
                      <a:pt x="556" y="10"/>
                    </a:lnTo>
                    <a:lnTo>
                      <a:pt x="573" y="8"/>
                    </a:lnTo>
                    <a:lnTo>
                      <a:pt x="607" y="4"/>
                    </a:lnTo>
                    <a:lnTo>
                      <a:pt x="640" y="2"/>
                    </a:lnTo>
                    <a:lnTo>
                      <a:pt x="676" y="0"/>
                    </a:lnTo>
                    <a:lnTo>
                      <a:pt x="711" y="2"/>
                    </a:lnTo>
                    <a:lnTo>
                      <a:pt x="727" y="2"/>
                    </a:lnTo>
                    <a:lnTo>
                      <a:pt x="745" y="4"/>
                    </a:lnTo>
                    <a:lnTo>
                      <a:pt x="762" y="5"/>
                    </a:lnTo>
                    <a:lnTo>
                      <a:pt x="778" y="8"/>
                    </a:lnTo>
                    <a:lnTo>
                      <a:pt x="795" y="10"/>
                    </a:lnTo>
                    <a:lnTo>
                      <a:pt x="812" y="13"/>
                    </a:lnTo>
                    <a:lnTo>
                      <a:pt x="828" y="17"/>
                    </a:lnTo>
                    <a:lnTo>
                      <a:pt x="845" y="20"/>
                    </a:lnTo>
                    <a:lnTo>
                      <a:pt x="860" y="24"/>
                    </a:lnTo>
                    <a:lnTo>
                      <a:pt x="877" y="29"/>
                    </a:lnTo>
                    <a:lnTo>
                      <a:pt x="892" y="34"/>
                    </a:lnTo>
                    <a:lnTo>
                      <a:pt x="907" y="39"/>
                    </a:lnTo>
                    <a:lnTo>
                      <a:pt x="938" y="50"/>
                    </a:lnTo>
                    <a:lnTo>
                      <a:pt x="953" y="57"/>
                    </a:lnTo>
                    <a:lnTo>
                      <a:pt x="969" y="63"/>
                    </a:lnTo>
                    <a:lnTo>
                      <a:pt x="983" y="69"/>
                    </a:lnTo>
                    <a:lnTo>
                      <a:pt x="997" y="77"/>
                    </a:lnTo>
                    <a:lnTo>
                      <a:pt x="1026" y="92"/>
                    </a:lnTo>
                    <a:lnTo>
                      <a:pt x="1039" y="100"/>
                    </a:lnTo>
                    <a:lnTo>
                      <a:pt x="1053" y="108"/>
                    </a:lnTo>
                    <a:lnTo>
                      <a:pt x="1080" y="125"/>
                    </a:lnTo>
                    <a:lnTo>
                      <a:pt x="1093" y="135"/>
                    </a:lnTo>
                    <a:lnTo>
                      <a:pt x="1105" y="144"/>
                    </a:lnTo>
                    <a:lnTo>
                      <a:pt x="1130" y="164"/>
                    </a:lnTo>
                    <a:lnTo>
                      <a:pt x="1153" y="185"/>
                    </a:lnTo>
                    <a:lnTo>
                      <a:pt x="1176" y="208"/>
                    </a:lnTo>
                    <a:lnTo>
                      <a:pt x="1186" y="219"/>
                    </a:lnTo>
                    <a:lnTo>
                      <a:pt x="1196" y="230"/>
                    </a:lnTo>
                    <a:lnTo>
                      <a:pt x="1217" y="254"/>
                    </a:lnTo>
                    <a:lnTo>
                      <a:pt x="1236" y="279"/>
                    </a:lnTo>
                    <a:lnTo>
                      <a:pt x="1252" y="305"/>
                    </a:lnTo>
                    <a:lnTo>
                      <a:pt x="1261" y="318"/>
                    </a:lnTo>
                    <a:lnTo>
                      <a:pt x="1269" y="332"/>
                    </a:lnTo>
                    <a:lnTo>
                      <a:pt x="1284" y="359"/>
                    </a:lnTo>
                    <a:lnTo>
                      <a:pt x="1291" y="373"/>
                    </a:lnTo>
                    <a:lnTo>
                      <a:pt x="1297" y="387"/>
                    </a:lnTo>
                    <a:lnTo>
                      <a:pt x="1310" y="416"/>
                    </a:lnTo>
                    <a:lnTo>
                      <a:pt x="1315" y="431"/>
                    </a:lnTo>
                    <a:lnTo>
                      <a:pt x="1320" y="446"/>
                    </a:lnTo>
                    <a:lnTo>
                      <a:pt x="1325" y="459"/>
                    </a:lnTo>
                    <a:lnTo>
                      <a:pt x="1329" y="476"/>
                    </a:lnTo>
                    <a:lnTo>
                      <a:pt x="1333" y="491"/>
                    </a:lnTo>
                    <a:lnTo>
                      <a:pt x="1337" y="506"/>
                    </a:lnTo>
                    <a:lnTo>
                      <a:pt x="1343" y="537"/>
                    </a:lnTo>
                    <a:lnTo>
                      <a:pt x="1346" y="553"/>
                    </a:lnTo>
                    <a:lnTo>
                      <a:pt x="1347" y="568"/>
                    </a:lnTo>
                    <a:lnTo>
                      <a:pt x="1348" y="584"/>
                    </a:lnTo>
                    <a:lnTo>
                      <a:pt x="1349" y="601"/>
                    </a:lnTo>
                    <a:lnTo>
                      <a:pt x="1351" y="633"/>
                    </a:lnTo>
                    <a:lnTo>
                      <a:pt x="1351" y="649"/>
                    </a:lnTo>
                    <a:lnTo>
                      <a:pt x="1349" y="666"/>
                    </a:lnTo>
                    <a:lnTo>
                      <a:pt x="1347" y="698"/>
                    </a:lnTo>
                    <a:lnTo>
                      <a:pt x="1343" y="729"/>
                    </a:lnTo>
                    <a:lnTo>
                      <a:pt x="1340" y="746"/>
                    </a:lnTo>
                    <a:lnTo>
                      <a:pt x="1337" y="761"/>
                    </a:lnTo>
                    <a:lnTo>
                      <a:pt x="1333" y="776"/>
                    </a:lnTo>
                    <a:lnTo>
                      <a:pt x="1329" y="792"/>
                    </a:lnTo>
                    <a:lnTo>
                      <a:pt x="1320" y="822"/>
                    </a:lnTo>
                    <a:lnTo>
                      <a:pt x="1315" y="836"/>
                    </a:lnTo>
                    <a:lnTo>
                      <a:pt x="1310" y="851"/>
                    </a:lnTo>
                    <a:lnTo>
                      <a:pt x="1303" y="866"/>
                    </a:lnTo>
                    <a:lnTo>
                      <a:pt x="1297" y="879"/>
                    </a:lnTo>
                    <a:lnTo>
                      <a:pt x="1284" y="907"/>
                    </a:lnTo>
                    <a:lnTo>
                      <a:pt x="1277" y="921"/>
                    </a:lnTo>
                    <a:lnTo>
                      <a:pt x="1269" y="934"/>
                    </a:lnTo>
                    <a:lnTo>
                      <a:pt x="1261" y="948"/>
                    </a:lnTo>
                    <a:lnTo>
                      <a:pt x="1252" y="961"/>
                    </a:lnTo>
                    <a:lnTo>
                      <a:pt x="1236" y="987"/>
                    </a:lnTo>
                    <a:lnTo>
                      <a:pt x="1217" y="1012"/>
                    </a:lnTo>
                    <a:lnTo>
                      <a:pt x="1206" y="1024"/>
                    </a:lnTo>
                    <a:lnTo>
                      <a:pt x="1196" y="1036"/>
                    </a:lnTo>
                    <a:lnTo>
                      <a:pt x="1176" y="1058"/>
                    </a:lnTo>
                    <a:lnTo>
                      <a:pt x="1153" y="1081"/>
                    </a:lnTo>
                    <a:lnTo>
                      <a:pt x="1130" y="1102"/>
                    </a:lnTo>
                    <a:lnTo>
                      <a:pt x="1105" y="1122"/>
                    </a:lnTo>
                    <a:lnTo>
                      <a:pt x="1093" y="1131"/>
                    </a:lnTo>
                    <a:lnTo>
                      <a:pt x="1080" y="1141"/>
                    </a:lnTo>
                    <a:lnTo>
                      <a:pt x="1053" y="1158"/>
                    </a:lnTo>
                    <a:lnTo>
                      <a:pt x="1026" y="1175"/>
                    </a:lnTo>
                    <a:lnTo>
                      <a:pt x="997" y="1190"/>
                    </a:lnTo>
                    <a:lnTo>
                      <a:pt x="969" y="1203"/>
                    </a:lnTo>
                    <a:lnTo>
                      <a:pt x="938" y="1216"/>
                    </a:lnTo>
                    <a:lnTo>
                      <a:pt x="907" y="1227"/>
                    </a:lnTo>
                    <a:lnTo>
                      <a:pt x="877" y="1237"/>
                    </a:lnTo>
                    <a:lnTo>
                      <a:pt x="845" y="1246"/>
                    </a:lnTo>
                    <a:lnTo>
                      <a:pt x="812" y="1253"/>
                    </a:lnTo>
                    <a:lnTo>
                      <a:pt x="795" y="1256"/>
                    </a:lnTo>
                    <a:lnTo>
                      <a:pt x="778" y="1258"/>
                    </a:lnTo>
                    <a:lnTo>
                      <a:pt x="745" y="1263"/>
                    </a:lnTo>
                    <a:lnTo>
                      <a:pt x="711" y="1265"/>
                    </a:lnTo>
                    <a:lnTo>
                      <a:pt x="676" y="1266"/>
                    </a:lnTo>
                    <a:lnTo>
                      <a:pt x="640" y="1265"/>
                    </a:lnTo>
                    <a:lnTo>
                      <a:pt x="624" y="1265"/>
                    </a:lnTo>
                    <a:lnTo>
                      <a:pt x="607" y="1263"/>
                    </a:lnTo>
                    <a:lnTo>
                      <a:pt x="589" y="1261"/>
                    </a:lnTo>
                    <a:lnTo>
                      <a:pt x="573" y="1258"/>
                    </a:lnTo>
                    <a:lnTo>
                      <a:pt x="556" y="1256"/>
                    </a:lnTo>
                    <a:lnTo>
                      <a:pt x="539" y="1253"/>
                    </a:lnTo>
                    <a:lnTo>
                      <a:pt x="523" y="1250"/>
                    </a:lnTo>
                    <a:lnTo>
                      <a:pt x="507" y="1246"/>
                    </a:lnTo>
                    <a:lnTo>
                      <a:pt x="491" y="1242"/>
                    </a:lnTo>
                    <a:lnTo>
                      <a:pt x="476" y="1237"/>
                    </a:lnTo>
                    <a:lnTo>
                      <a:pt x="459" y="1233"/>
                    </a:lnTo>
                    <a:lnTo>
                      <a:pt x="444" y="1227"/>
                    </a:lnTo>
                    <a:lnTo>
                      <a:pt x="413" y="1216"/>
                    </a:lnTo>
                    <a:lnTo>
                      <a:pt x="398" y="1210"/>
                    </a:lnTo>
                    <a:lnTo>
                      <a:pt x="384" y="1203"/>
                    </a:lnTo>
                    <a:lnTo>
                      <a:pt x="368" y="1197"/>
                    </a:lnTo>
                    <a:lnTo>
                      <a:pt x="354" y="1190"/>
                    </a:lnTo>
                    <a:lnTo>
                      <a:pt x="326" y="1175"/>
                    </a:lnTo>
                    <a:lnTo>
                      <a:pt x="312" y="1166"/>
                    </a:lnTo>
                    <a:lnTo>
                      <a:pt x="298" y="1158"/>
                    </a:lnTo>
                    <a:lnTo>
                      <a:pt x="272" y="1141"/>
                    </a:lnTo>
                    <a:lnTo>
                      <a:pt x="260" y="1131"/>
                    </a:lnTo>
                    <a:lnTo>
                      <a:pt x="247" y="1122"/>
                    </a:lnTo>
                    <a:lnTo>
                      <a:pt x="223" y="1102"/>
                    </a:lnTo>
                    <a:lnTo>
                      <a:pt x="198" y="1081"/>
                    </a:lnTo>
                    <a:lnTo>
                      <a:pt x="177" y="1058"/>
                    </a:lnTo>
                    <a:lnTo>
                      <a:pt x="165" y="1047"/>
                    </a:lnTo>
                    <a:lnTo>
                      <a:pt x="155" y="1036"/>
                    </a:lnTo>
                    <a:lnTo>
                      <a:pt x="134" y="1012"/>
                    </a:lnTo>
                    <a:lnTo>
                      <a:pt x="117" y="987"/>
                    </a:lnTo>
                    <a:lnTo>
                      <a:pt x="99" y="961"/>
                    </a:lnTo>
                    <a:lnTo>
                      <a:pt x="90" y="948"/>
                    </a:lnTo>
                    <a:lnTo>
                      <a:pt x="82" y="934"/>
                    </a:lnTo>
                    <a:lnTo>
                      <a:pt x="68" y="907"/>
                    </a:lnTo>
                    <a:lnTo>
                      <a:pt x="60" y="893"/>
                    </a:lnTo>
                    <a:lnTo>
                      <a:pt x="54" y="879"/>
                    </a:lnTo>
                    <a:lnTo>
                      <a:pt x="42" y="851"/>
                    </a:lnTo>
                    <a:lnTo>
                      <a:pt x="36" y="836"/>
                    </a:lnTo>
                    <a:lnTo>
                      <a:pt x="31" y="822"/>
                    </a:lnTo>
                    <a:lnTo>
                      <a:pt x="26" y="807"/>
                    </a:lnTo>
                    <a:lnTo>
                      <a:pt x="22" y="792"/>
                    </a:lnTo>
                    <a:lnTo>
                      <a:pt x="18" y="776"/>
                    </a:lnTo>
                    <a:lnTo>
                      <a:pt x="14" y="761"/>
                    </a:lnTo>
                    <a:lnTo>
                      <a:pt x="9" y="729"/>
                    </a:lnTo>
                    <a:lnTo>
                      <a:pt x="7" y="713"/>
                    </a:lnTo>
                    <a:lnTo>
                      <a:pt x="4" y="698"/>
                    </a:lnTo>
                    <a:lnTo>
                      <a:pt x="3" y="682"/>
                    </a:lnTo>
                    <a:lnTo>
                      <a:pt x="2" y="666"/>
                    </a:lnTo>
                    <a:lnTo>
                      <a:pt x="0" y="633"/>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85" name="Freeform 16">
                <a:extLst>
                  <a:ext uri="{FF2B5EF4-FFF2-40B4-BE49-F238E27FC236}">
                    <a16:creationId xmlns:a16="http://schemas.microsoft.com/office/drawing/2014/main" id="{AF051C2E-2EC4-9F43-A9D1-672E59AE90A1}"/>
                  </a:ext>
                </a:extLst>
              </p:cNvPr>
              <p:cNvSpPr>
                <a:spLocks/>
              </p:cNvSpPr>
              <p:nvPr/>
            </p:nvSpPr>
            <p:spPr bwMode="auto">
              <a:xfrm>
                <a:off x="18631" y="9188"/>
                <a:ext cx="529" cy="639"/>
              </a:xfrm>
              <a:custGeom>
                <a:avLst/>
                <a:gdLst>
                  <a:gd name="T0" fmla="*/ 82 w 253"/>
                  <a:gd name="T1" fmla="*/ 0 h 273"/>
                  <a:gd name="T2" fmla="*/ 191 w 253"/>
                  <a:gd name="T3" fmla="*/ 23 h 273"/>
                  <a:gd name="T4" fmla="*/ 209 w 253"/>
                  <a:gd name="T5" fmla="*/ 43 h 273"/>
                  <a:gd name="T6" fmla="*/ 253 w 253"/>
                  <a:gd name="T7" fmla="*/ 150 h 273"/>
                  <a:gd name="T8" fmla="*/ 249 w 253"/>
                  <a:gd name="T9" fmla="*/ 177 h 273"/>
                  <a:gd name="T10" fmla="*/ 209 w 253"/>
                  <a:gd name="T11" fmla="*/ 273 h 273"/>
                  <a:gd name="T12" fmla="*/ 85 w 253"/>
                  <a:gd name="T13" fmla="*/ 217 h 273"/>
                  <a:gd name="T14" fmla="*/ 0 w 253"/>
                  <a:gd name="T15" fmla="*/ 217 h 273"/>
                  <a:gd name="T16" fmla="*/ 60 w 253"/>
                  <a:gd name="T17" fmla="*/ 8 h 273"/>
                  <a:gd name="T18" fmla="*/ 82 w 253"/>
                  <a:gd name="T1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273">
                    <a:moveTo>
                      <a:pt x="82" y="0"/>
                    </a:moveTo>
                    <a:lnTo>
                      <a:pt x="191" y="23"/>
                    </a:lnTo>
                    <a:lnTo>
                      <a:pt x="209" y="43"/>
                    </a:lnTo>
                    <a:lnTo>
                      <a:pt x="253" y="150"/>
                    </a:lnTo>
                    <a:lnTo>
                      <a:pt x="249" y="177"/>
                    </a:lnTo>
                    <a:lnTo>
                      <a:pt x="209" y="273"/>
                    </a:lnTo>
                    <a:lnTo>
                      <a:pt x="85" y="217"/>
                    </a:lnTo>
                    <a:lnTo>
                      <a:pt x="0" y="217"/>
                    </a:lnTo>
                    <a:lnTo>
                      <a:pt x="60" y="8"/>
                    </a:lnTo>
                    <a:lnTo>
                      <a:pt x="82"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grpSp>
        <p:grpSp>
          <p:nvGrpSpPr>
            <p:cNvPr id="7" name="Group 17">
              <a:extLst>
                <a:ext uri="{FF2B5EF4-FFF2-40B4-BE49-F238E27FC236}">
                  <a16:creationId xmlns:a16="http://schemas.microsoft.com/office/drawing/2014/main" id="{286BEA9A-CF54-4647-8D3A-2BAD98EDDFA0}"/>
                </a:ext>
              </a:extLst>
            </p:cNvPr>
            <p:cNvGrpSpPr>
              <a:grpSpLocks/>
            </p:cNvGrpSpPr>
            <p:nvPr/>
          </p:nvGrpSpPr>
          <p:grpSpPr bwMode="auto">
            <a:xfrm>
              <a:off x="5278438" y="1680618"/>
              <a:ext cx="1169987" cy="3830637"/>
              <a:chOff x="16784" y="3988"/>
              <a:chExt cx="3184" cy="10654"/>
            </a:xfrm>
          </p:grpSpPr>
          <p:sp>
            <p:nvSpPr>
              <p:cNvPr id="202" name="Freeform 18">
                <a:extLst>
                  <a:ext uri="{FF2B5EF4-FFF2-40B4-BE49-F238E27FC236}">
                    <a16:creationId xmlns:a16="http://schemas.microsoft.com/office/drawing/2014/main" id="{5EA6732F-192C-EA43-8B45-5A12BFA70E33}"/>
                  </a:ext>
                </a:extLst>
              </p:cNvPr>
              <p:cNvSpPr>
                <a:spLocks/>
              </p:cNvSpPr>
              <p:nvPr/>
            </p:nvSpPr>
            <p:spPr bwMode="auto">
              <a:xfrm>
                <a:off x="17290" y="9928"/>
                <a:ext cx="44" cy="1767"/>
              </a:xfrm>
              <a:custGeom>
                <a:avLst/>
                <a:gdLst>
                  <a:gd name="T0" fmla="*/ 754 h 754"/>
                  <a:gd name="T1" fmla="*/ 0 h 754"/>
                  <a:gd name="T2" fmla="*/ 754 h 754"/>
                </a:gdLst>
                <a:ahLst/>
                <a:cxnLst>
                  <a:cxn ang="0">
                    <a:pos x="0" y="T0"/>
                  </a:cxn>
                  <a:cxn ang="0">
                    <a:pos x="0" y="T1"/>
                  </a:cxn>
                  <a:cxn ang="0">
                    <a:pos x="0" y="T2"/>
                  </a:cxn>
                </a:cxnLst>
                <a:rect l="0" t="0" r="r" b="b"/>
                <a:pathLst>
                  <a:path h="754">
                    <a:moveTo>
                      <a:pt x="0" y="754"/>
                    </a:moveTo>
                    <a:lnTo>
                      <a:pt x="0" y="0"/>
                    </a:lnTo>
                    <a:lnTo>
                      <a:pt x="0" y="75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03" name="Freeform 19">
                <a:extLst>
                  <a:ext uri="{FF2B5EF4-FFF2-40B4-BE49-F238E27FC236}">
                    <a16:creationId xmlns:a16="http://schemas.microsoft.com/office/drawing/2014/main" id="{44DDDFCE-DC58-6A47-B519-1E109D80102D}"/>
                  </a:ext>
                </a:extLst>
              </p:cNvPr>
              <p:cNvSpPr>
                <a:spLocks/>
              </p:cNvSpPr>
              <p:nvPr/>
            </p:nvSpPr>
            <p:spPr bwMode="auto">
              <a:xfrm>
                <a:off x="16784" y="3988"/>
                <a:ext cx="1512" cy="1603"/>
              </a:xfrm>
              <a:custGeom>
                <a:avLst/>
                <a:gdLst>
                  <a:gd name="T0" fmla="*/ 0 w 725"/>
                  <a:gd name="T1" fmla="*/ 678 h 684"/>
                  <a:gd name="T2" fmla="*/ 4 w 725"/>
                  <a:gd name="T3" fmla="*/ 611 h 684"/>
                  <a:gd name="T4" fmla="*/ 9 w 725"/>
                  <a:gd name="T5" fmla="*/ 575 h 684"/>
                  <a:gd name="T6" fmla="*/ 15 w 725"/>
                  <a:gd name="T7" fmla="*/ 541 h 684"/>
                  <a:gd name="T8" fmla="*/ 33 w 725"/>
                  <a:gd name="T9" fmla="*/ 478 h 684"/>
                  <a:gd name="T10" fmla="*/ 44 w 725"/>
                  <a:gd name="T11" fmla="*/ 445 h 684"/>
                  <a:gd name="T12" fmla="*/ 59 w 725"/>
                  <a:gd name="T13" fmla="*/ 414 h 684"/>
                  <a:gd name="T14" fmla="*/ 88 w 725"/>
                  <a:gd name="T15" fmla="*/ 355 h 684"/>
                  <a:gd name="T16" fmla="*/ 125 w 725"/>
                  <a:gd name="T17" fmla="*/ 299 h 684"/>
                  <a:gd name="T18" fmla="*/ 166 w 725"/>
                  <a:gd name="T19" fmla="*/ 246 h 684"/>
                  <a:gd name="T20" fmla="*/ 212 w 725"/>
                  <a:gd name="T21" fmla="*/ 199 h 684"/>
                  <a:gd name="T22" fmla="*/ 264 w 725"/>
                  <a:gd name="T23" fmla="*/ 154 h 684"/>
                  <a:gd name="T24" fmla="*/ 318 w 725"/>
                  <a:gd name="T25" fmla="*/ 116 h 684"/>
                  <a:gd name="T26" fmla="*/ 350 w 725"/>
                  <a:gd name="T27" fmla="*/ 97 h 684"/>
                  <a:gd name="T28" fmla="*/ 379 w 725"/>
                  <a:gd name="T29" fmla="*/ 82 h 684"/>
                  <a:gd name="T30" fmla="*/ 411 w 725"/>
                  <a:gd name="T31" fmla="*/ 67 h 684"/>
                  <a:gd name="T32" fmla="*/ 443 w 725"/>
                  <a:gd name="T33" fmla="*/ 54 h 684"/>
                  <a:gd name="T34" fmla="*/ 507 w 725"/>
                  <a:gd name="T35" fmla="*/ 31 h 684"/>
                  <a:gd name="T36" fmla="*/ 544 w 725"/>
                  <a:gd name="T37" fmla="*/ 21 h 684"/>
                  <a:gd name="T38" fmla="*/ 580 w 725"/>
                  <a:gd name="T39" fmla="*/ 14 h 684"/>
                  <a:gd name="T40" fmla="*/ 651 w 725"/>
                  <a:gd name="T41" fmla="*/ 2 h 684"/>
                  <a:gd name="T42" fmla="*/ 722 w 725"/>
                  <a:gd name="T43" fmla="*/ 0 h 684"/>
                  <a:gd name="T44" fmla="*/ 725 w 725"/>
                  <a:gd name="T45" fmla="*/ 95 h 684"/>
                  <a:gd name="T46" fmla="*/ 659 w 725"/>
                  <a:gd name="T47" fmla="*/ 97 h 684"/>
                  <a:gd name="T48" fmla="*/ 595 w 725"/>
                  <a:gd name="T49" fmla="*/ 107 h 684"/>
                  <a:gd name="T50" fmla="*/ 566 w 725"/>
                  <a:gd name="T51" fmla="*/ 114 h 684"/>
                  <a:gd name="T52" fmla="*/ 538 w 725"/>
                  <a:gd name="T53" fmla="*/ 121 h 684"/>
                  <a:gd name="T54" fmla="*/ 478 w 725"/>
                  <a:gd name="T55" fmla="*/ 142 h 684"/>
                  <a:gd name="T56" fmla="*/ 452 w 725"/>
                  <a:gd name="T57" fmla="*/ 154 h 684"/>
                  <a:gd name="T58" fmla="*/ 425 w 725"/>
                  <a:gd name="T59" fmla="*/ 166 h 684"/>
                  <a:gd name="T60" fmla="*/ 398 w 725"/>
                  <a:gd name="T61" fmla="*/ 180 h 684"/>
                  <a:gd name="T62" fmla="*/ 373 w 725"/>
                  <a:gd name="T63" fmla="*/ 195 h 684"/>
                  <a:gd name="T64" fmla="*/ 324 w 725"/>
                  <a:gd name="T65" fmla="*/ 229 h 684"/>
                  <a:gd name="T66" fmla="*/ 280 w 725"/>
                  <a:gd name="T67" fmla="*/ 267 h 684"/>
                  <a:gd name="T68" fmla="*/ 239 w 725"/>
                  <a:gd name="T69" fmla="*/ 309 h 684"/>
                  <a:gd name="T70" fmla="*/ 204 w 725"/>
                  <a:gd name="T71" fmla="*/ 354 h 684"/>
                  <a:gd name="T72" fmla="*/ 172 w 725"/>
                  <a:gd name="T73" fmla="*/ 402 h 684"/>
                  <a:gd name="T74" fmla="*/ 145 w 725"/>
                  <a:gd name="T75" fmla="*/ 455 h 684"/>
                  <a:gd name="T76" fmla="*/ 134 w 725"/>
                  <a:gd name="T77" fmla="*/ 481 h 684"/>
                  <a:gd name="T78" fmla="*/ 125 w 725"/>
                  <a:gd name="T79" fmla="*/ 506 h 684"/>
                  <a:gd name="T80" fmla="*/ 108 w 725"/>
                  <a:gd name="T81" fmla="*/ 565 h 684"/>
                  <a:gd name="T82" fmla="*/ 103 w 725"/>
                  <a:gd name="T83" fmla="*/ 593 h 684"/>
                  <a:gd name="T84" fmla="*/ 99 w 725"/>
                  <a:gd name="T85" fmla="*/ 620 h 684"/>
                  <a:gd name="T86" fmla="*/ 96 w 725"/>
                  <a:gd name="T87" fmla="*/ 684 h 684"/>
                  <a:gd name="T88" fmla="*/ 0 w 725"/>
                  <a:gd name="T89" fmla="*/ 678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5" h="684">
                    <a:moveTo>
                      <a:pt x="0" y="678"/>
                    </a:moveTo>
                    <a:lnTo>
                      <a:pt x="4" y="611"/>
                    </a:lnTo>
                    <a:lnTo>
                      <a:pt x="9" y="575"/>
                    </a:lnTo>
                    <a:lnTo>
                      <a:pt x="15" y="541"/>
                    </a:lnTo>
                    <a:lnTo>
                      <a:pt x="33" y="478"/>
                    </a:lnTo>
                    <a:lnTo>
                      <a:pt x="44" y="445"/>
                    </a:lnTo>
                    <a:lnTo>
                      <a:pt x="59" y="414"/>
                    </a:lnTo>
                    <a:lnTo>
                      <a:pt x="88" y="355"/>
                    </a:lnTo>
                    <a:lnTo>
                      <a:pt x="125" y="299"/>
                    </a:lnTo>
                    <a:lnTo>
                      <a:pt x="166" y="246"/>
                    </a:lnTo>
                    <a:lnTo>
                      <a:pt x="212" y="199"/>
                    </a:lnTo>
                    <a:lnTo>
                      <a:pt x="264" y="154"/>
                    </a:lnTo>
                    <a:lnTo>
                      <a:pt x="318" y="116"/>
                    </a:lnTo>
                    <a:lnTo>
                      <a:pt x="350" y="97"/>
                    </a:lnTo>
                    <a:lnTo>
                      <a:pt x="379" y="82"/>
                    </a:lnTo>
                    <a:lnTo>
                      <a:pt x="411" y="67"/>
                    </a:lnTo>
                    <a:lnTo>
                      <a:pt x="443" y="54"/>
                    </a:lnTo>
                    <a:lnTo>
                      <a:pt x="507" y="31"/>
                    </a:lnTo>
                    <a:lnTo>
                      <a:pt x="544" y="21"/>
                    </a:lnTo>
                    <a:lnTo>
                      <a:pt x="580" y="14"/>
                    </a:lnTo>
                    <a:lnTo>
                      <a:pt x="651" y="2"/>
                    </a:lnTo>
                    <a:lnTo>
                      <a:pt x="722" y="0"/>
                    </a:lnTo>
                    <a:lnTo>
                      <a:pt x="725" y="95"/>
                    </a:lnTo>
                    <a:lnTo>
                      <a:pt x="659" y="97"/>
                    </a:lnTo>
                    <a:lnTo>
                      <a:pt x="595" y="107"/>
                    </a:lnTo>
                    <a:lnTo>
                      <a:pt x="566" y="114"/>
                    </a:lnTo>
                    <a:lnTo>
                      <a:pt x="538" y="121"/>
                    </a:lnTo>
                    <a:lnTo>
                      <a:pt x="478" y="142"/>
                    </a:lnTo>
                    <a:lnTo>
                      <a:pt x="452" y="154"/>
                    </a:lnTo>
                    <a:lnTo>
                      <a:pt x="425" y="166"/>
                    </a:lnTo>
                    <a:lnTo>
                      <a:pt x="398" y="180"/>
                    </a:lnTo>
                    <a:lnTo>
                      <a:pt x="373" y="195"/>
                    </a:lnTo>
                    <a:lnTo>
                      <a:pt x="324" y="229"/>
                    </a:lnTo>
                    <a:lnTo>
                      <a:pt x="280" y="267"/>
                    </a:lnTo>
                    <a:lnTo>
                      <a:pt x="239" y="309"/>
                    </a:lnTo>
                    <a:lnTo>
                      <a:pt x="204" y="354"/>
                    </a:lnTo>
                    <a:lnTo>
                      <a:pt x="172" y="402"/>
                    </a:lnTo>
                    <a:lnTo>
                      <a:pt x="145" y="455"/>
                    </a:lnTo>
                    <a:lnTo>
                      <a:pt x="134" y="481"/>
                    </a:lnTo>
                    <a:lnTo>
                      <a:pt x="125" y="506"/>
                    </a:lnTo>
                    <a:lnTo>
                      <a:pt x="108" y="565"/>
                    </a:lnTo>
                    <a:lnTo>
                      <a:pt x="103" y="593"/>
                    </a:lnTo>
                    <a:lnTo>
                      <a:pt x="99" y="620"/>
                    </a:lnTo>
                    <a:lnTo>
                      <a:pt x="96" y="684"/>
                    </a:lnTo>
                    <a:lnTo>
                      <a:pt x="0" y="6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04" name="Freeform 20">
                <a:extLst>
                  <a:ext uri="{FF2B5EF4-FFF2-40B4-BE49-F238E27FC236}">
                    <a16:creationId xmlns:a16="http://schemas.microsoft.com/office/drawing/2014/main" id="{EC093603-F30D-1545-86CD-66BC7C9F004E}"/>
                  </a:ext>
                </a:extLst>
              </p:cNvPr>
              <p:cNvSpPr>
                <a:spLocks/>
              </p:cNvSpPr>
              <p:nvPr/>
            </p:nvSpPr>
            <p:spPr bwMode="auto">
              <a:xfrm>
                <a:off x="18292" y="3988"/>
                <a:ext cx="1512" cy="1596"/>
              </a:xfrm>
              <a:custGeom>
                <a:avLst/>
                <a:gdLst>
                  <a:gd name="T0" fmla="*/ 5 w 725"/>
                  <a:gd name="T1" fmla="*/ 0 h 681"/>
                  <a:gd name="T2" fmla="*/ 74 w 725"/>
                  <a:gd name="T3" fmla="*/ 2 h 681"/>
                  <a:gd name="T4" fmla="*/ 112 w 725"/>
                  <a:gd name="T5" fmla="*/ 9 h 681"/>
                  <a:gd name="T6" fmla="*/ 148 w 725"/>
                  <a:gd name="T7" fmla="*/ 14 h 681"/>
                  <a:gd name="T8" fmla="*/ 217 w 725"/>
                  <a:gd name="T9" fmla="*/ 31 h 681"/>
                  <a:gd name="T10" fmla="*/ 281 w 725"/>
                  <a:gd name="T11" fmla="*/ 54 h 681"/>
                  <a:gd name="T12" fmla="*/ 315 w 725"/>
                  <a:gd name="T13" fmla="*/ 67 h 681"/>
                  <a:gd name="T14" fmla="*/ 346 w 725"/>
                  <a:gd name="T15" fmla="*/ 82 h 681"/>
                  <a:gd name="T16" fmla="*/ 405 w 725"/>
                  <a:gd name="T17" fmla="*/ 115 h 681"/>
                  <a:gd name="T18" fmla="*/ 459 w 725"/>
                  <a:gd name="T19" fmla="*/ 154 h 681"/>
                  <a:gd name="T20" fmla="*/ 488 w 725"/>
                  <a:gd name="T21" fmla="*/ 176 h 681"/>
                  <a:gd name="T22" fmla="*/ 512 w 725"/>
                  <a:gd name="T23" fmla="*/ 199 h 681"/>
                  <a:gd name="T24" fmla="*/ 536 w 725"/>
                  <a:gd name="T25" fmla="*/ 222 h 681"/>
                  <a:gd name="T26" fmla="*/ 559 w 725"/>
                  <a:gd name="T27" fmla="*/ 247 h 681"/>
                  <a:gd name="T28" fmla="*/ 581 w 725"/>
                  <a:gd name="T29" fmla="*/ 272 h 681"/>
                  <a:gd name="T30" fmla="*/ 601 w 725"/>
                  <a:gd name="T31" fmla="*/ 300 h 681"/>
                  <a:gd name="T32" fmla="*/ 636 w 725"/>
                  <a:gd name="T33" fmla="*/ 355 h 681"/>
                  <a:gd name="T34" fmla="*/ 654 w 725"/>
                  <a:gd name="T35" fmla="*/ 384 h 681"/>
                  <a:gd name="T36" fmla="*/ 668 w 725"/>
                  <a:gd name="T37" fmla="*/ 416 h 681"/>
                  <a:gd name="T38" fmla="*/ 692 w 725"/>
                  <a:gd name="T39" fmla="*/ 476 h 681"/>
                  <a:gd name="T40" fmla="*/ 710 w 725"/>
                  <a:gd name="T41" fmla="*/ 541 h 681"/>
                  <a:gd name="T42" fmla="*/ 716 w 725"/>
                  <a:gd name="T43" fmla="*/ 578 h 681"/>
                  <a:gd name="T44" fmla="*/ 721 w 725"/>
                  <a:gd name="T45" fmla="*/ 611 h 681"/>
                  <a:gd name="T46" fmla="*/ 724 w 725"/>
                  <a:gd name="T47" fmla="*/ 645 h 681"/>
                  <a:gd name="T48" fmla="*/ 725 w 725"/>
                  <a:gd name="T49" fmla="*/ 679 h 681"/>
                  <a:gd name="T50" fmla="*/ 628 w 725"/>
                  <a:gd name="T51" fmla="*/ 681 h 681"/>
                  <a:gd name="T52" fmla="*/ 627 w 725"/>
                  <a:gd name="T53" fmla="*/ 650 h 681"/>
                  <a:gd name="T54" fmla="*/ 624 w 725"/>
                  <a:gd name="T55" fmla="*/ 620 h 681"/>
                  <a:gd name="T56" fmla="*/ 620 w 725"/>
                  <a:gd name="T57" fmla="*/ 591 h 681"/>
                  <a:gd name="T58" fmla="*/ 615 w 725"/>
                  <a:gd name="T59" fmla="*/ 564 h 681"/>
                  <a:gd name="T60" fmla="*/ 600 w 725"/>
                  <a:gd name="T61" fmla="*/ 506 h 681"/>
                  <a:gd name="T62" fmla="*/ 578 w 725"/>
                  <a:gd name="T63" fmla="*/ 452 h 681"/>
                  <a:gd name="T64" fmla="*/ 567 w 725"/>
                  <a:gd name="T65" fmla="*/ 426 h 681"/>
                  <a:gd name="T66" fmla="*/ 553 w 725"/>
                  <a:gd name="T67" fmla="*/ 404 h 681"/>
                  <a:gd name="T68" fmla="*/ 521 w 725"/>
                  <a:gd name="T69" fmla="*/ 354 h 681"/>
                  <a:gd name="T70" fmla="*/ 504 w 725"/>
                  <a:gd name="T71" fmla="*/ 331 h 681"/>
                  <a:gd name="T72" fmla="*/ 485 w 725"/>
                  <a:gd name="T73" fmla="*/ 309 h 681"/>
                  <a:gd name="T74" fmla="*/ 466 w 725"/>
                  <a:gd name="T75" fmla="*/ 289 h 681"/>
                  <a:gd name="T76" fmla="*/ 445 w 725"/>
                  <a:gd name="T77" fmla="*/ 267 h 681"/>
                  <a:gd name="T78" fmla="*/ 424 w 725"/>
                  <a:gd name="T79" fmla="*/ 247 h 681"/>
                  <a:gd name="T80" fmla="*/ 402 w 725"/>
                  <a:gd name="T81" fmla="*/ 230 h 681"/>
                  <a:gd name="T82" fmla="*/ 352 w 725"/>
                  <a:gd name="T83" fmla="*/ 195 h 681"/>
                  <a:gd name="T84" fmla="*/ 300 w 725"/>
                  <a:gd name="T85" fmla="*/ 166 h 681"/>
                  <a:gd name="T86" fmla="*/ 274 w 725"/>
                  <a:gd name="T87" fmla="*/ 154 h 681"/>
                  <a:gd name="T88" fmla="*/ 246 w 725"/>
                  <a:gd name="T89" fmla="*/ 142 h 681"/>
                  <a:gd name="T90" fmla="*/ 189 w 725"/>
                  <a:gd name="T91" fmla="*/ 122 h 681"/>
                  <a:gd name="T92" fmla="*/ 126 w 725"/>
                  <a:gd name="T93" fmla="*/ 106 h 681"/>
                  <a:gd name="T94" fmla="*/ 97 w 725"/>
                  <a:gd name="T95" fmla="*/ 102 h 681"/>
                  <a:gd name="T96" fmla="*/ 67 w 725"/>
                  <a:gd name="T97" fmla="*/ 97 h 681"/>
                  <a:gd name="T98" fmla="*/ 0 w 725"/>
                  <a:gd name="T99" fmla="*/ 95 h 681"/>
                  <a:gd name="T100" fmla="*/ 5 w 725"/>
                  <a:gd name="T101" fmla="*/ 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5" h="681">
                    <a:moveTo>
                      <a:pt x="5" y="0"/>
                    </a:moveTo>
                    <a:lnTo>
                      <a:pt x="74" y="2"/>
                    </a:lnTo>
                    <a:lnTo>
                      <a:pt x="112" y="9"/>
                    </a:lnTo>
                    <a:lnTo>
                      <a:pt x="148" y="14"/>
                    </a:lnTo>
                    <a:lnTo>
                      <a:pt x="217" y="31"/>
                    </a:lnTo>
                    <a:lnTo>
                      <a:pt x="281" y="54"/>
                    </a:lnTo>
                    <a:lnTo>
                      <a:pt x="315" y="67"/>
                    </a:lnTo>
                    <a:lnTo>
                      <a:pt x="346" y="82"/>
                    </a:lnTo>
                    <a:lnTo>
                      <a:pt x="405" y="115"/>
                    </a:lnTo>
                    <a:lnTo>
                      <a:pt x="459" y="154"/>
                    </a:lnTo>
                    <a:lnTo>
                      <a:pt x="488" y="176"/>
                    </a:lnTo>
                    <a:lnTo>
                      <a:pt x="512" y="199"/>
                    </a:lnTo>
                    <a:lnTo>
                      <a:pt x="536" y="222"/>
                    </a:lnTo>
                    <a:lnTo>
                      <a:pt x="559" y="247"/>
                    </a:lnTo>
                    <a:lnTo>
                      <a:pt x="581" y="272"/>
                    </a:lnTo>
                    <a:lnTo>
                      <a:pt x="601" y="300"/>
                    </a:lnTo>
                    <a:lnTo>
                      <a:pt x="636" y="355"/>
                    </a:lnTo>
                    <a:lnTo>
                      <a:pt x="654" y="384"/>
                    </a:lnTo>
                    <a:lnTo>
                      <a:pt x="668" y="416"/>
                    </a:lnTo>
                    <a:lnTo>
                      <a:pt x="692" y="476"/>
                    </a:lnTo>
                    <a:lnTo>
                      <a:pt x="710" y="541"/>
                    </a:lnTo>
                    <a:lnTo>
                      <a:pt x="716" y="578"/>
                    </a:lnTo>
                    <a:lnTo>
                      <a:pt x="721" y="611"/>
                    </a:lnTo>
                    <a:lnTo>
                      <a:pt x="724" y="645"/>
                    </a:lnTo>
                    <a:lnTo>
                      <a:pt x="725" y="679"/>
                    </a:lnTo>
                    <a:lnTo>
                      <a:pt x="628" y="681"/>
                    </a:lnTo>
                    <a:lnTo>
                      <a:pt x="627" y="650"/>
                    </a:lnTo>
                    <a:lnTo>
                      <a:pt x="624" y="620"/>
                    </a:lnTo>
                    <a:lnTo>
                      <a:pt x="620" y="591"/>
                    </a:lnTo>
                    <a:lnTo>
                      <a:pt x="615" y="564"/>
                    </a:lnTo>
                    <a:lnTo>
                      <a:pt x="600" y="506"/>
                    </a:lnTo>
                    <a:lnTo>
                      <a:pt x="578" y="452"/>
                    </a:lnTo>
                    <a:lnTo>
                      <a:pt x="567" y="426"/>
                    </a:lnTo>
                    <a:lnTo>
                      <a:pt x="553" y="404"/>
                    </a:lnTo>
                    <a:lnTo>
                      <a:pt x="521" y="354"/>
                    </a:lnTo>
                    <a:lnTo>
                      <a:pt x="504" y="331"/>
                    </a:lnTo>
                    <a:lnTo>
                      <a:pt x="485" y="309"/>
                    </a:lnTo>
                    <a:lnTo>
                      <a:pt x="466" y="289"/>
                    </a:lnTo>
                    <a:lnTo>
                      <a:pt x="445" y="267"/>
                    </a:lnTo>
                    <a:lnTo>
                      <a:pt x="424" y="247"/>
                    </a:lnTo>
                    <a:lnTo>
                      <a:pt x="402" y="230"/>
                    </a:lnTo>
                    <a:lnTo>
                      <a:pt x="352" y="195"/>
                    </a:lnTo>
                    <a:lnTo>
                      <a:pt x="300" y="166"/>
                    </a:lnTo>
                    <a:lnTo>
                      <a:pt x="274" y="154"/>
                    </a:lnTo>
                    <a:lnTo>
                      <a:pt x="246" y="142"/>
                    </a:lnTo>
                    <a:lnTo>
                      <a:pt x="189" y="122"/>
                    </a:lnTo>
                    <a:lnTo>
                      <a:pt x="126" y="106"/>
                    </a:lnTo>
                    <a:lnTo>
                      <a:pt x="97" y="102"/>
                    </a:lnTo>
                    <a:lnTo>
                      <a:pt x="67" y="97"/>
                    </a:lnTo>
                    <a:lnTo>
                      <a:pt x="0" y="95"/>
                    </a:lnTo>
                    <a:lnTo>
                      <a:pt x="5"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05" name="Freeform 21">
                <a:extLst>
                  <a:ext uri="{FF2B5EF4-FFF2-40B4-BE49-F238E27FC236}">
                    <a16:creationId xmlns:a16="http://schemas.microsoft.com/office/drawing/2014/main" id="{778632EC-4E96-2844-B087-BBAB2C3FE697}"/>
                  </a:ext>
                </a:extLst>
              </p:cNvPr>
              <p:cNvSpPr>
                <a:spLocks/>
              </p:cNvSpPr>
              <p:nvPr/>
            </p:nvSpPr>
            <p:spPr bwMode="auto">
              <a:xfrm>
                <a:off x="18292" y="3990"/>
                <a:ext cx="44" cy="222"/>
              </a:xfrm>
              <a:custGeom>
                <a:avLst/>
                <a:gdLst>
                  <a:gd name="T0" fmla="*/ 0 w 5"/>
                  <a:gd name="T1" fmla="*/ 0 h 95"/>
                  <a:gd name="T2" fmla="*/ 2 w 5"/>
                  <a:gd name="T3" fmla="*/ 0 h 95"/>
                  <a:gd name="T4" fmla="*/ 5 w 5"/>
                  <a:gd name="T5" fmla="*/ 0 h 95"/>
                  <a:gd name="T6" fmla="*/ 0 w 5"/>
                  <a:gd name="T7" fmla="*/ 95 h 95"/>
                  <a:gd name="T8" fmla="*/ 3 w 5"/>
                  <a:gd name="T9" fmla="*/ 95 h 95"/>
                  <a:gd name="T10" fmla="*/ 0 w 5"/>
                  <a:gd name="T11" fmla="*/ 0 h 95"/>
                </a:gdLst>
                <a:ahLst/>
                <a:cxnLst>
                  <a:cxn ang="0">
                    <a:pos x="T0" y="T1"/>
                  </a:cxn>
                  <a:cxn ang="0">
                    <a:pos x="T2" y="T3"/>
                  </a:cxn>
                  <a:cxn ang="0">
                    <a:pos x="T4" y="T5"/>
                  </a:cxn>
                  <a:cxn ang="0">
                    <a:pos x="T6" y="T7"/>
                  </a:cxn>
                  <a:cxn ang="0">
                    <a:pos x="T8" y="T9"/>
                  </a:cxn>
                  <a:cxn ang="0">
                    <a:pos x="T10" y="T11"/>
                  </a:cxn>
                </a:cxnLst>
                <a:rect l="0" t="0" r="r" b="b"/>
                <a:pathLst>
                  <a:path w="5" h="95">
                    <a:moveTo>
                      <a:pt x="0" y="0"/>
                    </a:moveTo>
                    <a:lnTo>
                      <a:pt x="2" y="0"/>
                    </a:lnTo>
                    <a:lnTo>
                      <a:pt x="5" y="0"/>
                    </a:lnTo>
                    <a:lnTo>
                      <a:pt x="0" y="95"/>
                    </a:lnTo>
                    <a:lnTo>
                      <a:pt x="3" y="95"/>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06" name="Freeform 22">
                <a:extLst>
                  <a:ext uri="{FF2B5EF4-FFF2-40B4-BE49-F238E27FC236}">
                    <a16:creationId xmlns:a16="http://schemas.microsoft.com/office/drawing/2014/main" id="{403DE49F-6EAF-884B-A1BB-A8BEC219ADAA}"/>
                  </a:ext>
                </a:extLst>
              </p:cNvPr>
              <p:cNvSpPr>
                <a:spLocks/>
              </p:cNvSpPr>
              <p:nvPr/>
            </p:nvSpPr>
            <p:spPr bwMode="auto">
              <a:xfrm>
                <a:off x="18292" y="5575"/>
                <a:ext cx="1512" cy="1598"/>
              </a:xfrm>
              <a:custGeom>
                <a:avLst/>
                <a:gdLst>
                  <a:gd name="T0" fmla="*/ 727 w 727"/>
                  <a:gd name="T1" fmla="*/ 5 h 682"/>
                  <a:gd name="T2" fmla="*/ 723 w 727"/>
                  <a:gd name="T3" fmla="*/ 71 h 682"/>
                  <a:gd name="T4" fmla="*/ 718 w 727"/>
                  <a:gd name="T5" fmla="*/ 106 h 682"/>
                  <a:gd name="T6" fmla="*/ 712 w 727"/>
                  <a:gd name="T7" fmla="*/ 141 h 682"/>
                  <a:gd name="T8" fmla="*/ 694 w 727"/>
                  <a:gd name="T9" fmla="*/ 203 h 682"/>
                  <a:gd name="T10" fmla="*/ 682 w 727"/>
                  <a:gd name="T11" fmla="*/ 237 h 682"/>
                  <a:gd name="T12" fmla="*/ 668 w 727"/>
                  <a:gd name="T13" fmla="*/ 268 h 682"/>
                  <a:gd name="T14" fmla="*/ 639 w 727"/>
                  <a:gd name="T15" fmla="*/ 327 h 682"/>
                  <a:gd name="T16" fmla="*/ 603 w 727"/>
                  <a:gd name="T17" fmla="*/ 383 h 682"/>
                  <a:gd name="T18" fmla="*/ 561 w 727"/>
                  <a:gd name="T19" fmla="*/ 436 h 682"/>
                  <a:gd name="T20" fmla="*/ 515 w 727"/>
                  <a:gd name="T21" fmla="*/ 484 h 682"/>
                  <a:gd name="T22" fmla="*/ 464 w 727"/>
                  <a:gd name="T23" fmla="*/ 527 h 682"/>
                  <a:gd name="T24" fmla="*/ 409 w 727"/>
                  <a:gd name="T25" fmla="*/ 566 h 682"/>
                  <a:gd name="T26" fmla="*/ 377 w 727"/>
                  <a:gd name="T27" fmla="*/ 585 h 682"/>
                  <a:gd name="T28" fmla="*/ 348 w 727"/>
                  <a:gd name="T29" fmla="*/ 601 h 682"/>
                  <a:gd name="T30" fmla="*/ 317 w 727"/>
                  <a:gd name="T31" fmla="*/ 616 h 682"/>
                  <a:gd name="T32" fmla="*/ 283 w 727"/>
                  <a:gd name="T33" fmla="*/ 630 h 682"/>
                  <a:gd name="T34" fmla="*/ 220 w 727"/>
                  <a:gd name="T35" fmla="*/ 651 h 682"/>
                  <a:gd name="T36" fmla="*/ 184 w 727"/>
                  <a:gd name="T37" fmla="*/ 661 h 682"/>
                  <a:gd name="T38" fmla="*/ 148 w 727"/>
                  <a:gd name="T39" fmla="*/ 669 h 682"/>
                  <a:gd name="T40" fmla="*/ 78 w 727"/>
                  <a:gd name="T41" fmla="*/ 679 h 682"/>
                  <a:gd name="T42" fmla="*/ 7 w 727"/>
                  <a:gd name="T43" fmla="*/ 682 h 682"/>
                  <a:gd name="T44" fmla="*/ 0 w 727"/>
                  <a:gd name="T45" fmla="*/ 589 h 682"/>
                  <a:gd name="T46" fmla="*/ 68 w 727"/>
                  <a:gd name="T47" fmla="*/ 585 h 682"/>
                  <a:gd name="T48" fmla="*/ 131 w 727"/>
                  <a:gd name="T49" fmla="*/ 576 h 682"/>
                  <a:gd name="T50" fmla="*/ 160 w 727"/>
                  <a:gd name="T51" fmla="*/ 570 h 682"/>
                  <a:gd name="T52" fmla="*/ 189 w 727"/>
                  <a:gd name="T53" fmla="*/ 561 h 682"/>
                  <a:gd name="T54" fmla="*/ 248 w 727"/>
                  <a:gd name="T55" fmla="*/ 541 h 682"/>
                  <a:gd name="T56" fmla="*/ 276 w 727"/>
                  <a:gd name="T57" fmla="*/ 530 h 682"/>
                  <a:gd name="T58" fmla="*/ 302 w 727"/>
                  <a:gd name="T59" fmla="*/ 517 h 682"/>
                  <a:gd name="T60" fmla="*/ 327 w 727"/>
                  <a:gd name="T61" fmla="*/ 504 h 682"/>
                  <a:gd name="T62" fmla="*/ 353 w 727"/>
                  <a:gd name="T63" fmla="*/ 489 h 682"/>
                  <a:gd name="T64" fmla="*/ 403 w 727"/>
                  <a:gd name="T65" fmla="*/ 453 h 682"/>
                  <a:gd name="T66" fmla="*/ 446 w 727"/>
                  <a:gd name="T67" fmla="*/ 416 h 682"/>
                  <a:gd name="T68" fmla="*/ 487 w 727"/>
                  <a:gd name="T69" fmla="*/ 375 h 682"/>
                  <a:gd name="T70" fmla="*/ 524 w 727"/>
                  <a:gd name="T71" fmla="*/ 328 h 682"/>
                  <a:gd name="T72" fmla="*/ 555 w 727"/>
                  <a:gd name="T73" fmla="*/ 280 h 682"/>
                  <a:gd name="T74" fmla="*/ 580 w 727"/>
                  <a:gd name="T75" fmla="*/ 228 h 682"/>
                  <a:gd name="T76" fmla="*/ 592 w 727"/>
                  <a:gd name="T77" fmla="*/ 203 h 682"/>
                  <a:gd name="T78" fmla="*/ 601 w 727"/>
                  <a:gd name="T79" fmla="*/ 177 h 682"/>
                  <a:gd name="T80" fmla="*/ 617 w 727"/>
                  <a:gd name="T81" fmla="*/ 120 h 682"/>
                  <a:gd name="T82" fmla="*/ 622 w 727"/>
                  <a:gd name="T83" fmla="*/ 91 h 682"/>
                  <a:gd name="T84" fmla="*/ 626 w 727"/>
                  <a:gd name="T85" fmla="*/ 65 h 682"/>
                  <a:gd name="T86" fmla="*/ 630 w 727"/>
                  <a:gd name="T87" fmla="*/ 0 h 682"/>
                  <a:gd name="T88" fmla="*/ 727 w 727"/>
                  <a:gd name="T89" fmla="*/ 5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7" h="682">
                    <a:moveTo>
                      <a:pt x="727" y="5"/>
                    </a:moveTo>
                    <a:lnTo>
                      <a:pt x="723" y="71"/>
                    </a:lnTo>
                    <a:lnTo>
                      <a:pt x="718" y="106"/>
                    </a:lnTo>
                    <a:lnTo>
                      <a:pt x="712" y="141"/>
                    </a:lnTo>
                    <a:lnTo>
                      <a:pt x="694" y="203"/>
                    </a:lnTo>
                    <a:lnTo>
                      <a:pt x="682" y="237"/>
                    </a:lnTo>
                    <a:lnTo>
                      <a:pt x="668" y="268"/>
                    </a:lnTo>
                    <a:lnTo>
                      <a:pt x="639" y="327"/>
                    </a:lnTo>
                    <a:lnTo>
                      <a:pt x="603" y="383"/>
                    </a:lnTo>
                    <a:lnTo>
                      <a:pt x="561" y="436"/>
                    </a:lnTo>
                    <a:lnTo>
                      <a:pt x="515" y="484"/>
                    </a:lnTo>
                    <a:lnTo>
                      <a:pt x="464" y="527"/>
                    </a:lnTo>
                    <a:lnTo>
                      <a:pt x="409" y="566"/>
                    </a:lnTo>
                    <a:lnTo>
                      <a:pt x="377" y="585"/>
                    </a:lnTo>
                    <a:lnTo>
                      <a:pt x="348" y="601"/>
                    </a:lnTo>
                    <a:lnTo>
                      <a:pt x="317" y="616"/>
                    </a:lnTo>
                    <a:lnTo>
                      <a:pt x="283" y="630"/>
                    </a:lnTo>
                    <a:lnTo>
                      <a:pt x="220" y="651"/>
                    </a:lnTo>
                    <a:lnTo>
                      <a:pt x="184" y="661"/>
                    </a:lnTo>
                    <a:lnTo>
                      <a:pt x="148" y="669"/>
                    </a:lnTo>
                    <a:lnTo>
                      <a:pt x="78" y="679"/>
                    </a:lnTo>
                    <a:lnTo>
                      <a:pt x="7" y="682"/>
                    </a:lnTo>
                    <a:lnTo>
                      <a:pt x="0" y="589"/>
                    </a:lnTo>
                    <a:lnTo>
                      <a:pt x="68" y="585"/>
                    </a:lnTo>
                    <a:lnTo>
                      <a:pt x="131" y="576"/>
                    </a:lnTo>
                    <a:lnTo>
                      <a:pt x="160" y="570"/>
                    </a:lnTo>
                    <a:lnTo>
                      <a:pt x="189" y="561"/>
                    </a:lnTo>
                    <a:lnTo>
                      <a:pt x="248" y="541"/>
                    </a:lnTo>
                    <a:lnTo>
                      <a:pt x="276" y="530"/>
                    </a:lnTo>
                    <a:lnTo>
                      <a:pt x="302" y="517"/>
                    </a:lnTo>
                    <a:lnTo>
                      <a:pt x="327" y="504"/>
                    </a:lnTo>
                    <a:lnTo>
                      <a:pt x="353" y="489"/>
                    </a:lnTo>
                    <a:lnTo>
                      <a:pt x="403" y="453"/>
                    </a:lnTo>
                    <a:lnTo>
                      <a:pt x="446" y="416"/>
                    </a:lnTo>
                    <a:lnTo>
                      <a:pt x="487" y="375"/>
                    </a:lnTo>
                    <a:lnTo>
                      <a:pt x="524" y="328"/>
                    </a:lnTo>
                    <a:lnTo>
                      <a:pt x="555" y="280"/>
                    </a:lnTo>
                    <a:lnTo>
                      <a:pt x="580" y="228"/>
                    </a:lnTo>
                    <a:lnTo>
                      <a:pt x="592" y="203"/>
                    </a:lnTo>
                    <a:lnTo>
                      <a:pt x="601" y="177"/>
                    </a:lnTo>
                    <a:lnTo>
                      <a:pt x="617" y="120"/>
                    </a:lnTo>
                    <a:lnTo>
                      <a:pt x="622" y="91"/>
                    </a:lnTo>
                    <a:lnTo>
                      <a:pt x="626" y="65"/>
                    </a:lnTo>
                    <a:lnTo>
                      <a:pt x="630" y="0"/>
                    </a:lnTo>
                    <a:lnTo>
                      <a:pt x="727" y="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07" name="Freeform 23">
                <a:extLst>
                  <a:ext uri="{FF2B5EF4-FFF2-40B4-BE49-F238E27FC236}">
                    <a16:creationId xmlns:a16="http://schemas.microsoft.com/office/drawing/2014/main" id="{AB5C7222-B919-284E-B3F1-ECA9027997D9}"/>
                  </a:ext>
                </a:extLst>
              </p:cNvPr>
              <p:cNvSpPr>
                <a:spLocks/>
              </p:cNvSpPr>
              <p:nvPr/>
            </p:nvSpPr>
            <p:spPr bwMode="auto">
              <a:xfrm>
                <a:off x="19607" y="5545"/>
                <a:ext cx="201" cy="44"/>
              </a:xfrm>
              <a:custGeom>
                <a:avLst/>
                <a:gdLst>
                  <a:gd name="T0" fmla="*/ 97 w 97"/>
                  <a:gd name="T1" fmla="*/ 1 h 5"/>
                  <a:gd name="T2" fmla="*/ 97 w 97"/>
                  <a:gd name="T3" fmla="*/ 3 h 5"/>
                  <a:gd name="T4" fmla="*/ 97 w 97"/>
                  <a:gd name="T5" fmla="*/ 5 h 5"/>
                  <a:gd name="T6" fmla="*/ 0 w 97"/>
                  <a:gd name="T7" fmla="*/ 0 h 5"/>
                  <a:gd name="T8" fmla="*/ 0 w 97"/>
                  <a:gd name="T9" fmla="*/ 3 h 5"/>
                  <a:gd name="T10" fmla="*/ 97 w 97"/>
                  <a:gd name="T11" fmla="*/ 1 h 5"/>
                </a:gdLst>
                <a:ahLst/>
                <a:cxnLst>
                  <a:cxn ang="0">
                    <a:pos x="T0" y="T1"/>
                  </a:cxn>
                  <a:cxn ang="0">
                    <a:pos x="T2" y="T3"/>
                  </a:cxn>
                  <a:cxn ang="0">
                    <a:pos x="T4" y="T5"/>
                  </a:cxn>
                  <a:cxn ang="0">
                    <a:pos x="T6" y="T7"/>
                  </a:cxn>
                  <a:cxn ang="0">
                    <a:pos x="T8" y="T9"/>
                  </a:cxn>
                  <a:cxn ang="0">
                    <a:pos x="T10" y="T11"/>
                  </a:cxn>
                </a:cxnLst>
                <a:rect l="0" t="0" r="r" b="b"/>
                <a:pathLst>
                  <a:path w="97" h="5">
                    <a:moveTo>
                      <a:pt x="97" y="1"/>
                    </a:moveTo>
                    <a:lnTo>
                      <a:pt x="97" y="3"/>
                    </a:lnTo>
                    <a:lnTo>
                      <a:pt x="97" y="5"/>
                    </a:lnTo>
                    <a:lnTo>
                      <a:pt x="0" y="0"/>
                    </a:lnTo>
                    <a:lnTo>
                      <a:pt x="0" y="3"/>
                    </a:lnTo>
                    <a:lnTo>
                      <a:pt x="97"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08" name="Freeform 24">
                <a:extLst>
                  <a:ext uri="{FF2B5EF4-FFF2-40B4-BE49-F238E27FC236}">
                    <a16:creationId xmlns:a16="http://schemas.microsoft.com/office/drawing/2014/main" id="{BED09494-6A09-844B-B5A3-35E1BF2BAA1C}"/>
                  </a:ext>
                </a:extLst>
              </p:cNvPr>
              <p:cNvSpPr>
                <a:spLocks/>
              </p:cNvSpPr>
              <p:nvPr/>
            </p:nvSpPr>
            <p:spPr bwMode="auto">
              <a:xfrm>
                <a:off x="16784" y="5577"/>
                <a:ext cx="1517" cy="1596"/>
              </a:xfrm>
              <a:custGeom>
                <a:avLst/>
                <a:gdLst>
                  <a:gd name="T0" fmla="*/ 722 w 727"/>
                  <a:gd name="T1" fmla="*/ 681 h 681"/>
                  <a:gd name="T2" fmla="*/ 651 w 727"/>
                  <a:gd name="T3" fmla="*/ 678 h 681"/>
                  <a:gd name="T4" fmla="*/ 613 w 727"/>
                  <a:gd name="T5" fmla="*/ 674 h 681"/>
                  <a:gd name="T6" fmla="*/ 576 w 727"/>
                  <a:gd name="T7" fmla="*/ 668 h 681"/>
                  <a:gd name="T8" fmla="*/ 508 w 727"/>
                  <a:gd name="T9" fmla="*/ 650 h 681"/>
                  <a:gd name="T10" fmla="*/ 443 w 727"/>
                  <a:gd name="T11" fmla="*/ 629 h 681"/>
                  <a:gd name="T12" fmla="*/ 410 w 727"/>
                  <a:gd name="T13" fmla="*/ 614 h 681"/>
                  <a:gd name="T14" fmla="*/ 378 w 727"/>
                  <a:gd name="T15" fmla="*/ 599 h 681"/>
                  <a:gd name="T16" fmla="*/ 319 w 727"/>
                  <a:gd name="T17" fmla="*/ 566 h 681"/>
                  <a:gd name="T18" fmla="*/ 265 w 727"/>
                  <a:gd name="T19" fmla="*/ 526 h 681"/>
                  <a:gd name="T20" fmla="*/ 236 w 727"/>
                  <a:gd name="T21" fmla="*/ 505 h 681"/>
                  <a:gd name="T22" fmla="*/ 212 w 727"/>
                  <a:gd name="T23" fmla="*/ 483 h 681"/>
                  <a:gd name="T24" fmla="*/ 189 w 727"/>
                  <a:gd name="T25" fmla="*/ 460 h 681"/>
                  <a:gd name="T26" fmla="*/ 166 w 727"/>
                  <a:gd name="T27" fmla="*/ 435 h 681"/>
                  <a:gd name="T28" fmla="*/ 144 w 727"/>
                  <a:gd name="T29" fmla="*/ 410 h 681"/>
                  <a:gd name="T30" fmla="*/ 124 w 727"/>
                  <a:gd name="T31" fmla="*/ 382 h 681"/>
                  <a:gd name="T32" fmla="*/ 88 w 727"/>
                  <a:gd name="T33" fmla="*/ 327 h 681"/>
                  <a:gd name="T34" fmla="*/ 71 w 727"/>
                  <a:gd name="T35" fmla="*/ 296 h 681"/>
                  <a:gd name="T36" fmla="*/ 57 w 727"/>
                  <a:gd name="T37" fmla="*/ 266 h 681"/>
                  <a:gd name="T38" fmla="*/ 33 w 727"/>
                  <a:gd name="T39" fmla="*/ 204 h 681"/>
                  <a:gd name="T40" fmla="*/ 15 w 727"/>
                  <a:gd name="T41" fmla="*/ 140 h 681"/>
                  <a:gd name="T42" fmla="*/ 7 w 727"/>
                  <a:gd name="T43" fmla="*/ 105 h 681"/>
                  <a:gd name="T44" fmla="*/ 4 w 727"/>
                  <a:gd name="T45" fmla="*/ 72 h 681"/>
                  <a:gd name="T46" fmla="*/ 1 w 727"/>
                  <a:gd name="T47" fmla="*/ 37 h 681"/>
                  <a:gd name="T48" fmla="*/ 0 w 727"/>
                  <a:gd name="T49" fmla="*/ 4 h 681"/>
                  <a:gd name="T50" fmla="*/ 96 w 727"/>
                  <a:gd name="T51" fmla="*/ 0 h 681"/>
                  <a:gd name="T52" fmla="*/ 97 w 727"/>
                  <a:gd name="T53" fmla="*/ 31 h 681"/>
                  <a:gd name="T54" fmla="*/ 99 w 727"/>
                  <a:gd name="T55" fmla="*/ 61 h 681"/>
                  <a:gd name="T56" fmla="*/ 103 w 727"/>
                  <a:gd name="T57" fmla="*/ 91 h 681"/>
                  <a:gd name="T58" fmla="*/ 108 w 727"/>
                  <a:gd name="T59" fmla="*/ 117 h 681"/>
                  <a:gd name="T60" fmla="*/ 125 w 727"/>
                  <a:gd name="T61" fmla="*/ 174 h 681"/>
                  <a:gd name="T62" fmla="*/ 147 w 727"/>
                  <a:gd name="T63" fmla="*/ 230 h 681"/>
                  <a:gd name="T64" fmla="*/ 158 w 727"/>
                  <a:gd name="T65" fmla="*/ 254 h 681"/>
                  <a:gd name="T66" fmla="*/ 171 w 727"/>
                  <a:gd name="T67" fmla="*/ 279 h 681"/>
                  <a:gd name="T68" fmla="*/ 204 w 727"/>
                  <a:gd name="T69" fmla="*/ 329 h 681"/>
                  <a:gd name="T70" fmla="*/ 220 w 727"/>
                  <a:gd name="T71" fmla="*/ 351 h 681"/>
                  <a:gd name="T72" fmla="*/ 239 w 727"/>
                  <a:gd name="T73" fmla="*/ 372 h 681"/>
                  <a:gd name="T74" fmla="*/ 259 w 727"/>
                  <a:gd name="T75" fmla="*/ 394 h 681"/>
                  <a:gd name="T76" fmla="*/ 280 w 727"/>
                  <a:gd name="T77" fmla="*/ 415 h 681"/>
                  <a:gd name="T78" fmla="*/ 301 w 727"/>
                  <a:gd name="T79" fmla="*/ 435 h 681"/>
                  <a:gd name="T80" fmla="*/ 324 w 727"/>
                  <a:gd name="T81" fmla="*/ 451 h 681"/>
                  <a:gd name="T82" fmla="*/ 373 w 727"/>
                  <a:gd name="T83" fmla="*/ 488 h 681"/>
                  <a:gd name="T84" fmla="*/ 425 w 727"/>
                  <a:gd name="T85" fmla="*/ 516 h 681"/>
                  <a:gd name="T86" fmla="*/ 452 w 727"/>
                  <a:gd name="T87" fmla="*/ 529 h 681"/>
                  <a:gd name="T88" fmla="*/ 478 w 727"/>
                  <a:gd name="T89" fmla="*/ 540 h 681"/>
                  <a:gd name="T90" fmla="*/ 536 w 727"/>
                  <a:gd name="T91" fmla="*/ 560 h 681"/>
                  <a:gd name="T92" fmla="*/ 598 w 727"/>
                  <a:gd name="T93" fmla="*/ 575 h 681"/>
                  <a:gd name="T94" fmla="*/ 627 w 727"/>
                  <a:gd name="T95" fmla="*/ 580 h 681"/>
                  <a:gd name="T96" fmla="*/ 659 w 727"/>
                  <a:gd name="T97" fmla="*/ 584 h 681"/>
                  <a:gd name="T98" fmla="*/ 727 w 727"/>
                  <a:gd name="T99" fmla="*/ 588 h 681"/>
                  <a:gd name="T100" fmla="*/ 722 w 727"/>
                  <a:gd name="T101" fmla="*/ 681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7" h="681">
                    <a:moveTo>
                      <a:pt x="722" y="681"/>
                    </a:moveTo>
                    <a:lnTo>
                      <a:pt x="651" y="678"/>
                    </a:lnTo>
                    <a:lnTo>
                      <a:pt x="613" y="674"/>
                    </a:lnTo>
                    <a:lnTo>
                      <a:pt x="576" y="668"/>
                    </a:lnTo>
                    <a:lnTo>
                      <a:pt x="508" y="650"/>
                    </a:lnTo>
                    <a:lnTo>
                      <a:pt x="443" y="629"/>
                    </a:lnTo>
                    <a:lnTo>
                      <a:pt x="410" y="614"/>
                    </a:lnTo>
                    <a:lnTo>
                      <a:pt x="378" y="599"/>
                    </a:lnTo>
                    <a:lnTo>
                      <a:pt x="319" y="566"/>
                    </a:lnTo>
                    <a:lnTo>
                      <a:pt x="265" y="526"/>
                    </a:lnTo>
                    <a:lnTo>
                      <a:pt x="236" y="505"/>
                    </a:lnTo>
                    <a:lnTo>
                      <a:pt x="212" y="483"/>
                    </a:lnTo>
                    <a:lnTo>
                      <a:pt x="189" y="460"/>
                    </a:lnTo>
                    <a:lnTo>
                      <a:pt x="166" y="435"/>
                    </a:lnTo>
                    <a:lnTo>
                      <a:pt x="144" y="410"/>
                    </a:lnTo>
                    <a:lnTo>
                      <a:pt x="124" y="382"/>
                    </a:lnTo>
                    <a:lnTo>
                      <a:pt x="88" y="327"/>
                    </a:lnTo>
                    <a:lnTo>
                      <a:pt x="71" y="296"/>
                    </a:lnTo>
                    <a:lnTo>
                      <a:pt x="57" y="266"/>
                    </a:lnTo>
                    <a:lnTo>
                      <a:pt x="33" y="204"/>
                    </a:lnTo>
                    <a:lnTo>
                      <a:pt x="15" y="140"/>
                    </a:lnTo>
                    <a:lnTo>
                      <a:pt x="7" y="105"/>
                    </a:lnTo>
                    <a:lnTo>
                      <a:pt x="4" y="72"/>
                    </a:lnTo>
                    <a:lnTo>
                      <a:pt x="1" y="37"/>
                    </a:lnTo>
                    <a:lnTo>
                      <a:pt x="0" y="4"/>
                    </a:lnTo>
                    <a:lnTo>
                      <a:pt x="96" y="0"/>
                    </a:lnTo>
                    <a:lnTo>
                      <a:pt x="97" y="31"/>
                    </a:lnTo>
                    <a:lnTo>
                      <a:pt x="99" y="61"/>
                    </a:lnTo>
                    <a:lnTo>
                      <a:pt x="103" y="91"/>
                    </a:lnTo>
                    <a:lnTo>
                      <a:pt x="108" y="117"/>
                    </a:lnTo>
                    <a:lnTo>
                      <a:pt x="125" y="174"/>
                    </a:lnTo>
                    <a:lnTo>
                      <a:pt x="147" y="230"/>
                    </a:lnTo>
                    <a:lnTo>
                      <a:pt x="158" y="254"/>
                    </a:lnTo>
                    <a:lnTo>
                      <a:pt x="171" y="279"/>
                    </a:lnTo>
                    <a:lnTo>
                      <a:pt x="204" y="329"/>
                    </a:lnTo>
                    <a:lnTo>
                      <a:pt x="220" y="351"/>
                    </a:lnTo>
                    <a:lnTo>
                      <a:pt x="239" y="372"/>
                    </a:lnTo>
                    <a:lnTo>
                      <a:pt x="259" y="394"/>
                    </a:lnTo>
                    <a:lnTo>
                      <a:pt x="280" y="415"/>
                    </a:lnTo>
                    <a:lnTo>
                      <a:pt x="301" y="435"/>
                    </a:lnTo>
                    <a:lnTo>
                      <a:pt x="324" y="451"/>
                    </a:lnTo>
                    <a:lnTo>
                      <a:pt x="373" y="488"/>
                    </a:lnTo>
                    <a:lnTo>
                      <a:pt x="425" y="516"/>
                    </a:lnTo>
                    <a:lnTo>
                      <a:pt x="452" y="529"/>
                    </a:lnTo>
                    <a:lnTo>
                      <a:pt x="478" y="540"/>
                    </a:lnTo>
                    <a:lnTo>
                      <a:pt x="536" y="560"/>
                    </a:lnTo>
                    <a:lnTo>
                      <a:pt x="598" y="575"/>
                    </a:lnTo>
                    <a:lnTo>
                      <a:pt x="627" y="580"/>
                    </a:lnTo>
                    <a:lnTo>
                      <a:pt x="659" y="584"/>
                    </a:lnTo>
                    <a:lnTo>
                      <a:pt x="727" y="588"/>
                    </a:lnTo>
                    <a:lnTo>
                      <a:pt x="722" y="68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09" name="Freeform 25">
                <a:extLst>
                  <a:ext uri="{FF2B5EF4-FFF2-40B4-BE49-F238E27FC236}">
                    <a16:creationId xmlns:a16="http://schemas.microsoft.com/office/drawing/2014/main" id="{10223034-FED8-A846-B878-0FD8BA2A7822}"/>
                  </a:ext>
                </a:extLst>
              </p:cNvPr>
              <p:cNvSpPr>
                <a:spLocks/>
              </p:cNvSpPr>
              <p:nvPr/>
            </p:nvSpPr>
            <p:spPr bwMode="auto">
              <a:xfrm>
                <a:off x="18292" y="6956"/>
                <a:ext cx="44" cy="217"/>
              </a:xfrm>
              <a:custGeom>
                <a:avLst/>
                <a:gdLst>
                  <a:gd name="T0" fmla="*/ 7 w 7"/>
                  <a:gd name="T1" fmla="*/ 93 h 93"/>
                  <a:gd name="T2" fmla="*/ 4 w 7"/>
                  <a:gd name="T3" fmla="*/ 93 h 93"/>
                  <a:gd name="T4" fmla="*/ 2 w 7"/>
                  <a:gd name="T5" fmla="*/ 93 h 93"/>
                  <a:gd name="T6" fmla="*/ 7 w 7"/>
                  <a:gd name="T7" fmla="*/ 0 h 93"/>
                  <a:gd name="T8" fmla="*/ 0 w 7"/>
                  <a:gd name="T9" fmla="*/ 0 h 93"/>
                  <a:gd name="T10" fmla="*/ 7 w 7"/>
                  <a:gd name="T11" fmla="*/ 93 h 93"/>
                </a:gdLst>
                <a:ahLst/>
                <a:cxnLst>
                  <a:cxn ang="0">
                    <a:pos x="T0" y="T1"/>
                  </a:cxn>
                  <a:cxn ang="0">
                    <a:pos x="T2" y="T3"/>
                  </a:cxn>
                  <a:cxn ang="0">
                    <a:pos x="T4" y="T5"/>
                  </a:cxn>
                  <a:cxn ang="0">
                    <a:pos x="T6" y="T7"/>
                  </a:cxn>
                  <a:cxn ang="0">
                    <a:pos x="T8" y="T9"/>
                  </a:cxn>
                  <a:cxn ang="0">
                    <a:pos x="T10" y="T11"/>
                  </a:cxn>
                </a:cxnLst>
                <a:rect l="0" t="0" r="r" b="b"/>
                <a:pathLst>
                  <a:path w="7" h="93">
                    <a:moveTo>
                      <a:pt x="7" y="93"/>
                    </a:moveTo>
                    <a:lnTo>
                      <a:pt x="4" y="93"/>
                    </a:lnTo>
                    <a:lnTo>
                      <a:pt x="2" y="93"/>
                    </a:lnTo>
                    <a:lnTo>
                      <a:pt x="7" y="0"/>
                    </a:lnTo>
                    <a:lnTo>
                      <a:pt x="0" y="0"/>
                    </a:lnTo>
                    <a:lnTo>
                      <a:pt x="7" y="9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10" name="Freeform 26">
                <a:extLst>
                  <a:ext uri="{FF2B5EF4-FFF2-40B4-BE49-F238E27FC236}">
                    <a16:creationId xmlns:a16="http://schemas.microsoft.com/office/drawing/2014/main" id="{A54DBF64-7090-1D4B-95AB-073994395378}"/>
                  </a:ext>
                </a:extLst>
              </p:cNvPr>
              <p:cNvSpPr>
                <a:spLocks/>
              </p:cNvSpPr>
              <p:nvPr/>
            </p:nvSpPr>
            <p:spPr bwMode="auto">
              <a:xfrm>
                <a:off x="16784" y="5547"/>
                <a:ext cx="201" cy="44"/>
              </a:xfrm>
              <a:custGeom>
                <a:avLst/>
                <a:gdLst>
                  <a:gd name="T0" fmla="*/ 0 w 96"/>
                  <a:gd name="T1" fmla="*/ 5 h 6"/>
                  <a:gd name="T2" fmla="*/ 0 w 96"/>
                  <a:gd name="T3" fmla="*/ 1 h 6"/>
                  <a:gd name="T4" fmla="*/ 0 w 96"/>
                  <a:gd name="T5" fmla="*/ 0 h 6"/>
                  <a:gd name="T6" fmla="*/ 96 w 96"/>
                  <a:gd name="T7" fmla="*/ 6 h 6"/>
                  <a:gd name="T8" fmla="*/ 96 w 96"/>
                  <a:gd name="T9" fmla="*/ 1 h 6"/>
                  <a:gd name="T10" fmla="*/ 0 w 96"/>
                  <a:gd name="T11" fmla="*/ 5 h 6"/>
                </a:gdLst>
                <a:ahLst/>
                <a:cxnLst>
                  <a:cxn ang="0">
                    <a:pos x="T0" y="T1"/>
                  </a:cxn>
                  <a:cxn ang="0">
                    <a:pos x="T2" y="T3"/>
                  </a:cxn>
                  <a:cxn ang="0">
                    <a:pos x="T4" y="T5"/>
                  </a:cxn>
                  <a:cxn ang="0">
                    <a:pos x="T6" y="T7"/>
                  </a:cxn>
                  <a:cxn ang="0">
                    <a:pos x="T8" y="T9"/>
                  </a:cxn>
                  <a:cxn ang="0">
                    <a:pos x="T10" y="T11"/>
                  </a:cxn>
                </a:cxnLst>
                <a:rect l="0" t="0" r="r" b="b"/>
                <a:pathLst>
                  <a:path w="96" h="6">
                    <a:moveTo>
                      <a:pt x="0" y="5"/>
                    </a:moveTo>
                    <a:lnTo>
                      <a:pt x="0" y="1"/>
                    </a:lnTo>
                    <a:lnTo>
                      <a:pt x="0" y="0"/>
                    </a:lnTo>
                    <a:lnTo>
                      <a:pt x="96" y="6"/>
                    </a:lnTo>
                    <a:lnTo>
                      <a:pt x="96" y="1"/>
                    </a:lnTo>
                    <a:lnTo>
                      <a:pt x="0" y="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11" name="Freeform 27">
                <a:extLst>
                  <a:ext uri="{FF2B5EF4-FFF2-40B4-BE49-F238E27FC236}">
                    <a16:creationId xmlns:a16="http://schemas.microsoft.com/office/drawing/2014/main" id="{5AC82BE6-D646-1C46-9741-536420D4C712}"/>
                  </a:ext>
                </a:extLst>
              </p:cNvPr>
              <p:cNvSpPr>
                <a:spLocks/>
              </p:cNvSpPr>
              <p:nvPr/>
            </p:nvSpPr>
            <p:spPr bwMode="auto">
              <a:xfrm>
                <a:off x="16927" y="5976"/>
                <a:ext cx="96" cy="455"/>
              </a:xfrm>
              <a:custGeom>
                <a:avLst/>
                <a:gdLst>
                  <a:gd name="T0" fmla="*/ 25 w 46"/>
                  <a:gd name="T1" fmla="*/ 0 h 194"/>
                  <a:gd name="T2" fmla="*/ 41 w 46"/>
                  <a:gd name="T3" fmla="*/ 129 h 194"/>
                  <a:gd name="T4" fmla="*/ 46 w 46"/>
                  <a:gd name="T5" fmla="*/ 191 h 194"/>
                  <a:gd name="T6" fmla="*/ 22 w 46"/>
                  <a:gd name="T7" fmla="*/ 194 h 194"/>
                  <a:gd name="T8" fmla="*/ 17 w 46"/>
                  <a:gd name="T9" fmla="*/ 131 h 194"/>
                  <a:gd name="T10" fmla="*/ 0 w 46"/>
                  <a:gd name="T11" fmla="*/ 2 h 194"/>
                  <a:gd name="T12" fmla="*/ 25 w 46"/>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46" h="194">
                    <a:moveTo>
                      <a:pt x="25" y="0"/>
                    </a:moveTo>
                    <a:lnTo>
                      <a:pt x="41" y="129"/>
                    </a:lnTo>
                    <a:lnTo>
                      <a:pt x="46" y="191"/>
                    </a:lnTo>
                    <a:lnTo>
                      <a:pt x="22" y="194"/>
                    </a:lnTo>
                    <a:lnTo>
                      <a:pt x="17" y="131"/>
                    </a:lnTo>
                    <a:lnTo>
                      <a:pt x="0" y="2"/>
                    </a:lnTo>
                    <a:lnTo>
                      <a:pt x="25"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12" name="Freeform 28">
                <a:extLst>
                  <a:ext uri="{FF2B5EF4-FFF2-40B4-BE49-F238E27FC236}">
                    <a16:creationId xmlns:a16="http://schemas.microsoft.com/office/drawing/2014/main" id="{62482343-83EE-7B49-A147-DD4157F58586}"/>
                  </a:ext>
                </a:extLst>
              </p:cNvPr>
              <p:cNvSpPr>
                <a:spLocks/>
              </p:cNvSpPr>
              <p:nvPr/>
            </p:nvSpPr>
            <p:spPr bwMode="auto">
              <a:xfrm>
                <a:off x="16972" y="6426"/>
                <a:ext cx="75" cy="464"/>
              </a:xfrm>
              <a:custGeom>
                <a:avLst/>
                <a:gdLst>
                  <a:gd name="T0" fmla="*/ 24 w 36"/>
                  <a:gd name="T1" fmla="*/ 0 h 198"/>
                  <a:gd name="T2" fmla="*/ 36 w 36"/>
                  <a:gd name="T3" fmla="*/ 197 h 198"/>
                  <a:gd name="T4" fmla="*/ 12 w 36"/>
                  <a:gd name="T5" fmla="*/ 198 h 198"/>
                  <a:gd name="T6" fmla="*/ 0 w 36"/>
                  <a:gd name="T7" fmla="*/ 2 h 198"/>
                  <a:gd name="T8" fmla="*/ 24 w 36"/>
                  <a:gd name="T9" fmla="*/ 0 h 198"/>
                </a:gdLst>
                <a:ahLst/>
                <a:cxnLst>
                  <a:cxn ang="0">
                    <a:pos x="T0" y="T1"/>
                  </a:cxn>
                  <a:cxn ang="0">
                    <a:pos x="T2" y="T3"/>
                  </a:cxn>
                  <a:cxn ang="0">
                    <a:pos x="T4" y="T5"/>
                  </a:cxn>
                  <a:cxn ang="0">
                    <a:pos x="T6" y="T7"/>
                  </a:cxn>
                  <a:cxn ang="0">
                    <a:pos x="T8" y="T9"/>
                  </a:cxn>
                </a:cxnLst>
                <a:rect l="0" t="0" r="r" b="b"/>
                <a:pathLst>
                  <a:path w="36" h="198">
                    <a:moveTo>
                      <a:pt x="24" y="0"/>
                    </a:moveTo>
                    <a:lnTo>
                      <a:pt x="36" y="197"/>
                    </a:lnTo>
                    <a:lnTo>
                      <a:pt x="12" y="198"/>
                    </a:lnTo>
                    <a:lnTo>
                      <a:pt x="0" y="2"/>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13" name="Freeform 29">
                <a:extLst>
                  <a:ext uri="{FF2B5EF4-FFF2-40B4-BE49-F238E27FC236}">
                    <a16:creationId xmlns:a16="http://schemas.microsoft.com/office/drawing/2014/main" id="{4F68B10E-740C-D04E-B33B-2C28172ACC0E}"/>
                  </a:ext>
                </a:extLst>
              </p:cNvPr>
              <p:cNvSpPr>
                <a:spLocks/>
              </p:cNvSpPr>
              <p:nvPr/>
            </p:nvSpPr>
            <p:spPr bwMode="auto">
              <a:xfrm>
                <a:off x="16972" y="6387"/>
                <a:ext cx="51" cy="44"/>
              </a:xfrm>
              <a:custGeom>
                <a:avLst/>
                <a:gdLst>
                  <a:gd name="T0" fmla="*/ 24 w 24"/>
                  <a:gd name="T1" fmla="*/ 0 h 3"/>
                  <a:gd name="T2" fmla="*/ 24 w 24"/>
                  <a:gd name="T3" fmla="*/ 1 h 3"/>
                  <a:gd name="T4" fmla="*/ 0 w 24"/>
                  <a:gd name="T5" fmla="*/ 3 h 3"/>
                  <a:gd name="T6" fmla="*/ 24 w 24"/>
                  <a:gd name="T7" fmla="*/ 0 h 3"/>
                </a:gdLst>
                <a:ahLst/>
                <a:cxnLst>
                  <a:cxn ang="0">
                    <a:pos x="T0" y="T1"/>
                  </a:cxn>
                  <a:cxn ang="0">
                    <a:pos x="T2" y="T3"/>
                  </a:cxn>
                  <a:cxn ang="0">
                    <a:pos x="T4" y="T5"/>
                  </a:cxn>
                  <a:cxn ang="0">
                    <a:pos x="T6" y="T7"/>
                  </a:cxn>
                </a:cxnLst>
                <a:rect l="0" t="0" r="r" b="b"/>
                <a:pathLst>
                  <a:path w="24" h="3">
                    <a:moveTo>
                      <a:pt x="24" y="0"/>
                    </a:moveTo>
                    <a:lnTo>
                      <a:pt x="24" y="1"/>
                    </a:lnTo>
                    <a:lnTo>
                      <a:pt x="0" y="3"/>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14" name="Freeform 30">
                <a:extLst>
                  <a:ext uri="{FF2B5EF4-FFF2-40B4-BE49-F238E27FC236}">
                    <a16:creationId xmlns:a16="http://schemas.microsoft.com/office/drawing/2014/main" id="{628118A7-B2CE-B345-B04D-679EC7FB6F76}"/>
                  </a:ext>
                </a:extLst>
              </p:cNvPr>
              <p:cNvSpPr>
                <a:spLocks/>
              </p:cNvSpPr>
              <p:nvPr/>
            </p:nvSpPr>
            <p:spPr bwMode="auto">
              <a:xfrm>
                <a:off x="16997" y="6887"/>
                <a:ext cx="92" cy="555"/>
              </a:xfrm>
              <a:custGeom>
                <a:avLst/>
                <a:gdLst>
                  <a:gd name="T0" fmla="*/ 24 w 44"/>
                  <a:gd name="T1" fmla="*/ 0 h 237"/>
                  <a:gd name="T2" fmla="*/ 34 w 44"/>
                  <a:gd name="T3" fmla="*/ 140 h 237"/>
                  <a:gd name="T4" fmla="*/ 44 w 44"/>
                  <a:gd name="T5" fmla="*/ 235 h 237"/>
                  <a:gd name="T6" fmla="*/ 20 w 44"/>
                  <a:gd name="T7" fmla="*/ 237 h 237"/>
                  <a:gd name="T8" fmla="*/ 10 w 44"/>
                  <a:gd name="T9" fmla="*/ 142 h 237"/>
                  <a:gd name="T10" fmla="*/ 0 w 44"/>
                  <a:gd name="T11" fmla="*/ 1 h 237"/>
                  <a:gd name="T12" fmla="*/ 24 w 44"/>
                  <a:gd name="T13" fmla="*/ 0 h 237"/>
                </a:gdLst>
                <a:ahLst/>
                <a:cxnLst>
                  <a:cxn ang="0">
                    <a:pos x="T0" y="T1"/>
                  </a:cxn>
                  <a:cxn ang="0">
                    <a:pos x="T2" y="T3"/>
                  </a:cxn>
                  <a:cxn ang="0">
                    <a:pos x="T4" y="T5"/>
                  </a:cxn>
                  <a:cxn ang="0">
                    <a:pos x="T6" y="T7"/>
                  </a:cxn>
                  <a:cxn ang="0">
                    <a:pos x="T8" y="T9"/>
                  </a:cxn>
                  <a:cxn ang="0">
                    <a:pos x="T10" y="T11"/>
                  </a:cxn>
                  <a:cxn ang="0">
                    <a:pos x="T12" y="T13"/>
                  </a:cxn>
                </a:cxnLst>
                <a:rect l="0" t="0" r="r" b="b"/>
                <a:pathLst>
                  <a:path w="44" h="237">
                    <a:moveTo>
                      <a:pt x="24" y="0"/>
                    </a:moveTo>
                    <a:lnTo>
                      <a:pt x="34" y="140"/>
                    </a:lnTo>
                    <a:lnTo>
                      <a:pt x="44" y="235"/>
                    </a:lnTo>
                    <a:lnTo>
                      <a:pt x="20" y="237"/>
                    </a:lnTo>
                    <a:lnTo>
                      <a:pt x="10" y="142"/>
                    </a:lnTo>
                    <a:lnTo>
                      <a:pt x="0" y="1"/>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15" name="Freeform 31">
                <a:extLst>
                  <a:ext uri="{FF2B5EF4-FFF2-40B4-BE49-F238E27FC236}">
                    <a16:creationId xmlns:a16="http://schemas.microsoft.com/office/drawing/2014/main" id="{3D0B26AF-86DA-F740-93CD-562E5DCDEFAC}"/>
                  </a:ext>
                </a:extLst>
              </p:cNvPr>
              <p:cNvSpPr>
                <a:spLocks/>
              </p:cNvSpPr>
              <p:nvPr/>
            </p:nvSpPr>
            <p:spPr bwMode="auto">
              <a:xfrm>
                <a:off x="16997" y="6846"/>
                <a:ext cx="50" cy="44"/>
              </a:xfrm>
              <a:custGeom>
                <a:avLst/>
                <a:gdLst>
                  <a:gd name="T0" fmla="*/ 0 w 24"/>
                  <a:gd name="T1" fmla="*/ 1 h 1"/>
                  <a:gd name="T2" fmla="*/ 24 w 24"/>
                  <a:gd name="T3" fmla="*/ 0 h 1"/>
                  <a:gd name="T4" fmla="*/ 0 w 24"/>
                  <a:gd name="T5" fmla="*/ 1 h 1"/>
                </a:gdLst>
                <a:ahLst/>
                <a:cxnLst>
                  <a:cxn ang="0">
                    <a:pos x="T0" y="T1"/>
                  </a:cxn>
                  <a:cxn ang="0">
                    <a:pos x="T2" y="T3"/>
                  </a:cxn>
                  <a:cxn ang="0">
                    <a:pos x="T4" y="T5"/>
                  </a:cxn>
                </a:cxnLst>
                <a:rect l="0" t="0" r="r" b="b"/>
                <a:pathLst>
                  <a:path w="24" h="1">
                    <a:moveTo>
                      <a:pt x="0" y="1"/>
                    </a:moveTo>
                    <a:lnTo>
                      <a:pt x="24" y="0"/>
                    </a:lnTo>
                    <a:lnTo>
                      <a:pt x="0"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16" name="Freeform 32">
                <a:extLst>
                  <a:ext uri="{FF2B5EF4-FFF2-40B4-BE49-F238E27FC236}">
                    <a16:creationId xmlns:a16="http://schemas.microsoft.com/office/drawing/2014/main" id="{D5B0EED4-931B-DA45-962F-00538AEEFFF9}"/>
                  </a:ext>
                </a:extLst>
              </p:cNvPr>
              <p:cNvSpPr>
                <a:spLocks/>
              </p:cNvSpPr>
              <p:nvPr/>
            </p:nvSpPr>
            <p:spPr bwMode="auto">
              <a:xfrm>
                <a:off x="17040" y="7438"/>
                <a:ext cx="121" cy="292"/>
              </a:xfrm>
              <a:custGeom>
                <a:avLst/>
                <a:gdLst>
                  <a:gd name="T0" fmla="*/ 24 w 58"/>
                  <a:gd name="T1" fmla="*/ 0 h 125"/>
                  <a:gd name="T2" fmla="*/ 38 w 58"/>
                  <a:gd name="T3" fmla="*/ 65 h 125"/>
                  <a:gd name="T4" fmla="*/ 47 w 58"/>
                  <a:gd name="T5" fmla="*/ 91 h 125"/>
                  <a:gd name="T6" fmla="*/ 58 w 58"/>
                  <a:gd name="T7" fmla="*/ 117 h 125"/>
                  <a:gd name="T8" fmla="*/ 35 w 58"/>
                  <a:gd name="T9" fmla="*/ 125 h 125"/>
                  <a:gd name="T10" fmla="*/ 24 w 58"/>
                  <a:gd name="T11" fmla="*/ 99 h 125"/>
                  <a:gd name="T12" fmla="*/ 14 w 58"/>
                  <a:gd name="T13" fmla="*/ 69 h 125"/>
                  <a:gd name="T14" fmla="*/ 0 w 58"/>
                  <a:gd name="T15" fmla="*/ 4 h 125"/>
                  <a:gd name="T16" fmla="*/ 24 w 58"/>
                  <a:gd name="T1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25">
                    <a:moveTo>
                      <a:pt x="24" y="0"/>
                    </a:moveTo>
                    <a:lnTo>
                      <a:pt x="38" y="65"/>
                    </a:lnTo>
                    <a:lnTo>
                      <a:pt x="47" y="91"/>
                    </a:lnTo>
                    <a:lnTo>
                      <a:pt x="58" y="117"/>
                    </a:lnTo>
                    <a:lnTo>
                      <a:pt x="35" y="125"/>
                    </a:lnTo>
                    <a:lnTo>
                      <a:pt x="24" y="99"/>
                    </a:lnTo>
                    <a:lnTo>
                      <a:pt x="14" y="69"/>
                    </a:lnTo>
                    <a:lnTo>
                      <a:pt x="0" y="4"/>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17" name="Freeform 33">
                <a:extLst>
                  <a:ext uri="{FF2B5EF4-FFF2-40B4-BE49-F238E27FC236}">
                    <a16:creationId xmlns:a16="http://schemas.microsoft.com/office/drawing/2014/main" id="{E1584462-6762-9A4B-9BEA-2AED99BC93D4}"/>
                  </a:ext>
                </a:extLst>
              </p:cNvPr>
              <p:cNvSpPr>
                <a:spLocks/>
              </p:cNvSpPr>
              <p:nvPr/>
            </p:nvSpPr>
            <p:spPr bwMode="auto">
              <a:xfrm>
                <a:off x="17040" y="7403"/>
                <a:ext cx="49" cy="44"/>
              </a:xfrm>
              <a:custGeom>
                <a:avLst/>
                <a:gdLst>
                  <a:gd name="T0" fmla="*/ 0 w 24"/>
                  <a:gd name="T1" fmla="*/ 2 h 4"/>
                  <a:gd name="T2" fmla="*/ 0 w 24"/>
                  <a:gd name="T3" fmla="*/ 4 h 4"/>
                  <a:gd name="T4" fmla="*/ 24 w 24"/>
                  <a:gd name="T5" fmla="*/ 0 h 4"/>
                  <a:gd name="T6" fmla="*/ 0 w 24"/>
                  <a:gd name="T7" fmla="*/ 2 h 4"/>
                </a:gdLst>
                <a:ahLst/>
                <a:cxnLst>
                  <a:cxn ang="0">
                    <a:pos x="T0" y="T1"/>
                  </a:cxn>
                  <a:cxn ang="0">
                    <a:pos x="T2" y="T3"/>
                  </a:cxn>
                  <a:cxn ang="0">
                    <a:pos x="T4" y="T5"/>
                  </a:cxn>
                  <a:cxn ang="0">
                    <a:pos x="T6" y="T7"/>
                  </a:cxn>
                </a:cxnLst>
                <a:rect l="0" t="0" r="r" b="b"/>
                <a:pathLst>
                  <a:path w="24" h="4">
                    <a:moveTo>
                      <a:pt x="0" y="2"/>
                    </a:moveTo>
                    <a:lnTo>
                      <a:pt x="0" y="4"/>
                    </a:lnTo>
                    <a:lnTo>
                      <a:pt x="24" y="0"/>
                    </a:lnTo>
                    <a:lnTo>
                      <a:pt x="0" y="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18" name="Freeform 34">
                <a:extLst>
                  <a:ext uri="{FF2B5EF4-FFF2-40B4-BE49-F238E27FC236}">
                    <a16:creationId xmlns:a16="http://schemas.microsoft.com/office/drawing/2014/main" id="{260209FF-1D41-6245-B2BE-B800D8DCDD5C}"/>
                  </a:ext>
                </a:extLst>
              </p:cNvPr>
              <p:cNvSpPr>
                <a:spLocks/>
              </p:cNvSpPr>
              <p:nvPr/>
            </p:nvSpPr>
            <p:spPr bwMode="auto">
              <a:xfrm>
                <a:off x="17110" y="7708"/>
                <a:ext cx="515" cy="1167"/>
              </a:xfrm>
              <a:custGeom>
                <a:avLst/>
                <a:gdLst>
                  <a:gd name="T0" fmla="*/ 21 w 246"/>
                  <a:gd name="T1" fmla="*/ 0 h 498"/>
                  <a:gd name="T2" fmla="*/ 246 w 246"/>
                  <a:gd name="T3" fmla="*/ 488 h 498"/>
                  <a:gd name="T4" fmla="*/ 224 w 246"/>
                  <a:gd name="T5" fmla="*/ 498 h 498"/>
                  <a:gd name="T6" fmla="*/ 0 w 246"/>
                  <a:gd name="T7" fmla="*/ 10 h 498"/>
                  <a:gd name="T8" fmla="*/ 21 w 246"/>
                  <a:gd name="T9" fmla="*/ 0 h 498"/>
                </a:gdLst>
                <a:ahLst/>
                <a:cxnLst>
                  <a:cxn ang="0">
                    <a:pos x="T0" y="T1"/>
                  </a:cxn>
                  <a:cxn ang="0">
                    <a:pos x="T2" y="T3"/>
                  </a:cxn>
                  <a:cxn ang="0">
                    <a:pos x="T4" y="T5"/>
                  </a:cxn>
                  <a:cxn ang="0">
                    <a:pos x="T6" y="T7"/>
                  </a:cxn>
                  <a:cxn ang="0">
                    <a:pos x="T8" y="T9"/>
                  </a:cxn>
                </a:cxnLst>
                <a:rect l="0" t="0" r="r" b="b"/>
                <a:pathLst>
                  <a:path w="246" h="498">
                    <a:moveTo>
                      <a:pt x="21" y="0"/>
                    </a:moveTo>
                    <a:lnTo>
                      <a:pt x="246" y="488"/>
                    </a:lnTo>
                    <a:lnTo>
                      <a:pt x="224" y="498"/>
                    </a:lnTo>
                    <a:lnTo>
                      <a:pt x="0" y="10"/>
                    </a:lnTo>
                    <a:lnTo>
                      <a:pt x="2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19" name="Freeform 35">
                <a:extLst>
                  <a:ext uri="{FF2B5EF4-FFF2-40B4-BE49-F238E27FC236}">
                    <a16:creationId xmlns:a16="http://schemas.microsoft.com/office/drawing/2014/main" id="{0BA1AC6F-FC3E-2748-9C39-1DBAF8BE7596}"/>
                  </a:ext>
                </a:extLst>
              </p:cNvPr>
              <p:cNvSpPr>
                <a:spLocks/>
              </p:cNvSpPr>
              <p:nvPr/>
            </p:nvSpPr>
            <p:spPr bwMode="auto">
              <a:xfrm>
                <a:off x="17110" y="7689"/>
                <a:ext cx="51" cy="44"/>
              </a:xfrm>
              <a:custGeom>
                <a:avLst/>
                <a:gdLst>
                  <a:gd name="T0" fmla="*/ 0 w 23"/>
                  <a:gd name="T1" fmla="*/ 9 h 10"/>
                  <a:gd name="T2" fmla="*/ 0 w 23"/>
                  <a:gd name="T3" fmla="*/ 10 h 10"/>
                  <a:gd name="T4" fmla="*/ 21 w 23"/>
                  <a:gd name="T5" fmla="*/ 0 h 10"/>
                  <a:gd name="T6" fmla="*/ 23 w 23"/>
                  <a:gd name="T7" fmla="*/ 1 h 10"/>
                  <a:gd name="T8" fmla="*/ 0 w 23"/>
                  <a:gd name="T9" fmla="*/ 9 h 10"/>
                </a:gdLst>
                <a:ahLst/>
                <a:cxnLst>
                  <a:cxn ang="0">
                    <a:pos x="T0" y="T1"/>
                  </a:cxn>
                  <a:cxn ang="0">
                    <a:pos x="T2" y="T3"/>
                  </a:cxn>
                  <a:cxn ang="0">
                    <a:pos x="T4" y="T5"/>
                  </a:cxn>
                  <a:cxn ang="0">
                    <a:pos x="T6" y="T7"/>
                  </a:cxn>
                  <a:cxn ang="0">
                    <a:pos x="T8" y="T9"/>
                  </a:cxn>
                </a:cxnLst>
                <a:rect l="0" t="0" r="r" b="b"/>
                <a:pathLst>
                  <a:path w="23" h="10">
                    <a:moveTo>
                      <a:pt x="0" y="9"/>
                    </a:moveTo>
                    <a:lnTo>
                      <a:pt x="0" y="10"/>
                    </a:lnTo>
                    <a:lnTo>
                      <a:pt x="21" y="0"/>
                    </a:lnTo>
                    <a:lnTo>
                      <a:pt x="23" y="1"/>
                    </a:lnTo>
                    <a:lnTo>
                      <a:pt x="0" y="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20" name="Freeform 36">
                <a:extLst>
                  <a:ext uri="{FF2B5EF4-FFF2-40B4-BE49-F238E27FC236}">
                    <a16:creationId xmlns:a16="http://schemas.microsoft.com/office/drawing/2014/main" id="{427D5B1C-B77E-7148-8274-8284D500BACB}"/>
                  </a:ext>
                </a:extLst>
              </p:cNvPr>
              <p:cNvSpPr>
                <a:spLocks/>
              </p:cNvSpPr>
              <p:nvPr/>
            </p:nvSpPr>
            <p:spPr bwMode="auto">
              <a:xfrm>
                <a:off x="17583" y="8850"/>
                <a:ext cx="487" cy="1092"/>
              </a:xfrm>
              <a:custGeom>
                <a:avLst/>
                <a:gdLst>
                  <a:gd name="T0" fmla="*/ 22 w 236"/>
                  <a:gd name="T1" fmla="*/ 0 h 466"/>
                  <a:gd name="T2" fmla="*/ 236 w 236"/>
                  <a:gd name="T3" fmla="*/ 456 h 466"/>
                  <a:gd name="T4" fmla="*/ 214 w 236"/>
                  <a:gd name="T5" fmla="*/ 466 h 466"/>
                  <a:gd name="T6" fmla="*/ 0 w 236"/>
                  <a:gd name="T7" fmla="*/ 10 h 466"/>
                  <a:gd name="T8" fmla="*/ 22 w 236"/>
                  <a:gd name="T9" fmla="*/ 0 h 466"/>
                </a:gdLst>
                <a:ahLst/>
                <a:cxnLst>
                  <a:cxn ang="0">
                    <a:pos x="T0" y="T1"/>
                  </a:cxn>
                  <a:cxn ang="0">
                    <a:pos x="T2" y="T3"/>
                  </a:cxn>
                  <a:cxn ang="0">
                    <a:pos x="T4" y="T5"/>
                  </a:cxn>
                  <a:cxn ang="0">
                    <a:pos x="T6" y="T7"/>
                  </a:cxn>
                  <a:cxn ang="0">
                    <a:pos x="T8" y="T9"/>
                  </a:cxn>
                </a:cxnLst>
                <a:rect l="0" t="0" r="r" b="b"/>
                <a:pathLst>
                  <a:path w="236" h="466">
                    <a:moveTo>
                      <a:pt x="22" y="0"/>
                    </a:moveTo>
                    <a:lnTo>
                      <a:pt x="236" y="456"/>
                    </a:lnTo>
                    <a:lnTo>
                      <a:pt x="214" y="466"/>
                    </a:lnTo>
                    <a:lnTo>
                      <a:pt x="0" y="10"/>
                    </a:lnTo>
                    <a:lnTo>
                      <a:pt x="2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21" name="Freeform 37">
                <a:extLst>
                  <a:ext uri="{FF2B5EF4-FFF2-40B4-BE49-F238E27FC236}">
                    <a16:creationId xmlns:a16="http://schemas.microsoft.com/office/drawing/2014/main" id="{8579FFBC-7EB8-724C-BF68-336D81D05880}"/>
                  </a:ext>
                </a:extLst>
              </p:cNvPr>
              <p:cNvSpPr>
                <a:spLocks/>
              </p:cNvSpPr>
              <p:nvPr/>
            </p:nvSpPr>
            <p:spPr bwMode="auto">
              <a:xfrm>
                <a:off x="17583" y="8831"/>
                <a:ext cx="44" cy="44"/>
              </a:xfrm>
              <a:custGeom>
                <a:avLst/>
                <a:gdLst>
                  <a:gd name="T0" fmla="*/ 0 w 22"/>
                  <a:gd name="T1" fmla="*/ 10 h 10"/>
                  <a:gd name="T2" fmla="*/ 22 w 22"/>
                  <a:gd name="T3" fmla="*/ 0 h 10"/>
                  <a:gd name="T4" fmla="*/ 0 w 22"/>
                  <a:gd name="T5" fmla="*/ 10 h 10"/>
                </a:gdLst>
                <a:ahLst/>
                <a:cxnLst>
                  <a:cxn ang="0">
                    <a:pos x="T0" y="T1"/>
                  </a:cxn>
                  <a:cxn ang="0">
                    <a:pos x="T2" y="T3"/>
                  </a:cxn>
                  <a:cxn ang="0">
                    <a:pos x="T4" y="T5"/>
                  </a:cxn>
                </a:cxnLst>
                <a:rect l="0" t="0" r="r" b="b"/>
                <a:pathLst>
                  <a:path w="22" h="10">
                    <a:moveTo>
                      <a:pt x="0" y="10"/>
                    </a:moveTo>
                    <a:lnTo>
                      <a:pt x="22" y="0"/>
                    </a:lnTo>
                    <a:lnTo>
                      <a:pt x="0" y="1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22" name="Freeform 38">
                <a:extLst>
                  <a:ext uri="{FF2B5EF4-FFF2-40B4-BE49-F238E27FC236}">
                    <a16:creationId xmlns:a16="http://schemas.microsoft.com/office/drawing/2014/main" id="{07FE6439-E185-AB45-8210-4AAF4425BE26}"/>
                  </a:ext>
                </a:extLst>
              </p:cNvPr>
              <p:cNvSpPr>
                <a:spLocks/>
              </p:cNvSpPr>
              <p:nvPr/>
            </p:nvSpPr>
            <p:spPr bwMode="auto">
              <a:xfrm>
                <a:off x="18025" y="9919"/>
                <a:ext cx="96" cy="173"/>
              </a:xfrm>
              <a:custGeom>
                <a:avLst/>
                <a:gdLst>
                  <a:gd name="T0" fmla="*/ 22 w 45"/>
                  <a:gd name="T1" fmla="*/ 0 h 74"/>
                  <a:gd name="T2" fmla="*/ 29 w 45"/>
                  <a:gd name="T3" fmla="*/ 13 h 74"/>
                  <a:gd name="T4" fmla="*/ 34 w 45"/>
                  <a:gd name="T5" fmla="*/ 28 h 74"/>
                  <a:gd name="T6" fmla="*/ 45 w 45"/>
                  <a:gd name="T7" fmla="*/ 67 h 74"/>
                  <a:gd name="T8" fmla="*/ 22 w 45"/>
                  <a:gd name="T9" fmla="*/ 74 h 74"/>
                  <a:gd name="T10" fmla="*/ 11 w 45"/>
                  <a:gd name="T11" fmla="*/ 35 h 74"/>
                  <a:gd name="T12" fmla="*/ 6 w 45"/>
                  <a:gd name="T13" fmla="*/ 20 h 74"/>
                  <a:gd name="T14" fmla="*/ 0 w 45"/>
                  <a:gd name="T15" fmla="*/ 10 h 74"/>
                  <a:gd name="T16" fmla="*/ 22 w 45"/>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74">
                    <a:moveTo>
                      <a:pt x="22" y="0"/>
                    </a:moveTo>
                    <a:lnTo>
                      <a:pt x="29" y="13"/>
                    </a:lnTo>
                    <a:lnTo>
                      <a:pt x="34" y="28"/>
                    </a:lnTo>
                    <a:lnTo>
                      <a:pt x="45" y="67"/>
                    </a:lnTo>
                    <a:lnTo>
                      <a:pt x="22" y="74"/>
                    </a:lnTo>
                    <a:lnTo>
                      <a:pt x="11" y="35"/>
                    </a:lnTo>
                    <a:lnTo>
                      <a:pt x="6" y="20"/>
                    </a:lnTo>
                    <a:lnTo>
                      <a:pt x="0" y="10"/>
                    </a:lnTo>
                    <a:lnTo>
                      <a:pt x="2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23" name="Freeform 39">
                <a:extLst>
                  <a:ext uri="{FF2B5EF4-FFF2-40B4-BE49-F238E27FC236}">
                    <a16:creationId xmlns:a16="http://schemas.microsoft.com/office/drawing/2014/main" id="{D6DA9737-3E08-9E41-80DF-8B1C250653F7}"/>
                  </a:ext>
                </a:extLst>
              </p:cNvPr>
              <p:cNvSpPr>
                <a:spLocks/>
              </p:cNvSpPr>
              <p:nvPr/>
            </p:nvSpPr>
            <p:spPr bwMode="auto">
              <a:xfrm>
                <a:off x="18025" y="9898"/>
                <a:ext cx="47" cy="44"/>
              </a:xfrm>
              <a:custGeom>
                <a:avLst/>
                <a:gdLst>
                  <a:gd name="T0" fmla="*/ 22 w 22"/>
                  <a:gd name="T1" fmla="*/ 0 h 10"/>
                  <a:gd name="T2" fmla="*/ 0 w 22"/>
                  <a:gd name="T3" fmla="*/ 10 h 10"/>
                  <a:gd name="T4" fmla="*/ 22 w 22"/>
                  <a:gd name="T5" fmla="*/ 0 h 10"/>
                </a:gdLst>
                <a:ahLst/>
                <a:cxnLst>
                  <a:cxn ang="0">
                    <a:pos x="T0" y="T1"/>
                  </a:cxn>
                  <a:cxn ang="0">
                    <a:pos x="T2" y="T3"/>
                  </a:cxn>
                  <a:cxn ang="0">
                    <a:pos x="T4" y="T5"/>
                  </a:cxn>
                </a:cxnLst>
                <a:rect l="0" t="0" r="r" b="b"/>
                <a:pathLst>
                  <a:path w="22" h="10">
                    <a:moveTo>
                      <a:pt x="22" y="0"/>
                    </a:moveTo>
                    <a:lnTo>
                      <a:pt x="0" y="10"/>
                    </a:lnTo>
                    <a:lnTo>
                      <a:pt x="2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24" name="Freeform 40">
                <a:extLst>
                  <a:ext uri="{FF2B5EF4-FFF2-40B4-BE49-F238E27FC236}">
                    <a16:creationId xmlns:a16="http://schemas.microsoft.com/office/drawing/2014/main" id="{891C8BF2-34D7-DA4A-B2D0-A0FB364ACD4C}"/>
                  </a:ext>
                </a:extLst>
              </p:cNvPr>
              <p:cNvSpPr>
                <a:spLocks/>
              </p:cNvSpPr>
              <p:nvPr/>
            </p:nvSpPr>
            <p:spPr bwMode="auto">
              <a:xfrm>
                <a:off x="18072" y="10079"/>
                <a:ext cx="70" cy="488"/>
              </a:xfrm>
              <a:custGeom>
                <a:avLst/>
                <a:gdLst>
                  <a:gd name="T0" fmla="*/ 25 w 35"/>
                  <a:gd name="T1" fmla="*/ 0 h 208"/>
                  <a:gd name="T2" fmla="*/ 30 w 35"/>
                  <a:gd name="T3" fmla="*/ 30 h 208"/>
                  <a:gd name="T4" fmla="*/ 32 w 35"/>
                  <a:gd name="T5" fmla="*/ 76 h 208"/>
                  <a:gd name="T6" fmla="*/ 35 w 35"/>
                  <a:gd name="T7" fmla="*/ 208 h 208"/>
                  <a:gd name="T8" fmla="*/ 10 w 35"/>
                  <a:gd name="T9" fmla="*/ 208 h 208"/>
                  <a:gd name="T10" fmla="*/ 8 w 35"/>
                  <a:gd name="T11" fmla="*/ 78 h 208"/>
                  <a:gd name="T12" fmla="*/ 5 w 35"/>
                  <a:gd name="T13" fmla="*/ 33 h 208"/>
                  <a:gd name="T14" fmla="*/ 0 w 35"/>
                  <a:gd name="T15" fmla="*/ 4 h 208"/>
                  <a:gd name="T16" fmla="*/ 25 w 35"/>
                  <a:gd name="T17"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08">
                    <a:moveTo>
                      <a:pt x="25" y="0"/>
                    </a:moveTo>
                    <a:lnTo>
                      <a:pt x="30" y="30"/>
                    </a:lnTo>
                    <a:lnTo>
                      <a:pt x="32" y="76"/>
                    </a:lnTo>
                    <a:lnTo>
                      <a:pt x="35" y="208"/>
                    </a:lnTo>
                    <a:lnTo>
                      <a:pt x="10" y="208"/>
                    </a:lnTo>
                    <a:lnTo>
                      <a:pt x="8" y="78"/>
                    </a:lnTo>
                    <a:lnTo>
                      <a:pt x="5" y="33"/>
                    </a:lnTo>
                    <a:lnTo>
                      <a:pt x="0" y="4"/>
                    </a:lnTo>
                    <a:lnTo>
                      <a:pt x="25"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25" name="Freeform 41">
                <a:extLst>
                  <a:ext uri="{FF2B5EF4-FFF2-40B4-BE49-F238E27FC236}">
                    <a16:creationId xmlns:a16="http://schemas.microsoft.com/office/drawing/2014/main" id="{C3281B35-195D-0A44-8FCB-FCC082994BFE}"/>
                  </a:ext>
                </a:extLst>
              </p:cNvPr>
              <p:cNvSpPr>
                <a:spLocks/>
              </p:cNvSpPr>
              <p:nvPr/>
            </p:nvSpPr>
            <p:spPr bwMode="auto">
              <a:xfrm>
                <a:off x="18072" y="10048"/>
                <a:ext cx="49" cy="44"/>
              </a:xfrm>
              <a:custGeom>
                <a:avLst/>
                <a:gdLst>
                  <a:gd name="T0" fmla="*/ 25 w 25"/>
                  <a:gd name="T1" fmla="*/ 4 h 11"/>
                  <a:gd name="T2" fmla="*/ 23 w 25"/>
                  <a:gd name="T3" fmla="*/ 0 h 11"/>
                  <a:gd name="T4" fmla="*/ 25 w 25"/>
                  <a:gd name="T5" fmla="*/ 6 h 11"/>
                  <a:gd name="T6" fmla="*/ 0 w 25"/>
                  <a:gd name="T7" fmla="*/ 10 h 11"/>
                  <a:gd name="T8" fmla="*/ 2 w 25"/>
                  <a:gd name="T9" fmla="*/ 11 h 11"/>
                  <a:gd name="T10" fmla="*/ 25 w 25"/>
                  <a:gd name="T11" fmla="*/ 4 h 11"/>
                </a:gdLst>
                <a:ahLst/>
                <a:cxnLst>
                  <a:cxn ang="0">
                    <a:pos x="T0" y="T1"/>
                  </a:cxn>
                  <a:cxn ang="0">
                    <a:pos x="T2" y="T3"/>
                  </a:cxn>
                  <a:cxn ang="0">
                    <a:pos x="T4" y="T5"/>
                  </a:cxn>
                  <a:cxn ang="0">
                    <a:pos x="T6" y="T7"/>
                  </a:cxn>
                  <a:cxn ang="0">
                    <a:pos x="T8" y="T9"/>
                  </a:cxn>
                  <a:cxn ang="0">
                    <a:pos x="T10" y="T11"/>
                  </a:cxn>
                </a:cxnLst>
                <a:rect l="0" t="0" r="r" b="b"/>
                <a:pathLst>
                  <a:path w="25" h="11">
                    <a:moveTo>
                      <a:pt x="25" y="4"/>
                    </a:moveTo>
                    <a:lnTo>
                      <a:pt x="23" y="0"/>
                    </a:lnTo>
                    <a:lnTo>
                      <a:pt x="25" y="6"/>
                    </a:lnTo>
                    <a:lnTo>
                      <a:pt x="0" y="10"/>
                    </a:lnTo>
                    <a:lnTo>
                      <a:pt x="2" y="11"/>
                    </a:lnTo>
                    <a:lnTo>
                      <a:pt x="25" y="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26" name="Rectangle 42">
                <a:extLst>
                  <a:ext uri="{FF2B5EF4-FFF2-40B4-BE49-F238E27FC236}">
                    <a16:creationId xmlns:a16="http://schemas.microsoft.com/office/drawing/2014/main" id="{9C30720B-D94B-3748-B556-54F35CD136D5}"/>
                  </a:ext>
                </a:extLst>
              </p:cNvPr>
              <p:cNvSpPr>
                <a:spLocks noChangeArrowheads="1"/>
              </p:cNvSpPr>
              <p:nvPr/>
            </p:nvSpPr>
            <p:spPr bwMode="auto">
              <a:xfrm>
                <a:off x="18093" y="10549"/>
                <a:ext cx="49" cy="44"/>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27" name="Freeform 43">
                <a:extLst>
                  <a:ext uri="{FF2B5EF4-FFF2-40B4-BE49-F238E27FC236}">
                    <a16:creationId xmlns:a16="http://schemas.microsoft.com/office/drawing/2014/main" id="{F94A6195-18CA-6340-BFDA-6457DBC87C81}"/>
                  </a:ext>
                </a:extLst>
              </p:cNvPr>
              <p:cNvSpPr>
                <a:spLocks/>
              </p:cNvSpPr>
              <p:nvPr/>
            </p:nvSpPr>
            <p:spPr bwMode="auto">
              <a:xfrm>
                <a:off x="16927" y="5938"/>
                <a:ext cx="49" cy="44"/>
              </a:xfrm>
              <a:custGeom>
                <a:avLst/>
                <a:gdLst>
                  <a:gd name="T0" fmla="*/ 26 w 26"/>
                  <a:gd name="T1" fmla="*/ 11 h 13"/>
                  <a:gd name="T2" fmla="*/ 24 w 26"/>
                  <a:gd name="T3" fmla="*/ 0 h 13"/>
                  <a:gd name="T4" fmla="*/ 0 w 26"/>
                  <a:gd name="T5" fmla="*/ 2 h 13"/>
                  <a:gd name="T6" fmla="*/ 1 w 26"/>
                  <a:gd name="T7" fmla="*/ 13 h 13"/>
                  <a:gd name="T8" fmla="*/ 26 w 26"/>
                  <a:gd name="T9" fmla="*/ 11 h 13"/>
                </a:gdLst>
                <a:ahLst/>
                <a:cxnLst>
                  <a:cxn ang="0">
                    <a:pos x="T0" y="T1"/>
                  </a:cxn>
                  <a:cxn ang="0">
                    <a:pos x="T2" y="T3"/>
                  </a:cxn>
                  <a:cxn ang="0">
                    <a:pos x="T4" y="T5"/>
                  </a:cxn>
                  <a:cxn ang="0">
                    <a:pos x="T6" y="T7"/>
                  </a:cxn>
                  <a:cxn ang="0">
                    <a:pos x="T8" y="T9"/>
                  </a:cxn>
                </a:cxnLst>
                <a:rect l="0" t="0" r="r" b="b"/>
                <a:pathLst>
                  <a:path w="26" h="13">
                    <a:moveTo>
                      <a:pt x="26" y="11"/>
                    </a:moveTo>
                    <a:lnTo>
                      <a:pt x="24" y="0"/>
                    </a:lnTo>
                    <a:lnTo>
                      <a:pt x="0" y="2"/>
                    </a:lnTo>
                    <a:lnTo>
                      <a:pt x="1" y="13"/>
                    </a:lnTo>
                    <a:lnTo>
                      <a:pt x="26" y="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28" name="Rectangle 44">
                <a:extLst>
                  <a:ext uri="{FF2B5EF4-FFF2-40B4-BE49-F238E27FC236}">
                    <a16:creationId xmlns:a16="http://schemas.microsoft.com/office/drawing/2014/main" id="{1432721B-1845-C64D-BE91-BF65124DED9F}"/>
                  </a:ext>
                </a:extLst>
              </p:cNvPr>
              <p:cNvSpPr>
                <a:spLocks noChangeArrowheads="1"/>
              </p:cNvSpPr>
              <p:nvPr/>
            </p:nvSpPr>
            <p:spPr bwMode="auto">
              <a:xfrm>
                <a:off x="19659" y="8025"/>
                <a:ext cx="49" cy="333"/>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29" name="Freeform 45">
                <a:extLst>
                  <a:ext uri="{FF2B5EF4-FFF2-40B4-BE49-F238E27FC236}">
                    <a16:creationId xmlns:a16="http://schemas.microsoft.com/office/drawing/2014/main" id="{1FDF4CF9-A4E2-CD4E-81DB-1A66848CBF2E}"/>
                  </a:ext>
                </a:extLst>
              </p:cNvPr>
              <p:cNvSpPr>
                <a:spLocks/>
              </p:cNvSpPr>
              <p:nvPr/>
            </p:nvSpPr>
            <p:spPr bwMode="auto">
              <a:xfrm>
                <a:off x="19600" y="8352"/>
                <a:ext cx="108" cy="474"/>
              </a:xfrm>
              <a:custGeom>
                <a:avLst/>
                <a:gdLst>
                  <a:gd name="T0" fmla="*/ 53 w 53"/>
                  <a:gd name="T1" fmla="*/ 3 h 202"/>
                  <a:gd name="T2" fmla="*/ 28 w 53"/>
                  <a:gd name="T3" fmla="*/ 0 h 202"/>
                  <a:gd name="T4" fmla="*/ 0 w 53"/>
                  <a:gd name="T5" fmla="*/ 199 h 202"/>
                  <a:gd name="T6" fmla="*/ 25 w 53"/>
                  <a:gd name="T7" fmla="*/ 202 h 202"/>
                  <a:gd name="T8" fmla="*/ 53 w 53"/>
                  <a:gd name="T9" fmla="*/ 3 h 202"/>
                </a:gdLst>
                <a:ahLst/>
                <a:cxnLst>
                  <a:cxn ang="0">
                    <a:pos x="T0" y="T1"/>
                  </a:cxn>
                  <a:cxn ang="0">
                    <a:pos x="T2" y="T3"/>
                  </a:cxn>
                  <a:cxn ang="0">
                    <a:pos x="T4" y="T5"/>
                  </a:cxn>
                  <a:cxn ang="0">
                    <a:pos x="T6" y="T7"/>
                  </a:cxn>
                  <a:cxn ang="0">
                    <a:pos x="T8" y="T9"/>
                  </a:cxn>
                </a:cxnLst>
                <a:rect l="0" t="0" r="r" b="b"/>
                <a:pathLst>
                  <a:path w="53" h="202">
                    <a:moveTo>
                      <a:pt x="53" y="3"/>
                    </a:moveTo>
                    <a:lnTo>
                      <a:pt x="28" y="0"/>
                    </a:lnTo>
                    <a:lnTo>
                      <a:pt x="0" y="199"/>
                    </a:lnTo>
                    <a:lnTo>
                      <a:pt x="25" y="202"/>
                    </a:lnTo>
                    <a:lnTo>
                      <a:pt x="53"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30" name="Freeform 46">
                <a:extLst>
                  <a:ext uri="{FF2B5EF4-FFF2-40B4-BE49-F238E27FC236}">
                    <a16:creationId xmlns:a16="http://schemas.microsoft.com/office/drawing/2014/main" id="{29DF4274-1B34-DC46-A7FD-5E5092332BC5}"/>
                  </a:ext>
                </a:extLst>
              </p:cNvPr>
              <p:cNvSpPr>
                <a:spLocks/>
              </p:cNvSpPr>
              <p:nvPr/>
            </p:nvSpPr>
            <p:spPr bwMode="auto">
              <a:xfrm>
                <a:off x="19659" y="8316"/>
                <a:ext cx="49" cy="44"/>
              </a:xfrm>
              <a:custGeom>
                <a:avLst/>
                <a:gdLst>
                  <a:gd name="T0" fmla="*/ 26 w 26"/>
                  <a:gd name="T1" fmla="*/ 2 h 3"/>
                  <a:gd name="T2" fmla="*/ 25 w 26"/>
                  <a:gd name="T3" fmla="*/ 3 h 3"/>
                  <a:gd name="T4" fmla="*/ 0 w 26"/>
                  <a:gd name="T5" fmla="*/ 0 h 3"/>
                  <a:gd name="T6" fmla="*/ 2 w 26"/>
                  <a:gd name="T7" fmla="*/ 2 h 3"/>
                  <a:gd name="T8" fmla="*/ 26 w 26"/>
                  <a:gd name="T9" fmla="*/ 2 h 3"/>
                </a:gdLst>
                <a:ahLst/>
                <a:cxnLst>
                  <a:cxn ang="0">
                    <a:pos x="T0" y="T1"/>
                  </a:cxn>
                  <a:cxn ang="0">
                    <a:pos x="T2" y="T3"/>
                  </a:cxn>
                  <a:cxn ang="0">
                    <a:pos x="T4" y="T5"/>
                  </a:cxn>
                  <a:cxn ang="0">
                    <a:pos x="T6" y="T7"/>
                  </a:cxn>
                  <a:cxn ang="0">
                    <a:pos x="T8" y="T9"/>
                  </a:cxn>
                </a:cxnLst>
                <a:rect l="0" t="0" r="r" b="b"/>
                <a:pathLst>
                  <a:path w="26" h="3">
                    <a:moveTo>
                      <a:pt x="26" y="2"/>
                    </a:moveTo>
                    <a:lnTo>
                      <a:pt x="25" y="3"/>
                    </a:lnTo>
                    <a:lnTo>
                      <a:pt x="0" y="0"/>
                    </a:lnTo>
                    <a:lnTo>
                      <a:pt x="2" y="2"/>
                    </a:lnTo>
                    <a:lnTo>
                      <a:pt x="26" y="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31" name="Freeform 47">
                <a:extLst>
                  <a:ext uri="{FF2B5EF4-FFF2-40B4-BE49-F238E27FC236}">
                    <a16:creationId xmlns:a16="http://schemas.microsoft.com/office/drawing/2014/main" id="{B2425610-9D03-4C44-B711-404BF30ECC11}"/>
                  </a:ext>
                </a:extLst>
              </p:cNvPr>
              <p:cNvSpPr>
                <a:spLocks/>
              </p:cNvSpPr>
              <p:nvPr/>
            </p:nvSpPr>
            <p:spPr bwMode="auto">
              <a:xfrm>
                <a:off x="19504" y="8818"/>
                <a:ext cx="145" cy="506"/>
              </a:xfrm>
              <a:custGeom>
                <a:avLst/>
                <a:gdLst>
                  <a:gd name="T0" fmla="*/ 71 w 71"/>
                  <a:gd name="T1" fmla="*/ 4 h 216"/>
                  <a:gd name="T2" fmla="*/ 46 w 71"/>
                  <a:gd name="T3" fmla="*/ 0 h 216"/>
                  <a:gd name="T4" fmla="*/ 0 w 71"/>
                  <a:gd name="T5" fmla="*/ 213 h 216"/>
                  <a:gd name="T6" fmla="*/ 25 w 71"/>
                  <a:gd name="T7" fmla="*/ 216 h 216"/>
                  <a:gd name="T8" fmla="*/ 71 w 71"/>
                  <a:gd name="T9" fmla="*/ 4 h 216"/>
                </a:gdLst>
                <a:ahLst/>
                <a:cxnLst>
                  <a:cxn ang="0">
                    <a:pos x="T0" y="T1"/>
                  </a:cxn>
                  <a:cxn ang="0">
                    <a:pos x="T2" y="T3"/>
                  </a:cxn>
                  <a:cxn ang="0">
                    <a:pos x="T4" y="T5"/>
                  </a:cxn>
                  <a:cxn ang="0">
                    <a:pos x="T6" y="T7"/>
                  </a:cxn>
                  <a:cxn ang="0">
                    <a:pos x="T8" y="T9"/>
                  </a:cxn>
                </a:cxnLst>
                <a:rect l="0" t="0" r="r" b="b"/>
                <a:pathLst>
                  <a:path w="71" h="216">
                    <a:moveTo>
                      <a:pt x="71" y="4"/>
                    </a:moveTo>
                    <a:lnTo>
                      <a:pt x="46" y="0"/>
                    </a:lnTo>
                    <a:lnTo>
                      <a:pt x="0" y="213"/>
                    </a:lnTo>
                    <a:lnTo>
                      <a:pt x="25" y="216"/>
                    </a:lnTo>
                    <a:lnTo>
                      <a:pt x="71" y="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32" name="Freeform 48">
                <a:extLst>
                  <a:ext uri="{FF2B5EF4-FFF2-40B4-BE49-F238E27FC236}">
                    <a16:creationId xmlns:a16="http://schemas.microsoft.com/office/drawing/2014/main" id="{4FFE19D3-9CA9-EF4C-8C21-3E1DA0FF34D1}"/>
                  </a:ext>
                </a:extLst>
              </p:cNvPr>
              <p:cNvSpPr>
                <a:spLocks/>
              </p:cNvSpPr>
              <p:nvPr/>
            </p:nvSpPr>
            <p:spPr bwMode="auto">
              <a:xfrm>
                <a:off x="19600" y="8784"/>
                <a:ext cx="49" cy="44"/>
              </a:xfrm>
              <a:custGeom>
                <a:avLst/>
                <a:gdLst>
                  <a:gd name="T0" fmla="*/ 25 w 25"/>
                  <a:gd name="T1" fmla="*/ 3 h 4"/>
                  <a:gd name="T2" fmla="*/ 25 w 25"/>
                  <a:gd name="T3" fmla="*/ 4 h 4"/>
                  <a:gd name="T4" fmla="*/ 0 w 25"/>
                  <a:gd name="T5" fmla="*/ 0 h 4"/>
                  <a:gd name="T6" fmla="*/ 25 w 25"/>
                  <a:gd name="T7" fmla="*/ 3 h 4"/>
                </a:gdLst>
                <a:ahLst/>
                <a:cxnLst>
                  <a:cxn ang="0">
                    <a:pos x="T0" y="T1"/>
                  </a:cxn>
                  <a:cxn ang="0">
                    <a:pos x="T2" y="T3"/>
                  </a:cxn>
                  <a:cxn ang="0">
                    <a:pos x="T4" y="T5"/>
                  </a:cxn>
                  <a:cxn ang="0">
                    <a:pos x="T6" y="T7"/>
                  </a:cxn>
                </a:cxnLst>
                <a:rect l="0" t="0" r="r" b="b"/>
                <a:pathLst>
                  <a:path w="25" h="4">
                    <a:moveTo>
                      <a:pt x="25" y="3"/>
                    </a:moveTo>
                    <a:lnTo>
                      <a:pt x="25" y="4"/>
                    </a:lnTo>
                    <a:lnTo>
                      <a:pt x="0" y="0"/>
                    </a:lnTo>
                    <a:lnTo>
                      <a:pt x="25"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33" name="Freeform 49">
                <a:extLst>
                  <a:ext uri="{FF2B5EF4-FFF2-40B4-BE49-F238E27FC236}">
                    <a16:creationId xmlns:a16="http://schemas.microsoft.com/office/drawing/2014/main" id="{2F075283-9F37-AE47-B8C9-7D5D9696571F}"/>
                  </a:ext>
                </a:extLst>
              </p:cNvPr>
              <p:cNvSpPr>
                <a:spLocks/>
              </p:cNvSpPr>
              <p:nvPr/>
            </p:nvSpPr>
            <p:spPr bwMode="auto">
              <a:xfrm>
                <a:off x="19495" y="9308"/>
                <a:ext cx="58" cy="44"/>
              </a:xfrm>
              <a:custGeom>
                <a:avLst/>
                <a:gdLst>
                  <a:gd name="T0" fmla="*/ 27 w 27"/>
                  <a:gd name="T1" fmla="*/ 3 h 15"/>
                  <a:gd name="T2" fmla="*/ 24 w 27"/>
                  <a:gd name="T3" fmla="*/ 15 h 15"/>
                  <a:gd name="T4" fmla="*/ 0 w 27"/>
                  <a:gd name="T5" fmla="*/ 11 h 15"/>
                  <a:gd name="T6" fmla="*/ 2 w 27"/>
                  <a:gd name="T7" fmla="*/ 0 h 15"/>
                  <a:gd name="T8" fmla="*/ 27 w 27"/>
                  <a:gd name="T9" fmla="*/ 3 h 15"/>
                </a:gdLst>
                <a:ahLst/>
                <a:cxnLst>
                  <a:cxn ang="0">
                    <a:pos x="T0" y="T1"/>
                  </a:cxn>
                  <a:cxn ang="0">
                    <a:pos x="T2" y="T3"/>
                  </a:cxn>
                  <a:cxn ang="0">
                    <a:pos x="T4" y="T5"/>
                  </a:cxn>
                  <a:cxn ang="0">
                    <a:pos x="T6" y="T7"/>
                  </a:cxn>
                  <a:cxn ang="0">
                    <a:pos x="T8" y="T9"/>
                  </a:cxn>
                </a:cxnLst>
                <a:rect l="0" t="0" r="r" b="b"/>
                <a:pathLst>
                  <a:path w="27" h="15">
                    <a:moveTo>
                      <a:pt x="27" y="3"/>
                    </a:moveTo>
                    <a:lnTo>
                      <a:pt x="24" y="15"/>
                    </a:lnTo>
                    <a:lnTo>
                      <a:pt x="0" y="11"/>
                    </a:lnTo>
                    <a:lnTo>
                      <a:pt x="2" y="0"/>
                    </a:lnTo>
                    <a:lnTo>
                      <a:pt x="27"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34" name="Rectangle 50">
                <a:extLst>
                  <a:ext uri="{FF2B5EF4-FFF2-40B4-BE49-F238E27FC236}">
                    <a16:creationId xmlns:a16="http://schemas.microsoft.com/office/drawing/2014/main" id="{F124661C-CDA3-3747-87EB-E3CA59A17801}"/>
                  </a:ext>
                </a:extLst>
              </p:cNvPr>
              <p:cNvSpPr>
                <a:spLocks noChangeArrowheads="1"/>
              </p:cNvSpPr>
              <p:nvPr/>
            </p:nvSpPr>
            <p:spPr bwMode="auto">
              <a:xfrm>
                <a:off x="19659" y="7981"/>
                <a:ext cx="49" cy="44"/>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35" name="Rectangle 51">
                <a:extLst>
                  <a:ext uri="{FF2B5EF4-FFF2-40B4-BE49-F238E27FC236}">
                    <a16:creationId xmlns:a16="http://schemas.microsoft.com/office/drawing/2014/main" id="{7C251280-219D-E242-979D-FACDD4FC45F3}"/>
                  </a:ext>
                </a:extLst>
              </p:cNvPr>
              <p:cNvSpPr>
                <a:spLocks noChangeArrowheads="1"/>
              </p:cNvSpPr>
              <p:nvPr/>
            </p:nvSpPr>
            <p:spPr bwMode="auto">
              <a:xfrm>
                <a:off x="19504" y="12045"/>
                <a:ext cx="49" cy="661"/>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36" name="Freeform 52">
                <a:extLst>
                  <a:ext uri="{FF2B5EF4-FFF2-40B4-BE49-F238E27FC236}">
                    <a16:creationId xmlns:a16="http://schemas.microsoft.com/office/drawing/2014/main" id="{C1B78A45-4E92-BE4C-A94C-CE5C081CFA67}"/>
                  </a:ext>
                </a:extLst>
              </p:cNvPr>
              <p:cNvSpPr>
                <a:spLocks/>
              </p:cNvSpPr>
              <p:nvPr/>
            </p:nvSpPr>
            <p:spPr bwMode="auto">
              <a:xfrm>
                <a:off x="19479" y="12702"/>
                <a:ext cx="74" cy="262"/>
              </a:xfrm>
              <a:custGeom>
                <a:avLst/>
                <a:gdLst>
                  <a:gd name="T0" fmla="*/ 36 w 36"/>
                  <a:gd name="T1" fmla="*/ 2 h 112"/>
                  <a:gd name="T2" fmla="*/ 11 w 36"/>
                  <a:gd name="T3" fmla="*/ 0 h 112"/>
                  <a:gd name="T4" fmla="*/ 0 w 36"/>
                  <a:gd name="T5" fmla="*/ 110 h 112"/>
                  <a:gd name="T6" fmla="*/ 24 w 36"/>
                  <a:gd name="T7" fmla="*/ 112 h 112"/>
                  <a:gd name="T8" fmla="*/ 36 w 36"/>
                  <a:gd name="T9" fmla="*/ 2 h 112"/>
                </a:gdLst>
                <a:ahLst/>
                <a:cxnLst>
                  <a:cxn ang="0">
                    <a:pos x="T0" y="T1"/>
                  </a:cxn>
                  <a:cxn ang="0">
                    <a:pos x="T2" y="T3"/>
                  </a:cxn>
                  <a:cxn ang="0">
                    <a:pos x="T4" y="T5"/>
                  </a:cxn>
                  <a:cxn ang="0">
                    <a:pos x="T6" y="T7"/>
                  </a:cxn>
                  <a:cxn ang="0">
                    <a:pos x="T8" y="T9"/>
                  </a:cxn>
                </a:cxnLst>
                <a:rect l="0" t="0" r="r" b="b"/>
                <a:pathLst>
                  <a:path w="36" h="112">
                    <a:moveTo>
                      <a:pt x="36" y="2"/>
                    </a:moveTo>
                    <a:lnTo>
                      <a:pt x="11" y="0"/>
                    </a:lnTo>
                    <a:lnTo>
                      <a:pt x="0" y="110"/>
                    </a:lnTo>
                    <a:lnTo>
                      <a:pt x="24" y="112"/>
                    </a:lnTo>
                    <a:lnTo>
                      <a:pt x="36" y="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37" name="Freeform 53">
                <a:extLst>
                  <a:ext uri="{FF2B5EF4-FFF2-40B4-BE49-F238E27FC236}">
                    <a16:creationId xmlns:a16="http://schemas.microsoft.com/office/drawing/2014/main" id="{598075E5-F695-4548-92B4-33549C283E94}"/>
                  </a:ext>
                </a:extLst>
              </p:cNvPr>
              <p:cNvSpPr>
                <a:spLocks/>
              </p:cNvSpPr>
              <p:nvPr/>
            </p:nvSpPr>
            <p:spPr bwMode="auto">
              <a:xfrm>
                <a:off x="19504" y="12662"/>
                <a:ext cx="49" cy="44"/>
              </a:xfrm>
              <a:custGeom>
                <a:avLst/>
                <a:gdLst>
                  <a:gd name="T0" fmla="*/ 26 w 26"/>
                  <a:gd name="T1" fmla="*/ 2 h 2"/>
                  <a:gd name="T2" fmla="*/ 25 w 26"/>
                  <a:gd name="T3" fmla="*/ 2 h 2"/>
                  <a:gd name="T4" fmla="*/ 0 w 26"/>
                  <a:gd name="T5" fmla="*/ 0 h 2"/>
                  <a:gd name="T6" fmla="*/ 2 w 26"/>
                  <a:gd name="T7" fmla="*/ 2 h 2"/>
                  <a:gd name="T8" fmla="*/ 26 w 26"/>
                  <a:gd name="T9" fmla="*/ 2 h 2"/>
                </a:gdLst>
                <a:ahLst/>
                <a:cxnLst>
                  <a:cxn ang="0">
                    <a:pos x="T0" y="T1"/>
                  </a:cxn>
                  <a:cxn ang="0">
                    <a:pos x="T2" y="T3"/>
                  </a:cxn>
                  <a:cxn ang="0">
                    <a:pos x="T4" y="T5"/>
                  </a:cxn>
                  <a:cxn ang="0">
                    <a:pos x="T6" y="T7"/>
                  </a:cxn>
                  <a:cxn ang="0">
                    <a:pos x="T8" y="T9"/>
                  </a:cxn>
                </a:cxnLst>
                <a:rect l="0" t="0" r="r" b="b"/>
                <a:pathLst>
                  <a:path w="26" h="2">
                    <a:moveTo>
                      <a:pt x="26" y="2"/>
                    </a:moveTo>
                    <a:lnTo>
                      <a:pt x="25" y="2"/>
                    </a:lnTo>
                    <a:lnTo>
                      <a:pt x="0" y="0"/>
                    </a:lnTo>
                    <a:lnTo>
                      <a:pt x="2" y="2"/>
                    </a:lnTo>
                    <a:lnTo>
                      <a:pt x="26" y="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38" name="Freeform 54">
                <a:extLst>
                  <a:ext uri="{FF2B5EF4-FFF2-40B4-BE49-F238E27FC236}">
                    <a16:creationId xmlns:a16="http://schemas.microsoft.com/office/drawing/2014/main" id="{F6F659DC-6021-AC42-8F9E-D86FB72F2FC5}"/>
                  </a:ext>
                </a:extLst>
              </p:cNvPr>
              <p:cNvSpPr>
                <a:spLocks/>
              </p:cNvSpPr>
              <p:nvPr/>
            </p:nvSpPr>
            <p:spPr bwMode="auto">
              <a:xfrm>
                <a:off x="19415" y="12957"/>
                <a:ext cx="113" cy="299"/>
              </a:xfrm>
              <a:custGeom>
                <a:avLst/>
                <a:gdLst>
                  <a:gd name="T0" fmla="*/ 55 w 55"/>
                  <a:gd name="T1" fmla="*/ 6 h 128"/>
                  <a:gd name="T2" fmla="*/ 32 w 55"/>
                  <a:gd name="T3" fmla="*/ 0 h 128"/>
                  <a:gd name="T4" fmla="*/ 0 w 55"/>
                  <a:gd name="T5" fmla="*/ 122 h 128"/>
                  <a:gd name="T6" fmla="*/ 23 w 55"/>
                  <a:gd name="T7" fmla="*/ 128 h 128"/>
                  <a:gd name="T8" fmla="*/ 55 w 55"/>
                  <a:gd name="T9" fmla="*/ 6 h 128"/>
                </a:gdLst>
                <a:ahLst/>
                <a:cxnLst>
                  <a:cxn ang="0">
                    <a:pos x="T0" y="T1"/>
                  </a:cxn>
                  <a:cxn ang="0">
                    <a:pos x="T2" y="T3"/>
                  </a:cxn>
                  <a:cxn ang="0">
                    <a:pos x="T4" y="T5"/>
                  </a:cxn>
                  <a:cxn ang="0">
                    <a:pos x="T6" y="T7"/>
                  </a:cxn>
                  <a:cxn ang="0">
                    <a:pos x="T8" y="T9"/>
                  </a:cxn>
                </a:cxnLst>
                <a:rect l="0" t="0" r="r" b="b"/>
                <a:pathLst>
                  <a:path w="55" h="128">
                    <a:moveTo>
                      <a:pt x="55" y="6"/>
                    </a:moveTo>
                    <a:lnTo>
                      <a:pt x="32" y="0"/>
                    </a:lnTo>
                    <a:lnTo>
                      <a:pt x="0" y="122"/>
                    </a:lnTo>
                    <a:lnTo>
                      <a:pt x="23" y="128"/>
                    </a:lnTo>
                    <a:lnTo>
                      <a:pt x="55" y="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39" name="Freeform 55">
                <a:extLst>
                  <a:ext uri="{FF2B5EF4-FFF2-40B4-BE49-F238E27FC236}">
                    <a16:creationId xmlns:a16="http://schemas.microsoft.com/office/drawing/2014/main" id="{1D21E813-D6CE-684C-8D12-55DD0AA4B258}"/>
                  </a:ext>
                </a:extLst>
              </p:cNvPr>
              <p:cNvSpPr>
                <a:spLocks/>
              </p:cNvSpPr>
              <p:nvPr/>
            </p:nvSpPr>
            <p:spPr bwMode="auto">
              <a:xfrm>
                <a:off x="19479" y="12934"/>
                <a:ext cx="49" cy="44"/>
              </a:xfrm>
              <a:custGeom>
                <a:avLst/>
                <a:gdLst>
                  <a:gd name="T0" fmla="*/ 24 w 24"/>
                  <a:gd name="T1" fmla="*/ 3 h 9"/>
                  <a:gd name="T2" fmla="*/ 24 w 24"/>
                  <a:gd name="T3" fmla="*/ 9 h 9"/>
                  <a:gd name="T4" fmla="*/ 24 w 24"/>
                  <a:gd name="T5" fmla="*/ 6 h 9"/>
                  <a:gd name="T6" fmla="*/ 1 w 24"/>
                  <a:gd name="T7" fmla="*/ 0 h 9"/>
                  <a:gd name="T8" fmla="*/ 0 w 24"/>
                  <a:gd name="T9" fmla="*/ 1 h 9"/>
                  <a:gd name="T10" fmla="*/ 24 w 24"/>
                  <a:gd name="T11" fmla="*/ 3 h 9"/>
                </a:gdLst>
                <a:ahLst/>
                <a:cxnLst>
                  <a:cxn ang="0">
                    <a:pos x="T0" y="T1"/>
                  </a:cxn>
                  <a:cxn ang="0">
                    <a:pos x="T2" y="T3"/>
                  </a:cxn>
                  <a:cxn ang="0">
                    <a:pos x="T4" y="T5"/>
                  </a:cxn>
                  <a:cxn ang="0">
                    <a:pos x="T6" y="T7"/>
                  </a:cxn>
                  <a:cxn ang="0">
                    <a:pos x="T8" y="T9"/>
                  </a:cxn>
                  <a:cxn ang="0">
                    <a:pos x="T10" y="T11"/>
                  </a:cxn>
                </a:cxnLst>
                <a:rect l="0" t="0" r="r" b="b"/>
                <a:pathLst>
                  <a:path w="24" h="9">
                    <a:moveTo>
                      <a:pt x="24" y="3"/>
                    </a:moveTo>
                    <a:lnTo>
                      <a:pt x="24" y="9"/>
                    </a:lnTo>
                    <a:lnTo>
                      <a:pt x="24" y="6"/>
                    </a:lnTo>
                    <a:lnTo>
                      <a:pt x="1" y="0"/>
                    </a:lnTo>
                    <a:lnTo>
                      <a:pt x="0" y="1"/>
                    </a:lnTo>
                    <a:lnTo>
                      <a:pt x="24"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40" name="Freeform 56">
                <a:extLst>
                  <a:ext uri="{FF2B5EF4-FFF2-40B4-BE49-F238E27FC236}">
                    <a16:creationId xmlns:a16="http://schemas.microsoft.com/office/drawing/2014/main" id="{F551CA80-E583-574B-A849-B3C05B267F5C}"/>
                  </a:ext>
                </a:extLst>
              </p:cNvPr>
              <p:cNvSpPr>
                <a:spLocks/>
              </p:cNvSpPr>
              <p:nvPr/>
            </p:nvSpPr>
            <p:spPr bwMode="auto">
              <a:xfrm>
                <a:off x="19282" y="13237"/>
                <a:ext cx="179" cy="513"/>
              </a:xfrm>
              <a:custGeom>
                <a:avLst/>
                <a:gdLst>
                  <a:gd name="T0" fmla="*/ 87 w 87"/>
                  <a:gd name="T1" fmla="*/ 8 h 219"/>
                  <a:gd name="T2" fmla="*/ 64 w 87"/>
                  <a:gd name="T3" fmla="*/ 0 h 219"/>
                  <a:gd name="T4" fmla="*/ 0 w 87"/>
                  <a:gd name="T5" fmla="*/ 212 h 219"/>
                  <a:gd name="T6" fmla="*/ 23 w 87"/>
                  <a:gd name="T7" fmla="*/ 219 h 219"/>
                  <a:gd name="T8" fmla="*/ 87 w 87"/>
                  <a:gd name="T9" fmla="*/ 8 h 219"/>
                </a:gdLst>
                <a:ahLst/>
                <a:cxnLst>
                  <a:cxn ang="0">
                    <a:pos x="T0" y="T1"/>
                  </a:cxn>
                  <a:cxn ang="0">
                    <a:pos x="T2" y="T3"/>
                  </a:cxn>
                  <a:cxn ang="0">
                    <a:pos x="T4" y="T5"/>
                  </a:cxn>
                  <a:cxn ang="0">
                    <a:pos x="T6" y="T7"/>
                  </a:cxn>
                  <a:cxn ang="0">
                    <a:pos x="T8" y="T9"/>
                  </a:cxn>
                </a:cxnLst>
                <a:rect l="0" t="0" r="r" b="b"/>
                <a:pathLst>
                  <a:path w="87" h="219">
                    <a:moveTo>
                      <a:pt x="87" y="8"/>
                    </a:moveTo>
                    <a:lnTo>
                      <a:pt x="64" y="0"/>
                    </a:lnTo>
                    <a:lnTo>
                      <a:pt x="0" y="212"/>
                    </a:lnTo>
                    <a:lnTo>
                      <a:pt x="23" y="219"/>
                    </a:lnTo>
                    <a:lnTo>
                      <a:pt x="87" y="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41" name="Freeform 57">
                <a:extLst>
                  <a:ext uri="{FF2B5EF4-FFF2-40B4-BE49-F238E27FC236}">
                    <a16:creationId xmlns:a16="http://schemas.microsoft.com/office/drawing/2014/main" id="{BC64DF61-8748-C047-8A24-338126DBFA99}"/>
                  </a:ext>
                </a:extLst>
              </p:cNvPr>
              <p:cNvSpPr>
                <a:spLocks/>
              </p:cNvSpPr>
              <p:nvPr/>
            </p:nvSpPr>
            <p:spPr bwMode="auto">
              <a:xfrm>
                <a:off x="19415" y="13212"/>
                <a:ext cx="47" cy="44"/>
              </a:xfrm>
              <a:custGeom>
                <a:avLst/>
                <a:gdLst>
                  <a:gd name="T0" fmla="*/ 23 w 23"/>
                  <a:gd name="T1" fmla="*/ 8 h 8"/>
                  <a:gd name="T2" fmla="*/ 0 w 23"/>
                  <a:gd name="T3" fmla="*/ 0 h 8"/>
                  <a:gd name="T4" fmla="*/ 0 w 23"/>
                  <a:gd name="T5" fmla="*/ 2 h 8"/>
                  <a:gd name="T6" fmla="*/ 23 w 23"/>
                  <a:gd name="T7" fmla="*/ 8 h 8"/>
                </a:gdLst>
                <a:ahLst/>
                <a:cxnLst>
                  <a:cxn ang="0">
                    <a:pos x="T0" y="T1"/>
                  </a:cxn>
                  <a:cxn ang="0">
                    <a:pos x="T2" y="T3"/>
                  </a:cxn>
                  <a:cxn ang="0">
                    <a:pos x="T4" y="T5"/>
                  </a:cxn>
                  <a:cxn ang="0">
                    <a:pos x="T6" y="T7"/>
                  </a:cxn>
                </a:cxnLst>
                <a:rect l="0" t="0" r="r" b="b"/>
                <a:pathLst>
                  <a:path w="23" h="8">
                    <a:moveTo>
                      <a:pt x="23" y="8"/>
                    </a:moveTo>
                    <a:lnTo>
                      <a:pt x="0" y="0"/>
                    </a:lnTo>
                    <a:lnTo>
                      <a:pt x="0" y="2"/>
                    </a:lnTo>
                    <a:lnTo>
                      <a:pt x="23" y="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42" name="Rectangle 58">
                <a:extLst>
                  <a:ext uri="{FF2B5EF4-FFF2-40B4-BE49-F238E27FC236}">
                    <a16:creationId xmlns:a16="http://schemas.microsoft.com/office/drawing/2014/main" id="{3C9A6A76-A439-1A45-96F1-BDC801322B14}"/>
                  </a:ext>
                </a:extLst>
              </p:cNvPr>
              <p:cNvSpPr>
                <a:spLocks noChangeArrowheads="1"/>
              </p:cNvSpPr>
              <p:nvPr/>
            </p:nvSpPr>
            <p:spPr bwMode="auto">
              <a:xfrm>
                <a:off x="19504" y="12002"/>
                <a:ext cx="49" cy="44"/>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43" name="Rectangle 59">
                <a:extLst>
                  <a:ext uri="{FF2B5EF4-FFF2-40B4-BE49-F238E27FC236}">
                    <a16:creationId xmlns:a16="http://schemas.microsoft.com/office/drawing/2014/main" id="{235815C3-7A6C-8A4B-82E9-FE6DA9C7B899}"/>
                  </a:ext>
                </a:extLst>
              </p:cNvPr>
              <p:cNvSpPr>
                <a:spLocks noChangeArrowheads="1"/>
              </p:cNvSpPr>
              <p:nvPr/>
            </p:nvSpPr>
            <p:spPr bwMode="auto">
              <a:xfrm>
                <a:off x="19149" y="11131"/>
                <a:ext cx="49" cy="211"/>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44" name="Freeform 60">
                <a:extLst>
                  <a:ext uri="{FF2B5EF4-FFF2-40B4-BE49-F238E27FC236}">
                    <a16:creationId xmlns:a16="http://schemas.microsoft.com/office/drawing/2014/main" id="{2C9137E2-B27A-AA4B-8508-58406AFE6220}"/>
                  </a:ext>
                </a:extLst>
              </p:cNvPr>
              <p:cNvSpPr>
                <a:spLocks/>
              </p:cNvSpPr>
              <p:nvPr/>
            </p:nvSpPr>
            <p:spPr bwMode="auto">
              <a:xfrm>
                <a:off x="19149" y="11335"/>
                <a:ext cx="112" cy="323"/>
              </a:xfrm>
              <a:custGeom>
                <a:avLst/>
                <a:gdLst>
                  <a:gd name="T0" fmla="*/ 23 w 55"/>
                  <a:gd name="T1" fmla="*/ 0 h 138"/>
                  <a:gd name="T2" fmla="*/ 0 w 55"/>
                  <a:gd name="T3" fmla="*/ 7 h 138"/>
                  <a:gd name="T4" fmla="*/ 32 w 55"/>
                  <a:gd name="T5" fmla="*/ 138 h 138"/>
                  <a:gd name="T6" fmla="*/ 55 w 55"/>
                  <a:gd name="T7" fmla="*/ 132 h 138"/>
                  <a:gd name="T8" fmla="*/ 23 w 55"/>
                  <a:gd name="T9" fmla="*/ 0 h 138"/>
                </a:gdLst>
                <a:ahLst/>
                <a:cxnLst>
                  <a:cxn ang="0">
                    <a:pos x="T0" y="T1"/>
                  </a:cxn>
                  <a:cxn ang="0">
                    <a:pos x="T2" y="T3"/>
                  </a:cxn>
                  <a:cxn ang="0">
                    <a:pos x="T4" y="T5"/>
                  </a:cxn>
                  <a:cxn ang="0">
                    <a:pos x="T6" y="T7"/>
                  </a:cxn>
                  <a:cxn ang="0">
                    <a:pos x="T8" y="T9"/>
                  </a:cxn>
                </a:cxnLst>
                <a:rect l="0" t="0" r="r" b="b"/>
                <a:pathLst>
                  <a:path w="55" h="138">
                    <a:moveTo>
                      <a:pt x="23" y="0"/>
                    </a:moveTo>
                    <a:lnTo>
                      <a:pt x="0" y="7"/>
                    </a:lnTo>
                    <a:lnTo>
                      <a:pt x="32" y="138"/>
                    </a:lnTo>
                    <a:lnTo>
                      <a:pt x="55" y="132"/>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45" name="Freeform 61">
                <a:extLst>
                  <a:ext uri="{FF2B5EF4-FFF2-40B4-BE49-F238E27FC236}">
                    <a16:creationId xmlns:a16="http://schemas.microsoft.com/office/drawing/2014/main" id="{1725882B-5484-8749-9AFB-5B2A54CCCC1E}"/>
                  </a:ext>
                </a:extLst>
              </p:cNvPr>
              <p:cNvSpPr>
                <a:spLocks/>
              </p:cNvSpPr>
              <p:nvPr/>
            </p:nvSpPr>
            <p:spPr bwMode="auto">
              <a:xfrm>
                <a:off x="19149" y="11307"/>
                <a:ext cx="49" cy="44"/>
              </a:xfrm>
              <a:custGeom>
                <a:avLst/>
                <a:gdLst>
                  <a:gd name="T0" fmla="*/ 0 w 25"/>
                  <a:gd name="T1" fmla="*/ 3 h 7"/>
                  <a:gd name="T2" fmla="*/ 0 w 25"/>
                  <a:gd name="T3" fmla="*/ 7 h 7"/>
                  <a:gd name="T4" fmla="*/ 23 w 25"/>
                  <a:gd name="T5" fmla="*/ 0 h 7"/>
                  <a:gd name="T6" fmla="*/ 25 w 25"/>
                  <a:gd name="T7" fmla="*/ 3 h 7"/>
                  <a:gd name="T8" fmla="*/ 0 w 25"/>
                  <a:gd name="T9" fmla="*/ 3 h 7"/>
                </a:gdLst>
                <a:ahLst/>
                <a:cxnLst>
                  <a:cxn ang="0">
                    <a:pos x="T0" y="T1"/>
                  </a:cxn>
                  <a:cxn ang="0">
                    <a:pos x="T2" y="T3"/>
                  </a:cxn>
                  <a:cxn ang="0">
                    <a:pos x="T4" y="T5"/>
                  </a:cxn>
                  <a:cxn ang="0">
                    <a:pos x="T6" y="T7"/>
                  </a:cxn>
                  <a:cxn ang="0">
                    <a:pos x="T8" y="T9"/>
                  </a:cxn>
                </a:cxnLst>
                <a:rect l="0" t="0" r="r" b="b"/>
                <a:pathLst>
                  <a:path w="25" h="7">
                    <a:moveTo>
                      <a:pt x="0" y="3"/>
                    </a:moveTo>
                    <a:lnTo>
                      <a:pt x="0" y="7"/>
                    </a:lnTo>
                    <a:lnTo>
                      <a:pt x="23" y="0"/>
                    </a:lnTo>
                    <a:lnTo>
                      <a:pt x="25" y="3"/>
                    </a:lnTo>
                    <a:lnTo>
                      <a:pt x="0"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46" name="Freeform 62">
                <a:extLst>
                  <a:ext uri="{FF2B5EF4-FFF2-40B4-BE49-F238E27FC236}">
                    <a16:creationId xmlns:a16="http://schemas.microsoft.com/office/drawing/2014/main" id="{E8DE1329-DE4C-0840-A805-D379CBC3CD2B}"/>
                  </a:ext>
                </a:extLst>
              </p:cNvPr>
              <p:cNvSpPr>
                <a:spLocks/>
              </p:cNvSpPr>
              <p:nvPr/>
            </p:nvSpPr>
            <p:spPr bwMode="auto">
              <a:xfrm>
                <a:off x="19214" y="11641"/>
                <a:ext cx="158" cy="344"/>
              </a:xfrm>
              <a:custGeom>
                <a:avLst/>
                <a:gdLst>
                  <a:gd name="T0" fmla="*/ 23 w 77"/>
                  <a:gd name="T1" fmla="*/ 0 h 147"/>
                  <a:gd name="T2" fmla="*/ 0 w 77"/>
                  <a:gd name="T3" fmla="*/ 7 h 147"/>
                  <a:gd name="T4" fmla="*/ 54 w 77"/>
                  <a:gd name="T5" fmla="*/ 147 h 147"/>
                  <a:gd name="T6" fmla="*/ 77 w 77"/>
                  <a:gd name="T7" fmla="*/ 140 h 147"/>
                  <a:gd name="T8" fmla="*/ 23 w 77"/>
                  <a:gd name="T9" fmla="*/ 0 h 147"/>
                </a:gdLst>
                <a:ahLst/>
                <a:cxnLst>
                  <a:cxn ang="0">
                    <a:pos x="T0" y="T1"/>
                  </a:cxn>
                  <a:cxn ang="0">
                    <a:pos x="T2" y="T3"/>
                  </a:cxn>
                  <a:cxn ang="0">
                    <a:pos x="T4" y="T5"/>
                  </a:cxn>
                  <a:cxn ang="0">
                    <a:pos x="T6" y="T7"/>
                  </a:cxn>
                  <a:cxn ang="0">
                    <a:pos x="T8" y="T9"/>
                  </a:cxn>
                </a:cxnLst>
                <a:rect l="0" t="0" r="r" b="b"/>
                <a:pathLst>
                  <a:path w="77" h="147">
                    <a:moveTo>
                      <a:pt x="23" y="0"/>
                    </a:moveTo>
                    <a:lnTo>
                      <a:pt x="0" y="7"/>
                    </a:lnTo>
                    <a:lnTo>
                      <a:pt x="54" y="147"/>
                    </a:lnTo>
                    <a:lnTo>
                      <a:pt x="77" y="140"/>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47" name="Freeform 63">
                <a:extLst>
                  <a:ext uri="{FF2B5EF4-FFF2-40B4-BE49-F238E27FC236}">
                    <a16:creationId xmlns:a16="http://schemas.microsoft.com/office/drawing/2014/main" id="{EEA206EE-5ED1-1246-ABB3-18B696991B65}"/>
                  </a:ext>
                </a:extLst>
              </p:cNvPr>
              <p:cNvSpPr>
                <a:spLocks/>
              </p:cNvSpPr>
              <p:nvPr/>
            </p:nvSpPr>
            <p:spPr bwMode="auto">
              <a:xfrm>
                <a:off x="19214" y="11614"/>
                <a:ext cx="47" cy="44"/>
              </a:xfrm>
              <a:custGeom>
                <a:avLst/>
                <a:gdLst>
                  <a:gd name="T0" fmla="*/ 0 w 23"/>
                  <a:gd name="T1" fmla="*/ 7 h 7"/>
                  <a:gd name="T2" fmla="*/ 23 w 23"/>
                  <a:gd name="T3" fmla="*/ 0 h 7"/>
                  <a:gd name="T4" fmla="*/ 23 w 23"/>
                  <a:gd name="T5" fmla="*/ 1 h 7"/>
                  <a:gd name="T6" fmla="*/ 0 w 23"/>
                  <a:gd name="T7" fmla="*/ 7 h 7"/>
                </a:gdLst>
                <a:ahLst/>
                <a:cxnLst>
                  <a:cxn ang="0">
                    <a:pos x="T0" y="T1"/>
                  </a:cxn>
                  <a:cxn ang="0">
                    <a:pos x="T2" y="T3"/>
                  </a:cxn>
                  <a:cxn ang="0">
                    <a:pos x="T4" y="T5"/>
                  </a:cxn>
                  <a:cxn ang="0">
                    <a:pos x="T6" y="T7"/>
                  </a:cxn>
                </a:cxnLst>
                <a:rect l="0" t="0" r="r" b="b"/>
                <a:pathLst>
                  <a:path w="23" h="7">
                    <a:moveTo>
                      <a:pt x="0" y="7"/>
                    </a:moveTo>
                    <a:lnTo>
                      <a:pt x="23" y="0"/>
                    </a:lnTo>
                    <a:lnTo>
                      <a:pt x="23" y="1"/>
                    </a:lnTo>
                    <a:lnTo>
                      <a:pt x="0" y="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48" name="Freeform 64">
                <a:extLst>
                  <a:ext uri="{FF2B5EF4-FFF2-40B4-BE49-F238E27FC236}">
                    <a16:creationId xmlns:a16="http://schemas.microsoft.com/office/drawing/2014/main" id="{A7CC8199-E521-1242-8F25-57AB0B19B598}"/>
                  </a:ext>
                </a:extLst>
              </p:cNvPr>
              <p:cNvSpPr>
                <a:spLocks/>
              </p:cNvSpPr>
              <p:nvPr/>
            </p:nvSpPr>
            <p:spPr bwMode="auto">
              <a:xfrm>
                <a:off x="19324" y="11964"/>
                <a:ext cx="158" cy="263"/>
              </a:xfrm>
              <a:custGeom>
                <a:avLst/>
                <a:gdLst>
                  <a:gd name="T0" fmla="*/ 22 w 75"/>
                  <a:gd name="T1" fmla="*/ 0 h 112"/>
                  <a:gd name="T2" fmla="*/ 0 w 75"/>
                  <a:gd name="T3" fmla="*/ 12 h 112"/>
                  <a:gd name="T4" fmla="*/ 54 w 75"/>
                  <a:gd name="T5" fmla="*/ 112 h 112"/>
                  <a:gd name="T6" fmla="*/ 75 w 75"/>
                  <a:gd name="T7" fmla="*/ 100 h 112"/>
                  <a:gd name="T8" fmla="*/ 22 w 75"/>
                  <a:gd name="T9" fmla="*/ 0 h 112"/>
                </a:gdLst>
                <a:ahLst/>
                <a:cxnLst>
                  <a:cxn ang="0">
                    <a:pos x="T0" y="T1"/>
                  </a:cxn>
                  <a:cxn ang="0">
                    <a:pos x="T2" y="T3"/>
                  </a:cxn>
                  <a:cxn ang="0">
                    <a:pos x="T4" y="T5"/>
                  </a:cxn>
                  <a:cxn ang="0">
                    <a:pos x="T6" y="T7"/>
                  </a:cxn>
                  <a:cxn ang="0">
                    <a:pos x="T8" y="T9"/>
                  </a:cxn>
                </a:cxnLst>
                <a:rect l="0" t="0" r="r" b="b"/>
                <a:pathLst>
                  <a:path w="75" h="112">
                    <a:moveTo>
                      <a:pt x="22" y="0"/>
                    </a:moveTo>
                    <a:lnTo>
                      <a:pt x="0" y="12"/>
                    </a:lnTo>
                    <a:lnTo>
                      <a:pt x="54" y="112"/>
                    </a:lnTo>
                    <a:lnTo>
                      <a:pt x="75" y="100"/>
                    </a:lnTo>
                    <a:lnTo>
                      <a:pt x="2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49" name="Freeform 65">
                <a:extLst>
                  <a:ext uri="{FF2B5EF4-FFF2-40B4-BE49-F238E27FC236}">
                    <a16:creationId xmlns:a16="http://schemas.microsoft.com/office/drawing/2014/main" id="{AAA5C67C-79E9-6340-B0EC-38CAA290FE15}"/>
                  </a:ext>
                </a:extLst>
              </p:cNvPr>
              <p:cNvSpPr>
                <a:spLocks/>
              </p:cNvSpPr>
              <p:nvPr/>
            </p:nvSpPr>
            <p:spPr bwMode="auto">
              <a:xfrm>
                <a:off x="19324" y="11963"/>
                <a:ext cx="49" cy="44"/>
              </a:xfrm>
              <a:custGeom>
                <a:avLst/>
                <a:gdLst>
                  <a:gd name="T0" fmla="*/ 0 w 23"/>
                  <a:gd name="T1" fmla="*/ 9 h 18"/>
                  <a:gd name="T2" fmla="*/ 4 w 23"/>
                  <a:gd name="T3" fmla="*/ 18 h 18"/>
                  <a:gd name="T4" fmla="*/ 0 w 23"/>
                  <a:gd name="T5" fmla="*/ 12 h 18"/>
                  <a:gd name="T6" fmla="*/ 22 w 23"/>
                  <a:gd name="T7" fmla="*/ 0 h 18"/>
                  <a:gd name="T8" fmla="*/ 23 w 23"/>
                  <a:gd name="T9" fmla="*/ 2 h 18"/>
                  <a:gd name="T10" fmla="*/ 0 w 23"/>
                  <a:gd name="T11" fmla="*/ 9 h 18"/>
                </a:gdLst>
                <a:ahLst/>
                <a:cxnLst>
                  <a:cxn ang="0">
                    <a:pos x="T0" y="T1"/>
                  </a:cxn>
                  <a:cxn ang="0">
                    <a:pos x="T2" y="T3"/>
                  </a:cxn>
                  <a:cxn ang="0">
                    <a:pos x="T4" y="T5"/>
                  </a:cxn>
                  <a:cxn ang="0">
                    <a:pos x="T6" y="T7"/>
                  </a:cxn>
                  <a:cxn ang="0">
                    <a:pos x="T8" y="T9"/>
                  </a:cxn>
                  <a:cxn ang="0">
                    <a:pos x="T10" y="T11"/>
                  </a:cxn>
                </a:cxnLst>
                <a:rect l="0" t="0" r="r" b="b"/>
                <a:pathLst>
                  <a:path w="23" h="18">
                    <a:moveTo>
                      <a:pt x="0" y="9"/>
                    </a:moveTo>
                    <a:lnTo>
                      <a:pt x="4" y="18"/>
                    </a:lnTo>
                    <a:lnTo>
                      <a:pt x="0" y="12"/>
                    </a:lnTo>
                    <a:lnTo>
                      <a:pt x="22" y="0"/>
                    </a:lnTo>
                    <a:lnTo>
                      <a:pt x="23" y="2"/>
                    </a:lnTo>
                    <a:lnTo>
                      <a:pt x="0" y="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50" name="Freeform 66">
                <a:extLst>
                  <a:ext uri="{FF2B5EF4-FFF2-40B4-BE49-F238E27FC236}">
                    <a16:creationId xmlns:a16="http://schemas.microsoft.com/office/drawing/2014/main" id="{1E767F58-0066-A446-AB49-51DC6D257211}"/>
                  </a:ext>
                </a:extLst>
              </p:cNvPr>
              <p:cNvSpPr>
                <a:spLocks/>
              </p:cNvSpPr>
              <p:nvPr/>
            </p:nvSpPr>
            <p:spPr bwMode="auto">
              <a:xfrm>
                <a:off x="19436" y="12198"/>
                <a:ext cx="113" cy="171"/>
              </a:xfrm>
              <a:custGeom>
                <a:avLst/>
                <a:gdLst>
                  <a:gd name="T0" fmla="*/ 21 w 53"/>
                  <a:gd name="T1" fmla="*/ 0 h 73"/>
                  <a:gd name="T2" fmla="*/ 0 w 53"/>
                  <a:gd name="T3" fmla="*/ 12 h 73"/>
                  <a:gd name="T4" fmla="*/ 32 w 53"/>
                  <a:gd name="T5" fmla="*/ 73 h 73"/>
                  <a:gd name="T6" fmla="*/ 53 w 53"/>
                  <a:gd name="T7" fmla="*/ 62 h 73"/>
                  <a:gd name="T8" fmla="*/ 21 w 53"/>
                  <a:gd name="T9" fmla="*/ 0 h 73"/>
                </a:gdLst>
                <a:ahLst/>
                <a:cxnLst>
                  <a:cxn ang="0">
                    <a:pos x="T0" y="T1"/>
                  </a:cxn>
                  <a:cxn ang="0">
                    <a:pos x="T2" y="T3"/>
                  </a:cxn>
                  <a:cxn ang="0">
                    <a:pos x="T4" y="T5"/>
                  </a:cxn>
                  <a:cxn ang="0">
                    <a:pos x="T6" y="T7"/>
                  </a:cxn>
                  <a:cxn ang="0">
                    <a:pos x="T8" y="T9"/>
                  </a:cxn>
                </a:cxnLst>
                <a:rect l="0" t="0" r="r" b="b"/>
                <a:pathLst>
                  <a:path w="53" h="73">
                    <a:moveTo>
                      <a:pt x="21" y="0"/>
                    </a:moveTo>
                    <a:lnTo>
                      <a:pt x="0" y="12"/>
                    </a:lnTo>
                    <a:lnTo>
                      <a:pt x="32" y="73"/>
                    </a:lnTo>
                    <a:lnTo>
                      <a:pt x="53" y="62"/>
                    </a:lnTo>
                    <a:lnTo>
                      <a:pt x="2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51" name="Freeform 67">
                <a:extLst>
                  <a:ext uri="{FF2B5EF4-FFF2-40B4-BE49-F238E27FC236}">
                    <a16:creationId xmlns:a16="http://schemas.microsoft.com/office/drawing/2014/main" id="{4B18E06A-2DAE-994C-A202-D49C2E83A739}"/>
                  </a:ext>
                </a:extLst>
              </p:cNvPr>
              <p:cNvSpPr>
                <a:spLocks/>
              </p:cNvSpPr>
              <p:nvPr/>
            </p:nvSpPr>
            <p:spPr bwMode="auto">
              <a:xfrm>
                <a:off x="19436" y="12183"/>
                <a:ext cx="47" cy="44"/>
              </a:xfrm>
              <a:custGeom>
                <a:avLst/>
                <a:gdLst>
                  <a:gd name="T0" fmla="*/ 0 w 21"/>
                  <a:gd name="T1" fmla="*/ 12 h 12"/>
                  <a:gd name="T2" fmla="*/ 21 w 21"/>
                  <a:gd name="T3" fmla="*/ 0 h 12"/>
                  <a:gd name="T4" fmla="*/ 0 w 21"/>
                  <a:gd name="T5" fmla="*/ 12 h 12"/>
                </a:gdLst>
                <a:ahLst/>
                <a:cxnLst>
                  <a:cxn ang="0">
                    <a:pos x="T0" y="T1"/>
                  </a:cxn>
                  <a:cxn ang="0">
                    <a:pos x="T2" y="T3"/>
                  </a:cxn>
                  <a:cxn ang="0">
                    <a:pos x="T4" y="T5"/>
                  </a:cxn>
                </a:cxnLst>
                <a:rect l="0" t="0" r="r" b="b"/>
                <a:pathLst>
                  <a:path w="21" h="12">
                    <a:moveTo>
                      <a:pt x="0" y="12"/>
                    </a:moveTo>
                    <a:lnTo>
                      <a:pt x="21" y="0"/>
                    </a:lnTo>
                    <a:lnTo>
                      <a:pt x="0" y="1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52" name="Rectangle 68">
                <a:extLst>
                  <a:ext uri="{FF2B5EF4-FFF2-40B4-BE49-F238E27FC236}">
                    <a16:creationId xmlns:a16="http://schemas.microsoft.com/office/drawing/2014/main" id="{DE456C6D-F44E-A447-A798-0D649EE76603}"/>
                  </a:ext>
                </a:extLst>
              </p:cNvPr>
              <p:cNvSpPr>
                <a:spLocks noChangeArrowheads="1"/>
              </p:cNvSpPr>
              <p:nvPr/>
            </p:nvSpPr>
            <p:spPr bwMode="auto">
              <a:xfrm>
                <a:off x="19504" y="12355"/>
                <a:ext cx="49" cy="117"/>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53" name="Freeform 69">
                <a:extLst>
                  <a:ext uri="{FF2B5EF4-FFF2-40B4-BE49-F238E27FC236}">
                    <a16:creationId xmlns:a16="http://schemas.microsoft.com/office/drawing/2014/main" id="{FA68DD33-7ADB-9B49-B4DA-E486D713097D}"/>
                  </a:ext>
                </a:extLst>
              </p:cNvPr>
              <p:cNvSpPr>
                <a:spLocks/>
              </p:cNvSpPr>
              <p:nvPr/>
            </p:nvSpPr>
            <p:spPr bwMode="auto">
              <a:xfrm>
                <a:off x="19504" y="12325"/>
                <a:ext cx="49" cy="44"/>
              </a:xfrm>
              <a:custGeom>
                <a:avLst/>
                <a:gdLst>
                  <a:gd name="T0" fmla="*/ 21 w 24"/>
                  <a:gd name="T1" fmla="*/ 0 h 11"/>
                  <a:gd name="T2" fmla="*/ 24 w 24"/>
                  <a:gd name="T3" fmla="*/ 5 h 11"/>
                  <a:gd name="T4" fmla="*/ 0 w 24"/>
                  <a:gd name="T5" fmla="*/ 5 h 11"/>
                  <a:gd name="T6" fmla="*/ 0 w 24"/>
                  <a:gd name="T7" fmla="*/ 11 h 11"/>
                  <a:gd name="T8" fmla="*/ 21 w 24"/>
                  <a:gd name="T9" fmla="*/ 0 h 11"/>
                </a:gdLst>
                <a:ahLst/>
                <a:cxnLst>
                  <a:cxn ang="0">
                    <a:pos x="T0" y="T1"/>
                  </a:cxn>
                  <a:cxn ang="0">
                    <a:pos x="T2" y="T3"/>
                  </a:cxn>
                  <a:cxn ang="0">
                    <a:pos x="T4" y="T5"/>
                  </a:cxn>
                  <a:cxn ang="0">
                    <a:pos x="T6" y="T7"/>
                  </a:cxn>
                  <a:cxn ang="0">
                    <a:pos x="T8" y="T9"/>
                  </a:cxn>
                </a:cxnLst>
                <a:rect l="0" t="0" r="r" b="b"/>
                <a:pathLst>
                  <a:path w="24" h="11">
                    <a:moveTo>
                      <a:pt x="21" y="0"/>
                    </a:moveTo>
                    <a:lnTo>
                      <a:pt x="24" y="5"/>
                    </a:lnTo>
                    <a:lnTo>
                      <a:pt x="0" y="5"/>
                    </a:lnTo>
                    <a:lnTo>
                      <a:pt x="0" y="11"/>
                    </a:lnTo>
                    <a:lnTo>
                      <a:pt x="2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54" name="Rectangle 70">
                <a:extLst>
                  <a:ext uri="{FF2B5EF4-FFF2-40B4-BE49-F238E27FC236}">
                    <a16:creationId xmlns:a16="http://schemas.microsoft.com/office/drawing/2014/main" id="{EBF802C7-2C58-8E40-B667-9B13BE120C32}"/>
                  </a:ext>
                </a:extLst>
              </p:cNvPr>
              <p:cNvSpPr>
                <a:spLocks noChangeArrowheads="1"/>
              </p:cNvSpPr>
              <p:nvPr/>
            </p:nvSpPr>
            <p:spPr bwMode="auto">
              <a:xfrm>
                <a:off x="19504" y="12471"/>
                <a:ext cx="49" cy="6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55" name="Freeform 71">
                <a:extLst>
                  <a:ext uri="{FF2B5EF4-FFF2-40B4-BE49-F238E27FC236}">
                    <a16:creationId xmlns:a16="http://schemas.microsoft.com/office/drawing/2014/main" id="{8AF72D24-CB37-C142-BCC4-8A182169FF8F}"/>
                  </a:ext>
                </a:extLst>
              </p:cNvPr>
              <p:cNvSpPr>
                <a:spLocks/>
              </p:cNvSpPr>
              <p:nvPr/>
            </p:nvSpPr>
            <p:spPr bwMode="auto">
              <a:xfrm>
                <a:off x="19504" y="12431"/>
                <a:ext cx="49" cy="44"/>
              </a:xfrm>
              <a:custGeom>
                <a:avLst/>
                <a:gdLst>
                  <a:gd name="T0" fmla="*/ 0 w 24"/>
                  <a:gd name="T1" fmla="*/ 24 w 24"/>
                  <a:gd name="T2" fmla="*/ 0 w 24"/>
                </a:gdLst>
                <a:ahLst/>
                <a:cxnLst>
                  <a:cxn ang="0">
                    <a:pos x="T0" y="0"/>
                  </a:cxn>
                  <a:cxn ang="0">
                    <a:pos x="T1" y="0"/>
                  </a:cxn>
                  <a:cxn ang="0">
                    <a:pos x="T2" y="0"/>
                  </a:cxn>
                </a:cxnLst>
                <a:rect l="0" t="0" r="r" b="b"/>
                <a:pathLst>
                  <a:path w="24">
                    <a:moveTo>
                      <a:pt x="0" y="0"/>
                    </a:moveTo>
                    <a:lnTo>
                      <a:pt x="24" y="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56" name="Freeform 72">
                <a:extLst>
                  <a:ext uri="{FF2B5EF4-FFF2-40B4-BE49-F238E27FC236}">
                    <a16:creationId xmlns:a16="http://schemas.microsoft.com/office/drawing/2014/main" id="{83E163B5-BE47-E14A-92DE-B69D8768A452}"/>
                  </a:ext>
                </a:extLst>
              </p:cNvPr>
              <p:cNvSpPr>
                <a:spLocks/>
              </p:cNvSpPr>
              <p:nvPr/>
            </p:nvSpPr>
            <p:spPr bwMode="auto">
              <a:xfrm>
                <a:off x="19495" y="13083"/>
                <a:ext cx="58" cy="283"/>
              </a:xfrm>
              <a:custGeom>
                <a:avLst/>
                <a:gdLst>
                  <a:gd name="T0" fmla="*/ 27 w 27"/>
                  <a:gd name="T1" fmla="*/ 0 h 121"/>
                  <a:gd name="T2" fmla="*/ 2 w 27"/>
                  <a:gd name="T3" fmla="*/ 0 h 121"/>
                  <a:gd name="T4" fmla="*/ 0 w 27"/>
                  <a:gd name="T5" fmla="*/ 121 h 121"/>
                  <a:gd name="T6" fmla="*/ 24 w 27"/>
                  <a:gd name="T7" fmla="*/ 121 h 121"/>
                  <a:gd name="T8" fmla="*/ 27 w 27"/>
                  <a:gd name="T9" fmla="*/ 0 h 121"/>
                </a:gdLst>
                <a:ahLst/>
                <a:cxnLst>
                  <a:cxn ang="0">
                    <a:pos x="T0" y="T1"/>
                  </a:cxn>
                  <a:cxn ang="0">
                    <a:pos x="T2" y="T3"/>
                  </a:cxn>
                  <a:cxn ang="0">
                    <a:pos x="T4" y="T5"/>
                  </a:cxn>
                  <a:cxn ang="0">
                    <a:pos x="T6" y="T7"/>
                  </a:cxn>
                  <a:cxn ang="0">
                    <a:pos x="T8" y="T9"/>
                  </a:cxn>
                </a:cxnLst>
                <a:rect l="0" t="0" r="r" b="b"/>
                <a:pathLst>
                  <a:path w="27" h="121">
                    <a:moveTo>
                      <a:pt x="27" y="0"/>
                    </a:moveTo>
                    <a:lnTo>
                      <a:pt x="2" y="0"/>
                    </a:lnTo>
                    <a:lnTo>
                      <a:pt x="0" y="121"/>
                    </a:lnTo>
                    <a:lnTo>
                      <a:pt x="24" y="121"/>
                    </a:lnTo>
                    <a:lnTo>
                      <a:pt x="27"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57" name="Freeform 73">
                <a:extLst>
                  <a:ext uri="{FF2B5EF4-FFF2-40B4-BE49-F238E27FC236}">
                    <a16:creationId xmlns:a16="http://schemas.microsoft.com/office/drawing/2014/main" id="{F2DBF043-73C2-A644-B95F-5050358D62FD}"/>
                  </a:ext>
                </a:extLst>
              </p:cNvPr>
              <p:cNvSpPr>
                <a:spLocks/>
              </p:cNvSpPr>
              <p:nvPr/>
            </p:nvSpPr>
            <p:spPr bwMode="auto">
              <a:xfrm>
                <a:off x="19504" y="13042"/>
                <a:ext cx="49" cy="44"/>
              </a:xfrm>
              <a:custGeom>
                <a:avLst/>
                <a:gdLst>
                  <a:gd name="T0" fmla="*/ 26 w 26"/>
                  <a:gd name="T1" fmla="*/ 25 w 26"/>
                  <a:gd name="T2" fmla="*/ 0 w 26"/>
                  <a:gd name="T3" fmla="*/ 2 w 26"/>
                  <a:gd name="T4" fmla="*/ 26 w 26"/>
                </a:gdLst>
                <a:ahLst/>
                <a:cxnLst>
                  <a:cxn ang="0">
                    <a:pos x="T0" y="0"/>
                  </a:cxn>
                  <a:cxn ang="0">
                    <a:pos x="T1" y="0"/>
                  </a:cxn>
                  <a:cxn ang="0">
                    <a:pos x="T2" y="0"/>
                  </a:cxn>
                  <a:cxn ang="0">
                    <a:pos x="T3" y="0"/>
                  </a:cxn>
                  <a:cxn ang="0">
                    <a:pos x="T4" y="0"/>
                  </a:cxn>
                </a:cxnLst>
                <a:rect l="0" t="0" r="r" b="b"/>
                <a:pathLst>
                  <a:path w="26">
                    <a:moveTo>
                      <a:pt x="26" y="0"/>
                    </a:moveTo>
                    <a:lnTo>
                      <a:pt x="25" y="0"/>
                    </a:lnTo>
                    <a:lnTo>
                      <a:pt x="0" y="0"/>
                    </a:lnTo>
                    <a:lnTo>
                      <a:pt x="2" y="0"/>
                    </a:lnTo>
                    <a:lnTo>
                      <a:pt x="2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58" name="Freeform 74">
                <a:extLst>
                  <a:ext uri="{FF2B5EF4-FFF2-40B4-BE49-F238E27FC236}">
                    <a16:creationId xmlns:a16="http://schemas.microsoft.com/office/drawing/2014/main" id="{D55EFF9B-34FE-4A41-9063-40DA40B73E6D}"/>
                  </a:ext>
                </a:extLst>
              </p:cNvPr>
              <p:cNvSpPr>
                <a:spLocks/>
              </p:cNvSpPr>
              <p:nvPr/>
            </p:nvSpPr>
            <p:spPr bwMode="auto">
              <a:xfrm>
                <a:off x="19495" y="13366"/>
                <a:ext cx="58" cy="169"/>
              </a:xfrm>
              <a:custGeom>
                <a:avLst/>
                <a:gdLst>
                  <a:gd name="T0" fmla="*/ 24 w 27"/>
                  <a:gd name="T1" fmla="*/ 0 h 72"/>
                  <a:gd name="T2" fmla="*/ 0 w 27"/>
                  <a:gd name="T3" fmla="*/ 2 h 72"/>
                  <a:gd name="T4" fmla="*/ 2 w 27"/>
                  <a:gd name="T5" fmla="*/ 72 h 72"/>
                  <a:gd name="T6" fmla="*/ 27 w 27"/>
                  <a:gd name="T7" fmla="*/ 70 h 72"/>
                  <a:gd name="T8" fmla="*/ 24 w 27"/>
                  <a:gd name="T9" fmla="*/ 0 h 72"/>
                </a:gdLst>
                <a:ahLst/>
                <a:cxnLst>
                  <a:cxn ang="0">
                    <a:pos x="T0" y="T1"/>
                  </a:cxn>
                  <a:cxn ang="0">
                    <a:pos x="T2" y="T3"/>
                  </a:cxn>
                  <a:cxn ang="0">
                    <a:pos x="T4" y="T5"/>
                  </a:cxn>
                  <a:cxn ang="0">
                    <a:pos x="T6" y="T7"/>
                  </a:cxn>
                  <a:cxn ang="0">
                    <a:pos x="T8" y="T9"/>
                  </a:cxn>
                </a:cxnLst>
                <a:rect l="0" t="0" r="r" b="b"/>
                <a:pathLst>
                  <a:path w="27" h="72">
                    <a:moveTo>
                      <a:pt x="24" y="0"/>
                    </a:moveTo>
                    <a:lnTo>
                      <a:pt x="0" y="2"/>
                    </a:lnTo>
                    <a:lnTo>
                      <a:pt x="2" y="72"/>
                    </a:lnTo>
                    <a:lnTo>
                      <a:pt x="27" y="70"/>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59" name="Freeform 75">
                <a:extLst>
                  <a:ext uri="{FF2B5EF4-FFF2-40B4-BE49-F238E27FC236}">
                    <a16:creationId xmlns:a16="http://schemas.microsoft.com/office/drawing/2014/main" id="{2F62CBAB-124B-934C-8B81-AFE5A6097BD1}"/>
                  </a:ext>
                </a:extLst>
              </p:cNvPr>
              <p:cNvSpPr>
                <a:spLocks/>
              </p:cNvSpPr>
              <p:nvPr/>
            </p:nvSpPr>
            <p:spPr bwMode="auto">
              <a:xfrm>
                <a:off x="19495" y="13327"/>
                <a:ext cx="54" cy="44"/>
              </a:xfrm>
              <a:custGeom>
                <a:avLst/>
                <a:gdLst>
                  <a:gd name="T0" fmla="*/ 0 w 24"/>
                  <a:gd name="T1" fmla="*/ 0 h 2"/>
                  <a:gd name="T2" fmla="*/ 0 w 24"/>
                  <a:gd name="T3" fmla="*/ 2 h 2"/>
                  <a:gd name="T4" fmla="*/ 24 w 24"/>
                  <a:gd name="T5" fmla="*/ 0 h 2"/>
                  <a:gd name="T6" fmla="*/ 0 w 24"/>
                  <a:gd name="T7" fmla="*/ 0 h 2"/>
                </a:gdLst>
                <a:ahLst/>
                <a:cxnLst>
                  <a:cxn ang="0">
                    <a:pos x="T0" y="T1"/>
                  </a:cxn>
                  <a:cxn ang="0">
                    <a:pos x="T2" y="T3"/>
                  </a:cxn>
                  <a:cxn ang="0">
                    <a:pos x="T4" y="T5"/>
                  </a:cxn>
                  <a:cxn ang="0">
                    <a:pos x="T6" y="T7"/>
                  </a:cxn>
                </a:cxnLst>
                <a:rect l="0" t="0" r="r" b="b"/>
                <a:pathLst>
                  <a:path w="24" h="2">
                    <a:moveTo>
                      <a:pt x="0" y="0"/>
                    </a:moveTo>
                    <a:lnTo>
                      <a:pt x="0" y="2"/>
                    </a:lnTo>
                    <a:lnTo>
                      <a:pt x="24" y="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60" name="Freeform 76">
                <a:extLst>
                  <a:ext uri="{FF2B5EF4-FFF2-40B4-BE49-F238E27FC236}">
                    <a16:creationId xmlns:a16="http://schemas.microsoft.com/office/drawing/2014/main" id="{3150931D-93CF-2743-8FDD-8AD0BDB4670A}"/>
                  </a:ext>
                </a:extLst>
              </p:cNvPr>
              <p:cNvSpPr>
                <a:spLocks/>
              </p:cNvSpPr>
              <p:nvPr/>
            </p:nvSpPr>
            <p:spPr bwMode="auto">
              <a:xfrm>
                <a:off x="19504" y="13527"/>
                <a:ext cx="203" cy="1089"/>
              </a:xfrm>
              <a:custGeom>
                <a:avLst/>
                <a:gdLst>
                  <a:gd name="T0" fmla="*/ 25 w 99"/>
                  <a:gd name="T1" fmla="*/ 0 h 465"/>
                  <a:gd name="T2" fmla="*/ 0 w 99"/>
                  <a:gd name="T3" fmla="*/ 4 h 465"/>
                  <a:gd name="T4" fmla="*/ 74 w 99"/>
                  <a:gd name="T5" fmla="*/ 465 h 465"/>
                  <a:gd name="T6" fmla="*/ 99 w 99"/>
                  <a:gd name="T7" fmla="*/ 461 h 465"/>
                  <a:gd name="T8" fmla="*/ 25 w 99"/>
                  <a:gd name="T9" fmla="*/ 0 h 465"/>
                </a:gdLst>
                <a:ahLst/>
                <a:cxnLst>
                  <a:cxn ang="0">
                    <a:pos x="T0" y="T1"/>
                  </a:cxn>
                  <a:cxn ang="0">
                    <a:pos x="T2" y="T3"/>
                  </a:cxn>
                  <a:cxn ang="0">
                    <a:pos x="T4" y="T5"/>
                  </a:cxn>
                  <a:cxn ang="0">
                    <a:pos x="T6" y="T7"/>
                  </a:cxn>
                  <a:cxn ang="0">
                    <a:pos x="T8" y="T9"/>
                  </a:cxn>
                </a:cxnLst>
                <a:rect l="0" t="0" r="r" b="b"/>
                <a:pathLst>
                  <a:path w="99" h="465">
                    <a:moveTo>
                      <a:pt x="25" y="0"/>
                    </a:moveTo>
                    <a:lnTo>
                      <a:pt x="0" y="4"/>
                    </a:lnTo>
                    <a:lnTo>
                      <a:pt x="74" y="465"/>
                    </a:lnTo>
                    <a:lnTo>
                      <a:pt x="99" y="461"/>
                    </a:lnTo>
                    <a:lnTo>
                      <a:pt x="25"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61" name="Freeform 77">
                <a:extLst>
                  <a:ext uri="{FF2B5EF4-FFF2-40B4-BE49-F238E27FC236}">
                    <a16:creationId xmlns:a16="http://schemas.microsoft.com/office/drawing/2014/main" id="{F72E01AD-8D61-0B45-A693-01F079BAFEFE}"/>
                  </a:ext>
                </a:extLst>
              </p:cNvPr>
              <p:cNvSpPr>
                <a:spLocks/>
              </p:cNvSpPr>
              <p:nvPr/>
            </p:nvSpPr>
            <p:spPr bwMode="auto">
              <a:xfrm>
                <a:off x="19504" y="13493"/>
                <a:ext cx="49" cy="44"/>
              </a:xfrm>
              <a:custGeom>
                <a:avLst/>
                <a:gdLst>
                  <a:gd name="T0" fmla="*/ 0 w 25"/>
                  <a:gd name="T1" fmla="*/ 3 h 4"/>
                  <a:gd name="T2" fmla="*/ 0 w 25"/>
                  <a:gd name="T3" fmla="*/ 4 h 4"/>
                  <a:gd name="T4" fmla="*/ 25 w 25"/>
                  <a:gd name="T5" fmla="*/ 0 h 4"/>
                  <a:gd name="T6" fmla="*/ 25 w 25"/>
                  <a:gd name="T7" fmla="*/ 1 h 4"/>
                  <a:gd name="T8" fmla="*/ 0 w 25"/>
                  <a:gd name="T9" fmla="*/ 3 h 4"/>
                </a:gdLst>
                <a:ahLst/>
                <a:cxnLst>
                  <a:cxn ang="0">
                    <a:pos x="T0" y="T1"/>
                  </a:cxn>
                  <a:cxn ang="0">
                    <a:pos x="T2" y="T3"/>
                  </a:cxn>
                  <a:cxn ang="0">
                    <a:pos x="T4" y="T5"/>
                  </a:cxn>
                  <a:cxn ang="0">
                    <a:pos x="T6" y="T7"/>
                  </a:cxn>
                  <a:cxn ang="0">
                    <a:pos x="T8" y="T9"/>
                  </a:cxn>
                </a:cxnLst>
                <a:rect l="0" t="0" r="r" b="b"/>
                <a:pathLst>
                  <a:path w="25" h="4">
                    <a:moveTo>
                      <a:pt x="0" y="3"/>
                    </a:moveTo>
                    <a:lnTo>
                      <a:pt x="0" y="4"/>
                    </a:lnTo>
                    <a:lnTo>
                      <a:pt x="25" y="0"/>
                    </a:lnTo>
                    <a:lnTo>
                      <a:pt x="25" y="1"/>
                    </a:lnTo>
                    <a:lnTo>
                      <a:pt x="0"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62" name="Freeform 78">
                <a:extLst>
                  <a:ext uri="{FF2B5EF4-FFF2-40B4-BE49-F238E27FC236}">
                    <a16:creationId xmlns:a16="http://schemas.microsoft.com/office/drawing/2014/main" id="{C4AFE554-C5A1-174A-A7FF-06729BA58FFC}"/>
                  </a:ext>
                </a:extLst>
              </p:cNvPr>
              <p:cNvSpPr>
                <a:spLocks/>
              </p:cNvSpPr>
              <p:nvPr/>
            </p:nvSpPr>
            <p:spPr bwMode="auto">
              <a:xfrm>
                <a:off x="19659" y="14598"/>
                <a:ext cx="49" cy="44"/>
              </a:xfrm>
              <a:custGeom>
                <a:avLst/>
                <a:gdLst>
                  <a:gd name="T0" fmla="*/ 25 w 26"/>
                  <a:gd name="T1" fmla="*/ 0 h 15"/>
                  <a:gd name="T2" fmla="*/ 26 w 26"/>
                  <a:gd name="T3" fmla="*/ 12 h 15"/>
                  <a:gd name="T4" fmla="*/ 2 w 26"/>
                  <a:gd name="T5" fmla="*/ 15 h 15"/>
                  <a:gd name="T6" fmla="*/ 0 w 26"/>
                  <a:gd name="T7" fmla="*/ 4 h 15"/>
                  <a:gd name="T8" fmla="*/ 25 w 26"/>
                  <a:gd name="T9" fmla="*/ 0 h 15"/>
                </a:gdLst>
                <a:ahLst/>
                <a:cxnLst>
                  <a:cxn ang="0">
                    <a:pos x="T0" y="T1"/>
                  </a:cxn>
                  <a:cxn ang="0">
                    <a:pos x="T2" y="T3"/>
                  </a:cxn>
                  <a:cxn ang="0">
                    <a:pos x="T4" y="T5"/>
                  </a:cxn>
                  <a:cxn ang="0">
                    <a:pos x="T6" y="T7"/>
                  </a:cxn>
                  <a:cxn ang="0">
                    <a:pos x="T8" y="T9"/>
                  </a:cxn>
                </a:cxnLst>
                <a:rect l="0" t="0" r="r" b="b"/>
                <a:pathLst>
                  <a:path w="26" h="15">
                    <a:moveTo>
                      <a:pt x="25" y="0"/>
                    </a:moveTo>
                    <a:lnTo>
                      <a:pt x="26" y="12"/>
                    </a:lnTo>
                    <a:lnTo>
                      <a:pt x="2" y="15"/>
                    </a:lnTo>
                    <a:lnTo>
                      <a:pt x="0" y="4"/>
                    </a:lnTo>
                    <a:lnTo>
                      <a:pt x="25"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63" name="Rectangle 79">
                <a:extLst>
                  <a:ext uri="{FF2B5EF4-FFF2-40B4-BE49-F238E27FC236}">
                    <a16:creationId xmlns:a16="http://schemas.microsoft.com/office/drawing/2014/main" id="{5CEF862B-4EE9-EE4C-B942-0978AC4D9F5B}"/>
                  </a:ext>
                </a:extLst>
              </p:cNvPr>
              <p:cNvSpPr>
                <a:spLocks noChangeArrowheads="1"/>
              </p:cNvSpPr>
              <p:nvPr/>
            </p:nvSpPr>
            <p:spPr bwMode="auto">
              <a:xfrm>
                <a:off x="19149" y="11087"/>
                <a:ext cx="49" cy="44"/>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64" name="Freeform 80">
                <a:extLst>
                  <a:ext uri="{FF2B5EF4-FFF2-40B4-BE49-F238E27FC236}">
                    <a16:creationId xmlns:a16="http://schemas.microsoft.com/office/drawing/2014/main" id="{C1DA2721-5EC9-8146-8ED0-B983A508C940}"/>
                  </a:ext>
                </a:extLst>
              </p:cNvPr>
              <p:cNvSpPr>
                <a:spLocks/>
              </p:cNvSpPr>
              <p:nvPr/>
            </p:nvSpPr>
            <p:spPr bwMode="auto">
              <a:xfrm>
                <a:off x="18968" y="8808"/>
                <a:ext cx="381" cy="933"/>
              </a:xfrm>
              <a:custGeom>
                <a:avLst/>
                <a:gdLst>
                  <a:gd name="T0" fmla="*/ 23 w 182"/>
                  <a:gd name="T1" fmla="*/ 0 h 398"/>
                  <a:gd name="T2" fmla="*/ 89 w 182"/>
                  <a:gd name="T3" fmla="*/ 164 h 398"/>
                  <a:gd name="T4" fmla="*/ 182 w 182"/>
                  <a:gd name="T5" fmla="*/ 390 h 398"/>
                  <a:gd name="T6" fmla="*/ 159 w 182"/>
                  <a:gd name="T7" fmla="*/ 398 h 398"/>
                  <a:gd name="T8" fmla="*/ 66 w 182"/>
                  <a:gd name="T9" fmla="*/ 172 h 398"/>
                  <a:gd name="T10" fmla="*/ 0 w 182"/>
                  <a:gd name="T11" fmla="*/ 8 h 398"/>
                  <a:gd name="T12" fmla="*/ 23 w 182"/>
                  <a:gd name="T13" fmla="*/ 0 h 398"/>
                </a:gdLst>
                <a:ahLst/>
                <a:cxnLst>
                  <a:cxn ang="0">
                    <a:pos x="T0" y="T1"/>
                  </a:cxn>
                  <a:cxn ang="0">
                    <a:pos x="T2" y="T3"/>
                  </a:cxn>
                  <a:cxn ang="0">
                    <a:pos x="T4" y="T5"/>
                  </a:cxn>
                  <a:cxn ang="0">
                    <a:pos x="T6" y="T7"/>
                  </a:cxn>
                  <a:cxn ang="0">
                    <a:pos x="T8" y="T9"/>
                  </a:cxn>
                  <a:cxn ang="0">
                    <a:pos x="T10" y="T11"/>
                  </a:cxn>
                  <a:cxn ang="0">
                    <a:pos x="T12" y="T13"/>
                  </a:cxn>
                </a:cxnLst>
                <a:rect l="0" t="0" r="r" b="b"/>
                <a:pathLst>
                  <a:path w="182" h="398">
                    <a:moveTo>
                      <a:pt x="23" y="0"/>
                    </a:moveTo>
                    <a:lnTo>
                      <a:pt x="89" y="164"/>
                    </a:lnTo>
                    <a:lnTo>
                      <a:pt x="182" y="390"/>
                    </a:lnTo>
                    <a:lnTo>
                      <a:pt x="159" y="398"/>
                    </a:lnTo>
                    <a:lnTo>
                      <a:pt x="66" y="172"/>
                    </a:lnTo>
                    <a:lnTo>
                      <a:pt x="0" y="8"/>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65" name="Freeform 81">
                <a:extLst>
                  <a:ext uri="{FF2B5EF4-FFF2-40B4-BE49-F238E27FC236}">
                    <a16:creationId xmlns:a16="http://schemas.microsoft.com/office/drawing/2014/main" id="{A7AD3F67-93D0-D642-9B2F-1D33DC3F9AFD}"/>
                  </a:ext>
                </a:extLst>
              </p:cNvPr>
              <p:cNvSpPr>
                <a:spLocks/>
              </p:cNvSpPr>
              <p:nvPr/>
            </p:nvSpPr>
            <p:spPr bwMode="auto">
              <a:xfrm>
                <a:off x="19303" y="9721"/>
                <a:ext cx="271" cy="642"/>
              </a:xfrm>
              <a:custGeom>
                <a:avLst/>
                <a:gdLst>
                  <a:gd name="T0" fmla="*/ 23 w 131"/>
                  <a:gd name="T1" fmla="*/ 0 h 274"/>
                  <a:gd name="T2" fmla="*/ 131 w 131"/>
                  <a:gd name="T3" fmla="*/ 267 h 274"/>
                  <a:gd name="T4" fmla="*/ 108 w 131"/>
                  <a:gd name="T5" fmla="*/ 274 h 274"/>
                  <a:gd name="T6" fmla="*/ 0 w 131"/>
                  <a:gd name="T7" fmla="*/ 8 h 274"/>
                  <a:gd name="T8" fmla="*/ 23 w 131"/>
                  <a:gd name="T9" fmla="*/ 0 h 274"/>
                </a:gdLst>
                <a:ahLst/>
                <a:cxnLst>
                  <a:cxn ang="0">
                    <a:pos x="T0" y="T1"/>
                  </a:cxn>
                  <a:cxn ang="0">
                    <a:pos x="T2" y="T3"/>
                  </a:cxn>
                  <a:cxn ang="0">
                    <a:pos x="T4" y="T5"/>
                  </a:cxn>
                  <a:cxn ang="0">
                    <a:pos x="T6" y="T7"/>
                  </a:cxn>
                  <a:cxn ang="0">
                    <a:pos x="T8" y="T9"/>
                  </a:cxn>
                </a:cxnLst>
                <a:rect l="0" t="0" r="r" b="b"/>
                <a:pathLst>
                  <a:path w="131" h="274">
                    <a:moveTo>
                      <a:pt x="23" y="0"/>
                    </a:moveTo>
                    <a:lnTo>
                      <a:pt x="131" y="267"/>
                    </a:lnTo>
                    <a:lnTo>
                      <a:pt x="108" y="274"/>
                    </a:lnTo>
                    <a:lnTo>
                      <a:pt x="0" y="8"/>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66" name="Freeform 82">
                <a:extLst>
                  <a:ext uri="{FF2B5EF4-FFF2-40B4-BE49-F238E27FC236}">
                    <a16:creationId xmlns:a16="http://schemas.microsoft.com/office/drawing/2014/main" id="{FE9A0EBA-7543-5949-8C9C-31C8DF532D9F}"/>
                  </a:ext>
                </a:extLst>
              </p:cNvPr>
              <p:cNvSpPr>
                <a:spLocks/>
              </p:cNvSpPr>
              <p:nvPr/>
            </p:nvSpPr>
            <p:spPr bwMode="auto">
              <a:xfrm>
                <a:off x="19303" y="9697"/>
                <a:ext cx="47" cy="44"/>
              </a:xfrm>
              <a:custGeom>
                <a:avLst/>
                <a:gdLst>
                  <a:gd name="T0" fmla="*/ 23 w 23"/>
                  <a:gd name="T1" fmla="*/ 0 h 8"/>
                  <a:gd name="T2" fmla="*/ 0 w 23"/>
                  <a:gd name="T3" fmla="*/ 8 h 8"/>
                  <a:gd name="T4" fmla="*/ 23 w 23"/>
                  <a:gd name="T5" fmla="*/ 0 h 8"/>
                </a:gdLst>
                <a:ahLst/>
                <a:cxnLst>
                  <a:cxn ang="0">
                    <a:pos x="T0" y="T1"/>
                  </a:cxn>
                  <a:cxn ang="0">
                    <a:pos x="T2" y="T3"/>
                  </a:cxn>
                  <a:cxn ang="0">
                    <a:pos x="T4" y="T5"/>
                  </a:cxn>
                </a:cxnLst>
                <a:rect l="0" t="0" r="r" b="b"/>
                <a:pathLst>
                  <a:path w="23" h="8">
                    <a:moveTo>
                      <a:pt x="23" y="0"/>
                    </a:moveTo>
                    <a:lnTo>
                      <a:pt x="0" y="8"/>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67" name="Freeform 83">
                <a:extLst>
                  <a:ext uri="{FF2B5EF4-FFF2-40B4-BE49-F238E27FC236}">
                    <a16:creationId xmlns:a16="http://schemas.microsoft.com/office/drawing/2014/main" id="{0981886B-62FF-6143-AB40-696EF12EF8C0}"/>
                  </a:ext>
                </a:extLst>
              </p:cNvPr>
              <p:cNvSpPr>
                <a:spLocks/>
              </p:cNvSpPr>
              <p:nvPr/>
            </p:nvSpPr>
            <p:spPr bwMode="auto">
              <a:xfrm>
                <a:off x="19525" y="10351"/>
                <a:ext cx="71" cy="450"/>
              </a:xfrm>
              <a:custGeom>
                <a:avLst/>
                <a:gdLst>
                  <a:gd name="T0" fmla="*/ 24 w 34"/>
                  <a:gd name="T1" fmla="*/ 0 h 192"/>
                  <a:gd name="T2" fmla="*/ 29 w 34"/>
                  <a:gd name="T3" fmla="*/ 23 h 192"/>
                  <a:gd name="T4" fmla="*/ 31 w 34"/>
                  <a:gd name="T5" fmla="*/ 64 h 192"/>
                  <a:gd name="T6" fmla="*/ 34 w 34"/>
                  <a:gd name="T7" fmla="*/ 192 h 192"/>
                  <a:gd name="T8" fmla="*/ 10 w 34"/>
                  <a:gd name="T9" fmla="*/ 192 h 192"/>
                  <a:gd name="T10" fmla="*/ 7 w 34"/>
                  <a:gd name="T11" fmla="*/ 65 h 192"/>
                  <a:gd name="T12" fmla="*/ 5 w 34"/>
                  <a:gd name="T13" fmla="*/ 25 h 192"/>
                  <a:gd name="T14" fmla="*/ 0 w 34"/>
                  <a:gd name="T15" fmla="*/ 4 h 192"/>
                  <a:gd name="T16" fmla="*/ 24 w 34"/>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92">
                    <a:moveTo>
                      <a:pt x="24" y="0"/>
                    </a:moveTo>
                    <a:lnTo>
                      <a:pt x="29" y="23"/>
                    </a:lnTo>
                    <a:lnTo>
                      <a:pt x="31" y="64"/>
                    </a:lnTo>
                    <a:lnTo>
                      <a:pt x="34" y="192"/>
                    </a:lnTo>
                    <a:lnTo>
                      <a:pt x="10" y="192"/>
                    </a:lnTo>
                    <a:lnTo>
                      <a:pt x="7" y="65"/>
                    </a:lnTo>
                    <a:lnTo>
                      <a:pt x="5" y="25"/>
                    </a:lnTo>
                    <a:lnTo>
                      <a:pt x="0" y="4"/>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68" name="Freeform 84">
                <a:extLst>
                  <a:ext uri="{FF2B5EF4-FFF2-40B4-BE49-F238E27FC236}">
                    <a16:creationId xmlns:a16="http://schemas.microsoft.com/office/drawing/2014/main" id="{81EDB155-3C7F-534D-85DD-62B060C72576}"/>
                  </a:ext>
                </a:extLst>
              </p:cNvPr>
              <p:cNvSpPr>
                <a:spLocks/>
              </p:cNvSpPr>
              <p:nvPr/>
            </p:nvSpPr>
            <p:spPr bwMode="auto">
              <a:xfrm>
                <a:off x="19525" y="10319"/>
                <a:ext cx="50" cy="44"/>
              </a:xfrm>
              <a:custGeom>
                <a:avLst/>
                <a:gdLst>
                  <a:gd name="T0" fmla="*/ 24 w 24"/>
                  <a:gd name="T1" fmla="*/ 3 h 10"/>
                  <a:gd name="T2" fmla="*/ 23 w 24"/>
                  <a:gd name="T3" fmla="*/ 0 h 10"/>
                  <a:gd name="T4" fmla="*/ 24 w 24"/>
                  <a:gd name="T5" fmla="*/ 5 h 10"/>
                  <a:gd name="T6" fmla="*/ 0 w 24"/>
                  <a:gd name="T7" fmla="*/ 9 h 10"/>
                  <a:gd name="T8" fmla="*/ 1 w 24"/>
                  <a:gd name="T9" fmla="*/ 10 h 10"/>
                  <a:gd name="T10" fmla="*/ 24 w 24"/>
                  <a:gd name="T11" fmla="*/ 3 h 10"/>
                </a:gdLst>
                <a:ahLst/>
                <a:cxnLst>
                  <a:cxn ang="0">
                    <a:pos x="T0" y="T1"/>
                  </a:cxn>
                  <a:cxn ang="0">
                    <a:pos x="T2" y="T3"/>
                  </a:cxn>
                  <a:cxn ang="0">
                    <a:pos x="T4" y="T5"/>
                  </a:cxn>
                  <a:cxn ang="0">
                    <a:pos x="T6" y="T7"/>
                  </a:cxn>
                  <a:cxn ang="0">
                    <a:pos x="T8" y="T9"/>
                  </a:cxn>
                  <a:cxn ang="0">
                    <a:pos x="T10" y="T11"/>
                  </a:cxn>
                </a:cxnLst>
                <a:rect l="0" t="0" r="r" b="b"/>
                <a:pathLst>
                  <a:path w="24" h="10">
                    <a:moveTo>
                      <a:pt x="24" y="3"/>
                    </a:moveTo>
                    <a:lnTo>
                      <a:pt x="23" y="0"/>
                    </a:lnTo>
                    <a:lnTo>
                      <a:pt x="24" y="5"/>
                    </a:lnTo>
                    <a:lnTo>
                      <a:pt x="0" y="9"/>
                    </a:lnTo>
                    <a:lnTo>
                      <a:pt x="1" y="10"/>
                    </a:lnTo>
                    <a:lnTo>
                      <a:pt x="24"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69" name="Rectangle 85">
                <a:extLst>
                  <a:ext uri="{FF2B5EF4-FFF2-40B4-BE49-F238E27FC236}">
                    <a16:creationId xmlns:a16="http://schemas.microsoft.com/office/drawing/2014/main" id="{077A1D82-986F-314D-B06A-880003CFFCD6}"/>
                  </a:ext>
                </a:extLst>
              </p:cNvPr>
              <p:cNvSpPr>
                <a:spLocks noChangeArrowheads="1"/>
              </p:cNvSpPr>
              <p:nvPr/>
            </p:nvSpPr>
            <p:spPr bwMode="auto">
              <a:xfrm>
                <a:off x="19544" y="10783"/>
                <a:ext cx="52" cy="44"/>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70" name="Freeform 86">
                <a:extLst>
                  <a:ext uri="{FF2B5EF4-FFF2-40B4-BE49-F238E27FC236}">
                    <a16:creationId xmlns:a16="http://schemas.microsoft.com/office/drawing/2014/main" id="{E91AEFF4-DBE8-AA41-BBFE-AC7ADDB02B43}"/>
                  </a:ext>
                </a:extLst>
              </p:cNvPr>
              <p:cNvSpPr>
                <a:spLocks/>
              </p:cNvSpPr>
              <p:nvPr/>
            </p:nvSpPr>
            <p:spPr bwMode="auto">
              <a:xfrm>
                <a:off x="18957" y="8784"/>
                <a:ext cx="58" cy="44"/>
              </a:xfrm>
              <a:custGeom>
                <a:avLst/>
                <a:gdLst>
                  <a:gd name="T0" fmla="*/ 28 w 28"/>
                  <a:gd name="T1" fmla="*/ 11 h 19"/>
                  <a:gd name="T2" fmla="*/ 23 w 28"/>
                  <a:gd name="T3" fmla="*/ 0 h 19"/>
                  <a:gd name="T4" fmla="*/ 0 w 28"/>
                  <a:gd name="T5" fmla="*/ 8 h 19"/>
                  <a:gd name="T6" fmla="*/ 5 w 28"/>
                  <a:gd name="T7" fmla="*/ 19 h 19"/>
                  <a:gd name="T8" fmla="*/ 28 w 28"/>
                  <a:gd name="T9" fmla="*/ 11 h 19"/>
                </a:gdLst>
                <a:ahLst/>
                <a:cxnLst>
                  <a:cxn ang="0">
                    <a:pos x="T0" y="T1"/>
                  </a:cxn>
                  <a:cxn ang="0">
                    <a:pos x="T2" y="T3"/>
                  </a:cxn>
                  <a:cxn ang="0">
                    <a:pos x="T4" y="T5"/>
                  </a:cxn>
                  <a:cxn ang="0">
                    <a:pos x="T6" y="T7"/>
                  </a:cxn>
                  <a:cxn ang="0">
                    <a:pos x="T8" y="T9"/>
                  </a:cxn>
                </a:cxnLst>
                <a:rect l="0" t="0" r="r" b="b"/>
                <a:pathLst>
                  <a:path w="28" h="19">
                    <a:moveTo>
                      <a:pt x="28" y="11"/>
                    </a:moveTo>
                    <a:lnTo>
                      <a:pt x="23" y="0"/>
                    </a:lnTo>
                    <a:lnTo>
                      <a:pt x="0" y="8"/>
                    </a:lnTo>
                    <a:lnTo>
                      <a:pt x="5" y="19"/>
                    </a:lnTo>
                    <a:lnTo>
                      <a:pt x="28" y="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71" name="Freeform 87">
                <a:extLst>
                  <a:ext uri="{FF2B5EF4-FFF2-40B4-BE49-F238E27FC236}">
                    <a16:creationId xmlns:a16="http://schemas.microsoft.com/office/drawing/2014/main" id="{8B07B6F2-B47A-224C-9E8D-91C8CF737E91}"/>
                  </a:ext>
                </a:extLst>
              </p:cNvPr>
              <p:cNvSpPr>
                <a:spLocks/>
              </p:cNvSpPr>
              <p:nvPr/>
            </p:nvSpPr>
            <p:spPr bwMode="auto">
              <a:xfrm>
                <a:off x="18940" y="10513"/>
                <a:ext cx="161" cy="70"/>
              </a:xfrm>
              <a:custGeom>
                <a:avLst/>
                <a:gdLst>
                  <a:gd name="T0" fmla="*/ 1 w 79"/>
                  <a:gd name="T1" fmla="*/ 0 h 30"/>
                  <a:gd name="T2" fmla="*/ 46 w 79"/>
                  <a:gd name="T3" fmla="*/ 1 h 30"/>
                  <a:gd name="T4" fmla="*/ 79 w 79"/>
                  <a:gd name="T5" fmla="*/ 6 h 30"/>
                  <a:gd name="T6" fmla="*/ 76 w 79"/>
                  <a:gd name="T7" fmla="*/ 30 h 30"/>
                  <a:gd name="T8" fmla="*/ 43 w 79"/>
                  <a:gd name="T9" fmla="*/ 25 h 30"/>
                  <a:gd name="T10" fmla="*/ 0 w 79"/>
                  <a:gd name="T11" fmla="*/ 24 h 30"/>
                  <a:gd name="T12" fmla="*/ 1 w 79"/>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1" y="0"/>
                    </a:moveTo>
                    <a:lnTo>
                      <a:pt x="46" y="1"/>
                    </a:lnTo>
                    <a:lnTo>
                      <a:pt x="79" y="6"/>
                    </a:lnTo>
                    <a:lnTo>
                      <a:pt x="76" y="30"/>
                    </a:lnTo>
                    <a:lnTo>
                      <a:pt x="43" y="25"/>
                    </a:lnTo>
                    <a:lnTo>
                      <a:pt x="0" y="24"/>
                    </a:lnTo>
                    <a:lnTo>
                      <a:pt x="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72" name="Freeform 88">
                <a:extLst>
                  <a:ext uri="{FF2B5EF4-FFF2-40B4-BE49-F238E27FC236}">
                    <a16:creationId xmlns:a16="http://schemas.microsoft.com/office/drawing/2014/main" id="{2A449A18-CF17-984C-861B-5DEA6FB007D1}"/>
                  </a:ext>
                </a:extLst>
              </p:cNvPr>
              <p:cNvSpPr>
                <a:spLocks/>
              </p:cNvSpPr>
              <p:nvPr/>
            </p:nvSpPr>
            <p:spPr bwMode="auto">
              <a:xfrm>
                <a:off x="19095" y="10527"/>
                <a:ext cx="70" cy="78"/>
              </a:xfrm>
              <a:custGeom>
                <a:avLst/>
                <a:gdLst>
                  <a:gd name="T0" fmla="*/ 7 w 34"/>
                  <a:gd name="T1" fmla="*/ 0 h 33"/>
                  <a:gd name="T2" fmla="*/ 25 w 34"/>
                  <a:gd name="T3" fmla="*/ 5 h 33"/>
                  <a:gd name="T4" fmla="*/ 34 w 34"/>
                  <a:gd name="T5" fmla="*/ 10 h 33"/>
                  <a:gd name="T6" fmla="*/ 27 w 34"/>
                  <a:gd name="T7" fmla="*/ 33 h 33"/>
                  <a:gd name="T8" fmla="*/ 18 w 34"/>
                  <a:gd name="T9" fmla="*/ 28 h 33"/>
                  <a:gd name="T10" fmla="*/ 0 w 34"/>
                  <a:gd name="T11" fmla="*/ 23 h 33"/>
                  <a:gd name="T12" fmla="*/ 7 w 3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34" h="33">
                    <a:moveTo>
                      <a:pt x="7" y="0"/>
                    </a:moveTo>
                    <a:lnTo>
                      <a:pt x="25" y="5"/>
                    </a:lnTo>
                    <a:lnTo>
                      <a:pt x="34" y="10"/>
                    </a:lnTo>
                    <a:lnTo>
                      <a:pt x="27" y="33"/>
                    </a:lnTo>
                    <a:lnTo>
                      <a:pt x="18" y="28"/>
                    </a:lnTo>
                    <a:lnTo>
                      <a:pt x="0" y="23"/>
                    </a:lnTo>
                    <a:lnTo>
                      <a:pt x="7"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73" name="Freeform 89">
                <a:extLst>
                  <a:ext uri="{FF2B5EF4-FFF2-40B4-BE49-F238E27FC236}">
                    <a16:creationId xmlns:a16="http://schemas.microsoft.com/office/drawing/2014/main" id="{CE3A1666-F918-904D-812E-BDD4D19693D7}"/>
                  </a:ext>
                </a:extLst>
              </p:cNvPr>
              <p:cNvSpPr>
                <a:spLocks/>
              </p:cNvSpPr>
              <p:nvPr/>
            </p:nvSpPr>
            <p:spPr bwMode="auto">
              <a:xfrm>
                <a:off x="19095" y="10527"/>
                <a:ext cx="44" cy="56"/>
              </a:xfrm>
              <a:custGeom>
                <a:avLst/>
                <a:gdLst>
                  <a:gd name="T0" fmla="*/ 5 w 9"/>
                  <a:gd name="T1" fmla="*/ 0 h 24"/>
                  <a:gd name="T2" fmla="*/ 9 w 9"/>
                  <a:gd name="T3" fmla="*/ 0 h 24"/>
                  <a:gd name="T4" fmla="*/ 7 w 9"/>
                  <a:gd name="T5" fmla="*/ 0 h 24"/>
                  <a:gd name="T6" fmla="*/ 0 w 9"/>
                  <a:gd name="T7" fmla="*/ 23 h 24"/>
                  <a:gd name="T8" fmla="*/ 2 w 9"/>
                  <a:gd name="T9" fmla="*/ 24 h 24"/>
                  <a:gd name="T10" fmla="*/ 5 w 9"/>
                  <a:gd name="T11" fmla="*/ 0 h 24"/>
                </a:gdLst>
                <a:ahLst/>
                <a:cxnLst>
                  <a:cxn ang="0">
                    <a:pos x="T0" y="T1"/>
                  </a:cxn>
                  <a:cxn ang="0">
                    <a:pos x="T2" y="T3"/>
                  </a:cxn>
                  <a:cxn ang="0">
                    <a:pos x="T4" y="T5"/>
                  </a:cxn>
                  <a:cxn ang="0">
                    <a:pos x="T6" y="T7"/>
                  </a:cxn>
                  <a:cxn ang="0">
                    <a:pos x="T8" y="T9"/>
                  </a:cxn>
                  <a:cxn ang="0">
                    <a:pos x="T10" y="T11"/>
                  </a:cxn>
                </a:cxnLst>
                <a:rect l="0" t="0" r="r" b="b"/>
                <a:pathLst>
                  <a:path w="9" h="24">
                    <a:moveTo>
                      <a:pt x="5" y="0"/>
                    </a:moveTo>
                    <a:lnTo>
                      <a:pt x="9" y="0"/>
                    </a:lnTo>
                    <a:lnTo>
                      <a:pt x="7" y="0"/>
                    </a:lnTo>
                    <a:lnTo>
                      <a:pt x="0" y="23"/>
                    </a:lnTo>
                    <a:lnTo>
                      <a:pt x="2" y="24"/>
                    </a:lnTo>
                    <a:lnTo>
                      <a:pt x="5"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74" name="Freeform 90">
                <a:extLst>
                  <a:ext uri="{FF2B5EF4-FFF2-40B4-BE49-F238E27FC236}">
                    <a16:creationId xmlns:a16="http://schemas.microsoft.com/office/drawing/2014/main" id="{5B54629D-1BAA-5C44-8CA0-46E990A8A199}"/>
                  </a:ext>
                </a:extLst>
              </p:cNvPr>
              <p:cNvSpPr>
                <a:spLocks/>
              </p:cNvSpPr>
              <p:nvPr/>
            </p:nvSpPr>
            <p:spPr bwMode="auto">
              <a:xfrm>
                <a:off x="19132" y="10574"/>
                <a:ext cx="63" cy="159"/>
              </a:xfrm>
              <a:custGeom>
                <a:avLst/>
                <a:gdLst>
                  <a:gd name="T0" fmla="*/ 24 w 30"/>
                  <a:gd name="T1" fmla="*/ 0 h 68"/>
                  <a:gd name="T2" fmla="*/ 29 w 30"/>
                  <a:gd name="T3" fmla="*/ 19 h 68"/>
                  <a:gd name="T4" fmla="*/ 30 w 30"/>
                  <a:gd name="T5" fmla="*/ 65 h 68"/>
                  <a:gd name="T6" fmla="*/ 6 w 30"/>
                  <a:gd name="T7" fmla="*/ 68 h 68"/>
                  <a:gd name="T8" fmla="*/ 5 w 30"/>
                  <a:gd name="T9" fmla="*/ 22 h 68"/>
                  <a:gd name="T10" fmla="*/ 0 w 30"/>
                  <a:gd name="T11" fmla="*/ 4 h 68"/>
                  <a:gd name="T12" fmla="*/ 24 w 30"/>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30" h="68">
                    <a:moveTo>
                      <a:pt x="24" y="0"/>
                    </a:moveTo>
                    <a:lnTo>
                      <a:pt x="29" y="19"/>
                    </a:lnTo>
                    <a:lnTo>
                      <a:pt x="30" y="65"/>
                    </a:lnTo>
                    <a:lnTo>
                      <a:pt x="6" y="68"/>
                    </a:lnTo>
                    <a:lnTo>
                      <a:pt x="5" y="22"/>
                    </a:lnTo>
                    <a:lnTo>
                      <a:pt x="0" y="4"/>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75" name="Freeform 91">
                <a:extLst>
                  <a:ext uri="{FF2B5EF4-FFF2-40B4-BE49-F238E27FC236}">
                    <a16:creationId xmlns:a16="http://schemas.microsoft.com/office/drawing/2014/main" id="{DA93C3CD-4C46-964F-BFE2-8875679B9216}"/>
                  </a:ext>
                </a:extLst>
              </p:cNvPr>
              <p:cNvSpPr>
                <a:spLocks/>
              </p:cNvSpPr>
              <p:nvPr/>
            </p:nvSpPr>
            <p:spPr bwMode="auto">
              <a:xfrm>
                <a:off x="19132" y="10551"/>
                <a:ext cx="49" cy="54"/>
              </a:xfrm>
              <a:custGeom>
                <a:avLst/>
                <a:gdLst>
                  <a:gd name="T0" fmla="*/ 16 w 24"/>
                  <a:gd name="T1" fmla="*/ 0 h 23"/>
                  <a:gd name="T2" fmla="*/ 23 w 24"/>
                  <a:gd name="T3" fmla="*/ 3 h 23"/>
                  <a:gd name="T4" fmla="*/ 24 w 24"/>
                  <a:gd name="T5" fmla="*/ 10 h 23"/>
                  <a:gd name="T6" fmla="*/ 0 w 24"/>
                  <a:gd name="T7" fmla="*/ 14 h 23"/>
                  <a:gd name="T8" fmla="*/ 9 w 24"/>
                  <a:gd name="T9" fmla="*/ 23 h 23"/>
                  <a:gd name="T10" fmla="*/ 16 w 24"/>
                  <a:gd name="T11" fmla="*/ 0 h 23"/>
                </a:gdLst>
                <a:ahLst/>
                <a:cxnLst>
                  <a:cxn ang="0">
                    <a:pos x="T0" y="T1"/>
                  </a:cxn>
                  <a:cxn ang="0">
                    <a:pos x="T2" y="T3"/>
                  </a:cxn>
                  <a:cxn ang="0">
                    <a:pos x="T4" y="T5"/>
                  </a:cxn>
                  <a:cxn ang="0">
                    <a:pos x="T6" y="T7"/>
                  </a:cxn>
                  <a:cxn ang="0">
                    <a:pos x="T8" y="T9"/>
                  </a:cxn>
                  <a:cxn ang="0">
                    <a:pos x="T10" y="T11"/>
                  </a:cxn>
                </a:cxnLst>
                <a:rect l="0" t="0" r="r" b="b"/>
                <a:pathLst>
                  <a:path w="24" h="23">
                    <a:moveTo>
                      <a:pt x="16" y="0"/>
                    </a:moveTo>
                    <a:lnTo>
                      <a:pt x="23" y="3"/>
                    </a:lnTo>
                    <a:lnTo>
                      <a:pt x="24" y="10"/>
                    </a:lnTo>
                    <a:lnTo>
                      <a:pt x="0" y="14"/>
                    </a:lnTo>
                    <a:lnTo>
                      <a:pt x="9" y="23"/>
                    </a:lnTo>
                    <a:lnTo>
                      <a:pt x="1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76" name="Freeform 92">
                <a:extLst>
                  <a:ext uri="{FF2B5EF4-FFF2-40B4-BE49-F238E27FC236}">
                    <a16:creationId xmlns:a16="http://schemas.microsoft.com/office/drawing/2014/main" id="{95B8B642-9864-5245-91CA-1E0A4FB9595E}"/>
                  </a:ext>
                </a:extLst>
              </p:cNvPr>
              <p:cNvSpPr>
                <a:spLocks/>
              </p:cNvSpPr>
              <p:nvPr/>
            </p:nvSpPr>
            <p:spPr bwMode="auto">
              <a:xfrm>
                <a:off x="19132" y="10731"/>
                <a:ext cx="63" cy="164"/>
              </a:xfrm>
              <a:custGeom>
                <a:avLst/>
                <a:gdLst>
                  <a:gd name="T0" fmla="*/ 30 w 30"/>
                  <a:gd name="T1" fmla="*/ 0 h 70"/>
                  <a:gd name="T2" fmla="*/ 29 w 30"/>
                  <a:gd name="T3" fmla="*/ 47 h 70"/>
                  <a:gd name="T4" fmla="*/ 24 w 30"/>
                  <a:gd name="T5" fmla="*/ 70 h 70"/>
                  <a:gd name="T6" fmla="*/ 0 w 30"/>
                  <a:gd name="T7" fmla="*/ 68 h 70"/>
                  <a:gd name="T8" fmla="*/ 5 w 30"/>
                  <a:gd name="T9" fmla="*/ 46 h 70"/>
                  <a:gd name="T10" fmla="*/ 6 w 30"/>
                  <a:gd name="T11" fmla="*/ 0 h 70"/>
                  <a:gd name="T12" fmla="*/ 30 w 30"/>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30" h="70">
                    <a:moveTo>
                      <a:pt x="30" y="0"/>
                    </a:moveTo>
                    <a:lnTo>
                      <a:pt x="29" y="47"/>
                    </a:lnTo>
                    <a:lnTo>
                      <a:pt x="24" y="70"/>
                    </a:lnTo>
                    <a:lnTo>
                      <a:pt x="0" y="68"/>
                    </a:lnTo>
                    <a:lnTo>
                      <a:pt x="5" y="46"/>
                    </a:lnTo>
                    <a:lnTo>
                      <a:pt x="6" y="0"/>
                    </a:lnTo>
                    <a:lnTo>
                      <a:pt x="3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77" name="Freeform 93">
                <a:extLst>
                  <a:ext uri="{FF2B5EF4-FFF2-40B4-BE49-F238E27FC236}">
                    <a16:creationId xmlns:a16="http://schemas.microsoft.com/office/drawing/2014/main" id="{DB7D9D11-9E68-9243-A11B-FABBCEF68B45}"/>
                  </a:ext>
                </a:extLst>
              </p:cNvPr>
              <p:cNvSpPr>
                <a:spLocks/>
              </p:cNvSpPr>
              <p:nvPr/>
            </p:nvSpPr>
            <p:spPr bwMode="auto">
              <a:xfrm>
                <a:off x="19144" y="10689"/>
                <a:ext cx="51" cy="44"/>
              </a:xfrm>
              <a:custGeom>
                <a:avLst/>
                <a:gdLst>
                  <a:gd name="T0" fmla="*/ 24 w 24"/>
                  <a:gd name="T1" fmla="*/ 0 h 3"/>
                  <a:gd name="T2" fmla="*/ 24 w 24"/>
                  <a:gd name="T3" fmla="*/ 2 h 3"/>
                  <a:gd name="T4" fmla="*/ 0 w 24"/>
                  <a:gd name="T5" fmla="*/ 2 h 3"/>
                  <a:gd name="T6" fmla="*/ 0 w 24"/>
                  <a:gd name="T7" fmla="*/ 3 h 3"/>
                  <a:gd name="T8" fmla="*/ 24 w 24"/>
                  <a:gd name="T9" fmla="*/ 0 h 3"/>
                </a:gdLst>
                <a:ahLst/>
                <a:cxnLst>
                  <a:cxn ang="0">
                    <a:pos x="T0" y="T1"/>
                  </a:cxn>
                  <a:cxn ang="0">
                    <a:pos x="T2" y="T3"/>
                  </a:cxn>
                  <a:cxn ang="0">
                    <a:pos x="T4" y="T5"/>
                  </a:cxn>
                  <a:cxn ang="0">
                    <a:pos x="T6" y="T7"/>
                  </a:cxn>
                  <a:cxn ang="0">
                    <a:pos x="T8" y="T9"/>
                  </a:cxn>
                </a:cxnLst>
                <a:rect l="0" t="0" r="r" b="b"/>
                <a:pathLst>
                  <a:path w="24" h="3">
                    <a:moveTo>
                      <a:pt x="24" y="0"/>
                    </a:moveTo>
                    <a:lnTo>
                      <a:pt x="24" y="2"/>
                    </a:lnTo>
                    <a:lnTo>
                      <a:pt x="0" y="2"/>
                    </a:lnTo>
                    <a:lnTo>
                      <a:pt x="0" y="3"/>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78" name="Freeform 94">
                <a:extLst>
                  <a:ext uri="{FF2B5EF4-FFF2-40B4-BE49-F238E27FC236}">
                    <a16:creationId xmlns:a16="http://schemas.microsoft.com/office/drawing/2014/main" id="{A97462CA-BAA8-CF42-8E08-FB7D8AE1D4F2}"/>
                  </a:ext>
                </a:extLst>
              </p:cNvPr>
              <p:cNvSpPr>
                <a:spLocks/>
              </p:cNvSpPr>
              <p:nvPr/>
            </p:nvSpPr>
            <p:spPr bwMode="auto">
              <a:xfrm>
                <a:off x="19081" y="10876"/>
                <a:ext cx="96" cy="82"/>
              </a:xfrm>
              <a:custGeom>
                <a:avLst/>
                <a:gdLst>
                  <a:gd name="T0" fmla="*/ 44 w 44"/>
                  <a:gd name="T1" fmla="*/ 15 h 35"/>
                  <a:gd name="T2" fmla="*/ 39 w 44"/>
                  <a:gd name="T3" fmla="*/ 21 h 35"/>
                  <a:gd name="T4" fmla="*/ 30 w 44"/>
                  <a:gd name="T5" fmla="*/ 29 h 35"/>
                  <a:gd name="T6" fmla="*/ 7 w 44"/>
                  <a:gd name="T7" fmla="*/ 35 h 35"/>
                  <a:gd name="T8" fmla="*/ 0 w 44"/>
                  <a:gd name="T9" fmla="*/ 13 h 35"/>
                  <a:gd name="T10" fmla="*/ 20 w 44"/>
                  <a:gd name="T11" fmla="*/ 8 h 35"/>
                  <a:gd name="T12" fmla="*/ 23 w 44"/>
                  <a:gd name="T13" fmla="*/ 4 h 35"/>
                  <a:gd name="T14" fmla="*/ 25 w 44"/>
                  <a:gd name="T15" fmla="*/ 0 h 35"/>
                  <a:gd name="T16" fmla="*/ 44 w 44"/>
                  <a:gd name="T17"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5">
                    <a:moveTo>
                      <a:pt x="44" y="15"/>
                    </a:moveTo>
                    <a:lnTo>
                      <a:pt x="39" y="21"/>
                    </a:lnTo>
                    <a:lnTo>
                      <a:pt x="30" y="29"/>
                    </a:lnTo>
                    <a:lnTo>
                      <a:pt x="7" y="35"/>
                    </a:lnTo>
                    <a:lnTo>
                      <a:pt x="0" y="13"/>
                    </a:lnTo>
                    <a:lnTo>
                      <a:pt x="20" y="8"/>
                    </a:lnTo>
                    <a:lnTo>
                      <a:pt x="23" y="4"/>
                    </a:lnTo>
                    <a:lnTo>
                      <a:pt x="25" y="0"/>
                    </a:lnTo>
                    <a:lnTo>
                      <a:pt x="44" y="1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79" name="Freeform 95">
                <a:extLst>
                  <a:ext uri="{FF2B5EF4-FFF2-40B4-BE49-F238E27FC236}">
                    <a16:creationId xmlns:a16="http://schemas.microsoft.com/office/drawing/2014/main" id="{E5CF12A0-1859-4442-AD66-E236A511AC78}"/>
                  </a:ext>
                </a:extLst>
              </p:cNvPr>
              <p:cNvSpPr>
                <a:spLocks/>
              </p:cNvSpPr>
              <p:nvPr/>
            </p:nvSpPr>
            <p:spPr bwMode="auto">
              <a:xfrm>
                <a:off x="19132" y="10867"/>
                <a:ext cx="49" cy="44"/>
              </a:xfrm>
              <a:custGeom>
                <a:avLst/>
                <a:gdLst>
                  <a:gd name="T0" fmla="*/ 24 w 24"/>
                  <a:gd name="T1" fmla="*/ 8 h 15"/>
                  <a:gd name="T2" fmla="*/ 24 w 24"/>
                  <a:gd name="T3" fmla="*/ 13 h 15"/>
                  <a:gd name="T4" fmla="*/ 21 w 24"/>
                  <a:gd name="T5" fmla="*/ 15 h 15"/>
                  <a:gd name="T6" fmla="*/ 2 w 24"/>
                  <a:gd name="T7" fmla="*/ 0 h 15"/>
                  <a:gd name="T8" fmla="*/ 0 w 24"/>
                  <a:gd name="T9" fmla="*/ 6 h 15"/>
                  <a:gd name="T10" fmla="*/ 24 w 24"/>
                  <a:gd name="T11" fmla="*/ 8 h 15"/>
                </a:gdLst>
                <a:ahLst/>
                <a:cxnLst>
                  <a:cxn ang="0">
                    <a:pos x="T0" y="T1"/>
                  </a:cxn>
                  <a:cxn ang="0">
                    <a:pos x="T2" y="T3"/>
                  </a:cxn>
                  <a:cxn ang="0">
                    <a:pos x="T4" y="T5"/>
                  </a:cxn>
                  <a:cxn ang="0">
                    <a:pos x="T6" y="T7"/>
                  </a:cxn>
                  <a:cxn ang="0">
                    <a:pos x="T8" y="T9"/>
                  </a:cxn>
                  <a:cxn ang="0">
                    <a:pos x="T10" y="T11"/>
                  </a:cxn>
                </a:cxnLst>
                <a:rect l="0" t="0" r="r" b="b"/>
                <a:pathLst>
                  <a:path w="24" h="15">
                    <a:moveTo>
                      <a:pt x="24" y="8"/>
                    </a:moveTo>
                    <a:lnTo>
                      <a:pt x="24" y="13"/>
                    </a:lnTo>
                    <a:lnTo>
                      <a:pt x="21" y="15"/>
                    </a:lnTo>
                    <a:lnTo>
                      <a:pt x="2" y="0"/>
                    </a:lnTo>
                    <a:lnTo>
                      <a:pt x="0" y="6"/>
                    </a:lnTo>
                    <a:lnTo>
                      <a:pt x="24" y="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80" name="Freeform 96">
                <a:extLst>
                  <a:ext uri="{FF2B5EF4-FFF2-40B4-BE49-F238E27FC236}">
                    <a16:creationId xmlns:a16="http://schemas.microsoft.com/office/drawing/2014/main" id="{8AC6AD64-6A6F-0941-BB7F-9E3DD95E83DE}"/>
                  </a:ext>
                </a:extLst>
              </p:cNvPr>
              <p:cNvSpPr>
                <a:spLocks/>
              </p:cNvSpPr>
              <p:nvPr/>
            </p:nvSpPr>
            <p:spPr bwMode="auto">
              <a:xfrm>
                <a:off x="18945" y="10906"/>
                <a:ext cx="150" cy="66"/>
              </a:xfrm>
              <a:custGeom>
                <a:avLst/>
                <a:gdLst>
                  <a:gd name="T0" fmla="*/ 73 w 73"/>
                  <a:gd name="T1" fmla="*/ 22 h 28"/>
                  <a:gd name="T2" fmla="*/ 46 w 73"/>
                  <a:gd name="T3" fmla="*/ 25 h 28"/>
                  <a:gd name="T4" fmla="*/ 4 w 73"/>
                  <a:gd name="T5" fmla="*/ 28 h 28"/>
                  <a:gd name="T6" fmla="*/ 0 w 73"/>
                  <a:gd name="T7" fmla="*/ 6 h 28"/>
                  <a:gd name="T8" fmla="*/ 42 w 73"/>
                  <a:gd name="T9" fmla="*/ 2 h 28"/>
                  <a:gd name="T10" fmla="*/ 69 w 73"/>
                  <a:gd name="T11" fmla="*/ 0 h 28"/>
                  <a:gd name="T12" fmla="*/ 73 w 73"/>
                  <a:gd name="T13" fmla="*/ 22 h 28"/>
                </a:gdLst>
                <a:ahLst/>
                <a:cxnLst>
                  <a:cxn ang="0">
                    <a:pos x="T0" y="T1"/>
                  </a:cxn>
                  <a:cxn ang="0">
                    <a:pos x="T2" y="T3"/>
                  </a:cxn>
                  <a:cxn ang="0">
                    <a:pos x="T4" y="T5"/>
                  </a:cxn>
                  <a:cxn ang="0">
                    <a:pos x="T6" y="T7"/>
                  </a:cxn>
                  <a:cxn ang="0">
                    <a:pos x="T8" y="T9"/>
                  </a:cxn>
                  <a:cxn ang="0">
                    <a:pos x="T10" y="T11"/>
                  </a:cxn>
                  <a:cxn ang="0">
                    <a:pos x="T12" y="T13"/>
                  </a:cxn>
                </a:cxnLst>
                <a:rect l="0" t="0" r="r" b="b"/>
                <a:pathLst>
                  <a:path w="73" h="28">
                    <a:moveTo>
                      <a:pt x="73" y="22"/>
                    </a:moveTo>
                    <a:lnTo>
                      <a:pt x="46" y="25"/>
                    </a:lnTo>
                    <a:lnTo>
                      <a:pt x="4" y="28"/>
                    </a:lnTo>
                    <a:lnTo>
                      <a:pt x="0" y="6"/>
                    </a:lnTo>
                    <a:lnTo>
                      <a:pt x="42" y="2"/>
                    </a:lnTo>
                    <a:lnTo>
                      <a:pt x="69" y="0"/>
                    </a:lnTo>
                    <a:lnTo>
                      <a:pt x="73" y="2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81" name="Freeform 97">
                <a:extLst>
                  <a:ext uri="{FF2B5EF4-FFF2-40B4-BE49-F238E27FC236}">
                    <a16:creationId xmlns:a16="http://schemas.microsoft.com/office/drawing/2014/main" id="{660502B3-5DCF-2641-84CF-2620D246FF3E}"/>
                  </a:ext>
                </a:extLst>
              </p:cNvPr>
              <p:cNvSpPr>
                <a:spLocks/>
              </p:cNvSpPr>
              <p:nvPr/>
            </p:nvSpPr>
            <p:spPr bwMode="auto">
              <a:xfrm>
                <a:off x="19081" y="10906"/>
                <a:ext cx="44" cy="52"/>
              </a:xfrm>
              <a:custGeom>
                <a:avLst/>
                <a:gdLst>
                  <a:gd name="T0" fmla="*/ 7 w 10"/>
                  <a:gd name="T1" fmla="*/ 22 h 22"/>
                  <a:gd name="T2" fmla="*/ 10 w 10"/>
                  <a:gd name="T3" fmla="*/ 22 h 22"/>
                  <a:gd name="T4" fmla="*/ 5 w 10"/>
                  <a:gd name="T5" fmla="*/ 22 h 22"/>
                  <a:gd name="T6" fmla="*/ 1 w 10"/>
                  <a:gd name="T7" fmla="*/ 0 h 22"/>
                  <a:gd name="T8" fmla="*/ 0 w 10"/>
                  <a:gd name="T9" fmla="*/ 0 h 22"/>
                  <a:gd name="T10" fmla="*/ 7 w 10"/>
                  <a:gd name="T11" fmla="*/ 22 h 22"/>
                </a:gdLst>
                <a:ahLst/>
                <a:cxnLst>
                  <a:cxn ang="0">
                    <a:pos x="T0" y="T1"/>
                  </a:cxn>
                  <a:cxn ang="0">
                    <a:pos x="T2" y="T3"/>
                  </a:cxn>
                  <a:cxn ang="0">
                    <a:pos x="T4" y="T5"/>
                  </a:cxn>
                  <a:cxn ang="0">
                    <a:pos x="T6" y="T7"/>
                  </a:cxn>
                  <a:cxn ang="0">
                    <a:pos x="T8" y="T9"/>
                  </a:cxn>
                  <a:cxn ang="0">
                    <a:pos x="T10" y="T11"/>
                  </a:cxn>
                </a:cxnLst>
                <a:rect l="0" t="0" r="r" b="b"/>
                <a:pathLst>
                  <a:path w="10" h="22">
                    <a:moveTo>
                      <a:pt x="7" y="22"/>
                    </a:moveTo>
                    <a:lnTo>
                      <a:pt x="10" y="22"/>
                    </a:lnTo>
                    <a:lnTo>
                      <a:pt x="5" y="22"/>
                    </a:lnTo>
                    <a:lnTo>
                      <a:pt x="1" y="0"/>
                    </a:lnTo>
                    <a:lnTo>
                      <a:pt x="0" y="0"/>
                    </a:lnTo>
                    <a:lnTo>
                      <a:pt x="7" y="2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82" name="Freeform 98">
                <a:extLst>
                  <a:ext uri="{FF2B5EF4-FFF2-40B4-BE49-F238E27FC236}">
                    <a16:creationId xmlns:a16="http://schemas.microsoft.com/office/drawing/2014/main" id="{40ED869B-1F68-1D46-B790-59A10280FE01}"/>
                  </a:ext>
                </a:extLst>
              </p:cNvPr>
              <p:cNvSpPr>
                <a:spLocks/>
              </p:cNvSpPr>
              <p:nvPr/>
            </p:nvSpPr>
            <p:spPr bwMode="auto">
              <a:xfrm>
                <a:off x="18919" y="10921"/>
                <a:ext cx="44" cy="56"/>
              </a:xfrm>
              <a:custGeom>
                <a:avLst/>
                <a:gdLst>
                  <a:gd name="T0" fmla="*/ 15 w 15"/>
                  <a:gd name="T1" fmla="*/ 22 h 24"/>
                  <a:gd name="T2" fmla="*/ 3 w 15"/>
                  <a:gd name="T3" fmla="*/ 24 h 24"/>
                  <a:gd name="T4" fmla="*/ 0 w 15"/>
                  <a:gd name="T5" fmla="*/ 1 h 24"/>
                  <a:gd name="T6" fmla="*/ 11 w 15"/>
                  <a:gd name="T7" fmla="*/ 0 h 24"/>
                  <a:gd name="T8" fmla="*/ 15 w 15"/>
                  <a:gd name="T9" fmla="*/ 22 h 24"/>
                </a:gdLst>
                <a:ahLst/>
                <a:cxnLst>
                  <a:cxn ang="0">
                    <a:pos x="T0" y="T1"/>
                  </a:cxn>
                  <a:cxn ang="0">
                    <a:pos x="T2" y="T3"/>
                  </a:cxn>
                  <a:cxn ang="0">
                    <a:pos x="T4" y="T5"/>
                  </a:cxn>
                  <a:cxn ang="0">
                    <a:pos x="T6" y="T7"/>
                  </a:cxn>
                  <a:cxn ang="0">
                    <a:pos x="T8" y="T9"/>
                  </a:cxn>
                </a:cxnLst>
                <a:rect l="0" t="0" r="r" b="b"/>
                <a:pathLst>
                  <a:path w="15" h="24">
                    <a:moveTo>
                      <a:pt x="15" y="22"/>
                    </a:moveTo>
                    <a:lnTo>
                      <a:pt x="3" y="24"/>
                    </a:lnTo>
                    <a:lnTo>
                      <a:pt x="0" y="1"/>
                    </a:lnTo>
                    <a:lnTo>
                      <a:pt x="11" y="0"/>
                    </a:lnTo>
                    <a:lnTo>
                      <a:pt x="15" y="2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83" name="Freeform 99">
                <a:extLst>
                  <a:ext uri="{FF2B5EF4-FFF2-40B4-BE49-F238E27FC236}">
                    <a16:creationId xmlns:a16="http://schemas.microsoft.com/office/drawing/2014/main" id="{845BDB68-146C-5547-8D7E-AC4811B2CD81}"/>
                  </a:ext>
                </a:extLst>
              </p:cNvPr>
              <p:cNvSpPr>
                <a:spLocks/>
              </p:cNvSpPr>
              <p:nvPr/>
            </p:nvSpPr>
            <p:spPr bwMode="auto">
              <a:xfrm>
                <a:off x="18914" y="10513"/>
                <a:ext cx="44" cy="56"/>
              </a:xfrm>
              <a:custGeom>
                <a:avLst/>
                <a:gdLst>
                  <a:gd name="T0" fmla="*/ 13 w 13"/>
                  <a:gd name="T1" fmla="*/ 0 h 24"/>
                  <a:gd name="T2" fmla="*/ 2 w 13"/>
                  <a:gd name="T3" fmla="*/ 0 h 24"/>
                  <a:gd name="T4" fmla="*/ 0 w 13"/>
                  <a:gd name="T5" fmla="*/ 24 h 24"/>
                  <a:gd name="T6" fmla="*/ 12 w 13"/>
                  <a:gd name="T7" fmla="*/ 24 h 24"/>
                  <a:gd name="T8" fmla="*/ 13 w 13"/>
                  <a:gd name="T9" fmla="*/ 0 h 24"/>
                </a:gdLst>
                <a:ahLst/>
                <a:cxnLst>
                  <a:cxn ang="0">
                    <a:pos x="T0" y="T1"/>
                  </a:cxn>
                  <a:cxn ang="0">
                    <a:pos x="T2" y="T3"/>
                  </a:cxn>
                  <a:cxn ang="0">
                    <a:pos x="T4" y="T5"/>
                  </a:cxn>
                  <a:cxn ang="0">
                    <a:pos x="T6" y="T7"/>
                  </a:cxn>
                  <a:cxn ang="0">
                    <a:pos x="T8" y="T9"/>
                  </a:cxn>
                </a:cxnLst>
                <a:rect l="0" t="0" r="r" b="b"/>
                <a:pathLst>
                  <a:path w="13" h="24">
                    <a:moveTo>
                      <a:pt x="13" y="0"/>
                    </a:moveTo>
                    <a:lnTo>
                      <a:pt x="2" y="0"/>
                    </a:lnTo>
                    <a:lnTo>
                      <a:pt x="0" y="24"/>
                    </a:lnTo>
                    <a:lnTo>
                      <a:pt x="12" y="24"/>
                    </a:lnTo>
                    <a:lnTo>
                      <a:pt x="1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84" name="Freeform 100">
                <a:extLst>
                  <a:ext uri="{FF2B5EF4-FFF2-40B4-BE49-F238E27FC236}">
                    <a16:creationId xmlns:a16="http://schemas.microsoft.com/office/drawing/2014/main" id="{DB2B8BD8-AE9C-5042-90C3-99E7B003A858}"/>
                  </a:ext>
                </a:extLst>
              </p:cNvPr>
              <p:cNvSpPr>
                <a:spLocks/>
              </p:cNvSpPr>
              <p:nvPr/>
            </p:nvSpPr>
            <p:spPr bwMode="auto">
              <a:xfrm>
                <a:off x="18903" y="8942"/>
                <a:ext cx="150" cy="574"/>
              </a:xfrm>
              <a:custGeom>
                <a:avLst/>
                <a:gdLst>
                  <a:gd name="T0" fmla="*/ 71 w 71"/>
                  <a:gd name="T1" fmla="*/ 0 h 245"/>
                  <a:gd name="T2" fmla="*/ 71 w 71"/>
                  <a:gd name="T3" fmla="*/ 37 h 245"/>
                  <a:gd name="T4" fmla="*/ 69 w 71"/>
                  <a:gd name="T5" fmla="*/ 63 h 245"/>
                  <a:gd name="T6" fmla="*/ 62 w 71"/>
                  <a:gd name="T7" fmla="*/ 92 h 245"/>
                  <a:gd name="T8" fmla="*/ 47 w 71"/>
                  <a:gd name="T9" fmla="*/ 162 h 245"/>
                  <a:gd name="T10" fmla="*/ 23 w 71"/>
                  <a:gd name="T11" fmla="*/ 245 h 245"/>
                  <a:gd name="T12" fmla="*/ 0 w 71"/>
                  <a:gd name="T13" fmla="*/ 237 h 245"/>
                  <a:gd name="T14" fmla="*/ 24 w 71"/>
                  <a:gd name="T15" fmla="*/ 156 h 245"/>
                  <a:gd name="T16" fmla="*/ 38 w 71"/>
                  <a:gd name="T17" fmla="*/ 88 h 245"/>
                  <a:gd name="T18" fmla="*/ 44 w 71"/>
                  <a:gd name="T19" fmla="*/ 61 h 245"/>
                  <a:gd name="T20" fmla="*/ 47 w 71"/>
                  <a:gd name="T21" fmla="*/ 36 h 245"/>
                  <a:gd name="T22" fmla="*/ 47 w 71"/>
                  <a:gd name="T23" fmla="*/ 0 h 245"/>
                  <a:gd name="T24" fmla="*/ 71 w 71"/>
                  <a:gd name="T25"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245">
                    <a:moveTo>
                      <a:pt x="71" y="0"/>
                    </a:moveTo>
                    <a:lnTo>
                      <a:pt x="71" y="37"/>
                    </a:lnTo>
                    <a:lnTo>
                      <a:pt x="69" y="63"/>
                    </a:lnTo>
                    <a:lnTo>
                      <a:pt x="62" y="92"/>
                    </a:lnTo>
                    <a:lnTo>
                      <a:pt x="47" y="162"/>
                    </a:lnTo>
                    <a:lnTo>
                      <a:pt x="23" y="245"/>
                    </a:lnTo>
                    <a:lnTo>
                      <a:pt x="0" y="237"/>
                    </a:lnTo>
                    <a:lnTo>
                      <a:pt x="24" y="156"/>
                    </a:lnTo>
                    <a:lnTo>
                      <a:pt x="38" y="88"/>
                    </a:lnTo>
                    <a:lnTo>
                      <a:pt x="44" y="61"/>
                    </a:lnTo>
                    <a:lnTo>
                      <a:pt x="47" y="36"/>
                    </a:lnTo>
                    <a:lnTo>
                      <a:pt x="47" y="0"/>
                    </a:lnTo>
                    <a:lnTo>
                      <a:pt x="7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85" name="Freeform 101">
                <a:extLst>
                  <a:ext uri="{FF2B5EF4-FFF2-40B4-BE49-F238E27FC236}">
                    <a16:creationId xmlns:a16="http://schemas.microsoft.com/office/drawing/2014/main" id="{041E1476-7D17-8D47-9CA8-46E2C7DE06C2}"/>
                  </a:ext>
                </a:extLst>
              </p:cNvPr>
              <p:cNvSpPr>
                <a:spLocks/>
              </p:cNvSpPr>
              <p:nvPr/>
            </p:nvSpPr>
            <p:spPr bwMode="auto">
              <a:xfrm>
                <a:off x="18895" y="9497"/>
                <a:ext cx="58" cy="45"/>
              </a:xfrm>
              <a:custGeom>
                <a:avLst/>
                <a:gdLst>
                  <a:gd name="T0" fmla="*/ 27 w 27"/>
                  <a:gd name="T1" fmla="*/ 8 h 19"/>
                  <a:gd name="T2" fmla="*/ 23 w 27"/>
                  <a:gd name="T3" fmla="*/ 19 h 19"/>
                  <a:gd name="T4" fmla="*/ 0 w 27"/>
                  <a:gd name="T5" fmla="*/ 11 h 19"/>
                  <a:gd name="T6" fmla="*/ 4 w 27"/>
                  <a:gd name="T7" fmla="*/ 0 h 19"/>
                  <a:gd name="T8" fmla="*/ 27 w 27"/>
                  <a:gd name="T9" fmla="*/ 8 h 19"/>
                </a:gdLst>
                <a:ahLst/>
                <a:cxnLst>
                  <a:cxn ang="0">
                    <a:pos x="T0" y="T1"/>
                  </a:cxn>
                  <a:cxn ang="0">
                    <a:pos x="T2" y="T3"/>
                  </a:cxn>
                  <a:cxn ang="0">
                    <a:pos x="T4" y="T5"/>
                  </a:cxn>
                  <a:cxn ang="0">
                    <a:pos x="T6" y="T7"/>
                  </a:cxn>
                  <a:cxn ang="0">
                    <a:pos x="T8" y="T9"/>
                  </a:cxn>
                </a:cxnLst>
                <a:rect l="0" t="0" r="r" b="b"/>
                <a:pathLst>
                  <a:path w="27" h="19">
                    <a:moveTo>
                      <a:pt x="27" y="8"/>
                    </a:moveTo>
                    <a:lnTo>
                      <a:pt x="23" y="19"/>
                    </a:lnTo>
                    <a:lnTo>
                      <a:pt x="0" y="11"/>
                    </a:lnTo>
                    <a:lnTo>
                      <a:pt x="4" y="0"/>
                    </a:lnTo>
                    <a:lnTo>
                      <a:pt x="27" y="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86" name="Rectangle 102">
                <a:extLst>
                  <a:ext uri="{FF2B5EF4-FFF2-40B4-BE49-F238E27FC236}">
                    <a16:creationId xmlns:a16="http://schemas.microsoft.com/office/drawing/2014/main" id="{80E73141-03BB-5940-A099-0D5AFE1517AC}"/>
                  </a:ext>
                </a:extLst>
              </p:cNvPr>
              <p:cNvSpPr>
                <a:spLocks noChangeArrowheads="1"/>
              </p:cNvSpPr>
              <p:nvPr/>
            </p:nvSpPr>
            <p:spPr bwMode="auto">
              <a:xfrm>
                <a:off x="19003" y="8899"/>
                <a:ext cx="50" cy="44"/>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87" name="Freeform 103">
                <a:extLst>
                  <a:ext uri="{FF2B5EF4-FFF2-40B4-BE49-F238E27FC236}">
                    <a16:creationId xmlns:a16="http://schemas.microsoft.com/office/drawing/2014/main" id="{BA7CCFF1-7BD3-1846-A3D5-87FAB6D526F5}"/>
                  </a:ext>
                </a:extLst>
              </p:cNvPr>
              <p:cNvSpPr>
                <a:spLocks/>
              </p:cNvSpPr>
              <p:nvPr/>
            </p:nvSpPr>
            <p:spPr bwMode="auto">
              <a:xfrm>
                <a:off x="19133" y="6873"/>
                <a:ext cx="441" cy="515"/>
              </a:xfrm>
              <a:custGeom>
                <a:avLst/>
                <a:gdLst>
                  <a:gd name="T0" fmla="*/ 211 w 211"/>
                  <a:gd name="T1" fmla="*/ 16 h 220"/>
                  <a:gd name="T2" fmla="*/ 86 w 211"/>
                  <a:gd name="T3" fmla="*/ 146 h 220"/>
                  <a:gd name="T4" fmla="*/ 18 w 211"/>
                  <a:gd name="T5" fmla="*/ 220 h 220"/>
                  <a:gd name="T6" fmla="*/ 0 w 211"/>
                  <a:gd name="T7" fmla="*/ 203 h 220"/>
                  <a:gd name="T8" fmla="*/ 68 w 211"/>
                  <a:gd name="T9" fmla="*/ 130 h 220"/>
                  <a:gd name="T10" fmla="*/ 193 w 211"/>
                  <a:gd name="T11" fmla="*/ 0 h 220"/>
                  <a:gd name="T12" fmla="*/ 211 w 211"/>
                  <a:gd name="T13" fmla="*/ 16 h 220"/>
                </a:gdLst>
                <a:ahLst/>
                <a:cxnLst>
                  <a:cxn ang="0">
                    <a:pos x="T0" y="T1"/>
                  </a:cxn>
                  <a:cxn ang="0">
                    <a:pos x="T2" y="T3"/>
                  </a:cxn>
                  <a:cxn ang="0">
                    <a:pos x="T4" y="T5"/>
                  </a:cxn>
                  <a:cxn ang="0">
                    <a:pos x="T6" y="T7"/>
                  </a:cxn>
                  <a:cxn ang="0">
                    <a:pos x="T8" y="T9"/>
                  </a:cxn>
                  <a:cxn ang="0">
                    <a:pos x="T10" y="T11"/>
                  </a:cxn>
                  <a:cxn ang="0">
                    <a:pos x="T12" y="T13"/>
                  </a:cxn>
                </a:cxnLst>
                <a:rect l="0" t="0" r="r" b="b"/>
                <a:pathLst>
                  <a:path w="211" h="220">
                    <a:moveTo>
                      <a:pt x="211" y="16"/>
                    </a:moveTo>
                    <a:lnTo>
                      <a:pt x="86" y="146"/>
                    </a:lnTo>
                    <a:lnTo>
                      <a:pt x="18" y="220"/>
                    </a:lnTo>
                    <a:lnTo>
                      <a:pt x="0" y="203"/>
                    </a:lnTo>
                    <a:lnTo>
                      <a:pt x="68" y="130"/>
                    </a:lnTo>
                    <a:lnTo>
                      <a:pt x="193" y="0"/>
                    </a:lnTo>
                    <a:lnTo>
                      <a:pt x="211" y="1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88" name="Freeform 104">
                <a:extLst>
                  <a:ext uri="{FF2B5EF4-FFF2-40B4-BE49-F238E27FC236}">
                    <a16:creationId xmlns:a16="http://schemas.microsoft.com/office/drawing/2014/main" id="{7AFBA0AA-7115-DD41-96BD-ED3D7175FE66}"/>
                  </a:ext>
                </a:extLst>
              </p:cNvPr>
              <p:cNvSpPr>
                <a:spLocks/>
              </p:cNvSpPr>
              <p:nvPr/>
            </p:nvSpPr>
            <p:spPr bwMode="auto">
              <a:xfrm>
                <a:off x="18970" y="7352"/>
                <a:ext cx="204" cy="448"/>
              </a:xfrm>
              <a:custGeom>
                <a:avLst/>
                <a:gdLst>
                  <a:gd name="T0" fmla="*/ 97 w 97"/>
                  <a:gd name="T1" fmla="*/ 12 h 191"/>
                  <a:gd name="T2" fmla="*/ 89 w 97"/>
                  <a:gd name="T3" fmla="*/ 25 h 191"/>
                  <a:gd name="T4" fmla="*/ 80 w 97"/>
                  <a:gd name="T5" fmla="*/ 38 h 191"/>
                  <a:gd name="T6" fmla="*/ 63 w 97"/>
                  <a:gd name="T7" fmla="*/ 76 h 191"/>
                  <a:gd name="T8" fmla="*/ 44 w 97"/>
                  <a:gd name="T9" fmla="*/ 127 h 191"/>
                  <a:gd name="T10" fmla="*/ 23 w 97"/>
                  <a:gd name="T11" fmla="*/ 191 h 191"/>
                  <a:gd name="T12" fmla="*/ 0 w 97"/>
                  <a:gd name="T13" fmla="*/ 183 h 191"/>
                  <a:gd name="T14" fmla="*/ 21 w 97"/>
                  <a:gd name="T15" fmla="*/ 120 h 191"/>
                  <a:gd name="T16" fmla="*/ 40 w 97"/>
                  <a:gd name="T17" fmla="*/ 68 h 191"/>
                  <a:gd name="T18" fmla="*/ 58 w 97"/>
                  <a:gd name="T19" fmla="*/ 28 h 191"/>
                  <a:gd name="T20" fmla="*/ 68 w 97"/>
                  <a:gd name="T21" fmla="*/ 12 h 191"/>
                  <a:gd name="T22" fmla="*/ 76 w 97"/>
                  <a:gd name="T23" fmla="*/ 0 h 191"/>
                  <a:gd name="T24" fmla="*/ 97 w 97"/>
                  <a:gd name="T25" fmla="*/ 12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91">
                    <a:moveTo>
                      <a:pt x="97" y="12"/>
                    </a:moveTo>
                    <a:lnTo>
                      <a:pt x="89" y="25"/>
                    </a:lnTo>
                    <a:lnTo>
                      <a:pt x="80" y="38"/>
                    </a:lnTo>
                    <a:lnTo>
                      <a:pt x="63" y="76"/>
                    </a:lnTo>
                    <a:lnTo>
                      <a:pt x="44" y="127"/>
                    </a:lnTo>
                    <a:lnTo>
                      <a:pt x="23" y="191"/>
                    </a:lnTo>
                    <a:lnTo>
                      <a:pt x="0" y="183"/>
                    </a:lnTo>
                    <a:lnTo>
                      <a:pt x="21" y="120"/>
                    </a:lnTo>
                    <a:lnTo>
                      <a:pt x="40" y="68"/>
                    </a:lnTo>
                    <a:lnTo>
                      <a:pt x="58" y="28"/>
                    </a:lnTo>
                    <a:lnTo>
                      <a:pt x="68" y="12"/>
                    </a:lnTo>
                    <a:lnTo>
                      <a:pt x="76" y="0"/>
                    </a:lnTo>
                    <a:lnTo>
                      <a:pt x="97" y="1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89" name="Freeform 105">
                <a:extLst>
                  <a:ext uri="{FF2B5EF4-FFF2-40B4-BE49-F238E27FC236}">
                    <a16:creationId xmlns:a16="http://schemas.microsoft.com/office/drawing/2014/main" id="{E709C127-EF9C-C54C-A436-F8DE6D33A97F}"/>
                  </a:ext>
                </a:extLst>
              </p:cNvPr>
              <p:cNvSpPr>
                <a:spLocks/>
              </p:cNvSpPr>
              <p:nvPr/>
            </p:nvSpPr>
            <p:spPr bwMode="auto">
              <a:xfrm>
                <a:off x="19133" y="7344"/>
                <a:ext cx="44" cy="44"/>
              </a:xfrm>
              <a:custGeom>
                <a:avLst/>
                <a:gdLst>
                  <a:gd name="T0" fmla="*/ 1 w 21"/>
                  <a:gd name="T1" fmla="*/ 0 h 17"/>
                  <a:gd name="T2" fmla="*/ 0 w 21"/>
                  <a:gd name="T3" fmla="*/ 2 h 17"/>
                  <a:gd name="T4" fmla="*/ 21 w 21"/>
                  <a:gd name="T5" fmla="*/ 14 h 17"/>
                  <a:gd name="T6" fmla="*/ 19 w 21"/>
                  <a:gd name="T7" fmla="*/ 17 h 17"/>
                  <a:gd name="T8" fmla="*/ 1 w 21"/>
                  <a:gd name="T9" fmla="*/ 0 h 17"/>
                </a:gdLst>
                <a:ahLst/>
                <a:cxnLst>
                  <a:cxn ang="0">
                    <a:pos x="T0" y="T1"/>
                  </a:cxn>
                  <a:cxn ang="0">
                    <a:pos x="T2" y="T3"/>
                  </a:cxn>
                  <a:cxn ang="0">
                    <a:pos x="T4" y="T5"/>
                  </a:cxn>
                  <a:cxn ang="0">
                    <a:pos x="T6" y="T7"/>
                  </a:cxn>
                  <a:cxn ang="0">
                    <a:pos x="T8" y="T9"/>
                  </a:cxn>
                </a:cxnLst>
                <a:rect l="0" t="0" r="r" b="b"/>
                <a:pathLst>
                  <a:path w="21" h="17">
                    <a:moveTo>
                      <a:pt x="1" y="0"/>
                    </a:moveTo>
                    <a:lnTo>
                      <a:pt x="0" y="2"/>
                    </a:lnTo>
                    <a:lnTo>
                      <a:pt x="21" y="14"/>
                    </a:lnTo>
                    <a:lnTo>
                      <a:pt x="19" y="17"/>
                    </a:lnTo>
                    <a:lnTo>
                      <a:pt x="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90" name="Freeform 106">
                <a:extLst>
                  <a:ext uri="{FF2B5EF4-FFF2-40B4-BE49-F238E27FC236}">
                    <a16:creationId xmlns:a16="http://schemas.microsoft.com/office/drawing/2014/main" id="{3F882F6C-68E9-C34D-812F-662C163195B3}"/>
                  </a:ext>
                </a:extLst>
              </p:cNvPr>
              <p:cNvSpPr>
                <a:spLocks/>
              </p:cNvSpPr>
              <p:nvPr/>
            </p:nvSpPr>
            <p:spPr bwMode="auto">
              <a:xfrm>
                <a:off x="18861" y="7781"/>
                <a:ext cx="158" cy="466"/>
              </a:xfrm>
              <a:custGeom>
                <a:avLst/>
                <a:gdLst>
                  <a:gd name="T0" fmla="*/ 76 w 76"/>
                  <a:gd name="T1" fmla="*/ 8 h 199"/>
                  <a:gd name="T2" fmla="*/ 41 w 76"/>
                  <a:gd name="T3" fmla="*/ 125 h 199"/>
                  <a:gd name="T4" fmla="*/ 23 w 76"/>
                  <a:gd name="T5" fmla="*/ 199 h 199"/>
                  <a:gd name="T6" fmla="*/ 0 w 76"/>
                  <a:gd name="T7" fmla="*/ 192 h 199"/>
                  <a:gd name="T8" fmla="*/ 18 w 76"/>
                  <a:gd name="T9" fmla="*/ 118 h 199"/>
                  <a:gd name="T10" fmla="*/ 53 w 76"/>
                  <a:gd name="T11" fmla="*/ 0 h 199"/>
                  <a:gd name="T12" fmla="*/ 76 w 76"/>
                  <a:gd name="T13" fmla="*/ 8 h 199"/>
                </a:gdLst>
                <a:ahLst/>
                <a:cxnLst>
                  <a:cxn ang="0">
                    <a:pos x="T0" y="T1"/>
                  </a:cxn>
                  <a:cxn ang="0">
                    <a:pos x="T2" y="T3"/>
                  </a:cxn>
                  <a:cxn ang="0">
                    <a:pos x="T4" y="T5"/>
                  </a:cxn>
                  <a:cxn ang="0">
                    <a:pos x="T6" y="T7"/>
                  </a:cxn>
                  <a:cxn ang="0">
                    <a:pos x="T8" y="T9"/>
                  </a:cxn>
                  <a:cxn ang="0">
                    <a:pos x="T10" y="T11"/>
                  </a:cxn>
                  <a:cxn ang="0">
                    <a:pos x="T12" y="T13"/>
                  </a:cxn>
                </a:cxnLst>
                <a:rect l="0" t="0" r="r" b="b"/>
                <a:pathLst>
                  <a:path w="76" h="199">
                    <a:moveTo>
                      <a:pt x="76" y="8"/>
                    </a:moveTo>
                    <a:lnTo>
                      <a:pt x="41" y="125"/>
                    </a:lnTo>
                    <a:lnTo>
                      <a:pt x="23" y="199"/>
                    </a:lnTo>
                    <a:lnTo>
                      <a:pt x="0" y="192"/>
                    </a:lnTo>
                    <a:lnTo>
                      <a:pt x="18" y="118"/>
                    </a:lnTo>
                    <a:lnTo>
                      <a:pt x="53" y="0"/>
                    </a:lnTo>
                    <a:lnTo>
                      <a:pt x="76" y="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91" name="Freeform 107">
                <a:extLst>
                  <a:ext uri="{FF2B5EF4-FFF2-40B4-BE49-F238E27FC236}">
                    <a16:creationId xmlns:a16="http://schemas.microsoft.com/office/drawing/2014/main" id="{FCB1CCBB-A728-1D4A-8EFE-59D411872B65}"/>
                  </a:ext>
                </a:extLst>
              </p:cNvPr>
              <p:cNvSpPr>
                <a:spLocks/>
              </p:cNvSpPr>
              <p:nvPr/>
            </p:nvSpPr>
            <p:spPr bwMode="auto">
              <a:xfrm>
                <a:off x="18970" y="7756"/>
                <a:ext cx="50" cy="44"/>
              </a:xfrm>
              <a:custGeom>
                <a:avLst/>
                <a:gdLst>
                  <a:gd name="T0" fmla="*/ 0 w 23"/>
                  <a:gd name="T1" fmla="*/ 0 h 8"/>
                  <a:gd name="T2" fmla="*/ 23 w 23"/>
                  <a:gd name="T3" fmla="*/ 8 h 8"/>
                  <a:gd name="T4" fmla="*/ 0 w 23"/>
                  <a:gd name="T5" fmla="*/ 0 h 8"/>
                </a:gdLst>
                <a:ahLst/>
                <a:cxnLst>
                  <a:cxn ang="0">
                    <a:pos x="T0" y="T1"/>
                  </a:cxn>
                  <a:cxn ang="0">
                    <a:pos x="T2" y="T3"/>
                  </a:cxn>
                  <a:cxn ang="0">
                    <a:pos x="T4" y="T5"/>
                  </a:cxn>
                </a:cxnLst>
                <a:rect l="0" t="0" r="r" b="b"/>
                <a:pathLst>
                  <a:path w="23" h="8">
                    <a:moveTo>
                      <a:pt x="0" y="0"/>
                    </a:moveTo>
                    <a:lnTo>
                      <a:pt x="23" y="8"/>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92" name="Freeform 108">
                <a:extLst>
                  <a:ext uri="{FF2B5EF4-FFF2-40B4-BE49-F238E27FC236}">
                    <a16:creationId xmlns:a16="http://schemas.microsoft.com/office/drawing/2014/main" id="{565BF138-661A-AD44-8CCF-C4B323B07618}"/>
                  </a:ext>
                </a:extLst>
              </p:cNvPr>
              <p:cNvSpPr>
                <a:spLocks/>
              </p:cNvSpPr>
              <p:nvPr/>
            </p:nvSpPr>
            <p:spPr bwMode="auto">
              <a:xfrm>
                <a:off x="18853" y="8236"/>
                <a:ext cx="88" cy="316"/>
              </a:xfrm>
              <a:custGeom>
                <a:avLst/>
                <a:gdLst>
                  <a:gd name="T0" fmla="*/ 28 w 43"/>
                  <a:gd name="T1" fmla="*/ 3 h 135"/>
                  <a:gd name="T2" fmla="*/ 24 w 43"/>
                  <a:gd name="T3" fmla="*/ 28 h 135"/>
                  <a:gd name="T4" fmla="*/ 27 w 43"/>
                  <a:gd name="T5" fmla="*/ 58 h 135"/>
                  <a:gd name="T6" fmla="*/ 32 w 43"/>
                  <a:gd name="T7" fmla="*/ 92 h 135"/>
                  <a:gd name="T8" fmla="*/ 43 w 43"/>
                  <a:gd name="T9" fmla="*/ 128 h 135"/>
                  <a:gd name="T10" fmla="*/ 20 w 43"/>
                  <a:gd name="T11" fmla="*/ 135 h 135"/>
                  <a:gd name="T12" fmla="*/ 8 w 43"/>
                  <a:gd name="T13" fmla="*/ 95 h 135"/>
                  <a:gd name="T14" fmla="*/ 3 w 43"/>
                  <a:gd name="T15" fmla="*/ 60 h 135"/>
                  <a:gd name="T16" fmla="*/ 0 w 43"/>
                  <a:gd name="T17" fmla="*/ 28 h 135"/>
                  <a:gd name="T18" fmla="*/ 4 w 43"/>
                  <a:gd name="T19" fmla="*/ 0 h 135"/>
                  <a:gd name="T20" fmla="*/ 28 w 43"/>
                  <a:gd name="T2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35">
                    <a:moveTo>
                      <a:pt x="28" y="3"/>
                    </a:moveTo>
                    <a:lnTo>
                      <a:pt x="24" y="28"/>
                    </a:lnTo>
                    <a:lnTo>
                      <a:pt x="27" y="58"/>
                    </a:lnTo>
                    <a:lnTo>
                      <a:pt x="32" y="92"/>
                    </a:lnTo>
                    <a:lnTo>
                      <a:pt x="43" y="128"/>
                    </a:lnTo>
                    <a:lnTo>
                      <a:pt x="20" y="135"/>
                    </a:lnTo>
                    <a:lnTo>
                      <a:pt x="8" y="95"/>
                    </a:lnTo>
                    <a:lnTo>
                      <a:pt x="3" y="60"/>
                    </a:lnTo>
                    <a:lnTo>
                      <a:pt x="0" y="28"/>
                    </a:lnTo>
                    <a:lnTo>
                      <a:pt x="4" y="0"/>
                    </a:lnTo>
                    <a:lnTo>
                      <a:pt x="28"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93" name="Freeform 109">
                <a:extLst>
                  <a:ext uri="{FF2B5EF4-FFF2-40B4-BE49-F238E27FC236}">
                    <a16:creationId xmlns:a16="http://schemas.microsoft.com/office/drawing/2014/main" id="{54EF7033-9FE1-AA43-B89E-3498DD6ED05B}"/>
                  </a:ext>
                </a:extLst>
              </p:cNvPr>
              <p:cNvSpPr>
                <a:spLocks/>
              </p:cNvSpPr>
              <p:nvPr/>
            </p:nvSpPr>
            <p:spPr bwMode="auto">
              <a:xfrm>
                <a:off x="18857" y="8203"/>
                <a:ext cx="54" cy="44"/>
              </a:xfrm>
              <a:custGeom>
                <a:avLst/>
                <a:gdLst>
                  <a:gd name="T0" fmla="*/ 1 w 24"/>
                  <a:gd name="T1" fmla="*/ 0 h 7"/>
                  <a:gd name="T2" fmla="*/ 0 w 24"/>
                  <a:gd name="T3" fmla="*/ 6 h 7"/>
                  <a:gd name="T4" fmla="*/ 0 w 24"/>
                  <a:gd name="T5" fmla="*/ 2 h 7"/>
                  <a:gd name="T6" fmla="*/ 24 w 24"/>
                  <a:gd name="T7" fmla="*/ 5 h 7"/>
                  <a:gd name="T8" fmla="*/ 24 w 24"/>
                  <a:gd name="T9" fmla="*/ 7 h 7"/>
                  <a:gd name="T10" fmla="*/ 1 w 24"/>
                  <a:gd name="T11" fmla="*/ 0 h 7"/>
                </a:gdLst>
                <a:ahLst/>
                <a:cxnLst>
                  <a:cxn ang="0">
                    <a:pos x="T0" y="T1"/>
                  </a:cxn>
                  <a:cxn ang="0">
                    <a:pos x="T2" y="T3"/>
                  </a:cxn>
                  <a:cxn ang="0">
                    <a:pos x="T4" y="T5"/>
                  </a:cxn>
                  <a:cxn ang="0">
                    <a:pos x="T6" y="T7"/>
                  </a:cxn>
                  <a:cxn ang="0">
                    <a:pos x="T8" y="T9"/>
                  </a:cxn>
                  <a:cxn ang="0">
                    <a:pos x="T10" y="T11"/>
                  </a:cxn>
                </a:cxnLst>
                <a:rect l="0" t="0" r="r" b="b"/>
                <a:pathLst>
                  <a:path w="24" h="7">
                    <a:moveTo>
                      <a:pt x="1" y="0"/>
                    </a:moveTo>
                    <a:lnTo>
                      <a:pt x="0" y="6"/>
                    </a:lnTo>
                    <a:lnTo>
                      <a:pt x="0" y="2"/>
                    </a:lnTo>
                    <a:lnTo>
                      <a:pt x="24" y="5"/>
                    </a:lnTo>
                    <a:lnTo>
                      <a:pt x="24" y="7"/>
                    </a:lnTo>
                    <a:lnTo>
                      <a:pt x="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94" name="Freeform 110">
                <a:extLst>
                  <a:ext uri="{FF2B5EF4-FFF2-40B4-BE49-F238E27FC236}">
                    <a16:creationId xmlns:a16="http://schemas.microsoft.com/office/drawing/2014/main" id="{18198365-BA86-334D-903C-3E9734DE02C7}"/>
                  </a:ext>
                </a:extLst>
              </p:cNvPr>
              <p:cNvSpPr>
                <a:spLocks/>
              </p:cNvSpPr>
              <p:nvPr/>
            </p:nvSpPr>
            <p:spPr bwMode="auto">
              <a:xfrm>
                <a:off x="18895" y="8535"/>
                <a:ext cx="113" cy="251"/>
              </a:xfrm>
              <a:custGeom>
                <a:avLst/>
                <a:gdLst>
                  <a:gd name="T0" fmla="*/ 23 w 55"/>
                  <a:gd name="T1" fmla="*/ 0 h 107"/>
                  <a:gd name="T2" fmla="*/ 55 w 55"/>
                  <a:gd name="T3" fmla="*/ 100 h 107"/>
                  <a:gd name="T4" fmla="*/ 32 w 55"/>
                  <a:gd name="T5" fmla="*/ 107 h 107"/>
                  <a:gd name="T6" fmla="*/ 0 w 55"/>
                  <a:gd name="T7" fmla="*/ 7 h 107"/>
                  <a:gd name="T8" fmla="*/ 23 w 55"/>
                  <a:gd name="T9" fmla="*/ 0 h 107"/>
                </a:gdLst>
                <a:ahLst/>
                <a:cxnLst>
                  <a:cxn ang="0">
                    <a:pos x="T0" y="T1"/>
                  </a:cxn>
                  <a:cxn ang="0">
                    <a:pos x="T2" y="T3"/>
                  </a:cxn>
                  <a:cxn ang="0">
                    <a:pos x="T4" y="T5"/>
                  </a:cxn>
                  <a:cxn ang="0">
                    <a:pos x="T6" y="T7"/>
                  </a:cxn>
                  <a:cxn ang="0">
                    <a:pos x="T8" y="T9"/>
                  </a:cxn>
                </a:cxnLst>
                <a:rect l="0" t="0" r="r" b="b"/>
                <a:pathLst>
                  <a:path w="55" h="107">
                    <a:moveTo>
                      <a:pt x="23" y="0"/>
                    </a:moveTo>
                    <a:lnTo>
                      <a:pt x="55" y="100"/>
                    </a:lnTo>
                    <a:lnTo>
                      <a:pt x="32" y="107"/>
                    </a:lnTo>
                    <a:lnTo>
                      <a:pt x="0" y="7"/>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95" name="Freeform 111">
                <a:extLst>
                  <a:ext uri="{FF2B5EF4-FFF2-40B4-BE49-F238E27FC236}">
                    <a16:creationId xmlns:a16="http://schemas.microsoft.com/office/drawing/2014/main" id="{31185ACE-9F5E-6049-B7A6-6223B672E8C8}"/>
                  </a:ext>
                </a:extLst>
              </p:cNvPr>
              <p:cNvSpPr>
                <a:spLocks/>
              </p:cNvSpPr>
              <p:nvPr/>
            </p:nvSpPr>
            <p:spPr bwMode="auto">
              <a:xfrm>
                <a:off x="18895" y="8508"/>
                <a:ext cx="46" cy="44"/>
              </a:xfrm>
              <a:custGeom>
                <a:avLst/>
                <a:gdLst>
                  <a:gd name="T0" fmla="*/ 0 w 23"/>
                  <a:gd name="T1" fmla="*/ 7 h 7"/>
                  <a:gd name="T2" fmla="*/ 23 w 23"/>
                  <a:gd name="T3" fmla="*/ 0 h 7"/>
                  <a:gd name="T4" fmla="*/ 0 w 23"/>
                  <a:gd name="T5" fmla="*/ 7 h 7"/>
                </a:gdLst>
                <a:ahLst/>
                <a:cxnLst>
                  <a:cxn ang="0">
                    <a:pos x="T0" y="T1"/>
                  </a:cxn>
                  <a:cxn ang="0">
                    <a:pos x="T2" y="T3"/>
                  </a:cxn>
                  <a:cxn ang="0">
                    <a:pos x="T4" y="T5"/>
                  </a:cxn>
                </a:cxnLst>
                <a:rect l="0" t="0" r="r" b="b"/>
                <a:pathLst>
                  <a:path w="23" h="7">
                    <a:moveTo>
                      <a:pt x="0" y="7"/>
                    </a:moveTo>
                    <a:lnTo>
                      <a:pt x="23" y="0"/>
                    </a:lnTo>
                    <a:lnTo>
                      <a:pt x="0" y="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96" name="Freeform 112">
                <a:extLst>
                  <a:ext uri="{FF2B5EF4-FFF2-40B4-BE49-F238E27FC236}">
                    <a16:creationId xmlns:a16="http://schemas.microsoft.com/office/drawing/2014/main" id="{438C662D-8706-2544-A686-052991245A05}"/>
                  </a:ext>
                </a:extLst>
              </p:cNvPr>
              <p:cNvSpPr>
                <a:spLocks/>
              </p:cNvSpPr>
              <p:nvPr/>
            </p:nvSpPr>
            <p:spPr bwMode="auto">
              <a:xfrm>
                <a:off x="18962" y="8769"/>
                <a:ext cx="54" cy="45"/>
              </a:xfrm>
              <a:custGeom>
                <a:avLst/>
                <a:gdLst>
                  <a:gd name="T0" fmla="*/ 23 w 27"/>
                  <a:gd name="T1" fmla="*/ 0 h 19"/>
                  <a:gd name="T2" fmla="*/ 27 w 27"/>
                  <a:gd name="T3" fmla="*/ 11 h 19"/>
                  <a:gd name="T4" fmla="*/ 4 w 27"/>
                  <a:gd name="T5" fmla="*/ 19 h 19"/>
                  <a:gd name="T6" fmla="*/ 0 w 27"/>
                  <a:gd name="T7" fmla="*/ 7 h 19"/>
                  <a:gd name="T8" fmla="*/ 23 w 27"/>
                  <a:gd name="T9" fmla="*/ 0 h 19"/>
                </a:gdLst>
                <a:ahLst/>
                <a:cxnLst>
                  <a:cxn ang="0">
                    <a:pos x="T0" y="T1"/>
                  </a:cxn>
                  <a:cxn ang="0">
                    <a:pos x="T2" y="T3"/>
                  </a:cxn>
                  <a:cxn ang="0">
                    <a:pos x="T4" y="T5"/>
                  </a:cxn>
                  <a:cxn ang="0">
                    <a:pos x="T6" y="T7"/>
                  </a:cxn>
                  <a:cxn ang="0">
                    <a:pos x="T8" y="T9"/>
                  </a:cxn>
                </a:cxnLst>
                <a:rect l="0" t="0" r="r" b="b"/>
                <a:pathLst>
                  <a:path w="27" h="19">
                    <a:moveTo>
                      <a:pt x="23" y="0"/>
                    </a:moveTo>
                    <a:lnTo>
                      <a:pt x="27" y="11"/>
                    </a:lnTo>
                    <a:lnTo>
                      <a:pt x="4" y="19"/>
                    </a:lnTo>
                    <a:lnTo>
                      <a:pt x="0" y="7"/>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97" name="Freeform 113">
                <a:extLst>
                  <a:ext uri="{FF2B5EF4-FFF2-40B4-BE49-F238E27FC236}">
                    <a16:creationId xmlns:a16="http://schemas.microsoft.com/office/drawing/2014/main" id="{6C0182AB-3843-C94C-BD3D-5066F329AAA8}"/>
                  </a:ext>
                </a:extLst>
              </p:cNvPr>
              <p:cNvSpPr>
                <a:spLocks/>
              </p:cNvSpPr>
              <p:nvPr/>
            </p:nvSpPr>
            <p:spPr bwMode="auto">
              <a:xfrm>
                <a:off x="19538" y="6853"/>
                <a:ext cx="50" cy="58"/>
              </a:xfrm>
              <a:custGeom>
                <a:avLst/>
                <a:gdLst>
                  <a:gd name="T0" fmla="*/ 18 w 26"/>
                  <a:gd name="T1" fmla="*/ 25 h 25"/>
                  <a:gd name="T2" fmla="*/ 26 w 26"/>
                  <a:gd name="T3" fmla="*/ 16 h 25"/>
                  <a:gd name="T4" fmla="*/ 8 w 26"/>
                  <a:gd name="T5" fmla="*/ 0 h 25"/>
                  <a:gd name="T6" fmla="*/ 0 w 26"/>
                  <a:gd name="T7" fmla="*/ 9 h 25"/>
                  <a:gd name="T8" fmla="*/ 18 w 26"/>
                  <a:gd name="T9" fmla="*/ 25 h 25"/>
                </a:gdLst>
                <a:ahLst/>
                <a:cxnLst>
                  <a:cxn ang="0">
                    <a:pos x="T0" y="T1"/>
                  </a:cxn>
                  <a:cxn ang="0">
                    <a:pos x="T2" y="T3"/>
                  </a:cxn>
                  <a:cxn ang="0">
                    <a:pos x="T4" y="T5"/>
                  </a:cxn>
                  <a:cxn ang="0">
                    <a:pos x="T6" y="T7"/>
                  </a:cxn>
                  <a:cxn ang="0">
                    <a:pos x="T8" y="T9"/>
                  </a:cxn>
                </a:cxnLst>
                <a:rect l="0" t="0" r="r" b="b"/>
                <a:pathLst>
                  <a:path w="26" h="25">
                    <a:moveTo>
                      <a:pt x="18" y="25"/>
                    </a:moveTo>
                    <a:lnTo>
                      <a:pt x="26" y="16"/>
                    </a:lnTo>
                    <a:lnTo>
                      <a:pt x="8" y="0"/>
                    </a:lnTo>
                    <a:lnTo>
                      <a:pt x="0" y="9"/>
                    </a:lnTo>
                    <a:lnTo>
                      <a:pt x="18" y="2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98" name="Freeform 114">
                <a:extLst>
                  <a:ext uri="{FF2B5EF4-FFF2-40B4-BE49-F238E27FC236}">
                    <a16:creationId xmlns:a16="http://schemas.microsoft.com/office/drawing/2014/main" id="{7EB36E98-1183-8D45-8BEA-B1CC89A099F2}"/>
                  </a:ext>
                </a:extLst>
              </p:cNvPr>
              <p:cNvSpPr>
                <a:spLocks/>
              </p:cNvSpPr>
              <p:nvPr/>
            </p:nvSpPr>
            <p:spPr bwMode="auto">
              <a:xfrm>
                <a:off x="19663" y="7409"/>
                <a:ext cx="50" cy="2568"/>
              </a:xfrm>
              <a:custGeom>
                <a:avLst/>
                <a:gdLst>
                  <a:gd name="T0" fmla="*/ 26 w 26"/>
                  <a:gd name="T1" fmla="*/ 0 h 1096"/>
                  <a:gd name="T2" fmla="*/ 2 w 26"/>
                  <a:gd name="T3" fmla="*/ 0 h 1096"/>
                  <a:gd name="T4" fmla="*/ 0 w 26"/>
                  <a:gd name="T5" fmla="*/ 547 h 1096"/>
                  <a:gd name="T6" fmla="*/ 0 w 26"/>
                  <a:gd name="T7" fmla="*/ 1096 h 1096"/>
                  <a:gd name="T8" fmla="*/ 25 w 26"/>
                  <a:gd name="T9" fmla="*/ 1096 h 1096"/>
                  <a:gd name="T10" fmla="*/ 25 w 26"/>
                  <a:gd name="T11" fmla="*/ 547 h 1096"/>
                  <a:gd name="T12" fmla="*/ 26 w 26"/>
                  <a:gd name="T13" fmla="*/ 0 h 1096"/>
                </a:gdLst>
                <a:ahLst/>
                <a:cxnLst>
                  <a:cxn ang="0">
                    <a:pos x="T0" y="T1"/>
                  </a:cxn>
                  <a:cxn ang="0">
                    <a:pos x="T2" y="T3"/>
                  </a:cxn>
                  <a:cxn ang="0">
                    <a:pos x="T4" y="T5"/>
                  </a:cxn>
                  <a:cxn ang="0">
                    <a:pos x="T6" y="T7"/>
                  </a:cxn>
                  <a:cxn ang="0">
                    <a:pos x="T8" y="T9"/>
                  </a:cxn>
                  <a:cxn ang="0">
                    <a:pos x="T10" y="T11"/>
                  </a:cxn>
                  <a:cxn ang="0">
                    <a:pos x="T12" y="T13"/>
                  </a:cxn>
                </a:cxnLst>
                <a:rect l="0" t="0" r="r" b="b"/>
                <a:pathLst>
                  <a:path w="26" h="1096">
                    <a:moveTo>
                      <a:pt x="26" y="0"/>
                    </a:moveTo>
                    <a:lnTo>
                      <a:pt x="2" y="0"/>
                    </a:lnTo>
                    <a:lnTo>
                      <a:pt x="0" y="547"/>
                    </a:lnTo>
                    <a:lnTo>
                      <a:pt x="0" y="1096"/>
                    </a:lnTo>
                    <a:lnTo>
                      <a:pt x="25" y="1096"/>
                    </a:lnTo>
                    <a:lnTo>
                      <a:pt x="25" y="547"/>
                    </a:lnTo>
                    <a:lnTo>
                      <a:pt x="2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99" name="Freeform 115">
                <a:extLst>
                  <a:ext uri="{FF2B5EF4-FFF2-40B4-BE49-F238E27FC236}">
                    <a16:creationId xmlns:a16="http://schemas.microsoft.com/office/drawing/2014/main" id="{F946A93F-3898-8442-ACE8-10667D733CC5}"/>
                  </a:ext>
                </a:extLst>
              </p:cNvPr>
              <p:cNvSpPr>
                <a:spLocks/>
              </p:cNvSpPr>
              <p:nvPr/>
            </p:nvSpPr>
            <p:spPr bwMode="auto">
              <a:xfrm>
                <a:off x="19617" y="9974"/>
                <a:ext cx="96" cy="593"/>
              </a:xfrm>
              <a:custGeom>
                <a:avLst/>
                <a:gdLst>
                  <a:gd name="T0" fmla="*/ 45 w 45"/>
                  <a:gd name="T1" fmla="*/ 1 h 253"/>
                  <a:gd name="T2" fmla="*/ 20 w 45"/>
                  <a:gd name="T3" fmla="*/ 0 h 253"/>
                  <a:gd name="T4" fmla="*/ 0 w 45"/>
                  <a:gd name="T5" fmla="*/ 251 h 253"/>
                  <a:gd name="T6" fmla="*/ 24 w 45"/>
                  <a:gd name="T7" fmla="*/ 253 h 253"/>
                  <a:gd name="T8" fmla="*/ 45 w 45"/>
                  <a:gd name="T9" fmla="*/ 1 h 253"/>
                </a:gdLst>
                <a:ahLst/>
                <a:cxnLst>
                  <a:cxn ang="0">
                    <a:pos x="T0" y="T1"/>
                  </a:cxn>
                  <a:cxn ang="0">
                    <a:pos x="T2" y="T3"/>
                  </a:cxn>
                  <a:cxn ang="0">
                    <a:pos x="T4" y="T5"/>
                  </a:cxn>
                  <a:cxn ang="0">
                    <a:pos x="T6" y="T7"/>
                  </a:cxn>
                  <a:cxn ang="0">
                    <a:pos x="T8" y="T9"/>
                  </a:cxn>
                </a:cxnLst>
                <a:rect l="0" t="0" r="r" b="b"/>
                <a:pathLst>
                  <a:path w="45" h="253">
                    <a:moveTo>
                      <a:pt x="45" y="1"/>
                    </a:moveTo>
                    <a:lnTo>
                      <a:pt x="20" y="0"/>
                    </a:lnTo>
                    <a:lnTo>
                      <a:pt x="0" y="251"/>
                    </a:lnTo>
                    <a:lnTo>
                      <a:pt x="24" y="253"/>
                    </a:lnTo>
                    <a:lnTo>
                      <a:pt x="45"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00" name="Freeform 116">
                <a:extLst>
                  <a:ext uri="{FF2B5EF4-FFF2-40B4-BE49-F238E27FC236}">
                    <a16:creationId xmlns:a16="http://schemas.microsoft.com/office/drawing/2014/main" id="{BBDEFA07-86C2-5F40-B851-18F9F02A702B}"/>
                  </a:ext>
                </a:extLst>
              </p:cNvPr>
              <p:cNvSpPr>
                <a:spLocks/>
              </p:cNvSpPr>
              <p:nvPr/>
            </p:nvSpPr>
            <p:spPr bwMode="auto">
              <a:xfrm>
                <a:off x="19663" y="9933"/>
                <a:ext cx="50" cy="44"/>
              </a:xfrm>
              <a:custGeom>
                <a:avLst/>
                <a:gdLst>
                  <a:gd name="T0" fmla="*/ 25 w 25"/>
                  <a:gd name="T1" fmla="*/ 1 h 1"/>
                  <a:gd name="T2" fmla="*/ 0 w 25"/>
                  <a:gd name="T3" fmla="*/ 0 h 1"/>
                  <a:gd name="T4" fmla="*/ 0 w 25"/>
                  <a:gd name="T5" fmla="*/ 1 h 1"/>
                  <a:gd name="T6" fmla="*/ 25 w 25"/>
                  <a:gd name="T7" fmla="*/ 1 h 1"/>
                </a:gdLst>
                <a:ahLst/>
                <a:cxnLst>
                  <a:cxn ang="0">
                    <a:pos x="T0" y="T1"/>
                  </a:cxn>
                  <a:cxn ang="0">
                    <a:pos x="T2" y="T3"/>
                  </a:cxn>
                  <a:cxn ang="0">
                    <a:pos x="T4" y="T5"/>
                  </a:cxn>
                  <a:cxn ang="0">
                    <a:pos x="T6" y="T7"/>
                  </a:cxn>
                </a:cxnLst>
                <a:rect l="0" t="0" r="r" b="b"/>
                <a:pathLst>
                  <a:path w="25" h="1">
                    <a:moveTo>
                      <a:pt x="25" y="1"/>
                    </a:moveTo>
                    <a:lnTo>
                      <a:pt x="0" y="0"/>
                    </a:lnTo>
                    <a:lnTo>
                      <a:pt x="0" y="1"/>
                    </a:lnTo>
                    <a:lnTo>
                      <a:pt x="25"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01" name="Freeform 117">
                <a:extLst>
                  <a:ext uri="{FF2B5EF4-FFF2-40B4-BE49-F238E27FC236}">
                    <a16:creationId xmlns:a16="http://schemas.microsoft.com/office/drawing/2014/main" id="{C1F05BDB-3B5E-E24F-8DEB-219058D51430}"/>
                  </a:ext>
                </a:extLst>
              </p:cNvPr>
              <p:cNvSpPr>
                <a:spLocks/>
              </p:cNvSpPr>
              <p:nvPr/>
            </p:nvSpPr>
            <p:spPr bwMode="auto">
              <a:xfrm>
                <a:off x="19555" y="10560"/>
                <a:ext cx="117" cy="295"/>
              </a:xfrm>
              <a:custGeom>
                <a:avLst/>
                <a:gdLst>
                  <a:gd name="T0" fmla="*/ 56 w 56"/>
                  <a:gd name="T1" fmla="*/ 6 h 126"/>
                  <a:gd name="T2" fmla="*/ 33 w 56"/>
                  <a:gd name="T3" fmla="*/ 0 h 126"/>
                  <a:gd name="T4" fmla="*/ 0 w 56"/>
                  <a:gd name="T5" fmla="*/ 120 h 126"/>
                  <a:gd name="T6" fmla="*/ 23 w 56"/>
                  <a:gd name="T7" fmla="*/ 126 h 126"/>
                  <a:gd name="T8" fmla="*/ 56 w 56"/>
                  <a:gd name="T9" fmla="*/ 6 h 126"/>
                </a:gdLst>
                <a:ahLst/>
                <a:cxnLst>
                  <a:cxn ang="0">
                    <a:pos x="T0" y="T1"/>
                  </a:cxn>
                  <a:cxn ang="0">
                    <a:pos x="T2" y="T3"/>
                  </a:cxn>
                  <a:cxn ang="0">
                    <a:pos x="T4" y="T5"/>
                  </a:cxn>
                  <a:cxn ang="0">
                    <a:pos x="T6" y="T7"/>
                  </a:cxn>
                  <a:cxn ang="0">
                    <a:pos x="T8" y="T9"/>
                  </a:cxn>
                </a:cxnLst>
                <a:rect l="0" t="0" r="r" b="b"/>
                <a:pathLst>
                  <a:path w="56" h="126">
                    <a:moveTo>
                      <a:pt x="56" y="6"/>
                    </a:moveTo>
                    <a:lnTo>
                      <a:pt x="33" y="0"/>
                    </a:lnTo>
                    <a:lnTo>
                      <a:pt x="0" y="120"/>
                    </a:lnTo>
                    <a:lnTo>
                      <a:pt x="23" y="126"/>
                    </a:lnTo>
                    <a:lnTo>
                      <a:pt x="56" y="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02" name="Freeform 118">
                <a:extLst>
                  <a:ext uri="{FF2B5EF4-FFF2-40B4-BE49-F238E27FC236}">
                    <a16:creationId xmlns:a16="http://schemas.microsoft.com/office/drawing/2014/main" id="{DD7D37C6-99AE-F943-8BDC-9E5814A24CAA}"/>
                  </a:ext>
                </a:extLst>
              </p:cNvPr>
              <p:cNvSpPr>
                <a:spLocks/>
              </p:cNvSpPr>
              <p:nvPr/>
            </p:nvSpPr>
            <p:spPr bwMode="auto">
              <a:xfrm>
                <a:off x="19617" y="10535"/>
                <a:ext cx="55" cy="44"/>
              </a:xfrm>
              <a:custGeom>
                <a:avLst/>
                <a:gdLst>
                  <a:gd name="T0" fmla="*/ 24 w 24"/>
                  <a:gd name="T1" fmla="*/ 3 h 8"/>
                  <a:gd name="T2" fmla="*/ 24 w 24"/>
                  <a:gd name="T3" fmla="*/ 8 h 8"/>
                  <a:gd name="T4" fmla="*/ 24 w 24"/>
                  <a:gd name="T5" fmla="*/ 6 h 8"/>
                  <a:gd name="T6" fmla="*/ 1 w 24"/>
                  <a:gd name="T7" fmla="*/ 0 h 8"/>
                  <a:gd name="T8" fmla="*/ 0 w 24"/>
                  <a:gd name="T9" fmla="*/ 1 h 8"/>
                  <a:gd name="T10" fmla="*/ 24 w 24"/>
                  <a:gd name="T11" fmla="*/ 3 h 8"/>
                </a:gdLst>
                <a:ahLst/>
                <a:cxnLst>
                  <a:cxn ang="0">
                    <a:pos x="T0" y="T1"/>
                  </a:cxn>
                  <a:cxn ang="0">
                    <a:pos x="T2" y="T3"/>
                  </a:cxn>
                  <a:cxn ang="0">
                    <a:pos x="T4" y="T5"/>
                  </a:cxn>
                  <a:cxn ang="0">
                    <a:pos x="T6" y="T7"/>
                  </a:cxn>
                  <a:cxn ang="0">
                    <a:pos x="T8" y="T9"/>
                  </a:cxn>
                  <a:cxn ang="0">
                    <a:pos x="T10" y="T11"/>
                  </a:cxn>
                </a:cxnLst>
                <a:rect l="0" t="0" r="r" b="b"/>
                <a:pathLst>
                  <a:path w="24" h="8">
                    <a:moveTo>
                      <a:pt x="24" y="3"/>
                    </a:moveTo>
                    <a:lnTo>
                      <a:pt x="24" y="8"/>
                    </a:lnTo>
                    <a:lnTo>
                      <a:pt x="24" y="6"/>
                    </a:lnTo>
                    <a:lnTo>
                      <a:pt x="1" y="0"/>
                    </a:lnTo>
                    <a:lnTo>
                      <a:pt x="0" y="1"/>
                    </a:lnTo>
                    <a:lnTo>
                      <a:pt x="24"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03" name="Freeform 119">
                <a:extLst>
                  <a:ext uri="{FF2B5EF4-FFF2-40B4-BE49-F238E27FC236}">
                    <a16:creationId xmlns:a16="http://schemas.microsoft.com/office/drawing/2014/main" id="{2409BA7A-4116-3C49-BDD8-0CBAD8EE2118}"/>
                  </a:ext>
                </a:extLst>
              </p:cNvPr>
              <p:cNvSpPr>
                <a:spLocks/>
              </p:cNvSpPr>
              <p:nvPr/>
            </p:nvSpPr>
            <p:spPr bwMode="auto">
              <a:xfrm>
                <a:off x="19509" y="10842"/>
                <a:ext cx="92" cy="687"/>
              </a:xfrm>
              <a:custGeom>
                <a:avLst/>
                <a:gdLst>
                  <a:gd name="T0" fmla="*/ 45 w 45"/>
                  <a:gd name="T1" fmla="*/ 2 h 293"/>
                  <a:gd name="T2" fmla="*/ 21 w 45"/>
                  <a:gd name="T3" fmla="*/ 0 h 293"/>
                  <a:gd name="T4" fmla="*/ 0 w 45"/>
                  <a:gd name="T5" fmla="*/ 292 h 293"/>
                  <a:gd name="T6" fmla="*/ 25 w 45"/>
                  <a:gd name="T7" fmla="*/ 293 h 293"/>
                  <a:gd name="T8" fmla="*/ 45 w 45"/>
                  <a:gd name="T9" fmla="*/ 2 h 293"/>
                </a:gdLst>
                <a:ahLst/>
                <a:cxnLst>
                  <a:cxn ang="0">
                    <a:pos x="T0" y="T1"/>
                  </a:cxn>
                  <a:cxn ang="0">
                    <a:pos x="T2" y="T3"/>
                  </a:cxn>
                  <a:cxn ang="0">
                    <a:pos x="T4" y="T5"/>
                  </a:cxn>
                  <a:cxn ang="0">
                    <a:pos x="T6" y="T7"/>
                  </a:cxn>
                  <a:cxn ang="0">
                    <a:pos x="T8" y="T9"/>
                  </a:cxn>
                </a:cxnLst>
                <a:rect l="0" t="0" r="r" b="b"/>
                <a:pathLst>
                  <a:path w="45" h="293">
                    <a:moveTo>
                      <a:pt x="45" y="2"/>
                    </a:moveTo>
                    <a:lnTo>
                      <a:pt x="21" y="0"/>
                    </a:lnTo>
                    <a:lnTo>
                      <a:pt x="0" y="292"/>
                    </a:lnTo>
                    <a:lnTo>
                      <a:pt x="25" y="293"/>
                    </a:lnTo>
                    <a:lnTo>
                      <a:pt x="45" y="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04" name="Freeform 120">
                <a:extLst>
                  <a:ext uri="{FF2B5EF4-FFF2-40B4-BE49-F238E27FC236}">
                    <a16:creationId xmlns:a16="http://schemas.microsoft.com/office/drawing/2014/main" id="{B29C158E-63F8-AF4C-AE90-AADD482B3522}"/>
                  </a:ext>
                </a:extLst>
              </p:cNvPr>
              <p:cNvSpPr>
                <a:spLocks/>
              </p:cNvSpPr>
              <p:nvPr/>
            </p:nvSpPr>
            <p:spPr bwMode="auto">
              <a:xfrm>
                <a:off x="19550" y="10811"/>
                <a:ext cx="51" cy="44"/>
              </a:xfrm>
              <a:custGeom>
                <a:avLst/>
                <a:gdLst>
                  <a:gd name="T0" fmla="*/ 1 w 24"/>
                  <a:gd name="T1" fmla="*/ 0 h 6"/>
                  <a:gd name="T2" fmla="*/ 0 w 24"/>
                  <a:gd name="T3" fmla="*/ 1 h 6"/>
                  <a:gd name="T4" fmla="*/ 24 w 24"/>
                  <a:gd name="T5" fmla="*/ 3 h 6"/>
                  <a:gd name="T6" fmla="*/ 24 w 24"/>
                  <a:gd name="T7" fmla="*/ 6 h 6"/>
                  <a:gd name="T8" fmla="*/ 1 w 24"/>
                  <a:gd name="T9" fmla="*/ 0 h 6"/>
                </a:gdLst>
                <a:ahLst/>
                <a:cxnLst>
                  <a:cxn ang="0">
                    <a:pos x="T0" y="T1"/>
                  </a:cxn>
                  <a:cxn ang="0">
                    <a:pos x="T2" y="T3"/>
                  </a:cxn>
                  <a:cxn ang="0">
                    <a:pos x="T4" y="T5"/>
                  </a:cxn>
                  <a:cxn ang="0">
                    <a:pos x="T6" y="T7"/>
                  </a:cxn>
                  <a:cxn ang="0">
                    <a:pos x="T8" y="T9"/>
                  </a:cxn>
                </a:cxnLst>
                <a:rect l="0" t="0" r="r" b="b"/>
                <a:pathLst>
                  <a:path w="24" h="6">
                    <a:moveTo>
                      <a:pt x="1" y="0"/>
                    </a:moveTo>
                    <a:lnTo>
                      <a:pt x="0" y="1"/>
                    </a:lnTo>
                    <a:lnTo>
                      <a:pt x="24" y="3"/>
                    </a:lnTo>
                    <a:lnTo>
                      <a:pt x="24" y="6"/>
                    </a:lnTo>
                    <a:lnTo>
                      <a:pt x="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05" name="Rectangle 121">
                <a:extLst>
                  <a:ext uri="{FF2B5EF4-FFF2-40B4-BE49-F238E27FC236}">
                    <a16:creationId xmlns:a16="http://schemas.microsoft.com/office/drawing/2014/main" id="{8E522044-A994-4745-ABA1-2449B83EDE01}"/>
                  </a:ext>
                </a:extLst>
              </p:cNvPr>
              <p:cNvSpPr>
                <a:spLocks noChangeArrowheads="1"/>
              </p:cNvSpPr>
              <p:nvPr/>
            </p:nvSpPr>
            <p:spPr bwMode="auto">
              <a:xfrm>
                <a:off x="19509" y="11529"/>
                <a:ext cx="50" cy="353"/>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06" name="Freeform 122">
                <a:extLst>
                  <a:ext uri="{FF2B5EF4-FFF2-40B4-BE49-F238E27FC236}">
                    <a16:creationId xmlns:a16="http://schemas.microsoft.com/office/drawing/2014/main" id="{99C9AF70-3899-F844-AC99-488282FFA23D}"/>
                  </a:ext>
                </a:extLst>
              </p:cNvPr>
              <p:cNvSpPr>
                <a:spLocks/>
              </p:cNvSpPr>
              <p:nvPr/>
            </p:nvSpPr>
            <p:spPr bwMode="auto">
              <a:xfrm>
                <a:off x="19509" y="11485"/>
                <a:ext cx="50" cy="44"/>
              </a:xfrm>
              <a:custGeom>
                <a:avLst/>
                <a:gdLst>
                  <a:gd name="T0" fmla="*/ 0 w 26"/>
                  <a:gd name="T1" fmla="*/ 0 h 1"/>
                  <a:gd name="T2" fmla="*/ 2 w 26"/>
                  <a:gd name="T3" fmla="*/ 1 h 1"/>
                  <a:gd name="T4" fmla="*/ 26 w 26"/>
                  <a:gd name="T5" fmla="*/ 1 h 1"/>
                  <a:gd name="T6" fmla="*/ 25 w 26"/>
                  <a:gd name="T7" fmla="*/ 1 h 1"/>
                  <a:gd name="T8" fmla="*/ 0 w 26"/>
                  <a:gd name="T9" fmla="*/ 0 h 1"/>
                </a:gdLst>
                <a:ahLst/>
                <a:cxnLst>
                  <a:cxn ang="0">
                    <a:pos x="T0" y="T1"/>
                  </a:cxn>
                  <a:cxn ang="0">
                    <a:pos x="T2" y="T3"/>
                  </a:cxn>
                  <a:cxn ang="0">
                    <a:pos x="T4" y="T5"/>
                  </a:cxn>
                  <a:cxn ang="0">
                    <a:pos x="T6" y="T7"/>
                  </a:cxn>
                  <a:cxn ang="0">
                    <a:pos x="T8" y="T9"/>
                  </a:cxn>
                </a:cxnLst>
                <a:rect l="0" t="0" r="r" b="b"/>
                <a:pathLst>
                  <a:path w="26" h="1">
                    <a:moveTo>
                      <a:pt x="0" y="0"/>
                    </a:moveTo>
                    <a:lnTo>
                      <a:pt x="2" y="1"/>
                    </a:lnTo>
                    <a:lnTo>
                      <a:pt x="26" y="1"/>
                    </a:lnTo>
                    <a:lnTo>
                      <a:pt x="25" y="1"/>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07" name="Rectangle 123">
                <a:extLst>
                  <a:ext uri="{FF2B5EF4-FFF2-40B4-BE49-F238E27FC236}">
                    <a16:creationId xmlns:a16="http://schemas.microsoft.com/office/drawing/2014/main" id="{C9124B86-0FE7-5940-A01A-442EC314763F}"/>
                  </a:ext>
                </a:extLst>
              </p:cNvPr>
              <p:cNvSpPr>
                <a:spLocks noChangeArrowheads="1"/>
              </p:cNvSpPr>
              <p:nvPr/>
            </p:nvSpPr>
            <p:spPr bwMode="auto">
              <a:xfrm>
                <a:off x="19509" y="11882"/>
                <a:ext cx="50" cy="164"/>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08" name="Freeform 124">
                <a:extLst>
                  <a:ext uri="{FF2B5EF4-FFF2-40B4-BE49-F238E27FC236}">
                    <a16:creationId xmlns:a16="http://schemas.microsoft.com/office/drawing/2014/main" id="{1AA64043-4501-544E-ACED-446A3C4477BB}"/>
                  </a:ext>
                </a:extLst>
              </p:cNvPr>
              <p:cNvSpPr>
                <a:spLocks/>
              </p:cNvSpPr>
              <p:nvPr/>
            </p:nvSpPr>
            <p:spPr bwMode="auto">
              <a:xfrm>
                <a:off x="19509" y="11841"/>
                <a:ext cx="50" cy="44"/>
              </a:xfrm>
              <a:custGeom>
                <a:avLst/>
                <a:gdLst>
                  <a:gd name="T0" fmla="*/ 24 w 24"/>
                  <a:gd name="T1" fmla="*/ 0 w 24"/>
                  <a:gd name="T2" fmla="*/ 24 w 24"/>
                </a:gdLst>
                <a:ahLst/>
                <a:cxnLst>
                  <a:cxn ang="0">
                    <a:pos x="T0" y="0"/>
                  </a:cxn>
                  <a:cxn ang="0">
                    <a:pos x="T1" y="0"/>
                  </a:cxn>
                  <a:cxn ang="0">
                    <a:pos x="T2" y="0"/>
                  </a:cxn>
                </a:cxnLst>
                <a:rect l="0" t="0" r="r" b="b"/>
                <a:pathLst>
                  <a:path w="24">
                    <a:moveTo>
                      <a:pt x="24" y="0"/>
                    </a:moveTo>
                    <a:lnTo>
                      <a:pt x="0" y="0"/>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09" name="Rectangle 125">
                <a:extLst>
                  <a:ext uri="{FF2B5EF4-FFF2-40B4-BE49-F238E27FC236}">
                    <a16:creationId xmlns:a16="http://schemas.microsoft.com/office/drawing/2014/main" id="{C4FE4CBC-903E-624C-9A2E-A9BB6003A7A1}"/>
                  </a:ext>
                </a:extLst>
              </p:cNvPr>
              <p:cNvSpPr>
                <a:spLocks noChangeArrowheads="1"/>
              </p:cNvSpPr>
              <p:nvPr/>
            </p:nvSpPr>
            <p:spPr bwMode="auto">
              <a:xfrm>
                <a:off x="19509" y="12046"/>
                <a:ext cx="50" cy="309"/>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10" name="Freeform 126">
                <a:extLst>
                  <a:ext uri="{FF2B5EF4-FFF2-40B4-BE49-F238E27FC236}">
                    <a16:creationId xmlns:a16="http://schemas.microsoft.com/office/drawing/2014/main" id="{B13639E5-CE1E-5840-AA10-C34B16C6791C}"/>
                  </a:ext>
                </a:extLst>
              </p:cNvPr>
              <p:cNvSpPr>
                <a:spLocks/>
              </p:cNvSpPr>
              <p:nvPr/>
            </p:nvSpPr>
            <p:spPr bwMode="auto">
              <a:xfrm>
                <a:off x="19509" y="12004"/>
                <a:ext cx="50" cy="44"/>
              </a:xfrm>
              <a:custGeom>
                <a:avLst/>
                <a:gdLst>
                  <a:gd name="T0" fmla="*/ 24 w 24"/>
                  <a:gd name="T1" fmla="*/ 0 w 24"/>
                  <a:gd name="T2" fmla="*/ 24 w 24"/>
                </a:gdLst>
                <a:ahLst/>
                <a:cxnLst>
                  <a:cxn ang="0">
                    <a:pos x="T0" y="0"/>
                  </a:cxn>
                  <a:cxn ang="0">
                    <a:pos x="T1" y="0"/>
                  </a:cxn>
                  <a:cxn ang="0">
                    <a:pos x="T2" y="0"/>
                  </a:cxn>
                </a:cxnLst>
                <a:rect l="0" t="0" r="r" b="b"/>
                <a:pathLst>
                  <a:path w="24">
                    <a:moveTo>
                      <a:pt x="24" y="0"/>
                    </a:moveTo>
                    <a:lnTo>
                      <a:pt x="0" y="0"/>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11" name="Freeform 127">
                <a:extLst>
                  <a:ext uri="{FF2B5EF4-FFF2-40B4-BE49-F238E27FC236}">
                    <a16:creationId xmlns:a16="http://schemas.microsoft.com/office/drawing/2014/main" id="{24BA743E-F432-BD43-8092-399095263379}"/>
                  </a:ext>
                </a:extLst>
              </p:cNvPr>
              <p:cNvSpPr>
                <a:spLocks/>
              </p:cNvSpPr>
              <p:nvPr/>
            </p:nvSpPr>
            <p:spPr bwMode="auto">
              <a:xfrm>
                <a:off x="19509" y="12346"/>
                <a:ext cx="142" cy="259"/>
              </a:xfrm>
              <a:custGeom>
                <a:avLst/>
                <a:gdLst>
                  <a:gd name="T0" fmla="*/ 23 w 67"/>
                  <a:gd name="T1" fmla="*/ 0 h 111"/>
                  <a:gd name="T2" fmla="*/ 0 w 67"/>
                  <a:gd name="T3" fmla="*/ 7 h 111"/>
                  <a:gd name="T4" fmla="*/ 44 w 67"/>
                  <a:gd name="T5" fmla="*/ 111 h 111"/>
                  <a:gd name="T6" fmla="*/ 67 w 67"/>
                  <a:gd name="T7" fmla="*/ 104 h 111"/>
                  <a:gd name="T8" fmla="*/ 23 w 67"/>
                  <a:gd name="T9" fmla="*/ 0 h 111"/>
                </a:gdLst>
                <a:ahLst/>
                <a:cxnLst>
                  <a:cxn ang="0">
                    <a:pos x="T0" y="T1"/>
                  </a:cxn>
                  <a:cxn ang="0">
                    <a:pos x="T2" y="T3"/>
                  </a:cxn>
                  <a:cxn ang="0">
                    <a:pos x="T4" y="T5"/>
                  </a:cxn>
                  <a:cxn ang="0">
                    <a:pos x="T6" y="T7"/>
                  </a:cxn>
                  <a:cxn ang="0">
                    <a:pos x="T8" y="T9"/>
                  </a:cxn>
                </a:cxnLst>
                <a:rect l="0" t="0" r="r" b="b"/>
                <a:pathLst>
                  <a:path w="67" h="111">
                    <a:moveTo>
                      <a:pt x="23" y="0"/>
                    </a:moveTo>
                    <a:lnTo>
                      <a:pt x="0" y="7"/>
                    </a:lnTo>
                    <a:lnTo>
                      <a:pt x="44" y="111"/>
                    </a:lnTo>
                    <a:lnTo>
                      <a:pt x="67" y="104"/>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12" name="Freeform 128">
                <a:extLst>
                  <a:ext uri="{FF2B5EF4-FFF2-40B4-BE49-F238E27FC236}">
                    <a16:creationId xmlns:a16="http://schemas.microsoft.com/office/drawing/2014/main" id="{8B0531BA-3CC3-044C-B12F-7B59CBE2981D}"/>
                  </a:ext>
                </a:extLst>
              </p:cNvPr>
              <p:cNvSpPr>
                <a:spLocks/>
              </p:cNvSpPr>
              <p:nvPr/>
            </p:nvSpPr>
            <p:spPr bwMode="auto">
              <a:xfrm>
                <a:off x="19509" y="12318"/>
                <a:ext cx="50" cy="44"/>
              </a:xfrm>
              <a:custGeom>
                <a:avLst/>
                <a:gdLst>
                  <a:gd name="T0" fmla="*/ 0 w 24"/>
                  <a:gd name="T1" fmla="*/ 4 h 7"/>
                  <a:gd name="T2" fmla="*/ 0 w 24"/>
                  <a:gd name="T3" fmla="*/ 7 h 7"/>
                  <a:gd name="T4" fmla="*/ 23 w 24"/>
                  <a:gd name="T5" fmla="*/ 0 h 7"/>
                  <a:gd name="T6" fmla="*/ 24 w 24"/>
                  <a:gd name="T7" fmla="*/ 4 h 7"/>
                  <a:gd name="T8" fmla="*/ 0 w 24"/>
                  <a:gd name="T9" fmla="*/ 4 h 7"/>
                </a:gdLst>
                <a:ahLst/>
                <a:cxnLst>
                  <a:cxn ang="0">
                    <a:pos x="T0" y="T1"/>
                  </a:cxn>
                  <a:cxn ang="0">
                    <a:pos x="T2" y="T3"/>
                  </a:cxn>
                  <a:cxn ang="0">
                    <a:pos x="T4" y="T5"/>
                  </a:cxn>
                  <a:cxn ang="0">
                    <a:pos x="T6" y="T7"/>
                  </a:cxn>
                  <a:cxn ang="0">
                    <a:pos x="T8" y="T9"/>
                  </a:cxn>
                </a:cxnLst>
                <a:rect l="0" t="0" r="r" b="b"/>
                <a:pathLst>
                  <a:path w="24" h="7">
                    <a:moveTo>
                      <a:pt x="0" y="4"/>
                    </a:moveTo>
                    <a:lnTo>
                      <a:pt x="0" y="7"/>
                    </a:lnTo>
                    <a:lnTo>
                      <a:pt x="23" y="0"/>
                    </a:lnTo>
                    <a:lnTo>
                      <a:pt x="24" y="4"/>
                    </a:lnTo>
                    <a:lnTo>
                      <a:pt x="0" y="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13" name="Freeform 129">
                <a:extLst>
                  <a:ext uri="{FF2B5EF4-FFF2-40B4-BE49-F238E27FC236}">
                    <a16:creationId xmlns:a16="http://schemas.microsoft.com/office/drawing/2014/main" id="{C2481595-192E-CA40-AFAA-77BF64AD64D5}"/>
                  </a:ext>
                </a:extLst>
              </p:cNvPr>
              <p:cNvSpPr>
                <a:spLocks/>
              </p:cNvSpPr>
              <p:nvPr/>
            </p:nvSpPr>
            <p:spPr bwMode="auto">
              <a:xfrm>
                <a:off x="19605" y="12589"/>
                <a:ext cx="87" cy="143"/>
              </a:xfrm>
              <a:custGeom>
                <a:avLst/>
                <a:gdLst>
                  <a:gd name="T0" fmla="*/ 23 w 42"/>
                  <a:gd name="T1" fmla="*/ 0 h 61"/>
                  <a:gd name="T2" fmla="*/ 0 w 42"/>
                  <a:gd name="T3" fmla="*/ 7 h 61"/>
                  <a:gd name="T4" fmla="*/ 19 w 42"/>
                  <a:gd name="T5" fmla="*/ 61 h 61"/>
                  <a:gd name="T6" fmla="*/ 42 w 42"/>
                  <a:gd name="T7" fmla="*/ 53 h 61"/>
                  <a:gd name="T8" fmla="*/ 23 w 42"/>
                  <a:gd name="T9" fmla="*/ 0 h 61"/>
                </a:gdLst>
                <a:ahLst/>
                <a:cxnLst>
                  <a:cxn ang="0">
                    <a:pos x="T0" y="T1"/>
                  </a:cxn>
                  <a:cxn ang="0">
                    <a:pos x="T2" y="T3"/>
                  </a:cxn>
                  <a:cxn ang="0">
                    <a:pos x="T4" y="T5"/>
                  </a:cxn>
                  <a:cxn ang="0">
                    <a:pos x="T6" y="T7"/>
                  </a:cxn>
                  <a:cxn ang="0">
                    <a:pos x="T8" y="T9"/>
                  </a:cxn>
                </a:cxnLst>
                <a:rect l="0" t="0" r="r" b="b"/>
                <a:pathLst>
                  <a:path w="42" h="61">
                    <a:moveTo>
                      <a:pt x="23" y="0"/>
                    </a:moveTo>
                    <a:lnTo>
                      <a:pt x="0" y="7"/>
                    </a:lnTo>
                    <a:lnTo>
                      <a:pt x="19" y="61"/>
                    </a:lnTo>
                    <a:lnTo>
                      <a:pt x="42" y="53"/>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14" name="Freeform 130">
                <a:extLst>
                  <a:ext uri="{FF2B5EF4-FFF2-40B4-BE49-F238E27FC236}">
                    <a16:creationId xmlns:a16="http://schemas.microsoft.com/office/drawing/2014/main" id="{EE11E3CC-3ED1-2848-9DC7-B4A08F39EBAA}"/>
                  </a:ext>
                </a:extLst>
              </p:cNvPr>
              <p:cNvSpPr>
                <a:spLocks/>
              </p:cNvSpPr>
              <p:nvPr/>
            </p:nvSpPr>
            <p:spPr bwMode="auto">
              <a:xfrm>
                <a:off x="19605" y="12561"/>
                <a:ext cx="46" cy="44"/>
              </a:xfrm>
              <a:custGeom>
                <a:avLst/>
                <a:gdLst>
                  <a:gd name="T0" fmla="*/ 23 w 23"/>
                  <a:gd name="T1" fmla="*/ 0 h 7"/>
                  <a:gd name="T2" fmla="*/ 0 w 23"/>
                  <a:gd name="T3" fmla="*/ 7 h 7"/>
                  <a:gd name="T4" fmla="*/ 23 w 23"/>
                  <a:gd name="T5" fmla="*/ 0 h 7"/>
                </a:gdLst>
                <a:ahLst/>
                <a:cxnLst>
                  <a:cxn ang="0">
                    <a:pos x="T0" y="T1"/>
                  </a:cxn>
                  <a:cxn ang="0">
                    <a:pos x="T2" y="T3"/>
                  </a:cxn>
                  <a:cxn ang="0">
                    <a:pos x="T4" y="T5"/>
                  </a:cxn>
                </a:cxnLst>
                <a:rect l="0" t="0" r="r" b="b"/>
                <a:pathLst>
                  <a:path w="23" h="7">
                    <a:moveTo>
                      <a:pt x="23" y="0"/>
                    </a:moveTo>
                    <a:lnTo>
                      <a:pt x="0" y="7"/>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15" name="Freeform 131">
                <a:extLst>
                  <a:ext uri="{FF2B5EF4-FFF2-40B4-BE49-F238E27FC236}">
                    <a16:creationId xmlns:a16="http://schemas.microsoft.com/office/drawing/2014/main" id="{B7BE9482-BD3E-1F4A-9DA0-E78824405E6B}"/>
                  </a:ext>
                </a:extLst>
              </p:cNvPr>
              <p:cNvSpPr>
                <a:spLocks/>
              </p:cNvSpPr>
              <p:nvPr/>
            </p:nvSpPr>
            <p:spPr bwMode="auto">
              <a:xfrm>
                <a:off x="19642" y="12713"/>
                <a:ext cx="88" cy="152"/>
              </a:xfrm>
              <a:custGeom>
                <a:avLst/>
                <a:gdLst>
                  <a:gd name="T0" fmla="*/ 23 w 41"/>
                  <a:gd name="T1" fmla="*/ 0 h 65"/>
                  <a:gd name="T2" fmla="*/ 0 w 41"/>
                  <a:gd name="T3" fmla="*/ 8 h 65"/>
                  <a:gd name="T4" fmla="*/ 18 w 41"/>
                  <a:gd name="T5" fmla="*/ 65 h 65"/>
                  <a:gd name="T6" fmla="*/ 41 w 41"/>
                  <a:gd name="T7" fmla="*/ 58 h 65"/>
                  <a:gd name="T8" fmla="*/ 23 w 41"/>
                  <a:gd name="T9" fmla="*/ 0 h 65"/>
                </a:gdLst>
                <a:ahLst/>
                <a:cxnLst>
                  <a:cxn ang="0">
                    <a:pos x="T0" y="T1"/>
                  </a:cxn>
                  <a:cxn ang="0">
                    <a:pos x="T2" y="T3"/>
                  </a:cxn>
                  <a:cxn ang="0">
                    <a:pos x="T4" y="T5"/>
                  </a:cxn>
                  <a:cxn ang="0">
                    <a:pos x="T6" y="T7"/>
                  </a:cxn>
                  <a:cxn ang="0">
                    <a:pos x="T8" y="T9"/>
                  </a:cxn>
                </a:cxnLst>
                <a:rect l="0" t="0" r="r" b="b"/>
                <a:pathLst>
                  <a:path w="41" h="65">
                    <a:moveTo>
                      <a:pt x="23" y="0"/>
                    </a:moveTo>
                    <a:lnTo>
                      <a:pt x="0" y="8"/>
                    </a:lnTo>
                    <a:lnTo>
                      <a:pt x="18" y="65"/>
                    </a:lnTo>
                    <a:lnTo>
                      <a:pt x="41" y="58"/>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16" name="Freeform 132">
                <a:extLst>
                  <a:ext uri="{FF2B5EF4-FFF2-40B4-BE49-F238E27FC236}">
                    <a16:creationId xmlns:a16="http://schemas.microsoft.com/office/drawing/2014/main" id="{F79F580A-EE06-A446-A664-C77DFB714F9E}"/>
                  </a:ext>
                </a:extLst>
              </p:cNvPr>
              <p:cNvSpPr>
                <a:spLocks/>
              </p:cNvSpPr>
              <p:nvPr/>
            </p:nvSpPr>
            <p:spPr bwMode="auto">
              <a:xfrm>
                <a:off x="19642" y="12688"/>
                <a:ext cx="50" cy="44"/>
              </a:xfrm>
              <a:custGeom>
                <a:avLst/>
                <a:gdLst>
                  <a:gd name="T0" fmla="*/ 23 w 23"/>
                  <a:gd name="T1" fmla="*/ 0 h 8"/>
                  <a:gd name="T2" fmla="*/ 0 w 23"/>
                  <a:gd name="T3" fmla="*/ 8 h 8"/>
                  <a:gd name="T4" fmla="*/ 23 w 23"/>
                  <a:gd name="T5" fmla="*/ 0 h 8"/>
                </a:gdLst>
                <a:ahLst/>
                <a:cxnLst>
                  <a:cxn ang="0">
                    <a:pos x="T0" y="T1"/>
                  </a:cxn>
                  <a:cxn ang="0">
                    <a:pos x="T2" y="T3"/>
                  </a:cxn>
                  <a:cxn ang="0">
                    <a:pos x="T4" y="T5"/>
                  </a:cxn>
                </a:cxnLst>
                <a:rect l="0" t="0" r="r" b="b"/>
                <a:pathLst>
                  <a:path w="23" h="8">
                    <a:moveTo>
                      <a:pt x="23" y="0"/>
                    </a:moveTo>
                    <a:lnTo>
                      <a:pt x="0" y="8"/>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17" name="Freeform 133">
                <a:extLst>
                  <a:ext uri="{FF2B5EF4-FFF2-40B4-BE49-F238E27FC236}">
                    <a16:creationId xmlns:a16="http://schemas.microsoft.com/office/drawing/2014/main" id="{4FC3962B-65D9-C041-A5D5-C75FFF608F89}"/>
                  </a:ext>
                </a:extLst>
              </p:cNvPr>
              <p:cNvSpPr>
                <a:spLocks/>
              </p:cNvSpPr>
              <p:nvPr/>
            </p:nvSpPr>
            <p:spPr bwMode="auto">
              <a:xfrm>
                <a:off x="19680" y="12848"/>
                <a:ext cx="279" cy="925"/>
              </a:xfrm>
              <a:custGeom>
                <a:avLst/>
                <a:gdLst>
                  <a:gd name="T0" fmla="*/ 23 w 134"/>
                  <a:gd name="T1" fmla="*/ 0 h 395"/>
                  <a:gd name="T2" fmla="*/ 0 w 134"/>
                  <a:gd name="T3" fmla="*/ 7 h 395"/>
                  <a:gd name="T4" fmla="*/ 111 w 134"/>
                  <a:gd name="T5" fmla="*/ 395 h 395"/>
                  <a:gd name="T6" fmla="*/ 134 w 134"/>
                  <a:gd name="T7" fmla="*/ 388 h 395"/>
                  <a:gd name="T8" fmla="*/ 23 w 134"/>
                  <a:gd name="T9" fmla="*/ 0 h 395"/>
                </a:gdLst>
                <a:ahLst/>
                <a:cxnLst>
                  <a:cxn ang="0">
                    <a:pos x="T0" y="T1"/>
                  </a:cxn>
                  <a:cxn ang="0">
                    <a:pos x="T2" y="T3"/>
                  </a:cxn>
                  <a:cxn ang="0">
                    <a:pos x="T4" y="T5"/>
                  </a:cxn>
                  <a:cxn ang="0">
                    <a:pos x="T6" y="T7"/>
                  </a:cxn>
                  <a:cxn ang="0">
                    <a:pos x="T8" y="T9"/>
                  </a:cxn>
                </a:cxnLst>
                <a:rect l="0" t="0" r="r" b="b"/>
                <a:pathLst>
                  <a:path w="134" h="395">
                    <a:moveTo>
                      <a:pt x="23" y="0"/>
                    </a:moveTo>
                    <a:lnTo>
                      <a:pt x="0" y="7"/>
                    </a:lnTo>
                    <a:lnTo>
                      <a:pt x="111" y="395"/>
                    </a:lnTo>
                    <a:lnTo>
                      <a:pt x="134" y="388"/>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18" name="Freeform 134">
                <a:extLst>
                  <a:ext uri="{FF2B5EF4-FFF2-40B4-BE49-F238E27FC236}">
                    <a16:creationId xmlns:a16="http://schemas.microsoft.com/office/drawing/2014/main" id="{3A1A98C0-1BB1-D346-A401-5AD3A12D630A}"/>
                  </a:ext>
                </a:extLst>
              </p:cNvPr>
              <p:cNvSpPr>
                <a:spLocks/>
              </p:cNvSpPr>
              <p:nvPr/>
            </p:nvSpPr>
            <p:spPr bwMode="auto">
              <a:xfrm>
                <a:off x="19680" y="12821"/>
                <a:ext cx="50" cy="44"/>
              </a:xfrm>
              <a:custGeom>
                <a:avLst/>
                <a:gdLst>
                  <a:gd name="T0" fmla="*/ 23 w 23"/>
                  <a:gd name="T1" fmla="*/ 0 h 7"/>
                  <a:gd name="T2" fmla="*/ 0 w 23"/>
                  <a:gd name="T3" fmla="*/ 7 h 7"/>
                  <a:gd name="T4" fmla="*/ 23 w 23"/>
                  <a:gd name="T5" fmla="*/ 0 h 7"/>
                </a:gdLst>
                <a:ahLst/>
                <a:cxnLst>
                  <a:cxn ang="0">
                    <a:pos x="T0" y="T1"/>
                  </a:cxn>
                  <a:cxn ang="0">
                    <a:pos x="T2" y="T3"/>
                  </a:cxn>
                  <a:cxn ang="0">
                    <a:pos x="T4" y="T5"/>
                  </a:cxn>
                </a:cxnLst>
                <a:rect l="0" t="0" r="r" b="b"/>
                <a:pathLst>
                  <a:path w="23" h="7">
                    <a:moveTo>
                      <a:pt x="23" y="0"/>
                    </a:moveTo>
                    <a:lnTo>
                      <a:pt x="0" y="7"/>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19" name="Freeform 135">
                <a:extLst>
                  <a:ext uri="{FF2B5EF4-FFF2-40B4-BE49-F238E27FC236}">
                    <a16:creationId xmlns:a16="http://schemas.microsoft.com/office/drawing/2014/main" id="{D91E0C61-0E88-FD4C-9DCC-5025A8DB79E4}"/>
                  </a:ext>
                </a:extLst>
              </p:cNvPr>
              <p:cNvSpPr>
                <a:spLocks/>
              </p:cNvSpPr>
              <p:nvPr/>
            </p:nvSpPr>
            <p:spPr bwMode="auto">
              <a:xfrm>
                <a:off x="19914" y="13755"/>
                <a:ext cx="54" cy="44"/>
              </a:xfrm>
              <a:custGeom>
                <a:avLst/>
                <a:gdLst>
                  <a:gd name="T0" fmla="*/ 23 w 26"/>
                  <a:gd name="T1" fmla="*/ 0 h 18"/>
                  <a:gd name="T2" fmla="*/ 26 w 26"/>
                  <a:gd name="T3" fmla="*/ 11 h 18"/>
                  <a:gd name="T4" fmla="*/ 3 w 26"/>
                  <a:gd name="T5" fmla="*/ 18 h 18"/>
                  <a:gd name="T6" fmla="*/ 0 w 26"/>
                  <a:gd name="T7" fmla="*/ 7 h 18"/>
                  <a:gd name="T8" fmla="*/ 23 w 26"/>
                  <a:gd name="T9" fmla="*/ 0 h 18"/>
                </a:gdLst>
                <a:ahLst/>
                <a:cxnLst>
                  <a:cxn ang="0">
                    <a:pos x="T0" y="T1"/>
                  </a:cxn>
                  <a:cxn ang="0">
                    <a:pos x="T2" y="T3"/>
                  </a:cxn>
                  <a:cxn ang="0">
                    <a:pos x="T4" y="T5"/>
                  </a:cxn>
                  <a:cxn ang="0">
                    <a:pos x="T6" y="T7"/>
                  </a:cxn>
                  <a:cxn ang="0">
                    <a:pos x="T8" y="T9"/>
                  </a:cxn>
                </a:cxnLst>
                <a:rect l="0" t="0" r="r" b="b"/>
                <a:pathLst>
                  <a:path w="26" h="18">
                    <a:moveTo>
                      <a:pt x="23" y="0"/>
                    </a:moveTo>
                    <a:lnTo>
                      <a:pt x="26" y="11"/>
                    </a:lnTo>
                    <a:lnTo>
                      <a:pt x="3" y="18"/>
                    </a:lnTo>
                    <a:lnTo>
                      <a:pt x="0" y="7"/>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20" name="Rectangle 136">
                <a:extLst>
                  <a:ext uri="{FF2B5EF4-FFF2-40B4-BE49-F238E27FC236}">
                    <a16:creationId xmlns:a16="http://schemas.microsoft.com/office/drawing/2014/main" id="{D6CCAA1A-8239-E541-83E8-35BD1AFCF5C2}"/>
                  </a:ext>
                </a:extLst>
              </p:cNvPr>
              <p:cNvSpPr>
                <a:spLocks noChangeArrowheads="1"/>
              </p:cNvSpPr>
              <p:nvPr/>
            </p:nvSpPr>
            <p:spPr bwMode="auto">
              <a:xfrm>
                <a:off x="19663" y="7368"/>
                <a:ext cx="50" cy="44"/>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21" name="Freeform 137">
                <a:extLst>
                  <a:ext uri="{FF2B5EF4-FFF2-40B4-BE49-F238E27FC236}">
                    <a16:creationId xmlns:a16="http://schemas.microsoft.com/office/drawing/2014/main" id="{D58B689F-7D0C-E246-BB0C-BDD5EB4E520E}"/>
                  </a:ext>
                </a:extLst>
              </p:cNvPr>
              <p:cNvSpPr>
                <a:spLocks/>
              </p:cNvSpPr>
              <p:nvPr/>
            </p:nvSpPr>
            <p:spPr bwMode="auto">
              <a:xfrm>
                <a:off x="19588" y="6462"/>
                <a:ext cx="113" cy="306"/>
              </a:xfrm>
              <a:custGeom>
                <a:avLst/>
                <a:gdLst>
                  <a:gd name="T0" fmla="*/ 55 w 55"/>
                  <a:gd name="T1" fmla="*/ 3 h 131"/>
                  <a:gd name="T2" fmla="*/ 49 w 55"/>
                  <a:gd name="T3" fmla="*/ 32 h 131"/>
                  <a:gd name="T4" fmla="*/ 42 w 55"/>
                  <a:gd name="T5" fmla="*/ 67 h 131"/>
                  <a:gd name="T6" fmla="*/ 33 w 55"/>
                  <a:gd name="T7" fmla="*/ 101 h 131"/>
                  <a:gd name="T8" fmla="*/ 23 w 55"/>
                  <a:gd name="T9" fmla="*/ 131 h 131"/>
                  <a:gd name="T10" fmla="*/ 0 w 55"/>
                  <a:gd name="T11" fmla="*/ 123 h 131"/>
                  <a:gd name="T12" fmla="*/ 10 w 55"/>
                  <a:gd name="T13" fmla="*/ 93 h 131"/>
                  <a:gd name="T14" fmla="*/ 19 w 55"/>
                  <a:gd name="T15" fmla="*/ 60 h 131"/>
                  <a:gd name="T16" fmla="*/ 25 w 55"/>
                  <a:gd name="T17" fmla="*/ 28 h 131"/>
                  <a:gd name="T18" fmla="*/ 30 w 55"/>
                  <a:gd name="T19" fmla="*/ 0 h 131"/>
                  <a:gd name="T20" fmla="*/ 55 w 55"/>
                  <a:gd name="T21"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131">
                    <a:moveTo>
                      <a:pt x="55" y="3"/>
                    </a:moveTo>
                    <a:lnTo>
                      <a:pt x="49" y="32"/>
                    </a:lnTo>
                    <a:lnTo>
                      <a:pt x="42" y="67"/>
                    </a:lnTo>
                    <a:lnTo>
                      <a:pt x="33" y="101"/>
                    </a:lnTo>
                    <a:lnTo>
                      <a:pt x="23" y="131"/>
                    </a:lnTo>
                    <a:lnTo>
                      <a:pt x="0" y="123"/>
                    </a:lnTo>
                    <a:lnTo>
                      <a:pt x="10" y="93"/>
                    </a:lnTo>
                    <a:lnTo>
                      <a:pt x="19" y="60"/>
                    </a:lnTo>
                    <a:lnTo>
                      <a:pt x="25" y="28"/>
                    </a:lnTo>
                    <a:lnTo>
                      <a:pt x="30" y="0"/>
                    </a:lnTo>
                    <a:lnTo>
                      <a:pt x="55"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22" name="Freeform 138">
                <a:extLst>
                  <a:ext uri="{FF2B5EF4-FFF2-40B4-BE49-F238E27FC236}">
                    <a16:creationId xmlns:a16="http://schemas.microsoft.com/office/drawing/2014/main" id="{961424CE-4039-9648-9C2F-EC5875EA1B42}"/>
                  </a:ext>
                </a:extLst>
              </p:cNvPr>
              <p:cNvSpPr>
                <a:spLocks/>
              </p:cNvSpPr>
              <p:nvPr/>
            </p:nvSpPr>
            <p:spPr bwMode="auto">
              <a:xfrm>
                <a:off x="19375" y="6749"/>
                <a:ext cx="258" cy="817"/>
              </a:xfrm>
              <a:custGeom>
                <a:avLst/>
                <a:gdLst>
                  <a:gd name="T0" fmla="*/ 126 w 126"/>
                  <a:gd name="T1" fmla="*/ 8 h 349"/>
                  <a:gd name="T2" fmla="*/ 105 w 126"/>
                  <a:gd name="T3" fmla="*/ 63 h 349"/>
                  <a:gd name="T4" fmla="*/ 81 w 126"/>
                  <a:gd name="T5" fmla="*/ 138 h 349"/>
                  <a:gd name="T6" fmla="*/ 23 w 126"/>
                  <a:gd name="T7" fmla="*/ 349 h 349"/>
                  <a:gd name="T8" fmla="*/ 0 w 126"/>
                  <a:gd name="T9" fmla="*/ 343 h 349"/>
                  <a:gd name="T10" fmla="*/ 58 w 126"/>
                  <a:gd name="T11" fmla="*/ 130 h 349"/>
                  <a:gd name="T12" fmla="*/ 82 w 126"/>
                  <a:gd name="T13" fmla="*/ 55 h 349"/>
                  <a:gd name="T14" fmla="*/ 103 w 126"/>
                  <a:gd name="T15" fmla="*/ 0 h 349"/>
                  <a:gd name="T16" fmla="*/ 126 w 126"/>
                  <a:gd name="T17" fmla="*/ 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349">
                    <a:moveTo>
                      <a:pt x="126" y="8"/>
                    </a:moveTo>
                    <a:lnTo>
                      <a:pt x="105" y="63"/>
                    </a:lnTo>
                    <a:lnTo>
                      <a:pt x="81" y="138"/>
                    </a:lnTo>
                    <a:lnTo>
                      <a:pt x="23" y="349"/>
                    </a:lnTo>
                    <a:lnTo>
                      <a:pt x="0" y="343"/>
                    </a:lnTo>
                    <a:lnTo>
                      <a:pt x="58" y="130"/>
                    </a:lnTo>
                    <a:lnTo>
                      <a:pt x="82" y="55"/>
                    </a:lnTo>
                    <a:lnTo>
                      <a:pt x="103" y="0"/>
                    </a:lnTo>
                    <a:lnTo>
                      <a:pt x="126" y="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23" name="Freeform 139">
                <a:extLst>
                  <a:ext uri="{FF2B5EF4-FFF2-40B4-BE49-F238E27FC236}">
                    <a16:creationId xmlns:a16="http://schemas.microsoft.com/office/drawing/2014/main" id="{1C4814B0-41C8-194A-8FB1-FEBFC3760A28}"/>
                  </a:ext>
                </a:extLst>
              </p:cNvPr>
              <p:cNvSpPr>
                <a:spLocks/>
              </p:cNvSpPr>
              <p:nvPr/>
            </p:nvSpPr>
            <p:spPr bwMode="auto">
              <a:xfrm>
                <a:off x="19588" y="6724"/>
                <a:ext cx="46" cy="44"/>
              </a:xfrm>
              <a:custGeom>
                <a:avLst/>
                <a:gdLst>
                  <a:gd name="T0" fmla="*/ 23 w 23"/>
                  <a:gd name="T1" fmla="*/ 8 h 8"/>
                  <a:gd name="T2" fmla="*/ 0 w 23"/>
                  <a:gd name="T3" fmla="*/ 0 h 8"/>
                  <a:gd name="T4" fmla="*/ 23 w 23"/>
                  <a:gd name="T5" fmla="*/ 8 h 8"/>
                </a:gdLst>
                <a:ahLst/>
                <a:cxnLst>
                  <a:cxn ang="0">
                    <a:pos x="T0" y="T1"/>
                  </a:cxn>
                  <a:cxn ang="0">
                    <a:pos x="T2" y="T3"/>
                  </a:cxn>
                  <a:cxn ang="0">
                    <a:pos x="T4" y="T5"/>
                  </a:cxn>
                </a:cxnLst>
                <a:rect l="0" t="0" r="r" b="b"/>
                <a:pathLst>
                  <a:path w="23" h="8">
                    <a:moveTo>
                      <a:pt x="23" y="8"/>
                    </a:moveTo>
                    <a:lnTo>
                      <a:pt x="0" y="0"/>
                    </a:lnTo>
                    <a:lnTo>
                      <a:pt x="23" y="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24" name="Freeform 140">
                <a:extLst>
                  <a:ext uri="{FF2B5EF4-FFF2-40B4-BE49-F238E27FC236}">
                    <a16:creationId xmlns:a16="http://schemas.microsoft.com/office/drawing/2014/main" id="{DBF896E6-81F4-B444-8DC4-E2EE72405E9E}"/>
                  </a:ext>
                </a:extLst>
              </p:cNvPr>
              <p:cNvSpPr>
                <a:spLocks/>
              </p:cNvSpPr>
              <p:nvPr/>
            </p:nvSpPr>
            <p:spPr bwMode="auto">
              <a:xfrm>
                <a:off x="19367" y="7548"/>
                <a:ext cx="54" cy="44"/>
              </a:xfrm>
              <a:custGeom>
                <a:avLst/>
                <a:gdLst>
                  <a:gd name="T0" fmla="*/ 25 w 25"/>
                  <a:gd name="T1" fmla="*/ 6 h 17"/>
                  <a:gd name="T2" fmla="*/ 23 w 25"/>
                  <a:gd name="T3" fmla="*/ 17 h 17"/>
                  <a:gd name="T4" fmla="*/ 0 w 25"/>
                  <a:gd name="T5" fmla="*/ 11 h 17"/>
                  <a:gd name="T6" fmla="*/ 2 w 25"/>
                  <a:gd name="T7" fmla="*/ 0 h 17"/>
                  <a:gd name="T8" fmla="*/ 25 w 25"/>
                  <a:gd name="T9" fmla="*/ 6 h 17"/>
                </a:gdLst>
                <a:ahLst/>
                <a:cxnLst>
                  <a:cxn ang="0">
                    <a:pos x="T0" y="T1"/>
                  </a:cxn>
                  <a:cxn ang="0">
                    <a:pos x="T2" y="T3"/>
                  </a:cxn>
                  <a:cxn ang="0">
                    <a:pos x="T4" y="T5"/>
                  </a:cxn>
                  <a:cxn ang="0">
                    <a:pos x="T6" y="T7"/>
                  </a:cxn>
                  <a:cxn ang="0">
                    <a:pos x="T8" y="T9"/>
                  </a:cxn>
                </a:cxnLst>
                <a:rect l="0" t="0" r="r" b="b"/>
                <a:pathLst>
                  <a:path w="25" h="17">
                    <a:moveTo>
                      <a:pt x="25" y="6"/>
                    </a:moveTo>
                    <a:lnTo>
                      <a:pt x="23" y="17"/>
                    </a:lnTo>
                    <a:lnTo>
                      <a:pt x="0" y="11"/>
                    </a:lnTo>
                    <a:lnTo>
                      <a:pt x="2" y="0"/>
                    </a:lnTo>
                    <a:lnTo>
                      <a:pt x="25" y="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25" name="Freeform 141">
                <a:extLst>
                  <a:ext uri="{FF2B5EF4-FFF2-40B4-BE49-F238E27FC236}">
                    <a16:creationId xmlns:a16="http://schemas.microsoft.com/office/drawing/2014/main" id="{44CA2C76-CC6F-A64C-9D1F-937B82A8DBD8}"/>
                  </a:ext>
                </a:extLst>
              </p:cNvPr>
              <p:cNvSpPr>
                <a:spLocks/>
              </p:cNvSpPr>
              <p:nvPr/>
            </p:nvSpPr>
            <p:spPr bwMode="auto">
              <a:xfrm>
                <a:off x="19651" y="6425"/>
                <a:ext cx="54" cy="44"/>
              </a:xfrm>
              <a:custGeom>
                <a:avLst/>
                <a:gdLst>
                  <a:gd name="T0" fmla="*/ 25 w 26"/>
                  <a:gd name="T1" fmla="*/ 14 h 14"/>
                  <a:gd name="T2" fmla="*/ 26 w 26"/>
                  <a:gd name="T3" fmla="*/ 3 h 14"/>
                  <a:gd name="T4" fmla="*/ 2 w 26"/>
                  <a:gd name="T5" fmla="*/ 0 h 14"/>
                  <a:gd name="T6" fmla="*/ 0 w 26"/>
                  <a:gd name="T7" fmla="*/ 11 h 14"/>
                  <a:gd name="T8" fmla="*/ 25 w 26"/>
                  <a:gd name="T9" fmla="*/ 14 h 14"/>
                </a:gdLst>
                <a:ahLst/>
                <a:cxnLst>
                  <a:cxn ang="0">
                    <a:pos x="T0" y="T1"/>
                  </a:cxn>
                  <a:cxn ang="0">
                    <a:pos x="T2" y="T3"/>
                  </a:cxn>
                  <a:cxn ang="0">
                    <a:pos x="T4" y="T5"/>
                  </a:cxn>
                  <a:cxn ang="0">
                    <a:pos x="T6" y="T7"/>
                  </a:cxn>
                  <a:cxn ang="0">
                    <a:pos x="T8" y="T9"/>
                  </a:cxn>
                </a:cxnLst>
                <a:rect l="0" t="0" r="r" b="b"/>
                <a:pathLst>
                  <a:path w="26" h="14">
                    <a:moveTo>
                      <a:pt x="25" y="14"/>
                    </a:moveTo>
                    <a:lnTo>
                      <a:pt x="26" y="3"/>
                    </a:lnTo>
                    <a:lnTo>
                      <a:pt x="2" y="0"/>
                    </a:lnTo>
                    <a:lnTo>
                      <a:pt x="0" y="11"/>
                    </a:lnTo>
                    <a:lnTo>
                      <a:pt x="25" y="1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26" name="Freeform 142">
                <a:extLst>
                  <a:ext uri="{FF2B5EF4-FFF2-40B4-BE49-F238E27FC236}">
                    <a16:creationId xmlns:a16="http://schemas.microsoft.com/office/drawing/2014/main" id="{F75C48CF-6568-7F44-9EE4-BF4C7B2B2708}"/>
                  </a:ext>
                </a:extLst>
              </p:cNvPr>
              <p:cNvSpPr>
                <a:spLocks/>
              </p:cNvSpPr>
              <p:nvPr/>
            </p:nvSpPr>
            <p:spPr bwMode="auto">
              <a:xfrm>
                <a:off x="19642" y="6161"/>
                <a:ext cx="71" cy="528"/>
              </a:xfrm>
              <a:custGeom>
                <a:avLst/>
                <a:gdLst>
                  <a:gd name="T0" fmla="*/ 24 w 35"/>
                  <a:gd name="T1" fmla="*/ 0 h 225"/>
                  <a:gd name="T2" fmla="*/ 0 w 35"/>
                  <a:gd name="T3" fmla="*/ 1 h 225"/>
                  <a:gd name="T4" fmla="*/ 10 w 35"/>
                  <a:gd name="T5" fmla="*/ 225 h 225"/>
                  <a:gd name="T6" fmla="*/ 35 w 35"/>
                  <a:gd name="T7" fmla="*/ 224 h 225"/>
                  <a:gd name="T8" fmla="*/ 24 w 35"/>
                  <a:gd name="T9" fmla="*/ 0 h 225"/>
                </a:gdLst>
                <a:ahLst/>
                <a:cxnLst>
                  <a:cxn ang="0">
                    <a:pos x="T0" y="T1"/>
                  </a:cxn>
                  <a:cxn ang="0">
                    <a:pos x="T2" y="T3"/>
                  </a:cxn>
                  <a:cxn ang="0">
                    <a:pos x="T4" y="T5"/>
                  </a:cxn>
                  <a:cxn ang="0">
                    <a:pos x="T6" y="T7"/>
                  </a:cxn>
                  <a:cxn ang="0">
                    <a:pos x="T8" y="T9"/>
                  </a:cxn>
                </a:cxnLst>
                <a:rect l="0" t="0" r="r" b="b"/>
                <a:pathLst>
                  <a:path w="35" h="225">
                    <a:moveTo>
                      <a:pt x="24" y="0"/>
                    </a:moveTo>
                    <a:lnTo>
                      <a:pt x="0" y="1"/>
                    </a:lnTo>
                    <a:lnTo>
                      <a:pt x="10" y="225"/>
                    </a:lnTo>
                    <a:lnTo>
                      <a:pt x="35" y="224"/>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27" name="Freeform 143">
                <a:extLst>
                  <a:ext uri="{FF2B5EF4-FFF2-40B4-BE49-F238E27FC236}">
                    <a16:creationId xmlns:a16="http://schemas.microsoft.com/office/drawing/2014/main" id="{D162D02D-C5F3-F943-A361-899BAE1003AB}"/>
                  </a:ext>
                </a:extLst>
              </p:cNvPr>
              <p:cNvSpPr>
                <a:spLocks/>
              </p:cNvSpPr>
              <p:nvPr/>
            </p:nvSpPr>
            <p:spPr bwMode="auto">
              <a:xfrm>
                <a:off x="19663" y="6685"/>
                <a:ext cx="50" cy="673"/>
              </a:xfrm>
              <a:custGeom>
                <a:avLst/>
                <a:gdLst>
                  <a:gd name="T0" fmla="*/ 25 w 26"/>
                  <a:gd name="T1" fmla="*/ 0 h 287"/>
                  <a:gd name="T2" fmla="*/ 0 w 26"/>
                  <a:gd name="T3" fmla="*/ 0 h 287"/>
                  <a:gd name="T4" fmla="*/ 2 w 26"/>
                  <a:gd name="T5" fmla="*/ 287 h 287"/>
                  <a:gd name="T6" fmla="*/ 26 w 26"/>
                  <a:gd name="T7" fmla="*/ 287 h 287"/>
                  <a:gd name="T8" fmla="*/ 25 w 26"/>
                  <a:gd name="T9" fmla="*/ 0 h 287"/>
                </a:gdLst>
                <a:ahLst/>
                <a:cxnLst>
                  <a:cxn ang="0">
                    <a:pos x="T0" y="T1"/>
                  </a:cxn>
                  <a:cxn ang="0">
                    <a:pos x="T2" y="T3"/>
                  </a:cxn>
                  <a:cxn ang="0">
                    <a:pos x="T4" y="T5"/>
                  </a:cxn>
                  <a:cxn ang="0">
                    <a:pos x="T6" y="T7"/>
                  </a:cxn>
                  <a:cxn ang="0">
                    <a:pos x="T8" y="T9"/>
                  </a:cxn>
                </a:cxnLst>
                <a:rect l="0" t="0" r="r" b="b"/>
                <a:pathLst>
                  <a:path w="26" h="287">
                    <a:moveTo>
                      <a:pt x="25" y="0"/>
                    </a:moveTo>
                    <a:lnTo>
                      <a:pt x="0" y="0"/>
                    </a:lnTo>
                    <a:lnTo>
                      <a:pt x="2" y="287"/>
                    </a:lnTo>
                    <a:lnTo>
                      <a:pt x="26" y="287"/>
                    </a:lnTo>
                    <a:lnTo>
                      <a:pt x="25"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28" name="Freeform 144">
                <a:extLst>
                  <a:ext uri="{FF2B5EF4-FFF2-40B4-BE49-F238E27FC236}">
                    <a16:creationId xmlns:a16="http://schemas.microsoft.com/office/drawing/2014/main" id="{B5DB9172-D611-B445-8575-343F7ACEBD38}"/>
                  </a:ext>
                </a:extLst>
              </p:cNvPr>
              <p:cNvSpPr>
                <a:spLocks/>
              </p:cNvSpPr>
              <p:nvPr/>
            </p:nvSpPr>
            <p:spPr bwMode="auto">
              <a:xfrm>
                <a:off x="19663" y="6645"/>
                <a:ext cx="50" cy="44"/>
              </a:xfrm>
              <a:custGeom>
                <a:avLst/>
                <a:gdLst>
                  <a:gd name="T0" fmla="*/ 25 w 25"/>
                  <a:gd name="T1" fmla="*/ 0 h 1"/>
                  <a:gd name="T2" fmla="*/ 0 w 25"/>
                  <a:gd name="T3" fmla="*/ 0 h 1"/>
                  <a:gd name="T4" fmla="*/ 0 w 25"/>
                  <a:gd name="T5" fmla="*/ 1 h 1"/>
                  <a:gd name="T6" fmla="*/ 25 w 25"/>
                  <a:gd name="T7" fmla="*/ 0 h 1"/>
                </a:gdLst>
                <a:ahLst/>
                <a:cxnLst>
                  <a:cxn ang="0">
                    <a:pos x="T0" y="T1"/>
                  </a:cxn>
                  <a:cxn ang="0">
                    <a:pos x="T2" y="T3"/>
                  </a:cxn>
                  <a:cxn ang="0">
                    <a:pos x="T4" y="T5"/>
                  </a:cxn>
                  <a:cxn ang="0">
                    <a:pos x="T6" y="T7"/>
                  </a:cxn>
                </a:cxnLst>
                <a:rect l="0" t="0" r="r" b="b"/>
                <a:pathLst>
                  <a:path w="25" h="1">
                    <a:moveTo>
                      <a:pt x="25" y="0"/>
                    </a:moveTo>
                    <a:lnTo>
                      <a:pt x="0" y="0"/>
                    </a:lnTo>
                    <a:lnTo>
                      <a:pt x="0" y="1"/>
                    </a:lnTo>
                    <a:lnTo>
                      <a:pt x="25"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29" name="Freeform 145">
                <a:extLst>
                  <a:ext uri="{FF2B5EF4-FFF2-40B4-BE49-F238E27FC236}">
                    <a16:creationId xmlns:a16="http://schemas.microsoft.com/office/drawing/2014/main" id="{859975DA-C496-2D4A-A654-5D80E2CB200A}"/>
                  </a:ext>
                </a:extLst>
              </p:cNvPr>
              <p:cNvSpPr>
                <a:spLocks/>
              </p:cNvSpPr>
              <p:nvPr/>
            </p:nvSpPr>
            <p:spPr bwMode="auto">
              <a:xfrm>
                <a:off x="19655" y="7356"/>
                <a:ext cx="58" cy="157"/>
              </a:xfrm>
              <a:custGeom>
                <a:avLst/>
                <a:gdLst>
                  <a:gd name="T0" fmla="*/ 29 w 29"/>
                  <a:gd name="T1" fmla="*/ 1 h 67"/>
                  <a:gd name="T2" fmla="*/ 5 w 29"/>
                  <a:gd name="T3" fmla="*/ 0 h 67"/>
                  <a:gd name="T4" fmla="*/ 0 w 29"/>
                  <a:gd name="T5" fmla="*/ 66 h 67"/>
                  <a:gd name="T6" fmla="*/ 24 w 29"/>
                  <a:gd name="T7" fmla="*/ 67 h 67"/>
                  <a:gd name="T8" fmla="*/ 29 w 29"/>
                  <a:gd name="T9" fmla="*/ 1 h 67"/>
                </a:gdLst>
                <a:ahLst/>
                <a:cxnLst>
                  <a:cxn ang="0">
                    <a:pos x="T0" y="T1"/>
                  </a:cxn>
                  <a:cxn ang="0">
                    <a:pos x="T2" y="T3"/>
                  </a:cxn>
                  <a:cxn ang="0">
                    <a:pos x="T4" y="T5"/>
                  </a:cxn>
                  <a:cxn ang="0">
                    <a:pos x="T6" y="T7"/>
                  </a:cxn>
                  <a:cxn ang="0">
                    <a:pos x="T8" y="T9"/>
                  </a:cxn>
                </a:cxnLst>
                <a:rect l="0" t="0" r="r" b="b"/>
                <a:pathLst>
                  <a:path w="29" h="67">
                    <a:moveTo>
                      <a:pt x="29" y="1"/>
                    </a:moveTo>
                    <a:lnTo>
                      <a:pt x="5" y="0"/>
                    </a:lnTo>
                    <a:lnTo>
                      <a:pt x="0" y="66"/>
                    </a:lnTo>
                    <a:lnTo>
                      <a:pt x="24" y="67"/>
                    </a:lnTo>
                    <a:lnTo>
                      <a:pt x="29"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30" name="Freeform 146">
                <a:extLst>
                  <a:ext uri="{FF2B5EF4-FFF2-40B4-BE49-F238E27FC236}">
                    <a16:creationId xmlns:a16="http://schemas.microsoft.com/office/drawing/2014/main" id="{DD98E96B-DB86-6943-829B-FCECBE58F0B2}"/>
                  </a:ext>
                </a:extLst>
              </p:cNvPr>
              <p:cNvSpPr>
                <a:spLocks/>
              </p:cNvSpPr>
              <p:nvPr/>
            </p:nvSpPr>
            <p:spPr bwMode="auto">
              <a:xfrm>
                <a:off x="19663" y="7314"/>
                <a:ext cx="50" cy="44"/>
              </a:xfrm>
              <a:custGeom>
                <a:avLst/>
                <a:gdLst>
                  <a:gd name="T0" fmla="*/ 24 w 24"/>
                  <a:gd name="T1" fmla="*/ 1 h 1"/>
                  <a:gd name="T2" fmla="*/ 0 w 24"/>
                  <a:gd name="T3" fmla="*/ 0 h 1"/>
                  <a:gd name="T4" fmla="*/ 0 w 24"/>
                  <a:gd name="T5" fmla="*/ 1 h 1"/>
                  <a:gd name="T6" fmla="*/ 24 w 24"/>
                  <a:gd name="T7" fmla="*/ 1 h 1"/>
                </a:gdLst>
                <a:ahLst/>
                <a:cxnLst>
                  <a:cxn ang="0">
                    <a:pos x="T0" y="T1"/>
                  </a:cxn>
                  <a:cxn ang="0">
                    <a:pos x="T2" y="T3"/>
                  </a:cxn>
                  <a:cxn ang="0">
                    <a:pos x="T4" y="T5"/>
                  </a:cxn>
                  <a:cxn ang="0">
                    <a:pos x="T6" y="T7"/>
                  </a:cxn>
                </a:cxnLst>
                <a:rect l="0" t="0" r="r" b="b"/>
                <a:pathLst>
                  <a:path w="24" h="1">
                    <a:moveTo>
                      <a:pt x="24" y="1"/>
                    </a:moveTo>
                    <a:lnTo>
                      <a:pt x="0" y="0"/>
                    </a:lnTo>
                    <a:lnTo>
                      <a:pt x="0" y="1"/>
                    </a:lnTo>
                    <a:lnTo>
                      <a:pt x="24"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31" name="Freeform 147">
                <a:extLst>
                  <a:ext uri="{FF2B5EF4-FFF2-40B4-BE49-F238E27FC236}">
                    <a16:creationId xmlns:a16="http://schemas.microsoft.com/office/drawing/2014/main" id="{D65C9465-B6EB-A649-A0B9-38DCAD4AEDB9}"/>
                  </a:ext>
                </a:extLst>
              </p:cNvPr>
              <p:cNvSpPr>
                <a:spLocks/>
              </p:cNvSpPr>
              <p:nvPr/>
            </p:nvSpPr>
            <p:spPr bwMode="auto">
              <a:xfrm>
                <a:off x="19651" y="7497"/>
                <a:ext cx="54" cy="44"/>
              </a:xfrm>
              <a:custGeom>
                <a:avLst/>
                <a:gdLst>
                  <a:gd name="T0" fmla="*/ 26 w 26"/>
                  <a:gd name="T1" fmla="*/ 1 h 13"/>
                  <a:gd name="T2" fmla="*/ 25 w 26"/>
                  <a:gd name="T3" fmla="*/ 13 h 13"/>
                  <a:gd name="T4" fmla="*/ 0 w 26"/>
                  <a:gd name="T5" fmla="*/ 11 h 13"/>
                  <a:gd name="T6" fmla="*/ 2 w 26"/>
                  <a:gd name="T7" fmla="*/ 0 h 13"/>
                  <a:gd name="T8" fmla="*/ 26 w 26"/>
                  <a:gd name="T9" fmla="*/ 1 h 13"/>
                </a:gdLst>
                <a:ahLst/>
                <a:cxnLst>
                  <a:cxn ang="0">
                    <a:pos x="T0" y="T1"/>
                  </a:cxn>
                  <a:cxn ang="0">
                    <a:pos x="T2" y="T3"/>
                  </a:cxn>
                  <a:cxn ang="0">
                    <a:pos x="T4" y="T5"/>
                  </a:cxn>
                  <a:cxn ang="0">
                    <a:pos x="T6" y="T7"/>
                  </a:cxn>
                  <a:cxn ang="0">
                    <a:pos x="T8" y="T9"/>
                  </a:cxn>
                </a:cxnLst>
                <a:rect l="0" t="0" r="r" b="b"/>
                <a:pathLst>
                  <a:path w="26" h="13">
                    <a:moveTo>
                      <a:pt x="26" y="1"/>
                    </a:moveTo>
                    <a:lnTo>
                      <a:pt x="25" y="13"/>
                    </a:lnTo>
                    <a:lnTo>
                      <a:pt x="0" y="11"/>
                    </a:lnTo>
                    <a:lnTo>
                      <a:pt x="2" y="0"/>
                    </a:lnTo>
                    <a:lnTo>
                      <a:pt x="26"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32" name="Freeform 148">
                <a:extLst>
                  <a:ext uri="{FF2B5EF4-FFF2-40B4-BE49-F238E27FC236}">
                    <a16:creationId xmlns:a16="http://schemas.microsoft.com/office/drawing/2014/main" id="{6B42524C-0F61-4141-B4AD-3F74E4E1B78E}"/>
                  </a:ext>
                </a:extLst>
              </p:cNvPr>
              <p:cNvSpPr>
                <a:spLocks/>
              </p:cNvSpPr>
              <p:nvPr/>
            </p:nvSpPr>
            <p:spPr bwMode="auto">
              <a:xfrm>
                <a:off x="19642" y="6120"/>
                <a:ext cx="50" cy="44"/>
              </a:xfrm>
              <a:custGeom>
                <a:avLst/>
                <a:gdLst>
                  <a:gd name="T0" fmla="*/ 24 w 24"/>
                  <a:gd name="T1" fmla="*/ 12 h 13"/>
                  <a:gd name="T2" fmla="*/ 24 w 24"/>
                  <a:gd name="T3" fmla="*/ 0 h 13"/>
                  <a:gd name="T4" fmla="*/ 0 w 24"/>
                  <a:gd name="T5" fmla="*/ 2 h 13"/>
                  <a:gd name="T6" fmla="*/ 0 w 24"/>
                  <a:gd name="T7" fmla="*/ 13 h 13"/>
                  <a:gd name="T8" fmla="*/ 24 w 24"/>
                  <a:gd name="T9" fmla="*/ 12 h 13"/>
                </a:gdLst>
                <a:ahLst/>
                <a:cxnLst>
                  <a:cxn ang="0">
                    <a:pos x="T0" y="T1"/>
                  </a:cxn>
                  <a:cxn ang="0">
                    <a:pos x="T2" y="T3"/>
                  </a:cxn>
                  <a:cxn ang="0">
                    <a:pos x="T4" y="T5"/>
                  </a:cxn>
                  <a:cxn ang="0">
                    <a:pos x="T6" y="T7"/>
                  </a:cxn>
                  <a:cxn ang="0">
                    <a:pos x="T8" y="T9"/>
                  </a:cxn>
                </a:cxnLst>
                <a:rect l="0" t="0" r="r" b="b"/>
                <a:pathLst>
                  <a:path w="24" h="13">
                    <a:moveTo>
                      <a:pt x="24" y="12"/>
                    </a:moveTo>
                    <a:lnTo>
                      <a:pt x="24" y="0"/>
                    </a:lnTo>
                    <a:lnTo>
                      <a:pt x="0" y="2"/>
                    </a:lnTo>
                    <a:lnTo>
                      <a:pt x="0" y="13"/>
                    </a:lnTo>
                    <a:lnTo>
                      <a:pt x="24" y="1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33" name="Freeform 149">
                <a:extLst>
                  <a:ext uri="{FF2B5EF4-FFF2-40B4-BE49-F238E27FC236}">
                    <a16:creationId xmlns:a16="http://schemas.microsoft.com/office/drawing/2014/main" id="{B2EAAEB8-2AD5-654E-B7EB-A4A54705CD40}"/>
                  </a:ext>
                </a:extLst>
              </p:cNvPr>
              <p:cNvSpPr>
                <a:spLocks/>
              </p:cNvSpPr>
              <p:nvPr/>
            </p:nvSpPr>
            <p:spPr bwMode="auto">
              <a:xfrm>
                <a:off x="18047" y="10115"/>
                <a:ext cx="250" cy="316"/>
              </a:xfrm>
              <a:custGeom>
                <a:avLst/>
                <a:gdLst>
                  <a:gd name="T0" fmla="*/ 0 w 121"/>
                  <a:gd name="T1" fmla="*/ 130 h 135"/>
                  <a:gd name="T2" fmla="*/ 2 w 121"/>
                  <a:gd name="T3" fmla="*/ 113 h 135"/>
                  <a:gd name="T4" fmla="*/ 4 w 121"/>
                  <a:gd name="T5" fmla="*/ 94 h 135"/>
                  <a:gd name="T6" fmla="*/ 11 w 121"/>
                  <a:gd name="T7" fmla="*/ 76 h 135"/>
                  <a:gd name="T8" fmla="*/ 21 w 121"/>
                  <a:gd name="T9" fmla="*/ 58 h 135"/>
                  <a:gd name="T10" fmla="*/ 41 w 121"/>
                  <a:gd name="T11" fmla="*/ 28 h 135"/>
                  <a:gd name="T12" fmla="*/ 57 w 121"/>
                  <a:gd name="T13" fmla="*/ 13 h 135"/>
                  <a:gd name="T14" fmla="*/ 72 w 121"/>
                  <a:gd name="T15" fmla="*/ 0 h 135"/>
                  <a:gd name="T16" fmla="*/ 121 w 121"/>
                  <a:gd name="T17" fmla="*/ 54 h 135"/>
                  <a:gd name="T18" fmla="*/ 107 w 121"/>
                  <a:gd name="T19" fmla="*/ 65 h 135"/>
                  <a:gd name="T20" fmla="*/ 98 w 121"/>
                  <a:gd name="T21" fmla="*/ 73 h 135"/>
                  <a:gd name="T22" fmla="*/ 82 w 121"/>
                  <a:gd name="T23" fmla="*/ 96 h 135"/>
                  <a:gd name="T24" fmla="*/ 78 w 121"/>
                  <a:gd name="T25" fmla="*/ 103 h 135"/>
                  <a:gd name="T26" fmla="*/ 75 w 121"/>
                  <a:gd name="T27" fmla="*/ 111 h 135"/>
                  <a:gd name="T28" fmla="*/ 73 w 121"/>
                  <a:gd name="T29" fmla="*/ 123 h 135"/>
                  <a:gd name="T30" fmla="*/ 72 w 121"/>
                  <a:gd name="T31" fmla="*/ 135 h 135"/>
                  <a:gd name="T32" fmla="*/ 0 w 121"/>
                  <a:gd name="T33" fmla="*/ 13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1" h="135">
                    <a:moveTo>
                      <a:pt x="0" y="130"/>
                    </a:moveTo>
                    <a:lnTo>
                      <a:pt x="2" y="113"/>
                    </a:lnTo>
                    <a:lnTo>
                      <a:pt x="4" y="94"/>
                    </a:lnTo>
                    <a:lnTo>
                      <a:pt x="11" y="76"/>
                    </a:lnTo>
                    <a:lnTo>
                      <a:pt x="21" y="58"/>
                    </a:lnTo>
                    <a:lnTo>
                      <a:pt x="41" y="28"/>
                    </a:lnTo>
                    <a:lnTo>
                      <a:pt x="57" y="13"/>
                    </a:lnTo>
                    <a:lnTo>
                      <a:pt x="72" y="0"/>
                    </a:lnTo>
                    <a:lnTo>
                      <a:pt x="121" y="54"/>
                    </a:lnTo>
                    <a:lnTo>
                      <a:pt x="107" y="65"/>
                    </a:lnTo>
                    <a:lnTo>
                      <a:pt x="98" y="73"/>
                    </a:lnTo>
                    <a:lnTo>
                      <a:pt x="82" y="96"/>
                    </a:lnTo>
                    <a:lnTo>
                      <a:pt x="78" y="103"/>
                    </a:lnTo>
                    <a:lnTo>
                      <a:pt x="75" y="111"/>
                    </a:lnTo>
                    <a:lnTo>
                      <a:pt x="73" y="123"/>
                    </a:lnTo>
                    <a:lnTo>
                      <a:pt x="72" y="135"/>
                    </a:lnTo>
                    <a:lnTo>
                      <a:pt x="0" y="13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34" name="Freeform 150">
                <a:extLst>
                  <a:ext uri="{FF2B5EF4-FFF2-40B4-BE49-F238E27FC236}">
                    <a16:creationId xmlns:a16="http://schemas.microsoft.com/office/drawing/2014/main" id="{3F698798-1C48-194B-A2A1-71006D694EF5}"/>
                  </a:ext>
                </a:extLst>
              </p:cNvPr>
              <p:cNvSpPr>
                <a:spLocks/>
              </p:cNvSpPr>
              <p:nvPr/>
            </p:nvSpPr>
            <p:spPr bwMode="auto">
              <a:xfrm>
                <a:off x="18202" y="9928"/>
                <a:ext cx="337" cy="316"/>
              </a:xfrm>
              <a:custGeom>
                <a:avLst/>
                <a:gdLst>
                  <a:gd name="T0" fmla="*/ 0 w 161"/>
                  <a:gd name="T1" fmla="*/ 78 h 135"/>
                  <a:gd name="T2" fmla="*/ 30 w 161"/>
                  <a:gd name="T3" fmla="*/ 56 h 135"/>
                  <a:gd name="T4" fmla="*/ 61 w 161"/>
                  <a:gd name="T5" fmla="*/ 35 h 135"/>
                  <a:gd name="T6" fmla="*/ 94 w 161"/>
                  <a:gd name="T7" fmla="*/ 16 h 135"/>
                  <a:gd name="T8" fmla="*/ 127 w 161"/>
                  <a:gd name="T9" fmla="*/ 0 h 135"/>
                  <a:gd name="T10" fmla="*/ 161 w 161"/>
                  <a:gd name="T11" fmla="*/ 64 h 135"/>
                  <a:gd name="T12" fmla="*/ 129 w 161"/>
                  <a:gd name="T13" fmla="*/ 79 h 135"/>
                  <a:gd name="T14" fmla="*/ 101 w 161"/>
                  <a:gd name="T15" fmla="*/ 95 h 135"/>
                  <a:gd name="T16" fmla="*/ 71 w 161"/>
                  <a:gd name="T17" fmla="*/ 115 h 135"/>
                  <a:gd name="T18" fmla="*/ 43 w 161"/>
                  <a:gd name="T19" fmla="*/ 135 h 135"/>
                  <a:gd name="T20" fmla="*/ 0 w 161"/>
                  <a:gd name="T21" fmla="*/ 7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35">
                    <a:moveTo>
                      <a:pt x="0" y="78"/>
                    </a:moveTo>
                    <a:lnTo>
                      <a:pt x="30" y="56"/>
                    </a:lnTo>
                    <a:lnTo>
                      <a:pt x="61" y="35"/>
                    </a:lnTo>
                    <a:lnTo>
                      <a:pt x="94" y="16"/>
                    </a:lnTo>
                    <a:lnTo>
                      <a:pt x="127" y="0"/>
                    </a:lnTo>
                    <a:lnTo>
                      <a:pt x="161" y="64"/>
                    </a:lnTo>
                    <a:lnTo>
                      <a:pt x="129" y="79"/>
                    </a:lnTo>
                    <a:lnTo>
                      <a:pt x="101" y="95"/>
                    </a:lnTo>
                    <a:lnTo>
                      <a:pt x="71" y="115"/>
                    </a:lnTo>
                    <a:lnTo>
                      <a:pt x="43" y="135"/>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35" name="Freeform 151">
                <a:extLst>
                  <a:ext uri="{FF2B5EF4-FFF2-40B4-BE49-F238E27FC236}">
                    <a16:creationId xmlns:a16="http://schemas.microsoft.com/office/drawing/2014/main" id="{A2D986B5-5D44-C64E-A86B-91CF644F8167}"/>
                  </a:ext>
                </a:extLst>
              </p:cNvPr>
              <p:cNvSpPr>
                <a:spLocks/>
              </p:cNvSpPr>
              <p:nvPr/>
            </p:nvSpPr>
            <p:spPr bwMode="auto">
              <a:xfrm>
                <a:off x="18197" y="10103"/>
                <a:ext cx="101" cy="141"/>
              </a:xfrm>
              <a:custGeom>
                <a:avLst/>
                <a:gdLst>
                  <a:gd name="T0" fmla="*/ 0 w 49"/>
                  <a:gd name="T1" fmla="*/ 5 h 60"/>
                  <a:gd name="T2" fmla="*/ 6 w 49"/>
                  <a:gd name="T3" fmla="*/ 0 h 60"/>
                  <a:gd name="T4" fmla="*/ 3 w 49"/>
                  <a:gd name="T5" fmla="*/ 3 h 60"/>
                  <a:gd name="T6" fmla="*/ 46 w 49"/>
                  <a:gd name="T7" fmla="*/ 60 h 60"/>
                  <a:gd name="T8" fmla="*/ 49 w 49"/>
                  <a:gd name="T9" fmla="*/ 59 h 60"/>
                  <a:gd name="T10" fmla="*/ 0 w 49"/>
                  <a:gd name="T11" fmla="*/ 5 h 60"/>
                </a:gdLst>
                <a:ahLst/>
                <a:cxnLst>
                  <a:cxn ang="0">
                    <a:pos x="T0" y="T1"/>
                  </a:cxn>
                  <a:cxn ang="0">
                    <a:pos x="T2" y="T3"/>
                  </a:cxn>
                  <a:cxn ang="0">
                    <a:pos x="T4" y="T5"/>
                  </a:cxn>
                  <a:cxn ang="0">
                    <a:pos x="T6" y="T7"/>
                  </a:cxn>
                  <a:cxn ang="0">
                    <a:pos x="T8" y="T9"/>
                  </a:cxn>
                  <a:cxn ang="0">
                    <a:pos x="T10" y="T11"/>
                  </a:cxn>
                </a:cxnLst>
                <a:rect l="0" t="0" r="r" b="b"/>
                <a:pathLst>
                  <a:path w="49" h="60">
                    <a:moveTo>
                      <a:pt x="0" y="5"/>
                    </a:moveTo>
                    <a:lnTo>
                      <a:pt x="6" y="0"/>
                    </a:lnTo>
                    <a:lnTo>
                      <a:pt x="3" y="3"/>
                    </a:lnTo>
                    <a:lnTo>
                      <a:pt x="46" y="60"/>
                    </a:lnTo>
                    <a:lnTo>
                      <a:pt x="49" y="59"/>
                    </a:lnTo>
                    <a:lnTo>
                      <a:pt x="0" y="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36" name="Freeform 152">
                <a:extLst>
                  <a:ext uri="{FF2B5EF4-FFF2-40B4-BE49-F238E27FC236}">
                    <a16:creationId xmlns:a16="http://schemas.microsoft.com/office/drawing/2014/main" id="{C9C62A64-91D1-A345-8BB4-EE5FC0C7022A}"/>
                  </a:ext>
                </a:extLst>
              </p:cNvPr>
              <p:cNvSpPr>
                <a:spLocks/>
              </p:cNvSpPr>
              <p:nvPr/>
            </p:nvSpPr>
            <p:spPr bwMode="auto">
              <a:xfrm>
                <a:off x="18473" y="9879"/>
                <a:ext cx="312" cy="201"/>
              </a:xfrm>
              <a:custGeom>
                <a:avLst/>
                <a:gdLst>
                  <a:gd name="T0" fmla="*/ 0 w 149"/>
                  <a:gd name="T1" fmla="*/ 20 h 86"/>
                  <a:gd name="T2" fmla="*/ 36 w 149"/>
                  <a:gd name="T3" fmla="*/ 7 h 86"/>
                  <a:gd name="T4" fmla="*/ 74 w 149"/>
                  <a:gd name="T5" fmla="*/ 0 h 86"/>
                  <a:gd name="T6" fmla="*/ 96 w 149"/>
                  <a:gd name="T7" fmla="*/ 0 h 86"/>
                  <a:gd name="T8" fmla="*/ 116 w 149"/>
                  <a:gd name="T9" fmla="*/ 1 h 86"/>
                  <a:gd name="T10" fmla="*/ 149 w 149"/>
                  <a:gd name="T11" fmla="*/ 7 h 86"/>
                  <a:gd name="T12" fmla="*/ 135 w 149"/>
                  <a:gd name="T13" fmla="*/ 77 h 86"/>
                  <a:gd name="T14" fmla="*/ 103 w 149"/>
                  <a:gd name="T15" fmla="*/ 71 h 86"/>
                  <a:gd name="T16" fmla="*/ 93 w 149"/>
                  <a:gd name="T17" fmla="*/ 71 h 86"/>
                  <a:gd name="T18" fmla="*/ 82 w 149"/>
                  <a:gd name="T19" fmla="*/ 71 h 86"/>
                  <a:gd name="T20" fmla="*/ 55 w 149"/>
                  <a:gd name="T21" fmla="*/ 76 h 86"/>
                  <a:gd name="T22" fmla="*/ 27 w 149"/>
                  <a:gd name="T23" fmla="*/ 86 h 86"/>
                  <a:gd name="T24" fmla="*/ 0 w 149"/>
                  <a:gd name="T25" fmla="*/ 2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86">
                    <a:moveTo>
                      <a:pt x="0" y="20"/>
                    </a:moveTo>
                    <a:lnTo>
                      <a:pt x="36" y="7"/>
                    </a:lnTo>
                    <a:lnTo>
                      <a:pt x="74" y="0"/>
                    </a:lnTo>
                    <a:lnTo>
                      <a:pt x="96" y="0"/>
                    </a:lnTo>
                    <a:lnTo>
                      <a:pt x="116" y="1"/>
                    </a:lnTo>
                    <a:lnTo>
                      <a:pt x="149" y="7"/>
                    </a:lnTo>
                    <a:lnTo>
                      <a:pt x="135" y="77"/>
                    </a:lnTo>
                    <a:lnTo>
                      <a:pt x="103" y="71"/>
                    </a:lnTo>
                    <a:lnTo>
                      <a:pt x="93" y="71"/>
                    </a:lnTo>
                    <a:lnTo>
                      <a:pt x="82" y="71"/>
                    </a:lnTo>
                    <a:lnTo>
                      <a:pt x="55" y="76"/>
                    </a:lnTo>
                    <a:lnTo>
                      <a:pt x="27" y="86"/>
                    </a:lnTo>
                    <a:lnTo>
                      <a:pt x="0" y="2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37" name="Freeform 153">
                <a:extLst>
                  <a:ext uri="{FF2B5EF4-FFF2-40B4-BE49-F238E27FC236}">
                    <a16:creationId xmlns:a16="http://schemas.microsoft.com/office/drawing/2014/main" id="{CE52275D-9600-F341-A1DE-3793D93E17AD}"/>
                  </a:ext>
                </a:extLst>
              </p:cNvPr>
              <p:cNvSpPr>
                <a:spLocks/>
              </p:cNvSpPr>
              <p:nvPr/>
            </p:nvSpPr>
            <p:spPr bwMode="auto">
              <a:xfrm>
                <a:off x="18469" y="9926"/>
                <a:ext cx="71" cy="154"/>
              </a:xfrm>
              <a:custGeom>
                <a:avLst/>
                <a:gdLst>
                  <a:gd name="T0" fmla="*/ 0 w 34"/>
                  <a:gd name="T1" fmla="*/ 1 h 66"/>
                  <a:gd name="T2" fmla="*/ 3 w 34"/>
                  <a:gd name="T3" fmla="*/ 0 h 66"/>
                  <a:gd name="T4" fmla="*/ 30 w 34"/>
                  <a:gd name="T5" fmla="*/ 66 h 66"/>
                  <a:gd name="T6" fmla="*/ 34 w 34"/>
                  <a:gd name="T7" fmla="*/ 65 h 66"/>
                  <a:gd name="T8" fmla="*/ 0 w 34"/>
                  <a:gd name="T9" fmla="*/ 1 h 66"/>
                </a:gdLst>
                <a:ahLst/>
                <a:cxnLst>
                  <a:cxn ang="0">
                    <a:pos x="T0" y="T1"/>
                  </a:cxn>
                  <a:cxn ang="0">
                    <a:pos x="T2" y="T3"/>
                  </a:cxn>
                  <a:cxn ang="0">
                    <a:pos x="T4" y="T5"/>
                  </a:cxn>
                  <a:cxn ang="0">
                    <a:pos x="T6" y="T7"/>
                  </a:cxn>
                  <a:cxn ang="0">
                    <a:pos x="T8" y="T9"/>
                  </a:cxn>
                </a:cxnLst>
                <a:rect l="0" t="0" r="r" b="b"/>
                <a:pathLst>
                  <a:path w="34" h="66">
                    <a:moveTo>
                      <a:pt x="0" y="1"/>
                    </a:moveTo>
                    <a:lnTo>
                      <a:pt x="3" y="0"/>
                    </a:lnTo>
                    <a:lnTo>
                      <a:pt x="30" y="66"/>
                    </a:lnTo>
                    <a:lnTo>
                      <a:pt x="34" y="65"/>
                    </a:lnTo>
                    <a:lnTo>
                      <a:pt x="0"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38" name="Freeform 154">
                <a:extLst>
                  <a:ext uri="{FF2B5EF4-FFF2-40B4-BE49-F238E27FC236}">
                    <a16:creationId xmlns:a16="http://schemas.microsoft.com/office/drawing/2014/main" id="{7D7B7943-9A39-5F4B-9CFC-32186C254CA3}"/>
                  </a:ext>
                </a:extLst>
              </p:cNvPr>
              <p:cNvSpPr>
                <a:spLocks/>
              </p:cNvSpPr>
              <p:nvPr/>
            </p:nvSpPr>
            <p:spPr bwMode="auto">
              <a:xfrm>
                <a:off x="18749" y="9900"/>
                <a:ext cx="291" cy="274"/>
              </a:xfrm>
              <a:custGeom>
                <a:avLst/>
                <a:gdLst>
                  <a:gd name="T0" fmla="*/ 24 w 141"/>
                  <a:gd name="T1" fmla="*/ 0 h 117"/>
                  <a:gd name="T2" fmla="*/ 56 w 141"/>
                  <a:gd name="T3" fmla="*/ 12 h 117"/>
                  <a:gd name="T4" fmla="*/ 88 w 141"/>
                  <a:gd name="T5" fmla="*/ 26 h 117"/>
                  <a:gd name="T6" fmla="*/ 118 w 141"/>
                  <a:gd name="T7" fmla="*/ 43 h 117"/>
                  <a:gd name="T8" fmla="*/ 141 w 141"/>
                  <a:gd name="T9" fmla="*/ 60 h 117"/>
                  <a:gd name="T10" fmla="*/ 97 w 141"/>
                  <a:gd name="T11" fmla="*/ 117 h 117"/>
                  <a:gd name="T12" fmla="*/ 77 w 141"/>
                  <a:gd name="T13" fmla="*/ 102 h 117"/>
                  <a:gd name="T14" fmla="*/ 54 w 141"/>
                  <a:gd name="T15" fmla="*/ 88 h 117"/>
                  <a:gd name="T16" fmla="*/ 30 w 141"/>
                  <a:gd name="T17" fmla="*/ 78 h 117"/>
                  <a:gd name="T18" fmla="*/ 0 w 141"/>
                  <a:gd name="T19" fmla="*/ 67 h 117"/>
                  <a:gd name="T20" fmla="*/ 24 w 141"/>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117">
                    <a:moveTo>
                      <a:pt x="24" y="0"/>
                    </a:moveTo>
                    <a:lnTo>
                      <a:pt x="56" y="12"/>
                    </a:lnTo>
                    <a:lnTo>
                      <a:pt x="88" y="26"/>
                    </a:lnTo>
                    <a:lnTo>
                      <a:pt x="118" y="43"/>
                    </a:lnTo>
                    <a:lnTo>
                      <a:pt x="141" y="60"/>
                    </a:lnTo>
                    <a:lnTo>
                      <a:pt x="97" y="117"/>
                    </a:lnTo>
                    <a:lnTo>
                      <a:pt x="77" y="102"/>
                    </a:lnTo>
                    <a:lnTo>
                      <a:pt x="54" y="88"/>
                    </a:lnTo>
                    <a:lnTo>
                      <a:pt x="30" y="78"/>
                    </a:lnTo>
                    <a:lnTo>
                      <a:pt x="0" y="67"/>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39" name="Freeform 155">
                <a:extLst>
                  <a:ext uri="{FF2B5EF4-FFF2-40B4-BE49-F238E27FC236}">
                    <a16:creationId xmlns:a16="http://schemas.microsoft.com/office/drawing/2014/main" id="{8DC6E84D-93CC-9A43-A56A-FF1CE623C18C}"/>
                  </a:ext>
                </a:extLst>
              </p:cNvPr>
              <p:cNvSpPr>
                <a:spLocks/>
              </p:cNvSpPr>
              <p:nvPr/>
            </p:nvSpPr>
            <p:spPr bwMode="auto">
              <a:xfrm>
                <a:off x="18749" y="9895"/>
                <a:ext cx="50" cy="164"/>
              </a:xfrm>
              <a:custGeom>
                <a:avLst/>
                <a:gdLst>
                  <a:gd name="T0" fmla="*/ 19 w 24"/>
                  <a:gd name="T1" fmla="*/ 0 h 70"/>
                  <a:gd name="T2" fmla="*/ 23 w 24"/>
                  <a:gd name="T3" fmla="*/ 2 h 70"/>
                  <a:gd name="T4" fmla="*/ 24 w 24"/>
                  <a:gd name="T5" fmla="*/ 2 h 70"/>
                  <a:gd name="T6" fmla="*/ 0 w 24"/>
                  <a:gd name="T7" fmla="*/ 69 h 70"/>
                  <a:gd name="T8" fmla="*/ 5 w 24"/>
                  <a:gd name="T9" fmla="*/ 70 h 70"/>
                  <a:gd name="T10" fmla="*/ 19 w 24"/>
                  <a:gd name="T11" fmla="*/ 0 h 70"/>
                </a:gdLst>
                <a:ahLst/>
                <a:cxnLst>
                  <a:cxn ang="0">
                    <a:pos x="T0" y="T1"/>
                  </a:cxn>
                  <a:cxn ang="0">
                    <a:pos x="T2" y="T3"/>
                  </a:cxn>
                  <a:cxn ang="0">
                    <a:pos x="T4" y="T5"/>
                  </a:cxn>
                  <a:cxn ang="0">
                    <a:pos x="T6" y="T7"/>
                  </a:cxn>
                  <a:cxn ang="0">
                    <a:pos x="T8" y="T9"/>
                  </a:cxn>
                  <a:cxn ang="0">
                    <a:pos x="T10" y="T11"/>
                  </a:cxn>
                </a:cxnLst>
                <a:rect l="0" t="0" r="r" b="b"/>
                <a:pathLst>
                  <a:path w="24" h="70">
                    <a:moveTo>
                      <a:pt x="19" y="0"/>
                    </a:moveTo>
                    <a:lnTo>
                      <a:pt x="23" y="2"/>
                    </a:lnTo>
                    <a:lnTo>
                      <a:pt x="24" y="2"/>
                    </a:lnTo>
                    <a:lnTo>
                      <a:pt x="0" y="69"/>
                    </a:lnTo>
                    <a:lnTo>
                      <a:pt x="5" y="70"/>
                    </a:lnTo>
                    <a:lnTo>
                      <a:pt x="19"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40" name="Freeform 156">
                <a:extLst>
                  <a:ext uri="{FF2B5EF4-FFF2-40B4-BE49-F238E27FC236}">
                    <a16:creationId xmlns:a16="http://schemas.microsoft.com/office/drawing/2014/main" id="{C2BDAB33-81CD-8E4E-8A8F-6CAB71881A1A}"/>
                  </a:ext>
                </a:extLst>
              </p:cNvPr>
              <p:cNvSpPr>
                <a:spLocks/>
              </p:cNvSpPr>
              <p:nvPr/>
            </p:nvSpPr>
            <p:spPr bwMode="auto">
              <a:xfrm>
                <a:off x="18945" y="10045"/>
                <a:ext cx="233" cy="257"/>
              </a:xfrm>
              <a:custGeom>
                <a:avLst/>
                <a:gdLst>
                  <a:gd name="T0" fmla="*/ 47 w 112"/>
                  <a:gd name="T1" fmla="*/ 0 h 110"/>
                  <a:gd name="T2" fmla="*/ 112 w 112"/>
                  <a:gd name="T3" fmla="*/ 56 h 110"/>
                  <a:gd name="T4" fmla="*/ 65 w 112"/>
                  <a:gd name="T5" fmla="*/ 110 h 110"/>
                  <a:gd name="T6" fmla="*/ 0 w 112"/>
                  <a:gd name="T7" fmla="*/ 54 h 110"/>
                  <a:gd name="T8" fmla="*/ 47 w 112"/>
                  <a:gd name="T9" fmla="*/ 0 h 110"/>
                </a:gdLst>
                <a:ahLst/>
                <a:cxnLst>
                  <a:cxn ang="0">
                    <a:pos x="T0" y="T1"/>
                  </a:cxn>
                  <a:cxn ang="0">
                    <a:pos x="T2" y="T3"/>
                  </a:cxn>
                  <a:cxn ang="0">
                    <a:pos x="T4" y="T5"/>
                  </a:cxn>
                  <a:cxn ang="0">
                    <a:pos x="T6" y="T7"/>
                  </a:cxn>
                  <a:cxn ang="0">
                    <a:pos x="T8" y="T9"/>
                  </a:cxn>
                </a:cxnLst>
                <a:rect l="0" t="0" r="r" b="b"/>
                <a:pathLst>
                  <a:path w="112" h="110">
                    <a:moveTo>
                      <a:pt x="47" y="0"/>
                    </a:moveTo>
                    <a:lnTo>
                      <a:pt x="112" y="56"/>
                    </a:lnTo>
                    <a:lnTo>
                      <a:pt x="65" y="110"/>
                    </a:lnTo>
                    <a:lnTo>
                      <a:pt x="0" y="54"/>
                    </a:lnTo>
                    <a:lnTo>
                      <a:pt x="47"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41" name="Freeform 157">
                <a:extLst>
                  <a:ext uri="{FF2B5EF4-FFF2-40B4-BE49-F238E27FC236}">
                    <a16:creationId xmlns:a16="http://schemas.microsoft.com/office/drawing/2014/main" id="{CD2F0E54-33C5-2445-AFD0-77210B502122}"/>
                  </a:ext>
                </a:extLst>
              </p:cNvPr>
              <p:cNvSpPr>
                <a:spLocks/>
              </p:cNvSpPr>
              <p:nvPr/>
            </p:nvSpPr>
            <p:spPr bwMode="auto">
              <a:xfrm>
                <a:off x="18945" y="10022"/>
                <a:ext cx="96" cy="152"/>
              </a:xfrm>
              <a:custGeom>
                <a:avLst/>
                <a:gdLst>
                  <a:gd name="T0" fmla="*/ 46 w 47"/>
                  <a:gd name="T1" fmla="*/ 8 h 65"/>
                  <a:gd name="T2" fmla="*/ 34 w 47"/>
                  <a:gd name="T3" fmla="*/ 0 h 65"/>
                  <a:gd name="T4" fmla="*/ 47 w 47"/>
                  <a:gd name="T5" fmla="*/ 10 h 65"/>
                  <a:gd name="T6" fmla="*/ 0 w 47"/>
                  <a:gd name="T7" fmla="*/ 64 h 65"/>
                  <a:gd name="T8" fmla="*/ 2 w 47"/>
                  <a:gd name="T9" fmla="*/ 65 h 65"/>
                  <a:gd name="T10" fmla="*/ 46 w 47"/>
                  <a:gd name="T11" fmla="*/ 8 h 65"/>
                </a:gdLst>
                <a:ahLst/>
                <a:cxnLst>
                  <a:cxn ang="0">
                    <a:pos x="T0" y="T1"/>
                  </a:cxn>
                  <a:cxn ang="0">
                    <a:pos x="T2" y="T3"/>
                  </a:cxn>
                  <a:cxn ang="0">
                    <a:pos x="T4" y="T5"/>
                  </a:cxn>
                  <a:cxn ang="0">
                    <a:pos x="T6" y="T7"/>
                  </a:cxn>
                  <a:cxn ang="0">
                    <a:pos x="T8" y="T9"/>
                  </a:cxn>
                  <a:cxn ang="0">
                    <a:pos x="T10" y="T11"/>
                  </a:cxn>
                </a:cxnLst>
                <a:rect l="0" t="0" r="r" b="b"/>
                <a:pathLst>
                  <a:path w="47" h="65">
                    <a:moveTo>
                      <a:pt x="46" y="8"/>
                    </a:moveTo>
                    <a:lnTo>
                      <a:pt x="34" y="0"/>
                    </a:lnTo>
                    <a:lnTo>
                      <a:pt x="47" y="10"/>
                    </a:lnTo>
                    <a:lnTo>
                      <a:pt x="0" y="64"/>
                    </a:lnTo>
                    <a:lnTo>
                      <a:pt x="2" y="65"/>
                    </a:lnTo>
                    <a:lnTo>
                      <a:pt x="46" y="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42" name="Freeform 158">
                <a:extLst>
                  <a:ext uri="{FF2B5EF4-FFF2-40B4-BE49-F238E27FC236}">
                    <a16:creationId xmlns:a16="http://schemas.microsoft.com/office/drawing/2014/main" id="{A471BA06-4A3F-CC44-AE6C-EC93FD6FBFFC}"/>
                  </a:ext>
                </a:extLst>
              </p:cNvPr>
              <p:cNvSpPr>
                <a:spLocks/>
              </p:cNvSpPr>
              <p:nvPr/>
            </p:nvSpPr>
            <p:spPr bwMode="auto">
              <a:xfrm>
                <a:off x="19066" y="10194"/>
                <a:ext cx="183" cy="516"/>
              </a:xfrm>
              <a:custGeom>
                <a:avLst/>
                <a:gdLst>
                  <a:gd name="T0" fmla="*/ 62 w 89"/>
                  <a:gd name="T1" fmla="*/ 0 h 220"/>
                  <a:gd name="T2" fmla="*/ 69 w 89"/>
                  <a:gd name="T3" fmla="*/ 12 h 220"/>
                  <a:gd name="T4" fmla="*/ 76 w 89"/>
                  <a:gd name="T5" fmla="*/ 32 h 220"/>
                  <a:gd name="T6" fmla="*/ 82 w 89"/>
                  <a:gd name="T7" fmla="*/ 76 h 220"/>
                  <a:gd name="T8" fmla="*/ 87 w 89"/>
                  <a:gd name="T9" fmla="*/ 137 h 220"/>
                  <a:gd name="T10" fmla="*/ 89 w 89"/>
                  <a:gd name="T11" fmla="*/ 219 h 220"/>
                  <a:gd name="T12" fmla="*/ 16 w 89"/>
                  <a:gd name="T13" fmla="*/ 220 h 220"/>
                  <a:gd name="T14" fmla="*/ 15 w 89"/>
                  <a:gd name="T15" fmla="*/ 140 h 220"/>
                  <a:gd name="T16" fmla="*/ 9 w 89"/>
                  <a:gd name="T17" fmla="*/ 82 h 220"/>
                  <a:gd name="T18" fmla="*/ 4 w 89"/>
                  <a:gd name="T19" fmla="*/ 46 h 220"/>
                  <a:gd name="T20" fmla="*/ 3 w 89"/>
                  <a:gd name="T21" fmla="*/ 41 h 220"/>
                  <a:gd name="T22" fmla="*/ 0 w 89"/>
                  <a:gd name="T23" fmla="*/ 39 h 220"/>
                  <a:gd name="T24" fmla="*/ 62 w 89"/>
                  <a:gd name="T25"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20">
                    <a:moveTo>
                      <a:pt x="62" y="0"/>
                    </a:moveTo>
                    <a:lnTo>
                      <a:pt x="69" y="12"/>
                    </a:lnTo>
                    <a:lnTo>
                      <a:pt x="76" y="32"/>
                    </a:lnTo>
                    <a:lnTo>
                      <a:pt x="82" y="76"/>
                    </a:lnTo>
                    <a:lnTo>
                      <a:pt x="87" y="137"/>
                    </a:lnTo>
                    <a:lnTo>
                      <a:pt x="89" y="219"/>
                    </a:lnTo>
                    <a:lnTo>
                      <a:pt x="16" y="220"/>
                    </a:lnTo>
                    <a:lnTo>
                      <a:pt x="15" y="140"/>
                    </a:lnTo>
                    <a:lnTo>
                      <a:pt x="9" y="82"/>
                    </a:lnTo>
                    <a:lnTo>
                      <a:pt x="4" y="46"/>
                    </a:lnTo>
                    <a:lnTo>
                      <a:pt x="3" y="41"/>
                    </a:lnTo>
                    <a:lnTo>
                      <a:pt x="0" y="39"/>
                    </a:lnTo>
                    <a:lnTo>
                      <a:pt x="6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43" name="Freeform 159">
                <a:extLst>
                  <a:ext uri="{FF2B5EF4-FFF2-40B4-BE49-F238E27FC236}">
                    <a16:creationId xmlns:a16="http://schemas.microsoft.com/office/drawing/2014/main" id="{DD987AF1-82DD-694B-A4C8-5A2E95E4DAF3}"/>
                  </a:ext>
                </a:extLst>
              </p:cNvPr>
              <p:cNvSpPr>
                <a:spLocks/>
              </p:cNvSpPr>
              <p:nvPr/>
            </p:nvSpPr>
            <p:spPr bwMode="auto">
              <a:xfrm>
                <a:off x="19066" y="10176"/>
                <a:ext cx="129" cy="126"/>
              </a:xfrm>
              <a:custGeom>
                <a:avLst/>
                <a:gdLst>
                  <a:gd name="T0" fmla="*/ 54 w 62"/>
                  <a:gd name="T1" fmla="*/ 0 h 54"/>
                  <a:gd name="T2" fmla="*/ 61 w 62"/>
                  <a:gd name="T3" fmla="*/ 5 h 54"/>
                  <a:gd name="T4" fmla="*/ 62 w 62"/>
                  <a:gd name="T5" fmla="*/ 8 h 54"/>
                  <a:gd name="T6" fmla="*/ 0 w 62"/>
                  <a:gd name="T7" fmla="*/ 47 h 54"/>
                  <a:gd name="T8" fmla="*/ 7 w 62"/>
                  <a:gd name="T9" fmla="*/ 54 h 54"/>
                  <a:gd name="T10" fmla="*/ 54 w 62"/>
                  <a:gd name="T11" fmla="*/ 0 h 54"/>
                </a:gdLst>
                <a:ahLst/>
                <a:cxnLst>
                  <a:cxn ang="0">
                    <a:pos x="T0" y="T1"/>
                  </a:cxn>
                  <a:cxn ang="0">
                    <a:pos x="T2" y="T3"/>
                  </a:cxn>
                  <a:cxn ang="0">
                    <a:pos x="T4" y="T5"/>
                  </a:cxn>
                  <a:cxn ang="0">
                    <a:pos x="T6" y="T7"/>
                  </a:cxn>
                  <a:cxn ang="0">
                    <a:pos x="T8" y="T9"/>
                  </a:cxn>
                  <a:cxn ang="0">
                    <a:pos x="T10" y="T11"/>
                  </a:cxn>
                </a:cxnLst>
                <a:rect l="0" t="0" r="r" b="b"/>
                <a:pathLst>
                  <a:path w="62" h="54">
                    <a:moveTo>
                      <a:pt x="54" y="0"/>
                    </a:moveTo>
                    <a:lnTo>
                      <a:pt x="61" y="5"/>
                    </a:lnTo>
                    <a:lnTo>
                      <a:pt x="62" y="8"/>
                    </a:lnTo>
                    <a:lnTo>
                      <a:pt x="0" y="47"/>
                    </a:lnTo>
                    <a:lnTo>
                      <a:pt x="7" y="54"/>
                    </a:lnTo>
                    <a:lnTo>
                      <a:pt x="5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44" name="Freeform 160">
                <a:extLst>
                  <a:ext uri="{FF2B5EF4-FFF2-40B4-BE49-F238E27FC236}">
                    <a16:creationId xmlns:a16="http://schemas.microsoft.com/office/drawing/2014/main" id="{2A5B9FFC-52F7-564B-897D-EC99068D8770}"/>
                  </a:ext>
                </a:extLst>
              </p:cNvPr>
              <p:cNvSpPr>
                <a:spLocks/>
              </p:cNvSpPr>
              <p:nvPr/>
            </p:nvSpPr>
            <p:spPr bwMode="auto">
              <a:xfrm>
                <a:off x="19079" y="10702"/>
                <a:ext cx="170" cy="539"/>
              </a:xfrm>
              <a:custGeom>
                <a:avLst/>
                <a:gdLst>
                  <a:gd name="T0" fmla="*/ 83 w 83"/>
                  <a:gd name="T1" fmla="*/ 2 h 230"/>
                  <a:gd name="T2" fmla="*/ 79 w 83"/>
                  <a:gd name="T3" fmla="*/ 148 h 230"/>
                  <a:gd name="T4" fmla="*/ 76 w 83"/>
                  <a:gd name="T5" fmla="*/ 198 h 230"/>
                  <a:gd name="T6" fmla="*/ 74 w 83"/>
                  <a:gd name="T7" fmla="*/ 217 h 230"/>
                  <a:gd name="T8" fmla="*/ 71 w 83"/>
                  <a:gd name="T9" fmla="*/ 230 h 230"/>
                  <a:gd name="T10" fmla="*/ 0 w 83"/>
                  <a:gd name="T11" fmla="*/ 217 h 230"/>
                  <a:gd name="T12" fmla="*/ 2 w 83"/>
                  <a:gd name="T13" fmla="*/ 204 h 230"/>
                  <a:gd name="T14" fmla="*/ 3 w 83"/>
                  <a:gd name="T15" fmla="*/ 192 h 230"/>
                  <a:gd name="T16" fmla="*/ 6 w 83"/>
                  <a:gd name="T17" fmla="*/ 147 h 230"/>
                  <a:gd name="T18" fmla="*/ 10 w 83"/>
                  <a:gd name="T19" fmla="*/ 0 h 230"/>
                  <a:gd name="T20" fmla="*/ 83 w 83"/>
                  <a:gd name="T21"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230">
                    <a:moveTo>
                      <a:pt x="83" y="2"/>
                    </a:moveTo>
                    <a:lnTo>
                      <a:pt x="79" y="148"/>
                    </a:lnTo>
                    <a:lnTo>
                      <a:pt x="76" y="198"/>
                    </a:lnTo>
                    <a:lnTo>
                      <a:pt x="74" y="217"/>
                    </a:lnTo>
                    <a:lnTo>
                      <a:pt x="71" y="230"/>
                    </a:lnTo>
                    <a:lnTo>
                      <a:pt x="0" y="217"/>
                    </a:lnTo>
                    <a:lnTo>
                      <a:pt x="2" y="204"/>
                    </a:lnTo>
                    <a:lnTo>
                      <a:pt x="3" y="192"/>
                    </a:lnTo>
                    <a:lnTo>
                      <a:pt x="6" y="147"/>
                    </a:lnTo>
                    <a:lnTo>
                      <a:pt x="10" y="0"/>
                    </a:lnTo>
                    <a:lnTo>
                      <a:pt x="83" y="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45" name="Freeform 161">
                <a:extLst>
                  <a:ext uri="{FF2B5EF4-FFF2-40B4-BE49-F238E27FC236}">
                    <a16:creationId xmlns:a16="http://schemas.microsoft.com/office/drawing/2014/main" id="{5467D645-3C1D-2F43-9122-F088359D361C}"/>
                  </a:ext>
                </a:extLst>
              </p:cNvPr>
              <p:cNvSpPr>
                <a:spLocks/>
              </p:cNvSpPr>
              <p:nvPr/>
            </p:nvSpPr>
            <p:spPr bwMode="auto">
              <a:xfrm>
                <a:off x="19099" y="10666"/>
                <a:ext cx="151" cy="44"/>
              </a:xfrm>
              <a:custGeom>
                <a:avLst/>
                <a:gdLst>
                  <a:gd name="T0" fmla="*/ 73 w 73"/>
                  <a:gd name="T1" fmla="*/ 2 h 3"/>
                  <a:gd name="T2" fmla="*/ 0 w 73"/>
                  <a:gd name="T3" fmla="*/ 0 h 3"/>
                  <a:gd name="T4" fmla="*/ 0 w 73"/>
                  <a:gd name="T5" fmla="*/ 3 h 3"/>
                  <a:gd name="T6" fmla="*/ 73 w 73"/>
                  <a:gd name="T7" fmla="*/ 2 h 3"/>
                </a:gdLst>
                <a:ahLst/>
                <a:cxnLst>
                  <a:cxn ang="0">
                    <a:pos x="T0" y="T1"/>
                  </a:cxn>
                  <a:cxn ang="0">
                    <a:pos x="T2" y="T3"/>
                  </a:cxn>
                  <a:cxn ang="0">
                    <a:pos x="T4" y="T5"/>
                  </a:cxn>
                  <a:cxn ang="0">
                    <a:pos x="T6" y="T7"/>
                  </a:cxn>
                </a:cxnLst>
                <a:rect l="0" t="0" r="r" b="b"/>
                <a:pathLst>
                  <a:path w="73" h="3">
                    <a:moveTo>
                      <a:pt x="73" y="2"/>
                    </a:moveTo>
                    <a:lnTo>
                      <a:pt x="0" y="0"/>
                    </a:lnTo>
                    <a:lnTo>
                      <a:pt x="0" y="3"/>
                    </a:lnTo>
                    <a:lnTo>
                      <a:pt x="73" y="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46" name="Freeform 162">
                <a:extLst>
                  <a:ext uri="{FF2B5EF4-FFF2-40B4-BE49-F238E27FC236}">
                    <a16:creationId xmlns:a16="http://schemas.microsoft.com/office/drawing/2014/main" id="{85C38D71-41A6-3840-BA1E-B845C2FEADE4}"/>
                  </a:ext>
                </a:extLst>
              </p:cNvPr>
              <p:cNvSpPr>
                <a:spLocks/>
              </p:cNvSpPr>
              <p:nvPr/>
            </p:nvSpPr>
            <p:spPr bwMode="auto">
              <a:xfrm>
                <a:off x="18991" y="11194"/>
                <a:ext cx="228" cy="258"/>
              </a:xfrm>
              <a:custGeom>
                <a:avLst/>
                <a:gdLst>
                  <a:gd name="T0" fmla="*/ 112 w 112"/>
                  <a:gd name="T1" fmla="*/ 25 h 110"/>
                  <a:gd name="T2" fmla="*/ 103 w 112"/>
                  <a:gd name="T3" fmla="*/ 49 h 110"/>
                  <a:gd name="T4" fmla="*/ 89 w 112"/>
                  <a:gd name="T5" fmla="*/ 72 h 110"/>
                  <a:gd name="T6" fmla="*/ 69 w 112"/>
                  <a:gd name="T7" fmla="*/ 94 h 110"/>
                  <a:gd name="T8" fmla="*/ 48 w 112"/>
                  <a:gd name="T9" fmla="*/ 110 h 110"/>
                  <a:gd name="T10" fmla="*/ 0 w 112"/>
                  <a:gd name="T11" fmla="*/ 57 h 110"/>
                  <a:gd name="T12" fmla="*/ 18 w 112"/>
                  <a:gd name="T13" fmla="*/ 43 h 110"/>
                  <a:gd name="T14" fmla="*/ 30 w 112"/>
                  <a:gd name="T15" fmla="*/ 29 h 110"/>
                  <a:gd name="T16" fmla="*/ 37 w 112"/>
                  <a:gd name="T17" fmla="*/ 18 h 110"/>
                  <a:gd name="T18" fmla="*/ 44 w 112"/>
                  <a:gd name="T19" fmla="*/ 0 h 110"/>
                  <a:gd name="T20" fmla="*/ 112 w 112"/>
                  <a:gd name="T21" fmla="*/ 2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110">
                    <a:moveTo>
                      <a:pt x="112" y="25"/>
                    </a:moveTo>
                    <a:lnTo>
                      <a:pt x="103" y="49"/>
                    </a:lnTo>
                    <a:lnTo>
                      <a:pt x="89" y="72"/>
                    </a:lnTo>
                    <a:lnTo>
                      <a:pt x="69" y="94"/>
                    </a:lnTo>
                    <a:lnTo>
                      <a:pt x="48" y="110"/>
                    </a:lnTo>
                    <a:lnTo>
                      <a:pt x="0" y="57"/>
                    </a:lnTo>
                    <a:lnTo>
                      <a:pt x="18" y="43"/>
                    </a:lnTo>
                    <a:lnTo>
                      <a:pt x="30" y="29"/>
                    </a:lnTo>
                    <a:lnTo>
                      <a:pt x="37" y="18"/>
                    </a:lnTo>
                    <a:lnTo>
                      <a:pt x="44" y="0"/>
                    </a:lnTo>
                    <a:lnTo>
                      <a:pt x="112" y="2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47" name="Freeform 163">
                <a:extLst>
                  <a:ext uri="{FF2B5EF4-FFF2-40B4-BE49-F238E27FC236}">
                    <a16:creationId xmlns:a16="http://schemas.microsoft.com/office/drawing/2014/main" id="{A49B4D85-7FF3-E841-85E7-4F6AD82F065F}"/>
                  </a:ext>
                </a:extLst>
              </p:cNvPr>
              <p:cNvSpPr>
                <a:spLocks/>
              </p:cNvSpPr>
              <p:nvPr/>
            </p:nvSpPr>
            <p:spPr bwMode="auto">
              <a:xfrm>
                <a:off x="19079" y="11194"/>
                <a:ext cx="150" cy="59"/>
              </a:xfrm>
              <a:custGeom>
                <a:avLst/>
                <a:gdLst>
                  <a:gd name="T0" fmla="*/ 71 w 72"/>
                  <a:gd name="T1" fmla="*/ 20 h 25"/>
                  <a:gd name="T2" fmla="*/ 72 w 72"/>
                  <a:gd name="T3" fmla="*/ 17 h 25"/>
                  <a:gd name="T4" fmla="*/ 69 w 72"/>
                  <a:gd name="T5" fmla="*/ 25 h 25"/>
                  <a:gd name="T6" fmla="*/ 1 w 72"/>
                  <a:gd name="T7" fmla="*/ 0 h 25"/>
                  <a:gd name="T8" fmla="*/ 0 w 72"/>
                  <a:gd name="T9" fmla="*/ 7 h 25"/>
                  <a:gd name="T10" fmla="*/ 71 w 72"/>
                  <a:gd name="T11" fmla="*/ 20 h 25"/>
                </a:gdLst>
                <a:ahLst/>
                <a:cxnLst>
                  <a:cxn ang="0">
                    <a:pos x="T0" y="T1"/>
                  </a:cxn>
                  <a:cxn ang="0">
                    <a:pos x="T2" y="T3"/>
                  </a:cxn>
                  <a:cxn ang="0">
                    <a:pos x="T4" y="T5"/>
                  </a:cxn>
                  <a:cxn ang="0">
                    <a:pos x="T6" y="T7"/>
                  </a:cxn>
                  <a:cxn ang="0">
                    <a:pos x="T8" y="T9"/>
                  </a:cxn>
                  <a:cxn ang="0">
                    <a:pos x="T10" y="T11"/>
                  </a:cxn>
                </a:cxnLst>
                <a:rect l="0" t="0" r="r" b="b"/>
                <a:pathLst>
                  <a:path w="72" h="25">
                    <a:moveTo>
                      <a:pt x="71" y="20"/>
                    </a:moveTo>
                    <a:lnTo>
                      <a:pt x="72" y="17"/>
                    </a:lnTo>
                    <a:lnTo>
                      <a:pt x="69" y="25"/>
                    </a:lnTo>
                    <a:lnTo>
                      <a:pt x="1" y="0"/>
                    </a:lnTo>
                    <a:lnTo>
                      <a:pt x="0" y="7"/>
                    </a:lnTo>
                    <a:lnTo>
                      <a:pt x="71" y="2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48" name="Freeform 164">
                <a:extLst>
                  <a:ext uri="{FF2B5EF4-FFF2-40B4-BE49-F238E27FC236}">
                    <a16:creationId xmlns:a16="http://schemas.microsoft.com/office/drawing/2014/main" id="{6F476C06-DF13-054A-A911-F49B24B35012}"/>
                  </a:ext>
                </a:extLst>
              </p:cNvPr>
              <p:cNvSpPr>
                <a:spLocks/>
              </p:cNvSpPr>
              <p:nvPr/>
            </p:nvSpPr>
            <p:spPr bwMode="auto">
              <a:xfrm>
                <a:off x="18799" y="11320"/>
                <a:ext cx="283" cy="279"/>
              </a:xfrm>
              <a:custGeom>
                <a:avLst/>
                <a:gdLst>
                  <a:gd name="T0" fmla="*/ 137 w 137"/>
                  <a:gd name="T1" fmla="*/ 59 h 119"/>
                  <a:gd name="T2" fmla="*/ 91 w 137"/>
                  <a:gd name="T3" fmla="*/ 89 h 119"/>
                  <a:gd name="T4" fmla="*/ 40 w 137"/>
                  <a:gd name="T5" fmla="*/ 119 h 119"/>
                  <a:gd name="T6" fmla="*/ 0 w 137"/>
                  <a:gd name="T7" fmla="*/ 59 h 119"/>
                  <a:gd name="T8" fmla="*/ 52 w 137"/>
                  <a:gd name="T9" fmla="*/ 29 h 119"/>
                  <a:gd name="T10" fmla="*/ 96 w 137"/>
                  <a:gd name="T11" fmla="*/ 0 h 119"/>
                  <a:gd name="T12" fmla="*/ 137 w 137"/>
                  <a:gd name="T13" fmla="*/ 59 h 119"/>
                </a:gdLst>
                <a:ahLst/>
                <a:cxnLst>
                  <a:cxn ang="0">
                    <a:pos x="T0" y="T1"/>
                  </a:cxn>
                  <a:cxn ang="0">
                    <a:pos x="T2" y="T3"/>
                  </a:cxn>
                  <a:cxn ang="0">
                    <a:pos x="T4" y="T5"/>
                  </a:cxn>
                  <a:cxn ang="0">
                    <a:pos x="T6" y="T7"/>
                  </a:cxn>
                  <a:cxn ang="0">
                    <a:pos x="T8" y="T9"/>
                  </a:cxn>
                  <a:cxn ang="0">
                    <a:pos x="T10" y="T11"/>
                  </a:cxn>
                  <a:cxn ang="0">
                    <a:pos x="T12" y="T13"/>
                  </a:cxn>
                </a:cxnLst>
                <a:rect l="0" t="0" r="r" b="b"/>
                <a:pathLst>
                  <a:path w="137" h="119">
                    <a:moveTo>
                      <a:pt x="137" y="59"/>
                    </a:moveTo>
                    <a:lnTo>
                      <a:pt x="91" y="89"/>
                    </a:lnTo>
                    <a:lnTo>
                      <a:pt x="40" y="119"/>
                    </a:lnTo>
                    <a:lnTo>
                      <a:pt x="0" y="59"/>
                    </a:lnTo>
                    <a:lnTo>
                      <a:pt x="52" y="29"/>
                    </a:lnTo>
                    <a:lnTo>
                      <a:pt x="96" y="0"/>
                    </a:lnTo>
                    <a:lnTo>
                      <a:pt x="137" y="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49" name="Freeform 165">
                <a:extLst>
                  <a:ext uri="{FF2B5EF4-FFF2-40B4-BE49-F238E27FC236}">
                    <a16:creationId xmlns:a16="http://schemas.microsoft.com/office/drawing/2014/main" id="{D4B02A54-9D87-CB4F-BB57-C2629186706D}"/>
                  </a:ext>
                </a:extLst>
              </p:cNvPr>
              <p:cNvSpPr>
                <a:spLocks/>
              </p:cNvSpPr>
              <p:nvPr/>
            </p:nvSpPr>
            <p:spPr bwMode="auto">
              <a:xfrm>
                <a:off x="18991" y="11320"/>
                <a:ext cx="96" cy="143"/>
              </a:xfrm>
              <a:custGeom>
                <a:avLst/>
                <a:gdLst>
                  <a:gd name="T0" fmla="*/ 48 w 48"/>
                  <a:gd name="T1" fmla="*/ 56 h 61"/>
                  <a:gd name="T2" fmla="*/ 43 w 48"/>
                  <a:gd name="T3" fmla="*/ 61 h 61"/>
                  <a:gd name="T4" fmla="*/ 45 w 48"/>
                  <a:gd name="T5" fmla="*/ 59 h 61"/>
                  <a:gd name="T6" fmla="*/ 4 w 48"/>
                  <a:gd name="T7" fmla="*/ 0 h 61"/>
                  <a:gd name="T8" fmla="*/ 0 w 48"/>
                  <a:gd name="T9" fmla="*/ 3 h 61"/>
                  <a:gd name="T10" fmla="*/ 48 w 48"/>
                  <a:gd name="T11" fmla="*/ 56 h 61"/>
                </a:gdLst>
                <a:ahLst/>
                <a:cxnLst>
                  <a:cxn ang="0">
                    <a:pos x="T0" y="T1"/>
                  </a:cxn>
                  <a:cxn ang="0">
                    <a:pos x="T2" y="T3"/>
                  </a:cxn>
                  <a:cxn ang="0">
                    <a:pos x="T4" y="T5"/>
                  </a:cxn>
                  <a:cxn ang="0">
                    <a:pos x="T6" y="T7"/>
                  </a:cxn>
                  <a:cxn ang="0">
                    <a:pos x="T8" y="T9"/>
                  </a:cxn>
                  <a:cxn ang="0">
                    <a:pos x="T10" y="T11"/>
                  </a:cxn>
                </a:cxnLst>
                <a:rect l="0" t="0" r="r" b="b"/>
                <a:pathLst>
                  <a:path w="48" h="61">
                    <a:moveTo>
                      <a:pt x="48" y="56"/>
                    </a:moveTo>
                    <a:lnTo>
                      <a:pt x="43" y="61"/>
                    </a:lnTo>
                    <a:lnTo>
                      <a:pt x="45" y="59"/>
                    </a:lnTo>
                    <a:lnTo>
                      <a:pt x="4" y="0"/>
                    </a:lnTo>
                    <a:lnTo>
                      <a:pt x="0" y="3"/>
                    </a:lnTo>
                    <a:lnTo>
                      <a:pt x="48" y="5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50" name="Freeform 166">
                <a:extLst>
                  <a:ext uri="{FF2B5EF4-FFF2-40B4-BE49-F238E27FC236}">
                    <a16:creationId xmlns:a16="http://schemas.microsoft.com/office/drawing/2014/main" id="{C036055C-620F-6A40-9DC0-DA6BEFA628AF}"/>
                  </a:ext>
                </a:extLst>
              </p:cNvPr>
              <p:cNvSpPr>
                <a:spLocks/>
              </p:cNvSpPr>
              <p:nvPr/>
            </p:nvSpPr>
            <p:spPr bwMode="auto">
              <a:xfrm>
                <a:off x="18653" y="11456"/>
                <a:ext cx="220" cy="225"/>
              </a:xfrm>
              <a:custGeom>
                <a:avLst/>
                <a:gdLst>
                  <a:gd name="T0" fmla="*/ 108 w 108"/>
                  <a:gd name="T1" fmla="*/ 62 h 96"/>
                  <a:gd name="T2" fmla="*/ 81 w 108"/>
                  <a:gd name="T3" fmla="*/ 77 h 96"/>
                  <a:gd name="T4" fmla="*/ 55 w 108"/>
                  <a:gd name="T5" fmla="*/ 87 h 96"/>
                  <a:gd name="T6" fmla="*/ 30 w 108"/>
                  <a:gd name="T7" fmla="*/ 95 h 96"/>
                  <a:gd name="T8" fmla="*/ 9 w 108"/>
                  <a:gd name="T9" fmla="*/ 96 h 96"/>
                  <a:gd name="T10" fmla="*/ 0 w 108"/>
                  <a:gd name="T11" fmla="*/ 26 h 96"/>
                  <a:gd name="T12" fmla="*/ 14 w 108"/>
                  <a:gd name="T13" fmla="*/ 26 h 96"/>
                  <a:gd name="T14" fmla="*/ 30 w 108"/>
                  <a:gd name="T15" fmla="*/ 21 h 96"/>
                  <a:gd name="T16" fmla="*/ 49 w 108"/>
                  <a:gd name="T17" fmla="*/ 14 h 96"/>
                  <a:gd name="T18" fmla="*/ 73 w 108"/>
                  <a:gd name="T19" fmla="*/ 0 h 96"/>
                  <a:gd name="T20" fmla="*/ 108 w 108"/>
                  <a:gd name="T21" fmla="*/ 6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96">
                    <a:moveTo>
                      <a:pt x="108" y="62"/>
                    </a:moveTo>
                    <a:lnTo>
                      <a:pt x="81" y="77"/>
                    </a:lnTo>
                    <a:lnTo>
                      <a:pt x="55" y="87"/>
                    </a:lnTo>
                    <a:lnTo>
                      <a:pt x="30" y="95"/>
                    </a:lnTo>
                    <a:lnTo>
                      <a:pt x="9" y="96"/>
                    </a:lnTo>
                    <a:lnTo>
                      <a:pt x="0" y="26"/>
                    </a:lnTo>
                    <a:lnTo>
                      <a:pt x="14" y="26"/>
                    </a:lnTo>
                    <a:lnTo>
                      <a:pt x="30" y="21"/>
                    </a:lnTo>
                    <a:lnTo>
                      <a:pt x="49" y="14"/>
                    </a:lnTo>
                    <a:lnTo>
                      <a:pt x="73" y="0"/>
                    </a:lnTo>
                    <a:lnTo>
                      <a:pt x="108" y="6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51" name="Freeform 167">
                <a:extLst>
                  <a:ext uri="{FF2B5EF4-FFF2-40B4-BE49-F238E27FC236}">
                    <a16:creationId xmlns:a16="http://schemas.microsoft.com/office/drawing/2014/main" id="{DA985A8A-0C5A-294C-BD79-9555BE800149}"/>
                  </a:ext>
                </a:extLst>
              </p:cNvPr>
              <p:cNvSpPr>
                <a:spLocks/>
              </p:cNvSpPr>
              <p:nvPr/>
            </p:nvSpPr>
            <p:spPr bwMode="auto">
              <a:xfrm>
                <a:off x="18799" y="11456"/>
                <a:ext cx="83" cy="145"/>
              </a:xfrm>
              <a:custGeom>
                <a:avLst/>
                <a:gdLst>
                  <a:gd name="T0" fmla="*/ 40 w 41"/>
                  <a:gd name="T1" fmla="*/ 61 h 62"/>
                  <a:gd name="T2" fmla="*/ 41 w 41"/>
                  <a:gd name="T3" fmla="*/ 61 h 62"/>
                  <a:gd name="T4" fmla="*/ 38 w 41"/>
                  <a:gd name="T5" fmla="*/ 62 h 62"/>
                  <a:gd name="T6" fmla="*/ 3 w 41"/>
                  <a:gd name="T7" fmla="*/ 0 h 62"/>
                  <a:gd name="T8" fmla="*/ 0 w 41"/>
                  <a:gd name="T9" fmla="*/ 1 h 62"/>
                  <a:gd name="T10" fmla="*/ 40 w 41"/>
                  <a:gd name="T11" fmla="*/ 61 h 62"/>
                </a:gdLst>
                <a:ahLst/>
                <a:cxnLst>
                  <a:cxn ang="0">
                    <a:pos x="T0" y="T1"/>
                  </a:cxn>
                  <a:cxn ang="0">
                    <a:pos x="T2" y="T3"/>
                  </a:cxn>
                  <a:cxn ang="0">
                    <a:pos x="T4" y="T5"/>
                  </a:cxn>
                  <a:cxn ang="0">
                    <a:pos x="T6" y="T7"/>
                  </a:cxn>
                  <a:cxn ang="0">
                    <a:pos x="T8" y="T9"/>
                  </a:cxn>
                  <a:cxn ang="0">
                    <a:pos x="T10" y="T11"/>
                  </a:cxn>
                </a:cxnLst>
                <a:rect l="0" t="0" r="r" b="b"/>
                <a:pathLst>
                  <a:path w="41" h="62">
                    <a:moveTo>
                      <a:pt x="40" y="61"/>
                    </a:moveTo>
                    <a:lnTo>
                      <a:pt x="41" y="61"/>
                    </a:lnTo>
                    <a:lnTo>
                      <a:pt x="38" y="62"/>
                    </a:lnTo>
                    <a:lnTo>
                      <a:pt x="3" y="0"/>
                    </a:lnTo>
                    <a:lnTo>
                      <a:pt x="0" y="1"/>
                    </a:lnTo>
                    <a:lnTo>
                      <a:pt x="40" y="6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52" name="Freeform 168">
                <a:extLst>
                  <a:ext uri="{FF2B5EF4-FFF2-40B4-BE49-F238E27FC236}">
                    <a16:creationId xmlns:a16="http://schemas.microsoft.com/office/drawing/2014/main" id="{E9A64AB4-0AA2-914C-A27B-0D229B0ACB07}"/>
                  </a:ext>
                </a:extLst>
              </p:cNvPr>
              <p:cNvSpPr>
                <a:spLocks/>
              </p:cNvSpPr>
              <p:nvPr/>
            </p:nvSpPr>
            <p:spPr bwMode="auto">
              <a:xfrm>
                <a:off x="18444" y="11456"/>
                <a:ext cx="224" cy="225"/>
              </a:xfrm>
              <a:custGeom>
                <a:avLst/>
                <a:gdLst>
                  <a:gd name="T0" fmla="*/ 98 w 107"/>
                  <a:gd name="T1" fmla="*/ 96 h 96"/>
                  <a:gd name="T2" fmla="*/ 78 w 107"/>
                  <a:gd name="T3" fmla="*/ 95 h 96"/>
                  <a:gd name="T4" fmla="*/ 52 w 107"/>
                  <a:gd name="T5" fmla="*/ 87 h 96"/>
                  <a:gd name="T6" fmla="*/ 27 w 107"/>
                  <a:gd name="T7" fmla="*/ 77 h 96"/>
                  <a:gd name="T8" fmla="*/ 0 w 107"/>
                  <a:gd name="T9" fmla="*/ 62 h 96"/>
                  <a:gd name="T10" fmla="*/ 34 w 107"/>
                  <a:gd name="T11" fmla="*/ 0 h 96"/>
                  <a:gd name="T12" fmla="*/ 59 w 107"/>
                  <a:gd name="T13" fmla="*/ 14 h 96"/>
                  <a:gd name="T14" fmla="*/ 78 w 107"/>
                  <a:gd name="T15" fmla="*/ 21 h 96"/>
                  <a:gd name="T16" fmla="*/ 93 w 107"/>
                  <a:gd name="T17" fmla="*/ 26 h 96"/>
                  <a:gd name="T18" fmla="*/ 107 w 107"/>
                  <a:gd name="T19" fmla="*/ 26 h 96"/>
                  <a:gd name="T20" fmla="*/ 98 w 107"/>
                  <a:gd name="T2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96">
                    <a:moveTo>
                      <a:pt x="98" y="96"/>
                    </a:moveTo>
                    <a:lnTo>
                      <a:pt x="78" y="95"/>
                    </a:lnTo>
                    <a:lnTo>
                      <a:pt x="52" y="87"/>
                    </a:lnTo>
                    <a:lnTo>
                      <a:pt x="27" y="77"/>
                    </a:lnTo>
                    <a:lnTo>
                      <a:pt x="0" y="62"/>
                    </a:lnTo>
                    <a:lnTo>
                      <a:pt x="34" y="0"/>
                    </a:lnTo>
                    <a:lnTo>
                      <a:pt x="59" y="14"/>
                    </a:lnTo>
                    <a:lnTo>
                      <a:pt x="78" y="21"/>
                    </a:lnTo>
                    <a:lnTo>
                      <a:pt x="93" y="26"/>
                    </a:lnTo>
                    <a:lnTo>
                      <a:pt x="107" y="26"/>
                    </a:lnTo>
                    <a:lnTo>
                      <a:pt x="98" y="9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53" name="Freeform 169">
                <a:extLst>
                  <a:ext uri="{FF2B5EF4-FFF2-40B4-BE49-F238E27FC236}">
                    <a16:creationId xmlns:a16="http://schemas.microsoft.com/office/drawing/2014/main" id="{8A19BBD3-A307-9341-B0DE-4BFE7493CDD3}"/>
                  </a:ext>
                </a:extLst>
              </p:cNvPr>
              <p:cNvSpPr>
                <a:spLocks/>
              </p:cNvSpPr>
              <p:nvPr/>
            </p:nvSpPr>
            <p:spPr bwMode="auto">
              <a:xfrm>
                <a:off x="18653" y="11517"/>
                <a:ext cx="44" cy="164"/>
              </a:xfrm>
              <a:custGeom>
                <a:avLst/>
                <a:gdLst>
                  <a:gd name="T0" fmla="*/ 9 w 9"/>
                  <a:gd name="T1" fmla="*/ 70 h 70"/>
                  <a:gd name="T2" fmla="*/ 4 w 9"/>
                  <a:gd name="T3" fmla="*/ 70 h 70"/>
                  <a:gd name="T4" fmla="*/ 0 w 9"/>
                  <a:gd name="T5" fmla="*/ 70 h 70"/>
                  <a:gd name="T6" fmla="*/ 9 w 9"/>
                  <a:gd name="T7" fmla="*/ 0 h 70"/>
                  <a:gd name="T8" fmla="*/ 0 w 9"/>
                  <a:gd name="T9" fmla="*/ 0 h 70"/>
                  <a:gd name="T10" fmla="*/ 9 w 9"/>
                  <a:gd name="T11" fmla="*/ 70 h 70"/>
                </a:gdLst>
                <a:ahLst/>
                <a:cxnLst>
                  <a:cxn ang="0">
                    <a:pos x="T0" y="T1"/>
                  </a:cxn>
                  <a:cxn ang="0">
                    <a:pos x="T2" y="T3"/>
                  </a:cxn>
                  <a:cxn ang="0">
                    <a:pos x="T4" y="T5"/>
                  </a:cxn>
                  <a:cxn ang="0">
                    <a:pos x="T6" y="T7"/>
                  </a:cxn>
                  <a:cxn ang="0">
                    <a:pos x="T8" y="T9"/>
                  </a:cxn>
                  <a:cxn ang="0">
                    <a:pos x="T10" y="T11"/>
                  </a:cxn>
                </a:cxnLst>
                <a:rect l="0" t="0" r="r" b="b"/>
                <a:pathLst>
                  <a:path w="9" h="70">
                    <a:moveTo>
                      <a:pt x="9" y="70"/>
                    </a:moveTo>
                    <a:lnTo>
                      <a:pt x="4" y="70"/>
                    </a:lnTo>
                    <a:lnTo>
                      <a:pt x="0" y="70"/>
                    </a:lnTo>
                    <a:lnTo>
                      <a:pt x="9" y="0"/>
                    </a:lnTo>
                    <a:lnTo>
                      <a:pt x="0" y="0"/>
                    </a:lnTo>
                    <a:lnTo>
                      <a:pt x="9" y="7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54" name="Freeform 170">
                <a:extLst>
                  <a:ext uri="{FF2B5EF4-FFF2-40B4-BE49-F238E27FC236}">
                    <a16:creationId xmlns:a16="http://schemas.microsoft.com/office/drawing/2014/main" id="{DEDDEEDE-151C-FF46-B8A3-2EE01A598A47}"/>
                  </a:ext>
                </a:extLst>
              </p:cNvPr>
              <p:cNvSpPr>
                <a:spLocks/>
              </p:cNvSpPr>
              <p:nvPr/>
            </p:nvSpPr>
            <p:spPr bwMode="auto">
              <a:xfrm>
                <a:off x="18239" y="11318"/>
                <a:ext cx="283" cy="281"/>
              </a:xfrm>
              <a:custGeom>
                <a:avLst/>
                <a:gdLst>
                  <a:gd name="T0" fmla="*/ 99 w 137"/>
                  <a:gd name="T1" fmla="*/ 120 h 120"/>
                  <a:gd name="T2" fmla="*/ 46 w 137"/>
                  <a:gd name="T3" fmla="*/ 90 h 120"/>
                  <a:gd name="T4" fmla="*/ 0 w 137"/>
                  <a:gd name="T5" fmla="*/ 60 h 120"/>
                  <a:gd name="T6" fmla="*/ 40 w 137"/>
                  <a:gd name="T7" fmla="*/ 0 h 120"/>
                  <a:gd name="T8" fmla="*/ 86 w 137"/>
                  <a:gd name="T9" fmla="*/ 30 h 120"/>
                  <a:gd name="T10" fmla="*/ 137 w 137"/>
                  <a:gd name="T11" fmla="*/ 60 h 120"/>
                  <a:gd name="T12" fmla="*/ 99 w 137"/>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137" h="120">
                    <a:moveTo>
                      <a:pt x="99" y="120"/>
                    </a:moveTo>
                    <a:lnTo>
                      <a:pt x="46" y="90"/>
                    </a:lnTo>
                    <a:lnTo>
                      <a:pt x="0" y="60"/>
                    </a:lnTo>
                    <a:lnTo>
                      <a:pt x="40" y="0"/>
                    </a:lnTo>
                    <a:lnTo>
                      <a:pt x="86" y="30"/>
                    </a:lnTo>
                    <a:lnTo>
                      <a:pt x="137" y="60"/>
                    </a:lnTo>
                    <a:lnTo>
                      <a:pt x="99" y="12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55" name="Freeform 171">
                <a:extLst>
                  <a:ext uri="{FF2B5EF4-FFF2-40B4-BE49-F238E27FC236}">
                    <a16:creationId xmlns:a16="http://schemas.microsoft.com/office/drawing/2014/main" id="{2F9C2679-4722-134C-B24A-791531F764A1}"/>
                  </a:ext>
                </a:extLst>
              </p:cNvPr>
              <p:cNvSpPr>
                <a:spLocks/>
              </p:cNvSpPr>
              <p:nvPr/>
            </p:nvSpPr>
            <p:spPr bwMode="auto">
              <a:xfrm>
                <a:off x="18444" y="11456"/>
                <a:ext cx="79" cy="145"/>
              </a:xfrm>
              <a:custGeom>
                <a:avLst/>
                <a:gdLst>
                  <a:gd name="T0" fmla="*/ 1 w 38"/>
                  <a:gd name="T1" fmla="*/ 62 h 62"/>
                  <a:gd name="T2" fmla="*/ 0 w 38"/>
                  <a:gd name="T3" fmla="*/ 61 h 62"/>
                  <a:gd name="T4" fmla="*/ 38 w 38"/>
                  <a:gd name="T5" fmla="*/ 1 h 62"/>
                  <a:gd name="T6" fmla="*/ 35 w 38"/>
                  <a:gd name="T7" fmla="*/ 0 h 62"/>
                  <a:gd name="T8" fmla="*/ 1 w 38"/>
                  <a:gd name="T9" fmla="*/ 62 h 62"/>
                </a:gdLst>
                <a:ahLst/>
                <a:cxnLst>
                  <a:cxn ang="0">
                    <a:pos x="T0" y="T1"/>
                  </a:cxn>
                  <a:cxn ang="0">
                    <a:pos x="T2" y="T3"/>
                  </a:cxn>
                  <a:cxn ang="0">
                    <a:pos x="T4" y="T5"/>
                  </a:cxn>
                  <a:cxn ang="0">
                    <a:pos x="T6" y="T7"/>
                  </a:cxn>
                  <a:cxn ang="0">
                    <a:pos x="T8" y="T9"/>
                  </a:cxn>
                </a:cxnLst>
                <a:rect l="0" t="0" r="r" b="b"/>
                <a:pathLst>
                  <a:path w="38" h="62">
                    <a:moveTo>
                      <a:pt x="1" y="62"/>
                    </a:moveTo>
                    <a:lnTo>
                      <a:pt x="0" y="61"/>
                    </a:lnTo>
                    <a:lnTo>
                      <a:pt x="38" y="1"/>
                    </a:lnTo>
                    <a:lnTo>
                      <a:pt x="35" y="0"/>
                    </a:lnTo>
                    <a:lnTo>
                      <a:pt x="1" y="6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56" name="Freeform 172">
                <a:extLst>
                  <a:ext uri="{FF2B5EF4-FFF2-40B4-BE49-F238E27FC236}">
                    <a16:creationId xmlns:a16="http://schemas.microsoft.com/office/drawing/2014/main" id="{3C9D2B03-45EB-7745-9E34-3D35071A4D4B}"/>
                  </a:ext>
                </a:extLst>
              </p:cNvPr>
              <p:cNvSpPr>
                <a:spLocks/>
              </p:cNvSpPr>
              <p:nvPr/>
            </p:nvSpPr>
            <p:spPr bwMode="auto">
              <a:xfrm>
                <a:off x="18093" y="11203"/>
                <a:ext cx="233" cy="249"/>
              </a:xfrm>
              <a:custGeom>
                <a:avLst/>
                <a:gdLst>
                  <a:gd name="T0" fmla="*/ 67 w 113"/>
                  <a:gd name="T1" fmla="*/ 106 h 106"/>
                  <a:gd name="T2" fmla="*/ 46 w 113"/>
                  <a:gd name="T3" fmla="*/ 91 h 106"/>
                  <a:gd name="T4" fmla="*/ 27 w 113"/>
                  <a:gd name="T5" fmla="*/ 74 h 106"/>
                  <a:gd name="T6" fmla="*/ 12 w 113"/>
                  <a:gd name="T7" fmla="*/ 55 h 106"/>
                  <a:gd name="T8" fmla="*/ 0 w 113"/>
                  <a:gd name="T9" fmla="*/ 39 h 106"/>
                  <a:gd name="T10" fmla="*/ 62 w 113"/>
                  <a:gd name="T11" fmla="*/ 0 h 106"/>
                  <a:gd name="T12" fmla="*/ 69 w 113"/>
                  <a:gd name="T13" fmla="*/ 13 h 106"/>
                  <a:gd name="T14" fmla="*/ 79 w 113"/>
                  <a:gd name="T15" fmla="*/ 24 h 106"/>
                  <a:gd name="T16" fmla="*/ 93 w 113"/>
                  <a:gd name="T17" fmla="*/ 38 h 106"/>
                  <a:gd name="T18" fmla="*/ 113 w 113"/>
                  <a:gd name="T19" fmla="*/ 51 h 106"/>
                  <a:gd name="T20" fmla="*/ 67 w 113"/>
                  <a:gd name="T21"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06">
                    <a:moveTo>
                      <a:pt x="67" y="106"/>
                    </a:moveTo>
                    <a:lnTo>
                      <a:pt x="46" y="91"/>
                    </a:lnTo>
                    <a:lnTo>
                      <a:pt x="27" y="74"/>
                    </a:lnTo>
                    <a:lnTo>
                      <a:pt x="12" y="55"/>
                    </a:lnTo>
                    <a:lnTo>
                      <a:pt x="0" y="39"/>
                    </a:lnTo>
                    <a:lnTo>
                      <a:pt x="62" y="0"/>
                    </a:lnTo>
                    <a:lnTo>
                      <a:pt x="69" y="13"/>
                    </a:lnTo>
                    <a:lnTo>
                      <a:pt x="79" y="24"/>
                    </a:lnTo>
                    <a:lnTo>
                      <a:pt x="93" y="38"/>
                    </a:lnTo>
                    <a:lnTo>
                      <a:pt x="113" y="51"/>
                    </a:lnTo>
                    <a:lnTo>
                      <a:pt x="67" y="10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57" name="Freeform 173">
                <a:extLst>
                  <a:ext uri="{FF2B5EF4-FFF2-40B4-BE49-F238E27FC236}">
                    <a16:creationId xmlns:a16="http://schemas.microsoft.com/office/drawing/2014/main" id="{1594E304-B63A-C04D-A742-6599E98C133E}"/>
                  </a:ext>
                </a:extLst>
              </p:cNvPr>
              <p:cNvSpPr>
                <a:spLocks/>
              </p:cNvSpPr>
              <p:nvPr/>
            </p:nvSpPr>
            <p:spPr bwMode="auto">
              <a:xfrm>
                <a:off x="18231" y="11318"/>
                <a:ext cx="96" cy="145"/>
              </a:xfrm>
              <a:custGeom>
                <a:avLst/>
                <a:gdLst>
                  <a:gd name="T0" fmla="*/ 2 w 46"/>
                  <a:gd name="T1" fmla="*/ 60 h 62"/>
                  <a:gd name="T2" fmla="*/ 6 w 46"/>
                  <a:gd name="T3" fmla="*/ 62 h 62"/>
                  <a:gd name="T4" fmla="*/ 0 w 46"/>
                  <a:gd name="T5" fmla="*/ 57 h 62"/>
                  <a:gd name="T6" fmla="*/ 46 w 46"/>
                  <a:gd name="T7" fmla="*/ 2 h 62"/>
                  <a:gd name="T8" fmla="*/ 42 w 46"/>
                  <a:gd name="T9" fmla="*/ 0 h 62"/>
                  <a:gd name="T10" fmla="*/ 2 w 46"/>
                  <a:gd name="T11" fmla="*/ 60 h 62"/>
                </a:gdLst>
                <a:ahLst/>
                <a:cxnLst>
                  <a:cxn ang="0">
                    <a:pos x="T0" y="T1"/>
                  </a:cxn>
                  <a:cxn ang="0">
                    <a:pos x="T2" y="T3"/>
                  </a:cxn>
                  <a:cxn ang="0">
                    <a:pos x="T4" y="T5"/>
                  </a:cxn>
                  <a:cxn ang="0">
                    <a:pos x="T6" y="T7"/>
                  </a:cxn>
                  <a:cxn ang="0">
                    <a:pos x="T8" y="T9"/>
                  </a:cxn>
                  <a:cxn ang="0">
                    <a:pos x="T10" y="T11"/>
                  </a:cxn>
                </a:cxnLst>
                <a:rect l="0" t="0" r="r" b="b"/>
                <a:pathLst>
                  <a:path w="46" h="62">
                    <a:moveTo>
                      <a:pt x="2" y="60"/>
                    </a:moveTo>
                    <a:lnTo>
                      <a:pt x="6" y="62"/>
                    </a:lnTo>
                    <a:lnTo>
                      <a:pt x="0" y="57"/>
                    </a:lnTo>
                    <a:lnTo>
                      <a:pt x="46" y="2"/>
                    </a:lnTo>
                    <a:lnTo>
                      <a:pt x="42" y="0"/>
                    </a:lnTo>
                    <a:lnTo>
                      <a:pt x="2" y="6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58" name="Freeform 174">
                <a:extLst>
                  <a:ext uri="{FF2B5EF4-FFF2-40B4-BE49-F238E27FC236}">
                    <a16:creationId xmlns:a16="http://schemas.microsoft.com/office/drawing/2014/main" id="{4D906B06-5C08-8E4B-AEFB-38E598A6B45A}"/>
                  </a:ext>
                </a:extLst>
              </p:cNvPr>
              <p:cNvSpPr>
                <a:spLocks/>
              </p:cNvSpPr>
              <p:nvPr/>
            </p:nvSpPr>
            <p:spPr bwMode="auto">
              <a:xfrm>
                <a:off x="18047" y="10870"/>
                <a:ext cx="183" cy="404"/>
              </a:xfrm>
              <a:custGeom>
                <a:avLst/>
                <a:gdLst>
                  <a:gd name="T0" fmla="*/ 18 w 87"/>
                  <a:gd name="T1" fmla="*/ 172 h 172"/>
                  <a:gd name="T2" fmla="*/ 11 w 87"/>
                  <a:gd name="T3" fmla="*/ 147 h 172"/>
                  <a:gd name="T4" fmla="*/ 6 w 87"/>
                  <a:gd name="T5" fmla="*/ 110 h 172"/>
                  <a:gd name="T6" fmla="*/ 2 w 87"/>
                  <a:gd name="T7" fmla="*/ 62 h 172"/>
                  <a:gd name="T8" fmla="*/ 0 w 87"/>
                  <a:gd name="T9" fmla="*/ 0 h 172"/>
                  <a:gd name="T10" fmla="*/ 72 w 87"/>
                  <a:gd name="T11" fmla="*/ 0 h 172"/>
                  <a:gd name="T12" fmla="*/ 73 w 87"/>
                  <a:gd name="T13" fmla="*/ 58 h 172"/>
                  <a:gd name="T14" fmla="*/ 77 w 87"/>
                  <a:gd name="T15" fmla="*/ 102 h 172"/>
                  <a:gd name="T16" fmla="*/ 81 w 87"/>
                  <a:gd name="T17" fmla="*/ 132 h 172"/>
                  <a:gd name="T18" fmla="*/ 87 w 87"/>
                  <a:gd name="T19" fmla="*/ 150 h 172"/>
                  <a:gd name="T20" fmla="*/ 18 w 87"/>
                  <a:gd name="T2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72">
                    <a:moveTo>
                      <a:pt x="18" y="172"/>
                    </a:moveTo>
                    <a:lnTo>
                      <a:pt x="11" y="147"/>
                    </a:lnTo>
                    <a:lnTo>
                      <a:pt x="6" y="110"/>
                    </a:lnTo>
                    <a:lnTo>
                      <a:pt x="2" y="62"/>
                    </a:lnTo>
                    <a:lnTo>
                      <a:pt x="0" y="0"/>
                    </a:lnTo>
                    <a:lnTo>
                      <a:pt x="72" y="0"/>
                    </a:lnTo>
                    <a:lnTo>
                      <a:pt x="73" y="58"/>
                    </a:lnTo>
                    <a:lnTo>
                      <a:pt x="77" y="102"/>
                    </a:lnTo>
                    <a:lnTo>
                      <a:pt x="81" y="132"/>
                    </a:lnTo>
                    <a:lnTo>
                      <a:pt x="87" y="150"/>
                    </a:lnTo>
                    <a:lnTo>
                      <a:pt x="18" y="17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59" name="Freeform 175">
                <a:extLst>
                  <a:ext uri="{FF2B5EF4-FFF2-40B4-BE49-F238E27FC236}">
                    <a16:creationId xmlns:a16="http://schemas.microsoft.com/office/drawing/2014/main" id="{B1811CDB-EC2B-6740-BBB0-62A183C0454C}"/>
                  </a:ext>
                </a:extLst>
              </p:cNvPr>
              <p:cNvSpPr>
                <a:spLocks/>
              </p:cNvSpPr>
              <p:nvPr/>
            </p:nvSpPr>
            <p:spPr bwMode="auto">
              <a:xfrm>
                <a:off x="18085" y="11203"/>
                <a:ext cx="146" cy="92"/>
              </a:xfrm>
              <a:custGeom>
                <a:avLst/>
                <a:gdLst>
                  <a:gd name="T0" fmla="*/ 4 w 69"/>
                  <a:gd name="T1" fmla="*/ 39 h 39"/>
                  <a:gd name="T2" fmla="*/ 2 w 69"/>
                  <a:gd name="T3" fmla="*/ 36 h 39"/>
                  <a:gd name="T4" fmla="*/ 0 w 69"/>
                  <a:gd name="T5" fmla="*/ 30 h 39"/>
                  <a:gd name="T6" fmla="*/ 69 w 69"/>
                  <a:gd name="T7" fmla="*/ 8 h 39"/>
                  <a:gd name="T8" fmla="*/ 66 w 69"/>
                  <a:gd name="T9" fmla="*/ 0 h 39"/>
                  <a:gd name="T10" fmla="*/ 4 w 69"/>
                  <a:gd name="T11" fmla="*/ 39 h 39"/>
                </a:gdLst>
                <a:ahLst/>
                <a:cxnLst>
                  <a:cxn ang="0">
                    <a:pos x="T0" y="T1"/>
                  </a:cxn>
                  <a:cxn ang="0">
                    <a:pos x="T2" y="T3"/>
                  </a:cxn>
                  <a:cxn ang="0">
                    <a:pos x="T4" y="T5"/>
                  </a:cxn>
                  <a:cxn ang="0">
                    <a:pos x="T6" y="T7"/>
                  </a:cxn>
                  <a:cxn ang="0">
                    <a:pos x="T8" y="T9"/>
                  </a:cxn>
                  <a:cxn ang="0">
                    <a:pos x="T10" y="T11"/>
                  </a:cxn>
                </a:cxnLst>
                <a:rect l="0" t="0" r="r" b="b"/>
                <a:pathLst>
                  <a:path w="69" h="39">
                    <a:moveTo>
                      <a:pt x="4" y="39"/>
                    </a:moveTo>
                    <a:lnTo>
                      <a:pt x="2" y="36"/>
                    </a:lnTo>
                    <a:lnTo>
                      <a:pt x="0" y="30"/>
                    </a:lnTo>
                    <a:lnTo>
                      <a:pt x="69" y="8"/>
                    </a:lnTo>
                    <a:lnTo>
                      <a:pt x="66" y="0"/>
                    </a:lnTo>
                    <a:lnTo>
                      <a:pt x="4" y="3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60" name="Rectangle 176">
                <a:extLst>
                  <a:ext uri="{FF2B5EF4-FFF2-40B4-BE49-F238E27FC236}">
                    <a16:creationId xmlns:a16="http://schemas.microsoft.com/office/drawing/2014/main" id="{3F65B32C-9669-944D-AA71-BA70279EE3F5}"/>
                  </a:ext>
                </a:extLst>
              </p:cNvPr>
              <p:cNvSpPr>
                <a:spLocks noChangeArrowheads="1"/>
              </p:cNvSpPr>
              <p:nvPr/>
            </p:nvSpPr>
            <p:spPr bwMode="auto">
              <a:xfrm>
                <a:off x="18047" y="10425"/>
                <a:ext cx="150" cy="44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61" name="Freeform 177">
                <a:extLst>
                  <a:ext uri="{FF2B5EF4-FFF2-40B4-BE49-F238E27FC236}">
                    <a16:creationId xmlns:a16="http://schemas.microsoft.com/office/drawing/2014/main" id="{07897E87-360C-9647-B5CF-2D8169CEB861}"/>
                  </a:ext>
                </a:extLst>
              </p:cNvPr>
              <p:cNvSpPr>
                <a:spLocks/>
              </p:cNvSpPr>
              <p:nvPr/>
            </p:nvSpPr>
            <p:spPr bwMode="auto">
              <a:xfrm>
                <a:off x="18047" y="10829"/>
                <a:ext cx="150" cy="44"/>
              </a:xfrm>
              <a:custGeom>
                <a:avLst/>
                <a:gdLst>
                  <a:gd name="T0" fmla="*/ 1 w 73"/>
                  <a:gd name="T1" fmla="*/ 0 w 73"/>
                  <a:gd name="T2" fmla="*/ 73 w 73"/>
                  <a:gd name="T3" fmla="*/ 1 w 73"/>
                </a:gdLst>
                <a:ahLst/>
                <a:cxnLst>
                  <a:cxn ang="0">
                    <a:pos x="T0" y="0"/>
                  </a:cxn>
                  <a:cxn ang="0">
                    <a:pos x="T1" y="0"/>
                  </a:cxn>
                  <a:cxn ang="0">
                    <a:pos x="T2" y="0"/>
                  </a:cxn>
                  <a:cxn ang="0">
                    <a:pos x="T3" y="0"/>
                  </a:cxn>
                </a:cxnLst>
                <a:rect l="0" t="0" r="r" b="b"/>
                <a:pathLst>
                  <a:path w="73">
                    <a:moveTo>
                      <a:pt x="1" y="0"/>
                    </a:moveTo>
                    <a:lnTo>
                      <a:pt x="0" y="0"/>
                    </a:lnTo>
                    <a:lnTo>
                      <a:pt x="73" y="0"/>
                    </a:lnTo>
                    <a:lnTo>
                      <a:pt x="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62" name="Freeform 178">
                <a:extLst>
                  <a:ext uri="{FF2B5EF4-FFF2-40B4-BE49-F238E27FC236}">
                    <a16:creationId xmlns:a16="http://schemas.microsoft.com/office/drawing/2014/main" id="{7C43AC97-B72C-2A4E-871C-74DD5FC0B3E8}"/>
                  </a:ext>
                </a:extLst>
              </p:cNvPr>
              <p:cNvSpPr>
                <a:spLocks/>
              </p:cNvSpPr>
              <p:nvPr/>
            </p:nvSpPr>
            <p:spPr bwMode="auto">
              <a:xfrm>
                <a:off x="18047" y="10419"/>
                <a:ext cx="150" cy="47"/>
              </a:xfrm>
              <a:custGeom>
                <a:avLst/>
                <a:gdLst>
                  <a:gd name="T0" fmla="*/ 0 w 73"/>
                  <a:gd name="T1" fmla="*/ 3 h 20"/>
                  <a:gd name="T2" fmla="*/ 0 w 73"/>
                  <a:gd name="T3" fmla="*/ 20 h 20"/>
                  <a:gd name="T4" fmla="*/ 1 w 73"/>
                  <a:gd name="T5" fmla="*/ 0 h 20"/>
                  <a:gd name="T6" fmla="*/ 73 w 73"/>
                  <a:gd name="T7" fmla="*/ 5 h 20"/>
                  <a:gd name="T8" fmla="*/ 73 w 73"/>
                  <a:gd name="T9" fmla="*/ 3 h 20"/>
                  <a:gd name="T10" fmla="*/ 0 w 73"/>
                  <a:gd name="T11" fmla="*/ 3 h 20"/>
                </a:gdLst>
                <a:ahLst/>
                <a:cxnLst>
                  <a:cxn ang="0">
                    <a:pos x="T0" y="T1"/>
                  </a:cxn>
                  <a:cxn ang="0">
                    <a:pos x="T2" y="T3"/>
                  </a:cxn>
                  <a:cxn ang="0">
                    <a:pos x="T4" y="T5"/>
                  </a:cxn>
                  <a:cxn ang="0">
                    <a:pos x="T6" y="T7"/>
                  </a:cxn>
                  <a:cxn ang="0">
                    <a:pos x="T8" y="T9"/>
                  </a:cxn>
                  <a:cxn ang="0">
                    <a:pos x="T10" y="T11"/>
                  </a:cxn>
                </a:cxnLst>
                <a:rect l="0" t="0" r="r" b="b"/>
                <a:pathLst>
                  <a:path w="73" h="20">
                    <a:moveTo>
                      <a:pt x="0" y="3"/>
                    </a:moveTo>
                    <a:lnTo>
                      <a:pt x="0" y="20"/>
                    </a:lnTo>
                    <a:lnTo>
                      <a:pt x="1" y="0"/>
                    </a:lnTo>
                    <a:lnTo>
                      <a:pt x="73" y="5"/>
                    </a:lnTo>
                    <a:lnTo>
                      <a:pt x="73" y="3"/>
                    </a:lnTo>
                    <a:lnTo>
                      <a:pt x="0"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63" name="Freeform 179">
                <a:extLst>
                  <a:ext uri="{FF2B5EF4-FFF2-40B4-BE49-F238E27FC236}">
                    <a16:creationId xmlns:a16="http://schemas.microsoft.com/office/drawing/2014/main" id="{86E20D34-E744-AC46-AD29-92E89B2365AF}"/>
                  </a:ext>
                </a:extLst>
              </p:cNvPr>
              <p:cNvSpPr>
                <a:spLocks/>
              </p:cNvSpPr>
              <p:nvPr/>
            </p:nvSpPr>
            <p:spPr bwMode="auto">
              <a:xfrm>
                <a:off x="19630" y="7487"/>
                <a:ext cx="75" cy="126"/>
              </a:xfrm>
              <a:custGeom>
                <a:avLst/>
                <a:gdLst>
                  <a:gd name="T0" fmla="*/ 36 w 36"/>
                  <a:gd name="T1" fmla="*/ 4 h 54"/>
                  <a:gd name="T2" fmla="*/ 12 w 36"/>
                  <a:gd name="T3" fmla="*/ 0 h 54"/>
                  <a:gd name="T4" fmla="*/ 0 w 36"/>
                  <a:gd name="T5" fmla="*/ 50 h 54"/>
                  <a:gd name="T6" fmla="*/ 24 w 36"/>
                  <a:gd name="T7" fmla="*/ 54 h 54"/>
                  <a:gd name="T8" fmla="*/ 36 w 36"/>
                  <a:gd name="T9" fmla="*/ 4 h 54"/>
                </a:gdLst>
                <a:ahLst/>
                <a:cxnLst>
                  <a:cxn ang="0">
                    <a:pos x="T0" y="T1"/>
                  </a:cxn>
                  <a:cxn ang="0">
                    <a:pos x="T2" y="T3"/>
                  </a:cxn>
                  <a:cxn ang="0">
                    <a:pos x="T4" y="T5"/>
                  </a:cxn>
                  <a:cxn ang="0">
                    <a:pos x="T6" y="T7"/>
                  </a:cxn>
                  <a:cxn ang="0">
                    <a:pos x="T8" y="T9"/>
                  </a:cxn>
                </a:cxnLst>
                <a:rect l="0" t="0" r="r" b="b"/>
                <a:pathLst>
                  <a:path w="36" h="54">
                    <a:moveTo>
                      <a:pt x="36" y="4"/>
                    </a:moveTo>
                    <a:lnTo>
                      <a:pt x="12" y="0"/>
                    </a:lnTo>
                    <a:lnTo>
                      <a:pt x="0" y="50"/>
                    </a:lnTo>
                    <a:lnTo>
                      <a:pt x="24" y="54"/>
                    </a:lnTo>
                    <a:lnTo>
                      <a:pt x="36" y="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64" name="Freeform 180">
                <a:extLst>
                  <a:ext uri="{FF2B5EF4-FFF2-40B4-BE49-F238E27FC236}">
                    <a16:creationId xmlns:a16="http://schemas.microsoft.com/office/drawing/2014/main" id="{ACE68845-5193-AF45-BAFC-8AC69DAD1152}"/>
                  </a:ext>
                </a:extLst>
              </p:cNvPr>
              <p:cNvSpPr>
                <a:spLocks/>
              </p:cNvSpPr>
              <p:nvPr/>
            </p:nvSpPr>
            <p:spPr bwMode="auto">
              <a:xfrm>
                <a:off x="19509" y="7598"/>
                <a:ext cx="170" cy="436"/>
              </a:xfrm>
              <a:custGeom>
                <a:avLst/>
                <a:gdLst>
                  <a:gd name="T0" fmla="*/ 81 w 81"/>
                  <a:gd name="T1" fmla="*/ 7 h 186"/>
                  <a:gd name="T2" fmla="*/ 58 w 81"/>
                  <a:gd name="T3" fmla="*/ 0 h 186"/>
                  <a:gd name="T4" fmla="*/ 0 w 81"/>
                  <a:gd name="T5" fmla="*/ 178 h 186"/>
                  <a:gd name="T6" fmla="*/ 23 w 81"/>
                  <a:gd name="T7" fmla="*/ 186 h 186"/>
                  <a:gd name="T8" fmla="*/ 81 w 81"/>
                  <a:gd name="T9" fmla="*/ 7 h 186"/>
                </a:gdLst>
                <a:ahLst/>
                <a:cxnLst>
                  <a:cxn ang="0">
                    <a:pos x="T0" y="T1"/>
                  </a:cxn>
                  <a:cxn ang="0">
                    <a:pos x="T2" y="T3"/>
                  </a:cxn>
                  <a:cxn ang="0">
                    <a:pos x="T4" y="T5"/>
                  </a:cxn>
                  <a:cxn ang="0">
                    <a:pos x="T6" y="T7"/>
                  </a:cxn>
                  <a:cxn ang="0">
                    <a:pos x="T8" y="T9"/>
                  </a:cxn>
                </a:cxnLst>
                <a:rect l="0" t="0" r="r" b="b"/>
                <a:pathLst>
                  <a:path w="81" h="186">
                    <a:moveTo>
                      <a:pt x="81" y="7"/>
                    </a:moveTo>
                    <a:lnTo>
                      <a:pt x="58" y="0"/>
                    </a:lnTo>
                    <a:lnTo>
                      <a:pt x="0" y="178"/>
                    </a:lnTo>
                    <a:lnTo>
                      <a:pt x="23" y="186"/>
                    </a:lnTo>
                    <a:lnTo>
                      <a:pt x="81" y="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65" name="Freeform 181">
                <a:extLst>
                  <a:ext uri="{FF2B5EF4-FFF2-40B4-BE49-F238E27FC236}">
                    <a16:creationId xmlns:a16="http://schemas.microsoft.com/office/drawing/2014/main" id="{EF87BFA7-B12B-0543-BEB0-A3BA3B59DD8C}"/>
                  </a:ext>
                </a:extLst>
              </p:cNvPr>
              <p:cNvSpPr>
                <a:spLocks/>
              </p:cNvSpPr>
              <p:nvPr/>
            </p:nvSpPr>
            <p:spPr bwMode="auto">
              <a:xfrm>
                <a:off x="19630" y="7572"/>
                <a:ext cx="50" cy="44"/>
              </a:xfrm>
              <a:custGeom>
                <a:avLst/>
                <a:gdLst>
                  <a:gd name="T0" fmla="*/ 24 w 24"/>
                  <a:gd name="T1" fmla="*/ 6 h 7"/>
                  <a:gd name="T2" fmla="*/ 24 w 24"/>
                  <a:gd name="T3" fmla="*/ 7 h 7"/>
                  <a:gd name="T4" fmla="*/ 1 w 24"/>
                  <a:gd name="T5" fmla="*/ 0 h 7"/>
                  <a:gd name="T6" fmla="*/ 0 w 24"/>
                  <a:gd name="T7" fmla="*/ 2 h 7"/>
                  <a:gd name="T8" fmla="*/ 24 w 24"/>
                  <a:gd name="T9" fmla="*/ 6 h 7"/>
                </a:gdLst>
                <a:ahLst/>
                <a:cxnLst>
                  <a:cxn ang="0">
                    <a:pos x="T0" y="T1"/>
                  </a:cxn>
                  <a:cxn ang="0">
                    <a:pos x="T2" y="T3"/>
                  </a:cxn>
                  <a:cxn ang="0">
                    <a:pos x="T4" y="T5"/>
                  </a:cxn>
                  <a:cxn ang="0">
                    <a:pos x="T6" y="T7"/>
                  </a:cxn>
                  <a:cxn ang="0">
                    <a:pos x="T8" y="T9"/>
                  </a:cxn>
                </a:cxnLst>
                <a:rect l="0" t="0" r="r" b="b"/>
                <a:pathLst>
                  <a:path w="24" h="7">
                    <a:moveTo>
                      <a:pt x="24" y="6"/>
                    </a:moveTo>
                    <a:lnTo>
                      <a:pt x="24" y="7"/>
                    </a:lnTo>
                    <a:lnTo>
                      <a:pt x="1" y="0"/>
                    </a:lnTo>
                    <a:lnTo>
                      <a:pt x="0" y="2"/>
                    </a:lnTo>
                    <a:lnTo>
                      <a:pt x="24" y="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66" name="Freeform 182">
                <a:extLst>
                  <a:ext uri="{FF2B5EF4-FFF2-40B4-BE49-F238E27FC236}">
                    <a16:creationId xmlns:a16="http://schemas.microsoft.com/office/drawing/2014/main" id="{5A434837-2E9B-4544-A22A-E79A3775F3A5}"/>
                  </a:ext>
                </a:extLst>
              </p:cNvPr>
              <p:cNvSpPr>
                <a:spLocks/>
              </p:cNvSpPr>
              <p:nvPr/>
            </p:nvSpPr>
            <p:spPr bwMode="auto">
              <a:xfrm>
                <a:off x="19421" y="8020"/>
                <a:ext cx="138" cy="391"/>
              </a:xfrm>
              <a:custGeom>
                <a:avLst/>
                <a:gdLst>
                  <a:gd name="T0" fmla="*/ 67 w 67"/>
                  <a:gd name="T1" fmla="*/ 6 h 167"/>
                  <a:gd name="T2" fmla="*/ 44 w 67"/>
                  <a:gd name="T3" fmla="*/ 0 h 167"/>
                  <a:gd name="T4" fmla="*/ 0 w 67"/>
                  <a:gd name="T5" fmla="*/ 161 h 167"/>
                  <a:gd name="T6" fmla="*/ 23 w 67"/>
                  <a:gd name="T7" fmla="*/ 167 h 167"/>
                  <a:gd name="T8" fmla="*/ 67 w 67"/>
                  <a:gd name="T9" fmla="*/ 6 h 167"/>
                </a:gdLst>
                <a:ahLst/>
                <a:cxnLst>
                  <a:cxn ang="0">
                    <a:pos x="T0" y="T1"/>
                  </a:cxn>
                  <a:cxn ang="0">
                    <a:pos x="T2" y="T3"/>
                  </a:cxn>
                  <a:cxn ang="0">
                    <a:pos x="T4" y="T5"/>
                  </a:cxn>
                  <a:cxn ang="0">
                    <a:pos x="T6" y="T7"/>
                  </a:cxn>
                  <a:cxn ang="0">
                    <a:pos x="T8" y="T9"/>
                  </a:cxn>
                </a:cxnLst>
                <a:rect l="0" t="0" r="r" b="b"/>
                <a:pathLst>
                  <a:path w="67" h="167">
                    <a:moveTo>
                      <a:pt x="67" y="6"/>
                    </a:moveTo>
                    <a:lnTo>
                      <a:pt x="44" y="0"/>
                    </a:lnTo>
                    <a:lnTo>
                      <a:pt x="0" y="161"/>
                    </a:lnTo>
                    <a:lnTo>
                      <a:pt x="23" y="167"/>
                    </a:lnTo>
                    <a:lnTo>
                      <a:pt x="67" y="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67" name="Freeform 183">
                <a:extLst>
                  <a:ext uri="{FF2B5EF4-FFF2-40B4-BE49-F238E27FC236}">
                    <a16:creationId xmlns:a16="http://schemas.microsoft.com/office/drawing/2014/main" id="{81D228D1-399A-0944-B00A-ADC575DAE329}"/>
                  </a:ext>
                </a:extLst>
              </p:cNvPr>
              <p:cNvSpPr>
                <a:spLocks/>
              </p:cNvSpPr>
              <p:nvPr/>
            </p:nvSpPr>
            <p:spPr bwMode="auto">
              <a:xfrm>
                <a:off x="19509" y="7990"/>
                <a:ext cx="50" cy="44"/>
              </a:xfrm>
              <a:custGeom>
                <a:avLst/>
                <a:gdLst>
                  <a:gd name="T0" fmla="*/ 0 w 23"/>
                  <a:gd name="T1" fmla="*/ 0 h 8"/>
                  <a:gd name="T2" fmla="*/ 0 w 23"/>
                  <a:gd name="T3" fmla="*/ 2 h 8"/>
                  <a:gd name="T4" fmla="*/ 23 w 23"/>
                  <a:gd name="T5" fmla="*/ 8 h 8"/>
                  <a:gd name="T6" fmla="*/ 0 w 23"/>
                  <a:gd name="T7" fmla="*/ 0 h 8"/>
                </a:gdLst>
                <a:ahLst/>
                <a:cxnLst>
                  <a:cxn ang="0">
                    <a:pos x="T0" y="T1"/>
                  </a:cxn>
                  <a:cxn ang="0">
                    <a:pos x="T2" y="T3"/>
                  </a:cxn>
                  <a:cxn ang="0">
                    <a:pos x="T4" y="T5"/>
                  </a:cxn>
                  <a:cxn ang="0">
                    <a:pos x="T6" y="T7"/>
                  </a:cxn>
                </a:cxnLst>
                <a:rect l="0" t="0" r="r" b="b"/>
                <a:pathLst>
                  <a:path w="23" h="8">
                    <a:moveTo>
                      <a:pt x="0" y="0"/>
                    </a:moveTo>
                    <a:lnTo>
                      <a:pt x="0" y="2"/>
                    </a:lnTo>
                    <a:lnTo>
                      <a:pt x="23" y="8"/>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68" name="Freeform 184">
                <a:extLst>
                  <a:ext uri="{FF2B5EF4-FFF2-40B4-BE49-F238E27FC236}">
                    <a16:creationId xmlns:a16="http://schemas.microsoft.com/office/drawing/2014/main" id="{627668A1-931F-C24B-9B09-0CB410222304}"/>
                  </a:ext>
                </a:extLst>
              </p:cNvPr>
              <p:cNvSpPr>
                <a:spLocks/>
              </p:cNvSpPr>
              <p:nvPr/>
            </p:nvSpPr>
            <p:spPr bwMode="auto">
              <a:xfrm>
                <a:off x="19329" y="8399"/>
                <a:ext cx="138" cy="504"/>
              </a:xfrm>
              <a:custGeom>
                <a:avLst/>
                <a:gdLst>
                  <a:gd name="T0" fmla="*/ 66 w 66"/>
                  <a:gd name="T1" fmla="*/ 4 h 215"/>
                  <a:gd name="T2" fmla="*/ 42 w 66"/>
                  <a:gd name="T3" fmla="*/ 0 h 215"/>
                  <a:gd name="T4" fmla="*/ 0 w 66"/>
                  <a:gd name="T5" fmla="*/ 212 h 215"/>
                  <a:gd name="T6" fmla="*/ 24 w 66"/>
                  <a:gd name="T7" fmla="*/ 215 h 215"/>
                  <a:gd name="T8" fmla="*/ 66 w 66"/>
                  <a:gd name="T9" fmla="*/ 4 h 215"/>
                </a:gdLst>
                <a:ahLst/>
                <a:cxnLst>
                  <a:cxn ang="0">
                    <a:pos x="T0" y="T1"/>
                  </a:cxn>
                  <a:cxn ang="0">
                    <a:pos x="T2" y="T3"/>
                  </a:cxn>
                  <a:cxn ang="0">
                    <a:pos x="T4" y="T5"/>
                  </a:cxn>
                  <a:cxn ang="0">
                    <a:pos x="T6" y="T7"/>
                  </a:cxn>
                  <a:cxn ang="0">
                    <a:pos x="T8" y="T9"/>
                  </a:cxn>
                </a:cxnLst>
                <a:rect l="0" t="0" r="r" b="b"/>
                <a:pathLst>
                  <a:path w="66" h="215">
                    <a:moveTo>
                      <a:pt x="66" y="4"/>
                    </a:moveTo>
                    <a:lnTo>
                      <a:pt x="42" y="0"/>
                    </a:lnTo>
                    <a:lnTo>
                      <a:pt x="0" y="212"/>
                    </a:lnTo>
                    <a:lnTo>
                      <a:pt x="24" y="215"/>
                    </a:lnTo>
                    <a:lnTo>
                      <a:pt x="66" y="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69" name="Freeform 185">
                <a:extLst>
                  <a:ext uri="{FF2B5EF4-FFF2-40B4-BE49-F238E27FC236}">
                    <a16:creationId xmlns:a16="http://schemas.microsoft.com/office/drawing/2014/main" id="{13B9C5EF-DC6E-C441-B5C8-131DA6EA2A33}"/>
                  </a:ext>
                </a:extLst>
              </p:cNvPr>
              <p:cNvSpPr>
                <a:spLocks/>
              </p:cNvSpPr>
              <p:nvPr/>
            </p:nvSpPr>
            <p:spPr bwMode="auto">
              <a:xfrm>
                <a:off x="19417" y="8367"/>
                <a:ext cx="50" cy="44"/>
              </a:xfrm>
              <a:custGeom>
                <a:avLst/>
                <a:gdLst>
                  <a:gd name="T0" fmla="*/ 1 w 24"/>
                  <a:gd name="T1" fmla="*/ 0 h 6"/>
                  <a:gd name="T2" fmla="*/ 0 w 24"/>
                  <a:gd name="T3" fmla="*/ 1 h 6"/>
                  <a:gd name="T4" fmla="*/ 24 w 24"/>
                  <a:gd name="T5" fmla="*/ 5 h 6"/>
                  <a:gd name="T6" fmla="*/ 24 w 24"/>
                  <a:gd name="T7" fmla="*/ 6 h 6"/>
                  <a:gd name="T8" fmla="*/ 1 w 24"/>
                  <a:gd name="T9" fmla="*/ 0 h 6"/>
                </a:gdLst>
                <a:ahLst/>
                <a:cxnLst>
                  <a:cxn ang="0">
                    <a:pos x="T0" y="T1"/>
                  </a:cxn>
                  <a:cxn ang="0">
                    <a:pos x="T2" y="T3"/>
                  </a:cxn>
                  <a:cxn ang="0">
                    <a:pos x="T4" y="T5"/>
                  </a:cxn>
                  <a:cxn ang="0">
                    <a:pos x="T6" y="T7"/>
                  </a:cxn>
                  <a:cxn ang="0">
                    <a:pos x="T8" y="T9"/>
                  </a:cxn>
                </a:cxnLst>
                <a:rect l="0" t="0" r="r" b="b"/>
                <a:pathLst>
                  <a:path w="24" h="6">
                    <a:moveTo>
                      <a:pt x="1" y="0"/>
                    </a:moveTo>
                    <a:lnTo>
                      <a:pt x="0" y="1"/>
                    </a:lnTo>
                    <a:lnTo>
                      <a:pt x="24" y="5"/>
                    </a:lnTo>
                    <a:lnTo>
                      <a:pt x="24" y="6"/>
                    </a:lnTo>
                    <a:lnTo>
                      <a:pt x="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70" name="Freeform 186">
                <a:extLst>
                  <a:ext uri="{FF2B5EF4-FFF2-40B4-BE49-F238E27FC236}">
                    <a16:creationId xmlns:a16="http://schemas.microsoft.com/office/drawing/2014/main" id="{79673185-06AD-2744-AF15-154D17B5BF68}"/>
                  </a:ext>
                </a:extLst>
              </p:cNvPr>
              <p:cNvSpPr>
                <a:spLocks/>
              </p:cNvSpPr>
              <p:nvPr/>
            </p:nvSpPr>
            <p:spPr bwMode="auto">
              <a:xfrm>
                <a:off x="19237" y="8895"/>
                <a:ext cx="142" cy="988"/>
              </a:xfrm>
              <a:custGeom>
                <a:avLst/>
                <a:gdLst>
                  <a:gd name="T0" fmla="*/ 68 w 68"/>
                  <a:gd name="T1" fmla="*/ 1 h 422"/>
                  <a:gd name="T2" fmla="*/ 44 w 68"/>
                  <a:gd name="T3" fmla="*/ 0 h 422"/>
                  <a:gd name="T4" fmla="*/ 0 w 68"/>
                  <a:gd name="T5" fmla="*/ 421 h 422"/>
                  <a:gd name="T6" fmla="*/ 25 w 68"/>
                  <a:gd name="T7" fmla="*/ 422 h 422"/>
                  <a:gd name="T8" fmla="*/ 68 w 68"/>
                  <a:gd name="T9" fmla="*/ 1 h 422"/>
                </a:gdLst>
                <a:ahLst/>
                <a:cxnLst>
                  <a:cxn ang="0">
                    <a:pos x="T0" y="T1"/>
                  </a:cxn>
                  <a:cxn ang="0">
                    <a:pos x="T2" y="T3"/>
                  </a:cxn>
                  <a:cxn ang="0">
                    <a:pos x="T4" y="T5"/>
                  </a:cxn>
                  <a:cxn ang="0">
                    <a:pos x="T6" y="T7"/>
                  </a:cxn>
                  <a:cxn ang="0">
                    <a:pos x="T8" y="T9"/>
                  </a:cxn>
                </a:cxnLst>
                <a:rect l="0" t="0" r="r" b="b"/>
                <a:pathLst>
                  <a:path w="68" h="422">
                    <a:moveTo>
                      <a:pt x="68" y="1"/>
                    </a:moveTo>
                    <a:lnTo>
                      <a:pt x="44" y="0"/>
                    </a:lnTo>
                    <a:lnTo>
                      <a:pt x="0" y="421"/>
                    </a:lnTo>
                    <a:lnTo>
                      <a:pt x="25" y="422"/>
                    </a:lnTo>
                    <a:lnTo>
                      <a:pt x="68"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71" name="Freeform 187">
                <a:extLst>
                  <a:ext uri="{FF2B5EF4-FFF2-40B4-BE49-F238E27FC236}">
                    <a16:creationId xmlns:a16="http://schemas.microsoft.com/office/drawing/2014/main" id="{3688EA69-478D-724D-83C8-DE2CCA8B9C38}"/>
                  </a:ext>
                </a:extLst>
              </p:cNvPr>
              <p:cNvSpPr>
                <a:spLocks/>
              </p:cNvSpPr>
              <p:nvPr/>
            </p:nvSpPr>
            <p:spPr bwMode="auto">
              <a:xfrm>
                <a:off x="19329" y="8859"/>
                <a:ext cx="50" cy="44"/>
              </a:xfrm>
              <a:custGeom>
                <a:avLst/>
                <a:gdLst>
                  <a:gd name="T0" fmla="*/ 0 w 24"/>
                  <a:gd name="T1" fmla="*/ 0 h 3"/>
                  <a:gd name="T2" fmla="*/ 24 w 24"/>
                  <a:gd name="T3" fmla="*/ 1 h 3"/>
                  <a:gd name="T4" fmla="*/ 24 w 24"/>
                  <a:gd name="T5" fmla="*/ 3 h 3"/>
                  <a:gd name="T6" fmla="*/ 0 w 24"/>
                  <a:gd name="T7" fmla="*/ 0 h 3"/>
                </a:gdLst>
                <a:ahLst/>
                <a:cxnLst>
                  <a:cxn ang="0">
                    <a:pos x="T0" y="T1"/>
                  </a:cxn>
                  <a:cxn ang="0">
                    <a:pos x="T2" y="T3"/>
                  </a:cxn>
                  <a:cxn ang="0">
                    <a:pos x="T4" y="T5"/>
                  </a:cxn>
                  <a:cxn ang="0">
                    <a:pos x="T6" y="T7"/>
                  </a:cxn>
                </a:cxnLst>
                <a:rect l="0" t="0" r="r" b="b"/>
                <a:pathLst>
                  <a:path w="24" h="3">
                    <a:moveTo>
                      <a:pt x="0" y="0"/>
                    </a:moveTo>
                    <a:lnTo>
                      <a:pt x="24" y="1"/>
                    </a:lnTo>
                    <a:lnTo>
                      <a:pt x="24" y="3"/>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72" name="Freeform 188">
                <a:extLst>
                  <a:ext uri="{FF2B5EF4-FFF2-40B4-BE49-F238E27FC236}">
                    <a16:creationId xmlns:a16="http://schemas.microsoft.com/office/drawing/2014/main" id="{61A96ACA-5E68-C24D-B2FA-B07327C6D8C3}"/>
                  </a:ext>
                </a:extLst>
              </p:cNvPr>
              <p:cNvSpPr>
                <a:spLocks/>
              </p:cNvSpPr>
              <p:nvPr/>
            </p:nvSpPr>
            <p:spPr bwMode="auto">
              <a:xfrm>
                <a:off x="19150" y="9880"/>
                <a:ext cx="137" cy="457"/>
              </a:xfrm>
              <a:custGeom>
                <a:avLst/>
                <a:gdLst>
                  <a:gd name="T0" fmla="*/ 67 w 67"/>
                  <a:gd name="T1" fmla="*/ 4 h 195"/>
                  <a:gd name="T2" fmla="*/ 42 w 67"/>
                  <a:gd name="T3" fmla="*/ 0 h 195"/>
                  <a:gd name="T4" fmla="*/ 0 w 67"/>
                  <a:gd name="T5" fmla="*/ 191 h 195"/>
                  <a:gd name="T6" fmla="*/ 24 w 67"/>
                  <a:gd name="T7" fmla="*/ 195 h 195"/>
                  <a:gd name="T8" fmla="*/ 67 w 67"/>
                  <a:gd name="T9" fmla="*/ 4 h 195"/>
                </a:gdLst>
                <a:ahLst/>
                <a:cxnLst>
                  <a:cxn ang="0">
                    <a:pos x="T0" y="T1"/>
                  </a:cxn>
                  <a:cxn ang="0">
                    <a:pos x="T2" y="T3"/>
                  </a:cxn>
                  <a:cxn ang="0">
                    <a:pos x="T4" y="T5"/>
                  </a:cxn>
                  <a:cxn ang="0">
                    <a:pos x="T6" y="T7"/>
                  </a:cxn>
                  <a:cxn ang="0">
                    <a:pos x="T8" y="T9"/>
                  </a:cxn>
                </a:cxnLst>
                <a:rect l="0" t="0" r="r" b="b"/>
                <a:pathLst>
                  <a:path w="67" h="195">
                    <a:moveTo>
                      <a:pt x="67" y="4"/>
                    </a:moveTo>
                    <a:lnTo>
                      <a:pt x="42" y="0"/>
                    </a:lnTo>
                    <a:lnTo>
                      <a:pt x="0" y="191"/>
                    </a:lnTo>
                    <a:lnTo>
                      <a:pt x="24" y="195"/>
                    </a:lnTo>
                    <a:lnTo>
                      <a:pt x="67" y="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73" name="Freeform 189">
                <a:extLst>
                  <a:ext uri="{FF2B5EF4-FFF2-40B4-BE49-F238E27FC236}">
                    <a16:creationId xmlns:a16="http://schemas.microsoft.com/office/drawing/2014/main" id="{A9347536-95F9-7D45-A08E-E753453EB36E}"/>
                  </a:ext>
                </a:extLst>
              </p:cNvPr>
              <p:cNvSpPr>
                <a:spLocks/>
              </p:cNvSpPr>
              <p:nvPr/>
            </p:nvSpPr>
            <p:spPr bwMode="auto">
              <a:xfrm>
                <a:off x="19233" y="9851"/>
                <a:ext cx="51" cy="44"/>
              </a:xfrm>
              <a:custGeom>
                <a:avLst/>
                <a:gdLst>
                  <a:gd name="T0" fmla="*/ 25 w 25"/>
                  <a:gd name="T1" fmla="*/ 1 h 6"/>
                  <a:gd name="T2" fmla="*/ 25 w 25"/>
                  <a:gd name="T3" fmla="*/ 6 h 6"/>
                  <a:gd name="T4" fmla="*/ 25 w 25"/>
                  <a:gd name="T5" fmla="*/ 4 h 6"/>
                  <a:gd name="T6" fmla="*/ 0 w 25"/>
                  <a:gd name="T7" fmla="*/ 0 h 6"/>
                  <a:gd name="T8" fmla="*/ 25 w 25"/>
                  <a:gd name="T9" fmla="*/ 1 h 6"/>
                </a:gdLst>
                <a:ahLst/>
                <a:cxnLst>
                  <a:cxn ang="0">
                    <a:pos x="T0" y="T1"/>
                  </a:cxn>
                  <a:cxn ang="0">
                    <a:pos x="T2" y="T3"/>
                  </a:cxn>
                  <a:cxn ang="0">
                    <a:pos x="T4" y="T5"/>
                  </a:cxn>
                  <a:cxn ang="0">
                    <a:pos x="T6" y="T7"/>
                  </a:cxn>
                  <a:cxn ang="0">
                    <a:pos x="T8" y="T9"/>
                  </a:cxn>
                </a:cxnLst>
                <a:rect l="0" t="0" r="r" b="b"/>
                <a:pathLst>
                  <a:path w="25" h="6">
                    <a:moveTo>
                      <a:pt x="25" y="1"/>
                    </a:moveTo>
                    <a:lnTo>
                      <a:pt x="25" y="6"/>
                    </a:lnTo>
                    <a:lnTo>
                      <a:pt x="25" y="4"/>
                    </a:lnTo>
                    <a:lnTo>
                      <a:pt x="0" y="0"/>
                    </a:lnTo>
                    <a:lnTo>
                      <a:pt x="25"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74" name="Rectangle 190">
                <a:extLst>
                  <a:ext uri="{FF2B5EF4-FFF2-40B4-BE49-F238E27FC236}">
                    <a16:creationId xmlns:a16="http://schemas.microsoft.com/office/drawing/2014/main" id="{6B87EB61-66BD-8B46-9831-BCD3DCC90AB9}"/>
                  </a:ext>
                </a:extLst>
              </p:cNvPr>
              <p:cNvSpPr>
                <a:spLocks noChangeArrowheads="1"/>
              </p:cNvSpPr>
              <p:nvPr/>
            </p:nvSpPr>
            <p:spPr bwMode="auto">
              <a:xfrm>
                <a:off x="19149" y="10333"/>
                <a:ext cx="51" cy="37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75" name="Freeform 191">
                <a:extLst>
                  <a:ext uri="{FF2B5EF4-FFF2-40B4-BE49-F238E27FC236}">
                    <a16:creationId xmlns:a16="http://schemas.microsoft.com/office/drawing/2014/main" id="{B9248615-3926-504D-90A4-4A361AD02822}"/>
                  </a:ext>
                </a:extLst>
              </p:cNvPr>
              <p:cNvSpPr>
                <a:spLocks/>
              </p:cNvSpPr>
              <p:nvPr/>
            </p:nvSpPr>
            <p:spPr bwMode="auto">
              <a:xfrm>
                <a:off x="19146" y="10294"/>
                <a:ext cx="54" cy="44"/>
              </a:xfrm>
              <a:custGeom>
                <a:avLst/>
                <a:gdLst>
                  <a:gd name="T0" fmla="*/ 0 w 26"/>
                  <a:gd name="T1" fmla="*/ 0 h 4"/>
                  <a:gd name="T2" fmla="*/ 1 w 26"/>
                  <a:gd name="T3" fmla="*/ 2 h 4"/>
                  <a:gd name="T4" fmla="*/ 26 w 26"/>
                  <a:gd name="T5" fmla="*/ 2 h 4"/>
                  <a:gd name="T6" fmla="*/ 24 w 26"/>
                  <a:gd name="T7" fmla="*/ 4 h 4"/>
                  <a:gd name="T8" fmla="*/ 0 w 26"/>
                  <a:gd name="T9" fmla="*/ 0 h 4"/>
                </a:gdLst>
                <a:ahLst/>
                <a:cxnLst>
                  <a:cxn ang="0">
                    <a:pos x="T0" y="T1"/>
                  </a:cxn>
                  <a:cxn ang="0">
                    <a:pos x="T2" y="T3"/>
                  </a:cxn>
                  <a:cxn ang="0">
                    <a:pos x="T4" y="T5"/>
                  </a:cxn>
                  <a:cxn ang="0">
                    <a:pos x="T6" y="T7"/>
                  </a:cxn>
                  <a:cxn ang="0">
                    <a:pos x="T8" y="T9"/>
                  </a:cxn>
                </a:cxnLst>
                <a:rect l="0" t="0" r="r" b="b"/>
                <a:pathLst>
                  <a:path w="26" h="4">
                    <a:moveTo>
                      <a:pt x="0" y="0"/>
                    </a:moveTo>
                    <a:lnTo>
                      <a:pt x="1" y="2"/>
                    </a:lnTo>
                    <a:lnTo>
                      <a:pt x="26" y="2"/>
                    </a:lnTo>
                    <a:lnTo>
                      <a:pt x="24" y="4"/>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76" name="Rectangle 192">
                <a:extLst>
                  <a:ext uri="{FF2B5EF4-FFF2-40B4-BE49-F238E27FC236}">
                    <a16:creationId xmlns:a16="http://schemas.microsoft.com/office/drawing/2014/main" id="{7526B28C-91B2-E94C-8748-FC1A9FA1FCB7}"/>
                  </a:ext>
                </a:extLst>
              </p:cNvPr>
              <p:cNvSpPr>
                <a:spLocks noChangeArrowheads="1"/>
              </p:cNvSpPr>
              <p:nvPr/>
            </p:nvSpPr>
            <p:spPr bwMode="auto">
              <a:xfrm>
                <a:off x="19149" y="10689"/>
                <a:ext cx="51" cy="44"/>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77" name="Freeform 193">
                <a:extLst>
                  <a:ext uri="{FF2B5EF4-FFF2-40B4-BE49-F238E27FC236}">
                    <a16:creationId xmlns:a16="http://schemas.microsoft.com/office/drawing/2014/main" id="{CA5A71A4-5859-7A4D-A8EA-2B2C9188D9D1}"/>
                  </a:ext>
                </a:extLst>
              </p:cNvPr>
              <p:cNvSpPr>
                <a:spLocks/>
              </p:cNvSpPr>
              <p:nvPr/>
            </p:nvSpPr>
            <p:spPr bwMode="auto">
              <a:xfrm>
                <a:off x="19652" y="7452"/>
                <a:ext cx="54" cy="44"/>
              </a:xfrm>
              <a:custGeom>
                <a:avLst/>
                <a:gdLst>
                  <a:gd name="T0" fmla="*/ 24 w 26"/>
                  <a:gd name="T1" fmla="*/ 15 h 15"/>
                  <a:gd name="T2" fmla="*/ 26 w 26"/>
                  <a:gd name="T3" fmla="*/ 4 h 15"/>
                  <a:gd name="T4" fmla="*/ 2 w 26"/>
                  <a:gd name="T5" fmla="*/ 0 h 15"/>
                  <a:gd name="T6" fmla="*/ 0 w 26"/>
                  <a:gd name="T7" fmla="*/ 11 h 15"/>
                  <a:gd name="T8" fmla="*/ 24 w 26"/>
                  <a:gd name="T9" fmla="*/ 15 h 15"/>
                </a:gdLst>
                <a:ahLst/>
                <a:cxnLst>
                  <a:cxn ang="0">
                    <a:pos x="T0" y="T1"/>
                  </a:cxn>
                  <a:cxn ang="0">
                    <a:pos x="T2" y="T3"/>
                  </a:cxn>
                  <a:cxn ang="0">
                    <a:pos x="T4" y="T5"/>
                  </a:cxn>
                  <a:cxn ang="0">
                    <a:pos x="T6" y="T7"/>
                  </a:cxn>
                  <a:cxn ang="0">
                    <a:pos x="T8" y="T9"/>
                  </a:cxn>
                </a:cxnLst>
                <a:rect l="0" t="0" r="r" b="b"/>
                <a:pathLst>
                  <a:path w="26" h="15">
                    <a:moveTo>
                      <a:pt x="24" y="15"/>
                    </a:moveTo>
                    <a:lnTo>
                      <a:pt x="26" y="4"/>
                    </a:lnTo>
                    <a:lnTo>
                      <a:pt x="2" y="0"/>
                    </a:lnTo>
                    <a:lnTo>
                      <a:pt x="0" y="11"/>
                    </a:lnTo>
                    <a:lnTo>
                      <a:pt x="24" y="1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78" name="Freeform 194">
                <a:extLst>
                  <a:ext uri="{FF2B5EF4-FFF2-40B4-BE49-F238E27FC236}">
                    <a16:creationId xmlns:a16="http://schemas.microsoft.com/office/drawing/2014/main" id="{DE49ECD3-F7FE-9C45-AD02-D41FA93FBBF1}"/>
                  </a:ext>
                </a:extLst>
              </p:cNvPr>
              <p:cNvSpPr>
                <a:spLocks/>
              </p:cNvSpPr>
              <p:nvPr/>
            </p:nvSpPr>
            <p:spPr bwMode="auto">
              <a:xfrm>
                <a:off x="16820" y="5391"/>
                <a:ext cx="117" cy="408"/>
              </a:xfrm>
              <a:custGeom>
                <a:avLst/>
                <a:gdLst>
                  <a:gd name="T0" fmla="*/ 56 w 56"/>
                  <a:gd name="T1" fmla="*/ 4 h 174"/>
                  <a:gd name="T2" fmla="*/ 32 w 56"/>
                  <a:gd name="T3" fmla="*/ 0 h 174"/>
                  <a:gd name="T4" fmla="*/ 0 w 56"/>
                  <a:gd name="T5" fmla="*/ 170 h 174"/>
                  <a:gd name="T6" fmla="*/ 24 w 56"/>
                  <a:gd name="T7" fmla="*/ 174 h 174"/>
                  <a:gd name="T8" fmla="*/ 56 w 56"/>
                  <a:gd name="T9" fmla="*/ 4 h 174"/>
                </a:gdLst>
                <a:ahLst/>
                <a:cxnLst>
                  <a:cxn ang="0">
                    <a:pos x="T0" y="T1"/>
                  </a:cxn>
                  <a:cxn ang="0">
                    <a:pos x="T2" y="T3"/>
                  </a:cxn>
                  <a:cxn ang="0">
                    <a:pos x="T4" y="T5"/>
                  </a:cxn>
                  <a:cxn ang="0">
                    <a:pos x="T6" y="T7"/>
                  </a:cxn>
                  <a:cxn ang="0">
                    <a:pos x="T8" y="T9"/>
                  </a:cxn>
                </a:cxnLst>
                <a:rect l="0" t="0" r="r" b="b"/>
                <a:pathLst>
                  <a:path w="56" h="174">
                    <a:moveTo>
                      <a:pt x="56" y="4"/>
                    </a:moveTo>
                    <a:lnTo>
                      <a:pt x="32" y="0"/>
                    </a:lnTo>
                    <a:lnTo>
                      <a:pt x="0" y="170"/>
                    </a:lnTo>
                    <a:lnTo>
                      <a:pt x="24" y="174"/>
                    </a:lnTo>
                    <a:lnTo>
                      <a:pt x="56" y="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79" name="Freeform 195">
                <a:extLst>
                  <a:ext uri="{FF2B5EF4-FFF2-40B4-BE49-F238E27FC236}">
                    <a16:creationId xmlns:a16="http://schemas.microsoft.com/office/drawing/2014/main" id="{F84A506A-1F61-4249-83AB-C3693AAF8282}"/>
                  </a:ext>
                </a:extLst>
              </p:cNvPr>
              <p:cNvSpPr>
                <a:spLocks/>
              </p:cNvSpPr>
              <p:nvPr/>
            </p:nvSpPr>
            <p:spPr bwMode="auto">
              <a:xfrm>
                <a:off x="16794" y="5790"/>
                <a:ext cx="75" cy="119"/>
              </a:xfrm>
              <a:custGeom>
                <a:avLst/>
                <a:gdLst>
                  <a:gd name="T0" fmla="*/ 35 w 35"/>
                  <a:gd name="T1" fmla="*/ 4 h 51"/>
                  <a:gd name="T2" fmla="*/ 11 w 35"/>
                  <a:gd name="T3" fmla="*/ 0 h 51"/>
                  <a:gd name="T4" fmla="*/ 0 w 35"/>
                  <a:gd name="T5" fmla="*/ 47 h 51"/>
                  <a:gd name="T6" fmla="*/ 24 w 35"/>
                  <a:gd name="T7" fmla="*/ 51 h 51"/>
                  <a:gd name="T8" fmla="*/ 35 w 35"/>
                  <a:gd name="T9" fmla="*/ 4 h 51"/>
                </a:gdLst>
                <a:ahLst/>
                <a:cxnLst>
                  <a:cxn ang="0">
                    <a:pos x="T0" y="T1"/>
                  </a:cxn>
                  <a:cxn ang="0">
                    <a:pos x="T2" y="T3"/>
                  </a:cxn>
                  <a:cxn ang="0">
                    <a:pos x="T4" y="T5"/>
                  </a:cxn>
                  <a:cxn ang="0">
                    <a:pos x="T6" y="T7"/>
                  </a:cxn>
                  <a:cxn ang="0">
                    <a:pos x="T8" y="T9"/>
                  </a:cxn>
                </a:cxnLst>
                <a:rect l="0" t="0" r="r" b="b"/>
                <a:pathLst>
                  <a:path w="35" h="51">
                    <a:moveTo>
                      <a:pt x="35" y="4"/>
                    </a:moveTo>
                    <a:lnTo>
                      <a:pt x="11" y="0"/>
                    </a:lnTo>
                    <a:lnTo>
                      <a:pt x="0" y="47"/>
                    </a:lnTo>
                    <a:lnTo>
                      <a:pt x="24" y="51"/>
                    </a:lnTo>
                    <a:lnTo>
                      <a:pt x="35" y="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80" name="Freeform 196">
                <a:extLst>
                  <a:ext uri="{FF2B5EF4-FFF2-40B4-BE49-F238E27FC236}">
                    <a16:creationId xmlns:a16="http://schemas.microsoft.com/office/drawing/2014/main" id="{69FA21E8-3DB8-7C46-A996-9BD26D4E5522}"/>
                  </a:ext>
                </a:extLst>
              </p:cNvPr>
              <p:cNvSpPr>
                <a:spLocks/>
              </p:cNvSpPr>
              <p:nvPr/>
            </p:nvSpPr>
            <p:spPr bwMode="auto">
              <a:xfrm>
                <a:off x="16820" y="5755"/>
                <a:ext cx="49" cy="44"/>
              </a:xfrm>
              <a:custGeom>
                <a:avLst/>
                <a:gdLst>
                  <a:gd name="T0" fmla="*/ 24 w 24"/>
                  <a:gd name="T1" fmla="*/ 4 h 4"/>
                  <a:gd name="T2" fmla="*/ 0 w 24"/>
                  <a:gd name="T3" fmla="*/ 0 h 4"/>
                  <a:gd name="T4" fmla="*/ 24 w 24"/>
                  <a:gd name="T5" fmla="*/ 4 h 4"/>
                </a:gdLst>
                <a:ahLst/>
                <a:cxnLst>
                  <a:cxn ang="0">
                    <a:pos x="T0" y="T1"/>
                  </a:cxn>
                  <a:cxn ang="0">
                    <a:pos x="T2" y="T3"/>
                  </a:cxn>
                  <a:cxn ang="0">
                    <a:pos x="T4" y="T5"/>
                  </a:cxn>
                </a:cxnLst>
                <a:rect l="0" t="0" r="r" b="b"/>
                <a:pathLst>
                  <a:path w="24" h="4">
                    <a:moveTo>
                      <a:pt x="24" y="4"/>
                    </a:moveTo>
                    <a:lnTo>
                      <a:pt x="0" y="0"/>
                    </a:lnTo>
                    <a:lnTo>
                      <a:pt x="24" y="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81" name="Freeform 197">
                <a:extLst>
                  <a:ext uri="{FF2B5EF4-FFF2-40B4-BE49-F238E27FC236}">
                    <a16:creationId xmlns:a16="http://schemas.microsoft.com/office/drawing/2014/main" id="{CA664401-3507-2D4D-8204-2084961895FD}"/>
                  </a:ext>
                </a:extLst>
              </p:cNvPr>
              <p:cNvSpPr>
                <a:spLocks/>
              </p:cNvSpPr>
              <p:nvPr/>
            </p:nvSpPr>
            <p:spPr bwMode="auto">
              <a:xfrm>
                <a:off x="16794" y="5872"/>
                <a:ext cx="49" cy="44"/>
              </a:xfrm>
              <a:custGeom>
                <a:avLst/>
                <a:gdLst>
                  <a:gd name="T0" fmla="*/ 24 w 24"/>
                  <a:gd name="T1" fmla="*/ 7 h 10"/>
                  <a:gd name="T2" fmla="*/ 24 w 24"/>
                  <a:gd name="T3" fmla="*/ 6 h 10"/>
                  <a:gd name="T4" fmla="*/ 23 w 24"/>
                  <a:gd name="T5" fmla="*/ 10 h 10"/>
                  <a:gd name="T6" fmla="*/ 1 w 24"/>
                  <a:gd name="T7" fmla="*/ 0 h 10"/>
                  <a:gd name="T8" fmla="*/ 0 w 24"/>
                  <a:gd name="T9" fmla="*/ 3 h 10"/>
                  <a:gd name="T10" fmla="*/ 24 w 24"/>
                  <a:gd name="T11" fmla="*/ 7 h 10"/>
                </a:gdLst>
                <a:ahLst/>
                <a:cxnLst>
                  <a:cxn ang="0">
                    <a:pos x="T0" y="T1"/>
                  </a:cxn>
                  <a:cxn ang="0">
                    <a:pos x="T2" y="T3"/>
                  </a:cxn>
                  <a:cxn ang="0">
                    <a:pos x="T4" y="T5"/>
                  </a:cxn>
                  <a:cxn ang="0">
                    <a:pos x="T6" y="T7"/>
                  </a:cxn>
                  <a:cxn ang="0">
                    <a:pos x="T8" y="T9"/>
                  </a:cxn>
                  <a:cxn ang="0">
                    <a:pos x="T10" y="T11"/>
                  </a:cxn>
                </a:cxnLst>
                <a:rect l="0" t="0" r="r" b="b"/>
                <a:pathLst>
                  <a:path w="24" h="10">
                    <a:moveTo>
                      <a:pt x="24" y="7"/>
                    </a:moveTo>
                    <a:lnTo>
                      <a:pt x="24" y="6"/>
                    </a:lnTo>
                    <a:lnTo>
                      <a:pt x="23" y="10"/>
                    </a:lnTo>
                    <a:lnTo>
                      <a:pt x="1" y="0"/>
                    </a:lnTo>
                    <a:lnTo>
                      <a:pt x="0" y="3"/>
                    </a:lnTo>
                    <a:lnTo>
                      <a:pt x="24" y="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82" name="Freeform 198">
                <a:extLst>
                  <a:ext uri="{FF2B5EF4-FFF2-40B4-BE49-F238E27FC236}">
                    <a16:creationId xmlns:a16="http://schemas.microsoft.com/office/drawing/2014/main" id="{26547BE1-6C31-2743-8E52-8C0D52768859}"/>
                  </a:ext>
                </a:extLst>
              </p:cNvPr>
              <p:cNvSpPr>
                <a:spLocks/>
              </p:cNvSpPr>
              <p:nvPr/>
            </p:nvSpPr>
            <p:spPr bwMode="auto">
              <a:xfrm>
                <a:off x="16885" y="5357"/>
                <a:ext cx="54" cy="44"/>
              </a:xfrm>
              <a:custGeom>
                <a:avLst/>
                <a:gdLst>
                  <a:gd name="T0" fmla="*/ 24 w 26"/>
                  <a:gd name="T1" fmla="*/ 15 h 15"/>
                  <a:gd name="T2" fmla="*/ 26 w 26"/>
                  <a:gd name="T3" fmla="*/ 3 h 15"/>
                  <a:gd name="T4" fmla="*/ 1 w 26"/>
                  <a:gd name="T5" fmla="*/ 0 h 15"/>
                  <a:gd name="T6" fmla="*/ 0 w 26"/>
                  <a:gd name="T7" fmla="*/ 11 h 15"/>
                  <a:gd name="T8" fmla="*/ 24 w 26"/>
                  <a:gd name="T9" fmla="*/ 15 h 15"/>
                </a:gdLst>
                <a:ahLst/>
                <a:cxnLst>
                  <a:cxn ang="0">
                    <a:pos x="T0" y="T1"/>
                  </a:cxn>
                  <a:cxn ang="0">
                    <a:pos x="T2" y="T3"/>
                  </a:cxn>
                  <a:cxn ang="0">
                    <a:pos x="T4" y="T5"/>
                  </a:cxn>
                  <a:cxn ang="0">
                    <a:pos x="T6" y="T7"/>
                  </a:cxn>
                  <a:cxn ang="0">
                    <a:pos x="T8" y="T9"/>
                  </a:cxn>
                </a:cxnLst>
                <a:rect l="0" t="0" r="r" b="b"/>
                <a:pathLst>
                  <a:path w="26" h="15">
                    <a:moveTo>
                      <a:pt x="24" y="15"/>
                    </a:moveTo>
                    <a:lnTo>
                      <a:pt x="26" y="3"/>
                    </a:lnTo>
                    <a:lnTo>
                      <a:pt x="1" y="0"/>
                    </a:lnTo>
                    <a:lnTo>
                      <a:pt x="0" y="11"/>
                    </a:lnTo>
                    <a:lnTo>
                      <a:pt x="24" y="1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grpSp>
        <p:sp>
          <p:nvSpPr>
            <p:cNvPr id="8" name="Freeform 199">
              <a:extLst>
                <a:ext uri="{FF2B5EF4-FFF2-40B4-BE49-F238E27FC236}">
                  <a16:creationId xmlns:a16="http://schemas.microsoft.com/office/drawing/2014/main" id="{AD4E7600-732D-C347-90D4-2A95D1388A51}"/>
                </a:ext>
              </a:extLst>
            </p:cNvPr>
            <p:cNvSpPr>
              <a:spLocks/>
            </p:cNvSpPr>
            <p:nvPr/>
          </p:nvSpPr>
          <p:spPr bwMode="auto">
            <a:xfrm>
              <a:off x="4803775" y="2364830"/>
              <a:ext cx="493713" cy="1196975"/>
            </a:xfrm>
            <a:custGeom>
              <a:avLst/>
              <a:gdLst>
                <a:gd name="T0" fmla="*/ 647 w 647"/>
                <a:gd name="T1" fmla="*/ 10 h 1420"/>
                <a:gd name="T2" fmla="*/ 625 w 647"/>
                <a:gd name="T3" fmla="*/ 0 h 1420"/>
                <a:gd name="T4" fmla="*/ 312 w 647"/>
                <a:gd name="T5" fmla="*/ 705 h 1420"/>
                <a:gd name="T6" fmla="*/ 0 w 647"/>
                <a:gd name="T7" fmla="*/ 1410 h 1420"/>
                <a:gd name="T8" fmla="*/ 22 w 647"/>
                <a:gd name="T9" fmla="*/ 1420 h 1420"/>
                <a:gd name="T10" fmla="*/ 334 w 647"/>
                <a:gd name="T11" fmla="*/ 715 h 1420"/>
                <a:gd name="T12" fmla="*/ 647 w 647"/>
                <a:gd name="T13" fmla="*/ 10 h 1420"/>
              </a:gdLst>
              <a:ahLst/>
              <a:cxnLst>
                <a:cxn ang="0">
                  <a:pos x="T0" y="T1"/>
                </a:cxn>
                <a:cxn ang="0">
                  <a:pos x="T2" y="T3"/>
                </a:cxn>
                <a:cxn ang="0">
                  <a:pos x="T4" y="T5"/>
                </a:cxn>
                <a:cxn ang="0">
                  <a:pos x="T6" y="T7"/>
                </a:cxn>
                <a:cxn ang="0">
                  <a:pos x="T8" y="T9"/>
                </a:cxn>
                <a:cxn ang="0">
                  <a:pos x="T10" y="T11"/>
                </a:cxn>
                <a:cxn ang="0">
                  <a:pos x="T12" y="T13"/>
                </a:cxn>
              </a:cxnLst>
              <a:rect l="0" t="0" r="r" b="b"/>
              <a:pathLst>
                <a:path w="647" h="1420">
                  <a:moveTo>
                    <a:pt x="647" y="10"/>
                  </a:moveTo>
                  <a:lnTo>
                    <a:pt x="625" y="0"/>
                  </a:lnTo>
                  <a:lnTo>
                    <a:pt x="312" y="705"/>
                  </a:lnTo>
                  <a:lnTo>
                    <a:pt x="0" y="1410"/>
                  </a:lnTo>
                  <a:lnTo>
                    <a:pt x="22" y="1420"/>
                  </a:lnTo>
                  <a:lnTo>
                    <a:pt x="334" y="715"/>
                  </a:lnTo>
                  <a:lnTo>
                    <a:pt x="647"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9" name="Rectangle 200">
              <a:extLst>
                <a:ext uri="{FF2B5EF4-FFF2-40B4-BE49-F238E27FC236}">
                  <a16:creationId xmlns:a16="http://schemas.microsoft.com/office/drawing/2014/main" id="{10D03C2A-827F-F44B-8CDB-B2EAAD706B77}"/>
                </a:ext>
              </a:extLst>
            </p:cNvPr>
            <p:cNvSpPr>
              <a:spLocks noChangeArrowheads="1"/>
            </p:cNvSpPr>
            <p:nvPr/>
          </p:nvSpPr>
          <p:spPr bwMode="auto">
            <a:xfrm>
              <a:off x="3189288" y="3849143"/>
              <a:ext cx="184150" cy="1047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0" name="Freeform 201">
              <a:extLst>
                <a:ext uri="{FF2B5EF4-FFF2-40B4-BE49-F238E27FC236}">
                  <a16:creationId xmlns:a16="http://schemas.microsoft.com/office/drawing/2014/main" id="{D2301E35-C6F9-F140-BA12-8E2264224C62}"/>
                </a:ext>
              </a:extLst>
            </p:cNvPr>
            <p:cNvSpPr>
              <a:spLocks/>
            </p:cNvSpPr>
            <p:nvPr/>
          </p:nvSpPr>
          <p:spPr bwMode="auto">
            <a:xfrm>
              <a:off x="2357438" y="4036468"/>
              <a:ext cx="80962" cy="82550"/>
            </a:xfrm>
            <a:custGeom>
              <a:avLst/>
              <a:gdLst>
                <a:gd name="T0" fmla="*/ 0 w 105"/>
                <a:gd name="T1" fmla="*/ 95 h 99"/>
                <a:gd name="T2" fmla="*/ 3 w 105"/>
                <a:gd name="T3" fmla="*/ 78 h 99"/>
                <a:gd name="T4" fmla="*/ 8 w 105"/>
                <a:gd name="T5" fmla="*/ 59 h 99"/>
                <a:gd name="T6" fmla="*/ 17 w 105"/>
                <a:gd name="T7" fmla="*/ 43 h 99"/>
                <a:gd name="T8" fmla="*/ 30 w 105"/>
                <a:gd name="T9" fmla="*/ 28 h 99"/>
                <a:gd name="T10" fmla="*/ 45 w 105"/>
                <a:gd name="T11" fmla="*/ 17 h 99"/>
                <a:gd name="T12" fmla="*/ 64 w 105"/>
                <a:gd name="T13" fmla="*/ 8 h 99"/>
                <a:gd name="T14" fmla="*/ 82 w 105"/>
                <a:gd name="T15" fmla="*/ 2 h 99"/>
                <a:gd name="T16" fmla="*/ 104 w 105"/>
                <a:gd name="T17" fmla="*/ 0 h 99"/>
                <a:gd name="T18" fmla="*/ 105 w 105"/>
                <a:gd name="T19" fmla="*/ 24 h 99"/>
                <a:gd name="T20" fmla="*/ 86 w 105"/>
                <a:gd name="T21" fmla="*/ 25 h 99"/>
                <a:gd name="T22" fmla="*/ 72 w 105"/>
                <a:gd name="T23" fmla="*/ 30 h 99"/>
                <a:gd name="T24" fmla="*/ 58 w 105"/>
                <a:gd name="T25" fmla="*/ 37 h 99"/>
                <a:gd name="T26" fmla="*/ 46 w 105"/>
                <a:gd name="T27" fmla="*/ 45 h 99"/>
                <a:gd name="T28" fmla="*/ 36 w 105"/>
                <a:gd name="T29" fmla="*/ 58 h 99"/>
                <a:gd name="T30" fmla="*/ 30 w 105"/>
                <a:gd name="T31" fmla="*/ 69 h 99"/>
                <a:gd name="T32" fmla="*/ 26 w 105"/>
                <a:gd name="T33" fmla="*/ 84 h 99"/>
                <a:gd name="T34" fmla="*/ 23 w 105"/>
                <a:gd name="T35" fmla="*/ 99 h 99"/>
                <a:gd name="T36" fmla="*/ 0 w 105"/>
                <a:gd name="T37"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99">
                  <a:moveTo>
                    <a:pt x="0" y="95"/>
                  </a:moveTo>
                  <a:lnTo>
                    <a:pt x="3" y="78"/>
                  </a:lnTo>
                  <a:lnTo>
                    <a:pt x="8" y="59"/>
                  </a:lnTo>
                  <a:lnTo>
                    <a:pt x="17" y="43"/>
                  </a:lnTo>
                  <a:lnTo>
                    <a:pt x="30" y="28"/>
                  </a:lnTo>
                  <a:lnTo>
                    <a:pt x="45" y="17"/>
                  </a:lnTo>
                  <a:lnTo>
                    <a:pt x="64" y="8"/>
                  </a:lnTo>
                  <a:lnTo>
                    <a:pt x="82" y="2"/>
                  </a:lnTo>
                  <a:lnTo>
                    <a:pt x="104" y="0"/>
                  </a:lnTo>
                  <a:lnTo>
                    <a:pt x="105" y="24"/>
                  </a:lnTo>
                  <a:lnTo>
                    <a:pt x="86" y="25"/>
                  </a:lnTo>
                  <a:lnTo>
                    <a:pt x="72" y="30"/>
                  </a:lnTo>
                  <a:lnTo>
                    <a:pt x="58" y="37"/>
                  </a:lnTo>
                  <a:lnTo>
                    <a:pt x="46" y="45"/>
                  </a:lnTo>
                  <a:lnTo>
                    <a:pt x="36" y="58"/>
                  </a:lnTo>
                  <a:lnTo>
                    <a:pt x="30" y="69"/>
                  </a:lnTo>
                  <a:lnTo>
                    <a:pt x="26" y="84"/>
                  </a:lnTo>
                  <a:lnTo>
                    <a:pt x="23" y="99"/>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1" name="Freeform 202">
              <a:extLst>
                <a:ext uri="{FF2B5EF4-FFF2-40B4-BE49-F238E27FC236}">
                  <a16:creationId xmlns:a16="http://schemas.microsoft.com/office/drawing/2014/main" id="{396B61F6-A5FE-B74A-B6A7-5736158F74BE}"/>
                </a:ext>
              </a:extLst>
            </p:cNvPr>
            <p:cNvSpPr>
              <a:spLocks/>
            </p:cNvSpPr>
            <p:nvPr/>
          </p:nvSpPr>
          <p:spPr bwMode="auto">
            <a:xfrm>
              <a:off x="2436813" y="4034880"/>
              <a:ext cx="17462" cy="22225"/>
            </a:xfrm>
            <a:custGeom>
              <a:avLst/>
              <a:gdLst>
                <a:gd name="T0" fmla="*/ 0 w 13"/>
                <a:gd name="T1" fmla="*/ 1 h 25"/>
                <a:gd name="T2" fmla="*/ 11 w 13"/>
                <a:gd name="T3" fmla="*/ 0 h 25"/>
                <a:gd name="T4" fmla="*/ 13 w 13"/>
                <a:gd name="T5" fmla="*/ 24 h 25"/>
                <a:gd name="T6" fmla="*/ 1 w 13"/>
                <a:gd name="T7" fmla="*/ 25 h 25"/>
                <a:gd name="T8" fmla="*/ 0 w 13"/>
                <a:gd name="T9" fmla="*/ 1 h 25"/>
              </a:gdLst>
              <a:ahLst/>
              <a:cxnLst>
                <a:cxn ang="0">
                  <a:pos x="T0" y="T1"/>
                </a:cxn>
                <a:cxn ang="0">
                  <a:pos x="T2" y="T3"/>
                </a:cxn>
                <a:cxn ang="0">
                  <a:pos x="T4" y="T5"/>
                </a:cxn>
                <a:cxn ang="0">
                  <a:pos x="T6" y="T7"/>
                </a:cxn>
                <a:cxn ang="0">
                  <a:pos x="T8" y="T9"/>
                </a:cxn>
              </a:cxnLst>
              <a:rect l="0" t="0" r="r" b="b"/>
              <a:pathLst>
                <a:path w="13" h="25">
                  <a:moveTo>
                    <a:pt x="0" y="1"/>
                  </a:moveTo>
                  <a:lnTo>
                    <a:pt x="11" y="0"/>
                  </a:lnTo>
                  <a:lnTo>
                    <a:pt x="13" y="24"/>
                  </a:lnTo>
                  <a:lnTo>
                    <a:pt x="1" y="25"/>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2" name="Freeform 203">
              <a:extLst>
                <a:ext uri="{FF2B5EF4-FFF2-40B4-BE49-F238E27FC236}">
                  <a16:creationId xmlns:a16="http://schemas.microsoft.com/office/drawing/2014/main" id="{75CF1954-275B-A04F-846B-3076B8A375D2}"/>
                </a:ext>
              </a:extLst>
            </p:cNvPr>
            <p:cNvSpPr>
              <a:spLocks/>
            </p:cNvSpPr>
            <p:nvPr/>
          </p:nvSpPr>
          <p:spPr bwMode="auto">
            <a:xfrm>
              <a:off x="2357438" y="4112668"/>
              <a:ext cx="17462" cy="15875"/>
            </a:xfrm>
            <a:custGeom>
              <a:avLst/>
              <a:gdLst>
                <a:gd name="T0" fmla="*/ 1 w 24"/>
                <a:gd name="T1" fmla="*/ 0 h 15"/>
                <a:gd name="T2" fmla="*/ 0 w 24"/>
                <a:gd name="T3" fmla="*/ 12 h 15"/>
                <a:gd name="T4" fmla="*/ 23 w 24"/>
                <a:gd name="T5" fmla="*/ 15 h 15"/>
                <a:gd name="T6" fmla="*/ 24 w 24"/>
                <a:gd name="T7" fmla="*/ 4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lnTo>
                    <a:pt x="0" y="12"/>
                  </a:lnTo>
                  <a:lnTo>
                    <a:pt x="23" y="15"/>
                  </a:lnTo>
                  <a:lnTo>
                    <a:pt x="24" y="4"/>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3" name="Freeform 204">
              <a:extLst>
                <a:ext uri="{FF2B5EF4-FFF2-40B4-BE49-F238E27FC236}">
                  <a16:creationId xmlns:a16="http://schemas.microsoft.com/office/drawing/2014/main" id="{FE315721-327B-CA4A-BA84-4BC7B1578F05}"/>
                </a:ext>
              </a:extLst>
            </p:cNvPr>
            <p:cNvSpPr>
              <a:spLocks/>
            </p:cNvSpPr>
            <p:nvPr/>
          </p:nvSpPr>
          <p:spPr bwMode="auto">
            <a:xfrm>
              <a:off x="2357438" y="3972968"/>
              <a:ext cx="80962" cy="82550"/>
            </a:xfrm>
            <a:custGeom>
              <a:avLst/>
              <a:gdLst>
                <a:gd name="T0" fmla="*/ 103 w 105"/>
                <a:gd name="T1" fmla="*/ 98 h 98"/>
                <a:gd name="T2" fmla="*/ 84 w 105"/>
                <a:gd name="T3" fmla="*/ 97 h 98"/>
                <a:gd name="T4" fmla="*/ 63 w 105"/>
                <a:gd name="T5" fmla="*/ 92 h 98"/>
                <a:gd name="T6" fmla="*/ 45 w 105"/>
                <a:gd name="T7" fmla="*/ 83 h 98"/>
                <a:gd name="T8" fmla="*/ 31 w 105"/>
                <a:gd name="T9" fmla="*/ 70 h 98"/>
                <a:gd name="T10" fmla="*/ 18 w 105"/>
                <a:gd name="T11" fmla="*/ 57 h 98"/>
                <a:gd name="T12" fmla="*/ 8 w 105"/>
                <a:gd name="T13" fmla="*/ 39 h 98"/>
                <a:gd name="T14" fmla="*/ 3 w 105"/>
                <a:gd name="T15" fmla="*/ 23 h 98"/>
                <a:gd name="T16" fmla="*/ 0 w 105"/>
                <a:gd name="T17" fmla="*/ 4 h 98"/>
                <a:gd name="T18" fmla="*/ 23 w 105"/>
                <a:gd name="T19" fmla="*/ 0 h 98"/>
                <a:gd name="T20" fmla="*/ 26 w 105"/>
                <a:gd name="T21" fmla="*/ 17 h 98"/>
                <a:gd name="T22" fmla="*/ 30 w 105"/>
                <a:gd name="T23" fmla="*/ 29 h 98"/>
                <a:gd name="T24" fmla="*/ 38 w 105"/>
                <a:gd name="T25" fmla="*/ 42 h 98"/>
                <a:gd name="T26" fmla="*/ 48 w 105"/>
                <a:gd name="T27" fmla="*/ 53 h 98"/>
                <a:gd name="T28" fmla="*/ 59 w 105"/>
                <a:gd name="T29" fmla="*/ 64 h 98"/>
                <a:gd name="T30" fmla="*/ 73 w 105"/>
                <a:gd name="T31" fmla="*/ 70 h 98"/>
                <a:gd name="T32" fmla="*/ 89 w 105"/>
                <a:gd name="T33" fmla="*/ 74 h 98"/>
                <a:gd name="T34" fmla="*/ 105 w 105"/>
                <a:gd name="T35" fmla="*/ 75 h 98"/>
                <a:gd name="T36" fmla="*/ 103 w 105"/>
                <a:gd name="T3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98">
                  <a:moveTo>
                    <a:pt x="103" y="98"/>
                  </a:moveTo>
                  <a:lnTo>
                    <a:pt x="84" y="97"/>
                  </a:lnTo>
                  <a:lnTo>
                    <a:pt x="63" y="92"/>
                  </a:lnTo>
                  <a:lnTo>
                    <a:pt x="45" y="83"/>
                  </a:lnTo>
                  <a:lnTo>
                    <a:pt x="31" y="70"/>
                  </a:lnTo>
                  <a:lnTo>
                    <a:pt x="18" y="57"/>
                  </a:lnTo>
                  <a:lnTo>
                    <a:pt x="8" y="39"/>
                  </a:lnTo>
                  <a:lnTo>
                    <a:pt x="3" y="23"/>
                  </a:lnTo>
                  <a:lnTo>
                    <a:pt x="0" y="4"/>
                  </a:lnTo>
                  <a:lnTo>
                    <a:pt x="23" y="0"/>
                  </a:lnTo>
                  <a:lnTo>
                    <a:pt x="26" y="17"/>
                  </a:lnTo>
                  <a:lnTo>
                    <a:pt x="30" y="29"/>
                  </a:lnTo>
                  <a:lnTo>
                    <a:pt x="38" y="42"/>
                  </a:lnTo>
                  <a:lnTo>
                    <a:pt x="48" y="53"/>
                  </a:lnTo>
                  <a:lnTo>
                    <a:pt x="59" y="64"/>
                  </a:lnTo>
                  <a:lnTo>
                    <a:pt x="73" y="70"/>
                  </a:lnTo>
                  <a:lnTo>
                    <a:pt x="89" y="74"/>
                  </a:lnTo>
                  <a:lnTo>
                    <a:pt x="105" y="75"/>
                  </a:lnTo>
                  <a:lnTo>
                    <a:pt x="103" y="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4" name="Freeform 205">
              <a:extLst>
                <a:ext uri="{FF2B5EF4-FFF2-40B4-BE49-F238E27FC236}">
                  <a16:creationId xmlns:a16="http://schemas.microsoft.com/office/drawing/2014/main" id="{0C27172B-0CC7-A64C-A61F-578403BFEE11}"/>
                </a:ext>
              </a:extLst>
            </p:cNvPr>
            <p:cNvSpPr>
              <a:spLocks/>
            </p:cNvSpPr>
            <p:nvPr/>
          </p:nvSpPr>
          <p:spPr bwMode="auto">
            <a:xfrm>
              <a:off x="2357438" y="3960268"/>
              <a:ext cx="17462" cy="15875"/>
            </a:xfrm>
            <a:custGeom>
              <a:avLst/>
              <a:gdLst>
                <a:gd name="T0" fmla="*/ 1 w 24"/>
                <a:gd name="T1" fmla="*/ 15 h 15"/>
                <a:gd name="T2" fmla="*/ 0 w 24"/>
                <a:gd name="T3" fmla="*/ 4 h 15"/>
                <a:gd name="T4" fmla="*/ 23 w 24"/>
                <a:gd name="T5" fmla="*/ 0 h 15"/>
                <a:gd name="T6" fmla="*/ 24 w 24"/>
                <a:gd name="T7" fmla="*/ 11 h 15"/>
                <a:gd name="T8" fmla="*/ 1 w 24"/>
                <a:gd name="T9" fmla="*/ 15 h 15"/>
              </a:gdLst>
              <a:ahLst/>
              <a:cxnLst>
                <a:cxn ang="0">
                  <a:pos x="T0" y="T1"/>
                </a:cxn>
                <a:cxn ang="0">
                  <a:pos x="T2" y="T3"/>
                </a:cxn>
                <a:cxn ang="0">
                  <a:pos x="T4" y="T5"/>
                </a:cxn>
                <a:cxn ang="0">
                  <a:pos x="T6" y="T7"/>
                </a:cxn>
                <a:cxn ang="0">
                  <a:pos x="T8" y="T9"/>
                </a:cxn>
              </a:cxnLst>
              <a:rect l="0" t="0" r="r" b="b"/>
              <a:pathLst>
                <a:path w="24" h="15">
                  <a:moveTo>
                    <a:pt x="1" y="15"/>
                  </a:moveTo>
                  <a:lnTo>
                    <a:pt x="0" y="4"/>
                  </a:lnTo>
                  <a:lnTo>
                    <a:pt x="23" y="0"/>
                  </a:lnTo>
                  <a:lnTo>
                    <a:pt x="24" y="11"/>
                  </a:lnTo>
                  <a:lnTo>
                    <a:pt x="1"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5" name="Freeform 206">
              <a:extLst>
                <a:ext uri="{FF2B5EF4-FFF2-40B4-BE49-F238E27FC236}">
                  <a16:creationId xmlns:a16="http://schemas.microsoft.com/office/drawing/2014/main" id="{1AB1C1E8-8917-B040-89D2-2DF164904985}"/>
                </a:ext>
              </a:extLst>
            </p:cNvPr>
            <p:cNvSpPr>
              <a:spLocks/>
            </p:cNvSpPr>
            <p:nvPr/>
          </p:nvSpPr>
          <p:spPr bwMode="auto">
            <a:xfrm>
              <a:off x="2435225" y="4036468"/>
              <a:ext cx="15875" cy="20637"/>
            </a:xfrm>
            <a:custGeom>
              <a:avLst/>
              <a:gdLst>
                <a:gd name="T0" fmla="*/ 0 w 14"/>
                <a:gd name="T1" fmla="*/ 23 h 24"/>
                <a:gd name="T2" fmla="*/ 11 w 14"/>
                <a:gd name="T3" fmla="*/ 24 h 24"/>
                <a:gd name="T4" fmla="*/ 14 w 14"/>
                <a:gd name="T5" fmla="*/ 2 h 24"/>
                <a:gd name="T6" fmla="*/ 2 w 14"/>
                <a:gd name="T7" fmla="*/ 0 h 24"/>
                <a:gd name="T8" fmla="*/ 0 w 14"/>
                <a:gd name="T9" fmla="*/ 23 h 24"/>
              </a:gdLst>
              <a:ahLst/>
              <a:cxnLst>
                <a:cxn ang="0">
                  <a:pos x="T0" y="T1"/>
                </a:cxn>
                <a:cxn ang="0">
                  <a:pos x="T2" y="T3"/>
                </a:cxn>
                <a:cxn ang="0">
                  <a:pos x="T4" y="T5"/>
                </a:cxn>
                <a:cxn ang="0">
                  <a:pos x="T6" y="T7"/>
                </a:cxn>
                <a:cxn ang="0">
                  <a:pos x="T8" y="T9"/>
                </a:cxn>
              </a:cxnLst>
              <a:rect l="0" t="0" r="r" b="b"/>
              <a:pathLst>
                <a:path w="14" h="24">
                  <a:moveTo>
                    <a:pt x="0" y="23"/>
                  </a:moveTo>
                  <a:lnTo>
                    <a:pt x="11" y="24"/>
                  </a:lnTo>
                  <a:lnTo>
                    <a:pt x="14" y="2"/>
                  </a:lnTo>
                  <a:lnTo>
                    <a:pt x="2" y="0"/>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6" name="Rectangle 207">
              <a:extLst>
                <a:ext uri="{FF2B5EF4-FFF2-40B4-BE49-F238E27FC236}">
                  <a16:creationId xmlns:a16="http://schemas.microsoft.com/office/drawing/2014/main" id="{7730C5A9-03A7-5A48-8E8E-3465386F6C31}"/>
                </a:ext>
              </a:extLst>
            </p:cNvPr>
            <p:cNvSpPr>
              <a:spLocks noChangeArrowheads="1"/>
            </p:cNvSpPr>
            <p:nvPr/>
          </p:nvSpPr>
          <p:spPr bwMode="auto">
            <a:xfrm>
              <a:off x="2289175" y="3872955"/>
              <a:ext cx="163513" cy="101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7" name="Rectangle 208">
              <a:extLst>
                <a:ext uri="{FF2B5EF4-FFF2-40B4-BE49-F238E27FC236}">
                  <a16:creationId xmlns:a16="http://schemas.microsoft.com/office/drawing/2014/main" id="{CC2337E1-ED22-0843-8ECF-D04F4C4D2775}"/>
                </a:ext>
              </a:extLst>
            </p:cNvPr>
            <p:cNvSpPr>
              <a:spLocks noChangeArrowheads="1"/>
            </p:cNvSpPr>
            <p:nvPr/>
          </p:nvSpPr>
          <p:spPr bwMode="auto">
            <a:xfrm>
              <a:off x="2289175" y="4109493"/>
              <a:ext cx="163513" cy="101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8" name="Freeform 209">
              <a:extLst>
                <a:ext uri="{FF2B5EF4-FFF2-40B4-BE49-F238E27FC236}">
                  <a16:creationId xmlns:a16="http://schemas.microsoft.com/office/drawing/2014/main" id="{19D8DF10-D699-B244-B853-EFEFE044ADB2}"/>
                </a:ext>
              </a:extLst>
            </p:cNvPr>
            <p:cNvSpPr>
              <a:spLocks/>
            </p:cNvSpPr>
            <p:nvPr/>
          </p:nvSpPr>
          <p:spPr bwMode="auto">
            <a:xfrm>
              <a:off x="3041650" y="3850730"/>
              <a:ext cx="73025" cy="58738"/>
            </a:xfrm>
            <a:custGeom>
              <a:avLst/>
              <a:gdLst>
                <a:gd name="T0" fmla="*/ 13 w 93"/>
                <a:gd name="T1" fmla="*/ 0 h 69"/>
                <a:gd name="T2" fmla="*/ 0 w 93"/>
                <a:gd name="T3" fmla="*/ 20 h 69"/>
                <a:gd name="T4" fmla="*/ 80 w 93"/>
                <a:gd name="T5" fmla="*/ 69 h 69"/>
                <a:gd name="T6" fmla="*/ 93 w 93"/>
                <a:gd name="T7" fmla="*/ 49 h 69"/>
                <a:gd name="T8" fmla="*/ 13 w 93"/>
                <a:gd name="T9" fmla="*/ 0 h 69"/>
              </a:gdLst>
              <a:ahLst/>
              <a:cxnLst>
                <a:cxn ang="0">
                  <a:pos x="T0" y="T1"/>
                </a:cxn>
                <a:cxn ang="0">
                  <a:pos x="T2" y="T3"/>
                </a:cxn>
                <a:cxn ang="0">
                  <a:pos x="T4" y="T5"/>
                </a:cxn>
                <a:cxn ang="0">
                  <a:pos x="T6" y="T7"/>
                </a:cxn>
                <a:cxn ang="0">
                  <a:pos x="T8" y="T9"/>
                </a:cxn>
              </a:cxnLst>
              <a:rect l="0" t="0" r="r" b="b"/>
              <a:pathLst>
                <a:path w="93" h="69">
                  <a:moveTo>
                    <a:pt x="13" y="0"/>
                  </a:moveTo>
                  <a:lnTo>
                    <a:pt x="0" y="20"/>
                  </a:lnTo>
                  <a:lnTo>
                    <a:pt x="80" y="69"/>
                  </a:lnTo>
                  <a:lnTo>
                    <a:pt x="93" y="49"/>
                  </a:lnTo>
                  <a:lnTo>
                    <a:pt x="13"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9" name="Freeform 210">
              <a:extLst>
                <a:ext uri="{FF2B5EF4-FFF2-40B4-BE49-F238E27FC236}">
                  <a16:creationId xmlns:a16="http://schemas.microsoft.com/office/drawing/2014/main" id="{EE4883D8-F919-0F4E-A395-A467EEB9F48A}"/>
                </a:ext>
              </a:extLst>
            </p:cNvPr>
            <p:cNvSpPr>
              <a:spLocks/>
            </p:cNvSpPr>
            <p:nvPr/>
          </p:nvSpPr>
          <p:spPr bwMode="auto">
            <a:xfrm>
              <a:off x="3035300" y="3845968"/>
              <a:ext cx="19050" cy="22225"/>
            </a:xfrm>
            <a:custGeom>
              <a:avLst/>
              <a:gdLst>
                <a:gd name="T0" fmla="*/ 23 w 23"/>
                <a:gd name="T1" fmla="*/ 6 h 26"/>
                <a:gd name="T2" fmla="*/ 12 w 23"/>
                <a:gd name="T3" fmla="*/ 0 h 26"/>
                <a:gd name="T4" fmla="*/ 0 w 23"/>
                <a:gd name="T5" fmla="*/ 20 h 26"/>
                <a:gd name="T6" fmla="*/ 10 w 23"/>
                <a:gd name="T7" fmla="*/ 26 h 26"/>
                <a:gd name="T8" fmla="*/ 23 w 23"/>
                <a:gd name="T9" fmla="*/ 6 h 26"/>
              </a:gdLst>
              <a:ahLst/>
              <a:cxnLst>
                <a:cxn ang="0">
                  <a:pos x="T0" y="T1"/>
                </a:cxn>
                <a:cxn ang="0">
                  <a:pos x="T2" y="T3"/>
                </a:cxn>
                <a:cxn ang="0">
                  <a:pos x="T4" y="T5"/>
                </a:cxn>
                <a:cxn ang="0">
                  <a:pos x="T6" y="T7"/>
                </a:cxn>
                <a:cxn ang="0">
                  <a:pos x="T8" y="T9"/>
                </a:cxn>
              </a:cxnLst>
              <a:rect l="0" t="0" r="r" b="b"/>
              <a:pathLst>
                <a:path w="23" h="26">
                  <a:moveTo>
                    <a:pt x="23" y="6"/>
                  </a:moveTo>
                  <a:lnTo>
                    <a:pt x="12" y="0"/>
                  </a:lnTo>
                  <a:lnTo>
                    <a:pt x="0" y="20"/>
                  </a:lnTo>
                  <a:lnTo>
                    <a:pt x="10" y="26"/>
                  </a:lnTo>
                  <a:lnTo>
                    <a:pt x="23" y="6"/>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0" name="Freeform 211">
              <a:extLst>
                <a:ext uri="{FF2B5EF4-FFF2-40B4-BE49-F238E27FC236}">
                  <a16:creationId xmlns:a16="http://schemas.microsoft.com/office/drawing/2014/main" id="{F8602D5D-3C64-AE47-831C-7D5798158BD0}"/>
                </a:ext>
              </a:extLst>
            </p:cNvPr>
            <p:cNvSpPr>
              <a:spLocks/>
            </p:cNvSpPr>
            <p:nvPr/>
          </p:nvSpPr>
          <p:spPr bwMode="auto">
            <a:xfrm>
              <a:off x="2960688" y="3799930"/>
              <a:ext cx="93662" cy="68263"/>
            </a:xfrm>
            <a:custGeom>
              <a:avLst/>
              <a:gdLst>
                <a:gd name="T0" fmla="*/ 108 w 121"/>
                <a:gd name="T1" fmla="*/ 80 h 80"/>
                <a:gd name="T2" fmla="*/ 121 w 121"/>
                <a:gd name="T3" fmla="*/ 60 h 80"/>
                <a:gd name="T4" fmla="*/ 13 w 121"/>
                <a:gd name="T5" fmla="*/ 0 h 80"/>
                <a:gd name="T6" fmla="*/ 0 w 121"/>
                <a:gd name="T7" fmla="*/ 20 h 80"/>
                <a:gd name="T8" fmla="*/ 108 w 121"/>
                <a:gd name="T9" fmla="*/ 80 h 80"/>
              </a:gdLst>
              <a:ahLst/>
              <a:cxnLst>
                <a:cxn ang="0">
                  <a:pos x="T0" y="T1"/>
                </a:cxn>
                <a:cxn ang="0">
                  <a:pos x="T2" y="T3"/>
                </a:cxn>
                <a:cxn ang="0">
                  <a:pos x="T4" y="T5"/>
                </a:cxn>
                <a:cxn ang="0">
                  <a:pos x="T6" y="T7"/>
                </a:cxn>
                <a:cxn ang="0">
                  <a:pos x="T8" y="T9"/>
                </a:cxn>
              </a:cxnLst>
              <a:rect l="0" t="0" r="r" b="b"/>
              <a:pathLst>
                <a:path w="121" h="80">
                  <a:moveTo>
                    <a:pt x="108" y="80"/>
                  </a:moveTo>
                  <a:lnTo>
                    <a:pt x="121" y="60"/>
                  </a:lnTo>
                  <a:lnTo>
                    <a:pt x="13" y="0"/>
                  </a:lnTo>
                  <a:lnTo>
                    <a:pt x="0" y="20"/>
                  </a:lnTo>
                  <a:lnTo>
                    <a:pt x="108" y="8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1" name="Freeform 212">
              <a:extLst>
                <a:ext uri="{FF2B5EF4-FFF2-40B4-BE49-F238E27FC236}">
                  <a16:creationId xmlns:a16="http://schemas.microsoft.com/office/drawing/2014/main" id="{75760BD8-6F09-CE4F-A67A-92F118BADF1F}"/>
                </a:ext>
              </a:extLst>
            </p:cNvPr>
            <p:cNvSpPr>
              <a:spLocks/>
            </p:cNvSpPr>
            <p:nvPr/>
          </p:nvSpPr>
          <p:spPr bwMode="auto">
            <a:xfrm>
              <a:off x="3043238" y="3850730"/>
              <a:ext cx="19050" cy="22225"/>
            </a:xfrm>
            <a:custGeom>
              <a:avLst/>
              <a:gdLst>
                <a:gd name="T0" fmla="*/ 0 w 23"/>
                <a:gd name="T1" fmla="*/ 20 h 25"/>
                <a:gd name="T2" fmla="*/ 10 w 23"/>
                <a:gd name="T3" fmla="*/ 25 h 25"/>
                <a:gd name="T4" fmla="*/ 23 w 23"/>
                <a:gd name="T5" fmla="*/ 5 h 25"/>
                <a:gd name="T6" fmla="*/ 13 w 23"/>
                <a:gd name="T7" fmla="*/ 0 h 25"/>
                <a:gd name="T8" fmla="*/ 0 w 23"/>
                <a:gd name="T9" fmla="*/ 20 h 25"/>
              </a:gdLst>
              <a:ahLst/>
              <a:cxnLst>
                <a:cxn ang="0">
                  <a:pos x="T0" y="T1"/>
                </a:cxn>
                <a:cxn ang="0">
                  <a:pos x="T2" y="T3"/>
                </a:cxn>
                <a:cxn ang="0">
                  <a:pos x="T4" y="T5"/>
                </a:cxn>
                <a:cxn ang="0">
                  <a:pos x="T6" y="T7"/>
                </a:cxn>
                <a:cxn ang="0">
                  <a:pos x="T8" y="T9"/>
                </a:cxn>
              </a:cxnLst>
              <a:rect l="0" t="0" r="r" b="b"/>
              <a:pathLst>
                <a:path w="23" h="25">
                  <a:moveTo>
                    <a:pt x="0" y="20"/>
                  </a:moveTo>
                  <a:lnTo>
                    <a:pt x="10" y="25"/>
                  </a:lnTo>
                  <a:lnTo>
                    <a:pt x="23" y="5"/>
                  </a:lnTo>
                  <a:lnTo>
                    <a:pt x="13" y="0"/>
                  </a:lnTo>
                  <a:lnTo>
                    <a:pt x="0" y="2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2" name="Freeform 213">
              <a:extLst>
                <a:ext uri="{FF2B5EF4-FFF2-40B4-BE49-F238E27FC236}">
                  <a16:creationId xmlns:a16="http://schemas.microsoft.com/office/drawing/2014/main" id="{E65D76E7-8EAE-4B4D-AFBC-0D813E853627}"/>
                </a:ext>
              </a:extLst>
            </p:cNvPr>
            <p:cNvSpPr>
              <a:spLocks/>
            </p:cNvSpPr>
            <p:nvPr/>
          </p:nvSpPr>
          <p:spPr bwMode="auto">
            <a:xfrm>
              <a:off x="2960688" y="3857080"/>
              <a:ext cx="87312" cy="71438"/>
            </a:xfrm>
            <a:custGeom>
              <a:avLst/>
              <a:gdLst>
                <a:gd name="T0" fmla="*/ 113 w 113"/>
                <a:gd name="T1" fmla="*/ 20 h 83"/>
                <a:gd name="T2" fmla="*/ 100 w 113"/>
                <a:gd name="T3" fmla="*/ 0 h 83"/>
                <a:gd name="T4" fmla="*/ 0 w 113"/>
                <a:gd name="T5" fmla="*/ 63 h 83"/>
                <a:gd name="T6" fmla="*/ 13 w 113"/>
                <a:gd name="T7" fmla="*/ 83 h 83"/>
                <a:gd name="T8" fmla="*/ 113 w 113"/>
                <a:gd name="T9" fmla="*/ 20 h 83"/>
              </a:gdLst>
              <a:ahLst/>
              <a:cxnLst>
                <a:cxn ang="0">
                  <a:pos x="T0" y="T1"/>
                </a:cxn>
                <a:cxn ang="0">
                  <a:pos x="T2" y="T3"/>
                </a:cxn>
                <a:cxn ang="0">
                  <a:pos x="T4" y="T5"/>
                </a:cxn>
                <a:cxn ang="0">
                  <a:pos x="T6" y="T7"/>
                </a:cxn>
                <a:cxn ang="0">
                  <a:pos x="T8" y="T9"/>
                </a:cxn>
              </a:cxnLst>
              <a:rect l="0" t="0" r="r" b="b"/>
              <a:pathLst>
                <a:path w="113" h="83">
                  <a:moveTo>
                    <a:pt x="113" y="20"/>
                  </a:moveTo>
                  <a:lnTo>
                    <a:pt x="100" y="0"/>
                  </a:lnTo>
                  <a:lnTo>
                    <a:pt x="0" y="63"/>
                  </a:lnTo>
                  <a:lnTo>
                    <a:pt x="13" y="83"/>
                  </a:lnTo>
                  <a:lnTo>
                    <a:pt x="113" y="2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3" name="Freeform 214">
              <a:extLst>
                <a:ext uri="{FF2B5EF4-FFF2-40B4-BE49-F238E27FC236}">
                  <a16:creationId xmlns:a16="http://schemas.microsoft.com/office/drawing/2014/main" id="{6B6120AF-4063-F349-8BC9-29E91BE78745}"/>
                </a:ext>
              </a:extLst>
            </p:cNvPr>
            <p:cNvSpPr>
              <a:spLocks/>
            </p:cNvSpPr>
            <p:nvPr/>
          </p:nvSpPr>
          <p:spPr bwMode="auto">
            <a:xfrm>
              <a:off x="2954338" y="3911055"/>
              <a:ext cx="15875" cy="22225"/>
            </a:xfrm>
            <a:custGeom>
              <a:avLst/>
              <a:gdLst>
                <a:gd name="T0" fmla="*/ 23 w 23"/>
                <a:gd name="T1" fmla="*/ 20 h 26"/>
                <a:gd name="T2" fmla="*/ 13 w 23"/>
                <a:gd name="T3" fmla="*/ 26 h 26"/>
                <a:gd name="T4" fmla="*/ 0 w 23"/>
                <a:gd name="T5" fmla="*/ 6 h 26"/>
                <a:gd name="T6" fmla="*/ 10 w 23"/>
                <a:gd name="T7" fmla="*/ 0 h 26"/>
                <a:gd name="T8" fmla="*/ 23 w 23"/>
                <a:gd name="T9" fmla="*/ 20 h 26"/>
              </a:gdLst>
              <a:ahLst/>
              <a:cxnLst>
                <a:cxn ang="0">
                  <a:pos x="T0" y="T1"/>
                </a:cxn>
                <a:cxn ang="0">
                  <a:pos x="T2" y="T3"/>
                </a:cxn>
                <a:cxn ang="0">
                  <a:pos x="T4" y="T5"/>
                </a:cxn>
                <a:cxn ang="0">
                  <a:pos x="T6" y="T7"/>
                </a:cxn>
                <a:cxn ang="0">
                  <a:pos x="T8" y="T9"/>
                </a:cxn>
              </a:cxnLst>
              <a:rect l="0" t="0" r="r" b="b"/>
              <a:pathLst>
                <a:path w="23" h="26">
                  <a:moveTo>
                    <a:pt x="23" y="20"/>
                  </a:moveTo>
                  <a:lnTo>
                    <a:pt x="13" y="26"/>
                  </a:lnTo>
                  <a:lnTo>
                    <a:pt x="0" y="6"/>
                  </a:lnTo>
                  <a:lnTo>
                    <a:pt x="10" y="0"/>
                  </a:lnTo>
                  <a:lnTo>
                    <a:pt x="23" y="2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4" name="Freeform 215">
              <a:extLst>
                <a:ext uri="{FF2B5EF4-FFF2-40B4-BE49-F238E27FC236}">
                  <a16:creationId xmlns:a16="http://schemas.microsoft.com/office/drawing/2014/main" id="{E93BE700-C729-1C4F-BA04-1831D1F9B0C6}"/>
                </a:ext>
              </a:extLst>
            </p:cNvPr>
            <p:cNvSpPr>
              <a:spLocks/>
            </p:cNvSpPr>
            <p:nvPr/>
          </p:nvSpPr>
          <p:spPr bwMode="auto">
            <a:xfrm>
              <a:off x="3038475" y="3853905"/>
              <a:ext cx="17463" cy="22225"/>
            </a:xfrm>
            <a:custGeom>
              <a:avLst/>
              <a:gdLst>
                <a:gd name="T0" fmla="*/ 13 w 23"/>
                <a:gd name="T1" fmla="*/ 26 h 26"/>
                <a:gd name="T2" fmla="*/ 23 w 23"/>
                <a:gd name="T3" fmla="*/ 20 h 26"/>
                <a:gd name="T4" fmla="*/ 10 w 23"/>
                <a:gd name="T5" fmla="*/ 0 h 26"/>
                <a:gd name="T6" fmla="*/ 0 w 23"/>
                <a:gd name="T7" fmla="*/ 6 h 26"/>
                <a:gd name="T8" fmla="*/ 13 w 23"/>
                <a:gd name="T9" fmla="*/ 26 h 26"/>
              </a:gdLst>
              <a:ahLst/>
              <a:cxnLst>
                <a:cxn ang="0">
                  <a:pos x="T0" y="T1"/>
                </a:cxn>
                <a:cxn ang="0">
                  <a:pos x="T2" y="T3"/>
                </a:cxn>
                <a:cxn ang="0">
                  <a:pos x="T4" y="T5"/>
                </a:cxn>
                <a:cxn ang="0">
                  <a:pos x="T6" y="T7"/>
                </a:cxn>
                <a:cxn ang="0">
                  <a:pos x="T8" y="T9"/>
                </a:cxn>
              </a:cxnLst>
              <a:rect l="0" t="0" r="r" b="b"/>
              <a:pathLst>
                <a:path w="23" h="26">
                  <a:moveTo>
                    <a:pt x="13" y="26"/>
                  </a:moveTo>
                  <a:lnTo>
                    <a:pt x="23" y="20"/>
                  </a:lnTo>
                  <a:lnTo>
                    <a:pt x="10" y="0"/>
                  </a:lnTo>
                  <a:lnTo>
                    <a:pt x="0" y="6"/>
                  </a:lnTo>
                  <a:lnTo>
                    <a:pt x="13" y="26"/>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5" name="Freeform 216">
              <a:extLst>
                <a:ext uri="{FF2B5EF4-FFF2-40B4-BE49-F238E27FC236}">
                  <a16:creationId xmlns:a16="http://schemas.microsoft.com/office/drawing/2014/main" id="{802679EF-3FE7-1B41-A513-BD028775587C}"/>
                </a:ext>
              </a:extLst>
            </p:cNvPr>
            <p:cNvSpPr>
              <a:spLocks/>
            </p:cNvSpPr>
            <p:nvPr/>
          </p:nvSpPr>
          <p:spPr bwMode="auto">
            <a:xfrm>
              <a:off x="4400550" y="4014243"/>
              <a:ext cx="44450" cy="36512"/>
            </a:xfrm>
            <a:custGeom>
              <a:avLst/>
              <a:gdLst>
                <a:gd name="T0" fmla="*/ 0 w 59"/>
                <a:gd name="T1" fmla="*/ 21 h 43"/>
                <a:gd name="T2" fmla="*/ 10 w 59"/>
                <a:gd name="T3" fmla="*/ 43 h 43"/>
                <a:gd name="T4" fmla="*/ 59 w 59"/>
                <a:gd name="T5" fmla="*/ 21 h 43"/>
                <a:gd name="T6" fmla="*/ 49 w 59"/>
                <a:gd name="T7" fmla="*/ 0 h 43"/>
                <a:gd name="T8" fmla="*/ 0 w 59"/>
                <a:gd name="T9" fmla="*/ 21 h 43"/>
              </a:gdLst>
              <a:ahLst/>
              <a:cxnLst>
                <a:cxn ang="0">
                  <a:pos x="T0" y="T1"/>
                </a:cxn>
                <a:cxn ang="0">
                  <a:pos x="T2" y="T3"/>
                </a:cxn>
                <a:cxn ang="0">
                  <a:pos x="T4" y="T5"/>
                </a:cxn>
                <a:cxn ang="0">
                  <a:pos x="T6" y="T7"/>
                </a:cxn>
                <a:cxn ang="0">
                  <a:pos x="T8" y="T9"/>
                </a:cxn>
              </a:cxnLst>
              <a:rect l="0" t="0" r="r" b="b"/>
              <a:pathLst>
                <a:path w="59" h="43">
                  <a:moveTo>
                    <a:pt x="0" y="21"/>
                  </a:moveTo>
                  <a:lnTo>
                    <a:pt x="10" y="43"/>
                  </a:lnTo>
                  <a:lnTo>
                    <a:pt x="59" y="21"/>
                  </a:lnTo>
                  <a:lnTo>
                    <a:pt x="49" y="0"/>
                  </a:lnTo>
                  <a:lnTo>
                    <a:pt x="0" y="21"/>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6" name="Freeform 217">
              <a:extLst>
                <a:ext uri="{FF2B5EF4-FFF2-40B4-BE49-F238E27FC236}">
                  <a16:creationId xmlns:a16="http://schemas.microsoft.com/office/drawing/2014/main" id="{BEEE024C-83A9-7547-AB7C-F6C4ABCB0A88}"/>
                </a:ext>
              </a:extLst>
            </p:cNvPr>
            <p:cNvSpPr>
              <a:spLocks/>
            </p:cNvSpPr>
            <p:nvPr/>
          </p:nvSpPr>
          <p:spPr bwMode="auto">
            <a:xfrm>
              <a:off x="4438650" y="3995193"/>
              <a:ext cx="38100" cy="36512"/>
            </a:xfrm>
            <a:custGeom>
              <a:avLst/>
              <a:gdLst>
                <a:gd name="T0" fmla="*/ 0 w 50"/>
                <a:gd name="T1" fmla="*/ 22 h 42"/>
                <a:gd name="T2" fmla="*/ 13 w 50"/>
                <a:gd name="T3" fmla="*/ 42 h 42"/>
                <a:gd name="T4" fmla="*/ 50 w 50"/>
                <a:gd name="T5" fmla="*/ 20 h 42"/>
                <a:gd name="T6" fmla="*/ 37 w 50"/>
                <a:gd name="T7" fmla="*/ 0 h 42"/>
                <a:gd name="T8" fmla="*/ 0 w 50"/>
                <a:gd name="T9" fmla="*/ 22 h 42"/>
              </a:gdLst>
              <a:ahLst/>
              <a:cxnLst>
                <a:cxn ang="0">
                  <a:pos x="T0" y="T1"/>
                </a:cxn>
                <a:cxn ang="0">
                  <a:pos x="T2" y="T3"/>
                </a:cxn>
                <a:cxn ang="0">
                  <a:pos x="T4" y="T5"/>
                </a:cxn>
                <a:cxn ang="0">
                  <a:pos x="T6" y="T7"/>
                </a:cxn>
                <a:cxn ang="0">
                  <a:pos x="T8" y="T9"/>
                </a:cxn>
              </a:cxnLst>
              <a:rect l="0" t="0" r="r" b="b"/>
              <a:pathLst>
                <a:path w="50" h="42">
                  <a:moveTo>
                    <a:pt x="0" y="22"/>
                  </a:moveTo>
                  <a:lnTo>
                    <a:pt x="13" y="42"/>
                  </a:lnTo>
                  <a:lnTo>
                    <a:pt x="50" y="20"/>
                  </a:lnTo>
                  <a:lnTo>
                    <a:pt x="37" y="0"/>
                  </a:lnTo>
                  <a:lnTo>
                    <a:pt x="0" y="22"/>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7" name="Freeform 218">
              <a:extLst>
                <a:ext uri="{FF2B5EF4-FFF2-40B4-BE49-F238E27FC236}">
                  <a16:creationId xmlns:a16="http://schemas.microsoft.com/office/drawing/2014/main" id="{DAD56156-C8C5-464A-B7CE-9B035DF5CF5D}"/>
                </a:ext>
              </a:extLst>
            </p:cNvPr>
            <p:cNvSpPr>
              <a:spLocks/>
            </p:cNvSpPr>
            <p:nvPr/>
          </p:nvSpPr>
          <p:spPr bwMode="auto">
            <a:xfrm>
              <a:off x="4438650" y="4014243"/>
              <a:ext cx="15875" cy="17462"/>
            </a:xfrm>
            <a:custGeom>
              <a:avLst/>
              <a:gdLst>
                <a:gd name="T0" fmla="*/ 12 w 13"/>
                <a:gd name="T1" fmla="*/ 21 h 21"/>
                <a:gd name="T2" fmla="*/ 13 w 13"/>
                <a:gd name="T3" fmla="*/ 20 h 21"/>
                <a:gd name="T4" fmla="*/ 0 w 13"/>
                <a:gd name="T5" fmla="*/ 0 h 21"/>
                <a:gd name="T6" fmla="*/ 2 w 13"/>
                <a:gd name="T7" fmla="*/ 0 h 21"/>
                <a:gd name="T8" fmla="*/ 12 w 13"/>
                <a:gd name="T9" fmla="*/ 21 h 21"/>
              </a:gdLst>
              <a:ahLst/>
              <a:cxnLst>
                <a:cxn ang="0">
                  <a:pos x="T0" y="T1"/>
                </a:cxn>
                <a:cxn ang="0">
                  <a:pos x="T2" y="T3"/>
                </a:cxn>
                <a:cxn ang="0">
                  <a:pos x="T4" y="T5"/>
                </a:cxn>
                <a:cxn ang="0">
                  <a:pos x="T6" y="T7"/>
                </a:cxn>
                <a:cxn ang="0">
                  <a:pos x="T8" y="T9"/>
                </a:cxn>
              </a:cxnLst>
              <a:rect l="0" t="0" r="r" b="b"/>
              <a:pathLst>
                <a:path w="13" h="21">
                  <a:moveTo>
                    <a:pt x="12" y="21"/>
                  </a:moveTo>
                  <a:lnTo>
                    <a:pt x="13" y="20"/>
                  </a:lnTo>
                  <a:lnTo>
                    <a:pt x="0" y="0"/>
                  </a:lnTo>
                  <a:lnTo>
                    <a:pt x="2" y="0"/>
                  </a:lnTo>
                  <a:lnTo>
                    <a:pt x="12" y="21"/>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8" name="Freeform 219">
              <a:extLst>
                <a:ext uri="{FF2B5EF4-FFF2-40B4-BE49-F238E27FC236}">
                  <a16:creationId xmlns:a16="http://schemas.microsoft.com/office/drawing/2014/main" id="{CADFDA59-3A39-A947-8D94-80DF63BE68B0}"/>
                </a:ext>
              </a:extLst>
            </p:cNvPr>
            <p:cNvSpPr>
              <a:spLocks/>
            </p:cNvSpPr>
            <p:nvPr/>
          </p:nvSpPr>
          <p:spPr bwMode="auto">
            <a:xfrm>
              <a:off x="4464050" y="3709443"/>
              <a:ext cx="307975" cy="301625"/>
            </a:xfrm>
            <a:custGeom>
              <a:avLst/>
              <a:gdLst>
                <a:gd name="T0" fmla="*/ 0 w 402"/>
                <a:gd name="T1" fmla="*/ 342 h 359"/>
                <a:gd name="T2" fmla="*/ 16 w 402"/>
                <a:gd name="T3" fmla="*/ 359 h 359"/>
                <a:gd name="T4" fmla="*/ 402 w 402"/>
                <a:gd name="T5" fmla="*/ 18 h 359"/>
                <a:gd name="T6" fmla="*/ 386 w 402"/>
                <a:gd name="T7" fmla="*/ 0 h 359"/>
                <a:gd name="T8" fmla="*/ 0 w 402"/>
                <a:gd name="T9" fmla="*/ 342 h 359"/>
              </a:gdLst>
              <a:ahLst/>
              <a:cxnLst>
                <a:cxn ang="0">
                  <a:pos x="T0" y="T1"/>
                </a:cxn>
                <a:cxn ang="0">
                  <a:pos x="T2" y="T3"/>
                </a:cxn>
                <a:cxn ang="0">
                  <a:pos x="T4" y="T5"/>
                </a:cxn>
                <a:cxn ang="0">
                  <a:pos x="T6" y="T7"/>
                </a:cxn>
                <a:cxn ang="0">
                  <a:pos x="T8" y="T9"/>
                </a:cxn>
              </a:cxnLst>
              <a:rect l="0" t="0" r="r" b="b"/>
              <a:pathLst>
                <a:path w="402" h="359">
                  <a:moveTo>
                    <a:pt x="0" y="342"/>
                  </a:moveTo>
                  <a:lnTo>
                    <a:pt x="16" y="359"/>
                  </a:lnTo>
                  <a:lnTo>
                    <a:pt x="402" y="18"/>
                  </a:lnTo>
                  <a:lnTo>
                    <a:pt x="386" y="0"/>
                  </a:lnTo>
                  <a:lnTo>
                    <a:pt x="0" y="3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29" name="Freeform 220">
              <a:extLst>
                <a:ext uri="{FF2B5EF4-FFF2-40B4-BE49-F238E27FC236}">
                  <a16:creationId xmlns:a16="http://schemas.microsoft.com/office/drawing/2014/main" id="{1A6709E8-D86B-DA4A-9884-A6221D9A119D}"/>
                </a:ext>
              </a:extLst>
            </p:cNvPr>
            <p:cNvSpPr>
              <a:spLocks/>
            </p:cNvSpPr>
            <p:nvPr/>
          </p:nvSpPr>
          <p:spPr bwMode="auto">
            <a:xfrm>
              <a:off x="4464050" y="3995193"/>
              <a:ext cx="17463" cy="17462"/>
            </a:xfrm>
            <a:custGeom>
              <a:avLst/>
              <a:gdLst>
                <a:gd name="T0" fmla="*/ 15 w 16"/>
                <a:gd name="T1" fmla="*/ 20 h 20"/>
                <a:gd name="T2" fmla="*/ 16 w 16"/>
                <a:gd name="T3" fmla="*/ 18 h 20"/>
                <a:gd name="T4" fmla="*/ 0 w 16"/>
                <a:gd name="T5" fmla="*/ 1 h 20"/>
                <a:gd name="T6" fmla="*/ 2 w 16"/>
                <a:gd name="T7" fmla="*/ 0 h 20"/>
                <a:gd name="T8" fmla="*/ 15 w 16"/>
                <a:gd name="T9" fmla="*/ 20 h 20"/>
              </a:gdLst>
              <a:ahLst/>
              <a:cxnLst>
                <a:cxn ang="0">
                  <a:pos x="T0" y="T1"/>
                </a:cxn>
                <a:cxn ang="0">
                  <a:pos x="T2" y="T3"/>
                </a:cxn>
                <a:cxn ang="0">
                  <a:pos x="T4" y="T5"/>
                </a:cxn>
                <a:cxn ang="0">
                  <a:pos x="T6" y="T7"/>
                </a:cxn>
                <a:cxn ang="0">
                  <a:pos x="T8" y="T9"/>
                </a:cxn>
              </a:cxnLst>
              <a:rect l="0" t="0" r="r" b="b"/>
              <a:pathLst>
                <a:path w="16" h="20">
                  <a:moveTo>
                    <a:pt x="15" y="20"/>
                  </a:moveTo>
                  <a:lnTo>
                    <a:pt x="16" y="18"/>
                  </a:lnTo>
                  <a:lnTo>
                    <a:pt x="0" y="1"/>
                  </a:lnTo>
                  <a:lnTo>
                    <a:pt x="2" y="0"/>
                  </a:lnTo>
                  <a:lnTo>
                    <a:pt x="15" y="20"/>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0" name="Freeform 221">
              <a:extLst>
                <a:ext uri="{FF2B5EF4-FFF2-40B4-BE49-F238E27FC236}">
                  <a16:creationId xmlns:a16="http://schemas.microsoft.com/office/drawing/2014/main" id="{648BDA8A-2B36-CB40-B785-29B7F2E4BD00}"/>
                </a:ext>
              </a:extLst>
            </p:cNvPr>
            <p:cNvSpPr>
              <a:spLocks/>
            </p:cNvSpPr>
            <p:nvPr/>
          </p:nvSpPr>
          <p:spPr bwMode="auto">
            <a:xfrm>
              <a:off x="4760913" y="3703093"/>
              <a:ext cx="19050" cy="20637"/>
            </a:xfrm>
            <a:custGeom>
              <a:avLst/>
              <a:gdLst>
                <a:gd name="T0" fmla="*/ 0 w 25"/>
                <a:gd name="T1" fmla="*/ 7 h 25"/>
                <a:gd name="T2" fmla="*/ 9 w 25"/>
                <a:gd name="T3" fmla="*/ 0 h 25"/>
                <a:gd name="T4" fmla="*/ 25 w 25"/>
                <a:gd name="T5" fmla="*/ 17 h 25"/>
                <a:gd name="T6" fmla="*/ 16 w 25"/>
                <a:gd name="T7" fmla="*/ 25 h 25"/>
                <a:gd name="T8" fmla="*/ 0 w 25"/>
                <a:gd name="T9" fmla="*/ 7 h 25"/>
              </a:gdLst>
              <a:ahLst/>
              <a:cxnLst>
                <a:cxn ang="0">
                  <a:pos x="T0" y="T1"/>
                </a:cxn>
                <a:cxn ang="0">
                  <a:pos x="T2" y="T3"/>
                </a:cxn>
                <a:cxn ang="0">
                  <a:pos x="T4" y="T5"/>
                </a:cxn>
                <a:cxn ang="0">
                  <a:pos x="T6" y="T7"/>
                </a:cxn>
                <a:cxn ang="0">
                  <a:pos x="T8" y="T9"/>
                </a:cxn>
              </a:cxnLst>
              <a:rect l="0" t="0" r="r" b="b"/>
              <a:pathLst>
                <a:path w="25" h="25">
                  <a:moveTo>
                    <a:pt x="0" y="7"/>
                  </a:moveTo>
                  <a:lnTo>
                    <a:pt x="9" y="0"/>
                  </a:lnTo>
                  <a:lnTo>
                    <a:pt x="25" y="17"/>
                  </a:lnTo>
                  <a:lnTo>
                    <a:pt x="16" y="2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1" name="Freeform 222">
              <a:extLst>
                <a:ext uri="{FF2B5EF4-FFF2-40B4-BE49-F238E27FC236}">
                  <a16:creationId xmlns:a16="http://schemas.microsoft.com/office/drawing/2014/main" id="{7735CE59-6C6D-DE41-950E-802BA52659CF}"/>
                </a:ext>
              </a:extLst>
            </p:cNvPr>
            <p:cNvSpPr>
              <a:spLocks/>
            </p:cNvSpPr>
            <p:nvPr/>
          </p:nvSpPr>
          <p:spPr bwMode="auto">
            <a:xfrm>
              <a:off x="4392613" y="4031705"/>
              <a:ext cx="15875" cy="22225"/>
            </a:xfrm>
            <a:custGeom>
              <a:avLst/>
              <a:gdLst>
                <a:gd name="T0" fmla="*/ 11 w 21"/>
                <a:gd name="T1" fmla="*/ 0 h 27"/>
                <a:gd name="T2" fmla="*/ 0 w 21"/>
                <a:gd name="T3" fmla="*/ 5 h 27"/>
                <a:gd name="T4" fmla="*/ 10 w 21"/>
                <a:gd name="T5" fmla="*/ 27 h 27"/>
                <a:gd name="T6" fmla="*/ 21 w 21"/>
                <a:gd name="T7" fmla="*/ 22 h 27"/>
                <a:gd name="T8" fmla="*/ 11 w 21"/>
                <a:gd name="T9" fmla="*/ 0 h 27"/>
              </a:gdLst>
              <a:ahLst/>
              <a:cxnLst>
                <a:cxn ang="0">
                  <a:pos x="T0" y="T1"/>
                </a:cxn>
                <a:cxn ang="0">
                  <a:pos x="T2" y="T3"/>
                </a:cxn>
                <a:cxn ang="0">
                  <a:pos x="T4" y="T5"/>
                </a:cxn>
                <a:cxn ang="0">
                  <a:pos x="T6" y="T7"/>
                </a:cxn>
                <a:cxn ang="0">
                  <a:pos x="T8" y="T9"/>
                </a:cxn>
              </a:cxnLst>
              <a:rect l="0" t="0" r="r" b="b"/>
              <a:pathLst>
                <a:path w="21" h="27">
                  <a:moveTo>
                    <a:pt x="11" y="0"/>
                  </a:moveTo>
                  <a:lnTo>
                    <a:pt x="0" y="5"/>
                  </a:lnTo>
                  <a:lnTo>
                    <a:pt x="10" y="27"/>
                  </a:lnTo>
                  <a:lnTo>
                    <a:pt x="21" y="22"/>
                  </a:lnTo>
                  <a:lnTo>
                    <a:pt x="11" y="0"/>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2" name="Freeform 223">
              <a:extLst>
                <a:ext uri="{FF2B5EF4-FFF2-40B4-BE49-F238E27FC236}">
                  <a16:creationId xmlns:a16="http://schemas.microsoft.com/office/drawing/2014/main" id="{49BFF52C-B250-0744-90BE-6DDDF39A303A}"/>
                </a:ext>
              </a:extLst>
            </p:cNvPr>
            <p:cNvSpPr>
              <a:spLocks/>
            </p:cNvSpPr>
            <p:nvPr/>
          </p:nvSpPr>
          <p:spPr bwMode="auto">
            <a:xfrm>
              <a:off x="4410075" y="4036468"/>
              <a:ext cx="31750" cy="26987"/>
            </a:xfrm>
            <a:custGeom>
              <a:avLst/>
              <a:gdLst>
                <a:gd name="T0" fmla="*/ 7 w 39"/>
                <a:gd name="T1" fmla="*/ 0 h 33"/>
                <a:gd name="T2" fmla="*/ 0 w 39"/>
                <a:gd name="T3" fmla="*/ 23 h 33"/>
                <a:gd name="T4" fmla="*/ 32 w 39"/>
                <a:gd name="T5" fmla="*/ 33 h 33"/>
                <a:gd name="T6" fmla="*/ 39 w 39"/>
                <a:gd name="T7" fmla="*/ 10 h 33"/>
                <a:gd name="T8" fmla="*/ 7 w 39"/>
                <a:gd name="T9" fmla="*/ 0 h 33"/>
              </a:gdLst>
              <a:ahLst/>
              <a:cxnLst>
                <a:cxn ang="0">
                  <a:pos x="T0" y="T1"/>
                </a:cxn>
                <a:cxn ang="0">
                  <a:pos x="T2" y="T3"/>
                </a:cxn>
                <a:cxn ang="0">
                  <a:pos x="T4" y="T5"/>
                </a:cxn>
                <a:cxn ang="0">
                  <a:pos x="T6" y="T7"/>
                </a:cxn>
                <a:cxn ang="0">
                  <a:pos x="T8" y="T9"/>
                </a:cxn>
              </a:cxnLst>
              <a:rect l="0" t="0" r="r" b="b"/>
              <a:pathLst>
                <a:path w="39" h="33">
                  <a:moveTo>
                    <a:pt x="7" y="0"/>
                  </a:moveTo>
                  <a:lnTo>
                    <a:pt x="0" y="23"/>
                  </a:lnTo>
                  <a:lnTo>
                    <a:pt x="32" y="33"/>
                  </a:lnTo>
                  <a:lnTo>
                    <a:pt x="39" y="10"/>
                  </a:lnTo>
                  <a:lnTo>
                    <a:pt x="7" y="0"/>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3" name="Freeform 224">
              <a:extLst>
                <a:ext uri="{FF2B5EF4-FFF2-40B4-BE49-F238E27FC236}">
                  <a16:creationId xmlns:a16="http://schemas.microsoft.com/office/drawing/2014/main" id="{5F1C71E8-AC30-1242-B25D-5E24762A1C0F}"/>
                </a:ext>
              </a:extLst>
            </p:cNvPr>
            <p:cNvSpPr>
              <a:spLocks/>
            </p:cNvSpPr>
            <p:nvPr/>
          </p:nvSpPr>
          <p:spPr bwMode="auto">
            <a:xfrm>
              <a:off x="4433888" y="4045993"/>
              <a:ext cx="23812" cy="26987"/>
            </a:xfrm>
            <a:custGeom>
              <a:avLst/>
              <a:gdLst>
                <a:gd name="T0" fmla="*/ 10 w 32"/>
                <a:gd name="T1" fmla="*/ 0 h 31"/>
                <a:gd name="T2" fmla="*/ 0 w 32"/>
                <a:gd name="T3" fmla="*/ 21 h 31"/>
                <a:gd name="T4" fmla="*/ 22 w 32"/>
                <a:gd name="T5" fmla="*/ 31 h 31"/>
                <a:gd name="T6" fmla="*/ 32 w 32"/>
                <a:gd name="T7" fmla="*/ 10 h 31"/>
                <a:gd name="T8" fmla="*/ 10 w 32"/>
                <a:gd name="T9" fmla="*/ 0 h 31"/>
              </a:gdLst>
              <a:ahLst/>
              <a:cxnLst>
                <a:cxn ang="0">
                  <a:pos x="T0" y="T1"/>
                </a:cxn>
                <a:cxn ang="0">
                  <a:pos x="T2" y="T3"/>
                </a:cxn>
                <a:cxn ang="0">
                  <a:pos x="T4" y="T5"/>
                </a:cxn>
                <a:cxn ang="0">
                  <a:pos x="T6" y="T7"/>
                </a:cxn>
                <a:cxn ang="0">
                  <a:pos x="T8" y="T9"/>
                </a:cxn>
              </a:cxnLst>
              <a:rect l="0" t="0" r="r" b="b"/>
              <a:pathLst>
                <a:path w="32" h="31">
                  <a:moveTo>
                    <a:pt x="10" y="0"/>
                  </a:moveTo>
                  <a:lnTo>
                    <a:pt x="0" y="21"/>
                  </a:lnTo>
                  <a:lnTo>
                    <a:pt x="22" y="31"/>
                  </a:lnTo>
                  <a:lnTo>
                    <a:pt x="32" y="10"/>
                  </a:lnTo>
                  <a:lnTo>
                    <a:pt x="10" y="0"/>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4" name="Freeform 225">
              <a:extLst>
                <a:ext uri="{FF2B5EF4-FFF2-40B4-BE49-F238E27FC236}">
                  <a16:creationId xmlns:a16="http://schemas.microsoft.com/office/drawing/2014/main" id="{94A356B3-C033-014F-8407-C0ED1510D745}"/>
                </a:ext>
              </a:extLst>
            </p:cNvPr>
            <p:cNvSpPr>
              <a:spLocks/>
            </p:cNvSpPr>
            <p:nvPr/>
          </p:nvSpPr>
          <p:spPr bwMode="auto">
            <a:xfrm>
              <a:off x="4433888" y="4044405"/>
              <a:ext cx="15875" cy="19050"/>
            </a:xfrm>
            <a:custGeom>
              <a:avLst/>
              <a:gdLst>
                <a:gd name="T0" fmla="*/ 9 w 10"/>
                <a:gd name="T1" fmla="*/ 0 h 23"/>
                <a:gd name="T2" fmla="*/ 10 w 10"/>
                <a:gd name="T3" fmla="*/ 2 h 23"/>
                <a:gd name="T4" fmla="*/ 0 w 10"/>
                <a:gd name="T5" fmla="*/ 23 h 23"/>
                <a:gd name="T6" fmla="*/ 2 w 10"/>
                <a:gd name="T7" fmla="*/ 23 h 23"/>
                <a:gd name="T8" fmla="*/ 9 w 10"/>
                <a:gd name="T9" fmla="*/ 0 h 23"/>
              </a:gdLst>
              <a:ahLst/>
              <a:cxnLst>
                <a:cxn ang="0">
                  <a:pos x="T0" y="T1"/>
                </a:cxn>
                <a:cxn ang="0">
                  <a:pos x="T2" y="T3"/>
                </a:cxn>
                <a:cxn ang="0">
                  <a:pos x="T4" y="T5"/>
                </a:cxn>
                <a:cxn ang="0">
                  <a:pos x="T6" y="T7"/>
                </a:cxn>
                <a:cxn ang="0">
                  <a:pos x="T8" y="T9"/>
                </a:cxn>
              </a:cxnLst>
              <a:rect l="0" t="0" r="r" b="b"/>
              <a:pathLst>
                <a:path w="10" h="23">
                  <a:moveTo>
                    <a:pt x="9" y="0"/>
                  </a:moveTo>
                  <a:lnTo>
                    <a:pt x="10" y="2"/>
                  </a:lnTo>
                  <a:lnTo>
                    <a:pt x="0" y="23"/>
                  </a:lnTo>
                  <a:lnTo>
                    <a:pt x="2" y="23"/>
                  </a:lnTo>
                  <a:lnTo>
                    <a:pt x="9" y="0"/>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5" name="Freeform 226">
              <a:extLst>
                <a:ext uri="{FF2B5EF4-FFF2-40B4-BE49-F238E27FC236}">
                  <a16:creationId xmlns:a16="http://schemas.microsoft.com/office/drawing/2014/main" id="{166720EC-FC63-9B40-BFE9-D225AE488BFF}"/>
                </a:ext>
              </a:extLst>
            </p:cNvPr>
            <p:cNvSpPr>
              <a:spLocks/>
            </p:cNvSpPr>
            <p:nvPr/>
          </p:nvSpPr>
          <p:spPr bwMode="auto">
            <a:xfrm>
              <a:off x="4448175" y="4055518"/>
              <a:ext cx="28575" cy="31750"/>
            </a:xfrm>
            <a:custGeom>
              <a:avLst/>
              <a:gdLst>
                <a:gd name="T0" fmla="*/ 17 w 38"/>
                <a:gd name="T1" fmla="*/ 0 h 37"/>
                <a:gd name="T2" fmla="*/ 0 w 38"/>
                <a:gd name="T3" fmla="*/ 17 h 37"/>
                <a:gd name="T4" fmla="*/ 22 w 38"/>
                <a:gd name="T5" fmla="*/ 37 h 37"/>
                <a:gd name="T6" fmla="*/ 38 w 38"/>
                <a:gd name="T7" fmla="*/ 20 h 37"/>
                <a:gd name="T8" fmla="*/ 17 w 38"/>
                <a:gd name="T9" fmla="*/ 0 h 37"/>
              </a:gdLst>
              <a:ahLst/>
              <a:cxnLst>
                <a:cxn ang="0">
                  <a:pos x="T0" y="T1"/>
                </a:cxn>
                <a:cxn ang="0">
                  <a:pos x="T2" y="T3"/>
                </a:cxn>
                <a:cxn ang="0">
                  <a:pos x="T4" y="T5"/>
                </a:cxn>
                <a:cxn ang="0">
                  <a:pos x="T6" y="T7"/>
                </a:cxn>
                <a:cxn ang="0">
                  <a:pos x="T8" y="T9"/>
                </a:cxn>
              </a:cxnLst>
              <a:rect l="0" t="0" r="r" b="b"/>
              <a:pathLst>
                <a:path w="38" h="37">
                  <a:moveTo>
                    <a:pt x="17" y="0"/>
                  </a:moveTo>
                  <a:lnTo>
                    <a:pt x="0" y="17"/>
                  </a:lnTo>
                  <a:lnTo>
                    <a:pt x="22" y="37"/>
                  </a:lnTo>
                  <a:lnTo>
                    <a:pt x="38" y="20"/>
                  </a:lnTo>
                  <a:lnTo>
                    <a:pt x="17" y="0"/>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6" name="Freeform 227">
              <a:extLst>
                <a:ext uri="{FF2B5EF4-FFF2-40B4-BE49-F238E27FC236}">
                  <a16:creationId xmlns:a16="http://schemas.microsoft.com/office/drawing/2014/main" id="{7D14C518-6AED-CC4B-95E4-D34FFF4E1108}"/>
                </a:ext>
              </a:extLst>
            </p:cNvPr>
            <p:cNvSpPr>
              <a:spLocks/>
            </p:cNvSpPr>
            <p:nvPr/>
          </p:nvSpPr>
          <p:spPr bwMode="auto">
            <a:xfrm>
              <a:off x="4448175" y="4053930"/>
              <a:ext cx="15875" cy="19050"/>
            </a:xfrm>
            <a:custGeom>
              <a:avLst/>
              <a:gdLst>
                <a:gd name="T0" fmla="*/ 14 w 17"/>
                <a:gd name="T1" fmla="*/ 0 h 21"/>
                <a:gd name="T2" fmla="*/ 17 w 17"/>
                <a:gd name="T3" fmla="*/ 1 h 21"/>
                <a:gd name="T4" fmla="*/ 0 w 17"/>
                <a:gd name="T5" fmla="*/ 18 h 21"/>
                <a:gd name="T6" fmla="*/ 4 w 17"/>
                <a:gd name="T7" fmla="*/ 21 h 21"/>
                <a:gd name="T8" fmla="*/ 14 w 17"/>
                <a:gd name="T9" fmla="*/ 0 h 21"/>
              </a:gdLst>
              <a:ahLst/>
              <a:cxnLst>
                <a:cxn ang="0">
                  <a:pos x="T0" y="T1"/>
                </a:cxn>
                <a:cxn ang="0">
                  <a:pos x="T2" y="T3"/>
                </a:cxn>
                <a:cxn ang="0">
                  <a:pos x="T4" y="T5"/>
                </a:cxn>
                <a:cxn ang="0">
                  <a:pos x="T6" y="T7"/>
                </a:cxn>
                <a:cxn ang="0">
                  <a:pos x="T8" y="T9"/>
                </a:cxn>
              </a:cxnLst>
              <a:rect l="0" t="0" r="r" b="b"/>
              <a:pathLst>
                <a:path w="17" h="21">
                  <a:moveTo>
                    <a:pt x="14" y="0"/>
                  </a:moveTo>
                  <a:lnTo>
                    <a:pt x="17" y="1"/>
                  </a:lnTo>
                  <a:lnTo>
                    <a:pt x="0" y="18"/>
                  </a:lnTo>
                  <a:lnTo>
                    <a:pt x="4" y="21"/>
                  </a:lnTo>
                  <a:lnTo>
                    <a:pt x="14" y="0"/>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7" name="Freeform 228">
              <a:extLst>
                <a:ext uri="{FF2B5EF4-FFF2-40B4-BE49-F238E27FC236}">
                  <a16:creationId xmlns:a16="http://schemas.microsoft.com/office/drawing/2014/main" id="{B9BA67BF-A7A6-8549-9738-74B8DFE9B4F0}"/>
                </a:ext>
              </a:extLst>
            </p:cNvPr>
            <p:cNvSpPr>
              <a:spLocks/>
            </p:cNvSpPr>
            <p:nvPr/>
          </p:nvSpPr>
          <p:spPr bwMode="auto">
            <a:xfrm>
              <a:off x="4462463" y="4074568"/>
              <a:ext cx="31750" cy="36512"/>
            </a:xfrm>
            <a:custGeom>
              <a:avLst/>
              <a:gdLst>
                <a:gd name="T0" fmla="*/ 20 w 40"/>
                <a:gd name="T1" fmla="*/ 0 h 43"/>
                <a:gd name="T2" fmla="*/ 0 w 40"/>
                <a:gd name="T3" fmla="*/ 13 h 43"/>
                <a:gd name="T4" fmla="*/ 20 w 40"/>
                <a:gd name="T5" fmla="*/ 43 h 43"/>
                <a:gd name="T6" fmla="*/ 40 w 40"/>
                <a:gd name="T7" fmla="*/ 30 h 43"/>
                <a:gd name="T8" fmla="*/ 20 w 40"/>
                <a:gd name="T9" fmla="*/ 0 h 43"/>
              </a:gdLst>
              <a:ahLst/>
              <a:cxnLst>
                <a:cxn ang="0">
                  <a:pos x="T0" y="T1"/>
                </a:cxn>
                <a:cxn ang="0">
                  <a:pos x="T2" y="T3"/>
                </a:cxn>
                <a:cxn ang="0">
                  <a:pos x="T4" y="T5"/>
                </a:cxn>
                <a:cxn ang="0">
                  <a:pos x="T6" y="T7"/>
                </a:cxn>
                <a:cxn ang="0">
                  <a:pos x="T8" y="T9"/>
                </a:cxn>
              </a:cxnLst>
              <a:rect l="0" t="0" r="r" b="b"/>
              <a:pathLst>
                <a:path w="40" h="43">
                  <a:moveTo>
                    <a:pt x="20" y="0"/>
                  </a:moveTo>
                  <a:lnTo>
                    <a:pt x="0" y="13"/>
                  </a:lnTo>
                  <a:lnTo>
                    <a:pt x="20" y="43"/>
                  </a:lnTo>
                  <a:lnTo>
                    <a:pt x="40" y="3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8" name="Freeform 229">
              <a:extLst>
                <a:ext uri="{FF2B5EF4-FFF2-40B4-BE49-F238E27FC236}">
                  <a16:creationId xmlns:a16="http://schemas.microsoft.com/office/drawing/2014/main" id="{2653EB53-FD37-8A4B-9479-684B646BDF27}"/>
                </a:ext>
              </a:extLst>
            </p:cNvPr>
            <p:cNvSpPr>
              <a:spLocks/>
            </p:cNvSpPr>
            <p:nvPr/>
          </p:nvSpPr>
          <p:spPr bwMode="auto">
            <a:xfrm>
              <a:off x="4464050" y="4071393"/>
              <a:ext cx="17463" cy="15875"/>
            </a:xfrm>
            <a:custGeom>
              <a:avLst/>
              <a:gdLst>
                <a:gd name="T0" fmla="*/ 17 w 20"/>
                <a:gd name="T1" fmla="*/ 0 h 17"/>
                <a:gd name="T2" fmla="*/ 20 w 20"/>
                <a:gd name="T3" fmla="*/ 2 h 17"/>
                <a:gd name="T4" fmla="*/ 0 w 20"/>
                <a:gd name="T5" fmla="*/ 15 h 17"/>
                <a:gd name="T6" fmla="*/ 1 w 20"/>
                <a:gd name="T7" fmla="*/ 17 h 17"/>
                <a:gd name="T8" fmla="*/ 17 w 20"/>
                <a:gd name="T9" fmla="*/ 0 h 17"/>
              </a:gdLst>
              <a:ahLst/>
              <a:cxnLst>
                <a:cxn ang="0">
                  <a:pos x="T0" y="T1"/>
                </a:cxn>
                <a:cxn ang="0">
                  <a:pos x="T2" y="T3"/>
                </a:cxn>
                <a:cxn ang="0">
                  <a:pos x="T4" y="T5"/>
                </a:cxn>
                <a:cxn ang="0">
                  <a:pos x="T6" y="T7"/>
                </a:cxn>
                <a:cxn ang="0">
                  <a:pos x="T8" y="T9"/>
                </a:cxn>
              </a:cxnLst>
              <a:rect l="0" t="0" r="r" b="b"/>
              <a:pathLst>
                <a:path w="20" h="17">
                  <a:moveTo>
                    <a:pt x="17" y="0"/>
                  </a:moveTo>
                  <a:lnTo>
                    <a:pt x="20" y="2"/>
                  </a:lnTo>
                  <a:lnTo>
                    <a:pt x="0" y="15"/>
                  </a:lnTo>
                  <a:lnTo>
                    <a:pt x="1" y="17"/>
                  </a:lnTo>
                  <a:lnTo>
                    <a:pt x="17" y="0"/>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39" name="Freeform 230">
              <a:extLst>
                <a:ext uri="{FF2B5EF4-FFF2-40B4-BE49-F238E27FC236}">
                  <a16:creationId xmlns:a16="http://schemas.microsoft.com/office/drawing/2014/main" id="{4261C3D0-64A9-FE4D-BA5E-810EBF14573F}"/>
                </a:ext>
              </a:extLst>
            </p:cNvPr>
            <p:cNvSpPr>
              <a:spLocks/>
            </p:cNvSpPr>
            <p:nvPr/>
          </p:nvSpPr>
          <p:spPr bwMode="auto">
            <a:xfrm>
              <a:off x="4483100" y="4096793"/>
              <a:ext cx="34925" cy="33337"/>
            </a:xfrm>
            <a:custGeom>
              <a:avLst/>
              <a:gdLst>
                <a:gd name="T0" fmla="*/ 13 w 46"/>
                <a:gd name="T1" fmla="*/ 0 h 40"/>
                <a:gd name="T2" fmla="*/ 0 w 46"/>
                <a:gd name="T3" fmla="*/ 20 h 40"/>
                <a:gd name="T4" fmla="*/ 33 w 46"/>
                <a:gd name="T5" fmla="*/ 40 h 40"/>
                <a:gd name="T6" fmla="*/ 46 w 46"/>
                <a:gd name="T7" fmla="*/ 20 h 40"/>
                <a:gd name="T8" fmla="*/ 13 w 46"/>
                <a:gd name="T9" fmla="*/ 0 h 40"/>
              </a:gdLst>
              <a:ahLst/>
              <a:cxnLst>
                <a:cxn ang="0">
                  <a:pos x="T0" y="T1"/>
                </a:cxn>
                <a:cxn ang="0">
                  <a:pos x="T2" y="T3"/>
                </a:cxn>
                <a:cxn ang="0">
                  <a:pos x="T4" y="T5"/>
                </a:cxn>
                <a:cxn ang="0">
                  <a:pos x="T6" y="T7"/>
                </a:cxn>
                <a:cxn ang="0">
                  <a:pos x="T8" y="T9"/>
                </a:cxn>
              </a:cxnLst>
              <a:rect l="0" t="0" r="r" b="b"/>
              <a:pathLst>
                <a:path w="46" h="40">
                  <a:moveTo>
                    <a:pt x="13" y="0"/>
                  </a:moveTo>
                  <a:lnTo>
                    <a:pt x="0" y="20"/>
                  </a:lnTo>
                  <a:lnTo>
                    <a:pt x="33" y="40"/>
                  </a:lnTo>
                  <a:lnTo>
                    <a:pt x="46" y="20"/>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40" name="Freeform 231">
              <a:extLst>
                <a:ext uri="{FF2B5EF4-FFF2-40B4-BE49-F238E27FC236}">
                  <a16:creationId xmlns:a16="http://schemas.microsoft.com/office/drawing/2014/main" id="{E4D0CCA1-7968-A941-8671-234C848E1A15}"/>
                </a:ext>
              </a:extLst>
            </p:cNvPr>
            <p:cNvSpPr>
              <a:spLocks/>
            </p:cNvSpPr>
            <p:nvPr/>
          </p:nvSpPr>
          <p:spPr bwMode="auto">
            <a:xfrm>
              <a:off x="4481513" y="4096793"/>
              <a:ext cx="15875" cy="17462"/>
            </a:xfrm>
            <a:custGeom>
              <a:avLst/>
              <a:gdLst>
                <a:gd name="T0" fmla="*/ 0 w 20"/>
                <a:gd name="T1" fmla="*/ 16 h 20"/>
                <a:gd name="T2" fmla="*/ 1 w 20"/>
                <a:gd name="T3" fmla="*/ 18 h 20"/>
                <a:gd name="T4" fmla="*/ 4 w 20"/>
                <a:gd name="T5" fmla="*/ 20 h 20"/>
                <a:gd name="T6" fmla="*/ 17 w 20"/>
                <a:gd name="T7" fmla="*/ 0 h 20"/>
                <a:gd name="T8" fmla="*/ 20 w 20"/>
                <a:gd name="T9" fmla="*/ 3 h 20"/>
                <a:gd name="T10" fmla="*/ 0 w 20"/>
                <a:gd name="T11" fmla="*/ 16 h 20"/>
              </a:gdLst>
              <a:ahLst/>
              <a:cxnLst>
                <a:cxn ang="0">
                  <a:pos x="T0" y="T1"/>
                </a:cxn>
                <a:cxn ang="0">
                  <a:pos x="T2" y="T3"/>
                </a:cxn>
                <a:cxn ang="0">
                  <a:pos x="T4" y="T5"/>
                </a:cxn>
                <a:cxn ang="0">
                  <a:pos x="T6" y="T7"/>
                </a:cxn>
                <a:cxn ang="0">
                  <a:pos x="T8" y="T9"/>
                </a:cxn>
                <a:cxn ang="0">
                  <a:pos x="T10" y="T11"/>
                </a:cxn>
              </a:cxnLst>
              <a:rect l="0" t="0" r="r" b="b"/>
              <a:pathLst>
                <a:path w="20" h="20">
                  <a:moveTo>
                    <a:pt x="0" y="16"/>
                  </a:moveTo>
                  <a:lnTo>
                    <a:pt x="1" y="18"/>
                  </a:lnTo>
                  <a:lnTo>
                    <a:pt x="4" y="20"/>
                  </a:lnTo>
                  <a:lnTo>
                    <a:pt x="17" y="0"/>
                  </a:lnTo>
                  <a:lnTo>
                    <a:pt x="20" y="3"/>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41" name="Freeform 232">
              <a:extLst>
                <a:ext uri="{FF2B5EF4-FFF2-40B4-BE49-F238E27FC236}">
                  <a16:creationId xmlns:a16="http://schemas.microsoft.com/office/drawing/2014/main" id="{3CBD3121-1BE8-BC47-A5E8-2D48EAD93157}"/>
                </a:ext>
              </a:extLst>
            </p:cNvPr>
            <p:cNvSpPr>
              <a:spLocks/>
            </p:cNvSpPr>
            <p:nvPr/>
          </p:nvSpPr>
          <p:spPr bwMode="auto">
            <a:xfrm>
              <a:off x="4508500" y="4114255"/>
              <a:ext cx="26988" cy="31750"/>
            </a:xfrm>
            <a:custGeom>
              <a:avLst/>
              <a:gdLst>
                <a:gd name="T0" fmla="*/ 16 w 37"/>
                <a:gd name="T1" fmla="*/ 0 h 37"/>
                <a:gd name="T2" fmla="*/ 0 w 37"/>
                <a:gd name="T3" fmla="*/ 17 h 37"/>
                <a:gd name="T4" fmla="*/ 20 w 37"/>
                <a:gd name="T5" fmla="*/ 37 h 37"/>
                <a:gd name="T6" fmla="*/ 37 w 37"/>
                <a:gd name="T7" fmla="*/ 20 h 37"/>
                <a:gd name="T8" fmla="*/ 16 w 37"/>
                <a:gd name="T9" fmla="*/ 0 h 37"/>
              </a:gdLst>
              <a:ahLst/>
              <a:cxnLst>
                <a:cxn ang="0">
                  <a:pos x="T0" y="T1"/>
                </a:cxn>
                <a:cxn ang="0">
                  <a:pos x="T2" y="T3"/>
                </a:cxn>
                <a:cxn ang="0">
                  <a:pos x="T4" y="T5"/>
                </a:cxn>
                <a:cxn ang="0">
                  <a:pos x="T6" y="T7"/>
                </a:cxn>
                <a:cxn ang="0">
                  <a:pos x="T8" y="T9"/>
                </a:cxn>
              </a:cxnLst>
              <a:rect l="0" t="0" r="r" b="b"/>
              <a:pathLst>
                <a:path w="37" h="37">
                  <a:moveTo>
                    <a:pt x="16" y="0"/>
                  </a:moveTo>
                  <a:lnTo>
                    <a:pt x="0" y="17"/>
                  </a:lnTo>
                  <a:lnTo>
                    <a:pt x="20" y="37"/>
                  </a:lnTo>
                  <a:lnTo>
                    <a:pt x="37" y="2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42" name="Freeform 233">
              <a:extLst>
                <a:ext uri="{FF2B5EF4-FFF2-40B4-BE49-F238E27FC236}">
                  <a16:creationId xmlns:a16="http://schemas.microsoft.com/office/drawing/2014/main" id="{3771F49F-1866-744A-B525-BA980DADF4C5}"/>
                </a:ext>
              </a:extLst>
            </p:cNvPr>
            <p:cNvSpPr>
              <a:spLocks/>
            </p:cNvSpPr>
            <p:nvPr/>
          </p:nvSpPr>
          <p:spPr bwMode="auto">
            <a:xfrm>
              <a:off x="4508500" y="4114255"/>
              <a:ext cx="15875" cy="15875"/>
            </a:xfrm>
            <a:custGeom>
              <a:avLst/>
              <a:gdLst>
                <a:gd name="T0" fmla="*/ 15 w 16"/>
                <a:gd name="T1" fmla="*/ 0 h 20"/>
                <a:gd name="T2" fmla="*/ 16 w 16"/>
                <a:gd name="T3" fmla="*/ 1 h 20"/>
                <a:gd name="T4" fmla="*/ 0 w 16"/>
                <a:gd name="T5" fmla="*/ 18 h 20"/>
                <a:gd name="T6" fmla="*/ 2 w 16"/>
                <a:gd name="T7" fmla="*/ 20 h 20"/>
                <a:gd name="T8" fmla="*/ 15 w 16"/>
                <a:gd name="T9" fmla="*/ 0 h 20"/>
              </a:gdLst>
              <a:ahLst/>
              <a:cxnLst>
                <a:cxn ang="0">
                  <a:pos x="T0" y="T1"/>
                </a:cxn>
                <a:cxn ang="0">
                  <a:pos x="T2" y="T3"/>
                </a:cxn>
                <a:cxn ang="0">
                  <a:pos x="T4" y="T5"/>
                </a:cxn>
                <a:cxn ang="0">
                  <a:pos x="T6" y="T7"/>
                </a:cxn>
                <a:cxn ang="0">
                  <a:pos x="T8" y="T9"/>
                </a:cxn>
              </a:cxnLst>
              <a:rect l="0" t="0" r="r" b="b"/>
              <a:pathLst>
                <a:path w="16" h="20">
                  <a:moveTo>
                    <a:pt x="15" y="0"/>
                  </a:moveTo>
                  <a:lnTo>
                    <a:pt x="16" y="1"/>
                  </a:lnTo>
                  <a:lnTo>
                    <a:pt x="0" y="18"/>
                  </a:lnTo>
                  <a:lnTo>
                    <a:pt x="2" y="2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43" name="Rectangle 234">
              <a:extLst>
                <a:ext uri="{FF2B5EF4-FFF2-40B4-BE49-F238E27FC236}">
                  <a16:creationId xmlns:a16="http://schemas.microsoft.com/office/drawing/2014/main" id="{6305770A-154F-6D4E-B0E2-F42222F3EFB2}"/>
                </a:ext>
              </a:extLst>
            </p:cNvPr>
            <p:cNvSpPr>
              <a:spLocks noChangeArrowheads="1"/>
            </p:cNvSpPr>
            <p:nvPr/>
          </p:nvSpPr>
          <p:spPr bwMode="auto">
            <a:xfrm>
              <a:off x="4529138" y="4128543"/>
              <a:ext cx="26987" cy="20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44" name="Freeform 235">
              <a:extLst>
                <a:ext uri="{FF2B5EF4-FFF2-40B4-BE49-F238E27FC236}">
                  <a16:creationId xmlns:a16="http://schemas.microsoft.com/office/drawing/2014/main" id="{E95AF1D6-7B13-F64E-9A7A-F8FAEAA9BBCC}"/>
                </a:ext>
              </a:extLst>
            </p:cNvPr>
            <p:cNvSpPr>
              <a:spLocks/>
            </p:cNvSpPr>
            <p:nvPr/>
          </p:nvSpPr>
          <p:spPr bwMode="auto">
            <a:xfrm>
              <a:off x="4522788" y="4128543"/>
              <a:ext cx="15875" cy="20637"/>
            </a:xfrm>
            <a:custGeom>
              <a:avLst/>
              <a:gdLst>
                <a:gd name="T0" fmla="*/ 0 w 17"/>
                <a:gd name="T1" fmla="*/ 20 h 24"/>
                <a:gd name="T2" fmla="*/ 4 w 17"/>
                <a:gd name="T3" fmla="*/ 24 h 24"/>
                <a:gd name="T4" fmla="*/ 9 w 17"/>
                <a:gd name="T5" fmla="*/ 24 h 24"/>
                <a:gd name="T6" fmla="*/ 9 w 17"/>
                <a:gd name="T7" fmla="*/ 0 h 24"/>
                <a:gd name="T8" fmla="*/ 17 w 17"/>
                <a:gd name="T9" fmla="*/ 3 h 24"/>
                <a:gd name="T10" fmla="*/ 0 w 17"/>
                <a:gd name="T11" fmla="*/ 20 h 24"/>
              </a:gdLst>
              <a:ahLst/>
              <a:cxnLst>
                <a:cxn ang="0">
                  <a:pos x="T0" y="T1"/>
                </a:cxn>
                <a:cxn ang="0">
                  <a:pos x="T2" y="T3"/>
                </a:cxn>
                <a:cxn ang="0">
                  <a:pos x="T4" y="T5"/>
                </a:cxn>
                <a:cxn ang="0">
                  <a:pos x="T6" y="T7"/>
                </a:cxn>
                <a:cxn ang="0">
                  <a:pos x="T8" y="T9"/>
                </a:cxn>
                <a:cxn ang="0">
                  <a:pos x="T10" y="T11"/>
                </a:cxn>
              </a:cxnLst>
              <a:rect l="0" t="0" r="r" b="b"/>
              <a:pathLst>
                <a:path w="17" h="24">
                  <a:moveTo>
                    <a:pt x="0" y="20"/>
                  </a:moveTo>
                  <a:lnTo>
                    <a:pt x="4" y="24"/>
                  </a:lnTo>
                  <a:lnTo>
                    <a:pt x="9" y="24"/>
                  </a:lnTo>
                  <a:lnTo>
                    <a:pt x="9" y="0"/>
                  </a:lnTo>
                  <a:lnTo>
                    <a:pt x="17" y="3"/>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45" name="Rectangle 236">
              <a:extLst>
                <a:ext uri="{FF2B5EF4-FFF2-40B4-BE49-F238E27FC236}">
                  <a16:creationId xmlns:a16="http://schemas.microsoft.com/office/drawing/2014/main" id="{F262A57B-C829-8246-836A-DE8DF8CEAAEA}"/>
                </a:ext>
              </a:extLst>
            </p:cNvPr>
            <p:cNvSpPr>
              <a:spLocks noChangeArrowheads="1"/>
            </p:cNvSpPr>
            <p:nvPr/>
          </p:nvSpPr>
          <p:spPr bwMode="auto">
            <a:xfrm>
              <a:off x="4556125" y="4128543"/>
              <a:ext cx="466725" cy="20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46" name="Freeform 237">
              <a:extLst>
                <a:ext uri="{FF2B5EF4-FFF2-40B4-BE49-F238E27FC236}">
                  <a16:creationId xmlns:a16="http://schemas.microsoft.com/office/drawing/2014/main" id="{F5629100-149E-9948-A9E3-B5F2BD8E6687}"/>
                </a:ext>
              </a:extLst>
            </p:cNvPr>
            <p:cNvSpPr>
              <a:spLocks/>
            </p:cNvSpPr>
            <p:nvPr/>
          </p:nvSpPr>
          <p:spPr bwMode="auto">
            <a:xfrm>
              <a:off x="4556125" y="4128543"/>
              <a:ext cx="15875" cy="20637"/>
            </a:xfrm>
            <a:custGeom>
              <a:avLst/>
              <a:gdLst>
                <a:gd name="T0" fmla="*/ 0 h 24"/>
                <a:gd name="T1" fmla="*/ 24 h 24"/>
                <a:gd name="T2" fmla="*/ 0 h 24"/>
              </a:gdLst>
              <a:ahLst/>
              <a:cxnLst>
                <a:cxn ang="0">
                  <a:pos x="0" y="T0"/>
                </a:cxn>
                <a:cxn ang="0">
                  <a:pos x="0" y="T1"/>
                </a:cxn>
                <a:cxn ang="0">
                  <a:pos x="0" y="T2"/>
                </a:cxn>
              </a:cxnLst>
              <a:rect l="0" t="0" r="r" b="b"/>
              <a:pathLst>
                <a:path h="24">
                  <a:moveTo>
                    <a:pt x="0" y="0"/>
                  </a:moveTo>
                  <a:lnTo>
                    <a:pt x="0" y="2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47" name="Freeform 238">
              <a:extLst>
                <a:ext uri="{FF2B5EF4-FFF2-40B4-BE49-F238E27FC236}">
                  <a16:creationId xmlns:a16="http://schemas.microsoft.com/office/drawing/2014/main" id="{6AABEBA3-17B7-E346-A802-A14D183E06BF}"/>
                </a:ext>
              </a:extLst>
            </p:cNvPr>
            <p:cNvSpPr>
              <a:spLocks/>
            </p:cNvSpPr>
            <p:nvPr/>
          </p:nvSpPr>
          <p:spPr bwMode="auto">
            <a:xfrm>
              <a:off x="4403725" y="4033293"/>
              <a:ext cx="15875" cy="22225"/>
            </a:xfrm>
            <a:custGeom>
              <a:avLst/>
              <a:gdLst>
                <a:gd name="T0" fmla="*/ 19 w 19"/>
                <a:gd name="T1" fmla="*/ 3 h 26"/>
                <a:gd name="T2" fmla="*/ 8 w 19"/>
                <a:gd name="T3" fmla="*/ 0 h 26"/>
                <a:gd name="T4" fmla="*/ 0 w 19"/>
                <a:gd name="T5" fmla="*/ 22 h 26"/>
                <a:gd name="T6" fmla="*/ 12 w 19"/>
                <a:gd name="T7" fmla="*/ 26 h 26"/>
                <a:gd name="T8" fmla="*/ 19 w 19"/>
                <a:gd name="T9" fmla="*/ 3 h 26"/>
              </a:gdLst>
              <a:ahLst/>
              <a:cxnLst>
                <a:cxn ang="0">
                  <a:pos x="T0" y="T1"/>
                </a:cxn>
                <a:cxn ang="0">
                  <a:pos x="T2" y="T3"/>
                </a:cxn>
                <a:cxn ang="0">
                  <a:pos x="T4" y="T5"/>
                </a:cxn>
                <a:cxn ang="0">
                  <a:pos x="T6" y="T7"/>
                </a:cxn>
                <a:cxn ang="0">
                  <a:pos x="T8" y="T9"/>
                </a:cxn>
              </a:cxnLst>
              <a:rect l="0" t="0" r="r" b="b"/>
              <a:pathLst>
                <a:path w="19" h="26">
                  <a:moveTo>
                    <a:pt x="19" y="3"/>
                  </a:moveTo>
                  <a:lnTo>
                    <a:pt x="8" y="0"/>
                  </a:lnTo>
                  <a:lnTo>
                    <a:pt x="0" y="22"/>
                  </a:lnTo>
                  <a:lnTo>
                    <a:pt x="12" y="26"/>
                  </a:lnTo>
                  <a:lnTo>
                    <a:pt x="19" y="3"/>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48" name="Freeform 239">
              <a:extLst>
                <a:ext uri="{FF2B5EF4-FFF2-40B4-BE49-F238E27FC236}">
                  <a16:creationId xmlns:a16="http://schemas.microsoft.com/office/drawing/2014/main" id="{6AD2D152-6AB1-394C-B576-4A9064D9EA60}"/>
                </a:ext>
              </a:extLst>
            </p:cNvPr>
            <p:cNvSpPr>
              <a:spLocks/>
            </p:cNvSpPr>
            <p:nvPr/>
          </p:nvSpPr>
          <p:spPr bwMode="auto">
            <a:xfrm>
              <a:off x="4471988" y="4092030"/>
              <a:ext cx="66675" cy="119063"/>
            </a:xfrm>
            <a:custGeom>
              <a:avLst/>
              <a:gdLst>
                <a:gd name="T0" fmla="*/ 21 w 85"/>
                <a:gd name="T1" fmla="*/ 0 h 141"/>
                <a:gd name="T2" fmla="*/ 0 w 85"/>
                <a:gd name="T3" fmla="*/ 10 h 141"/>
                <a:gd name="T4" fmla="*/ 63 w 85"/>
                <a:gd name="T5" fmla="*/ 141 h 141"/>
                <a:gd name="T6" fmla="*/ 85 w 85"/>
                <a:gd name="T7" fmla="*/ 131 h 141"/>
                <a:gd name="T8" fmla="*/ 21 w 85"/>
                <a:gd name="T9" fmla="*/ 0 h 141"/>
              </a:gdLst>
              <a:ahLst/>
              <a:cxnLst>
                <a:cxn ang="0">
                  <a:pos x="T0" y="T1"/>
                </a:cxn>
                <a:cxn ang="0">
                  <a:pos x="T2" y="T3"/>
                </a:cxn>
                <a:cxn ang="0">
                  <a:pos x="T4" y="T5"/>
                </a:cxn>
                <a:cxn ang="0">
                  <a:pos x="T6" y="T7"/>
                </a:cxn>
                <a:cxn ang="0">
                  <a:pos x="T8" y="T9"/>
                </a:cxn>
              </a:cxnLst>
              <a:rect l="0" t="0" r="r" b="b"/>
              <a:pathLst>
                <a:path w="85" h="141">
                  <a:moveTo>
                    <a:pt x="21" y="0"/>
                  </a:moveTo>
                  <a:lnTo>
                    <a:pt x="0" y="10"/>
                  </a:lnTo>
                  <a:lnTo>
                    <a:pt x="63" y="141"/>
                  </a:lnTo>
                  <a:lnTo>
                    <a:pt x="85" y="131"/>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49" name="Freeform 240">
              <a:extLst>
                <a:ext uri="{FF2B5EF4-FFF2-40B4-BE49-F238E27FC236}">
                  <a16:creationId xmlns:a16="http://schemas.microsoft.com/office/drawing/2014/main" id="{E080C63E-B3DD-5341-9441-FB82FB91B14C}"/>
                </a:ext>
              </a:extLst>
            </p:cNvPr>
            <p:cNvSpPr>
              <a:spLocks/>
            </p:cNvSpPr>
            <p:nvPr/>
          </p:nvSpPr>
          <p:spPr bwMode="auto">
            <a:xfrm>
              <a:off x="4521200" y="4203155"/>
              <a:ext cx="20638" cy="15875"/>
            </a:xfrm>
            <a:custGeom>
              <a:avLst/>
              <a:gdLst>
                <a:gd name="T0" fmla="*/ 22 w 27"/>
                <a:gd name="T1" fmla="*/ 0 h 20"/>
                <a:gd name="T2" fmla="*/ 27 w 27"/>
                <a:gd name="T3" fmla="*/ 10 h 20"/>
                <a:gd name="T4" fmla="*/ 6 w 27"/>
                <a:gd name="T5" fmla="*/ 20 h 20"/>
                <a:gd name="T6" fmla="*/ 0 w 27"/>
                <a:gd name="T7" fmla="*/ 10 h 20"/>
                <a:gd name="T8" fmla="*/ 22 w 27"/>
                <a:gd name="T9" fmla="*/ 0 h 20"/>
              </a:gdLst>
              <a:ahLst/>
              <a:cxnLst>
                <a:cxn ang="0">
                  <a:pos x="T0" y="T1"/>
                </a:cxn>
                <a:cxn ang="0">
                  <a:pos x="T2" y="T3"/>
                </a:cxn>
                <a:cxn ang="0">
                  <a:pos x="T4" y="T5"/>
                </a:cxn>
                <a:cxn ang="0">
                  <a:pos x="T6" y="T7"/>
                </a:cxn>
                <a:cxn ang="0">
                  <a:pos x="T8" y="T9"/>
                </a:cxn>
              </a:cxnLst>
              <a:rect l="0" t="0" r="r" b="b"/>
              <a:pathLst>
                <a:path w="27" h="20">
                  <a:moveTo>
                    <a:pt x="22" y="0"/>
                  </a:moveTo>
                  <a:lnTo>
                    <a:pt x="27" y="10"/>
                  </a:lnTo>
                  <a:lnTo>
                    <a:pt x="6" y="20"/>
                  </a:lnTo>
                  <a:lnTo>
                    <a:pt x="0" y="1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50" name="Freeform 241">
              <a:extLst>
                <a:ext uri="{FF2B5EF4-FFF2-40B4-BE49-F238E27FC236}">
                  <a16:creationId xmlns:a16="http://schemas.microsoft.com/office/drawing/2014/main" id="{7850A520-4644-6D46-A812-6F3CEBFD5DFB}"/>
                </a:ext>
              </a:extLst>
            </p:cNvPr>
            <p:cNvSpPr>
              <a:spLocks/>
            </p:cNvSpPr>
            <p:nvPr/>
          </p:nvSpPr>
          <p:spPr bwMode="auto">
            <a:xfrm>
              <a:off x="4468813" y="4082505"/>
              <a:ext cx="20637" cy="19050"/>
            </a:xfrm>
            <a:custGeom>
              <a:avLst/>
              <a:gdLst>
                <a:gd name="T0" fmla="*/ 27 w 27"/>
                <a:gd name="T1" fmla="*/ 12 h 22"/>
                <a:gd name="T2" fmla="*/ 22 w 27"/>
                <a:gd name="T3" fmla="*/ 0 h 22"/>
                <a:gd name="T4" fmla="*/ 0 w 27"/>
                <a:gd name="T5" fmla="*/ 10 h 22"/>
                <a:gd name="T6" fmla="*/ 6 w 27"/>
                <a:gd name="T7" fmla="*/ 22 h 22"/>
                <a:gd name="T8" fmla="*/ 27 w 27"/>
                <a:gd name="T9" fmla="*/ 12 h 22"/>
              </a:gdLst>
              <a:ahLst/>
              <a:cxnLst>
                <a:cxn ang="0">
                  <a:pos x="T0" y="T1"/>
                </a:cxn>
                <a:cxn ang="0">
                  <a:pos x="T2" y="T3"/>
                </a:cxn>
                <a:cxn ang="0">
                  <a:pos x="T4" y="T5"/>
                </a:cxn>
                <a:cxn ang="0">
                  <a:pos x="T6" y="T7"/>
                </a:cxn>
                <a:cxn ang="0">
                  <a:pos x="T8" y="T9"/>
                </a:cxn>
              </a:cxnLst>
              <a:rect l="0" t="0" r="r" b="b"/>
              <a:pathLst>
                <a:path w="27" h="22">
                  <a:moveTo>
                    <a:pt x="27" y="12"/>
                  </a:moveTo>
                  <a:lnTo>
                    <a:pt x="22" y="0"/>
                  </a:lnTo>
                  <a:lnTo>
                    <a:pt x="0" y="10"/>
                  </a:lnTo>
                  <a:lnTo>
                    <a:pt x="6" y="22"/>
                  </a:lnTo>
                  <a:lnTo>
                    <a:pt x="2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51" name="Freeform 242">
              <a:extLst>
                <a:ext uri="{FF2B5EF4-FFF2-40B4-BE49-F238E27FC236}">
                  <a16:creationId xmlns:a16="http://schemas.microsoft.com/office/drawing/2014/main" id="{065315F1-82CA-B746-83D1-D2B798E0AE79}"/>
                </a:ext>
              </a:extLst>
            </p:cNvPr>
            <p:cNvSpPr>
              <a:spLocks/>
            </p:cNvSpPr>
            <p:nvPr/>
          </p:nvSpPr>
          <p:spPr bwMode="auto">
            <a:xfrm>
              <a:off x="4478338" y="4131718"/>
              <a:ext cx="23812" cy="41275"/>
            </a:xfrm>
            <a:custGeom>
              <a:avLst/>
              <a:gdLst>
                <a:gd name="T0" fmla="*/ 30 w 30"/>
                <a:gd name="T1" fmla="*/ 1 h 49"/>
                <a:gd name="T2" fmla="*/ 6 w 30"/>
                <a:gd name="T3" fmla="*/ 0 h 49"/>
                <a:gd name="T4" fmla="*/ 0 w 30"/>
                <a:gd name="T5" fmla="*/ 48 h 49"/>
                <a:gd name="T6" fmla="*/ 25 w 30"/>
                <a:gd name="T7" fmla="*/ 49 h 49"/>
                <a:gd name="T8" fmla="*/ 30 w 30"/>
                <a:gd name="T9" fmla="*/ 1 h 49"/>
              </a:gdLst>
              <a:ahLst/>
              <a:cxnLst>
                <a:cxn ang="0">
                  <a:pos x="T0" y="T1"/>
                </a:cxn>
                <a:cxn ang="0">
                  <a:pos x="T2" y="T3"/>
                </a:cxn>
                <a:cxn ang="0">
                  <a:pos x="T4" y="T5"/>
                </a:cxn>
                <a:cxn ang="0">
                  <a:pos x="T6" y="T7"/>
                </a:cxn>
                <a:cxn ang="0">
                  <a:pos x="T8" y="T9"/>
                </a:cxn>
              </a:cxnLst>
              <a:rect l="0" t="0" r="r" b="b"/>
              <a:pathLst>
                <a:path w="30" h="49">
                  <a:moveTo>
                    <a:pt x="30" y="1"/>
                  </a:moveTo>
                  <a:lnTo>
                    <a:pt x="6" y="0"/>
                  </a:lnTo>
                  <a:lnTo>
                    <a:pt x="0" y="48"/>
                  </a:lnTo>
                  <a:lnTo>
                    <a:pt x="25" y="49"/>
                  </a:lnTo>
                  <a:lnTo>
                    <a:pt x="3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52" name="Freeform 243">
              <a:extLst>
                <a:ext uri="{FF2B5EF4-FFF2-40B4-BE49-F238E27FC236}">
                  <a16:creationId xmlns:a16="http://schemas.microsoft.com/office/drawing/2014/main" id="{20778FD4-5A2D-BC45-B705-BB9D3BC4BDA1}"/>
                </a:ext>
              </a:extLst>
            </p:cNvPr>
            <p:cNvSpPr>
              <a:spLocks/>
            </p:cNvSpPr>
            <p:nvPr/>
          </p:nvSpPr>
          <p:spPr bwMode="auto">
            <a:xfrm>
              <a:off x="4478338" y="4172993"/>
              <a:ext cx="28575" cy="68262"/>
            </a:xfrm>
            <a:custGeom>
              <a:avLst/>
              <a:gdLst>
                <a:gd name="T0" fmla="*/ 25 w 36"/>
                <a:gd name="T1" fmla="*/ 0 h 82"/>
                <a:gd name="T2" fmla="*/ 0 w 36"/>
                <a:gd name="T3" fmla="*/ 2 h 82"/>
                <a:gd name="T4" fmla="*/ 12 w 36"/>
                <a:gd name="T5" fmla="*/ 82 h 82"/>
                <a:gd name="T6" fmla="*/ 36 w 36"/>
                <a:gd name="T7" fmla="*/ 80 h 82"/>
                <a:gd name="T8" fmla="*/ 25 w 36"/>
                <a:gd name="T9" fmla="*/ 0 h 82"/>
              </a:gdLst>
              <a:ahLst/>
              <a:cxnLst>
                <a:cxn ang="0">
                  <a:pos x="T0" y="T1"/>
                </a:cxn>
                <a:cxn ang="0">
                  <a:pos x="T2" y="T3"/>
                </a:cxn>
                <a:cxn ang="0">
                  <a:pos x="T4" y="T5"/>
                </a:cxn>
                <a:cxn ang="0">
                  <a:pos x="T6" y="T7"/>
                </a:cxn>
                <a:cxn ang="0">
                  <a:pos x="T8" y="T9"/>
                </a:cxn>
              </a:cxnLst>
              <a:rect l="0" t="0" r="r" b="b"/>
              <a:pathLst>
                <a:path w="36" h="82">
                  <a:moveTo>
                    <a:pt x="25" y="0"/>
                  </a:moveTo>
                  <a:lnTo>
                    <a:pt x="0" y="2"/>
                  </a:lnTo>
                  <a:lnTo>
                    <a:pt x="12" y="82"/>
                  </a:lnTo>
                  <a:lnTo>
                    <a:pt x="36" y="8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53" name="Freeform 244">
              <a:extLst>
                <a:ext uri="{FF2B5EF4-FFF2-40B4-BE49-F238E27FC236}">
                  <a16:creationId xmlns:a16="http://schemas.microsoft.com/office/drawing/2014/main" id="{DF6077D6-F42D-3D44-B463-3C9F157E00DF}"/>
                </a:ext>
              </a:extLst>
            </p:cNvPr>
            <p:cNvSpPr>
              <a:spLocks/>
            </p:cNvSpPr>
            <p:nvPr/>
          </p:nvSpPr>
          <p:spPr bwMode="auto">
            <a:xfrm>
              <a:off x="4478338" y="4158705"/>
              <a:ext cx="19050" cy="15875"/>
            </a:xfrm>
            <a:custGeom>
              <a:avLst/>
              <a:gdLst>
                <a:gd name="T0" fmla="*/ 0 w 25"/>
                <a:gd name="T1" fmla="*/ 0 h 2"/>
                <a:gd name="T2" fmla="*/ 0 w 25"/>
                <a:gd name="T3" fmla="*/ 1 h 2"/>
                <a:gd name="T4" fmla="*/ 0 w 25"/>
                <a:gd name="T5" fmla="*/ 2 h 2"/>
                <a:gd name="T6" fmla="*/ 25 w 25"/>
                <a:gd name="T7" fmla="*/ 0 h 2"/>
                <a:gd name="T8" fmla="*/ 25 w 25"/>
                <a:gd name="T9" fmla="*/ 1 h 2"/>
                <a:gd name="T10" fmla="*/ 0 w 25"/>
                <a:gd name="T11" fmla="*/ 0 h 2"/>
              </a:gdLst>
              <a:ahLst/>
              <a:cxnLst>
                <a:cxn ang="0">
                  <a:pos x="T0" y="T1"/>
                </a:cxn>
                <a:cxn ang="0">
                  <a:pos x="T2" y="T3"/>
                </a:cxn>
                <a:cxn ang="0">
                  <a:pos x="T4" y="T5"/>
                </a:cxn>
                <a:cxn ang="0">
                  <a:pos x="T6" y="T7"/>
                </a:cxn>
                <a:cxn ang="0">
                  <a:pos x="T8" y="T9"/>
                </a:cxn>
                <a:cxn ang="0">
                  <a:pos x="T10" y="T11"/>
                </a:cxn>
              </a:cxnLst>
              <a:rect l="0" t="0" r="r" b="b"/>
              <a:pathLst>
                <a:path w="25" h="2">
                  <a:moveTo>
                    <a:pt x="0" y="0"/>
                  </a:moveTo>
                  <a:lnTo>
                    <a:pt x="0" y="1"/>
                  </a:lnTo>
                  <a:lnTo>
                    <a:pt x="0" y="2"/>
                  </a:lnTo>
                  <a:lnTo>
                    <a:pt x="25" y="0"/>
                  </a:lnTo>
                  <a:lnTo>
                    <a:pt x="25"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54" name="Freeform 245">
              <a:extLst>
                <a:ext uri="{FF2B5EF4-FFF2-40B4-BE49-F238E27FC236}">
                  <a16:creationId xmlns:a16="http://schemas.microsoft.com/office/drawing/2014/main" id="{2BF19A94-B5D3-4B46-BFE1-A2F702483246}"/>
                </a:ext>
              </a:extLst>
            </p:cNvPr>
            <p:cNvSpPr>
              <a:spLocks/>
            </p:cNvSpPr>
            <p:nvPr/>
          </p:nvSpPr>
          <p:spPr bwMode="auto">
            <a:xfrm>
              <a:off x="4487863" y="4234905"/>
              <a:ext cx="20637" cy="15875"/>
            </a:xfrm>
            <a:custGeom>
              <a:avLst/>
              <a:gdLst>
                <a:gd name="T0" fmla="*/ 24 w 26"/>
                <a:gd name="T1" fmla="*/ 0 h 13"/>
                <a:gd name="T2" fmla="*/ 26 w 26"/>
                <a:gd name="T3" fmla="*/ 11 h 13"/>
                <a:gd name="T4" fmla="*/ 1 w 26"/>
                <a:gd name="T5" fmla="*/ 13 h 13"/>
                <a:gd name="T6" fmla="*/ 0 w 26"/>
                <a:gd name="T7" fmla="*/ 2 h 13"/>
                <a:gd name="T8" fmla="*/ 24 w 26"/>
                <a:gd name="T9" fmla="*/ 0 h 13"/>
              </a:gdLst>
              <a:ahLst/>
              <a:cxnLst>
                <a:cxn ang="0">
                  <a:pos x="T0" y="T1"/>
                </a:cxn>
                <a:cxn ang="0">
                  <a:pos x="T2" y="T3"/>
                </a:cxn>
                <a:cxn ang="0">
                  <a:pos x="T4" y="T5"/>
                </a:cxn>
                <a:cxn ang="0">
                  <a:pos x="T6" y="T7"/>
                </a:cxn>
                <a:cxn ang="0">
                  <a:pos x="T8" y="T9"/>
                </a:cxn>
              </a:cxnLst>
              <a:rect l="0" t="0" r="r" b="b"/>
              <a:pathLst>
                <a:path w="26" h="13">
                  <a:moveTo>
                    <a:pt x="24" y="0"/>
                  </a:moveTo>
                  <a:lnTo>
                    <a:pt x="26" y="11"/>
                  </a:lnTo>
                  <a:lnTo>
                    <a:pt x="1" y="13"/>
                  </a:lnTo>
                  <a:lnTo>
                    <a:pt x="0" y="2"/>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55" name="Freeform 246">
              <a:extLst>
                <a:ext uri="{FF2B5EF4-FFF2-40B4-BE49-F238E27FC236}">
                  <a16:creationId xmlns:a16="http://schemas.microsoft.com/office/drawing/2014/main" id="{7D655C98-D4CB-E94E-B2F9-D6D5CE333DA8}"/>
                </a:ext>
              </a:extLst>
            </p:cNvPr>
            <p:cNvSpPr>
              <a:spLocks/>
            </p:cNvSpPr>
            <p:nvPr/>
          </p:nvSpPr>
          <p:spPr bwMode="auto">
            <a:xfrm>
              <a:off x="4483100" y="4117430"/>
              <a:ext cx="20638" cy="15875"/>
            </a:xfrm>
            <a:custGeom>
              <a:avLst/>
              <a:gdLst>
                <a:gd name="T0" fmla="*/ 24 w 25"/>
                <a:gd name="T1" fmla="*/ 12 h 12"/>
                <a:gd name="T2" fmla="*/ 25 w 25"/>
                <a:gd name="T3" fmla="*/ 1 h 12"/>
                <a:gd name="T4" fmla="*/ 1 w 25"/>
                <a:gd name="T5" fmla="*/ 0 h 12"/>
                <a:gd name="T6" fmla="*/ 0 w 25"/>
                <a:gd name="T7" fmla="*/ 11 h 12"/>
                <a:gd name="T8" fmla="*/ 24 w 25"/>
                <a:gd name="T9" fmla="*/ 12 h 12"/>
              </a:gdLst>
              <a:ahLst/>
              <a:cxnLst>
                <a:cxn ang="0">
                  <a:pos x="T0" y="T1"/>
                </a:cxn>
                <a:cxn ang="0">
                  <a:pos x="T2" y="T3"/>
                </a:cxn>
                <a:cxn ang="0">
                  <a:pos x="T4" y="T5"/>
                </a:cxn>
                <a:cxn ang="0">
                  <a:pos x="T6" y="T7"/>
                </a:cxn>
                <a:cxn ang="0">
                  <a:pos x="T8" y="T9"/>
                </a:cxn>
              </a:cxnLst>
              <a:rect l="0" t="0" r="r" b="b"/>
              <a:pathLst>
                <a:path w="25" h="12">
                  <a:moveTo>
                    <a:pt x="24" y="12"/>
                  </a:moveTo>
                  <a:lnTo>
                    <a:pt x="25" y="1"/>
                  </a:lnTo>
                  <a:lnTo>
                    <a:pt x="1" y="0"/>
                  </a:lnTo>
                  <a:lnTo>
                    <a:pt x="0" y="11"/>
                  </a:lnTo>
                  <a:lnTo>
                    <a:pt x="2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56" name="Freeform 247">
              <a:extLst>
                <a:ext uri="{FF2B5EF4-FFF2-40B4-BE49-F238E27FC236}">
                  <a16:creationId xmlns:a16="http://schemas.microsoft.com/office/drawing/2014/main" id="{33ED0419-916A-234E-9757-B879E44CF293}"/>
                </a:ext>
              </a:extLst>
            </p:cNvPr>
            <p:cNvSpPr>
              <a:spLocks/>
            </p:cNvSpPr>
            <p:nvPr/>
          </p:nvSpPr>
          <p:spPr bwMode="auto">
            <a:xfrm>
              <a:off x="4522788" y="4131718"/>
              <a:ext cx="95250" cy="100012"/>
            </a:xfrm>
            <a:custGeom>
              <a:avLst/>
              <a:gdLst>
                <a:gd name="T0" fmla="*/ 17 w 124"/>
                <a:gd name="T1" fmla="*/ 0 h 119"/>
                <a:gd name="T2" fmla="*/ 0 w 124"/>
                <a:gd name="T3" fmla="*/ 17 h 119"/>
                <a:gd name="T4" fmla="*/ 107 w 124"/>
                <a:gd name="T5" fmla="*/ 119 h 119"/>
                <a:gd name="T6" fmla="*/ 124 w 124"/>
                <a:gd name="T7" fmla="*/ 101 h 119"/>
                <a:gd name="T8" fmla="*/ 17 w 124"/>
                <a:gd name="T9" fmla="*/ 0 h 119"/>
              </a:gdLst>
              <a:ahLst/>
              <a:cxnLst>
                <a:cxn ang="0">
                  <a:pos x="T0" y="T1"/>
                </a:cxn>
                <a:cxn ang="0">
                  <a:pos x="T2" y="T3"/>
                </a:cxn>
                <a:cxn ang="0">
                  <a:pos x="T4" y="T5"/>
                </a:cxn>
                <a:cxn ang="0">
                  <a:pos x="T6" y="T7"/>
                </a:cxn>
                <a:cxn ang="0">
                  <a:pos x="T8" y="T9"/>
                </a:cxn>
              </a:cxnLst>
              <a:rect l="0" t="0" r="r" b="b"/>
              <a:pathLst>
                <a:path w="124" h="119">
                  <a:moveTo>
                    <a:pt x="17" y="0"/>
                  </a:moveTo>
                  <a:lnTo>
                    <a:pt x="0" y="17"/>
                  </a:lnTo>
                  <a:lnTo>
                    <a:pt x="107" y="119"/>
                  </a:lnTo>
                  <a:lnTo>
                    <a:pt x="124" y="101"/>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57" name="Freeform 248">
              <a:extLst>
                <a:ext uri="{FF2B5EF4-FFF2-40B4-BE49-F238E27FC236}">
                  <a16:creationId xmlns:a16="http://schemas.microsoft.com/office/drawing/2014/main" id="{A7D5B595-1A57-A640-9370-6E0180E40B48}"/>
                </a:ext>
              </a:extLst>
            </p:cNvPr>
            <p:cNvSpPr>
              <a:spLocks/>
            </p:cNvSpPr>
            <p:nvPr/>
          </p:nvSpPr>
          <p:spPr bwMode="auto">
            <a:xfrm>
              <a:off x="4606925" y="4215855"/>
              <a:ext cx="17463" cy="22225"/>
            </a:xfrm>
            <a:custGeom>
              <a:avLst/>
              <a:gdLst>
                <a:gd name="T0" fmla="*/ 17 w 26"/>
                <a:gd name="T1" fmla="*/ 0 h 25"/>
                <a:gd name="T2" fmla="*/ 26 w 26"/>
                <a:gd name="T3" fmla="*/ 8 h 25"/>
                <a:gd name="T4" fmla="*/ 9 w 26"/>
                <a:gd name="T5" fmla="*/ 25 h 25"/>
                <a:gd name="T6" fmla="*/ 0 w 26"/>
                <a:gd name="T7" fmla="*/ 18 h 25"/>
                <a:gd name="T8" fmla="*/ 17 w 26"/>
                <a:gd name="T9" fmla="*/ 0 h 25"/>
              </a:gdLst>
              <a:ahLst/>
              <a:cxnLst>
                <a:cxn ang="0">
                  <a:pos x="T0" y="T1"/>
                </a:cxn>
                <a:cxn ang="0">
                  <a:pos x="T2" y="T3"/>
                </a:cxn>
                <a:cxn ang="0">
                  <a:pos x="T4" y="T5"/>
                </a:cxn>
                <a:cxn ang="0">
                  <a:pos x="T6" y="T7"/>
                </a:cxn>
                <a:cxn ang="0">
                  <a:pos x="T8" y="T9"/>
                </a:cxn>
              </a:cxnLst>
              <a:rect l="0" t="0" r="r" b="b"/>
              <a:pathLst>
                <a:path w="26" h="25">
                  <a:moveTo>
                    <a:pt x="17" y="0"/>
                  </a:moveTo>
                  <a:lnTo>
                    <a:pt x="26" y="8"/>
                  </a:lnTo>
                  <a:lnTo>
                    <a:pt x="9" y="25"/>
                  </a:lnTo>
                  <a:lnTo>
                    <a:pt x="0" y="18"/>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58" name="Freeform 249">
              <a:extLst>
                <a:ext uri="{FF2B5EF4-FFF2-40B4-BE49-F238E27FC236}">
                  <a16:creationId xmlns:a16="http://schemas.microsoft.com/office/drawing/2014/main" id="{040CC565-6415-D14F-B4BD-58841FE95C94}"/>
                </a:ext>
              </a:extLst>
            </p:cNvPr>
            <p:cNvSpPr>
              <a:spLocks/>
            </p:cNvSpPr>
            <p:nvPr/>
          </p:nvSpPr>
          <p:spPr bwMode="auto">
            <a:xfrm>
              <a:off x="4516438" y="4123780"/>
              <a:ext cx="19050" cy="22225"/>
            </a:xfrm>
            <a:custGeom>
              <a:avLst/>
              <a:gdLst>
                <a:gd name="T0" fmla="*/ 26 w 26"/>
                <a:gd name="T1" fmla="*/ 9 h 26"/>
                <a:gd name="T2" fmla="*/ 17 w 26"/>
                <a:gd name="T3" fmla="*/ 0 h 26"/>
                <a:gd name="T4" fmla="*/ 0 w 26"/>
                <a:gd name="T5" fmla="*/ 18 h 26"/>
                <a:gd name="T6" fmla="*/ 9 w 26"/>
                <a:gd name="T7" fmla="*/ 26 h 26"/>
                <a:gd name="T8" fmla="*/ 26 w 26"/>
                <a:gd name="T9" fmla="*/ 9 h 26"/>
              </a:gdLst>
              <a:ahLst/>
              <a:cxnLst>
                <a:cxn ang="0">
                  <a:pos x="T0" y="T1"/>
                </a:cxn>
                <a:cxn ang="0">
                  <a:pos x="T2" y="T3"/>
                </a:cxn>
                <a:cxn ang="0">
                  <a:pos x="T4" y="T5"/>
                </a:cxn>
                <a:cxn ang="0">
                  <a:pos x="T6" y="T7"/>
                </a:cxn>
                <a:cxn ang="0">
                  <a:pos x="T8" y="T9"/>
                </a:cxn>
              </a:cxnLst>
              <a:rect l="0" t="0" r="r" b="b"/>
              <a:pathLst>
                <a:path w="26" h="26">
                  <a:moveTo>
                    <a:pt x="26" y="9"/>
                  </a:moveTo>
                  <a:lnTo>
                    <a:pt x="17" y="0"/>
                  </a:lnTo>
                  <a:lnTo>
                    <a:pt x="0" y="18"/>
                  </a:lnTo>
                  <a:lnTo>
                    <a:pt x="9" y="26"/>
                  </a:lnTo>
                  <a:lnTo>
                    <a:pt x="2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59" name="Freeform 250">
              <a:extLst>
                <a:ext uri="{FF2B5EF4-FFF2-40B4-BE49-F238E27FC236}">
                  <a16:creationId xmlns:a16="http://schemas.microsoft.com/office/drawing/2014/main" id="{5EF254EF-124B-D04C-A712-DFD835C571B1}"/>
                </a:ext>
              </a:extLst>
            </p:cNvPr>
            <p:cNvSpPr>
              <a:spLocks/>
            </p:cNvSpPr>
            <p:nvPr/>
          </p:nvSpPr>
          <p:spPr bwMode="auto">
            <a:xfrm>
              <a:off x="4557713" y="4177755"/>
              <a:ext cx="55562" cy="107950"/>
            </a:xfrm>
            <a:custGeom>
              <a:avLst/>
              <a:gdLst>
                <a:gd name="T0" fmla="*/ 23 w 72"/>
                <a:gd name="T1" fmla="*/ 0 h 128"/>
                <a:gd name="T2" fmla="*/ 0 w 72"/>
                <a:gd name="T3" fmla="*/ 8 h 128"/>
                <a:gd name="T4" fmla="*/ 49 w 72"/>
                <a:gd name="T5" fmla="*/ 128 h 128"/>
                <a:gd name="T6" fmla="*/ 72 w 72"/>
                <a:gd name="T7" fmla="*/ 120 h 128"/>
                <a:gd name="T8" fmla="*/ 23 w 72"/>
                <a:gd name="T9" fmla="*/ 0 h 128"/>
              </a:gdLst>
              <a:ahLst/>
              <a:cxnLst>
                <a:cxn ang="0">
                  <a:pos x="T0" y="T1"/>
                </a:cxn>
                <a:cxn ang="0">
                  <a:pos x="T2" y="T3"/>
                </a:cxn>
                <a:cxn ang="0">
                  <a:pos x="T4" y="T5"/>
                </a:cxn>
                <a:cxn ang="0">
                  <a:pos x="T6" y="T7"/>
                </a:cxn>
                <a:cxn ang="0">
                  <a:pos x="T8" y="T9"/>
                </a:cxn>
              </a:cxnLst>
              <a:rect l="0" t="0" r="r" b="b"/>
              <a:pathLst>
                <a:path w="72" h="128">
                  <a:moveTo>
                    <a:pt x="23" y="0"/>
                  </a:moveTo>
                  <a:lnTo>
                    <a:pt x="0" y="8"/>
                  </a:lnTo>
                  <a:lnTo>
                    <a:pt x="49" y="128"/>
                  </a:lnTo>
                  <a:lnTo>
                    <a:pt x="72" y="12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60" name="Freeform 251">
              <a:extLst>
                <a:ext uri="{FF2B5EF4-FFF2-40B4-BE49-F238E27FC236}">
                  <a16:creationId xmlns:a16="http://schemas.microsoft.com/office/drawing/2014/main" id="{E6B00806-294C-6D4D-B717-77499D0BCB49}"/>
                </a:ext>
              </a:extLst>
            </p:cNvPr>
            <p:cNvSpPr>
              <a:spLocks/>
            </p:cNvSpPr>
            <p:nvPr/>
          </p:nvSpPr>
          <p:spPr bwMode="auto">
            <a:xfrm>
              <a:off x="4595813" y="4279355"/>
              <a:ext cx="20637" cy="15875"/>
            </a:xfrm>
            <a:custGeom>
              <a:avLst/>
              <a:gdLst>
                <a:gd name="T0" fmla="*/ 23 w 27"/>
                <a:gd name="T1" fmla="*/ 0 h 19"/>
                <a:gd name="T2" fmla="*/ 27 w 27"/>
                <a:gd name="T3" fmla="*/ 11 h 19"/>
                <a:gd name="T4" fmla="*/ 4 w 27"/>
                <a:gd name="T5" fmla="*/ 19 h 19"/>
                <a:gd name="T6" fmla="*/ 0 w 27"/>
                <a:gd name="T7" fmla="*/ 8 h 19"/>
                <a:gd name="T8" fmla="*/ 23 w 27"/>
                <a:gd name="T9" fmla="*/ 0 h 19"/>
              </a:gdLst>
              <a:ahLst/>
              <a:cxnLst>
                <a:cxn ang="0">
                  <a:pos x="T0" y="T1"/>
                </a:cxn>
                <a:cxn ang="0">
                  <a:pos x="T2" y="T3"/>
                </a:cxn>
                <a:cxn ang="0">
                  <a:pos x="T4" y="T5"/>
                </a:cxn>
                <a:cxn ang="0">
                  <a:pos x="T6" y="T7"/>
                </a:cxn>
                <a:cxn ang="0">
                  <a:pos x="T8" y="T9"/>
                </a:cxn>
              </a:cxnLst>
              <a:rect l="0" t="0" r="r" b="b"/>
              <a:pathLst>
                <a:path w="27" h="19">
                  <a:moveTo>
                    <a:pt x="23" y="0"/>
                  </a:moveTo>
                  <a:lnTo>
                    <a:pt x="27" y="11"/>
                  </a:lnTo>
                  <a:lnTo>
                    <a:pt x="4" y="19"/>
                  </a:lnTo>
                  <a:lnTo>
                    <a:pt x="0" y="8"/>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61" name="Freeform 252">
              <a:extLst>
                <a:ext uri="{FF2B5EF4-FFF2-40B4-BE49-F238E27FC236}">
                  <a16:creationId xmlns:a16="http://schemas.microsoft.com/office/drawing/2014/main" id="{8577C04F-DA3B-AC42-9B7A-2FC42234E9D5}"/>
                </a:ext>
              </a:extLst>
            </p:cNvPr>
            <p:cNvSpPr>
              <a:spLocks/>
            </p:cNvSpPr>
            <p:nvPr/>
          </p:nvSpPr>
          <p:spPr bwMode="auto">
            <a:xfrm>
              <a:off x="4554538" y="4169818"/>
              <a:ext cx="20637" cy="15875"/>
            </a:xfrm>
            <a:custGeom>
              <a:avLst/>
              <a:gdLst>
                <a:gd name="T0" fmla="*/ 28 w 28"/>
                <a:gd name="T1" fmla="*/ 11 h 19"/>
                <a:gd name="T2" fmla="*/ 23 w 28"/>
                <a:gd name="T3" fmla="*/ 0 h 19"/>
                <a:gd name="T4" fmla="*/ 0 w 28"/>
                <a:gd name="T5" fmla="*/ 7 h 19"/>
                <a:gd name="T6" fmla="*/ 5 w 28"/>
                <a:gd name="T7" fmla="*/ 19 h 19"/>
                <a:gd name="T8" fmla="*/ 28 w 28"/>
                <a:gd name="T9" fmla="*/ 11 h 19"/>
              </a:gdLst>
              <a:ahLst/>
              <a:cxnLst>
                <a:cxn ang="0">
                  <a:pos x="T0" y="T1"/>
                </a:cxn>
                <a:cxn ang="0">
                  <a:pos x="T2" y="T3"/>
                </a:cxn>
                <a:cxn ang="0">
                  <a:pos x="T4" y="T5"/>
                </a:cxn>
                <a:cxn ang="0">
                  <a:pos x="T6" y="T7"/>
                </a:cxn>
                <a:cxn ang="0">
                  <a:pos x="T8" y="T9"/>
                </a:cxn>
              </a:cxnLst>
              <a:rect l="0" t="0" r="r" b="b"/>
              <a:pathLst>
                <a:path w="28" h="19">
                  <a:moveTo>
                    <a:pt x="28" y="11"/>
                  </a:moveTo>
                  <a:lnTo>
                    <a:pt x="23" y="0"/>
                  </a:lnTo>
                  <a:lnTo>
                    <a:pt x="0" y="7"/>
                  </a:lnTo>
                  <a:lnTo>
                    <a:pt x="5" y="19"/>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62" name="Freeform 253">
              <a:extLst>
                <a:ext uri="{FF2B5EF4-FFF2-40B4-BE49-F238E27FC236}">
                  <a16:creationId xmlns:a16="http://schemas.microsoft.com/office/drawing/2014/main" id="{5D45972F-88E4-7D47-ADA2-C5D3D44839B0}"/>
                </a:ext>
              </a:extLst>
            </p:cNvPr>
            <p:cNvSpPr>
              <a:spLocks/>
            </p:cNvSpPr>
            <p:nvPr/>
          </p:nvSpPr>
          <p:spPr bwMode="auto">
            <a:xfrm>
              <a:off x="4610100" y="4131718"/>
              <a:ext cx="39688" cy="33337"/>
            </a:xfrm>
            <a:custGeom>
              <a:avLst/>
              <a:gdLst>
                <a:gd name="T0" fmla="*/ 7 w 49"/>
                <a:gd name="T1" fmla="*/ 0 h 39"/>
                <a:gd name="T2" fmla="*/ 0 w 49"/>
                <a:gd name="T3" fmla="*/ 23 h 39"/>
                <a:gd name="T4" fmla="*/ 42 w 49"/>
                <a:gd name="T5" fmla="*/ 39 h 39"/>
                <a:gd name="T6" fmla="*/ 49 w 49"/>
                <a:gd name="T7" fmla="*/ 16 h 39"/>
                <a:gd name="T8" fmla="*/ 7 w 49"/>
                <a:gd name="T9" fmla="*/ 0 h 39"/>
              </a:gdLst>
              <a:ahLst/>
              <a:cxnLst>
                <a:cxn ang="0">
                  <a:pos x="T0" y="T1"/>
                </a:cxn>
                <a:cxn ang="0">
                  <a:pos x="T2" y="T3"/>
                </a:cxn>
                <a:cxn ang="0">
                  <a:pos x="T4" y="T5"/>
                </a:cxn>
                <a:cxn ang="0">
                  <a:pos x="T6" y="T7"/>
                </a:cxn>
                <a:cxn ang="0">
                  <a:pos x="T8" y="T9"/>
                </a:cxn>
              </a:cxnLst>
              <a:rect l="0" t="0" r="r" b="b"/>
              <a:pathLst>
                <a:path w="49" h="39">
                  <a:moveTo>
                    <a:pt x="7" y="0"/>
                  </a:moveTo>
                  <a:lnTo>
                    <a:pt x="0" y="23"/>
                  </a:lnTo>
                  <a:lnTo>
                    <a:pt x="42" y="39"/>
                  </a:lnTo>
                  <a:lnTo>
                    <a:pt x="49" y="1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63" name="Freeform 254">
              <a:extLst>
                <a:ext uri="{FF2B5EF4-FFF2-40B4-BE49-F238E27FC236}">
                  <a16:creationId xmlns:a16="http://schemas.microsoft.com/office/drawing/2014/main" id="{2CDA1014-6D12-704A-95DB-6F0F076F7C8B}"/>
                </a:ext>
              </a:extLst>
            </p:cNvPr>
            <p:cNvSpPr>
              <a:spLocks/>
            </p:cNvSpPr>
            <p:nvPr/>
          </p:nvSpPr>
          <p:spPr bwMode="auto">
            <a:xfrm>
              <a:off x="4641850" y="4147593"/>
              <a:ext cx="33338" cy="34925"/>
            </a:xfrm>
            <a:custGeom>
              <a:avLst/>
              <a:gdLst>
                <a:gd name="T0" fmla="*/ 13 w 45"/>
                <a:gd name="T1" fmla="*/ 0 h 41"/>
                <a:gd name="T2" fmla="*/ 0 w 45"/>
                <a:gd name="T3" fmla="*/ 20 h 41"/>
                <a:gd name="T4" fmla="*/ 32 w 45"/>
                <a:gd name="T5" fmla="*/ 41 h 41"/>
                <a:gd name="T6" fmla="*/ 45 w 45"/>
                <a:gd name="T7" fmla="*/ 21 h 41"/>
                <a:gd name="T8" fmla="*/ 13 w 45"/>
                <a:gd name="T9" fmla="*/ 0 h 41"/>
              </a:gdLst>
              <a:ahLst/>
              <a:cxnLst>
                <a:cxn ang="0">
                  <a:pos x="T0" y="T1"/>
                </a:cxn>
                <a:cxn ang="0">
                  <a:pos x="T2" y="T3"/>
                </a:cxn>
                <a:cxn ang="0">
                  <a:pos x="T4" y="T5"/>
                </a:cxn>
                <a:cxn ang="0">
                  <a:pos x="T6" y="T7"/>
                </a:cxn>
                <a:cxn ang="0">
                  <a:pos x="T8" y="T9"/>
                </a:cxn>
              </a:cxnLst>
              <a:rect l="0" t="0" r="r" b="b"/>
              <a:pathLst>
                <a:path w="45" h="41">
                  <a:moveTo>
                    <a:pt x="13" y="0"/>
                  </a:moveTo>
                  <a:lnTo>
                    <a:pt x="0" y="20"/>
                  </a:lnTo>
                  <a:lnTo>
                    <a:pt x="32" y="41"/>
                  </a:lnTo>
                  <a:lnTo>
                    <a:pt x="45" y="2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64" name="Freeform 255">
              <a:extLst>
                <a:ext uri="{FF2B5EF4-FFF2-40B4-BE49-F238E27FC236}">
                  <a16:creationId xmlns:a16="http://schemas.microsoft.com/office/drawing/2014/main" id="{87E7EB63-7DE5-134F-9508-21F8DDDF094E}"/>
                </a:ext>
              </a:extLst>
            </p:cNvPr>
            <p:cNvSpPr>
              <a:spLocks/>
            </p:cNvSpPr>
            <p:nvPr/>
          </p:nvSpPr>
          <p:spPr bwMode="auto">
            <a:xfrm>
              <a:off x="4641850" y="4146005"/>
              <a:ext cx="15875" cy="19050"/>
            </a:xfrm>
            <a:custGeom>
              <a:avLst/>
              <a:gdLst>
                <a:gd name="T0" fmla="*/ 10 w 13"/>
                <a:gd name="T1" fmla="*/ 0 h 23"/>
                <a:gd name="T2" fmla="*/ 12 w 13"/>
                <a:gd name="T3" fmla="*/ 0 h 23"/>
                <a:gd name="T4" fmla="*/ 13 w 13"/>
                <a:gd name="T5" fmla="*/ 2 h 23"/>
                <a:gd name="T6" fmla="*/ 0 w 13"/>
                <a:gd name="T7" fmla="*/ 22 h 23"/>
                <a:gd name="T8" fmla="*/ 3 w 13"/>
                <a:gd name="T9" fmla="*/ 23 h 23"/>
                <a:gd name="T10" fmla="*/ 10 w 13"/>
                <a:gd name="T11" fmla="*/ 0 h 23"/>
              </a:gdLst>
              <a:ahLst/>
              <a:cxnLst>
                <a:cxn ang="0">
                  <a:pos x="T0" y="T1"/>
                </a:cxn>
                <a:cxn ang="0">
                  <a:pos x="T2" y="T3"/>
                </a:cxn>
                <a:cxn ang="0">
                  <a:pos x="T4" y="T5"/>
                </a:cxn>
                <a:cxn ang="0">
                  <a:pos x="T6" y="T7"/>
                </a:cxn>
                <a:cxn ang="0">
                  <a:pos x="T8" y="T9"/>
                </a:cxn>
                <a:cxn ang="0">
                  <a:pos x="T10" y="T11"/>
                </a:cxn>
              </a:cxnLst>
              <a:rect l="0" t="0" r="r" b="b"/>
              <a:pathLst>
                <a:path w="13" h="23">
                  <a:moveTo>
                    <a:pt x="10" y="0"/>
                  </a:moveTo>
                  <a:lnTo>
                    <a:pt x="12" y="0"/>
                  </a:lnTo>
                  <a:lnTo>
                    <a:pt x="13" y="2"/>
                  </a:lnTo>
                  <a:lnTo>
                    <a:pt x="0" y="22"/>
                  </a:lnTo>
                  <a:lnTo>
                    <a:pt x="3" y="23"/>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65" name="Freeform 256">
              <a:extLst>
                <a:ext uri="{FF2B5EF4-FFF2-40B4-BE49-F238E27FC236}">
                  <a16:creationId xmlns:a16="http://schemas.microsoft.com/office/drawing/2014/main" id="{458F4E98-F0CE-4B41-9DE1-9C21E93721D1}"/>
                </a:ext>
              </a:extLst>
            </p:cNvPr>
            <p:cNvSpPr>
              <a:spLocks/>
            </p:cNvSpPr>
            <p:nvPr/>
          </p:nvSpPr>
          <p:spPr bwMode="auto">
            <a:xfrm>
              <a:off x="4662488" y="4165055"/>
              <a:ext cx="28575" cy="33338"/>
            </a:xfrm>
            <a:custGeom>
              <a:avLst/>
              <a:gdLst>
                <a:gd name="T0" fmla="*/ 16 w 38"/>
                <a:gd name="T1" fmla="*/ 0 h 38"/>
                <a:gd name="T2" fmla="*/ 0 w 38"/>
                <a:gd name="T3" fmla="*/ 18 h 38"/>
                <a:gd name="T4" fmla="*/ 21 w 38"/>
                <a:gd name="T5" fmla="*/ 38 h 38"/>
                <a:gd name="T6" fmla="*/ 38 w 38"/>
                <a:gd name="T7" fmla="*/ 20 h 38"/>
                <a:gd name="T8" fmla="*/ 16 w 38"/>
                <a:gd name="T9" fmla="*/ 0 h 38"/>
              </a:gdLst>
              <a:ahLst/>
              <a:cxnLst>
                <a:cxn ang="0">
                  <a:pos x="T0" y="T1"/>
                </a:cxn>
                <a:cxn ang="0">
                  <a:pos x="T2" y="T3"/>
                </a:cxn>
                <a:cxn ang="0">
                  <a:pos x="T4" y="T5"/>
                </a:cxn>
                <a:cxn ang="0">
                  <a:pos x="T6" y="T7"/>
                </a:cxn>
                <a:cxn ang="0">
                  <a:pos x="T8" y="T9"/>
                </a:cxn>
              </a:cxnLst>
              <a:rect l="0" t="0" r="r" b="b"/>
              <a:pathLst>
                <a:path w="38" h="38">
                  <a:moveTo>
                    <a:pt x="16" y="0"/>
                  </a:moveTo>
                  <a:lnTo>
                    <a:pt x="0" y="18"/>
                  </a:lnTo>
                  <a:lnTo>
                    <a:pt x="21" y="38"/>
                  </a:lnTo>
                  <a:lnTo>
                    <a:pt x="38" y="2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66" name="Freeform 257">
              <a:extLst>
                <a:ext uri="{FF2B5EF4-FFF2-40B4-BE49-F238E27FC236}">
                  <a16:creationId xmlns:a16="http://schemas.microsoft.com/office/drawing/2014/main" id="{61B0E81D-5AAA-B84C-B578-BA6BE59ACEB8}"/>
                </a:ext>
              </a:extLst>
            </p:cNvPr>
            <p:cNvSpPr>
              <a:spLocks/>
            </p:cNvSpPr>
            <p:nvPr/>
          </p:nvSpPr>
          <p:spPr bwMode="auto">
            <a:xfrm>
              <a:off x="4662488" y="4165055"/>
              <a:ext cx="15875" cy="17463"/>
            </a:xfrm>
            <a:custGeom>
              <a:avLst/>
              <a:gdLst>
                <a:gd name="T0" fmla="*/ 15 w 16"/>
                <a:gd name="T1" fmla="*/ 0 h 20"/>
                <a:gd name="T2" fmla="*/ 16 w 16"/>
                <a:gd name="T3" fmla="*/ 1 h 20"/>
                <a:gd name="T4" fmla="*/ 0 w 16"/>
                <a:gd name="T5" fmla="*/ 19 h 20"/>
                <a:gd name="T6" fmla="*/ 2 w 16"/>
                <a:gd name="T7" fmla="*/ 20 h 20"/>
                <a:gd name="T8" fmla="*/ 15 w 16"/>
                <a:gd name="T9" fmla="*/ 0 h 20"/>
              </a:gdLst>
              <a:ahLst/>
              <a:cxnLst>
                <a:cxn ang="0">
                  <a:pos x="T0" y="T1"/>
                </a:cxn>
                <a:cxn ang="0">
                  <a:pos x="T2" y="T3"/>
                </a:cxn>
                <a:cxn ang="0">
                  <a:pos x="T4" y="T5"/>
                </a:cxn>
                <a:cxn ang="0">
                  <a:pos x="T6" y="T7"/>
                </a:cxn>
                <a:cxn ang="0">
                  <a:pos x="T8" y="T9"/>
                </a:cxn>
              </a:cxnLst>
              <a:rect l="0" t="0" r="r" b="b"/>
              <a:pathLst>
                <a:path w="16" h="20">
                  <a:moveTo>
                    <a:pt x="15" y="0"/>
                  </a:moveTo>
                  <a:lnTo>
                    <a:pt x="16" y="1"/>
                  </a:lnTo>
                  <a:lnTo>
                    <a:pt x="0" y="19"/>
                  </a:lnTo>
                  <a:lnTo>
                    <a:pt x="2" y="2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67" name="Freeform 258">
              <a:extLst>
                <a:ext uri="{FF2B5EF4-FFF2-40B4-BE49-F238E27FC236}">
                  <a16:creationId xmlns:a16="http://schemas.microsoft.com/office/drawing/2014/main" id="{E26FAE75-52AA-6A46-A747-E94DB23394DB}"/>
                </a:ext>
              </a:extLst>
            </p:cNvPr>
            <p:cNvSpPr>
              <a:spLocks/>
            </p:cNvSpPr>
            <p:nvPr/>
          </p:nvSpPr>
          <p:spPr bwMode="auto">
            <a:xfrm>
              <a:off x="4679950" y="4185693"/>
              <a:ext cx="30163" cy="34925"/>
            </a:xfrm>
            <a:custGeom>
              <a:avLst/>
              <a:gdLst>
                <a:gd name="T0" fmla="*/ 21 w 41"/>
                <a:gd name="T1" fmla="*/ 0 h 42"/>
                <a:gd name="T2" fmla="*/ 0 w 41"/>
                <a:gd name="T3" fmla="*/ 12 h 42"/>
                <a:gd name="T4" fmla="*/ 21 w 41"/>
                <a:gd name="T5" fmla="*/ 42 h 42"/>
                <a:gd name="T6" fmla="*/ 41 w 41"/>
                <a:gd name="T7" fmla="*/ 30 h 42"/>
                <a:gd name="T8" fmla="*/ 21 w 41"/>
                <a:gd name="T9" fmla="*/ 0 h 42"/>
              </a:gdLst>
              <a:ahLst/>
              <a:cxnLst>
                <a:cxn ang="0">
                  <a:pos x="T0" y="T1"/>
                </a:cxn>
                <a:cxn ang="0">
                  <a:pos x="T2" y="T3"/>
                </a:cxn>
                <a:cxn ang="0">
                  <a:pos x="T4" y="T5"/>
                </a:cxn>
                <a:cxn ang="0">
                  <a:pos x="T6" y="T7"/>
                </a:cxn>
                <a:cxn ang="0">
                  <a:pos x="T8" y="T9"/>
                </a:cxn>
              </a:cxnLst>
              <a:rect l="0" t="0" r="r" b="b"/>
              <a:pathLst>
                <a:path w="41" h="42">
                  <a:moveTo>
                    <a:pt x="21" y="0"/>
                  </a:moveTo>
                  <a:lnTo>
                    <a:pt x="0" y="12"/>
                  </a:lnTo>
                  <a:lnTo>
                    <a:pt x="21" y="42"/>
                  </a:lnTo>
                  <a:lnTo>
                    <a:pt x="41" y="3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68" name="Freeform 259">
              <a:extLst>
                <a:ext uri="{FF2B5EF4-FFF2-40B4-BE49-F238E27FC236}">
                  <a16:creationId xmlns:a16="http://schemas.microsoft.com/office/drawing/2014/main" id="{3547065C-27A8-BE42-9D58-CCD6BCFF0BDF}"/>
                </a:ext>
              </a:extLst>
            </p:cNvPr>
            <p:cNvSpPr>
              <a:spLocks/>
            </p:cNvSpPr>
            <p:nvPr/>
          </p:nvSpPr>
          <p:spPr bwMode="auto">
            <a:xfrm>
              <a:off x="4679950" y="4182518"/>
              <a:ext cx="15875" cy="15875"/>
            </a:xfrm>
            <a:custGeom>
              <a:avLst/>
              <a:gdLst>
                <a:gd name="T0" fmla="*/ 18 w 21"/>
                <a:gd name="T1" fmla="*/ 0 h 18"/>
                <a:gd name="T2" fmla="*/ 21 w 21"/>
                <a:gd name="T3" fmla="*/ 3 h 18"/>
                <a:gd name="T4" fmla="*/ 0 w 21"/>
                <a:gd name="T5" fmla="*/ 15 h 18"/>
                <a:gd name="T6" fmla="*/ 1 w 21"/>
                <a:gd name="T7" fmla="*/ 18 h 18"/>
                <a:gd name="T8" fmla="*/ 18 w 21"/>
                <a:gd name="T9" fmla="*/ 0 h 18"/>
              </a:gdLst>
              <a:ahLst/>
              <a:cxnLst>
                <a:cxn ang="0">
                  <a:pos x="T0" y="T1"/>
                </a:cxn>
                <a:cxn ang="0">
                  <a:pos x="T2" y="T3"/>
                </a:cxn>
                <a:cxn ang="0">
                  <a:pos x="T4" y="T5"/>
                </a:cxn>
                <a:cxn ang="0">
                  <a:pos x="T6" y="T7"/>
                </a:cxn>
                <a:cxn ang="0">
                  <a:pos x="T8" y="T9"/>
                </a:cxn>
              </a:cxnLst>
              <a:rect l="0" t="0" r="r" b="b"/>
              <a:pathLst>
                <a:path w="21" h="18">
                  <a:moveTo>
                    <a:pt x="18" y="0"/>
                  </a:moveTo>
                  <a:lnTo>
                    <a:pt x="21" y="3"/>
                  </a:lnTo>
                  <a:lnTo>
                    <a:pt x="0" y="15"/>
                  </a:lnTo>
                  <a:lnTo>
                    <a:pt x="1" y="18"/>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69" name="Freeform 260">
              <a:extLst>
                <a:ext uri="{FF2B5EF4-FFF2-40B4-BE49-F238E27FC236}">
                  <a16:creationId xmlns:a16="http://schemas.microsoft.com/office/drawing/2014/main" id="{2ADC2697-ABA6-0F4F-8589-07ACD0C0BB6B}"/>
                </a:ext>
              </a:extLst>
            </p:cNvPr>
            <p:cNvSpPr>
              <a:spLocks/>
            </p:cNvSpPr>
            <p:nvPr/>
          </p:nvSpPr>
          <p:spPr bwMode="auto">
            <a:xfrm>
              <a:off x="4695825" y="4207918"/>
              <a:ext cx="20638" cy="23812"/>
            </a:xfrm>
            <a:custGeom>
              <a:avLst/>
              <a:gdLst>
                <a:gd name="T0" fmla="*/ 16 w 28"/>
                <a:gd name="T1" fmla="*/ 0 h 28"/>
                <a:gd name="T2" fmla="*/ 0 w 28"/>
                <a:gd name="T3" fmla="*/ 18 h 28"/>
                <a:gd name="T4" fmla="*/ 11 w 28"/>
                <a:gd name="T5" fmla="*/ 28 h 28"/>
                <a:gd name="T6" fmla="*/ 28 w 28"/>
                <a:gd name="T7" fmla="*/ 10 h 28"/>
                <a:gd name="T8" fmla="*/ 16 w 28"/>
                <a:gd name="T9" fmla="*/ 0 h 28"/>
              </a:gdLst>
              <a:ahLst/>
              <a:cxnLst>
                <a:cxn ang="0">
                  <a:pos x="T0" y="T1"/>
                </a:cxn>
                <a:cxn ang="0">
                  <a:pos x="T2" y="T3"/>
                </a:cxn>
                <a:cxn ang="0">
                  <a:pos x="T4" y="T5"/>
                </a:cxn>
                <a:cxn ang="0">
                  <a:pos x="T6" y="T7"/>
                </a:cxn>
                <a:cxn ang="0">
                  <a:pos x="T8" y="T9"/>
                </a:cxn>
              </a:cxnLst>
              <a:rect l="0" t="0" r="r" b="b"/>
              <a:pathLst>
                <a:path w="28" h="28">
                  <a:moveTo>
                    <a:pt x="16" y="0"/>
                  </a:moveTo>
                  <a:lnTo>
                    <a:pt x="0" y="18"/>
                  </a:lnTo>
                  <a:lnTo>
                    <a:pt x="11" y="28"/>
                  </a:lnTo>
                  <a:lnTo>
                    <a:pt x="28" y="1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70" name="Freeform 261">
              <a:extLst>
                <a:ext uri="{FF2B5EF4-FFF2-40B4-BE49-F238E27FC236}">
                  <a16:creationId xmlns:a16="http://schemas.microsoft.com/office/drawing/2014/main" id="{2D72823A-D9EE-4440-8516-B44892635926}"/>
                </a:ext>
              </a:extLst>
            </p:cNvPr>
            <p:cNvSpPr>
              <a:spLocks/>
            </p:cNvSpPr>
            <p:nvPr/>
          </p:nvSpPr>
          <p:spPr bwMode="auto">
            <a:xfrm>
              <a:off x="4695825" y="4207918"/>
              <a:ext cx="15875" cy="15875"/>
            </a:xfrm>
            <a:custGeom>
              <a:avLst/>
              <a:gdLst>
                <a:gd name="T0" fmla="*/ 0 w 20"/>
                <a:gd name="T1" fmla="*/ 15 h 19"/>
                <a:gd name="T2" fmla="*/ 2 w 20"/>
                <a:gd name="T3" fmla="*/ 19 h 19"/>
                <a:gd name="T4" fmla="*/ 1 w 20"/>
                <a:gd name="T5" fmla="*/ 18 h 19"/>
                <a:gd name="T6" fmla="*/ 17 w 20"/>
                <a:gd name="T7" fmla="*/ 0 h 19"/>
                <a:gd name="T8" fmla="*/ 20 w 20"/>
                <a:gd name="T9" fmla="*/ 3 h 19"/>
                <a:gd name="T10" fmla="*/ 0 w 20"/>
                <a:gd name="T11" fmla="*/ 15 h 19"/>
              </a:gdLst>
              <a:ahLst/>
              <a:cxnLst>
                <a:cxn ang="0">
                  <a:pos x="T0" y="T1"/>
                </a:cxn>
                <a:cxn ang="0">
                  <a:pos x="T2" y="T3"/>
                </a:cxn>
                <a:cxn ang="0">
                  <a:pos x="T4" y="T5"/>
                </a:cxn>
                <a:cxn ang="0">
                  <a:pos x="T6" y="T7"/>
                </a:cxn>
                <a:cxn ang="0">
                  <a:pos x="T8" y="T9"/>
                </a:cxn>
                <a:cxn ang="0">
                  <a:pos x="T10" y="T11"/>
                </a:cxn>
              </a:cxnLst>
              <a:rect l="0" t="0" r="r" b="b"/>
              <a:pathLst>
                <a:path w="20" h="19">
                  <a:moveTo>
                    <a:pt x="0" y="15"/>
                  </a:moveTo>
                  <a:lnTo>
                    <a:pt x="2" y="19"/>
                  </a:lnTo>
                  <a:lnTo>
                    <a:pt x="1" y="18"/>
                  </a:lnTo>
                  <a:lnTo>
                    <a:pt x="17" y="0"/>
                  </a:lnTo>
                  <a:lnTo>
                    <a:pt x="20" y="3"/>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71" name="Freeform 262">
              <a:extLst>
                <a:ext uri="{FF2B5EF4-FFF2-40B4-BE49-F238E27FC236}">
                  <a16:creationId xmlns:a16="http://schemas.microsoft.com/office/drawing/2014/main" id="{E51FD9A2-8D2F-ED4E-9CF5-86A853636134}"/>
                </a:ext>
              </a:extLst>
            </p:cNvPr>
            <p:cNvSpPr>
              <a:spLocks/>
            </p:cNvSpPr>
            <p:nvPr/>
          </p:nvSpPr>
          <p:spPr bwMode="auto">
            <a:xfrm>
              <a:off x="4703763" y="4215855"/>
              <a:ext cx="20637" cy="22225"/>
            </a:xfrm>
            <a:custGeom>
              <a:avLst/>
              <a:gdLst>
                <a:gd name="T0" fmla="*/ 17 w 26"/>
                <a:gd name="T1" fmla="*/ 0 h 25"/>
                <a:gd name="T2" fmla="*/ 26 w 26"/>
                <a:gd name="T3" fmla="*/ 8 h 25"/>
                <a:gd name="T4" fmla="*/ 9 w 26"/>
                <a:gd name="T5" fmla="*/ 25 h 25"/>
                <a:gd name="T6" fmla="*/ 0 w 26"/>
                <a:gd name="T7" fmla="*/ 18 h 25"/>
                <a:gd name="T8" fmla="*/ 17 w 26"/>
                <a:gd name="T9" fmla="*/ 0 h 25"/>
              </a:gdLst>
              <a:ahLst/>
              <a:cxnLst>
                <a:cxn ang="0">
                  <a:pos x="T0" y="T1"/>
                </a:cxn>
                <a:cxn ang="0">
                  <a:pos x="T2" y="T3"/>
                </a:cxn>
                <a:cxn ang="0">
                  <a:pos x="T4" y="T5"/>
                </a:cxn>
                <a:cxn ang="0">
                  <a:pos x="T6" y="T7"/>
                </a:cxn>
                <a:cxn ang="0">
                  <a:pos x="T8" y="T9"/>
                </a:cxn>
              </a:cxnLst>
              <a:rect l="0" t="0" r="r" b="b"/>
              <a:pathLst>
                <a:path w="26" h="25">
                  <a:moveTo>
                    <a:pt x="17" y="0"/>
                  </a:moveTo>
                  <a:lnTo>
                    <a:pt x="26" y="8"/>
                  </a:lnTo>
                  <a:lnTo>
                    <a:pt x="9" y="25"/>
                  </a:lnTo>
                  <a:lnTo>
                    <a:pt x="0" y="18"/>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72" name="Freeform 263">
              <a:extLst>
                <a:ext uri="{FF2B5EF4-FFF2-40B4-BE49-F238E27FC236}">
                  <a16:creationId xmlns:a16="http://schemas.microsoft.com/office/drawing/2014/main" id="{88E4E098-3418-6649-AADA-6BDF14C8E166}"/>
                </a:ext>
              </a:extLst>
            </p:cNvPr>
            <p:cNvSpPr>
              <a:spLocks/>
            </p:cNvSpPr>
            <p:nvPr/>
          </p:nvSpPr>
          <p:spPr bwMode="auto">
            <a:xfrm>
              <a:off x="4602163" y="4128543"/>
              <a:ext cx="15875" cy="22225"/>
            </a:xfrm>
            <a:custGeom>
              <a:avLst/>
              <a:gdLst>
                <a:gd name="T0" fmla="*/ 19 w 19"/>
                <a:gd name="T1" fmla="*/ 4 h 27"/>
                <a:gd name="T2" fmla="*/ 8 w 19"/>
                <a:gd name="T3" fmla="*/ 0 h 27"/>
                <a:gd name="T4" fmla="*/ 0 w 19"/>
                <a:gd name="T5" fmla="*/ 23 h 27"/>
                <a:gd name="T6" fmla="*/ 12 w 19"/>
                <a:gd name="T7" fmla="*/ 27 h 27"/>
                <a:gd name="T8" fmla="*/ 19 w 19"/>
                <a:gd name="T9" fmla="*/ 4 h 27"/>
              </a:gdLst>
              <a:ahLst/>
              <a:cxnLst>
                <a:cxn ang="0">
                  <a:pos x="T0" y="T1"/>
                </a:cxn>
                <a:cxn ang="0">
                  <a:pos x="T2" y="T3"/>
                </a:cxn>
                <a:cxn ang="0">
                  <a:pos x="T4" y="T5"/>
                </a:cxn>
                <a:cxn ang="0">
                  <a:pos x="T6" y="T7"/>
                </a:cxn>
                <a:cxn ang="0">
                  <a:pos x="T8" y="T9"/>
                </a:cxn>
              </a:cxnLst>
              <a:rect l="0" t="0" r="r" b="b"/>
              <a:pathLst>
                <a:path w="19" h="27">
                  <a:moveTo>
                    <a:pt x="19" y="4"/>
                  </a:moveTo>
                  <a:lnTo>
                    <a:pt x="8" y="0"/>
                  </a:lnTo>
                  <a:lnTo>
                    <a:pt x="0" y="23"/>
                  </a:lnTo>
                  <a:lnTo>
                    <a:pt x="12" y="27"/>
                  </a:lnTo>
                  <a:lnTo>
                    <a:pt x="1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73" name="Freeform 264">
              <a:extLst>
                <a:ext uri="{FF2B5EF4-FFF2-40B4-BE49-F238E27FC236}">
                  <a16:creationId xmlns:a16="http://schemas.microsoft.com/office/drawing/2014/main" id="{4B4B01D2-E15E-C44D-97AC-1F8A30E9909C}"/>
                </a:ext>
              </a:extLst>
            </p:cNvPr>
            <p:cNvSpPr>
              <a:spLocks/>
            </p:cNvSpPr>
            <p:nvPr/>
          </p:nvSpPr>
          <p:spPr bwMode="auto">
            <a:xfrm>
              <a:off x="4708525" y="4133305"/>
              <a:ext cx="47625" cy="39688"/>
            </a:xfrm>
            <a:custGeom>
              <a:avLst/>
              <a:gdLst>
                <a:gd name="T0" fmla="*/ 12 w 63"/>
                <a:gd name="T1" fmla="*/ 0 h 48"/>
                <a:gd name="T2" fmla="*/ 0 w 63"/>
                <a:gd name="T3" fmla="*/ 22 h 48"/>
                <a:gd name="T4" fmla="*/ 52 w 63"/>
                <a:gd name="T5" fmla="*/ 48 h 48"/>
                <a:gd name="T6" fmla="*/ 63 w 63"/>
                <a:gd name="T7" fmla="*/ 27 h 48"/>
                <a:gd name="T8" fmla="*/ 12 w 63"/>
                <a:gd name="T9" fmla="*/ 0 h 48"/>
              </a:gdLst>
              <a:ahLst/>
              <a:cxnLst>
                <a:cxn ang="0">
                  <a:pos x="T0" y="T1"/>
                </a:cxn>
                <a:cxn ang="0">
                  <a:pos x="T2" y="T3"/>
                </a:cxn>
                <a:cxn ang="0">
                  <a:pos x="T4" y="T5"/>
                </a:cxn>
                <a:cxn ang="0">
                  <a:pos x="T6" y="T7"/>
                </a:cxn>
                <a:cxn ang="0">
                  <a:pos x="T8" y="T9"/>
                </a:cxn>
              </a:cxnLst>
              <a:rect l="0" t="0" r="r" b="b"/>
              <a:pathLst>
                <a:path w="63" h="48">
                  <a:moveTo>
                    <a:pt x="12" y="0"/>
                  </a:moveTo>
                  <a:lnTo>
                    <a:pt x="0" y="22"/>
                  </a:lnTo>
                  <a:lnTo>
                    <a:pt x="52" y="48"/>
                  </a:lnTo>
                  <a:lnTo>
                    <a:pt x="63" y="27"/>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74" name="Freeform 265">
              <a:extLst>
                <a:ext uri="{FF2B5EF4-FFF2-40B4-BE49-F238E27FC236}">
                  <a16:creationId xmlns:a16="http://schemas.microsoft.com/office/drawing/2014/main" id="{4D586FE3-9A69-DC44-8FE2-4B41EBD23DBE}"/>
                </a:ext>
              </a:extLst>
            </p:cNvPr>
            <p:cNvSpPr>
              <a:spLocks/>
            </p:cNvSpPr>
            <p:nvPr/>
          </p:nvSpPr>
          <p:spPr bwMode="auto">
            <a:xfrm>
              <a:off x="4746625" y="4157118"/>
              <a:ext cx="36513" cy="41275"/>
            </a:xfrm>
            <a:custGeom>
              <a:avLst/>
              <a:gdLst>
                <a:gd name="T0" fmla="*/ 17 w 49"/>
                <a:gd name="T1" fmla="*/ 0 h 49"/>
                <a:gd name="T2" fmla="*/ 0 w 49"/>
                <a:gd name="T3" fmla="*/ 17 h 49"/>
                <a:gd name="T4" fmla="*/ 32 w 49"/>
                <a:gd name="T5" fmla="*/ 49 h 49"/>
                <a:gd name="T6" fmla="*/ 49 w 49"/>
                <a:gd name="T7" fmla="*/ 31 h 49"/>
                <a:gd name="T8" fmla="*/ 17 w 49"/>
                <a:gd name="T9" fmla="*/ 0 h 49"/>
              </a:gdLst>
              <a:ahLst/>
              <a:cxnLst>
                <a:cxn ang="0">
                  <a:pos x="T0" y="T1"/>
                </a:cxn>
                <a:cxn ang="0">
                  <a:pos x="T2" y="T3"/>
                </a:cxn>
                <a:cxn ang="0">
                  <a:pos x="T4" y="T5"/>
                </a:cxn>
                <a:cxn ang="0">
                  <a:pos x="T6" y="T7"/>
                </a:cxn>
                <a:cxn ang="0">
                  <a:pos x="T8" y="T9"/>
                </a:cxn>
              </a:cxnLst>
              <a:rect l="0" t="0" r="r" b="b"/>
              <a:pathLst>
                <a:path w="49" h="49">
                  <a:moveTo>
                    <a:pt x="17" y="0"/>
                  </a:moveTo>
                  <a:lnTo>
                    <a:pt x="0" y="17"/>
                  </a:lnTo>
                  <a:lnTo>
                    <a:pt x="32" y="49"/>
                  </a:lnTo>
                  <a:lnTo>
                    <a:pt x="49" y="31"/>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75" name="Freeform 266">
              <a:extLst>
                <a:ext uri="{FF2B5EF4-FFF2-40B4-BE49-F238E27FC236}">
                  <a16:creationId xmlns:a16="http://schemas.microsoft.com/office/drawing/2014/main" id="{820B94E9-85D7-E64B-9199-00D455471213}"/>
                </a:ext>
              </a:extLst>
            </p:cNvPr>
            <p:cNvSpPr>
              <a:spLocks/>
            </p:cNvSpPr>
            <p:nvPr/>
          </p:nvSpPr>
          <p:spPr bwMode="auto">
            <a:xfrm>
              <a:off x="4746625" y="4155530"/>
              <a:ext cx="15875" cy="17463"/>
            </a:xfrm>
            <a:custGeom>
              <a:avLst/>
              <a:gdLst>
                <a:gd name="T0" fmla="*/ 14 w 17"/>
                <a:gd name="T1" fmla="*/ 0 h 21"/>
                <a:gd name="T2" fmla="*/ 17 w 17"/>
                <a:gd name="T3" fmla="*/ 1 h 21"/>
                <a:gd name="T4" fmla="*/ 0 w 17"/>
                <a:gd name="T5" fmla="*/ 18 h 21"/>
                <a:gd name="T6" fmla="*/ 3 w 17"/>
                <a:gd name="T7" fmla="*/ 21 h 21"/>
                <a:gd name="T8" fmla="*/ 14 w 17"/>
                <a:gd name="T9" fmla="*/ 0 h 21"/>
              </a:gdLst>
              <a:ahLst/>
              <a:cxnLst>
                <a:cxn ang="0">
                  <a:pos x="T0" y="T1"/>
                </a:cxn>
                <a:cxn ang="0">
                  <a:pos x="T2" y="T3"/>
                </a:cxn>
                <a:cxn ang="0">
                  <a:pos x="T4" y="T5"/>
                </a:cxn>
                <a:cxn ang="0">
                  <a:pos x="T6" y="T7"/>
                </a:cxn>
                <a:cxn ang="0">
                  <a:pos x="T8" y="T9"/>
                </a:cxn>
              </a:cxnLst>
              <a:rect l="0" t="0" r="r" b="b"/>
              <a:pathLst>
                <a:path w="17" h="21">
                  <a:moveTo>
                    <a:pt x="14" y="0"/>
                  </a:moveTo>
                  <a:lnTo>
                    <a:pt x="17" y="1"/>
                  </a:lnTo>
                  <a:lnTo>
                    <a:pt x="0" y="18"/>
                  </a:lnTo>
                  <a:lnTo>
                    <a:pt x="3" y="2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76" name="Freeform 267">
              <a:extLst>
                <a:ext uri="{FF2B5EF4-FFF2-40B4-BE49-F238E27FC236}">
                  <a16:creationId xmlns:a16="http://schemas.microsoft.com/office/drawing/2014/main" id="{630F7230-68EE-4D45-994F-01A66DF6E12D}"/>
                </a:ext>
              </a:extLst>
            </p:cNvPr>
            <p:cNvSpPr>
              <a:spLocks/>
            </p:cNvSpPr>
            <p:nvPr/>
          </p:nvSpPr>
          <p:spPr bwMode="auto">
            <a:xfrm>
              <a:off x="4770438" y="4182518"/>
              <a:ext cx="53975" cy="57150"/>
            </a:xfrm>
            <a:custGeom>
              <a:avLst/>
              <a:gdLst>
                <a:gd name="T0" fmla="*/ 17 w 70"/>
                <a:gd name="T1" fmla="*/ 0 h 68"/>
                <a:gd name="T2" fmla="*/ 0 w 70"/>
                <a:gd name="T3" fmla="*/ 18 h 68"/>
                <a:gd name="T4" fmla="*/ 54 w 70"/>
                <a:gd name="T5" fmla="*/ 68 h 68"/>
                <a:gd name="T6" fmla="*/ 70 w 70"/>
                <a:gd name="T7" fmla="*/ 50 h 68"/>
                <a:gd name="T8" fmla="*/ 17 w 70"/>
                <a:gd name="T9" fmla="*/ 0 h 68"/>
              </a:gdLst>
              <a:ahLst/>
              <a:cxnLst>
                <a:cxn ang="0">
                  <a:pos x="T0" y="T1"/>
                </a:cxn>
                <a:cxn ang="0">
                  <a:pos x="T2" y="T3"/>
                </a:cxn>
                <a:cxn ang="0">
                  <a:pos x="T4" y="T5"/>
                </a:cxn>
                <a:cxn ang="0">
                  <a:pos x="T6" y="T7"/>
                </a:cxn>
                <a:cxn ang="0">
                  <a:pos x="T8" y="T9"/>
                </a:cxn>
              </a:cxnLst>
              <a:rect l="0" t="0" r="r" b="b"/>
              <a:pathLst>
                <a:path w="70" h="68">
                  <a:moveTo>
                    <a:pt x="17" y="0"/>
                  </a:moveTo>
                  <a:lnTo>
                    <a:pt x="0" y="18"/>
                  </a:lnTo>
                  <a:lnTo>
                    <a:pt x="54" y="68"/>
                  </a:lnTo>
                  <a:lnTo>
                    <a:pt x="70" y="5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77" name="Freeform 268">
              <a:extLst>
                <a:ext uri="{FF2B5EF4-FFF2-40B4-BE49-F238E27FC236}">
                  <a16:creationId xmlns:a16="http://schemas.microsoft.com/office/drawing/2014/main" id="{B73AB0E0-A8EE-0941-9C2E-E03AE5631B62}"/>
                </a:ext>
              </a:extLst>
            </p:cNvPr>
            <p:cNvSpPr>
              <a:spLocks/>
            </p:cNvSpPr>
            <p:nvPr/>
          </p:nvSpPr>
          <p:spPr bwMode="auto">
            <a:xfrm>
              <a:off x="4770438" y="4182518"/>
              <a:ext cx="15875" cy="15875"/>
            </a:xfrm>
            <a:custGeom>
              <a:avLst/>
              <a:gdLst>
                <a:gd name="T0" fmla="*/ 0 w 17"/>
                <a:gd name="T1" fmla="*/ 18 h 18"/>
                <a:gd name="T2" fmla="*/ 17 w 17"/>
                <a:gd name="T3" fmla="*/ 0 h 18"/>
                <a:gd name="T4" fmla="*/ 0 w 17"/>
                <a:gd name="T5" fmla="*/ 18 h 18"/>
              </a:gdLst>
              <a:ahLst/>
              <a:cxnLst>
                <a:cxn ang="0">
                  <a:pos x="T0" y="T1"/>
                </a:cxn>
                <a:cxn ang="0">
                  <a:pos x="T2" y="T3"/>
                </a:cxn>
                <a:cxn ang="0">
                  <a:pos x="T4" y="T5"/>
                </a:cxn>
              </a:cxnLst>
              <a:rect l="0" t="0" r="r" b="b"/>
              <a:pathLst>
                <a:path w="17" h="18">
                  <a:moveTo>
                    <a:pt x="0" y="18"/>
                  </a:moveTo>
                  <a:lnTo>
                    <a:pt x="17"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78" name="Freeform 269">
              <a:extLst>
                <a:ext uri="{FF2B5EF4-FFF2-40B4-BE49-F238E27FC236}">
                  <a16:creationId xmlns:a16="http://schemas.microsoft.com/office/drawing/2014/main" id="{1EEABE29-EA85-2D48-AE1A-2C95746BF2E9}"/>
                </a:ext>
              </a:extLst>
            </p:cNvPr>
            <p:cNvSpPr>
              <a:spLocks/>
            </p:cNvSpPr>
            <p:nvPr/>
          </p:nvSpPr>
          <p:spPr bwMode="auto">
            <a:xfrm>
              <a:off x="4811713" y="4225380"/>
              <a:ext cx="53975" cy="57150"/>
            </a:xfrm>
            <a:custGeom>
              <a:avLst/>
              <a:gdLst>
                <a:gd name="T0" fmla="*/ 16 w 70"/>
                <a:gd name="T1" fmla="*/ 0 h 68"/>
                <a:gd name="T2" fmla="*/ 0 w 70"/>
                <a:gd name="T3" fmla="*/ 18 h 68"/>
                <a:gd name="T4" fmla="*/ 53 w 70"/>
                <a:gd name="T5" fmla="*/ 68 h 68"/>
                <a:gd name="T6" fmla="*/ 70 w 70"/>
                <a:gd name="T7" fmla="*/ 50 h 68"/>
                <a:gd name="T8" fmla="*/ 16 w 70"/>
                <a:gd name="T9" fmla="*/ 0 h 68"/>
              </a:gdLst>
              <a:ahLst/>
              <a:cxnLst>
                <a:cxn ang="0">
                  <a:pos x="T0" y="T1"/>
                </a:cxn>
                <a:cxn ang="0">
                  <a:pos x="T2" y="T3"/>
                </a:cxn>
                <a:cxn ang="0">
                  <a:pos x="T4" y="T5"/>
                </a:cxn>
                <a:cxn ang="0">
                  <a:pos x="T6" y="T7"/>
                </a:cxn>
                <a:cxn ang="0">
                  <a:pos x="T8" y="T9"/>
                </a:cxn>
              </a:cxnLst>
              <a:rect l="0" t="0" r="r" b="b"/>
              <a:pathLst>
                <a:path w="70" h="68">
                  <a:moveTo>
                    <a:pt x="16" y="0"/>
                  </a:moveTo>
                  <a:lnTo>
                    <a:pt x="0" y="18"/>
                  </a:lnTo>
                  <a:lnTo>
                    <a:pt x="53" y="68"/>
                  </a:lnTo>
                  <a:lnTo>
                    <a:pt x="70" y="5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79" name="Freeform 270">
              <a:extLst>
                <a:ext uri="{FF2B5EF4-FFF2-40B4-BE49-F238E27FC236}">
                  <a16:creationId xmlns:a16="http://schemas.microsoft.com/office/drawing/2014/main" id="{09203F35-C21C-764F-8EF9-1A0DFA904664}"/>
                </a:ext>
              </a:extLst>
            </p:cNvPr>
            <p:cNvSpPr>
              <a:spLocks/>
            </p:cNvSpPr>
            <p:nvPr/>
          </p:nvSpPr>
          <p:spPr bwMode="auto">
            <a:xfrm>
              <a:off x="4852988" y="4266655"/>
              <a:ext cx="19050" cy="20638"/>
            </a:xfrm>
            <a:custGeom>
              <a:avLst/>
              <a:gdLst>
                <a:gd name="T0" fmla="*/ 17 w 26"/>
                <a:gd name="T1" fmla="*/ 0 h 25"/>
                <a:gd name="T2" fmla="*/ 26 w 26"/>
                <a:gd name="T3" fmla="*/ 8 h 25"/>
                <a:gd name="T4" fmla="*/ 9 w 26"/>
                <a:gd name="T5" fmla="*/ 25 h 25"/>
                <a:gd name="T6" fmla="*/ 0 w 26"/>
                <a:gd name="T7" fmla="*/ 18 h 25"/>
                <a:gd name="T8" fmla="*/ 17 w 26"/>
                <a:gd name="T9" fmla="*/ 0 h 25"/>
              </a:gdLst>
              <a:ahLst/>
              <a:cxnLst>
                <a:cxn ang="0">
                  <a:pos x="T0" y="T1"/>
                </a:cxn>
                <a:cxn ang="0">
                  <a:pos x="T2" y="T3"/>
                </a:cxn>
                <a:cxn ang="0">
                  <a:pos x="T4" y="T5"/>
                </a:cxn>
                <a:cxn ang="0">
                  <a:pos x="T6" y="T7"/>
                </a:cxn>
                <a:cxn ang="0">
                  <a:pos x="T8" y="T9"/>
                </a:cxn>
              </a:cxnLst>
              <a:rect l="0" t="0" r="r" b="b"/>
              <a:pathLst>
                <a:path w="26" h="25">
                  <a:moveTo>
                    <a:pt x="17" y="0"/>
                  </a:moveTo>
                  <a:lnTo>
                    <a:pt x="26" y="8"/>
                  </a:lnTo>
                  <a:lnTo>
                    <a:pt x="9" y="25"/>
                  </a:lnTo>
                  <a:lnTo>
                    <a:pt x="0" y="18"/>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80" name="Freeform 271">
              <a:extLst>
                <a:ext uri="{FF2B5EF4-FFF2-40B4-BE49-F238E27FC236}">
                  <a16:creationId xmlns:a16="http://schemas.microsoft.com/office/drawing/2014/main" id="{8C8C64EC-E58A-3240-9344-5189E27472E9}"/>
                </a:ext>
              </a:extLst>
            </p:cNvPr>
            <p:cNvSpPr>
              <a:spLocks/>
            </p:cNvSpPr>
            <p:nvPr/>
          </p:nvSpPr>
          <p:spPr bwMode="auto">
            <a:xfrm>
              <a:off x="4702175" y="4128543"/>
              <a:ext cx="15875" cy="22225"/>
            </a:xfrm>
            <a:custGeom>
              <a:avLst/>
              <a:gdLst>
                <a:gd name="T0" fmla="*/ 22 w 22"/>
                <a:gd name="T1" fmla="*/ 5 h 27"/>
                <a:gd name="T2" fmla="*/ 12 w 22"/>
                <a:gd name="T3" fmla="*/ 0 h 27"/>
                <a:gd name="T4" fmla="*/ 0 w 22"/>
                <a:gd name="T5" fmla="*/ 22 h 27"/>
                <a:gd name="T6" fmla="*/ 10 w 22"/>
                <a:gd name="T7" fmla="*/ 27 h 27"/>
                <a:gd name="T8" fmla="*/ 22 w 22"/>
                <a:gd name="T9" fmla="*/ 5 h 27"/>
              </a:gdLst>
              <a:ahLst/>
              <a:cxnLst>
                <a:cxn ang="0">
                  <a:pos x="T0" y="T1"/>
                </a:cxn>
                <a:cxn ang="0">
                  <a:pos x="T2" y="T3"/>
                </a:cxn>
                <a:cxn ang="0">
                  <a:pos x="T4" y="T5"/>
                </a:cxn>
                <a:cxn ang="0">
                  <a:pos x="T6" y="T7"/>
                </a:cxn>
                <a:cxn ang="0">
                  <a:pos x="T8" y="T9"/>
                </a:cxn>
              </a:cxnLst>
              <a:rect l="0" t="0" r="r" b="b"/>
              <a:pathLst>
                <a:path w="22" h="27">
                  <a:moveTo>
                    <a:pt x="22" y="5"/>
                  </a:moveTo>
                  <a:lnTo>
                    <a:pt x="12" y="0"/>
                  </a:lnTo>
                  <a:lnTo>
                    <a:pt x="0" y="22"/>
                  </a:lnTo>
                  <a:lnTo>
                    <a:pt x="10" y="27"/>
                  </a:lnTo>
                  <a:lnTo>
                    <a:pt x="2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81" name="Freeform 272">
              <a:extLst>
                <a:ext uri="{FF2B5EF4-FFF2-40B4-BE49-F238E27FC236}">
                  <a16:creationId xmlns:a16="http://schemas.microsoft.com/office/drawing/2014/main" id="{7ED6425F-B098-1841-9807-CBFAD7A8B8DA}"/>
                </a:ext>
              </a:extLst>
            </p:cNvPr>
            <p:cNvSpPr>
              <a:spLocks/>
            </p:cNvSpPr>
            <p:nvPr/>
          </p:nvSpPr>
          <p:spPr bwMode="auto">
            <a:xfrm>
              <a:off x="4756150" y="4157118"/>
              <a:ext cx="65088" cy="42862"/>
            </a:xfrm>
            <a:custGeom>
              <a:avLst/>
              <a:gdLst>
                <a:gd name="T0" fmla="*/ 8 w 84"/>
                <a:gd name="T1" fmla="*/ 0 h 50"/>
                <a:gd name="T2" fmla="*/ 0 w 84"/>
                <a:gd name="T3" fmla="*/ 23 h 50"/>
                <a:gd name="T4" fmla="*/ 77 w 84"/>
                <a:gd name="T5" fmla="*/ 50 h 50"/>
                <a:gd name="T6" fmla="*/ 84 w 84"/>
                <a:gd name="T7" fmla="*/ 28 h 50"/>
                <a:gd name="T8" fmla="*/ 8 w 84"/>
                <a:gd name="T9" fmla="*/ 0 h 50"/>
              </a:gdLst>
              <a:ahLst/>
              <a:cxnLst>
                <a:cxn ang="0">
                  <a:pos x="T0" y="T1"/>
                </a:cxn>
                <a:cxn ang="0">
                  <a:pos x="T2" y="T3"/>
                </a:cxn>
                <a:cxn ang="0">
                  <a:pos x="T4" y="T5"/>
                </a:cxn>
                <a:cxn ang="0">
                  <a:pos x="T6" y="T7"/>
                </a:cxn>
                <a:cxn ang="0">
                  <a:pos x="T8" y="T9"/>
                </a:cxn>
              </a:cxnLst>
              <a:rect l="0" t="0" r="r" b="b"/>
              <a:pathLst>
                <a:path w="84" h="50">
                  <a:moveTo>
                    <a:pt x="8" y="0"/>
                  </a:moveTo>
                  <a:lnTo>
                    <a:pt x="0" y="23"/>
                  </a:lnTo>
                  <a:lnTo>
                    <a:pt x="77" y="50"/>
                  </a:lnTo>
                  <a:lnTo>
                    <a:pt x="84" y="2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82" name="Freeform 273">
              <a:extLst>
                <a:ext uri="{FF2B5EF4-FFF2-40B4-BE49-F238E27FC236}">
                  <a16:creationId xmlns:a16="http://schemas.microsoft.com/office/drawing/2014/main" id="{0F3958D8-8E2B-7F4B-BF51-6AC356CE9C82}"/>
                </a:ext>
              </a:extLst>
            </p:cNvPr>
            <p:cNvSpPr>
              <a:spLocks/>
            </p:cNvSpPr>
            <p:nvPr/>
          </p:nvSpPr>
          <p:spPr bwMode="auto">
            <a:xfrm>
              <a:off x="4814888" y="4180930"/>
              <a:ext cx="15875" cy="22225"/>
            </a:xfrm>
            <a:custGeom>
              <a:avLst/>
              <a:gdLst>
                <a:gd name="T0" fmla="*/ 7 w 19"/>
                <a:gd name="T1" fmla="*/ 0 h 26"/>
                <a:gd name="T2" fmla="*/ 19 w 19"/>
                <a:gd name="T3" fmla="*/ 3 h 26"/>
                <a:gd name="T4" fmla="*/ 11 w 19"/>
                <a:gd name="T5" fmla="*/ 26 h 26"/>
                <a:gd name="T6" fmla="*/ 0 w 19"/>
                <a:gd name="T7" fmla="*/ 22 h 26"/>
                <a:gd name="T8" fmla="*/ 7 w 19"/>
                <a:gd name="T9" fmla="*/ 0 h 26"/>
              </a:gdLst>
              <a:ahLst/>
              <a:cxnLst>
                <a:cxn ang="0">
                  <a:pos x="T0" y="T1"/>
                </a:cxn>
                <a:cxn ang="0">
                  <a:pos x="T2" y="T3"/>
                </a:cxn>
                <a:cxn ang="0">
                  <a:pos x="T4" y="T5"/>
                </a:cxn>
                <a:cxn ang="0">
                  <a:pos x="T6" y="T7"/>
                </a:cxn>
                <a:cxn ang="0">
                  <a:pos x="T8" y="T9"/>
                </a:cxn>
              </a:cxnLst>
              <a:rect l="0" t="0" r="r" b="b"/>
              <a:pathLst>
                <a:path w="19" h="26">
                  <a:moveTo>
                    <a:pt x="7" y="0"/>
                  </a:moveTo>
                  <a:lnTo>
                    <a:pt x="19" y="3"/>
                  </a:lnTo>
                  <a:lnTo>
                    <a:pt x="11" y="26"/>
                  </a:lnTo>
                  <a:lnTo>
                    <a:pt x="0" y="22"/>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83" name="Freeform 274">
              <a:extLst>
                <a:ext uri="{FF2B5EF4-FFF2-40B4-BE49-F238E27FC236}">
                  <a16:creationId xmlns:a16="http://schemas.microsoft.com/office/drawing/2014/main" id="{25F4701B-3E57-8D40-8FD3-82C30F8C9730}"/>
                </a:ext>
              </a:extLst>
            </p:cNvPr>
            <p:cNvSpPr>
              <a:spLocks/>
            </p:cNvSpPr>
            <p:nvPr/>
          </p:nvSpPr>
          <p:spPr bwMode="auto">
            <a:xfrm>
              <a:off x="4746625" y="4153943"/>
              <a:ext cx="17463" cy="22225"/>
            </a:xfrm>
            <a:custGeom>
              <a:avLst/>
              <a:gdLst>
                <a:gd name="T0" fmla="*/ 19 w 19"/>
                <a:gd name="T1" fmla="*/ 4 h 27"/>
                <a:gd name="T2" fmla="*/ 7 w 19"/>
                <a:gd name="T3" fmla="*/ 0 h 27"/>
                <a:gd name="T4" fmla="*/ 0 w 19"/>
                <a:gd name="T5" fmla="*/ 23 h 27"/>
                <a:gd name="T6" fmla="*/ 11 w 19"/>
                <a:gd name="T7" fmla="*/ 27 h 27"/>
                <a:gd name="T8" fmla="*/ 19 w 19"/>
                <a:gd name="T9" fmla="*/ 4 h 27"/>
              </a:gdLst>
              <a:ahLst/>
              <a:cxnLst>
                <a:cxn ang="0">
                  <a:pos x="T0" y="T1"/>
                </a:cxn>
                <a:cxn ang="0">
                  <a:pos x="T2" y="T3"/>
                </a:cxn>
                <a:cxn ang="0">
                  <a:pos x="T4" y="T5"/>
                </a:cxn>
                <a:cxn ang="0">
                  <a:pos x="T6" y="T7"/>
                </a:cxn>
                <a:cxn ang="0">
                  <a:pos x="T8" y="T9"/>
                </a:cxn>
              </a:cxnLst>
              <a:rect l="0" t="0" r="r" b="b"/>
              <a:pathLst>
                <a:path w="19" h="27">
                  <a:moveTo>
                    <a:pt x="19" y="4"/>
                  </a:moveTo>
                  <a:lnTo>
                    <a:pt x="7" y="0"/>
                  </a:lnTo>
                  <a:lnTo>
                    <a:pt x="0" y="23"/>
                  </a:lnTo>
                  <a:lnTo>
                    <a:pt x="11" y="27"/>
                  </a:lnTo>
                  <a:lnTo>
                    <a:pt x="1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84" name="Freeform 275">
              <a:extLst>
                <a:ext uri="{FF2B5EF4-FFF2-40B4-BE49-F238E27FC236}">
                  <a16:creationId xmlns:a16="http://schemas.microsoft.com/office/drawing/2014/main" id="{5550C402-C86F-7A41-9C4D-135BE50B68C3}"/>
                </a:ext>
              </a:extLst>
            </p:cNvPr>
            <p:cNvSpPr>
              <a:spLocks/>
            </p:cNvSpPr>
            <p:nvPr/>
          </p:nvSpPr>
          <p:spPr bwMode="auto">
            <a:xfrm>
              <a:off x="4811713" y="4133305"/>
              <a:ext cx="44450" cy="39688"/>
            </a:xfrm>
            <a:custGeom>
              <a:avLst/>
              <a:gdLst>
                <a:gd name="T0" fmla="*/ 12 w 57"/>
                <a:gd name="T1" fmla="*/ 0 h 47"/>
                <a:gd name="T2" fmla="*/ 0 w 57"/>
                <a:gd name="T3" fmla="*/ 20 h 47"/>
                <a:gd name="T4" fmla="*/ 44 w 57"/>
                <a:gd name="T5" fmla="*/ 47 h 47"/>
                <a:gd name="T6" fmla="*/ 57 w 57"/>
                <a:gd name="T7" fmla="*/ 27 h 47"/>
                <a:gd name="T8" fmla="*/ 12 w 57"/>
                <a:gd name="T9" fmla="*/ 0 h 47"/>
              </a:gdLst>
              <a:ahLst/>
              <a:cxnLst>
                <a:cxn ang="0">
                  <a:pos x="T0" y="T1"/>
                </a:cxn>
                <a:cxn ang="0">
                  <a:pos x="T2" y="T3"/>
                </a:cxn>
                <a:cxn ang="0">
                  <a:pos x="T4" y="T5"/>
                </a:cxn>
                <a:cxn ang="0">
                  <a:pos x="T6" y="T7"/>
                </a:cxn>
                <a:cxn ang="0">
                  <a:pos x="T8" y="T9"/>
                </a:cxn>
              </a:cxnLst>
              <a:rect l="0" t="0" r="r" b="b"/>
              <a:pathLst>
                <a:path w="57" h="47">
                  <a:moveTo>
                    <a:pt x="12" y="0"/>
                  </a:moveTo>
                  <a:lnTo>
                    <a:pt x="0" y="20"/>
                  </a:lnTo>
                  <a:lnTo>
                    <a:pt x="44" y="47"/>
                  </a:lnTo>
                  <a:lnTo>
                    <a:pt x="57" y="27"/>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85" name="Freeform 276">
              <a:extLst>
                <a:ext uri="{FF2B5EF4-FFF2-40B4-BE49-F238E27FC236}">
                  <a16:creationId xmlns:a16="http://schemas.microsoft.com/office/drawing/2014/main" id="{150A95AE-E13E-8E44-A843-C95B8CEF911A}"/>
                </a:ext>
              </a:extLst>
            </p:cNvPr>
            <p:cNvSpPr>
              <a:spLocks/>
            </p:cNvSpPr>
            <p:nvPr/>
          </p:nvSpPr>
          <p:spPr bwMode="auto">
            <a:xfrm>
              <a:off x="4843463" y="4157118"/>
              <a:ext cx="46037" cy="49212"/>
            </a:xfrm>
            <a:custGeom>
              <a:avLst/>
              <a:gdLst>
                <a:gd name="T0" fmla="*/ 16 w 60"/>
                <a:gd name="T1" fmla="*/ 0 h 59"/>
                <a:gd name="T2" fmla="*/ 0 w 60"/>
                <a:gd name="T3" fmla="*/ 17 h 59"/>
                <a:gd name="T4" fmla="*/ 43 w 60"/>
                <a:gd name="T5" fmla="*/ 59 h 59"/>
                <a:gd name="T6" fmla="*/ 60 w 60"/>
                <a:gd name="T7" fmla="*/ 41 h 59"/>
                <a:gd name="T8" fmla="*/ 16 w 60"/>
                <a:gd name="T9" fmla="*/ 0 h 59"/>
              </a:gdLst>
              <a:ahLst/>
              <a:cxnLst>
                <a:cxn ang="0">
                  <a:pos x="T0" y="T1"/>
                </a:cxn>
                <a:cxn ang="0">
                  <a:pos x="T2" y="T3"/>
                </a:cxn>
                <a:cxn ang="0">
                  <a:pos x="T4" y="T5"/>
                </a:cxn>
                <a:cxn ang="0">
                  <a:pos x="T6" y="T7"/>
                </a:cxn>
                <a:cxn ang="0">
                  <a:pos x="T8" y="T9"/>
                </a:cxn>
              </a:cxnLst>
              <a:rect l="0" t="0" r="r" b="b"/>
              <a:pathLst>
                <a:path w="60" h="59">
                  <a:moveTo>
                    <a:pt x="16" y="0"/>
                  </a:moveTo>
                  <a:lnTo>
                    <a:pt x="0" y="17"/>
                  </a:lnTo>
                  <a:lnTo>
                    <a:pt x="43" y="59"/>
                  </a:lnTo>
                  <a:lnTo>
                    <a:pt x="60" y="41"/>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86" name="Freeform 277">
              <a:extLst>
                <a:ext uri="{FF2B5EF4-FFF2-40B4-BE49-F238E27FC236}">
                  <a16:creationId xmlns:a16="http://schemas.microsoft.com/office/drawing/2014/main" id="{29177779-7851-C645-97CC-42E706B2ED7F}"/>
                </a:ext>
              </a:extLst>
            </p:cNvPr>
            <p:cNvSpPr>
              <a:spLocks/>
            </p:cNvSpPr>
            <p:nvPr/>
          </p:nvSpPr>
          <p:spPr bwMode="auto">
            <a:xfrm>
              <a:off x="4843463" y="4155530"/>
              <a:ext cx="17462" cy="17463"/>
            </a:xfrm>
            <a:custGeom>
              <a:avLst/>
              <a:gdLst>
                <a:gd name="T0" fmla="*/ 15 w 16"/>
                <a:gd name="T1" fmla="*/ 0 h 20"/>
                <a:gd name="T2" fmla="*/ 16 w 16"/>
                <a:gd name="T3" fmla="*/ 1 h 20"/>
                <a:gd name="T4" fmla="*/ 0 w 16"/>
                <a:gd name="T5" fmla="*/ 18 h 20"/>
                <a:gd name="T6" fmla="*/ 2 w 16"/>
                <a:gd name="T7" fmla="*/ 20 h 20"/>
                <a:gd name="T8" fmla="*/ 15 w 16"/>
                <a:gd name="T9" fmla="*/ 0 h 20"/>
              </a:gdLst>
              <a:ahLst/>
              <a:cxnLst>
                <a:cxn ang="0">
                  <a:pos x="T0" y="T1"/>
                </a:cxn>
                <a:cxn ang="0">
                  <a:pos x="T2" y="T3"/>
                </a:cxn>
                <a:cxn ang="0">
                  <a:pos x="T4" y="T5"/>
                </a:cxn>
                <a:cxn ang="0">
                  <a:pos x="T6" y="T7"/>
                </a:cxn>
                <a:cxn ang="0">
                  <a:pos x="T8" y="T9"/>
                </a:cxn>
              </a:cxnLst>
              <a:rect l="0" t="0" r="r" b="b"/>
              <a:pathLst>
                <a:path w="16" h="20">
                  <a:moveTo>
                    <a:pt x="15" y="0"/>
                  </a:moveTo>
                  <a:lnTo>
                    <a:pt x="16" y="1"/>
                  </a:lnTo>
                  <a:lnTo>
                    <a:pt x="0" y="18"/>
                  </a:lnTo>
                  <a:lnTo>
                    <a:pt x="2" y="2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87" name="Freeform 278">
              <a:extLst>
                <a:ext uri="{FF2B5EF4-FFF2-40B4-BE49-F238E27FC236}">
                  <a16:creationId xmlns:a16="http://schemas.microsoft.com/office/drawing/2014/main" id="{8397F074-944E-3847-AEC6-D0F83972C44E}"/>
                </a:ext>
              </a:extLst>
            </p:cNvPr>
            <p:cNvSpPr>
              <a:spLocks/>
            </p:cNvSpPr>
            <p:nvPr/>
          </p:nvSpPr>
          <p:spPr bwMode="auto">
            <a:xfrm>
              <a:off x="4878388" y="4190455"/>
              <a:ext cx="44450" cy="49213"/>
            </a:xfrm>
            <a:custGeom>
              <a:avLst/>
              <a:gdLst>
                <a:gd name="T0" fmla="*/ 17 w 59"/>
                <a:gd name="T1" fmla="*/ 0 h 58"/>
                <a:gd name="T2" fmla="*/ 0 w 59"/>
                <a:gd name="T3" fmla="*/ 18 h 58"/>
                <a:gd name="T4" fmla="*/ 42 w 59"/>
                <a:gd name="T5" fmla="*/ 58 h 58"/>
                <a:gd name="T6" fmla="*/ 59 w 59"/>
                <a:gd name="T7" fmla="*/ 40 h 58"/>
                <a:gd name="T8" fmla="*/ 17 w 59"/>
                <a:gd name="T9" fmla="*/ 0 h 58"/>
              </a:gdLst>
              <a:ahLst/>
              <a:cxnLst>
                <a:cxn ang="0">
                  <a:pos x="T0" y="T1"/>
                </a:cxn>
                <a:cxn ang="0">
                  <a:pos x="T2" y="T3"/>
                </a:cxn>
                <a:cxn ang="0">
                  <a:pos x="T4" y="T5"/>
                </a:cxn>
                <a:cxn ang="0">
                  <a:pos x="T6" y="T7"/>
                </a:cxn>
                <a:cxn ang="0">
                  <a:pos x="T8" y="T9"/>
                </a:cxn>
              </a:cxnLst>
              <a:rect l="0" t="0" r="r" b="b"/>
              <a:pathLst>
                <a:path w="59" h="58">
                  <a:moveTo>
                    <a:pt x="17" y="0"/>
                  </a:moveTo>
                  <a:lnTo>
                    <a:pt x="0" y="18"/>
                  </a:lnTo>
                  <a:lnTo>
                    <a:pt x="42" y="58"/>
                  </a:lnTo>
                  <a:lnTo>
                    <a:pt x="59" y="4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88" name="Freeform 279">
              <a:extLst>
                <a:ext uri="{FF2B5EF4-FFF2-40B4-BE49-F238E27FC236}">
                  <a16:creationId xmlns:a16="http://schemas.microsoft.com/office/drawing/2014/main" id="{81517BB9-9A89-6844-A23A-7DDA857E75A5}"/>
                </a:ext>
              </a:extLst>
            </p:cNvPr>
            <p:cNvSpPr>
              <a:spLocks/>
            </p:cNvSpPr>
            <p:nvPr/>
          </p:nvSpPr>
          <p:spPr bwMode="auto">
            <a:xfrm>
              <a:off x="4910138" y="4225380"/>
              <a:ext cx="19050" cy="20638"/>
            </a:xfrm>
            <a:custGeom>
              <a:avLst/>
              <a:gdLst>
                <a:gd name="T0" fmla="*/ 17 w 26"/>
                <a:gd name="T1" fmla="*/ 0 h 25"/>
                <a:gd name="T2" fmla="*/ 26 w 26"/>
                <a:gd name="T3" fmla="*/ 8 h 25"/>
                <a:gd name="T4" fmla="*/ 9 w 26"/>
                <a:gd name="T5" fmla="*/ 25 h 25"/>
                <a:gd name="T6" fmla="*/ 0 w 26"/>
                <a:gd name="T7" fmla="*/ 18 h 25"/>
                <a:gd name="T8" fmla="*/ 17 w 26"/>
                <a:gd name="T9" fmla="*/ 0 h 25"/>
              </a:gdLst>
              <a:ahLst/>
              <a:cxnLst>
                <a:cxn ang="0">
                  <a:pos x="T0" y="T1"/>
                </a:cxn>
                <a:cxn ang="0">
                  <a:pos x="T2" y="T3"/>
                </a:cxn>
                <a:cxn ang="0">
                  <a:pos x="T4" y="T5"/>
                </a:cxn>
                <a:cxn ang="0">
                  <a:pos x="T6" y="T7"/>
                </a:cxn>
                <a:cxn ang="0">
                  <a:pos x="T8" y="T9"/>
                </a:cxn>
              </a:cxnLst>
              <a:rect l="0" t="0" r="r" b="b"/>
              <a:pathLst>
                <a:path w="26" h="25">
                  <a:moveTo>
                    <a:pt x="17" y="0"/>
                  </a:moveTo>
                  <a:lnTo>
                    <a:pt x="26" y="8"/>
                  </a:lnTo>
                  <a:lnTo>
                    <a:pt x="9" y="25"/>
                  </a:lnTo>
                  <a:lnTo>
                    <a:pt x="0" y="18"/>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89" name="Freeform 280">
              <a:extLst>
                <a:ext uri="{FF2B5EF4-FFF2-40B4-BE49-F238E27FC236}">
                  <a16:creationId xmlns:a16="http://schemas.microsoft.com/office/drawing/2014/main" id="{5876B003-FAE7-C04F-A6DF-EE7616208CCB}"/>
                </a:ext>
              </a:extLst>
            </p:cNvPr>
            <p:cNvSpPr>
              <a:spLocks/>
            </p:cNvSpPr>
            <p:nvPr/>
          </p:nvSpPr>
          <p:spPr bwMode="auto">
            <a:xfrm>
              <a:off x="4803775" y="4128543"/>
              <a:ext cx="17463" cy="20637"/>
            </a:xfrm>
            <a:custGeom>
              <a:avLst/>
              <a:gdLst>
                <a:gd name="T0" fmla="*/ 23 w 23"/>
                <a:gd name="T1" fmla="*/ 6 h 26"/>
                <a:gd name="T2" fmla="*/ 13 w 23"/>
                <a:gd name="T3" fmla="*/ 0 h 26"/>
                <a:gd name="T4" fmla="*/ 0 w 23"/>
                <a:gd name="T5" fmla="*/ 20 h 26"/>
                <a:gd name="T6" fmla="*/ 11 w 23"/>
                <a:gd name="T7" fmla="*/ 26 h 26"/>
                <a:gd name="T8" fmla="*/ 23 w 23"/>
                <a:gd name="T9" fmla="*/ 6 h 26"/>
              </a:gdLst>
              <a:ahLst/>
              <a:cxnLst>
                <a:cxn ang="0">
                  <a:pos x="T0" y="T1"/>
                </a:cxn>
                <a:cxn ang="0">
                  <a:pos x="T2" y="T3"/>
                </a:cxn>
                <a:cxn ang="0">
                  <a:pos x="T4" y="T5"/>
                </a:cxn>
                <a:cxn ang="0">
                  <a:pos x="T6" y="T7"/>
                </a:cxn>
                <a:cxn ang="0">
                  <a:pos x="T8" y="T9"/>
                </a:cxn>
              </a:cxnLst>
              <a:rect l="0" t="0" r="r" b="b"/>
              <a:pathLst>
                <a:path w="23" h="26">
                  <a:moveTo>
                    <a:pt x="23" y="6"/>
                  </a:moveTo>
                  <a:lnTo>
                    <a:pt x="13" y="0"/>
                  </a:lnTo>
                  <a:lnTo>
                    <a:pt x="0" y="20"/>
                  </a:lnTo>
                  <a:lnTo>
                    <a:pt x="11" y="26"/>
                  </a:lnTo>
                  <a:lnTo>
                    <a:pt x="2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90" name="Freeform 281">
              <a:extLst>
                <a:ext uri="{FF2B5EF4-FFF2-40B4-BE49-F238E27FC236}">
                  <a16:creationId xmlns:a16="http://schemas.microsoft.com/office/drawing/2014/main" id="{F36C83DE-3783-3149-BDD3-83AF0142FAB8}"/>
                </a:ext>
              </a:extLst>
            </p:cNvPr>
            <p:cNvSpPr>
              <a:spLocks/>
            </p:cNvSpPr>
            <p:nvPr/>
          </p:nvSpPr>
          <p:spPr bwMode="auto">
            <a:xfrm>
              <a:off x="4852988" y="4153943"/>
              <a:ext cx="149225" cy="79375"/>
            </a:xfrm>
            <a:custGeom>
              <a:avLst/>
              <a:gdLst>
                <a:gd name="T0" fmla="*/ 8 w 193"/>
                <a:gd name="T1" fmla="*/ 0 h 94"/>
                <a:gd name="T2" fmla="*/ 0 w 193"/>
                <a:gd name="T3" fmla="*/ 23 h 94"/>
                <a:gd name="T4" fmla="*/ 186 w 193"/>
                <a:gd name="T5" fmla="*/ 94 h 94"/>
                <a:gd name="T6" fmla="*/ 193 w 193"/>
                <a:gd name="T7" fmla="*/ 72 h 94"/>
                <a:gd name="T8" fmla="*/ 8 w 193"/>
                <a:gd name="T9" fmla="*/ 0 h 94"/>
              </a:gdLst>
              <a:ahLst/>
              <a:cxnLst>
                <a:cxn ang="0">
                  <a:pos x="T0" y="T1"/>
                </a:cxn>
                <a:cxn ang="0">
                  <a:pos x="T2" y="T3"/>
                </a:cxn>
                <a:cxn ang="0">
                  <a:pos x="T4" y="T5"/>
                </a:cxn>
                <a:cxn ang="0">
                  <a:pos x="T6" y="T7"/>
                </a:cxn>
                <a:cxn ang="0">
                  <a:pos x="T8" y="T9"/>
                </a:cxn>
              </a:cxnLst>
              <a:rect l="0" t="0" r="r" b="b"/>
              <a:pathLst>
                <a:path w="193" h="94">
                  <a:moveTo>
                    <a:pt x="8" y="0"/>
                  </a:moveTo>
                  <a:lnTo>
                    <a:pt x="0" y="23"/>
                  </a:lnTo>
                  <a:lnTo>
                    <a:pt x="186" y="94"/>
                  </a:lnTo>
                  <a:lnTo>
                    <a:pt x="193" y="72"/>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91" name="Freeform 282">
              <a:extLst>
                <a:ext uri="{FF2B5EF4-FFF2-40B4-BE49-F238E27FC236}">
                  <a16:creationId xmlns:a16="http://schemas.microsoft.com/office/drawing/2014/main" id="{EC0FADFA-FC59-D740-8624-CB84294869C1}"/>
                </a:ext>
              </a:extLst>
            </p:cNvPr>
            <p:cNvSpPr>
              <a:spLocks/>
            </p:cNvSpPr>
            <p:nvPr/>
          </p:nvSpPr>
          <p:spPr bwMode="auto">
            <a:xfrm>
              <a:off x="4995863" y="4214268"/>
              <a:ext cx="15875" cy="22225"/>
            </a:xfrm>
            <a:custGeom>
              <a:avLst/>
              <a:gdLst>
                <a:gd name="T0" fmla="*/ 7 w 19"/>
                <a:gd name="T1" fmla="*/ 0 h 26"/>
                <a:gd name="T2" fmla="*/ 19 w 19"/>
                <a:gd name="T3" fmla="*/ 3 h 26"/>
                <a:gd name="T4" fmla="*/ 11 w 19"/>
                <a:gd name="T5" fmla="*/ 26 h 26"/>
                <a:gd name="T6" fmla="*/ 0 w 19"/>
                <a:gd name="T7" fmla="*/ 22 h 26"/>
                <a:gd name="T8" fmla="*/ 7 w 19"/>
                <a:gd name="T9" fmla="*/ 0 h 26"/>
              </a:gdLst>
              <a:ahLst/>
              <a:cxnLst>
                <a:cxn ang="0">
                  <a:pos x="T0" y="T1"/>
                </a:cxn>
                <a:cxn ang="0">
                  <a:pos x="T2" y="T3"/>
                </a:cxn>
                <a:cxn ang="0">
                  <a:pos x="T4" y="T5"/>
                </a:cxn>
                <a:cxn ang="0">
                  <a:pos x="T6" y="T7"/>
                </a:cxn>
                <a:cxn ang="0">
                  <a:pos x="T8" y="T9"/>
                </a:cxn>
              </a:cxnLst>
              <a:rect l="0" t="0" r="r" b="b"/>
              <a:pathLst>
                <a:path w="19" h="26">
                  <a:moveTo>
                    <a:pt x="7" y="0"/>
                  </a:moveTo>
                  <a:lnTo>
                    <a:pt x="19" y="3"/>
                  </a:lnTo>
                  <a:lnTo>
                    <a:pt x="11" y="26"/>
                  </a:lnTo>
                  <a:lnTo>
                    <a:pt x="0" y="22"/>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92" name="Freeform 283">
              <a:extLst>
                <a:ext uri="{FF2B5EF4-FFF2-40B4-BE49-F238E27FC236}">
                  <a16:creationId xmlns:a16="http://schemas.microsoft.com/office/drawing/2014/main" id="{44076E82-A392-2947-8E71-0F1BF9642667}"/>
                </a:ext>
              </a:extLst>
            </p:cNvPr>
            <p:cNvSpPr>
              <a:spLocks/>
            </p:cNvSpPr>
            <p:nvPr/>
          </p:nvSpPr>
          <p:spPr bwMode="auto">
            <a:xfrm>
              <a:off x="4843463" y="4150768"/>
              <a:ext cx="17462" cy="22225"/>
            </a:xfrm>
            <a:custGeom>
              <a:avLst/>
              <a:gdLst>
                <a:gd name="T0" fmla="*/ 19 w 19"/>
                <a:gd name="T1" fmla="*/ 3 h 26"/>
                <a:gd name="T2" fmla="*/ 8 w 19"/>
                <a:gd name="T3" fmla="*/ 0 h 26"/>
                <a:gd name="T4" fmla="*/ 0 w 19"/>
                <a:gd name="T5" fmla="*/ 22 h 26"/>
                <a:gd name="T6" fmla="*/ 11 w 19"/>
                <a:gd name="T7" fmla="*/ 26 h 26"/>
                <a:gd name="T8" fmla="*/ 19 w 19"/>
                <a:gd name="T9" fmla="*/ 3 h 26"/>
              </a:gdLst>
              <a:ahLst/>
              <a:cxnLst>
                <a:cxn ang="0">
                  <a:pos x="T0" y="T1"/>
                </a:cxn>
                <a:cxn ang="0">
                  <a:pos x="T2" y="T3"/>
                </a:cxn>
                <a:cxn ang="0">
                  <a:pos x="T4" y="T5"/>
                </a:cxn>
                <a:cxn ang="0">
                  <a:pos x="T6" y="T7"/>
                </a:cxn>
                <a:cxn ang="0">
                  <a:pos x="T8" y="T9"/>
                </a:cxn>
              </a:cxnLst>
              <a:rect l="0" t="0" r="r" b="b"/>
              <a:pathLst>
                <a:path w="19" h="26">
                  <a:moveTo>
                    <a:pt x="19" y="3"/>
                  </a:moveTo>
                  <a:lnTo>
                    <a:pt x="8" y="0"/>
                  </a:lnTo>
                  <a:lnTo>
                    <a:pt x="0" y="22"/>
                  </a:lnTo>
                  <a:lnTo>
                    <a:pt x="11" y="26"/>
                  </a:lnTo>
                  <a:lnTo>
                    <a:pt x="1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93" name="Freeform 284">
              <a:extLst>
                <a:ext uri="{FF2B5EF4-FFF2-40B4-BE49-F238E27FC236}">
                  <a16:creationId xmlns:a16="http://schemas.microsoft.com/office/drawing/2014/main" id="{B7D75CC8-F2B6-BE47-B4A2-96854B7BAD0F}"/>
                </a:ext>
              </a:extLst>
            </p:cNvPr>
            <p:cNvSpPr>
              <a:spLocks/>
            </p:cNvSpPr>
            <p:nvPr/>
          </p:nvSpPr>
          <p:spPr bwMode="auto">
            <a:xfrm>
              <a:off x="4689475" y="3731668"/>
              <a:ext cx="139700" cy="76200"/>
            </a:xfrm>
            <a:custGeom>
              <a:avLst/>
              <a:gdLst>
                <a:gd name="T0" fmla="*/ 0 w 183"/>
                <a:gd name="T1" fmla="*/ 66 h 89"/>
                <a:gd name="T2" fmla="*/ 8 w 183"/>
                <a:gd name="T3" fmla="*/ 89 h 89"/>
                <a:gd name="T4" fmla="*/ 183 w 183"/>
                <a:gd name="T5" fmla="*/ 22 h 89"/>
                <a:gd name="T6" fmla="*/ 175 w 183"/>
                <a:gd name="T7" fmla="*/ 0 h 89"/>
                <a:gd name="T8" fmla="*/ 0 w 183"/>
                <a:gd name="T9" fmla="*/ 66 h 89"/>
              </a:gdLst>
              <a:ahLst/>
              <a:cxnLst>
                <a:cxn ang="0">
                  <a:pos x="T0" y="T1"/>
                </a:cxn>
                <a:cxn ang="0">
                  <a:pos x="T2" y="T3"/>
                </a:cxn>
                <a:cxn ang="0">
                  <a:pos x="T4" y="T5"/>
                </a:cxn>
                <a:cxn ang="0">
                  <a:pos x="T6" y="T7"/>
                </a:cxn>
                <a:cxn ang="0">
                  <a:pos x="T8" y="T9"/>
                </a:cxn>
              </a:cxnLst>
              <a:rect l="0" t="0" r="r" b="b"/>
              <a:pathLst>
                <a:path w="183" h="89">
                  <a:moveTo>
                    <a:pt x="0" y="66"/>
                  </a:moveTo>
                  <a:lnTo>
                    <a:pt x="8" y="89"/>
                  </a:lnTo>
                  <a:lnTo>
                    <a:pt x="183" y="22"/>
                  </a:lnTo>
                  <a:lnTo>
                    <a:pt x="175" y="0"/>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94" name="Freeform 285">
              <a:extLst>
                <a:ext uri="{FF2B5EF4-FFF2-40B4-BE49-F238E27FC236}">
                  <a16:creationId xmlns:a16="http://schemas.microsoft.com/office/drawing/2014/main" id="{C88EAFCB-745C-EC45-8B09-E309D3DE3093}"/>
                </a:ext>
              </a:extLst>
            </p:cNvPr>
            <p:cNvSpPr>
              <a:spLocks/>
            </p:cNvSpPr>
            <p:nvPr/>
          </p:nvSpPr>
          <p:spPr bwMode="auto">
            <a:xfrm>
              <a:off x="4822825" y="3728493"/>
              <a:ext cx="15875" cy="22225"/>
            </a:xfrm>
            <a:custGeom>
              <a:avLst/>
              <a:gdLst>
                <a:gd name="T0" fmla="*/ 0 w 19"/>
                <a:gd name="T1" fmla="*/ 4 h 26"/>
                <a:gd name="T2" fmla="*/ 11 w 19"/>
                <a:gd name="T3" fmla="*/ 0 h 26"/>
                <a:gd name="T4" fmla="*/ 19 w 19"/>
                <a:gd name="T5" fmla="*/ 23 h 26"/>
                <a:gd name="T6" fmla="*/ 8 w 19"/>
                <a:gd name="T7" fmla="*/ 26 h 26"/>
                <a:gd name="T8" fmla="*/ 0 w 19"/>
                <a:gd name="T9" fmla="*/ 4 h 26"/>
              </a:gdLst>
              <a:ahLst/>
              <a:cxnLst>
                <a:cxn ang="0">
                  <a:pos x="T0" y="T1"/>
                </a:cxn>
                <a:cxn ang="0">
                  <a:pos x="T2" y="T3"/>
                </a:cxn>
                <a:cxn ang="0">
                  <a:pos x="T4" y="T5"/>
                </a:cxn>
                <a:cxn ang="0">
                  <a:pos x="T6" y="T7"/>
                </a:cxn>
                <a:cxn ang="0">
                  <a:pos x="T8" y="T9"/>
                </a:cxn>
              </a:cxnLst>
              <a:rect l="0" t="0" r="r" b="b"/>
              <a:pathLst>
                <a:path w="19" h="26">
                  <a:moveTo>
                    <a:pt x="0" y="4"/>
                  </a:moveTo>
                  <a:lnTo>
                    <a:pt x="11" y="0"/>
                  </a:lnTo>
                  <a:lnTo>
                    <a:pt x="19" y="23"/>
                  </a:lnTo>
                  <a:lnTo>
                    <a:pt x="8" y="2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95" name="Freeform 286">
              <a:extLst>
                <a:ext uri="{FF2B5EF4-FFF2-40B4-BE49-F238E27FC236}">
                  <a16:creationId xmlns:a16="http://schemas.microsoft.com/office/drawing/2014/main" id="{1AE98FA6-C6A3-EE4F-BE15-B8B3F8FF6254}"/>
                </a:ext>
              </a:extLst>
            </p:cNvPr>
            <p:cNvSpPr>
              <a:spLocks/>
            </p:cNvSpPr>
            <p:nvPr/>
          </p:nvSpPr>
          <p:spPr bwMode="auto">
            <a:xfrm>
              <a:off x="4679950" y="3787230"/>
              <a:ext cx="15875" cy="23813"/>
            </a:xfrm>
            <a:custGeom>
              <a:avLst/>
              <a:gdLst>
                <a:gd name="T0" fmla="*/ 12 w 20"/>
                <a:gd name="T1" fmla="*/ 0 h 27"/>
                <a:gd name="T2" fmla="*/ 0 w 20"/>
                <a:gd name="T3" fmla="*/ 4 h 27"/>
                <a:gd name="T4" fmla="*/ 8 w 20"/>
                <a:gd name="T5" fmla="*/ 27 h 27"/>
                <a:gd name="T6" fmla="*/ 20 w 20"/>
                <a:gd name="T7" fmla="*/ 23 h 27"/>
                <a:gd name="T8" fmla="*/ 12 w 20"/>
                <a:gd name="T9" fmla="*/ 0 h 27"/>
              </a:gdLst>
              <a:ahLst/>
              <a:cxnLst>
                <a:cxn ang="0">
                  <a:pos x="T0" y="T1"/>
                </a:cxn>
                <a:cxn ang="0">
                  <a:pos x="T2" y="T3"/>
                </a:cxn>
                <a:cxn ang="0">
                  <a:pos x="T4" y="T5"/>
                </a:cxn>
                <a:cxn ang="0">
                  <a:pos x="T6" y="T7"/>
                </a:cxn>
                <a:cxn ang="0">
                  <a:pos x="T8" y="T9"/>
                </a:cxn>
              </a:cxnLst>
              <a:rect l="0" t="0" r="r" b="b"/>
              <a:pathLst>
                <a:path w="20" h="27">
                  <a:moveTo>
                    <a:pt x="12" y="0"/>
                  </a:moveTo>
                  <a:lnTo>
                    <a:pt x="0" y="4"/>
                  </a:lnTo>
                  <a:lnTo>
                    <a:pt x="8" y="27"/>
                  </a:lnTo>
                  <a:lnTo>
                    <a:pt x="20" y="23"/>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96" name="Freeform 287">
              <a:extLst>
                <a:ext uri="{FF2B5EF4-FFF2-40B4-BE49-F238E27FC236}">
                  <a16:creationId xmlns:a16="http://schemas.microsoft.com/office/drawing/2014/main" id="{019961D3-A626-5A4D-A0F6-6186B324C538}"/>
                </a:ext>
              </a:extLst>
            </p:cNvPr>
            <p:cNvSpPr>
              <a:spLocks/>
            </p:cNvSpPr>
            <p:nvPr/>
          </p:nvSpPr>
          <p:spPr bwMode="auto">
            <a:xfrm>
              <a:off x="4649788" y="3825330"/>
              <a:ext cx="227012" cy="26988"/>
            </a:xfrm>
            <a:custGeom>
              <a:avLst/>
              <a:gdLst>
                <a:gd name="T0" fmla="*/ 0 w 295"/>
                <a:gd name="T1" fmla="*/ 9 h 33"/>
                <a:gd name="T2" fmla="*/ 0 w 295"/>
                <a:gd name="T3" fmla="*/ 33 h 33"/>
                <a:gd name="T4" fmla="*/ 295 w 295"/>
                <a:gd name="T5" fmla="*/ 24 h 33"/>
                <a:gd name="T6" fmla="*/ 295 w 295"/>
                <a:gd name="T7" fmla="*/ 0 h 33"/>
                <a:gd name="T8" fmla="*/ 0 w 295"/>
                <a:gd name="T9" fmla="*/ 9 h 33"/>
              </a:gdLst>
              <a:ahLst/>
              <a:cxnLst>
                <a:cxn ang="0">
                  <a:pos x="T0" y="T1"/>
                </a:cxn>
                <a:cxn ang="0">
                  <a:pos x="T2" y="T3"/>
                </a:cxn>
                <a:cxn ang="0">
                  <a:pos x="T4" y="T5"/>
                </a:cxn>
                <a:cxn ang="0">
                  <a:pos x="T6" y="T7"/>
                </a:cxn>
                <a:cxn ang="0">
                  <a:pos x="T8" y="T9"/>
                </a:cxn>
              </a:cxnLst>
              <a:rect l="0" t="0" r="r" b="b"/>
              <a:pathLst>
                <a:path w="295" h="33">
                  <a:moveTo>
                    <a:pt x="0" y="9"/>
                  </a:moveTo>
                  <a:lnTo>
                    <a:pt x="0" y="33"/>
                  </a:lnTo>
                  <a:lnTo>
                    <a:pt x="295" y="24"/>
                  </a:lnTo>
                  <a:lnTo>
                    <a:pt x="295"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97" name="Rectangle 288">
              <a:extLst>
                <a:ext uri="{FF2B5EF4-FFF2-40B4-BE49-F238E27FC236}">
                  <a16:creationId xmlns:a16="http://schemas.microsoft.com/office/drawing/2014/main" id="{3465E609-8ACE-0242-BED8-8DECB4B0F242}"/>
                </a:ext>
              </a:extLst>
            </p:cNvPr>
            <p:cNvSpPr>
              <a:spLocks noChangeArrowheads="1"/>
            </p:cNvSpPr>
            <p:nvPr/>
          </p:nvSpPr>
          <p:spPr bwMode="auto">
            <a:xfrm>
              <a:off x="4876800" y="3825330"/>
              <a:ext cx="15875" cy="19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98" name="Rectangle 289">
              <a:extLst>
                <a:ext uri="{FF2B5EF4-FFF2-40B4-BE49-F238E27FC236}">
                  <a16:creationId xmlns:a16="http://schemas.microsoft.com/office/drawing/2014/main" id="{335E134A-FBA2-AB41-8D6B-BC43023EA3EE}"/>
                </a:ext>
              </a:extLst>
            </p:cNvPr>
            <p:cNvSpPr>
              <a:spLocks noChangeArrowheads="1"/>
            </p:cNvSpPr>
            <p:nvPr/>
          </p:nvSpPr>
          <p:spPr bwMode="auto">
            <a:xfrm>
              <a:off x="4641850" y="3831680"/>
              <a:ext cx="15875" cy="20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99" name="Rectangle 290">
              <a:extLst>
                <a:ext uri="{FF2B5EF4-FFF2-40B4-BE49-F238E27FC236}">
                  <a16:creationId xmlns:a16="http://schemas.microsoft.com/office/drawing/2014/main" id="{181965C2-4240-3843-86DC-079ACF093D17}"/>
                </a:ext>
              </a:extLst>
            </p:cNvPr>
            <p:cNvSpPr>
              <a:spLocks noChangeArrowheads="1"/>
            </p:cNvSpPr>
            <p:nvPr/>
          </p:nvSpPr>
          <p:spPr bwMode="auto">
            <a:xfrm>
              <a:off x="4611688" y="4009480"/>
              <a:ext cx="19050" cy="285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00" name="Freeform 291">
              <a:extLst>
                <a:ext uri="{FF2B5EF4-FFF2-40B4-BE49-F238E27FC236}">
                  <a16:creationId xmlns:a16="http://schemas.microsoft.com/office/drawing/2014/main" id="{3DA3D2A9-5966-FB4C-A712-03C46F5EDAF9}"/>
                </a:ext>
              </a:extLst>
            </p:cNvPr>
            <p:cNvSpPr>
              <a:spLocks/>
            </p:cNvSpPr>
            <p:nvPr/>
          </p:nvSpPr>
          <p:spPr bwMode="auto">
            <a:xfrm>
              <a:off x="4611688" y="3993605"/>
              <a:ext cx="22225" cy="20638"/>
            </a:xfrm>
            <a:custGeom>
              <a:avLst/>
              <a:gdLst>
                <a:gd name="T0" fmla="*/ 0 w 27"/>
                <a:gd name="T1" fmla="*/ 15 h 25"/>
                <a:gd name="T2" fmla="*/ 22 w 27"/>
                <a:gd name="T3" fmla="*/ 25 h 25"/>
                <a:gd name="T4" fmla="*/ 27 w 27"/>
                <a:gd name="T5" fmla="*/ 10 h 25"/>
                <a:gd name="T6" fmla="*/ 5 w 27"/>
                <a:gd name="T7" fmla="*/ 0 h 25"/>
                <a:gd name="T8" fmla="*/ 0 w 27"/>
                <a:gd name="T9" fmla="*/ 15 h 25"/>
              </a:gdLst>
              <a:ahLst/>
              <a:cxnLst>
                <a:cxn ang="0">
                  <a:pos x="T0" y="T1"/>
                </a:cxn>
                <a:cxn ang="0">
                  <a:pos x="T2" y="T3"/>
                </a:cxn>
                <a:cxn ang="0">
                  <a:pos x="T4" y="T5"/>
                </a:cxn>
                <a:cxn ang="0">
                  <a:pos x="T6" y="T7"/>
                </a:cxn>
                <a:cxn ang="0">
                  <a:pos x="T8" y="T9"/>
                </a:cxn>
              </a:cxnLst>
              <a:rect l="0" t="0" r="r" b="b"/>
              <a:pathLst>
                <a:path w="27" h="25">
                  <a:moveTo>
                    <a:pt x="0" y="15"/>
                  </a:moveTo>
                  <a:lnTo>
                    <a:pt x="22" y="25"/>
                  </a:lnTo>
                  <a:lnTo>
                    <a:pt x="27" y="10"/>
                  </a:lnTo>
                  <a:lnTo>
                    <a:pt x="5"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01" name="Freeform 292">
              <a:extLst>
                <a:ext uri="{FF2B5EF4-FFF2-40B4-BE49-F238E27FC236}">
                  <a16:creationId xmlns:a16="http://schemas.microsoft.com/office/drawing/2014/main" id="{A1074252-9322-B647-AB96-F43A495F712B}"/>
                </a:ext>
              </a:extLst>
            </p:cNvPr>
            <p:cNvSpPr>
              <a:spLocks/>
            </p:cNvSpPr>
            <p:nvPr/>
          </p:nvSpPr>
          <p:spPr bwMode="auto">
            <a:xfrm>
              <a:off x="4611688" y="3998368"/>
              <a:ext cx="19050" cy="15875"/>
            </a:xfrm>
            <a:custGeom>
              <a:avLst/>
              <a:gdLst>
                <a:gd name="T0" fmla="*/ 0 w 24"/>
                <a:gd name="T1" fmla="*/ 5 h 10"/>
                <a:gd name="T2" fmla="*/ 0 w 24"/>
                <a:gd name="T3" fmla="*/ 0 h 10"/>
                <a:gd name="T4" fmla="*/ 22 w 24"/>
                <a:gd name="T5" fmla="*/ 10 h 10"/>
                <a:gd name="T6" fmla="*/ 24 w 24"/>
                <a:gd name="T7" fmla="*/ 5 h 10"/>
                <a:gd name="T8" fmla="*/ 0 w 24"/>
                <a:gd name="T9" fmla="*/ 5 h 10"/>
              </a:gdLst>
              <a:ahLst/>
              <a:cxnLst>
                <a:cxn ang="0">
                  <a:pos x="T0" y="T1"/>
                </a:cxn>
                <a:cxn ang="0">
                  <a:pos x="T2" y="T3"/>
                </a:cxn>
                <a:cxn ang="0">
                  <a:pos x="T4" y="T5"/>
                </a:cxn>
                <a:cxn ang="0">
                  <a:pos x="T6" y="T7"/>
                </a:cxn>
                <a:cxn ang="0">
                  <a:pos x="T8" y="T9"/>
                </a:cxn>
              </a:cxnLst>
              <a:rect l="0" t="0" r="r" b="b"/>
              <a:pathLst>
                <a:path w="24" h="10">
                  <a:moveTo>
                    <a:pt x="0" y="5"/>
                  </a:moveTo>
                  <a:lnTo>
                    <a:pt x="0" y="0"/>
                  </a:lnTo>
                  <a:lnTo>
                    <a:pt x="22" y="10"/>
                  </a:lnTo>
                  <a:lnTo>
                    <a:pt x="24" y="5"/>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02" name="Freeform 293">
              <a:extLst>
                <a:ext uri="{FF2B5EF4-FFF2-40B4-BE49-F238E27FC236}">
                  <a16:creationId xmlns:a16="http://schemas.microsoft.com/office/drawing/2014/main" id="{A93352E5-8630-EF42-B7A8-9019996F0BE3}"/>
                </a:ext>
              </a:extLst>
            </p:cNvPr>
            <p:cNvSpPr>
              <a:spLocks/>
            </p:cNvSpPr>
            <p:nvPr/>
          </p:nvSpPr>
          <p:spPr bwMode="auto">
            <a:xfrm>
              <a:off x="4616450" y="3976143"/>
              <a:ext cx="25400" cy="26987"/>
            </a:xfrm>
            <a:custGeom>
              <a:avLst/>
              <a:gdLst>
                <a:gd name="T0" fmla="*/ 0 w 32"/>
                <a:gd name="T1" fmla="*/ 19 h 31"/>
                <a:gd name="T2" fmla="*/ 20 w 32"/>
                <a:gd name="T3" fmla="*/ 31 h 31"/>
                <a:gd name="T4" fmla="*/ 32 w 32"/>
                <a:gd name="T5" fmla="*/ 13 h 31"/>
                <a:gd name="T6" fmla="*/ 11 w 32"/>
                <a:gd name="T7" fmla="*/ 0 h 31"/>
                <a:gd name="T8" fmla="*/ 0 w 32"/>
                <a:gd name="T9" fmla="*/ 19 h 31"/>
              </a:gdLst>
              <a:ahLst/>
              <a:cxnLst>
                <a:cxn ang="0">
                  <a:pos x="T0" y="T1"/>
                </a:cxn>
                <a:cxn ang="0">
                  <a:pos x="T2" y="T3"/>
                </a:cxn>
                <a:cxn ang="0">
                  <a:pos x="T4" y="T5"/>
                </a:cxn>
                <a:cxn ang="0">
                  <a:pos x="T6" y="T7"/>
                </a:cxn>
                <a:cxn ang="0">
                  <a:pos x="T8" y="T9"/>
                </a:cxn>
              </a:cxnLst>
              <a:rect l="0" t="0" r="r" b="b"/>
              <a:pathLst>
                <a:path w="32" h="31">
                  <a:moveTo>
                    <a:pt x="0" y="19"/>
                  </a:moveTo>
                  <a:lnTo>
                    <a:pt x="20" y="31"/>
                  </a:lnTo>
                  <a:lnTo>
                    <a:pt x="32" y="13"/>
                  </a:lnTo>
                  <a:lnTo>
                    <a:pt x="11" y="0"/>
                  </a:lnTo>
                  <a:lnTo>
                    <a:pt x="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03" name="Freeform 294">
              <a:extLst>
                <a:ext uri="{FF2B5EF4-FFF2-40B4-BE49-F238E27FC236}">
                  <a16:creationId xmlns:a16="http://schemas.microsoft.com/office/drawing/2014/main" id="{A636A267-89E0-9A4A-AD86-57507CB60E93}"/>
                </a:ext>
              </a:extLst>
            </p:cNvPr>
            <p:cNvSpPr>
              <a:spLocks/>
            </p:cNvSpPr>
            <p:nvPr/>
          </p:nvSpPr>
          <p:spPr bwMode="auto">
            <a:xfrm>
              <a:off x="4616450" y="3987255"/>
              <a:ext cx="17463" cy="15875"/>
            </a:xfrm>
            <a:custGeom>
              <a:avLst/>
              <a:gdLst>
                <a:gd name="T0" fmla="*/ 0 w 22"/>
                <a:gd name="T1" fmla="*/ 1 h 12"/>
                <a:gd name="T2" fmla="*/ 2 w 22"/>
                <a:gd name="T3" fmla="*/ 0 h 12"/>
                <a:gd name="T4" fmla="*/ 22 w 22"/>
                <a:gd name="T5" fmla="*/ 12 h 12"/>
                <a:gd name="T6" fmla="*/ 22 w 22"/>
                <a:gd name="T7" fmla="*/ 11 h 12"/>
                <a:gd name="T8" fmla="*/ 0 w 22"/>
                <a:gd name="T9" fmla="*/ 1 h 12"/>
              </a:gdLst>
              <a:ahLst/>
              <a:cxnLst>
                <a:cxn ang="0">
                  <a:pos x="T0" y="T1"/>
                </a:cxn>
                <a:cxn ang="0">
                  <a:pos x="T2" y="T3"/>
                </a:cxn>
                <a:cxn ang="0">
                  <a:pos x="T4" y="T5"/>
                </a:cxn>
                <a:cxn ang="0">
                  <a:pos x="T6" y="T7"/>
                </a:cxn>
                <a:cxn ang="0">
                  <a:pos x="T8" y="T9"/>
                </a:cxn>
              </a:cxnLst>
              <a:rect l="0" t="0" r="r" b="b"/>
              <a:pathLst>
                <a:path w="22" h="12">
                  <a:moveTo>
                    <a:pt x="0" y="1"/>
                  </a:moveTo>
                  <a:lnTo>
                    <a:pt x="2" y="0"/>
                  </a:lnTo>
                  <a:lnTo>
                    <a:pt x="22" y="12"/>
                  </a:lnTo>
                  <a:lnTo>
                    <a:pt x="22" y="1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04" name="Freeform 295">
              <a:extLst>
                <a:ext uri="{FF2B5EF4-FFF2-40B4-BE49-F238E27FC236}">
                  <a16:creationId xmlns:a16="http://schemas.microsoft.com/office/drawing/2014/main" id="{2D1A61E0-12CA-6342-8669-AACFCF01BCDC}"/>
                </a:ext>
              </a:extLst>
            </p:cNvPr>
            <p:cNvSpPr>
              <a:spLocks/>
            </p:cNvSpPr>
            <p:nvPr/>
          </p:nvSpPr>
          <p:spPr bwMode="auto">
            <a:xfrm>
              <a:off x="4627563" y="3930105"/>
              <a:ext cx="57150" cy="58738"/>
            </a:xfrm>
            <a:custGeom>
              <a:avLst/>
              <a:gdLst>
                <a:gd name="T0" fmla="*/ 0 w 74"/>
                <a:gd name="T1" fmla="*/ 54 h 71"/>
                <a:gd name="T2" fmla="*/ 17 w 74"/>
                <a:gd name="T3" fmla="*/ 71 h 71"/>
                <a:gd name="T4" fmla="*/ 74 w 74"/>
                <a:gd name="T5" fmla="*/ 17 h 71"/>
                <a:gd name="T6" fmla="*/ 58 w 74"/>
                <a:gd name="T7" fmla="*/ 0 h 71"/>
                <a:gd name="T8" fmla="*/ 0 w 74"/>
                <a:gd name="T9" fmla="*/ 54 h 71"/>
              </a:gdLst>
              <a:ahLst/>
              <a:cxnLst>
                <a:cxn ang="0">
                  <a:pos x="T0" y="T1"/>
                </a:cxn>
                <a:cxn ang="0">
                  <a:pos x="T2" y="T3"/>
                </a:cxn>
                <a:cxn ang="0">
                  <a:pos x="T4" y="T5"/>
                </a:cxn>
                <a:cxn ang="0">
                  <a:pos x="T6" y="T7"/>
                </a:cxn>
                <a:cxn ang="0">
                  <a:pos x="T8" y="T9"/>
                </a:cxn>
              </a:cxnLst>
              <a:rect l="0" t="0" r="r" b="b"/>
              <a:pathLst>
                <a:path w="74" h="71">
                  <a:moveTo>
                    <a:pt x="0" y="54"/>
                  </a:moveTo>
                  <a:lnTo>
                    <a:pt x="17" y="71"/>
                  </a:lnTo>
                  <a:lnTo>
                    <a:pt x="74" y="17"/>
                  </a:lnTo>
                  <a:lnTo>
                    <a:pt x="58" y="0"/>
                  </a:lnTo>
                  <a:lnTo>
                    <a:pt x="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05" name="Freeform 296">
              <a:extLst>
                <a:ext uri="{FF2B5EF4-FFF2-40B4-BE49-F238E27FC236}">
                  <a16:creationId xmlns:a16="http://schemas.microsoft.com/office/drawing/2014/main" id="{3A64D2BF-23C6-B14F-BC54-C7505CEFFED2}"/>
                </a:ext>
              </a:extLst>
            </p:cNvPr>
            <p:cNvSpPr>
              <a:spLocks/>
            </p:cNvSpPr>
            <p:nvPr/>
          </p:nvSpPr>
          <p:spPr bwMode="auto">
            <a:xfrm>
              <a:off x="4625975" y="3972968"/>
              <a:ext cx="15875" cy="15875"/>
            </a:xfrm>
            <a:custGeom>
              <a:avLst/>
              <a:gdLst>
                <a:gd name="T0" fmla="*/ 0 w 21"/>
                <a:gd name="T1" fmla="*/ 2 h 17"/>
                <a:gd name="T2" fmla="*/ 3 w 21"/>
                <a:gd name="T3" fmla="*/ 0 h 17"/>
                <a:gd name="T4" fmla="*/ 1 w 21"/>
                <a:gd name="T5" fmla="*/ 0 h 17"/>
                <a:gd name="T6" fmla="*/ 18 w 21"/>
                <a:gd name="T7" fmla="*/ 17 h 17"/>
                <a:gd name="T8" fmla="*/ 21 w 21"/>
                <a:gd name="T9" fmla="*/ 15 h 17"/>
                <a:gd name="T10" fmla="*/ 0 w 21"/>
                <a:gd name="T11" fmla="*/ 2 h 17"/>
              </a:gdLst>
              <a:ahLst/>
              <a:cxnLst>
                <a:cxn ang="0">
                  <a:pos x="T0" y="T1"/>
                </a:cxn>
                <a:cxn ang="0">
                  <a:pos x="T2" y="T3"/>
                </a:cxn>
                <a:cxn ang="0">
                  <a:pos x="T4" y="T5"/>
                </a:cxn>
                <a:cxn ang="0">
                  <a:pos x="T6" y="T7"/>
                </a:cxn>
                <a:cxn ang="0">
                  <a:pos x="T8" y="T9"/>
                </a:cxn>
                <a:cxn ang="0">
                  <a:pos x="T10" y="T11"/>
                </a:cxn>
              </a:cxnLst>
              <a:rect l="0" t="0" r="r" b="b"/>
              <a:pathLst>
                <a:path w="21" h="17">
                  <a:moveTo>
                    <a:pt x="0" y="2"/>
                  </a:moveTo>
                  <a:lnTo>
                    <a:pt x="3" y="0"/>
                  </a:lnTo>
                  <a:lnTo>
                    <a:pt x="1" y="0"/>
                  </a:lnTo>
                  <a:lnTo>
                    <a:pt x="18" y="17"/>
                  </a:lnTo>
                  <a:lnTo>
                    <a:pt x="21" y="15"/>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06" name="Freeform 297">
              <a:extLst>
                <a:ext uri="{FF2B5EF4-FFF2-40B4-BE49-F238E27FC236}">
                  <a16:creationId xmlns:a16="http://schemas.microsoft.com/office/drawing/2014/main" id="{CA097D72-3122-7C4F-9835-E1DD2EA116D7}"/>
                </a:ext>
              </a:extLst>
            </p:cNvPr>
            <p:cNvSpPr>
              <a:spLocks/>
            </p:cNvSpPr>
            <p:nvPr/>
          </p:nvSpPr>
          <p:spPr bwMode="auto">
            <a:xfrm>
              <a:off x="4670425" y="3922168"/>
              <a:ext cx="20638" cy="20637"/>
            </a:xfrm>
            <a:custGeom>
              <a:avLst/>
              <a:gdLst>
                <a:gd name="T0" fmla="*/ 0 w 25"/>
                <a:gd name="T1" fmla="*/ 9 h 26"/>
                <a:gd name="T2" fmla="*/ 9 w 25"/>
                <a:gd name="T3" fmla="*/ 0 h 26"/>
                <a:gd name="T4" fmla="*/ 25 w 25"/>
                <a:gd name="T5" fmla="*/ 18 h 26"/>
                <a:gd name="T6" fmla="*/ 16 w 25"/>
                <a:gd name="T7" fmla="*/ 26 h 26"/>
                <a:gd name="T8" fmla="*/ 0 w 25"/>
                <a:gd name="T9" fmla="*/ 9 h 26"/>
              </a:gdLst>
              <a:ahLst/>
              <a:cxnLst>
                <a:cxn ang="0">
                  <a:pos x="T0" y="T1"/>
                </a:cxn>
                <a:cxn ang="0">
                  <a:pos x="T2" y="T3"/>
                </a:cxn>
                <a:cxn ang="0">
                  <a:pos x="T4" y="T5"/>
                </a:cxn>
                <a:cxn ang="0">
                  <a:pos x="T6" y="T7"/>
                </a:cxn>
                <a:cxn ang="0">
                  <a:pos x="T8" y="T9"/>
                </a:cxn>
              </a:cxnLst>
              <a:rect l="0" t="0" r="r" b="b"/>
              <a:pathLst>
                <a:path w="25" h="26">
                  <a:moveTo>
                    <a:pt x="0" y="9"/>
                  </a:moveTo>
                  <a:lnTo>
                    <a:pt x="9" y="0"/>
                  </a:lnTo>
                  <a:lnTo>
                    <a:pt x="25" y="18"/>
                  </a:lnTo>
                  <a:lnTo>
                    <a:pt x="16" y="26"/>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07" name="Rectangle 298">
              <a:extLst>
                <a:ext uri="{FF2B5EF4-FFF2-40B4-BE49-F238E27FC236}">
                  <a16:creationId xmlns:a16="http://schemas.microsoft.com/office/drawing/2014/main" id="{AC6A7B44-8ABB-E241-9D50-D338F14FBB6F}"/>
                </a:ext>
              </a:extLst>
            </p:cNvPr>
            <p:cNvSpPr>
              <a:spLocks noChangeArrowheads="1"/>
            </p:cNvSpPr>
            <p:nvPr/>
          </p:nvSpPr>
          <p:spPr bwMode="auto">
            <a:xfrm>
              <a:off x="4611688" y="4031705"/>
              <a:ext cx="19050" cy="15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08" name="Rectangle 299">
              <a:extLst>
                <a:ext uri="{FF2B5EF4-FFF2-40B4-BE49-F238E27FC236}">
                  <a16:creationId xmlns:a16="http://schemas.microsoft.com/office/drawing/2014/main" id="{3794F146-A424-9741-9738-103DC7F6459C}"/>
                </a:ext>
              </a:extLst>
            </p:cNvPr>
            <p:cNvSpPr>
              <a:spLocks noChangeArrowheads="1"/>
            </p:cNvSpPr>
            <p:nvPr/>
          </p:nvSpPr>
          <p:spPr bwMode="auto">
            <a:xfrm>
              <a:off x="4284663" y="4036468"/>
              <a:ext cx="639762" cy="20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09" name="Rectangle 300">
              <a:extLst>
                <a:ext uri="{FF2B5EF4-FFF2-40B4-BE49-F238E27FC236}">
                  <a16:creationId xmlns:a16="http://schemas.microsoft.com/office/drawing/2014/main" id="{7037A198-A1DE-1A4D-BA44-B1F60C667418}"/>
                </a:ext>
              </a:extLst>
            </p:cNvPr>
            <p:cNvSpPr>
              <a:spLocks noChangeArrowheads="1"/>
            </p:cNvSpPr>
            <p:nvPr/>
          </p:nvSpPr>
          <p:spPr bwMode="auto">
            <a:xfrm>
              <a:off x="4924425" y="4036468"/>
              <a:ext cx="17463" cy="20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10" name="Rectangle 301">
              <a:extLst>
                <a:ext uri="{FF2B5EF4-FFF2-40B4-BE49-F238E27FC236}">
                  <a16:creationId xmlns:a16="http://schemas.microsoft.com/office/drawing/2014/main" id="{125B40C3-532C-5747-876F-80C4EC24ADC9}"/>
                </a:ext>
              </a:extLst>
            </p:cNvPr>
            <p:cNvSpPr>
              <a:spLocks noChangeArrowheads="1"/>
            </p:cNvSpPr>
            <p:nvPr/>
          </p:nvSpPr>
          <p:spPr bwMode="auto">
            <a:xfrm>
              <a:off x="4276725" y="4036468"/>
              <a:ext cx="15875" cy="20637"/>
            </a:xfrm>
            <a:prstGeom prst="rect">
              <a:avLst/>
            </a:prstGeom>
            <a:solidFill>
              <a:srgbClr val="000000"/>
            </a:solidFill>
            <a:ln w="9525">
              <a:solidFill>
                <a:srgbClr val="0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11" name="Freeform 302">
              <a:extLst>
                <a:ext uri="{FF2B5EF4-FFF2-40B4-BE49-F238E27FC236}">
                  <a16:creationId xmlns:a16="http://schemas.microsoft.com/office/drawing/2014/main" id="{17CA8CB1-DF6A-2142-9049-224DCB22E227}"/>
                </a:ext>
              </a:extLst>
            </p:cNvPr>
            <p:cNvSpPr>
              <a:spLocks/>
            </p:cNvSpPr>
            <p:nvPr/>
          </p:nvSpPr>
          <p:spPr bwMode="auto">
            <a:xfrm>
              <a:off x="2446338" y="4014243"/>
              <a:ext cx="1804987" cy="61912"/>
            </a:xfrm>
            <a:custGeom>
              <a:avLst/>
              <a:gdLst>
                <a:gd name="T0" fmla="*/ 0 w 2352"/>
                <a:gd name="T1" fmla="*/ 0 h 74"/>
                <a:gd name="T2" fmla="*/ 588 w 2352"/>
                <a:gd name="T3" fmla="*/ 0 h 74"/>
                <a:gd name="T4" fmla="*/ 1175 w 2352"/>
                <a:gd name="T5" fmla="*/ 0 h 74"/>
                <a:gd name="T6" fmla="*/ 1763 w 2352"/>
                <a:gd name="T7" fmla="*/ 0 h 74"/>
                <a:gd name="T8" fmla="*/ 2352 w 2352"/>
                <a:gd name="T9" fmla="*/ 0 h 74"/>
                <a:gd name="T10" fmla="*/ 2352 w 2352"/>
                <a:gd name="T11" fmla="*/ 74 h 74"/>
                <a:gd name="T12" fmla="*/ 1763 w 2352"/>
                <a:gd name="T13" fmla="*/ 74 h 74"/>
                <a:gd name="T14" fmla="*/ 1175 w 2352"/>
                <a:gd name="T15" fmla="*/ 74 h 74"/>
                <a:gd name="T16" fmla="*/ 588 w 2352"/>
                <a:gd name="T17" fmla="*/ 74 h 74"/>
                <a:gd name="T18" fmla="*/ 0 w 2352"/>
                <a:gd name="T19" fmla="*/ 74 h 74"/>
                <a:gd name="T20" fmla="*/ 0 w 2352"/>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2" h="74">
                  <a:moveTo>
                    <a:pt x="0" y="0"/>
                  </a:moveTo>
                  <a:lnTo>
                    <a:pt x="588" y="0"/>
                  </a:lnTo>
                  <a:lnTo>
                    <a:pt x="1175" y="0"/>
                  </a:lnTo>
                  <a:lnTo>
                    <a:pt x="1763" y="0"/>
                  </a:lnTo>
                  <a:lnTo>
                    <a:pt x="2352" y="0"/>
                  </a:lnTo>
                  <a:lnTo>
                    <a:pt x="2352" y="74"/>
                  </a:lnTo>
                  <a:lnTo>
                    <a:pt x="1763" y="74"/>
                  </a:lnTo>
                  <a:lnTo>
                    <a:pt x="1175" y="74"/>
                  </a:lnTo>
                  <a:lnTo>
                    <a:pt x="588" y="74"/>
                  </a:lnTo>
                  <a:lnTo>
                    <a:pt x="0" y="7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12" name="Freeform 303">
              <a:extLst>
                <a:ext uri="{FF2B5EF4-FFF2-40B4-BE49-F238E27FC236}">
                  <a16:creationId xmlns:a16="http://schemas.microsoft.com/office/drawing/2014/main" id="{D94534D6-57CE-D649-939F-28534CC703A3}"/>
                </a:ext>
              </a:extLst>
            </p:cNvPr>
            <p:cNvSpPr>
              <a:spLocks/>
            </p:cNvSpPr>
            <p:nvPr/>
          </p:nvSpPr>
          <p:spPr bwMode="auto">
            <a:xfrm>
              <a:off x="3074988" y="3892005"/>
              <a:ext cx="58737" cy="87313"/>
            </a:xfrm>
            <a:custGeom>
              <a:avLst/>
              <a:gdLst>
                <a:gd name="T0" fmla="*/ 0 w 77"/>
                <a:gd name="T1" fmla="*/ 101 h 104"/>
                <a:gd name="T2" fmla="*/ 1 w 77"/>
                <a:gd name="T3" fmla="*/ 83 h 104"/>
                <a:gd name="T4" fmla="*/ 4 w 77"/>
                <a:gd name="T5" fmla="*/ 64 h 104"/>
                <a:gd name="T6" fmla="*/ 10 w 77"/>
                <a:gd name="T7" fmla="*/ 48 h 104"/>
                <a:gd name="T8" fmla="*/ 19 w 77"/>
                <a:gd name="T9" fmla="*/ 31 h 104"/>
                <a:gd name="T10" fmla="*/ 31 w 77"/>
                <a:gd name="T11" fmla="*/ 19 h 104"/>
                <a:gd name="T12" fmla="*/ 43 w 77"/>
                <a:gd name="T13" fmla="*/ 9 h 104"/>
                <a:gd name="T14" fmla="*/ 59 w 77"/>
                <a:gd name="T15" fmla="*/ 3 h 104"/>
                <a:gd name="T16" fmla="*/ 74 w 77"/>
                <a:gd name="T17" fmla="*/ 0 h 104"/>
                <a:gd name="T18" fmla="*/ 77 w 77"/>
                <a:gd name="T19" fmla="*/ 24 h 104"/>
                <a:gd name="T20" fmla="*/ 66 w 77"/>
                <a:gd name="T21" fmla="*/ 25 h 104"/>
                <a:gd name="T22" fmla="*/ 56 w 77"/>
                <a:gd name="T23" fmla="*/ 29 h 104"/>
                <a:gd name="T24" fmla="*/ 47 w 77"/>
                <a:gd name="T25" fmla="*/ 36 h 104"/>
                <a:gd name="T26" fmla="*/ 38 w 77"/>
                <a:gd name="T27" fmla="*/ 46 h 104"/>
                <a:gd name="T28" fmla="*/ 32 w 77"/>
                <a:gd name="T29" fmla="*/ 58 h 104"/>
                <a:gd name="T30" fmla="*/ 27 w 77"/>
                <a:gd name="T31" fmla="*/ 71 h 104"/>
                <a:gd name="T32" fmla="*/ 24 w 77"/>
                <a:gd name="T33" fmla="*/ 88 h 104"/>
                <a:gd name="T34" fmla="*/ 23 w 77"/>
                <a:gd name="T35" fmla="*/ 104 h 104"/>
                <a:gd name="T36" fmla="*/ 0 w 77"/>
                <a:gd name="T37" fmla="*/ 10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104">
                  <a:moveTo>
                    <a:pt x="0" y="101"/>
                  </a:moveTo>
                  <a:lnTo>
                    <a:pt x="1" y="83"/>
                  </a:lnTo>
                  <a:lnTo>
                    <a:pt x="4" y="64"/>
                  </a:lnTo>
                  <a:lnTo>
                    <a:pt x="10" y="48"/>
                  </a:lnTo>
                  <a:lnTo>
                    <a:pt x="19" y="31"/>
                  </a:lnTo>
                  <a:lnTo>
                    <a:pt x="31" y="19"/>
                  </a:lnTo>
                  <a:lnTo>
                    <a:pt x="43" y="9"/>
                  </a:lnTo>
                  <a:lnTo>
                    <a:pt x="59" y="3"/>
                  </a:lnTo>
                  <a:lnTo>
                    <a:pt x="74" y="0"/>
                  </a:lnTo>
                  <a:lnTo>
                    <a:pt x="77" y="24"/>
                  </a:lnTo>
                  <a:lnTo>
                    <a:pt x="66" y="25"/>
                  </a:lnTo>
                  <a:lnTo>
                    <a:pt x="56" y="29"/>
                  </a:lnTo>
                  <a:lnTo>
                    <a:pt x="47" y="36"/>
                  </a:lnTo>
                  <a:lnTo>
                    <a:pt x="38" y="46"/>
                  </a:lnTo>
                  <a:lnTo>
                    <a:pt x="32" y="58"/>
                  </a:lnTo>
                  <a:lnTo>
                    <a:pt x="27" y="71"/>
                  </a:lnTo>
                  <a:lnTo>
                    <a:pt x="24" y="88"/>
                  </a:lnTo>
                  <a:lnTo>
                    <a:pt x="23" y="104"/>
                  </a:lnTo>
                  <a:lnTo>
                    <a:pt x="0" y="101"/>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13" name="Freeform 304">
              <a:extLst>
                <a:ext uri="{FF2B5EF4-FFF2-40B4-BE49-F238E27FC236}">
                  <a16:creationId xmlns:a16="http://schemas.microsoft.com/office/drawing/2014/main" id="{BDEBC601-28B4-0E4F-B61F-AE3278036F51}"/>
                </a:ext>
              </a:extLst>
            </p:cNvPr>
            <p:cNvSpPr>
              <a:spLocks/>
            </p:cNvSpPr>
            <p:nvPr/>
          </p:nvSpPr>
          <p:spPr bwMode="auto">
            <a:xfrm>
              <a:off x="3132138" y="3890418"/>
              <a:ext cx="17462" cy="22225"/>
            </a:xfrm>
            <a:custGeom>
              <a:avLst/>
              <a:gdLst>
                <a:gd name="T0" fmla="*/ 0 w 14"/>
                <a:gd name="T1" fmla="*/ 1 h 25"/>
                <a:gd name="T2" fmla="*/ 12 w 14"/>
                <a:gd name="T3" fmla="*/ 0 h 25"/>
                <a:gd name="T4" fmla="*/ 14 w 14"/>
                <a:gd name="T5" fmla="*/ 24 h 25"/>
                <a:gd name="T6" fmla="*/ 3 w 14"/>
                <a:gd name="T7" fmla="*/ 25 h 25"/>
                <a:gd name="T8" fmla="*/ 0 w 14"/>
                <a:gd name="T9" fmla="*/ 1 h 25"/>
              </a:gdLst>
              <a:ahLst/>
              <a:cxnLst>
                <a:cxn ang="0">
                  <a:pos x="T0" y="T1"/>
                </a:cxn>
                <a:cxn ang="0">
                  <a:pos x="T2" y="T3"/>
                </a:cxn>
                <a:cxn ang="0">
                  <a:pos x="T4" y="T5"/>
                </a:cxn>
                <a:cxn ang="0">
                  <a:pos x="T6" y="T7"/>
                </a:cxn>
                <a:cxn ang="0">
                  <a:pos x="T8" y="T9"/>
                </a:cxn>
              </a:cxnLst>
              <a:rect l="0" t="0" r="r" b="b"/>
              <a:pathLst>
                <a:path w="14" h="25">
                  <a:moveTo>
                    <a:pt x="0" y="1"/>
                  </a:moveTo>
                  <a:lnTo>
                    <a:pt x="12" y="0"/>
                  </a:lnTo>
                  <a:lnTo>
                    <a:pt x="14" y="24"/>
                  </a:lnTo>
                  <a:lnTo>
                    <a:pt x="3" y="25"/>
                  </a:lnTo>
                  <a:lnTo>
                    <a:pt x="0" y="1"/>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14" name="Freeform 305">
              <a:extLst>
                <a:ext uri="{FF2B5EF4-FFF2-40B4-BE49-F238E27FC236}">
                  <a16:creationId xmlns:a16="http://schemas.microsoft.com/office/drawing/2014/main" id="{FAF8F24A-B0CE-5D4A-A515-B57393BA72FE}"/>
                </a:ext>
              </a:extLst>
            </p:cNvPr>
            <p:cNvSpPr>
              <a:spLocks/>
            </p:cNvSpPr>
            <p:nvPr/>
          </p:nvSpPr>
          <p:spPr bwMode="auto">
            <a:xfrm>
              <a:off x="3074988" y="3972968"/>
              <a:ext cx="17462" cy="15875"/>
            </a:xfrm>
            <a:custGeom>
              <a:avLst/>
              <a:gdLst>
                <a:gd name="T0" fmla="*/ 1 w 24"/>
                <a:gd name="T1" fmla="*/ 0 h 14"/>
                <a:gd name="T2" fmla="*/ 0 w 24"/>
                <a:gd name="T3" fmla="*/ 12 h 14"/>
                <a:gd name="T4" fmla="*/ 23 w 24"/>
                <a:gd name="T5" fmla="*/ 14 h 14"/>
                <a:gd name="T6" fmla="*/ 24 w 24"/>
                <a:gd name="T7" fmla="*/ 3 h 14"/>
                <a:gd name="T8" fmla="*/ 1 w 24"/>
                <a:gd name="T9" fmla="*/ 0 h 14"/>
              </a:gdLst>
              <a:ahLst/>
              <a:cxnLst>
                <a:cxn ang="0">
                  <a:pos x="T0" y="T1"/>
                </a:cxn>
                <a:cxn ang="0">
                  <a:pos x="T2" y="T3"/>
                </a:cxn>
                <a:cxn ang="0">
                  <a:pos x="T4" y="T5"/>
                </a:cxn>
                <a:cxn ang="0">
                  <a:pos x="T6" y="T7"/>
                </a:cxn>
                <a:cxn ang="0">
                  <a:pos x="T8" y="T9"/>
                </a:cxn>
              </a:cxnLst>
              <a:rect l="0" t="0" r="r" b="b"/>
              <a:pathLst>
                <a:path w="24" h="14">
                  <a:moveTo>
                    <a:pt x="1" y="0"/>
                  </a:moveTo>
                  <a:lnTo>
                    <a:pt x="0" y="12"/>
                  </a:lnTo>
                  <a:lnTo>
                    <a:pt x="23" y="14"/>
                  </a:lnTo>
                  <a:lnTo>
                    <a:pt x="24" y="3"/>
                  </a:lnTo>
                  <a:lnTo>
                    <a:pt x="1"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15" name="Rectangle 306">
              <a:extLst>
                <a:ext uri="{FF2B5EF4-FFF2-40B4-BE49-F238E27FC236}">
                  <a16:creationId xmlns:a16="http://schemas.microsoft.com/office/drawing/2014/main" id="{24E66B85-DBCA-B44E-937E-6366F6E29C45}"/>
                </a:ext>
              </a:extLst>
            </p:cNvPr>
            <p:cNvSpPr>
              <a:spLocks noChangeArrowheads="1"/>
            </p:cNvSpPr>
            <p:nvPr/>
          </p:nvSpPr>
          <p:spPr bwMode="auto">
            <a:xfrm>
              <a:off x="3132138" y="3892005"/>
              <a:ext cx="60325" cy="17463"/>
            </a:xfrm>
            <a:prstGeom prst="rect">
              <a:avLst/>
            </a:prstGeom>
            <a:solidFill>
              <a:sysClr val="windowText" lastClr="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16" name="Rectangle 307">
              <a:extLst>
                <a:ext uri="{FF2B5EF4-FFF2-40B4-BE49-F238E27FC236}">
                  <a16:creationId xmlns:a16="http://schemas.microsoft.com/office/drawing/2014/main" id="{24915479-5357-F04F-B298-1653F7A86299}"/>
                </a:ext>
              </a:extLst>
            </p:cNvPr>
            <p:cNvSpPr>
              <a:spLocks noChangeArrowheads="1"/>
            </p:cNvSpPr>
            <p:nvPr/>
          </p:nvSpPr>
          <p:spPr bwMode="auto">
            <a:xfrm>
              <a:off x="3124200" y="3892005"/>
              <a:ext cx="15875" cy="20638"/>
            </a:xfrm>
            <a:prstGeom prst="rect">
              <a:avLst/>
            </a:prstGeom>
            <a:solidFill>
              <a:sysClr val="windowText" lastClr="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17" name="Freeform 308">
              <a:extLst>
                <a:ext uri="{FF2B5EF4-FFF2-40B4-BE49-F238E27FC236}">
                  <a16:creationId xmlns:a16="http://schemas.microsoft.com/office/drawing/2014/main" id="{EA1848B2-2C94-B84A-BCB2-112DC310BA2D}"/>
                </a:ext>
              </a:extLst>
            </p:cNvPr>
            <p:cNvSpPr>
              <a:spLocks/>
            </p:cNvSpPr>
            <p:nvPr/>
          </p:nvSpPr>
          <p:spPr bwMode="auto">
            <a:xfrm>
              <a:off x="3076575" y="3979318"/>
              <a:ext cx="50800" cy="74612"/>
            </a:xfrm>
            <a:custGeom>
              <a:avLst/>
              <a:gdLst>
                <a:gd name="T0" fmla="*/ 64 w 66"/>
                <a:gd name="T1" fmla="*/ 90 h 90"/>
                <a:gd name="T2" fmla="*/ 49 w 66"/>
                <a:gd name="T3" fmla="*/ 88 h 90"/>
                <a:gd name="T4" fmla="*/ 36 w 66"/>
                <a:gd name="T5" fmla="*/ 83 h 90"/>
                <a:gd name="T6" fmla="*/ 24 w 66"/>
                <a:gd name="T7" fmla="*/ 76 h 90"/>
                <a:gd name="T8" fmla="*/ 15 w 66"/>
                <a:gd name="T9" fmla="*/ 66 h 90"/>
                <a:gd name="T10" fmla="*/ 8 w 66"/>
                <a:gd name="T11" fmla="*/ 52 h 90"/>
                <a:gd name="T12" fmla="*/ 4 w 66"/>
                <a:gd name="T13" fmla="*/ 37 h 90"/>
                <a:gd name="T14" fmla="*/ 0 w 66"/>
                <a:gd name="T15" fmla="*/ 18 h 90"/>
                <a:gd name="T16" fmla="*/ 0 w 66"/>
                <a:gd name="T17" fmla="*/ 0 h 90"/>
                <a:gd name="T18" fmla="*/ 23 w 66"/>
                <a:gd name="T19" fmla="*/ 0 h 90"/>
                <a:gd name="T20" fmla="*/ 23 w 66"/>
                <a:gd name="T21" fmla="*/ 16 h 90"/>
                <a:gd name="T22" fmla="*/ 27 w 66"/>
                <a:gd name="T23" fmla="*/ 31 h 90"/>
                <a:gd name="T24" fmla="*/ 29 w 66"/>
                <a:gd name="T25" fmla="*/ 42 h 90"/>
                <a:gd name="T26" fmla="*/ 35 w 66"/>
                <a:gd name="T27" fmla="*/ 52 h 90"/>
                <a:gd name="T28" fmla="*/ 41 w 66"/>
                <a:gd name="T29" fmla="*/ 58 h 90"/>
                <a:gd name="T30" fmla="*/ 47 w 66"/>
                <a:gd name="T31" fmla="*/ 63 h 90"/>
                <a:gd name="T32" fmla="*/ 55 w 66"/>
                <a:gd name="T33" fmla="*/ 66 h 90"/>
                <a:gd name="T34" fmla="*/ 66 w 66"/>
                <a:gd name="T35" fmla="*/ 67 h 90"/>
                <a:gd name="T36" fmla="*/ 64 w 66"/>
                <a:gd name="T3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90">
                  <a:moveTo>
                    <a:pt x="64" y="90"/>
                  </a:moveTo>
                  <a:lnTo>
                    <a:pt x="49" y="88"/>
                  </a:lnTo>
                  <a:lnTo>
                    <a:pt x="36" y="83"/>
                  </a:lnTo>
                  <a:lnTo>
                    <a:pt x="24" y="76"/>
                  </a:lnTo>
                  <a:lnTo>
                    <a:pt x="15" y="66"/>
                  </a:lnTo>
                  <a:lnTo>
                    <a:pt x="8" y="52"/>
                  </a:lnTo>
                  <a:lnTo>
                    <a:pt x="4" y="37"/>
                  </a:lnTo>
                  <a:lnTo>
                    <a:pt x="0" y="18"/>
                  </a:lnTo>
                  <a:lnTo>
                    <a:pt x="0" y="0"/>
                  </a:lnTo>
                  <a:lnTo>
                    <a:pt x="23" y="0"/>
                  </a:lnTo>
                  <a:lnTo>
                    <a:pt x="23" y="16"/>
                  </a:lnTo>
                  <a:lnTo>
                    <a:pt x="27" y="31"/>
                  </a:lnTo>
                  <a:lnTo>
                    <a:pt x="29" y="42"/>
                  </a:lnTo>
                  <a:lnTo>
                    <a:pt x="35" y="52"/>
                  </a:lnTo>
                  <a:lnTo>
                    <a:pt x="41" y="58"/>
                  </a:lnTo>
                  <a:lnTo>
                    <a:pt x="47" y="63"/>
                  </a:lnTo>
                  <a:lnTo>
                    <a:pt x="55" y="66"/>
                  </a:lnTo>
                  <a:lnTo>
                    <a:pt x="66" y="67"/>
                  </a:lnTo>
                  <a:lnTo>
                    <a:pt x="64" y="9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18" name="Freeform 309">
              <a:extLst>
                <a:ext uri="{FF2B5EF4-FFF2-40B4-BE49-F238E27FC236}">
                  <a16:creationId xmlns:a16="http://schemas.microsoft.com/office/drawing/2014/main" id="{2A7793D9-E71A-7E4E-942B-ABBEC0827139}"/>
                </a:ext>
              </a:extLst>
            </p:cNvPr>
            <p:cNvSpPr>
              <a:spLocks/>
            </p:cNvSpPr>
            <p:nvPr/>
          </p:nvSpPr>
          <p:spPr bwMode="auto">
            <a:xfrm>
              <a:off x="3124200" y="4034880"/>
              <a:ext cx="15875" cy="20638"/>
            </a:xfrm>
            <a:custGeom>
              <a:avLst/>
              <a:gdLst>
                <a:gd name="T0" fmla="*/ 0 w 14"/>
                <a:gd name="T1" fmla="*/ 23 h 24"/>
                <a:gd name="T2" fmla="*/ 11 w 14"/>
                <a:gd name="T3" fmla="*/ 24 h 24"/>
                <a:gd name="T4" fmla="*/ 14 w 14"/>
                <a:gd name="T5" fmla="*/ 1 h 24"/>
                <a:gd name="T6" fmla="*/ 2 w 14"/>
                <a:gd name="T7" fmla="*/ 0 h 24"/>
                <a:gd name="T8" fmla="*/ 0 w 14"/>
                <a:gd name="T9" fmla="*/ 23 h 24"/>
              </a:gdLst>
              <a:ahLst/>
              <a:cxnLst>
                <a:cxn ang="0">
                  <a:pos x="T0" y="T1"/>
                </a:cxn>
                <a:cxn ang="0">
                  <a:pos x="T2" y="T3"/>
                </a:cxn>
                <a:cxn ang="0">
                  <a:pos x="T4" y="T5"/>
                </a:cxn>
                <a:cxn ang="0">
                  <a:pos x="T6" y="T7"/>
                </a:cxn>
                <a:cxn ang="0">
                  <a:pos x="T8" y="T9"/>
                </a:cxn>
              </a:cxnLst>
              <a:rect l="0" t="0" r="r" b="b"/>
              <a:pathLst>
                <a:path w="14" h="24">
                  <a:moveTo>
                    <a:pt x="0" y="23"/>
                  </a:moveTo>
                  <a:lnTo>
                    <a:pt x="11" y="24"/>
                  </a:lnTo>
                  <a:lnTo>
                    <a:pt x="14" y="1"/>
                  </a:lnTo>
                  <a:lnTo>
                    <a:pt x="2" y="0"/>
                  </a:lnTo>
                  <a:lnTo>
                    <a:pt x="0" y="23"/>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19" name="Rectangle 310">
              <a:extLst>
                <a:ext uri="{FF2B5EF4-FFF2-40B4-BE49-F238E27FC236}">
                  <a16:creationId xmlns:a16="http://schemas.microsoft.com/office/drawing/2014/main" id="{1EBDD3A5-9C9D-4449-BC55-4F72427AD973}"/>
                </a:ext>
              </a:extLst>
            </p:cNvPr>
            <p:cNvSpPr>
              <a:spLocks noChangeArrowheads="1"/>
            </p:cNvSpPr>
            <p:nvPr/>
          </p:nvSpPr>
          <p:spPr bwMode="auto">
            <a:xfrm>
              <a:off x="3133725" y="4036468"/>
              <a:ext cx="179388" cy="20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20" name="Rectangle 311">
              <a:extLst>
                <a:ext uri="{FF2B5EF4-FFF2-40B4-BE49-F238E27FC236}">
                  <a16:creationId xmlns:a16="http://schemas.microsoft.com/office/drawing/2014/main" id="{71F0F191-B647-7A40-8A86-2A4E82019562}"/>
                </a:ext>
              </a:extLst>
            </p:cNvPr>
            <p:cNvSpPr>
              <a:spLocks noChangeArrowheads="1"/>
            </p:cNvSpPr>
            <p:nvPr/>
          </p:nvSpPr>
          <p:spPr bwMode="auto">
            <a:xfrm>
              <a:off x="3124200" y="4036468"/>
              <a:ext cx="15875" cy="20637"/>
            </a:xfrm>
            <a:prstGeom prst="rect">
              <a:avLst/>
            </a:prstGeom>
            <a:solidFill>
              <a:sysClr val="windowText" lastClr="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21" name="Rectangle 312">
              <a:extLst>
                <a:ext uri="{FF2B5EF4-FFF2-40B4-BE49-F238E27FC236}">
                  <a16:creationId xmlns:a16="http://schemas.microsoft.com/office/drawing/2014/main" id="{AD2E329B-80B7-C34D-A51F-0F0F2092069E}"/>
                </a:ext>
              </a:extLst>
            </p:cNvPr>
            <p:cNvSpPr>
              <a:spLocks noChangeArrowheads="1"/>
            </p:cNvSpPr>
            <p:nvPr/>
          </p:nvSpPr>
          <p:spPr bwMode="auto">
            <a:xfrm>
              <a:off x="3313113" y="4036468"/>
              <a:ext cx="17462" cy="20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22" name="Rectangle 313">
              <a:extLst>
                <a:ext uri="{FF2B5EF4-FFF2-40B4-BE49-F238E27FC236}">
                  <a16:creationId xmlns:a16="http://schemas.microsoft.com/office/drawing/2014/main" id="{528EB8E9-A6ED-B549-8B31-1B1A258CA846}"/>
                </a:ext>
              </a:extLst>
            </p:cNvPr>
            <p:cNvSpPr>
              <a:spLocks noChangeArrowheads="1"/>
            </p:cNvSpPr>
            <p:nvPr/>
          </p:nvSpPr>
          <p:spPr bwMode="auto">
            <a:xfrm>
              <a:off x="4487863" y="3968205"/>
              <a:ext cx="19050" cy="15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23" name="Freeform 314">
              <a:extLst>
                <a:ext uri="{FF2B5EF4-FFF2-40B4-BE49-F238E27FC236}">
                  <a16:creationId xmlns:a16="http://schemas.microsoft.com/office/drawing/2014/main" id="{A44ECFF9-F336-6447-B172-F88CFEF6D1E6}"/>
                </a:ext>
              </a:extLst>
            </p:cNvPr>
            <p:cNvSpPr>
              <a:spLocks/>
            </p:cNvSpPr>
            <p:nvPr/>
          </p:nvSpPr>
          <p:spPr bwMode="auto">
            <a:xfrm>
              <a:off x="3192463" y="4028530"/>
              <a:ext cx="15875" cy="15875"/>
            </a:xfrm>
            <a:custGeom>
              <a:avLst/>
              <a:gdLst>
                <a:gd name="T0" fmla="*/ 9 w 9"/>
                <a:gd name="T1" fmla="*/ 4 h 10"/>
                <a:gd name="T2" fmla="*/ 6 w 9"/>
                <a:gd name="T3" fmla="*/ 0 h 10"/>
                <a:gd name="T4" fmla="*/ 0 w 9"/>
                <a:gd name="T5" fmla="*/ 6 h 10"/>
                <a:gd name="T6" fmla="*/ 2 w 9"/>
                <a:gd name="T7" fmla="*/ 10 h 10"/>
                <a:gd name="T8" fmla="*/ 9 w 9"/>
                <a:gd name="T9" fmla="*/ 4 h 10"/>
              </a:gdLst>
              <a:ahLst/>
              <a:cxnLst>
                <a:cxn ang="0">
                  <a:pos x="T0" y="T1"/>
                </a:cxn>
                <a:cxn ang="0">
                  <a:pos x="T2" y="T3"/>
                </a:cxn>
                <a:cxn ang="0">
                  <a:pos x="T4" y="T5"/>
                </a:cxn>
                <a:cxn ang="0">
                  <a:pos x="T6" y="T7"/>
                </a:cxn>
                <a:cxn ang="0">
                  <a:pos x="T8" y="T9"/>
                </a:cxn>
              </a:cxnLst>
              <a:rect l="0" t="0" r="r" b="b"/>
              <a:pathLst>
                <a:path w="9" h="10">
                  <a:moveTo>
                    <a:pt x="9" y="4"/>
                  </a:moveTo>
                  <a:lnTo>
                    <a:pt x="6" y="0"/>
                  </a:lnTo>
                  <a:lnTo>
                    <a:pt x="0" y="6"/>
                  </a:lnTo>
                  <a:lnTo>
                    <a:pt x="2" y="10"/>
                  </a:lnTo>
                  <a:lnTo>
                    <a:pt x="9" y="4"/>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24" name="Freeform 315">
              <a:extLst>
                <a:ext uri="{FF2B5EF4-FFF2-40B4-BE49-F238E27FC236}">
                  <a16:creationId xmlns:a16="http://schemas.microsoft.com/office/drawing/2014/main" id="{BCCBBBA3-BC27-494B-A784-378A2828E8C2}"/>
                </a:ext>
              </a:extLst>
            </p:cNvPr>
            <p:cNvSpPr>
              <a:spLocks/>
            </p:cNvSpPr>
            <p:nvPr/>
          </p:nvSpPr>
          <p:spPr bwMode="auto">
            <a:xfrm>
              <a:off x="4773613" y="3552280"/>
              <a:ext cx="47625" cy="76200"/>
            </a:xfrm>
            <a:custGeom>
              <a:avLst/>
              <a:gdLst>
                <a:gd name="T0" fmla="*/ 61 w 61"/>
                <a:gd name="T1" fmla="*/ 10 h 91"/>
                <a:gd name="T2" fmla="*/ 39 w 61"/>
                <a:gd name="T3" fmla="*/ 0 h 91"/>
                <a:gd name="T4" fmla="*/ 0 w 61"/>
                <a:gd name="T5" fmla="*/ 81 h 91"/>
                <a:gd name="T6" fmla="*/ 21 w 61"/>
                <a:gd name="T7" fmla="*/ 91 h 91"/>
                <a:gd name="T8" fmla="*/ 61 w 61"/>
                <a:gd name="T9" fmla="*/ 10 h 91"/>
              </a:gdLst>
              <a:ahLst/>
              <a:cxnLst>
                <a:cxn ang="0">
                  <a:pos x="T0" y="T1"/>
                </a:cxn>
                <a:cxn ang="0">
                  <a:pos x="T2" y="T3"/>
                </a:cxn>
                <a:cxn ang="0">
                  <a:pos x="T4" y="T5"/>
                </a:cxn>
                <a:cxn ang="0">
                  <a:pos x="T6" y="T7"/>
                </a:cxn>
                <a:cxn ang="0">
                  <a:pos x="T8" y="T9"/>
                </a:cxn>
              </a:cxnLst>
              <a:rect l="0" t="0" r="r" b="b"/>
              <a:pathLst>
                <a:path w="61" h="91">
                  <a:moveTo>
                    <a:pt x="61" y="10"/>
                  </a:moveTo>
                  <a:lnTo>
                    <a:pt x="39" y="0"/>
                  </a:lnTo>
                  <a:lnTo>
                    <a:pt x="0" y="81"/>
                  </a:lnTo>
                  <a:lnTo>
                    <a:pt x="21" y="91"/>
                  </a:lnTo>
                  <a:lnTo>
                    <a:pt x="6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25" name="Freeform 316">
              <a:extLst>
                <a:ext uri="{FF2B5EF4-FFF2-40B4-BE49-F238E27FC236}">
                  <a16:creationId xmlns:a16="http://schemas.microsoft.com/office/drawing/2014/main" id="{B03A51BB-3665-E64A-BEDD-55C3223CF06E}"/>
                </a:ext>
              </a:extLst>
            </p:cNvPr>
            <p:cNvSpPr>
              <a:spLocks/>
            </p:cNvSpPr>
            <p:nvPr/>
          </p:nvSpPr>
          <p:spPr bwMode="auto">
            <a:xfrm>
              <a:off x="4805363" y="3544343"/>
              <a:ext cx="15875" cy="15875"/>
            </a:xfrm>
            <a:custGeom>
              <a:avLst/>
              <a:gdLst>
                <a:gd name="T0" fmla="*/ 22 w 22"/>
                <a:gd name="T1" fmla="*/ 10 h 10"/>
                <a:gd name="T2" fmla="*/ 0 w 22"/>
                <a:gd name="T3" fmla="*/ 0 h 10"/>
                <a:gd name="T4" fmla="*/ 22 w 22"/>
                <a:gd name="T5" fmla="*/ 10 h 10"/>
              </a:gdLst>
              <a:ahLst/>
              <a:cxnLst>
                <a:cxn ang="0">
                  <a:pos x="T0" y="T1"/>
                </a:cxn>
                <a:cxn ang="0">
                  <a:pos x="T2" y="T3"/>
                </a:cxn>
                <a:cxn ang="0">
                  <a:pos x="T4" y="T5"/>
                </a:cxn>
              </a:cxnLst>
              <a:rect l="0" t="0" r="r" b="b"/>
              <a:pathLst>
                <a:path w="22" h="10">
                  <a:moveTo>
                    <a:pt x="22" y="10"/>
                  </a:moveTo>
                  <a:lnTo>
                    <a:pt x="0" y="0"/>
                  </a:lnTo>
                  <a:lnTo>
                    <a:pt x="2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26" name="Freeform 317">
              <a:extLst>
                <a:ext uri="{FF2B5EF4-FFF2-40B4-BE49-F238E27FC236}">
                  <a16:creationId xmlns:a16="http://schemas.microsoft.com/office/drawing/2014/main" id="{33707337-E1A7-C247-ACB6-96458C862050}"/>
                </a:ext>
              </a:extLst>
            </p:cNvPr>
            <p:cNvSpPr>
              <a:spLocks/>
            </p:cNvSpPr>
            <p:nvPr/>
          </p:nvSpPr>
          <p:spPr bwMode="auto">
            <a:xfrm>
              <a:off x="4752975" y="3620543"/>
              <a:ext cx="38100" cy="52387"/>
            </a:xfrm>
            <a:custGeom>
              <a:avLst/>
              <a:gdLst>
                <a:gd name="T0" fmla="*/ 50 w 50"/>
                <a:gd name="T1" fmla="*/ 12 h 62"/>
                <a:gd name="T2" fmla="*/ 29 w 50"/>
                <a:gd name="T3" fmla="*/ 0 h 62"/>
                <a:gd name="T4" fmla="*/ 0 w 50"/>
                <a:gd name="T5" fmla="*/ 50 h 62"/>
                <a:gd name="T6" fmla="*/ 22 w 50"/>
                <a:gd name="T7" fmla="*/ 62 h 62"/>
                <a:gd name="T8" fmla="*/ 50 w 50"/>
                <a:gd name="T9" fmla="*/ 12 h 62"/>
              </a:gdLst>
              <a:ahLst/>
              <a:cxnLst>
                <a:cxn ang="0">
                  <a:pos x="T0" y="T1"/>
                </a:cxn>
                <a:cxn ang="0">
                  <a:pos x="T2" y="T3"/>
                </a:cxn>
                <a:cxn ang="0">
                  <a:pos x="T4" y="T5"/>
                </a:cxn>
                <a:cxn ang="0">
                  <a:pos x="T6" y="T7"/>
                </a:cxn>
                <a:cxn ang="0">
                  <a:pos x="T8" y="T9"/>
                </a:cxn>
              </a:cxnLst>
              <a:rect l="0" t="0" r="r" b="b"/>
              <a:pathLst>
                <a:path w="50" h="62">
                  <a:moveTo>
                    <a:pt x="50" y="12"/>
                  </a:moveTo>
                  <a:lnTo>
                    <a:pt x="29" y="0"/>
                  </a:lnTo>
                  <a:lnTo>
                    <a:pt x="0" y="50"/>
                  </a:lnTo>
                  <a:lnTo>
                    <a:pt x="22" y="62"/>
                  </a:lnTo>
                  <a:lnTo>
                    <a:pt x="5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27" name="Freeform 318">
              <a:extLst>
                <a:ext uri="{FF2B5EF4-FFF2-40B4-BE49-F238E27FC236}">
                  <a16:creationId xmlns:a16="http://schemas.microsoft.com/office/drawing/2014/main" id="{08CC4791-923D-CF43-941E-3816866A1433}"/>
                </a:ext>
              </a:extLst>
            </p:cNvPr>
            <p:cNvSpPr>
              <a:spLocks/>
            </p:cNvSpPr>
            <p:nvPr/>
          </p:nvSpPr>
          <p:spPr bwMode="auto">
            <a:xfrm>
              <a:off x="4773613" y="3614193"/>
              <a:ext cx="17462" cy="15875"/>
            </a:xfrm>
            <a:custGeom>
              <a:avLst/>
              <a:gdLst>
                <a:gd name="T0" fmla="*/ 21 w 21"/>
                <a:gd name="T1" fmla="*/ 10 h 12"/>
                <a:gd name="T2" fmla="*/ 21 w 21"/>
                <a:gd name="T3" fmla="*/ 12 h 12"/>
                <a:gd name="T4" fmla="*/ 0 w 21"/>
                <a:gd name="T5" fmla="*/ 0 h 12"/>
                <a:gd name="T6" fmla="*/ 21 w 21"/>
                <a:gd name="T7" fmla="*/ 10 h 12"/>
              </a:gdLst>
              <a:ahLst/>
              <a:cxnLst>
                <a:cxn ang="0">
                  <a:pos x="T0" y="T1"/>
                </a:cxn>
                <a:cxn ang="0">
                  <a:pos x="T2" y="T3"/>
                </a:cxn>
                <a:cxn ang="0">
                  <a:pos x="T4" y="T5"/>
                </a:cxn>
                <a:cxn ang="0">
                  <a:pos x="T6" y="T7"/>
                </a:cxn>
              </a:cxnLst>
              <a:rect l="0" t="0" r="r" b="b"/>
              <a:pathLst>
                <a:path w="21" h="12">
                  <a:moveTo>
                    <a:pt x="21" y="10"/>
                  </a:moveTo>
                  <a:lnTo>
                    <a:pt x="21" y="12"/>
                  </a:lnTo>
                  <a:lnTo>
                    <a:pt x="0" y="0"/>
                  </a:lnTo>
                  <a:lnTo>
                    <a:pt x="2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28" name="Freeform 319">
              <a:extLst>
                <a:ext uri="{FF2B5EF4-FFF2-40B4-BE49-F238E27FC236}">
                  <a16:creationId xmlns:a16="http://schemas.microsoft.com/office/drawing/2014/main" id="{44917EF8-BDED-A24C-92AA-3FCD69144298}"/>
                </a:ext>
              </a:extLst>
            </p:cNvPr>
            <p:cNvSpPr>
              <a:spLocks/>
            </p:cNvSpPr>
            <p:nvPr/>
          </p:nvSpPr>
          <p:spPr bwMode="auto">
            <a:xfrm>
              <a:off x="4724400" y="3660230"/>
              <a:ext cx="44450" cy="52388"/>
            </a:xfrm>
            <a:custGeom>
              <a:avLst/>
              <a:gdLst>
                <a:gd name="T0" fmla="*/ 59 w 59"/>
                <a:gd name="T1" fmla="*/ 15 h 62"/>
                <a:gd name="T2" fmla="*/ 40 w 59"/>
                <a:gd name="T3" fmla="*/ 0 h 62"/>
                <a:gd name="T4" fmla="*/ 0 w 59"/>
                <a:gd name="T5" fmla="*/ 47 h 62"/>
                <a:gd name="T6" fmla="*/ 19 w 59"/>
                <a:gd name="T7" fmla="*/ 62 h 62"/>
                <a:gd name="T8" fmla="*/ 59 w 59"/>
                <a:gd name="T9" fmla="*/ 15 h 62"/>
              </a:gdLst>
              <a:ahLst/>
              <a:cxnLst>
                <a:cxn ang="0">
                  <a:pos x="T0" y="T1"/>
                </a:cxn>
                <a:cxn ang="0">
                  <a:pos x="T2" y="T3"/>
                </a:cxn>
                <a:cxn ang="0">
                  <a:pos x="T4" y="T5"/>
                </a:cxn>
                <a:cxn ang="0">
                  <a:pos x="T6" y="T7"/>
                </a:cxn>
                <a:cxn ang="0">
                  <a:pos x="T8" y="T9"/>
                </a:cxn>
              </a:cxnLst>
              <a:rect l="0" t="0" r="r" b="b"/>
              <a:pathLst>
                <a:path w="59" h="62">
                  <a:moveTo>
                    <a:pt x="59" y="15"/>
                  </a:moveTo>
                  <a:lnTo>
                    <a:pt x="40" y="0"/>
                  </a:lnTo>
                  <a:lnTo>
                    <a:pt x="0" y="47"/>
                  </a:lnTo>
                  <a:lnTo>
                    <a:pt x="19" y="62"/>
                  </a:lnTo>
                  <a:lnTo>
                    <a:pt x="59"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29" name="Freeform 320">
              <a:extLst>
                <a:ext uri="{FF2B5EF4-FFF2-40B4-BE49-F238E27FC236}">
                  <a16:creationId xmlns:a16="http://schemas.microsoft.com/office/drawing/2014/main" id="{29E5F4B1-8831-D74C-B4F1-7706CAAA4194}"/>
                </a:ext>
              </a:extLst>
            </p:cNvPr>
            <p:cNvSpPr>
              <a:spLocks/>
            </p:cNvSpPr>
            <p:nvPr/>
          </p:nvSpPr>
          <p:spPr bwMode="auto">
            <a:xfrm>
              <a:off x="4752975" y="3657055"/>
              <a:ext cx="17463" cy="15875"/>
            </a:xfrm>
            <a:custGeom>
              <a:avLst/>
              <a:gdLst>
                <a:gd name="T0" fmla="*/ 22 w 22"/>
                <a:gd name="T1" fmla="*/ 14 h 15"/>
                <a:gd name="T2" fmla="*/ 21 w 22"/>
                <a:gd name="T3" fmla="*/ 15 h 15"/>
                <a:gd name="T4" fmla="*/ 2 w 22"/>
                <a:gd name="T5" fmla="*/ 0 h 15"/>
                <a:gd name="T6" fmla="*/ 0 w 22"/>
                <a:gd name="T7" fmla="*/ 2 h 15"/>
                <a:gd name="T8" fmla="*/ 22 w 22"/>
                <a:gd name="T9" fmla="*/ 14 h 15"/>
              </a:gdLst>
              <a:ahLst/>
              <a:cxnLst>
                <a:cxn ang="0">
                  <a:pos x="T0" y="T1"/>
                </a:cxn>
                <a:cxn ang="0">
                  <a:pos x="T2" y="T3"/>
                </a:cxn>
                <a:cxn ang="0">
                  <a:pos x="T4" y="T5"/>
                </a:cxn>
                <a:cxn ang="0">
                  <a:pos x="T6" y="T7"/>
                </a:cxn>
                <a:cxn ang="0">
                  <a:pos x="T8" y="T9"/>
                </a:cxn>
              </a:cxnLst>
              <a:rect l="0" t="0" r="r" b="b"/>
              <a:pathLst>
                <a:path w="22" h="15">
                  <a:moveTo>
                    <a:pt x="22" y="14"/>
                  </a:moveTo>
                  <a:lnTo>
                    <a:pt x="21" y="15"/>
                  </a:lnTo>
                  <a:lnTo>
                    <a:pt x="2" y="0"/>
                  </a:lnTo>
                  <a:lnTo>
                    <a:pt x="0" y="2"/>
                  </a:lnTo>
                  <a:lnTo>
                    <a:pt x="2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30" name="Freeform 321">
              <a:extLst>
                <a:ext uri="{FF2B5EF4-FFF2-40B4-BE49-F238E27FC236}">
                  <a16:creationId xmlns:a16="http://schemas.microsoft.com/office/drawing/2014/main" id="{F37FBD2C-DBC7-464B-8E28-7F63ECE6EA3F}"/>
                </a:ext>
              </a:extLst>
            </p:cNvPr>
            <p:cNvSpPr>
              <a:spLocks/>
            </p:cNvSpPr>
            <p:nvPr/>
          </p:nvSpPr>
          <p:spPr bwMode="auto">
            <a:xfrm>
              <a:off x="4471988" y="3699918"/>
              <a:ext cx="266700" cy="260350"/>
            </a:xfrm>
            <a:custGeom>
              <a:avLst/>
              <a:gdLst>
                <a:gd name="T0" fmla="*/ 345 w 345"/>
                <a:gd name="T1" fmla="*/ 18 h 310"/>
                <a:gd name="T2" fmla="*/ 328 w 345"/>
                <a:gd name="T3" fmla="*/ 0 h 310"/>
                <a:gd name="T4" fmla="*/ 0 w 345"/>
                <a:gd name="T5" fmla="*/ 293 h 310"/>
                <a:gd name="T6" fmla="*/ 17 w 345"/>
                <a:gd name="T7" fmla="*/ 310 h 310"/>
                <a:gd name="T8" fmla="*/ 345 w 345"/>
                <a:gd name="T9" fmla="*/ 18 h 310"/>
              </a:gdLst>
              <a:ahLst/>
              <a:cxnLst>
                <a:cxn ang="0">
                  <a:pos x="T0" y="T1"/>
                </a:cxn>
                <a:cxn ang="0">
                  <a:pos x="T2" y="T3"/>
                </a:cxn>
                <a:cxn ang="0">
                  <a:pos x="T4" y="T5"/>
                </a:cxn>
                <a:cxn ang="0">
                  <a:pos x="T6" y="T7"/>
                </a:cxn>
                <a:cxn ang="0">
                  <a:pos x="T8" y="T9"/>
                </a:cxn>
              </a:cxnLst>
              <a:rect l="0" t="0" r="r" b="b"/>
              <a:pathLst>
                <a:path w="345" h="310">
                  <a:moveTo>
                    <a:pt x="345" y="18"/>
                  </a:moveTo>
                  <a:lnTo>
                    <a:pt x="328" y="0"/>
                  </a:lnTo>
                  <a:lnTo>
                    <a:pt x="0" y="293"/>
                  </a:lnTo>
                  <a:lnTo>
                    <a:pt x="17" y="310"/>
                  </a:lnTo>
                  <a:lnTo>
                    <a:pt x="345"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31" name="Freeform 322">
              <a:extLst>
                <a:ext uri="{FF2B5EF4-FFF2-40B4-BE49-F238E27FC236}">
                  <a16:creationId xmlns:a16="http://schemas.microsoft.com/office/drawing/2014/main" id="{0B262FA9-AB06-1E43-B7FA-566E011B3C16}"/>
                </a:ext>
              </a:extLst>
            </p:cNvPr>
            <p:cNvSpPr>
              <a:spLocks/>
            </p:cNvSpPr>
            <p:nvPr/>
          </p:nvSpPr>
          <p:spPr bwMode="auto">
            <a:xfrm>
              <a:off x="4724400" y="3698330"/>
              <a:ext cx="15875" cy="15875"/>
            </a:xfrm>
            <a:custGeom>
              <a:avLst/>
              <a:gdLst>
                <a:gd name="T0" fmla="*/ 19 w 19"/>
                <a:gd name="T1" fmla="*/ 16 h 18"/>
                <a:gd name="T2" fmla="*/ 18 w 19"/>
                <a:gd name="T3" fmla="*/ 18 h 18"/>
                <a:gd name="T4" fmla="*/ 1 w 19"/>
                <a:gd name="T5" fmla="*/ 0 h 18"/>
                <a:gd name="T6" fmla="*/ 0 w 19"/>
                <a:gd name="T7" fmla="*/ 1 h 18"/>
                <a:gd name="T8" fmla="*/ 19 w 19"/>
                <a:gd name="T9" fmla="*/ 16 h 18"/>
              </a:gdLst>
              <a:ahLst/>
              <a:cxnLst>
                <a:cxn ang="0">
                  <a:pos x="T0" y="T1"/>
                </a:cxn>
                <a:cxn ang="0">
                  <a:pos x="T2" y="T3"/>
                </a:cxn>
                <a:cxn ang="0">
                  <a:pos x="T4" y="T5"/>
                </a:cxn>
                <a:cxn ang="0">
                  <a:pos x="T6" y="T7"/>
                </a:cxn>
                <a:cxn ang="0">
                  <a:pos x="T8" y="T9"/>
                </a:cxn>
              </a:cxnLst>
              <a:rect l="0" t="0" r="r" b="b"/>
              <a:pathLst>
                <a:path w="19" h="18">
                  <a:moveTo>
                    <a:pt x="19" y="16"/>
                  </a:moveTo>
                  <a:lnTo>
                    <a:pt x="18" y="18"/>
                  </a:lnTo>
                  <a:lnTo>
                    <a:pt x="1" y="0"/>
                  </a:lnTo>
                  <a:lnTo>
                    <a:pt x="0" y="1"/>
                  </a:lnTo>
                  <a:lnTo>
                    <a:pt x="19"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32" name="Freeform 323">
              <a:extLst>
                <a:ext uri="{FF2B5EF4-FFF2-40B4-BE49-F238E27FC236}">
                  <a16:creationId xmlns:a16="http://schemas.microsoft.com/office/drawing/2014/main" id="{5C0CD375-F866-394B-8978-313E40C8B48C}"/>
                </a:ext>
              </a:extLst>
            </p:cNvPr>
            <p:cNvSpPr>
              <a:spLocks/>
            </p:cNvSpPr>
            <p:nvPr/>
          </p:nvSpPr>
          <p:spPr bwMode="auto">
            <a:xfrm>
              <a:off x="4454525" y="3945980"/>
              <a:ext cx="30163" cy="31750"/>
            </a:xfrm>
            <a:custGeom>
              <a:avLst/>
              <a:gdLst>
                <a:gd name="T0" fmla="*/ 39 w 39"/>
                <a:gd name="T1" fmla="*/ 17 h 37"/>
                <a:gd name="T2" fmla="*/ 22 w 39"/>
                <a:gd name="T3" fmla="*/ 0 h 37"/>
                <a:gd name="T4" fmla="*/ 0 w 39"/>
                <a:gd name="T5" fmla="*/ 20 h 37"/>
                <a:gd name="T6" fmla="*/ 17 w 39"/>
                <a:gd name="T7" fmla="*/ 37 h 37"/>
                <a:gd name="T8" fmla="*/ 39 w 39"/>
                <a:gd name="T9" fmla="*/ 17 h 37"/>
              </a:gdLst>
              <a:ahLst/>
              <a:cxnLst>
                <a:cxn ang="0">
                  <a:pos x="T0" y="T1"/>
                </a:cxn>
                <a:cxn ang="0">
                  <a:pos x="T2" y="T3"/>
                </a:cxn>
                <a:cxn ang="0">
                  <a:pos x="T4" y="T5"/>
                </a:cxn>
                <a:cxn ang="0">
                  <a:pos x="T6" y="T7"/>
                </a:cxn>
                <a:cxn ang="0">
                  <a:pos x="T8" y="T9"/>
                </a:cxn>
              </a:cxnLst>
              <a:rect l="0" t="0" r="r" b="b"/>
              <a:pathLst>
                <a:path w="39" h="37">
                  <a:moveTo>
                    <a:pt x="39" y="17"/>
                  </a:moveTo>
                  <a:lnTo>
                    <a:pt x="22" y="0"/>
                  </a:lnTo>
                  <a:lnTo>
                    <a:pt x="0" y="20"/>
                  </a:lnTo>
                  <a:lnTo>
                    <a:pt x="17" y="37"/>
                  </a:lnTo>
                  <a:lnTo>
                    <a:pt x="39"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33" name="Freeform 324">
              <a:extLst>
                <a:ext uri="{FF2B5EF4-FFF2-40B4-BE49-F238E27FC236}">
                  <a16:creationId xmlns:a16="http://schemas.microsoft.com/office/drawing/2014/main" id="{37E149F5-13A9-D142-B33C-5FBDC3187B55}"/>
                </a:ext>
              </a:extLst>
            </p:cNvPr>
            <p:cNvSpPr>
              <a:spLocks/>
            </p:cNvSpPr>
            <p:nvPr/>
          </p:nvSpPr>
          <p:spPr bwMode="auto">
            <a:xfrm>
              <a:off x="4471988" y="3944393"/>
              <a:ext cx="15875" cy="15875"/>
            </a:xfrm>
            <a:custGeom>
              <a:avLst/>
              <a:gdLst>
                <a:gd name="T0" fmla="*/ 0 w 17"/>
                <a:gd name="T1" fmla="*/ 0 h 17"/>
                <a:gd name="T2" fmla="*/ 17 w 17"/>
                <a:gd name="T3" fmla="*/ 17 h 17"/>
                <a:gd name="T4" fmla="*/ 0 w 17"/>
                <a:gd name="T5" fmla="*/ 0 h 17"/>
              </a:gdLst>
              <a:ahLst/>
              <a:cxnLst>
                <a:cxn ang="0">
                  <a:pos x="T0" y="T1"/>
                </a:cxn>
                <a:cxn ang="0">
                  <a:pos x="T2" y="T3"/>
                </a:cxn>
                <a:cxn ang="0">
                  <a:pos x="T4" y="T5"/>
                </a:cxn>
              </a:cxnLst>
              <a:rect l="0" t="0" r="r" b="b"/>
              <a:pathLst>
                <a:path w="17" h="17">
                  <a:moveTo>
                    <a:pt x="0" y="0"/>
                  </a:moveTo>
                  <a:lnTo>
                    <a:pt x="17" y="1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34" name="Freeform 325">
              <a:extLst>
                <a:ext uri="{FF2B5EF4-FFF2-40B4-BE49-F238E27FC236}">
                  <a16:creationId xmlns:a16="http://schemas.microsoft.com/office/drawing/2014/main" id="{70D0C565-7D9D-0B46-A91C-6ACCFD3534FC}"/>
                </a:ext>
              </a:extLst>
            </p:cNvPr>
            <p:cNvSpPr>
              <a:spLocks/>
            </p:cNvSpPr>
            <p:nvPr/>
          </p:nvSpPr>
          <p:spPr bwMode="auto">
            <a:xfrm>
              <a:off x="4430713" y="3963443"/>
              <a:ext cx="38100" cy="39687"/>
            </a:xfrm>
            <a:custGeom>
              <a:avLst/>
              <a:gdLst>
                <a:gd name="T0" fmla="*/ 49 w 49"/>
                <a:gd name="T1" fmla="*/ 17 h 47"/>
                <a:gd name="T2" fmla="*/ 32 w 49"/>
                <a:gd name="T3" fmla="*/ 0 h 47"/>
                <a:gd name="T4" fmla="*/ 0 w 49"/>
                <a:gd name="T5" fmla="*/ 30 h 47"/>
                <a:gd name="T6" fmla="*/ 17 w 49"/>
                <a:gd name="T7" fmla="*/ 47 h 47"/>
                <a:gd name="T8" fmla="*/ 49 w 49"/>
                <a:gd name="T9" fmla="*/ 17 h 47"/>
              </a:gdLst>
              <a:ahLst/>
              <a:cxnLst>
                <a:cxn ang="0">
                  <a:pos x="T0" y="T1"/>
                </a:cxn>
                <a:cxn ang="0">
                  <a:pos x="T2" y="T3"/>
                </a:cxn>
                <a:cxn ang="0">
                  <a:pos x="T4" y="T5"/>
                </a:cxn>
                <a:cxn ang="0">
                  <a:pos x="T6" y="T7"/>
                </a:cxn>
                <a:cxn ang="0">
                  <a:pos x="T8" y="T9"/>
                </a:cxn>
              </a:cxnLst>
              <a:rect l="0" t="0" r="r" b="b"/>
              <a:pathLst>
                <a:path w="49" h="47">
                  <a:moveTo>
                    <a:pt x="49" y="17"/>
                  </a:moveTo>
                  <a:lnTo>
                    <a:pt x="32" y="0"/>
                  </a:lnTo>
                  <a:lnTo>
                    <a:pt x="0" y="30"/>
                  </a:lnTo>
                  <a:lnTo>
                    <a:pt x="17" y="47"/>
                  </a:lnTo>
                  <a:lnTo>
                    <a:pt x="49" y="17"/>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35" name="Freeform 326">
              <a:extLst>
                <a:ext uri="{FF2B5EF4-FFF2-40B4-BE49-F238E27FC236}">
                  <a16:creationId xmlns:a16="http://schemas.microsoft.com/office/drawing/2014/main" id="{12DB7DF4-8688-314E-8EE3-581896EC17C7}"/>
                </a:ext>
              </a:extLst>
            </p:cNvPr>
            <p:cNvSpPr>
              <a:spLocks/>
            </p:cNvSpPr>
            <p:nvPr/>
          </p:nvSpPr>
          <p:spPr bwMode="auto">
            <a:xfrm>
              <a:off x="4454525" y="3961855"/>
              <a:ext cx="17463" cy="15875"/>
            </a:xfrm>
            <a:custGeom>
              <a:avLst/>
              <a:gdLst>
                <a:gd name="T0" fmla="*/ 0 w 17"/>
                <a:gd name="T1" fmla="*/ 0 h 17"/>
                <a:gd name="T2" fmla="*/ 17 w 17"/>
                <a:gd name="T3" fmla="*/ 17 h 17"/>
                <a:gd name="T4" fmla="*/ 0 w 17"/>
                <a:gd name="T5" fmla="*/ 0 h 17"/>
              </a:gdLst>
              <a:ahLst/>
              <a:cxnLst>
                <a:cxn ang="0">
                  <a:pos x="T0" y="T1"/>
                </a:cxn>
                <a:cxn ang="0">
                  <a:pos x="T2" y="T3"/>
                </a:cxn>
                <a:cxn ang="0">
                  <a:pos x="T4" y="T5"/>
                </a:cxn>
              </a:cxnLst>
              <a:rect l="0" t="0" r="r" b="b"/>
              <a:pathLst>
                <a:path w="17" h="17">
                  <a:moveTo>
                    <a:pt x="0" y="0"/>
                  </a:moveTo>
                  <a:lnTo>
                    <a:pt x="17" y="17"/>
                  </a:lnTo>
                  <a:lnTo>
                    <a:pt x="0" y="0"/>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36" name="Freeform 327">
              <a:extLst>
                <a:ext uri="{FF2B5EF4-FFF2-40B4-BE49-F238E27FC236}">
                  <a16:creationId xmlns:a16="http://schemas.microsoft.com/office/drawing/2014/main" id="{74713E42-F5DD-8345-A08B-11A013E32668}"/>
                </a:ext>
              </a:extLst>
            </p:cNvPr>
            <p:cNvSpPr>
              <a:spLocks/>
            </p:cNvSpPr>
            <p:nvPr/>
          </p:nvSpPr>
          <p:spPr bwMode="auto">
            <a:xfrm>
              <a:off x="4410075" y="3987255"/>
              <a:ext cx="33338" cy="33338"/>
            </a:xfrm>
            <a:custGeom>
              <a:avLst/>
              <a:gdLst>
                <a:gd name="T0" fmla="*/ 45 w 45"/>
                <a:gd name="T1" fmla="*/ 20 h 40"/>
                <a:gd name="T2" fmla="*/ 32 w 45"/>
                <a:gd name="T3" fmla="*/ 0 h 40"/>
                <a:gd name="T4" fmla="*/ 0 w 45"/>
                <a:gd name="T5" fmla="*/ 20 h 40"/>
                <a:gd name="T6" fmla="*/ 13 w 45"/>
                <a:gd name="T7" fmla="*/ 40 h 40"/>
                <a:gd name="T8" fmla="*/ 45 w 45"/>
                <a:gd name="T9" fmla="*/ 20 h 40"/>
              </a:gdLst>
              <a:ahLst/>
              <a:cxnLst>
                <a:cxn ang="0">
                  <a:pos x="T0" y="T1"/>
                </a:cxn>
                <a:cxn ang="0">
                  <a:pos x="T2" y="T3"/>
                </a:cxn>
                <a:cxn ang="0">
                  <a:pos x="T4" y="T5"/>
                </a:cxn>
                <a:cxn ang="0">
                  <a:pos x="T6" y="T7"/>
                </a:cxn>
                <a:cxn ang="0">
                  <a:pos x="T8" y="T9"/>
                </a:cxn>
              </a:cxnLst>
              <a:rect l="0" t="0" r="r" b="b"/>
              <a:pathLst>
                <a:path w="45" h="40">
                  <a:moveTo>
                    <a:pt x="45" y="20"/>
                  </a:moveTo>
                  <a:lnTo>
                    <a:pt x="32" y="0"/>
                  </a:lnTo>
                  <a:lnTo>
                    <a:pt x="0" y="20"/>
                  </a:lnTo>
                  <a:lnTo>
                    <a:pt x="13" y="40"/>
                  </a:lnTo>
                  <a:lnTo>
                    <a:pt x="45" y="20"/>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37" name="Freeform 328">
              <a:extLst>
                <a:ext uri="{FF2B5EF4-FFF2-40B4-BE49-F238E27FC236}">
                  <a16:creationId xmlns:a16="http://schemas.microsoft.com/office/drawing/2014/main" id="{2A6CFE85-3FD2-F448-BA32-64BD64083E95}"/>
                </a:ext>
              </a:extLst>
            </p:cNvPr>
            <p:cNvSpPr>
              <a:spLocks/>
            </p:cNvSpPr>
            <p:nvPr/>
          </p:nvSpPr>
          <p:spPr bwMode="auto">
            <a:xfrm>
              <a:off x="4430713" y="3987255"/>
              <a:ext cx="17462" cy="17463"/>
            </a:xfrm>
            <a:custGeom>
              <a:avLst/>
              <a:gdLst>
                <a:gd name="T0" fmla="*/ 17 w 17"/>
                <a:gd name="T1" fmla="*/ 18 h 20"/>
                <a:gd name="T2" fmla="*/ 16 w 17"/>
                <a:gd name="T3" fmla="*/ 20 h 20"/>
                <a:gd name="T4" fmla="*/ 3 w 17"/>
                <a:gd name="T5" fmla="*/ 0 h 20"/>
                <a:gd name="T6" fmla="*/ 0 w 17"/>
                <a:gd name="T7" fmla="*/ 1 h 20"/>
                <a:gd name="T8" fmla="*/ 17 w 17"/>
                <a:gd name="T9" fmla="*/ 18 h 20"/>
              </a:gdLst>
              <a:ahLst/>
              <a:cxnLst>
                <a:cxn ang="0">
                  <a:pos x="T0" y="T1"/>
                </a:cxn>
                <a:cxn ang="0">
                  <a:pos x="T2" y="T3"/>
                </a:cxn>
                <a:cxn ang="0">
                  <a:pos x="T4" y="T5"/>
                </a:cxn>
                <a:cxn ang="0">
                  <a:pos x="T6" y="T7"/>
                </a:cxn>
                <a:cxn ang="0">
                  <a:pos x="T8" y="T9"/>
                </a:cxn>
              </a:cxnLst>
              <a:rect l="0" t="0" r="r" b="b"/>
              <a:pathLst>
                <a:path w="17" h="20">
                  <a:moveTo>
                    <a:pt x="17" y="18"/>
                  </a:moveTo>
                  <a:lnTo>
                    <a:pt x="16" y="20"/>
                  </a:lnTo>
                  <a:lnTo>
                    <a:pt x="3" y="0"/>
                  </a:lnTo>
                  <a:lnTo>
                    <a:pt x="0" y="1"/>
                  </a:lnTo>
                  <a:lnTo>
                    <a:pt x="17" y="18"/>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38" name="Freeform 329">
              <a:extLst>
                <a:ext uri="{FF2B5EF4-FFF2-40B4-BE49-F238E27FC236}">
                  <a16:creationId xmlns:a16="http://schemas.microsoft.com/office/drawing/2014/main" id="{FBE6848B-2892-A34F-B4AC-95F8466845D0}"/>
                </a:ext>
              </a:extLst>
            </p:cNvPr>
            <p:cNvSpPr>
              <a:spLocks/>
            </p:cNvSpPr>
            <p:nvPr/>
          </p:nvSpPr>
          <p:spPr bwMode="auto">
            <a:xfrm>
              <a:off x="4368800" y="4004718"/>
              <a:ext cx="49213" cy="33337"/>
            </a:xfrm>
            <a:custGeom>
              <a:avLst/>
              <a:gdLst>
                <a:gd name="T0" fmla="*/ 64 w 64"/>
                <a:gd name="T1" fmla="*/ 21 h 41"/>
                <a:gd name="T2" fmla="*/ 53 w 64"/>
                <a:gd name="T3" fmla="*/ 0 h 41"/>
                <a:gd name="T4" fmla="*/ 0 w 64"/>
                <a:gd name="T5" fmla="*/ 20 h 41"/>
                <a:gd name="T6" fmla="*/ 10 w 64"/>
                <a:gd name="T7" fmla="*/ 41 h 41"/>
                <a:gd name="T8" fmla="*/ 64 w 64"/>
                <a:gd name="T9" fmla="*/ 21 h 41"/>
              </a:gdLst>
              <a:ahLst/>
              <a:cxnLst>
                <a:cxn ang="0">
                  <a:pos x="T0" y="T1"/>
                </a:cxn>
                <a:cxn ang="0">
                  <a:pos x="T2" y="T3"/>
                </a:cxn>
                <a:cxn ang="0">
                  <a:pos x="T4" y="T5"/>
                </a:cxn>
                <a:cxn ang="0">
                  <a:pos x="T6" y="T7"/>
                </a:cxn>
                <a:cxn ang="0">
                  <a:pos x="T8" y="T9"/>
                </a:cxn>
              </a:cxnLst>
              <a:rect l="0" t="0" r="r" b="b"/>
              <a:pathLst>
                <a:path w="64" h="41">
                  <a:moveTo>
                    <a:pt x="64" y="21"/>
                  </a:moveTo>
                  <a:lnTo>
                    <a:pt x="53" y="0"/>
                  </a:lnTo>
                  <a:lnTo>
                    <a:pt x="0" y="20"/>
                  </a:lnTo>
                  <a:lnTo>
                    <a:pt x="10" y="41"/>
                  </a:lnTo>
                  <a:lnTo>
                    <a:pt x="64" y="21"/>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39" name="Freeform 330">
              <a:extLst>
                <a:ext uri="{FF2B5EF4-FFF2-40B4-BE49-F238E27FC236}">
                  <a16:creationId xmlns:a16="http://schemas.microsoft.com/office/drawing/2014/main" id="{8C0227E6-F519-BA49-8883-1674C9527927}"/>
                </a:ext>
              </a:extLst>
            </p:cNvPr>
            <p:cNvSpPr>
              <a:spLocks/>
            </p:cNvSpPr>
            <p:nvPr/>
          </p:nvSpPr>
          <p:spPr bwMode="auto">
            <a:xfrm>
              <a:off x="4410075" y="4004718"/>
              <a:ext cx="15875" cy="17462"/>
            </a:xfrm>
            <a:custGeom>
              <a:avLst/>
              <a:gdLst>
                <a:gd name="T0" fmla="*/ 13 w 13"/>
                <a:gd name="T1" fmla="*/ 20 h 21"/>
                <a:gd name="T2" fmla="*/ 12 w 13"/>
                <a:gd name="T3" fmla="*/ 21 h 21"/>
                <a:gd name="T4" fmla="*/ 1 w 13"/>
                <a:gd name="T5" fmla="*/ 0 h 21"/>
                <a:gd name="T6" fmla="*/ 0 w 13"/>
                <a:gd name="T7" fmla="*/ 0 h 21"/>
                <a:gd name="T8" fmla="*/ 13 w 13"/>
                <a:gd name="T9" fmla="*/ 20 h 21"/>
              </a:gdLst>
              <a:ahLst/>
              <a:cxnLst>
                <a:cxn ang="0">
                  <a:pos x="T0" y="T1"/>
                </a:cxn>
                <a:cxn ang="0">
                  <a:pos x="T2" y="T3"/>
                </a:cxn>
                <a:cxn ang="0">
                  <a:pos x="T4" y="T5"/>
                </a:cxn>
                <a:cxn ang="0">
                  <a:pos x="T6" y="T7"/>
                </a:cxn>
                <a:cxn ang="0">
                  <a:pos x="T8" y="T9"/>
                </a:cxn>
              </a:cxnLst>
              <a:rect l="0" t="0" r="r" b="b"/>
              <a:pathLst>
                <a:path w="13" h="21">
                  <a:moveTo>
                    <a:pt x="13" y="20"/>
                  </a:moveTo>
                  <a:lnTo>
                    <a:pt x="12" y="21"/>
                  </a:lnTo>
                  <a:lnTo>
                    <a:pt x="1" y="0"/>
                  </a:lnTo>
                  <a:lnTo>
                    <a:pt x="0" y="0"/>
                  </a:lnTo>
                  <a:lnTo>
                    <a:pt x="13" y="20"/>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40" name="Freeform 331">
              <a:extLst>
                <a:ext uri="{FF2B5EF4-FFF2-40B4-BE49-F238E27FC236}">
                  <a16:creationId xmlns:a16="http://schemas.microsoft.com/office/drawing/2014/main" id="{F2D1D56F-2718-7B43-9F66-828A880E1DCB}"/>
                </a:ext>
              </a:extLst>
            </p:cNvPr>
            <p:cNvSpPr>
              <a:spLocks/>
            </p:cNvSpPr>
            <p:nvPr/>
          </p:nvSpPr>
          <p:spPr bwMode="auto">
            <a:xfrm>
              <a:off x="4337050" y="4019005"/>
              <a:ext cx="36513" cy="28575"/>
            </a:xfrm>
            <a:custGeom>
              <a:avLst/>
              <a:gdLst>
                <a:gd name="T0" fmla="*/ 48 w 48"/>
                <a:gd name="T1" fmla="*/ 23 h 33"/>
                <a:gd name="T2" fmla="*/ 42 w 48"/>
                <a:gd name="T3" fmla="*/ 0 h 33"/>
                <a:gd name="T4" fmla="*/ 0 w 48"/>
                <a:gd name="T5" fmla="*/ 10 h 33"/>
                <a:gd name="T6" fmla="*/ 6 w 48"/>
                <a:gd name="T7" fmla="*/ 33 h 33"/>
                <a:gd name="T8" fmla="*/ 48 w 48"/>
                <a:gd name="T9" fmla="*/ 23 h 33"/>
              </a:gdLst>
              <a:ahLst/>
              <a:cxnLst>
                <a:cxn ang="0">
                  <a:pos x="T0" y="T1"/>
                </a:cxn>
                <a:cxn ang="0">
                  <a:pos x="T2" y="T3"/>
                </a:cxn>
                <a:cxn ang="0">
                  <a:pos x="T4" y="T5"/>
                </a:cxn>
                <a:cxn ang="0">
                  <a:pos x="T6" y="T7"/>
                </a:cxn>
                <a:cxn ang="0">
                  <a:pos x="T8" y="T9"/>
                </a:cxn>
              </a:cxnLst>
              <a:rect l="0" t="0" r="r" b="b"/>
              <a:pathLst>
                <a:path w="48" h="33">
                  <a:moveTo>
                    <a:pt x="48" y="23"/>
                  </a:moveTo>
                  <a:lnTo>
                    <a:pt x="42" y="0"/>
                  </a:lnTo>
                  <a:lnTo>
                    <a:pt x="0" y="10"/>
                  </a:lnTo>
                  <a:lnTo>
                    <a:pt x="6" y="33"/>
                  </a:lnTo>
                  <a:lnTo>
                    <a:pt x="48" y="23"/>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41" name="Freeform 332">
              <a:extLst>
                <a:ext uri="{FF2B5EF4-FFF2-40B4-BE49-F238E27FC236}">
                  <a16:creationId xmlns:a16="http://schemas.microsoft.com/office/drawing/2014/main" id="{62BA6223-7DCB-8C42-8632-4F1AF611E481}"/>
                </a:ext>
              </a:extLst>
            </p:cNvPr>
            <p:cNvSpPr>
              <a:spLocks/>
            </p:cNvSpPr>
            <p:nvPr/>
          </p:nvSpPr>
          <p:spPr bwMode="auto">
            <a:xfrm>
              <a:off x="4368800" y="4019005"/>
              <a:ext cx="15875" cy="19050"/>
            </a:xfrm>
            <a:custGeom>
              <a:avLst/>
              <a:gdLst>
                <a:gd name="T0" fmla="*/ 10 w 14"/>
                <a:gd name="T1" fmla="*/ 23 h 23"/>
                <a:gd name="T2" fmla="*/ 14 w 14"/>
                <a:gd name="T3" fmla="*/ 22 h 23"/>
                <a:gd name="T4" fmla="*/ 7 w 14"/>
                <a:gd name="T5" fmla="*/ 23 h 23"/>
                <a:gd name="T6" fmla="*/ 1 w 14"/>
                <a:gd name="T7" fmla="*/ 0 h 23"/>
                <a:gd name="T8" fmla="*/ 0 w 14"/>
                <a:gd name="T9" fmla="*/ 2 h 23"/>
                <a:gd name="T10" fmla="*/ 10 w 14"/>
                <a:gd name="T11" fmla="*/ 23 h 23"/>
              </a:gdLst>
              <a:ahLst/>
              <a:cxnLst>
                <a:cxn ang="0">
                  <a:pos x="T0" y="T1"/>
                </a:cxn>
                <a:cxn ang="0">
                  <a:pos x="T2" y="T3"/>
                </a:cxn>
                <a:cxn ang="0">
                  <a:pos x="T4" y="T5"/>
                </a:cxn>
                <a:cxn ang="0">
                  <a:pos x="T6" y="T7"/>
                </a:cxn>
                <a:cxn ang="0">
                  <a:pos x="T8" y="T9"/>
                </a:cxn>
                <a:cxn ang="0">
                  <a:pos x="T10" y="T11"/>
                </a:cxn>
              </a:cxnLst>
              <a:rect l="0" t="0" r="r" b="b"/>
              <a:pathLst>
                <a:path w="14" h="23">
                  <a:moveTo>
                    <a:pt x="10" y="23"/>
                  </a:moveTo>
                  <a:lnTo>
                    <a:pt x="14" y="22"/>
                  </a:lnTo>
                  <a:lnTo>
                    <a:pt x="7" y="23"/>
                  </a:lnTo>
                  <a:lnTo>
                    <a:pt x="1" y="0"/>
                  </a:lnTo>
                  <a:lnTo>
                    <a:pt x="0" y="2"/>
                  </a:lnTo>
                  <a:lnTo>
                    <a:pt x="10" y="23"/>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42" name="Freeform 333">
              <a:extLst>
                <a:ext uri="{FF2B5EF4-FFF2-40B4-BE49-F238E27FC236}">
                  <a16:creationId xmlns:a16="http://schemas.microsoft.com/office/drawing/2014/main" id="{76FB5462-4C36-004B-A5A2-4A0C9D0738EA}"/>
                </a:ext>
              </a:extLst>
            </p:cNvPr>
            <p:cNvSpPr>
              <a:spLocks/>
            </p:cNvSpPr>
            <p:nvPr/>
          </p:nvSpPr>
          <p:spPr bwMode="auto">
            <a:xfrm>
              <a:off x="4287838" y="4028530"/>
              <a:ext cx="53975" cy="26988"/>
            </a:xfrm>
            <a:custGeom>
              <a:avLst/>
              <a:gdLst>
                <a:gd name="T0" fmla="*/ 70 w 70"/>
                <a:gd name="T1" fmla="*/ 23 h 33"/>
                <a:gd name="T2" fmla="*/ 65 w 70"/>
                <a:gd name="T3" fmla="*/ 0 h 33"/>
                <a:gd name="T4" fmla="*/ 0 w 70"/>
                <a:gd name="T5" fmla="*/ 10 h 33"/>
                <a:gd name="T6" fmla="*/ 5 w 70"/>
                <a:gd name="T7" fmla="*/ 33 h 33"/>
                <a:gd name="T8" fmla="*/ 70 w 70"/>
                <a:gd name="T9" fmla="*/ 23 h 33"/>
              </a:gdLst>
              <a:ahLst/>
              <a:cxnLst>
                <a:cxn ang="0">
                  <a:pos x="T0" y="T1"/>
                </a:cxn>
                <a:cxn ang="0">
                  <a:pos x="T2" y="T3"/>
                </a:cxn>
                <a:cxn ang="0">
                  <a:pos x="T4" y="T5"/>
                </a:cxn>
                <a:cxn ang="0">
                  <a:pos x="T6" y="T7"/>
                </a:cxn>
                <a:cxn ang="0">
                  <a:pos x="T8" y="T9"/>
                </a:cxn>
              </a:cxnLst>
              <a:rect l="0" t="0" r="r" b="b"/>
              <a:pathLst>
                <a:path w="70" h="33">
                  <a:moveTo>
                    <a:pt x="70" y="23"/>
                  </a:moveTo>
                  <a:lnTo>
                    <a:pt x="65" y="0"/>
                  </a:lnTo>
                  <a:lnTo>
                    <a:pt x="0" y="10"/>
                  </a:lnTo>
                  <a:lnTo>
                    <a:pt x="5" y="33"/>
                  </a:lnTo>
                  <a:lnTo>
                    <a:pt x="70" y="23"/>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43" name="Freeform 334">
              <a:extLst>
                <a:ext uri="{FF2B5EF4-FFF2-40B4-BE49-F238E27FC236}">
                  <a16:creationId xmlns:a16="http://schemas.microsoft.com/office/drawing/2014/main" id="{1CBC0ADE-D2D7-2741-B387-F13D9BAAFF24}"/>
                </a:ext>
              </a:extLst>
            </p:cNvPr>
            <p:cNvSpPr>
              <a:spLocks/>
            </p:cNvSpPr>
            <p:nvPr/>
          </p:nvSpPr>
          <p:spPr bwMode="auto">
            <a:xfrm>
              <a:off x="4337050" y="4028530"/>
              <a:ext cx="15875" cy="19050"/>
            </a:xfrm>
            <a:custGeom>
              <a:avLst/>
              <a:gdLst>
                <a:gd name="T0" fmla="*/ 6 w 6"/>
                <a:gd name="T1" fmla="*/ 23 h 23"/>
                <a:gd name="T2" fmla="*/ 1 w 6"/>
                <a:gd name="T3" fmla="*/ 0 h 23"/>
                <a:gd name="T4" fmla="*/ 0 w 6"/>
                <a:gd name="T5" fmla="*/ 0 h 23"/>
                <a:gd name="T6" fmla="*/ 6 w 6"/>
                <a:gd name="T7" fmla="*/ 23 h 23"/>
              </a:gdLst>
              <a:ahLst/>
              <a:cxnLst>
                <a:cxn ang="0">
                  <a:pos x="T0" y="T1"/>
                </a:cxn>
                <a:cxn ang="0">
                  <a:pos x="T2" y="T3"/>
                </a:cxn>
                <a:cxn ang="0">
                  <a:pos x="T4" y="T5"/>
                </a:cxn>
                <a:cxn ang="0">
                  <a:pos x="T6" y="T7"/>
                </a:cxn>
              </a:cxnLst>
              <a:rect l="0" t="0" r="r" b="b"/>
              <a:pathLst>
                <a:path w="6" h="23">
                  <a:moveTo>
                    <a:pt x="6" y="23"/>
                  </a:moveTo>
                  <a:lnTo>
                    <a:pt x="1" y="0"/>
                  </a:lnTo>
                  <a:lnTo>
                    <a:pt x="0" y="0"/>
                  </a:lnTo>
                  <a:lnTo>
                    <a:pt x="6" y="23"/>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44" name="Rectangle 335">
              <a:extLst>
                <a:ext uri="{FF2B5EF4-FFF2-40B4-BE49-F238E27FC236}">
                  <a16:creationId xmlns:a16="http://schemas.microsoft.com/office/drawing/2014/main" id="{323347D3-46B1-3B4C-BEF0-20F843A48C4E}"/>
                </a:ext>
              </a:extLst>
            </p:cNvPr>
            <p:cNvSpPr>
              <a:spLocks noChangeArrowheads="1"/>
            </p:cNvSpPr>
            <p:nvPr/>
          </p:nvSpPr>
          <p:spPr bwMode="auto">
            <a:xfrm>
              <a:off x="4179888" y="4036468"/>
              <a:ext cx="109537" cy="20637"/>
            </a:xfrm>
            <a:prstGeom prst="rect">
              <a:avLst/>
            </a:prstGeom>
            <a:solidFill>
              <a:srgbClr val="000000"/>
            </a:solidFill>
            <a:ln w="9525">
              <a:solidFill>
                <a:srgbClr val="0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45" name="Freeform 336">
              <a:extLst>
                <a:ext uri="{FF2B5EF4-FFF2-40B4-BE49-F238E27FC236}">
                  <a16:creationId xmlns:a16="http://schemas.microsoft.com/office/drawing/2014/main" id="{AFE43BB1-A31F-9846-836F-1811AF2A238E}"/>
                </a:ext>
              </a:extLst>
            </p:cNvPr>
            <p:cNvSpPr>
              <a:spLocks/>
            </p:cNvSpPr>
            <p:nvPr/>
          </p:nvSpPr>
          <p:spPr bwMode="auto">
            <a:xfrm>
              <a:off x="4286250" y="4036468"/>
              <a:ext cx="15875" cy="20637"/>
            </a:xfrm>
            <a:custGeom>
              <a:avLst/>
              <a:gdLst>
                <a:gd name="T0" fmla="*/ 8 w 8"/>
                <a:gd name="T1" fmla="*/ 23 h 24"/>
                <a:gd name="T2" fmla="*/ 0 w 8"/>
                <a:gd name="T3" fmla="*/ 24 h 24"/>
                <a:gd name="T4" fmla="*/ 5 w 8"/>
                <a:gd name="T5" fmla="*/ 24 h 24"/>
                <a:gd name="T6" fmla="*/ 5 w 8"/>
                <a:gd name="T7" fmla="*/ 0 h 24"/>
                <a:gd name="T8" fmla="*/ 3 w 8"/>
                <a:gd name="T9" fmla="*/ 0 h 24"/>
                <a:gd name="T10" fmla="*/ 8 w 8"/>
                <a:gd name="T11" fmla="*/ 23 h 24"/>
              </a:gdLst>
              <a:ahLst/>
              <a:cxnLst>
                <a:cxn ang="0">
                  <a:pos x="T0" y="T1"/>
                </a:cxn>
                <a:cxn ang="0">
                  <a:pos x="T2" y="T3"/>
                </a:cxn>
                <a:cxn ang="0">
                  <a:pos x="T4" y="T5"/>
                </a:cxn>
                <a:cxn ang="0">
                  <a:pos x="T6" y="T7"/>
                </a:cxn>
                <a:cxn ang="0">
                  <a:pos x="T8" y="T9"/>
                </a:cxn>
                <a:cxn ang="0">
                  <a:pos x="T10" y="T11"/>
                </a:cxn>
              </a:cxnLst>
              <a:rect l="0" t="0" r="r" b="b"/>
              <a:pathLst>
                <a:path w="8" h="24">
                  <a:moveTo>
                    <a:pt x="8" y="23"/>
                  </a:moveTo>
                  <a:lnTo>
                    <a:pt x="0" y="24"/>
                  </a:lnTo>
                  <a:lnTo>
                    <a:pt x="5" y="24"/>
                  </a:lnTo>
                  <a:lnTo>
                    <a:pt x="5" y="0"/>
                  </a:lnTo>
                  <a:lnTo>
                    <a:pt x="3" y="0"/>
                  </a:lnTo>
                  <a:lnTo>
                    <a:pt x="8" y="23"/>
                  </a:lnTo>
                  <a:close/>
                </a:path>
              </a:pathLst>
            </a:custGeom>
            <a:solidFill>
              <a:srgbClr val="000000"/>
            </a:solid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46" name="Rectangle 337">
              <a:extLst>
                <a:ext uri="{FF2B5EF4-FFF2-40B4-BE49-F238E27FC236}">
                  <a16:creationId xmlns:a16="http://schemas.microsoft.com/office/drawing/2014/main" id="{213DA314-073B-9D4A-A51E-F7512909EA7B}"/>
                </a:ext>
              </a:extLst>
            </p:cNvPr>
            <p:cNvSpPr>
              <a:spLocks noChangeArrowheads="1"/>
            </p:cNvSpPr>
            <p:nvPr/>
          </p:nvSpPr>
          <p:spPr bwMode="auto">
            <a:xfrm>
              <a:off x="4170363" y="4036468"/>
              <a:ext cx="15875" cy="20637"/>
            </a:xfrm>
            <a:prstGeom prst="rect">
              <a:avLst/>
            </a:prstGeom>
            <a:solidFill>
              <a:srgbClr val="000000"/>
            </a:solidFill>
            <a:ln w="9525">
              <a:solidFill>
                <a:srgbClr val="0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47" name="Freeform 338">
              <a:extLst>
                <a:ext uri="{FF2B5EF4-FFF2-40B4-BE49-F238E27FC236}">
                  <a16:creationId xmlns:a16="http://schemas.microsoft.com/office/drawing/2014/main" id="{C47BFB97-6E3B-A949-89FF-696F53CE6C3E}"/>
                </a:ext>
              </a:extLst>
            </p:cNvPr>
            <p:cNvSpPr>
              <a:spLocks/>
            </p:cNvSpPr>
            <p:nvPr/>
          </p:nvSpPr>
          <p:spPr bwMode="auto">
            <a:xfrm>
              <a:off x="4281488" y="3952330"/>
              <a:ext cx="84137" cy="98425"/>
            </a:xfrm>
            <a:custGeom>
              <a:avLst/>
              <a:gdLst>
                <a:gd name="T0" fmla="*/ 0 w 227"/>
                <a:gd name="T1" fmla="*/ 272 h 272"/>
                <a:gd name="T2" fmla="*/ 182 w 227"/>
                <a:gd name="T3" fmla="*/ 182 h 272"/>
                <a:gd name="T4" fmla="*/ 227 w 227"/>
                <a:gd name="T5" fmla="*/ 0 h 272"/>
              </a:gdLst>
              <a:ahLst/>
              <a:cxnLst>
                <a:cxn ang="0">
                  <a:pos x="T0" y="T1"/>
                </a:cxn>
                <a:cxn ang="0">
                  <a:pos x="T2" y="T3"/>
                </a:cxn>
                <a:cxn ang="0">
                  <a:pos x="T4" y="T5"/>
                </a:cxn>
              </a:cxnLst>
              <a:rect l="0" t="0" r="r" b="b"/>
              <a:pathLst>
                <a:path w="227" h="272">
                  <a:moveTo>
                    <a:pt x="0" y="272"/>
                  </a:moveTo>
                  <a:cubicBezTo>
                    <a:pt x="72" y="249"/>
                    <a:pt x="144" y="227"/>
                    <a:pt x="182" y="182"/>
                  </a:cubicBezTo>
                  <a:cubicBezTo>
                    <a:pt x="220" y="137"/>
                    <a:pt x="223" y="68"/>
                    <a:pt x="227" y="0"/>
                  </a:cubicBezTo>
                </a:path>
              </a:pathLst>
            </a:cu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48" name="Line 339">
              <a:extLst>
                <a:ext uri="{FF2B5EF4-FFF2-40B4-BE49-F238E27FC236}">
                  <a16:creationId xmlns:a16="http://schemas.microsoft.com/office/drawing/2014/main" id="{C8B1EF13-99F6-1246-8A14-752198A1FFAE}"/>
                </a:ext>
              </a:extLst>
            </p:cNvPr>
            <p:cNvSpPr>
              <a:spLocks noChangeShapeType="1"/>
            </p:cNvSpPr>
            <p:nvPr/>
          </p:nvSpPr>
          <p:spPr bwMode="auto">
            <a:xfrm flipV="1">
              <a:off x="4365625" y="3731668"/>
              <a:ext cx="0" cy="233362"/>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49" name="Line 340">
              <a:extLst>
                <a:ext uri="{FF2B5EF4-FFF2-40B4-BE49-F238E27FC236}">
                  <a16:creationId xmlns:a16="http://schemas.microsoft.com/office/drawing/2014/main" id="{F19EAF26-104C-1E40-8233-80CCC5FCE3AB}"/>
                </a:ext>
              </a:extLst>
            </p:cNvPr>
            <p:cNvSpPr>
              <a:spLocks noChangeShapeType="1"/>
            </p:cNvSpPr>
            <p:nvPr/>
          </p:nvSpPr>
          <p:spPr bwMode="auto">
            <a:xfrm flipH="1" flipV="1">
              <a:off x="4302125" y="3742780"/>
              <a:ext cx="63500" cy="133350"/>
            </a:xfrm>
            <a:prstGeom prst="line">
              <a:avLst/>
            </a:prstGeom>
            <a:noFill/>
            <a:ln w="635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50" name="Line 341">
              <a:extLst>
                <a:ext uri="{FF2B5EF4-FFF2-40B4-BE49-F238E27FC236}">
                  <a16:creationId xmlns:a16="http://schemas.microsoft.com/office/drawing/2014/main" id="{D7D4B93D-CEAB-F64B-9010-61B660D4B2C7}"/>
                </a:ext>
              </a:extLst>
            </p:cNvPr>
            <p:cNvSpPr>
              <a:spLocks noChangeShapeType="1"/>
            </p:cNvSpPr>
            <p:nvPr/>
          </p:nvSpPr>
          <p:spPr bwMode="auto">
            <a:xfrm flipH="1" flipV="1">
              <a:off x="4281488" y="3811043"/>
              <a:ext cx="84137" cy="6508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51" name="Oval 342">
              <a:extLst>
                <a:ext uri="{FF2B5EF4-FFF2-40B4-BE49-F238E27FC236}">
                  <a16:creationId xmlns:a16="http://schemas.microsoft.com/office/drawing/2014/main" id="{3A4BB89F-B112-194C-8C73-85FB20D82971}"/>
                </a:ext>
              </a:extLst>
            </p:cNvPr>
            <p:cNvSpPr>
              <a:spLocks noChangeArrowheads="1"/>
            </p:cNvSpPr>
            <p:nvPr/>
          </p:nvSpPr>
          <p:spPr bwMode="auto">
            <a:xfrm>
              <a:off x="4867275" y="4071393"/>
              <a:ext cx="134938" cy="131762"/>
            </a:xfrm>
            <a:prstGeom prst="ellipse">
              <a:avLst/>
            </a:prstGeom>
            <a:solidFill>
              <a:srgbClr val="000000"/>
            </a:solidFill>
            <a:ln w="381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209550" eaLnBrk="1" fontAlgn="auto" latinLnBrk="0" hangingPunct="1">
                <a:lnSpc>
                  <a:spcPct val="100000"/>
                </a:lnSpc>
                <a:spcBef>
                  <a:spcPts val="0"/>
                </a:spcBef>
                <a:spcAft>
                  <a:spcPts val="0"/>
                </a:spcAft>
                <a:buClrTx/>
                <a:buSzTx/>
                <a:buFontTx/>
                <a:buNone/>
                <a:tabLst/>
                <a:defRPr/>
              </a:pPr>
              <a:endParaRPr kumimoji="0" lang="en-US" altLang="en-US" sz="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sp>
          <p:nvSpPr>
            <p:cNvPr id="152" name="Oval 343">
              <a:extLst>
                <a:ext uri="{FF2B5EF4-FFF2-40B4-BE49-F238E27FC236}">
                  <a16:creationId xmlns:a16="http://schemas.microsoft.com/office/drawing/2014/main" id="{922D2DA7-DCF6-064A-AFB4-CD1989013AF3}"/>
                </a:ext>
              </a:extLst>
            </p:cNvPr>
            <p:cNvSpPr>
              <a:spLocks noChangeArrowheads="1"/>
            </p:cNvSpPr>
            <p:nvPr/>
          </p:nvSpPr>
          <p:spPr bwMode="auto">
            <a:xfrm>
              <a:off x="5011738" y="4068218"/>
              <a:ext cx="134937" cy="131762"/>
            </a:xfrm>
            <a:prstGeom prst="ellipse">
              <a:avLst/>
            </a:prstGeom>
            <a:solidFill>
              <a:srgbClr val="000000"/>
            </a:solidFill>
            <a:ln w="381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53" name="Oval 344">
              <a:extLst>
                <a:ext uri="{FF2B5EF4-FFF2-40B4-BE49-F238E27FC236}">
                  <a16:creationId xmlns:a16="http://schemas.microsoft.com/office/drawing/2014/main" id="{5C66B476-546A-1F4C-83F3-2E5FE2306B05}"/>
                </a:ext>
              </a:extLst>
            </p:cNvPr>
            <p:cNvSpPr>
              <a:spLocks noChangeArrowheads="1"/>
            </p:cNvSpPr>
            <p:nvPr/>
          </p:nvSpPr>
          <p:spPr bwMode="auto">
            <a:xfrm>
              <a:off x="6105525" y="5142955"/>
              <a:ext cx="134938" cy="131763"/>
            </a:xfrm>
            <a:prstGeom prst="ellipse">
              <a:avLst/>
            </a:prstGeom>
            <a:solidFill>
              <a:srgbClr val="3366FF"/>
            </a:solidFill>
            <a:ln w="38100">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54" name="Rectangle 345">
              <a:extLst>
                <a:ext uri="{FF2B5EF4-FFF2-40B4-BE49-F238E27FC236}">
                  <a16:creationId xmlns:a16="http://schemas.microsoft.com/office/drawing/2014/main" id="{E5CEBDE8-4F21-6348-A7C4-B3BAC2DC9803}"/>
                </a:ext>
              </a:extLst>
            </p:cNvPr>
            <p:cNvSpPr>
              <a:spLocks noChangeArrowheads="1"/>
            </p:cNvSpPr>
            <p:nvPr/>
          </p:nvSpPr>
          <p:spPr bwMode="auto">
            <a:xfrm>
              <a:off x="5364163" y="3690393"/>
              <a:ext cx="215900" cy="215900"/>
            </a:xfrm>
            <a:prstGeom prst="rect">
              <a:avLst/>
            </a:prstGeom>
            <a:solidFill>
              <a:srgbClr val="B2B2B2"/>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55" name="Oval 346">
              <a:extLst>
                <a:ext uri="{FF2B5EF4-FFF2-40B4-BE49-F238E27FC236}">
                  <a16:creationId xmlns:a16="http://schemas.microsoft.com/office/drawing/2014/main" id="{0E7A4E00-599B-5949-B7F8-D42144DCADD8}"/>
                </a:ext>
              </a:extLst>
            </p:cNvPr>
            <p:cNvSpPr>
              <a:spLocks noChangeArrowheads="1"/>
            </p:cNvSpPr>
            <p:nvPr/>
          </p:nvSpPr>
          <p:spPr bwMode="auto">
            <a:xfrm>
              <a:off x="6253163" y="3520530"/>
              <a:ext cx="134937" cy="131763"/>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209550" eaLnBrk="1" fontAlgn="auto" latinLnBrk="0" hangingPunct="1">
                <a:lnSpc>
                  <a:spcPct val="100000"/>
                </a:lnSpc>
                <a:spcBef>
                  <a:spcPts val="0"/>
                </a:spcBef>
                <a:spcAft>
                  <a:spcPts val="0"/>
                </a:spcAft>
                <a:buClrTx/>
                <a:buSzTx/>
                <a:buFontTx/>
                <a:buNone/>
                <a:tabLst/>
                <a:defRPr/>
              </a:pPr>
              <a:endParaRPr kumimoji="0" lang="en-US" altLang="en-US" sz="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sp>
          <p:nvSpPr>
            <p:cNvPr id="156" name="Oval 347">
              <a:extLst>
                <a:ext uri="{FF2B5EF4-FFF2-40B4-BE49-F238E27FC236}">
                  <a16:creationId xmlns:a16="http://schemas.microsoft.com/office/drawing/2014/main" id="{B2461A82-19FF-FC40-8130-230F0190102E}"/>
                </a:ext>
              </a:extLst>
            </p:cNvPr>
            <p:cNvSpPr>
              <a:spLocks noChangeArrowheads="1"/>
            </p:cNvSpPr>
            <p:nvPr/>
          </p:nvSpPr>
          <p:spPr bwMode="auto">
            <a:xfrm>
              <a:off x="6118225" y="5150893"/>
              <a:ext cx="134938" cy="131762"/>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209550" eaLnBrk="1" fontAlgn="auto" latinLnBrk="0" hangingPunct="1">
                <a:lnSpc>
                  <a:spcPct val="100000"/>
                </a:lnSpc>
                <a:spcBef>
                  <a:spcPts val="0"/>
                </a:spcBef>
                <a:spcAft>
                  <a:spcPts val="0"/>
                </a:spcAft>
                <a:buClrTx/>
                <a:buSzTx/>
                <a:buFontTx/>
                <a:buNone/>
                <a:tabLst/>
                <a:defRPr/>
              </a:pPr>
              <a:endParaRPr kumimoji="0" lang="en-US" altLang="en-US" sz="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sp>
          <p:nvSpPr>
            <p:cNvPr id="157" name="Rectangle 348">
              <a:extLst>
                <a:ext uri="{FF2B5EF4-FFF2-40B4-BE49-F238E27FC236}">
                  <a16:creationId xmlns:a16="http://schemas.microsoft.com/office/drawing/2014/main" id="{A30C5CF0-8C1D-9249-A696-5BCD3798CADF}"/>
                </a:ext>
              </a:extLst>
            </p:cNvPr>
            <p:cNvSpPr>
              <a:spLocks noChangeArrowheads="1"/>
            </p:cNvSpPr>
            <p:nvPr/>
          </p:nvSpPr>
          <p:spPr bwMode="auto">
            <a:xfrm>
              <a:off x="2555875" y="4299993"/>
              <a:ext cx="1582738" cy="287337"/>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50000"/>
                </a:lnSpc>
                <a:spcBef>
                  <a:spcPct val="20000"/>
                </a:spcBef>
                <a:spcAft>
                  <a:spcPts val="0"/>
                </a:spcAft>
                <a:buClrTx/>
                <a:buSzTx/>
                <a:buFontTx/>
                <a:buNone/>
                <a:tabLst/>
                <a:defRPr/>
              </a:pPr>
              <a:endParaRPr kumimoji="0" lang="en-US" altLang="en-US" sz="1050" b="1" i="0" u="none" strike="noStrike" kern="0" cap="none" spc="0" normalizeH="0" baseline="0" noProof="0" dirty="0" smtClean="0">
                <a:ln>
                  <a:noFill/>
                </a:ln>
                <a:solidFill>
                  <a:prstClr val="black"/>
                </a:solidFill>
                <a:effectLst/>
                <a:uLnTx/>
                <a:uFillTx/>
                <a:latin typeface="Arial"/>
              </a:endParaRPr>
            </a:p>
            <a:p>
              <a:pPr marL="0" marR="0" lvl="0" indent="0" algn="ctr" defTabSz="914400" eaLnBrk="1" fontAlgn="auto" latinLnBrk="0" hangingPunct="1">
                <a:lnSpc>
                  <a:spcPct val="50000"/>
                </a:lnSpc>
                <a:spcBef>
                  <a:spcPct val="20000"/>
                </a:spcBef>
                <a:spcAft>
                  <a:spcPts val="0"/>
                </a:spcAft>
                <a:buClrTx/>
                <a:buSzTx/>
                <a:buFontTx/>
                <a:buNone/>
                <a:tabLst/>
                <a:defRPr/>
              </a:pPr>
              <a:r>
                <a:rPr kumimoji="0" lang="en-US" altLang="en-US" sz="1050" b="1" i="0" u="none" strike="noStrike" kern="0" cap="none" spc="0" normalizeH="0" baseline="0" noProof="0" dirty="0" smtClean="0">
                  <a:ln>
                    <a:noFill/>
                  </a:ln>
                  <a:solidFill>
                    <a:srgbClr val="0000FF"/>
                  </a:solidFill>
                  <a:effectLst/>
                  <a:uLnTx/>
                  <a:uFillTx/>
                  <a:latin typeface="Arial"/>
                </a:rPr>
                <a:t>8 % - 15 % speed of light</a:t>
              </a:r>
            </a:p>
            <a:p>
              <a:pPr marL="0" marR="0" lvl="0" indent="0" algn="ctr" defTabSz="914400" eaLnBrk="1" fontAlgn="auto" latinLnBrk="0" hangingPunct="1">
                <a:lnSpc>
                  <a:spcPct val="50000"/>
                </a:lnSpc>
                <a:spcBef>
                  <a:spcPct val="20000"/>
                </a:spcBef>
                <a:spcAft>
                  <a:spcPts val="0"/>
                </a:spcAft>
                <a:buClrTx/>
                <a:buSzTx/>
                <a:buFontTx/>
                <a:buNone/>
                <a:tabLst/>
                <a:defRPr/>
              </a:pPr>
              <a:endParaRPr kumimoji="0" lang="en-US" altLang="en-US" sz="1050" b="1" i="0" u="none" strike="noStrike" kern="0" cap="none" spc="0" normalizeH="0" baseline="0" noProof="0" dirty="0" smtClean="0">
                <a:ln>
                  <a:noFill/>
                </a:ln>
                <a:solidFill>
                  <a:prstClr val="black"/>
                </a:solidFill>
                <a:effectLst/>
                <a:uLnTx/>
                <a:uFillTx/>
                <a:latin typeface="Arial"/>
              </a:endParaRPr>
            </a:p>
          </p:txBody>
        </p:sp>
        <p:sp>
          <p:nvSpPr>
            <p:cNvPr id="158" name="Line 349">
              <a:extLst>
                <a:ext uri="{FF2B5EF4-FFF2-40B4-BE49-F238E27FC236}">
                  <a16:creationId xmlns:a16="http://schemas.microsoft.com/office/drawing/2014/main" id="{EE3DFB2C-B41E-AE49-B85D-4173DFE88D3A}"/>
                </a:ext>
              </a:extLst>
            </p:cNvPr>
            <p:cNvSpPr>
              <a:spLocks noChangeShapeType="1"/>
            </p:cNvSpPr>
            <p:nvPr/>
          </p:nvSpPr>
          <p:spPr bwMode="auto">
            <a:xfrm rot="-1667677">
              <a:off x="2516188" y="3209380"/>
              <a:ext cx="0" cy="720725"/>
            </a:xfrm>
            <a:prstGeom prst="line">
              <a:avLst/>
            </a:prstGeom>
            <a:noFill/>
            <a:ln w="571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59" name="Text Box 352">
              <a:extLst>
                <a:ext uri="{FF2B5EF4-FFF2-40B4-BE49-F238E27FC236}">
                  <a16:creationId xmlns:a16="http://schemas.microsoft.com/office/drawing/2014/main" id="{7D835FAD-F1FD-7A44-90FA-68C1EEB1DA92}"/>
                </a:ext>
              </a:extLst>
            </p:cNvPr>
            <p:cNvSpPr txBox="1">
              <a:spLocks noChangeArrowheads="1"/>
            </p:cNvSpPr>
            <p:nvPr/>
          </p:nvSpPr>
          <p:spPr bwMode="auto">
            <a:xfrm>
              <a:off x="1447540" y="2470857"/>
              <a:ext cx="1728788" cy="84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smtClean="0">
                  <a:ln>
                    <a:noFill/>
                  </a:ln>
                  <a:solidFill>
                    <a:prstClr val="black"/>
                  </a:solidFill>
                  <a:effectLst/>
                  <a:uLnTx/>
                  <a:uFillTx/>
                  <a:latin typeface="Arial"/>
                </a:rPr>
                <a:t>linear accelerator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smtClean="0">
                  <a:ln>
                    <a:noFill/>
                  </a:ln>
                  <a:solidFill>
                    <a:prstClr val="black"/>
                  </a:solidFill>
                  <a:effectLst/>
                  <a:uLnTx/>
                  <a:uFillTx/>
                  <a:latin typeface="Arial"/>
                </a:rPr>
                <a:t>UNILAC</a:t>
              </a:r>
            </a:p>
          </p:txBody>
        </p:sp>
        <p:grpSp>
          <p:nvGrpSpPr>
            <p:cNvPr id="160" name="Group 159">
              <a:extLst>
                <a:ext uri="{FF2B5EF4-FFF2-40B4-BE49-F238E27FC236}">
                  <a16:creationId xmlns:a16="http://schemas.microsoft.com/office/drawing/2014/main" id="{1CD6872A-B0D0-0643-8B5E-7C37BE9C2220}"/>
                </a:ext>
              </a:extLst>
            </p:cNvPr>
            <p:cNvGrpSpPr>
              <a:grpSpLocks/>
            </p:cNvGrpSpPr>
            <p:nvPr/>
          </p:nvGrpSpPr>
          <p:grpSpPr bwMode="auto">
            <a:xfrm>
              <a:off x="5605152" y="3106194"/>
              <a:ext cx="3747522" cy="668338"/>
              <a:chOff x="3533" y="1907"/>
              <a:chExt cx="2687" cy="421"/>
            </a:xfrm>
          </p:grpSpPr>
          <p:sp>
            <p:nvSpPr>
              <p:cNvPr id="198" name="Oval 197">
                <a:extLst>
                  <a:ext uri="{FF2B5EF4-FFF2-40B4-BE49-F238E27FC236}">
                    <a16:creationId xmlns:a16="http://schemas.microsoft.com/office/drawing/2014/main" id="{2700D498-1093-144D-86C5-4EE81E6DE122}"/>
                  </a:ext>
                </a:extLst>
              </p:cNvPr>
              <p:cNvSpPr>
                <a:spLocks noChangeArrowheads="1"/>
              </p:cNvSpPr>
              <p:nvPr/>
            </p:nvSpPr>
            <p:spPr bwMode="auto">
              <a:xfrm>
                <a:off x="3533" y="2241"/>
                <a:ext cx="95" cy="87"/>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209550" eaLnBrk="1" fontAlgn="auto" latinLnBrk="0" hangingPunct="1">
                  <a:lnSpc>
                    <a:spcPct val="100000"/>
                  </a:lnSpc>
                  <a:spcBef>
                    <a:spcPts val="0"/>
                  </a:spcBef>
                  <a:spcAft>
                    <a:spcPts val="0"/>
                  </a:spcAft>
                  <a:buClrTx/>
                  <a:buSzTx/>
                  <a:buFontTx/>
                  <a:buNone/>
                  <a:tabLst/>
                  <a:defRPr/>
                </a:pPr>
                <a:endParaRPr kumimoji="0" lang="en-US" altLang="en-US" sz="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grpSp>
            <p:nvGrpSpPr>
              <p:cNvPr id="199" name="Group 198">
                <a:extLst>
                  <a:ext uri="{FF2B5EF4-FFF2-40B4-BE49-F238E27FC236}">
                    <a16:creationId xmlns:a16="http://schemas.microsoft.com/office/drawing/2014/main" id="{F113F690-E704-E649-95A9-B708F9BA93C8}"/>
                  </a:ext>
                </a:extLst>
              </p:cNvPr>
              <p:cNvGrpSpPr>
                <a:grpSpLocks/>
              </p:cNvGrpSpPr>
              <p:nvPr/>
            </p:nvGrpSpPr>
            <p:grpSpPr bwMode="auto">
              <a:xfrm>
                <a:off x="3840" y="1907"/>
                <a:ext cx="2380" cy="233"/>
                <a:chOff x="3840" y="1907"/>
                <a:chExt cx="2380" cy="233"/>
              </a:xfrm>
            </p:grpSpPr>
            <p:sp>
              <p:nvSpPr>
                <p:cNvPr id="200" name="Text Box 356">
                  <a:extLst>
                    <a:ext uri="{FF2B5EF4-FFF2-40B4-BE49-F238E27FC236}">
                      <a16:creationId xmlns:a16="http://schemas.microsoft.com/office/drawing/2014/main" id="{339CDEB6-F62C-1A4D-B4B7-F3E21C71BE3A}"/>
                    </a:ext>
                  </a:extLst>
                </p:cNvPr>
                <p:cNvSpPr txBox="1">
                  <a:spLocks noChangeArrowheads="1"/>
                </p:cNvSpPr>
                <p:nvPr/>
              </p:nvSpPr>
              <p:spPr bwMode="auto">
                <a:xfrm>
                  <a:off x="4618" y="1907"/>
                  <a:ext cx="160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smtClean="0">
                      <a:ln>
                        <a:noFill/>
                      </a:ln>
                      <a:solidFill>
                        <a:prstClr val="black"/>
                      </a:solidFill>
                      <a:effectLst/>
                      <a:uLnTx/>
                      <a:uFillTx/>
                      <a:latin typeface="Arial"/>
                    </a:rPr>
                    <a:t>Fragment Separator</a:t>
                  </a:r>
                </a:p>
              </p:txBody>
            </p:sp>
            <p:sp>
              <p:nvSpPr>
                <p:cNvPr id="201" name="Line 358">
                  <a:extLst>
                    <a:ext uri="{FF2B5EF4-FFF2-40B4-BE49-F238E27FC236}">
                      <a16:creationId xmlns:a16="http://schemas.microsoft.com/office/drawing/2014/main" id="{7A961287-8660-AB48-8CC9-C058C26BA86B}"/>
                    </a:ext>
                  </a:extLst>
                </p:cNvPr>
                <p:cNvSpPr>
                  <a:spLocks noChangeShapeType="1"/>
                </p:cNvSpPr>
                <p:nvPr/>
              </p:nvSpPr>
              <p:spPr bwMode="auto">
                <a:xfrm>
                  <a:off x="3840" y="2024"/>
                  <a:ext cx="726" cy="0"/>
                </a:xfrm>
                <a:prstGeom prst="line">
                  <a:avLst/>
                </a:prstGeom>
                <a:noFill/>
                <a:ln w="57150">
                  <a:solidFill>
                    <a:srgbClr val="00C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grpSp>
        </p:grpSp>
        <p:sp>
          <p:nvSpPr>
            <p:cNvPr id="161" name="Text Box 363">
              <a:extLst>
                <a:ext uri="{FF2B5EF4-FFF2-40B4-BE49-F238E27FC236}">
                  <a16:creationId xmlns:a16="http://schemas.microsoft.com/office/drawing/2014/main" id="{7B572E86-FD19-3B40-A798-E43774C2C72D}"/>
                </a:ext>
              </a:extLst>
            </p:cNvPr>
            <p:cNvSpPr txBox="1">
              <a:spLocks noChangeArrowheads="1"/>
            </p:cNvSpPr>
            <p:nvPr/>
          </p:nvSpPr>
          <p:spPr bwMode="auto">
            <a:xfrm>
              <a:off x="7180262" y="3898007"/>
              <a:ext cx="1948114" cy="36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smtClean="0">
                  <a:ln>
                    <a:noFill/>
                  </a:ln>
                  <a:solidFill>
                    <a:prstClr val="black"/>
                  </a:solidFill>
                  <a:effectLst/>
                  <a:uLnTx/>
                  <a:uFillTx/>
                  <a:latin typeface="Arial"/>
                </a:rPr>
                <a:t>storage ring ESR</a:t>
              </a:r>
            </a:p>
          </p:txBody>
        </p:sp>
        <p:sp>
          <p:nvSpPr>
            <p:cNvPr id="162" name="Rectangle 367">
              <a:extLst>
                <a:ext uri="{FF2B5EF4-FFF2-40B4-BE49-F238E27FC236}">
                  <a16:creationId xmlns:a16="http://schemas.microsoft.com/office/drawing/2014/main" id="{226D3A74-3441-D747-AEDC-FFFC1A7ADD79}"/>
                </a:ext>
              </a:extLst>
            </p:cNvPr>
            <p:cNvSpPr>
              <a:spLocks noChangeArrowheads="1"/>
            </p:cNvSpPr>
            <p:nvPr/>
          </p:nvSpPr>
          <p:spPr bwMode="auto">
            <a:xfrm>
              <a:off x="5003800" y="1204368"/>
              <a:ext cx="1800225" cy="4318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50000"/>
                </a:lnSpc>
                <a:spcBef>
                  <a:spcPct val="50000"/>
                </a:spcBef>
                <a:spcAft>
                  <a:spcPts val="0"/>
                </a:spcAft>
                <a:buClrTx/>
                <a:buSzTx/>
                <a:buFontTx/>
                <a:buNone/>
                <a:tabLst/>
                <a:defRPr/>
              </a:pPr>
              <a:endParaRPr kumimoji="0" lang="en-US" altLang="en-US" sz="200" b="1" i="0" u="none" strike="noStrike" kern="0" cap="none" spc="0" normalizeH="0" baseline="0" noProof="0" dirty="0" smtClean="0">
                <a:ln>
                  <a:noFill/>
                </a:ln>
                <a:solidFill>
                  <a:srgbClr val="690197"/>
                </a:solidFill>
                <a:effectLst/>
                <a:uLnTx/>
                <a:uFillTx/>
                <a:latin typeface="Arial"/>
              </a:endParaRPr>
            </a:p>
            <a:p>
              <a:pPr marL="0" marR="0" lvl="0" indent="0" algn="ctr" defTabSz="914400" eaLnBrk="1" fontAlgn="auto" latinLnBrk="0" hangingPunct="1">
                <a:lnSpc>
                  <a:spcPct val="50000"/>
                </a:lnSpc>
                <a:spcBef>
                  <a:spcPct val="20000"/>
                </a:spcBef>
                <a:spcAft>
                  <a:spcPts val="0"/>
                </a:spcAft>
                <a:buClrTx/>
                <a:buSzTx/>
                <a:buFontTx/>
                <a:buNone/>
                <a:tabLst/>
                <a:defRPr/>
              </a:pPr>
              <a:r>
                <a:rPr kumimoji="0" lang="en-US" altLang="en-US" sz="1050" b="1" i="0" u="none" strike="noStrike" kern="0" cap="none" spc="0" normalizeH="0" baseline="0" noProof="0" dirty="0" smtClean="0">
                  <a:ln>
                    <a:noFill/>
                  </a:ln>
                  <a:solidFill>
                    <a:srgbClr val="0000FF"/>
                  </a:solidFill>
                  <a:effectLst/>
                  <a:uLnTx/>
                  <a:uFillTx/>
                  <a:latin typeface="Arial"/>
                </a:rPr>
                <a:t>up to 90 % speed of light</a:t>
              </a:r>
              <a:r>
                <a:rPr kumimoji="0" lang="en-US" altLang="en-US" sz="1050" b="1" i="0" u="none" strike="noStrike" kern="0" cap="none" spc="0" normalizeH="0" baseline="0" noProof="0" dirty="0" smtClean="0">
                  <a:ln>
                    <a:noFill/>
                  </a:ln>
                  <a:solidFill>
                    <a:prstClr val="black"/>
                  </a:solidFill>
                  <a:effectLst/>
                  <a:uLnTx/>
                  <a:uFillTx/>
                  <a:latin typeface="Arial"/>
                </a:rPr>
                <a:t> </a:t>
              </a:r>
            </a:p>
          </p:txBody>
        </p:sp>
        <p:sp>
          <p:nvSpPr>
            <p:cNvPr id="163" name="Text Box 370">
              <a:extLst>
                <a:ext uri="{FF2B5EF4-FFF2-40B4-BE49-F238E27FC236}">
                  <a16:creationId xmlns:a16="http://schemas.microsoft.com/office/drawing/2014/main" id="{A2AB6C25-57F7-A44A-A10D-B94782AB3F4D}"/>
                </a:ext>
              </a:extLst>
            </p:cNvPr>
            <p:cNvSpPr txBox="1">
              <a:spLocks noChangeArrowheads="1"/>
            </p:cNvSpPr>
            <p:nvPr/>
          </p:nvSpPr>
          <p:spPr bwMode="auto">
            <a:xfrm>
              <a:off x="7020363" y="2019724"/>
              <a:ext cx="2447926" cy="84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smtClean="0">
                  <a:ln>
                    <a:noFill/>
                  </a:ln>
                  <a:solidFill>
                    <a:prstClr val="black"/>
                  </a:solidFill>
                  <a:effectLst/>
                  <a:uLnTx/>
                  <a:uFillTx/>
                  <a:latin typeface="Arial"/>
                </a:rPr>
                <a:t>heavy-ion synchrotron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smtClean="0">
                  <a:ln>
                    <a:noFill/>
                  </a:ln>
                  <a:solidFill>
                    <a:prstClr val="black"/>
                  </a:solidFill>
                  <a:effectLst/>
                  <a:uLnTx/>
                  <a:uFillTx/>
                  <a:latin typeface="Arial"/>
                </a:rPr>
                <a:t>SIS 18</a:t>
              </a:r>
            </a:p>
          </p:txBody>
        </p:sp>
        <p:sp>
          <p:nvSpPr>
            <p:cNvPr id="164" name="Line 371">
              <a:extLst>
                <a:ext uri="{FF2B5EF4-FFF2-40B4-BE49-F238E27FC236}">
                  <a16:creationId xmlns:a16="http://schemas.microsoft.com/office/drawing/2014/main" id="{D4172D99-B988-734A-A4F6-FA5876308D90}"/>
                </a:ext>
              </a:extLst>
            </p:cNvPr>
            <p:cNvSpPr>
              <a:spLocks noChangeShapeType="1"/>
            </p:cNvSpPr>
            <p:nvPr/>
          </p:nvSpPr>
          <p:spPr bwMode="auto">
            <a:xfrm flipV="1">
              <a:off x="6460467" y="2139404"/>
              <a:ext cx="488021" cy="7797"/>
            </a:xfrm>
            <a:prstGeom prst="line">
              <a:avLst/>
            </a:prstGeom>
            <a:noFill/>
            <a:ln w="57150">
              <a:solidFill>
                <a:srgbClr val="00C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65" name="Oval 377">
              <a:extLst>
                <a:ext uri="{FF2B5EF4-FFF2-40B4-BE49-F238E27FC236}">
                  <a16:creationId xmlns:a16="http://schemas.microsoft.com/office/drawing/2014/main" id="{984DF3A1-9E78-BC4B-99CD-6A8D0B4A5278}"/>
                </a:ext>
              </a:extLst>
            </p:cNvPr>
            <p:cNvSpPr>
              <a:spLocks noChangeArrowheads="1"/>
            </p:cNvSpPr>
            <p:nvPr/>
          </p:nvSpPr>
          <p:spPr bwMode="auto">
            <a:xfrm>
              <a:off x="4868863" y="4084093"/>
              <a:ext cx="134937" cy="131762"/>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209550" eaLnBrk="1" fontAlgn="auto" latinLnBrk="0" hangingPunct="1">
                <a:lnSpc>
                  <a:spcPct val="100000"/>
                </a:lnSpc>
                <a:spcBef>
                  <a:spcPts val="0"/>
                </a:spcBef>
                <a:spcAft>
                  <a:spcPts val="0"/>
                </a:spcAft>
                <a:buClrTx/>
                <a:buSzTx/>
                <a:buFontTx/>
                <a:buNone/>
                <a:tabLst/>
                <a:defRPr/>
              </a:pPr>
              <a:endParaRPr kumimoji="0" lang="en-US" altLang="en-US" sz="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sp>
          <p:nvSpPr>
            <p:cNvPr id="166" name="Oval 378">
              <a:extLst>
                <a:ext uri="{FF2B5EF4-FFF2-40B4-BE49-F238E27FC236}">
                  <a16:creationId xmlns:a16="http://schemas.microsoft.com/office/drawing/2014/main" id="{7E5A4014-4868-A143-B493-46768B362701}"/>
                </a:ext>
              </a:extLst>
            </p:cNvPr>
            <p:cNvSpPr>
              <a:spLocks noChangeArrowheads="1"/>
            </p:cNvSpPr>
            <p:nvPr/>
          </p:nvSpPr>
          <p:spPr bwMode="auto">
            <a:xfrm>
              <a:off x="4652963" y="4096793"/>
              <a:ext cx="134937" cy="131762"/>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209550" eaLnBrk="1" fontAlgn="auto" latinLnBrk="0" hangingPunct="1">
                <a:lnSpc>
                  <a:spcPct val="100000"/>
                </a:lnSpc>
                <a:spcBef>
                  <a:spcPts val="0"/>
                </a:spcBef>
                <a:spcAft>
                  <a:spcPts val="0"/>
                </a:spcAft>
                <a:buClrTx/>
                <a:buSzTx/>
                <a:buFontTx/>
                <a:buNone/>
                <a:tabLst/>
                <a:defRPr/>
              </a:pPr>
              <a:endParaRPr kumimoji="0" lang="en-US" altLang="en-US" sz="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sp>
          <p:nvSpPr>
            <p:cNvPr id="167" name="Oval 379">
              <a:extLst>
                <a:ext uri="{FF2B5EF4-FFF2-40B4-BE49-F238E27FC236}">
                  <a16:creationId xmlns:a16="http://schemas.microsoft.com/office/drawing/2014/main" id="{39BBFD37-92C5-F746-B712-FD5FC0C74252}"/>
                </a:ext>
              </a:extLst>
            </p:cNvPr>
            <p:cNvSpPr>
              <a:spLocks noChangeArrowheads="1"/>
            </p:cNvSpPr>
            <p:nvPr/>
          </p:nvSpPr>
          <p:spPr bwMode="auto">
            <a:xfrm>
              <a:off x="4995185" y="3977961"/>
              <a:ext cx="134938" cy="131762"/>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209550" eaLnBrk="1" fontAlgn="auto" latinLnBrk="0" hangingPunct="1">
                <a:lnSpc>
                  <a:spcPct val="100000"/>
                </a:lnSpc>
                <a:spcBef>
                  <a:spcPts val="0"/>
                </a:spcBef>
                <a:spcAft>
                  <a:spcPts val="0"/>
                </a:spcAft>
                <a:buClrTx/>
                <a:buSzTx/>
                <a:buFontTx/>
                <a:buNone/>
                <a:tabLst/>
                <a:defRPr/>
              </a:pPr>
              <a:endParaRPr kumimoji="0" lang="en-US" altLang="en-US" sz="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sp>
          <p:nvSpPr>
            <p:cNvPr id="168" name="Oval 380">
              <a:extLst>
                <a:ext uri="{FF2B5EF4-FFF2-40B4-BE49-F238E27FC236}">
                  <a16:creationId xmlns:a16="http://schemas.microsoft.com/office/drawing/2014/main" id="{23BC2E6C-B3C3-A44C-B3A7-6A55AA04E682}"/>
                </a:ext>
              </a:extLst>
            </p:cNvPr>
            <p:cNvSpPr>
              <a:spLocks noChangeArrowheads="1"/>
            </p:cNvSpPr>
            <p:nvPr/>
          </p:nvSpPr>
          <p:spPr bwMode="auto">
            <a:xfrm>
              <a:off x="4217988" y="3644355"/>
              <a:ext cx="134937" cy="131763"/>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209550" eaLnBrk="1" fontAlgn="auto" latinLnBrk="0" hangingPunct="1">
                <a:lnSpc>
                  <a:spcPct val="100000"/>
                </a:lnSpc>
                <a:spcBef>
                  <a:spcPts val="0"/>
                </a:spcBef>
                <a:spcAft>
                  <a:spcPts val="0"/>
                </a:spcAft>
                <a:buClrTx/>
                <a:buSzTx/>
                <a:buFontTx/>
                <a:buNone/>
                <a:tabLst/>
                <a:defRPr/>
              </a:pPr>
              <a:endParaRPr kumimoji="0" lang="en-US" altLang="en-US" sz="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sp>
          <p:nvSpPr>
            <p:cNvPr id="169" name="Oval 382">
              <a:extLst>
                <a:ext uri="{FF2B5EF4-FFF2-40B4-BE49-F238E27FC236}">
                  <a16:creationId xmlns:a16="http://schemas.microsoft.com/office/drawing/2014/main" id="{4EC5D8B6-120C-A444-A8D8-DF9A69DF6A25}"/>
                </a:ext>
              </a:extLst>
            </p:cNvPr>
            <p:cNvSpPr>
              <a:spLocks noChangeArrowheads="1"/>
            </p:cNvSpPr>
            <p:nvPr/>
          </p:nvSpPr>
          <p:spPr bwMode="auto">
            <a:xfrm>
              <a:off x="4922838" y="3755480"/>
              <a:ext cx="134937" cy="131763"/>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209550" eaLnBrk="1" fontAlgn="auto" latinLnBrk="0" hangingPunct="1">
                <a:lnSpc>
                  <a:spcPct val="100000"/>
                </a:lnSpc>
                <a:spcBef>
                  <a:spcPts val="0"/>
                </a:spcBef>
                <a:spcAft>
                  <a:spcPts val="0"/>
                </a:spcAft>
                <a:buClrTx/>
                <a:buSzTx/>
                <a:buFontTx/>
                <a:buNone/>
                <a:tabLst/>
                <a:defRPr/>
              </a:pPr>
              <a:endParaRPr kumimoji="0" lang="en-US" altLang="en-US" sz="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sp>
          <p:nvSpPr>
            <p:cNvPr id="170" name="Line 391">
              <a:extLst>
                <a:ext uri="{FF2B5EF4-FFF2-40B4-BE49-F238E27FC236}">
                  <a16:creationId xmlns:a16="http://schemas.microsoft.com/office/drawing/2014/main" id="{F1906707-FDA5-6046-BFB1-9BE2161DD25F}"/>
                </a:ext>
              </a:extLst>
            </p:cNvPr>
            <p:cNvSpPr>
              <a:spLocks noChangeShapeType="1"/>
            </p:cNvSpPr>
            <p:nvPr/>
          </p:nvSpPr>
          <p:spPr bwMode="auto">
            <a:xfrm>
              <a:off x="5076825" y="3811640"/>
              <a:ext cx="358775" cy="0"/>
            </a:xfrm>
            <a:prstGeom prst="line">
              <a:avLst/>
            </a:prstGeom>
            <a:noFill/>
            <a:ln w="19050">
              <a:solidFill>
                <a:sysClr val="windowText" lastClr="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71" name="Rectangle 392">
              <a:extLst>
                <a:ext uri="{FF2B5EF4-FFF2-40B4-BE49-F238E27FC236}">
                  <a16:creationId xmlns:a16="http://schemas.microsoft.com/office/drawing/2014/main" id="{019427DA-EB16-514D-B3EE-6AF6CA203E82}"/>
                </a:ext>
              </a:extLst>
            </p:cNvPr>
            <p:cNvSpPr>
              <a:spLocks noChangeArrowheads="1"/>
            </p:cNvSpPr>
            <p:nvPr/>
          </p:nvSpPr>
          <p:spPr bwMode="auto">
            <a:xfrm>
              <a:off x="3203575" y="1779043"/>
              <a:ext cx="1512888" cy="129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72" name="Rectangle 393">
              <a:extLst>
                <a:ext uri="{FF2B5EF4-FFF2-40B4-BE49-F238E27FC236}">
                  <a16:creationId xmlns:a16="http://schemas.microsoft.com/office/drawing/2014/main" id="{9A86AB81-5D39-8A4B-9F2F-5AD0AAFB05D6}"/>
                </a:ext>
              </a:extLst>
            </p:cNvPr>
            <p:cNvSpPr>
              <a:spLocks noChangeArrowheads="1"/>
            </p:cNvSpPr>
            <p:nvPr/>
          </p:nvSpPr>
          <p:spPr bwMode="auto">
            <a:xfrm>
              <a:off x="7019925" y="3220493"/>
              <a:ext cx="1944688"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73" name="Rectangle 398">
              <a:extLst>
                <a:ext uri="{FF2B5EF4-FFF2-40B4-BE49-F238E27FC236}">
                  <a16:creationId xmlns:a16="http://schemas.microsoft.com/office/drawing/2014/main" id="{F7F2734F-91CB-774A-86A8-AB83B377E188}"/>
                </a:ext>
              </a:extLst>
            </p:cNvPr>
            <p:cNvSpPr>
              <a:spLocks noChangeArrowheads="1"/>
            </p:cNvSpPr>
            <p:nvPr/>
          </p:nvSpPr>
          <p:spPr bwMode="auto">
            <a:xfrm>
              <a:off x="1584610" y="1791047"/>
              <a:ext cx="3240087" cy="431611"/>
            </a:xfrm>
            <a:prstGeom prst="rect">
              <a:avLst/>
            </a:prstGeom>
            <a:solidFill>
              <a:srgbClr val="FFFFCC"/>
            </a:solidFill>
            <a:ln>
              <a:noFill/>
            </a:ln>
            <a:effectLst>
              <a:outerShdw dist="107763" dir="2700000" algn="ctr" rotWithShape="0">
                <a:srgbClr val="EEECE1">
                  <a:alpha val="50000"/>
                </a:srgbClr>
              </a:outerShdw>
            </a:effectLst>
            <a:extLst>
              <a:ext uri="{91240B29-F687-4F45-9708-019B960494DF}">
                <a14:hiddenLine xmlns:a14="http://schemas.microsoft.com/office/drawing/2010/main" w="12700">
                  <a:solidFill>
                    <a:srgbClr val="FF0000"/>
                  </a:solidFill>
                  <a:miter lim="800000"/>
                  <a:headEnd/>
                  <a:tailEnd/>
                </a14:hiddenLine>
              </a:ext>
            </a:extLst>
          </p:spPr>
          <p:txBody>
            <a:bodyPr lIns="90487" tIns="44450" rIns="90487" bIns="4445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smtClean="0">
                  <a:ln>
                    <a:noFill/>
                  </a:ln>
                  <a:solidFill>
                    <a:srgbClr val="0000FF"/>
                  </a:solidFill>
                  <a:effectLst/>
                  <a:uLnTx/>
                  <a:uFillTx/>
                  <a:latin typeface="Arial"/>
                </a:rPr>
                <a:t>Ion species: H</a:t>
              </a:r>
              <a:r>
                <a:rPr kumimoji="0" lang="en-US" altLang="en-US" sz="1400" b="1" i="0" u="none" strike="noStrike" kern="0" cap="none" spc="0" normalizeH="0" baseline="30000" noProof="0" dirty="0" smtClean="0">
                  <a:ln>
                    <a:noFill/>
                  </a:ln>
                  <a:solidFill>
                    <a:srgbClr val="0000FF"/>
                  </a:solidFill>
                  <a:effectLst/>
                  <a:uLnTx/>
                  <a:uFillTx/>
                  <a:latin typeface="Arial"/>
                </a:rPr>
                <a:t>+</a:t>
              </a:r>
              <a:r>
                <a:rPr kumimoji="0" lang="en-US" altLang="en-US" sz="1400" b="1" i="0" u="none" strike="noStrike" kern="0" cap="none" spc="0" normalizeH="0" baseline="0" noProof="0" dirty="0" smtClean="0">
                  <a:ln>
                    <a:noFill/>
                  </a:ln>
                  <a:solidFill>
                    <a:srgbClr val="0000FF"/>
                  </a:solidFill>
                  <a:effectLst/>
                  <a:uLnTx/>
                  <a:uFillTx/>
                  <a:latin typeface="Arial"/>
                </a:rPr>
                <a:t>,..., U</a:t>
              </a:r>
              <a:r>
                <a:rPr kumimoji="0" lang="en-US" altLang="en-US" sz="1400" b="1" i="0" u="none" strike="noStrike" kern="0" cap="none" spc="0" normalizeH="0" baseline="30000" noProof="0" dirty="0" smtClean="0">
                  <a:ln>
                    <a:noFill/>
                  </a:ln>
                  <a:solidFill>
                    <a:srgbClr val="0000FF"/>
                  </a:solidFill>
                  <a:effectLst/>
                  <a:uLnTx/>
                  <a:uFillTx/>
                  <a:latin typeface="Arial"/>
                </a:rPr>
                <a:t>92+</a:t>
              </a:r>
            </a:p>
          </p:txBody>
        </p:sp>
        <p:sp>
          <p:nvSpPr>
            <p:cNvPr id="174" name="Line 381">
              <a:extLst>
                <a:ext uri="{FF2B5EF4-FFF2-40B4-BE49-F238E27FC236}">
                  <a16:creationId xmlns:a16="http://schemas.microsoft.com/office/drawing/2014/main" id="{081D8C8D-9221-2748-9765-B1561F3003CA}"/>
                </a:ext>
              </a:extLst>
            </p:cNvPr>
            <p:cNvSpPr>
              <a:spLocks noChangeShapeType="1"/>
            </p:cNvSpPr>
            <p:nvPr/>
          </p:nvSpPr>
          <p:spPr bwMode="auto">
            <a:xfrm>
              <a:off x="4791075" y="2838483"/>
              <a:ext cx="582487" cy="797902"/>
            </a:xfrm>
            <a:prstGeom prst="line">
              <a:avLst/>
            </a:prstGeom>
            <a:noFill/>
            <a:ln w="571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75" name="Text Box 396">
              <a:extLst>
                <a:ext uri="{FF2B5EF4-FFF2-40B4-BE49-F238E27FC236}">
                  <a16:creationId xmlns:a16="http://schemas.microsoft.com/office/drawing/2014/main" id="{D2CF7C61-F308-9145-8A0C-6E317780CEC6}"/>
                </a:ext>
              </a:extLst>
            </p:cNvPr>
            <p:cNvSpPr txBox="1">
              <a:spLocks noChangeArrowheads="1"/>
            </p:cNvSpPr>
            <p:nvPr/>
          </p:nvSpPr>
          <p:spPr bwMode="auto">
            <a:xfrm>
              <a:off x="4204662" y="2511117"/>
              <a:ext cx="1728788" cy="36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smtClean="0">
                  <a:ln>
                    <a:noFill/>
                  </a:ln>
                  <a:solidFill>
                    <a:prstClr val="black"/>
                  </a:solidFill>
                  <a:effectLst/>
                  <a:uLnTx/>
                  <a:uFillTx/>
                  <a:latin typeface="Arial"/>
                </a:rPr>
                <a:t>PHELIX</a:t>
              </a:r>
            </a:p>
          </p:txBody>
        </p:sp>
        <p:sp>
          <p:nvSpPr>
            <p:cNvPr id="176" name="Line 390">
              <a:extLst>
                <a:ext uri="{FF2B5EF4-FFF2-40B4-BE49-F238E27FC236}">
                  <a16:creationId xmlns:a16="http://schemas.microsoft.com/office/drawing/2014/main" id="{EBD29823-0E4D-F649-8FAE-43B84EAC60BA}"/>
                </a:ext>
              </a:extLst>
            </p:cNvPr>
            <p:cNvSpPr>
              <a:spLocks noChangeShapeType="1"/>
            </p:cNvSpPr>
            <p:nvPr/>
          </p:nvSpPr>
          <p:spPr bwMode="auto">
            <a:xfrm rot="1290629" flipV="1">
              <a:off x="6258110" y="3916610"/>
              <a:ext cx="809736" cy="323727"/>
            </a:xfrm>
            <a:prstGeom prst="line">
              <a:avLst/>
            </a:prstGeom>
            <a:noFill/>
            <a:ln w="57150">
              <a:solidFill>
                <a:srgbClr val="00C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77" name="Oval 347">
              <a:extLst>
                <a:ext uri="{FF2B5EF4-FFF2-40B4-BE49-F238E27FC236}">
                  <a16:creationId xmlns:a16="http://schemas.microsoft.com/office/drawing/2014/main" id="{0FCAF3F2-1ACC-8047-BD6B-687D80989F59}"/>
                </a:ext>
              </a:extLst>
            </p:cNvPr>
            <p:cNvSpPr>
              <a:spLocks noChangeArrowheads="1"/>
            </p:cNvSpPr>
            <p:nvPr/>
          </p:nvSpPr>
          <p:spPr bwMode="auto">
            <a:xfrm>
              <a:off x="6407741" y="5062377"/>
              <a:ext cx="134938" cy="131762"/>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209550" eaLnBrk="1" fontAlgn="auto" latinLnBrk="0" hangingPunct="1">
                <a:lnSpc>
                  <a:spcPct val="100000"/>
                </a:lnSpc>
                <a:spcBef>
                  <a:spcPts val="0"/>
                </a:spcBef>
                <a:spcAft>
                  <a:spcPts val="0"/>
                </a:spcAft>
                <a:buClrTx/>
                <a:buSzTx/>
                <a:buFontTx/>
                <a:buNone/>
                <a:tabLst/>
                <a:defRPr/>
              </a:pPr>
              <a:endParaRPr kumimoji="0" lang="en-US" altLang="en-US" sz="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sp>
          <p:nvSpPr>
            <p:cNvPr id="178" name="Textfeld 1">
              <a:extLst>
                <a:ext uri="{FF2B5EF4-FFF2-40B4-BE49-F238E27FC236}">
                  <a16:creationId xmlns:a16="http://schemas.microsoft.com/office/drawing/2014/main" id="{AEB475E5-AF3C-BF41-AEFA-3D368E9F4B3A}"/>
                </a:ext>
              </a:extLst>
            </p:cNvPr>
            <p:cNvSpPr txBox="1"/>
            <p:nvPr/>
          </p:nvSpPr>
          <p:spPr>
            <a:xfrm>
              <a:off x="7163145" y="4756890"/>
              <a:ext cx="998961" cy="369952"/>
            </a:xfrm>
            <a:prstGeom prst="rect">
              <a:avLst/>
            </a:prstGeom>
          </p:spPr>
          <p:txBody>
            <a:bodyPr vert="horz" wrap="non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black"/>
                  </a:solidFill>
                  <a:effectLst/>
                  <a:uLnTx/>
                  <a:uFillTx/>
                  <a:latin typeface="Arial"/>
                </a:rPr>
                <a:t>HADES</a:t>
              </a:r>
            </a:p>
          </p:txBody>
        </p:sp>
        <p:sp>
          <p:nvSpPr>
            <p:cNvPr id="179" name="Ellipse 2">
              <a:extLst>
                <a:ext uri="{FF2B5EF4-FFF2-40B4-BE49-F238E27FC236}">
                  <a16:creationId xmlns:a16="http://schemas.microsoft.com/office/drawing/2014/main" id="{40CF0E8F-36E5-F844-A542-6AAA8EE4D2EC}"/>
                </a:ext>
              </a:extLst>
            </p:cNvPr>
            <p:cNvSpPr/>
            <p:nvPr/>
          </p:nvSpPr>
          <p:spPr>
            <a:xfrm>
              <a:off x="6204065" y="5567610"/>
              <a:ext cx="241053" cy="277161"/>
            </a:xfrm>
            <a:prstGeom prst="ellipse">
              <a:avLst/>
            </a:prstGeom>
            <a:noFill/>
            <a:ln w="60325" cap="flat" cmpd="sng" algn="ctr">
              <a:solidFill>
                <a:srgbClr val="0070C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white"/>
                </a:solidFill>
                <a:effectLst/>
                <a:uLnTx/>
                <a:uFillTx/>
                <a:latin typeface="Arial"/>
                <a:ea typeface="+mn-ea"/>
                <a:cs typeface="+mn-cs"/>
              </a:endParaRPr>
            </a:p>
          </p:txBody>
        </p:sp>
        <p:sp>
          <p:nvSpPr>
            <p:cNvPr id="180" name="Line 390">
              <a:extLst>
                <a:ext uri="{FF2B5EF4-FFF2-40B4-BE49-F238E27FC236}">
                  <a16:creationId xmlns:a16="http://schemas.microsoft.com/office/drawing/2014/main" id="{217F6A21-C4F3-804F-AC10-5CFA0318EFFD}"/>
                </a:ext>
              </a:extLst>
            </p:cNvPr>
            <p:cNvSpPr>
              <a:spLocks noChangeShapeType="1"/>
            </p:cNvSpPr>
            <p:nvPr/>
          </p:nvSpPr>
          <p:spPr bwMode="auto">
            <a:xfrm rot="1290629" flipH="1">
              <a:off x="5784366" y="5674087"/>
              <a:ext cx="370749" cy="156336"/>
            </a:xfrm>
            <a:prstGeom prst="line">
              <a:avLst/>
            </a:prstGeom>
            <a:noFill/>
            <a:ln w="57150">
              <a:solidFill>
                <a:srgbClr val="00C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81" name="Textfeld 586">
              <a:extLst>
                <a:ext uri="{FF2B5EF4-FFF2-40B4-BE49-F238E27FC236}">
                  <a16:creationId xmlns:a16="http://schemas.microsoft.com/office/drawing/2014/main" id="{39C5E858-8D79-CE4B-871B-A8069CC4FE25}"/>
                </a:ext>
              </a:extLst>
            </p:cNvPr>
            <p:cNvSpPr txBox="1"/>
            <p:nvPr/>
          </p:nvSpPr>
          <p:spPr>
            <a:xfrm>
              <a:off x="4613624" y="5592800"/>
              <a:ext cx="1226852" cy="369952"/>
            </a:xfrm>
            <a:prstGeom prst="rect">
              <a:avLst/>
            </a:prstGeom>
          </p:spPr>
          <p:txBody>
            <a:bodyPr vert="horz" wrap="non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black"/>
                  </a:solidFill>
                  <a:effectLst/>
                  <a:uLnTx/>
                  <a:uFillTx/>
                  <a:latin typeface="Arial"/>
                </a:rPr>
                <a:t>CRYRING</a:t>
              </a:r>
            </a:p>
          </p:txBody>
        </p:sp>
        <p:sp>
          <p:nvSpPr>
            <p:cNvPr id="182" name="Line 381">
              <a:extLst>
                <a:ext uri="{FF2B5EF4-FFF2-40B4-BE49-F238E27FC236}">
                  <a16:creationId xmlns:a16="http://schemas.microsoft.com/office/drawing/2014/main" id="{18ED7E50-E665-2E4B-A472-1552DB71F67F}"/>
                </a:ext>
              </a:extLst>
            </p:cNvPr>
            <p:cNvSpPr>
              <a:spLocks noChangeShapeType="1"/>
            </p:cNvSpPr>
            <p:nvPr/>
          </p:nvSpPr>
          <p:spPr bwMode="auto">
            <a:xfrm flipH="1" flipV="1">
              <a:off x="6610903" y="5262724"/>
              <a:ext cx="641127" cy="3310"/>
            </a:xfrm>
            <a:prstGeom prst="line">
              <a:avLst/>
            </a:prstGeom>
            <a:noFill/>
            <a:ln w="571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83" name="Text Box 396">
              <a:extLst>
                <a:ext uri="{FF2B5EF4-FFF2-40B4-BE49-F238E27FC236}">
                  <a16:creationId xmlns:a16="http://schemas.microsoft.com/office/drawing/2014/main" id="{B9D79B92-A644-8844-AEEB-7B58B229B817}"/>
                </a:ext>
              </a:extLst>
            </p:cNvPr>
            <p:cNvSpPr txBox="1">
              <a:spLocks noChangeArrowheads="1"/>
            </p:cNvSpPr>
            <p:nvPr/>
          </p:nvSpPr>
          <p:spPr bwMode="auto">
            <a:xfrm>
              <a:off x="4297017" y="3003663"/>
              <a:ext cx="541685" cy="38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smtClean="0">
                  <a:ln>
                    <a:noFill/>
                  </a:ln>
                  <a:solidFill>
                    <a:prstClr val="black"/>
                  </a:solidFill>
                  <a:effectLst/>
                  <a:uLnTx/>
                  <a:uFillTx/>
                  <a:latin typeface="Arial"/>
                </a:rPr>
                <a:t>Z6</a:t>
              </a:r>
            </a:p>
          </p:txBody>
        </p:sp>
        <p:sp>
          <p:nvSpPr>
            <p:cNvPr id="184" name="Line 381">
              <a:extLst>
                <a:ext uri="{FF2B5EF4-FFF2-40B4-BE49-F238E27FC236}">
                  <a16:creationId xmlns:a16="http://schemas.microsoft.com/office/drawing/2014/main" id="{9A6628E0-7BF2-2144-9661-47429E30C33D}"/>
                </a:ext>
              </a:extLst>
            </p:cNvPr>
            <p:cNvSpPr>
              <a:spLocks noChangeShapeType="1"/>
            </p:cNvSpPr>
            <p:nvPr/>
          </p:nvSpPr>
          <p:spPr bwMode="auto">
            <a:xfrm>
              <a:off x="4652963" y="3285317"/>
              <a:ext cx="263282" cy="366569"/>
            </a:xfrm>
            <a:prstGeom prst="line">
              <a:avLst/>
            </a:prstGeom>
            <a:noFill/>
            <a:ln w="571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85" name="Text Box 363">
              <a:extLst>
                <a:ext uri="{FF2B5EF4-FFF2-40B4-BE49-F238E27FC236}">
                  <a16:creationId xmlns:a16="http://schemas.microsoft.com/office/drawing/2014/main" id="{1D68AD65-DC6D-AA44-BE39-5A1E52625DE0}"/>
                </a:ext>
              </a:extLst>
            </p:cNvPr>
            <p:cNvSpPr txBox="1">
              <a:spLocks noChangeArrowheads="1"/>
            </p:cNvSpPr>
            <p:nvPr/>
          </p:nvSpPr>
          <p:spPr bwMode="auto">
            <a:xfrm>
              <a:off x="7128381" y="3444925"/>
              <a:ext cx="698238" cy="36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smtClean="0">
                  <a:ln>
                    <a:noFill/>
                  </a:ln>
                  <a:solidFill>
                    <a:prstClr val="black"/>
                  </a:solidFill>
                  <a:effectLst/>
                  <a:uLnTx/>
                  <a:uFillTx/>
                  <a:latin typeface="Arial"/>
                </a:rPr>
                <a:t>HHT</a:t>
              </a:r>
            </a:p>
          </p:txBody>
        </p:sp>
        <p:sp>
          <p:nvSpPr>
            <p:cNvPr id="186" name="Line 390">
              <a:extLst>
                <a:ext uri="{FF2B5EF4-FFF2-40B4-BE49-F238E27FC236}">
                  <a16:creationId xmlns:a16="http://schemas.microsoft.com/office/drawing/2014/main" id="{A93D2BA1-1F86-6B4D-8811-2FA0BDA14F63}"/>
                </a:ext>
              </a:extLst>
            </p:cNvPr>
            <p:cNvSpPr>
              <a:spLocks noChangeShapeType="1"/>
            </p:cNvSpPr>
            <p:nvPr/>
          </p:nvSpPr>
          <p:spPr bwMode="auto">
            <a:xfrm rot="1290629" flipH="1">
              <a:off x="5595800" y="5149715"/>
              <a:ext cx="370749" cy="156336"/>
            </a:xfrm>
            <a:prstGeom prst="line">
              <a:avLst/>
            </a:prstGeom>
            <a:noFill/>
            <a:ln w="57150">
              <a:solidFill>
                <a:srgbClr val="00C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87" name="Text Box 396">
              <a:extLst>
                <a:ext uri="{FF2B5EF4-FFF2-40B4-BE49-F238E27FC236}">
                  <a16:creationId xmlns:a16="http://schemas.microsoft.com/office/drawing/2014/main" id="{F4685738-27EA-A143-8864-2851B24FABF5}"/>
                </a:ext>
              </a:extLst>
            </p:cNvPr>
            <p:cNvSpPr txBox="1">
              <a:spLocks noChangeArrowheads="1"/>
            </p:cNvSpPr>
            <p:nvPr/>
          </p:nvSpPr>
          <p:spPr bwMode="auto">
            <a:xfrm>
              <a:off x="4719160" y="5104579"/>
              <a:ext cx="1547956" cy="376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smtClean="0">
                  <a:ln>
                    <a:noFill/>
                  </a:ln>
                  <a:solidFill>
                    <a:prstClr val="black"/>
                  </a:solidFill>
                  <a:effectLst/>
                  <a:uLnTx/>
                  <a:uFillTx/>
                  <a:latin typeface="Arial"/>
                </a:rPr>
                <a:t>Cave A</a:t>
              </a:r>
            </a:p>
          </p:txBody>
        </p:sp>
        <p:sp>
          <p:nvSpPr>
            <p:cNvPr id="188" name="Oval 382">
              <a:extLst>
                <a:ext uri="{FF2B5EF4-FFF2-40B4-BE49-F238E27FC236}">
                  <a16:creationId xmlns:a16="http://schemas.microsoft.com/office/drawing/2014/main" id="{F19D30D7-AA0B-CD4A-AAB6-68172DAACF94}"/>
                </a:ext>
              </a:extLst>
            </p:cNvPr>
            <p:cNvSpPr>
              <a:spLocks noChangeArrowheads="1"/>
            </p:cNvSpPr>
            <p:nvPr/>
          </p:nvSpPr>
          <p:spPr bwMode="auto">
            <a:xfrm>
              <a:off x="5406538" y="3722352"/>
              <a:ext cx="134937" cy="131763"/>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209550" eaLnBrk="1" fontAlgn="auto" latinLnBrk="0" hangingPunct="1">
                <a:lnSpc>
                  <a:spcPct val="100000"/>
                </a:lnSpc>
                <a:spcBef>
                  <a:spcPts val="0"/>
                </a:spcBef>
                <a:spcAft>
                  <a:spcPts val="0"/>
                </a:spcAft>
                <a:buClrTx/>
                <a:buSzTx/>
                <a:buFontTx/>
                <a:buNone/>
                <a:tabLst/>
                <a:defRPr/>
              </a:pPr>
              <a:endParaRPr kumimoji="0" lang="en-US" altLang="en-US" sz="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sp>
          <p:nvSpPr>
            <p:cNvPr id="189" name="Line 381">
              <a:extLst>
                <a:ext uri="{FF2B5EF4-FFF2-40B4-BE49-F238E27FC236}">
                  <a16:creationId xmlns:a16="http://schemas.microsoft.com/office/drawing/2014/main" id="{9A3C4E67-EDB1-704F-B339-36F1973B4497}"/>
                </a:ext>
              </a:extLst>
            </p:cNvPr>
            <p:cNvSpPr>
              <a:spLocks noChangeShapeType="1"/>
            </p:cNvSpPr>
            <p:nvPr/>
          </p:nvSpPr>
          <p:spPr bwMode="auto">
            <a:xfrm flipV="1">
              <a:off x="5560370" y="3800311"/>
              <a:ext cx="109769" cy="905258"/>
            </a:xfrm>
            <a:prstGeom prst="line">
              <a:avLst/>
            </a:prstGeom>
            <a:noFill/>
            <a:ln w="571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90" name="Text Box 396">
              <a:extLst>
                <a:ext uri="{FF2B5EF4-FFF2-40B4-BE49-F238E27FC236}">
                  <a16:creationId xmlns:a16="http://schemas.microsoft.com/office/drawing/2014/main" id="{0F6C7ED2-2CB7-A64D-8E22-F1578F228015}"/>
                </a:ext>
              </a:extLst>
            </p:cNvPr>
            <p:cNvSpPr txBox="1">
              <a:spLocks noChangeArrowheads="1"/>
            </p:cNvSpPr>
            <p:nvPr/>
          </p:nvSpPr>
          <p:spPr bwMode="auto">
            <a:xfrm>
              <a:off x="5057644" y="4666291"/>
              <a:ext cx="1120699" cy="36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smtClean="0">
                  <a:ln>
                    <a:noFill/>
                  </a:ln>
                  <a:solidFill>
                    <a:prstClr val="black"/>
                  </a:solidFill>
                  <a:effectLst/>
                  <a:uLnTx/>
                  <a:uFillTx/>
                  <a:latin typeface="Arial"/>
                </a:rPr>
                <a:t>HITRAP</a:t>
              </a:r>
            </a:p>
          </p:txBody>
        </p:sp>
        <p:sp>
          <p:nvSpPr>
            <p:cNvPr id="191" name="Line 371">
              <a:extLst>
                <a:ext uri="{FF2B5EF4-FFF2-40B4-BE49-F238E27FC236}">
                  <a16:creationId xmlns:a16="http://schemas.microsoft.com/office/drawing/2014/main" id="{38A8A876-7B93-2D4A-B320-03B6074CCF05}"/>
                </a:ext>
              </a:extLst>
            </p:cNvPr>
            <p:cNvSpPr>
              <a:spLocks noChangeShapeType="1"/>
            </p:cNvSpPr>
            <p:nvPr/>
          </p:nvSpPr>
          <p:spPr bwMode="auto">
            <a:xfrm flipV="1">
              <a:off x="6623843" y="4937816"/>
              <a:ext cx="628187" cy="132497"/>
            </a:xfrm>
            <a:prstGeom prst="line">
              <a:avLst/>
            </a:prstGeom>
            <a:noFill/>
            <a:ln w="57150">
              <a:solidFill>
                <a:srgbClr val="00C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92" name="Text Box 352">
              <a:extLst>
                <a:ext uri="{FF2B5EF4-FFF2-40B4-BE49-F238E27FC236}">
                  <a16:creationId xmlns:a16="http://schemas.microsoft.com/office/drawing/2014/main" id="{6755C775-1839-034B-86E2-D5B38EAFEB5B}"/>
                </a:ext>
              </a:extLst>
            </p:cNvPr>
            <p:cNvSpPr txBox="1">
              <a:spLocks noChangeArrowheads="1"/>
            </p:cNvSpPr>
            <p:nvPr/>
          </p:nvSpPr>
          <p:spPr bwMode="auto">
            <a:xfrm>
              <a:off x="497712" y="3738600"/>
              <a:ext cx="1728788" cy="60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smtClean="0">
                  <a:ln>
                    <a:noFill/>
                  </a:ln>
                  <a:solidFill>
                    <a:prstClr val="black"/>
                  </a:solidFill>
                  <a:effectLst/>
                  <a:uLnTx/>
                  <a:uFillTx/>
                  <a:latin typeface="Arial"/>
                </a:rPr>
                <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smtClean="0">
                  <a:ln>
                    <a:noFill/>
                  </a:ln>
                  <a:solidFill>
                    <a:prstClr val="black"/>
                  </a:solidFill>
                  <a:effectLst/>
                  <a:uLnTx/>
                  <a:uFillTx/>
                  <a:latin typeface="Arial"/>
                </a:rPr>
                <a:t>sources</a:t>
              </a:r>
            </a:p>
          </p:txBody>
        </p:sp>
        <p:sp>
          <p:nvSpPr>
            <p:cNvPr id="193" name="Oval 346">
              <a:extLst>
                <a:ext uri="{FF2B5EF4-FFF2-40B4-BE49-F238E27FC236}">
                  <a16:creationId xmlns:a16="http://schemas.microsoft.com/office/drawing/2014/main" id="{DD77B12A-8BD1-0E42-9ACE-393B59D39AB6}"/>
                </a:ext>
              </a:extLst>
            </p:cNvPr>
            <p:cNvSpPr>
              <a:spLocks noChangeArrowheads="1"/>
            </p:cNvSpPr>
            <p:nvPr/>
          </p:nvSpPr>
          <p:spPr bwMode="auto">
            <a:xfrm>
              <a:off x="6483877" y="5337929"/>
              <a:ext cx="134936" cy="131763"/>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ctr" defTabSz="209550" eaLnBrk="1" fontAlgn="auto" latinLnBrk="0" hangingPunct="1">
                <a:lnSpc>
                  <a:spcPct val="100000"/>
                </a:lnSpc>
                <a:spcBef>
                  <a:spcPts val="0"/>
                </a:spcBef>
                <a:spcAft>
                  <a:spcPts val="0"/>
                </a:spcAft>
                <a:buClrTx/>
                <a:buSzTx/>
                <a:buFontTx/>
                <a:buNone/>
                <a:tabLst/>
                <a:defRPr/>
              </a:pPr>
              <a:endParaRPr kumimoji="0" lang="en-US" altLang="en-US" sz="4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endParaRPr>
            </a:p>
          </p:txBody>
        </p:sp>
        <p:sp>
          <p:nvSpPr>
            <p:cNvPr id="194" name="Line 371">
              <a:extLst>
                <a:ext uri="{FF2B5EF4-FFF2-40B4-BE49-F238E27FC236}">
                  <a16:creationId xmlns:a16="http://schemas.microsoft.com/office/drawing/2014/main" id="{BD827D8C-C814-7B45-8C83-136A41EC7DAF}"/>
                </a:ext>
              </a:extLst>
            </p:cNvPr>
            <p:cNvSpPr>
              <a:spLocks noChangeShapeType="1"/>
            </p:cNvSpPr>
            <p:nvPr/>
          </p:nvSpPr>
          <p:spPr bwMode="auto">
            <a:xfrm>
              <a:off x="6656988" y="5469691"/>
              <a:ext cx="595042" cy="64022"/>
            </a:xfrm>
            <a:prstGeom prst="line">
              <a:avLst/>
            </a:prstGeom>
            <a:noFill/>
            <a:ln w="57150">
              <a:solidFill>
                <a:srgbClr val="00C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95" name="Textfeld 1">
              <a:extLst>
                <a:ext uri="{FF2B5EF4-FFF2-40B4-BE49-F238E27FC236}">
                  <a16:creationId xmlns:a16="http://schemas.microsoft.com/office/drawing/2014/main" id="{A14FC7D3-D1A9-2247-8746-F8A1EA6454B0}"/>
                </a:ext>
              </a:extLst>
            </p:cNvPr>
            <p:cNvSpPr txBox="1"/>
            <p:nvPr/>
          </p:nvSpPr>
          <p:spPr>
            <a:xfrm>
              <a:off x="7177710" y="5405228"/>
              <a:ext cx="686492" cy="369952"/>
            </a:xfrm>
            <a:prstGeom prst="rect">
              <a:avLst/>
            </a:prstGeom>
          </p:spPr>
          <p:txBody>
            <a:bodyPr vert="horz" wrap="non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black"/>
                  </a:solidFill>
                  <a:effectLst/>
                  <a:uLnTx/>
                  <a:uFillTx/>
                  <a:latin typeface="Arial"/>
                </a:rPr>
                <a:t>R3B</a:t>
              </a:r>
            </a:p>
          </p:txBody>
        </p:sp>
        <p:sp>
          <p:nvSpPr>
            <p:cNvPr id="196" name="Line 381">
              <a:extLst>
                <a:ext uri="{FF2B5EF4-FFF2-40B4-BE49-F238E27FC236}">
                  <a16:creationId xmlns:a16="http://schemas.microsoft.com/office/drawing/2014/main" id="{FD150550-A063-D848-B5B2-DAED8D31DB1A}"/>
                </a:ext>
              </a:extLst>
            </p:cNvPr>
            <p:cNvSpPr>
              <a:spLocks noChangeShapeType="1"/>
            </p:cNvSpPr>
            <p:nvPr/>
          </p:nvSpPr>
          <p:spPr bwMode="auto">
            <a:xfrm flipV="1">
              <a:off x="4899421" y="4137068"/>
              <a:ext cx="46766" cy="406507"/>
            </a:xfrm>
            <a:prstGeom prst="line">
              <a:avLst/>
            </a:prstGeom>
            <a:noFill/>
            <a:ln w="571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Arial"/>
              </a:endParaRPr>
            </a:p>
          </p:txBody>
        </p:sp>
        <p:sp>
          <p:nvSpPr>
            <p:cNvPr id="197" name="Text Box 396">
              <a:extLst>
                <a:ext uri="{FF2B5EF4-FFF2-40B4-BE49-F238E27FC236}">
                  <a16:creationId xmlns:a16="http://schemas.microsoft.com/office/drawing/2014/main" id="{D71CCB8C-97B2-E145-8559-1D9E757DA1FB}"/>
                </a:ext>
              </a:extLst>
            </p:cNvPr>
            <p:cNvSpPr txBox="1">
              <a:spLocks noChangeArrowheads="1"/>
            </p:cNvSpPr>
            <p:nvPr/>
          </p:nvSpPr>
          <p:spPr bwMode="auto">
            <a:xfrm>
              <a:off x="4478969" y="4472833"/>
              <a:ext cx="735876" cy="36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smtClean="0">
                  <a:ln>
                    <a:noFill/>
                  </a:ln>
                  <a:solidFill>
                    <a:prstClr val="black"/>
                  </a:solidFill>
                  <a:effectLst/>
                  <a:uLnTx/>
                  <a:uFillTx/>
                  <a:latin typeface="Arial"/>
                </a:rPr>
                <a:t>SHE</a:t>
              </a:r>
            </a:p>
          </p:txBody>
        </p:sp>
      </p:grpSp>
      <p:sp>
        <p:nvSpPr>
          <p:cNvPr id="397" name="Oval 346">
            <a:extLst>
              <a:ext uri="{FF2B5EF4-FFF2-40B4-BE49-F238E27FC236}">
                <a16:creationId xmlns:a16="http://schemas.microsoft.com/office/drawing/2014/main" id="{DD77B12A-8BD1-0E42-9ACE-393B59D39AB6}"/>
              </a:ext>
            </a:extLst>
          </p:cNvPr>
          <p:cNvSpPr>
            <a:spLocks noChangeArrowheads="1"/>
          </p:cNvSpPr>
          <p:nvPr/>
        </p:nvSpPr>
        <p:spPr bwMode="auto">
          <a:xfrm>
            <a:off x="8925979" y="5294191"/>
            <a:ext cx="92068" cy="93176"/>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sz="400" dirty="0">
              <a:solidFill>
                <a:prstClr val="black"/>
              </a:solidFill>
              <a:latin typeface="Arial" panose="020B0604020202020204" pitchFamily="34" charset="0"/>
              <a:ea typeface="MS PGothic" panose="020B0600070205080204" pitchFamily="34" charset="-128"/>
            </a:endParaRPr>
          </a:p>
        </p:txBody>
      </p:sp>
      <p:sp>
        <p:nvSpPr>
          <p:cNvPr id="398" name="Textfeld 1">
            <a:extLst>
              <a:ext uri="{FF2B5EF4-FFF2-40B4-BE49-F238E27FC236}">
                <a16:creationId xmlns:a16="http://schemas.microsoft.com/office/drawing/2014/main" id="{AEB475E5-AF3C-BF41-AEFA-3D368E9F4B3A}"/>
              </a:ext>
            </a:extLst>
          </p:cNvPr>
          <p:cNvSpPr txBox="1"/>
          <p:nvPr/>
        </p:nvSpPr>
        <p:spPr>
          <a:xfrm>
            <a:off x="9518780" y="5171343"/>
            <a:ext cx="795411" cy="261610"/>
          </a:xfrm>
          <a:prstGeom prst="rect">
            <a:avLst/>
          </a:prstGeom>
        </p:spPr>
        <p:txBody>
          <a:bodyPr vert="horz" wrap="none" lIns="91440" tIns="45720" rIns="91440" bIns="45720" rtlCol="0" anchor="t">
            <a:spAutoFit/>
          </a:bodyPr>
          <a:lstStyle/>
          <a:p>
            <a:r>
              <a:rPr lang="en-US" sz="1100" b="1" dirty="0" err="1" smtClean="0">
                <a:solidFill>
                  <a:prstClr val="black"/>
                </a:solidFill>
                <a:latin typeface="Arial"/>
              </a:rPr>
              <a:t>miniCBM</a:t>
            </a:r>
            <a:endParaRPr lang="en-US" sz="1100" b="1" dirty="0">
              <a:solidFill>
                <a:prstClr val="black"/>
              </a:solidFill>
              <a:latin typeface="Arial"/>
            </a:endParaRPr>
          </a:p>
        </p:txBody>
      </p:sp>
      <p:sp>
        <p:nvSpPr>
          <p:cNvPr id="399" name="Line 381">
            <a:extLst>
              <a:ext uri="{FF2B5EF4-FFF2-40B4-BE49-F238E27FC236}">
                <a16:creationId xmlns:a16="http://schemas.microsoft.com/office/drawing/2014/main" id="{18ED7E50-E665-2E4B-A472-1552DB71F67F}"/>
              </a:ext>
            </a:extLst>
          </p:cNvPr>
          <p:cNvSpPr>
            <a:spLocks noChangeShapeType="1"/>
          </p:cNvSpPr>
          <p:nvPr/>
        </p:nvSpPr>
        <p:spPr bwMode="auto">
          <a:xfrm flipH="1" flipV="1">
            <a:off x="9012649" y="4160890"/>
            <a:ext cx="437445" cy="2341"/>
          </a:xfrm>
          <a:prstGeom prst="line">
            <a:avLst/>
          </a:prstGeom>
          <a:noFill/>
          <a:ln w="571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solidFill>
                <a:prstClr val="black"/>
              </a:solidFill>
              <a:latin typeface="Arial"/>
            </a:endParaRPr>
          </a:p>
        </p:txBody>
      </p:sp>
      <p:sp>
        <p:nvSpPr>
          <p:cNvPr id="400" name="Line 381">
            <a:extLst>
              <a:ext uri="{FF2B5EF4-FFF2-40B4-BE49-F238E27FC236}">
                <a16:creationId xmlns:a16="http://schemas.microsoft.com/office/drawing/2014/main" id="{081D8C8D-9221-2748-9765-B1561F3003CA}"/>
              </a:ext>
            </a:extLst>
          </p:cNvPr>
          <p:cNvSpPr>
            <a:spLocks noChangeShapeType="1"/>
          </p:cNvSpPr>
          <p:nvPr/>
        </p:nvSpPr>
        <p:spPr bwMode="auto">
          <a:xfrm>
            <a:off x="7268763" y="3782421"/>
            <a:ext cx="198717" cy="362247"/>
          </a:xfrm>
          <a:prstGeom prst="line">
            <a:avLst/>
          </a:prstGeom>
          <a:noFill/>
          <a:ln w="571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solidFill>
                <a:prstClr val="black"/>
              </a:solidFill>
              <a:latin typeface="Arial"/>
            </a:endParaRPr>
          </a:p>
        </p:txBody>
      </p:sp>
      <p:sp>
        <p:nvSpPr>
          <p:cNvPr id="401" name="Line 381">
            <a:extLst>
              <a:ext uri="{FF2B5EF4-FFF2-40B4-BE49-F238E27FC236}">
                <a16:creationId xmlns:a16="http://schemas.microsoft.com/office/drawing/2014/main" id="{FD150550-A063-D848-B5B2-DAED8D31DB1A}"/>
              </a:ext>
            </a:extLst>
          </p:cNvPr>
          <p:cNvSpPr>
            <a:spLocks noChangeShapeType="1"/>
          </p:cNvSpPr>
          <p:nvPr/>
        </p:nvSpPr>
        <p:spPr bwMode="auto">
          <a:xfrm flipH="1" flipV="1">
            <a:off x="8071049" y="4446444"/>
            <a:ext cx="114450" cy="268362"/>
          </a:xfrm>
          <a:prstGeom prst="line">
            <a:avLst/>
          </a:prstGeom>
          <a:noFill/>
          <a:ln w="571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solidFill>
                <a:prstClr val="black"/>
              </a:solidFill>
              <a:latin typeface="Arial"/>
            </a:endParaRPr>
          </a:p>
        </p:txBody>
      </p:sp>
      <p:sp>
        <p:nvSpPr>
          <p:cNvPr id="402" name="Text Box 396">
            <a:extLst>
              <a:ext uri="{FF2B5EF4-FFF2-40B4-BE49-F238E27FC236}">
                <a16:creationId xmlns:a16="http://schemas.microsoft.com/office/drawing/2014/main" id="{B9D79B92-A644-8844-AEEB-7B58B229B817}"/>
              </a:ext>
            </a:extLst>
          </p:cNvPr>
          <p:cNvSpPr txBox="1">
            <a:spLocks noChangeArrowheads="1"/>
          </p:cNvSpPr>
          <p:nvPr/>
        </p:nvSpPr>
        <p:spPr bwMode="auto">
          <a:xfrm>
            <a:off x="8036191" y="4676212"/>
            <a:ext cx="369595" cy="27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100" b="1" dirty="0" smtClean="0">
                <a:solidFill>
                  <a:prstClr val="black"/>
                </a:solidFill>
                <a:latin typeface="Arial"/>
              </a:rPr>
              <a:t>X0</a:t>
            </a:r>
            <a:endParaRPr lang="en-US" altLang="en-US" sz="1100" b="1" dirty="0">
              <a:solidFill>
                <a:prstClr val="black"/>
              </a:solidFill>
              <a:latin typeface="Arial"/>
            </a:endParaRPr>
          </a:p>
        </p:txBody>
      </p:sp>
      <p:sp>
        <p:nvSpPr>
          <p:cNvPr id="403" name="Text Box 396">
            <a:extLst>
              <a:ext uri="{FF2B5EF4-FFF2-40B4-BE49-F238E27FC236}">
                <a16:creationId xmlns:a16="http://schemas.microsoft.com/office/drawing/2014/main" id="{B9D79B92-A644-8844-AEEB-7B58B229B817}"/>
              </a:ext>
            </a:extLst>
          </p:cNvPr>
          <p:cNvSpPr txBox="1">
            <a:spLocks noChangeArrowheads="1"/>
          </p:cNvSpPr>
          <p:nvPr/>
        </p:nvSpPr>
        <p:spPr bwMode="auto">
          <a:xfrm>
            <a:off x="6870826" y="3557752"/>
            <a:ext cx="92308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100" b="1" dirty="0" smtClean="0">
                <a:solidFill>
                  <a:prstClr val="black"/>
                </a:solidFill>
                <a:latin typeface="Arial"/>
              </a:rPr>
              <a:t>M-branch</a:t>
            </a:r>
            <a:endParaRPr lang="en-US" altLang="en-US" sz="1100" b="1" dirty="0">
              <a:solidFill>
                <a:prstClr val="black"/>
              </a:solidFill>
              <a:latin typeface="Arial"/>
            </a:endParaRPr>
          </a:p>
        </p:txBody>
      </p:sp>
      <p:pic>
        <p:nvPicPr>
          <p:cNvPr id="404" name="Grafik 9">
            <a:extLst>
              <a:ext uri="{FF2B5EF4-FFF2-40B4-BE49-F238E27FC236}">
                <a16:creationId xmlns:a16="http://schemas.microsoft.com/office/drawing/2014/main" id="{5D36B2A4-A73B-DC45-B167-FF6B949880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9032102" y="283877"/>
            <a:ext cx="1437380" cy="1437380"/>
          </a:xfrm>
          <a:prstGeom prst="rect">
            <a:avLst/>
          </a:prstGeom>
          <a:solidFill>
            <a:sysClr val="window" lastClr="FFFFFF"/>
          </a:solidFill>
          <a:ln w="19050">
            <a:solidFill>
              <a:srgbClr val="FFC000"/>
            </a:solidFill>
          </a:ln>
        </p:spPr>
      </p:pic>
      <p:sp>
        <p:nvSpPr>
          <p:cNvPr id="405" name="Rechteck 4"/>
          <p:cNvSpPr/>
          <p:nvPr/>
        </p:nvSpPr>
        <p:spPr>
          <a:xfrm>
            <a:off x="793708" y="3761492"/>
            <a:ext cx="4311373" cy="2616101"/>
          </a:xfrm>
          <a:prstGeom prst="rect">
            <a:avLst/>
          </a:prstGeom>
        </p:spPr>
        <p:txBody>
          <a:bodyPr wrap="square">
            <a:spAutoFit/>
          </a:bodyPr>
          <a:lstStyle/>
          <a:p>
            <a:pPr marL="519637" lvl="1" indent="-219599">
              <a:spcAft>
                <a:spcPts val="1200"/>
              </a:spcAft>
              <a:buClr>
                <a:srgbClr val="FFC000"/>
              </a:buClr>
              <a:buFont typeface="Wingdings" panose="05000000000000000000" pitchFamily="2" charset="2"/>
              <a:buChar char="§"/>
            </a:pPr>
            <a:r>
              <a:rPr lang="en-US" dirty="0" smtClean="0">
                <a:solidFill>
                  <a:prstClr val="black"/>
                </a:solidFill>
                <a:latin typeface="Arial Narrow" panose="020B0606020202030204" pitchFamily="34" charset="0"/>
              </a:rPr>
              <a:t>beam time 2022 lasted from February 2</a:t>
            </a:r>
            <a:r>
              <a:rPr lang="en-US" baseline="30000" dirty="0" smtClean="0">
                <a:solidFill>
                  <a:prstClr val="black"/>
                </a:solidFill>
                <a:latin typeface="Arial Narrow" panose="020B0606020202030204" pitchFamily="34" charset="0"/>
              </a:rPr>
              <a:t>nd</a:t>
            </a:r>
            <a:r>
              <a:rPr lang="en-US" dirty="0" smtClean="0">
                <a:solidFill>
                  <a:prstClr val="black"/>
                </a:solidFill>
                <a:latin typeface="Arial Narrow" panose="020B0606020202030204" pitchFamily="34" charset="0"/>
              </a:rPr>
              <a:t> to June 30</a:t>
            </a:r>
            <a:r>
              <a:rPr lang="en-US" baseline="30000" dirty="0" smtClean="0">
                <a:solidFill>
                  <a:prstClr val="black"/>
                </a:solidFill>
                <a:latin typeface="Arial Narrow" panose="020B0606020202030204" pitchFamily="34" charset="0"/>
              </a:rPr>
              <a:t>th</a:t>
            </a:r>
            <a:r>
              <a:rPr lang="en-US" dirty="0" smtClean="0">
                <a:solidFill>
                  <a:prstClr val="black"/>
                </a:solidFill>
                <a:latin typeface="Arial Narrow" panose="020B0606020202030204" pitchFamily="34" charset="0"/>
              </a:rPr>
              <a:t>, a total of 116 days of user beamtime have been provided  </a:t>
            </a:r>
          </a:p>
          <a:p>
            <a:pPr marL="519637" lvl="1" indent="-219599">
              <a:spcAft>
                <a:spcPts val="1200"/>
              </a:spcAft>
              <a:buClr>
                <a:srgbClr val="FFC000"/>
              </a:buClr>
              <a:buFont typeface="Wingdings" panose="05000000000000000000" pitchFamily="2" charset="2"/>
              <a:buChar char="§"/>
            </a:pPr>
            <a:r>
              <a:rPr lang="en-US" dirty="0" smtClean="0">
                <a:solidFill>
                  <a:prstClr val="black"/>
                </a:solidFill>
                <a:latin typeface="Arial Narrow" panose="020B0606020202030204" pitchFamily="34" charset="0"/>
              </a:rPr>
              <a:t>beam time has </a:t>
            </a:r>
            <a:r>
              <a:rPr lang="en-US" dirty="0">
                <a:solidFill>
                  <a:prstClr val="black"/>
                </a:solidFill>
                <a:latin typeface="Arial Narrow" panose="020B0606020202030204" pitchFamily="34" charset="0"/>
              </a:rPr>
              <a:t>been performed as </a:t>
            </a:r>
            <a:r>
              <a:rPr lang="en-US" dirty="0" smtClean="0">
                <a:solidFill>
                  <a:prstClr val="black"/>
                </a:solidFill>
                <a:latin typeface="Arial Narrow" panose="020B0606020202030204" pitchFamily="34" charset="0"/>
              </a:rPr>
              <a:t>planned; two experiments could not be fully served </a:t>
            </a:r>
          </a:p>
          <a:p>
            <a:pPr marL="519637" lvl="1" indent="-219599">
              <a:spcAft>
                <a:spcPts val="1200"/>
              </a:spcAft>
              <a:buClr>
                <a:srgbClr val="FFC000"/>
              </a:buClr>
              <a:buFont typeface="Wingdings" panose="05000000000000000000" pitchFamily="2" charset="2"/>
              <a:buChar char="§"/>
            </a:pPr>
            <a:r>
              <a:rPr lang="en-US" dirty="0" smtClean="0">
                <a:solidFill>
                  <a:prstClr val="black"/>
                </a:solidFill>
                <a:latin typeface="Arial Narrow" panose="020B0606020202030204" pitchFamily="34" charset="0"/>
              </a:rPr>
              <a:t>beam times in 2023/24 were assigned in a G-PAC Meeting in September 2022</a:t>
            </a:r>
          </a:p>
        </p:txBody>
      </p:sp>
    </p:spTree>
    <p:extLst>
      <p:ext uri="{BB962C8B-B14F-4D97-AF65-F5344CB8AC3E}">
        <p14:creationId xmlns:p14="http://schemas.microsoft.com/office/powerpoint/2010/main" val="17575883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US" dirty="0" smtClean="0"/>
              <a:t>Beam time 2022</a:t>
            </a:r>
            <a:endParaRPr lang="en-US" dirty="0"/>
          </a:p>
        </p:txBody>
      </p:sp>
      <p:sp>
        <p:nvSpPr>
          <p:cNvPr id="7" name="Content Placeholder 6"/>
          <p:cNvSpPr>
            <a:spLocks noGrp="1"/>
          </p:cNvSpPr>
          <p:nvPr>
            <p:ph idx="1"/>
          </p:nvPr>
        </p:nvSpPr>
        <p:spPr>
          <a:xfrm>
            <a:off x="1097280" y="1845734"/>
            <a:ext cx="5434376" cy="4033858"/>
          </a:xfrm>
        </p:spPr>
        <p:txBody>
          <a:bodyPr>
            <a:normAutofit fontScale="92500" lnSpcReduction="20000"/>
          </a:bodyPr>
          <a:lstStyle/>
          <a:p>
            <a:r>
              <a:rPr lang="de-DE" dirty="0" smtClean="0"/>
              <a:t>General </a:t>
            </a:r>
            <a:r>
              <a:rPr lang="de-DE" dirty="0" err="1" smtClean="0"/>
              <a:t>remarks</a:t>
            </a:r>
            <a:endParaRPr lang="de-DE" dirty="0" smtClean="0"/>
          </a:p>
          <a:p>
            <a:pPr marL="508608" lvl="1" indent="-216000">
              <a:lnSpc>
                <a:spcPct val="120000"/>
              </a:lnSpc>
              <a:buFont typeface="Wingdings" panose="05000000000000000000" pitchFamily="2" charset="2"/>
              <a:buChar char="§"/>
            </a:pPr>
            <a:r>
              <a:rPr lang="en-US" dirty="0" smtClean="0">
                <a:sym typeface="Wingdings" panose="05000000000000000000" pitchFamily="2" charset="2"/>
              </a:rPr>
              <a:t>2</a:t>
            </a:r>
            <a:r>
              <a:rPr lang="en-US" baseline="30000" dirty="0" smtClean="0">
                <a:sym typeface="Wingdings" panose="05000000000000000000" pitchFamily="2" charset="2"/>
              </a:rPr>
              <a:t>nd</a:t>
            </a:r>
            <a:r>
              <a:rPr lang="en-US" dirty="0" smtClean="0">
                <a:sym typeface="Wingdings" panose="05000000000000000000" pitchFamily="2" charset="2"/>
              </a:rPr>
              <a:t>  </a:t>
            </a:r>
            <a:r>
              <a:rPr lang="en-US" dirty="0">
                <a:sym typeface="Wingdings" panose="05000000000000000000" pitchFamily="2" charset="2"/>
              </a:rPr>
              <a:t>run under COVID restrictions</a:t>
            </a:r>
          </a:p>
          <a:p>
            <a:pPr marL="508608" lvl="1" indent="-216000">
              <a:lnSpc>
                <a:spcPct val="120000"/>
              </a:lnSpc>
              <a:buFont typeface="Wingdings" panose="05000000000000000000" pitchFamily="2" charset="2"/>
              <a:buChar char="§"/>
            </a:pPr>
            <a:r>
              <a:rPr lang="en-US" dirty="0" smtClean="0">
                <a:sym typeface="Wingdings" panose="05000000000000000000" pitchFamily="2" charset="2"/>
              </a:rPr>
              <a:t>1</a:t>
            </a:r>
            <a:r>
              <a:rPr lang="en-US" baseline="30000" dirty="0" smtClean="0">
                <a:sym typeface="Wingdings" panose="05000000000000000000" pitchFamily="2" charset="2"/>
              </a:rPr>
              <a:t>st</a:t>
            </a:r>
            <a:r>
              <a:rPr lang="en-US" dirty="0" smtClean="0">
                <a:sym typeface="Wingdings" panose="05000000000000000000" pitchFamily="2" charset="2"/>
              </a:rPr>
              <a:t> run </a:t>
            </a:r>
            <a:r>
              <a:rPr lang="en-US" dirty="0">
                <a:sym typeface="Wingdings" panose="05000000000000000000" pitchFamily="2" charset="2"/>
              </a:rPr>
              <a:t>during the Russian invasion in Ukraine</a:t>
            </a:r>
          </a:p>
          <a:p>
            <a:pPr marL="508608" lvl="1" indent="-216000">
              <a:lnSpc>
                <a:spcPct val="120000"/>
              </a:lnSpc>
              <a:buFont typeface="Wingdings" panose="05000000000000000000" pitchFamily="2" charset="2"/>
              <a:buChar char="§"/>
            </a:pPr>
            <a:r>
              <a:rPr lang="en-US" dirty="0">
                <a:sym typeface="Wingdings" panose="05000000000000000000" pitchFamily="2" charset="2"/>
              </a:rPr>
              <a:t>long delivery times of specific materials</a:t>
            </a:r>
          </a:p>
          <a:p>
            <a:pPr marL="508608" lvl="1" indent="-216000">
              <a:lnSpc>
                <a:spcPct val="120000"/>
              </a:lnSpc>
              <a:buFont typeface="Wingdings" panose="05000000000000000000" pitchFamily="2" charset="2"/>
              <a:buChar char="§"/>
            </a:pPr>
            <a:r>
              <a:rPr lang="en-US" dirty="0">
                <a:sym typeface="Wingdings" panose="05000000000000000000" pitchFamily="2" charset="2"/>
              </a:rPr>
              <a:t>rising costs for energy and materials</a:t>
            </a:r>
          </a:p>
          <a:p>
            <a:pPr marL="691488" lvl="2" indent="-216000">
              <a:buFont typeface="Wingdings" panose="05000000000000000000" pitchFamily="2" charset="2"/>
              <a:buChar char="§"/>
            </a:pPr>
            <a:r>
              <a:rPr lang="en-US" dirty="0">
                <a:sym typeface="Wingdings" panose="05000000000000000000" pitchFamily="2" charset="2"/>
              </a:rPr>
              <a:t>electricity costs higher ~70-80</a:t>
            </a:r>
            <a:r>
              <a:rPr lang="en-US" dirty="0" smtClean="0">
                <a:sym typeface="Wingdings" panose="05000000000000000000" pitchFamily="2" charset="2"/>
              </a:rPr>
              <a:t>% </a:t>
            </a:r>
          </a:p>
          <a:p>
            <a:pPr marL="0" indent="0">
              <a:buNone/>
            </a:pPr>
            <a:r>
              <a:rPr lang="en-US" dirty="0" smtClean="0">
                <a:sym typeface="Wingdings" panose="05000000000000000000" pitchFamily="2" charset="2"/>
              </a:rPr>
              <a:t>Accelerator progress</a:t>
            </a:r>
          </a:p>
          <a:p>
            <a:pPr lvl="1">
              <a:lnSpc>
                <a:spcPct val="120000"/>
              </a:lnSpc>
              <a:buFont typeface="Wingdings" panose="05000000000000000000" pitchFamily="2" charset="2"/>
              <a:buChar char="§"/>
            </a:pPr>
            <a:r>
              <a:rPr lang="en-US" dirty="0" smtClean="0">
                <a:sym typeface="Wingdings" panose="05000000000000000000" pitchFamily="2" charset="2"/>
              </a:rPr>
              <a:t>Operation </a:t>
            </a:r>
            <a:r>
              <a:rPr lang="en-US" dirty="0">
                <a:sym typeface="Wingdings" panose="05000000000000000000" pitchFamily="2" charset="2"/>
              </a:rPr>
              <a:t>of 3 parallel beams including U, with overall parallel factor 2.3 </a:t>
            </a:r>
          </a:p>
          <a:p>
            <a:pPr lvl="1">
              <a:lnSpc>
                <a:spcPct val="120000"/>
              </a:lnSpc>
              <a:buFont typeface="Wingdings" panose="05000000000000000000" pitchFamily="2" charset="2"/>
              <a:buChar char="§"/>
            </a:pPr>
            <a:r>
              <a:rPr lang="en-US" dirty="0">
                <a:sym typeface="Wingdings" panose="05000000000000000000" pitchFamily="2" charset="2"/>
              </a:rPr>
              <a:t>Long CH</a:t>
            </a:r>
            <a:r>
              <a:rPr lang="en-US" baseline="30000" dirty="0">
                <a:sym typeface="Wingdings" panose="05000000000000000000" pitchFamily="2" charset="2"/>
              </a:rPr>
              <a:t>3+ </a:t>
            </a:r>
            <a:r>
              <a:rPr lang="en-US" dirty="0">
                <a:sym typeface="Wingdings" panose="05000000000000000000" pitchFamily="2" charset="2"/>
              </a:rPr>
              <a:t>run with optimum performance </a:t>
            </a:r>
          </a:p>
          <a:p>
            <a:pPr lvl="1">
              <a:lnSpc>
                <a:spcPct val="120000"/>
              </a:lnSpc>
              <a:buFont typeface="Wingdings" panose="05000000000000000000" pitchFamily="2" charset="2"/>
              <a:buChar char="§"/>
            </a:pPr>
            <a:r>
              <a:rPr lang="en-US" dirty="0">
                <a:sym typeface="Wingdings" panose="05000000000000000000" pitchFamily="2" charset="2"/>
              </a:rPr>
              <a:t>Booster mode for SIS18 established </a:t>
            </a:r>
          </a:p>
          <a:p>
            <a:pPr lvl="1">
              <a:lnSpc>
                <a:spcPct val="120000"/>
              </a:lnSpc>
              <a:buFont typeface="Wingdings" panose="05000000000000000000" pitchFamily="2" charset="2"/>
              <a:buChar char="§"/>
            </a:pPr>
            <a:r>
              <a:rPr lang="en-US" dirty="0">
                <a:sym typeface="Wingdings" panose="05000000000000000000" pitchFamily="2" charset="2"/>
              </a:rPr>
              <a:t>Operation parameters of pulsed hydrogen gas-stripper verified </a:t>
            </a:r>
          </a:p>
          <a:p>
            <a:pPr marL="508608" lvl="1" indent="-216000">
              <a:buFont typeface="Wingdings" panose="05000000000000000000" pitchFamily="2" charset="2"/>
              <a:buChar char="§"/>
            </a:pPr>
            <a:endParaRPr lang="en-US" dirty="0">
              <a:sym typeface="Wingdings" panose="05000000000000000000" pitchFamily="2" charset="2"/>
            </a:endParaRPr>
          </a:p>
        </p:txBody>
      </p:sp>
      <p:pic>
        <p:nvPicPr>
          <p:cNvPr id="8" name="Picture 7"/>
          <p:cNvPicPr>
            <a:picLocks noChangeAspect="1"/>
          </p:cNvPicPr>
          <p:nvPr/>
        </p:nvPicPr>
        <p:blipFill>
          <a:blip r:embed="rId2"/>
          <a:stretch>
            <a:fillRect/>
          </a:stretch>
        </p:blipFill>
        <p:spPr>
          <a:xfrm>
            <a:off x="6714536" y="1636776"/>
            <a:ext cx="4522205" cy="4752050"/>
          </a:xfrm>
          <a:prstGeom prst="rect">
            <a:avLst/>
          </a:prstGeom>
        </p:spPr>
      </p:pic>
      <p:sp>
        <p:nvSpPr>
          <p:cNvPr id="9" name="Oval 8"/>
          <p:cNvSpPr/>
          <p:nvPr/>
        </p:nvSpPr>
        <p:spPr>
          <a:xfrm>
            <a:off x="10872970" y="5485740"/>
            <a:ext cx="182880" cy="192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11064240" y="5110239"/>
            <a:ext cx="182880" cy="192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0287754" y="3515538"/>
            <a:ext cx="182880" cy="192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8997721" y="3338230"/>
            <a:ext cx="1290033" cy="369332"/>
          </a:xfrm>
          <a:prstGeom prst="rect">
            <a:avLst/>
          </a:prstGeom>
          <a:noFill/>
        </p:spPr>
        <p:txBody>
          <a:bodyPr wrap="none" rtlCol="0">
            <a:spAutoFit/>
          </a:bodyPr>
          <a:lstStyle/>
          <a:p>
            <a:r>
              <a:rPr lang="de-DE" dirty="0" smtClean="0">
                <a:solidFill>
                  <a:schemeClr val="bg1"/>
                </a:solidFill>
              </a:rPr>
              <a:t>WASA@FRS</a:t>
            </a:r>
            <a:endParaRPr lang="en-GB" dirty="0">
              <a:solidFill>
                <a:schemeClr val="bg1"/>
              </a:solidFill>
            </a:endParaRPr>
          </a:p>
        </p:txBody>
      </p:sp>
      <p:sp>
        <p:nvSpPr>
          <p:cNvPr id="4" name="TextBox 3"/>
          <p:cNvSpPr txBox="1"/>
          <p:nvPr/>
        </p:nvSpPr>
        <p:spPr>
          <a:xfrm>
            <a:off x="11247120" y="5021585"/>
            <a:ext cx="820417" cy="369332"/>
          </a:xfrm>
          <a:prstGeom prst="rect">
            <a:avLst/>
          </a:prstGeom>
          <a:noFill/>
        </p:spPr>
        <p:txBody>
          <a:bodyPr wrap="none" rtlCol="0">
            <a:spAutoFit/>
          </a:bodyPr>
          <a:lstStyle/>
          <a:p>
            <a:r>
              <a:rPr lang="de-DE" dirty="0" smtClean="0"/>
              <a:t>HADES</a:t>
            </a:r>
            <a:endParaRPr lang="en-GB" dirty="0"/>
          </a:p>
        </p:txBody>
      </p:sp>
      <p:sp>
        <p:nvSpPr>
          <p:cNvPr id="5" name="TextBox 4"/>
          <p:cNvSpPr txBox="1"/>
          <p:nvPr/>
        </p:nvSpPr>
        <p:spPr>
          <a:xfrm>
            <a:off x="9911758" y="5400061"/>
            <a:ext cx="1042273" cy="369332"/>
          </a:xfrm>
          <a:prstGeom prst="rect">
            <a:avLst/>
          </a:prstGeom>
          <a:noFill/>
        </p:spPr>
        <p:txBody>
          <a:bodyPr wrap="none" rtlCol="0">
            <a:spAutoFit/>
          </a:bodyPr>
          <a:lstStyle/>
          <a:p>
            <a:r>
              <a:rPr lang="de-DE" dirty="0" err="1" smtClean="0">
                <a:solidFill>
                  <a:schemeClr val="bg1"/>
                </a:solidFill>
              </a:rPr>
              <a:t>miniCBM</a:t>
            </a:r>
            <a:endParaRPr lang="en-GB" dirty="0">
              <a:solidFill>
                <a:schemeClr val="bg1"/>
              </a:solidFill>
            </a:endParaRPr>
          </a:p>
        </p:txBody>
      </p:sp>
      <p:sp>
        <p:nvSpPr>
          <p:cNvPr id="11" name="Oval 10"/>
          <p:cNvSpPr/>
          <p:nvPr/>
        </p:nvSpPr>
        <p:spPr>
          <a:xfrm>
            <a:off x="11104771" y="5423450"/>
            <a:ext cx="182880" cy="192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1236741" y="5342154"/>
            <a:ext cx="551754" cy="369332"/>
          </a:xfrm>
          <a:prstGeom prst="rect">
            <a:avLst/>
          </a:prstGeom>
          <a:noFill/>
        </p:spPr>
        <p:txBody>
          <a:bodyPr wrap="none" rtlCol="0">
            <a:spAutoFit/>
          </a:bodyPr>
          <a:lstStyle/>
          <a:p>
            <a:r>
              <a:rPr lang="de-DE" dirty="0" smtClean="0"/>
              <a:t>R3B</a:t>
            </a:r>
            <a:endParaRPr lang="en-GB" dirty="0"/>
          </a:p>
        </p:txBody>
      </p:sp>
    </p:spTree>
    <p:extLst>
      <p:ext uri="{BB962C8B-B14F-4D97-AF65-F5344CB8AC3E}">
        <p14:creationId xmlns:p14="http://schemas.microsoft.com/office/powerpoint/2010/main" val="4271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HADES p+p@4.5 </a:t>
            </a:r>
            <a:r>
              <a:rPr lang="fr-FR" dirty="0" err="1" smtClean="0"/>
              <a:t>GeV</a:t>
            </a:r>
            <a:endParaRPr lang="fr-FR" dirty="0"/>
          </a:p>
        </p:txBody>
      </p:sp>
      <p:pic>
        <p:nvPicPr>
          <p:cNvPr id="5" name="Picture 10"/>
          <p:cNvPicPr>
            <a:picLocks noChangeAspect="1"/>
          </p:cNvPicPr>
          <p:nvPr/>
        </p:nvPicPr>
        <p:blipFill>
          <a:blip r:embed="rId3"/>
          <a:stretch/>
        </p:blipFill>
        <p:spPr bwMode="auto">
          <a:xfrm>
            <a:off x="9700632" y="2348654"/>
            <a:ext cx="1245982" cy="1660921"/>
          </a:xfrm>
          <a:prstGeom prst="rect">
            <a:avLst/>
          </a:prstGeom>
          <a:ln w="38100">
            <a:solidFill>
              <a:srgbClr val="4472C4"/>
            </a:solidFill>
          </a:ln>
        </p:spPr>
      </p:pic>
      <p:pic>
        <p:nvPicPr>
          <p:cNvPr id="6" name="Picture 12"/>
          <p:cNvPicPr>
            <a:picLocks noChangeAspect="1"/>
          </p:cNvPicPr>
          <p:nvPr/>
        </p:nvPicPr>
        <p:blipFill rotWithShape="1">
          <a:blip r:embed="rId4"/>
          <a:srcRect b="7148"/>
          <a:stretch/>
        </p:blipFill>
        <p:spPr bwMode="auto">
          <a:xfrm>
            <a:off x="9581975" y="4535861"/>
            <a:ext cx="1443813" cy="1734532"/>
          </a:xfrm>
          <a:prstGeom prst="rect">
            <a:avLst/>
          </a:prstGeom>
          <a:ln w="38100">
            <a:solidFill>
              <a:srgbClr val="ED7D31"/>
            </a:solidFill>
          </a:ln>
        </p:spPr>
      </p:pic>
      <p:sp>
        <p:nvSpPr>
          <p:cNvPr id="14" name="TextBox 7"/>
          <p:cNvSpPr>
            <a:spLocks/>
          </p:cNvSpPr>
          <p:nvPr/>
        </p:nvSpPr>
        <p:spPr bwMode="auto">
          <a:xfrm>
            <a:off x="9581975" y="1848768"/>
            <a:ext cx="1364639" cy="492443"/>
          </a:xfrm>
          <a:prstGeom prst="rect">
            <a:avLst/>
          </a:prstGeom>
          <a:noFill/>
        </p:spPr>
        <p:txBody>
          <a:bodyPr wrap="square" rtlCol="0">
            <a:spAutoFit/>
          </a:bodyPr>
          <a:lstStyle/>
          <a:p>
            <a:pPr algn="r">
              <a:defRPr/>
            </a:pPr>
            <a:r>
              <a:rPr lang="en-US" sz="1400" b="1" i="1" kern="0" dirty="0">
                <a:solidFill>
                  <a:srgbClr val="0070C0"/>
                </a:solidFill>
                <a:latin typeface="Arial Narrow" panose="020B0606020202030204" pitchFamily="34" charset="0"/>
                <a:cs typeface="Arial"/>
              </a:rPr>
              <a:t>Forward RPC</a:t>
            </a:r>
            <a:endParaRPr kern="0" dirty="0">
              <a:solidFill>
                <a:prstClr val="black"/>
              </a:solidFill>
              <a:latin typeface="Arial Narrow" panose="020B0606020202030204" pitchFamily="34" charset="0"/>
              <a:cs typeface="Arial"/>
            </a:endParaRPr>
          </a:p>
          <a:p>
            <a:pPr algn="r">
              <a:defRPr/>
            </a:pPr>
            <a:r>
              <a:rPr lang="en-US" sz="1200" i="1" kern="0" dirty="0">
                <a:solidFill>
                  <a:prstClr val="black"/>
                </a:solidFill>
                <a:latin typeface="Arial Narrow" panose="020B0606020202030204" pitchFamily="34" charset="0"/>
                <a:cs typeface="Arial"/>
              </a:rPr>
              <a:t>LIP </a:t>
            </a:r>
            <a:r>
              <a:rPr lang="en-US" sz="1200" i="1" kern="0" dirty="0" smtClean="0">
                <a:solidFill>
                  <a:prstClr val="black"/>
                </a:solidFill>
                <a:latin typeface="Arial Narrow" panose="020B0606020202030204" pitchFamily="34" charset="0"/>
                <a:cs typeface="Arial"/>
              </a:rPr>
              <a:t>Coimbra</a:t>
            </a:r>
            <a:endParaRPr kern="0" dirty="0">
              <a:solidFill>
                <a:prstClr val="black"/>
              </a:solidFill>
              <a:latin typeface="Arial Narrow" panose="020B0606020202030204" pitchFamily="34" charset="0"/>
              <a:cs typeface="Arial"/>
            </a:endParaRPr>
          </a:p>
        </p:txBody>
      </p:sp>
      <p:sp>
        <p:nvSpPr>
          <p:cNvPr id="15" name="TextBox 17"/>
          <p:cNvSpPr>
            <a:spLocks/>
          </p:cNvSpPr>
          <p:nvPr/>
        </p:nvSpPr>
        <p:spPr bwMode="auto">
          <a:xfrm>
            <a:off x="7157100" y="1813292"/>
            <a:ext cx="2052313" cy="492443"/>
          </a:xfrm>
          <a:prstGeom prst="rect">
            <a:avLst/>
          </a:prstGeom>
          <a:noFill/>
        </p:spPr>
        <p:txBody>
          <a:bodyPr wrap="square" rtlCol="0">
            <a:spAutoFit/>
          </a:bodyPr>
          <a:lstStyle/>
          <a:p>
            <a:pPr>
              <a:defRPr/>
            </a:pPr>
            <a:r>
              <a:rPr lang="en-US" sz="1400" b="1" i="1" kern="0" dirty="0">
                <a:solidFill>
                  <a:srgbClr val="70AD47">
                    <a:lumMod val="75000"/>
                  </a:srgbClr>
                </a:solidFill>
                <a:latin typeface="Arial Narrow" panose="020B0606020202030204" pitchFamily="34" charset="0"/>
                <a:cs typeface="Arial"/>
              </a:rPr>
              <a:t>STS2</a:t>
            </a:r>
            <a:endParaRPr kern="0" dirty="0">
              <a:solidFill>
                <a:prstClr val="black"/>
              </a:solidFill>
              <a:latin typeface="Arial Narrow" panose="020B0606020202030204" pitchFamily="34" charset="0"/>
              <a:cs typeface="Arial"/>
            </a:endParaRPr>
          </a:p>
          <a:p>
            <a:pPr>
              <a:defRPr/>
            </a:pPr>
            <a:r>
              <a:rPr lang="en-US" sz="1200" i="1" kern="0" dirty="0" err="1">
                <a:solidFill>
                  <a:prstClr val="black"/>
                </a:solidFill>
                <a:latin typeface="Arial Narrow" panose="020B0606020202030204" pitchFamily="34" charset="0"/>
                <a:cs typeface="Arial"/>
              </a:rPr>
              <a:t>Jagiellonian</a:t>
            </a:r>
            <a:r>
              <a:rPr lang="en-US" sz="1200" i="1" kern="0" dirty="0">
                <a:solidFill>
                  <a:prstClr val="black"/>
                </a:solidFill>
                <a:latin typeface="Arial Narrow" panose="020B0606020202030204" pitchFamily="34" charset="0"/>
                <a:cs typeface="Arial"/>
              </a:rPr>
              <a:t> Univ</a:t>
            </a:r>
            <a:r>
              <a:rPr lang="en-US" sz="1200" i="1" kern="0" dirty="0" smtClean="0">
                <a:solidFill>
                  <a:prstClr val="black"/>
                </a:solidFill>
                <a:latin typeface="Arial Narrow" panose="020B0606020202030204" pitchFamily="34" charset="0"/>
                <a:cs typeface="Arial"/>
              </a:rPr>
              <a:t>.</a:t>
            </a:r>
            <a:endParaRPr kern="0" dirty="0">
              <a:solidFill>
                <a:prstClr val="black"/>
              </a:solidFill>
              <a:latin typeface="Arial Narrow" panose="020B0606020202030204" pitchFamily="34" charset="0"/>
              <a:cs typeface="Arial"/>
            </a:endParaRPr>
          </a:p>
        </p:txBody>
      </p:sp>
      <p:sp>
        <p:nvSpPr>
          <p:cNvPr id="16" name="TextBox 18"/>
          <p:cNvSpPr>
            <a:spLocks/>
          </p:cNvSpPr>
          <p:nvPr/>
        </p:nvSpPr>
        <p:spPr bwMode="auto">
          <a:xfrm>
            <a:off x="7113857" y="4118518"/>
            <a:ext cx="1590871" cy="492443"/>
          </a:xfrm>
          <a:prstGeom prst="rect">
            <a:avLst/>
          </a:prstGeom>
          <a:noFill/>
        </p:spPr>
        <p:txBody>
          <a:bodyPr wrap="square" rtlCol="0">
            <a:spAutoFit/>
          </a:bodyPr>
          <a:lstStyle/>
          <a:p>
            <a:pPr>
              <a:defRPr/>
            </a:pPr>
            <a:r>
              <a:rPr lang="en-US" sz="1400" b="1" i="1" kern="0" dirty="0">
                <a:solidFill>
                  <a:srgbClr val="C00000"/>
                </a:solidFill>
                <a:latin typeface="Arial Narrow" panose="020B0606020202030204" pitchFamily="34" charset="0"/>
                <a:cs typeface="Arial"/>
              </a:rPr>
              <a:t>T0</a:t>
            </a:r>
            <a:endParaRPr kern="0" dirty="0">
              <a:solidFill>
                <a:prstClr val="black"/>
              </a:solidFill>
              <a:latin typeface="Arial Narrow" panose="020B0606020202030204" pitchFamily="34" charset="0"/>
              <a:cs typeface="Arial"/>
            </a:endParaRPr>
          </a:p>
          <a:p>
            <a:pPr>
              <a:defRPr/>
            </a:pPr>
            <a:r>
              <a:rPr lang="en-US" sz="1200" i="1" kern="0" dirty="0">
                <a:solidFill>
                  <a:prstClr val="black"/>
                </a:solidFill>
                <a:latin typeface="Arial Narrow" panose="020B0606020202030204" pitchFamily="34" charset="0"/>
                <a:cs typeface="Arial"/>
              </a:rPr>
              <a:t>GSI, TU </a:t>
            </a:r>
            <a:r>
              <a:rPr lang="en-US" sz="1200" i="1" kern="0" dirty="0" smtClean="0">
                <a:solidFill>
                  <a:prstClr val="black"/>
                </a:solidFill>
                <a:latin typeface="Arial Narrow" panose="020B0606020202030204" pitchFamily="34" charset="0"/>
                <a:cs typeface="Arial"/>
              </a:rPr>
              <a:t>Darmstadt</a:t>
            </a:r>
            <a:endParaRPr kern="0" dirty="0">
              <a:solidFill>
                <a:prstClr val="black"/>
              </a:solidFill>
              <a:latin typeface="Arial Narrow" panose="020B0606020202030204" pitchFamily="34" charset="0"/>
              <a:cs typeface="Arial"/>
            </a:endParaRPr>
          </a:p>
        </p:txBody>
      </p:sp>
      <p:sp>
        <p:nvSpPr>
          <p:cNvPr id="17" name="TextBox 19"/>
          <p:cNvSpPr>
            <a:spLocks/>
          </p:cNvSpPr>
          <p:nvPr/>
        </p:nvSpPr>
        <p:spPr bwMode="auto">
          <a:xfrm>
            <a:off x="8459535" y="1813291"/>
            <a:ext cx="1199499" cy="492443"/>
          </a:xfrm>
          <a:prstGeom prst="rect">
            <a:avLst/>
          </a:prstGeom>
          <a:noFill/>
        </p:spPr>
        <p:txBody>
          <a:bodyPr wrap="square" rtlCol="0">
            <a:spAutoFit/>
          </a:bodyPr>
          <a:lstStyle/>
          <a:p>
            <a:pPr>
              <a:defRPr/>
            </a:pPr>
            <a:r>
              <a:rPr lang="en-US" sz="1400" b="1" i="1" kern="0" dirty="0">
                <a:solidFill>
                  <a:srgbClr val="70AD47">
                    <a:lumMod val="75000"/>
                  </a:srgbClr>
                </a:solidFill>
                <a:latin typeface="Arial Narrow" panose="020B0606020202030204" pitchFamily="34" charset="0"/>
                <a:cs typeface="Arial"/>
              </a:rPr>
              <a:t>STS1</a:t>
            </a:r>
            <a:endParaRPr kern="0" dirty="0">
              <a:solidFill>
                <a:prstClr val="black"/>
              </a:solidFill>
              <a:latin typeface="Arial Narrow" panose="020B0606020202030204" pitchFamily="34" charset="0"/>
              <a:cs typeface="Arial"/>
            </a:endParaRPr>
          </a:p>
          <a:p>
            <a:pPr>
              <a:defRPr/>
            </a:pPr>
            <a:r>
              <a:rPr lang="en-US" sz="1200" i="1" kern="0" dirty="0" err="1">
                <a:solidFill>
                  <a:prstClr val="black"/>
                </a:solidFill>
                <a:latin typeface="Arial Narrow" panose="020B0606020202030204" pitchFamily="34" charset="0"/>
                <a:cs typeface="Arial"/>
              </a:rPr>
              <a:t>TransFAIR</a:t>
            </a:r>
            <a:r>
              <a:rPr lang="en-US" sz="1200" i="1" kern="0" dirty="0">
                <a:solidFill>
                  <a:prstClr val="black"/>
                </a:solidFill>
                <a:latin typeface="Arial Narrow" panose="020B0606020202030204" pitchFamily="34" charset="0"/>
                <a:cs typeface="Arial"/>
              </a:rPr>
              <a:t>, </a:t>
            </a:r>
            <a:r>
              <a:rPr lang="en-US" sz="1200" i="1" kern="0" dirty="0" smtClean="0">
                <a:solidFill>
                  <a:prstClr val="black"/>
                </a:solidFill>
                <a:latin typeface="Arial Narrow" panose="020B0606020202030204" pitchFamily="34" charset="0"/>
                <a:cs typeface="Arial"/>
              </a:rPr>
              <a:t>Jülich</a:t>
            </a:r>
            <a:endParaRPr lang="en-US" sz="1200" i="1" kern="0" dirty="0">
              <a:solidFill>
                <a:prstClr val="black"/>
              </a:solidFill>
              <a:latin typeface="Arial Narrow" panose="020B0606020202030204" pitchFamily="34" charset="0"/>
              <a:cs typeface="Arial"/>
            </a:endParaRPr>
          </a:p>
        </p:txBody>
      </p:sp>
      <p:sp>
        <p:nvSpPr>
          <p:cNvPr id="18" name="TextBox 20"/>
          <p:cNvSpPr>
            <a:spLocks/>
          </p:cNvSpPr>
          <p:nvPr/>
        </p:nvSpPr>
        <p:spPr bwMode="auto">
          <a:xfrm>
            <a:off x="9454834" y="4050513"/>
            <a:ext cx="2086016" cy="492443"/>
          </a:xfrm>
          <a:prstGeom prst="rect">
            <a:avLst/>
          </a:prstGeom>
          <a:noFill/>
        </p:spPr>
        <p:txBody>
          <a:bodyPr wrap="square" rtlCol="0">
            <a:spAutoFit/>
          </a:bodyPr>
          <a:lstStyle/>
          <a:p>
            <a:pPr>
              <a:defRPr/>
            </a:pPr>
            <a:r>
              <a:rPr lang="en-US" sz="1400" b="1" i="1" kern="0" dirty="0" err="1">
                <a:solidFill>
                  <a:srgbClr val="ED7D31"/>
                </a:solidFill>
                <a:latin typeface="Arial Narrow" panose="020B0606020202030204" pitchFamily="34" charset="0"/>
                <a:cs typeface="Arial"/>
              </a:rPr>
              <a:t>iTOF</a:t>
            </a:r>
            <a:endParaRPr kern="0" dirty="0">
              <a:solidFill>
                <a:prstClr val="black"/>
              </a:solidFill>
              <a:latin typeface="Arial Narrow" panose="020B0606020202030204" pitchFamily="34" charset="0"/>
              <a:cs typeface="Arial"/>
            </a:endParaRPr>
          </a:p>
          <a:p>
            <a:pPr>
              <a:defRPr/>
            </a:pPr>
            <a:r>
              <a:rPr lang="en-US" sz="1200" i="1" kern="0" dirty="0" err="1">
                <a:solidFill>
                  <a:prstClr val="black"/>
                </a:solidFill>
                <a:latin typeface="Arial Narrow" panose="020B0606020202030204" pitchFamily="34" charset="0"/>
                <a:cs typeface="Arial"/>
              </a:rPr>
              <a:t>TransFAIR</a:t>
            </a:r>
            <a:r>
              <a:rPr lang="en-US" sz="1200" i="1" kern="0" dirty="0">
                <a:solidFill>
                  <a:prstClr val="black"/>
                </a:solidFill>
                <a:latin typeface="Arial Narrow" panose="020B0606020202030204" pitchFamily="34" charset="0"/>
                <a:cs typeface="Arial"/>
              </a:rPr>
              <a:t>, </a:t>
            </a:r>
            <a:r>
              <a:rPr lang="en-US" sz="1200" i="1" kern="0" dirty="0" smtClean="0">
                <a:solidFill>
                  <a:prstClr val="black"/>
                </a:solidFill>
                <a:latin typeface="Arial Narrow" panose="020B0606020202030204" pitchFamily="34" charset="0"/>
                <a:cs typeface="Arial"/>
              </a:rPr>
              <a:t>Jülich</a:t>
            </a:r>
            <a:endParaRPr kern="0" dirty="0">
              <a:solidFill>
                <a:prstClr val="black"/>
              </a:solidFill>
              <a:latin typeface="Arial Narrow" panose="020B0606020202030204" pitchFamily="34" charset="0"/>
              <a:cs typeface="Arial"/>
            </a:endParaRPr>
          </a:p>
        </p:txBody>
      </p:sp>
      <p:sp>
        <p:nvSpPr>
          <p:cNvPr id="21" name="Rectangle 20"/>
          <p:cNvSpPr/>
          <p:nvPr/>
        </p:nvSpPr>
        <p:spPr>
          <a:xfrm>
            <a:off x="737984" y="1965273"/>
            <a:ext cx="5863565" cy="1754326"/>
          </a:xfrm>
          <a:prstGeom prst="rect">
            <a:avLst/>
          </a:prstGeom>
        </p:spPr>
        <p:txBody>
          <a:bodyPr wrap="square">
            <a:spAutoFit/>
          </a:bodyPr>
          <a:lstStyle/>
          <a:p>
            <a:r>
              <a:rPr lang="de-DE" b="1" dirty="0" err="1" smtClean="0">
                <a:solidFill>
                  <a:srgbClr val="002060"/>
                </a:solidFill>
              </a:rPr>
              <a:t>Production</a:t>
            </a:r>
            <a:r>
              <a:rPr lang="de-DE" b="1" dirty="0" smtClean="0">
                <a:solidFill>
                  <a:srgbClr val="002060"/>
                </a:solidFill>
              </a:rPr>
              <a:t> </a:t>
            </a:r>
            <a:r>
              <a:rPr lang="de-DE" b="1" dirty="0" err="1" smtClean="0">
                <a:solidFill>
                  <a:srgbClr val="002060"/>
                </a:solidFill>
              </a:rPr>
              <a:t>and</a:t>
            </a:r>
            <a:r>
              <a:rPr lang="de-DE" b="1" dirty="0" smtClean="0">
                <a:solidFill>
                  <a:srgbClr val="002060"/>
                </a:solidFill>
              </a:rPr>
              <a:t> </a:t>
            </a:r>
            <a:r>
              <a:rPr lang="de-DE" b="1" dirty="0" err="1" smtClean="0">
                <a:solidFill>
                  <a:srgbClr val="002060"/>
                </a:solidFill>
              </a:rPr>
              <a:t>decay</a:t>
            </a:r>
            <a:r>
              <a:rPr lang="de-DE" b="1" dirty="0" smtClean="0">
                <a:solidFill>
                  <a:srgbClr val="002060"/>
                </a:solidFill>
              </a:rPr>
              <a:t> </a:t>
            </a:r>
            <a:r>
              <a:rPr lang="de-DE" b="1" dirty="0" err="1" smtClean="0">
                <a:solidFill>
                  <a:srgbClr val="002060"/>
                </a:solidFill>
              </a:rPr>
              <a:t>of</a:t>
            </a:r>
            <a:r>
              <a:rPr lang="de-DE" b="1" dirty="0" smtClean="0">
                <a:solidFill>
                  <a:srgbClr val="002060"/>
                </a:solidFill>
              </a:rPr>
              <a:t> </a:t>
            </a:r>
            <a:r>
              <a:rPr lang="de-DE" b="1" dirty="0" err="1" smtClean="0">
                <a:solidFill>
                  <a:srgbClr val="002060"/>
                </a:solidFill>
              </a:rPr>
              <a:t>strange</a:t>
            </a:r>
            <a:r>
              <a:rPr lang="de-DE" b="1" dirty="0" smtClean="0">
                <a:solidFill>
                  <a:srgbClr val="002060"/>
                </a:solidFill>
              </a:rPr>
              <a:t> </a:t>
            </a:r>
            <a:r>
              <a:rPr lang="de-DE" b="1" dirty="0" err="1" smtClean="0">
                <a:solidFill>
                  <a:srgbClr val="002060"/>
                </a:solidFill>
              </a:rPr>
              <a:t>resonances</a:t>
            </a:r>
            <a:r>
              <a:rPr lang="de-DE" b="1" dirty="0" smtClean="0">
                <a:solidFill>
                  <a:srgbClr val="002060"/>
                </a:solidFill>
              </a:rPr>
              <a:t>: </a:t>
            </a:r>
            <a:r>
              <a:rPr lang="de-DE" dirty="0" err="1" smtClean="0"/>
              <a:t>eTFF‘s</a:t>
            </a:r>
            <a:r>
              <a:rPr lang="de-DE" dirty="0" smtClean="0"/>
              <a:t> </a:t>
            </a:r>
            <a:r>
              <a:rPr lang="el-GR" dirty="0" smtClean="0"/>
              <a:t>Λ</a:t>
            </a:r>
            <a:r>
              <a:rPr lang="de-DE" dirty="0" smtClean="0"/>
              <a:t>, </a:t>
            </a:r>
            <a:r>
              <a:rPr lang="el-GR" dirty="0" smtClean="0"/>
              <a:t>Σ</a:t>
            </a:r>
            <a:endParaRPr lang="de-DE" dirty="0" smtClean="0">
              <a:latin typeface="Arial Narrow" panose="020B0606020202030204" pitchFamily="34" charset="0"/>
            </a:endParaRPr>
          </a:p>
          <a:p>
            <a:r>
              <a:rPr lang="en-DE" dirty="0" smtClean="0">
                <a:latin typeface="Arial Narrow" panose="020B0606020202030204" pitchFamily="34" charset="0"/>
              </a:rPr>
              <a:t>PANDA </a:t>
            </a:r>
            <a:r>
              <a:rPr lang="en-DE" dirty="0">
                <a:latin typeface="Arial Narrow" panose="020B0606020202030204" pitchFamily="34" charset="0"/>
              </a:rPr>
              <a:t>Forward Tracker </a:t>
            </a:r>
            <a:r>
              <a:rPr lang="de-DE" dirty="0" smtClean="0">
                <a:latin typeface="Arial Narrow" panose="020B0606020202030204" pitchFamily="34" charset="0"/>
                <a:sym typeface="Wingdings" panose="05000000000000000000" pitchFamily="2" charset="2"/>
              </a:rPr>
              <a:t></a:t>
            </a:r>
            <a:r>
              <a:rPr lang="en-DE" dirty="0" smtClean="0">
                <a:latin typeface="Arial Narrow" panose="020B0606020202030204" pitchFamily="34" charset="0"/>
              </a:rPr>
              <a:t>HADES S</a:t>
            </a:r>
            <a:r>
              <a:rPr lang="de-DE" dirty="0" err="1" smtClean="0">
                <a:latin typeface="Arial Narrow" panose="020B0606020202030204" pitchFamily="34" charset="0"/>
              </a:rPr>
              <a:t>traw</a:t>
            </a:r>
            <a:r>
              <a:rPr lang="de-DE" dirty="0" smtClean="0">
                <a:latin typeface="Arial Narrow" panose="020B0606020202030204" pitchFamily="34" charset="0"/>
              </a:rPr>
              <a:t> </a:t>
            </a:r>
            <a:r>
              <a:rPr lang="de-DE" dirty="0" err="1" smtClean="0">
                <a:latin typeface="Arial Narrow" panose="020B0606020202030204" pitchFamily="34" charset="0"/>
              </a:rPr>
              <a:t>tube</a:t>
            </a:r>
            <a:r>
              <a:rPr lang="de-DE" dirty="0" smtClean="0">
                <a:latin typeface="Arial Narrow" panose="020B0606020202030204" pitchFamily="34" charset="0"/>
              </a:rPr>
              <a:t> </a:t>
            </a:r>
            <a:r>
              <a:rPr lang="de-DE" dirty="0" err="1" smtClean="0">
                <a:latin typeface="Arial Narrow" panose="020B0606020202030204" pitchFamily="34" charset="0"/>
              </a:rPr>
              <a:t>tracker</a:t>
            </a:r>
            <a:r>
              <a:rPr lang="de-DE" dirty="0" smtClean="0">
                <a:latin typeface="Arial Narrow" panose="020B0606020202030204" pitchFamily="34" charset="0"/>
              </a:rPr>
              <a:t> </a:t>
            </a:r>
            <a:r>
              <a:rPr lang="en-DE" dirty="0" smtClean="0">
                <a:latin typeface="Arial Narrow" panose="020B0606020202030204" pitchFamily="34" charset="0"/>
              </a:rPr>
              <a:t> </a:t>
            </a:r>
            <a:r>
              <a:rPr lang="en-DE" dirty="0">
                <a:latin typeface="Arial Narrow" panose="020B0606020202030204" pitchFamily="34" charset="0"/>
              </a:rPr>
              <a:t>for improved </a:t>
            </a:r>
            <a:r>
              <a:rPr lang="en-DE" b="1" dirty="0">
                <a:solidFill>
                  <a:srgbClr val="EAA34F"/>
                </a:solidFill>
                <a:latin typeface="Arial Narrow" panose="020B0606020202030204" pitchFamily="34" charset="0"/>
              </a:rPr>
              <a:t>HYPERON </a:t>
            </a:r>
            <a:r>
              <a:rPr lang="en-DE" dirty="0" smtClean="0">
                <a:latin typeface="Arial Narrow" panose="020B0606020202030204" pitchFamily="34" charset="0"/>
              </a:rPr>
              <a:t>acceptance</a:t>
            </a:r>
            <a:r>
              <a:rPr lang="de-DE" dirty="0" smtClean="0">
                <a:latin typeface="Arial Narrow" panose="020B0606020202030204" pitchFamily="34" charset="0"/>
              </a:rPr>
              <a:t> in </a:t>
            </a:r>
            <a:r>
              <a:rPr lang="de-DE" dirty="0" err="1" smtClean="0">
                <a:latin typeface="Arial Narrow" panose="020B0606020202030204" pitchFamily="34" charset="0"/>
              </a:rPr>
              <a:t>forward</a:t>
            </a:r>
            <a:r>
              <a:rPr lang="de-DE" dirty="0" smtClean="0">
                <a:latin typeface="Arial Narrow" panose="020B0606020202030204" pitchFamily="34" charset="0"/>
              </a:rPr>
              <a:t> </a:t>
            </a:r>
            <a:r>
              <a:rPr lang="de-DE" dirty="0" err="1" smtClean="0">
                <a:latin typeface="Arial Narrow" panose="020B0606020202030204" pitchFamily="34" charset="0"/>
              </a:rPr>
              <a:t>direction</a:t>
            </a:r>
            <a:r>
              <a:rPr lang="en-DE" dirty="0" smtClean="0">
                <a:latin typeface="Arial Narrow" panose="020B0606020202030204" pitchFamily="34" charset="0"/>
              </a:rPr>
              <a:t>  </a:t>
            </a:r>
            <a:endParaRPr lang="de-DE" dirty="0">
              <a:latin typeface="Arial Narrow" panose="020B0606020202030204" pitchFamily="34" charset="0"/>
            </a:endParaRPr>
          </a:p>
          <a:p>
            <a:pPr marL="285750" indent="-285750">
              <a:buClr>
                <a:srgbClr val="FFC000"/>
              </a:buClr>
              <a:buFont typeface="Wingdings" panose="05000000000000000000" pitchFamily="2" charset="2"/>
              <a:buChar char="§"/>
            </a:pPr>
            <a:r>
              <a:rPr lang="de-DE" dirty="0" err="1" smtClean="0">
                <a:latin typeface="Arial Narrow" panose="020B0606020202030204" pitchFamily="34" charset="0"/>
              </a:rPr>
              <a:t>Complete</a:t>
            </a:r>
            <a:r>
              <a:rPr lang="de-DE" dirty="0" smtClean="0">
                <a:latin typeface="Arial Narrow" panose="020B0606020202030204" pitchFamily="34" charset="0"/>
              </a:rPr>
              <a:t> </a:t>
            </a:r>
            <a:r>
              <a:rPr lang="de-DE" dirty="0" err="1" smtClean="0">
                <a:latin typeface="Arial Narrow" panose="020B0606020202030204" pitchFamily="34" charset="0"/>
              </a:rPr>
              <a:t>installation</a:t>
            </a:r>
            <a:r>
              <a:rPr lang="de-DE" dirty="0" smtClean="0">
                <a:latin typeface="Arial Narrow" panose="020B0606020202030204" pitchFamily="34" charset="0"/>
              </a:rPr>
              <a:t> in Nov. 2021 </a:t>
            </a:r>
            <a:r>
              <a:rPr lang="de-DE" dirty="0" err="1" smtClean="0">
                <a:latin typeface="Arial Narrow" panose="020B0606020202030204" pitchFamily="34" charset="0"/>
              </a:rPr>
              <a:t>for</a:t>
            </a:r>
            <a:r>
              <a:rPr lang="de-DE" dirty="0" smtClean="0">
                <a:latin typeface="Arial Narrow" panose="020B0606020202030204" pitchFamily="34" charset="0"/>
              </a:rPr>
              <a:t> beam time 2022</a:t>
            </a:r>
          </a:p>
          <a:p>
            <a:pPr marL="285750" indent="-285750">
              <a:buClr>
                <a:srgbClr val="FFC000"/>
              </a:buClr>
              <a:buFont typeface="Wingdings" panose="05000000000000000000" pitchFamily="2" charset="2"/>
              <a:buChar char="§"/>
            </a:pPr>
            <a:r>
              <a:rPr lang="de-DE" dirty="0" err="1" smtClean="0">
                <a:latin typeface="Arial Narrow" panose="020B0606020202030204" pitchFamily="34" charset="0"/>
              </a:rPr>
              <a:t>Collected</a:t>
            </a:r>
            <a:r>
              <a:rPr lang="de-DE" dirty="0" smtClean="0">
                <a:latin typeface="Arial Narrow" panose="020B0606020202030204" pitchFamily="34" charset="0"/>
              </a:rPr>
              <a:t> </a:t>
            </a:r>
            <a:r>
              <a:rPr lang="de-DE" dirty="0" err="1" smtClean="0">
                <a:latin typeface="Arial Narrow" panose="020B0606020202030204" pitchFamily="34" charset="0"/>
              </a:rPr>
              <a:t>statistics</a:t>
            </a:r>
            <a:r>
              <a:rPr lang="de-DE" dirty="0" smtClean="0">
                <a:latin typeface="Arial Narrow" panose="020B0606020202030204" pitchFamily="34" charset="0"/>
              </a:rPr>
              <a:t> </a:t>
            </a:r>
            <a:r>
              <a:rPr lang="de-DE" dirty="0" err="1" smtClean="0">
                <a:latin typeface="Arial Narrow" panose="020B0606020202030204" pitchFamily="34" charset="0"/>
              </a:rPr>
              <a:t>might</a:t>
            </a:r>
            <a:r>
              <a:rPr lang="de-DE" dirty="0" smtClean="0">
                <a:latin typeface="Arial Narrow" panose="020B0606020202030204" pitchFamily="34" charset="0"/>
              </a:rPr>
              <a:t> not </a:t>
            </a:r>
            <a:r>
              <a:rPr lang="de-DE" dirty="0" err="1" smtClean="0">
                <a:latin typeface="Arial Narrow" panose="020B0606020202030204" pitchFamily="34" charset="0"/>
              </a:rPr>
              <a:t>be</a:t>
            </a:r>
            <a:r>
              <a:rPr lang="de-DE" dirty="0" smtClean="0">
                <a:latin typeface="Arial Narrow" panose="020B0606020202030204" pitchFamily="34" charset="0"/>
              </a:rPr>
              <a:t> </a:t>
            </a:r>
            <a:r>
              <a:rPr lang="de-DE" dirty="0" err="1" smtClean="0">
                <a:latin typeface="Arial Narrow" panose="020B0606020202030204" pitchFamily="34" charset="0"/>
              </a:rPr>
              <a:t>sufficient</a:t>
            </a:r>
            <a:r>
              <a:rPr lang="de-DE" dirty="0" smtClean="0">
                <a:latin typeface="Arial Narrow" panose="020B0606020202030204" pitchFamily="34" charset="0"/>
              </a:rPr>
              <a:t> </a:t>
            </a:r>
            <a:r>
              <a:rPr lang="de-DE" dirty="0" err="1" smtClean="0">
                <a:latin typeface="Arial Narrow" panose="020B0606020202030204" pitchFamily="34" charset="0"/>
              </a:rPr>
              <a:t>for</a:t>
            </a:r>
            <a:r>
              <a:rPr lang="de-DE" dirty="0" smtClean="0">
                <a:latin typeface="Arial Narrow" panose="020B0606020202030204" pitchFamily="34" charset="0"/>
              </a:rPr>
              <a:t> all </a:t>
            </a:r>
            <a:r>
              <a:rPr lang="de-DE" dirty="0" err="1" smtClean="0">
                <a:latin typeface="Arial Narrow" panose="020B0606020202030204" pitchFamily="34" charset="0"/>
              </a:rPr>
              <a:t>anticipated</a:t>
            </a:r>
            <a:r>
              <a:rPr lang="de-DE" dirty="0" smtClean="0">
                <a:latin typeface="Arial Narrow" panose="020B0606020202030204" pitchFamily="34" charset="0"/>
              </a:rPr>
              <a:t> </a:t>
            </a:r>
            <a:r>
              <a:rPr lang="de-DE" dirty="0" err="1" smtClean="0">
                <a:latin typeface="Arial Narrow" panose="020B0606020202030204" pitchFamily="34" charset="0"/>
              </a:rPr>
              <a:t>physics</a:t>
            </a:r>
            <a:r>
              <a:rPr lang="de-DE" dirty="0" smtClean="0">
                <a:latin typeface="Arial Narrow" panose="020B0606020202030204" pitchFamily="34" charset="0"/>
              </a:rPr>
              <a:t> </a:t>
            </a:r>
            <a:r>
              <a:rPr lang="de-DE" dirty="0" err="1" smtClean="0">
                <a:latin typeface="Arial Narrow" panose="020B0606020202030204" pitchFamily="34" charset="0"/>
              </a:rPr>
              <a:t>goals</a:t>
            </a:r>
            <a:endParaRPr lang="de-DE" dirty="0">
              <a:latin typeface="Arial Narrow" panose="020B0606020202030204" pitchFamily="34" charset="0"/>
            </a:endParaRPr>
          </a:p>
        </p:txBody>
      </p:sp>
      <p:pic>
        <p:nvPicPr>
          <p:cNvPr id="25" name="Picture 3">
            <a:extLst>
              <a:ext uri="{FF2B5EF4-FFF2-40B4-BE49-F238E27FC236}">
                <a16:creationId xmlns:a16="http://schemas.microsoft.com/office/drawing/2014/main" id="{1865D81F-75C5-1643-92CA-D5A10170F040}"/>
              </a:ext>
            </a:extLst>
          </p:cNvPr>
          <p:cNvPicPr>
            <a:picLocks noChangeAspect="1"/>
          </p:cNvPicPr>
          <p:nvPr/>
        </p:nvPicPr>
        <p:blipFill>
          <a:blip r:embed="rId5"/>
          <a:stretch>
            <a:fillRect/>
          </a:stretch>
        </p:blipFill>
        <p:spPr>
          <a:xfrm>
            <a:off x="7246876" y="2334786"/>
            <a:ext cx="2234944" cy="1679063"/>
          </a:xfrm>
          <a:prstGeom prst="rect">
            <a:avLst/>
          </a:prstGeom>
          <a:solidFill>
            <a:schemeClr val="accent4">
              <a:lumMod val="75000"/>
            </a:schemeClr>
          </a:solidFill>
          <a:ln w="38100">
            <a:solidFill>
              <a:schemeClr val="accent4">
                <a:lumMod val="75000"/>
              </a:schemeClr>
            </a:solidFill>
          </a:ln>
        </p:spPr>
      </p:pic>
      <p:pic>
        <p:nvPicPr>
          <p:cNvPr id="27" name="Picture 4"/>
          <p:cNvPicPr>
            <a:picLocks noChangeAspect="1"/>
          </p:cNvPicPr>
          <p:nvPr/>
        </p:nvPicPr>
        <p:blipFill>
          <a:blip r:embed="rId6"/>
          <a:srcRect l="12475" t="29375" r="15519" b="23188"/>
          <a:stretch/>
        </p:blipFill>
        <p:spPr bwMode="auto">
          <a:xfrm>
            <a:off x="7246876" y="4591911"/>
            <a:ext cx="1909813" cy="1677533"/>
          </a:xfrm>
          <a:prstGeom prst="rect">
            <a:avLst/>
          </a:prstGeom>
          <a:ln w="38100">
            <a:solidFill>
              <a:srgbClr val="CF3E3E"/>
            </a:solidFill>
          </a:ln>
        </p:spPr>
      </p:pic>
      <p:pic>
        <p:nvPicPr>
          <p:cNvPr id="24" name="Picture 13">
            <a:extLst>
              <a:ext uri="{FF2B5EF4-FFF2-40B4-BE49-F238E27FC236}">
                <a16:creationId xmlns:a16="http://schemas.microsoft.com/office/drawing/2014/main" id="{C17EA409-11D1-ED4A-BD65-924922179F95}"/>
              </a:ext>
            </a:extLst>
          </p:cNvPr>
          <p:cNvPicPr>
            <a:picLocks noChangeAspect="1"/>
          </p:cNvPicPr>
          <p:nvPr/>
        </p:nvPicPr>
        <p:blipFill>
          <a:blip r:embed="rId7"/>
          <a:stretch>
            <a:fillRect/>
          </a:stretch>
        </p:blipFill>
        <p:spPr>
          <a:xfrm>
            <a:off x="6723770" y="2643811"/>
            <a:ext cx="4671027" cy="2904916"/>
          </a:xfrm>
          <a:prstGeom prst="rect">
            <a:avLst/>
          </a:prstGeom>
        </p:spPr>
      </p:pic>
      <p:pic>
        <p:nvPicPr>
          <p:cNvPr id="28" name="Picture 27"/>
          <p:cNvPicPr>
            <a:picLocks noChangeAspect="1"/>
          </p:cNvPicPr>
          <p:nvPr/>
        </p:nvPicPr>
        <p:blipFill>
          <a:blip r:embed="rId8"/>
          <a:stretch/>
        </p:blipFill>
        <p:spPr bwMode="auto">
          <a:xfrm>
            <a:off x="3295241" y="3795586"/>
            <a:ext cx="3672563" cy="2662363"/>
          </a:xfrm>
          <a:prstGeom prst="rect">
            <a:avLst/>
          </a:prstGeom>
        </p:spPr>
      </p:pic>
      <p:pic>
        <p:nvPicPr>
          <p:cNvPr id="29" name="Picture 28"/>
          <p:cNvPicPr>
            <a:picLocks noChangeAspect="1"/>
          </p:cNvPicPr>
          <p:nvPr/>
        </p:nvPicPr>
        <p:blipFill>
          <a:blip r:embed="rId9"/>
          <a:srcRect t="9601" r="51204" b="909"/>
          <a:stretch/>
        </p:blipFill>
        <p:spPr bwMode="auto">
          <a:xfrm>
            <a:off x="785727" y="3900361"/>
            <a:ext cx="2566449" cy="2321932"/>
          </a:xfrm>
          <a:prstGeom prst="rect">
            <a:avLst/>
          </a:prstGeom>
        </p:spPr>
      </p:pic>
      <p:sp>
        <p:nvSpPr>
          <p:cNvPr id="30" name="TextBox 18"/>
          <p:cNvSpPr>
            <a:spLocks/>
          </p:cNvSpPr>
          <p:nvPr/>
        </p:nvSpPr>
        <p:spPr bwMode="auto">
          <a:xfrm>
            <a:off x="4077398" y="5520443"/>
            <a:ext cx="1083692" cy="415119"/>
          </a:xfrm>
          <a:prstGeom prst="rect">
            <a:avLst/>
          </a:prstGeom>
          <a:solidFill>
            <a:schemeClr val="accent1"/>
          </a:solidFill>
        </p:spPr>
        <p:txBody>
          <a:bodyPr wrap="squar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sz="1000" dirty="0" err="1">
                <a:solidFill>
                  <a:schemeClr val="bg1"/>
                </a:solidFill>
              </a:rPr>
              <a:t>dielectrons</a:t>
            </a:r>
            <a:endParaRPr lang="de-DE" sz="1000" dirty="0">
              <a:solidFill>
                <a:schemeClr val="bg1"/>
              </a:solidFill>
            </a:endParaRPr>
          </a:p>
          <a:p>
            <a:pPr>
              <a:defRPr/>
            </a:pPr>
            <a:r>
              <a:rPr lang="de-DE" sz="1000" dirty="0" smtClean="0">
                <a:solidFill>
                  <a:schemeClr val="bg1"/>
                </a:solidFill>
              </a:rPr>
              <a:t>invariant </a:t>
            </a:r>
            <a:r>
              <a:rPr lang="de-DE" sz="1000" dirty="0" err="1" smtClean="0">
                <a:solidFill>
                  <a:schemeClr val="bg1"/>
                </a:solidFill>
              </a:rPr>
              <a:t>mass</a:t>
            </a:r>
            <a:r>
              <a:rPr lang="de-DE" sz="1000" dirty="0" smtClean="0">
                <a:solidFill>
                  <a:schemeClr val="bg1"/>
                </a:solidFill>
              </a:rPr>
              <a:t> </a:t>
            </a:r>
            <a:endParaRPr sz="1000" dirty="0">
              <a:solidFill>
                <a:schemeClr val="bg1"/>
              </a:solidFill>
            </a:endParaRPr>
          </a:p>
        </p:txBody>
      </p:sp>
      <p:sp>
        <p:nvSpPr>
          <p:cNvPr id="31" name="TextBox 19"/>
          <p:cNvSpPr>
            <a:spLocks/>
          </p:cNvSpPr>
          <p:nvPr/>
        </p:nvSpPr>
        <p:spPr bwMode="auto">
          <a:xfrm>
            <a:off x="3147198" y="3572927"/>
            <a:ext cx="691215" cy="369332"/>
          </a:xfrm>
          <a:prstGeom prst="rect">
            <a:avLst/>
          </a:prstGeom>
          <a:noFill/>
        </p:spPr>
        <p:txBody>
          <a:bodyPr wrap="non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dirty="0">
                <a:solidFill>
                  <a:srgbClr val="FFC000"/>
                </a:solidFill>
                <a:latin typeface="Arial Narrow" panose="020B0606020202030204" pitchFamily="34" charset="0"/>
              </a:rPr>
              <a:t>online</a:t>
            </a:r>
            <a:endParaRPr dirty="0">
              <a:latin typeface="Arial Narrow" panose="020B0606020202030204" pitchFamily="34" charset="0"/>
            </a:endParaRPr>
          </a:p>
        </p:txBody>
      </p:sp>
      <p:sp>
        <p:nvSpPr>
          <p:cNvPr id="32" name="TextBox 31"/>
          <p:cNvSpPr txBox="1"/>
          <p:nvPr/>
        </p:nvSpPr>
        <p:spPr>
          <a:xfrm>
            <a:off x="2211939" y="5516402"/>
            <a:ext cx="828421" cy="400110"/>
          </a:xfrm>
          <a:prstGeom prst="rect">
            <a:avLst/>
          </a:prstGeom>
          <a:solidFill>
            <a:schemeClr val="accent1"/>
          </a:solidFill>
        </p:spPr>
        <p:txBody>
          <a:bodyPr vert="horz" wrap="square" lIns="91440" tIns="45720" rIns="91440" bIns="45720" rtlCol="0" anchor="t">
            <a:spAutoFit/>
          </a:bodyPr>
          <a:lstStyle/>
          <a:p>
            <a:pPr algn="l"/>
            <a:r>
              <a:rPr lang="de-DE" sz="1000" dirty="0">
                <a:solidFill>
                  <a:schemeClr val="bg1"/>
                </a:solidFill>
              </a:rPr>
              <a:t>Λ invariant </a:t>
            </a:r>
            <a:r>
              <a:rPr lang="de-DE" sz="1000" dirty="0" err="1">
                <a:solidFill>
                  <a:schemeClr val="bg1"/>
                </a:solidFill>
              </a:rPr>
              <a:t>mass</a:t>
            </a:r>
            <a:r>
              <a:rPr lang="de-DE" sz="1000" dirty="0">
                <a:solidFill>
                  <a:schemeClr val="bg1"/>
                </a:solidFill>
              </a:rPr>
              <a:t> </a:t>
            </a:r>
          </a:p>
        </p:txBody>
      </p:sp>
      <p:sp>
        <p:nvSpPr>
          <p:cNvPr id="33" name="TextBox 32"/>
          <p:cNvSpPr txBox="1"/>
          <p:nvPr/>
        </p:nvSpPr>
        <p:spPr>
          <a:xfrm>
            <a:off x="5372252" y="2300311"/>
            <a:ext cx="629052" cy="246221"/>
          </a:xfrm>
          <a:prstGeom prst="rect">
            <a:avLst/>
          </a:prstGeom>
        </p:spPr>
        <p:txBody>
          <a:bodyPr vert="horz" wrap="square" lIns="91440" tIns="45720" rIns="91440" bIns="45720" rtlCol="0" anchor="t">
            <a:spAutoFit/>
          </a:bodyPr>
          <a:lstStyle/>
          <a:p>
            <a:pPr algn="l"/>
            <a:r>
              <a:rPr lang="de-DE" sz="1000" dirty="0" smtClean="0"/>
              <a:t>p</a:t>
            </a:r>
            <a:r>
              <a:rPr lang="el-GR" sz="1000" dirty="0" smtClean="0"/>
              <a:t>π</a:t>
            </a:r>
            <a:r>
              <a:rPr lang="de-DE" sz="1000" baseline="30000" dirty="0" smtClean="0"/>
              <a:t>-</a:t>
            </a:r>
          </a:p>
        </p:txBody>
      </p:sp>
    </p:spTree>
    <p:extLst>
      <p:ext uri="{BB962C8B-B14F-4D97-AF65-F5344CB8AC3E}">
        <p14:creationId xmlns:p14="http://schemas.microsoft.com/office/powerpoint/2010/main" val="11764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16" fill="hold" nodeType="clickEffect">
                                  <p:stCondLst>
                                    <p:cond delay="0"/>
                                  </p:stCondLst>
                                  <p:childTnLst>
                                    <p:animEffect transition="out" filter="circle(in)">
                                      <p:cBhvr>
                                        <p:cTn id="6" dur="1000"/>
                                        <p:tgtEl>
                                          <p:spTgt spid="24"/>
                                        </p:tgtEl>
                                      </p:cBhvr>
                                    </p:animEffect>
                                    <p:set>
                                      <p:cBhvr>
                                        <p:cTn id="7" dur="1" fill="hold">
                                          <p:stCondLst>
                                            <p:cond delay="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WASA@FRS</a:t>
            </a:r>
            <a:endParaRPr lang="en-GB" dirty="0"/>
          </a:p>
        </p:txBody>
      </p:sp>
      <p:pic>
        <p:nvPicPr>
          <p:cNvPr id="10" name="Grafik 3"/>
          <p:cNvPicPr>
            <a:picLocks noChangeAspect="1"/>
          </p:cNvPicPr>
          <p:nvPr/>
        </p:nvPicPr>
        <p:blipFill rotWithShape="1">
          <a:blip r:embed="rId3">
            <a:extLst>
              <a:ext uri="{28A0092B-C50C-407E-A947-70E740481C1C}">
                <a14:useLocalDpi xmlns:a14="http://schemas.microsoft.com/office/drawing/2010/main" val="0"/>
              </a:ext>
            </a:extLst>
          </a:blip>
          <a:srcRect b="14830"/>
          <a:stretch/>
        </p:blipFill>
        <p:spPr>
          <a:xfrm>
            <a:off x="703222" y="1970564"/>
            <a:ext cx="4616491" cy="2620962"/>
          </a:xfrm>
          <a:prstGeom prst="rect">
            <a:avLst/>
          </a:prstGeom>
        </p:spPr>
      </p:pic>
      <p:sp>
        <p:nvSpPr>
          <p:cNvPr id="11" name="Rechteck 5"/>
          <p:cNvSpPr/>
          <p:nvPr/>
        </p:nvSpPr>
        <p:spPr>
          <a:xfrm>
            <a:off x="641488" y="3972829"/>
            <a:ext cx="2025512" cy="461665"/>
          </a:xfrm>
          <a:prstGeom prst="rect">
            <a:avLst/>
          </a:prstGeom>
        </p:spPr>
        <p:txBody>
          <a:bodyPr wrap="square">
            <a:spAutoFit/>
          </a:bodyPr>
          <a:lstStyle/>
          <a:p>
            <a:r>
              <a:rPr lang="de-DE" sz="1200" b="1" dirty="0" err="1">
                <a:solidFill>
                  <a:schemeClr val="bg1"/>
                </a:solidFill>
                <a:latin typeface="Arial Narrow" panose="020B0606020202030204" pitchFamily="34" charset="0"/>
              </a:rPr>
              <a:t>photo</a:t>
            </a:r>
            <a:r>
              <a:rPr lang="de-DE" sz="1200" b="1" dirty="0">
                <a:solidFill>
                  <a:schemeClr val="bg1"/>
                </a:solidFill>
                <a:latin typeface="Arial Narrow" panose="020B0606020202030204" pitchFamily="34" charset="0"/>
              </a:rPr>
              <a:t> </a:t>
            </a:r>
            <a:r>
              <a:rPr lang="de-DE" sz="1200" b="1" dirty="0" err="1">
                <a:solidFill>
                  <a:schemeClr val="bg1"/>
                </a:solidFill>
                <a:latin typeface="Arial Narrow" panose="020B0606020202030204" pitchFamily="34" charset="0"/>
              </a:rPr>
              <a:t>credit</a:t>
            </a:r>
            <a:r>
              <a:rPr lang="de-DE" sz="1200" b="1" dirty="0">
                <a:solidFill>
                  <a:schemeClr val="bg1"/>
                </a:solidFill>
                <a:latin typeface="Arial Narrow" panose="020B0606020202030204" pitchFamily="34" charset="0"/>
              </a:rPr>
              <a:t>: </a:t>
            </a:r>
            <a:endParaRPr lang="de-DE" sz="1200" b="1" dirty="0" smtClean="0">
              <a:solidFill>
                <a:schemeClr val="bg1"/>
              </a:solidFill>
              <a:latin typeface="Arial Narrow" panose="020B0606020202030204" pitchFamily="34" charset="0"/>
            </a:endParaRPr>
          </a:p>
          <a:p>
            <a:r>
              <a:rPr lang="de-DE" sz="1200" b="1" dirty="0" smtClean="0">
                <a:solidFill>
                  <a:schemeClr val="bg1"/>
                </a:solidFill>
                <a:latin typeface="Arial Narrow" panose="020B0606020202030204" pitchFamily="34" charset="0"/>
              </a:rPr>
              <a:t>© J</a:t>
            </a:r>
            <a:r>
              <a:rPr lang="de-DE" sz="1200" b="1" dirty="0">
                <a:solidFill>
                  <a:schemeClr val="bg1"/>
                </a:solidFill>
                <a:latin typeface="Arial Narrow" panose="020B0606020202030204" pitchFamily="34" charset="0"/>
              </a:rPr>
              <a:t>. </a:t>
            </a:r>
            <a:r>
              <a:rPr lang="de-DE" sz="1200" b="1" dirty="0" err="1">
                <a:solidFill>
                  <a:schemeClr val="bg1"/>
                </a:solidFill>
                <a:latin typeface="Arial Narrow" panose="020B0606020202030204" pitchFamily="34" charset="0"/>
              </a:rPr>
              <a:t>Hosan</a:t>
            </a:r>
            <a:r>
              <a:rPr lang="de-DE" sz="1200" b="1" dirty="0">
                <a:solidFill>
                  <a:schemeClr val="bg1"/>
                </a:solidFill>
                <a:latin typeface="Arial Narrow" panose="020B0606020202030204" pitchFamily="34" charset="0"/>
              </a:rPr>
              <a:t>/GSI/FAIR </a:t>
            </a:r>
          </a:p>
        </p:txBody>
      </p:sp>
      <p:sp>
        <p:nvSpPr>
          <p:cNvPr id="12" name="Rechteck 3"/>
          <p:cNvSpPr/>
          <p:nvPr/>
        </p:nvSpPr>
        <p:spPr>
          <a:xfrm>
            <a:off x="641488" y="4591526"/>
            <a:ext cx="6038850" cy="1846659"/>
          </a:xfrm>
          <a:prstGeom prst="rect">
            <a:avLst/>
          </a:prstGeom>
        </p:spPr>
        <p:txBody>
          <a:bodyPr wrap="square">
            <a:spAutoFit/>
          </a:bodyPr>
          <a:lstStyle/>
          <a:p>
            <a:pPr marL="285750" indent="-285750">
              <a:buClr>
                <a:srgbClr val="FFC000"/>
              </a:buClr>
              <a:buFont typeface="Courier New" panose="02070309020205020404" pitchFamily="49" charset="0"/>
              <a:buChar char="o"/>
            </a:pPr>
            <a:r>
              <a:rPr lang="en-US" sz="1400" dirty="0">
                <a:latin typeface="Arial Narrow" panose="020B0606020202030204" pitchFamily="34" charset="0"/>
              </a:rPr>
              <a:t>Novel spectroscopic techniques are explored to </a:t>
            </a:r>
            <a:endParaRPr lang="en-US" sz="1400" dirty="0" smtClean="0">
              <a:latin typeface="Arial Narrow" panose="020B0606020202030204" pitchFamily="34" charset="0"/>
            </a:endParaRPr>
          </a:p>
          <a:p>
            <a:pPr marL="285750" indent="-285750">
              <a:buClr>
                <a:srgbClr val="FFC000"/>
              </a:buClr>
              <a:buFont typeface="Courier New" panose="02070309020205020404" pitchFamily="49" charset="0"/>
              <a:buChar char="o"/>
            </a:pPr>
            <a:r>
              <a:rPr lang="en-US" sz="1400" dirty="0" smtClean="0">
                <a:latin typeface="Arial Narrow" panose="020B0606020202030204" pitchFamily="34" charset="0"/>
              </a:rPr>
              <a:t>study </a:t>
            </a:r>
            <a:r>
              <a:rPr lang="en-US" sz="1400" dirty="0">
                <a:latin typeface="Arial Narrow" panose="020B0606020202030204" pitchFamily="34" charset="0"/>
              </a:rPr>
              <a:t>exotic nuclei and exotic atoms</a:t>
            </a:r>
          </a:p>
          <a:p>
            <a:pPr marL="285750" indent="-285750">
              <a:buClr>
                <a:srgbClr val="FFC000"/>
              </a:buClr>
              <a:buFont typeface="Courier New" panose="02070309020205020404" pitchFamily="49" charset="0"/>
              <a:buChar char="o"/>
            </a:pPr>
            <a:r>
              <a:rPr lang="en-US" sz="1400" dirty="0">
                <a:latin typeface="Arial Narrow" panose="020B0606020202030204" pitchFamily="34" charset="0"/>
              </a:rPr>
              <a:t>For the first time a calorimeter is coupled to a high-resolution spectrometer for relativistic </a:t>
            </a:r>
            <a:r>
              <a:rPr lang="en-US" sz="1400" dirty="0" smtClean="0">
                <a:latin typeface="Arial Narrow" panose="020B0606020202030204" pitchFamily="34" charset="0"/>
              </a:rPr>
              <a:t>beams</a:t>
            </a:r>
          </a:p>
          <a:p>
            <a:pPr marL="285750" indent="-285750">
              <a:buFont typeface="Arial" panose="020B0604020202020204" pitchFamily="34" charset="0"/>
              <a:buChar char="•"/>
            </a:pPr>
            <a:endParaRPr lang="en-US" sz="200" b="1" dirty="0" smtClean="0">
              <a:latin typeface="Arial Narrow" panose="020B0606020202030204" pitchFamily="34" charset="0"/>
            </a:endParaRPr>
          </a:p>
          <a:p>
            <a:pPr algn="just">
              <a:buClr>
                <a:srgbClr val="FDBB63"/>
              </a:buClr>
            </a:pPr>
            <a:r>
              <a:rPr lang="en-US" sz="1400" b="1" dirty="0" smtClean="0">
                <a:latin typeface="Arial Narrow" panose="020B0606020202030204" pitchFamily="34" charset="0"/>
              </a:rPr>
              <a:t>Experiments:</a:t>
            </a:r>
            <a:endParaRPr lang="en-US" sz="1400" b="1" dirty="0">
              <a:latin typeface="Arial Narrow" panose="020B0606020202030204" pitchFamily="34" charset="0"/>
            </a:endParaRPr>
          </a:p>
          <a:p>
            <a:pPr marL="285750" indent="-285750" algn="just">
              <a:buClr>
                <a:srgbClr val="FDBB63"/>
              </a:buClr>
              <a:buFont typeface="Courier New" panose="02070309020205020404" pitchFamily="49" charset="0"/>
              <a:buChar char="o"/>
            </a:pPr>
            <a:r>
              <a:rPr lang="en-US" sz="1400" dirty="0">
                <a:latin typeface="Arial Narrow" panose="020B0606020202030204" pitchFamily="34" charset="0"/>
              </a:rPr>
              <a:t>Search for eta’-mesic nuclei (S490</a:t>
            </a:r>
            <a:r>
              <a:rPr lang="en-US" sz="1400" dirty="0" smtClean="0">
                <a:latin typeface="Arial Narrow" panose="020B0606020202030204" pitchFamily="34" charset="0"/>
              </a:rPr>
              <a:t>, K. </a:t>
            </a:r>
            <a:r>
              <a:rPr lang="en-US" sz="1400" dirty="0" err="1" smtClean="0">
                <a:latin typeface="Arial Narrow" panose="020B0606020202030204" pitchFamily="34" charset="0"/>
              </a:rPr>
              <a:t>Itahashi</a:t>
            </a:r>
            <a:r>
              <a:rPr lang="en-US" sz="1400" dirty="0" smtClean="0">
                <a:latin typeface="Arial Narrow" panose="020B0606020202030204" pitchFamily="34" charset="0"/>
              </a:rPr>
              <a:t> et al., </a:t>
            </a:r>
            <a:r>
              <a:rPr lang="en-US" sz="1400" dirty="0">
                <a:latin typeface="Arial Narrow" panose="020B0606020202030204" pitchFamily="34" charset="0"/>
              </a:rPr>
              <a:t>22.-28. February)</a:t>
            </a:r>
          </a:p>
          <a:p>
            <a:pPr marL="285750" indent="-285750" algn="just">
              <a:buClr>
                <a:srgbClr val="FDBB63"/>
              </a:buClr>
              <a:buFont typeface="Courier New" panose="02070309020205020404" pitchFamily="49" charset="0"/>
              <a:buChar char="o"/>
            </a:pPr>
            <a:r>
              <a:rPr lang="en-US" sz="1400" dirty="0" err="1">
                <a:latin typeface="Arial Narrow" panose="020B0606020202030204" pitchFamily="34" charset="0"/>
              </a:rPr>
              <a:t>Hypernuclei</a:t>
            </a:r>
            <a:r>
              <a:rPr lang="en-US" sz="1400" dirty="0">
                <a:latin typeface="Arial Narrow" panose="020B0606020202030204" pitchFamily="34" charset="0"/>
              </a:rPr>
              <a:t> spectroscopy (S447</a:t>
            </a:r>
            <a:r>
              <a:rPr lang="en-US" sz="1400" dirty="0" smtClean="0">
                <a:latin typeface="Arial Narrow" panose="020B0606020202030204" pitchFamily="34" charset="0"/>
              </a:rPr>
              <a:t>, T. Saito et al., </a:t>
            </a:r>
            <a:r>
              <a:rPr lang="en-US" sz="1400" dirty="0">
                <a:latin typeface="Arial Narrow" panose="020B0606020202030204" pitchFamily="34" charset="0"/>
              </a:rPr>
              <a:t>10.-19. March</a:t>
            </a:r>
            <a:r>
              <a:rPr lang="en-US" sz="1400" dirty="0" smtClean="0">
                <a:latin typeface="Arial Narrow" panose="020B0606020202030204" pitchFamily="34" charset="0"/>
              </a:rPr>
              <a:t>)</a:t>
            </a:r>
          </a:p>
          <a:p>
            <a:pPr marL="285750" indent="-285750" algn="just">
              <a:buClr>
                <a:srgbClr val="FDBB63"/>
              </a:buClr>
              <a:buFont typeface="Courier New" panose="02070309020205020404" pitchFamily="49" charset="0"/>
              <a:buChar char="o"/>
            </a:pPr>
            <a:r>
              <a:rPr lang="en-US" sz="1400" dirty="0" smtClean="0">
                <a:latin typeface="Arial Narrow" panose="020B0606020202030204" pitchFamily="34" charset="0"/>
              </a:rPr>
              <a:t>Characteristics of baryonic resonances (J. </a:t>
            </a:r>
            <a:r>
              <a:rPr lang="en-US" sz="1400" dirty="0" err="1" smtClean="0">
                <a:latin typeface="Arial Narrow" panose="020B0606020202030204" pitchFamily="34" charset="0"/>
              </a:rPr>
              <a:t>Benliure</a:t>
            </a:r>
            <a:r>
              <a:rPr lang="en-US" sz="1400" dirty="0" smtClean="0">
                <a:latin typeface="Arial Narrow" panose="020B0606020202030204" pitchFamily="34" charset="0"/>
              </a:rPr>
              <a:t>, could not be performed)</a:t>
            </a:r>
            <a:endParaRPr lang="en-US" sz="1400" dirty="0">
              <a:latin typeface="Arial Narrow" panose="020B0606020202030204" pitchFamily="34" charset="0"/>
            </a:endParaRPr>
          </a:p>
        </p:txBody>
      </p:sp>
      <p:pic>
        <p:nvPicPr>
          <p:cNvPr id="13" name="Grafik 8"/>
          <p:cNvPicPr>
            <a:picLocks noChangeAspect="1"/>
          </p:cNvPicPr>
          <p:nvPr/>
        </p:nvPicPr>
        <p:blipFill rotWithShape="1">
          <a:blip r:embed="rId4"/>
          <a:srcRect l="2269" t="10452" r="48353" b="18228"/>
          <a:stretch/>
        </p:blipFill>
        <p:spPr>
          <a:xfrm>
            <a:off x="7992473" y="1898168"/>
            <a:ext cx="2539863" cy="2637112"/>
          </a:xfrm>
          <a:prstGeom prst="rect">
            <a:avLst/>
          </a:prstGeom>
        </p:spPr>
      </p:pic>
      <p:sp>
        <p:nvSpPr>
          <p:cNvPr id="16" name="Content Placeholder 2"/>
          <p:cNvSpPr>
            <a:spLocks noGrp="1"/>
          </p:cNvSpPr>
          <p:nvPr>
            <p:ph sz="half" idx="1"/>
          </p:nvPr>
        </p:nvSpPr>
        <p:spPr>
          <a:xfrm>
            <a:off x="5381447" y="2046235"/>
            <a:ext cx="2398395" cy="2545291"/>
          </a:xfrm>
        </p:spPr>
        <p:txBody>
          <a:bodyPr>
            <a:normAutofit fontScale="55000" lnSpcReduction="20000"/>
          </a:bodyPr>
          <a:lstStyle/>
          <a:p>
            <a:pPr marL="0" indent="0">
              <a:buNone/>
            </a:pPr>
            <a:r>
              <a:rPr lang="de-DE" b="1" dirty="0"/>
              <a:t>WASA </a:t>
            </a:r>
            <a:r>
              <a:rPr lang="de-DE" b="1" dirty="0" err="1" smtClean="0"/>
              <a:t>detector</a:t>
            </a:r>
            <a:r>
              <a:rPr lang="de-DE" b="1" dirty="0" smtClean="0"/>
              <a:t>:</a:t>
            </a:r>
            <a:endParaRPr lang="de-DE" b="1" dirty="0"/>
          </a:p>
          <a:p>
            <a:pPr lvl="1">
              <a:lnSpc>
                <a:spcPct val="120000"/>
              </a:lnSpc>
              <a:spcBef>
                <a:spcPts val="0"/>
              </a:spcBef>
              <a:spcAft>
                <a:spcPts val="0"/>
              </a:spcAft>
              <a:buFont typeface="Wingdings" panose="05000000000000000000" pitchFamily="2" charset="2"/>
              <a:buChar char="§"/>
            </a:pPr>
            <a:r>
              <a:rPr lang="de-DE" dirty="0" smtClean="0"/>
              <a:t>18 </a:t>
            </a:r>
            <a:r>
              <a:rPr lang="de-DE" dirty="0" err="1" smtClean="0"/>
              <a:t>tons</a:t>
            </a:r>
            <a:r>
              <a:rPr lang="de-DE" dirty="0" smtClean="0"/>
              <a:t> </a:t>
            </a:r>
            <a:r>
              <a:rPr lang="de-DE" dirty="0" err="1" smtClean="0"/>
              <a:t>of</a:t>
            </a:r>
            <a:r>
              <a:rPr lang="de-DE" dirty="0" smtClean="0"/>
              <a:t> </a:t>
            </a:r>
            <a:r>
              <a:rPr lang="de-DE" dirty="0" err="1" smtClean="0"/>
              <a:t>weight</a:t>
            </a:r>
            <a:endParaRPr lang="de-DE" dirty="0" smtClean="0"/>
          </a:p>
          <a:p>
            <a:pPr lvl="1">
              <a:lnSpc>
                <a:spcPct val="120000"/>
              </a:lnSpc>
              <a:spcBef>
                <a:spcPts val="0"/>
              </a:spcBef>
              <a:spcAft>
                <a:spcPts val="0"/>
              </a:spcAft>
              <a:buFont typeface="Wingdings" panose="05000000000000000000" pitchFamily="2" charset="2"/>
              <a:buChar char="§"/>
            </a:pPr>
            <a:r>
              <a:rPr lang="de-DE" dirty="0" err="1" smtClean="0"/>
              <a:t>s.c</a:t>
            </a:r>
            <a:r>
              <a:rPr lang="de-DE" dirty="0" smtClean="0"/>
              <a:t>. </a:t>
            </a:r>
            <a:r>
              <a:rPr lang="de-DE" dirty="0" err="1" smtClean="0"/>
              <a:t>solenoid</a:t>
            </a:r>
            <a:r>
              <a:rPr lang="de-DE" dirty="0" smtClean="0"/>
              <a:t> </a:t>
            </a:r>
            <a:r>
              <a:rPr lang="de-DE" dirty="0" err="1" smtClean="0"/>
              <a:t>magnet</a:t>
            </a:r>
            <a:r>
              <a:rPr lang="de-DE" dirty="0" smtClean="0"/>
              <a:t> (700 A, 1.0 Tesla)</a:t>
            </a:r>
          </a:p>
          <a:p>
            <a:pPr lvl="1">
              <a:lnSpc>
                <a:spcPct val="120000"/>
              </a:lnSpc>
              <a:spcBef>
                <a:spcPts val="0"/>
              </a:spcBef>
              <a:spcAft>
                <a:spcPts val="0"/>
              </a:spcAft>
              <a:buFont typeface="Wingdings" panose="05000000000000000000" pitchFamily="2" charset="2"/>
              <a:buChar char="§"/>
            </a:pPr>
            <a:r>
              <a:rPr lang="de-DE" dirty="0" smtClean="0"/>
              <a:t>~10.000 electronic </a:t>
            </a:r>
            <a:r>
              <a:rPr lang="de-DE" dirty="0" err="1" smtClean="0"/>
              <a:t>channels</a:t>
            </a:r>
            <a:endParaRPr lang="de-DE" dirty="0" smtClean="0"/>
          </a:p>
          <a:p>
            <a:pPr lvl="1">
              <a:lnSpc>
                <a:spcPct val="120000"/>
              </a:lnSpc>
              <a:spcBef>
                <a:spcPts val="0"/>
              </a:spcBef>
              <a:spcAft>
                <a:spcPts val="0"/>
              </a:spcAft>
              <a:buFont typeface="Wingdings" panose="05000000000000000000" pitchFamily="2" charset="2"/>
              <a:buChar char="§"/>
            </a:pPr>
            <a:r>
              <a:rPr lang="de-DE" dirty="0" err="1" smtClean="0"/>
              <a:t>installation</a:t>
            </a:r>
            <a:r>
              <a:rPr lang="de-DE" dirty="0" smtClean="0"/>
              <a:t> </a:t>
            </a:r>
            <a:r>
              <a:rPr lang="de-DE" dirty="0" err="1" smtClean="0"/>
              <a:t>work</a:t>
            </a:r>
            <a:r>
              <a:rPr lang="de-DE" dirty="0" smtClean="0"/>
              <a:t>: </a:t>
            </a:r>
            <a:r>
              <a:rPr lang="de-DE" dirty="0" err="1" smtClean="0"/>
              <a:t>July</a:t>
            </a:r>
            <a:r>
              <a:rPr lang="de-DE" dirty="0" smtClean="0"/>
              <a:t> 2021 – </a:t>
            </a:r>
            <a:r>
              <a:rPr lang="de-DE" dirty="0" err="1" smtClean="0"/>
              <a:t>January</a:t>
            </a:r>
            <a:r>
              <a:rPr lang="de-DE" dirty="0" smtClean="0"/>
              <a:t> 2022</a:t>
            </a:r>
          </a:p>
          <a:p>
            <a:pPr marL="0" indent="0">
              <a:buNone/>
            </a:pPr>
            <a:r>
              <a:rPr lang="de-DE" b="1" dirty="0" smtClean="0"/>
              <a:t>Data </a:t>
            </a:r>
            <a:r>
              <a:rPr lang="de-DE" b="1" dirty="0" err="1" smtClean="0"/>
              <a:t>stream</a:t>
            </a:r>
            <a:r>
              <a:rPr lang="de-DE" b="1" dirty="0" smtClean="0"/>
              <a:t>:</a:t>
            </a:r>
          </a:p>
          <a:p>
            <a:pPr lvl="1">
              <a:lnSpc>
                <a:spcPct val="120000"/>
              </a:lnSpc>
              <a:spcBef>
                <a:spcPts val="0"/>
              </a:spcBef>
              <a:spcAft>
                <a:spcPts val="0"/>
              </a:spcAft>
              <a:buFont typeface="Wingdings" panose="05000000000000000000" pitchFamily="2" charset="2"/>
              <a:buChar char="§"/>
            </a:pPr>
            <a:r>
              <a:rPr lang="de-DE" sz="1900" dirty="0" err="1"/>
              <a:t>up</a:t>
            </a:r>
            <a:r>
              <a:rPr lang="de-DE" sz="1900" dirty="0"/>
              <a:t> </a:t>
            </a:r>
            <a:r>
              <a:rPr lang="de-DE" sz="1900" dirty="0" err="1"/>
              <a:t>to</a:t>
            </a:r>
            <a:r>
              <a:rPr lang="de-DE" sz="1900" dirty="0"/>
              <a:t> 300 MB/</a:t>
            </a:r>
            <a:r>
              <a:rPr lang="de-DE" sz="1900" dirty="0" err="1"/>
              <a:t>second</a:t>
            </a:r>
            <a:endParaRPr lang="de-DE" sz="1900" dirty="0"/>
          </a:p>
          <a:p>
            <a:pPr lvl="1">
              <a:lnSpc>
                <a:spcPct val="120000"/>
              </a:lnSpc>
              <a:spcBef>
                <a:spcPts val="0"/>
              </a:spcBef>
              <a:spcAft>
                <a:spcPts val="0"/>
              </a:spcAft>
              <a:buFont typeface="Wingdings" panose="05000000000000000000" pitchFamily="2" charset="2"/>
              <a:buChar char="§"/>
            </a:pPr>
            <a:r>
              <a:rPr lang="de-DE" sz="1900" dirty="0"/>
              <a:t>50 TB </a:t>
            </a:r>
            <a:r>
              <a:rPr lang="de-DE" sz="1900" dirty="0" err="1"/>
              <a:t>recorded</a:t>
            </a:r>
            <a:r>
              <a:rPr lang="de-DE" sz="1900" dirty="0"/>
              <a:t> in 1 </a:t>
            </a:r>
            <a:r>
              <a:rPr lang="de-DE" sz="1900" dirty="0" err="1"/>
              <a:t>week</a:t>
            </a:r>
            <a:r>
              <a:rPr lang="de-DE" sz="1900" dirty="0"/>
              <a:t> </a:t>
            </a:r>
            <a:r>
              <a:rPr lang="de-DE" sz="1900" dirty="0" err="1"/>
              <a:t>of</a:t>
            </a:r>
            <a:r>
              <a:rPr lang="de-DE" sz="1900" dirty="0"/>
              <a:t> beamtime</a:t>
            </a:r>
          </a:p>
          <a:p>
            <a:pPr marL="0" indent="0">
              <a:buNone/>
            </a:pPr>
            <a:r>
              <a:rPr lang="de-DE" b="1" dirty="0" smtClean="0"/>
              <a:t>Main </a:t>
            </a:r>
            <a:r>
              <a:rPr lang="de-DE" b="1" dirty="0" err="1" smtClean="0"/>
              <a:t>detectors</a:t>
            </a:r>
            <a:r>
              <a:rPr lang="de-DE" b="1" dirty="0" smtClean="0"/>
              <a:t>:</a:t>
            </a:r>
          </a:p>
          <a:p>
            <a:pPr lvl="1">
              <a:lnSpc>
                <a:spcPct val="120000"/>
              </a:lnSpc>
              <a:spcBef>
                <a:spcPts val="0"/>
              </a:spcBef>
              <a:spcAft>
                <a:spcPts val="0"/>
              </a:spcAft>
              <a:buFont typeface="Wingdings" panose="05000000000000000000" pitchFamily="2" charset="2"/>
              <a:buChar char="§"/>
            </a:pPr>
            <a:r>
              <a:rPr lang="de-DE" dirty="0" err="1"/>
              <a:t>Scintillator</a:t>
            </a:r>
            <a:r>
              <a:rPr lang="de-DE" dirty="0"/>
              <a:t> </a:t>
            </a:r>
            <a:r>
              <a:rPr lang="de-DE" dirty="0" err="1"/>
              <a:t>barrel</a:t>
            </a:r>
            <a:r>
              <a:rPr lang="de-DE" dirty="0"/>
              <a:t> </a:t>
            </a:r>
          </a:p>
          <a:p>
            <a:pPr lvl="1">
              <a:lnSpc>
                <a:spcPct val="120000"/>
              </a:lnSpc>
              <a:spcBef>
                <a:spcPts val="0"/>
              </a:spcBef>
              <a:spcAft>
                <a:spcPts val="0"/>
              </a:spcAft>
              <a:buFont typeface="Wingdings" panose="05000000000000000000" pitchFamily="2" charset="2"/>
              <a:buChar char="§"/>
            </a:pPr>
            <a:r>
              <a:rPr lang="de-DE" dirty="0"/>
              <a:t>Mini Drift </a:t>
            </a:r>
            <a:r>
              <a:rPr lang="de-DE" dirty="0" err="1"/>
              <a:t>chambers</a:t>
            </a:r>
            <a:endParaRPr lang="de-DE" dirty="0"/>
          </a:p>
          <a:p>
            <a:pPr lvl="1">
              <a:lnSpc>
                <a:spcPct val="120000"/>
              </a:lnSpc>
              <a:spcBef>
                <a:spcPts val="0"/>
              </a:spcBef>
              <a:spcAft>
                <a:spcPts val="0"/>
              </a:spcAft>
              <a:buFont typeface="Wingdings" panose="05000000000000000000" pitchFamily="2" charset="2"/>
              <a:buChar char="§"/>
            </a:pPr>
            <a:r>
              <a:rPr lang="de-DE" dirty="0" err="1"/>
              <a:t>CsJ</a:t>
            </a:r>
            <a:r>
              <a:rPr lang="de-DE" dirty="0"/>
              <a:t> </a:t>
            </a:r>
            <a:r>
              <a:rPr lang="de-DE" dirty="0" err="1"/>
              <a:t>calorimeter</a:t>
            </a:r>
            <a:endParaRPr lang="de-DE" dirty="0"/>
          </a:p>
          <a:p>
            <a:pPr lvl="1">
              <a:lnSpc>
                <a:spcPct val="120000"/>
              </a:lnSpc>
              <a:spcBef>
                <a:spcPts val="0"/>
              </a:spcBef>
              <a:spcAft>
                <a:spcPts val="0"/>
              </a:spcAft>
              <a:buFont typeface="Wingdings" panose="05000000000000000000" pitchFamily="2" charset="2"/>
              <a:buChar char="§"/>
            </a:pPr>
            <a:r>
              <a:rPr lang="de-DE" dirty="0"/>
              <a:t>Fiber </a:t>
            </a:r>
            <a:r>
              <a:rPr lang="de-DE" dirty="0" err="1"/>
              <a:t>tracking</a:t>
            </a:r>
            <a:r>
              <a:rPr lang="de-DE" dirty="0"/>
              <a:t> </a:t>
            </a:r>
            <a:r>
              <a:rPr lang="de-DE" dirty="0" err="1"/>
              <a:t>detectors</a:t>
            </a:r>
            <a:endParaRPr lang="de-DE" dirty="0"/>
          </a:p>
          <a:p>
            <a:pPr marL="0" indent="0">
              <a:buNone/>
            </a:pPr>
            <a:endParaRPr lang="de-DE" dirty="0" smtClean="0"/>
          </a:p>
          <a:p>
            <a:endParaRPr lang="de-DE" b="1" dirty="0"/>
          </a:p>
        </p:txBody>
      </p:sp>
      <p:pic>
        <p:nvPicPr>
          <p:cNvPr id="17" name="Grafik 12"/>
          <p:cNvPicPr>
            <a:picLocks noChangeAspect="1"/>
          </p:cNvPicPr>
          <p:nvPr/>
        </p:nvPicPr>
        <p:blipFill>
          <a:blip r:embed="rId5"/>
          <a:stretch>
            <a:fillRect/>
          </a:stretch>
        </p:blipFill>
        <p:spPr>
          <a:xfrm>
            <a:off x="7663354" y="4591526"/>
            <a:ext cx="2868982" cy="2129462"/>
          </a:xfrm>
          <a:prstGeom prst="rect">
            <a:avLst/>
          </a:prstGeom>
        </p:spPr>
      </p:pic>
    </p:spTree>
    <p:extLst>
      <p:ext uri="{BB962C8B-B14F-4D97-AF65-F5344CB8AC3E}">
        <p14:creationId xmlns:p14="http://schemas.microsoft.com/office/powerpoint/2010/main" val="25423937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286603"/>
            <a:ext cx="10604864" cy="1450757"/>
          </a:xfrm>
        </p:spPr>
        <p:txBody>
          <a:bodyPr/>
          <a:lstStyle/>
          <a:p>
            <a:r>
              <a:rPr lang="de-DE" dirty="0" smtClean="0"/>
              <a:t>Short-range </a:t>
            </a:r>
            <a:r>
              <a:rPr lang="de-DE" dirty="0" err="1" smtClean="0"/>
              <a:t>correlations</a:t>
            </a:r>
            <a:r>
              <a:rPr lang="de-DE" dirty="0" smtClean="0"/>
              <a:t> in </a:t>
            </a:r>
            <a:r>
              <a:rPr lang="de-DE" dirty="0" err="1" smtClean="0"/>
              <a:t>exotic</a:t>
            </a:r>
            <a:r>
              <a:rPr lang="de-DE" dirty="0" smtClean="0"/>
              <a:t> </a:t>
            </a:r>
            <a:r>
              <a:rPr lang="de-DE" dirty="0" err="1" smtClean="0"/>
              <a:t>nuclei</a:t>
            </a:r>
            <a:endParaRPr lang="de-DE" dirty="0"/>
          </a:p>
        </p:txBody>
      </p:sp>
      <p:pic>
        <p:nvPicPr>
          <p:cNvPr id="5" name="Image" descr="Image"/>
          <p:cNvPicPr>
            <a:picLocks noChangeAspect="1"/>
          </p:cNvPicPr>
          <p:nvPr/>
        </p:nvPicPr>
        <p:blipFill>
          <a:blip r:embed="rId2">
            <a:clrChange>
              <a:clrFrom>
                <a:srgbClr val="FFFFFF"/>
              </a:clrFrom>
              <a:clrTo>
                <a:srgbClr val="FFFFFF">
                  <a:alpha val="0"/>
                </a:srgbClr>
              </a:clrTo>
            </a:clrChange>
          </a:blip>
          <a:stretch>
            <a:fillRect/>
          </a:stretch>
        </p:blipFill>
        <p:spPr>
          <a:xfrm>
            <a:off x="4236719" y="1755020"/>
            <a:ext cx="6775880" cy="2381831"/>
          </a:xfrm>
          <a:prstGeom prst="rect">
            <a:avLst/>
          </a:prstGeom>
          <a:ln w="12700">
            <a:miter lim="400000"/>
          </a:ln>
        </p:spPr>
      </p:pic>
      <p:pic>
        <p:nvPicPr>
          <p:cNvPr id="6" name="Image" descr="Image"/>
          <p:cNvPicPr>
            <a:picLocks noChangeAspect="1"/>
          </p:cNvPicPr>
          <p:nvPr/>
        </p:nvPicPr>
        <p:blipFill>
          <a:blip r:embed="rId3"/>
          <a:stretch>
            <a:fillRect/>
          </a:stretch>
        </p:blipFill>
        <p:spPr>
          <a:xfrm>
            <a:off x="922316" y="1887408"/>
            <a:ext cx="2768174" cy="1282512"/>
          </a:xfrm>
          <a:prstGeom prst="rect">
            <a:avLst/>
          </a:prstGeom>
          <a:ln w="12700">
            <a:miter lim="400000"/>
          </a:ln>
        </p:spPr>
      </p:pic>
      <p:pic>
        <p:nvPicPr>
          <p:cNvPr id="7" name="Image" descr="Image"/>
          <p:cNvPicPr>
            <a:picLocks noChangeAspect="1"/>
          </p:cNvPicPr>
          <p:nvPr/>
        </p:nvPicPr>
        <p:blipFill>
          <a:blip r:embed="rId4"/>
          <a:stretch>
            <a:fillRect/>
          </a:stretch>
        </p:blipFill>
        <p:spPr>
          <a:xfrm>
            <a:off x="1746313" y="3169920"/>
            <a:ext cx="1054317" cy="821162"/>
          </a:xfrm>
          <a:prstGeom prst="rect">
            <a:avLst/>
          </a:prstGeom>
          <a:ln w="12700">
            <a:miter lim="400000"/>
          </a:ln>
        </p:spPr>
      </p:pic>
      <p:pic>
        <p:nvPicPr>
          <p:cNvPr id="8" name="Image" descr="Image"/>
          <p:cNvPicPr>
            <a:picLocks noChangeAspect="1"/>
          </p:cNvPicPr>
          <p:nvPr/>
        </p:nvPicPr>
        <p:blipFill>
          <a:blip r:embed="rId5">
            <a:clrChange>
              <a:clrFrom>
                <a:srgbClr val="FFFFFF"/>
              </a:clrFrom>
              <a:clrTo>
                <a:srgbClr val="FFFFFF">
                  <a:alpha val="0"/>
                </a:srgbClr>
              </a:clrTo>
            </a:clrChange>
          </a:blip>
          <a:stretch>
            <a:fillRect/>
          </a:stretch>
        </p:blipFill>
        <p:spPr>
          <a:xfrm>
            <a:off x="7777263" y="3991082"/>
            <a:ext cx="3667954" cy="2569904"/>
          </a:xfrm>
          <a:prstGeom prst="rect">
            <a:avLst/>
          </a:prstGeom>
          <a:ln w="12700">
            <a:miter lim="400000"/>
          </a:ln>
        </p:spPr>
      </p:pic>
      <p:sp>
        <p:nvSpPr>
          <p:cNvPr id="9" name="JLAB conclusion: Protons more correlated in…"/>
          <p:cNvSpPr txBox="1"/>
          <p:nvPr/>
        </p:nvSpPr>
        <p:spPr>
          <a:xfrm>
            <a:off x="737522" y="4176522"/>
            <a:ext cx="3703849" cy="2066207"/>
          </a:xfrm>
          <a:prstGeom prst="rect">
            <a:avLst/>
          </a:prstGeom>
          <a:ln w="12700">
            <a:solidFill>
              <a:schemeClr val="accent1">
                <a:shade val="95000"/>
                <a:satMod val="105000"/>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lnSpc>
                <a:spcPct val="110000"/>
              </a:lnSpc>
              <a:defRPr sz="3200" b="0"/>
            </a:pPr>
            <a:r>
              <a:rPr sz="1400" b="1" dirty="0">
                <a:latin typeface="Arial Narrow" panose="020B0606020202030204" pitchFamily="34" charset="0"/>
              </a:rPr>
              <a:t>JLAB </a:t>
            </a:r>
            <a:r>
              <a:rPr lang="de-DE" sz="1400" b="1" dirty="0">
                <a:latin typeface="Arial Narrow" panose="020B0606020202030204" pitchFamily="34" charset="0"/>
              </a:rPr>
              <a:t>(</a:t>
            </a:r>
            <a:r>
              <a:rPr lang="de-DE" sz="1400" b="1" dirty="0" err="1">
                <a:latin typeface="Arial Narrow" panose="020B0606020202030204" pitchFamily="34" charset="0"/>
              </a:rPr>
              <a:t>e+A</a:t>
            </a:r>
            <a:r>
              <a:rPr lang="de-DE" sz="1400" b="1" dirty="0">
                <a:latin typeface="Arial Narrow" panose="020B0606020202030204" pitchFamily="34" charset="0"/>
              </a:rPr>
              <a:t>) </a:t>
            </a:r>
            <a:r>
              <a:rPr sz="1400" b="1" dirty="0">
                <a:latin typeface="Arial Narrow" panose="020B0606020202030204" pitchFamily="34" charset="0"/>
              </a:rPr>
              <a:t>conclusion: </a:t>
            </a:r>
            <a:r>
              <a:rPr sz="1400" dirty="0">
                <a:latin typeface="Arial Narrow" panose="020B0606020202030204" pitchFamily="34" charset="0"/>
              </a:rPr>
              <a:t>Protons more correlated in neutron-rich</a:t>
            </a:r>
            <a:r>
              <a:rPr lang="de-DE" sz="1400" dirty="0">
                <a:latin typeface="Arial Narrow" panose="020B0606020202030204" pitchFamily="34" charset="0"/>
              </a:rPr>
              <a:t>, </a:t>
            </a:r>
            <a:r>
              <a:rPr lang="de-DE" sz="1400" dirty="0" err="1">
                <a:latin typeface="Arial Narrow" panose="020B0606020202030204" pitchFamily="34" charset="0"/>
              </a:rPr>
              <a:t>stable</a:t>
            </a:r>
            <a:r>
              <a:rPr sz="1400" dirty="0">
                <a:latin typeface="Arial Narrow" panose="020B0606020202030204" pitchFamily="34" charset="0"/>
              </a:rPr>
              <a:t> nuclei </a:t>
            </a:r>
          </a:p>
          <a:p>
            <a:pPr algn="l">
              <a:lnSpc>
                <a:spcPct val="110000"/>
              </a:lnSpc>
              <a:defRPr sz="3200" b="0"/>
            </a:pPr>
            <a:r>
              <a:rPr sz="1400" b="1" dirty="0">
                <a:latin typeface="Arial Narrow" panose="020B0606020202030204" pitchFamily="34" charset="0"/>
              </a:rPr>
              <a:t>Open</a:t>
            </a:r>
            <a:r>
              <a:rPr lang="de-DE" sz="1400" b="1" dirty="0">
                <a:latin typeface="Arial Narrow" panose="020B0606020202030204" pitchFamily="34" charset="0"/>
              </a:rPr>
              <a:t> </a:t>
            </a:r>
            <a:r>
              <a:rPr lang="de-DE" sz="1400" b="1" dirty="0" err="1">
                <a:latin typeface="Arial Narrow" panose="020B0606020202030204" pitchFamily="34" charset="0"/>
              </a:rPr>
              <a:t>questions</a:t>
            </a:r>
            <a:r>
              <a:rPr lang="de-DE" sz="1400" b="1" dirty="0">
                <a:latin typeface="Arial Narrow" panose="020B0606020202030204" pitchFamily="34" charset="0"/>
              </a:rPr>
              <a:t> </a:t>
            </a:r>
          </a:p>
          <a:p>
            <a:pPr marL="285750" indent="-285750" algn="l">
              <a:lnSpc>
                <a:spcPct val="110000"/>
              </a:lnSpc>
              <a:buClr>
                <a:srgbClr val="FFC000"/>
              </a:buClr>
              <a:buFont typeface="Courier New" panose="02070309020205020404" pitchFamily="49" charset="0"/>
              <a:buChar char="o"/>
              <a:defRPr sz="3200" b="0"/>
            </a:pPr>
            <a:r>
              <a:rPr sz="1200" dirty="0">
                <a:latin typeface="Arial Narrow" panose="020B0606020202030204" pitchFamily="34" charset="0"/>
              </a:rPr>
              <a:t>effect of mass ratio or asymmetry?</a:t>
            </a:r>
          </a:p>
          <a:p>
            <a:pPr marL="285750" indent="-285750" algn="l">
              <a:lnSpc>
                <a:spcPct val="110000"/>
              </a:lnSpc>
              <a:buClr>
                <a:srgbClr val="FFC000"/>
              </a:buClr>
              <a:buFont typeface="Courier New" panose="02070309020205020404" pitchFamily="49" charset="0"/>
              <a:buChar char="o"/>
              <a:defRPr sz="3200" b="0"/>
            </a:pPr>
            <a:r>
              <a:rPr sz="1200" dirty="0">
                <a:latin typeface="Arial Narrow" panose="020B0606020202030204" pitchFamily="34" charset="0"/>
              </a:rPr>
              <a:t>development  towards large N/Z</a:t>
            </a:r>
          </a:p>
          <a:p>
            <a:pPr algn="l">
              <a:lnSpc>
                <a:spcPct val="110000"/>
              </a:lnSpc>
              <a:defRPr sz="3200" b="0"/>
            </a:pPr>
            <a:r>
              <a:rPr lang="de-DE" sz="1400" b="1" dirty="0">
                <a:latin typeface="Arial Narrow" panose="020B0606020202030204" pitchFamily="34" charset="0"/>
              </a:rPr>
              <a:t>FAIR Phase-0 </a:t>
            </a:r>
            <a:r>
              <a:rPr lang="de-DE" sz="1400" b="1" dirty="0" err="1">
                <a:latin typeface="Arial Narrow" panose="020B0606020202030204" pitchFamily="34" charset="0"/>
              </a:rPr>
              <a:t>experiment</a:t>
            </a:r>
            <a:r>
              <a:rPr lang="de-DE" sz="1400" b="1" dirty="0">
                <a:latin typeface="Arial Narrow" panose="020B0606020202030204" pitchFamily="34" charset="0"/>
              </a:rPr>
              <a:t> at R3B</a:t>
            </a:r>
            <a:endParaRPr sz="1400" b="1" dirty="0">
              <a:latin typeface="Arial Narrow" panose="020B0606020202030204" pitchFamily="34" charset="0"/>
            </a:endParaRPr>
          </a:p>
          <a:p>
            <a:pPr marL="285750" indent="-285750" algn="l">
              <a:lnSpc>
                <a:spcPct val="110000"/>
              </a:lnSpc>
              <a:buClr>
                <a:srgbClr val="FFC000"/>
              </a:buClr>
              <a:buFont typeface="Courier New" panose="02070309020205020404" pitchFamily="49" charset="0"/>
              <a:buChar char="o"/>
              <a:defRPr sz="3200" b="0"/>
            </a:pPr>
            <a:r>
              <a:rPr sz="1200" dirty="0">
                <a:latin typeface="Arial Narrow" panose="020B0606020202030204" pitchFamily="34" charset="0"/>
              </a:rPr>
              <a:t>changing N/Z at similar mass</a:t>
            </a:r>
          </a:p>
          <a:p>
            <a:pPr marL="285750" indent="-285750" algn="l">
              <a:lnSpc>
                <a:spcPct val="110000"/>
              </a:lnSpc>
              <a:buClr>
                <a:srgbClr val="FFC000"/>
              </a:buClr>
              <a:buFont typeface="Courier New" panose="02070309020205020404" pitchFamily="49" charset="0"/>
              <a:buChar char="o"/>
              <a:defRPr sz="3200" b="0"/>
            </a:pPr>
            <a:r>
              <a:rPr sz="1200" dirty="0" err="1">
                <a:latin typeface="Arial Narrow" panose="020B0606020202030204" pitchFamily="34" charset="0"/>
              </a:rPr>
              <a:t>kinematically</a:t>
            </a:r>
            <a:r>
              <a:rPr sz="1200" dirty="0">
                <a:latin typeface="Arial Narrow" panose="020B0606020202030204" pitchFamily="34" charset="0"/>
              </a:rPr>
              <a:t> complete measurement </a:t>
            </a:r>
            <a:r>
              <a:rPr lang="de-DE" sz="1200" dirty="0" err="1">
                <a:latin typeface="Arial Narrow" panose="020B0606020202030204" pitchFamily="34" charset="0"/>
              </a:rPr>
              <a:t>using</a:t>
            </a:r>
            <a:r>
              <a:rPr lang="de-DE" sz="1200" dirty="0">
                <a:latin typeface="Arial Narrow" panose="020B0606020202030204" pitchFamily="34" charset="0"/>
              </a:rPr>
              <a:t> </a:t>
            </a:r>
            <a:r>
              <a:rPr sz="1200" baseline="30000" dirty="0">
                <a:latin typeface="Arial Narrow" panose="020B0606020202030204" pitchFamily="34" charset="0"/>
              </a:rPr>
              <a:t>12</a:t>
            </a:r>
            <a:r>
              <a:rPr sz="1200" dirty="0">
                <a:latin typeface="Arial Narrow" panose="020B0606020202030204" pitchFamily="34" charset="0"/>
              </a:rPr>
              <a:t>C, </a:t>
            </a:r>
            <a:r>
              <a:rPr sz="1200" baseline="30000" dirty="0">
                <a:latin typeface="Arial Narrow" panose="020B0606020202030204" pitchFamily="34" charset="0"/>
              </a:rPr>
              <a:t>16</a:t>
            </a:r>
            <a:r>
              <a:rPr sz="1200" dirty="0">
                <a:latin typeface="Arial Narrow" panose="020B0606020202030204" pitchFamily="34" charset="0"/>
              </a:rPr>
              <a:t>C beams</a:t>
            </a:r>
          </a:p>
          <a:p>
            <a:pPr marL="285750" indent="-285750" algn="l">
              <a:lnSpc>
                <a:spcPct val="110000"/>
              </a:lnSpc>
              <a:buClr>
                <a:srgbClr val="FFC000"/>
              </a:buClr>
              <a:buFont typeface="Courier New" panose="02070309020205020404" pitchFamily="49" charset="0"/>
              <a:buChar char="o"/>
              <a:defRPr sz="3200" b="0"/>
            </a:pPr>
            <a:r>
              <a:rPr sz="1200" dirty="0">
                <a:latin typeface="Arial Narrow" panose="020B0606020202030204" pitchFamily="34" charset="0"/>
              </a:rPr>
              <a:t>A. </a:t>
            </a:r>
            <a:r>
              <a:rPr sz="1200" dirty="0" err="1">
                <a:latin typeface="Arial Narrow" panose="020B0606020202030204" pitchFamily="34" charset="0"/>
              </a:rPr>
              <a:t>Corsi</a:t>
            </a:r>
            <a:r>
              <a:rPr sz="1200" dirty="0">
                <a:latin typeface="Arial Narrow" panose="020B0606020202030204" pitchFamily="34" charset="0"/>
              </a:rPr>
              <a:t> et al.</a:t>
            </a:r>
          </a:p>
        </p:txBody>
      </p:sp>
      <p:pic>
        <p:nvPicPr>
          <p:cNvPr id="10" name="Image" descr="Image"/>
          <p:cNvPicPr>
            <a:picLocks noChangeAspect="1"/>
          </p:cNvPicPr>
          <p:nvPr/>
        </p:nvPicPr>
        <p:blipFill>
          <a:blip r:embed="rId6">
            <a:clrChange>
              <a:clrFrom>
                <a:srgbClr val="FFFFFF"/>
              </a:clrFrom>
              <a:clrTo>
                <a:srgbClr val="FFFFFF">
                  <a:alpha val="0"/>
                </a:srgbClr>
              </a:clrTo>
            </a:clrChange>
          </a:blip>
          <a:stretch>
            <a:fillRect/>
          </a:stretch>
        </p:blipFill>
        <p:spPr>
          <a:xfrm>
            <a:off x="4350843" y="4154511"/>
            <a:ext cx="3273816" cy="2110231"/>
          </a:xfrm>
          <a:prstGeom prst="rect">
            <a:avLst/>
          </a:prstGeom>
          <a:ln w="12700">
            <a:miter lim="400000"/>
          </a:ln>
        </p:spPr>
      </p:pic>
    </p:spTree>
    <p:extLst>
      <p:ext uri="{BB962C8B-B14F-4D97-AF65-F5344CB8AC3E}">
        <p14:creationId xmlns:p14="http://schemas.microsoft.com/office/powerpoint/2010/main" val="1839181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General Program Advisory Committee G-PAC </a:t>
            </a:r>
            <a:endParaRPr lang="en-GB" dirty="0"/>
          </a:p>
        </p:txBody>
      </p:sp>
      <p:sp>
        <p:nvSpPr>
          <p:cNvPr id="4" name="Espace réservé du contenu 3"/>
          <p:cNvSpPr>
            <a:spLocks noGrp="1"/>
          </p:cNvSpPr>
          <p:nvPr>
            <p:ph sz="half" idx="2"/>
          </p:nvPr>
        </p:nvSpPr>
        <p:spPr>
          <a:xfrm>
            <a:off x="6202680" y="1992933"/>
            <a:ext cx="5183777" cy="4131735"/>
          </a:xfrm>
        </p:spPr>
        <p:txBody>
          <a:bodyPr>
            <a:normAutofit fontScale="92500"/>
          </a:bodyPr>
          <a:lstStyle/>
          <a:p>
            <a:r>
              <a:rPr lang="en-GB" sz="2600" b="1" dirty="0" smtClean="0"/>
              <a:t>G-PAC met on September 28th - 30th</a:t>
            </a:r>
          </a:p>
          <a:p>
            <a:pPr marL="252000" indent="-252000">
              <a:buFont typeface="Courier New" panose="02070309020205020404" pitchFamily="49" charset="0"/>
              <a:buChar char="o"/>
            </a:pPr>
            <a:r>
              <a:rPr lang="en-GB" dirty="0" smtClean="0"/>
              <a:t>Evaluated 59 proposals asking for more than 2700 shifts</a:t>
            </a:r>
          </a:p>
          <a:p>
            <a:pPr marL="252000" indent="-252000">
              <a:buFont typeface="Courier New" panose="02070309020205020404" pitchFamily="49" charset="0"/>
              <a:buChar char="o"/>
            </a:pPr>
            <a:r>
              <a:rPr lang="en-GB" dirty="0" smtClean="0"/>
              <a:t>Request 1832 shifts* for SIS18 operation </a:t>
            </a:r>
          </a:p>
          <a:p>
            <a:pPr marL="252000" indent="-252000">
              <a:buFont typeface="Courier New" panose="02070309020205020404" pitchFamily="49" charset="0"/>
              <a:buChar char="o"/>
            </a:pPr>
            <a:r>
              <a:rPr lang="en-GB" dirty="0" smtClean="0"/>
              <a:t>Beam time 2023/24</a:t>
            </a:r>
          </a:p>
          <a:p>
            <a:pPr marL="544608" lvl="1" indent="-252000">
              <a:buFont typeface="Courier New" panose="02070309020205020404" pitchFamily="49" charset="0"/>
              <a:buChar char="o"/>
            </a:pPr>
            <a:r>
              <a:rPr lang="en-GB" dirty="0" smtClean="0"/>
              <a:t>allocation of  744 shifts for SIS18 operation for hadron, nuclear and atomic physics experiments</a:t>
            </a:r>
          </a:p>
          <a:p>
            <a:pPr marL="252000" indent="-252000">
              <a:buFont typeface="Courier New" panose="02070309020205020404" pitchFamily="49" charset="0"/>
              <a:buChar char="o"/>
            </a:pPr>
            <a:r>
              <a:rPr lang="en-GB" dirty="0" smtClean="0"/>
              <a:t>Approved STRONG-2020 experiments:193 shifts </a:t>
            </a:r>
          </a:p>
          <a:p>
            <a:pPr marL="544608" lvl="1" indent="-252000">
              <a:buFont typeface="Courier New" panose="02070309020205020404" pitchFamily="49" charset="0"/>
              <a:buChar char="o"/>
            </a:pPr>
            <a:r>
              <a:rPr lang="en-GB" dirty="0" smtClean="0"/>
              <a:t>heavy ion reactions</a:t>
            </a:r>
          </a:p>
          <a:p>
            <a:pPr marL="544608" lvl="1" indent="-252000">
              <a:buFont typeface="Courier New" panose="02070309020205020404" pitchFamily="49" charset="0"/>
              <a:buChar char="o"/>
            </a:pPr>
            <a:r>
              <a:rPr lang="en-GB" dirty="0" smtClean="0"/>
              <a:t>hadron physics</a:t>
            </a:r>
          </a:p>
          <a:p>
            <a:pPr marL="252000" indent="-252000">
              <a:buFont typeface="Courier New" panose="02070309020205020404" pitchFamily="49" charset="0"/>
              <a:buChar char="o"/>
            </a:pPr>
            <a:r>
              <a:rPr lang="en-GB" dirty="0" smtClean="0"/>
              <a:t>Next user selection panel meeting will take place in December 2022</a:t>
            </a:r>
          </a:p>
          <a:p>
            <a:pPr marL="292608" lvl="1" indent="0">
              <a:buNone/>
            </a:pPr>
            <a:endParaRPr lang="fr-FR" dirty="0" smtClean="0"/>
          </a:p>
          <a:p>
            <a:pPr marL="0" indent="0">
              <a:buNone/>
            </a:pPr>
            <a:endParaRPr lang="fr-FR" dirty="0" smtClean="0"/>
          </a:p>
          <a:p>
            <a:pPr marL="0" indent="0">
              <a:buNone/>
            </a:pPr>
            <a:endParaRPr lang="fr-FR" dirty="0"/>
          </a:p>
        </p:txBody>
      </p:sp>
      <p:sp>
        <p:nvSpPr>
          <p:cNvPr id="5" name="Espace réservé du pied de page 4"/>
          <p:cNvSpPr>
            <a:spLocks noGrp="1"/>
          </p:cNvSpPr>
          <p:nvPr>
            <p:ph type="ftr" sz="quarter" idx="4294967295"/>
          </p:nvPr>
        </p:nvSpPr>
        <p:spPr/>
        <p:txBody>
          <a:bodyPr/>
          <a:lstStyle/>
          <a:p>
            <a:r>
              <a:rPr lang="en-US" dirty="0" smtClean="0"/>
              <a:t>  </a:t>
            </a:r>
            <a:endParaRPr lang="en-US" dirty="0"/>
          </a:p>
        </p:txBody>
      </p:sp>
      <p:sp>
        <p:nvSpPr>
          <p:cNvPr id="3" name="TextBox 2"/>
          <p:cNvSpPr txBox="1"/>
          <p:nvPr/>
        </p:nvSpPr>
        <p:spPr>
          <a:xfrm>
            <a:off x="9637123" y="6380242"/>
            <a:ext cx="1849120" cy="369332"/>
          </a:xfrm>
          <a:prstGeom prst="rect">
            <a:avLst/>
          </a:prstGeom>
          <a:noFill/>
        </p:spPr>
        <p:txBody>
          <a:bodyPr wrap="square" rtlCol="0">
            <a:spAutoFit/>
          </a:bodyPr>
          <a:lstStyle/>
          <a:p>
            <a:r>
              <a:rPr lang="de-DE" dirty="0" smtClean="0"/>
              <a:t>*1 </a:t>
            </a:r>
            <a:r>
              <a:rPr lang="de-DE" dirty="0" err="1" smtClean="0"/>
              <a:t>shift</a:t>
            </a:r>
            <a:r>
              <a:rPr lang="de-DE" dirty="0" smtClean="0"/>
              <a:t> = 8 </a:t>
            </a:r>
            <a:r>
              <a:rPr lang="de-DE" dirty="0" err="1" smtClean="0"/>
              <a:t>hours</a:t>
            </a:r>
            <a:endParaRPr lang="en-US" dirty="0"/>
          </a:p>
        </p:txBody>
      </p:sp>
      <p:sp>
        <p:nvSpPr>
          <p:cNvPr id="28" name="Text Box 19"/>
          <p:cNvSpPr txBox="1">
            <a:spLocks noChangeArrowheads="1"/>
          </p:cNvSpPr>
          <p:nvPr/>
        </p:nvSpPr>
        <p:spPr bwMode="auto">
          <a:xfrm>
            <a:off x="614984" y="5077655"/>
            <a:ext cx="3635896" cy="1269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
              </a:spcBef>
              <a:spcAft>
                <a:spcPct val="15000"/>
              </a:spcAft>
            </a:pPr>
            <a:r>
              <a:rPr lang="en-US" altLang="de-DE" u="sng" dirty="0">
                <a:latin typeface="Arial Narrow" panose="020B0606020202030204" pitchFamily="34" charset="0"/>
              </a:rPr>
              <a:t>Organization</a:t>
            </a:r>
            <a:r>
              <a:rPr lang="en-US" altLang="de-DE" dirty="0">
                <a:latin typeface="Arial Narrow" panose="020B0606020202030204" pitchFamily="34" charset="0"/>
              </a:rPr>
              <a:t>:</a:t>
            </a:r>
          </a:p>
          <a:p>
            <a:pPr>
              <a:spcBef>
                <a:spcPct val="5000"/>
              </a:spcBef>
            </a:pPr>
            <a:r>
              <a:rPr lang="en-US" altLang="de-DE" dirty="0">
                <a:latin typeface="Arial Narrow" panose="020B0606020202030204" pitchFamily="34" charset="0"/>
              </a:rPr>
              <a:t>Sub-PAC Chairs </a:t>
            </a:r>
            <a:r>
              <a:rPr lang="en-US" altLang="de-DE" dirty="0" smtClean="0">
                <a:latin typeface="Arial Narrow" panose="020B0606020202030204" pitchFamily="34" charset="0"/>
              </a:rPr>
              <a:t>report to G-PAC; </a:t>
            </a:r>
          </a:p>
          <a:p>
            <a:pPr>
              <a:spcBef>
                <a:spcPct val="5000"/>
              </a:spcBef>
            </a:pPr>
            <a:r>
              <a:rPr lang="en-US" altLang="de-DE" dirty="0" smtClean="0">
                <a:latin typeface="Arial Narrow" panose="020B0606020202030204" pitchFamily="34" charset="0"/>
              </a:rPr>
              <a:t>PACs recommend granting beam time to the directorate</a:t>
            </a:r>
            <a:endParaRPr lang="en-US" altLang="de-DE" b="1" dirty="0">
              <a:latin typeface="Arial Narrow" panose="020B0606020202030204" pitchFamily="34" charset="0"/>
            </a:endParaRPr>
          </a:p>
        </p:txBody>
      </p:sp>
      <p:pic>
        <p:nvPicPr>
          <p:cNvPr id="46" name="Picture 45"/>
          <p:cNvPicPr>
            <a:picLocks noChangeAspect="1"/>
          </p:cNvPicPr>
          <p:nvPr/>
        </p:nvPicPr>
        <p:blipFill>
          <a:blip r:embed="rId2"/>
          <a:stretch>
            <a:fillRect/>
          </a:stretch>
        </p:blipFill>
        <p:spPr>
          <a:xfrm>
            <a:off x="490510" y="2079413"/>
            <a:ext cx="5461073" cy="2878667"/>
          </a:xfrm>
          <a:prstGeom prst="rect">
            <a:avLst/>
          </a:prstGeom>
        </p:spPr>
      </p:pic>
    </p:spTree>
    <p:extLst>
      <p:ext uri="{BB962C8B-B14F-4D97-AF65-F5344CB8AC3E}">
        <p14:creationId xmlns:p14="http://schemas.microsoft.com/office/powerpoint/2010/main" val="32438286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de-DE" dirty="0" smtClean="0"/>
              <a:t>As </a:t>
            </a:r>
            <a:r>
              <a:rPr lang="de-DE" dirty="0" err="1" smtClean="0"/>
              <a:t>reported</a:t>
            </a:r>
            <a:r>
              <a:rPr lang="de-DE" dirty="0" smtClean="0"/>
              <a:t> in </a:t>
            </a:r>
            <a:r>
              <a:rPr lang="de-DE" dirty="0" err="1" smtClean="0"/>
              <a:t>the</a:t>
            </a:r>
            <a:r>
              <a:rPr lang="de-DE" dirty="0" smtClean="0"/>
              <a:t> </a:t>
            </a:r>
            <a:r>
              <a:rPr lang="de-DE" dirty="0" err="1" smtClean="0"/>
              <a:t>Periodic</a:t>
            </a:r>
            <a:r>
              <a:rPr lang="de-DE" dirty="0" smtClean="0"/>
              <a:t> Report 2 </a:t>
            </a:r>
            <a:r>
              <a:rPr lang="de-DE" dirty="0" err="1" smtClean="0"/>
              <a:t>with</a:t>
            </a:r>
            <a:r>
              <a:rPr lang="de-DE" dirty="0" smtClean="0"/>
              <a:t> </a:t>
            </a:r>
            <a:r>
              <a:rPr lang="de-DE" dirty="0" err="1" smtClean="0"/>
              <a:t>numbers</a:t>
            </a:r>
            <a:r>
              <a:rPr lang="de-DE" dirty="0" smtClean="0"/>
              <a:t> </a:t>
            </a:r>
            <a:r>
              <a:rPr lang="de-DE" dirty="0" err="1" smtClean="0"/>
              <a:t>from</a:t>
            </a:r>
            <a:r>
              <a:rPr lang="de-DE" dirty="0" smtClean="0"/>
              <a:t> end </a:t>
            </a:r>
            <a:r>
              <a:rPr lang="de-DE" dirty="0" err="1" smtClean="0"/>
              <a:t>of</a:t>
            </a:r>
            <a:r>
              <a:rPr lang="de-DE" dirty="0" smtClean="0"/>
              <a:t> April:</a:t>
            </a:r>
          </a:p>
          <a:p>
            <a:pPr marL="180000" indent="-180000">
              <a:spcBef>
                <a:spcPts val="600"/>
              </a:spcBef>
              <a:spcAft>
                <a:spcPts val="0"/>
              </a:spcAft>
              <a:buFont typeface="Wingdings" panose="05000000000000000000" pitchFamily="2" charset="2"/>
              <a:buChar char="§"/>
            </a:pPr>
            <a:r>
              <a:rPr lang="de-DE" dirty="0" err="1" smtClean="0"/>
              <a:t>many</a:t>
            </a:r>
            <a:r>
              <a:rPr lang="de-DE" dirty="0" smtClean="0"/>
              <a:t> </a:t>
            </a:r>
            <a:r>
              <a:rPr lang="de-DE" dirty="0" err="1" smtClean="0"/>
              <a:t>travel</a:t>
            </a:r>
            <a:r>
              <a:rPr lang="de-DE" dirty="0" smtClean="0"/>
              <a:t> </a:t>
            </a:r>
            <a:r>
              <a:rPr lang="de-DE" dirty="0" err="1" smtClean="0"/>
              <a:t>cost</a:t>
            </a:r>
            <a:r>
              <a:rPr lang="de-DE" dirty="0" smtClean="0"/>
              <a:t> </a:t>
            </a:r>
            <a:r>
              <a:rPr lang="de-DE" dirty="0" err="1" smtClean="0"/>
              <a:t>requests</a:t>
            </a:r>
            <a:r>
              <a:rPr lang="de-DE" dirty="0" smtClean="0"/>
              <a:t> </a:t>
            </a:r>
            <a:r>
              <a:rPr lang="de-DE" dirty="0" err="1" smtClean="0"/>
              <a:t>have</a:t>
            </a:r>
            <a:r>
              <a:rPr lang="de-DE" dirty="0" smtClean="0"/>
              <a:t> not </a:t>
            </a:r>
            <a:r>
              <a:rPr lang="de-DE" dirty="0" err="1" smtClean="0"/>
              <a:t>been</a:t>
            </a:r>
            <a:r>
              <a:rPr lang="de-DE" dirty="0" smtClean="0"/>
              <a:t> </a:t>
            </a:r>
            <a:r>
              <a:rPr lang="de-DE" dirty="0" err="1" smtClean="0"/>
              <a:t>processed</a:t>
            </a:r>
            <a:r>
              <a:rPr lang="de-DE" dirty="0" smtClean="0"/>
              <a:t> due </a:t>
            </a:r>
            <a:r>
              <a:rPr lang="de-DE" dirty="0" err="1" smtClean="0"/>
              <a:t>to</a:t>
            </a:r>
            <a:r>
              <a:rPr lang="de-DE" dirty="0" smtClean="0"/>
              <a:t> lack </a:t>
            </a:r>
            <a:r>
              <a:rPr lang="de-DE" dirty="0" err="1" smtClean="0"/>
              <a:t>of</a:t>
            </a:r>
            <a:r>
              <a:rPr lang="de-DE" dirty="0" smtClean="0"/>
              <a:t> man power in </a:t>
            </a:r>
            <a:r>
              <a:rPr lang="de-DE" dirty="0" err="1" smtClean="0"/>
              <a:t>the</a:t>
            </a:r>
            <a:r>
              <a:rPr lang="de-DE" dirty="0" smtClean="0"/>
              <a:t> relevant </a:t>
            </a:r>
            <a:r>
              <a:rPr lang="de-DE" dirty="0" err="1" smtClean="0"/>
              <a:t>department</a:t>
            </a:r>
            <a:endParaRPr lang="de-DE" dirty="0" smtClean="0"/>
          </a:p>
          <a:p>
            <a:pPr marL="180000" indent="-180000">
              <a:spcBef>
                <a:spcPts val="600"/>
              </a:spcBef>
              <a:spcAft>
                <a:spcPts val="0"/>
              </a:spcAft>
              <a:buFont typeface="Wingdings" panose="05000000000000000000" pitchFamily="2" charset="2"/>
              <a:buChar char="§"/>
            </a:pPr>
            <a:r>
              <a:rPr lang="en-GB" dirty="0" smtClean="0"/>
              <a:t>accounting of beamtime (BOT) has not been finalized</a:t>
            </a:r>
          </a:p>
          <a:p>
            <a:pPr marL="0" indent="0">
              <a:buNone/>
            </a:pPr>
            <a:endParaRPr lang="en-GB" dirty="0"/>
          </a:p>
        </p:txBody>
      </p:sp>
      <p:sp>
        <p:nvSpPr>
          <p:cNvPr id="3" name="Title 2"/>
          <p:cNvSpPr>
            <a:spLocks noGrp="1"/>
          </p:cNvSpPr>
          <p:nvPr>
            <p:ph type="title"/>
          </p:nvPr>
        </p:nvSpPr>
        <p:spPr/>
        <p:txBody>
          <a:bodyPr/>
          <a:lstStyle/>
          <a:p>
            <a:r>
              <a:rPr lang="de-DE" dirty="0" err="1" smtClean="0"/>
              <a:t>Actual</a:t>
            </a:r>
            <a:r>
              <a:rPr lang="de-DE" dirty="0" smtClean="0"/>
              <a:t> </a:t>
            </a:r>
            <a:r>
              <a:rPr lang="de-DE" dirty="0" err="1" smtClean="0"/>
              <a:t>quantity</a:t>
            </a:r>
            <a:r>
              <a:rPr lang="de-DE" dirty="0" smtClean="0"/>
              <a:t> </a:t>
            </a:r>
            <a:r>
              <a:rPr lang="de-DE" dirty="0" err="1" smtClean="0"/>
              <a:t>of</a:t>
            </a:r>
            <a:r>
              <a:rPr lang="de-DE" dirty="0" smtClean="0"/>
              <a:t> </a:t>
            </a:r>
            <a:r>
              <a:rPr lang="de-DE" dirty="0" err="1" smtClean="0"/>
              <a:t>access</a:t>
            </a:r>
            <a:r>
              <a:rPr lang="de-DE" dirty="0" smtClean="0"/>
              <a:t> </a:t>
            </a:r>
            <a:r>
              <a:rPr lang="de-DE" dirty="0" err="1" smtClean="0"/>
              <a:t>provided</a:t>
            </a:r>
            <a:endParaRPr lang="en-GB" dirty="0"/>
          </a:p>
        </p:txBody>
      </p:sp>
      <p:graphicFrame>
        <p:nvGraphicFramePr>
          <p:cNvPr id="4" name="Content Placeholder 3"/>
          <p:cNvGraphicFramePr>
            <a:graphicFrameLocks/>
          </p:cNvGraphicFramePr>
          <p:nvPr>
            <p:extLst>
              <p:ext uri="{D42A27DB-BD31-4B8C-83A1-F6EECF244321}">
                <p14:modId xmlns:p14="http://schemas.microsoft.com/office/powerpoint/2010/main" val="1934255893"/>
              </p:ext>
            </p:extLst>
          </p:nvPr>
        </p:nvGraphicFramePr>
        <p:xfrm>
          <a:off x="1340284" y="3253245"/>
          <a:ext cx="9413440" cy="2483043"/>
        </p:xfrm>
        <a:graphic>
          <a:graphicData uri="http://schemas.openxmlformats.org/drawingml/2006/table">
            <a:tbl>
              <a:tblPr firstRow="1" bandRow="1">
                <a:tableStyleId>{9DCAF9ED-07DC-4A11-8D7F-57B35C25682E}</a:tableStyleId>
              </a:tblPr>
              <a:tblGrid>
                <a:gridCol w="2353360">
                  <a:extLst>
                    <a:ext uri="{9D8B030D-6E8A-4147-A177-3AD203B41FA5}">
                      <a16:colId xmlns:a16="http://schemas.microsoft.com/office/drawing/2014/main" val="265831574"/>
                    </a:ext>
                  </a:extLst>
                </a:gridCol>
                <a:gridCol w="2353360">
                  <a:extLst>
                    <a:ext uri="{9D8B030D-6E8A-4147-A177-3AD203B41FA5}">
                      <a16:colId xmlns:a16="http://schemas.microsoft.com/office/drawing/2014/main" val="1703739128"/>
                    </a:ext>
                  </a:extLst>
                </a:gridCol>
                <a:gridCol w="2353360">
                  <a:extLst>
                    <a:ext uri="{9D8B030D-6E8A-4147-A177-3AD203B41FA5}">
                      <a16:colId xmlns:a16="http://schemas.microsoft.com/office/drawing/2014/main" val="625298381"/>
                    </a:ext>
                  </a:extLst>
                </a:gridCol>
                <a:gridCol w="2353360">
                  <a:extLst>
                    <a:ext uri="{9D8B030D-6E8A-4147-A177-3AD203B41FA5}">
                      <a16:colId xmlns:a16="http://schemas.microsoft.com/office/drawing/2014/main" val="3421914222"/>
                    </a:ext>
                  </a:extLst>
                </a:gridCol>
              </a:tblGrid>
              <a:tr h="902507">
                <a:tc>
                  <a:txBody>
                    <a:bodyPr/>
                    <a:lstStyle/>
                    <a:p>
                      <a:endParaRPr lang="en-GB" dirty="0"/>
                    </a:p>
                  </a:txBody>
                  <a:tcPr/>
                </a:tc>
                <a:tc>
                  <a:txBody>
                    <a:bodyPr/>
                    <a:lstStyle/>
                    <a:p>
                      <a:r>
                        <a:rPr lang="de-DE" i="1" dirty="0" err="1" smtClean="0"/>
                        <a:t>Estimated</a:t>
                      </a:r>
                      <a:r>
                        <a:rPr lang="de-DE" i="1" baseline="0" dirty="0" smtClean="0"/>
                        <a:t>  / </a:t>
                      </a:r>
                      <a:r>
                        <a:rPr lang="de-DE" i="1" baseline="0" dirty="0" err="1" smtClean="0"/>
                        <a:t>delivered</a:t>
                      </a:r>
                      <a:r>
                        <a:rPr lang="de-DE" i="1" baseline="0" dirty="0" smtClean="0"/>
                        <a:t> </a:t>
                      </a:r>
                      <a:r>
                        <a:rPr lang="de-DE" baseline="0" dirty="0" err="1" smtClean="0"/>
                        <a:t>hours</a:t>
                      </a:r>
                      <a:r>
                        <a:rPr lang="de-DE" baseline="0" dirty="0" smtClean="0"/>
                        <a:t> </a:t>
                      </a:r>
                      <a:r>
                        <a:rPr lang="de-DE" baseline="0" dirty="0" err="1" smtClean="0"/>
                        <a:t>of</a:t>
                      </a:r>
                      <a:r>
                        <a:rPr lang="de-DE" baseline="0" dirty="0" smtClean="0"/>
                        <a:t> beam time </a:t>
                      </a:r>
                      <a:endParaRPr lang="en-GB" dirty="0"/>
                    </a:p>
                  </a:txBody>
                  <a:tcPr/>
                </a:tc>
                <a:tc>
                  <a:txBody>
                    <a:bodyPr/>
                    <a:lstStyle/>
                    <a:p>
                      <a:r>
                        <a:rPr lang="de-DE" dirty="0" err="1" smtClean="0"/>
                        <a:t>Estimated</a:t>
                      </a:r>
                      <a:r>
                        <a:rPr lang="de-DE" baseline="0" dirty="0" smtClean="0"/>
                        <a:t> </a:t>
                      </a:r>
                      <a:r>
                        <a:rPr lang="de-DE" dirty="0" smtClean="0"/>
                        <a:t>/ </a:t>
                      </a:r>
                      <a:r>
                        <a:rPr lang="de-DE" dirty="0" err="1" smtClean="0"/>
                        <a:t>supported</a:t>
                      </a:r>
                      <a:r>
                        <a:rPr lang="de-DE" baseline="0" dirty="0" smtClean="0"/>
                        <a:t> </a:t>
                      </a:r>
                      <a:r>
                        <a:rPr lang="de-DE" dirty="0" err="1" smtClean="0"/>
                        <a:t>number</a:t>
                      </a:r>
                      <a:r>
                        <a:rPr lang="de-DE" baseline="0" dirty="0" smtClean="0"/>
                        <a:t> </a:t>
                      </a:r>
                      <a:r>
                        <a:rPr lang="de-DE" baseline="0" dirty="0" err="1" smtClean="0"/>
                        <a:t>of</a:t>
                      </a:r>
                      <a:r>
                        <a:rPr lang="de-DE" baseline="0" dirty="0" smtClean="0"/>
                        <a:t> </a:t>
                      </a:r>
                      <a:r>
                        <a:rPr lang="de-DE" baseline="0" dirty="0" err="1" smtClean="0"/>
                        <a:t>days</a:t>
                      </a:r>
                      <a:r>
                        <a:rPr lang="de-DE" baseline="0" dirty="0" smtClean="0"/>
                        <a:t> </a:t>
                      </a:r>
                      <a:r>
                        <a:rPr lang="de-DE" baseline="0" dirty="0" err="1" smtClean="0"/>
                        <a:t>spent</a:t>
                      </a:r>
                      <a:r>
                        <a:rPr lang="de-DE" baseline="0" dirty="0" smtClean="0"/>
                        <a:t> in </a:t>
                      </a:r>
                      <a:r>
                        <a:rPr lang="de-DE" baseline="0" dirty="0" err="1" smtClean="0"/>
                        <a:t>infrastructure</a:t>
                      </a:r>
                      <a:endParaRPr lang="en-GB" dirty="0"/>
                    </a:p>
                  </a:txBody>
                  <a:tcPr/>
                </a:tc>
                <a:tc>
                  <a:txBody>
                    <a:bodyPr/>
                    <a:lstStyle/>
                    <a:p>
                      <a:r>
                        <a:rPr lang="en-GB" dirty="0" smtClean="0"/>
                        <a:t>T&amp;S / Euro</a:t>
                      </a:r>
                      <a:endParaRPr lang="en-GB" dirty="0"/>
                    </a:p>
                  </a:txBody>
                  <a:tcPr/>
                </a:tc>
                <a:extLst>
                  <a:ext uri="{0D108BD9-81ED-4DB2-BD59-A6C34878D82A}">
                    <a16:rowId xmlns:a16="http://schemas.microsoft.com/office/drawing/2014/main" val="2982079224"/>
                  </a:ext>
                </a:extLst>
              </a:tr>
              <a:tr h="522881">
                <a:tc>
                  <a:txBody>
                    <a:bodyPr/>
                    <a:lstStyle/>
                    <a:p>
                      <a:r>
                        <a:rPr lang="de-DE" dirty="0" err="1" smtClean="0"/>
                        <a:t>Month</a:t>
                      </a:r>
                      <a:r>
                        <a:rPr lang="de-DE" baseline="0" dirty="0" smtClean="0"/>
                        <a:t> 1-18</a:t>
                      </a:r>
                    </a:p>
                  </a:txBody>
                  <a:tcPr/>
                </a:tc>
                <a:tc>
                  <a:txBody>
                    <a:bodyPr/>
                    <a:lstStyle/>
                    <a:p>
                      <a:r>
                        <a:rPr lang="de-DE" dirty="0" smtClean="0"/>
                        <a:t>500 / 0</a:t>
                      </a:r>
                      <a:endParaRPr lang="en-GB" dirty="0"/>
                    </a:p>
                  </a:txBody>
                  <a:tcPr/>
                </a:tc>
                <a:tc>
                  <a:txBody>
                    <a:bodyPr/>
                    <a:lstStyle/>
                    <a:p>
                      <a:r>
                        <a:rPr lang="de-DE" dirty="0" smtClean="0"/>
                        <a:t>660 / 0</a:t>
                      </a:r>
                    </a:p>
                  </a:txBody>
                  <a:tcPr/>
                </a:tc>
                <a:tc>
                  <a:txBody>
                    <a:bodyPr/>
                    <a:lstStyle/>
                    <a:p>
                      <a:endParaRPr lang="de-DE" dirty="0" smtClean="0"/>
                    </a:p>
                  </a:txBody>
                  <a:tcPr/>
                </a:tc>
                <a:extLst>
                  <a:ext uri="{0D108BD9-81ED-4DB2-BD59-A6C34878D82A}">
                    <a16:rowId xmlns:a16="http://schemas.microsoft.com/office/drawing/2014/main" val="2432619665"/>
                  </a:ext>
                </a:extLst>
              </a:tr>
              <a:tr h="522881">
                <a:tc>
                  <a:txBody>
                    <a:bodyPr/>
                    <a:lstStyle/>
                    <a:p>
                      <a:r>
                        <a:rPr lang="de-DE" dirty="0" err="1" smtClean="0"/>
                        <a:t>Month</a:t>
                      </a:r>
                      <a:r>
                        <a:rPr lang="de-DE" baseline="0" dirty="0" smtClean="0"/>
                        <a:t> 30-36</a:t>
                      </a:r>
                      <a:endParaRPr lang="de-DE" dirty="0" smtClean="0"/>
                    </a:p>
                  </a:txBody>
                  <a:tcPr/>
                </a:tc>
                <a:tc>
                  <a:txBody>
                    <a:bodyPr/>
                    <a:lstStyle/>
                    <a:p>
                      <a:r>
                        <a:rPr lang="de-DE" dirty="0" smtClean="0"/>
                        <a:t>900 / </a:t>
                      </a:r>
                      <a:r>
                        <a:rPr lang="de-DE" b="1" dirty="0" smtClean="0"/>
                        <a:t>860</a:t>
                      </a:r>
                      <a:endParaRPr lang="en-GB" b="1" dirty="0"/>
                    </a:p>
                  </a:txBody>
                  <a:tcPr/>
                </a:tc>
                <a:tc>
                  <a:txBody>
                    <a:bodyPr/>
                    <a:lstStyle/>
                    <a:p>
                      <a:r>
                        <a:rPr lang="de-DE" dirty="0" smtClean="0"/>
                        <a:t>800 / </a:t>
                      </a:r>
                      <a:r>
                        <a:rPr lang="de-DE" b="1" dirty="0" smtClean="0"/>
                        <a:t>409</a:t>
                      </a:r>
                      <a:endParaRPr lang="en-GB" b="1" dirty="0"/>
                    </a:p>
                  </a:txBody>
                  <a:tcPr/>
                </a:tc>
                <a:tc>
                  <a:txBody>
                    <a:bodyPr/>
                    <a:lstStyle/>
                    <a:p>
                      <a:r>
                        <a:rPr lang="en-GB" b="1" dirty="0" smtClean="0"/>
                        <a:t>52.436</a:t>
                      </a:r>
                      <a:r>
                        <a:rPr lang="en-GB" b="1" baseline="0" dirty="0" smtClean="0"/>
                        <a:t> Euro</a:t>
                      </a:r>
                      <a:endParaRPr lang="en-GB" b="1" dirty="0"/>
                    </a:p>
                  </a:txBody>
                  <a:tcPr/>
                </a:tc>
                <a:extLst>
                  <a:ext uri="{0D108BD9-81ED-4DB2-BD59-A6C34878D82A}">
                    <a16:rowId xmlns:a16="http://schemas.microsoft.com/office/drawing/2014/main" val="3768507359"/>
                  </a:ext>
                </a:extLst>
              </a:tr>
              <a:tr h="522881">
                <a:tc>
                  <a:txBody>
                    <a:bodyPr/>
                    <a:lstStyle/>
                    <a:p>
                      <a:r>
                        <a:rPr lang="de-DE" dirty="0" err="1" smtClean="0"/>
                        <a:t>Month</a:t>
                      </a:r>
                      <a:r>
                        <a:rPr lang="de-DE" dirty="0" smtClean="0"/>
                        <a:t> 1-54</a:t>
                      </a:r>
                    </a:p>
                  </a:txBody>
                  <a:tcPr/>
                </a:tc>
                <a:tc>
                  <a:txBody>
                    <a:bodyPr/>
                    <a:lstStyle/>
                    <a:p>
                      <a:r>
                        <a:rPr lang="de-DE" dirty="0" smtClean="0"/>
                        <a:t>1450 / 860</a:t>
                      </a:r>
                      <a:endParaRPr lang="en-GB" dirty="0"/>
                    </a:p>
                  </a:txBody>
                  <a:tcPr/>
                </a:tc>
                <a:tc>
                  <a:txBody>
                    <a:bodyPr/>
                    <a:lstStyle/>
                    <a:p>
                      <a:r>
                        <a:rPr lang="de-DE" dirty="0" smtClean="0"/>
                        <a:t>1760</a:t>
                      </a:r>
                      <a:r>
                        <a:rPr lang="de-DE" baseline="0" dirty="0" smtClean="0"/>
                        <a:t> </a:t>
                      </a:r>
                      <a:endParaRPr lang="en-GB" dirty="0"/>
                    </a:p>
                  </a:txBody>
                  <a:tcPr/>
                </a:tc>
                <a:tc>
                  <a:txBody>
                    <a:bodyPr/>
                    <a:lstStyle/>
                    <a:p>
                      <a:r>
                        <a:rPr lang="en-GB" dirty="0" smtClean="0"/>
                        <a:t>165.0000</a:t>
                      </a:r>
                      <a:endParaRPr lang="en-GB" dirty="0"/>
                    </a:p>
                  </a:txBody>
                  <a:tcPr/>
                </a:tc>
                <a:extLst>
                  <a:ext uri="{0D108BD9-81ED-4DB2-BD59-A6C34878D82A}">
                    <a16:rowId xmlns:a16="http://schemas.microsoft.com/office/drawing/2014/main" val="3166927881"/>
                  </a:ext>
                </a:extLst>
              </a:tr>
            </a:tbl>
          </a:graphicData>
        </a:graphic>
      </p:graphicFrame>
    </p:spTree>
    <p:extLst>
      <p:ext uri="{BB962C8B-B14F-4D97-AF65-F5344CB8AC3E}">
        <p14:creationId xmlns:p14="http://schemas.microsoft.com/office/powerpoint/2010/main" val="2051724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de-DE" dirty="0" err="1" smtClean="0"/>
              <a:t>Current</a:t>
            </a:r>
            <a:r>
              <a:rPr lang="de-DE" dirty="0" smtClean="0"/>
              <a:t> </a:t>
            </a:r>
            <a:r>
              <a:rPr lang="de-DE" dirty="0" err="1" smtClean="0"/>
              <a:t>status</a:t>
            </a:r>
            <a:endParaRPr lang="de-DE" dirty="0" smtClean="0"/>
          </a:p>
          <a:p>
            <a:pPr marL="180000" indent="-180000">
              <a:spcBef>
                <a:spcPts val="600"/>
              </a:spcBef>
              <a:spcAft>
                <a:spcPts val="0"/>
              </a:spcAft>
              <a:buFont typeface="Wingdings" panose="05000000000000000000" pitchFamily="2" charset="2"/>
              <a:buChar char="§"/>
            </a:pPr>
            <a:r>
              <a:rPr lang="de-DE" dirty="0" smtClean="0"/>
              <a:t>not all </a:t>
            </a:r>
            <a:r>
              <a:rPr lang="de-DE" dirty="0" err="1" smtClean="0"/>
              <a:t>travel</a:t>
            </a:r>
            <a:r>
              <a:rPr lang="de-DE" dirty="0" smtClean="0"/>
              <a:t> </a:t>
            </a:r>
            <a:r>
              <a:rPr lang="de-DE" dirty="0" err="1" smtClean="0"/>
              <a:t>cost</a:t>
            </a:r>
            <a:r>
              <a:rPr lang="de-DE" dirty="0" smtClean="0"/>
              <a:t> </a:t>
            </a:r>
            <a:r>
              <a:rPr lang="de-DE" dirty="0" err="1" smtClean="0"/>
              <a:t>requests</a:t>
            </a:r>
            <a:r>
              <a:rPr lang="de-DE" dirty="0"/>
              <a:t> </a:t>
            </a:r>
            <a:r>
              <a:rPr lang="de-DE" dirty="0" err="1" smtClean="0"/>
              <a:t>have</a:t>
            </a:r>
            <a:r>
              <a:rPr lang="de-DE" dirty="0" smtClean="0"/>
              <a:t> </a:t>
            </a:r>
            <a:r>
              <a:rPr lang="de-DE" dirty="0" err="1" smtClean="0"/>
              <a:t>been</a:t>
            </a:r>
            <a:r>
              <a:rPr lang="de-DE" dirty="0" smtClean="0"/>
              <a:t> </a:t>
            </a:r>
            <a:r>
              <a:rPr lang="de-DE" dirty="0" err="1" smtClean="0"/>
              <a:t>processed</a:t>
            </a:r>
            <a:endParaRPr lang="de-DE" dirty="0" smtClean="0"/>
          </a:p>
          <a:p>
            <a:pPr marL="180000" indent="-180000">
              <a:spcBef>
                <a:spcPts val="600"/>
              </a:spcBef>
              <a:spcAft>
                <a:spcPts val="0"/>
              </a:spcAft>
              <a:buFont typeface="Wingdings" panose="05000000000000000000" pitchFamily="2" charset="2"/>
              <a:buChar char="§"/>
            </a:pPr>
            <a:r>
              <a:rPr lang="en-GB" dirty="0" smtClean="0"/>
              <a:t>accounting of beamtime has been finalized</a:t>
            </a:r>
          </a:p>
          <a:p>
            <a:pPr marL="0" indent="0">
              <a:buNone/>
            </a:pPr>
            <a:endParaRPr lang="en-GB" dirty="0"/>
          </a:p>
        </p:txBody>
      </p:sp>
      <p:sp>
        <p:nvSpPr>
          <p:cNvPr id="3" name="Title 2"/>
          <p:cNvSpPr>
            <a:spLocks noGrp="1"/>
          </p:cNvSpPr>
          <p:nvPr>
            <p:ph type="title"/>
          </p:nvPr>
        </p:nvSpPr>
        <p:spPr/>
        <p:txBody>
          <a:bodyPr/>
          <a:lstStyle/>
          <a:p>
            <a:r>
              <a:rPr lang="de-DE" dirty="0" err="1" smtClean="0"/>
              <a:t>Actual</a:t>
            </a:r>
            <a:r>
              <a:rPr lang="de-DE" dirty="0" smtClean="0"/>
              <a:t> </a:t>
            </a:r>
            <a:r>
              <a:rPr lang="de-DE" dirty="0" err="1" smtClean="0"/>
              <a:t>quantity</a:t>
            </a:r>
            <a:r>
              <a:rPr lang="de-DE" dirty="0" smtClean="0"/>
              <a:t> </a:t>
            </a:r>
            <a:r>
              <a:rPr lang="de-DE" dirty="0" err="1" smtClean="0"/>
              <a:t>of</a:t>
            </a:r>
            <a:r>
              <a:rPr lang="de-DE" dirty="0" smtClean="0"/>
              <a:t> </a:t>
            </a:r>
            <a:r>
              <a:rPr lang="de-DE" dirty="0" err="1" smtClean="0"/>
              <a:t>access</a:t>
            </a:r>
            <a:r>
              <a:rPr lang="de-DE" dirty="0" smtClean="0"/>
              <a:t> </a:t>
            </a:r>
            <a:r>
              <a:rPr lang="de-DE" dirty="0" err="1" smtClean="0"/>
              <a:t>provided</a:t>
            </a:r>
            <a:endParaRPr lang="en-GB" dirty="0"/>
          </a:p>
        </p:txBody>
      </p:sp>
      <p:graphicFrame>
        <p:nvGraphicFramePr>
          <p:cNvPr id="4" name="Content Placeholder 3"/>
          <p:cNvGraphicFramePr>
            <a:graphicFrameLocks/>
          </p:cNvGraphicFramePr>
          <p:nvPr>
            <p:extLst>
              <p:ext uri="{D42A27DB-BD31-4B8C-83A1-F6EECF244321}">
                <p14:modId xmlns:p14="http://schemas.microsoft.com/office/powerpoint/2010/main" val="170257"/>
              </p:ext>
            </p:extLst>
          </p:nvPr>
        </p:nvGraphicFramePr>
        <p:xfrm>
          <a:off x="1316036" y="3253245"/>
          <a:ext cx="9437688" cy="1752600"/>
        </p:xfrm>
        <a:graphic>
          <a:graphicData uri="http://schemas.openxmlformats.org/drawingml/2006/table">
            <a:tbl>
              <a:tblPr firstRow="1" bandRow="1">
                <a:tableStyleId>{9DCAF9ED-07DC-4A11-8D7F-57B35C25682E}</a:tableStyleId>
              </a:tblPr>
              <a:tblGrid>
                <a:gridCol w="3145896">
                  <a:extLst>
                    <a:ext uri="{9D8B030D-6E8A-4147-A177-3AD203B41FA5}">
                      <a16:colId xmlns:a16="http://schemas.microsoft.com/office/drawing/2014/main" val="265831574"/>
                    </a:ext>
                  </a:extLst>
                </a:gridCol>
                <a:gridCol w="3145896">
                  <a:extLst>
                    <a:ext uri="{9D8B030D-6E8A-4147-A177-3AD203B41FA5}">
                      <a16:colId xmlns:a16="http://schemas.microsoft.com/office/drawing/2014/main" val="1703739128"/>
                    </a:ext>
                  </a:extLst>
                </a:gridCol>
                <a:gridCol w="3145896">
                  <a:extLst>
                    <a:ext uri="{9D8B030D-6E8A-4147-A177-3AD203B41FA5}">
                      <a16:colId xmlns:a16="http://schemas.microsoft.com/office/drawing/2014/main" val="625298381"/>
                    </a:ext>
                  </a:extLst>
                </a:gridCol>
              </a:tblGrid>
              <a:tr h="370840">
                <a:tc>
                  <a:txBody>
                    <a:bodyPr/>
                    <a:lstStyle/>
                    <a:p>
                      <a:endParaRPr lang="en-GB" dirty="0"/>
                    </a:p>
                  </a:txBody>
                  <a:tcPr/>
                </a:tc>
                <a:tc>
                  <a:txBody>
                    <a:bodyPr/>
                    <a:lstStyle/>
                    <a:p>
                      <a:r>
                        <a:rPr lang="de-DE" i="1" dirty="0" err="1" smtClean="0"/>
                        <a:t>Estimated</a:t>
                      </a:r>
                      <a:r>
                        <a:rPr lang="de-DE" i="1" baseline="0" dirty="0" smtClean="0"/>
                        <a:t>  / </a:t>
                      </a:r>
                      <a:r>
                        <a:rPr lang="de-DE" i="1" baseline="0" dirty="0" err="1" smtClean="0"/>
                        <a:t>delivered</a:t>
                      </a:r>
                      <a:r>
                        <a:rPr lang="de-DE" i="1" baseline="0" dirty="0" smtClean="0"/>
                        <a:t> </a:t>
                      </a:r>
                      <a:r>
                        <a:rPr lang="de-DE" baseline="0" dirty="0" err="1" smtClean="0"/>
                        <a:t>hours</a:t>
                      </a:r>
                      <a:r>
                        <a:rPr lang="de-DE" baseline="0" dirty="0" smtClean="0"/>
                        <a:t> </a:t>
                      </a:r>
                      <a:r>
                        <a:rPr lang="de-DE" baseline="0" dirty="0" err="1" smtClean="0"/>
                        <a:t>of</a:t>
                      </a:r>
                      <a:r>
                        <a:rPr lang="de-DE" baseline="0" dirty="0" smtClean="0"/>
                        <a:t> beam time </a:t>
                      </a:r>
                      <a:endParaRPr lang="en-GB" dirty="0"/>
                    </a:p>
                  </a:txBody>
                  <a:tcPr/>
                </a:tc>
                <a:tc>
                  <a:txBody>
                    <a:bodyPr/>
                    <a:lstStyle/>
                    <a:p>
                      <a:r>
                        <a:rPr lang="de-DE" dirty="0" err="1" smtClean="0"/>
                        <a:t>Estimated</a:t>
                      </a:r>
                      <a:r>
                        <a:rPr lang="de-DE" baseline="0" dirty="0" smtClean="0"/>
                        <a:t> </a:t>
                      </a:r>
                      <a:r>
                        <a:rPr lang="de-DE" dirty="0" smtClean="0"/>
                        <a:t>/ </a:t>
                      </a:r>
                      <a:r>
                        <a:rPr lang="de-DE" dirty="0" err="1" smtClean="0"/>
                        <a:t>supported</a:t>
                      </a:r>
                      <a:r>
                        <a:rPr lang="de-DE" baseline="0" dirty="0" smtClean="0"/>
                        <a:t> </a:t>
                      </a:r>
                      <a:r>
                        <a:rPr lang="de-DE" dirty="0" err="1" smtClean="0"/>
                        <a:t>number</a:t>
                      </a:r>
                      <a:r>
                        <a:rPr lang="de-DE" baseline="0" dirty="0" smtClean="0"/>
                        <a:t> </a:t>
                      </a:r>
                      <a:r>
                        <a:rPr lang="de-DE" baseline="0" dirty="0" err="1" smtClean="0"/>
                        <a:t>of</a:t>
                      </a:r>
                      <a:r>
                        <a:rPr lang="de-DE" baseline="0" dirty="0" smtClean="0"/>
                        <a:t> </a:t>
                      </a:r>
                      <a:r>
                        <a:rPr lang="de-DE" baseline="0" dirty="0" err="1" smtClean="0"/>
                        <a:t>days</a:t>
                      </a:r>
                      <a:r>
                        <a:rPr lang="de-DE" baseline="0" dirty="0" smtClean="0"/>
                        <a:t> </a:t>
                      </a:r>
                      <a:r>
                        <a:rPr lang="de-DE" baseline="0" dirty="0" err="1" smtClean="0"/>
                        <a:t>spent</a:t>
                      </a:r>
                      <a:r>
                        <a:rPr lang="de-DE" baseline="0" dirty="0" smtClean="0"/>
                        <a:t> in </a:t>
                      </a:r>
                      <a:r>
                        <a:rPr lang="de-DE" baseline="0" dirty="0" err="1" smtClean="0"/>
                        <a:t>infrastructure</a:t>
                      </a:r>
                      <a:endParaRPr lang="en-GB" dirty="0"/>
                    </a:p>
                  </a:txBody>
                  <a:tcPr/>
                </a:tc>
                <a:extLst>
                  <a:ext uri="{0D108BD9-81ED-4DB2-BD59-A6C34878D82A}">
                    <a16:rowId xmlns:a16="http://schemas.microsoft.com/office/drawing/2014/main" val="2982079224"/>
                  </a:ext>
                </a:extLst>
              </a:tr>
              <a:tr h="370840">
                <a:tc>
                  <a:txBody>
                    <a:bodyPr/>
                    <a:lstStyle/>
                    <a:p>
                      <a:r>
                        <a:rPr lang="de-DE" dirty="0" err="1" smtClean="0"/>
                        <a:t>Month</a:t>
                      </a:r>
                      <a:r>
                        <a:rPr lang="de-DE" baseline="0" dirty="0" smtClean="0"/>
                        <a:t> 1-18</a:t>
                      </a:r>
                    </a:p>
                  </a:txBody>
                  <a:tcPr/>
                </a:tc>
                <a:tc>
                  <a:txBody>
                    <a:bodyPr/>
                    <a:lstStyle/>
                    <a:p>
                      <a:r>
                        <a:rPr lang="de-DE" dirty="0" smtClean="0"/>
                        <a:t>500 / 0</a:t>
                      </a:r>
                      <a:endParaRPr lang="en-GB" dirty="0"/>
                    </a:p>
                  </a:txBody>
                  <a:tcPr/>
                </a:tc>
                <a:tc>
                  <a:txBody>
                    <a:bodyPr/>
                    <a:lstStyle/>
                    <a:p>
                      <a:r>
                        <a:rPr lang="de-DE" dirty="0" smtClean="0"/>
                        <a:t>660 / 0</a:t>
                      </a:r>
                    </a:p>
                  </a:txBody>
                  <a:tcPr/>
                </a:tc>
                <a:extLst>
                  <a:ext uri="{0D108BD9-81ED-4DB2-BD59-A6C34878D82A}">
                    <a16:rowId xmlns:a16="http://schemas.microsoft.com/office/drawing/2014/main" val="2432619665"/>
                  </a:ext>
                </a:extLst>
              </a:tr>
              <a:tr h="370840">
                <a:tc>
                  <a:txBody>
                    <a:bodyPr/>
                    <a:lstStyle/>
                    <a:p>
                      <a:r>
                        <a:rPr lang="de-DE" dirty="0" err="1" smtClean="0"/>
                        <a:t>Month</a:t>
                      </a:r>
                      <a:r>
                        <a:rPr lang="de-DE" baseline="0" dirty="0" smtClean="0"/>
                        <a:t> 30-36</a:t>
                      </a:r>
                      <a:endParaRPr lang="de-DE" dirty="0" smtClean="0"/>
                    </a:p>
                  </a:txBody>
                  <a:tcPr/>
                </a:tc>
                <a:tc>
                  <a:txBody>
                    <a:bodyPr/>
                    <a:lstStyle/>
                    <a:p>
                      <a:r>
                        <a:rPr lang="de-DE" dirty="0" smtClean="0"/>
                        <a:t>900 /</a:t>
                      </a:r>
                      <a:r>
                        <a:rPr lang="de-DE" baseline="0" dirty="0" smtClean="0"/>
                        <a:t> </a:t>
                      </a:r>
                      <a:r>
                        <a:rPr lang="de-DE" b="1" baseline="0" dirty="0" smtClean="0"/>
                        <a:t>1025</a:t>
                      </a:r>
                      <a:endParaRPr lang="en-GB" b="1" dirty="0"/>
                    </a:p>
                  </a:txBody>
                  <a:tcPr/>
                </a:tc>
                <a:tc>
                  <a:txBody>
                    <a:bodyPr/>
                    <a:lstStyle/>
                    <a:p>
                      <a:r>
                        <a:rPr lang="de-DE" dirty="0" smtClean="0"/>
                        <a:t>800 / </a:t>
                      </a:r>
                      <a:r>
                        <a:rPr lang="de-DE" b="1" dirty="0" smtClean="0"/>
                        <a:t>710</a:t>
                      </a:r>
                      <a:endParaRPr lang="en-GB" b="1" dirty="0"/>
                    </a:p>
                  </a:txBody>
                  <a:tcPr/>
                </a:tc>
                <a:extLst>
                  <a:ext uri="{0D108BD9-81ED-4DB2-BD59-A6C34878D82A}">
                    <a16:rowId xmlns:a16="http://schemas.microsoft.com/office/drawing/2014/main" val="3768507359"/>
                  </a:ext>
                </a:extLst>
              </a:tr>
              <a:tr h="370840">
                <a:tc>
                  <a:txBody>
                    <a:bodyPr/>
                    <a:lstStyle/>
                    <a:p>
                      <a:r>
                        <a:rPr lang="de-DE" dirty="0" err="1" smtClean="0"/>
                        <a:t>Month</a:t>
                      </a:r>
                      <a:r>
                        <a:rPr lang="de-DE" dirty="0" smtClean="0"/>
                        <a:t> 1-54</a:t>
                      </a:r>
                    </a:p>
                  </a:txBody>
                  <a:tcPr/>
                </a:tc>
                <a:tc>
                  <a:txBody>
                    <a:bodyPr/>
                    <a:lstStyle/>
                    <a:p>
                      <a:r>
                        <a:rPr lang="de-DE" dirty="0" smtClean="0"/>
                        <a:t>1450 </a:t>
                      </a:r>
                      <a:endParaRPr lang="en-GB" dirty="0"/>
                    </a:p>
                  </a:txBody>
                  <a:tcPr/>
                </a:tc>
                <a:tc>
                  <a:txBody>
                    <a:bodyPr/>
                    <a:lstStyle/>
                    <a:p>
                      <a:r>
                        <a:rPr lang="de-DE" dirty="0" smtClean="0"/>
                        <a:t>1760</a:t>
                      </a:r>
                      <a:r>
                        <a:rPr lang="de-DE" baseline="0" dirty="0" smtClean="0"/>
                        <a:t> </a:t>
                      </a:r>
                      <a:endParaRPr lang="en-GB" dirty="0"/>
                    </a:p>
                  </a:txBody>
                  <a:tcPr/>
                </a:tc>
                <a:extLst>
                  <a:ext uri="{0D108BD9-81ED-4DB2-BD59-A6C34878D82A}">
                    <a16:rowId xmlns:a16="http://schemas.microsoft.com/office/drawing/2014/main" val="3166927881"/>
                  </a:ext>
                </a:extLst>
              </a:tr>
            </a:tbl>
          </a:graphicData>
        </a:graphic>
      </p:graphicFrame>
    </p:spTree>
    <p:extLst>
      <p:ext uri="{BB962C8B-B14F-4D97-AF65-F5344CB8AC3E}">
        <p14:creationId xmlns:p14="http://schemas.microsoft.com/office/powerpoint/2010/main" val="191206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Rétrospective">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ésentation2" id="{754F4B1A-8DCD-40C1-8CC4-2D61BEB6A1E2}" vid="{E11FEE1D-C851-4F69-8338-38B18C8940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Annual Meeting 2021.2</Template>
  <TotalTime>0</TotalTime>
  <Words>1615</Words>
  <Application>Microsoft Office PowerPoint</Application>
  <PresentationFormat>Widescreen</PresentationFormat>
  <Paragraphs>201</Paragraphs>
  <Slides>12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MS PGothic</vt:lpstr>
      <vt:lpstr>Arial</vt:lpstr>
      <vt:lpstr>Arial Narrow</vt:lpstr>
      <vt:lpstr>Calibri</vt:lpstr>
      <vt:lpstr>Courier New</vt:lpstr>
      <vt:lpstr>Times New Roman</vt:lpstr>
      <vt:lpstr>Wingdings</vt:lpstr>
      <vt:lpstr>Rétrospective</vt:lpstr>
      <vt:lpstr>Transnational Access to GSI</vt:lpstr>
      <vt:lpstr>GSI – Science while realizing FAIR</vt:lpstr>
      <vt:lpstr>Beam time 2022</vt:lpstr>
      <vt:lpstr>HADES p+p@4.5 GeV</vt:lpstr>
      <vt:lpstr>WASA@FRS</vt:lpstr>
      <vt:lpstr>Short-range correlations in exotic nuclei</vt:lpstr>
      <vt:lpstr>General Program Advisory Committee G-PAC </vt:lpstr>
      <vt:lpstr>Actual quantity of access provided</vt:lpstr>
      <vt:lpstr>Actual quantity of access provided</vt:lpstr>
      <vt:lpstr>Outlook 2022 / 23  </vt:lpstr>
      <vt:lpstr>Outlook 2023 / 24  </vt:lpstr>
      <vt:lpstr>Summary and Conclusions</vt:lpstr>
    </vt:vector>
  </TitlesOfParts>
  <Company>SUBATECH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Emine AMETSHAEVA</dc:creator>
  <cp:lastModifiedBy>Leifels, Yvonne Dr.</cp:lastModifiedBy>
  <cp:revision>80</cp:revision>
  <cp:lastPrinted>2021-11-08T17:37:59Z</cp:lastPrinted>
  <dcterms:created xsi:type="dcterms:W3CDTF">2021-10-04T08:45:03Z</dcterms:created>
  <dcterms:modified xsi:type="dcterms:W3CDTF">2022-10-18T07:57:50Z</dcterms:modified>
</cp:coreProperties>
</file>