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  <p:sldMasterId id="2147483696" r:id="rId3"/>
    <p:sldMasterId id="2147483684" r:id="rId4"/>
    <p:sldMasterId id="2147483672" r:id="rId5"/>
    <p:sldMasterId id="2147483660" r:id="rId6"/>
  </p:sldMasterIdLst>
  <p:sldIdLst>
    <p:sldId id="256" r:id="rId7"/>
    <p:sldId id="260" r:id="rId8"/>
    <p:sldId id="261" r:id="rId9"/>
    <p:sldId id="266" r:id="rId10"/>
    <p:sldId id="262" r:id="rId11"/>
    <p:sldId id="267" r:id="rId12"/>
    <p:sldId id="268" r:id="rId13"/>
    <p:sldId id="269" r:id="rId14"/>
    <p:sldId id="270" r:id="rId15"/>
    <p:sldId id="271" r:id="rId16"/>
    <p:sldId id="275" r:id="rId17"/>
    <p:sldId id="274" r:id="rId18"/>
    <p:sldId id="272" r:id="rId19"/>
    <p:sldId id="276" r:id="rId20"/>
    <p:sldId id="277" r:id="rId21"/>
    <p:sldId id="280" r:id="rId22"/>
    <p:sldId id="279" r:id="rId23"/>
    <p:sldId id="281" r:id="rId24"/>
    <p:sldId id="278" r:id="rId25"/>
    <p:sldId id="282" r:id="rId26"/>
    <p:sldId id="283" r:id="rId27"/>
    <p:sldId id="284" r:id="rId28"/>
    <p:sldId id="285" r:id="rId29"/>
    <p:sldId id="288" r:id="rId30"/>
    <p:sldId id="287" r:id="rId31"/>
    <p:sldId id="286" r:id="rId32"/>
    <p:sldId id="289" r:id="rId33"/>
    <p:sldId id="258" r:id="rId34"/>
    <p:sldId id="290" r:id="rId35"/>
    <p:sldId id="291" r:id="rId3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99FF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182" y="10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47244" y="6453336"/>
            <a:ext cx="946448" cy="31301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25/11/2022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403648" y="6453336"/>
            <a:ext cx="1080120" cy="288031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J .M. </a:t>
            </a:r>
            <a:r>
              <a:rPr lang="fr-FR" dirty="0" err="1" smtClean="0"/>
              <a:t>Brom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101" y="37398"/>
            <a:ext cx="638944" cy="439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015"/>
            <a:ext cx="481087" cy="4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196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203848" y="5013176"/>
            <a:ext cx="2133600" cy="365125"/>
          </a:xfrm>
          <a:prstGeom prst="rect">
            <a:avLst/>
          </a:prstGeom>
        </p:spPr>
        <p:txBody>
          <a:bodyPr/>
          <a:lstStyle/>
          <a:p>
            <a:fld id="{5127096D-4215-40BC-8850-DCE05627EA39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8E6A20C-5657-416B-99FD-41230329CE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4913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203848" y="5013176"/>
            <a:ext cx="2133600" cy="365125"/>
          </a:xfrm>
          <a:prstGeom prst="rect">
            <a:avLst/>
          </a:prstGeom>
        </p:spPr>
        <p:txBody>
          <a:bodyPr/>
          <a:lstStyle/>
          <a:p>
            <a:fld id="{5127096D-4215-40BC-8850-DCE05627EA39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8E6A20C-5657-416B-99FD-41230329CE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6800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9958-7D71-4C11-831D-D41AB099E14F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E08C-CC0D-4380-B369-473A928530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522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9958-7D71-4C11-831D-D41AB099E14F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E08C-CC0D-4380-B369-473A928530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101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9958-7D71-4C11-831D-D41AB099E14F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E08C-CC0D-4380-B369-473A928530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6749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9958-7D71-4C11-831D-D41AB099E14F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E08C-CC0D-4380-B369-473A928530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7418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9958-7D71-4C11-831D-D41AB099E14F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E08C-CC0D-4380-B369-473A928530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7441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9958-7D71-4C11-831D-D41AB099E14F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E08C-CC0D-4380-B369-473A928530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0252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9958-7D71-4C11-831D-D41AB099E14F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E08C-CC0D-4380-B369-473A928530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7263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9958-7D71-4C11-831D-D41AB099E14F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E08C-CC0D-4380-B369-473A928530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9818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8E6A20C-5657-416B-99FD-41230329CE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7725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9958-7D71-4C11-831D-D41AB099E14F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E08C-CC0D-4380-B369-473A928530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1685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9958-7D71-4C11-831D-D41AB099E14F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E08C-CC0D-4380-B369-473A928530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4650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9958-7D71-4C11-831D-D41AB099E14F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E08C-CC0D-4380-B369-473A928530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377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45A3-4488-4941-95AC-62BA509102C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BACDD-370A-491C-BA22-2C9B69F3D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10072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45A3-4488-4941-95AC-62BA509102C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BACDD-370A-491C-BA22-2C9B69F3D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4361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45A3-4488-4941-95AC-62BA509102C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BACDD-370A-491C-BA22-2C9B69F3D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03855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45A3-4488-4941-95AC-62BA509102C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BACDD-370A-491C-BA22-2C9B69F3D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2780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45A3-4488-4941-95AC-62BA509102C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BACDD-370A-491C-BA22-2C9B69F3D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03938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45A3-4488-4941-95AC-62BA509102C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BACDD-370A-491C-BA22-2C9B69F3D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23676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45A3-4488-4941-95AC-62BA509102C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BACDD-370A-491C-BA22-2C9B69F3D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2059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8E6A20C-5657-416B-99FD-41230329CE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6575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45A3-4488-4941-95AC-62BA509102C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BACDD-370A-491C-BA22-2C9B69F3D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03673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45A3-4488-4941-95AC-62BA509102C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BACDD-370A-491C-BA22-2C9B69F3D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91901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45A3-4488-4941-95AC-62BA509102C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BACDD-370A-491C-BA22-2C9B69F3D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1053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45A3-4488-4941-95AC-62BA509102C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BACDD-370A-491C-BA22-2C9B69F3D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89378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A29A3-F32D-445C-BB51-7D008D03CE2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6E187-9DA0-4C4F-94E1-1FBD9848DB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5391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A29A3-F32D-445C-BB51-7D008D03CE2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6E187-9DA0-4C4F-94E1-1FBD9848DB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7568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A29A3-F32D-445C-BB51-7D008D03CE2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6E187-9DA0-4C4F-94E1-1FBD9848DB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1487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A29A3-F32D-445C-BB51-7D008D03CE2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6E187-9DA0-4C4F-94E1-1FBD9848DB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85391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A29A3-F32D-445C-BB51-7D008D03CE2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6E187-9DA0-4C4F-94E1-1FBD9848DB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61799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A29A3-F32D-445C-BB51-7D008D03CE2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6E187-9DA0-4C4F-94E1-1FBD9848DB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9925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3203848" y="5013176"/>
            <a:ext cx="2133600" cy="365125"/>
          </a:xfrm>
          <a:prstGeom prst="rect">
            <a:avLst/>
          </a:prstGeom>
        </p:spPr>
        <p:txBody>
          <a:bodyPr/>
          <a:lstStyle/>
          <a:p>
            <a:fld id="{5127096D-4215-40BC-8850-DCE05627EA39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8E6A20C-5657-416B-99FD-41230329CE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42153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A29A3-F32D-445C-BB51-7D008D03CE2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6E187-9DA0-4C4F-94E1-1FBD9848DB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42456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A29A3-F32D-445C-BB51-7D008D03CE2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6E187-9DA0-4C4F-94E1-1FBD9848DB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4098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A29A3-F32D-445C-BB51-7D008D03CE2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6E187-9DA0-4C4F-94E1-1FBD9848DB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69964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A29A3-F32D-445C-BB51-7D008D03CE2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6E187-9DA0-4C4F-94E1-1FBD9848DB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53216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A29A3-F32D-445C-BB51-7D008D03CE2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6E187-9DA0-4C4F-94E1-1FBD9848DB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98076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FBD84-817E-4CB8-82A3-ABECAF8A72DC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80F6F-3339-4179-AF27-E0ED4DD3F1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61277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FBD84-817E-4CB8-82A3-ABECAF8A72DC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80F6F-3339-4179-AF27-E0ED4DD3F1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3942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FBD84-817E-4CB8-82A3-ABECAF8A72DC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80F6F-3339-4179-AF27-E0ED4DD3F1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05676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FBD84-817E-4CB8-82A3-ABECAF8A72DC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80F6F-3339-4179-AF27-E0ED4DD3F1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34082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FBD84-817E-4CB8-82A3-ABECAF8A72DC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80F6F-3339-4179-AF27-E0ED4DD3F1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2686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3203848" y="5013176"/>
            <a:ext cx="2133600" cy="365125"/>
          </a:xfrm>
          <a:prstGeom prst="rect">
            <a:avLst/>
          </a:prstGeom>
        </p:spPr>
        <p:txBody>
          <a:bodyPr/>
          <a:lstStyle/>
          <a:p>
            <a:fld id="{5127096D-4215-40BC-8850-DCE05627EA39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8E6A20C-5657-416B-99FD-41230329CE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20020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FBD84-817E-4CB8-82A3-ABECAF8A72DC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80F6F-3339-4179-AF27-E0ED4DD3F1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59885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FBD84-817E-4CB8-82A3-ABECAF8A72DC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80F6F-3339-4179-AF27-E0ED4DD3F1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58794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FBD84-817E-4CB8-82A3-ABECAF8A72DC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80F6F-3339-4179-AF27-E0ED4DD3F1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97196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FBD84-817E-4CB8-82A3-ABECAF8A72DC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80F6F-3339-4179-AF27-E0ED4DD3F1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00253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FBD84-817E-4CB8-82A3-ABECAF8A72DC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80F6F-3339-4179-AF27-E0ED4DD3F1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79408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FBD84-817E-4CB8-82A3-ABECAF8A72DC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80F6F-3339-4179-AF27-E0ED4DD3F1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71170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498B-D9C2-4AC2-AD77-4CF8DE8986F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DEA1-0EBB-49DE-987E-077D2EAADB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38221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498B-D9C2-4AC2-AD77-4CF8DE8986F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DEA1-0EBB-49DE-987E-077D2EAADB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4533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498B-D9C2-4AC2-AD77-4CF8DE8986F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DEA1-0EBB-49DE-987E-077D2EAADB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78929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498B-D9C2-4AC2-AD77-4CF8DE8986F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DEA1-0EBB-49DE-987E-077D2EAADB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5814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8E6A20C-5657-416B-99FD-41230329CE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85696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498B-D9C2-4AC2-AD77-4CF8DE8986F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DEA1-0EBB-49DE-987E-077D2EAADB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4145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498B-D9C2-4AC2-AD77-4CF8DE8986F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DEA1-0EBB-49DE-987E-077D2EAADB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14734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498B-D9C2-4AC2-AD77-4CF8DE8986F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DEA1-0EBB-49DE-987E-077D2EAADB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08144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498B-D9C2-4AC2-AD77-4CF8DE8986F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DEA1-0EBB-49DE-987E-077D2EAADB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05348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498B-D9C2-4AC2-AD77-4CF8DE8986F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DEA1-0EBB-49DE-987E-077D2EAADB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1302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498B-D9C2-4AC2-AD77-4CF8DE8986F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DEA1-0EBB-49DE-987E-077D2EAADB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64867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498B-D9C2-4AC2-AD77-4CF8DE8986F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DEA1-0EBB-49DE-987E-077D2EAADB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2558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3203848" y="5013176"/>
            <a:ext cx="2133600" cy="365125"/>
          </a:xfrm>
          <a:prstGeom prst="rect">
            <a:avLst/>
          </a:prstGeom>
        </p:spPr>
        <p:txBody>
          <a:bodyPr/>
          <a:lstStyle/>
          <a:p>
            <a:fld id="{5127096D-4215-40BC-8850-DCE05627EA39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8E6A20C-5657-416B-99FD-41230329CE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561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3203848" y="5013176"/>
            <a:ext cx="2133600" cy="365125"/>
          </a:xfrm>
          <a:prstGeom prst="rect">
            <a:avLst/>
          </a:prstGeom>
        </p:spPr>
        <p:txBody>
          <a:bodyPr/>
          <a:lstStyle/>
          <a:p>
            <a:fld id="{5127096D-4215-40BC-8850-DCE05627EA39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8E6A20C-5657-416B-99FD-41230329CE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059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3203848" y="5013176"/>
            <a:ext cx="2133600" cy="365125"/>
          </a:xfrm>
          <a:prstGeom prst="rect">
            <a:avLst/>
          </a:prstGeom>
        </p:spPr>
        <p:txBody>
          <a:bodyPr/>
          <a:lstStyle/>
          <a:p>
            <a:fld id="{5127096D-4215-40BC-8850-DCE05627EA39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8E6A20C-5657-416B-99FD-41230329CE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2375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015"/>
            <a:ext cx="481087" cy="4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101" y="37398"/>
            <a:ext cx="638944" cy="439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Espace réservé du pied de page 4"/>
          <p:cNvSpPr txBox="1">
            <a:spLocks/>
          </p:cNvSpPr>
          <p:nvPr userDrawn="1"/>
        </p:nvSpPr>
        <p:spPr>
          <a:xfrm>
            <a:off x="107504" y="6489599"/>
            <a:ext cx="1656184" cy="288031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smtClean="0"/>
              <a:t>J .M. </a:t>
            </a:r>
            <a:r>
              <a:rPr lang="fr-FR" sz="1200" dirty="0" err="1" smtClean="0"/>
              <a:t>Brom</a:t>
            </a:r>
            <a:r>
              <a:rPr lang="fr-FR" sz="1200" dirty="0" smtClean="0"/>
              <a:t>    25/11/202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23552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69958-7D71-4C11-831D-D41AB099E14F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2E08C-CC0D-4380-B369-473A928530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772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E45A3-4488-4941-95AC-62BA509102C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BACDD-370A-491C-BA22-2C9B69F3D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459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A29A3-F32D-445C-BB51-7D008D03CE2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6E187-9DA0-4C4F-94E1-1FBD9848DB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3565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FBD84-817E-4CB8-82A3-ABECAF8A72DC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80F6F-3339-4179-AF27-E0ED4DD3F1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045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6498B-D9C2-4AC2-AD77-4CF8DE8986F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7DEA1-0EBB-49DE-987E-077D2EAADB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668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0.png"/><Relationship Id="rId7" Type="http://schemas.openxmlformats.org/officeDocument/2006/relationships/image" Target="../media/image9.png"/><Relationship Id="rId12" Type="http://schemas.openxmlformats.org/officeDocument/2006/relationships/image" Target="../media/image1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emf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510.png"/><Relationship Id="rId9" Type="http://schemas.openxmlformats.org/officeDocument/2006/relationships/image" Target="../media/image8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87.jpeg"/><Relationship Id="rId7" Type="http://schemas.openxmlformats.org/officeDocument/2006/relationships/image" Target="../media/image91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70.pn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5" Type="http://schemas.openxmlformats.org/officeDocument/2006/relationships/image" Target="../media/image96.emf"/><Relationship Id="rId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jpe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emf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png"/><Relationship Id="rId7" Type="http://schemas.openxmlformats.org/officeDocument/2006/relationships/image" Target="../media/image2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836712"/>
            <a:ext cx="7992888" cy="2062103"/>
          </a:xfrm>
          <a:prstGeom prst="rect">
            <a:avLst/>
          </a:prstGeom>
          <a:solidFill>
            <a:srgbClr val="FFFFCC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30 ans de CMS, </a:t>
            </a:r>
            <a:endParaRPr lang="fr-FR" sz="3200" b="1" dirty="0" smtClean="0"/>
          </a:p>
          <a:p>
            <a:pPr algn="ctr"/>
            <a:r>
              <a:rPr lang="fr-FR" sz="3200" b="1" dirty="0" smtClean="0"/>
              <a:t>plus </a:t>
            </a:r>
            <a:r>
              <a:rPr lang="fr-FR" sz="3200" b="1" dirty="0"/>
              <a:t>de 30 ans de détecteurs à pistes à </a:t>
            </a:r>
            <a:r>
              <a:rPr lang="fr-FR" sz="3200" b="1" dirty="0" smtClean="0"/>
              <a:t>Strasbourg</a:t>
            </a:r>
          </a:p>
          <a:p>
            <a:pPr algn="ctr"/>
            <a:r>
              <a:rPr lang="fr-FR" sz="3200" b="1" dirty="0" smtClean="0"/>
              <a:t> </a:t>
            </a:r>
            <a:r>
              <a:rPr lang="fr-FR" sz="3200" b="1" dirty="0"/>
              <a:t>l'épopée des MSGC</a:t>
            </a:r>
            <a:endParaRPr lang="fr-FR" sz="3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52561" y="2926450"/>
            <a:ext cx="2769207" cy="3810646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086387"/>
            <a:ext cx="2088232" cy="294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04296"/>
            <a:ext cx="1944216" cy="2846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369979" y="59806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1992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164288" y="603468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1999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058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11560" y="620688"/>
            <a:ext cx="2321469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/>
              <a:t>1992 – 1996</a:t>
            </a:r>
          </a:p>
          <a:p>
            <a:r>
              <a:rPr lang="fr-FR" b="1" dirty="0"/>
              <a:t>	</a:t>
            </a:r>
            <a:r>
              <a:rPr lang="fr-FR" b="1" dirty="0" smtClean="0"/>
              <a:t>2,5 x 2,5 cm²</a:t>
            </a:r>
          </a:p>
        </p:txBody>
      </p:sp>
      <p:pic>
        <p:nvPicPr>
          <p:cNvPr id="4098" name="Picture 2" descr="C:\Users\jmb\Desktop\MSGC sc\msgc2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20788"/>
            <a:ext cx="354789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064" y="620688"/>
            <a:ext cx="4521619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89040"/>
            <a:ext cx="450170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/>
          <p:cNvSpPr/>
          <p:nvPr/>
        </p:nvSpPr>
        <p:spPr>
          <a:xfrm>
            <a:off x="7642215" y="2492896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6590483" y="5085184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11560" y="4077072"/>
            <a:ext cx="3384376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Tests</a:t>
            </a:r>
          </a:p>
          <a:p>
            <a:r>
              <a:rPr lang="fr-FR" dirty="0" smtClean="0"/>
              <a:t>Avec Source 55 Fe u 90 Sr</a:t>
            </a:r>
          </a:p>
          <a:p>
            <a:endParaRPr lang="fr-FR" dirty="0"/>
          </a:p>
          <a:p>
            <a:r>
              <a:rPr lang="fr-FR" dirty="0" smtClean="0"/>
              <a:t>Test irradiations ou hauts flux</a:t>
            </a:r>
          </a:p>
          <a:p>
            <a:r>
              <a:rPr lang="fr-FR" dirty="0" smtClean="0"/>
              <a:t>Avec canon X  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907076" y="116632"/>
            <a:ext cx="1811714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R&amp;D GENERIQUE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68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82699"/>
            <a:ext cx="1692796" cy="1864529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2771800" y="663079"/>
            <a:ext cx="37038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IMPORTANCE DU SUBSTRAT</a:t>
            </a:r>
          </a:p>
          <a:p>
            <a:r>
              <a:rPr lang="fr-FR" dirty="0"/>
              <a:t>	</a:t>
            </a:r>
            <a:r>
              <a:rPr lang="fr-FR" dirty="0" smtClean="0"/>
              <a:t>- type de verre </a:t>
            </a:r>
          </a:p>
          <a:p>
            <a:r>
              <a:rPr lang="fr-FR" dirty="0" smtClean="0"/>
              <a:t>	- résistivité (</a:t>
            </a:r>
            <a:r>
              <a:rPr lang="fr-FR" dirty="0" err="1" smtClean="0"/>
              <a:t>bulk</a:t>
            </a:r>
            <a:r>
              <a:rPr lang="fr-FR" dirty="0" smtClean="0"/>
              <a:t> et surface)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00350"/>
            <a:ext cx="2479763" cy="1105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163" y="3528698"/>
            <a:ext cx="3152809" cy="129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403648" y="3257466"/>
            <a:ext cx="814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Isolant</a:t>
            </a:r>
            <a:endParaRPr lang="fr-FR" dirty="0"/>
          </a:p>
        </p:txBody>
      </p:sp>
      <p:grpSp>
        <p:nvGrpSpPr>
          <p:cNvPr id="12" name="Groupe 11"/>
          <p:cNvGrpSpPr/>
          <p:nvPr/>
        </p:nvGrpSpPr>
        <p:grpSpPr>
          <a:xfrm>
            <a:off x="2627784" y="1846559"/>
            <a:ext cx="5328638" cy="1200329"/>
            <a:chOff x="2397581" y="2492895"/>
            <a:chExt cx="5328638" cy="1200329"/>
          </a:xfrm>
        </p:grpSpPr>
        <p:sp>
          <p:nvSpPr>
            <p:cNvPr id="5" name="ZoneTexte 4"/>
            <p:cNvSpPr txBox="1"/>
            <p:nvPr/>
          </p:nvSpPr>
          <p:spPr>
            <a:xfrm>
              <a:off x="2397581" y="2492895"/>
              <a:ext cx="5328638" cy="12003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Champ Important entre conducteur et isolateur</a:t>
              </a:r>
            </a:p>
            <a:p>
              <a:r>
                <a:rPr lang="fr-FR" dirty="0" smtClean="0"/>
                <a:t>		décharges par particules ionisantes</a:t>
              </a:r>
            </a:p>
            <a:p>
              <a:r>
                <a:rPr lang="fr-FR" dirty="0" smtClean="0"/>
                <a:t>Chargement de l'isolant </a:t>
              </a:r>
            </a:p>
            <a:p>
              <a:r>
                <a:rPr lang="fr-FR" dirty="0"/>
                <a:t> </a:t>
              </a:r>
              <a:r>
                <a:rPr lang="fr-FR" dirty="0" smtClean="0"/>
                <a:t>		modification du gain</a:t>
              </a:r>
              <a:endParaRPr lang="fr-FR" dirty="0"/>
            </a:p>
          </p:txBody>
        </p:sp>
        <p:cxnSp>
          <p:nvCxnSpPr>
            <p:cNvPr id="7" name="Connecteur droit avec flèche 6"/>
            <p:cNvCxnSpPr/>
            <p:nvPr/>
          </p:nvCxnSpPr>
          <p:spPr>
            <a:xfrm>
              <a:off x="2771800" y="2996952"/>
              <a:ext cx="144016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/>
            <p:cNvCxnSpPr/>
            <p:nvPr/>
          </p:nvCxnSpPr>
          <p:spPr>
            <a:xfrm>
              <a:off x="2771800" y="3573016"/>
              <a:ext cx="144016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ZoneTexte 7"/>
          <p:cNvSpPr txBox="1"/>
          <p:nvPr/>
        </p:nvSpPr>
        <p:spPr>
          <a:xfrm>
            <a:off x="5292103" y="3212976"/>
            <a:ext cx="1365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 ≈10</a:t>
            </a:r>
            <a:r>
              <a:rPr lang="fr-FR" baseline="30000" dirty="0" smtClean="0"/>
              <a:t>9</a:t>
            </a:r>
            <a:r>
              <a:rPr lang="fr-FR" dirty="0" smtClean="0"/>
              <a:t> </a:t>
            </a:r>
            <a:r>
              <a:rPr lang="el-GR" dirty="0"/>
              <a:t>Ω</a:t>
            </a:r>
            <a:r>
              <a:rPr lang="fr-FR" dirty="0" smtClean="0"/>
              <a:t>/cm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211960" y="6237312"/>
            <a:ext cx="324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Résultats non reproductibles ?…</a:t>
            </a:r>
            <a:endParaRPr lang="fr-FR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1923449" y="5157192"/>
            <a:ext cx="554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Et donc : </a:t>
            </a:r>
            <a:r>
              <a:rPr lang="fr-FR" dirty="0" err="1" smtClean="0"/>
              <a:t>Backplane</a:t>
            </a:r>
            <a:r>
              <a:rPr lang="fr-FR" dirty="0" smtClean="0"/>
              <a:t> avec tension négative (vider les ions)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907076" y="116632"/>
            <a:ext cx="1811714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R&amp;D GENERIQUE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37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74999" y="2636912"/>
            <a:ext cx="8612727" cy="397031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	ETUDE DIFFERENTS TYPES DE VERRE </a:t>
            </a:r>
          </a:p>
          <a:p>
            <a:r>
              <a:rPr lang="fr-FR" b="1" dirty="0"/>
              <a:t>	</a:t>
            </a:r>
            <a:r>
              <a:rPr lang="fr-FR" dirty="0" smtClean="0"/>
              <a:t>Conductivité ionique ou électronique ?</a:t>
            </a:r>
          </a:p>
          <a:p>
            <a:r>
              <a:rPr lang="fr-FR" dirty="0"/>
              <a:t>	</a:t>
            </a:r>
            <a:r>
              <a:rPr lang="fr-FR" dirty="0" smtClean="0"/>
              <a:t>Résistance (supposée) aux radiations ?</a:t>
            </a:r>
          </a:p>
          <a:p>
            <a:r>
              <a:rPr lang="fr-FR" dirty="0"/>
              <a:t>	</a:t>
            </a:r>
            <a:r>
              <a:rPr lang="fr-FR" dirty="0" smtClean="0"/>
              <a:t>Reproductibilité ?</a:t>
            </a:r>
          </a:p>
          <a:p>
            <a:r>
              <a:rPr lang="fr-FR" b="1" dirty="0"/>
              <a:t>	</a:t>
            </a:r>
            <a:r>
              <a:rPr lang="fr-FR" b="1" dirty="0" smtClean="0"/>
              <a:t>		</a:t>
            </a:r>
          </a:p>
          <a:p>
            <a:r>
              <a:rPr lang="fr-FR" b="1" dirty="0" smtClean="0"/>
              <a:t>			INFLUENCE DE LA METALLISATION</a:t>
            </a:r>
          </a:p>
          <a:p>
            <a:r>
              <a:rPr lang="fr-FR" b="1" dirty="0"/>
              <a:t>	</a:t>
            </a:r>
            <a:r>
              <a:rPr lang="fr-FR" b="1" dirty="0" smtClean="0"/>
              <a:t>		</a:t>
            </a:r>
            <a:r>
              <a:rPr lang="fr-FR" dirty="0" smtClean="0"/>
              <a:t>Or ou Chrome ?</a:t>
            </a:r>
          </a:p>
          <a:p>
            <a:r>
              <a:rPr lang="fr-FR" dirty="0"/>
              <a:t>	</a:t>
            </a:r>
            <a:r>
              <a:rPr lang="fr-FR" dirty="0" smtClean="0"/>
              <a:t>		Couche d'accrochage ou non ? (1000 Å)</a:t>
            </a:r>
          </a:p>
          <a:p>
            <a:r>
              <a:rPr lang="fr-FR" b="1" dirty="0"/>
              <a:t>	</a:t>
            </a:r>
            <a:r>
              <a:rPr lang="fr-FR" b="1" dirty="0" smtClean="0"/>
              <a:t>			</a:t>
            </a:r>
          </a:p>
          <a:p>
            <a:r>
              <a:rPr lang="fr-FR" b="1" dirty="0" smtClean="0"/>
              <a:t>				INFLUENCE DE LA PREPARATION</a:t>
            </a:r>
          </a:p>
          <a:p>
            <a:r>
              <a:rPr lang="fr-FR" b="1" dirty="0"/>
              <a:t>	</a:t>
            </a:r>
            <a:r>
              <a:rPr lang="fr-FR" b="1" dirty="0" smtClean="0"/>
              <a:t>			</a:t>
            </a:r>
            <a:r>
              <a:rPr lang="fr-FR" dirty="0" smtClean="0"/>
              <a:t>Nettoyage préparatoire</a:t>
            </a:r>
          </a:p>
          <a:p>
            <a:r>
              <a:rPr lang="fr-FR" dirty="0"/>
              <a:t>	</a:t>
            </a:r>
            <a:r>
              <a:rPr lang="fr-FR" dirty="0" smtClean="0"/>
              <a:t>				</a:t>
            </a:r>
          </a:p>
          <a:p>
            <a:r>
              <a:rPr lang="fr-FR" b="1" dirty="0" smtClean="0"/>
              <a:t>					INFLUENCE DE LA RESISTANCE</a:t>
            </a:r>
          </a:p>
          <a:p>
            <a:r>
              <a:rPr lang="fr-FR" dirty="0"/>
              <a:t>	</a:t>
            </a:r>
            <a:r>
              <a:rPr lang="fr-FR" dirty="0" smtClean="0"/>
              <a:t>				Implantation ? Surface  ?</a:t>
            </a:r>
            <a:endParaRPr lang="fr-FR" b="1" dirty="0" smtClean="0"/>
          </a:p>
        </p:txBody>
      </p:sp>
      <p:sp>
        <p:nvSpPr>
          <p:cNvPr id="2" name="ZoneTexte 1"/>
          <p:cNvSpPr txBox="1"/>
          <p:nvPr/>
        </p:nvSpPr>
        <p:spPr>
          <a:xfrm>
            <a:off x="928556" y="513253"/>
            <a:ext cx="662739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/>
              <a:t>STABILISATION GAZ </a:t>
            </a:r>
          </a:p>
          <a:p>
            <a:pPr marL="1200150" lvl="2" indent="-285750">
              <a:buFontTx/>
              <a:buChar char="-"/>
            </a:pPr>
            <a:r>
              <a:rPr lang="fr-FR" dirty="0" smtClean="0"/>
              <a:t>Ar / DME (</a:t>
            </a:r>
            <a:r>
              <a:rPr lang="fr-FR" dirty="0" err="1" smtClean="0"/>
              <a:t>Dyméthyléther</a:t>
            </a:r>
            <a:r>
              <a:rPr lang="fr-FR" dirty="0" smtClean="0"/>
              <a:t>)</a:t>
            </a:r>
          </a:p>
          <a:p>
            <a:pPr lvl="3"/>
            <a:r>
              <a:rPr lang="fr-FR" dirty="0" smtClean="0"/>
              <a:t>Pas de polymérisation, mais attaque des équipements</a:t>
            </a:r>
          </a:p>
          <a:p>
            <a:pPr lvl="3"/>
            <a:r>
              <a:rPr lang="fr-FR" b="1" dirty="0" smtClean="0">
                <a:solidFill>
                  <a:srgbClr val="FF0000"/>
                </a:solidFill>
              </a:rPr>
              <a:t>Choix des composants et des colles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111836" y="1713582"/>
            <a:ext cx="450450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/>
              <a:t>ETUDES DE VERRES</a:t>
            </a:r>
          </a:p>
          <a:p>
            <a:pPr marL="742950" lvl="1" indent="-285750">
              <a:buFontTx/>
              <a:buChar char="-"/>
            </a:pPr>
            <a:r>
              <a:rPr lang="fr-FR" dirty="0" smtClean="0"/>
              <a:t>Gain en fonction du temps</a:t>
            </a:r>
          </a:p>
          <a:p>
            <a:pPr lvl="1"/>
            <a:r>
              <a:rPr lang="fr-FR" dirty="0" smtClean="0"/>
              <a:t>-    Gain en fonction du flux de particules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979858"/>
            <a:ext cx="793142" cy="38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073" y="2979858"/>
            <a:ext cx="648072" cy="3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e 11"/>
          <p:cNvGrpSpPr/>
          <p:nvPr/>
        </p:nvGrpSpPr>
        <p:grpSpPr>
          <a:xfrm>
            <a:off x="1763688" y="3861048"/>
            <a:ext cx="934550" cy="432048"/>
            <a:chOff x="1763688" y="3861048"/>
            <a:chExt cx="934550" cy="432048"/>
          </a:xfrm>
        </p:grpSpPr>
        <p:cxnSp>
          <p:nvCxnSpPr>
            <p:cNvPr id="8" name="Connecteur droit 7"/>
            <p:cNvCxnSpPr/>
            <p:nvPr/>
          </p:nvCxnSpPr>
          <p:spPr>
            <a:xfrm>
              <a:off x="1763688" y="3861048"/>
              <a:ext cx="0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/>
            <p:cNvCxnSpPr/>
            <p:nvPr/>
          </p:nvCxnSpPr>
          <p:spPr>
            <a:xfrm>
              <a:off x="1783838" y="4293096"/>
              <a:ext cx="914400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e 14"/>
          <p:cNvGrpSpPr/>
          <p:nvPr/>
        </p:nvGrpSpPr>
        <p:grpSpPr>
          <a:xfrm>
            <a:off x="3646813" y="5661248"/>
            <a:ext cx="934550" cy="432048"/>
            <a:chOff x="1763688" y="3861048"/>
            <a:chExt cx="934550" cy="432048"/>
          </a:xfrm>
        </p:grpSpPr>
        <p:cxnSp>
          <p:nvCxnSpPr>
            <p:cNvPr id="16" name="Connecteur droit 15"/>
            <p:cNvCxnSpPr/>
            <p:nvPr/>
          </p:nvCxnSpPr>
          <p:spPr>
            <a:xfrm>
              <a:off x="1763688" y="3861048"/>
              <a:ext cx="0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/>
            <p:nvPr/>
          </p:nvCxnSpPr>
          <p:spPr>
            <a:xfrm>
              <a:off x="1783838" y="4293096"/>
              <a:ext cx="914400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/>
          <p:cNvGrpSpPr/>
          <p:nvPr/>
        </p:nvGrpSpPr>
        <p:grpSpPr>
          <a:xfrm>
            <a:off x="2744319" y="4869160"/>
            <a:ext cx="934550" cy="432048"/>
            <a:chOff x="1763688" y="3861048"/>
            <a:chExt cx="934550" cy="432048"/>
          </a:xfrm>
        </p:grpSpPr>
        <p:cxnSp>
          <p:nvCxnSpPr>
            <p:cNvPr id="19" name="Connecteur droit 18"/>
            <p:cNvCxnSpPr/>
            <p:nvPr/>
          </p:nvCxnSpPr>
          <p:spPr>
            <a:xfrm>
              <a:off x="1763688" y="3861048"/>
              <a:ext cx="0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/>
            <p:cNvCxnSpPr/>
            <p:nvPr/>
          </p:nvCxnSpPr>
          <p:spPr>
            <a:xfrm>
              <a:off x="1783838" y="4293096"/>
              <a:ext cx="914400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854898"/>
            <a:ext cx="642690" cy="64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7861209" y="2973063"/>
            <a:ext cx="975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Moscow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907076" y="116632"/>
            <a:ext cx="1811714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R&amp;D GENERIQUE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03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063" y="3588618"/>
            <a:ext cx="469762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836712"/>
            <a:ext cx="4061349" cy="26642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43186"/>
            <a:ext cx="4159766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907076" y="116632"/>
            <a:ext cx="1811714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R&amp;D GENERIQUE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6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6"/>
            <a:ext cx="4054401" cy="52572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23529" y="958149"/>
            <a:ext cx="374441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TEMPERATURE</a:t>
            </a:r>
          </a:p>
          <a:p>
            <a:r>
              <a:rPr lang="fr-FR" dirty="0"/>
              <a:t> </a:t>
            </a:r>
            <a:r>
              <a:rPr lang="fr-FR" dirty="0" smtClean="0"/>
              <a:t>-Silicium à -5°C</a:t>
            </a:r>
          </a:p>
          <a:p>
            <a:r>
              <a:rPr lang="fr-FR" dirty="0"/>
              <a:t> </a:t>
            </a:r>
            <a:r>
              <a:rPr lang="fr-FR" dirty="0" smtClean="0"/>
              <a:t>- Electronique (12 </a:t>
            </a:r>
            <a:r>
              <a:rPr lang="fr-FR" dirty="0" err="1" smtClean="0"/>
              <a:t>Mcx</a:t>
            </a:r>
            <a:r>
              <a:rPr lang="fr-FR" dirty="0" smtClean="0"/>
              <a:t>) 30 kW</a:t>
            </a:r>
          </a:p>
          <a:p>
            <a:r>
              <a:rPr lang="fr-FR" dirty="0" smtClean="0"/>
              <a:t>- Dans four récupéré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907076" y="116632"/>
            <a:ext cx="1811714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R&amp;D GENERIQUE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42207" y="2492896"/>
            <a:ext cx="3744416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AUTRES TRUCS</a:t>
            </a:r>
          </a:p>
          <a:p>
            <a:r>
              <a:rPr lang="fr-FR" sz="1400" b="1" dirty="0"/>
              <a:t> </a:t>
            </a:r>
            <a:r>
              <a:rPr lang="fr-FR" sz="1400" dirty="0" smtClean="0"/>
              <a:t>- Influence des conditions de stockage sur    </a:t>
            </a:r>
          </a:p>
          <a:p>
            <a:r>
              <a:rPr lang="fr-FR" sz="1400" dirty="0"/>
              <a:t> </a:t>
            </a:r>
            <a:r>
              <a:rPr lang="fr-FR" sz="1400" dirty="0" smtClean="0"/>
              <a:t>   résistivité de surface</a:t>
            </a:r>
          </a:p>
          <a:p>
            <a:r>
              <a:rPr lang="fr-FR" sz="1400" dirty="0"/>
              <a:t> </a:t>
            </a:r>
            <a:r>
              <a:rPr lang="fr-FR" sz="1400" dirty="0" smtClean="0"/>
              <a:t>- Chocs thermiques sur Verre avec contrainte</a:t>
            </a:r>
          </a:p>
          <a:p>
            <a:r>
              <a:rPr lang="fr-FR" sz="1400" dirty="0" smtClean="0"/>
              <a:t>   (1 dizaine de substrats grande taille perdus)</a:t>
            </a:r>
          </a:p>
          <a:p>
            <a:endParaRPr lang="fr-FR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424005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64090" y="692696"/>
            <a:ext cx="427925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Contrôle de la résistivité R et R </a:t>
            </a:r>
          </a:p>
          <a:p>
            <a:r>
              <a:rPr lang="fr-FR" dirty="0"/>
              <a:t> </a:t>
            </a:r>
            <a:r>
              <a:rPr lang="fr-FR" dirty="0" smtClean="0"/>
              <a:t>    Par </a:t>
            </a:r>
            <a:r>
              <a:rPr lang="fr-FR" dirty="0" err="1" smtClean="0"/>
              <a:t>coating</a:t>
            </a:r>
            <a:r>
              <a:rPr lang="fr-FR" dirty="0" smtClean="0"/>
              <a:t> (couche mince)</a:t>
            </a:r>
          </a:p>
          <a:p>
            <a:r>
              <a:rPr lang="fr-FR" dirty="0" smtClean="0"/>
              <a:t>     Par Implantation</a:t>
            </a:r>
          </a:p>
          <a:p>
            <a:r>
              <a:rPr lang="fr-FR" dirty="0" smtClean="0"/>
              <a:t>     Par diffusion </a:t>
            </a:r>
          </a:p>
        </p:txBody>
      </p:sp>
      <p:sp>
        <p:nvSpPr>
          <p:cNvPr id="3" name="Rectangle 2"/>
          <p:cNvSpPr/>
          <p:nvPr/>
        </p:nvSpPr>
        <p:spPr>
          <a:xfrm flipH="1">
            <a:off x="3915496" y="908720"/>
            <a:ext cx="72008" cy="7200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05" y="2132856"/>
            <a:ext cx="4889362" cy="153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50" y="3498292"/>
            <a:ext cx="4105225" cy="85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6542" y="2029962"/>
            <a:ext cx="4464496" cy="2279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040" y="4297044"/>
            <a:ext cx="3193133" cy="244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6" y="296120"/>
            <a:ext cx="3174043" cy="240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720" y="2473887"/>
            <a:ext cx="2858384" cy="290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971600" y="4869160"/>
            <a:ext cx="144077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Implantation </a:t>
            </a:r>
          </a:p>
          <a:p>
            <a:pPr algn="ctr"/>
            <a:r>
              <a:rPr lang="fr-FR" dirty="0" smtClean="0"/>
              <a:t>Co</a:t>
            </a:r>
          </a:p>
          <a:p>
            <a:pPr algn="ctr"/>
            <a:r>
              <a:rPr lang="fr-FR" dirty="0" smtClean="0"/>
              <a:t>Fe</a:t>
            </a:r>
          </a:p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907076" y="116632"/>
            <a:ext cx="1811714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R&amp;D GENERIQUE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63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88" y="876440"/>
            <a:ext cx="6048672" cy="289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843808" y="485964"/>
            <a:ext cx="374441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ETUDES DU GAIN (1 thèse)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771986"/>
            <a:ext cx="2110486" cy="262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5064"/>
            <a:ext cx="1941070" cy="1761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912" y="3830735"/>
            <a:ext cx="2126927" cy="2109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907076" y="116632"/>
            <a:ext cx="1811714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R&amp;D GENERIQUE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49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33056"/>
            <a:ext cx="3605719" cy="2615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69" y="1196752"/>
            <a:ext cx="5232278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971600" y="677587"/>
            <a:ext cx="374441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1996 : Fin de RD28</a:t>
            </a: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91" y="3528770"/>
            <a:ext cx="492213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3528" y="1149246"/>
            <a:ext cx="5544616" cy="3024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907076" y="116632"/>
            <a:ext cx="1811714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R&amp;D GENERIQUE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07076" y="4556752"/>
            <a:ext cx="2533899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/>
              <a:t>MAIS :</a:t>
            </a:r>
          </a:p>
          <a:p>
            <a:r>
              <a:rPr lang="fr-FR" dirty="0"/>
              <a:t> </a:t>
            </a:r>
            <a:r>
              <a:rPr lang="fr-FR" dirty="0" smtClean="0"/>
              <a:t>Problèmes de décharges</a:t>
            </a:r>
          </a:p>
          <a:p>
            <a:r>
              <a:rPr lang="fr-FR" dirty="0"/>
              <a:t> </a:t>
            </a:r>
            <a:r>
              <a:rPr lang="fr-FR" dirty="0" smtClean="0"/>
              <a:t>Effets de bords</a:t>
            </a:r>
          </a:p>
          <a:p>
            <a:r>
              <a:rPr lang="fr-FR" dirty="0"/>
              <a:t> </a:t>
            </a:r>
            <a:r>
              <a:rPr lang="fr-FR" dirty="0" smtClean="0"/>
              <a:t>(on y reviendra)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681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46834" y="2693308"/>
            <a:ext cx="4680520" cy="636150"/>
          </a:xfrm>
          <a:prstGeom prst="rect">
            <a:avLst/>
          </a:prstGeom>
          <a:solidFill>
            <a:srgbClr val="FFFF99">
              <a:alpha val="53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907076" y="116632"/>
            <a:ext cx="1279517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FWD MSGC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69277" y="620688"/>
            <a:ext cx="5661230" cy="20621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1994 : Vers le détecteur MSGC avant (FWD MSGC)</a:t>
            </a:r>
          </a:p>
          <a:p>
            <a:r>
              <a:rPr lang="fr-FR" sz="1600" dirty="0"/>
              <a:t>	</a:t>
            </a:r>
            <a:r>
              <a:rPr lang="fr-FR" sz="1600" dirty="0" smtClean="0"/>
              <a:t>- Trouver industriel et lui apprendre (dimensions)</a:t>
            </a:r>
          </a:p>
          <a:p>
            <a:r>
              <a:rPr lang="fr-FR" sz="1600" dirty="0"/>
              <a:t>	</a:t>
            </a:r>
            <a:r>
              <a:rPr lang="fr-FR" sz="1600" dirty="0" smtClean="0"/>
              <a:t>	</a:t>
            </a:r>
            <a:r>
              <a:rPr lang="fr-FR" sz="1600" b="1" dirty="0" smtClean="0"/>
              <a:t>OPTIMASK</a:t>
            </a:r>
            <a:r>
              <a:rPr lang="fr-FR" sz="1600" dirty="0" smtClean="0"/>
              <a:t> : codeurs optique (avec 500 V…)</a:t>
            </a:r>
          </a:p>
          <a:p>
            <a:r>
              <a:rPr lang="fr-FR" sz="1600" dirty="0"/>
              <a:t>	</a:t>
            </a:r>
            <a:r>
              <a:rPr lang="fr-FR" sz="1600" dirty="0" smtClean="0"/>
              <a:t>- Collaboration avec </a:t>
            </a:r>
            <a:r>
              <a:rPr lang="fr-FR" sz="1600" b="1" dirty="0" smtClean="0"/>
              <a:t>ULB (Bruxelles) </a:t>
            </a:r>
          </a:p>
          <a:p>
            <a:r>
              <a:rPr lang="fr-FR" sz="1600" dirty="0"/>
              <a:t>	</a:t>
            </a:r>
            <a:r>
              <a:rPr lang="fr-FR" sz="1600" dirty="0" smtClean="0"/>
              <a:t>- </a:t>
            </a:r>
            <a:r>
              <a:rPr lang="fr-FR" sz="1600" b="1" dirty="0" smtClean="0"/>
              <a:t>LOI</a:t>
            </a:r>
            <a:r>
              <a:rPr lang="fr-FR" sz="1600" dirty="0" smtClean="0"/>
              <a:t> (NIKHEF + Strasbourg)</a:t>
            </a:r>
          </a:p>
          <a:p>
            <a:r>
              <a:rPr lang="fr-FR" sz="1600" dirty="0"/>
              <a:t>		</a:t>
            </a:r>
            <a:r>
              <a:rPr lang="fr-FR" sz="1600" dirty="0" smtClean="0"/>
              <a:t>-Détecteurs trapézoïdaux </a:t>
            </a:r>
          </a:p>
          <a:p>
            <a:r>
              <a:rPr lang="fr-FR" sz="1600" dirty="0"/>
              <a:t>	</a:t>
            </a:r>
            <a:r>
              <a:rPr lang="fr-FR" sz="1600" dirty="0" smtClean="0"/>
              <a:t>		- Pitch variable</a:t>
            </a:r>
          </a:p>
          <a:p>
            <a:r>
              <a:rPr lang="fr-FR" sz="1600" dirty="0"/>
              <a:t>	</a:t>
            </a:r>
            <a:r>
              <a:rPr lang="fr-FR" sz="1600" dirty="0" smtClean="0"/>
              <a:t>		- Gain constant </a:t>
            </a:r>
            <a:endParaRPr lang="fr-FR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715" y="116632"/>
            <a:ext cx="761457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691680" y="2835539"/>
            <a:ext cx="2419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Anode – cathode gap = </a:t>
            </a:r>
            <a:endParaRPr lang="fr-F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4033742" y="2710954"/>
                <a:ext cx="824265" cy="618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b="1" i="0" smtClean="0">
                              <a:latin typeface="Cambria Math"/>
                            </a:rPr>
                            <m:t>𝐩𝐢𝐭𝐜𝐡</m:t>
                          </m:r>
                        </m:num>
                        <m:den>
                          <m:r>
                            <a:rPr lang="fr-FR" b="1" i="0" smtClean="0">
                              <a:latin typeface="Cambria Math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742" y="2710954"/>
                <a:ext cx="824265" cy="61850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/>
          <p:cNvSpPr txBox="1"/>
          <p:nvPr/>
        </p:nvSpPr>
        <p:spPr>
          <a:xfrm>
            <a:off x="4837181" y="2835539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+ 20 µm</a:t>
            </a:r>
            <a:endParaRPr lang="fr-FR" b="1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98590"/>
            <a:ext cx="2506059" cy="183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857413" y="5476582"/>
            <a:ext cx="1668534" cy="646331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/>
              <a:t>Scriber</a:t>
            </a:r>
            <a:r>
              <a:rPr lang="fr-FR" dirty="0" smtClean="0"/>
              <a:t> diamant</a:t>
            </a:r>
          </a:p>
          <a:p>
            <a:r>
              <a:rPr lang="fr-FR" dirty="0" smtClean="0"/>
              <a:t>(très cher)</a:t>
            </a:r>
            <a:endParaRPr lang="fr-FR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595" y="4189929"/>
            <a:ext cx="4659621" cy="193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22864" y="1149014"/>
            <a:ext cx="2666146" cy="374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30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6018"/>
            <a:ext cx="5616624" cy="369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70165" y="683404"/>
            <a:ext cx="82303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Test printemps 1995 au CERN  </a:t>
            </a:r>
            <a:r>
              <a:rPr lang="fr-FR" dirty="0" smtClean="0"/>
              <a:t>- vérification de la loi gap = f(pitch)</a:t>
            </a:r>
          </a:p>
          <a:p>
            <a:r>
              <a:rPr lang="fr-FR" dirty="0"/>
              <a:t>	</a:t>
            </a:r>
            <a:r>
              <a:rPr lang="fr-FR" dirty="0" smtClean="0"/>
              <a:t>		   - perte de gain entre 2 substrats</a:t>
            </a:r>
          </a:p>
          <a:p>
            <a:r>
              <a:rPr lang="fr-FR" dirty="0"/>
              <a:t>	</a:t>
            </a:r>
            <a:r>
              <a:rPr lang="fr-FR" dirty="0" smtClean="0"/>
              <a:t>		   - test système "Open Box" avec électronique sous gaz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5868144" y="6093296"/>
            <a:ext cx="1184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SUCCES ….</a:t>
            </a:r>
            <a:endParaRPr lang="fr-FR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907076" y="116632"/>
            <a:ext cx="1279517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FWD MSGC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0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3874226" y="754000"/>
            <a:ext cx="3619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Hans Geiger- Walther Muller </a:t>
            </a:r>
          </a:p>
          <a:p>
            <a:r>
              <a:rPr lang="fr-FR" sz="1600" dirty="0" smtClean="0"/>
              <a:t>(idée en 1913 – développement en 1928)</a:t>
            </a:r>
          </a:p>
          <a:p>
            <a:endParaRPr lang="fr-FR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84" y="818795"/>
            <a:ext cx="3240360" cy="858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2987824" y="1405074"/>
                <a:ext cx="2177327" cy="4422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 smtClean="0"/>
                  <a:t>Signal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600" b="0" i="0" smtClean="0">
                        <a:latin typeface="Cambria Math"/>
                      </a:rPr>
                      <m:t>collected</m:t>
                    </m:r>
                    <m:r>
                      <a:rPr lang="fr-FR" sz="1600" b="0" i="0" smtClean="0">
                        <a:latin typeface="Cambria Math"/>
                      </a:rPr>
                      <m:t> </m:t>
                    </m:r>
                    <m:r>
                      <a:rPr lang="fr-FR" sz="1600" b="0" i="1" smtClean="0">
                        <a:latin typeface="Cambria Math"/>
                      </a:rPr>
                      <m:t>𝑉</m:t>
                    </m:r>
                    <m:r>
                      <a:rPr lang="fr-FR" sz="1600" b="0" i="1" smtClean="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fr-FR" sz="1600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r>
                          <a:rPr lang="fr-FR" sz="1600" b="0" i="1" smtClean="0">
                            <a:latin typeface="Cambria Math"/>
                          </a:rPr>
                          <m:t>𝐶</m:t>
                        </m:r>
                      </m:den>
                    </m:f>
                  </m:oMath>
                </a14:m>
                <a:endParaRPr lang="fr-FR" sz="1600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824" y="1405074"/>
                <a:ext cx="2177327" cy="442237"/>
              </a:xfrm>
              <a:prstGeom prst="rect">
                <a:avLst/>
              </a:prstGeom>
              <a:blipFill rotWithShape="1">
                <a:blip r:embed="rId3"/>
                <a:stretch>
                  <a:fillRect l="-1401" b="-547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5412947" y="1311862"/>
                <a:ext cx="1551835" cy="524631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sz="1600" dirty="0" smtClean="0"/>
                  <a:t>Where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/>
                      </a:rPr>
                      <m:t>𝐶</m:t>
                    </m:r>
                    <m:r>
                      <a:rPr lang="fr-FR" sz="1600" b="0" i="1" smtClean="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fr-FR" sz="1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fr-FR" sz="1600" b="0" i="1" smtClean="0">
                            <a:latin typeface="Cambria Math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l-GR" sz="1600" b="0" i="1" smtClean="0">
                            <a:latin typeface="Cambria Math"/>
                          </a:rPr>
                          <m:t>πε</m:t>
                        </m:r>
                      </m:num>
                      <m:den>
                        <m:r>
                          <a:rPr lang="fr-FR" sz="1600" b="0" i="1" smtClean="0">
                            <a:latin typeface="Cambria Math"/>
                          </a:rPr>
                          <m:t>𝑙𝑛</m:t>
                        </m:r>
                        <m:f>
                          <m:fPr>
                            <m:ctrlPr>
                              <a:rPr lang="fr-FR" sz="1600" b="0" i="1" smtClean="0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16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sz="1600" b="0" i="1" smtClean="0">
                                    <a:latin typeface="Cambria Math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FR" sz="1600" b="0" i="1" smtClean="0">
                                    <a:latin typeface="Cambria Math"/>
                                  </a:rPr>
                                  <m:t>𝑎</m:t>
                                </m:r>
                              </m:sub>
                            </m:sSub>
                          </m:num>
                          <m:den>
                            <m:r>
                              <a:rPr lang="fr-FR" sz="1600" b="0" i="1" smtClean="0">
                                <a:latin typeface="Cambria Math"/>
                              </a:rPr>
                              <m:t>𝑟</m:t>
                            </m:r>
                          </m:den>
                        </m:f>
                      </m:den>
                    </m:f>
                  </m:oMath>
                </a14:m>
                <a:endParaRPr lang="fr-FR" sz="1600" dirty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2947" y="1311862"/>
                <a:ext cx="1551835" cy="524631"/>
              </a:xfrm>
              <a:prstGeom prst="rect">
                <a:avLst/>
              </a:prstGeom>
              <a:blipFill rotWithShape="1">
                <a:blip r:embed="rId4"/>
                <a:stretch>
                  <a:fillRect l="-1946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354558" y="693813"/>
            <a:ext cx="8249890" cy="13401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5" descr="page64_image_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357892"/>
            <a:ext cx="2592288" cy="108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e 17"/>
          <p:cNvGrpSpPr/>
          <p:nvPr/>
        </p:nvGrpSpPr>
        <p:grpSpPr>
          <a:xfrm>
            <a:off x="93744" y="2539066"/>
            <a:ext cx="3438525" cy="2021582"/>
            <a:chOff x="4572000" y="692696"/>
            <a:chExt cx="3438525" cy="2021582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557" y="2323753"/>
              <a:ext cx="2809875" cy="390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692696"/>
              <a:ext cx="2857500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980728"/>
              <a:ext cx="3438525" cy="134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e 21"/>
          <p:cNvGrpSpPr/>
          <p:nvPr/>
        </p:nvGrpSpPr>
        <p:grpSpPr>
          <a:xfrm>
            <a:off x="6457672" y="2423362"/>
            <a:ext cx="1449290" cy="573590"/>
            <a:chOff x="5004048" y="3216027"/>
            <a:chExt cx="2649926" cy="717029"/>
          </a:xfrm>
        </p:grpSpPr>
        <p:sp>
          <p:nvSpPr>
            <p:cNvPr id="23" name="Ellipse 22"/>
            <p:cNvSpPr/>
            <p:nvPr/>
          </p:nvSpPr>
          <p:spPr>
            <a:xfrm>
              <a:off x="5079930" y="3541799"/>
              <a:ext cx="103971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/>
            <p:cNvSpPr/>
            <p:nvPr/>
          </p:nvSpPr>
          <p:spPr>
            <a:xfrm>
              <a:off x="5800010" y="3541799"/>
              <a:ext cx="103971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24"/>
            <p:cNvSpPr/>
            <p:nvPr/>
          </p:nvSpPr>
          <p:spPr>
            <a:xfrm>
              <a:off x="6520091" y="3537012"/>
              <a:ext cx="103971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Ellipse 25"/>
            <p:cNvSpPr/>
            <p:nvPr/>
          </p:nvSpPr>
          <p:spPr>
            <a:xfrm>
              <a:off x="7240171" y="3537012"/>
              <a:ext cx="103971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7" name="Connecteur droit 26"/>
            <p:cNvCxnSpPr/>
            <p:nvPr/>
          </p:nvCxnSpPr>
          <p:spPr>
            <a:xfrm>
              <a:off x="5004048" y="3216027"/>
              <a:ext cx="264814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>
              <a:off x="5004048" y="3933056"/>
              <a:ext cx="264992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/>
              <p:cNvSpPr txBox="1"/>
              <p:nvPr/>
            </p:nvSpPr>
            <p:spPr>
              <a:xfrm>
                <a:off x="6457672" y="3057234"/>
                <a:ext cx="1356782" cy="59195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latin typeface="Cambria Math"/>
                        </a:rPr>
                        <m:t>𝐶</m:t>
                      </m:r>
                      <m:r>
                        <a:rPr lang="fr-FR" sz="1200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fr-FR" sz="1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sz="1200" b="0" i="1" smtClean="0">
                              <a:latin typeface="Cambria Math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/>
                            </a:rPr>
                            <m:t>πε</m:t>
                          </m:r>
                        </m:num>
                        <m:den>
                          <m:f>
                            <m:fPr>
                              <m:ctrlPr>
                                <a:rPr lang="fr-FR" sz="12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1200" b="0" i="1" smtClean="0">
                                  <a:latin typeface="Cambria Math"/>
                                </a:rPr>
                                <m:t>π</m:t>
                              </m:r>
                              <m:r>
                                <a:rPr lang="fr-FR" sz="12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fr-FR" sz="1200" b="0" i="1" smtClean="0">
                                  <a:latin typeface="Cambria Math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fr-FR" sz="1200" b="0" i="1" smtClean="0">
                                  <a:latin typeface="Cambria Math"/>
                                </a:rPr>
                                <m:t>𝑠</m:t>
                              </m:r>
                            </m:den>
                          </m:f>
                          <m:r>
                            <a:rPr lang="fr-FR" sz="1200" b="0" i="1" smtClean="0">
                              <a:latin typeface="Cambria Math"/>
                            </a:rPr>
                            <m:t> −</m:t>
                          </m:r>
                          <m:func>
                            <m:funcPr>
                              <m:ctrlPr>
                                <a:rPr lang="fr-FR" sz="1200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1200" b="0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fr-FR" sz="12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sz="1200" i="1">
                                      <a:latin typeface="Cambria Math"/>
                                    </a:rPr>
                                    <m:t>π</m:t>
                                  </m:r>
                                  <m:r>
                                    <a:rPr lang="fr-FR" sz="1200" b="0" i="1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fr-FR" sz="1200" b="0" i="1" smtClean="0">
                                      <a:latin typeface="Cambria Math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fr-FR" sz="1200" b="0" i="1" smtClean="0">
                                      <a:latin typeface="Cambria Math"/>
                                    </a:rPr>
                                    <m:t>𝑠</m:t>
                                  </m:r>
                                </m:den>
                              </m:f>
                            </m:e>
                          </m:func>
                        </m:den>
                      </m:f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29" name="ZoneTexte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672" y="3057234"/>
                <a:ext cx="1356782" cy="59195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/>
          <p:cNvSpPr txBox="1"/>
          <p:nvPr/>
        </p:nvSpPr>
        <p:spPr>
          <a:xfrm>
            <a:off x="7067941" y="2406966"/>
            <a:ext cx="248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L</a:t>
            </a:r>
            <a:endParaRPr lang="fr-FR" sz="1200" dirty="0"/>
          </a:p>
        </p:txBody>
      </p:sp>
      <p:sp>
        <p:nvSpPr>
          <p:cNvPr id="31" name="ZoneTexte 30"/>
          <p:cNvSpPr txBox="1"/>
          <p:nvPr/>
        </p:nvSpPr>
        <p:spPr>
          <a:xfrm>
            <a:off x="6276585" y="2552348"/>
            <a:ext cx="264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7386127" y="2623841"/>
            <a:ext cx="245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s</a:t>
            </a:r>
            <a:endParaRPr lang="fr-FR" sz="1200" dirty="0"/>
          </a:p>
        </p:txBody>
      </p:sp>
      <p:pic>
        <p:nvPicPr>
          <p:cNvPr id="33" name="Picture 5" descr="page63_image_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381" y="3435379"/>
            <a:ext cx="1273651" cy="96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7" y="4190272"/>
            <a:ext cx="18288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354558" y="2289087"/>
            <a:ext cx="8249890" cy="40660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7315254" y="2450128"/>
            <a:ext cx="0" cy="204441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>
            <a:off x="7349491" y="2699966"/>
            <a:ext cx="318853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03714" y="4653136"/>
                <a:ext cx="1983300" cy="4739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b="1" i="1" smtClean="0">
                        <a:latin typeface="Cambria Math"/>
                      </a:rPr>
                      <m:t>𝝈</m:t>
                    </m:r>
                    <m:r>
                      <a:rPr lang="el-GR" b="1" i="1" smtClean="0">
                        <a:latin typeface="Cambria Math"/>
                      </a:rPr>
                      <m:t> = </m:t>
                    </m:r>
                    <m:f>
                      <m:fPr>
                        <m:ctrlPr>
                          <a:rPr lang="fr-FR" b="1" i="1">
                            <a:latin typeface="Cambria Math"/>
                          </a:rPr>
                        </m:ctrlPr>
                      </m:fPr>
                      <m:num>
                        <m:r>
                          <a:rPr lang="fr-FR" b="1" i="1" smtClean="0">
                            <a:latin typeface="Cambria Math"/>
                          </a:rPr>
                          <m:t>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FR" b="1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fr-FR" b="1" i="1">
                                <a:latin typeface="Cambria Math"/>
                              </a:rPr>
                              <m:t>𝟏𝟐</m:t>
                            </m:r>
                          </m:e>
                        </m:rad>
                      </m:den>
                    </m:f>
                  </m:oMath>
                </a14:m>
                <a:r>
                  <a:rPr lang="fr-FR" b="1" dirty="0"/>
                  <a:t> </a:t>
                </a:r>
                <a:r>
                  <a:rPr lang="fr-FR" dirty="0" smtClean="0"/>
                  <a:t>≈ 300 </a:t>
                </a:r>
                <a:r>
                  <a:rPr lang="fr-FR" dirty="0"/>
                  <a:t>µ</a:t>
                </a:r>
                <a:r>
                  <a:rPr lang="fr-FR" dirty="0" smtClean="0"/>
                  <a:t>m</a:t>
                </a:r>
                <a:endParaRPr lang="fr-FR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714" y="4653136"/>
                <a:ext cx="1983300" cy="473912"/>
              </a:xfrm>
              <a:prstGeom prst="rect">
                <a:avLst/>
              </a:prstGeom>
              <a:blipFill rotWithShape="1">
                <a:blip r:embed="rId12"/>
                <a:stretch>
                  <a:fillRect r="-1840" b="-51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ZoneTexte 14"/>
          <p:cNvSpPr txBox="1"/>
          <p:nvPr/>
        </p:nvSpPr>
        <p:spPr>
          <a:xfrm>
            <a:off x="5068398" y="3504989"/>
            <a:ext cx="12314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d ≈ 10 - 50 µm</a:t>
            </a:r>
          </a:p>
          <a:p>
            <a:r>
              <a:rPr lang="fr-FR" sz="1400" dirty="0" smtClean="0"/>
              <a:t>L </a:t>
            </a:r>
            <a:r>
              <a:rPr lang="fr-FR" sz="1400" dirty="0"/>
              <a:t>≈</a:t>
            </a:r>
            <a:r>
              <a:rPr lang="fr-FR" sz="1400" dirty="0" smtClean="0"/>
              <a:t> 5 mm</a:t>
            </a:r>
          </a:p>
          <a:p>
            <a:r>
              <a:rPr lang="fr-FR" sz="1400" dirty="0" smtClean="0"/>
              <a:t>s </a:t>
            </a:r>
            <a:r>
              <a:rPr lang="fr-FR" sz="1400" dirty="0"/>
              <a:t>≈ </a:t>
            </a:r>
            <a:r>
              <a:rPr lang="fr-FR" sz="1400" dirty="0" smtClean="0"/>
              <a:t>1 mm</a:t>
            </a:r>
            <a:endParaRPr lang="fr-FR" sz="1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796014" y="5030419"/>
            <a:ext cx="47900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Dead time (drift des ions) ≈ 200 </a:t>
            </a:r>
            <a:r>
              <a:rPr lang="fr-FR" dirty="0" err="1" smtClean="0"/>
              <a:t>nsec</a:t>
            </a:r>
            <a:endParaRPr lang="fr-FR" dirty="0" smtClean="0"/>
          </a:p>
          <a:p>
            <a:r>
              <a:rPr lang="fr-FR" dirty="0" smtClean="0"/>
              <a:t>Position des anodes (forces électrostatiques, </a:t>
            </a:r>
            <a:r>
              <a:rPr lang="fr-FR" dirty="0" err="1" smtClean="0"/>
              <a:t>sag</a:t>
            </a:r>
            <a:r>
              <a:rPr lang="fr-FR" dirty="0" smtClean="0"/>
              <a:t>)</a:t>
            </a:r>
          </a:p>
          <a:p>
            <a:r>
              <a:rPr lang="fr-FR" dirty="0" smtClean="0"/>
              <a:t>Mécanique extérieure (tension des fils) </a:t>
            </a:r>
            <a:endParaRPr lang="fr-FR" dirty="0"/>
          </a:p>
        </p:txBody>
      </p:sp>
      <p:sp>
        <p:nvSpPr>
          <p:cNvPr id="17" name="Ellipse 16"/>
          <p:cNvSpPr/>
          <p:nvPr/>
        </p:nvSpPr>
        <p:spPr>
          <a:xfrm>
            <a:off x="6808757" y="4653136"/>
            <a:ext cx="1012993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/>
          <p:cNvSpPr txBox="1"/>
          <p:nvPr/>
        </p:nvSpPr>
        <p:spPr>
          <a:xfrm>
            <a:off x="907076" y="116632"/>
            <a:ext cx="1173078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ANCETRES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7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5576" y="764704"/>
            <a:ext cx="4999510" cy="3970318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/>
              <a:t>Automne 1995 à </a:t>
            </a:r>
            <a:r>
              <a:rPr lang="fr-FR" b="1" dirty="0" err="1" smtClean="0"/>
              <a:t>IReS</a:t>
            </a:r>
            <a:r>
              <a:rPr lang="fr-FR" b="1" dirty="0" smtClean="0"/>
              <a:t> (Strasbourg)</a:t>
            </a:r>
          </a:p>
          <a:p>
            <a:endParaRPr lang="fr-FR" b="1" dirty="0"/>
          </a:p>
          <a:p>
            <a:r>
              <a:rPr lang="fr-FR" b="1" dirty="0" smtClean="0"/>
              <a:t>Constitution du groupe FWD MSGC</a:t>
            </a:r>
          </a:p>
          <a:p>
            <a:r>
              <a:rPr lang="fr-FR" b="1" dirty="0" smtClean="0"/>
              <a:t>	Allemagne </a:t>
            </a:r>
            <a:r>
              <a:rPr lang="fr-FR" b="1" dirty="0"/>
              <a:t>:	</a:t>
            </a:r>
            <a:r>
              <a:rPr lang="fr-FR" dirty="0" smtClean="0"/>
              <a:t>RWTH I</a:t>
            </a:r>
            <a:endParaRPr lang="fr-FR" dirty="0"/>
          </a:p>
          <a:p>
            <a:r>
              <a:rPr lang="fr-FR" dirty="0"/>
              <a:t>			</a:t>
            </a:r>
            <a:r>
              <a:rPr lang="fr-FR" dirty="0" smtClean="0"/>
              <a:t>RWTH III </a:t>
            </a:r>
          </a:p>
          <a:p>
            <a:r>
              <a:rPr lang="fr-FR" dirty="0"/>
              <a:t>			</a:t>
            </a:r>
            <a:r>
              <a:rPr lang="fr-FR" dirty="0" smtClean="0"/>
              <a:t>FZK </a:t>
            </a:r>
            <a:r>
              <a:rPr lang="fr-FR" dirty="0"/>
              <a:t>(Karlsruhe)</a:t>
            </a:r>
          </a:p>
          <a:p>
            <a:r>
              <a:rPr lang="fr-FR" dirty="0" smtClean="0"/>
              <a:t>	</a:t>
            </a:r>
            <a:r>
              <a:rPr lang="fr-FR" b="1" dirty="0" smtClean="0"/>
              <a:t>Belgique : 	</a:t>
            </a:r>
            <a:r>
              <a:rPr lang="fr-FR" dirty="0" smtClean="0"/>
              <a:t>ULB/VUB (Bruxelles)</a:t>
            </a:r>
          </a:p>
          <a:p>
            <a:r>
              <a:rPr lang="fr-FR" dirty="0"/>
              <a:t>	</a:t>
            </a:r>
            <a:r>
              <a:rPr lang="fr-FR" dirty="0" smtClean="0"/>
              <a:t>		Louvain-la-Neuve</a:t>
            </a:r>
          </a:p>
          <a:p>
            <a:r>
              <a:rPr lang="fr-FR" dirty="0"/>
              <a:t>	</a:t>
            </a:r>
            <a:r>
              <a:rPr lang="fr-FR" dirty="0" smtClean="0"/>
              <a:t>		Antwerpen</a:t>
            </a:r>
          </a:p>
          <a:p>
            <a:r>
              <a:rPr lang="fr-FR" dirty="0"/>
              <a:t>	</a:t>
            </a:r>
            <a:r>
              <a:rPr lang="fr-FR" dirty="0" smtClean="0"/>
              <a:t>		Mons</a:t>
            </a:r>
          </a:p>
          <a:p>
            <a:r>
              <a:rPr lang="fr-FR" b="1" dirty="0" smtClean="0"/>
              <a:t>	France :		</a:t>
            </a:r>
            <a:r>
              <a:rPr lang="fr-FR" dirty="0" smtClean="0"/>
              <a:t>IPNL (Lyon)</a:t>
            </a:r>
          </a:p>
          <a:p>
            <a:r>
              <a:rPr lang="fr-FR" dirty="0"/>
              <a:t>	</a:t>
            </a:r>
            <a:r>
              <a:rPr lang="fr-FR" dirty="0" smtClean="0"/>
              <a:t>		</a:t>
            </a:r>
            <a:r>
              <a:rPr lang="fr-FR" dirty="0" err="1" smtClean="0"/>
              <a:t>IReS</a:t>
            </a:r>
            <a:r>
              <a:rPr lang="fr-FR" dirty="0" smtClean="0"/>
              <a:t> (Strasbourg) </a:t>
            </a:r>
          </a:p>
          <a:p>
            <a:r>
              <a:rPr lang="fr-FR" dirty="0"/>
              <a:t>	</a:t>
            </a:r>
            <a:r>
              <a:rPr lang="fr-FR" dirty="0" smtClean="0"/>
              <a:t>		GRPHE (Mulhouse</a:t>
            </a:r>
            <a:r>
              <a:rPr lang="fr-FR" b="1" dirty="0" smtClean="0"/>
              <a:t>)</a:t>
            </a:r>
          </a:p>
          <a:p>
            <a:r>
              <a:rPr lang="fr-FR" b="1" dirty="0"/>
              <a:t>	</a:t>
            </a:r>
            <a:r>
              <a:rPr lang="fr-FR" b="1" dirty="0" smtClean="0"/>
              <a:t>Russie  :		</a:t>
            </a:r>
            <a:r>
              <a:rPr lang="fr-FR" dirty="0" err="1" smtClean="0"/>
              <a:t>Budker</a:t>
            </a:r>
            <a:r>
              <a:rPr lang="fr-FR" b="1" dirty="0" smtClean="0"/>
              <a:t> (</a:t>
            </a:r>
            <a:r>
              <a:rPr lang="fr-FR" dirty="0" smtClean="0"/>
              <a:t>Novossibirsk)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907076" y="116632"/>
            <a:ext cx="1279517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FWD MSGC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55576" y="4735022"/>
            <a:ext cx="6987682" cy="17543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/>
              <a:t>BUTS </a:t>
            </a:r>
            <a:r>
              <a:rPr lang="fr-FR" dirty="0" smtClean="0"/>
              <a:t>: - Partages de responsabilités ( Conceptions / Tests / Réalisation ..)</a:t>
            </a:r>
          </a:p>
          <a:p>
            <a:r>
              <a:rPr lang="fr-FR" dirty="0" smtClean="0"/>
              <a:t>             - Définition des fournisseurs et objets</a:t>
            </a:r>
          </a:p>
          <a:p>
            <a:r>
              <a:rPr lang="fr-FR" dirty="0" smtClean="0"/>
              <a:t>             - Confrontation des solutions possibles (Open Box / </a:t>
            </a:r>
            <a:r>
              <a:rPr lang="fr-FR" dirty="0" err="1" smtClean="0"/>
              <a:t>Closed</a:t>
            </a:r>
            <a:r>
              <a:rPr lang="fr-FR" dirty="0" smtClean="0"/>
              <a:t> Box)</a:t>
            </a:r>
          </a:p>
          <a:p>
            <a:r>
              <a:rPr lang="fr-FR" dirty="0" smtClean="0"/>
              <a:t>             - Tests en commun (18 mois)</a:t>
            </a:r>
          </a:p>
          <a:p>
            <a:r>
              <a:rPr lang="fr-FR" dirty="0" smtClean="0"/>
              <a:t>             - Premières idées de fabrication (TDR prévu au printemps 1998)</a:t>
            </a:r>
          </a:p>
          <a:p>
            <a:r>
              <a:rPr lang="fr-FR" dirty="0" smtClean="0"/>
              <a:t>             - Meetings (en gros) tous les 3 mois</a:t>
            </a:r>
          </a:p>
        </p:txBody>
      </p:sp>
    </p:spTree>
    <p:extLst>
      <p:ext uri="{BB962C8B-B14F-4D97-AF65-F5344CB8AC3E}">
        <p14:creationId xmlns:p14="http://schemas.microsoft.com/office/powerpoint/2010/main" val="340623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07076" y="116632"/>
            <a:ext cx="1279517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FWD MSGC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1520" y="908720"/>
            <a:ext cx="4438331" cy="36933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/>
              <a:t>JUIN 1996 </a:t>
            </a:r>
            <a:r>
              <a:rPr lang="fr-FR" dirty="0" smtClean="0"/>
              <a:t>: </a:t>
            </a:r>
          </a:p>
          <a:p>
            <a:r>
              <a:rPr lang="fr-FR" dirty="0" smtClean="0"/>
              <a:t>	- Structure mécanique : Aachen</a:t>
            </a:r>
          </a:p>
          <a:p>
            <a:r>
              <a:rPr lang="fr-FR" dirty="0"/>
              <a:t>	</a:t>
            </a:r>
            <a:r>
              <a:rPr lang="fr-FR" dirty="0" smtClean="0"/>
              <a:t>- Cadres  + </a:t>
            </a:r>
            <a:r>
              <a:rPr lang="fr-FR" dirty="0" err="1" smtClean="0"/>
              <a:t>Carbon</a:t>
            </a:r>
            <a:r>
              <a:rPr lang="fr-FR" dirty="0" smtClean="0"/>
              <a:t> </a:t>
            </a:r>
            <a:r>
              <a:rPr lang="fr-FR" dirty="0" err="1" smtClean="0"/>
              <a:t>fiber</a:t>
            </a:r>
            <a:r>
              <a:rPr lang="fr-FR" dirty="0" smtClean="0"/>
              <a:t> : Belgique</a:t>
            </a:r>
          </a:p>
          <a:p>
            <a:r>
              <a:rPr lang="fr-FR" dirty="0"/>
              <a:t>	</a:t>
            </a:r>
            <a:r>
              <a:rPr lang="fr-FR" dirty="0" smtClean="0"/>
              <a:t>- Mécaniques bananes : </a:t>
            </a:r>
            <a:r>
              <a:rPr lang="fr-FR" dirty="0" err="1" smtClean="0"/>
              <a:t>IReS</a:t>
            </a:r>
            <a:endParaRPr lang="fr-FR" dirty="0" smtClean="0"/>
          </a:p>
          <a:p>
            <a:r>
              <a:rPr lang="fr-FR" dirty="0"/>
              <a:t>	</a:t>
            </a:r>
            <a:r>
              <a:rPr lang="fr-FR" dirty="0" smtClean="0"/>
              <a:t>- Montage  et tests : partout</a:t>
            </a:r>
          </a:p>
          <a:p>
            <a:r>
              <a:rPr lang="fr-FR" dirty="0"/>
              <a:t>	</a:t>
            </a:r>
            <a:r>
              <a:rPr lang="fr-FR" dirty="0" smtClean="0"/>
              <a:t>- </a:t>
            </a:r>
            <a:r>
              <a:rPr lang="fr-FR" dirty="0" err="1" smtClean="0"/>
              <a:t>Walless</a:t>
            </a:r>
            <a:r>
              <a:rPr lang="fr-FR" dirty="0" smtClean="0"/>
              <a:t> Phi Crack (</a:t>
            </a:r>
            <a:r>
              <a:rPr lang="fr-FR" dirty="0" err="1"/>
              <a:t>IReS</a:t>
            </a:r>
            <a:r>
              <a:rPr lang="fr-FR" dirty="0" smtClean="0"/>
              <a:t>)</a:t>
            </a:r>
          </a:p>
          <a:p>
            <a:r>
              <a:rPr lang="fr-FR" dirty="0"/>
              <a:t>	 </a:t>
            </a:r>
            <a:r>
              <a:rPr lang="fr-FR" b="1" dirty="0" smtClean="0"/>
              <a:t>2 </a:t>
            </a:r>
            <a:r>
              <a:rPr lang="fr-FR" b="1" dirty="0"/>
              <a:t>Solutions :</a:t>
            </a:r>
          </a:p>
          <a:p>
            <a:r>
              <a:rPr lang="fr-FR" b="1" dirty="0"/>
              <a:t>	</a:t>
            </a:r>
            <a:r>
              <a:rPr lang="fr-FR" b="1" dirty="0" smtClean="0"/>
              <a:t>       - </a:t>
            </a:r>
            <a:r>
              <a:rPr lang="fr-FR" b="1" dirty="0"/>
              <a:t>Open Box </a:t>
            </a:r>
          </a:p>
          <a:p>
            <a:r>
              <a:rPr lang="fr-FR" b="1" dirty="0"/>
              <a:t>	 </a:t>
            </a:r>
            <a:r>
              <a:rPr lang="fr-FR" b="1" dirty="0" smtClean="0"/>
              <a:t>      - </a:t>
            </a:r>
            <a:r>
              <a:rPr lang="fr-FR" b="1" dirty="0"/>
              <a:t>Close </a:t>
            </a:r>
            <a:r>
              <a:rPr lang="fr-FR" b="1" dirty="0" smtClean="0"/>
              <a:t>design</a:t>
            </a:r>
          </a:p>
          <a:p>
            <a:r>
              <a:rPr lang="fr-FR" b="1" dirty="0" smtClean="0"/>
              <a:t>DECISIONS :</a:t>
            </a:r>
          </a:p>
          <a:p>
            <a:r>
              <a:rPr lang="fr-FR" b="1" dirty="0"/>
              <a:t>	</a:t>
            </a:r>
            <a:r>
              <a:rPr lang="fr-FR" dirty="0" smtClean="0"/>
              <a:t>TEST MF1 en automne 1997 (CERN)</a:t>
            </a:r>
          </a:p>
          <a:p>
            <a:r>
              <a:rPr lang="fr-FR" dirty="0"/>
              <a:t>	</a:t>
            </a:r>
            <a:r>
              <a:rPr lang="fr-FR" dirty="0" smtClean="0"/>
              <a:t>(autant de détecteurs que possible)</a:t>
            </a:r>
          </a:p>
          <a:p>
            <a:r>
              <a:rPr lang="fr-FR" b="1" dirty="0"/>
              <a:t>	</a:t>
            </a:r>
            <a:r>
              <a:rPr lang="fr-FR" dirty="0" smtClean="0"/>
              <a:t>Baptême </a:t>
            </a:r>
            <a:r>
              <a:rPr lang="fr-FR" b="1" dirty="0" smtClean="0"/>
              <a:t>: BANANE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9479"/>
            <a:ext cx="791980" cy="11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C:\Users\jmb\Desktop\MSGC sc\msgc2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477" y="1988840"/>
            <a:ext cx="1584176" cy="21798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jmb\Desktop\MSGC sc\msgc2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88840"/>
            <a:ext cx="1513333" cy="20823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913458" y="4188561"/>
            <a:ext cx="1532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/>
              <a:t>Electronique sous gaz</a:t>
            </a:r>
          </a:p>
          <a:p>
            <a:pPr algn="ctr"/>
            <a:r>
              <a:rPr lang="fr-FR" sz="1200" dirty="0" err="1" smtClean="0"/>
              <a:t>Cooling</a:t>
            </a:r>
            <a:r>
              <a:rPr lang="fr-FR" sz="1200" dirty="0" smtClean="0"/>
              <a:t> par gaz froid</a:t>
            </a:r>
          </a:p>
          <a:p>
            <a:pPr algn="ctr"/>
            <a:r>
              <a:rPr lang="fr-FR" sz="1200" dirty="0" smtClean="0"/>
              <a:t>Réparable </a:t>
            </a:r>
            <a:endParaRPr lang="fr-FR" sz="1200" dirty="0"/>
          </a:p>
        </p:txBody>
      </p:sp>
      <p:sp>
        <p:nvSpPr>
          <p:cNvPr id="8" name="ZoneTexte 7"/>
          <p:cNvSpPr txBox="1"/>
          <p:nvPr/>
        </p:nvSpPr>
        <p:spPr>
          <a:xfrm>
            <a:off x="7065858" y="4340961"/>
            <a:ext cx="1532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/>
              <a:t>Electronique sous gaz</a:t>
            </a:r>
          </a:p>
          <a:p>
            <a:pPr algn="ctr"/>
            <a:r>
              <a:rPr lang="fr-FR" sz="1200" dirty="0" err="1" smtClean="0"/>
              <a:t>Cooling</a:t>
            </a:r>
            <a:r>
              <a:rPr lang="fr-FR" sz="1200" dirty="0" smtClean="0"/>
              <a:t> par gaz froid</a:t>
            </a:r>
          </a:p>
          <a:p>
            <a:pPr algn="ctr"/>
            <a:r>
              <a:rPr lang="fr-FR" sz="1200" dirty="0" smtClean="0"/>
              <a:t>Réparable </a:t>
            </a:r>
            <a:endParaRPr lang="fr-FR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5153386" y="4188561"/>
            <a:ext cx="1521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/>
              <a:t>Electronique hors gaz</a:t>
            </a:r>
          </a:p>
          <a:p>
            <a:pPr algn="ctr"/>
            <a:r>
              <a:rPr lang="fr-FR" sz="1200" dirty="0" err="1" smtClean="0"/>
              <a:t>Cooling</a:t>
            </a:r>
            <a:r>
              <a:rPr lang="fr-FR" sz="1200" dirty="0" smtClean="0"/>
              <a:t> liquide</a:t>
            </a:r>
          </a:p>
          <a:p>
            <a:pPr algn="ctr"/>
            <a:r>
              <a:rPr lang="fr-FR" sz="1200" dirty="0" smtClean="0"/>
              <a:t>Irréparable 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02941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07076" y="116632"/>
            <a:ext cx="1279517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FWD MSGC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9512" y="655118"/>
            <a:ext cx="2798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TEST MF1 (novembre 1997)</a:t>
            </a:r>
            <a:endParaRPr lang="fr-FR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24450"/>
            <a:ext cx="7512943" cy="215729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77374" y="3429000"/>
            <a:ext cx="64732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/>
              <a:t>3 Bananes Open à 8 MSGC (Belgique, Karlsruhe, Strasbourg)</a:t>
            </a:r>
          </a:p>
          <a:p>
            <a:pPr marL="285750" indent="-285750">
              <a:buFontTx/>
              <a:buChar char="-"/>
            </a:pPr>
            <a:r>
              <a:rPr lang="fr-FR" sz="1400" dirty="0" smtClean="0"/>
              <a:t>2 Bananes </a:t>
            </a:r>
            <a:r>
              <a:rPr lang="fr-FR" sz="1400" dirty="0" err="1" smtClean="0"/>
              <a:t>Closed</a:t>
            </a:r>
            <a:r>
              <a:rPr lang="fr-FR" sz="1400" dirty="0" smtClean="0"/>
              <a:t> à 8 MSGC (Aachen, Lyon)</a:t>
            </a:r>
          </a:p>
          <a:p>
            <a:pPr marL="285750" indent="-285750">
              <a:buFontTx/>
              <a:buChar char="-"/>
            </a:pPr>
            <a:r>
              <a:rPr lang="fr-FR" sz="1400" dirty="0" smtClean="0"/>
              <a:t>1 Banane Open à 4 MSGC (Novossibirsk)</a:t>
            </a:r>
          </a:p>
          <a:p>
            <a:pPr marL="285750" indent="-285750">
              <a:buFontTx/>
              <a:buChar char="-"/>
            </a:pPr>
            <a:endParaRPr lang="fr-FR" sz="1400" dirty="0" smtClean="0"/>
          </a:p>
          <a:p>
            <a:pPr marL="285750" indent="-285750">
              <a:buFontTx/>
              <a:buChar char="-"/>
            </a:pPr>
            <a:endParaRPr lang="fr-FR" sz="1400" dirty="0"/>
          </a:p>
          <a:p>
            <a:pPr marL="285750" indent="-285750">
              <a:buFontTx/>
              <a:buChar char="-"/>
            </a:pPr>
            <a:r>
              <a:rPr lang="fr-FR" sz="1400" dirty="0" smtClean="0"/>
              <a:t>MSGC 512 pistes 	Production : SRON (Hollande) 15 pièces – </a:t>
            </a:r>
            <a:r>
              <a:rPr lang="fr-FR" sz="1400" dirty="0" err="1" smtClean="0"/>
              <a:t>Yield</a:t>
            </a:r>
            <a:r>
              <a:rPr lang="fr-FR" sz="1400" dirty="0" smtClean="0"/>
              <a:t> 80 %</a:t>
            </a:r>
          </a:p>
          <a:p>
            <a:pPr lvl="2"/>
            <a:r>
              <a:rPr lang="fr-FR" sz="1400" dirty="0"/>
              <a:t> </a:t>
            </a:r>
            <a:r>
              <a:rPr lang="fr-FR" sz="1400" dirty="0" smtClean="0"/>
              <a:t>       		IMT (Suisse) 25 pièces – 84 %</a:t>
            </a:r>
          </a:p>
          <a:p>
            <a:pPr marL="0" lvl="2"/>
            <a:r>
              <a:rPr lang="fr-FR" sz="1400" dirty="0" smtClean="0"/>
              <a:t>        	        		OPTIMASK (France) 35 Pièces – 70 % </a:t>
            </a:r>
          </a:p>
          <a:p>
            <a:pPr marL="285750" lvl="2" indent="-285750">
              <a:buFontTx/>
              <a:buChar char="-"/>
            </a:pPr>
            <a:r>
              <a:rPr lang="fr-FR" sz="1400" dirty="0" smtClean="0"/>
              <a:t>60 Drift (Cr sur D263) par Karlsruhe</a:t>
            </a:r>
          </a:p>
          <a:p>
            <a:pPr marL="285750" lvl="2" indent="-285750">
              <a:buFontTx/>
              <a:buChar char="-"/>
            </a:pPr>
            <a:r>
              <a:rPr lang="fr-FR" sz="1400" dirty="0" smtClean="0"/>
              <a:t>Découpe à Strasbourg  à 23 +/- 5 µm)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9479"/>
            <a:ext cx="791980" cy="11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29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56413" y="-180148"/>
            <a:ext cx="235876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619672" y="2996952"/>
            <a:ext cx="2489912" cy="1200329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Open Box structure</a:t>
            </a:r>
          </a:p>
          <a:p>
            <a:r>
              <a:rPr lang="fr-FR" dirty="0" smtClean="0"/>
              <a:t>8 substrats</a:t>
            </a:r>
          </a:p>
          <a:p>
            <a:r>
              <a:rPr lang="fr-FR" dirty="0" err="1" smtClean="0"/>
              <a:t>IReS</a:t>
            </a:r>
            <a:r>
              <a:rPr lang="fr-FR" dirty="0" smtClean="0"/>
              <a:t> (Atelier mécanique)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PRECISION 10 µm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08720"/>
            <a:ext cx="3744416" cy="5789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059832" y="4395539"/>
            <a:ext cx="2500685" cy="92333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Support mécanique MF1</a:t>
            </a:r>
            <a:endParaRPr lang="fr-FR" b="1" dirty="0">
              <a:solidFill>
                <a:srgbClr val="FF0000"/>
              </a:solidFill>
            </a:endParaRPr>
          </a:p>
          <a:p>
            <a:r>
              <a:rPr lang="fr-FR" dirty="0" smtClean="0"/>
              <a:t>DEPLACEMENT </a:t>
            </a:r>
          </a:p>
          <a:p>
            <a:r>
              <a:rPr lang="fr-FR" dirty="0" err="1" smtClean="0"/>
              <a:t>IReS</a:t>
            </a:r>
            <a:r>
              <a:rPr lang="fr-FR" dirty="0" smtClean="0"/>
              <a:t> (1 mois)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42865" y="5339575"/>
            <a:ext cx="2243050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48 Substrats</a:t>
            </a:r>
          </a:p>
          <a:p>
            <a:r>
              <a:rPr lang="fr-FR" dirty="0" smtClean="0"/>
              <a:t>Environ 24000 canaux</a:t>
            </a:r>
          </a:p>
          <a:p>
            <a:r>
              <a:rPr lang="fr-FR" dirty="0" smtClean="0"/>
              <a:t>1 semaine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907076" y="116632"/>
            <a:ext cx="1279517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FWD MSGC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9479"/>
            <a:ext cx="791980" cy="11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37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26" y="617541"/>
            <a:ext cx="3060768" cy="209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3424238"/>
            <a:ext cx="190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576638"/>
            <a:ext cx="190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916" y="595465"/>
            <a:ext cx="2993197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19" y="2752602"/>
            <a:ext cx="3078776" cy="200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507" y="2814443"/>
            <a:ext cx="2565896" cy="201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907076" y="116632"/>
            <a:ext cx="1279517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FWD MSGC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863654" y="113130"/>
            <a:ext cx="2864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TEST MF1 – AUTOMNE 1997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1105796" y="4941168"/>
            <a:ext cx="4202625" cy="1477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TESTS CONCLUSIFS : Wall </a:t>
            </a:r>
            <a:r>
              <a:rPr lang="fr-FR" dirty="0" err="1" smtClean="0"/>
              <a:t>Less</a:t>
            </a:r>
            <a:r>
              <a:rPr lang="fr-FR" dirty="0" smtClean="0"/>
              <a:t> Phi Crack OK</a:t>
            </a:r>
          </a:p>
          <a:p>
            <a:r>
              <a:rPr lang="fr-FR" dirty="0"/>
              <a:t>	</a:t>
            </a:r>
            <a:r>
              <a:rPr lang="fr-FR" dirty="0" smtClean="0"/>
              <a:t>	  Fournisseurs OK </a:t>
            </a:r>
          </a:p>
          <a:p>
            <a:r>
              <a:rPr lang="fr-FR" dirty="0"/>
              <a:t>	</a:t>
            </a:r>
            <a:r>
              <a:rPr lang="fr-FR" dirty="0" smtClean="0"/>
              <a:t>	  Systèmes OK</a:t>
            </a:r>
          </a:p>
          <a:p>
            <a:r>
              <a:rPr lang="fr-FR" dirty="0"/>
              <a:t>	</a:t>
            </a:r>
            <a:r>
              <a:rPr lang="fr-FR" dirty="0" smtClean="0"/>
              <a:t>	   Collaboration OK</a:t>
            </a:r>
          </a:p>
          <a:p>
            <a:r>
              <a:rPr lang="fr-FR" dirty="0"/>
              <a:t>	</a:t>
            </a:r>
            <a:r>
              <a:rPr lang="fr-FR" dirty="0" smtClean="0"/>
              <a:t>Choix Définitif : </a:t>
            </a:r>
            <a:r>
              <a:rPr lang="fr-FR" dirty="0" err="1" smtClean="0"/>
              <a:t>Closed</a:t>
            </a:r>
            <a:r>
              <a:rPr lang="fr-FR" dirty="0" smtClean="0"/>
              <a:t> Box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012160" y="5301208"/>
            <a:ext cx="2341282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Finalisation production</a:t>
            </a:r>
          </a:p>
          <a:p>
            <a:r>
              <a:rPr lang="fr-FR" dirty="0"/>
              <a:t> </a:t>
            </a:r>
            <a:r>
              <a:rPr lang="fr-FR" dirty="0" smtClean="0"/>
              <a:t>Ecriture TDR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9479"/>
            <a:ext cx="791980" cy="11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24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20" y="1196752"/>
            <a:ext cx="2381250" cy="341471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043608" y="692696"/>
            <a:ext cx="4272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15 avril 1998 : CMS </a:t>
            </a:r>
            <a:r>
              <a:rPr lang="fr-FR" dirty="0" err="1" smtClean="0"/>
              <a:t>Technical</a:t>
            </a:r>
            <a:r>
              <a:rPr lang="fr-FR" dirty="0" smtClean="0"/>
              <a:t> Design Report</a:t>
            </a:r>
            <a:endParaRPr lang="fr-FR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18" y="4797152"/>
            <a:ext cx="6829425" cy="11144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47799"/>
            <a:ext cx="2448272" cy="777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86" y="2225414"/>
            <a:ext cx="2780109" cy="197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9479"/>
            <a:ext cx="791980" cy="11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907076" y="116632"/>
            <a:ext cx="1279517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FWD MSGC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110509" y="1205227"/>
            <a:ext cx="138948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15 avril 1998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727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907076" y="116632"/>
            <a:ext cx="1279517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FWD MSGC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483768" y="119996"/>
            <a:ext cx="1811714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R&amp;D GENERIQUE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67544" y="1012086"/>
            <a:ext cx="3925818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/>
              <a:t>PROBLEME : </a:t>
            </a:r>
            <a:r>
              <a:rPr lang="fr-FR" dirty="0" err="1" smtClean="0"/>
              <a:t>déterioration</a:t>
            </a:r>
            <a:r>
              <a:rPr lang="fr-FR" dirty="0" smtClean="0"/>
              <a:t> fin des pistes</a:t>
            </a:r>
          </a:p>
          <a:p>
            <a:r>
              <a:rPr lang="fr-FR" dirty="0" smtClean="0"/>
              <a:t>	         usure des pistes</a:t>
            </a:r>
          </a:p>
          <a:p>
            <a:r>
              <a:rPr lang="fr-FR" b="1" dirty="0" smtClean="0"/>
              <a:t>PROBLEME</a:t>
            </a:r>
            <a:r>
              <a:rPr lang="fr-FR" dirty="0" smtClean="0"/>
              <a:t>: </a:t>
            </a:r>
            <a:r>
              <a:rPr lang="fr-FR" dirty="0" err="1" smtClean="0"/>
              <a:t>sparks</a:t>
            </a:r>
            <a:r>
              <a:rPr lang="fr-FR" dirty="0" smtClean="0"/>
              <a:t>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17168" y="1933834"/>
            <a:ext cx="1238284" cy="1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2527" y="1940148"/>
            <a:ext cx="1222061" cy="176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5"/>
          <p:cNvSpPr/>
          <p:nvPr/>
        </p:nvSpPr>
        <p:spPr>
          <a:xfrm>
            <a:off x="907076" y="2626460"/>
            <a:ext cx="425882" cy="3704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2928759" y="2475978"/>
            <a:ext cx="407551" cy="3475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78060" y="3171499"/>
            <a:ext cx="1215754" cy="189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6241" y="3243112"/>
            <a:ext cx="1224136" cy="173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70780"/>
            <a:ext cx="2327815" cy="1541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83085"/>
            <a:ext cx="2327815" cy="1514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004048" y="670780"/>
            <a:ext cx="2808312" cy="398235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5434533" y="3932600"/>
            <a:ext cx="19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Photos Strasbourg </a:t>
            </a:r>
          </a:p>
          <a:p>
            <a:pPr algn="ctr"/>
            <a:r>
              <a:rPr lang="fr-FR" dirty="0"/>
              <a:t>(</a:t>
            </a:r>
            <a:r>
              <a:rPr lang="fr-FR" dirty="0" smtClean="0"/>
              <a:t>sauf erreur)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1318100" y="5085184"/>
            <a:ext cx="4450001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/>
              <a:t>RAISON  :  Chargement du substrat</a:t>
            </a:r>
          </a:p>
          <a:p>
            <a:r>
              <a:rPr lang="fr-FR" b="1" dirty="0"/>
              <a:t>	 </a:t>
            </a:r>
            <a:r>
              <a:rPr lang="fr-FR" b="1" dirty="0" smtClean="0"/>
              <a:t> Défauts de métallisation (pointes)</a:t>
            </a:r>
          </a:p>
          <a:p>
            <a:r>
              <a:rPr lang="fr-FR" b="1" dirty="0"/>
              <a:t>	</a:t>
            </a:r>
            <a:r>
              <a:rPr lang="fr-FR" b="1" dirty="0" smtClean="0"/>
              <a:t>   Poussières</a:t>
            </a:r>
            <a:endParaRPr lang="fr-FR" dirty="0" smtClean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9479"/>
            <a:ext cx="791980" cy="11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738" y="5013176"/>
            <a:ext cx="1491180" cy="1426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30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07076" y="116632"/>
            <a:ext cx="1279517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FWD MSGC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483768" y="119996"/>
            <a:ext cx="1811714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R&amp;D GENERIQUE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48220" y="1012086"/>
            <a:ext cx="4117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SOLUTION : GEM (</a:t>
            </a:r>
            <a:r>
              <a:rPr lang="fr-FR" b="1" dirty="0" err="1" smtClean="0"/>
              <a:t>Gas</a:t>
            </a:r>
            <a:r>
              <a:rPr lang="fr-FR" b="1" dirty="0" smtClean="0"/>
              <a:t> Electron </a:t>
            </a:r>
            <a:r>
              <a:rPr lang="fr-FR" b="1" dirty="0" err="1" smtClean="0"/>
              <a:t>Muliplier</a:t>
            </a:r>
            <a:r>
              <a:rPr lang="fr-FR" b="1" dirty="0" smtClean="0"/>
              <a:t>)</a:t>
            </a:r>
            <a:endParaRPr lang="fr-FR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4788024" y="1156175"/>
            <a:ext cx="3414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SOLUTION : Advanced passivation</a:t>
            </a:r>
            <a:endParaRPr lang="fr-FR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025" y="1532596"/>
            <a:ext cx="3097619" cy="154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608" y="3284984"/>
            <a:ext cx="2690451" cy="201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73" y="1420709"/>
            <a:ext cx="1826677" cy="137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452" y="1567468"/>
            <a:ext cx="1846659" cy="101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71" y="2963986"/>
            <a:ext cx="1800225" cy="166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459886" y="3284983"/>
            <a:ext cx="19068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Découplage </a:t>
            </a:r>
          </a:p>
          <a:p>
            <a:r>
              <a:rPr lang="fr-FR" dirty="0" smtClean="0"/>
              <a:t>zone amplification</a:t>
            </a:r>
          </a:p>
          <a:p>
            <a:r>
              <a:rPr lang="fr-FR" dirty="0" smtClean="0"/>
              <a:t>et zone signal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71773" y="4991596"/>
            <a:ext cx="4100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CHOIX FWD MSGC</a:t>
            </a:r>
          </a:p>
          <a:p>
            <a:r>
              <a:rPr lang="fr-FR" dirty="0" smtClean="0"/>
              <a:t>Tests GEM + MSGC à PSI novembre 1998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5671239" y="5437811"/>
            <a:ext cx="26768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CHOIX BARREL MSGC</a:t>
            </a:r>
          </a:p>
          <a:p>
            <a:r>
              <a:rPr lang="fr-FR" dirty="0"/>
              <a:t>Tests </a:t>
            </a:r>
            <a:r>
              <a:rPr lang="fr-FR" dirty="0" smtClean="0"/>
              <a:t>à </a:t>
            </a:r>
            <a:r>
              <a:rPr lang="fr-FR" dirty="0"/>
              <a:t>PSI novembre 1998</a:t>
            </a:r>
          </a:p>
          <a:p>
            <a:endParaRPr lang="fr-FR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9479"/>
            <a:ext cx="791980" cy="11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cteur droit 8"/>
          <p:cNvCxnSpPr/>
          <p:nvPr/>
        </p:nvCxnSpPr>
        <p:spPr>
          <a:xfrm>
            <a:off x="4572000" y="764704"/>
            <a:ext cx="0" cy="52425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15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07076" y="116632"/>
            <a:ext cx="1936732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FWD MSGC : MF2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21" y="836712"/>
            <a:ext cx="2398703" cy="34647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131840" y="120477"/>
            <a:ext cx="3731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Présentation LHCC en décembre 1999</a:t>
            </a:r>
            <a:endParaRPr lang="fr-FR" dirty="0"/>
          </a:p>
        </p:txBody>
      </p:sp>
      <p:pic>
        <p:nvPicPr>
          <p:cNvPr id="8" name="Picture 7" descr="C:\WINDOWS\BUREAU\MF2\T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34967"/>
            <a:ext cx="2119039" cy="349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549524" y="1976183"/>
            <a:ext cx="3097323" cy="10156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altLang="fr-FR" sz="1200" dirty="0">
                <a:latin typeface="Arial" charset="0"/>
              </a:rPr>
              <a:t>May, 19  	</a:t>
            </a:r>
            <a:r>
              <a:rPr lang="fr-FR" altLang="fr-FR" sz="1200" dirty="0" smtClean="0">
                <a:latin typeface="Arial" charset="0"/>
              </a:rPr>
              <a:t>   </a:t>
            </a:r>
            <a:r>
              <a:rPr lang="fr-FR" altLang="fr-FR" sz="1200" dirty="0" err="1" smtClean="0">
                <a:latin typeface="Arial" charset="0"/>
              </a:rPr>
              <a:t>Definition</a:t>
            </a:r>
            <a:r>
              <a:rPr lang="fr-FR" altLang="fr-FR" sz="1200" dirty="0" smtClean="0">
                <a:latin typeface="Arial" charset="0"/>
              </a:rPr>
              <a:t> </a:t>
            </a:r>
            <a:r>
              <a:rPr lang="fr-FR" altLang="fr-FR" sz="1200" dirty="0">
                <a:latin typeface="Arial" charset="0"/>
              </a:rPr>
              <a:t>of MF2 </a:t>
            </a:r>
            <a:r>
              <a:rPr lang="fr-FR" altLang="fr-FR" sz="1200" dirty="0" err="1">
                <a:latin typeface="Arial" charset="0"/>
              </a:rPr>
              <a:t>milestone</a:t>
            </a:r>
            <a:endParaRPr lang="fr-FR" altLang="fr-FR" sz="1200" dirty="0">
              <a:latin typeface="Arial" charset="0"/>
            </a:endParaRPr>
          </a:p>
          <a:p>
            <a:r>
              <a:rPr lang="fr-FR" altLang="fr-FR" sz="1200" dirty="0">
                <a:latin typeface="Arial" charset="0"/>
              </a:rPr>
              <a:t>August 5	 </a:t>
            </a:r>
            <a:r>
              <a:rPr lang="fr-FR" altLang="fr-FR" sz="1200" dirty="0" smtClean="0">
                <a:latin typeface="Arial" charset="0"/>
              </a:rPr>
              <a:t>  1st </a:t>
            </a:r>
            <a:r>
              <a:rPr lang="fr-FR" altLang="fr-FR" sz="1200" dirty="0" err="1">
                <a:latin typeface="Arial" charset="0"/>
              </a:rPr>
              <a:t>substrate</a:t>
            </a:r>
            <a:r>
              <a:rPr lang="fr-FR" altLang="fr-FR" sz="1200" dirty="0">
                <a:latin typeface="Arial" charset="0"/>
              </a:rPr>
              <a:t> </a:t>
            </a:r>
            <a:r>
              <a:rPr lang="fr-FR" altLang="fr-FR" sz="1200" dirty="0" err="1" smtClean="0">
                <a:latin typeface="Arial" charset="0"/>
              </a:rPr>
              <a:t>delivered</a:t>
            </a:r>
            <a:endParaRPr lang="fr-FR" altLang="fr-FR" sz="1200" dirty="0" smtClean="0">
              <a:latin typeface="Arial" charset="0"/>
            </a:endParaRPr>
          </a:p>
          <a:p>
            <a:r>
              <a:rPr lang="fr-FR" altLang="fr-FR" sz="1200" dirty="0" err="1">
                <a:latin typeface="Arial" charset="0"/>
              </a:rPr>
              <a:t>October</a:t>
            </a:r>
            <a:r>
              <a:rPr lang="fr-FR" altLang="fr-FR" sz="1200" dirty="0">
                <a:latin typeface="Arial" charset="0"/>
              </a:rPr>
              <a:t> 19	</a:t>
            </a:r>
            <a:r>
              <a:rPr lang="fr-FR" altLang="fr-FR" sz="1200" dirty="0" smtClean="0">
                <a:latin typeface="Arial" charset="0"/>
              </a:rPr>
              <a:t>    Installation </a:t>
            </a:r>
            <a:r>
              <a:rPr lang="fr-FR" altLang="fr-FR" sz="1200" dirty="0">
                <a:latin typeface="Arial" charset="0"/>
              </a:rPr>
              <a:t>at PSI</a:t>
            </a:r>
            <a:endParaRPr lang="fr-FR" altLang="fr-FR" sz="1200" dirty="0"/>
          </a:p>
          <a:p>
            <a:endParaRPr lang="fr-FR" altLang="fr-FR" sz="1200" dirty="0">
              <a:latin typeface="Arial" charset="0"/>
            </a:endParaRPr>
          </a:p>
          <a:p>
            <a:endParaRPr lang="fr-FR" sz="1200" dirty="0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302448" y="3179512"/>
            <a:ext cx="3405099" cy="138499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 b="1" u="sng" dirty="0">
                <a:solidFill>
                  <a:srgbClr val="3366FF"/>
                </a:solidFill>
                <a:latin typeface="Arial" charset="0"/>
              </a:rPr>
              <a:t>ALLOWED DEAD STRIPS</a:t>
            </a:r>
            <a:endParaRPr lang="fr-FR" altLang="fr-FR" sz="1200" b="1" dirty="0">
              <a:latin typeface="Arial" charset="0"/>
            </a:endParaRPr>
          </a:p>
          <a:p>
            <a:endParaRPr lang="fr-FR" altLang="fr-FR" sz="1200" b="1" dirty="0">
              <a:latin typeface="Arial" charset="0"/>
            </a:endParaRPr>
          </a:p>
          <a:p>
            <a:r>
              <a:rPr lang="fr-FR" altLang="fr-FR" sz="1200" b="1" dirty="0">
                <a:latin typeface="Arial" charset="0"/>
              </a:rPr>
              <a:t>.le. 10 % </a:t>
            </a:r>
            <a:r>
              <a:rPr lang="fr-FR" altLang="fr-FR" sz="1200" b="1" dirty="0" err="1">
                <a:latin typeface="Arial" charset="0"/>
              </a:rPr>
              <a:t>broken</a:t>
            </a:r>
            <a:r>
              <a:rPr lang="fr-FR" altLang="fr-FR" sz="1200" b="1" dirty="0">
                <a:latin typeface="Arial" charset="0"/>
              </a:rPr>
              <a:t> anodes in 5 10</a:t>
            </a:r>
            <a:r>
              <a:rPr lang="fr-FR" altLang="fr-FR" sz="1200" b="1" baseline="30000" dirty="0">
                <a:latin typeface="Arial" charset="0"/>
              </a:rPr>
              <a:t>7</a:t>
            </a:r>
            <a:r>
              <a:rPr lang="fr-FR" altLang="fr-FR" sz="1200" b="1" dirty="0">
                <a:latin typeface="Arial" charset="0"/>
              </a:rPr>
              <a:t> sec. @ LHC</a:t>
            </a:r>
          </a:p>
          <a:p>
            <a:r>
              <a:rPr lang="fr-FR" altLang="fr-FR" sz="1200" b="1" dirty="0">
                <a:latin typeface="Arial" charset="0"/>
              </a:rPr>
              <a:t>=&gt; max </a:t>
            </a:r>
            <a:r>
              <a:rPr lang="fr-FR" altLang="fr-FR" sz="1200" b="1" dirty="0" err="1">
                <a:latin typeface="Arial" charset="0"/>
              </a:rPr>
              <a:t>broken</a:t>
            </a:r>
            <a:r>
              <a:rPr lang="fr-FR" altLang="fr-FR" sz="1200" b="1" dirty="0">
                <a:latin typeface="Arial" charset="0"/>
              </a:rPr>
              <a:t> @ PSI (360 </a:t>
            </a:r>
            <a:r>
              <a:rPr lang="fr-FR" altLang="fr-FR" sz="1200" b="1" dirty="0" err="1">
                <a:latin typeface="Arial" charset="0"/>
              </a:rPr>
              <a:t>hours</a:t>
            </a:r>
            <a:r>
              <a:rPr lang="fr-FR" altLang="fr-FR" sz="1200" b="1" dirty="0">
                <a:latin typeface="Arial" charset="0"/>
              </a:rPr>
              <a:t>)</a:t>
            </a:r>
          </a:p>
          <a:p>
            <a:r>
              <a:rPr lang="fr-FR" altLang="fr-FR" sz="1200" b="1" dirty="0" smtClean="0">
                <a:solidFill>
                  <a:srgbClr val="FF5050"/>
                </a:solidFill>
                <a:latin typeface="Arial" charset="0"/>
              </a:rPr>
              <a:t>1.33 </a:t>
            </a:r>
            <a:r>
              <a:rPr lang="fr-FR" altLang="fr-FR" sz="1200" b="1" dirty="0" err="1">
                <a:solidFill>
                  <a:srgbClr val="FF5050"/>
                </a:solidFill>
                <a:latin typeface="Arial" charset="0"/>
              </a:rPr>
              <a:t>dead</a:t>
            </a:r>
            <a:r>
              <a:rPr lang="fr-FR" altLang="fr-FR" sz="1200" b="1" dirty="0">
                <a:solidFill>
                  <a:srgbClr val="FF5050"/>
                </a:solidFill>
                <a:latin typeface="Arial" charset="0"/>
              </a:rPr>
              <a:t> / </a:t>
            </a:r>
            <a:r>
              <a:rPr lang="fr-FR" altLang="fr-FR" sz="1200" b="1" dirty="0" err="1">
                <a:solidFill>
                  <a:srgbClr val="FF5050"/>
                </a:solidFill>
                <a:latin typeface="Arial" charset="0"/>
              </a:rPr>
              <a:t>Substrate</a:t>
            </a:r>
            <a:endParaRPr lang="fr-FR" altLang="fr-FR" sz="1200" b="1" dirty="0">
              <a:solidFill>
                <a:srgbClr val="FF5050"/>
              </a:solidFill>
              <a:latin typeface="Arial" charset="0"/>
            </a:endParaRPr>
          </a:p>
          <a:p>
            <a:r>
              <a:rPr lang="fr-FR" altLang="fr-FR" sz="1200" b="1" dirty="0" smtClean="0">
                <a:solidFill>
                  <a:srgbClr val="FF5050"/>
                </a:solidFill>
                <a:latin typeface="Arial" charset="0"/>
              </a:rPr>
              <a:t>	</a:t>
            </a:r>
            <a:r>
              <a:rPr lang="fr-FR" altLang="fr-FR" sz="1200" b="1" dirty="0" smtClean="0">
                <a:latin typeface="Arial" charset="0"/>
              </a:rPr>
              <a:t>32 </a:t>
            </a:r>
            <a:r>
              <a:rPr lang="fr-FR" altLang="fr-FR" sz="1200" b="1" dirty="0">
                <a:latin typeface="Arial" charset="0"/>
              </a:rPr>
              <a:t>for 24 </a:t>
            </a:r>
            <a:r>
              <a:rPr lang="fr-FR" altLang="fr-FR" sz="1200" b="1" dirty="0" err="1">
                <a:latin typeface="Arial" charset="0"/>
              </a:rPr>
              <a:t>substrates</a:t>
            </a:r>
            <a:endParaRPr lang="fr-FR" altLang="fr-FR" sz="1200" b="1" dirty="0">
              <a:latin typeface="Arial" charset="0"/>
            </a:endParaRPr>
          </a:p>
          <a:p>
            <a:r>
              <a:rPr lang="fr-FR" altLang="fr-FR" sz="1200" b="1" dirty="0">
                <a:latin typeface="Arial" charset="0"/>
              </a:rPr>
              <a:t>	44 for 33 </a:t>
            </a:r>
            <a:r>
              <a:rPr lang="fr-FR" altLang="fr-FR" sz="1200" b="1" dirty="0" err="1">
                <a:latin typeface="Arial" charset="0"/>
              </a:rPr>
              <a:t>substrates</a:t>
            </a:r>
            <a:endParaRPr lang="fr-FR" altLang="fr-FR" sz="1200" dirty="0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2400300" y="77724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9479"/>
            <a:ext cx="791980" cy="11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52736"/>
            <a:ext cx="3324181" cy="103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250146" y="4961493"/>
            <a:ext cx="2030299" cy="138499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IMT : 66 substrats</a:t>
            </a:r>
          </a:p>
          <a:p>
            <a:r>
              <a:rPr lang="fr-FR" sz="1400" b="1" dirty="0" smtClean="0">
                <a:solidFill>
                  <a:srgbClr val="FF0000"/>
                </a:solidFill>
              </a:rPr>
              <a:t>OPTIMASK : 12 Substrats</a:t>
            </a:r>
          </a:p>
          <a:p>
            <a:r>
              <a:rPr lang="fr-FR" sz="1400" b="1" dirty="0" smtClean="0">
                <a:solidFill>
                  <a:srgbClr val="FF0000"/>
                </a:solidFill>
              </a:rPr>
              <a:t>IMEC : 13 Substrats</a:t>
            </a:r>
          </a:p>
          <a:p>
            <a:r>
              <a:rPr lang="fr-FR" sz="1400" b="1" dirty="0">
                <a:solidFill>
                  <a:srgbClr val="FF0000"/>
                </a:solidFill>
              </a:rPr>
              <a:t> </a:t>
            </a:r>
            <a:r>
              <a:rPr lang="fr-FR" sz="1400" b="1" dirty="0" smtClean="0">
                <a:solidFill>
                  <a:srgbClr val="FF0000"/>
                </a:solidFill>
              </a:rPr>
              <a:t>Tests à Strasbourg</a:t>
            </a:r>
          </a:p>
          <a:p>
            <a:r>
              <a:rPr lang="fr-FR" sz="1400" b="1" dirty="0">
                <a:solidFill>
                  <a:srgbClr val="FF0000"/>
                </a:solidFill>
              </a:rPr>
              <a:t> </a:t>
            </a:r>
            <a:r>
              <a:rPr lang="fr-FR" sz="1400" b="1" dirty="0" smtClean="0">
                <a:solidFill>
                  <a:srgbClr val="FF0000"/>
                </a:solidFill>
              </a:rPr>
              <a:t>Découpe à Strasbourg</a:t>
            </a:r>
          </a:p>
          <a:p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563888" y="4869160"/>
            <a:ext cx="2576796" cy="1477328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91 </a:t>
            </a:r>
            <a:r>
              <a:rPr lang="fr-FR" b="1" dirty="0" err="1" smtClean="0">
                <a:solidFill>
                  <a:srgbClr val="FF0000"/>
                </a:solidFill>
              </a:rPr>
              <a:t>Substr</a:t>
            </a:r>
            <a:r>
              <a:rPr lang="fr-FR" b="1" dirty="0" smtClean="0">
                <a:solidFill>
                  <a:srgbClr val="FF0000"/>
                </a:solidFill>
              </a:rPr>
              <a:t>. – 2 cassés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89 testés -  45568 anodes</a:t>
            </a:r>
          </a:p>
          <a:p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smtClean="0">
                <a:solidFill>
                  <a:srgbClr val="FF0000"/>
                </a:solidFill>
              </a:rPr>
              <a:t>2 cassés découpe</a:t>
            </a:r>
          </a:p>
          <a:p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smtClean="0">
                <a:solidFill>
                  <a:srgbClr val="FF0000"/>
                </a:solidFill>
              </a:rPr>
              <a:t>2 mauvaise qualité</a:t>
            </a:r>
          </a:p>
          <a:p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smtClean="0">
                <a:solidFill>
                  <a:srgbClr val="00B050"/>
                </a:solidFill>
              </a:rPr>
              <a:t>QUALITE : 99.31.%    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376739" y="5146159"/>
            <a:ext cx="2383538" cy="92333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Après Tests 19 modules</a:t>
            </a:r>
          </a:p>
          <a:p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b="1" dirty="0">
                <a:solidFill>
                  <a:srgbClr val="00B050"/>
                </a:solidFill>
              </a:rPr>
              <a:t>QUALITE : </a:t>
            </a:r>
            <a:r>
              <a:rPr lang="fr-FR" b="1" dirty="0" smtClean="0">
                <a:solidFill>
                  <a:srgbClr val="00B050"/>
                </a:solidFill>
              </a:rPr>
              <a:t>98.34 %</a:t>
            </a:r>
            <a:endParaRPr lang="fr-FR" dirty="0" smtClean="0">
              <a:solidFill>
                <a:srgbClr val="00B050"/>
              </a:solidFill>
            </a:endParaRPr>
          </a:p>
          <a:p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24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WINDOWS\BUREAU\MF2\Photos\Milestone\MF2bo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96" y="834173"/>
            <a:ext cx="2058466" cy="164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C:\WINDOWS\BUREAU\MF2\Photos\Aachen\Gem tool Aach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50893"/>
            <a:ext cx="1201863" cy="110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907076" y="116632"/>
            <a:ext cx="1936732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FWD MSGC : MF2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6" name="Picture 6" descr="C:\WINDOWS\BUREAU\MF2\Photos\Milestone\PeterBenc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17802"/>
            <a:ext cx="2592288" cy="32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818" y="4700970"/>
            <a:ext cx="2640285" cy="209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49096" y="3505227"/>
            <a:ext cx="3126202" cy="346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01298"/>
            <a:ext cx="5315564" cy="319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60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8" y="699592"/>
            <a:ext cx="4889995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1988 – 1989 : 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Anton </a:t>
            </a:r>
            <a:r>
              <a:rPr lang="en-US" sz="1600" b="1" dirty="0" err="1" smtClean="0">
                <a:solidFill>
                  <a:schemeClr val="tx1"/>
                </a:solidFill>
              </a:rPr>
              <a:t>Oed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(ILL Grenoble)</a:t>
            </a:r>
          </a:p>
          <a:p>
            <a:r>
              <a:rPr lang="en-US" sz="1600" i="1" dirty="0" smtClean="0">
                <a:solidFill>
                  <a:schemeClr val="tx1"/>
                </a:solidFill>
              </a:rPr>
              <a:t>Position-sensitive </a:t>
            </a:r>
            <a:r>
              <a:rPr lang="en-US" sz="1600" i="1" dirty="0">
                <a:solidFill>
                  <a:schemeClr val="tx1"/>
                </a:solidFill>
              </a:rPr>
              <a:t>detector with </a:t>
            </a:r>
            <a:r>
              <a:rPr lang="en-US" sz="1600" i="1" dirty="0" err="1">
                <a:solidFill>
                  <a:schemeClr val="tx1"/>
                </a:solidFill>
              </a:rPr>
              <a:t>microstrip</a:t>
            </a:r>
            <a:r>
              <a:rPr lang="en-US" sz="1600" i="1" dirty="0">
                <a:solidFill>
                  <a:schemeClr val="tx1"/>
                </a:solidFill>
              </a:rPr>
              <a:t> anode </a:t>
            </a:r>
            <a:endParaRPr lang="en-US" sz="1600" i="1" dirty="0" smtClean="0">
              <a:solidFill>
                <a:schemeClr val="tx1"/>
              </a:solidFill>
            </a:endParaRPr>
          </a:p>
          <a:p>
            <a:r>
              <a:rPr lang="en-US" sz="1600" i="1" dirty="0" smtClean="0">
                <a:solidFill>
                  <a:schemeClr val="tx1"/>
                </a:solidFill>
              </a:rPr>
              <a:t>for </a:t>
            </a:r>
            <a:r>
              <a:rPr lang="en-US" sz="1600" i="1" dirty="0">
                <a:solidFill>
                  <a:schemeClr val="tx1"/>
                </a:solidFill>
              </a:rPr>
              <a:t>electron multiplication with </a:t>
            </a:r>
            <a:r>
              <a:rPr lang="en-US" sz="1600" i="1" dirty="0" smtClean="0">
                <a:solidFill>
                  <a:schemeClr val="tx1"/>
                </a:solidFill>
              </a:rPr>
              <a:t>gases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NIM A 263, 351 (1988)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21370"/>
            <a:ext cx="1198338" cy="2691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page79b_image_0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5" b="19788"/>
          <a:stretch>
            <a:fillRect/>
          </a:stretch>
        </p:blipFill>
        <p:spPr bwMode="auto">
          <a:xfrm>
            <a:off x="939392" y="2564904"/>
            <a:ext cx="4568712" cy="338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62" y="3501008"/>
            <a:ext cx="2520280" cy="241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355976" y="1867173"/>
            <a:ext cx="288032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Épaisseur dépôt : &lt; 10 </a:t>
            </a:r>
            <a:r>
              <a:rPr lang="fr-FR" dirty="0"/>
              <a:t>µ</a:t>
            </a:r>
            <a:r>
              <a:rPr lang="fr-FR" dirty="0" smtClean="0"/>
              <a:t>m</a:t>
            </a:r>
          </a:p>
          <a:p>
            <a:r>
              <a:rPr lang="fr-FR" dirty="0" smtClean="0"/>
              <a:t>Période (pitch) 200 µm 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755576" y="1982678"/>
            <a:ext cx="287085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smtClean="0"/>
              <a:t>Dépôts de pistes par gravure </a:t>
            </a:r>
          </a:p>
          <a:p>
            <a:r>
              <a:rPr lang="fr-FR" sz="1600" dirty="0" smtClean="0"/>
              <a:t>sur substrat (verre – plastique )  </a:t>
            </a:r>
            <a:endParaRPr lang="fr-FR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907076" y="116632"/>
            <a:ext cx="2538900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1988 = </a:t>
            </a:r>
            <a:r>
              <a:rPr lang="fr-FR" b="1" dirty="0" err="1" smtClean="0">
                <a:solidFill>
                  <a:srgbClr val="FF0000"/>
                </a:solidFill>
              </a:rPr>
              <a:t>Microstrip</a:t>
            </a:r>
            <a:r>
              <a:rPr lang="fr-FR" b="1" dirty="0" smtClean="0">
                <a:solidFill>
                  <a:srgbClr val="FF0000"/>
                </a:solidFill>
              </a:rPr>
              <a:t> Anode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21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907076" y="116632"/>
            <a:ext cx="1936732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FWD MSGC : MF2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0" y="1898556"/>
            <a:ext cx="4230240" cy="2394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C:\WINDOWS\BUREAU\MF2\Party\Bisous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023" y="2511711"/>
            <a:ext cx="1913804" cy="19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339899" y="2100461"/>
            <a:ext cx="1297728" cy="276999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Chefs FWD MSGC</a:t>
            </a:r>
            <a:endParaRPr lang="fr-FR" sz="12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6095742" y="2050046"/>
            <a:ext cx="1140553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Chef </a:t>
            </a:r>
          </a:p>
          <a:p>
            <a:pPr algn="ctr"/>
            <a:r>
              <a:rPr lang="fr-FR" sz="1200" b="1" dirty="0" smtClean="0"/>
              <a:t>BARREL MSGC</a:t>
            </a:r>
            <a:endParaRPr lang="fr-FR" sz="1200" b="1" dirty="0"/>
          </a:p>
        </p:txBody>
      </p:sp>
      <p:cxnSp>
        <p:nvCxnSpPr>
          <p:cNvPr id="16" name="Connecteur droit avec flèche 15"/>
          <p:cNvCxnSpPr/>
          <p:nvPr/>
        </p:nvCxnSpPr>
        <p:spPr>
          <a:xfrm flipH="1">
            <a:off x="7452320" y="2377460"/>
            <a:ext cx="241442" cy="8415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6683983" y="2335122"/>
            <a:ext cx="1074333" cy="16436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8496238" y="2377460"/>
            <a:ext cx="143224" cy="66462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325370" y="620688"/>
            <a:ext cx="3600400" cy="954107"/>
          </a:xfrm>
          <a:prstGeom prst="rect">
            <a:avLst/>
          </a:prstGeom>
          <a:solidFill>
            <a:srgbClr val="FFFFCC"/>
          </a:solidFill>
          <a:ln w="28575">
            <a:solidFill>
              <a:srgbClr val="FF505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fr-FR" sz="1400" dirty="0" smtClean="0">
                <a:latin typeface="Arial" charset="0"/>
              </a:rPr>
              <a:t>Goal : 360 </a:t>
            </a:r>
            <a:r>
              <a:rPr lang="fr-FR" altLang="fr-FR" sz="1400" dirty="0" err="1" smtClean="0">
                <a:latin typeface="Arial" charset="0"/>
              </a:rPr>
              <a:t>hours</a:t>
            </a:r>
            <a:r>
              <a:rPr lang="fr-FR" altLang="fr-FR" sz="1400" dirty="0" smtClean="0">
                <a:latin typeface="Arial" charset="0"/>
              </a:rPr>
              <a:t> and 48 </a:t>
            </a:r>
            <a:r>
              <a:rPr lang="fr-FR" altLang="fr-FR" sz="1400" dirty="0" err="1" smtClean="0">
                <a:latin typeface="Arial" charset="0"/>
              </a:rPr>
              <a:t>Strips</a:t>
            </a:r>
            <a:r>
              <a:rPr lang="fr-FR" altLang="fr-FR" sz="1400" dirty="0" smtClean="0">
                <a:latin typeface="Arial" charset="0"/>
              </a:rPr>
              <a:t> </a:t>
            </a:r>
            <a:r>
              <a:rPr lang="fr-FR" altLang="fr-FR" sz="1400" dirty="0" err="1" smtClean="0">
                <a:latin typeface="Arial" charset="0"/>
              </a:rPr>
              <a:t>lost</a:t>
            </a:r>
            <a:endParaRPr lang="fr-FR" altLang="fr-FR" sz="1400" dirty="0" smtClean="0">
              <a:latin typeface="Arial" charset="0"/>
            </a:endParaRPr>
          </a:p>
          <a:p>
            <a:pPr algn="ctr"/>
            <a:r>
              <a:rPr lang="fr-FR" altLang="fr-FR" sz="1400" dirty="0">
                <a:latin typeface="Arial" charset="0"/>
              </a:rPr>
              <a:t> </a:t>
            </a:r>
            <a:r>
              <a:rPr lang="fr-FR" altLang="fr-FR" sz="1400" dirty="0" smtClean="0">
                <a:latin typeface="Arial" charset="0"/>
              </a:rPr>
              <a:t>376 </a:t>
            </a:r>
            <a:r>
              <a:rPr lang="fr-FR" altLang="fr-FR" sz="1400" dirty="0" err="1">
                <a:latin typeface="Arial" charset="0"/>
              </a:rPr>
              <a:t>hours</a:t>
            </a:r>
            <a:r>
              <a:rPr lang="fr-FR" altLang="fr-FR" sz="1400" dirty="0">
                <a:latin typeface="Arial" charset="0"/>
              </a:rPr>
              <a:t> at PSI full </a:t>
            </a:r>
            <a:r>
              <a:rPr lang="fr-FR" altLang="fr-FR" sz="1400" dirty="0" err="1">
                <a:latin typeface="Arial" charset="0"/>
              </a:rPr>
              <a:t>intensity</a:t>
            </a:r>
            <a:endParaRPr lang="fr-FR" altLang="fr-FR" sz="1400" dirty="0">
              <a:latin typeface="Arial" charset="0"/>
            </a:endParaRPr>
          </a:p>
          <a:p>
            <a:pPr algn="ctr"/>
            <a:r>
              <a:rPr lang="fr-FR" altLang="fr-FR" sz="1400" dirty="0">
                <a:latin typeface="Arial" charset="0"/>
              </a:rPr>
              <a:t>21 </a:t>
            </a:r>
            <a:r>
              <a:rPr lang="fr-FR" altLang="fr-FR" sz="1400" dirty="0" err="1">
                <a:latin typeface="Arial" charset="0"/>
              </a:rPr>
              <a:t>strips</a:t>
            </a:r>
            <a:r>
              <a:rPr lang="fr-FR" altLang="fr-FR" sz="1400" dirty="0">
                <a:latin typeface="Arial" charset="0"/>
              </a:rPr>
              <a:t> </a:t>
            </a:r>
            <a:r>
              <a:rPr lang="fr-FR" altLang="fr-FR" sz="1400" dirty="0" err="1">
                <a:latin typeface="Arial" charset="0"/>
              </a:rPr>
              <a:t>lost</a:t>
            </a:r>
            <a:endParaRPr lang="fr-FR" altLang="fr-FR" sz="1400" dirty="0">
              <a:latin typeface="Arial" charset="0"/>
            </a:endParaRPr>
          </a:p>
          <a:p>
            <a:pPr algn="ctr"/>
            <a:r>
              <a:rPr lang="fr-FR" altLang="fr-FR" sz="1400" dirty="0">
                <a:latin typeface="Arial" charset="0"/>
              </a:rPr>
              <a:t>MF2 MILESTONE IS A SUCCESS</a:t>
            </a:r>
            <a:endParaRPr lang="fr-FR" altLang="fr-FR" sz="1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4205209" y="485964"/>
            <a:ext cx="4579669" cy="1200329"/>
          </a:xfrm>
          <a:prstGeom prst="rect">
            <a:avLst/>
          </a:prstGeom>
          <a:solidFill>
            <a:srgbClr val="99FF99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Recommandation </a:t>
            </a:r>
            <a:r>
              <a:rPr lang="fr-FR" dirty="0" err="1" smtClean="0"/>
              <a:t>Review</a:t>
            </a:r>
            <a:r>
              <a:rPr lang="fr-FR" dirty="0" smtClean="0"/>
              <a:t> </a:t>
            </a:r>
            <a:r>
              <a:rPr lang="fr-FR" dirty="0" err="1" smtClean="0"/>
              <a:t>Committee</a:t>
            </a:r>
            <a:r>
              <a:rPr lang="fr-FR" dirty="0" smtClean="0"/>
              <a:t>  LHCC</a:t>
            </a:r>
          </a:p>
          <a:p>
            <a:r>
              <a:rPr lang="fr-FR" dirty="0" smtClean="0"/>
              <a:t>" The </a:t>
            </a:r>
            <a:r>
              <a:rPr lang="fr-FR" dirty="0" err="1" smtClean="0"/>
              <a:t>committee</a:t>
            </a:r>
            <a:r>
              <a:rPr lang="fr-FR" dirty="0" smtClean="0"/>
              <a:t> </a:t>
            </a:r>
            <a:r>
              <a:rPr lang="fr-FR" dirty="0" err="1" smtClean="0"/>
              <a:t>found</a:t>
            </a:r>
            <a:r>
              <a:rPr lang="fr-FR" dirty="0" smtClean="0"/>
              <a:t> no </a:t>
            </a:r>
            <a:r>
              <a:rPr lang="fr-FR" dirty="0" err="1" smtClean="0"/>
              <a:t>compelling</a:t>
            </a:r>
            <a:r>
              <a:rPr lang="fr-FR" dirty="0" smtClean="0"/>
              <a:t> </a:t>
            </a:r>
            <a:r>
              <a:rPr lang="fr-FR" dirty="0" err="1" smtClean="0"/>
              <a:t>reason</a:t>
            </a:r>
            <a:r>
              <a:rPr lang="fr-FR" dirty="0" smtClean="0"/>
              <a:t> </a:t>
            </a:r>
          </a:p>
          <a:p>
            <a:r>
              <a:rPr lang="fr-FR" dirty="0" smtClean="0"/>
              <a:t>For change, and </a:t>
            </a:r>
            <a:r>
              <a:rPr lang="fr-FR" dirty="0" err="1" smtClean="0"/>
              <a:t>unanimously</a:t>
            </a:r>
            <a:r>
              <a:rPr lang="fr-FR" dirty="0" smtClean="0"/>
              <a:t> </a:t>
            </a:r>
            <a:r>
              <a:rPr lang="fr-FR" dirty="0" err="1" smtClean="0"/>
              <a:t>agreed</a:t>
            </a:r>
            <a:r>
              <a:rPr lang="fr-FR" dirty="0" smtClean="0"/>
              <a:t> to </a:t>
            </a:r>
            <a:r>
              <a:rPr lang="fr-FR" dirty="0" err="1" smtClean="0"/>
              <a:t>advise</a:t>
            </a:r>
            <a:endParaRPr lang="fr-FR" dirty="0" smtClean="0"/>
          </a:p>
          <a:p>
            <a:r>
              <a:rPr lang="fr-FR" dirty="0" smtClean="0"/>
              <a:t>CMS to </a:t>
            </a:r>
            <a:r>
              <a:rPr lang="fr-FR" dirty="0" err="1" smtClean="0"/>
              <a:t>retain</a:t>
            </a:r>
            <a:r>
              <a:rPr lang="fr-FR" dirty="0" smtClean="0"/>
              <a:t> the TDR (MSGC + Si) solution"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5338479" y="2664748"/>
            <a:ext cx="1442606" cy="21236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Aachen (7)</a:t>
            </a:r>
          </a:p>
          <a:p>
            <a:r>
              <a:rPr lang="fr-FR" sz="1200" dirty="0" smtClean="0"/>
              <a:t>Karlsruhe (12)</a:t>
            </a:r>
          </a:p>
          <a:p>
            <a:r>
              <a:rPr lang="fr-FR" sz="1200" dirty="0" smtClean="0"/>
              <a:t>Novossibirsk (2)</a:t>
            </a:r>
          </a:p>
          <a:p>
            <a:r>
              <a:rPr lang="fr-FR" sz="1200" dirty="0" smtClean="0"/>
              <a:t>Antwerpen (4)</a:t>
            </a:r>
          </a:p>
          <a:p>
            <a:r>
              <a:rPr lang="fr-FR" sz="1200" dirty="0" smtClean="0"/>
              <a:t>ULB – Bruxelles (5)</a:t>
            </a:r>
          </a:p>
          <a:p>
            <a:r>
              <a:rPr lang="fr-FR" sz="1200" dirty="0" smtClean="0"/>
              <a:t>VUB –Bruxelles (6)</a:t>
            </a:r>
          </a:p>
          <a:p>
            <a:r>
              <a:rPr lang="fr-FR" sz="1200" dirty="0" smtClean="0"/>
              <a:t>Louvain (1)</a:t>
            </a:r>
          </a:p>
          <a:p>
            <a:r>
              <a:rPr lang="fr-FR" sz="1200" dirty="0" smtClean="0"/>
              <a:t>Mons (2)</a:t>
            </a:r>
          </a:p>
          <a:p>
            <a:r>
              <a:rPr lang="fr-FR" sz="1200" dirty="0" smtClean="0"/>
              <a:t>Mulhouse (5)</a:t>
            </a:r>
          </a:p>
          <a:p>
            <a:r>
              <a:rPr lang="fr-FR" sz="1200" b="1" dirty="0" smtClean="0"/>
              <a:t>Strasbourg (10) + 9</a:t>
            </a:r>
          </a:p>
          <a:p>
            <a:r>
              <a:rPr lang="fr-FR" sz="1200" b="1" dirty="0" smtClean="0">
                <a:solidFill>
                  <a:srgbClr val="00B050"/>
                </a:solidFill>
              </a:rPr>
              <a:t>63 personnes.</a:t>
            </a:r>
            <a:endParaRPr lang="fr-FR" sz="1200" b="1" dirty="0">
              <a:solidFill>
                <a:srgbClr val="00B050"/>
              </a:solidFill>
            </a:endParaRPr>
          </a:p>
        </p:txBody>
      </p:sp>
      <p:cxnSp>
        <p:nvCxnSpPr>
          <p:cNvPr id="29" name="Connecteur droit 28"/>
          <p:cNvCxnSpPr/>
          <p:nvPr/>
        </p:nvCxnSpPr>
        <p:spPr>
          <a:xfrm>
            <a:off x="179512" y="4869160"/>
            <a:ext cx="87129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323528" y="5013176"/>
            <a:ext cx="5386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Vote du </a:t>
            </a:r>
            <a:r>
              <a:rPr lang="fr-FR" dirty="0" err="1" smtClean="0"/>
              <a:t>Tracker</a:t>
            </a:r>
            <a:r>
              <a:rPr lang="fr-FR" dirty="0" smtClean="0"/>
              <a:t> Institution </a:t>
            </a:r>
            <a:r>
              <a:rPr lang="fr-FR" dirty="0" err="1" smtClean="0"/>
              <a:t>Board</a:t>
            </a:r>
            <a:r>
              <a:rPr lang="fr-FR" dirty="0" smtClean="0"/>
              <a:t> quelques jours après :</a:t>
            </a:r>
          </a:p>
          <a:p>
            <a:r>
              <a:rPr lang="fr-FR" dirty="0"/>
              <a:t>	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977" y="5017939"/>
            <a:ext cx="12287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213" y="5411240"/>
            <a:ext cx="2184808" cy="34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1" name="Rectangle 25600"/>
          <p:cNvSpPr/>
          <p:nvPr/>
        </p:nvSpPr>
        <p:spPr>
          <a:xfrm>
            <a:off x="6495044" y="4869160"/>
            <a:ext cx="2397436" cy="11521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45" y="5759954"/>
            <a:ext cx="566737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919209"/>
            <a:ext cx="30765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145717"/>
            <a:ext cx="39909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Rectangle 25608"/>
          <p:cNvSpPr/>
          <p:nvPr/>
        </p:nvSpPr>
        <p:spPr>
          <a:xfrm>
            <a:off x="179512" y="5659507"/>
            <a:ext cx="5976664" cy="793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09" y="1898556"/>
            <a:ext cx="1133270" cy="159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98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48680"/>
            <a:ext cx="5321846" cy="2171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66" y="1221374"/>
            <a:ext cx="1197120" cy="42272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76536" y="2680047"/>
            <a:ext cx="2224087" cy="4010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lipse 4"/>
          <p:cNvSpPr/>
          <p:nvPr/>
        </p:nvSpPr>
        <p:spPr>
          <a:xfrm>
            <a:off x="1587195" y="4570324"/>
            <a:ext cx="176491" cy="14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2411760" y="4570324"/>
            <a:ext cx="176491" cy="14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2987824" y="4534799"/>
            <a:ext cx="176491" cy="14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3707904" y="4388879"/>
            <a:ext cx="176491" cy="14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19961"/>
            <a:ext cx="2133710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103" y="1149895"/>
            <a:ext cx="1955105" cy="1299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73059"/>
            <a:ext cx="1250732" cy="1189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379147"/>
            <a:ext cx="3024336" cy="2424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907076" y="116632"/>
            <a:ext cx="4192173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1991 : </a:t>
            </a:r>
            <a:r>
              <a:rPr lang="fr-FR" b="1" dirty="0" err="1" smtClean="0">
                <a:solidFill>
                  <a:srgbClr val="FF0000"/>
                </a:solidFill>
              </a:rPr>
              <a:t>Microstrip</a:t>
            </a:r>
            <a:r>
              <a:rPr lang="fr-FR" b="1" dirty="0" smtClean="0">
                <a:solidFill>
                  <a:srgbClr val="FF0000"/>
                </a:solidFill>
              </a:rPr>
              <a:t> Avalanche </a:t>
            </a:r>
            <a:r>
              <a:rPr lang="fr-FR" b="1" dirty="0" err="1" smtClean="0">
                <a:solidFill>
                  <a:srgbClr val="FF0000"/>
                </a:solidFill>
              </a:rPr>
              <a:t>Gas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Chamber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11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616" y="1275494"/>
            <a:ext cx="1800200" cy="135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55901" y="1161616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Décembre 1991 : </a:t>
            </a:r>
          </a:p>
          <a:p>
            <a:r>
              <a:rPr lang="fr-FR" dirty="0" smtClean="0"/>
              <a:t>3 jours de visite à INFN Pise (R. </a:t>
            </a:r>
            <a:r>
              <a:rPr lang="fr-FR" dirty="0" err="1" smtClean="0"/>
              <a:t>Bellazzini</a:t>
            </a:r>
            <a:r>
              <a:rPr lang="fr-FR" dirty="0"/>
              <a:t>)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6" y="1819592"/>
            <a:ext cx="1152128" cy="1794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43835"/>
            <a:ext cx="4313823" cy="146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40424" y="4149080"/>
            <a:ext cx="53570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Décembre 1991 – Janvier 1992 </a:t>
            </a:r>
          </a:p>
          <a:p>
            <a:r>
              <a:rPr lang="fr-FR" dirty="0"/>
              <a:t>	</a:t>
            </a:r>
            <a:r>
              <a:rPr lang="fr-FR" dirty="0" smtClean="0"/>
              <a:t>Mise en place équipements mesures (source)</a:t>
            </a:r>
          </a:p>
          <a:p>
            <a:r>
              <a:rPr lang="fr-FR" dirty="0"/>
              <a:t>	</a:t>
            </a:r>
            <a:r>
              <a:rPr lang="fr-FR" dirty="0" smtClean="0"/>
              <a:t>1</a:t>
            </a:r>
            <a:r>
              <a:rPr lang="fr-FR" baseline="30000" dirty="0" smtClean="0"/>
              <a:t>er</a:t>
            </a:r>
            <a:r>
              <a:rPr lang="fr-FR" dirty="0" smtClean="0"/>
              <a:t> signal fin janvier 1992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572" y="4096382"/>
            <a:ext cx="2647954" cy="182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1520" y="1052736"/>
            <a:ext cx="8136904" cy="27363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70993" y="3946984"/>
            <a:ext cx="8136904" cy="21463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910231" y="548680"/>
            <a:ext cx="7159204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Cadre WA97 (</a:t>
            </a:r>
            <a:r>
              <a:rPr lang="fr-FR" dirty="0" err="1" smtClean="0"/>
              <a:t>Spectrometre</a:t>
            </a:r>
            <a:r>
              <a:rPr lang="fr-FR" dirty="0" smtClean="0"/>
              <a:t> dans aimant supra GOLIATH – collisions Pb-Pb)</a:t>
            </a:r>
            <a:endParaRPr lang="fr-FR" dirty="0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797152"/>
            <a:ext cx="1358771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907076" y="116632"/>
            <a:ext cx="1852045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1992 : Strasbourg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4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49053" y="478413"/>
            <a:ext cx="6532558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Février 1992 à Strasbourg </a:t>
            </a:r>
          </a:p>
          <a:p>
            <a:r>
              <a:rPr lang="fr-FR" dirty="0"/>
              <a:t>	</a:t>
            </a:r>
            <a:r>
              <a:rPr lang="fr-FR" dirty="0" smtClean="0"/>
              <a:t> 1st International Workshop on </a:t>
            </a:r>
            <a:r>
              <a:rPr lang="fr-FR" dirty="0" err="1" smtClean="0"/>
              <a:t>Microstrips</a:t>
            </a:r>
            <a:r>
              <a:rPr lang="fr-FR" dirty="0" smtClean="0"/>
              <a:t> </a:t>
            </a:r>
            <a:r>
              <a:rPr lang="fr-FR" dirty="0" err="1" smtClean="0"/>
              <a:t>Gas</a:t>
            </a:r>
            <a:r>
              <a:rPr lang="fr-FR" dirty="0" smtClean="0"/>
              <a:t> Detectors 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252736" y="1483668"/>
            <a:ext cx="100811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431883" y="1295311"/>
            <a:ext cx="3598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Choix du nom : MSCG  </a:t>
            </a:r>
            <a:r>
              <a:rPr lang="fr-FR" strike="sngStrike" dirty="0" smtClean="0"/>
              <a:t>MCG</a:t>
            </a:r>
            <a:r>
              <a:rPr lang="fr-FR" dirty="0" smtClean="0"/>
              <a:t>  </a:t>
            </a:r>
            <a:r>
              <a:rPr lang="fr-FR" strike="sngStrike" dirty="0" smtClean="0"/>
              <a:t>MSAGC</a:t>
            </a:r>
            <a:endParaRPr lang="fr-FR" strike="sngStrike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252736" y="2218978"/>
            <a:ext cx="100811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214611" y="4149080"/>
            <a:ext cx="100811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429601" y="1822748"/>
            <a:ext cx="4409477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/>
              <a:t>30 juin 1992 : Constitution RD28</a:t>
            </a:r>
          </a:p>
          <a:p>
            <a:r>
              <a:rPr lang="en-US" dirty="0"/>
              <a:t>Development of gas micro-strip chambers </a:t>
            </a:r>
            <a:endParaRPr lang="en-US" dirty="0" smtClean="0"/>
          </a:p>
          <a:p>
            <a:r>
              <a:rPr lang="en-US" dirty="0" smtClean="0"/>
              <a:t>for </a:t>
            </a:r>
            <a:r>
              <a:rPr lang="en-US" dirty="0"/>
              <a:t>high radiation-rate detection and tracking</a:t>
            </a:r>
            <a:endParaRPr lang="fr-FR" strike="sngStrik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724" y="2846854"/>
            <a:ext cx="2016224" cy="29701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904" y="5841057"/>
            <a:ext cx="711517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3606136" y="3295809"/>
            <a:ext cx="36504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475 Signataires</a:t>
            </a:r>
          </a:p>
          <a:p>
            <a:r>
              <a:rPr lang="fr-FR" dirty="0" smtClean="0"/>
              <a:t>LAPP – Annecy (4)</a:t>
            </a:r>
          </a:p>
          <a:p>
            <a:r>
              <a:rPr lang="fr-FR" dirty="0" smtClean="0"/>
              <a:t>IPN – Lyon (10)</a:t>
            </a:r>
          </a:p>
          <a:p>
            <a:r>
              <a:rPr lang="fr-FR" dirty="0" smtClean="0"/>
              <a:t>Ecole Polytechnique – Palaiseau (16) </a:t>
            </a:r>
          </a:p>
          <a:p>
            <a:r>
              <a:rPr lang="fr-FR" dirty="0" smtClean="0"/>
              <a:t>DAPNIA – CEA – Saclay 5)</a:t>
            </a:r>
          </a:p>
          <a:p>
            <a:pPr algn="ctr"/>
            <a:r>
              <a:rPr lang="fr-FR" dirty="0" smtClean="0"/>
              <a:t>Et …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6970315" y="1125538"/>
            <a:ext cx="1577868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Grenoble 1993</a:t>
            </a:r>
          </a:p>
          <a:p>
            <a:r>
              <a:rPr lang="fr-FR" dirty="0" err="1" smtClean="0"/>
              <a:t>Legnaro</a:t>
            </a:r>
            <a:r>
              <a:rPr lang="fr-FR" dirty="0" smtClean="0"/>
              <a:t> 1994</a:t>
            </a:r>
          </a:p>
          <a:p>
            <a:r>
              <a:rPr lang="fr-FR" dirty="0" smtClean="0"/>
              <a:t>Lyon 1995</a:t>
            </a:r>
          </a:p>
          <a:p>
            <a:r>
              <a:rPr lang="fr-FR" dirty="0" smtClean="0"/>
              <a:t>Pise 1996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907076" y="116632"/>
            <a:ext cx="652743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1992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347370" y="2846854"/>
            <a:ext cx="1735924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/>
              <a:t>1</a:t>
            </a:r>
            <a:r>
              <a:rPr lang="fr-FR" b="1" baseline="30000" dirty="0" smtClean="0"/>
              <a:t>er</a:t>
            </a:r>
            <a:r>
              <a:rPr lang="fr-FR" b="1" dirty="0" smtClean="0"/>
              <a:t> octobre 1992</a:t>
            </a:r>
            <a:endParaRPr lang="fr-FR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4354633" y="5841057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(12)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68366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871" y="548680"/>
            <a:ext cx="1511905" cy="185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80037"/>
            <a:ext cx="1083367" cy="15959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942381" y="754741"/>
            <a:ext cx="4184159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Expérience passée </a:t>
            </a:r>
            <a:r>
              <a:rPr lang="fr-FR" sz="1600" dirty="0" smtClean="0"/>
              <a:t>: </a:t>
            </a:r>
          </a:p>
          <a:p>
            <a:r>
              <a:rPr lang="fr-FR" sz="1600" dirty="0"/>
              <a:t>	</a:t>
            </a:r>
            <a:r>
              <a:rPr lang="fr-FR" sz="1600" dirty="0" smtClean="0"/>
              <a:t>     8 MSGC (2,5 x 2,5 cm²</a:t>
            </a:r>
            <a:r>
              <a:rPr lang="fr-FR" dirty="0" smtClean="0"/>
              <a:t>) – 1100 cx</a:t>
            </a:r>
          </a:p>
          <a:p>
            <a:r>
              <a:rPr lang="fr-FR" dirty="0" smtClean="0"/>
              <a:t> 	   durant 100 jours</a:t>
            </a:r>
          </a:p>
          <a:p>
            <a:r>
              <a:rPr lang="fr-FR" b="1" dirty="0" err="1" smtClean="0"/>
              <a:t>MSGCs</a:t>
            </a:r>
            <a:r>
              <a:rPr lang="fr-FR" b="1" dirty="0" smtClean="0"/>
              <a:t> : </a:t>
            </a:r>
            <a:r>
              <a:rPr lang="fr-FR" dirty="0" smtClean="0"/>
              <a:t>22300 Substrats – 12 M cx</a:t>
            </a:r>
          </a:p>
          <a:p>
            <a:r>
              <a:rPr lang="fr-FR" dirty="0"/>
              <a:t> </a:t>
            </a:r>
            <a:r>
              <a:rPr lang="fr-FR" dirty="0" smtClean="0"/>
              <a:t>               222 m² - 33 M CHF                       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76306"/>
            <a:ext cx="7968335" cy="94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160018"/>
            <a:ext cx="2096833" cy="255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907076" y="116632"/>
            <a:ext cx="617477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CMS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56992"/>
            <a:ext cx="6318898" cy="309634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865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3528" y="1027738"/>
            <a:ext cx="692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- </a:t>
            </a:r>
            <a:r>
              <a:rPr lang="fr-FR" b="1" dirty="0" smtClean="0">
                <a:solidFill>
                  <a:srgbClr val="FF0000"/>
                </a:solidFill>
              </a:rPr>
              <a:t>Groupe PHASE </a:t>
            </a:r>
            <a:r>
              <a:rPr lang="fr-FR" dirty="0" smtClean="0"/>
              <a:t>Physique et Application des </a:t>
            </a:r>
            <a:r>
              <a:rPr lang="fr-FR" dirty="0" err="1" smtClean="0"/>
              <a:t>SEmis-conducteurs</a:t>
            </a:r>
            <a:r>
              <a:rPr lang="fr-FR" dirty="0" smtClean="0"/>
              <a:t> (ICUBE)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919025" y="658406"/>
            <a:ext cx="1364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LES ATOUTS </a:t>
            </a:r>
            <a:endParaRPr lang="fr-FR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85727"/>
            <a:ext cx="4503369" cy="45839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37" y="1485727"/>
            <a:ext cx="1800200" cy="174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84995" y="3550154"/>
            <a:ext cx="3757375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Conception et </a:t>
            </a:r>
            <a:r>
              <a:rPr lang="fr-FR" dirty="0"/>
              <a:t>r</a:t>
            </a:r>
            <a:r>
              <a:rPr lang="fr-FR" dirty="0" smtClean="0"/>
              <a:t>éalisation de masques</a:t>
            </a:r>
          </a:p>
          <a:p>
            <a:r>
              <a:rPr lang="fr-FR" dirty="0" smtClean="0"/>
              <a:t>Dépôts et gravure</a:t>
            </a:r>
            <a:endParaRPr lang="fr-FR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71" y="4511305"/>
            <a:ext cx="1607010" cy="15718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291" y="4511305"/>
            <a:ext cx="1645255" cy="163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907076" y="116632"/>
            <a:ext cx="1811714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R&amp;D GENERIQUE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42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43608" y="436022"/>
            <a:ext cx="1364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LES ATOUTS 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423598" y="805354"/>
            <a:ext cx="276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- </a:t>
            </a:r>
            <a:r>
              <a:rPr lang="fr-FR" b="1" dirty="0" smtClean="0">
                <a:solidFill>
                  <a:srgbClr val="FF0000"/>
                </a:solidFill>
              </a:rPr>
              <a:t>ATELIER DE SERIGRAPHIE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53057" y="969810"/>
            <a:ext cx="1656184" cy="288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93" y="1340768"/>
            <a:ext cx="2299450" cy="214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23597" y="3789040"/>
            <a:ext cx="3489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dirty="0" smtClean="0">
                <a:solidFill>
                  <a:srgbClr val="FF0000"/>
                </a:solidFill>
              </a:rPr>
              <a:t>ATELIERS DE MECANIQUE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        </a:t>
            </a:r>
            <a:r>
              <a:rPr lang="fr-FR" dirty="0" smtClean="0"/>
              <a:t>Ateliers dépendant de groupes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292080" y="5589240"/>
            <a:ext cx="246400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/>
              <a:t>RETOURS TRES RAPIDES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62677" y="4941168"/>
            <a:ext cx="1627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dirty="0" smtClean="0">
                <a:solidFill>
                  <a:srgbClr val="FF0000"/>
                </a:solidFill>
              </a:rPr>
              <a:t>EQUIPE </a:t>
            </a:r>
            <a:r>
              <a:rPr lang="fr-FR" b="1" dirty="0" err="1" smtClean="0">
                <a:solidFill>
                  <a:srgbClr val="FF0000"/>
                </a:solidFill>
              </a:rPr>
              <a:t>ITAs</a:t>
            </a:r>
            <a:endParaRPr lang="fr-FR" b="1" dirty="0" smtClean="0">
              <a:solidFill>
                <a:srgbClr val="FF0000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3275856" y="5773906"/>
            <a:ext cx="187220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907076" y="116632"/>
            <a:ext cx="1811714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R&amp;D GENERIQUE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4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1523</TotalTime>
  <Words>1110</Words>
  <Application>Microsoft Office PowerPoint</Application>
  <PresentationFormat>Affichage à l'écran (4:3)</PresentationFormat>
  <Paragraphs>316</Paragraphs>
  <Slides>30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6</vt:i4>
      </vt:variant>
      <vt:variant>
        <vt:lpstr>Titres des diapositives</vt:lpstr>
      </vt:variant>
      <vt:variant>
        <vt:i4>30</vt:i4>
      </vt:variant>
    </vt:vector>
  </HeadingPairs>
  <TitlesOfParts>
    <vt:vector size="36" baseType="lpstr">
      <vt:lpstr>Thème Office</vt:lpstr>
      <vt:lpstr>4_Conception personnalisée</vt:lpstr>
      <vt:lpstr>3_Conception personnalisée</vt:lpstr>
      <vt:lpstr>2_Conception personnalisée</vt:lpstr>
      <vt:lpstr>1_Conception personnalisée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jmb</dc:creator>
  <cp:lastModifiedBy>BROM Jean-Marie</cp:lastModifiedBy>
  <cp:revision>97</cp:revision>
  <dcterms:created xsi:type="dcterms:W3CDTF">2022-11-18T21:25:02Z</dcterms:created>
  <dcterms:modified xsi:type="dcterms:W3CDTF">2022-11-25T11:24:05Z</dcterms:modified>
</cp:coreProperties>
</file>