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44.png" ContentType="image/png"/>
  <Override PartName="/ppt/media/image43.png" ContentType="image/png"/>
  <Override PartName="/ppt/media/image42.png" ContentType="image/png"/>
  <Override PartName="/ppt/media/image41.png" ContentType="image/png"/>
  <Override PartName="/ppt/media/image40.png" ContentType="image/png"/>
  <Override PartName="/ppt/media/image37.png" ContentType="image/png"/>
  <Override PartName="/ppt/media/image15.png" ContentType="image/png"/>
  <Override PartName="/ppt/media/image38.png" ContentType="image/png"/>
  <Override PartName="/ppt/media/image13.png" ContentType="image/png"/>
  <Override PartName="/ppt/media/image2.jpeg" ContentType="image/jpeg"/>
  <Override PartName="/ppt/media/image1.jpeg" ContentType="image/jpeg"/>
  <Override PartName="/ppt/media/image39.png" ContentType="image/png"/>
  <Override PartName="/ppt/media/image14.png" ContentType="image/png"/>
  <Override PartName="/ppt/media/image4.jpeg" ContentType="image/jpeg"/>
  <Override PartName="/ppt/media/image16.png" ContentType="image/png"/>
  <Override PartName="/ppt/media/image6.jpeg" ContentType="image/jpeg"/>
  <Override PartName="/ppt/media/image17.png" ContentType="image/png"/>
  <Override PartName="/ppt/media/image18.png" ContentType="image/png"/>
  <Override PartName="/ppt/media/image19.png" ContentType="image/png"/>
  <Override PartName="/ppt/media/image45.png" ContentType="image/png"/>
  <Override PartName="/ppt/media/image20.png" ContentType="image/png"/>
  <Override PartName="/ppt/media/image46.png" ContentType="image/png"/>
  <Override PartName="/ppt/media/image21.png" ContentType="image/png"/>
  <Override PartName="/ppt/media/image47.png" ContentType="image/png"/>
  <Override PartName="/ppt/media/image22.png" ContentType="image/png"/>
  <Override PartName="/ppt/media/image48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10.png" ContentType="image/png"/>
  <Override PartName="/ppt/media/image35.png" ContentType="image/png"/>
  <Override PartName="/ppt/media/image11.png" ContentType="image/png"/>
  <Override PartName="/ppt/media/image36.png" ContentType="image/png"/>
  <Override PartName="/ppt/media/image12.jpeg" ContentType="image/jpeg"/>
  <Override PartName="/ppt/media/image9.png" ContentType="image/png"/>
  <Override PartName="/ppt/media/image7.png" ContentType="image/png"/>
  <Override PartName="/ppt/media/image8.png" ContentType="image/png"/>
  <Override PartName="/ppt/media/image3.png" ContentType="image/png"/>
  <Override PartName="/ppt/media/image5.png" ContentType="image/png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slides/_rels/slide29.xml.rels" ContentType="application/vnd.openxmlformats-package.relationships+xml"/>
  <Override PartName="/ppt/slides/_rels/slide28.xml.rels" ContentType="application/vnd.openxmlformats-package.relationships+xml"/>
  <Override PartName="/ppt/slides/_rels/slide27.xml.rels" ContentType="application/vnd.openxmlformats-package.relationships+xml"/>
  <Override PartName="/ppt/slides/_rels/slide26.xml.rels" ContentType="application/vnd.openxmlformats-package.relationships+xml"/>
  <Override PartName="/ppt/slides/_rels/slide25.xml.rels" ContentType="application/vnd.openxmlformats-package.relationships+xml"/>
  <Override PartName="/ppt/slides/_rels/slide24.xml.rels" ContentType="application/vnd.openxmlformats-package.relationships+xml"/>
  <Override PartName="/ppt/slides/_rels/slide23.xml.rels" ContentType="application/vnd.openxmlformats-package.relationships+xml"/>
  <Override PartName="/ppt/slides/_rels/slide22.xml.rels" ContentType="application/vnd.openxmlformats-package.relationships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move the slide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26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8B0FA4AE-9D33-4657-A160-CC489EBBF120}" type="slidenum">
              <a:rPr b="0" lang="en-US" sz="1400" spc="-1" strike="noStrike">
                <a:latin typeface="Times New Roman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100000"/>
              </a:lnSpc>
            </a:pPr>
            <a:fld id="{501D84B7-47CD-4989-9D22-4DD1C95A4049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 type="sldImg"/>
          </p:nvPr>
        </p:nvSpPr>
        <p:spPr>
          <a:xfrm>
            <a:off x="1370160" y="763560"/>
            <a:ext cx="5029920" cy="3771360"/>
          </a:xfrm>
          <a:prstGeom prst="rect">
            <a:avLst/>
          </a:prstGeom>
        </p:spPr>
      </p:sp>
      <p:sp>
        <p:nvSpPr>
          <p:cNvPr id="255" name="PlaceHolder 3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7640" cy="420948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CustomShape 1"/>
          <p:cNvSpPr/>
          <p:nvPr/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100000"/>
              </a:lnSpc>
            </a:pPr>
            <a:fld id="{6FE8FB3A-2EE7-4C67-94FB-72E35CC2B820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 type="sldImg"/>
          </p:nvPr>
        </p:nvSpPr>
        <p:spPr>
          <a:xfrm>
            <a:off x="1370160" y="763560"/>
            <a:ext cx="5029920" cy="3771360"/>
          </a:xfrm>
          <a:prstGeom prst="rect">
            <a:avLst/>
          </a:prstGeom>
        </p:spPr>
      </p:sp>
      <p:sp>
        <p:nvSpPr>
          <p:cNvPr id="258" name="PlaceHolder 3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7640" cy="420948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CustomShape 1"/>
          <p:cNvSpPr/>
          <p:nvPr/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100000"/>
              </a:lnSpc>
            </a:pPr>
            <a:fld id="{0D109648-94CD-4F86-9767-ACF33620EA0C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sldImg"/>
          </p:nvPr>
        </p:nvSpPr>
        <p:spPr>
          <a:xfrm>
            <a:off x="1370160" y="763560"/>
            <a:ext cx="5029920" cy="3771360"/>
          </a:xfrm>
          <a:prstGeom prst="rect">
            <a:avLst/>
          </a:prstGeom>
        </p:spPr>
      </p:sp>
      <p:sp>
        <p:nvSpPr>
          <p:cNvPr id="261" name="PlaceHolder 3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7640" cy="420948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4399200" y="9555480"/>
            <a:ext cx="3372120" cy="501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/>
          <a:p>
            <a:pPr algn="r">
              <a:lnSpc>
                <a:spcPct val="100000"/>
              </a:lnSpc>
            </a:pPr>
            <a:fld id="{BA70550B-E4D7-4A16-B277-28D48F90EE47}" type="slidenum">
              <a:rPr b="0" lang="en-US" sz="18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 type="sldImg"/>
          </p:nvPr>
        </p:nvSpPr>
        <p:spPr>
          <a:xfrm>
            <a:off x="1370160" y="763560"/>
            <a:ext cx="5029920" cy="3771360"/>
          </a:xfrm>
          <a:prstGeom prst="rect">
            <a:avLst/>
          </a:prstGeom>
        </p:spPr>
      </p:sp>
      <p:sp>
        <p:nvSpPr>
          <p:cNvPr id="264" name="PlaceHolder 3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7640" cy="420948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png"/><Relationship Id="rId3" Type="http://schemas.openxmlformats.org/officeDocument/2006/relationships/image" Target="../media/image4.jpe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png"/><Relationship Id="rId3" Type="http://schemas.openxmlformats.org/officeDocument/2006/relationships/image" Target="../media/image6.jpe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5122080" y="6364080"/>
            <a:ext cx="2784960" cy="40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lang="en-US" sz="1050" spc="-1" strike="noStrike">
                <a:solidFill>
                  <a:srgbClr val="000000"/>
                </a:solidFill>
                <a:latin typeface="Calibri"/>
                <a:ea typeface="Arial"/>
              </a:rPr>
              <a:t>Funded by the European Union’s </a:t>
            </a:r>
            <a:endParaRPr b="0" lang="en-US" sz="105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en-US" sz="1050" spc="-1" strike="noStrike">
                <a:solidFill>
                  <a:srgbClr val="000000"/>
                </a:solidFill>
                <a:latin typeface="Calibri"/>
                <a:ea typeface="Arial"/>
              </a:rPr>
              <a:t>Horizon 2020 - Grant N° 824064</a:t>
            </a:r>
            <a:endParaRPr b="0" lang="en-US" sz="1050" spc="-1" strike="noStrike">
              <a:latin typeface="Arial"/>
            </a:endParaRPr>
          </a:p>
        </p:txBody>
      </p:sp>
      <p:pic>
        <p:nvPicPr>
          <p:cNvPr id="1" name="Immagine 7" descr=""/>
          <p:cNvPicPr/>
          <p:nvPr/>
        </p:nvPicPr>
        <p:blipFill>
          <a:blip r:embed="rId3"/>
          <a:stretch/>
        </p:blipFill>
        <p:spPr>
          <a:xfrm>
            <a:off x="7909560" y="6425280"/>
            <a:ext cx="454320" cy="291600"/>
          </a:xfrm>
          <a:prstGeom prst="rect">
            <a:avLst/>
          </a:prstGeom>
          <a:ln w="3240">
            <a:noFill/>
          </a:ln>
        </p:spPr>
      </p:pic>
      <p:sp>
        <p:nvSpPr>
          <p:cNvPr id="2" name="CustomShape 2"/>
          <p:cNvSpPr/>
          <p:nvPr/>
        </p:nvSpPr>
        <p:spPr>
          <a:xfrm>
            <a:off x="743040" y="6378120"/>
            <a:ext cx="7110360" cy="40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lang="en-US" sz="1050" spc="-1" strike="noStrike">
                <a:solidFill>
                  <a:srgbClr val="f2f2f2"/>
                </a:solidFill>
                <a:latin typeface="Calibri"/>
                <a:ea typeface="Arial"/>
              </a:rPr>
              <a:t>ESCAPE - The European Science Cluster of Astronomy &amp; Particle Physics ESFRI Research Infrastructures has received funding from the European Union’s Horizon 2020 research and innovation programme under the Grant Agreement n° 824064.</a:t>
            </a:r>
            <a:endParaRPr b="0" lang="en-US" sz="1050" spc="-1" strike="noStrike">
              <a:latin typeface="Arial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5122080" y="6364080"/>
            <a:ext cx="2784960" cy="40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lang="en-US" sz="1050" spc="-1" strike="noStrike">
                <a:solidFill>
                  <a:srgbClr val="000000"/>
                </a:solidFill>
                <a:latin typeface="Calibri"/>
                <a:ea typeface="Arial"/>
              </a:rPr>
              <a:t>Funded by the European Union’s </a:t>
            </a:r>
            <a:endParaRPr b="0" lang="en-US" sz="105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en-US" sz="1050" spc="-1" strike="noStrike">
                <a:solidFill>
                  <a:srgbClr val="000000"/>
                </a:solidFill>
                <a:latin typeface="Calibri"/>
                <a:ea typeface="Arial"/>
              </a:rPr>
              <a:t>Horizon 2020 - Grant N° 824064</a:t>
            </a:r>
            <a:endParaRPr b="0" lang="en-US" sz="1050" spc="-1" strike="noStrike">
              <a:latin typeface="Arial"/>
            </a:endParaRPr>
          </a:p>
        </p:txBody>
      </p:sp>
      <p:pic>
        <p:nvPicPr>
          <p:cNvPr id="42" name="Immagine 7" descr=""/>
          <p:cNvPicPr/>
          <p:nvPr/>
        </p:nvPicPr>
        <p:blipFill>
          <a:blip r:embed="rId3"/>
          <a:stretch/>
        </p:blipFill>
        <p:spPr>
          <a:xfrm>
            <a:off x="7909560" y="6425280"/>
            <a:ext cx="454320" cy="291600"/>
          </a:xfrm>
          <a:prstGeom prst="rect">
            <a:avLst/>
          </a:prstGeom>
          <a:ln w="3240">
            <a:noFill/>
          </a:ln>
        </p:spPr>
      </p:pic>
      <p:sp>
        <p:nvSpPr>
          <p:cNvPr id="43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5122080" y="6364080"/>
            <a:ext cx="2784960" cy="40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lang="en-US" sz="1050" spc="-1" strike="noStrike">
                <a:solidFill>
                  <a:srgbClr val="000000"/>
                </a:solidFill>
                <a:latin typeface="Calibri"/>
                <a:ea typeface="Arial"/>
              </a:rPr>
              <a:t>Funded by the European Union’s </a:t>
            </a:r>
            <a:endParaRPr b="0" lang="en-US" sz="105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en-US" sz="1050" spc="-1" strike="noStrike">
                <a:solidFill>
                  <a:srgbClr val="000000"/>
                </a:solidFill>
                <a:latin typeface="Calibri"/>
                <a:ea typeface="Arial"/>
              </a:rPr>
              <a:t>Horizon 2020 - Grant N° 824064</a:t>
            </a:r>
            <a:endParaRPr b="0" lang="en-US" sz="1050" spc="-1" strike="noStrike">
              <a:latin typeface="Arial"/>
            </a:endParaRPr>
          </a:p>
        </p:txBody>
      </p:sp>
      <p:pic>
        <p:nvPicPr>
          <p:cNvPr id="82" name="Immagine 7" descr=""/>
          <p:cNvPicPr/>
          <p:nvPr/>
        </p:nvPicPr>
        <p:blipFill>
          <a:blip r:embed="rId3"/>
          <a:stretch/>
        </p:blipFill>
        <p:spPr>
          <a:xfrm>
            <a:off x="7909560" y="6425280"/>
            <a:ext cx="454320" cy="291600"/>
          </a:xfrm>
          <a:prstGeom prst="rect">
            <a:avLst/>
          </a:prstGeom>
          <a:ln w="3240">
            <a:noFill/>
          </a:ln>
        </p:spPr>
      </p:pic>
      <p:sp>
        <p:nvSpPr>
          <p:cNvPr id="83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800" spc="-1" strike="noStrike">
                <a:latin typeface="Arial"/>
              </a:rPr>
              <a:t>Click to edit the title </a:t>
            </a:r>
            <a:r>
              <a:rPr b="0" lang="en-US" sz="1800" spc="-1" strike="noStrike">
                <a:latin typeface="Arial"/>
              </a:rPr>
              <a:t>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Click to edit the outline text format</a:t>
            </a:r>
            <a:endParaRPr b="0" lang="en-US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Second Outline Level</a:t>
            </a:r>
            <a:endParaRPr b="0" lang="en-US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Fourth Outline Level</a:t>
            </a:r>
            <a:endParaRPr b="0" lang="en-US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Fifth Outline Level</a:t>
            </a:r>
            <a:endParaRPr b="0" lang="en-US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Sixth Outline Level</a:t>
            </a:r>
            <a:endParaRPr b="0" lang="en-US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Seventh Outline Level</a:t>
            </a:r>
            <a:endParaRPr b="0" lang="en-US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hyperlink" Target="https://github.com/cta-observatory/pycorsikaio" TargetMode="External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slideLayout" Target="../slideLayouts/slideLayout13.xml"/><Relationship Id="rId12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hyperlink" Target="https://www.km3net.org/" TargetMode="External"/><Relationship Id="rId4" Type="http://schemas.openxmlformats.org/officeDocument/2006/relationships/hyperlink" Target="arxiv:1601.07459%20[astro-ph.IM]" TargetMode="External"/><Relationship Id="rId5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jpeg"/><Relationship Id="rId3" Type="http://schemas.openxmlformats.org/officeDocument/2006/relationships/hyperlink" Target="http://www.cta-observatory.org/" TargetMode="External"/><Relationship Id="rId4" Type="http://schemas.openxmlformats.org/officeDocument/2006/relationships/hyperlink" Target="https://arxiv.org/abs/1709.07997" TargetMode="External"/><Relationship Id="rId5" Type="http://schemas.openxmlformats.org/officeDocument/2006/relationships/hyperlink" Target="https://arxiv.org/abs/1709.07997" TargetMode="External"/><Relationship Id="rId6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0" y="2717640"/>
            <a:ext cx="9143280" cy="159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ctr">
              <a:lnSpc>
                <a:spcPct val="90000"/>
              </a:lnSpc>
            </a:pPr>
            <a:r>
              <a:rPr b="1" lang="en-US" sz="2800" spc="-1" strike="noStrike">
                <a:solidFill>
                  <a:srgbClr val="ffffff"/>
                </a:solidFill>
                <a:latin typeface="Avenir Heavy"/>
                <a:ea typeface="Arial"/>
              </a:rPr>
              <a:t>ConCORDIA CORSIKA Containers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28" name="CustomShape 2"/>
          <p:cNvSpPr/>
          <p:nvPr/>
        </p:nvSpPr>
        <p:spPr>
          <a:xfrm>
            <a:off x="1482480" y="4199400"/>
            <a:ext cx="6370920" cy="97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1" lang="en-US" sz="1200" spc="-1" strike="noStrike">
                <a:solidFill>
                  <a:srgbClr val="ffffff"/>
                </a:solidFill>
                <a:latin typeface="Avenir Heavy"/>
                <a:ea typeface="Arial"/>
              </a:rPr>
              <a:t>ESFRIs: KM3NeT Collaboration and CTA Observatory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1" lang="en-US" sz="1200" spc="-1" strike="noStrike">
                <a:solidFill>
                  <a:srgbClr val="ffffff"/>
                </a:solidFill>
                <a:latin typeface="Avenir Heavy"/>
                <a:ea typeface="Arial"/>
              </a:rPr>
              <a:t>Presenter: L.A. Fusco – University of Salerno and INFN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b="0" lang="en-US" sz="12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1" lang="en-US" sz="1200" spc="-1" strike="noStrike">
                <a:solidFill>
                  <a:srgbClr val="ffffff"/>
                </a:solidFill>
                <a:latin typeface="Avenir Heavy"/>
                <a:ea typeface="Arial"/>
              </a:rPr>
              <a:t>On behalf of the ConCORDIA team (see last slide)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1" lang="en-US" sz="1200" spc="-1" strike="noStrike">
                <a:solidFill>
                  <a:srgbClr val="ffffff"/>
                </a:solidFill>
                <a:latin typeface="Avenir Heavy"/>
                <a:ea typeface="Arial"/>
              </a:rPr>
              <a:t>E-OSSR Onboarding Presentation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b="1" lang="en-US" sz="1200" spc="-1" strike="noStrike">
                <a:solidFill>
                  <a:srgbClr val="ffffff"/>
                </a:solidFill>
                <a:latin typeface="Avenir Heavy"/>
                <a:ea typeface="Arial"/>
              </a:rPr>
              <a:t>December 1</a:t>
            </a:r>
            <a:r>
              <a:rPr b="1" lang="en-US" sz="1200" spc="-1" strike="noStrike" baseline="101000">
                <a:solidFill>
                  <a:srgbClr val="ffffff"/>
                </a:solidFill>
                <a:latin typeface="Avenir Heavy"/>
                <a:ea typeface="Arial"/>
              </a:rPr>
              <a:t>st</a:t>
            </a:r>
            <a:r>
              <a:rPr b="1" lang="en-US" sz="1200" spc="-1" strike="noStrike">
                <a:solidFill>
                  <a:srgbClr val="ffffff"/>
                </a:solidFill>
                <a:latin typeface="Avenir Heavy"/>
                <a:ea typeface="Arial"/>
              </a:rPr>
              <a:t> 2022</a:t>
            </a:r>
            <a:endParaRPr b="0" lang="en-US" sz="12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1225080" y="160200"/>
            <a:ext cx="7288200" cy="103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90000"/>
              </a:lnSpc>
            </a:pPr>
            <a:r>
              <a:rPr b="1" lang="en-US" sz="3200" spc="-1" strike="noStrike">
                <a:solidFill>
                  <a:srgbClr val="000090"/>
                </a:solidFill>
                <a:latin typeface="Avenir Book"/>
                <a:ea typeface="MS PGothic"/>
              </a:rPr>
              <a:t>Service Development 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71" name="CustomShape 2"/>
          <p:cNvSpPr/>
          <p:nvPr/>
        </p:nvSpPr>
        <p:spPr>
          <a:xfrm>
            <a:off x="628560" y="1358640"/>
            <a:ext cx="7884720" cy="481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Arial"/>
              </a:rPr>
              <a:t>Testing</a:t>
            </a:r>
            <a:endParaRPr b="0" lang="en-US" sz="2800" spc="-1" strike="noStrike">
              <a:latin typeface="Arial"/>
            </a:endParaRPr>
          </a:p>
          <a:p>
            <a:pPr lvl="1" marL="432000" indent="-2149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Arial"/>
              </a:rPr>
              <a:t>Container tests done with KM3NeT and CTAO specific configurations</a:t>
            </a:r>
            <a:endParaRPr b="0" lang="en-US" sz="2200" spc="-1" strike="noStrike">
              <a:latin typeface="Arial"/>
            </a:endParaRPr>
          </a:p>
          <a:p>
            <a:pPr lvl="2" marL="648000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Arial"/>
              </a:rPr>
              <a:t>KM3NeT: see next slides. Also tested perfomance with different options for neutrinos (“IceCube” mode)</a:t>
            </a:r>
            <a:endParaRPr b="0" lang="en-US" sz="2200" spc="-1" strike="noStrike">
              <a:latin typeface="Arial"/>
            </a:endParaRPr>
          </a:p>
          <a:p>
            <a:pPr lvl="2" marL="648000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Arial"/>
              </a:rPr>
              <a:t>CTAO: standard mass production (“Production4”) setup</a:t>
            </a:r>
            <a:endParaRPr b="0" lang="en-US" sz="2200" spc="-1" strike="noStrike">
              <a:latin typeface="Arial"/>
            </a:endParaRPr>
          </a:p>
          <a:p>
            <a:pPr lvl="2" marL="648000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200" spc="-1" strike="noStrike">
              <a:latin typeface="Arial"/>
            </a:endParaRPr>
          </a:p>
          <a:p>
            <a:pPr lvl="2" marL="648000" indent="-2152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Arial"/>
              </a:rPr>
              <a:t>The CTAO software </a:t>
            </a: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Arial"/>
                <a:hlinkClick r:id="rId1"/>
              </a:rPr>
              <a:t>pycorsikaio</a:t>
            </a: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Arial"/>
              </a:rPr>
              <a:t> also used for testing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200" spc="-1" strike="noStrike">
              <a:latin typeface="Arial"/>
            </a:endParaRPr>
          </a:p>
        </p:txBody>
      </p:sp>
      <p:sp>
        <p:nvSpPr>
          <p:cNvPr id="172" name="CustomShape 3"/>
          <p:cNvSpPr/>
          <p:nvPr/>
        </p:nvSpPr>
        <p:spPr>
          <a:xfrm>
            <a:off x="1958040" y="6356520"/>
            <a:ext cx="2801520" cy="36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  <a:ea typeface="Arial"/>
              </a:rPr>
              <a:t>E-OSSR Onboarding Presentation</a:t>
            </a:r>
            <a:endParaRPr b="0" lang="en-US" sz="1200" spc="-1" strike="noStrike">
              <a:latin typeface="Arial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397080" y="527400"/>
            <a:ext cx="8228520" cy="114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9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Test results (KM3NeT)</a:t>
            </a:r>
            <a:endParaRPr b="0" lang="en-US" sz="3200" spc="-1" strike="noStrike">
              <a:latin typeface="Arial"/>
            </a:endParaRPr>
          </a:p>
        </p:txBody>
      </p:sp>
      <p:graphicFrame>
        <p:nvGraphicFramePr>
          <p:cNvPr id="174" name="Table 2"/>
          <p:cNvGraphicFramePr/>
          <p:nvPr/>
        </p:nvGraphicFramePr>
        <p:xfrm>
          <a:off x="153720" y="1633320"/>
          <a:ext cx="4683600" cy="2646720"/>
        </p:xfrm>
        <a:graphic>
          <a:graphicData uri="http://schemas.openxmlformats.org/drawingml/2006/table">
            <a:tbl>
              <a:tblPr/>
              <a:tblGrid>
                <a:gridCol w="2234160"/>
                <a:gridCol w="2449800"/>
              </a:tblGrid>
              <a:tr h="317520">
                <a:tc>
                  <a:txBody>
                    <a:bodyPr lIns="82800" rIns="828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  </a:t>
                      </a: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Energy Range (GeV)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82800" marR="82800">
                    <a:solidFill>
                      <a:srgbClr val="ffffff"/>
                    </a:solidFill>
                  </a:tcPr>
                </a:tc>
                <a:tc>
                  <a:txBody>
                    <a:bodyPr lIns="82800" rIns="828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    </a:t>
                      </a: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Numbers of events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82800" marR="82800">
                    <a:solidFill>
                      <a:srgbClr val="ffffff"/>
                    </a:solidFill>
                  </a:tcPr>
                </a:tc>
              </a:tr>
              <a:tr h="317520">
                <a:tc>
                  <a:txBody>
                    <a:bodyPr lIns="82800" rIns="828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        </a:t>
                      </a: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1E2 - 1E3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82800" marR="82800">
                    <a:solidFill>
                      <a:srgbClr val="ffffff"/>
                    </a:solidFill>
                  </a:tcPr>
                </a:tc>
                <a:tc>
                  <a:txBody>
                    <a:bodyPr lIns="82800" rIns="828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             </a:t>
                      </a: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10000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82800" marR="82800">
                    <a:solidFill>
                      <a:srgbClr val="ffffff"/>
                    </a:solidFill>
                  </a:tcPr>
                </a:tc>
              </a:tr>
              <a:tr h="317520">
                <a:tc>
                  <a:txBody>
                    <a:bodyPr lIns="82800" rIns="828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        </a:t>
                      </a: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1E3 - 1E4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82800" marR="82800">
                    <a:solidFill>
                      <a:srgbClr val="ffffff"/>
                    </a:solidFill>
                  </a:tcPr>
                </a:tc>
                <a:tc>
                  <a:txBody>
                    <a:bodyPr lIns="82800" rIns="828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             </a:t>
                      </a: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10000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82800" marR="82800">
                    <a:solidFill>
                      <a:srgbClr val="ffffff"/>
                    </a:solidFill>
                  </a:tcPr>
                </a:tc>
              </a:tr>
              <a:tr h="317520">
                <a:tc>
                  <a:txBody>
                    <a:bodyPr lIns="82800" rIns="828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        </a:t>
                      </a: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1E4 - 1E5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82800" marR="82800">
                    <a:solidFill>
                      <a:srgbClr val="ffffff"/>
                    </a:solidFill>
                  </a:tcPr>
                </a:tc>
                <a:tc>
                  <a:txBody>
                    <a:bodyPr lIns="82800" rIns="828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               </a:t>
                      </a: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5000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82800" marR="82800">
                    <a:solidFill>
                      <a:srgbClr val="ffffff"/>
                    </a:solidFill>
                  </a:tcPr>
                </a:tc>
              </a:tr>
              <a:tr h="317520">
                <a:tc>
                  <a:txBody>
                    <a:bodyPr lIns="82800" rIns="828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        </a:t>
                      </a: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1E5 - 1E6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82800" marR="82800">
                    <a:solidFill>
                      <a:srgbClr val="ffffff"/>
                    </a:solidFill>
                  </a:tcPr>
                </a:tc>
                <a:tc>
                  <a:txBody>
                    <a:bodyPr lIns="82800" rIns="828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               </a:t>
                      </a: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5000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82800" marR="82800">
                    <a:solidFill>
                      <a:srgbClr val="ffffff"/>
                    </a:solidFill>
                  </a:tcPr>
                </a:tc>
              </a:tr>
              <a:tr h="317520">
                <a:tc>
                  <a:txBody>
                    <a:bodyPr lIns="82800" rIns="828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        </a:t>
                      </a: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1E6 - 1E7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82800" marR="82800">
                    <a:solidFill>
                      <a:srgbClr val="ffffff"/>
                    </a:solidFill>
                  </a:tcPr>
                </a:tc>
                <a:tc>
                  <a:txBody>
                    <a:bodyPr lIns="82800" rIns="828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               </a:t>
                      </a: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1000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82800" marR="82800">
                    <a:solidFill>
                      <a:srgbClr val="ffffff"/>
                    </a:solidFill>
                  </a:tcPr>
                </a:tc>
              </a:tr>
              <a:tr h="317520">
                <a:tc>
                  <a:txBody>
                    <a:bodyPr lIns="82800" rIns="828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        </a:t>
                      </a: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1E7 - 1E8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82800" marR="82800">
                    <a:solidFill>
                      <a:srgbClr val="ffffff"/>
                    </a:solidFill>
                  </a:tcPr>
                </a:tc>
                <a:tc>
                  <a:txBody>
                    <a:bodyPr lIns="82800" rIns="828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                  </a:t>
                      </a: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5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82800" marR="82800">
                    <a:solidFill>
                      <a:srgbClr val="ffffff"/>
                    </a:solidFill>
                  </a:tcPr>
                </a:tc>
              </a:tr>
              <a:tr h="430200">
                <a:tc>
                  <a:txBody>
                    <a:bodyPr lIns="82800" rIns="82800"/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        </a:t>
                      </a: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1E8 - 1E9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82800" marR="82800">
                    <a:solidFill>
                      <a:srgbClr val="ffffff"/>
                    </a:solidFill>
                  </a:tcPr>
                </a:tc>
                <a:tc>
                  <a:txBody>
                    <a:bodyPr lIns="82800" rIns="82800"/>
                    <a:p>
                      <a:pPr>
                        <a:lnSpc>
                          <a:spcPct val="15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                  </a:t>
                      </a: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5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82800" marR="82800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75" name="CustomShape 3"/>
          <p:cNvSpPr/>
          <p:nvPr/>
        </p:nvSpPr>
        <p:spPr>
          <a:xfrm>
            <a:off x="5082480" y="1450800"/>
            <a:ext cx="3417120" cy="181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/>
          <a:p>
            <a:pPr marL="216000" indent="-215640">
              <a:lnSpc>
                <a:spcPct val="100000"/>
              </a:lnSpc>
              <a:buBlip>
                <a:blip r:embed="rId1"/>
              </a:buBlip>
            </a:pPr>
            <a:r>
              <a:rPr b="0" lang="en-US" sz="1450" spc="-1" strike="noStrike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b="0" lang="en-US" sz="1450" spc="-1" strike="noStrike">
                <a:solidFill>
                  <a:srgbClr val="000000"/>
                </a:solidFill>
                <a:latin typeface="Arial"/>
                <a:ea typeface="Noto Sans CJK SC"/>
              </a:rPr>
              <a:t>Heavy parallel submission tested the for 2 containers.  </a:t>
            </a:r>
            <a:endParaRPr b="0" lang="en-US" sz="145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Blip>
                <a:blip r:embed="rId2"/>
              </a:buBlip>
            </a:pPr>
            <a:r>
              <a:rPr b="0" lang="en-US" sz="1450" spc="-1" strike="noStrike">
                <a:solidFill>
                  <a:srgbClr val="000000"/>
                </a:solidFill>
                <a:latin typeface="Arial"/>
                <a:ea typeface="Noto Sans CJK SC"/>
              </a:rPr>
              <a:t>Energy Models: GHEISHA/SYBILL</a:t>
            </a:r>
            <a:endParaRPr b="0" lang="en-US" sz="145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Blip>
                <a:blip r:embed="rId3"/>
              </a:buBlip>
            </a:pPr>
            <a:r>
              <a:rPr b="0" lang="en-US" sz="1450" spc="-1" strike="noStrike">
                <a:solidFill>
                  <a:srgbClr val="000000"/>
                </a:solidFill>
                <a:latin typeface="Arial"/>
                <a:ea typeface="Noto Sans CJK SC"/>
              </a:rPr>
              <a:t>About 40000 x2 events </a:t>
            </a:r>
            <a:endParaRPr b="0" lang="en-US" sz="145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Blip>
                <a:blip r:embed="rId4"/>
              </a:buBlip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Noto Sans CJK SC"/>
              </a:rPr>
              <a:t>Protons as primary</a:t>
            </a:r>
            <a:endParaRPr b="0" lang="en-US" sz="14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Blip>
                <a:blip r:embed="rId5"/>
              </a:buBlip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Noto Sans CJK SC"/>
              </a:rPr>
              <a:t>Flat  spectrum</a:t>
            </a:r>
            <a:endParaRPr b="0" lang="en-US" sz="14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Blip>
                <a:blip r:embed="rId6"/>
              </a:buBlip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Noto Sans CJK SC"/>
              </a:rPr>
              <a:t>Zenith angle between 0 to 88 degrees</a:t>
            </a:r>
            <a:endParaRPr b="0" lang="en-US" sz="14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  <a:buBlip>
                <a:blip r:embed="rId7"/>
              </a:buBlip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Noto Sans CJK SC"/>
              </a:rPr>
              <a:t>Energy cut : 100 GeV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76" name="Immagine 4" descr=""/>
          <p:cNvPicPr/>
          <p:nvPr/>
        </p:nvPicPr>
        <p:blipFill>
          <a:blip r:embed="rId8"/>
          <a:stretch/>
        </p:blipFill>
        <p:spPr>
          <a:xfrm>
            <a:off x="4076640" y="3508920"/>
            <a:ext cx="5066640" cy="2865960"/>
          </a:xfrm>
          <a:prstGeom prst="rect">
            <a:avLst/>
          </a:prstGeom>
          <a:ln>
            <a:noFill/>
          </a:ln>
        </p:spPr>
      </p:pic>
      <p:sp>
        <p:nvSpPr>
          <p:cNvPr id="177" name="CustomShape 4"/>
          <p:cNvSpPr/>
          <p:nvPr/>
        </p:nvSpPr>
        <p:spPr>
          <a:xfrm>
            <a:off x="109080" y="4901400"/>
            <a:ext cx="3779280" cy="63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16000" indent="-215640">
              <a:lnSpc>
                <a:spcPct val="100000"/>
              </a:lnSpc>
              <a:buBlip>
                <a:blip r:embed="rId9"/>
              </a:buBlip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Noto Sans CJK SC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Noto Sans CJK SC"/>
              </a:rPr>
              <a:t>The  events was divided among 35 parallel jobs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78" name="" descr=""/>
          <p:cNvPicPr/>
          <p:nvPr/>
        </p:nvPicPr>
        <p:blipFill>
          <a:blip r:embed="rId10"/>
          <a:stretch/>
        </p:blipFill>
        <p:spPr>
          <a:xfrm>
            <a:off x="8154360" y="76320"/>
            <a:ext cx="898200" cy="929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457920" y="634320"/>
            <a:ext cx="8228160" cy="85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9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Summary Table (time from submission to the end ) 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80" name="Immagine 2" descr=""/>
          <p:cNvPicPr/>
          <p:nvPr/>
        </p:nvPicPr>
        <p:blipFill>
          <a:blip r:embed="rId1"/>
          <a:srcRect l="0" t="0" r="0" b="1234"/>
          <a:stretch/>
        </p:blipFill>
        <p:spPr>
          <a:xfrm>
            <a:off x="0" y="1469880"/>
            <a:ext cx="9143280" cy="4850640"/>
          </a:xfrm>
          <a:prstGeom prst="rect">
            <a:avLst/>
          </a:prstGeom>
          <a:ln>
            <a:noFill/>
          </a:ln>
        </p:spPr>
      </p:pic>
      <p:pic>
        <p:nvPicPr>
          <p:cNvPr id="181" name="" descr=""/>
          <p:cNvPicPr/>
          <p:nvPr/>
        </p:nvPicPr>
        <p:blipFill>
          <a:blip r:embed="rId2"/>
          <a:stretch/>
        </p:blipFill>
        <p:spPr>
          <a:xfrm>
            <a:off x="8154720" y="76320"/>
            <a:ext cx="898200" cy="929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217080" y="871200"/>
            <a:ext cx="8995320" cy="47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1440">
              <a:lnSpc>
                <a:spcPct val="9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Arial"/>
              </a:rPr>
              <a:t>A plot script and a basic binary to ASCII converter are supplied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83" name="Immagine 6" descr=""/>
          <p:cNvPicPr/>
          <p:nvPr/>
        </p:nvPicPr>
        <p:blipFill>
          <a:blip r:embed="rId1"/>
          <a:stretch/>
        </p:blipFill>
        <p:spPr>
          <a:xfrm>
            <a:off x="54720" y="1418040"/>
            <a:ext cx="5081400" cy="3556800"/>
          </a:xfrm>
          <a:prstGeom prst="rect">
            <a:avLst/>
          </a:prstGeom>
          <a:ln>
            <a:noFill/>
          </a:ln>
        </p:spPr>
      </p:pic>
      <p:pic>
        <p:nvPicPr>
          <p:cNvPr id="184" name="Immagine 8" descr=""/>
          <p:cNvPicPr/>
          <p:nvPr/>
        </p:nvPicPr>
        <p:blipFill>
          <a:blip r:embed="rId2"/>
          <a:stretch/>
        </p:blipFill>
        <p:spPr>
          <a:xfrm>
            <a:off x="2687040" y="4015440"/>
            <a:ext cx="6456240" cy="2363760"/>
          </a:xfrm>
          <a:prstGeom prst="rect">
            <a:avLst/>
          </a:prstGeom>
          <a:ln>
            <a:noFill/>
          </a:ln>
        </p:spPr>
      </p:pic>
      <p:pic>
        <p:nvPicPr>
          <p:cNvPr id="185" name="" descr=""/>
          <p:cNvPicPr/>
          <p:nvPr/>
        </p:nvPicPr>
        <p:blipFill>
          <a:blip r:embed="rId3"/>
          <a:stretch/>
        </p:blipFill>
        <p:spPr>
          <a:xfrm>
            <a:off x="8154720" y="76320"/>
            <a:ext cx="898200" cy="929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217080" y="871200"/>
            <a:ext cx="8995320" cy="47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1440">
              <a:lnSpc>
                <a:spcPct val="90000"/>
              </a:lnSpc>
              <a:spcBef>
                <a:spcPts val="1001"/>
              </a:spcBef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Arial"/>
              </a:rPr>
              <a:t>“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Arial"/>
              </a:rPr>
              <a:t>IceCube” mode performance test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87" name="" descr=""/>
          <p:cNvPicPr/>
          <p:nvPr/>
        </p:nvPicPr>
        <p:blipFill>
          <a:blip r:embed="rId1"/>
          <a:stretch/>
        </p:blipFill>
        <p:spPr>
          <a:xfrm>
            <a:off x="320400" y="1342440"/>
            <a:ext cx="3611520" cy="2401560"/>
          </a:xfrm>
          <a:prstGeom prst="rect">
            <a:avLst/>
          </a:prstGeom>
          <a:ln>
            <a:noFill/>
          </a:ln>
        </p:spPr>
      </p:pic>
      <p:pic>
        <p:nvPicPr>
          <p:cNvPr id="188" name="" descr=""/>
          <p:cNvPicPr/>
          <p:nvPr/>
        </p:nvPicPr>
        <p:blipFill>
          <a:blip r:embed="rId2"/>
          <a:stretch/>
        </p:blipFill>
        <p:spPr>
          <a:xfrm>
            <a:off x="218880" y="3780000"/>
            <a:ext cx="3617640" cy="2414880"/>
          </a:xfrm>
          <a:prstGeom prst="rect">
            <a:avLst/>
          </a:prstGeom>
          <a:ln>
            <a:noFill/>
          </a:ln>
        </p:spPr>
      </p:pic>
      <p:pic>
        <p:nvPicPr>
          <p:cNvPr id="189" name="" descr=""/>
          <p:cNvPicPr/>
          <p:nvPr/>
        </p:nvPicPr>
        <p:blipFill>
          <a:blip r:embed="rId3"/>
          <a:stretch/>
        </p:blipFill>
        <p:spPr>
          <a:xfrm>
            <a:off x="8154720" y="76320"/>
            <a:ext cx="898200" cy="929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628560" y="1358640"/>
            <a:ext cx="7884720" cy="481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Arial"/>
              </a:rPr>
              <a:t>Tests results (CTAO)</a:t>
            </a:r>
            <a:endParaRPr b="0" lang="en-US" sz="2800" spc="-1" strike="noStrike">
              <a:latin typeface="Arial"/>
            </a:endParaRPr>
          </a:p>
          <a:p>
            <a:pPr lvl="1" marL="6858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Modest production run on the EGI</a:t>
            </a:r>
            <a:endParaRPr b="0" lang="en-US" sz="2400" spc="-1" strike="noStrike">
              <a:latin typeface="Arial"/>
            </a:endParaRPr>
          </a:p>
          <a:p>
            <a:pPr lvl="1" marL="6858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Example plot</a:t>
            </a:r>
            <a:endParaRPr b="0" lang="en-US" sz="2400" spc="-1" strike="noStrike">
              <a:latin typeface="Arial"/>
            </a:endParaRPr>
          </a:p>
          <a:p>
            <a:pPr marL="458640">
              <a:lnSpc>
                <a:spcPct val="90000"/>
              </a:lnSpc>
              <a:spcBef>
                <a:spcPts val="1001"/>
              </a:spcBef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en-US" sz="2800" spc="-1" strike="noStrike">
              <a:latin typeface="Arial"/>
            </a:endParaRPr>
          </a:p>
          <a:p>
            <a:pPr marL="458640"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latin typeface="Arial"/>
            </a:endParaRPr>
          </a:p>
          <a:p>
            <a:pPr marL="458640"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latin typeface="Arial"/>
            </a:endParaRPr>
          </a:p>
          <a:p>
            <a:pPr marL="458640"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latin typeface="Arial"/>
            </a:endParaRPr>
          </a:p>
          <a:p>
            <a:pPr marL="458640"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latin typeface="Arial"/>
            </a:endParaRPr>
          </a:p>
          <a:p>
            <a:pPr marL="458640"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latin typeface="Arial"/>
            </a:endParaRPr>
          </a:p>
        </p:txBody>
      </p:sp>
      <p:sp>
        <p:nvSpPr>
          <p:cNvPr id="191" name="CustomShape 2"/>
          <p:cNvSpPr/>
          <p:nvPr/>
        </p:nvSpPr>
        <p:spPr>
          <a:xfrm>
            <a:off x="1958040" y="6356520"/>
            <a:ext cx="2801520" cy="36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  <a:ea typeface="Arial"/>
              </a:rPr>
              <a:t>E-OSSR Onboarding Presentation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92" name="Picture 2" descr=""/>
          <p:cNvPicPr/>
          <p:nvPr/>
        </p:nvPicPr>
        <p:blipFill>
          <a:blip r:embed="rId1"/>
          <a:stretch/>
        </p:blipFill>
        <p:spPr>
          <a:xfrm>
            <a:off x="1958040" y="3016800"/>
            <a:ext cx="4210920" cy="3157920"/>
          </a:xfrm>
          <a:prstGeom prst="rect">
            <a:avLst/>
          </a:prstGeom>
          <a:ln>
            <a:noFill/>
          </a:ln>
        </p:spPr>
      </p:pic>
      <p:pic>
        <p:nvPicPr>
          <p:cNvPr id="193" name="Picture 98" descr=""/>
          <p:cNvPicPr/>
          <p:nvPr/>
        </p:nvPicPr>
        <p:blipFill>
          <a:blip r:embed="rId2"/>
          <a:stretch/>
        </p:blipFill>
        <p:spPr>
          <a:xfrm>
            <a:off x="7401600" y="182880"/>
            <a:ext cx="1650960" cy="646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1225080" y="160200"/>
            <a:ext cx="7288200" cy="103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90000"/>
              </a:lnSpc>
            </a:pPr>
            <a:r>
              <a:rPr b="1" lang="en-US" sz="3200" spc="-1" strike="noStrike">
                <a:solidFill>
                  <a:srgbClr val="000090"/>
                </a:solidFill>
                <a:latin typeface="Avenir Book"/>
                <a:ea typeface="MS PGothic"/>
              </a:rPr>
              <a:t>Service Requirements 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628560" y="1358640"/>
            <a:ext cx="7884720" cy="481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Arial"/>
              </a:rPr>
              <a:t>Linux OS</a:t>
            </a:r>
            <a:endParaRPr b="0" lang="en-US" sz="2800" spc="-1" strike="noStrike">
              <a:latin typeface="Arial"/>
            </a:endParaRPr>
          </a:p>
          <a:p>
            <a:pPr lvl="1" marL="864000" indent="-3222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Arial"/>
              </a:rPr>
              <a:t>Tested on Ubuntu and CentOS7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200" spc="-1" strike="noStrike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Arial"/>
              </a:rPr>
              <a:t>Singularity version &gt; 2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Arial"/>
              </a:rPr>
              <a:t>DIRAC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latin typeface="Arial"/>
            </a:endParaRPr>
          </a:p>
        </p:txBody>
      </p:sp>
      <p:sp>
        <p:nvSpPr>
          <p:cNvPr id="196" name="CustomShape 3"/>
          <p:cNvSpPr/>
          <p:nvPr/>
        </p:nvSpPr>
        <p:spPr>
          <a:xfrm>
            <a:off x="1958040" y="6356520"/>
            <a:ext cx="2801520" cy="36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  <a:ea typeface="Arial"/>
              </a:rPr>
              <a:t>E-OSSR Onboarding Presentation</a:t>
            </a:r>
            <a:endParaRPr b="0" lang="en-US" sz="1200" spc="-1" strike="noStrike">
              <a:latin typeface="Arial"/>
            </a:endParaRPr>
          </a:p>
        </p:txBody>
      </p:sp>
    </p:spTree>
  </p:cSld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1225080" y="160200"/>
            <a:ext cx="7288200" cy="103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90000"/>
              </a:lnSpc>
            </a:pPr>
            <a:r>
              <a:rPr b="1" lang="en-US" sz="3200" spc="-1" strike="noStrike">
                <a:solidFill>
                  <a:srgbClr val="000090"/>
                </a:solidFill>
                <a:latin typeface="Avenir Book"/>
                <a:ea typeface="MS PGothic"/>
              </a:rPr>
              <a:t>OSSR Integration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98" name="CustomShape 2"/>
          <p:cNvSpPr/>
          <p:nvPr/>
        </p:nvSpPr>
        <p:spPr>
          <a:xfrm>
            <a:off x="628560" y="1358640"/>
            <a:ext cx="7884720" cy="481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Arial"/>
              </a:rPr>
              <a:t>Available:</a:t>
            </a:r>
            <a:endParaRPr b="0" lang="en-US" sz="2800" spc="-1" strike="noStrike">
              <a:latin typeface="Arial"/>
            </a:endParaRPr>
          </a:p>
          <a:p>
            <a:pPr lvl="1" marL="864000" indent="-3222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Arial"/>
              </a:rPr>
              <a:t>GUI and command line for container production</a:t>
            </a:r>
            <a:endParaRPr b="0" lang="en-US" sz="2200" spc="-1" strike="noStrike">
              <a:latin typeface="Arial"/>
            </a:endParaRPr>
          </a:p>
          <a:p>
            <a:pPr lvl="1" marL="864000" indent="-3222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Arial"/>
              </a:rPr>
              <a:t>20 pre-compiled containers with general implementations</a:t>
            </a:r>
            <a:endParaRPr b="0" lang="en-US" sz="2200" spc="-1" strike="noStrike">
              <a:latin typeface="Arial"/>
            </a:endParaRPr>
          </a:p>
          <a:p>
            <a:pPr lvl="4" marL="1080000" indent="-21492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Arial"/>
              </a:rPr>
              <a:t>Also with KM3NeT and CTAO specific configurations</a:t>
            </a:r>
            <a:endParaRPr b="0" lang="en-US" sz="2000" spc="-1" strike="noStrike">
              <a:latin typeface="Arial"/>
            </a:endParaRPr>
          </a:p>
          <a:p>
            <a:pPr lvl="1" marL="864000" indent="-3222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Arial"/>
              </a:rPr>
              <a:t>Guide for full options</a:t>
            </a:r>
            <a:endParaRPr b="0" lang="en-US" sz="2200" spc="-1" strike="noStrike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Arial"/>
              </a:rPr>
              <a:t>Containers and source codes for generation will be onboarded together with their documentation</a:t>
            </a:r>
            <a:endParaRPr b="0" lang="en-US" sz="2800" spc="-1" strike="noStrike">
              <a:latin typeface="Arial"/>
            </a:endParaRPr>
          </a:p>
          <a:p>
            <a:pPr lvl="1" marL="864000" indent="-3222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Arial"/>
              </a:rPr>
              <a:t>Also test cases scripts for running the container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199" name="CustomShape 3"/>
          <p:cNvSpPr/>
          <p:nvPr/>
        </p:nvSpPr>
        <p:spPr>
          <a:xfrm>
            <a:off x="1958040" y="6356520"/>
            <a:ext cx="2801520" cy="36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  <a:ea typeface="Arial"/>
              </a:rPr>
              <a:t>E-OSSR Onboarding Presentation</a:t>
            </a:r>
            <a:endParaRPr b="0" lang="en-US" sz="1200" spc="-1" strike="noStrike">
              <a:latin typeface="Arial"/>
            </a:endParaRPr>
          </a:p>
        </p:txBody>
      </p:sp>
    </p:spTree>
  </p:cSld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1225080" y="160200"/>
            <a:ext cx="7288200" cy="103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90000"/>
              </a:lnSpc>
            </a:pPr>
            <a:r>
              <a:rPr b="1" lang="en-US" sz="3200" spc="-1" strike="noStrike">
                <a:solidFill>
                  <a:srgbClr val="000090"/>
                </a:solidFill>
                <a:latin typeface="Avenir Book"/>
                <a:ea typeface="MS PGothic"/>
              </a:rPr>
              <a:t>OSSR Integration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01" name="CustomShape 2"/>
          <p:cNvSpPr/>
          <p:nvPr/>
        </p:nvSpPr>
        <p:spPr>
          <a:xfrm>
            <a:off x="628560" y="1358640"/>
            <a:ext cx="7884720" cy="481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Calibri"/>
                <a:ea typeface="Arial"/>
              </a:rPr>
              <a:t>The CONCORDIA containers are the first step of a Monte Carlo simulation chain. </a:t>
            </a:r>
            <a:endParaRPr b="0" lang="en-US" sz="2600" spc="-1" strike="noStrike">
              <a:latin typeface="Arial"/>
            </a:endParaRPr>
          </a:p>
          <a:p>
            <a:pPr lvl="2" marL="648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Arial"/>
              </a:rPr>
              <a:t>To be used to simulated in a reliable and reproducible way results across different computing centers.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Calibri"/>
                <a:ea typeface="Arial"/>
              </a:rPr>
              <a:t>The users can retrieve already existing containers or create new ones according to their necessities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6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Calibri"/>
                <a:ea typeface="Arial"/>
              </a:rPr>
              <a:t>The CR air shower generation can be launched on the GRID using the DIRAC interface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6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600" spc="-1" strike="noStrike">
              <a:latin typeface="Arial"/>
            </a:endParaRPr>
          </a:p>
        </p:txBody>
      </p:sp>
      <p:sp>
        <p:nvSpPr>
          <p:cNvPr id="202" name="CustomShape 3"/>
          <p:cNvSpPr/>
          <p:nvPr/>
        </p:nvSpPr>
        <p:spPr>
          <a:xfrm>
            <a:off x="1958040" y="6356520"/>
            <a:ext cx="2801520" cy="36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  <a:ea typeface="Arial"/>
              </a:rPr>
              <a:t>E-OSSR Onboarding Presentation</a:t>
            </a:r>
            <a:endParaRPr b="0" lang="en-US" sz="1200" spc="-1" strike="noStrike">
              <a:latin typeface="Arial"/>
            </a:endParaRPr>
          </a:p>
        </p:txBody>
      </p:sp>
    </p:spTree>
  </p:cSld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1225080" y="160200"/>
            <a:ext cx="7288200" cy="103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90000"/>
              </a:lnSpc>
            </a:pPr>
            <a:r>
              <a:rPr b="1" lang="en-US" sz="3200" spc="-1" strike="noStrike">
                <a:solidFill>
                  <a:srgbClr val="000090"/>
                </a:solidFill>
                <a:latin typeface="Avenir Book"/>
                <a:ea typeface="MS PGothic"/>
              </a:rPr>
              <a:t>Overview demo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04" name="CustomShape 2"/>
          <p:cNvSpPr/>
          <p:nvPr/>
        </p:nvSpPr>
        <p:spPr>
          <a:xfrm>
            <a:off x="1958040" y="6356520"/>
            <a:ext cx="2801520" cy="36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  <a:ea typeface="Arial"/>
              </a:rPr>
              <a:t>E-OSSR Onboarding Presentation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205" name="CustomShape 3"/>
          <p:cNvSpPr/>
          <p:nvPr/>
        </p:nvSpPr>
        <p:spPr>
          <a:xfrm>
            <a:off x="627120" y="1463040"/>
            <a:ext cx="4767120" cy="115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Web GUI for container generation</a:t>
            </a:r>
            <a:br/>
            <a:endParaRPr b="0" lang="en-US" sz="1600" spc="-1" strike="noStrike">
              <a:latin typeface="Arial"/>
            </a:endParaRPr>
          </a:p>
        </p:txBody>
      </p:sp>
      <p:pic>
        <p:nvPicPr>
          <p:cNvPr id="206" name="" descr=""/>
          <p:cNvPicPr/>
          <p:nvPr/>
        </p:nvPicPr>
        <p:blipFill>
          <a:blip r:embed="rId1"/>
          <a:stretch/>
        </p:blipFill>
        <p:spPr>
          <a:xfrm>
            <a:off x="115560" y="1813320"/>
            <a:ext cx="7128360" cy="4312440"/>
          </a:xfrm>
          <a:prstGeom prst="rect">
            <a:avLst/>
          </a:prstGeom>
          <a:ln>
            <a:noFill/>
          </a:ln>
        </p:spPr>
      </p:pic>
      <p:sp>
        <p:nvSpPr>
          <p:cNvPr id="207" name="CustomShape 4"/>
          <p:cNvSpPr/>
          <p:nvPr/>
        </p:nvSpPr>
        <p:spPr>
          <a:xfrm>
            <a:off x="3840480" y="1920240"/>
            <a:ext cx="273960" cy="1825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8" name="CustomShape 5"/>
          <p:cNvSpPr/>
          <p:nvPr/>
        </p:nvSpPr>
        <p:spPr>
          <a:xfrm>
            <a:off x="7246080" y="4663800"/>
            <a:ext cx="1826280" cy="60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Also ported to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DIRAC WebGUI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1225080" y="160200"/>
            <a:ext cx="7288200" cy="103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90000"/>
              </a:lnSpc>
            </a:pPr>
            <a:r>
              <a:rPr b="1" lang="en-US" sz="3200" spc="-1" strike="noStrike">
                <a:solidFill>
                  <a:srgbClr val="000090"/>
                </a:solidFill>
                <a:latin typeface="Avenir Book"/>
                <a:ea typeface="MS PGothic"/>
              </a:rPr>
              <a:t>Introduction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30" name="CustomShape 2"/>
          <p:cNvSpPr/>
          <p:nvPr/>
        </p:nvSpPr>
        <p:spPr>
          <a:xfrm>
            <a:off x="628560" y="1358640"/>
            <a:ext cx="7884720" cy="481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Arial"/>
              </a:rPr>
              <a:t>Science case:</a:t>
            </a:r>
            <a:endParaRPr b="0" lang="en-US" sz="2800" spc="-1" strike="noStrike">
              <a:latin typeface="Arial"/>
            </a:endParaRPr>
          </a:p>
          <a:p>
            <a:pPr marL="216000" indent="-214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Arial"/>
              </a:rPr>
              <a:t>Simulation of </a:t>
            </a:r>
            <a:r>
              <a:rPr b="1" lang="en-US" sz="2200" spc="-1" strike="noStrike">
                <a:solidFill>
                  <a:srgbClr val="000000"/>
                </a:solidFill>
                <a:latin typeface="Calibri"/>
                <a:ea typeface="Arial"/>
              </a:rPr>
              <a:t>Cosmic Rays</a:t>
            </a: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Arial"/>
              </a:rPr>
              <a:t> for neutrino and gamma-ray observatories</a:t>
            </a:r>
            <a:endParaRPr b="0" lang="en-US" sz="2200" spc="-1" strike="noStrike">
              <a:latin typeface="Arial"/>
            </a:endParaRPr>
          </a:p>
          <a:p>
            <a:pPr lvl="1" marL="432000" indent="-2142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2000" spc="-1" strike="noStrike">
                <a:solidFill>
                  <a:srgbClr val="000000"/>
                </a:solidFill>
                <a:latin typeface="Calibri"/>
                <a:ea typeface="Arial"/>
              </a:rPr>
              <a:t>Background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Arial"/>
              </a:rPr>
              <a:t> for cosmic sources/fluxes searches</a:t>
            </a:r>
            <a:endParaRPr b="0" lang="en-US" sz="2000" spc="-1" strike="noStrike">
              <a:latin typeface="Arial"/>
            </a:endParaRPr>
          </a:p>
          <a:p>
            <a:pPr lvl="1" marL="432000" indent="-2142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2000" spc="-1" strike="noStrike">
                <a:solidFill>
                  <a:srgbClr val="000000"/>
                </a:solidFill>
                <a:latin typeface="Calibri"/>
                <a:ea typeface="Arial"/>
              </a:rPr>
              <a:t>Targets</a:t>
            </a: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Arial"/>
              </a:rPr>
              <a:t> for studies on cosmic ray physics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Arial"/>
              </a:rPr>
              <a:t>User’s view:</a:t>
            </a:r>
            <a:endParaRPr b="0" lang="en-US" sz="2800" spc="-1" strike="noStrike">
              <a:latin typeface="Arial"/>
            </a:endParaRPr>
          </a:p>
          <a:p>
            <a:pPr lvl="1" marL="685800" indent="-2264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Arial"/>
              </a:rPr>
              <a:t>Provide portable and reliable sources for the simulation of cosmic rays</a:t>
            </a:r>
            <a:endParaRPr b="0" lang="en-US" sz="2200" spc="-1" strike="noStrike">
              <a:latin typeface="Arial"/>
            </a:endParaRPr>
          </a:p>
          <a:p>
            <a:pPr lvl="1" marL="685800" indent="-2264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Arial"/>
              </a:rPr>
              <a:t>Implement it for GRID jobs usage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131" name="CustomShape 3"/>
          <p:cNvSpPr/>
          <p:nvPr/>
        </p:nvSpPr>
        <p:spPr>
          <a:xfrm>
            <a:off x="1958040" y="6356520"/>
            <a:ext cx="2801520" cy="36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  <a:ea typeface="Arial"/>
              </a:rPr>
              <a:t>E-OSSR Onboarding Presentation</a:t>
            </a:r>
            <a:endParaRPr b="0" lang="en-US" sz="120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1225080" y="160200"/>
            <a:ext cx="7288200" cy="103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90000"/>
              </a:lnSpc>
            </a:pPr>
            <a:r>
              <a:rPr b="1" lang="en-US" sz="3200" spc="-1" strike="noStrike">
                <a:solidFill>
                  <a:srgbClr val="000090"/>
                </a:solidFill>
                <a:latin typeface="Avenir Book"/>
                <a:ea typeface="MS PGothic"/>
              </a:rPr>
              <a:t>Overview demo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10" name="CustomShape 2"/>
          <p:cNvSpPr/>
          <p:nvPr/>
        </p:nvSpPr>
        <p:spPr>
          <a:xfrm>
            <a:off x="1958040" y="6356520"/>
            <a:ext cx="2801520" cy="36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  <a:ea typeface="Arial"/>
              </a:rPr>
              <a:t>E-OSSR Onboarding Presentation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211" name="CustomShape 3"/>
          <p:cNvSpPr/>
          <p:nvPr/>
        </p:nvSpPr>
        <p:spPr>
          <a:xfrm>
            <a:off x="627120" y="1463040"/>
            <a:ext cx="4767120" cy="115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Web GUI for container generation</a:t>
            </a:r>
            <a:br/>
            <a:endParaRPr b="0" lang="en-US" sz="1600" spc="-1" strike="noStrike">
              <a:latin typeface="Arial"/>
            </a:endParaRPr>
          </a:p>
        </p:txBody>
      </p:sp>
      <p:pic>
        <p:nvPicPr>
          <p:cNvPr id="212" name="" descr=""/>
          <p:cNvPicPr/>
          <p:nvPr/>
        </p:nvPicPr>
        <p:blipFill>
          <a:blip r:embed="rId1"/>
          <a:stretch/>
        </p:blipFill>
        <p:spPr>
          <a:xfrm>
            <a:off x="115560" y="1813320"/>
            <a:ext cx="7128360" cy="4312440"/>
          </a:xfrm>
          <a:prstGeom prst="rect">
            <a:avLst/>
          </a:prstGeom>
          <a:ln>
            <a:noFill/>
          </a:ln>
        </p:spPr>
      </p:pic>
      <p:pic>
        <p:nvPicPr>
          <p:cNvPr id="213" name="" descr=""/>
          <p:cNvPicPr/>
          <p:nvPr/>
        </p:nvPicPr>
        <p:blipFill>
          <a:blip r:embed="rId2"/>
          <a:stretch/>
        </p:blipFill>
        <p:spPr>
          <a:xfrm>
            <a:off x="5721480" y="1067760"/>
            <a:ext cx="3421800" cy="2954880"/>
          </a:xfrm>
          <a:prstGeom prst="rect">
            <a:avLst/>
          </a:prstGeom>
          <a:ln>
            <a:noFill/>
          </a:ln>
        </p:spPr>
      </p:pic>
      <p:sp>
        <p:nvSpPr>
          <p:cNvPr id="214" name="CustomShape 4"/>
          <p:cNvSpPr/>
          <p:nvPr/>
        </p:nvSpPr>
        <p:spPr>
          <a:xfrm>
            <a:off x="3840480" y="1920240"/>
            <a:ext cx="273960" cy="1825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5" name="CustomShape 5"/>
          <p:cNvSpPr/>
          <p:nvPr/>
        </p:nvSpPr>
        <p:spPr>
          <a:xfrm>
            <a:off x="7246080" y="4663440"/>
            <a:ext cx="1826280" cy="60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Also ported to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DIRAC WebGUI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1225080" y="160200"/>
            <a:ext cx="7288200" cy="103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90000"/>
              </a:lnSpc>
            </a:pPr>
            <a:r>
              <a:rPr b="1" lang="en-US" sz="3200" spc="-1" strike="noStrike">
                <a:solidFill>
                  <a:srgbClr val="000090"/>
                </a:solidFill>
                <a:latin typeface="Avenir Book"/>
                <a:ea typeface="MS PGothic"/>
              </a:rPr>
              <a:t>Overview demo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17" name="CustomShape 2"/>
          <p:cNvSpPr/>
          <p:nvPr/>
        </p:nvSpPr>
        <p:spPr>
          <a:xfrm>
            <a:off x="1958040" y="6356520"/>
            <a:ext cx="2801520" cy="36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  <a:ea typeface="Arial"/>
              </a:rPr>
              <a:t>E-OSSR Onboarding Presentation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218" name="CustomShape 3"/>
          <p:cNvSpPr/>
          <p:nvPr/>
        </p:nvSpPr>
        <p:spPr>
          <a:xfrm>
            <a:off x="627120" y="1463040"/>
            <a:ext cx="4767120" cy="115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Web GUI for container execution</a:t>
            </a:r>
            <a:br/>
            <a:endParaRPr b="0" lang="en-US" sz="1600" spc="-1" strike="noStrike">
              <a:latin typeface="Arial"/>
            </a:endParaRPr>
          </a:p>
        </p:txBody>
      </p:sp>
      <p:pic>
        <p:nvPicPr>
          <p:cNvPr id="219" name="" descr=""/>
          <p:cNvPicPr/>
          <p:nvPr/>
        </p:nvPicPr>
        <p:blipFill>
          <a:blip r:embed="rId1"/>
          <a:stretch/>
        </p:blipFill>
        <p:spPr>
          <a:xfrm>
            <a:off x="777960" y="1930320"/>
            <a:ext cx="5863680" cy="4326480"/>
          </a:xfrm>
          <a:prstGeom prst="rect">
            <a:avLst/>
          </a:prstGeom>
          <a:ln>
            <a:noFill/>
          </a:ln>
        </p:spPr>
      </p:pic>
      <p:sp>
        <p:nvSpPr>
          <p:cNvPr id="220" name="CustomShape 4"/>
          <p:cNvSpPr/>
          <p:nvPr/>
        </p:nvSpPr>
        <p:spPr>
          <a:xfrm>
            <a:off x="7246080" y="4663800"/>
            <a:ext cx="1826280" cy="60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Also ported to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DIRAC WebGUI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41" dur="indefinite" restart="never" nodeType="tmRoot">
          <p:childTnLst>
            <p:seq>
              <p:cTn id="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ustomShape 1"/>
          <p:cNvSpPr/>
          <p:nvPr/>
        </p:nvSpPr>
        <p:spPr>
          <a:xfrm>
            <a:off x="1225080" y="160200"/>
            <a:ext cx="7288200" cy="103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90000"/>
              </a:lnSpc>
            </a:pPr>
            <a:r>
              <a:rPr b="1" lang="en-US" sz="3200" spc="-1" strike="noStrike">
                <a:solidFill>
                  <a:srgbClr val="000090"/>
                </a:solidFill>
                <a:latin typeface="Avenir Book"/>
                <a:ea typeface="MS PGothic"/>
              </a:rPr>
              <a:t>Overview demo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22" name="CustomShape 2"/>
          <p:cNvSpPr/>
          <p:nvPr/>
        </p:nvSpPr>
        <p:spPr>
          <a:xfrm>
            <a:off x="1958040" y="6356520"/>
            <a:ext cx="2801520" cy="36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  <a:ea typeface="Arial"/>
              </a:rPr>
              <a:t>E-OSSR Onboarding Presentation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223" name="CustomShape 3"/>
          <p:cNvSpPr/>
          <p:nvPr/>
        </p:nvSpPr>
        <p:spPr>
          <a:xfrm>
            <a:off x="627120" y="1463040"/>
            <a:ext cx="4767120" cy="115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Web GUI for container execution</a:t>
            </a:r>
            <a:br/>
            <a:endParaRPr b="0" lang="en-US" sz="1600" spc="-1" strike="noStrike">
              <a:latin typeface="Arial"/>
            </a:endParaRPr>
          </a:p>
        </p:txBody>
      </p:sp>
      <p:pic>
        <p:nvPicPr>
          <p:cNvPr id="224" name="" descr=""/>
          <p:cNvPicPr/>
          <p:nvPr/>
        </p:nvPicPr>
        <p:blipFill>
          <a:blip r:embed="rId1"/>
          <a:stretch/>
        </p:blipFill>
        <p:spPr>
          <a:xfrm>
            <a:off x="777960" y="1930320"/>
            <a:ext cx="5863680" cy="4326480"/>
          </a:xfrm>
          <a:prstGeom prst="rect">
            <a:avLst/>
          </a:prstGeom>
          <a:ln>
            <a:noFill/>
          </a:ln>
        </p:spPr>
      </p:pic>
      <p:pic>
        <p:nvPicPr>
          <p:cNvPr id="225" name="" descr=""/>
          <p:cNvPicPr/>
          <p:nvPr/>
        </p:nvPicPr>
        <p:blipFill>
          <a:blip r:embed="rId2"/>
          <a:stretch/>
        </p:blipFill>
        <p:spPr>
          <a:xfrm>
            <a:off x="5029200" y="1525320"/>
            <a:ext cx="3421800" cy="2954880"/>
          </a:xfrm>
          <a:prstGeom prst="rect">
            <a:avLst/>
          </a:prstGeom>
          <a:ln>
            <a:noFill/>
          </a:ln>
        </p:spPr>
      </p:pic>
      <p:sp>
        <p:nvSpPr>
          <p:cNvPr id="226" name="CustomShape 4"/>
          <p:cNvSpPr/>
          <p:nvPr/>
        </p:nvSpPr>
        <p:spPr>
          <a:xfrm>
            <a:off x="7246080" y="4664160"/>
            <a:ext cx="1826280" cy="60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Also ported to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DIRAC WebGUI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43" dur="indefinite" restart="never" nodeType="tmRoot">
          <p:childTnLst>
            <p:seq>
              <p:cTn id="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ustomShape 1"/>
          <p:cNvSpPr/>
          <p:nvPr/>
        </p:nvSpPr>
        <p:spPr>
          <a:xfrm>
            <a:off x="1225080" y="160200"/>
            <a:ext cx="7288200" cy="103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90000"/>
              </a:lnSpc>
            </a:pPr>
            <a:r>
              <a:rPr b="1" lang="en-US" sz="3200" spc="-1" strike="noStrike">
                <a:solidFill>
                  <a:srgbClr val="000090"/>
                </a:solidFill>
                <a:latin typeface="Avenir Book"/>
                <a:ea typeface="MS PGothic"/>
              </a:rPr>
              <a:t>Overview demo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28" name="CustomShape 2"/>
          <p:cNvSpPr/>
          <p:nvPr/>
        </p:nvSpPr>
        <p:spPr>
          <a:xfrm>
            <a:off x="1958040" y="6356520"/>
            <a:ext cx="2801520" cy="36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  <a:ea typeface="Arial"/>
              </a:rPr>
              <a:t>E-OSSR Onboarding Presentation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229" name="Picture 1" descr=""/>
          <p:cNvPicPr/>
          <p:nvPr/>
        </p:nvPicPr>
        <p:blipFill>
          <a:blip r:embed="rId1"/>
          <a:stretch/>
        </p:blipFill>
        <p:spPr>
          <a:xfrm>
            <a:off x="685800" y="1965960"/>
            <a:ext cx="7771680" cy="4077000"/>
          </a:xfrm>
          <a:prstGeom prst="rect">
            <a:avLst/>
          </a:prstGeom>
          <a:ln>
            <a:noFill/>
          </a:ln>
        </p:spPr>
      </p:pic>
      <p:sp>
        <p:nvSpPr>
          <p:cNvPr id="230" name="CustomShape 3"/>
          <p:cNvSpPr/>
          <p:nvPr/>
        </p:nvSpPr>
        <p:spPr>
          <a:xfrm>
            <a:off x="5896440" y="1938600"/>
            <a:ext cx="2827080" cy="6386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User needs a working Singularity installation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31" name="CustomShape 4"/>
          <p:cNvSpPr/>
          <p:nvPr/>
        </p:nvSpPr>
        <p:spPr>
          <a:xfrm>
            <a:off x="627120" y="1463040"/>
            <a:ext cx="4767120" cy="115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Scripts for container generation/execution</a:t>
            </a:r>
            <a:br/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45" dur="indefinite" restart="never" nodeType="tmRoot">
          <p:childTnLst>
            <p:seq>
              <p:cTn id="4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1225080" y="160200"/>
            <a:ext cx="7288200" cy="103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90000"/>
              </a:lnSpc>
            </a:pPr>
            <a:r>
              <a:rPr b="1" lang="en-US" sz="3200" spc="-1" strike="noStrike">
                <a:solidFill>
                  <a:srgbClr val="000090"/>
                </a:solidFill>
                <a:latin typeface="Avenir Book"/>
                <a:ea typeface="MS PGothic"/>
              </a:rPr>
              <a:t>Overview demo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33" name="CustomShape 2"/>
          <p:cNvSpPr/>
          <p:nvPr/>
        </p:nvSpPr>
        <p:spPr>
          <a:xfrm>
            <a:off x="1958040" y="6356520"/>
            <a:ext cx="2801520" cy="36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  <a:ea typeface="Arial"/>
              </a:rPr>
              <a:t>E-OSSR Onboarding Presentation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234" name="Picture 2" descr=""/>
          <p:cNvPicPr/>
          <p:nvPr/>
        </p:nvPicPr>
        <p:blipFill>
          <a:blip r:embed="rId1"/>
          <a:stretch/>
        </p:blipFill>
        <p:spPr>
          <a:xfrm>
            <a:off x="685800" y="832680"/>
            <a:ext cx="7771680" cy="5191920"/>
          </a:xfrm>
          <a:prstGeom prst="rect">
            <a:avLst/>
          </a:prstGeom>
          <a:ln>
            <a:noFill/>
          </a:ln>
        </p:spPr>
      </p:pic>
      <p:sp>
        <p:nvSpPr>
          <p:cNvPr id="235" name="CustomShape 3"/>
          <p:cNvSpPr/>
          <p:nvPr/>
        </p:nvSpPr>
        <p:spPr>
          <a:xfrm>
            <a:off x="5339160" y="2060640"/>
            <a:ext cx="2827080" cy="9129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User needs a working DIRAC client and configured proxy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47" dur="indefinite" restart="never" nodeType="tmRoot">
          <p:childTnLst>
            <p:seq>
              <p:cTn id="4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3" descr=""/>
          <p:cNvPicPr/>
          <p:nvPr/>
        </p:nvPicPr>
        <p:blipFill>
          <a:blip r:embed="rId1"/>
          <a:stretch/>
        </p:blipFill>
        <p:spPr>
          <a:xfrm>
            <a:off x="685800" y="2831040"/>
            <a:ext cx="7771680" cy="2258280"/>
          </a:xfrm>
          <a:prstGeom prst="rect">
            <a:avLst/>
          </a:prstGeom>
          <a:ln>
            <a:noFill/>
          </a:ln>
        </p:spPr>
      </p:pic>
      <p:sp>
        <p:nvSpPr>
          <p:cNvPr id="237" name="CustomShape 1"/>
          <p:cNvSpPr/>
          <p:nvPr/>
        </p:nvSpPr>
        <p:spPr>
          <a:xfrm>
            <a:off x="1225080" y="160200"/>
            <a:ext cx="7288200" cy="103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90000"/>
              </a:lnSpc>
            </a:pPr>
            <a:r>
              <a:rPr b="1" lang="en-US" sz="3200" spc="-1" strike="noStrike">
                <a:solidFill>
                  <a:srgbClr val="000090"/>
                </a:solidFill>
                <a:latin typeface="Avenir Book"/>
                <a:ea typeface="MS PGothic"/>
              </a:rPr>
              <a:t>Overview demo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38" name="CustomShape 2"/>
          <p:cNvSpPr/>
          <p:nvPr/>
        </p:nvSpPr>
        <p:spPr>
          <a:xfrm>
            <a:off x="5339160" y="2060640"/>
            <a:ext cx="2827080" cy="9129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User needs a working DIRAC client and configured proxy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39" name="CustomShape 3"/>
          <p:cNvSpPr/>
          <p:nvPr/>
        </p:nvSpPr>
        <p:spPr>
          <a:xfrm>
            <a:off x="627120" y="1463040"/>
            <a:ext cx="4767120" cy="115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Production status</a:t>
            </a:r>
            <a:endParaRPr b="0" lang="en-US" sz="1600" spc="-1" strike="noStrike">
              <a:latin typeface="Arial"/>
            </a:endParaRPr>
          </a:p>
        </p:txBody>
      </p:sp>
    </p:spTree>
  </p:cSld>
  <p:timing>
    <p:tnLst>
      <p:par>
        <p:cTn id="49" dur="indefinite" restart="never" nodeType="tmRoot">
          <p:childTnLst>
            <p:seq>
              <p:cTn id="5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1"/>
          <p:cNvSpPr/>
          <p:nvPr/>
        </p:nvSpPr>
        <p:spPr>
          <a:xfrm>
            <a:off x="1225080" y="160200"/>
            <a:ext cx="7288200" cy="103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90000"/>
              </a:lnSpc>
            </a:pPr>
            <a:r>
              <a:rPr b="1" lang="en-US" sz="3200" spc="-1" strike="noStrike">
                <a:solidFill>
                  <a:srgbClr val="000090"/>
                </a:solidFill>
                <a:latin typeface="Avenir Book"/>
                <a:ea typeface="MS PGothic"/>
              </a:rPr>
              <a:t>Overview demo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41" name="CustomShape 2"/>
          <p:cNvSpPr/>
          <p:nvPr/>
        </p:nvSpPr>
        <p:spPr>
          <a:xfrm>
            <a:off x="1958040" y="6356520"/>
            <a:ext cx="2801520" cy="36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  <a:ea typeface="Arial"/>
              </a:rPr>
              <a:t>E-OSSR Onboarding Presentation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242" name="CustomShape 3"/>
          <p:cNvSpPr/>
          <p:nvPr/>
        </p:nvSpPr>
        <p:spPr>
          <a:xfrm>
            <a:off x="627120" y="1463040"/>
            <a:ext cx="4767120" cy="1158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Python job launcher</a:t>
            </a:r>
            <a:br/>
            <a:br/>
            <a:r>
              <a:rPr b="1" i="1" lang="en-US" sz="1400" spc="-1" strike="noStrike">
                <a:solidFill>
                  <a:srgbClr val="530260"/>
                </a:solidFill>
                <a:latin typeface="Courier New"/>
                <a:ea typeface="DejaVu Sans"/>
              </a:rPr>
              <a:t>corsika.py $CONTAINER_ID $CORSIKA_RUN_INPUT</a:t>
            </a:r>
            <a:br/>
            <a:br/>
            <a:r>
              <a:rPr b="1" i="1" lang="en-US" sz="1400" spc="-1" strike="noStrike">
                <a:solidFill>
                  <a:srgbClr val="530260"/>
                </a:solidFill>
                <a:latin typeface="Courier New"/>
                <a:ea typeface="DejaVu Sans"/>
              </a:rPr>
              <a:t>corsika.py -h</a:t>
            </a:r>
            <a:r>
              <a:rPr b="0" lang="en-US" sz="1400" spc="-1" strike="noStrike">
                <a:solidFill>
                  <a:srgbClr val="530260"/>
                </a:solidFill>
                <a:latin typeface="Arial"/>
                <a:ea typeface="DejaVu Sans"/>
              </a:rPr>
              <a:t> returns the help, with the ID description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243" name="" descr=""/>
          <p:cNvPicPr/>
          <p:nvPr/>
        </p:nvPicPr>
        <p:blipFill>
          <a:blip r:embed="rId1"/>
          <a:stretch/>
        </p:blipFill>
        <p:spPr>
          <a:xfrm>
            <a:off x="199440" y="3003840"/>
            <a:ext cx="8722080" cy="2154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1" dur="indefinite" restart="never" nodeType="tmRoot">
          <p:childTnLst>
            <p:seq>
              <p:cTn id="5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1225080" y="160200"/>
            <a:ext cx="7288200" cy="103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90000"/>
              </a:lnSpc>
            </a:pPr>
            <a:r>
              <a:rPr b="1" lang="en-US" sz="3200" spc="-1" strike="noStrike">
                <a:solidFill>
                  <a:srgbClr val="000090"/>
                </a:solidFill>
                <a:latin typeface="Avenir Book"/>
                <a:ea typeface="MS PGothic"/>
              </a:rPr>
              <a:t>Open Points and Discussion Time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45" name="CustomShape 2"/>
          <p:cNvSpPr/>
          <p:nvPr/>
        </p:nvSpPr>
        <p:spPr>
          <a:xfrm>
            <a:off x="1958040" y="6356520"/>
            <a:ext cx="2801520" cy="36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  <a:ea typeface="Arial"/>
              </a:rPr>
              <a:t>E-OSSR Onboarding Presentation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246" name="CustomShape 3"/>
          <p:cNvSpPr/>
          <p:nvPr/>
        </p:nvSpPr>
        <p:spPr>
          <a:xfrm>
            <a:off x="628560" y="1358640"/>
            <a:ext cx="7884720" cy="481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Calibri"/>
                <a:ea typeface="Arial"/>
              </a:rPr>
              <a:t>The CONCORDIA containers will be uploaded on zenodo together with the material described here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6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Calibri"/>
                <a:ea typeface="Arial"/>
              </a:rPr>
              <a:t>The DIRAC release including these developments is being prepared</a:t>
            </a:r>
            <a:endParaRPr b="0" lang="en-US" sz="26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26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00" spc="-1" strike="noStrike">
                <a:solidFill>
                  <a:srgbClr val="000000"/>
                </a:solidFill>
                <a:latin typeface="Calibri"/>
                <a:ea typeface="Arial"/>
              </a:rPr>
              <a:t>ESAP – DIRAC integration available</a:t>
            </a:r>
            <a:endParaRPr b="0" lang="en-US" sz="26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6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600" spc="-1" strike="noStrike">
              <a:latin typeface="Arial"/>
            </a:endParaRPr>
          </a:p>
        </p:txBody>
      </p:sp>
    </p:spTree>
  </p:cSld>
  <p:timing>
    <p:tnLst>
      <p:par>
        <p:cTn id="53" dur="indefinite" restart="never" nodeType="tmRoot">
          <p:childTnLst>
            <p:seq>
              <p:cTn id="5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1225080" y="160200"/>
            <a:ext cx="7288200" cy="103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90000"/>
              </a:lnSpc>
            </a:pPr>
            <a:r>
              <a:rPr b="1" lang="en-US" sz="3200" spc="-1" strike="noStrike">
                <a:solidFill>
                  <a:srgbClr val="000090"/>
                </a:solidFill>
                <a:latin typeface="Avenir Book"/>
                <a:ea typeface="MS PGothic"/>
              </a:rPr>
              <a:t>Table of Contents of the Technical Report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48" name="CustomShape 2"/>
          <p:cNvSpPr/>
          <p:nvPr/>
        </p:nvSpPr>
        <p:spPr>
          <a:xfrm>
            <a:off x="628560" y="1358640"/>
            <a:ext cx="7884720" cy="481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64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Arial"/>
              </a:rPr>
              <a:t>Context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499"/>
              </a:spcBef>
            </a:pPr>
            <a:endParaRPr b="0" lang="en-US" sz="28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Arial"/>
              </a:rPr>
              <a:t>The ConCORDIA project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8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Arial"/>
              </a:rPr>
              <a:t>The CORSIKA Containers library</a:t>
            </a:r>
            <a:endParaRPr b="0" lang="en-US" sz="2800" spc="-1" strike="noStrike">
              <a:latin typeface="Arial"/>
            </a:endParaRPr>
          </a:p>
          <a:p>
            <a:pPr lvl="1" marL="432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Arial"/>
              </a:rPr>
              <a:t>Developments</a:t>
            </a:r>
            <a:endParaRPr b="0" lang="en-US" sz="2400" spc="-1" strike="noStrike">
              <a:latin typeface="Arial"/>
            </a:endParaRPr>
          </a:p>
          <a:p>
            <a:pPr lvl="1" marL="432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Arial"/>
              </a:rPr>
              <a:t>Requirements and software dependencies</a:t>
            </a:r>
            <a:endParaRPr b="0" lang="en-US" sz="2400" spc="-1" strike="noStrike">
              <a:latin typeface="Arial"/>
            </a:endParaRPr>
          </a:p>
          <a:p>
            <a:pPr lvl="1" marL="432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Arial"/>
              </a:rPr>
              <a:t>Workflow integration and Input/Output Data</a:t>
            </a:r>
            <a:endParaRPr b="0" lang="en-US" sz="2400" spc="-1" strike="noStrike">
              <a:latin typeface="Arial"/>
            </a:endParaRPr>
          </a:p>
          <a:p>
            <a:pPr lvl="1" marL="432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Arial"/>
              </a:rPr>
              <a:t>User’s story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Arial"/>
              </a:rPr>
              <a:t>Onboarding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latin typeface="Arial"/>
            </a:endParaRPr>
          </a:p>
        </p:txBody>
      </p:sp>
      <p:sp>
        <p:nvSpPr>
          <p:cNvPr id="249" name="CustomShape 3"/>
          <p:cNvSpPr/>
          <p:nvPr/>
        </p:nvSpPr>
        <p:spPr>
          <a:xfrm>
            <a:off x="1958040" y="6356520"/>
            <a:ext cx="2801520" cy="36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  <a:ea typeface="Arial"/>
              </a:rPr>
              <a:t>E-OSSR Onboarding Presentation</a:t>
            </a:r>
            <a:endParaRPr b="0" lang="en-US" sz="1200" spc="-1" strike="noStrike">
              <a:latin typeface="Arial"/>
            </a:endParaRPr>
          </a:p>
        </p:txBody>
      </p:sp>
    </p:spTree>
  </p:cSld>
  <p:timing>
    <p:tnLst>
      <p:par>
        <p:cTn id="55" dur="indefinite" restart="never" nodeType="tmRoot">
          <p:childTnLst>
            <p:seq>
              <p:cTn id="5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1225080" y="160200"/>
            <a:ext cx="7288200" cy="103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90000"/>
              </a:lnSpc>
            </a:pPr>
            <a:r>
              <a:rPr b="1" lang="en-US" sz="3200" spc="-1" strike="noStrike">
                <a:solidFill>
                  <a:srgbClr val="000090"/>
                </a:solidFill>
                <a:latin typeface="Avenir Book"/>
                <a:ea typeface="MS PGothic"/>
              </a:rPr>
              <a:t>The ConCORDIA group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51" name="CustomShape 2"/>
          <p:cNvSpPr/>
          <p:nvPr/>
        </p:nvSpPr>
        <p:spPr>
          <a:xfrm>
            <a:off x="628560" y="1358640"/>
            <a:ext cx="7884720" cy="481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/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Arial"/>
              </a:rPr>
              <a:t>C. Bozza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Arial"/>
              </a:rPr>
              <a:t> (INFN and University of Salerno) – KM3NeT Collaboration</a:t>
            </a:r>
            <a:endParaRPr b="0" lang="en-US" sz="1800" spc="-1" strike="noStrike">
              <a:latin typeface="Arial"/>
            </a:endParaRPr>
          </a:p>
          <a:p>
            <a:pPr algn="just"/>
            <a:r>
              <a:rPr b="1" lang="es-ES" sz="1800" spc="-1" strike="noStrike">
                <a:solidFill>
                  <a:srgbClr val="000000"/>
                </a:solidFill>
                <a:latin typeface="Calibri"/>
                <a:ea typeface="Arial"/>
              </a:rPr>
              <a:t>J.L. Contreras</a:t>
            </a: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Arial"/>
              </a:rPr>
              <a:t> (Universidad Complutense de Madrid) – CTA Observatory</a:t>
            </a:r>
            <a:endParaRPr b="0" lang="es-ES" sz="1800" spc="-1" strike="noStrike">
              <a:latin typeface="Arial"/>
            </a:endParaRPr>
          </a:p>
          <a:p>
            <a:pPr algn="just"/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Arial"/>
              </a:rPr>
              <a:t>L.A. Fusco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Arial"/>
              </a:rPr>
              <a:t> (CNRS-CPPM, currently at University of Salerno) - KM3NeT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Arial"/>
              </a:rPr>
              <a:t>Collaboration</a:t>
            </a:r>
            <a:endParaRPr b="0" lang="en-US" sz="1800" spc="-1" strike="noStrike">
              <a:latin typeface="Arial"/>
            </a:endParaRPr>
          </a:p>
          <a:p>
            <a:pPr algn="just"/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Arial"/>
              </a:rPr>
              <a:t>G. Hughes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Arial"/>
              </a:rPr>
              <a:t> – CTA Observatory</a:t>
            </a:r>
            <a:endParaRPr b="0" lang="en-US" sz="1800" spc="-1" strike="noStrike">
              <a:latin typeface="Arial"/>
            </a:endParaRPr>
          </a:p>
          <a:p>
            <a:pPr algn="just"/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Arial"/>
              </a:rPr>
              <a:t>D. Nieto Castaño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Arial"/>
              </a:rPr>
              <a:t> (Universidad Complutense de Madrid) – CTA Observatory</a:t>
            </a:r>
            <a:endParaRPr b="0" lang="es-ES" sz="1800" spc="-1" strike="noStrike">
              <a:latin typeface="Arial"/>
            </a:endParaRPr>
          </a:p>
          <a:p>
            <a:pPr algn="just"/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Arial"/>
              </a:rPr>
              <a:t>B. Spisso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Arial"/>
              </a:rPr>
              <a:t> (INFN-Napoli) - KM3NeT Collaboration</a:t>
            </a:r>
            <a:endParaRPr b="0" lang="en-US" sz="1800" spc="-1" strike="noStrike">
              <a:latin typeface="Arial"/>
            </a:endParaRPr>
          </a:p>
          <a:p>
            <a:pPr algn="just"/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Arial"/>
              </a:rPr>
              <a:t>S.M. Stellacci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Arial"/>
              </a:rPr>
              <a:t> (University of Salerno) - KM3NeT Collaboration</a:t>
            </a:r>
            <a:endParaRPr b="0" lang="en-US" sz="1800" spc="-1" strike="noStrike">
              <a:latin typeface="Arial"/>
            </a:endParaRPr>
          </a:p>
          <a:p>
            <a:pPr algn="just"/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Arial"/>
              </a:rPr>
              <a:t>A. Tsaregorodtsev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Arial"/>
              </a:rPr>
              <a:t> (CNRS-CPPM) - DIRAC</a:t>
            </a:r>
            <a:endParaRPr b="0" lang="en-US" sz="1800" spc="-1" strike="noStrike">
              <a:latin typeface="Arial"/>
            </a:endParaRPr>
          </a:p>
          <a:p>
            <a:pPr algn="just"/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Arial"/>
              </a:rPr>
              <a:t>D. Zito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Arial"/>
              </a:rPr>
              <a:t> (INFN- LNS) - KM3NeT Collaboration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52" name="CustomShape 3"/>
          <p:cNvSpPr/>
          <p:nvPr/>
        </p:nvSpPr>
        <p:spPr>
          <a:xfrm>
            <a:off x="1958040" y="6356520"/>
            <a:ext cx="2801520" cy="36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  <a:ea typeface="Arial"/>
              </a:rPr>
              <a:t>E-OSSR Onboarding Presentation</a:t>
            </a:r>
            <a:endParaRPr b="0" lang="en-US" sz="1200" spc="-1" strike="noStrike">
              <a:latin typeface="Arial"/>
            </a:endParaRPr>
          </a:p>
        </p:txBody>
      </p:sp>
    </p:spTree>
  </p:cSld>
  <p:timing>
    <p:tnLst>
      <p:par>
        <p:cTn id="57" dur="indefinite" restart="never" nodeType="tmRoot">
          <p:childTnLst>
            <p:seq>
              <p:cTn id="5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1225080" y="160200"/>
            <a:ext cx="7288200" cy="103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90000"/>
              </a:lnSpc>
            </a:pPr>
            <a:r>
              <a:rPr b="1" lang="en-US" sz="3200" spc="-1" strike="noStrike">
                <a:solidFill>
                  <a:srgbClr val="000090"/>
                </a:solidFill>
                <a:latin typeface="Avenir Book"/>
                <a:ea typeface="MS PGothic"/>
              </a:rPr>
              <a:t>Science case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33" name="CustomShape 2"/>
          <p:cNvSpPr/>
          <p:nvPr/>
        </p:nvSpPr>
        <p:spPr>
          <a:xfrm>
            <a:off x="628560" y="1358640"/>
            <a:ext cx="7884720" cy="481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Arial"/>
              </a:rPr>
              <a:t>KM3NeT</a:t>
            </a:r>
            <a:endParaRPr b="0" lang="en-US" sz="2800" spc="-1" strike="noStrike">
              <a:latin typeface="Arial"/>
            </a:endParaRPr>
          </a:p>
          <a:p>
            <a:pPr lvl="1" marL="685800" indent="-2264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Arial"/>
              </a:rPr>
              <a:t>High energy Neutrino Astrophysics (KM3NeT-ARCA) and Neutrino Oscillation Physics (KM3NeT-ORCA)</a:t>
            </a:r>
            <a:endParaRPr b="0" lang="en-US" sz="2200" spc="-1" strike="noStrike">
              <a:latin typeface="Arial"/>
            </a:endParaRPr>
          </a:p>
          <a:p>
            <a:pPr lvl="1" marL="685800" indent="-2264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Arial"/>
              </a:rPr>
              <a:t>Cosmic ray muons are the most abundant background in both searches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200" spc="-1" strike="noStrike">
              <a:latin typeface="Arial"/>
            </a:endParaRPr>
          </a:p>
        </p:txBody>
      </p:sp>
      <p:sp>
        <p:nvSpPr>
          <p:cNvPr id="134" name="CustomShape 3"/>
          <p:cNvSpPr/>
          <p:nvPr/>
        </p:nvSpPr>
        <p:spPr>
          <a:xfrm>
            <a:off x="1958040" y="6356520"/>
            <a:ext cx="2801520" cy="36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  <a:ea typeface="Arial"/>
              </a:rPr>
              <a:t>E-OSSR Onboarding Presentation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35" name="" descr=""/>
          <p:cNvPicPr/>
          <p:nvPr/>
        </p:nvPicPr>
        <p:blipFill>
          <a:blip r:embed="rId1"/>
          <a:stretch/>
        </p:blipFill>
        <p:spPr>
          <a:xfrm>
            <a:off x="4389120" y="3101400"/>
            <a:ext cx="4735080" cy="3254040"/>
          </a:xfrm>
          <a:prstGeom prst="rect">
            <a:avLst/>
          </a:prstGeom>
          <a:ln>
            <a:noFill/>
          </a:ln>
        </p:spPr>
      </p:pic>
      <p:pic>
        <p:nvPicPr>
          <p:cNvPr id="136" name="" descr=""/>
          <p:cNvPicPr/>
          <p:nvPr/>
        </p:nvPicPr>
        <p:blipFill>
          <a:blip r:embed="rId2"/>
          <a:stretch/>
        </p:blipFill>
        <p:spPr>
          <a:xfrm>
            <a:off x="1188720" y="36000"/>
            <a:ext cx="898200" cy="929520"/>
          </a:xfrm>
          <a:prstGeom prst="rect">
            <a:avLst/>
          </a:prstGeom>
          <a:ln>
            <a:noFill/>
          </a:ln>
        </p:spPr>
      </p:pic>
      <p:sp>
        <p:nvSpPr>
          <p:cNvPr id="137" name="CustomShape 4"/>
          <p:cNvSpPr/>
          <p:nvPr/>
        </p:nvSpPr>
        <p:spPr>
          <a:xfrm>
            <a:off x="365760" y="5577840"/>
            <a:ext cx="3833640" cy="601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200" spc="-1" strike="noStrike" u="sng">
                <a:solidFill>
                  <a:srgbClr val="0563c1"/>
                </a:solidFill>
                <a:uFillTx/>
                <a:latin typeface="Arial"/>
                <a:hlinkClick r:id="rId3"/>
              </a:rPr>
              <a:t>https://www.km3net.org/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563c1"/>
                </a:solidFill>
                <a:latin typeface="Arial"/>
              </a:rPr>
              <a:t>Journal of Physics G: Nuclear and Particle Physics, 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563c1"/>
                </a:solidFill>
                <a:latin typeface="Arial"/>
              </a:rPr>
              <a:t>43 (8), 084001, 2016,  </a:t>
            </a:r>
            <a:r>
              <a:rPr b="0" lang="en-US" sz="1200" spc="-1" strike="noStrike" u="sng">
                <a:solidFill>
                  <a:srgbClr val="0563c1"/>
                </a:solidFill>
                <a:uFillTx/>
                <a:latin typeface="Arial"/>
                <a:hlinkClick r:id="rId4"/>
              </a:rPr>
              <a:t>arXiv:1601.07459 [astro-ph.IM]</a:t>
            </a:r>
            <a:endParaRPr b="0" lang="en-US" sz="1200" spc="-1" strike="noStrike"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628560" y="1358640"/>
            <a:ext cx="7884720" cy="481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Arial"/>
              </a:rPr>
              <a:t>KM3NeT</a:t>
            </a:r>
            <a:endParaRPr b="0" lang="en-US" sz="2800" spc="-1" strike="noStrike">
              <a:latin typeface="Arial"/>
            </a:endParaRPr>
          </a:p>
          <a:p>
            <a:pPr lvl="1" marL="432000" indent="-2149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Arial"/>
              </a:rPr>
              <a:t>Atmospheric muons are also the main target for cosmic rays searches</a:t>
            </a:r>
            <a:endParaRPr b="0" lang="en-US" sz="2200" spc="-1" strike="noStrike">
              <a:latin typeface="Arial"/>
            </a:endParaRPr>
          </a:p>
          <a:p>
            <a:pPr lvl="2" marL="648000" indent="-2149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Arial"/>
              </a:rPr>
              <a:t>Composition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Arial"/>
              </a:rPr>
              <a:t> of the CR spectrum</a:t>
            </a:r>
            <a:endParaRPr b="0" lang="en-US" sz="1800" spc="-1" strike="noStrike">
              <a:latin typeface="Arial"/>
            </a:endParaRPr>
          </a:p>
          <a:p>
            <a:pPr lvl="2" marL="648000" indent="-2149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  <a:ea typeface="Arial"/>
              </a:rPr>
              <a:t>Prompt leptons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Arial"/>
              </a:rPr>
              <a:t> from charmed hadrons decays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139" name="CustomShape 2"/>
          <p:cNvSpPr/>
          <p:nvPr/>
        </p:nvSpPr>
        <p:spPr>
          <a:xfrm>
            <a:off x="1958040" y="6356520"/>
            <a:ext cx="2801520" cy="36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  <a:ea typeface="Arial"/>
              </a:rPr>
              <a:t>E-OSSR Onboarding Presentation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40" name="CustomShape 3"/>
          <p:cNvSpPr/>
          <p:nvPr/>
        </p:nvSpPr>
        <p:spPr>
          <a:xfrm>
            <a:off x="1225080" y="160200"/>
            <a:ext cx="7288200" cy="103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90000"/>
              </a:lnSpc>
            </a:pPr>
            <a:r>
              <a:rPr b="1" lang="en-US" sz="3200" spc="-1" strike="noStrike">
                <a:solidFill>
                  <a:srgbClr val="000090"/>
                </a:solidFill>
                <a:latin typeface="Avenir Book"/>
                <a:ea typeface="MS PGothic"/>
              </a:rPr>
              <a:t>Science case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41" name="" descr=""/>
          <p:cNvPicPr/>
          <p:nvPr/>
        </p:nvPicPr>
        <p:blipFill>
          <a:blip r:embed="rId1"/>
          <a:stretch/>
        </p:blipFill>
        <p:spPr>
          <a:xfrm>
            <a:off x="1189080" y="36000"/>
            <a:ext cx="898200" cy="929520"/>
          </a:xfrm>
          <a:prstGeom prst="rect">
            <a:avLst/>
          </a:prstGeom>
          <a:ln>
            <a:noFill/>
          </a:ln>
        </p:spPr>
      </p:pic>
      <p:pic>
        <p:nvPicPr>
          <p:cNvPr id="142" name="" descr=""/>
          <p:cNvPicPr/>
          <p:nvPr/>
        </p:nvPicPr>
        <p:blipFill>
          <a:blip r:embed="rId2"/>
          <a:stretch/>
        </p:blipFill>
        <p:spPr>
          <a:xfrm>
            <a:off x="6090480" y="2301120"/>
            <a:ext cx="3016800" cy="4022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1225080" y="160200"/>
            <a:ext cx="7288200" cy="103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90000"/>
              </a:lnSpc>
            </a:pPr>
            <a:r>
              <a:rPr b="1" lang="en-US" sz="3200" spc="-1" strike="noStrike">
                <a:solidFill>
                  <a:srgbClr val="000090"/>
                </a:solidFill>
                <a:latin typeface="Avenir Book"/>
                <a:ea typeface="MS PGothic"/>
              </a:rPr>
              <a:t>Science case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44" name="CustomShape 2"/>
          <p:cNvSpPr/>
          <p:nvPr/>
        </p:nvSpPr>
        <p:spPr>
          <a:xfrm>
            <a:off x="628560" y="999720"/>
            <a:ext cx="7884720" cy="481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Arial"/>
              </a:rPr>
              <a:t>CTAO</a:t>
            </a:r>
            <a:endParaRPr b="0" lang="en-US" sz="2800" spc="-1" strike="noStrike">
              <a:latin typeface="Arial"/>
            </a:endParaRPr>
          </a:p>
          <a:p>
            <a:pPr lvl="1" marL="685800" indent="-2264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Arial"/>
              </a:rPr>
              <a:t>Next-generation Imaging Atmospheric Cherenkov Telescope</a:t>
            </a:r>
            <a:endParaRPr b="0" lang="en-US" sz="2200" spc="-1" strike="noStrike">
              <a:latin typeface="Arial"/>
            </a:endParaRPr>
          </a:p>
          <a:p>
            <a:pPr lvl="1" marL="685800" indent="-2264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Arial"/>
              </a:rPr>
              <a:t>Cosmic ray-induced air shower cascades are the main background in searches for high-energy gamma rays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200" spc="-1" strike="noStrike">
              <a:latin typeface="Arial"/>
            </a:endParaRPr>
          </a:p>
        </p:txBody>
      </p:sp>
      <p:sp>
        <p:nvSpPr>
          <p:cNvPr id="145" name="CustomShape 3"/>
          <p:cNvSpPr/>
          <p:nvPr/>
        </p:nvSpPr>
        <p:spPr>
          <a:xfrm>
            <a:off x="1958040" y="6356520"/>
            <a:ext cx="2801520" cy="36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  <a:ea typeface="Arial"/>
              </a:rPr>
              <a:t>E-OSSR Onboarding Presentation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46" name="Picture 98" descr=""/>
          <p:cNvPicPr/>
          <p:nvPr/>
        </p:nvPicPr>
        <p:blipFill>
          <a:blip r:embed="rId1"/>
          <a:stretch/>
        </p:blipFill>
        <p:spPr>
          <a:xfrm>
            <a:off x="1225080" y="160200"/>
            <a:ext cx="1650960" cy="646920"/>
          </a:xfrm>
          <a:prstGeom prst="rect">
            <a:avLst/>
          </a:prstGeom>
          <a:ln>
            <a:noFill/>
          </a:ln>
        </p:spPr>
      </p:pic>
      <p:pic>
        <p:nvPicPr>
          <p:cNvPr id="147" name="Picture 1" descr=""/>
          <p:cNvPicPr/>
          <p:nvPr/>
        </p:nvPicPr>
        <p:blipFill>
          <a:blip r:embed="rId2"/>
          <a:stretch/>
        </p:blipFill>
        <p:spPr>
          <a:xfrm>
            <a:off x="0" y="2498760"/>
            <a:ext cx="9143280" cy="3857040"/>
          </a:xfrm>
          <a:prstGeom prst="rect">
            <a:avLst/>
          </a:prstGeom>
          <a:ln>
            <a:noFill/>
          </a:ln>
        </p:spPr>
      </p:pic>
      <p:sp>
        <p:nvSpPr>
          <p:cNvPr id="148" name="CustomShape 4"/>
          <p:cNvSpPr/>
          <p:nvPr/>
        </p:nvSpPr>
        <p:spPr>
          <a:xfrm>
            <a:off x="5905440" y="2506320"/>
            <a:ext cx="327744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en-US" sz="1200" spc="-1" strike="noStrike" u="sng">
                <a:solidFill>
                  <a:srgbClr val="0563c1"/>
                </a:solidFill>
                <a:uFillTx/>
                <a:latin typeface="Avenir Book"/>
                <a:ea typeface="DejaVu Sans"/>
                <a:hlinkClick r:id="rId3"/>
              </a:rPr>
              <a:t>www.cta-observatory.org</a:t>
            </a:r>
            <a:endParaRPr b="0" lang="en-U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i="1" lang="en-US" sz="1200" spc="-1" strike="noStrike">
                <a:solidFill>
                  <a:srgbClr val="ffffff"/>
                </a:solidFill>
                <a:latin typeface="Avenir Book"/>
                <a:ea typeface="DejaVu Sans"/>
              </a:rPr>
              <a:t>Science with CTA:</a:t>
            </a:r>
            <a:r>
              <a:rPr b="1" lang="en-US" sz="1200" spc="-1" strike="noStrike">
                <a:solidFill>
                  <a:srgbClr val="ffffff"/>
                </a:solidFill>
                <a:latin typeface="Avenir Book"/>
                <a:ea typeface="DejaVu Sans"/>
              </a:rPr>
              <a:t> </a:t>
            </a:r>
            <a:r>
              <a:rPr b="1" lang="en-US" sz="1200" spc="-1" strike="noStrike" u="sng">
                <a:solidFill>
                  <a:srgbClr val="0563c1"/>
                </a:solidFill>
                <a:uFillTx/>
                <a:latin typeface="Avenir Book"/>
                <a:ea typeface="DejaVu Sans"/>
                <a:hlinkClick r:id="rId4"/>
              </a:rPr>
              <a:t>arXiv:</a:t>
            </a:r>
            <a:r>
              <a:rPr b="1" lang="en-US" sz="1200" spc="-1" strike="noStrike" u="sng">
                <a:solidFill>
                  <a:srgbClr val="0563c1"/>
                </a:solidFill>
                <a:uFillTx/>
                <a:latin typeface="Avenir Book"/>
                <a:ea typeface="DejaVu Sans"/>
                <a:hlinkClick r:id="rId5"/>
              </a:rPr>
              <a:t>1709.07997</a:t>
            </a:r>
            <a:endParaRPr b="0" lang="en-US" sz="1200" spc="-1" strike="noStrike"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1225080" y="160200"/>
            <a:ext cx="7288200" cy="103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90000"/>
              </a:lnSpc>
            </a:pPr>
            <a:r>
              <a:rPr b="1" lang="en-US" sz="3200" spc="-1" strike="noStrike">
                <a:solidFill>
                  <a:srgbClr val="000090"/>
                </a:solidFill>
                <a:latin typeface="Avenir Book"/>
                <a:ea typeface="MS PGothic"/>
              </a:rPr>
              <a:t>Science case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50" name="CustomShape 2"/>
          <p:cNvSpPr/>
          <p:nvPr/>
        </p:nvSpPr>
        <p:spPr>
          <a:xfrm>
            <a:off x="628560" y="989280"/>
            <a:ext cx="7884720" cy="481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Arial"/>
              </a:rPr>
              <a:t>CTAO</a:t>
            </a:r>
            <a:endParaRPr b="0" lang="en-US" sz="2800" spc="-1" strike="noStrike">
              <a:latin typeface="Arial"/>
            </a:endParaRPr>
          </a:p>
          <a:p>
            <a:pPr lvl="1" marL="685800" indent="-2264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Arial"/>
              </a:rPr>
              <a:t>Understanding of the response of the detector is crucial in predicting its capabilities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200" spc="-1" strike="noStrike">
              <a:latin typeface="Arial"/>
            </a:endParaRPr>
          </a:p>
        </p:txBody>
      </p:sp>
      <p:sp>
        <p:nvSpPr>
          <p:cNvPr id="151" name="CustomShape 3"/>
          <p:cNvSpPr/>
          <p:nvPr/>
        </p:nvSpPr>
        <p:spPr>
          <a:xfrm>
            <a:off x="1958040" y="6356520"/>
            <a:ext cx="2801520" cy="36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  <a:ea typeface="Arial"/>
              </a:rPr>
              <a:t>E-OSSR Onboarding Presentation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52" name="Picture 103" descr=""/>
          <p:cNvPicPr/>
          <p:nvPr/>
        </p:nvPicPr>
        <p:blipFill>
          <a:blip r:embed="rId1"/>
          <a:stretch/>
        </p:blipFill>
        <p:spPr>
          <a:xfrm>
            <a:off x="1225080" y="160560"/>
            <a:ext cx="1650960" cy="646920"/>
          </a:xfrm>
          <a:prstGeom prst="rect">
            <a:avLst/>
          </a:prstGeom>
          <a:ln>
            <a:noFill/>
          </a:ln>
        </p:spPr>
      </p:pic>
      <p:pic>
        <p:nvPicPr>
          <p:cNvPr id="153" name="Picture 2" descr=""/>
          <p:cNvPicPr/>
          <p:nvPr/>
        </p:nvPicPr>
        <p:blipFill>
          <a:blip r:embed="rId2"/>
          <a:stretch/>
        </p:blipFill>
        <p:spPr>
          <a:xfrm>
            <a:off x="252720" y="2792520"/>
            <a:ext cx="5365080" cy="3426480"/>
          </a:xfrm>
          <a:prstGeom prst="rect">
            <a:avLst/>
          </a:prstGeom>
          <a:ln>
            <a:noFill/>
          </a:ln>
        </p:spPr>
      </p:pic>
      <p:pic>
        <p:nvPicPr>
          <p:cNvPr id="154" name="Picture 4" descr=""/>
          <p:cNvPicPr/>
          <p:nvPr/>
        </p:nvPicPr>
        <p:blipFill>
          <a:blip r:embed="rId3"/>
          <a:stretch/>
        </p:blipFill>
        <p:spPr>
          <a:xfrm>
            <a:off x="5627880" y="4295160"/>
            <a:ext cx="2396160" cy="1969920"/>
          </a:xfrm>
          <a:prstGeom prst="rect">
            <a:avLst/>
          </a:prstGeom>
          <a:ln>
            <a:noFill/>
          </a:ln>
        </p:spPr>
      </p:pic>
      <p:pic>
        <p:nvPicPr>
          <p:cNvPr id="155" name="Picture 6" descr=""/>
          <p:cNvPicPr/>
          <p:nvPr/>
        </p:nvPicPr>
        <p:blipFill>
          <a:blip r:embed="rId4"/>
          <a:stretch/>
        </p:blipFill>
        <p:spPr>
          <a:xfrm>
            <a:off x="5564160" y="2038320"/>
            <a:ext cx="2523960" cy="2075040"/>
          </a:xfrm>
          <a:prstGeom prst="rect">
            <a:avLst/>
          </a:prstGeom>
          <a:ln>
            <a:noFill/>
          </a:ln>
        </p:spPr>
      </p:pic>
      <p:sp>
        <p:nvSpPr>
          <p:cNvPr id="156" name="CustomShape 4"/>
          <p:cNvSpPr/>
          <p:nvPr/>
        </p:nvSpPr>
        <p:spPr>
          <a:xfrm>
            <a:off x="2380680" y="2625120"/>
            <a:ext cx="457128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Arial"/>
              </a:rPr>
              <a:t>Sensitivity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7" name="CustomShape 5"/>
          <p:cNvSpPr/>
          <p:nvPr/>
        </p:nvSpPr>
        <p:spPr>
          <a:xfrm>
            <a:off x="5994360" y="1853640"/>
            <a:ext cx="457128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Arial"/>
              </a:rPr>
              <a:t>Angular resolution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58" name="CustomShape 6"/>
          <p:cNvSpPr/>
          <p:nvPr/>
        </p:nvSpPr>
        <p:spPr>
          <a:xfrm>
            <a:off x="6047280" y="4119120"/>
            <a:ext cx="457128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Arial"/>
              </a:rPr>
              <a:t>Energy resolution 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1225080" y="160200"/>
            <a:ext cx="7288200" cy="103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90000"/>
              </a:lnSpc>
            </a:pPr>
            <a:r>
              <a:rPr b="1" lang="en-US" sz="3200" spc="-1" strike="noStrike">
                <a:solidFill>
                  <a:srgbClr val="000090"/>
                </a:solidFill>
                <a:latin typeface="Avenir Book"/>
                <a:ea typeface="MS PGothic"/>
              </a:rPr>
              <a:t>Science case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60" name="CustomShape 2"/>
          <p:cNvSpPr/>
          <p:nvPr/>
        </p:nvSpPr>
        <p:spPr>
          <a:xfrm>
            <a:off x="628560" y="1358640"/>
            <a:ext cx="7884720" cy="481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Arial"/>
              </a:rPr>
              <a:t>CORSIKA</a:t>
            </a:r>
            <a:endParaRPr b="0" lang="en-US" sz="2800" spc="-1" strike="noStrike">
              <a:latin typeface="Arial"/>
            </a:endParaRPr>
          </a:p>
          <a:p>
            <a:pPr lvl="1" marL="685800" indent="-2264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Arial"/>
              </a:rPr>
              <a:t>State of the art cosmic rays simulation code</a:t>
            </a:r>
            <a:endParaRPr b="0" lang="en-US" sz="2200" spc="-1" strike="noStrike">
              <a:latin typeface="Arial"/>
            </a:endParaRPr>
          </a:p>
          <a:p>
            <a:pPr lvl="1" marL="685800" indent="-2264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Arial"/>
              </a:rPr>
              <a:t>Used by most indirect cosmic ray experiments 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200" spc="-1" strike="noStrike">
              <a:latin typeface="Arial"/>
            </a:endParaRPr>
          </a:p>
        </p:txBody>
      </p:sp>
      <p:sp>
        <p:nvSpPr>
          <p:cNvPr id="161" name="CustomShape 3"/>
          <p:cNvSpPr/>
          <p:nvPr/>
        </p:nvSpPr>
        <p:spPr>
          <a:xfrm>
            <a:off x="1958040" y="6356520"/>
            <a:ext cx="2801520" cy="36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  <a:ea typeface="Arial"/>
              </a:rPr>
              <a:t>E-OSSR Onboarding Presentation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62" name="" descr=""/>
          <p:cNvPicPr/>
          <p:nvPr/>
        </p:nvPicPr>
        <p:blipFill>
          <a:blip r:embed="rId1"/>
          <a:stretch/>
        </p:blipFill>
        <p:spPr>
          <a:xfrm>
            <a:off x="1920240" y="3070800"/>
            <a:ext cx="7222320" cy="3292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1225080" y="160200"/>
            <a:ext cx="7288200" cy="103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90000"/>
              </a:lnSpc>
            </a:pPr>
            <a:r>
              <a:rPr b="1" lang="en-US" sz="3200" spc="-1" strike="noStrike">
                <a:solidFill>
                  <a:srgbClr val="000090"/>
                </a:solidFill>
                <a:latin typeface="Avenir Book"/>
                <a:ea typeface="MS PGothic"/>
              </a:rPr>
              <a:t>Science case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628560" y="1358640"/>
            <a:ext cx="7884720" cy="481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Arial"/>
              </a:rPr>
              <a:t>CORSIKA</a:t>
            </a:r>
            <a:endParaRPr b="0" lang="en-US" sz="2800" spc="-1" strike="noStrike">
              <a:latin typeface="Arial"/>
            </a:endParaRPr>
          </a:p>
          <a:p>
            <a:pPr lvl="1" marL="685800" indent="-2264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Arial"/>
              </a:rPr>
              <a:t>Provides a particle and light simulation in the atmosphere</a:t>
            </a:r>
            <a:endParaRPr b="0" lang="en-US" sz="2200" spc="-1" strike="noStrike">
              <a:latin typeface="Arial"/>
            </a:endParaRPr>
          </a:p>
          <a:p>
            <a:pPr lvl="1" marL="685800" indent="-2264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200" spc="-1" strike="noStrike">
                <a:solidFill>
                  <a:srgbClr val="000000"/>
                </a:solidFill>
                <a:latin typeface="Calibri"/>
                <a:ea typeface="Arial"/>
              </a:rPr>
              <a:t>Yields particles at ground level for different types of experiments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499"/>
              </a:spcBef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200" spc="-1" strike="noStrike">
              <a:latin typeface="Arial"/>
            </a:endParaRPr>
          </a:p>
        </p:txBody>
      </p:sp>
      <p:sp>
        <p:nvSpPr>
          <p:cNvPr id="165" name="CustomShape 3"/>
          <p:cNvSpPr/>
          <p:nvPr/>
        </p:nvSpPr>
        <p:spPr>
          <a:xfrm>
            <a:off x="1958040" y="6356520"/>
            <a:ext cx="2801520" cy="36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  <a:ea typeface="Arial"/>
              </a:rPr>
              <a:t>E-OSSR Onboarding Presentation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66" name="" descr=""/>
          <p:cNvPicPr/>
          <p:nvPr/>
        </p:nvPicPr>
        <p:blipFill>
          <a:blip r:embed="rId1"/>
          <a:stretch/>
        </p:blipFill>
        <p:spPr>
          <a:xfrm>
            <a:off x="1920240" y="3070800"/>
            <a:ext cx="7222320" cy="3292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1225080" y="160200"/>
            <a:ext cx="7288200" cy="103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r">
              <a:lnSpc>
                <a:spcPct val="90000"/>
              </a:lnSpc>
            </a:pPr>
            <a:r>
              <a:rPr b="1" lang="en-US" sz="3200" spc="-1" strike="noStrike">
                <a:solidFill>
                  <a:srgbClr val="000090"/>
                </a:solidFill>
                <a:latin typeface="Avenir Book"/>
                <a:ea typeface="MS PGothic"/>
              </a:rPr>
              <a:t>Service Development 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68" name="CustomShape 2"/>
          <p:cNvSpPr/>
          <p:nvPr/>
        </p:nvSpPr>
        <p:spPr>
          <a:xfrm>
            <a:off x="628560" y="1358640"/>
            <a:ext cx="7884720" cy="481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Arial"/>
              </a:rPr>
              <a:t>1</a:t>
            </a:r>
            <a:r>
              <a:rPr b="0" lang="en-US" sz="2400" spc="-1" strike="noStrike" baseline="101000">
                <a:solidFill>
                  <a:srgbClr val="000000"/>
                </a:solidFill>
                <a:latin typeface="Calibri"/>
                <a:ea typeface="Arial"/>
              </a:rPr>
              <a:t>st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Arial"/>
              </a:rPr>
              <a:t> step: Java GUI + scripts for container generation</a:t>
            </a:r>
            <a:endParaRPr b="0" lang="en-US" sz="2400" spc="-1" strike="noStrike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Arial"/>
              </a:rPr>
              <a:t>2</a:t>
            </a:r>
            <a:r>
              <a:rPr b="0" lang="en-US" sz="2400" spc="-1" strike="noStrike" baseline="101000">
                <a:solidFill>
                  <a:srgbClr val="000000"/>
                </a:solidFill>
                <a:latin typeface="Calibri"/>
                <a:ea typeface="Arial"/>
              </a:rPr>
              <a:t>nd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Arial"/>
              </a:rPr>
              <a:t> step: scripts for GRID job steering using DIRAC</a:t>
            </a:r>
            <a:endParaRPr b="0" lang="en-US" sz="2400" spc="-1" strike="noStrike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Arial"/>
              </a:rPr>
              <a:t>3</a:t>
            </a:r>
            <a:r>
              <a:rPr b="0" lang="en-US" sz="2400" spc="-1" strike="noStrike" baseline="101000">
                <a:solidFill>
                  <a:srgbClr val="000000"/>
                </a:solidFill>
                <a:latin typeface="Calibri"/>
                <a:ea typeface="Arial"/>
              </a:rPr>
              <a:t>rd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Arial"/>
              </a:rPr>
              <a:t> step: DIRAC integration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400" spc="-1" strike="noStrike">
              <a:latin typeface="Arial"/>
            </a:endParaRPr>
          </a:p>
          <a:p>
            <a:pPr marL="228600" indent="-226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Arial"/>
              </a:rPr>
              <a:t>Mainly Java, bash, python3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400" spc="-1" strike="noStrike">
              <a:latin typeface="Arial"/>
            </a:endParaRPr>
          </a:p>
        </p:txBody>
      </p:sp>
      <p:sp>
        <p:nvSpPr>
          <p:cNvPr id="169" name="CustomShape 3"/>
          <p:cNvSpPr/>
          <p:nvPr/>
        </p:nvSpPr>
        <p:spPr>
          <a:xfrm>
            <a:off x="1958040" y="6356520"/>
            <a:ext cx="2801520" cy="36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  <a:ea typeface="Arial"/>
              </a:rPr>
              <a:t>E-OSSR Onboarding Presentation</a:t>
            </a:r>
            <a:endParaRPr b="0" lang="en-US" sz="1200" spc="-1" strike="noStrike">
              <a:latin typeface="Arial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</TotalTime>
  <Application>LibreOffice/6.0.7.3$Linux_X86_64 LibreOffice_project/00m0$Build-3</Applicat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/>
  <dcterms:modified xsi:type="dcterms:W3CDTF">2022-12-01T11:06:17Z</dcterms:modified>
  <cp:revision>9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3.0000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2</vt:i4>
  </property>
  <property fmtid="{D5CDD505-2E9C-101B-9397-08002B2CF9AE}" pid="7" name="Notes">
    <vt:i4>9</vt:i4>
  </property>
  <property fmtid="{D5CDD505-2E9C-101B-9397-08002B2CF9AE}" pid="8" name="PresentationFormat">
    <vt:lpwstr>On-screen Show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9</vt:i4>
  </property>
</Properties>
</file>