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51" r:id="rId1"/>
  </p:sldMasterIdLst>
  <p:notesMasterIdLst>
    <p:notesMasterId r:id="rId32"/>
  </p:notesMasterIdLst>
  <p:handoutMasterIdLst>
    <p:handoutMasterId r:id="rId33"/>
  </p:handoutMasterIdLst>
  <p:sldIdLst>
    <p:sldId id="260" r:id="rId2"/>
    <p:sldId id="348" r:id="rId3"/>
    <p:sldId id="261" r:id="rId4"/>
    <p:sldId id="262" r:id="rId5"/>
    <p:sldId id="266" r:id="rId6"/>
    <p:sldId id="285" r:id="rId7"/>
    <p:sldId id="414" r:id="rId8"/>
    <p:sldId id="416" r:id="rId9"/>
    <p:sldId id="286" r:id="rId10"/>
    <p:sldId id="411" r:id="rId11"/>
    <p:sldId id="412" r:id="rId12"/>
    <p:sldId id="287" r:id="rId13"/>
    <p:sldId id="417" r:id="rId14"/>
    <p:sldId id="418" r:id="rId15"/>
    <p:sldId id="284" r:id="rId16"/>
    <p:sldId id="407" r:id="rId17"/>
    <p:sldId id="283" r:id="rId18"/>
    <p:sldId id="409" r:id="rId19"/>
    <p:sldId id="410" r:id="rId20"/>
    <p:sldId id="282" r:id="rId21"/>
    <p:sldId id="419" r:id="rId22"/>
    <p:sldId id="281" r:id="rId23"/>
    <p:sldId id="279" r:id="rId24"/>
    <p:sldId id="280" r:id="rId25"/>
    <p:sldId id="288" r:id="rId26"/>
    <p:sldId id="413" r:id="rId27"/>
    <p:sldId id="379" r:id="rId28"/>
    <p:sldId id="264" r:id="rId29"/>
    <p:sldId id="420" r:id="rId30"/>
    <p:sldId id="265" r:id="rId31"/>
  </p:sldIdLst>
  <p:sldSz cx="12192000" cy="6858000"/>
  <p:notesSz cx="6623050" cy="9810750"/>
  <p:defaultTextStyle>
    <a:defPPr>
      <a:defRPr lang="en-US"/>
    </a:defPPr>
    <a:lvl1pPr algn="l" rtl="0" fontAlgn="base">
      <a:spcBef>
        <a:spcPct val="0"/>
      </a:spcBef>
      <a:spcAft>
        <a:spcPct val="0"/>
      </a:spcAft>
      <a:defRPr sz="1100" b="1" kern="1200">
        <a:solidFill>
          <a:srgbClr val="23346C"/>
        </a:solidFill>
        <a:latin typeface="Arial" charset="0"/>
        <a:ea typeface="Arial Unicode MS" pitchFamily="34" charset="-128"/>
        <a:cs typeface="Arial Unicode MS" pitchFamily="34" charset="-128"/>
      </a:defRPr>
    </a:lvl1pPr>
    <a:lvl2pPr marL="457200" algn="l" rtl="0" fontAlgn="base">
      <a:spcBef>
        <a:spcPct val="0"/>
      </a:spcBef>
      <a:spcAft>
        <a:spcPct val="0"/>
      </a:spcAft>
      <a:defRPr sz="1100" b="1" kern="1200">
        <a:solidFill>
          <a:srgbClr val="23346C"/>
        </a:solidFill>
        <a:latin typeface="Arial" charset="0"/>
        <a:ea typeface="Arial Unicode MS" pitchFamily="34" charset="-128"/>
        <a:cs typeface="Arial Unicode MS" pitchFamily="34" charset="-128"/>
      </a:defRPr>
    </a:lvl2pPr>
    <a:lvl3pPr marL="914400" algn="l" rtl="0" fontAlgn="base">
      <a:spcBef>
        <a:spcPct val="0"/>
      </a:spcBef>
      <a:spcAft>
        <a:spcPct val="0"/>
      </a:spcAft>
      <a:defRPr sz="1100" b="1" kern="1200">
        <a:solidFill>
          <a:srgbClr val="23346C"/>
        </a:solidFill>
        <a:latin typeface="Arial" charset="0"/>
        <a:ea typeface="Arial Unicode MS" pitchFamily="34" charset="-128"/>
        <a:cs typeface="Arial Unicode MS" pitchFamily="34" charset="-128"/>
      </a:defRPr>
    </a:lvl3pPr>
    <a:lvl4pPr marL="1371600" algn="l" rtl="0" fontAlgn="base">
      <a:spcBef>
        <a:spcPct val="0"/>
      </a:spcBef>
      <a:spcAft>
        <a:spcPct val="0"/>
      </a:spcAft>
      <a:defRPr sz="1100" b="1" kern="1200">
        <a:solidFill>
          <a:srgbClr val="23346C"/>
        </a:solidFill>
        <a:latin typeface="Arial" charset="0"/>
        <a:ea typeface="Arial Unicode MS" pitchFamily="34" charset="-128"/>
        <a:cs typeface="Arial Unicode MS" pitchFamily="34" charset="-128"/>
      </a:defRPr>
    </a:lvl4pPr>
    <a:lvl5pPr marL="1828800" algn="l" rtl="0" fontAlgn="base">
      <a:spcBef>
        <a:spcPct val="0"/>
      </a:spcBef>
      <a:spcAft>
        <a:spcPct val="0"/>
      </a:spcAft>
      <a:defRPr sz="1100" b="1" kern="1200">
        <a:solidFill>
          <a:srgbClr val="23346C"/>
        </a:solidFill>
        <a:latin typeface="Arial" charset="0"/>
        <a:ea typeface="Arial Unicode MS" pitchFamily="34" charset="-128"/>
        <a:cs typeface="Arial Unicode MS" pitchFamily="34" charset="-128"/>
      </a:defRPr>
    </a:lvl5pPr>
    <a:lvl6pPr marL="2286000" algn="l" defTabSz="914400" rtl="0" eaLnBrk="1" latinLnBrk="0" hangingPunct="1">
      <a:defRPr sz="1100" b="1" kern="1200">
        <a:solidFill>
          <a:srgbClr val="23346C"/>
        </a:solidFill>
        <a:latin typeface="Arial" charset="0"/>
        <a:ea typeface="Arial Unicode MS" pitchFamily="34" charset="-128"/>
        <a:cs typeface="Arial Unicode MS" pitchFamily="34" charset="-128"/>
      </a:defRPr>
    </a:lvl6pPr>
    <a:lvl7pPr marL="2743200" algn="l" defTabSz="914400" rtl="0" eaLnBrk="1" latinLnBrk="0" hangingPunct="1">
      <a:defRPr sz="1100" b="1" kern="1200">
        <a:solidFill>
          <a:srgbClr val="23346C"/>
        </a:solidFill>
        <a:latin typeface="Arial" charset="0"/>
        <a:ea typeface="Arial Unicode MS" pitchFamily="34" charset="-128"/>
        <a:cs typeface="Arial Unicode MS" pitchFamily="34" charset="-128"/>
      </a:defRPr>
    </a:lvl7pPr>
    <a:lvl8pPr marL="3200400" algn="l" defTabSz="914400" rtl="0" eaLnBrk="1" latinLnBrk="0" hangingPunct="1">
      <a:defRPr sz="1100" b="1" kern="1200">
        <a:solidFill>
          <a:srgbClr val="23346C"/>
        </a:solidFill>
        <a:latin typeface="Arial" charset="0"/>
        <a:ea typeface="Arial Unicode MS" pitchFamily="34" charset="-128"/>
        <a:cs typeface="Arial Unicode MS" pitchFamily="34" charset="-128"/>
      </a:defRPr>
    </a:lvl8pPr>
    <a:lvl9pPr marL="3657600" algn="l" defTabSz="914400" rtl="0" eaLnBrk="1" latinLnBrk="0" hangingPunct="1">
      <a:defRPr sz="1100" b="1" kern="1200">
        <a:solidFill>
          <a:srgbClr val="23346C"/>
        </a:solidFill>
        <a:latin typeface="Arial" charset="0"/>
        <a:ea typeface="Arial Unicode MS" pitchFamily="34" charset="-128"/>
        <a:cs typeface="Arial Unicode MS" pitchFamily="34" charset="-128"/>
      </a:defRPr>
    </a:lvl9pPr>
  </p:defaultTextStyle>
  <p:extLst>
    <p:ext uri="{521415D9-36F7-43E2-AB2F-B90AF26B5E84}">
      <p14:sectionLst xmlns:p14="http://schemas.microsoft.com/office/powerpoint/2010/main">
        <p14:section name="Section par défaut" id="{6FAD2D55-A4EA-4E7C-B85B-5BA5369A8BA5}">
          <p14:sldIdLst>
            <p14:sldId id="260"/>
            <p14:sldId id="348"/>
            <p14:sldId id="261"/>
            <p14:sldId id="262"/>
            <p14:sldId id="266"/>
            <p14:sldId id="285"/>
            <p14:sldId id="414"/>
            <p14:sldId id="416"/>
            <p14:sldId id="286"/>
            <p14:sldId id="411"/>
            <p14:sldId id="412"/>
            <p14:sldId id="287"/>
            <p14:sldId id="417"/>
            <p14:sldId id="418"/>
            <p14:sldId id="284"/>
            <p14:sldId id="407"/>
            <p14:sldId id="283"/>
            <p14:sldId id="409"/>
            <p14:sldId id="410"/>
            <p14:sldId id="282"/>
            <p14:sldId id="419"/>
            <p14:sldId id="281"/>
            <p14:sldId id="279"/>
            <p14:sldId id="280"/>
            <p14:sldId id="288"/>
            <p14:sldId id="413"/>
            <p14:sldId id="379"/>
            <p14:sldId id="264"/>
            <p14:sldId id="420"/>
            <p14:sldId id="26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90">
          <p15:clr>
            <a:srgbClr val="A4A3A4"/>
          </p15:clr>
        </p15:guide>
        <p15:guide id="2" pos="208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en2" initials="m" lastIdx="1" clrIdx="0">
    <p:extLst>
      <p:ext uri="{19B8F6BF-5375-455C-9EA6-DF929625EA0E}">
        <p15:presenceInfo xmlns:p15="http://schemas.microsoft.com/office/powerpoint/2012/main" userId="manen2"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6FD9"/>
    <a:srgbClr val="2B9DC5"/>
    <a:srgbClr val="FF0000"/>
    <a:srgbClr val="FF3300"/>
    <a:srgbClr val="FFFF99"/>
    <a:srgbClr val="CCFFFF"/>
    <a:srgbClr val="CCFF99"/>
    <a:srgbClr val="FF6600"/>
    <a:srgbClr val="6600CC"/>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6374" autoAdjust="0"/>
  </p:normalViewPr>
  <p:slideViewPr>
    <p:cSldViewPr snapToGrid="0">
      <p:cViewPr varScale="1">
        <p:scale>
          <a:sx n="110" d="100"/>
          <a:sy n="110" d="100"/>
        </p:scale>
        <p:origin x="642"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116" d="100"/>
          <a:sy n="116" d="100"/>
        </p:scale>
        <p:origin x="4362" y="102"/>
      </p:cViewPr>
      <p:guideLst>
        <p:guide orient="horz" pos="3090"/>
        <p:guide pos="208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hdr" sz="quarter"/>
          </p:nvPr>
        </p:nvSpPr>
        <p:spPr bwMode="auto">
          <a:xfrm>
            <a:off x="0" y="0"/>
            <a:ext cx="287020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fontAlgn="base" hangingPunct="0">
              <a:defRPr sz="1200" b="0">
                <a:solidFill>
                  <a:schemeClr val="tx1"/>
                </a:solidFill>
              </a:defRPr>
            </a:lvl1pPr>
          </a:lstStyle>
          <a:p>
            <a:pPr>
              <a:defRPr/>
            </a:pPr>
            <a:endParaRPr lang="fr-FR"/>
          </a:p>
        </p:txBody>
      </p:sp>
      <p:sp>
        <p:nvSpPr>
          <p:cNvPr id="274435" name="Rectangle 3"/>
          <p:cNvSpPr>
            <a:spLocks noGrp="1" noChangeArrowheads="1"/>
          </p:cNvSpPr>
          <p:nvPr>
            <p:ph type="dt" sz="quarter" idx="1"/>
          </p:nvPr>
        </p:nvSpPr>
        <p:spPr bwMode="auto">
          <a:xfrm>
            <a:off x="3751263" y="0"/>
            <a:ext cx="287020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base" hangingPunct="0">
              <a:defRPr sz="1200" b="0">
                <a:solidFill>
                  <a:schemeClr val="tx1"/>
                </a:solidFill>
              </a:defRPr>
            </a:lvl1pPr>
          </a:lstStyle>
          <a:p>
            <a:pPr>
              <a:defRPr/>
            </a:pPr>
            <a:endParaRPr lang="fr-FR"/>
          </a:p>
        </p:txBody>
      </p:sp>
      <p:sp>
        <p:nvSpPr>
          <p:cNvPr id="274436" name="Rectangle 4"/>
          <p:cNvSpPr>
            <a:spLocks noGrp="1" noChangeArrowheads="1"/>
          </p:cNvSpPr>
          <p:nvPr>
            <p:ph type="ftr" sz="quarter" idx="2"/>
          </p:nvPr>
        </p:nvSpPr>
        <p:spPr bwMode="auto">
          <a:xfrm>
            <a:off x="0" y="9318625"/>
            <a:ext cx="2870200" cy="4905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fontAlgn="base" hangingPunct="0">
              <a:defRPr sz="1200" b="0">
                <a:solidFill>
                  <a:schemeClr val="tx1"/>
                </a:solidFill>
              </a:defRPr>
            </a:lvl1pPr>
          </a:lstStyle>
          <a:p>
            <a:pPr>
              <a:defRPr/>
            </a:pPr>
            <a:endParaRPr lang="fr-FR"/>
          </a:p>
        </p:txBody>
      </p:sp>
      <p:sp>
        <p:nvSpPr>
          <p:cNvPr id="274437" name="Rectangle 5"/>
          <p:cNvSpPr>
            <a:spLocks noGrp="1" noChangeArrowheads="1"/>
          </p:cNvSpPr>
          <p:nvPr>
            <p:ph type="sldNum" sz="quarter" idx="3"/>
          </p:nvPr>
        </p:nvSpPr>
        <p:spPr bwMode="auto">
          <a:xfrm>
            <a:off x="3751263" y="9318625"/>
            <a:ext cx="2870200" cy="4905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fontAlgn="base" hangingPunct="0">
              <a:defRPr sz="1200" b="0">
                <a:solidFill>
                  <a:schemeClr val="tx1"/>
                </a:solidFill>
              </a:defRPr>
            </a:lvl1pPr>
          </a:lstStyle>
          <a:p>
            <a:pPr>
              <a:defRPr/>
            </a:pPr>
            <a:fld id="{F7A1627F-4720-4CBA-B86E-9E964F7BA912}" type="slidenum">
              <a:rPr lang="fr-FR"/>
              <a:pPr>
                <a:defRPr/>
              </a:pPr>
              <a:t>‹N°›</a:t>
            </a:fld>
            <a:endParaRPr lang="fr-FR"/>
          </a:p>
        </p:txBody>
      </p:sp>
    </p:spTree>
    <p:extLst>
      <p:ext uri="{BB962C8B-B14F-4D97-AF65-F5344CB8AC3E}">
        <p14:creationId xmlns:p14="http://schemas.microsoft.com/office/powerpoint/2010/main" val="573036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87020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fontAlgn="base" hangingPunct="0">
              <a:defRPr sz="1200" b="0">
                <a:solidFill>
                  <a:schemeClr val="tx1"/>
                </a:solidFill>
              </a:defRPr>
            </a:lvl1pPr>
          </a:lstStyle>
          <a:p>
            <a:pPr>
              <a:defRPr/>
            </a:pPr>
            <a:endParaRPr lang="en-US"/>
          </a:p>
        </p:txBody>
      </p:sp>
      <p:sp>
        <p:nvSpPr>
          <p:cNvPr id="4099" name="Rectangle 3"/>
          <p:cNvSpPr>
            <a:spLocks noGrp="1" noChangeArrowheads="1"/>
          </p:cNvSpPr>
          <p:nvPr>
            <p:ph type="dt" idx="1"/>
          </p:nvPr>
        </p:nvSpPr>
        <p:spPr bwMode="auto">
          <a:xfrm>
            <a:off x="3751263" y="0"/>
            <a:ext cx="287020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base" hangingPunct="0">
              <a:defRPr sz="1200" b="0">
                <a:solidFill>
                  <a:schemeClr val="tx1"/>
                </a:solidFill>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41275" y="735013"/>
            <a:ext cx="6540500" cy="367982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61988" y="4659313"/>
            <a:ext cx="5299075" cy="4416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9318625"/>
            <a:ext cx="2870200" cy="4905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fontAlgn="base" hangingPunct="0">
              <a:defRPr sz="1200" b="0">
                <a:solidFill>
                  <a:schemeClr val="tx1"/>
                </a:solidFill>
              </a:defRPr>
            </a:lvl1pPr>
          </a:lstStyle>
          <a:p>
            <a:pPr>
              <a:defRPr/>
            </a:pPr>
            <a:endParaRPr lang="en-US"/>
          </a:p>
        </p:txBody>
      </p:sp>
      <p:sp>
        <p:nvSpPr>
          <p:cNvPr id="4103" name="Rectangle 7"/>
          <p:cNvSpPr>
            <a:spLocks noGrp="1" noChangeArrowheads="1"/>
          </p:cNvSpPr>
          <p:nvPr>
            <p:ph type="sldNum" sz="quarter" idx="5"/>
          </p:nvPr>
        </p:nvSpPr>
        <p:spPr bwMode="auto">
          <a:xfrm>
            <a:off x="3751263" y="9318625"/>
            <a:ext cx="2870200" cy="4905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fontAlgn="base" hangingPunct="0">
              <a:defRPr sz="1200" b="0">
                <a:solidFill>
                  <a:schemeClr val="tx1"/>
                </a:solidFill>
              </a:defRPr>
            </a:lvl1pPr>
          </a:lstStyle>
          <a:p>
            <a:pPr>
              <a:defRPr/>
            </a:pPr>
            <a:fld id="{12E48B92-27D4-40D6-BCBE-B1A7833D59D4}" type="slidenum">
              <a:rPr lang="en-US"/>
              <a:pPr>
                <a:defRPr/>
              </a:pPr>
              <a:t>‹N°›</a:t>
            </a:fld>
            <a:endParaRPr lang="en-US"/>
          </a:p>
        </p:txBody>
      </p:sp>
    </p:spTree>
    <p:extLst>
      <p:ext uri="{BB962C8B-B14F-4D97-AF65-F5344CB8AC3E}">
        <p14:creationId xmlns:p14="http://schemas.microsoft.com/office/powerpoint/2010/main" val="27900513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Arial Unicode MS" pitchFamily="34" charset="-128"/>
        <a:cs typeface="Arial Unicode MS" pitchFamily="34" charset="-128"/>
      </a:defRPr>
    </a:lvl1pPr>
    <a:lvl2pPr marL="457200" algn="l" rtl="0" eaLnBrk="0" fontAlgn="base" hangingPunct="0">
      <a:spcBef>
        <a:spcPct val="30000"/>
      </a:spcBef>
      <a:spcAft>
        <a:spcPct val="0"/>
      </a:spcAft>
      <a:defRPr sz="1200" kern="1200">
        <a:solidFill>
          <a:schemeClr val="tx1"/>
        </a:solidFill>
        <a:latin typeface="Arial" charset="0"/>
        <a:ea typeface="Arial Unicode MS" pitchFamily="34" charset="-128"/>
        <a:cs typeface="Arial Unicode MS" pitchFamily="34" charset="-128"/>
      </a:defRPr>
    </a:lvl2pPr>
    <a:lvl3pPr marL="914400" algn="l" rtl="0" eaLnBrk="0" fontAlgn="base" hangingPunct="0">
      <a:spcBef>
        <a:spcPct val="30000"/>
      </a:spcBef>
      <a:spcAft>
        <a:spcPct val="0"/>
      </a:spcAft>
      <a:defRPr sz="1200" kern="1200">
        <a:solidFill>
          <a:schemeClr val="tx1"/>
        </a:solidFill>
        <a:latin typeface="Arial" charset="0"/>
        <a:ea typeface="Arial Unicode MS" pitchFamily="34" charset="-128"/>
        <a:cs typeface="Arial Unicode MS" pitchFamily="34" charset="-128"/>
      </a:defRPr>
    </a:lvl3pPr>
    <a:lvl4pPr marL="1371600" algn="l" rtl="0" eaLnBrk="0" fontAlgn="base" hangingPunct="0">
      <a:spcBef>
        <a:spcPct val="30000"/>
      </a:spcBef>
      <a:spcAft>
        <a:spcPct val="0"/>
      </a:spcAft>
      <a:defRPr sz="1200" kern="1200">
        <a:solidFill>
          <a:schemeClr val="tx1"/>
        </a:solidFill>
        <a:latin typeface="Arial" charset="0"/>
        <a:ea typeface="Arial Unicode MS" pitchFamily="34" charset="-128"/>
        <a:cs typeface="Arial Unicode MS" pitchFamily="34" charset="-128"/>
      </a:defRPr>
    </a:lvl4pPr>
    <a:lvl5pPr marL="1828800" algn="l" rtl="0" eaLnBrk="0" fontAlgn="base" hangingPunct="0">
      <a:spcBef>
        <a:spcPct val="30000"/>
      </a:spcBef>
      <a:spcAft>
        <a:spcPct val="0"/>
      </a:spcAft>
      <a:defRPr sz="1200" kern="1200">
        <a:solidFill>
          <a:schemeClr val="tx1"/>
        </a:solidFill>
        <a:latin typeface="Arial" charset="0"/>
        <a:ea typeface="Arial Unicode MS" pitchFamily="34" charset="-128"/>
        <a:cs typeface="Arial Unicode MS" pitchFamily="34"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Wingdings" panose="05000000000000000000" pitchFamily="2" charset="2"/>
              <a:buChar char="ü"/>
            </a:pPr>
            <a:r>
              <a:rPr lang="fr-FR" sz="900" b="0" dirty="0"/>
              <a:t>Au niveau du plan, il comporte 3 parties </a:t>
            </a:r>
          </a:p>
          <a:p>
            <a:pPr marL="342900" indent="-342900">
              <a:buFont typeface="Wingdings" panose="05000000000000000000" pitchFamily="2" charset="2"/>
              <a:buChar char="ü"/>
            </a:pPr>
            <a:endParaRPr lang="fr-FR" sz="900" b="0" dirty="0"/>
          </a:p>
          <a:p>
            <a:pPr marL="342900" indent="-342900">
              <a:buFont typeface="Wingdings" panose="05000000000000000000" pitchFamily="2" charset="2"/>
              <a:buChar char="ü"/>
            </a:pPr>
            <a:r>
              <a:rPr lang="fr-FR" sz="900" b="0" dirty="0"/>
              <a:t>La  1ere rappelle quelques étapes depuis les fédérations jusqu’ à la MI2I via le GT µélec 2019-2021</a:t>
            </a:r>
          </a:p>
          <a:p>
            <a:pPr marL="342900" indent="-342900">
              <a:buFont typeface="Wingdings" panose="05000000000000000000" pitchFamily="2" charset="2"/>
              <a:buChar char="ü"/>
            </a:pPr>
            <a:endParaRPr lang="fr-FR" sz="900" b="0" dirty="0"/>
          </a:p>
          <a:p>
            <a:pPr marL="342900" indent="-342900">
              <a:spcBef>
                <a:spcPts val="1800"/>
              </a:spcBef>
              <a:buFont typeface="Wingdings" panose="05000000000000000000" pitchFamily="2" charset="2"/>
              <a:buChar char="ü"/>
            </a:pPr>
            <a:r>
              <a:rPr lang="fr-FR" sz="900" b="0" dirty="0"/>
              <a:t>Puis nous vous présenterons  la nouvelle structuration de La Microélectronique des 2 infinis appelée «MI2I» et ces objectifs associés</a:t>
            </a:r>
          </a:p>
          <a:p>
            <a:pPr marL="342900" indent="-342900">
              <a:spcBef>
                <a:spcPts val="1800"/>
              </a:spcBef>
              <a:buFont typeface="Wingdings" panose="05000000000000000000" pitchFamily="2" charset="2"/>
              <a:buChar char="ü"/>
            </a:pPr>
            <a:endParaRPr lang="fr-FR" sz="900" b="0" dirty="0"/>
          </a:p>
          <a:p>
            <a:pPr marL="342900" marR="0" lvl="0" indent="-342900" algn="l" defTabSz="914400" rtl="0" eaLnBrk="0" fontAlgn="base" latinLnBrk="0" hangingPunct="0">
              <a:lnSpc>
                <a:spcPct val="100000"/>
              </a:lnSpc>
              <a:spcBef>
                <a:spcPts val="1800"/>
              </a:spcBef>
              <a:spcAft>
                <a:spcPct val="0"/>
              </a:spcAft>
              <a:buClrTx/>
              <a:buSzTx/>
              <a:buFont typeface="Wingdings" panose="05000000000000000000" pitchFamily="2" charset="2"/>
              <a:buChar char="ü"/>
              <a:tabLst/>
              <a:defRPr/>
            </a:pPr>
            <a:r>
              <a:rPr lang="fr-FR" sz="900" b="0" dirty="0"/>
              <a:t>Et ensuite nous développerons, Le Comité Exécutif de la MI2I  «</a:t>
            </a:r>
            <a:r>
              <a:rPr lang="fr-FR" sz="900" b="0" dirty="0" err="1"/>
              <a:t>ComEx</a:t>
            </a:r>
            <a:r>
              <a:rPr lang="fr-FR" sz="900" b="0" dirty="0"/>
              <a:t>» </a:t>
            </a:r>
          </a:p>
          <a:p>
            <a:pPr marL="342900" indent="-342900">
              <a:spcBef>
                <a:spcPts val="1800"/>
              </a:spcBef>
              <a:buFont typeface="Wingdings" panose="05000000000000000000" pitchFamily="2" charset="2"/>
              <a:buChar char="ü"/>
            </a:pPr>
            <a:endParaRPr lang="fr-FR" sz="900" b="0" dirty="0"/>
          </a:p>
          <a:p>
            <a:pPr marL="800100" lvl="1" indent="-342900">
              <a:buFont typeface="Wingdings" panose="05000000000000000000" pitchFamily="2" charset="2"/>
              <a:buChar char="Ø"/>
            </a:pPr>
            <a:r>
              <a:rPr lang="fr-FR" sz="900" b="0" dirty="0"/>
              <a:t>Avec ses Missions</a:t>
            </a:r>
          </a:p>
          <a:p>
            <a:pPr marL="800100" lvl="1" indent="-342900">
              <a:buFont typeface="Wingdings" panose="05000000000000000000" pitchFamily="2" charset="2"/>
              <a:buChar char="Ø"/>
            </a:pPr>
            <a:r>
              <a:rPr lang="fr-FR" sz="900" b="0" dirty="0"/>
              <a:t>Et sa Structuration autour de  5 </a:t>
            </a:r>
            <a:r>
              <a:rPr lang="fr-FR" sz="900" b="0" dirty="0" err="1"/>
              <a:t>WorkPackages</a:t>
            </a:r>
            <a:r>
              <a:rPr lang="fr-FR" sz="900" b="0" dirty="0"/>
              <a:t> traitant </a:t>
            </a:r>
          </a:p>
          <a:p>
            <a:pPr marL="1257300" lvl="2" indent="-342900">
              <a:buFont typeface="Courier New" panose="02070309020205020404" pitchFamily="49" charset="0"/>
              <a:buChar char="o"/>
            </a:pPr>
            <a:r>
              <a:rPr lang="fr-FR" sz="900" b="0" dirty="0"/>
              <a:t>Roadmap Technologique   </a:t>
            </a:r>
          </a:p>
          <a:p>
            <a:pPr marL="1257300" lvl="2" indent="-342900">
              <a:buFont typeface="Courier New" panose="02070309020205020404" pitchFamily="49" charset="0"/>
              <a:buChar char="o"/>
            </a:pPr>
            <a:r>
              <a:rPr lang="fr-FR" sz="900" b="0" dirty="0"/>
              <a:t>Enseignement et Formation</a:t>
            </a:r>
          </a:p>
          <a:p>
            <a:pPr marL="1257300" lvl="2" indent="-342900">
              <a:buFont typeface="Courier New" panose="02070309020205020404" pitchFamily="49" charset="0"/>
              <a:buChar char="o"/>
            </a:pPr>
            <a:r>
              <a:rPr lang="fr-FR" sz="900" b="0" dirty="0"/>
              <a:t>Outils CAO matériels et logiciels</a:t>
            </a:r>
          </a:p>
          <a:p>
            <a:pPr marL="1257300" lvl="2" indent="-342900">
              <a:buFont typeface="Courier New" panose="02070309020205020404" pitchFamily="49" charset="0"/>
              <a:buChar char="o"/>
            </a:pPr>
            <a:r>
              <a:rPr lang="fr-FR" sz="900" b="0" dirty="0"/>
              <a:t>Valorisation </a:t>
            </a:r>
          </a:p>
          <a:p>
            <a:pPr marL="1257300" lvl="2" indent="-342900">
              <a:buFont typeface="Courier New" panose="02070309020205020404" pitchFamily="49" charset="0"/>
              <a:buChar char="o"/>
            </a:pPr>
            <a:r>
              <a:rPr lang="fr-FR" sz="900" b="0" dirty="0"/>
              <a:t>Travail collaboratif</a:t>
            </a:r>
          </a:p>
          <a:p>
            <a:pPr marL="342900" indent="-342900">
              <a:spcBef>
                <a:spcPts val="1800"/>
              </a:spcBef>
              <a:buFont typeface="Wingdings" panose="05000000000000000000" pitchFamily="2" charset="2"/>
              <a:buChar char="ü"/>
            </a:pPr>
            <a:r>
              <a:rPr lang="fr-FR" sz="900" b="0" dirty="0"/>
              <a:t>Er pour finir , notre conclusion </a:t>
            </a:r>
            <a:endParaRPr lang="fr-FR" dirty="0"/>
          </a:p>
        </p:txBody>
      </p:sp>
      <p:sp>
        <p:nvSpPr>
          <p:cNvPr id="4" name="Espace réservé du numéro de diapositive 3"/>
          <p:cNvSpPr>
            <a:spLocks noGrp="1"/>
          </p:cNvSpPr>
          <p:nvPr>
            <p:ph type="sldNum" sz="quarter" idx="5"/>
          </p:nvPr>
        </p:nvSpPr>
        <p:spPr/>
        <p:txBody>
          <a:bodyPr/>
          <a:lstStyle/>
          <a:p>
            <a:pPr>
              <a:defRPr/>
            </a:pPr>
            <a:fld id="{12E48B92-27D4-40D6-BCBE-B1A7833D59D4}" type="slidenum">
              <a:rPr lang="en-US" smtClean="0"/>
              <a:pPr>
                <a:defRPr/>
              </a:pPr>
              <a:t>2</a:t>
            </a:fld>
            <a:endParaRPr lang="en-US"/>
          </a:p>
        </p:txBody>
      </p:sp>
    </p:spTree>
    <p:extLst>
      <p:ext uri="{BB962C8B-B14F-4D97-AF65-F5344CB8AC3E}">
        <p14:creationId xmlns:p14="http://schemas.microsoft.com/office/powerpoint/2010/main" val="2919303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Wingdings" panose="05000000000000000000" pitchFamily="2" charset="2"/>
              <a:buChar char="ü"/>
            </a:pPr>
            <a:r>
              <a:rPr lang="fr-FR" sz="900" b="0" dirty="0"/>
              <a:t>Au niveau du plan, il comporte 3 parties </a:t>
            </a:r>
          </a:p>
          <a:p>
            <a:pPr marL="342900" indent="-342900">
              <a:buFont typeface="Wingdings" panose="05000000000000000000" pitchFamily="2" charset="2"/>
              <a:buChar char="ü"/>
            </a:pPr>
            <a:endParaRPr lang="fr-FR" sz="900" b="0" dirty="0"/>
          </a:p>
          <a:p>
            <a:pPr marL="342900" indent="-342900">
              <a:buFont typeface="Wingdings" panose="05000000000000000000" pitchFamily="2" charset="2"/>
              <a:buChar char="ü"/>
            </a:pPr>
            <a:r>
              <a:rPr lang="fr-FR" sz="900" b="0" dirty="0"/>
              <a:t>La  1ere rappelle quelques étapes depuis les fédérations jusqu’ à la MI2I via le GT µélec 2019-2021</a:t>
            </a:r>
          </a:p>
          <a:p>
            <a:pPr marL="342900" indent="-342900">
              <a:buFont typeface="Wingdings" panose="05000000000000000000" pitchFamily="2" charset="2"/>
              <a:buChar char="ü"/>
            </a:pPr>
            <a:endParaRPr lang="fr-FR" sz="900" b="0" dirty="0"/>
          </a:p>
          <a:p>
            <a:pPr marL="342900" indent="-342900">
              <a:spcBef>
                <a:spcPts val="1800"/>
              </a:spcBef>
              <a:buFont typeface="Wingdings" panose="05000000000000000000" pitchFamily="2" charset="2"/>
              <a:buChar char="ü"/>
            </a:pPr>
            <a:r>
              <a:rPr lang="fr-FR" sz="900" b="0" dirty="0"/>
              <a:t>Puis nous vous présenterons  la nouvelle structuration de La Microélectronique des 2 infinis appelée «MI2I» et ces objectifs associés</a:t>
            </a:r>
          </a:p>
          <a:p>
            <a:pPr marL="342900" indent="-342900">
              <a:spcBef>
                <a:spcPts val="1800"/>
              </a:spcBef>
              <a:buFont typeface="Wingdings" panose="05000000000000000000" pitchFamily="2" charset="2"/>
              <a:buChar char="ü"/>
            </a:pPr>
            <a:endParaRPr lang="fr-FR" sz="900" b="0" dirty="0"/>
          </a:p>
          <a:p>
            <a:pPr marL="342900" marR="0" lvl="0" indent="-342900" algn="l" defTabSz="914400" rtl="0" eaLnBrk="0" fontAlgn="base" latinLnBrk="0" hangingPunct="0">
              <a:lnSpc>
                <a:spcPct val="100000"/>
              </a:lnSpc>
              <a:spcBef>
                <a:spcPts val="1800"/>
              </a:spcBef>
              <a:spcAft>
                <a:spcPct val="0"/>
              </a:spcAft>
              <a:buClrTx/>
              <a:buSzTx/>
              <a:buFont typeface="Wingdings" panose="05000000000000000000" pitchFamily="2" charset="2"/>
              <a:buChar char="ü"/>
              <a:tabLst/>
              <a:defRPr/>
            </a:pPr>
            <a:r>
              <a:rPr lang="fr-FR" sz="900" b="0" dirty="0"/>
              <a:t>Et ensuite nous développerons, Le Comité Exécutif de la MI2I  «</a:t>
            </a:r>
            <a:r>
              <a:rPr lang="fr-FR" sz="900" b="0" dirty="0" err="1"/>
              <a:t>ComEx</a:t>
            </a:r>
            <a:r>
              <a:rPr lang="fr-FR" sz="900" b="0" dirty="0"/>
              <a:t>» </a:t>
            </a:r>
          </a:p>
          <a:p>
            <a:pPr marL="342900" indent="-342900">
              <a:spcBef>
                <a:spcPts val="1800"/>
              </a:spcBef>
              <a:buFont typeface="Wingdings" panose="05000000000000000000" pitchFamily="2" charset="2"/>
              <a:buChar char="ü"/>
            </a:pPr>
            <a:endParaRPr lang="fr-FR" sz="900" b="0" dirty="0"/>
          </a:p>
          <a:p>
            <a:pPr marL="800100" lvl="1" indent="-342900">
              <a:buFont typeface="Wingdings" panose="05000000000000000000" pitchFamily="2" charset="2"/>
              <a:buChar char="Ø"/>
            </a:pPr>
            <a:r>
              <a:rPr lang="fr-FR" sz="900" b="0" dirty="0"/>
              <a:t>Avec ses Missions</a:t>
            </a:r>
          </a:p>
          <a:p>
            <a:pPr marL="800100" lvl="1" indent="-342900">
              <a:buFont typeface="Wingdings" panose="05000000000000000000" pitchFamily="2" charset="2"/>
              <a:buChar char="Ø"/>
            </a:pPr>
            <a:r>
              <a:rPr lang="fr-FR" sz="900" b="0" dirty="0"/>
              <a:t>Et sa Structuration autour de  5 </a:t>
            </a:r>
            <a:r>
              <a:rPr lang="fr-FR" sz="900" b="0" dirty="0" err="1"/>
              <a:t>WorkPackages</a:t>
            </a:r>
            <a:r>
              <a:rPr lang="fr-FR" sz="900" b="0" dirty="0"/>
              <a:t> traitant </a:t>
            </a:r>
          </a:p>
          <a:p>
            <a:pPr marL="1257300" lvl="2" indent="-342900">
              <a:buFont typeface="Courier New" panose="02070309020205020404" pitchFamily="49" charset="0"/>
              <a:buChar char="o"/>
            </a:pPr>
            <a:r>
              <a:rPr lang="fr-FR" sz="900" b="0" dirty="0"/>
              <a:t>Roadmap Technologique   </a:t>
            </a:r>
          </a:p>
          <a:p>
            <a:pPr marL="1257300" lvl="2" indent="-342900">
              <a:buFont typeface="Courier New" panose="02070309020205020404" pitchFamily="49" charset="0"/>
              <a:buChar char="o"/>
            </a:pPr>
            <a:r>
              <a:rPr lang="fr-FR" sz="900" b="0" dirty="0"/>
              <a:t>Enseignement et Formation</a:t>
            </a:r>
          </a:p>
          <a:p>
            <a:pPr marL="1257300" lvl="2" indent="-342900">
              <a:buFont typeface="Courier New" panose="02070309020205020404" pitchFamily="49" charset="0"/>
              <a:buChar char="o"/>
            </a:pPr>
            <a:r>
              <a:rPr lang="fr-FR" sz="900" b="0" dirty="0"/>
              <a:t>Outils CAO matériels et logiciels</a:t>
            </a:r>
          </a:p>
          <a:p>
            <a:pPr marL="1257300" lvl="2" indent="-342900">
              <a:buFont typeface="Courier New" panose="02070309020205020404" pitchFamily="49" charset="0"/>
              <a:buChar char="o"/>
            </a:pPr>
            <a:r>
              <a:rPr lang="fr-FR" sz="900" b="0" dirty="0"/>
              <a:t>Valorisation </a:t>
            </a:r>
          </a:p>
          <a:p>
            <a:pPr marL="1257300" lvl="2" indent="-342900">
              <a:buFont typeface="Courier New" panose="02070309020205020404" pitchFamily="49" charset="0"/>
              <a:buChar char="o"/>
            </a:pPr>
            <a:r>
              <a:rPr lang="fr-FR" sz="900" b="0" dirty="0"/>
              <a:t>Travail collaboratif</a:t>
            </a:r>
          </a:p>
          <a:p>
            <a:pPr marL="342900" indent="-342900">
              <a:spcBef>
                <a:spcPts val="1800"/>
              </a:spcBef>
              <a:buFont typeface="Wingdings" panose="05000000000000000000" pitchFamily="2" charset="2"/>
              <a:buChar char="ü"/>
            </a:pPr>
            <a:r>
              <a:rPr lang="fr-FR" sz="900" b="0" dirty="0"/>
              <a:t>Er pour finir , notre conclusion </a:t>
            </a:r>
            <a:endParaRPr lang="fr-FR" dirty="0"/>
          </a:p>
        </p:txBody>
      </p:sp>
      <p:sp>
        <p:nvSpPr>
          <p:cNvPr id="4" name="Espace réservé du numéro de diapositive 3"/>
          <p:cNvSpPr>
            <a:spLocks noGrp="1"/>
          </p:cNvSpPr>
          <p:nvPr>
            <p:ph type="sldNum" sz="quarter" idx="5"/>
          </p:nvPr>
        </p:nvSpPr>
        <p:spPr/>
        <p:txBody>
          <a:bodyPr/>
          <a:lstStyle/>
          <a:p>
            <a:pPr>
              <a:defRPr/>
            </a:pPr>
            <a:fld id="{12E48B92-27D4-40D6-BCBE-B1A7833D59D4}" type="slidenum">
              <a:rPr lang="en-US" smtClean="0"/>
              <a:pPr>
                <a:defRPr/>
              </a:pPr>
              <a:t>18</a:t>
            </a:fld>
            <a:endParaRPr lang="en-US"/>
          </a:p>
        </p:txBody>
      </p:sp>
    </p:spTree>
    <p:extLst>
      <p:ext uri="{BB962C8B-B14F-4D97-AF65-F5344CB8AC3E}">
        <p14:creationId xmlns:p14="http://schemas.microsoft.com/office/powerpoint/2010/main" val="3834868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Wingdings" panose="05000000000000000000" pitchFamily="2" charset="2"/>
              <a:buChar char="ü"/>
            </a:pPr>
            <a:r>
              <a:rPr lang="fr-FR" sz="900" b="0" dirty="0"/>
              <a:t>Au niveau du plan, il comporte 3 parties </a:t>
            </a:r>
          </a:p>
          <a:p>
            <a:pPr marL="342900" indent="-342900">
              <a:buFont typeface="Wingdings" panose="05000000000000000000" pitchFamily="2" charset="2"/>
              <a:buChar char="ü"/>
            </a:pPr>
            <a:endParaRPr lang="fr-FR" sz="900" b="0" dirty="0"/>
          </a:p>
          <a:p>
            <a:pPr marL="342900" indent="-342900">
              <a:buFont typeface="Wingdings" panose="05000000000000000000" pitchFamily="2" charset="2"/>
              <a:buChar char="ü"/>
            </a:pPr>
            <a:r>
              <a:rPr lang="fr-FR" sz="900" b="0" dirty="0"/>
              <a:t>La  1ere rappelle quelques étapes depuis les fédérations jusqu’ à la MI2I via le GT µélec 2019-2021</a:t>
            </a:r>
          </a:p>
          <a:p>
            <a:pPr marL="342900" indent="-342900">
              <a:buFont typeface="Wingdings" panose="05000000000000000000" pitchFamily="2" charset="2"/>
              <a:buChar char="ü"/>
            </a:pPr>
            <a:endParaRPr lang="fr-FR" sz="900" b="0" dirty="0"/>
          </a:p>
          <a:p>
            <a:pPr marL="342900" indent="-342900">
              <a:spcBef>
                <a:spcPts val="1800"/>
              </a:spcBef>
              <a:buFont typeface="Wingdings" panose="05000000000000000000" pitchFamily="2" charset="2"/>
              <a:buChar char="ü"/>
            </a:pPr>
            <a:r>
              <a:rPr lang="fr-FR" sz="900" b="0" dirty="0"/>
              <a:t>Puis nous vous présenterons  la nouvelle structuration de La Microélectronique des 2 infinis appelée «MI2I» et ces objectifs associés</a:t>
            </a:r>
          </a:p>
          <a:p>
            <a:pPr marL="342900" indent="-342900">
              <a:spcBef>
                <a:spcPts val="1800"/>
              </a:spcBef>
              <a:buFont typeface="Wingdings" panose="05000000000000000000" pitchFamily="2" charset="2"/>
              <a:buChar char="ü"/>
            </a:pPr>
            <a:endParaRPr lang="fr-FR" sz="900" b="0" dirty="0"/>
          </a:p>
          <a:p>
            <a:pPr marL="342900" marR="0" lvl="0" indent="-342900" algn="l" defTabSz="914400" rtl="0" eaLnBrk="0" fontAlgn="base" latinLnBrk="0" hangingPunct="0">
              <a:lnSpc>
                <a:spcPct val="100000"/>
              </a:lnSpc>
              <a:spcBef>
                <a:spcPts val="1800"/>
              </a:spcBef>
              <a:spcAft>
                <a:spcPct val="0"/>
              </a:spcAft>
              <a:buClrTx/>
              <a:buSzTx/>
              <a:buFont typeface="Wingdings" panose="05000000000000000000" pitchFamily="2" charset="2"/>
              <a:buChar char="ü"/>
              <a:tabLst/>
              <a:defRPr/>
            </a:pPr>
            <a:r>
              <a:rPr lang="fr-FR" sz="900" b="0" dirty="0"/>
              <a:t>Et ensuite nous développerons, Le Comité Exécutif de la MI2I  «</a:t>
            </a:r>
            <a:r>
              <a:rPr lang="fr-FR" sz="900" b="0" dirty="0" err="1"/>
              <a:t>ComEx</a:t>
            </a:r>
            <a:r>
              <a:rPr lang="fr-FR" sz="900" b="0" dirty="0"/>
              <a:t>» </a:t>
            </a:r>
          </a:p>
          <a:p>
            <a:pPr marL="342900" indent="-342900">
              <a:spcBef>
                <a:spcPts val="1800"/>
              </a:spcBef>
              <a:buFont typeface="Wingdings" panose="05000000000000000000" pitchFamily="2" charset="2"/>
              <a:buChar char="ü"/>
            </a:pPr>
            <a:endParaRPr lang="fr-FR" sz="900" b="0" dirty="0"/>
          </a:p>
          <a:p>
            <a:pPr marL="800100" lvl="1" indent="-342900">
              <a:buFont typeface="Wingdings" panose="05000000000000000000" pitchFamily="2" charset="2"/>
              <a:buChar char="Ø"/>
            </a:pPr>
            <a:r>
              <a:rPr lang="fr-FR" sz="900" b="0" dirty="0"/>
              <a:t>Avec ses Missions</a:t>
            </a:r>
          </a:p>
          <a:p>
            <a:pPr marL="800100" lvl="1" indent="-342900">
              <a:buFont typeface="Wingdings" panose="05000000000000000000" pitchFamily="2" charset="2"/>
              <a:buChar char="Ø"/>
            </a:pPr>
            <a:r>
              <a:rPr lang="fr-FR" sz="900" b="0" dirty="0"/>
              <a:t>Et sa Structuration autour de  5 </a:t>
            </a:r>
            <a:r>
              <a:rPr lang="fr-FR" sz="900" b="0" dirty="0" err="1"/>
              <a:t>WorkPackages</a:t>
            </a:r>
            <a:r>
              <a:rPr lang="fr-FR" sz="900" b="0" dirty="0"/>
              <a:t> traitant </a:t>
            </a:r>
          </a:p>
          <a:p>
            <a:pPr marL="1257300" lvl="2" indent="-342900">
              <a:buFont typeface="Courier New" panose="02070309020205020404" pitchFamily="49" charset="0"/>
              <a:buChar char="o"/>
            </a:pPr>
            <a:r>
              <a:rPr lang="fr-FR" sz="900" b="0" dirty="0"/>
              <a:t>Roadmap Technologique   </a:t>
            </a:r>
          </a:p>
          <a:p>
            <a:pPr marL="1257300" lvl="2" indent="-342900">
              <a:buFont typeface="Courier New" panose="02070309020205020404" pitchFamily="49" charset="0"/>
              <a:buChar char="o"/>
            </a:pPr>
            <a:r>
              <a:rPr lang="fr-FR" sz="900" b="0" dirty="0"/>
              <a:t>Enseignement et Formation</a:t>
            </a:r>
          </a:p>
          <a:p>
            <a:pPr marL="1257300" lvl="2" indent="-342900">
              <a:buFont typeface="Courier New" panose="02070309020205020404" pitchFamily="49" charset="0"/>
              <a:buChar char="o"/>
            </a:pPr>
            <a:r>
              <a:rPr lang="fr-FR" sz="900" b="0" dirty="0"/>
              <a:t>Outils CAO matériels et logiciels</a:t>
            </a:r>
          </a:p>
          <a:p>
            <a:pPr marL="1257300" lvl="2" indent="-342900">
              <a:buFont typeface="Courier New" panose="02070309020205020404" pitchFamily="49" charset="0"/>
              <a:buChar char="o"/>
            </a:pPr>
            <a:r>
              <a:rPr lang="fr-FR" sz="900" b="0" dirty="0"/>
              <a:t>Valorisation </a:t>
            </a:r>
          </a:p>
          <a:p>
            <a:pPr marL="1257300" lvl="2" indent="-342900">
              <a:buFont typeface="Courier New" panose="02070309020205020404" pitchFamily="49" charset="0"/>
              <a:buChar char="o"/>
            </a:pPr>
            <a:r>
              <a:rPr lang="fr-FR" sz="900" b="0" dirty="0"/>
              <a:t>Travail collaboratif</a:t>
            </a:r>
          </a:p>
          <a:p>
            <a:pPr marL="342900" indent="-342900">
              <a:spcBef>
                <a:spcPts val="1800"/>
              </a:spcBef>
              <a:buFont typeface="Wingdings" panose="05000000000000000000" pitchFamily="2" charset="2"/>
              <a:buChar char="ü"/>
            </a:pPr>
            <a:r>
              <a:rPr lang="fr-FR" sz="900" b="0" dirty="0"/>
              <a:t>Er pour finir , notre conclusion </a:t>
            </a:r>
            <a:endParaRPr lang="fr-FR" dirty="0"/>
          </a:p>
        </p:txBody>
      </p:sp>
      <p:sp>
        <p:nvSpPr>
          <p:cNvPr id="4" name="Espace réservé du numéro de diapositive 3"/>
          <p:cNvSpPr>
            <a:spLocks noGrp="1"/>
          </p:cNvSpPr>
          <p:nvPr>
            <p:ph type="sldNum" sz="quarter" idx="5"/>
          </p:nvPr>
        </p:nvSpPr>
        <p:spPr/>
        <p:txBody>
          <a:bodyPr/>
          <a:lstStyle/>
          <a:p>
            <a:pPr>
              <a:defRPr/>
            </a:pPr>
            <a:fld id="{12E48B92-27D4-40D6-BCBE-B1A7833D59D4}" type="slidenum">
              <a:rPr lang="en-US" smtClean="0"/>
              <a:pPr>
                <a:defRPr/>
              </a:pPr>
              <a:t>19</a:t>
            </a:fld>
            <a:endParaRPr lang="en-US"/>
          </a:p>
        </p:txBody>
      </p:sp>
    </p:spTree>
    <p:extLst>
      <p:ext uri="{BB962C8B-B14F-4D97-AF65-F5344CB8AC3E}">
        <p14:creationId xmlns:p14="http://schemas.microsoft.com/office/powerpoint/2010/main" val="628536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Wingdings" panose="05000000000000000000" pitchFamily="2" charset="2"/>
              <a:buChar char="ü"/>
            </a:pPr>
            <a:r>
              <a:rPr lang="fr-FR" sz="900" b="0" dirty="0"/>
              <a:t>Au niveau du plan, il comporte 3 parties </a:t>
            </a:r>
          </a:p>
          <a:p>
            <a:pPr marL="342900" indent="-342900">
              <a:buFont typeface="Wingdings" panose="05000000000000000000" pitchFamily="2" charset="2"/>
              <a:buChar char="ü"/>
            </a:pPr>
            <a:endParaRPr lang="fr-FR" sz="900" b="0" dirty="0"/>
          </a:p>
          <a:p>
            <a:pPr marL="342900" indent="-342900">
              <a:buFont typeface="Wingdings" panose="05000000000000000000" pitchFamily="2" charset="2"/>
              <a:buChar char="ü"/>
            </a:pPr>
            <a:r>
              <a:rPr lang="fr-FR" sz="900" b="0" dirty="0"/>
              <a:t>La  1ere rappelle quelques étapes depuis les fédérations jusqu’ à la MI2I via le GT µélec 2019-2021</a:t>
            </a:r>
          </a:p>
          <a:p>
            <a:pPr marL="342900" indent="-342900">
              <a:buFont typeface="Wingdings" panose="05000000000000000000" pitchFamily="2" charset="2"/>
              <a:buChar char="ü"/>
            </a:pPr>
            <a:endParaRPr lang="fr-FR" sz="900" b="0" dirty="0"/>
          </a:p>
          <a:p>
            <a:pPr marL="342900" indent="-342900">
              <a:spcBef>
                <a:spcPts val="1800"/>
              </a:spcBef>
              <a:buFont typeface="Wingdings" panose="05000000000000000000" pitchFamily="2" charset="2"/>
              <a:buChar char="ü"/>
            </a:pPr>
            <a:r>
              <a:rPr lang="fr-FR" sz="900" b="0" dirty="0"/>
              <a:t>Puis nous vous présenterons  la nouvelle structuration de La Microélectronique des 2 infinis appelée «MI2I» et ces objectifs associés</a:t>
            </a:r>
          </a:p>
          <a:p>
            <a:pPr marL="342900" indent="-342900">
              <a:spcBef>
                <a:spcPts val="1800"/>
              </a:spcBef>
              <a:buFont typeface="Wingdings" panose="05000000000000000000" pitchFamily="2" charset="2"/>
              <a:buChar char="ü"/>
            </a:pPr>
            <a:endParaRPr lang="fr-FR" sz="900" b="0" dirty="0"/>
          </a:p>
          <a:p>
            <a:pPr marL="342900" marR="0" lvl="0" indent="-342900" algn="l" defTabSz="914400" rtl="0" eaLnBrk="0" fontAlgn="base" latinLnBrk="0" hangingPunct="0">
              <a:lnSpc>
                <a:spcPct val="100000"/>
              </a:lnSpc>
              <a:spcBef>
                <a:spcPts val="1800"/>
              </a:spcBef>
              <a:spcAft>
                <a:spcPct val="0"/>
              </a:spcAft>
              <a:buClrTx/>
              <a:buSzTx/>
              <a:buFont typeface="Wingdings" panose="05000000000000000000" pitchFamily="2" charset="2"/>
              <a:buChar char="ü"/>
              <a:tabLst/>
              <a:defRPr/>
            </a:pPr>
            <a:r>
              <a:rPr lang="fr-FR" sz="900" b="0" dirty="0"/>
              <a:t>Et ensuite nous développerons, Le Comité Exécutif de la MI2I  «</a:t>
            </a:r>
            <a:r>
              <a:rPr lang="fr-FR" sz="900" b="0" dirty="0" err="1"/>
              <a:t>ComEx</a:t>
            </a:r>
            <a:r>
              <a:rPr lang="fr-FR" sz="900" b="0" dirty="0"/>
              <a:t>» </a:t>
            </a:r>
          </a:p>
          <a:p>
            <a:pPr marL="342900" indent="-342900">
              <a:spcBef>
                <a:spcPts val="1800"/>
              </a:spcBef>
              <a:buFont typeface="Wingdings" panose="05000000000000000000" pitchFamily="2" charset="2"/>
              <a:buChar char="ü"/>
            </a:pPr>
            <a:endParaRPr lang="fr-FR" sz="900" b="0" dirty="0"/>
          </a:p>
          <a:p>
            <a:pPr marL="800100" lvl="1" indent="-342900">
              <a:buFont typeface="Wingdings" panose="05000000000000000000" pitchFamily="2" charset="2"/>
              <a:buChar char="Ø"/>
            </a:pPr>
            <a:r>
              <a:rPr lang="fr-FR" sz="900" b="0" dirty="0"/>
              <a:t>Avec ses Missions</a:t>
            </a:r>
          </a:p>
          <a:p>
            <a:pPr marL="800100" lvl="1" indent="-342900">
              <a:buFont typeface="Wingdings" panose="05000000000000000000" pitchFamily="2" charset="2"/>
              <a:buChar char="Ø"/>
            </a:pPr>
            <a:r>
              <a:rPr lang="fr-FR" sz="900" b="0" dirty="0"/>
              <a:t>Et sa Structuration autour de  5 </a:t>
            </a:r>
            <a:r>
              <a:rPr lang="fr-FR" sz="900" b="0" dirty="0" err="1"/>
              <a:t>WorkPackages</a:t>
            </a:r>
            <a:r>
              <a:rPr lang="fr-FR" sz="900" b="0" dirty="0"/>
              <a:t> traitant </a:t>
            </a:r>
          </a:p>
          <a:p>
            <a:pPr marL="1257300" lvl="2" indent="-342900">
              <a:buFont typeface="Courier New" panose="02070309020205020404" pitchFamily="49" charset="0"/>
              <a:buChar char="o"/>
            </a:pPr>
            <a:r>
              <a:rPr lang="fr-FR" sz="900" b="0" dirty="0"/>
              <a:t>Roadmap Technologique   </a:t>
            </a:r>
          </a:p>
          <a:p>
            <a:pPr marL="1257300" lvl="2" indent="-342900">
              <a:buFont typeface="Courier New" panose="02070309020205020404" pitchFamily="49" charset="0"/>
              <a:buChar char="o"/>
            </a:pPr>
            <a:r>
              <a:rPr lang="fr-FR" sz="900" b="0" dirty="0"/>
              <a:t>Enseignement et Formation</a:t>
            </a:r>
          </a:p>
          <a:p>
            <a:pPr marL="1257300" lvl="2" indent="-342900">
              <a:buFont typeface="Courier New" panose="02070309020205020404" pitchFamily="49" charset="0"/>
              <a:buChar char="o"/>
            </a:pPr>
            <a:r>
              <a:rPr lang="fr-FR" sz="900" b="0" dirty="0"/>
              <a:t>Outils CAO matériels et logiciels</a:t>
            </a:r>
          </a:p>
          <a:p>
            <a:pPr marL="1257300" lvl="2" indent="-342900">
              <a:buFont typeface="Courier New" panose="02070309020205020404" pitchFamily="49" charset="0"/>
              <a:buChar char="o"/>
            </a:pPr>
            <a:r>
              <a:rPr lang="fr-FR" sz="900" b="0" dirty="0"/>
              <a:t>Valorisation </a:t>
            </a:r>
          </a:p>
          <a:p>
            <a:pPr marL="1257300" lvl="2" indent="-342900">
              <a:buFont typeface="Courier New" panose="02070309020205020404" pitchFamily="49" charset="0"/>
              <a:buChar char="o"/>
            </a:pPr>
            <a:r>
              <a:rPr lang="fr-FR" sz="900" b="0" dirty="0"/>
              <a:t>Travail collaboratif</a:t>
            </a:r>
          </a:p>
          <a:p>
            <a:pPr marL="342900" indent="-342900">
              <a:spcBef>
                <a:spcPts val="1800"/>
              </a:spcBef>
              <a:buFont typeface="Wingdings" panose="05000000000000000000" pitchFamily="2" charset="2"/>
              <a:buChar char="ü"/>
            </a:pPr>
            <a:r>
              <a:rPr lang="fr-FR" sz="900" b="0" dirty="0"/>
              <a:t>Er pour finir , notre conclusion </a:t>
            </a:r>
            <a:endParaRPr lang="fr-FR" dirty="0"/>
          </a:p>
        </p:txBody>
      </p:sp>
      <p:sp>
        <p:nvSpPr>
          <p:cNvPr id="4" name="Espace réservé du numéro de diapositive 3"/>
          <p:cNvSpPr>
            <a:spLocks noGrp="1"/>
          </p:cNvSpPr>
          <p:nvPr>
            <p:ph type="sldNum" sz="quarter" idx="5"/>
          </p:nvPr>
        </p:nvSpPr>
        <p:spPr/>
        <p:txBody>
          <a:bodyPr/>
          <a:lstStyle/>
          <a:p>
            <a:pPr>
              <a:defRPr/>
            </a:pPr>
            <a:fld id="{12E48B92-27D4-40D6-BCBE-B1A7833D59D4}" type="slidenum">
              <a:rPr lang="en-US" smtClean="0"/>
              <a:pPr>
                <a:defRPr/>
              </a:pPr>
              <a:t>21</a:t>
            </a:fld>
            <a:endParaRPr lang="en-US"/>
          </a:p>
        </p:txBody>
      </p:sp>
    </p:spTree>
    <p:extLst>
      <p:ext uri="{BB962C8B-B14F-4D97-AF65-F5344CB8AC3E}">
        <p14:creationId xmlns:p14="http://schemas.microsoft.com/office/powerpoint/2010/main" val="1439187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pied de page 3"/>
          <p:cNvSpPr>
            <a:spLocks noGrp="1"/>
          </p:cNvSpPr>
          <p:nvPr>
            <p:ph type="ftr" sz="quarter" idx="10"/>
          </p:nvPr>
        </p:nvSpPr>
        <p:spPr/>
        <p:txBody>
          <a:bodyPr/>
          <a:lstStyle/>
          <a:p>
            <a:pPr>
              <a:defRPr/>
            </a:pPr>
            <a:endParaRPr lang="en-US"/>
          </a:p>
        </p:txBody>
      </p:sp>
      <p:sp>
        <p:nvSpPr>
          <p:cNvPr id="5" name="Espace réservé du numéro de diapositive 4"/>
          <p:cNvSpPr>
            <a:spLocks noGrp="1"/>
          </p:cNvSpPr>
          <p:nvPr>
            <p:ph type="sldNum" sz="quarter" idx="11"/>
          </p:nvPr>
        </p:nvSpPr>
        <p:spPr/>
        <p:txBody>
          <a:bodyPr/>
          <a:lstStyle/>
          <a:p>
            <a:pPr>
              <a:defRPr/>
            </a:pPr>
            <a:fld id="{12E48B92-27D4-40D6-BCBE-B1A7833D59D4}" type="slidenum">
              <a:rPr lang="en-US" smtClean="0"/>
              <a:pPr>
                <a:defRPr/>
              </a:pPr>
              <a:t>23</a:t>
            </a:fld>
            <a:endParaRPr lang="en-US"/>
          </a:p>
        </p:txBody>
      </p:sp>
    </p:spTree>
    <p:extLst>
      <p:ext uri="{BB962C8B-B14F-4D97-AF65-F5344CB8AC3E}">
        <p14:creationId xmlns:p14="http://schemas.microsoft.com/office/powerpoint/2010/main" val="3000701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pied de page 3"/>
          <p:cNvSpPr>
            <a:spLocks noGrp="1"/>
          </p:cNvSpPr>
          <p:nvPr>
            <p:ph type="ftr" sz="quarter" idx="10"/>
          </p:nvPr>
        </p:nvSpPr>
        <p:spPr/>
        <p:txBody>
          <a:bodyPr/>
          <a:lstStyle/>
          <a:p>
            <a:pPr>
              <a:defRPr/>
            </a:pPr>
            <a:endParaRPr lang="en-US"/>
          </a:p>
        </p:txBody>
      </p:sp>
      <p:sp>
        <p:nvSpPr>
          <p:cNvPr id="5" name="Espace réservé du numéro de diapositive 4"/>
          <p:cNvSpPr>
            <a:spLocks noGrp="1"/>
          </p:cNvSpPr>
          <p:nvPr>
            <p:ph type="sldNum" sz="quarter" idx="11"/>
          </p:nvPr>
        </p:nvSpPr>
        <p:spPr/>
        <p:txBody>
          <a:bodyPr/>
          <a:lstStyle/>
          <a:p>
            <a:pPr>
              <a:defRPr/>
            </a:pPr>
            <a:fld id="{12E48B92-27D4-40D6-BCBE-B1A7833D59D4}" type="slidenum">
              <a:rPr lang="en-US" smtClean="0"/>
              <a:pPr>
                <a:defRPr/>
              </a:pPr>
              <a:t>24</a:t>
            </a:fld>
            <a:endParaRPr lang="en-US"/>
          </a:p>
        </p:txBody>
      </p:sp>
    </p:spTree>
    <p:extLst>
      <p:ext uri="{BB962C8B-B14F-4D97-AF65-F5344CB8AC3E}">
        <p14:creationId xmlns:p14="http://schemas.microsoft.com/office/powerpoint/2010/main" val="432819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pied de page 3"/>
          <p:cNvSpPr>
            <a:spLocks noGrp="1"/>
          </p:cNvSpPr>
          <p:nvPr>
            <p:ph type="ftr" sz="quarter" idx="10"/>
          </p:nvPr>
        </p:nvSpPr>
        <p:spPr/>
        <p:txBody>
          <a:bodyPr/>
          <a:lstStyle/>
          <a:p>
            <a:pPr>
              <a:defRPr/>
            </a:pPr>
            <a:endParaRPr lang="en-US"/>
          </a:p>
        </p:txBody>
      </p:sp>
      <p:sp>
        <p:nvSpPr>
          <p:cNvPr id="5" name="Espace réservé du numéro de diapositive 4"/>
          <p:cNvSpPr>
            <a:spLocks noGrp="1"/>
          </p:cNvSpPr>
          <p:nvPr>
            <p:ph type="sldNum" sz="quarter" idx="11"/>
          </p:nvPr>
        </p:nvSpPr>
        <p:spPr/>
        <p:txBody>
          <a:bodyPr/>
          <a:lstStyle/>
          <a:p>
            <a:pPr>
              <a:defRPr/>
            </a:pPr>
            <a:fld id="{12E48B92-27D4-40D6-BCBE-B1A7833D59D4}" type="slidenum">
              <a:rPr lang="en-US" smtClean="0"/>
              <a:pPr>
                <a:defRPr/>
              </a:pPr>
              <a:t>26</a:t>
            </a:fld>
            <a:endParaRPr lang="en-US"/>
          </a:p>
        </p:txBody>
      </p:sp>
    </p:spTree>
    <p:extLst>
      <p:ext uri="{BB962C8B-B14F-4D97-AF65-F5344CB8AC3E}">
        <p14:creationId xmlns:p14="http://schemas.microsoft.com/office/powerpoint/2010/main" val="2948919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12E48B92-27D4-40D6-BCBE-B1A7833D59D4}" type="slidenum">
              <a:rPr lang="en-US" smtClean="0"/>
              <a:pPr>
                <a:defRPr/>
              </a:pPr>
              <a:t>28</a:t>
            </a:fld>
            <a:endParaRPr lang="en-US"/>
          </a:p>
        </p:txBody>
      </p:sp>
    </p:spTree>
    <p:extLst>
      <p:ext uri="{BB962C8B-B14F-4D97-AF65-F5344CB8AC3E}">
        <p14:creationId xmlns:p14="http://schemas.microsoft.com/office/powerpoint/2010/main" val="4106712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12E48B92-27D4-40D6-BCBE-B1A7833D59D4}" type="slidenum">
              <a:rPr lang="en-US" smtClean="0"/>
              <a:pPr>
                <a:defRPr/>
              </a:pPr>
              <a:t>29</a:t>
            </a:fld>
            <a:endParaRPr lang="en-US"/>
          </a:p>
        </p:txBody>
      </p:sp>
    </p:spTree>
    <p:extLst>
      <p:ext uri="{BB962C8B-B14F-4D97-AF65-F5344CB8AC3E}">
        <p14:creationId xmlns:p14="http://schemas.microsoft.com/office/powerpoint/2010/main" val="3096538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Wingdings" panose="05000000000000000000" pitchFamily="2" charset="2"/>
              <a:buChar char="ü"/>
            </a:pPr>
            <a:r>
              <a:rPr lang="fr-FR" sz="900" b="0" dirty="0"/>
              <a:t>Au niveau du plan, il comporte 3 parties </a:t>
            </a:r>
          </a:p>
          <a:p>
            <a:pPr marL="342900" indent="-342900">
              <a:buFont typeface="Wingdings" panose="05000000000000000000" pitchFamily="2" charset="2"/>
              <a:buChar char="ü"/>
            </a:pPr>
            <a:endParaRPr lang="fr-FR" sz="900" b="0" dirty="0"/>
          </a:p>
          <a:p>
            <a:pPr marL="342900" indent="-342900">
              <a:buFont typeface="Wingdings" panose="05000000000000000000" pitchFamily="2" charset="2"/>
              <a:buChar char="ü"/>
            </a:pPr>
            <a:r>
              <a:rPr lang="fr-FR" sz="900" b="0" dirty="0"/>
              <a:t>La  1ere rappelle quelques étapes depuis les fédérations jusqu’ à la MI2I via le GT µélec 2019-2021</a:t>
            </a:r>
          </a:p>
          <a:p>
            <a:pPr marL="342900" indent="-342900">
              <a:buFont typeface="Wingdings" panose="05000000000000000000" pitchFamily="2" charset="2"/>
              <a:buChar char="ü"/>
            </a:pPr>
            <a:endParaRPr lang="fr-FR" sz="900" b="0" dirty="0"/>
          </a:p>
          <a:p>
            <a:pPr marL="342900" indent="-342900">
              <a:spcBef>
                <a:spcPts val="1800"/>
              </a:spcBef>
              <a:buFont typeface="Wingdings" panose="05000000000000000000" pitchFamily="2" charset="2"/>
              <a:buChar char="ü"/>
            </a:pPr>
            <a:r>
              <a:rPr lang="fr-FR" sz="900" b="0" dirty="0"/>
              <a:t>Puis nous vous présenterons  la nouvelle structuration de La Microélectronique des 2 infinis appelée «MI2I» et ces objectifs associés</a:t>
            </a:r>
          </a:p>
          <a:p>
            <a:pPr marL="342900" indent="-342900">
              <a:spcBef>
                <a:spcPts val="1800"/>
              </a:spcBef>
              <a:buFont typeface="Wingdings" panose="05000000000000000000" pitchFamily="2" charset="2"/>
              <a:buChar char="ü"/>
            </a:pPr>
            <a:endParaRPr lang="fr-FR" sz="900" b="0" dirty="0"/>
          </a:p>
          <a:p>
            <a:pPr marL="342900" marR="0" lvl="0" indent="-342900" algn="l" defTabSz="914400" rtl="0" eaLnBrk="0" fontAlgn="base" latinLnBrk="0" hangingPunct="0">
              <a:lnSpc>
                <a:spcPct val="100000"/>
              </a:lnSpc>
              <a:spcBef>
                <a:spcPts val="1800"/>
              </a:spcBef>
              <a:spcAft>
                <a:spcPct val="0"/>
              </a:spcAft>
              <a:buClrTx/>
              <a:buSzTx/>
              <a:buFont typeface="Wingdings" panose="05000000000000000000" pitchFamily="2" charset="2"/>
              <a:buChar char="ü"/>
              <a:tabLst/>
              <a:defRPr/>
            </a:pPr>
            <a:r>
              <a:rPr lang="fr-FR" sz="900" b="0" dirty="0"/>
              <a:t>Et ensuite nous développerons, Le Comité Exécutif de la MI2I  «</a:t>
            </a:r>
            <a:r>
              <a:rPr lang="fr-FR" sz="900" b="0" dirty="0" err="1"/>
              <a:t>ComEx</a:t>
            </a:r>
            <a:r>
              <a:rPr lang="fr-FR" sz="900" b="0" dirty="0"/>
              <a:t>» </a:t>
            </a:r>
          </a:p>
          <a:p>
            <a:pPr marL="342900" indent="-342900">
              <a:spcBef>
                <a:spcPts val="1800"/>
              </a:spcBef>
              <a:buFont typeface="Wingdings" panose="05000000000000000000" pitchFamily="2" charset="2"/>
              <a:buChar char="ü"/>
            </a:pPr>
            <a:endParaRPr lang="fr-FR" sz="900" b="0" dirty="0"/>
          </a:p>
          <a:p>
            <a:pPr marL="800100" lvl="1" indent="-342900">
              <a:buFont typeface="Wingdings" panose="05000000000000000000" pitchFamily="2" charset="2"/>
              <a:buChar char="Ø"/>
            </a:pPr>
            <a:r>
              <a:rPr lang="fr-FR" sz="900" b="0" dirty="0"/>
              <a:t>Avec ses Missions</a:t>
            </a:r>
          </a:p>
          <a:p>
            <a:pPr marL="800100" lvl="1" indent="-342900">
              <a:buFont typeface="Wingdings" panose="05000000000000000000" pitchFamily="2" charset="2"/>
              <a:buChar char="Ø"/>
            </a:pPr>
            <a:r>
              <a:rPr lang="fr-FR" sz="900" b="0" dirty="0"/>
              <a:t>Et sa Structuration autour de  5 </a:t>
            </a:r>
            <a:r>
              <a:rPr lang="fr-FR" sz="900" b="0" dirty="0" err="1"/>
              <a:t>WorkPackages</a:t>
            </a:r>
            <a:r>
              <a:rPr lang="fr-FR" sz="900" b="0" dirty="0"/>
              <a:t> traitant </a:t>
            </a:r>
          </a:p>
          <a:p>
            <a:pPr marL="1257300" lvl="2" indent="-342900">
              <a:buFont typeface="Courier New" panose="02070309020205020404" pitchFamily="49" charset="0"/>
              <a:buChar char="o"/>
            </a:pPr>
            <a:r>
              <a:rPr lang="fr-FR" sz="900" b="0" dirty="0"/>
              <a:t>Roadmap Technologique   </a:t>
            </a:r>
          </a:p>
          <a:p>
            <a:pPr marL="1257300" lvl="2" indent="-342900">
              <a:buFont typeface="Courier New" panose="02070309020205020404" pitchFamily="49" charset="0"/>
              <a:buChar char="o"/>
            </a:pPr>
            <a:r>
              <a:rPr lang="fr-FR" sz="900" b="0" dirty="0"/>
              <a:t>Enseignement et Formation</a:t>
            </a:r>
          </a:p>
          <a:p>
            <a:pPr marL="1257300" lvl="2" indent="-342900">
              <a:buFont typeface="Courier New" panose="02070309020205020404" pitchFamily="49" charset="0"/>
              <a:buChar char="o"/>
            </a:pPr>
            <a:r>
              <a:rPr lang="fr-FR" sz="900" b="0" dirty="0"/>
              <a:t>Outils CAO matériels et logiciels</a:t>
            </a:r>
          </a:p>
          <a:p>
            <a:pPr marL="1257300" lvl="2" indent="-342900">
              <a:buFont typeface="Courier New" panose="02070309020205020404" pitchFamily="49" charset="0"/>
              <a:buChar char="o"/>
            </a:pPr>
            <a:r>
              <a:rPr lang="fr-FR" sz="900" b="0" dirty="0"/>
              <a:t>Valorisation </a:t>
            </a:r>
          </a:p>
          <a:p>
            <a:pPr marL="1257300" lvl="2" indent="-342900">
              <a:buFont typeface="Courier New" panose="02070309020205020404" pitchFamily="49" charset="0"/>
              <a:buChar char="o"/>
            </a:pPr>
            <a:r>
              <a:rPr lang="fr-FR" sz="900" b="0" dirty="0"/>
              <a:t>Travail collaboratif</a:t>
            </a:r>
          </a:p>
          <a:p>
            <a:pPr marL="342900" indent="-342900">
              <a:spcBef>
                <a:spcPts val="1800"/>
              </a:spcBef>
              <a:buFont typeface="Wingdings" panose="05000000000000000000" pitchFamily="2" charset="2"/>
              <a:buChar char="ü"/>
            </a:pPr>
            <a:r>
              <a:rPr lang="fr-FR" sz="900" b="0" dirty="0"/>
              <a:t>Er pour finir , notre conclusion </a:t>
            </a:r>
            <a:endParaRPr lang="fr-FR" dirty="0"/>
          </a:p>
        </p:txBody>
      </p:sp>
      <p:sp>
        <p:nvSpPr>
          <p:cNvPr id="4" name="Espace réservé du numéro de diapositive 3"/>
          <p:cNvSpPr>
            <a:spLocks noGrp="1"/>
          </p:cNvSpPr>
          <p:nvPr>
            <p:ph type="sldNum" sz="quarter" idx="5"/>
          </p:nvPr>
        </p:nvSpPr>
        <p:spPr/>
        <p:txBody>
          <a:bodyPr/>
          <a:lstStyle/>
          <a:p>
            <a:pPr>
              <a:defRPr/>
            </a:pPr>
            <a:fld id="{12E48B92-27D4-40D6-BCBE-B1A7833D59D4}" type="slidenum">
              <a:rPr lang="en-US" smtClean="0"/>
              <a:pPr>
                <a:defRPr/>
              </a:pPr>
              <a:t>4</a:t>
            </a:fld>
            <a:endParaRPr lang="en-US"/>
          </a:p>
        </p:txBody>
      </p:sp>
    </p:spTree>
    <p:extLst>
      <p:ext uri="{BB962C8B-B14F-4D97-AF65-F5344CB8AC3E}">
        <p14:creationId xmlns:p14="http://schemas.microsoft.com/office/powerpoint/2010/main" val="3409402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pied de page 3"/>
          <p:cNvSpPr>
            <a:spLocks noGrp="1"/>
          </p:cNvSpPr>
          <p:nvPr>
            <p:ph type="ftr" sz="quarter" idx="10"/>
          </p:nvPr>
        </p:nvSpPr>
        <p:spPr/>
        <p:txBody>
          <a:bodyPr/>
          <a:lstStyle/>
          <a:p>
            <a:pPr>
              <a:defRPr/>
            </a:pPr>
            <a:endParaRPr lang="en-US"/>
          </a:p>
        </p:txBody>
      </p:sp>
      <p:sp>
        <p:nvSpPr>
          <p:cNvPr id="5" name="Espace réservé du numéro de diapositive 4"/>
          <p:cNvSpPr>
            <a:spLocks noGrp="1"/>
          </p:cNvSpPr>
          <p:nvPr>
            <p:ph type="sldNum" sz="quarter" idx="11"/>
          </p:nvPr>
        </p:nvSpPr>
        <p:spPr/>
        <p:txBody>
          <a:bodyPr/>
          <a:lstStyle/>
          <a:p>
            <a:pPr>
              <a:defRPr/>
            </a:pPr>
            <a:fld id="{12E48B92-27D4-40D6-BCBE-B1A7833D59D4}" type="slidenum">
              <a:rPr lang="en-US" smtClean="0"/>
              <a:pPr>
                <a:defRPr/>
              </a:pPr>
              <a:t>7</a:t>
            </a:fld>
            <a:endParaRPr lang="en-US"/>
          </a:p>
        </p:txBody>
      </p:sp>
    </p:spTree>
    <p:extLst>
      <p:ext uri="{BB962C8B-B14F-4D97-AF65-F5344CB8AC3E}">
        <p14:creationId xmlns:p14="http://schemas.microsoft.com/office/powerpoint/2010/main" val="2197205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pied de page 3"/>
          <p:cNvSpPr>
            <a:spLocks noGrp="1"/>
          </p:cNvSpPr>
          <p:nvPr>
            <p:ph type="ftr" sz="quarter" idx="10"/>
          </p:nvPr>
        </p:nvSpPr>
        <p:spPr/>
        <p:txBody>
          <a:bodyPr/>
          <a:lstStyle/>
          <a:p>
            <a:pPr>
              <a:defRPr/>
            </a:pPr>
            <a:endParaRPr lang="en-US"/>
          </a:p>
        </p:txBody>
      </p:sp>
      <p:sp>
        <p:nvSpPr>
          <p:cNvPr id="5" name="Espace réservé du numéro de diapositive 4"/>
          <p:cNvSpPr>
            <a:spLocks noGrp="1"/>
          </p:cNvSpPr>
          <p:nvPr>
            <p:ph type="sldNum" sz="quarter" idx="11"/>
          </p:nvPr>
        </p:nvSpPr>
        <p:spPr/>
        <p:txBody>
          <a:bodyPr/>
          <a:lstStyle/>
          <a:p>
            <a:pPr>
              <a:defRPr/>
            </a:pPr>
            <a:fld id="{12E48B92-27D4-40D6-BCBE-B1A7833D59D4}" type="slidenum">
              <a:rPr lang="en-US" smtClean="0"/>
              <a:pPr>
                <a:defRPr/>
              </a:pPr>
              <a:t>8</a:t>
            </a:fld>
            <a:endParaRPr lang="en-US"/>
          </a:p>
        </p:txBody>
      </p:sp>
    </p:spTree>
    <p:extLst>
      <p:ext uri="{BB962C8B-B14F-4D97-AF65-F5344CB8AC3E}">
        <p14:creationId xmlns:p14="http://schemas.microsoft.com/office/powerpoint/2010/main" val="2767493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Wingdings" panose="05000000000000000000" pitchFamily="2" charset="2"/>
              <a:buChar char="ü"/>
            </a:pPr>
            <a:r>
              <a:rPr lang="fr-FR" sz="900" b="0" dirty="0"/>
              <a:t>Au niveau du plan, il comporte 3 parties </a:t>
            </a:r>
          </a:p>
          <a:p>
            <a:pPr marL="342900" indent="-342900">
              <a:buFont typeface="Wingdings" panose="05000000000000000000" pitchFamily="2" charset="2"/>
              <a:buChar char="ü"/>
            </a:pPr>
            <a:endParaRPr lang="fr-FR" sz="900" b="0" dirty="0"/>
          </a:p>
          <a:p>
            <a:pPr marL="342900" indent="-342900">
              <a:buFont typeface="Wingdings" panose="05000000000000000000" pitchFamily="2" charset="2"/>
              <a:buChar char="ü"/>
            </a:pPr>
            <a:r>
              <a:rPr lang="fr-FR" sz="900" b="0" dirty="0"/>
              <a:t>La  1ere rappelle quelques étapes depuis les fédérations jusqu’ à la MI2I via le GT µélec 2019-2021</a:t>
            </a:r>
          </a:p>
          <a:p>
            <a:pPr marL="342900" indent="-342900">
              <a:buFont typeface="Wingdings" panose="05000000000000000000" pitchFamily="2" charset="2"/>
              <a:buChar char="ü"/>
            </a:pPr>
            <a:endParaRPr lang="fr-FR" sz="900" b="0" dirty="0"/>
          </a:p>
          <a:p>
            <a:pPr marL="342900" indent="-342900">
              <a:spcBef>
                <a:spcPts val="1800"/>
              </a:spcBef>
              <a:buFont typeface="Wingdings" panose="05000000000000000000" pitchFamily="2" charset="2"/>
              <a:buChar char="ü"/>
            </a:pPr>
            <a:r>
              <a:rPr lang="fr-FR" sz="900" b="0" dirty="0"/>
              <a:t>Puis nous vous présenterons  la nouvelle structuration de La Microélectronique des 2 infinis appelée «MI2I» et ces objectifs associés</a:t>
            </a:r>
          </a:p>
          <a:p>
            <a:pPr marL="342900" indent="-342900">
              <a:spcBef>
                <a:spcPts val="1800"/>
              </a:spcBef>
              <a:buFont typeface="Wingdings" panose="05000000000000000000" pitchFamily="2" charset="2"/>
              <a:buChar char="ü"/>
            </a:pPr>
            <a:endParaRPr lang="fr-FR" sz="900" b="0" dirty="0"/>
          </a:p>
          <a:p>
            <a:pPr marL="342900" marR="0" lvl="0" indent="-342900" algn="l" defTabSz="914400" rtl="0" eaLnBrk="0" fontAlgn="base" latinLnBrk="0" hangingPunct="0">
              <a:lnSpc>
                <a:spcPct val="100000"/>
              </a:lnSpc>
              <a:spcBef>
                <a:spcPts val="1800"/>
              </a:spcBef>
              <a:spcAft>
                <a:spcPct val="0"/>
              </a:spcAft>
              <a:buClrTx/>
              <a:buSzTx/>
              <a:buFont typeface="Wingdings" panose="05000000000000000000" pitchFamily="2" charset="2"/>
              <a:buChar char="ü"/>
              <a:tabLst/>
              <a:defRPr/>
            </a:pPr>
            <a:r>
              <a:rPr lang="fr-FR" sz="900" b="0" dirty="0"/>
              <a:t>Et ensuite nous développerons, Le Comité Exécutif de la MI2I  «</a:t>
            </a:r>
            <a:r>
              <a:rPr lang="fr-FR" sz="900" b="0" dirty="0" err="1"/>
              <a:t>ComEx</a:t>
            </a:r>
            <a:r>
              <a:rPr lang="fr-FR" sz="900" b="0" dirty="0"/>
              <a:t>» </a:t>
            </a:r>
          </a:p>
          <a:p>
            <a:pPr marL="342900" indent="-342900">
              <a:spcBef>
                <a:spcPts val="1800"/>
              </a:spcBef>
              <a:buFont typeface="Wingdings" panose="05000000000000000000" pitchFamily="2" charset="2"/>
              <a:buChar char="ü"/>
            </a:pPr>
            <a:endParaRPr lang="fr-FR" sz="900" b="0" dirty="0"/>
          </a:p>
          <a:p>
            <a:pPr marL="800100" lvl="1" indent="-342900">
              <a:buFont typeface="Wingdings" panose="05000000000000000000" pitchFamily="2" charset="2"/>
              <a:buChar char="Ø"/>
            </a:pPr>
            <a:r>
              <a:rPr lang="fr-FR" sz="900" b="0" dirty="0"/>
              <a:t>Avec ses Missions</a:t>
            </a:r>
          </a:p>
          <a:p>
            <a:pPr marL="800100" lvl="1" indent="-342900">
              <a:buFont typeface="Wingdings" panose="05000000000000000000" pitchFamily="2" charset="2"/>
              <a:buChar char="Ø"/>
            </a:pPr>
            <a:r>
              <a:rPr lang="fr-FR" sz="900" b="0" dirty="0"/>
              <a:t>Et sa Structuration autour de  5 </a:t>
            </a:r>
            <a:r>
              <a:rPr lang="fr-FR" sz="900" b="0" dirty="0" err="1"/>
              <a:t>WorkPackages</a:t>
            </a:r>
            <a:r>
              <a:rPr lang="fr-FR" sz="900" b="0" dirty="0"/>
              <a:t> traitant </a:t>
            </a:r>
          </a:p>
          <a:p>
            <a:pPr marL="1257300" lvl="2" indent="-342900">
              <a:buFont typeface="Courier New" panose="02070309020205020404" pitchFamily="49" charset="0"/>
              <a:buChar char="o"/>
            </a:pPr>
            <a:r>
              <a:rPr lang="fr-FR" sz="900" b="0" dirty="0"/>
              <a:t>Roadmap Technologique   </a:t>
            </a:r>
          </a:p>
          <a:p>
            <a:pPr marL="1257300" lvl="2" indent="-342900">
              <a:buFont typeface="Courier New" panose="02070309020205020404" pitchFamily="49" charset="0"/>
              <a:buChar char="o"/>
            </a:pPr>
            <a:r>
              <a:rPr lang="fr-FR" sz="900" b="0" dirty="0"/>
              <a:t>Enseignement et Formation</a:t>
            </a:r>
          </a:p>
          <a:p>
            <a:pPr marL="1257300" lvl="2" indent="-342900">
              <a:buFont typeface="Courier New" panose="02070309020205020404" pitchFamily="49" charset="0"/>
              <a:buChar char="o"/>
            </a:pPr>
            <a:r>
              <a:rPr lang="fr-FR" sz="900" b="0" dirty="0"/>
              <a:t>Outils CAO matériels et logiciels</a:t>
            </a:r>
          </a:p>
          <a:p>
            <a:pPr marL="1257300" lvl="2" indent="-342900">
              <a:buFont typeface="Courier New" panose="02070309020205020404" pitchFamily="49" charset="0"/>
              <a:buChar char="o"/>
            </a:pPr>
            <a:r>
              <a:rPr lang="fr-FR" sz="900" b="0" dirty="0"/>
              <a:t>Valorisation </a:t>
            </a:r>
          </a:p>
          <a:p>
            <a:pPr marL="1257300" lvl="2" indent="-342900">
              <a:buFont typeface="Courier New" panose="02070309020205020404" pitchFamily="49" charset="0"/>
              <a:buChar char="o"/>
            </a:pPr>
            <a:r>
              <a:rPr lang="fr-FR" sz="900" b="0" dirty="0"/>
              <a:t>Travail collaboratif</a:t>
            </a:r>
          </a:p>
          <a:p>
            <a:pPr marL="342900" indent="-342900">
              <a:spcBef>
                <a:spcPts val="1800"/>
              </a:spcBef>
              <a:buFont typeface="Wingdings" panose="05000000000000000000" pitchFamily="2" charset="2"/>
              <a:buChar char="ü"/>
            </a:pPr>
            <a:r>
              <a:rPr lang="fr-FR" sz="900" b="0" dirty="0"/>
              <a:t>Er pour finir , notre conclusion </a:t>
            </a:r>
            <a:endParaRPr lang="fr-FR" dirty="0"/>
          </a:p>
        </p:txBody>
      </p:sp>
      <p:sp>
        <p:nvSpPr>
          <p:cNvPr id="4" name="Espace réservé du numéro de diapositive 3"/>
          <p:cNvSpPr>
            <a:spLocks noGrp="1"/>
          </p:cNvSpPr>
          <p:nvPr>
            <p:ph type="sldNum" sz="quarter" idx="5"/>
          </p:nvPr>
        </p:nvSpPr>
        <p:spPr/>
        <p:txBody>
          <a:bodyPr/>
          <a:lstStyle/>
          <a:p>
            <a:pPr>
              <a:defRPr/>
            </a:pPr>
            <a:fld id="{12E48B92-27D4-40D6-BCBE-B1A7833D59D4}" type="slidenum">
              <a:rPr lang="en-US" smtClean="0"/>
              <a:pPr>
                <a:defRPr/>
              </a:pPr>
              <a:t>10</a:t>
            </a:fld>
            <a:endParaRPr lang="en-US"/>
          </a:p>
        </p:txBody>
      </p:sp>
    </p:spTree>
    <p:extLst>
      <p:ext uri="{BB962C8B-B14F-4D97-AF65-F5344CB8AC3E}">
        <p14:creationId xmlns:p14="http://schemas.microsoft.com/office/powerpoint/2010/main" val="3676624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Wingdings" panose="05000000000000000000" pitchFamily="2" charset="2"/>
              <a:buChar char="ü"/>
            </a:pPr>
            <a:r>
              <a:rPr lang="fr-FR" sz="900" b="0" dirty="0"/>
              <a:t>Au niveau du plan, il comporte 3 parties </a:t>
            </a:r>
          </a:p>
          <a:p>
            <a:pPr marL="342900" indent="-342900">
              <a:buFont typeface="Wingdings" panose="05000000000000000000" pitchFamily="2" charset="2"/>
              <a:buChar char="ü"/>
            </a:pPr>
            <a:endParaRPr lang="fr-FR" sz="900" b="0" dirty="0"/>
          </a:p>
          <a:p>
            <a:pPr marL="342900" indent="-342900">
              <a:buFont typeface="Wingdings" panose="05000000000000000000" pitchFamily="2" charset="2"/>
              <a:buChar char="ü"/>
            </a:pPr>
            <a:r>
              <a:rPr lang="fr-FR" sz="900" b="0" dirty="0"/>
              <a:t>La  1ere rappelle quelques étapes depuis les fédérations jusqu’ à la MI2I via le GT µélec 2019-2021</a:t>
            </a:r>
          </a:p>
          <a:p>
            <a:pPr marL="342900" indent="-342900">
              <a:buFont typeface="Wingdings" panose="05000000000000000000" pitchFamily="2" charset="2"/>
              <a:buChar char="ü"/>
            </a:pPr>
            <a:endParaRPr lang="fr-FR" sz="900" b="0" dirty="0"/>
          </a:p>
          <a:p>
            <a:pPr marL="342900" indent="-342900">
              <a:spcBef>
                <a:spcPts val="1800"/>
              </a:spcBef>
              <a:buFont typeface="Wingdings" panose="05000000000000000000" pitchFamily="2" charset="2"/>
              <a:buChar char="ü"/>
            </a:pPr>
            <a:r>
              <a:rPr lang="fr-FR" sz="900" b="0" dirty="0"/>
              <a:t>Puis nous vous présenterons  la nouvelle structuration de La Microélectronique des 2 infinis appelée «MI2I» et ces objectifs associés</a:t>
            </a:r>
          </a:p>
          <a:p>
            <a:pPr marL="342900" indent="-342900">
              <a:spcBef>
                <a:spcPts val="1800"/>
              </a:spcBef>
              <a:buFont typeface="Wingdings" panose="05000000000000000000" pitchFamily="2" charset="2"/>
              <a:buChar char="ü"/>
            </a:pPr>
            <a:endParaRPr lang="fr-FR" sz="900" b="0" dirty="0"/>
          </a:p>
          <a:p>
            <a:pPr marL="342900" marR="0" lvl="0" indent="-342900" algn="l" defTabSz="914400" rtl="0" eaLnBrk="0" fontAlgn="base" latinLnBrk="0" hangingPunct="0">
              <a:lnSpc>
                <a:spcPct val="100000"/>
              </a:lnSpc>
              <a:spcBef>
                <a:spcPts val="1800"/>
              </a:spcBef>
              <a:spcAft>
                <a:spcPct val="0"/>
              </a:spcAft>
              <a:buClrTx/>
              <a:buSzTx/>
              <a:buFont typeface="Wingdings" panose="05000000000000000000" pitchFamily="2" charset="2"/>
              <a:buChar char="ü"/>
              <a:tabLst/>
              <a:defRPr/>
            </a:pPr>
            <a:r>
              <a:rPr lang="fr-FR" sz="900" b="0" dirty="0"/>
              <a:t>Et ensuite nous développerons, Le Comité Exécutif de la MI2I  «</a:t>
            </a:r>
            <a:r>
              <a:rPr lang="fr-FR" sz="900" b="0" dirty="0" err="1"/>
              <a:t>ComEx</a:t>
            </a:r>
            <a:r>
              <a:rPr lang="fr-FR" sz="900" b="0" dirty="0"/>
              <a:t>» </a:t>
            </a:r>
          </a:p>
          <a:p>
            <a:pPr marL="342900" indent="-342900">
              <a:spcBef>
                <a:spcPts val="1800"/>
              </a:spcBef>
              <a:buFont typeface="Wingdings" panose="05000000000000000000" pitchFamily="2" charset="2"/>
              <a:buChar char="ü"/>
            </a:pPr>
            <a:endParaRPr lang="fr-FR" sz="900" b="0" dirty="0"/>
          </a:p>
          <a:p>
            <a:pPr marL="800100" lvl="1" indent="-342900">
              <a:buFont typeface="Wingdings" panose="05000000000000000000" pitchFamily="2" charset="2"/>
              <a:buChar char="Ø"/>
            </a:pPr>
            <a:r>
              <a:rPr lang="fr-FR" sz="900" b="0" dirty="0"/>
              <a:t>Avec ses Missions</a:t>
            </a:r>
          </a:p>
          <a:p>
            <a:pPr marL="800100" lvl="1" indent="-342900">
              <a:buFont typeface="Wingdings" panose="05000000000000000000" pitchFamily="2" charset="2"/>
              <a:buChar char="Ø"/>
            </a:pPr>
            <a:r>
              <a:rPr lang="fr-FR" sz="900" b="0" dirty="0"/>
              <a:t>Et sa Structuration autour de  5 </a:t>
            </a:r>
            <a:r>
              <a:rPr lang="fr-FR" sz="900" b="0" dirty="0" err="1"/>
              <a:t>WorkPackages</a:t>
            </a:r>
            <a:r>
              <a:rPr lang="fr-FR" sz="900" b="0" dirty="0"/>
              <a:t> traitant </a:t>
            </a:r>
          </a:p>
          <a:p>
            <a:pPr marL="1257300" lvl="2" indent="-342900">
              <a:buFont typeface="Courier New" panose="02070309020205020404" pitchFamily="49" charset="0"/>
              <a:buChar char="o"/>
            </a:pPr>
            <a:r>
              <a:rPr lang="fr-FR" sz="900" b="0" dirty="0"/>
              <a:t>Roadmap Technologique   </a:t>
            </a:r>
          </a:p>
          <a:p>
            <a:pPr marL="1257300" lvl="2" indent="-342900">
              <a:buFont typeface="Courier New" panose="02070309020205020404" pitchFamily="49" charset="0"/>
              <a:buChar char="o"/>
            </a:pPr>
            <a:r>
              <a:rPr lang="fr-FR" sz="900" b="0" dirty="0"/>
              <a:t>Enseignement et Formation</a:t>
            </a:r>
          </a:p>
          <a:p>
            <a:pPr marL="1257300" lvl="2" indent="-342900">
              <a:buFont typeface="Courier New" panose="02070309020205020404" pitchFamily="49" charset="0"/>
              <a:buChar char="o"/>
            </a:pPr>
            <a:r>
              <a:rPr lang="fr-FR" sz="900" b="0" dirty="0"/>
              <a:t>Outils CAO matériels et logiciels</a:t>
            </a:r>
          </a:p>
          <a:p>
            <a:pPr marL="1257300" lvl="2" indent="-342900">
              <a:buFont typeface="Courier New" panose="02070309020205020404" pitchFamily="49" charset="0"/>
              <a:buChar char="o"/>
            </a:pPr>
            <a:r>
              <a:rPr lang="fr-FR" sz="900" b="0" dirty="0"/>
              <a:t>Valorisation </a:t>
            </a:r>
          </a:p>
          <a:p>
            <a:pPr marL="1257300" lvl="2" indent="-342900">
              <a:buFont typeface="Courier New" panose="02070309020205020404" pitchFamily="49" charset="0"/>
              <a:buChar char="o"/>
            </a:pPr>
            <a:r>
              <a:rPr lang="fr-FR" sz="900" b="0" dirty="0"/>
              <a:t>Travail collaboratif</a:t>
            </a:r>
          </a:p>
          <a:p>
            <a:pPr marL="342900" indent="-342900">
              <a:spcBef>
                <a:spcPts val="1800"/>
              </a:spcBef>
              <a:buFont typeface="Wingdings" panose="05000000000000000000" pitchFamily="2" charset="2"/>
              <a:buChar char="ü"/>
            </a:pPr>
            <a:r>
              <a:rPr lang="fr-FR" sz="900" b="0" dirty="0"/>
              <a:t>Er pour finir , notre conclusion </a:t>
            </a:r>
            <a:endParaRPr lang="fr-FR" dirty="0"/>
          </a:p>
        </p:txBody>
      </p:sp>
      <p:sp>
        <p:nvSpPr>
          <p:cNvPr id="4" name="Espace réservé du numéro de diapositive 3"/>
          <p:cNvSpPr>
            <a:spLocks noGrp="1"/>
          </p:cNvSpPr>
          <p:nvPr>
            <p:ph type="sldNum" sz="quarter" idx="5"/>
          </p:nvPr>
        </p:nvSpPr>
        <p:spPr/>
        <p:txBody>
          <a:bodyPr/>
          <a:lstStyle/>
          <a:p>
            <a:pPr>
              <a:defRPr/>
            </a:pPr>
            <a:fld id="{12E48B92-27D4-40D6-BCBE-B1A7833D59D4}" type="slidenum">
              <a:rPr lang="en-US" smtClean="0"/>
              <a:pPr>
                <a:defRPr/>
              </a:pPr>
              <a:t>11</a:t>
            </a:fld>
            <a:endParaRPr lang="en-US"/>
          </a:p>
        </p:txBody>
      </p:sp>
    </p:spTree>
    <p:extLst>
      <p:ext uri="{BB962C8B-B14F-4D97-AF65-F5344CB8AC3E}">
        <p14:creationId xmlns:p14="http://schemas.microsoft.com/office/powerpoint/2010/main" val="2712729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Wingdings" panose="05000000000000000000" pitchFamily="2" charset="2"/>
              <a:buChar char="ü"/>
            </a:pPr>
            <a:r>
              <a:rPr lang="fr-FR" sz="900" b="0" dirty="0"/>
              <a:t>Au niveau du plan, il comporte 3 parties </a:t>
            </a:r>
          </a:p>
          <a:p>
            <a:pPr marL="342900" indent="-342900">
              <a:buFont typeface="Wingdings" panose="05000000000000000000" pitchFamily="2" charset="2"/>
              <a:buChar char="ü"/>
            </a:pPr>
            <a:endParaRPr lang="fr-FR" sz="900" b="0" dirty="0"/>
          </a:p>
          <a:p>
            <a:pPr marL="342900" indent="-342900">
              <a:buFont typeface="Wingdings" panose="05000000000000000000" pitchFamily="2" charset="2"/>
              <a:buChar char="ü"/>
            </a:pPr>
            <a:r>
              <a:rPr lang="fr-FR" sz="900" b="0" dirty="0"/>
              <a:t>La  1ere rappelle quelques étapes depuis les fédérations jusqu’ à la MI2I via le GT µélec 2019-2021</a:t>
            </a:r>
          </a:p>
          <a:p>
            <a:pPr marL="342900" indent="-342900">
              <a:buFont typeface="Wingdings" panose="05000000000000000000" pitchFamily="2" charset="2"/>
              <a:buChar char="ü"/>
            </a:pPr>
            <a:endParaRPr lang="fr-FR" sz="900" b="0" dirty="0"/>
          </a:p>
          <a:p>
            <a:pPr marL="342900" indent="-342900">
              <a:spcBef>
                <a:spcPts val="1800"/>
              </a:spcBef>
              <a:buFont typeface="Wingdings" panose="05000000000000000000" pitchFamily="2" charset="2"/>
              <a:buChar char="ü"/>
            </a:pPr>
            <a:r>
              <a:rPr lang="fr-FR" sz="900" b="0" dirty="0"/>
              <a:t>Puis nous vous présenterons  la nouvelle structuration de La Microélectronique des 2 infinis appelée «MI2I» et ces objectifs associés</a:t>
            </a:r>
          </a:p>
          <a:p>
            <a:pPr marL="342900" indent="-342900">
              <a:spcBef>
                <a:spcPts val="1800"/>
              </a:spcBef>
              <a:buFont typeface="Wingdings" panose="05000000000000000000" pitchFamily="2" charset="2"/>
              <a:buChar char="ü"/>
            </a:pPr>
            <a:endParaRPr lang="fr-FR" sz="900" b="0" dirty="0"/>
          </a:p>
          <a:p>
            <a:pPr marL="342900" marR="0" lvl="0" indent="-342900" algn="l" defTabSz="914400" rtl="0" eaLnBrk="0" fontAlgn="base" latinLnBrk="0" hangingPunct="0">
              <a:lnSpc>
                <a:spcPct val="100000"/>
              </a:lnSpc>
              <a:spcBef>
                <a:spcPts val="1800"/>
              </a:spcBef>
              <a:spcAft>
                <a:spcPct val="0"/>
              </a:spcAft>
              <a:buClrTx/>
              <a:buSzTx/>
              <a:buFont typeface="Wingdings" panose="05000000000000000000" pitchFamily="2" charset="2"/>
              <a:buChar char="ü"/>
              <a:tabLst/>
              <a:defRPr/>
            </a:pPr>
            <a:r>
              <a:rPr lang="fr-FR" sz="900" b="0" dirty="0"/>
              <a:t>Et ensuite nous développerons, Le Comité Exécutif de la MI2I  «</a:t>
            </a:r>
            <a:r>
              <a:rPr lang="fr-FR" sz="900" b="0" dirty="0" err="1"/>
              <a:t>ComEx</a:t>
            </a:r>
            <a:r>
              <a:rPr lang="fr-FR" sz="900" b="0" dirty="0"/>
              <a:t>» </a:t>
            </a:r>
          </a:p>
          <a:p>
            <a:pPr marL="342900" indent="-342900">
              <a:spcBef>
                <a:spcPts val="1800"/>
              </a:spcBef>
              <a:buFont typeface="Wingdings" panose="05000000000000000000" pitchFamily="2" charset="2"/>
              <a:buChar char="ü"/>
            </a:pPr>
            <a:endParaRPr lang="fr-FR" sz="900" b="0" dirty="0"/>
          </a:p>
          <a:p>
            <a:pPr marL="800100" lvl="1" indent="-342900">
              <a:buFont typeface="Wingdings" panose="05000000000000000000" pitchFamily="2" charset="2"/>
              <a:buChar char="Ø"/>
            </a:pPr>
            <a:r>
              <a:rPr lang="fr-FR" sz="900" b="0" dirty="0"/>
              <a:t>Avec ses Missions</a:t>
            </a:r>
          </a:p>
          <a:p>
            <a:pPr marL="800100" lvl="1" indent="-342900">
              <a:buFont typeface="Wingdings" panose="05000000000000000000" pitchFamily="2" charset="2"/>
              <a:buChar char="Ø"/>
            </a:pPr>
            <a:r>
              <a:rPr lang="fr-FR" sz="900" b="0" dirty="0"/>
              <a:t>Et sa Structuration autour de  5 </a:t>
            </a:r>
            <a:r>
              <a:rPr lang="fr-FR" sz="900" b="0" dirty="0" err="1"/>
              <a:t>WorkPackages</a:t>
            </a:r>
            <a:r>
              <a:rPr lang="fr-FR" sz="900" b="0" dirty="0"/>
              <a:t> traitant </a:t>
            </a:r>
          </a:p>
          <a:p>
            <a:pPr marL="1257300" lvl="2" indent="-342900">
              <a:buFont typeface="Courier New" panose="02070309020205020404" pitchFamily="49" charset="0"/>
              <a:buChar char="o"/>
            </a:pPr>
            <a:r>
              <a:rPr lang="fr-FR" sz="900" b="0" dirty="0"/>
              <a:t>Roadmap Technologique   </a:t>
            </a:r>
          </a:p>
          <a:p>
            <a:pPr marL="1257300" lvl="2" indent="-342900">
              <a:buFont typeface="Courier New" panose="02070309020205020404" pitchFamily="49" charset="0"/>
              <a:buChar char="o"/>
            </a:pPr>
            <a:r>
              <a:rPr lang="fr-FR" sz="900" b="0" dirty="0"/>
              <a:t>Enseignement et Formation</a:t>
            </a:r>
          </a:p>
          <a:p>
            <a:pPr marL="1257300" lvl="2" indent="-342900">
              <a:buFont typeface="Courier New" panose="02070309020205020404" pitchFamily="49" charset="0"/>
              <a:buChar char="o"/>
            </a:pPr>
            <a:r>
              <a:rPr lang="fr-FR" sz="900" b="0" dirty="0"/>
              <a:t>Outils CAO matériels et logiciels</a:t>
            </a:r>
          </a:p>
          <a:p>
            <a:pPr marL="1257300" lvl="2" indent="-342900">
              <a:buFont typeface="Courier New" panose="02070309020205020404" pitchFamily="49" charset="0"/>
              <a:buChar char="o"/>
            </a:pPr>
            <a:r>
              <a:rPr lang="fr-FR" sz="900" b="0" dirty="0"/>
              <a:t>Valorisation </a:t>
            </a:r>
          </a:p>
          <a:p>
            <a:pPr marL="1257300" lvl="2" indent="-342900">
              <a:buFont typeface="Courier New" panose="02070309020205020404" pitchFamily="49" charset="0"/>
              <a:buChar char="o"/>
            </a:pPr>
            <a:r>
              <a:rPr lang="fr-FR" sz="900" b="0" dirty="0"/>
              <a:t>Travail collaboratif</a:t>
            </a:r>
          </a:p>
          <a:p>
            <a:pPr marL="342900" indent="-342900">
              <a:spcBef>
                <a:spcPts val="1800"/>
              </a:spcBef>
              <a:buFont typeface="Wingdings" panose="05000000000000000000" pitchFamily="2" charset="2"/>
              <a:buChar char="ü"/>
            </a:pPr>
            <a:r>
              <a:rPr lang="fr-FR" sz="900" b="0" dirty="0"/>
              <a:t>Er pour finir , notre conclusion </a:t>
            </a:r>
            <a:endParaRPr lang="fr-FR" dirty="0"/>
          </a:p>
        </p:txBody>
      </p:sp>
      <p:sp>
        <p:nvSpPr>
          <p:cNvPr id="4" name="Espace réservé du numéro de diapositive 3"/>
          <p:cNvSpPr>
            <a:spLocks noGrp="1"/>
          </p:cNvSpPr>
          <p:nvPr>
            <p:ph type="sldNum" sz="quarter" idx="5"/>
          </p:nvPr>
        </p:nvSpPr>
        <p:spPr/>
        <p:txBody>
          <a:bodyPr/>
          <a:lstStyle/>
          <a:p>
            <a:pPr>
              <a:defRPr/>
            </a:pPr>
            <a:fld id="{12E48B92-27D4-40D6-BCBE-B1A7833D59D4}" type="slidenum">
              <a:rPr lang="en-US" smtClean="0"/>
              <a:pPr>
                <a:defRPr/>
              </a:pPr>
              <a:t>13</a:t>
            </a:fld>
            <a:endParaRPr lang="en-US"/>
          </a:p>
        </p:txBody>
      </p:sp>
    </p:spTree>
    <p:extLst>
      <p:ext uri="{BB962C8B-B14F-4D97-AF65-F5344CB8AC3E}">
        <p14:creationId xmlns:p14="http://schemas.microsoft.com/office/powerpoint/2010/main" val="276149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Wingdings" panose="05000000000000000000" pitchFamily="2" charset="2"/>
              <a:buChar char="ü"/>
            </a:pPr>
            <a:r>
              <a:rPr lang="fr-FR" sz="900" b="0" dirty="0"/>
              <a:t>Au niveau du plan, il comporte 3 parties </a:t>
            </a:r>
          </a:p>
          <a:p>
            <a:pPr marL="342900" indent="-342900">
              <a:buFont typeface="Wingdings" panose="05000000000000000000" pitchFamily="2" charset="2"/>
              <a:buChar char="ü"/>
            </a:pPr>
            <a:endParaRPr lang="fr-FR" sz="900" b="0" dirty="0"/>
          </a:p>
          <a:p>
            <a:pPr marL="342900" indent="-342900">
              <a:buFont typeface="Wingdings" panose="05000000000000000000" pitchFamily="2" charset="2"/>
              <a:buChar char="ü"/>
            </a:pPr>
            <a:r>
              <a:rPr lang="fr-FR" sz="900" b="0" dirty="0"/>
              <a:t>La  1ere rappelle quelques étapes depuis les fédérations jusqu’ à la MI2I via le GT µélec 2019-2021</a:t>
            </a:r>
          </a:p>
          <a:p>
            <a:pPr marL="342900" indent="-342900">
              <a:buFont typeface="Wingdings" panose="05000000000000000000" pitchFamily="2" charset="2"/>
              <a:buChar char="ü"/>
            </a:pPr>
            <a:endParaRPr lang="fr-FR" sz="900" b="0" dirty="0"/>
          </a:p>
          <a:p>
            <a:pPr marL="342900" indent="-342900">
              <a:spcBef>
                <a:spcPts val="1800"/>
              </a:spcBef>
              <a:buFont typeface="Wingdings" panose="05000000000000000000" pitchFamily="2" charset="2"/>
              <a:buChar char="ü"/>
            </a:pPr>
            <a:r>
              <a:rPr lang="fr-FR" sz="900" b="0" dirty="0"/>
              <a:t>Puis nous vous présenterons  la nouvelle structuration de La Microélectronique des 2 infinis appelée «MI2I» et ces objectifs associés</a:t>
            </a:r>
          </a:p>
          <a:p>
            <a:pPr marL="342900" indent="-342900">
              <a:spcBef>
                <a:spcPts val="1800"/>
              </a:spcBef>
              <a:buFont typeface="Wingdings" panose="05000000000000000000" pitchFamily="2" charset="2"/>
              <a:buChar char="ü"/>
            </a:pPr>
            <a:endParaRPr lang="fr-FR" sz="900" b="0" dirty="0"/>
          </a:p>
          <a:p>
            <a:pPr marL="342900" marR="0" lvl="0" indent="-342900" algn="l" defTabSz="914400" rtl="0" eaLnBrk="0" fontAlgn="base" latinLnBrk="0" hangingPunct="0">
              <a:lnSpc>
                <a:spcPct val="100000"/>
              </a:lnSpc>
              <a:spcBef>
                <a:spcPts val="1800"/>
              </a:spcBef>
              <a:spcAft>
                <a:spcPct val="0"/>
              </a:spcAft>
              <a:buClrTx/>
              <a:buSzTx/>
              <a:buFont typeface="Wingdings" panose="05000000000000000000" pitchFamily="2" charset="2"/>
              <a:buChar char="ü"/>
              <a:tabLst/>
              <a:defRPr/>
            </a:pPr>
            <a:r>
              <a:rPr lang="fr-FR" sz="900" b="0" dirty="0"/>
              <a:t>Et ensuite nous développerons, Le Comité Exécutif de la MI2I  «</a:t>
            </a:r>
            <a:r>
              <a:rPr lang="fr-FR" sz="900" b="0" dirty="0" err="1"/>
              <a:t>ComEx</a:t>
            </a:r>
            <a:r>
              <a:rPr lang="fr-FR" sz="900" b="0" dirty="0"/>
              <a:t>» </a:t>
            </a:r>
          </a:p>
          <a:p>
            <a:pPr marL="342900" indent="-342900">
              <a:spcBef>
                <a:spcPts val="1800"/>
              </a:spcBef>
              <a:buFont typeface="Wingdings" panose="05000000000000000000" pitchFamily="2" charset="2"/>
              <a:buChar char="ü"/>
            </a:pPr>
            <a:endParaRPr lang="fr-FR" sz="900" b="0" dirty="0"/>
          </a:p>
          <a:p>
            <a:pPr marL="800100" lvl="1" indent="-342900">
              <a:buFont typeface="Wingdings" panose="05000000000000000000" pitchFamily="2" charset="2"/>
              <a:buChar char="Ø"/>
            </a:pPr>
            <a:r>
              <a:rPr lang="fr-FR" sz="900" b="0" dirty="0"/>
              <a:t>Avec ses Missions</a:t>
            </a:r>
          </a:p>
          <a:p>
            <a:pPr marL="800100" lvl="1" indent="-342900">
              <a:buFont typeface="Wingdings" panose="05000000000000000000" pitchFamily="2" charset="2"/>
              <a:buChar char="Ø"/>
            </a:pPr>
            <a:r>
              <a:rPr lang="fr-FR" sz="900" b="0" dirty="0"/>
              <a:t>Et sa Structuration autour de  5 </a:t>
            </a:r>
            <a:r>
              <a:rPr lang="fr-FR" sz="900" b="0" dirty="0" err="1"/>
              <a:t>WorkPackages</a:t>
            </a:r>
            <a:r>
              <a:rPr lang="fr-FR" sz="900" b="0" dirty="0"/>
              <a:t> traitant </a:t>
            </a:r>
          </a:p>
          <a:p>
            <a:pPr marL="1257300" lvl="2" indent="-342900">
              <a:buFont typeface="Courier New" panose="02070309020205020404" pitchFamily="49" charset="0"/>
              <a:buChar char="o"/>
            </a:pPr>
            <a:r>
              <a:rPr lang="fr-FR" sz="900" b="0" dirty="0"/>
              <a:t>Roadmap Technologique   </a:t>
            </a:r>
          </a:p>
          <a:p>
            <a:pPr marL="1257300" lvl="2" indent="-342900">
              <a:buFont typeface="Courier New" panose="02070309020205020404" pitchFamily="49" charset="0"/>
              <a:buChar char="o"/>
            </a:pPr>
            <a:r>
              <a:rPr lang="fr-FR" sz="900" b="0" dirty="0"/>
              <a:t>Enseignement et Formation</a:t>
            </a:r>
          </a:p>
          <a:p>
            <a:pPr marL="1257300" lvl="2" indent="-342900">
              <a:buFont typeface="Courier New" panose="02070309020205020404" pitchFamily="49" charset="0"/>
              <a:buChar char="o"/>
            </a:pPr>
            <a:r>
              <a:rPr lang="fr-FR" sz="900" b="0" dirty="0"/>
              <a:t>Outils CAO matériels et logiciels</a:t>
            </a:r>
          </a:p>
          <a:p>
            <a:pPr marL="1257300" lvl="2" indent="-342900">
              <a:buFont typeface="Courier New" panose="02070309020205020404" pitchFamily="49" charset="0"/>
              <a:buChar char="o"/>
            </a:pPr>
            <a:r>
              <a:rPr lang="fr-FR" sz="900" b="0" dirty="0"/>
              <a:t>Valorisation </a:t>
            </a:r>
          </a:p>
          <a:p>
            <a:pPr marL="1257300" lvl="2" indent="-342900">
              <a:buFont typeface="Courier New" panose="02070309020205020404" pitchFamily="49" charset="0"/>
              <a:buChar char="o"/>
            </a:pPr>
            <a:r>
              <a:rPr lang="fr-FR" sz="900" b="0" dirty="0"/>
              <a:t>Travail collaboratif</a:t>
            </a:r>
          </a:p>
          <a:p>
            <a:pPr marL="342900" indent="-342900">
              <a:spcBef>
                <a:spcPts val="1800"/>
              </a:spcBef>
              <a:buFont typeface="Wingdings" panose="05000000000000000000" pitchFamily="2" charset="2"/>
              <a:buChar char="ü"/>
            </a:pPr>
            <a:r>
              <a:rPr lang="fr-FR" sz="900" b="0" dirty="0"/>
              <a:t>Er pour finir , notre conclusion </a:t>
            </a:r>
            <a:endParaRPr lang="fr-FR" dirty="0"/>
          </a:p>
        </p:txBody>
      </p:sp>
      <p:sp>
        <p:nvSpPr>
          <p:cNvPr id="4" name="Espace réservé du numéro de diapositive 3"/>
          <p:cNvSpPr>
            <a:spLocks noGrp="1"/>
          </p:cNvSpPr>
          <p:nvPr>
            <p:ph type="sldNum" sz="quarter" idx="5"/>
          </p:nvPr>
        </p:nvSpPr>
        <p:spPr/>
        <p:txBody>
          <a:bodyPr/>
          <a:lstStyle/>
          <a:p>
            <a:pPr>
              <a:defRPr/>
            </a:pPr>
            <a:fld id="{12E48B92-27D4-40D6-BCBE-B1A7833D59D4}" type="slidenum">
              <a:rPr lang="en-US" smtClean="0"/>
              <a:pPr>
                <a:defRPr/>
              </a:pPr>
              <a:t>14</a:t>
            </a:fld>
            <a:endParaRPr lang="en-US"/>
          </a:p>
        </p:txBody>
      </p:sp>
    </p:spTree>
    <p:extLst>
      <p:ext uri="{BB962C8B-B14F-4D97-AF65-F5344CB8AC3E}">
        <p14:creationId xmlns:p14="http://schemas.microsoft.com/office/powerpoint/2010/main" val="3330885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buFont typeface="Wingdings" panose="05000000000000000000" pitchFamily="2" charset="2"/>
              <a:buChar char="ü"/>
            </a:pPr>
            <a:r>
              <a:rPr lang="fr-FR" sz="900" b="0" dirty="0"/>
              <a:t>Au niveau du plan, il comporte 3 parties </a:t>
            </a:r>
          </a:p>
          <a:p>
            <a:pPr marL="342900" indent="-342900">
              <a:buFont typeface="Wingdings" panose="05000000000000000000" pitchFamily="2" charset="2"/>
              <a:buChar char="ü"/>
            </a:pPr>
            <a:endParaRPr lang="fr-FR" sz="900" b="0" dirty="0"/>
          </a:p>
          <a:p>
            <a:pPr marL="342900" indent="-342900">
              <a:buFont typeface="Wingdings" panose="05000000000000000000" pitchFamily="2" charset="2"/>
              <a:buChar char="ü"/>
            </a:pPr>
            <a:r>
              <a:rPr lang="fr-FR" sz="900" b="0" dirty="0"/>
              <a:t>La  1ere rappelle quelques étapes depuis les fédérations jusqu’ à la MI2I via le GT µélec 2019-2021</a:t>
            </a:r>
          </a:p>
          <a:p>
            <a:pPr marL="342900" indent="-342900">
              <a:buFont typeface="Wingdings" panose="05000000000000000000" pitchFamily="2" charset="2"/>
              <a:buChar char="ü"/>
            </a:pPr>
            <a:endParaRPr lang="fr-FR" sz="900" b="0" dirty="0"/>
          </a:p>
          <a:p>
            <a:pPr marL="342900" indent="-342900">
              <a:spcBef>
                <a:spcPts val="1800"/>
              </a:spcBef>
              <a:buFont typeface="Wingdings" panose="05000000000000000000" pitchFamily="2" charset="2"/>
              <a:buChar char="ü"/>
            </a:pPr>
            <a:r>
              <a:rPr lang="fr-FR" sz="900" b="0" dirty="0"/>
              <a:t>Puis nous vous présenterons  la nouvelle structuration de La Microélectronique des 2 infinis appelée «MI2I» et ces objectifs associés</a:t>
            </a:r>
          </a:p>
          <a:p>
            <a:pPr marL="342900" indent="-342900">
              <a:spcBef>
                <a:spcPts val="1800"/>
              </a:spcBef>
              <a:buFont typeface="Wingdings" panose="05000000000000000000" pitchFamily="2" charset="2"/>
              <a:buChar char="ü"/>
            </a:pPr>
            <a:endParaRPr lang="fr-FR" sz="900" b="0" dirty="0"/>
          </a:p>
          <a:p>
            <a:pPr marL="342900" marR="0" lvl="0" indent="-342900" algn="l" defTabSz="914400" rtl="0" eaLnBrk="0" fontAlgn="base" latinLnBrk="0" hangingPunct="0">
              <a:lnSpc>
                <a:spcPct val="100000"/>
              </a:lnSpc>
              <a:spcBef>
                <a:spcPts val="1800"/>
              </a:spcBef>
              <a:spcAft>
                <a:spcPct val="0"/>
              </a:spcAft>
              <a:buClrTx/>
              <a:buSzTx/>
              <a:buFont typeface="Wingdings" panose="05000000000000000000" pitchFamily="2" charset="2"/>
              <a:buChar char="ü"/>
              <a:tabLst/>
              <a:defRPr/>
            </a:pPr>
            <a:r>
              <a:rPr lang="fr-FR" sz="900" b="0" dirty="0"/>
              <a:t>Et ensuite nous développerons, Le Comité Exécutif de la MI2I  «</a:t>
            </a:r>
            <a:r>
              <a:rPr lang="fr-FR" sz="900" b="0" dirty="0" err="1"/>
              <a:t>ComEx</a:t>
            </a:r>
            <a:r>
              <a:rPr lang="fr-FR" sz="900" b="0" dirty="0"/>
              <a:t>» </a:t>
            </a:r>
          </a:p>
          <a:p>
            <a:pPr marL="342900" indent="-342900">
              <a:spcBef>
                <a:spcPts val="1800"/>
              </a:spcBef>
              <a:buFont typeface="Wingdings" panose="05000000000000000000" pitchFamily="2" charset="2"/>
              <a:buChar char="ü"/>
            </a:pPr>
            <a:endParaRPr lang="fr-FR" sz="900" b="0" dirty="0"/>
          </a:p>
          <a:p>
            <a:pPr marL="800100" lvl="1" indent="-342900">
              <a:buFont typeface="Wingdings" panose="05000000000000000000" pitchFamily="2" charset="2"/>
              <a:buChar char="Ø"/>
            </a:pPr>
            <a:r>
              <a:rPr lang="fr-FR" sz="900" b="0" dirty="0"/>
              <a:t>Avec ses Missions</a:t>
            </a:r>
          </a:p>
          <a:p>
            <a:pPr marL="800100" lvl="1" indent="-342900">
              <a:buFont typeface="Wingdings" panose="05000000000000000000" pitchFamily="2" charset="2"/>
              <a:buChar char="Ø"/>
            </a:pPr>
            <a:r>
              <a:rPr lang="fr-FR" sz="900" b="0" dirty="0"/>
              <a:t>Et sa Structuration autour de  5 </a:t>
            </a:r>
            <a:r>
              <a:rPr lang="fr-FR" sz="900" b="0" dirty="0" err="1"/>
              <a:t>WorkPackages</a:t>
            </a:r>
            <a:r>
              <a:rPr lang="fr-FR" sz="900" b="0" dirty="0"/>
              <a:t> traitant </a:t>
            </a:r>
          </a:p>
          <a:p>
            <a:pPr marL="1257300" lvl="2" indent="-342900">
              <a:buFont typeface="Courier New" panose="02070309020205020404" pitchFamily="49" charset="0"/>
              <a:buChar char="o"/>
            </a:pPr>
            <a:r>
              <a:rPr lang="fr-FR" sz="900" b="0" dirty="0"/>
              <a:t>Roadmap Technologique   </a:t>
            </a:r>
          </a:p>
          <a:p>
            <a:pPr marL="1257300" lvl="2" indent="-342900">
              <a:buFont typeface="Courier New" panose="02070309020205020404" pitchFamily="49" charset="0"/>
              <a:buChar char="o"/>
            </a:pPr>
            <a:r>
              <a:rPr lang="fr-FR" sz="900" b="0" dirty="0"/>
              <a:t>Enseignement et Formation</a:t>
            </a:r>
          </a:p>
          <a:p>
            <a:pPr marL="1257300" lvl="2" indent="-342900">
              <a:buFont typeface="Courier New" panose="02070309020205020404" pitchFamily="49" charset="0"/>
              <a:buChar char="o"/>
            </a:pPr>
            <a:r>
              <a:rPr lang="fr-FR" sz="900" b="0" dirty="0"/>
              <a:t>Outils CAO matériels et logiciels</a:t>
            </a:r>
          </a:p>
          <a:p>
            <a:pPr marL="1257300" lvl="2" indent="-342900">
              <a:buFont typeface="Courier New" panose="02070309020205020404" pitchFamily="49" charset="0"/>
              <a:buChar char="o"/>
            </a:pPr>
            <a:r>
              <a:rPr lang="fr-FR" sz="900" b="0" dirty="0"/>
              <a:t>Valorisation </a:t>
            </a:r>
          </a:p>
          <a:p>
            <a:pPr marL="1257300" lvl="2" indent="-342900">
              <a:buFont typeface="Courier New" panose="02070309020205020404" pitchFamily="49" charset="0"/>
              <a:buChar char="o"/>
            </a:pPr>
            <a:r>
              <a:rPr lang="fr-FR" sz="900" b="0" dirty="0"/>
              <a:t>Travail collaboratif</a:t>
            </a:r>
          </a:p>
          <a:p>
            <a:pPr marL="342900" indent="-342900">
              <a:spcBef>
                <a:spcPts val="1800"/>
              </a:spcBef>
              <a:buFont typeface="Wingdings" panose="05000000000000000000" pitchFamily="2" charset="2"/>
              <a:buChar char="ü"/>
            </a:pPr>
            <a:r>
              <a:rPr lang="fr-FR" sz="900" b="0" dirty="0"/>
              <a:t>Er pour finir , notre conclusion </a:t>
            </a:r>
            <a:endParaRPr lang="fr-FR" dirty="0"/>
          </a:p>
        </p:txBody>
      </p:sp>
      <p:sp>
        <p:nvSpPr>
          <p:cNvPr id="4" name="Espace réservé du numéro de diapositive 3"/>
          <p:cNvSpPr>
            <a:spLocks noGrp="1"/>
          </p:cNvSpPr>
          <p:nvPr>
            <p:ph type="sldNum" sz="quarter" idx="5"/>
          </p:nvPr>
        </p:nvSpPr>
        <p:spPr/>
        <p:txBody>
          <a:bodyPr/>
          <a:lstStyle/>
          <a:p>
            <a:pPr>
              <a:defRPr/>
            </a:pPr>
            <a:fld id="{12E48B92-27D4-40D6-BCBE-B1A7833D59D4}" type="slidenum">
              <a:rPr lang="en-US" smtClean="0"/>
              <a:pPr>
                <a:defRPr/>
              </a:pPr>
              <a:t>16</a:t>
            </a:fld>
            <a:endParaRPr lang="en-US"/>
          </a:p>
        </p:txBody>
      </p:sp>
    </p:spTree>
    <p:extLst>
      <p:ext uri="{BB962C8B-B14F-4D97-AF65-F5344CB8AC3E}">
        <p14:creationId xmlns:p14="http://schemas.microsoft.com/office/powerpoint/2010/main" val="23369216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masque titre">
    <p:spTree>
      <p:nvGrpSpPr>
        <p:cNvPr id="1" name=""/>
        <p:cNvGrpSpPr/>
        <p:nvPr/>
      </p:nvGrpSpPr>
      <p:grpSpPr>
        <a:xfrm>
          <a:off x="0" y="0"/>
          <a:ext cx="0" cy="0"/>
          <a:chOff x="0" y="0"/>
          <a:chExt cx="0" cy="0"/>
        </a:xfrm>
      </p:grpSpPr>
      <p:cxnSp>
        <p:nvCxnSpPr>
          <p:cNvPr id="7" name="Connecteur droit 6"/>
          <p:cNvCxnSpPr/>
          <p:nvPr userDrawn="1"/>
        </p:nvCxnSpPr>
        <p:spPr bwMode="auto">
          <a:xfrm flipH="1" flipV="1">
            <a:off x="2017107" y="520070"/>
            <a:ext cx="9010052" cy="4108"/>
          </a:xfrm>
          <a:prstGeom prst="line">
            <a:avLst/>
          </a:prstGeom>
          <a:ln>
            <a:solidFill>
              <a:srgbClr val="0070C0"/>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653" y="1"/>
            <a:ext cx="2171699" cy="1161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Espace réservé du numéro de diapositive 5"/>
          <p:cNvSpPr>
            <a:spLocks noGrp="1"/>
          </p:cNvSpPr>
          <p:nvPr>
            <p:ph type="sldNum" sz="quarter" idx="4"/>
          </p:nvPr>
        </p:nvSpPr>
        <p:spPr bwMode="auto">
          <a:xfrm>
            <a:off x="10769600" y="6593428"/>
            <a:ext cx="1422400" cy="2603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b="0">
                <a:solidFill>
                  <a:schemeClr val="tx1"/>
                </a:solidFill>
              </a:defRPr>
            </a:lvl1pPr>
          </a:lstStyle>
          <a:p>
            <a:pPr>
              <a:defRPr/>
            </a:pPr>
            <a:fld id="{8ECBF993-0C26-42CE-B6CC-A847CA7D06C3}" type="slidenum">
              <a:rPr lang="en-US" smtClean="0"/>
              <a:pPr>
                <a:defRPr/>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sque hors titre">
    <p:spTree>
      <p:nvGrpSpPr>
        <p:cNvPr id="1" name=""/>
        <p:cNvGrpSpPr/>
        <p:nvPr/>
      </p:nvGrpSpPr>
      <p:grpSpPr>
        <a:xfrm>
          <a:off x="0" y="0"/>
          <a:ext cx="0" cy="0"/>
          <a:chOff x="0" y="0"/>
          <a:chExt cx="0" cy="0"/>
        </a:xfrm>
      </p:grpSpPr>
      <p:cxnSp>
        <p:nvCxnSpPr>
          <p:cNvPr id="9" name="Connecteur droit 8"/>
          <p:cNvCxnSpPr>
            <a:cxnSpLocks/>
          </p:cNvCxnSpPr>
          <p:nvPr userDrawn="1"/>
        </p:nvCxnSpPr>
        <p:spPr bwMode="auto">
          <a:xfrm flipH="1" flipV="1">
            <a:off x="2250352" y="533161"/>
            <a:ext cx="9960801" cy="1"/>
          </a:xfrm>
          <a:prstGeom prst="line">
            <a:avLst/>
          </a:prstGeom>
          <a:ln>
            <a:solidFill>
              <a:srgbClr val="0070C0"/>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20" name="Espace réservé du numéro de diapositive 5"/>
          <p:cNvSpPr>
            <a:spLocks noGrp="1"/>
          </p:cNvSpPr>
          <p:nvPr>
            <p:ph type="sldNum" sz="quarter" idx="4"/>
          </p:nvPr>
        </p:nvSpPr>
        <p:spPr bwMode="auto">
          <a:xfrm>
            <a:off x="10769600" y="6593428"/>
            <a:ext cx="1422400" cy="2603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b="0">
                <a:solidFill>
                  <a:schemeClr val="tx1"/>
                </a:solidFill>
              </a:defRPr>
            </a:lvl1pPr>
          </a:lstStyle>
          <a:p>
            <a:pPr>
              <a:defRPr/>
            </a:pPr>
            <a:fld id="{8ECBF993-0C26-42CE-B6CC-A847CA7D06C3}" type="slidenum">
              <a:rPr lang="en-US" smtClean="0"/>
              <a:pPr>
                <a:defRPr/>
              </a:pPr>
              <a:t>‹N°›</a:t>
            </a:fld>
            <a:endParaRPr lang="en-US" dirty="0"/>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653" y="1"/>
            <a:ext cx="2171699" cy="1161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7061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3A86BA-2F7C-8DE1-771A-D871FC447A9A}"/>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33E17D82-3B28-40D6-4EAF-82E0D9DCF773}"/>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2B4E9333-B90B-E2DA-2DF7-CBC4EDED4619}"/>
              </a:ext>
            </a:extLst>
          </p:cNvPr>
          <p:cNvSpPr>
            <a:spLocks noGrp="1"/>
          </p:cNvSpPr>
          <p:nvPr>
            <p:ph type="dt" sz="half" idx="10"/>
          </p:nvPr>
        </p:nvSpPr>
        <p:spPr/>
        <p:txBody>
          <a:bodyPr/>
          <a:lstStyle/>
          <a:p>
            <a:fld id="{16F10CD7-3621-E346-835E-E177E9CD37AF}" type="datetimeFigureOut">
              <a:rPr lang="fr-FR" smtClean="0"/>
              <a:t>26/06/2022</a:t>
            </a:fld>
            <a:endParaRPr lang="fr-FR"/>
          </a:p>
        </p:txBody>
      </p:sp>
      <p:sp>
        <p:nvSpPr>
          <p:cNvPr id="5" name="Espace réservé du pied de page 4">
            <a:extLst>
              <a:ext uri="{FF2B5EF4-FFF2-40B4-BE49-F238E27FC236}">
                <a16:creationId xmlns:a16="http://schemas.microsoft.com/office/drawing/2014/main" id="{1164A955-87B1-03FB-C67B-2C92E98645C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00C05AE-5C64-2AA1-EC2E-ABBC88D4751C}"/>
              </a:ext>
            </a:extLst>
          </p:cNvPr>
          <p:cNvSpPr>
            <a:spLocks noGrp="1"/>
          </p:cNvSpPr>
          <p:nvPr>
            <p:ph type="sldNum" sz="quarter" idx="12"/>
          </p:nvPr>
        </p:nvSpPr>
        <p:spPr/>
        <p:txBody>
          <a:bodyPr/>
          <a:lstStyle/>
          <a:p>
            <a:fld id="{0A4940C5-D8F0-EE42-8002-DAE2842FC8A7}" type="slidenum">
              <a:rPr lang="fr-FR" smtClean="0"/>
              <a:t>‹N°›</a:t>
            </a:fld>
            <a:endParaRPr lang="fr-FR"/>
          </a:p>
        </p:txBody>
      </p:sp>
    </p:spTree>
    <p:extLst>
      <p:ext uri="{BB962C8B-B14F-4D97-AF65-F5344CB8AC3E}">
        <p14:creationId xmlns:p14="http://schemas.microsoft.com/office/powerpoint/2010/main" val="1553459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1" name="Text Box 17"/>
          <p:cNvSpPr txBox="1">
            <a:spLocks noChangeArrowheads="1"/>
          </p:cNvSpPr>
          <p:nvPr/>
        </p:nvSpPr>
        <p:spPr bwMode="auto">
          <a:xfrm>
            <a:off x="1727200" y="0"/>
            <a:ext cx="10160000" cy="457200"/>
          </a:xfrm>
          <a:prstGeom prst="rect">
            <a:avLst/>
          </a:prstGeom>
          <a:noFill/>
          <a:ln w="9525">
            <a:noFill/>
            <a:miter lim="800000"/>
            <a:headEnd/>
            <a:tailEnd/>
          </a:ln>
          <a:effectLst/>
        </p:spPr>
        <p:txBody>
          <a:bodyPr>
            <a:spAutoFit/>
          </a:bodyPr>
          <a:lstStyle/>
          <a:p>
            <a:pPr eaLnBrk="0" fontAlgn="ctr" hangingPunct="0">
              <a:spcBef>
                <a:spcPct val="50000"/>
              </a:spcBef>
              <a:defRPr/>
            </a:pPr>
            <a:endParaRPr lang="fr-FR" sz="2400" b="0">
              <a:solidFill>
                <a:schemeClr val="tx1"/>
              </a:solidFill>
            </a:endParaRPr>
          </a:p>
        </p:txBody>
      </p:sp>
      <p:sp>
        <p:nvSpPr>
          <p:cNvPr id="1042" name="Text Box 18"/>
          <p:cNvSpPr txBox="1">
            <a:spLocks noChangeArrowheads="1"/>
          </p:cNvSpPr>
          <p:nvPr/>
        </p:nvSpPr>
        <p:spPr bwMode="auto">
          <a:xfrm>
            <a:off x="2438400" y="0"/>
            <a:ext cx="8839200" cy="457200"/>
          </a:xfrm>
          <a:prstGeom prst="rect">
            <a:avLst/>
          </a:prstGeom>
          <a:noFill/>
          <a:ln w="9525">
            <a:noFill/>
            <a:miter lim="800000"/>
            <a:headEnd/>
            <a:tailEnd/>
          </a:ln>
          <a:effectLst/>
        </p:spPr>
        <p:txBody>
          <a:bodyPr>
            <a:spAutoFit/>
          </a:bodyPr>
          <a:lstStyle/>
          <a:p>
            <a:pPr eaLnBrk="0" fontAlgn="ctr" hangingPunct="0">
              <a:spcBef>
                <a:spcPct val="50000"/>
              </a:spcBef>
              <a:defRPr/>
            </a:pPr>
            <a:endParaRPr lang="fr-FR" sz="2400" b="0">
              <a:solidFill>
                <a:schemeClr val="tx1"/>
              </a:solidFill>
            </a:endParaRPr>
          </a:p>
        </p:txBody>
      </p:sp>
      <p:sp>
        <p:nvSpPr>
          <p:cNvPr id="13" name="Espace réservé du numéro de diapositive 5"/>
          <p:cNvSpPr>
            <a:spLocks noGrp="1"/>
          </p:cNvSpPr>
          <p:nvPr>
            <p:ph type="sldNum" sz="quarter" idx="4"/>
          </p:nvPr>
        </p:nvSpPr>
        <p:spPr bwMode="auto">
          <a:xfrm>
            <a:off x="10769600" y="6593428"/>
            <a:ext cx="1422400" cy="2603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b="0">
                <a:solidFill>
                  <a:schemeClr val="tx1"/>
                </a:solidFill>
              </a:defRPr>
            </a:lvl1pPr>
          </a:lstStyle>
          <a:p>
            <a:pPr>
              <a:defRPr/>
            </a:pPr>
            <a:fld id="{8ECBF993-0C26-42CE-B6CC-A847CA7D06C3}" type="slidenum">
              <a:rPr lang="en-US" smtClean="0"/>
              <a:pPr>
                <a:defRPr/>
              </a:pPr>
              <a:t>‹N°›</a:t>
            </a:fld>
            <a:endParaRPr lang="en-US" dirty="0"/>
          </a:p>
        </p:txBody>
      </p:sp>
      <p:sp>
        <p:nvSpPr>
          <p:cNvPr id="85004" name="Text Box 12"/>
          <p:cNvSpPr txBox="1">
            <a:spLocks noChangeArrowheads="1"/>
          </p:cNvSpPr>
          <p:nvPr userDrawn="1"/>
        </p:nvSpPr>
        <p:spPr bwMode="auto">
          <a:xfrm>
            <a:off x="3531732" y="6588076"/>
            <a:ext cx="5761514" cy="261610"/>
          </a:xfrm>
          <a:prstGeom prst="rect">
            <a:avLst/>
          </a:prstGeom>
          <a:noFill/>
          <a:ln w="9525" algn="ctr">
            <a:noFill/>
            <a:miter lim="800000"/>
            <a:headEnd/>
            <a:tailEnd/>
          </a:ln>
          <a:effectLst/>
        </p:spPr>
        <p:txBody>
          <a:bodyPr wrap="none">
            <a:spAutoFit/>
          </a:bodyPr>
          <a:lstStyle/>
          <a:p>
            <a:pPr algn="ctr" eaLnBrk="0" hangingPunct="0"/>
            <a:r>
              <a:rPr lang="fr-FR" sz="1100" dirty="0"/>
              <a:t>Samuel </a:t>
            </a:r>
            <a:r>
              <a:rPr lang="fr-FR" sz="1100" dirty="0" err="1"/>
              <a:t>Manen</a:t>
            </a:r>
            <a:r>
              <a:rPr lang="fr-FR" sz="1100" dirty="0"/>
              <a:t> - Philippe Vallerand – MI2I_ComEx  –  Meeting du 28/06</a:t>
            </a:r>
            <a:r>
              <a:rPr lang="fr-FR" sz="1100" baseline="0" dirty="0"/>
              <a:t>2022 @IN2P3</a:t>
            </a:r>
            <a:endParaRPr lang="fr-FR" sz="1100" dirty="0"/>
          </a:p>
        </p:txBody>
      </p:sp>
      <p:sp>
        <p:nvSpPr>
          <p:cNvPr id="28" name="Rectangle 27"/>
          <p:cNvSpPr/>
          <p:nvPr userDrawn="1"/>
        </p:nvSpPr>
        <p:spPr bwMode="auto">
          <a:xfrm>
            <a:off x="360605" y="824250"/>
            <a:ext cx="3262648" cy="29621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100" b="1" i="0" u="none" strike="noStrike" cap="none" normalizeH="0" baseline="0">
              <a:ln>
                <a:noFill/>
              </a:ln>
              <a:solidFill>
                <a:srgbClr val="23346C"/>
              </a:solidFill>
              <a:effectLst/>
              <a:latin typeface="Arial" charset="0"/>
              <a:ea typeface="Arial Unicode MS" pitchFamily="34" charset="-128"/>
              <a:cs typeface="Arial Unicode MS" pitchFamily="34" charset="-128"/>
            </a:endParaRPr>
          </a:p>
        </p:txBody>
      </p:sp>
      <p:cxnSp>
        <p:nvCxnSpPr>
          <p:cNvPr id="30" name="Connecteur droit 29"/>
          <p:cNvCxnSpPr/>
          <p:nvPr userDrawn="1"/>
        </p:nvCxnSpPr>
        <p:spPr bwMode="auto">
          <a:xfrm flipH="1">
            <a:off x="0" y="6588075"/>
            <a:ext cx="12192000" cy="1"/>
          </a:xfrm>
          <a:prstGeom prst="line">
            <a:avLst/>
          </a:prstGeom>
          <a:ln>
            <a:solidFill>
              <a:srgbClr val="0070C0"/>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2" name="Espace réservé du titre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cSld>
  <p:clrMap bg1="lt1" tx1="dk1" bg2="lt2" tx2="dk2" accent1="accent1" accent2="accent2" accent3="accent3" accent4="accent4" accent5="accent5" accent6="accent6" hlink="hlink" folHlink="folHlink"/>
  <p:sldLayoutIdLst>
    <p:sldLayoutId id="2147483958" r:id="rId1"/>
    <p:sldLayoutId id="2147483960" r:id="rId2"/>
    <p:sldLayoutId id="2147483961" r:id="rId3"/>
  </p:sldLayoutIdLst>
  <p:hf hdr="0"/>
  <p:txStyles>
    <p:titleStyle>
      <a:lvl1pPr algn="ctr" rtl="0" eaLnBrk="0" fontAlgn="base" hangingPunct="0">
        <a:spcBef>
          <a:spcPct val="0"/>
        </a:spcBef>
        <a:spcAft>
          <a:spcPct val="0"/>
        </a:spcAft>
        <a:defRPr sz="3600">
          <a:solidFill>
            <a:srgbClr val="23346C"/>
          </a:solidFill>
          <a:latin typeface="+mj-lt"/>
          <a:ea typeface="+mj-ea"/>
          <a:cs typeface="+mj-cs"/>
        </a:defRPr>
      </a:lvl1pPr>
      <a:lvl2pPr algn="ctr" rtl="0" eaLnBrk="0" fontAlgn="base" hangingPunct="0">
        <a:spcBef>
          <a:spcPct val="0"/>
        </a:spcBef>
        <a:spcAft>
          <a:spcPct val="0"/>
        </a:spcAft>
        <a:defRPr sz="3600">
          <a:solidFill>
            <a:srgbClr val="23346C"/>
          </a:solidFill>
          <a:latin typeface="Arial" charset="0"/>
          <a:ea typeface="Arial Unicode MS" pitchFamily="34" charset="-128"/>
          <a:cs typeface="Arial Unicode MS" pitchFamily="34" charset="-128"/>
        </a:defRPr>
      </a:lvl2pPr>
      <a:lvl3pPr algn="ctr" rtl="0" eaLnBrk="0" fontAlgn="base" hangingPunct="0">
        <a:spcBef>
          <a:spcPct val="0"/>
        </a:spcBef>
        <a:spcAft>
          <a:spcPct val="0"/>
        </a:spcAft>
        <a:defRPr sz="3600">
          <a:solidFill>
            <a:srgbClr val="23346C"/>
          </a:solidFill>
          <a:latin typeface="Arial" charset="0"/>
          <a:ea typeface="Arial Unicode MS" pitchFamily="34" charset="-128"/>
          <a:cs typeface="Arial Unicode MS" pitchFamily="34" charset="-128"/>
        </a:defRPr>
      </a:lvl3pPr>
      <a:lvl4pPr algn="ctr" rtl="0" eaLnBrk="0" fontAlgn="base" hangingPunct="0">
        <a:spcBef>
          <a:spcPct val="0"/>
        </a:spcBef>
        <a:spcAft>
          <a:spcPct val="0"/>
        </a:spcAft>
        <a:defRPr sz="3600">
          <a:solidFill>
            <a:srgbClr val="23346C"/>
          </a:solidFill>
          <a:latin typeface="Arial" charset="0"/>
          <a:ea typeface="Arial Unicode MS" pitchFamily="34" charset="-128"/>
          <a:cs typeface="Arial Unicode MS" pitchFamily="34" charset="-128"/>
        </a:defRPr>
      </a:lvl4pPr>
      <a:lvl5pPr algn="ctr" rtl="0" eaLnBrk="0" fontAlgn="base" hangingPunct="0">
        <a:spcBef>
          <a:spcPct val="0"/>
        </a:spcBef>
        <a:spcAft>
          <a:spcPct val="0"/>
        </a:spcAft>
        <a:defRPr sz="3600">
          <a:solidFill>
            <a:srgbClr val="23346C"/>
          </a:solidFill>
          <a:latin typeface="Arial" charset="0"/>
          <a:ea typeface="Arial Unicode MS" pitchFamily="34" charset="-128"/>
          <a:cs typeface="Arial Unicode MS" pitchFamily="34" charset="-128"/>
        </a:defRPr>
      </a:lvl5pPr>
      <a:lvl6pPr marL="457200" algn="ctr" rtl="0" eaLnBrk="0" fontAlgn="base" hangingPunct="0">
        <a:spcBef>
          <a:spcPct val="0"/>
        </a:spcBef>
        <a:spcAft>
          <a:spcPct val="0"/>
        </a:spcAft>
        <a:defRPr sz="3600">
          <a:solidFill>
            <a:srgbClr val="23346C"/>
          </a:solidFill>
          <a:latin typeface="Arial" charset="0"/>
          <a:ea typeface="Arial Unicode MS" pitchFamily="34" charset="-128"/>
          <a:cs typeface="Arial Unicode MS" pitchFamily="34" charset="-128"/>
        </a:defRPr>
      </a:lvl6pPr>
      <a:lvl7pPr marL="914400" algn="ctr" rtl="0" eaLnBrk="0" fontAlgn="base" hangingPunct="0">
        <a:spcBef>
          <a:spcPct val="0"/>
        </a:spcBef>
        <a:spcAft>
          <a:spcPct val="0"/>
        </a:spcAft>
        <a:defRPr sz="3600">
          <a:solidFill>
            <a:srgbClr val="23346C"/>
          </a:solidFill>
          <a:latin typeface="Arial" charset="0"/>
          <a:ea typeface="Arial Unicode MS" pitchFamily="34" charset="-128"/>
          <a:cs typeface="Arial Unicode MS" pitchFamily="34" charset="-128"/>
        </a:defRPr>
      </a:lvl7pPr>
      <a:lvl8pPr marL="1371600" algn="ctr" rtl="0" eaLnBrk="0" fontAlgn="base" hangingPunct="0">
        <a:spcBef>
          <a:spcPct val="0"/>
        </a:spcBef>
        <a:spcAft>
          <a:spcPct val="0"/>
        </a:spcAft>
        <a:defRPr sz="3600">
          <a:solidFill>
            <a:srgbClr val="23346C"/>
          </a:solidFill>
          <a:latin typeface="Arial" charset="0"/>
          <a:ea typeface="Arial Unicode MS" pitchFamily="34" charset="-128"/>
          <a:cs typeface="Arial Unicode MS" pitchFamily="34" charset="-128"/>
        </a:defRPr>
      </a:lvl8pPr>
      <a:lvl9pPr marL="1828800" algn="ctr" rtl="0" eaLnBrk="0" fontAlgn="base" hangingPunct="0">
        <a:spcBef>
          <a:spcPct val="0"/>
        </a:spcBef>
        <a:spcAft>
          <a:spcPct val="0"/>
        </a:spcAft>
        <a:defRPr sz="3600">
          <a:solidFill>
            <a:srgbClr val="23346C"/>
          </a:solidFill>
          <a:latin typeface="Arial" charset="0"/>
          <a:ea typeface="Arial Unicode MS" pitchFamily="34" charset="-128"/>
          <a:cs typeface="Arial Unicode MS" pitchFamily="34" charset="-128"/>
        </a:defRPr>
      </a:lvl9pPr>
    </p:titleStyle>
    <p:bodyStyle>
      <a:lvl1pPr marL="342900" indent="-342900" algn="l" rtl="0" eaLnBrk="0" fontAlgn="base" hangingPunct="0">
        <a:spcBef>
          <a:spcPct val="20000"/>
        </a:spcBef>
        <a:spcAft>
          <a:spcPct val="0"/>
        </a:spcAft>
        <a:buChar char="•"/>
        <a:defRPr sz="2800">
          <a:solidFill>
            <a:srgbClr val="23346C"/>
          </a:solidFill>
          <a:latin typeface="+mn-lt"/>
          <a:ea typeface="+mn-ea"/>
          <a:cs typeface="+mn-cs"/>
        </a:defRPr>
      </a:lvl1pPr>
      <a:lvl2pPr marL="742950" indent="-285750" algn="l" rtl="0" eaLnBrk="0" fontAlgn="base" hangingPunct="0">
        <a:spcBef>
          <a:spcPct val="20000"/>
        </a:spcBef>
        <a:spcAft>
          <a:spcPct val="0"/>
        </a:spcAft>
        <a:buChar char="–"/>
        <a:defRPr sz="2400" b="1">
          <a:solidFill>
            <a:srgbClr val="23346C"/>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0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box.in2p3.fr/index.php/f/20306236"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atrium.in2p3.fr/fd1d54ac-3494-4d85-83fc-e03b05f1d01b"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
          </p:nvPr>
        </p:nvSpPr>
        <p:spPr/>
        <p:txBody>
          <a:bodyPr/>
          <a:lstStyle/>
          <a:p>
            <a:pPr>
              <a:defRPr/>
            </a:pPr>
            <a:fld id="{8ECBF993-0C26-42CE-B6CC-A847CA7D06C3}" type="slidenum">
              <a:rPr lang="en-US" smtClean="0"/>
              <a:pPr>
                <a:defRPr/>
              </a:pPr>
              <a:t>1</a:t>
            </a:fld>
            <a:endParaRPr lang="en-US" dirty="0"/>
          </a:p>
        </p:txBody>
      </p:sp>
      <p:pic>
        <p:nvPicPr>
          <p:cNvPr id="2" name="Image 1">
            <a:extLst>
              <a:ext uri="{FF2B5EF4-FFF2-40B4-BE49-F238E27FC236}">
                <a16:creationId xmlns:a16="http://schemas.microsoft.com/office/drawing/2014/main" id="{8903EDFE-CD14-47CA-BB44-77531D63BA9D}"/>
              </a:ext>
            </a:extLst>
          </p:cNvPr>
          <p:cNvPicPr>
            <a:picLocks noChangeAspect="1"/>
          </p:cNvPicPr>
          <p:nvPr/>
        </p:nvPicPr>
        <p:blipFill rotWithShape="1">
          <a:blip r:embed="rId2"/>
          <a:srcRect l="17291" t="17592" r="16562" b="10740"/>
          <a:stretch/>
        </p:blipFill>
        <p:spPr>
          <a:xfrm>
            <a:off x="1660524" y="1141471"/>
            <a:ext cx="8702675" cy="5303837"/>
          </a:xfrm>
          <a:prstGeom prst="rect">
            <a:avLst/>
          </a:prstGeom>
        </p:spPr>
      </p:pic>
      <p:sp>
        <p:nvSpPr>
          <p:cNvPr id="4" name="Rectangle 2"/>
          <p:cNvSpPr>
            <a:spLocks noChangeArrowheads="1"/>
          </p:cNvSpPr>
          <p:nvPr/>
        </p:nvSpPr>
        <p:spPr bwMode="auto">
          <a:xfrm>
            <a:off x="1660524" y="1785511"/>
            <a:ext cx="8340634" cy="2813005"/>
          </a:xfrm>
          <a:prstGeom prst="rect">
            <a:avLst/>
          </a:prstGeom>
          <a:noFill/>
          <a:ln w="9525">
            <a:noFill/>
            <a:miter lim="800000"/>
            <a:headEnd/>
            <a:tailEnd/>
          </a:ln>
        </p:spPr>
        <p:txBody>
          <a:bodyPr anchor="ctr"/>
          <a:lstStyle/>
          <a:p>
            <a:pPr algn="ctr"/>
            <a:r>
              <a:rPr lang="fr-FR" sz="4400" b="0" dirty="0">
                <a:solidFill>
                  <a:srgbClr val="FFFF99"/>
                </a:solidFill>
                <a:latin typeface="Times New Roman" pitchFamily="18" charset="0"/>
              </a:rPr>
              <a:t>Comité Exécutif « MI2I »</a:t>
            </a:r>
          </a:p>
          <a:p>
            <a:pPr algn="ctr"/>
            <a:endParaRPr lang="fr-FR" sz="4400" b="0" dirty="0">
              <a:solidFill>
                <a:srgbClr val="FFFF99"/>
              </a:solidFill>
              <a:latin typeface="Times New Roman" pitchFamily="18" charset="0"/>
            </a:endParaRPr>
          </a:p>
          <a:p>
            <a:pPr algn="ctr"/>
            <a:endParaRPr lang="fr-FR" sz="4400" b="0" dirty="0">
              <a:solidFill>
                <a:srgbClr val="FFFF99"/>
              </a:solidFill>
              <a:latin typeface="Times New Roman" pitchFamily="18" charset="0"/>
            </a:endParaRPr>
          </a:p>
          <a:p>
            <a:pPr algn="ctr"/>
            <a:endParaRPr lang="fr-FR" sz="4400" b="0" dirty="0">
              <a:solidFill>
                <a:srgbClr val="FFFF99"/>
              </a:solidFill>
              <a:latin typeface="Times New Roman" pitchFamily="18" charset="0"/>
            </a:endParaRPr>
          </a:p>
          <a:p>
            <a:pPr algn="ctr"/>
            <a:endParaRPr lang="fr-FR" sz="4400" b="0" dirty="0">
              <a:solidFill>
                <a:srgbClr val="FFFF99"/>
              </a:solidFill>
              <a:latin typeface="Times New Roman" pitchFamily="18" charset="0"/>
            </a:endParaRPr>
          </a:p>
          <a:p>
            <a:pPr algn="ctr"/>
            <a:r>
              <a:rPr lang="fr-FR" sz="4400" b="0" dirty="0">
                <a:solidFill>
                  <a:srgbClr val="FFFF99"/>
                </a:solidFill>
                <a:latin typeface="Times New Roman" pitchFamily="18" charset="0"/>
              </a:rPr>
              <a:t>Etat d’avancement des </a:t>
            </a:r>
            <a:r>
              <a:rPr lang="fr-FR" sz="4400" b="0" dirty="0" err="1">
                <a:solidFill>
                  <a:srgbClr val="FFFF99"/>
                </a:solidFill>
                <a:latin typeface="Times New Roman" pitchFamily="18" charset="0"/>
              </a:rPr>
              <a:t>WPs</a:t>
            </a:r>
            <a:endParaRPr lang="fr-FR" sz="4400" b="0" dirty="0">
              <a:solidFill>
                <a:srgbClr val="FFFF99"/>
              </a:solidFill>
              <a:latin typeface="Times New Roman" pitchFamily="18" charset="0"/>
            </a:endParaRPr>
          </a:p>
        </p:txBody>
      </p:sp>
      <p:sp>
        <p:nvSpPr>
          <p:cNvPr id="5" name="Rectangle 2">
            <a:extLst>
              <a:ext uri="{FF2B5EF4-FFF2-40B4-BE49-F238E27FC236}">
                <a16:creationId xmlns:a16="http://schemas.microsoft.com/office/drawing/2014/main" id="{35EDF65F-AD2B-4571-BD18-3ECD2D1D6C12}"/>
              </a:ext>
            </a:extLst>
          </p:cNvPr>
          <p:cNvSpPr>
            <a:spLocks noChangeArrowheads="1"/>
          </p:cNvSpPr>
          <p:nvPr/>
        </p:nvSpPr>
        <p:spPr bwMode="auto">
          <a:xfrm>
            <a:off x="1660524" y="5113607"/>
            <a:ext cx="8340634" cy="1403621"/>
          </a:xfrm>
          <a:prstGeom prst="rect">
            <a:avLst/>
          </a:prstGeom>
          <a:noFill/>
          <a:ln w="9525">
            <a:noFill/>
            <a:miter lim="800000"/>
            <a:headEnd/>
            <a:tailEnd/>
          </a:ln>
        </p:spPr>
        <p:txBody>
          <a:bodyPr anchor="ctr"/>
          <a:lstStyle/>
          <a:p>
            <a:pPr algn="ctr"/>
            <a:r>
              <a:rPr lang="fr-FR" sz="3200" b="0" dirty="0">
                <a:solidFill>
                  <a:schemeClr val="accent1">
                    <a:lumMod val="90000"/>
                  </a:schemeClr>
                </a:solidFill>
                <a:latin typeface="Times New Roman" pitchFamily="18" charset="0"/>
              </a:rPr>
              <a:t>Samuel </a:t>
            </a:r>
            <a:r>
              <a:rPr lang="fr-FR" sz="3200" b="0" dirty="0" err="1">
                <a:solidFill>
                  <a:schemeClr val="accent1">
                    <a:lumMod val="90000"/>
                  </a:schemeClr>
                </a:solidFill>
                <a:latin typeface="Times New Roman" pitchFamily="18" charset="0"/>
              </a:rPr>
              <a:t>Manen</a:t>
            </a:r>
            <a:r>
              <a:rPr lang="fr-FR" sz="3200" b="0" dirty="0">
                <a:solidFill>
                  <a:schemeClr val="accent1">
                    <a:lumMod val="90000"/>
                  </a:schemeClr>
                </a:solidFill>
                <a:latin typeface="Times New Roman" pitchFamily="18" charset="0"/>
              </a:rPr>
              <a:t> – Philippe Vallerand</a:t>
            </a:r>
          </a:p>
        </p:txBody>
      </p:sp>
    </p:spTree>
    <p:extLst>
      <p:ext uri="{BB962C8B-B14F-4D97-AF65-F5344CB8AC3E}">
        <p14:creationId xmlns:p14="http://schemas.microsoft.com/office/powerpoint/2010/main" val="3972229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pPr>
                <a:defRPr/>
              </a:pPr>
              <a:t>10</a:t>
            </a:fld>
            <a:endParaRPr lang="en-US" dirty="0"/>
          </a:p>
        </p:txBody>
      </p:sp>
      <p:sp>
        <p:nvSpPr>
          <p:cNvPr id="8" name="Content Placeholder 2">
            <a:extLst>
              <a:ext uri="{FF2B5EF4-FFF2-40B4-BE49-F238E27FC236}">
                <a16:creationId xmlns:a16="http://schemas.microsoft.com/office/drawing/2014/main" id="{391E035A-915B-2743-B7DD-914EF89B3413}"/>
              </a:ext>
            </a:extLst>
          </p:cNvPr>
          <p:cNvSpPr txBox="1">
            <a:spLocks/>
          </p:cNvSpPr>
          <p:nvPr/>
        </p:nvSpPr>
        <p:spPr>
          <a:xfrm>
            <a:off x="1749735" y="1000125"/>
            <a:ext cx="8561079" cy="4676776"/>
          </a:xfrm>
          <a:prstGeom prst="rect">
            <a:avLst/>
          </a:prstGeom>
        </p:spPr>
        <p:txBody>
          <a:bodyPr>
            <a:normAutofit/>
          </a:bodyPr>
          <a:lstStyle>
            <a:lvl1pPr marL="342900" indent="-342900" algn="l" rtl="0" eaLnBrk="0" fontAlgn="base" hangingPunct="0">
              <a:spcBef>
                <a:spcPct val="20000"/>
              </a:spcBef>
              <a:spcAft>
                <a:spcPct val="0"/>
              </a:spcAft>
              <a:buChar char="•"/>
              <a:defRPr sz="2800">
                <a:solidFill>
                  <a:srgbClr val="23346C"/>
                </a:solidFill>
                <a:latin typeface="+mn-lt"/>
                <a:ea typeface="+mn-ea"/>
                <a:cs typeface="+mn-cs"/>
              </a:defRPr>
            </a:lvl1pPr>
            <a:lvl2pPr marL="742950" indent="-285750" algn="l" rtl="0" eaLnBrk="0" fontAlgn="base" hangingPunct="0">
              <a:spcBef>
                <a:spcPct val="20000"/>
              </a:spcBef>
              <a:spcAft>
                <a:spcPct val="0"/>
              </a:spcAft>
              <a:buChar char="–"/>
              <a:defRPr sz="2400" b="1">
                <a:solidFill>
                  <a:srgbClr val="23346C"/>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000">
                <a:solidFill>
                  <a:schemeClr val="tx1"/>
                </a:solidFill>
                <a:latin typeface="+mn-lt"/>
                <a:ea typeface="+mn-ea"/>
                <a:cs typeface="+mn-cs"/>
              </a:defRPr>
            </a:lvl9pPr>
          </a:lstStyle>
          <a:p>
            <a:pPr lvl="1"/>
            <a:endParaRPr lang="en-GB" kern="0" dirty="0"/>
          </a:p>
          <a:p>
            <a:pPr lvl="1"/>
            <a:endParaRPr lang="en-GB" kern="0" dirty="0"/>
          </a:p>
          <a:p>
            <a:pPr lvl="1"/>
            <a:endParaRPr lang="en-GB" kern="0" dirty="0"/>
          </a:p>
        </p:txBody>
      </p:sp>
      <p:sp>
        <p:nvSpPr>
          <p:cNvPr id="11" name="ZoneTexte 10">
            <a:extLst>
              <a:ext uri="{FF2B5EF4-FFF2-40B4-BE49-F238E27FC236}">
                <a16:creationId xmlns:a16="http://schemas.microsoft.com/office/drawing/2014/main" id="{AD679503-2255-4CBE-A56D-F26E825F7952}"/>
              </a:ext>
            </a:extLst>
          </p:cNvPr>
          <p:cNvSpPr txBox="1"/>
          <p:nvPr/>
        </p:nvSpPr>
        <p:spPr>
          <a:xfrm>
            <a:off x="2277595" y="-6578"/>
            <a:ext cx="6716564" cy="523220"/>
          </a:xfrm>
          <a:prstGeom prst="rect">
            <a:avLst/>
          </a:prstGeom>
          <a:noFill/>
        </p:spPr>
        <p:txBody>
          <a:bodyPr wrap="square" rtlCol="0">
            <a:spAutoFit/>
          </a:bodyPr>
          <a:lstStyle/>
          <a:p>
            <a:r>
              <a:rPr lang="fr-FR" sz="2800" b="0" dirty="0">
                <a:solidFill>
                  <a:srgbClr val="0070C0"/>
                </a:solidFill>
                <a:latin typeface="Times New Roman" pitchFamily="18" charset="0"/>
              </a:rPr>
              <a:t>WP1.2 : Technologie 65nm </a:t>
            </a:r>
          </a:p>
        </p:txBody>
      </p:sp>
      <p:sp>
        <p:nvSpPr>
          <p:cNvPr id="29" name="ZoneTexte 28">
            <a:extLst>
              <a:ext uri="{FF2B5EF4-FFF2-40B4-BE49-F238E27FC236}">
                <a16:creationId xmlns:a16="http://schemas.microsoft.com/office/drawing/2014/main" id="{C4E02ABA-090A-49E2-BAB6-B419D186E7AB}"/>
              </a:ext>
            </a:extLst>
          </p:cNvPr>
          <p:cNvSpPr txBox="1"/>
          <p:nvPr/>
        </p:nvSpPr>
        <p:spPr>
          <a:xfrm>
            <a:off x="2435545" y="610753"/>
            <a:ext cx="7770901" cy="400110"/>
          </a:xfrm>
          <a:prstGeom prst="rect">
            <a:avLst/>
          </a:prstGeom>
          <a:noFill/>
        </p:spPr>
        <p:txBody>
          <a:bodyPr wrap="square" rtlCol="0">
            <a:spAutoFit/>
          </a:bodyPr>
          <a:lstStyle/>
          <a:p>
            <a:pPr marL="285750" indent="-285750" fontAlgn="auto">
              <a:spcBef>
                <a:spcPts val="0"/>
              </a:spcBef>
              <a:spcAft>
                <a:spcPts val="0"/>
              </a:spcAft>
              <a:buFont typeface="Symbol" panose="05050102010706020507" pitchFamily="18" charset="2"/>
              <a:buChar char="Þ"/>
              <a:defRPr/>
            </a:pPr>
            <a:r>
              <a:rPr lang="fr-FR" sz="2000" b="0" dirty="0"/>
              <a:t>Recensement des développements en technologie TJ et TSMC </a:t>
            </a:r>
          </a:p>
        </p:txBody>
      </p:sp>
      <p:graphicFrame>
        <p:nvGraphicFramePr>
          <p:cNvPr id="9" name="Tableau 8">
            <a:extLst>
              <a:ext uri="{FF2B5EF4-FFF2-40B4-BE49-F238E27FC236}">
                <a16:creationId xmlns:a16="http://schemas.microsoft.com/office/drawing/2014/main" id="{1519039A-6523-418D-B85C-F78E8713976B}"/>
              </a:ext>
            </a:extLst>
          </p:cNvPr>
          <p:cNvGraphicFramePr>
            <a:graphicFrameLocks noGrp="1"/>
          </p:cNvGraphicFramePr>
          <p:nvPr>
            <p:extLst>
              <p:ext uri="{D42A27DB-BD31-4B8C-83A1-F6EECF244321}">
                <p14:modId xmlns:p14="http://schemas.microsoft.com/office/powerpoint/2010/main" val="3622550287"/>
              </p:ext>
            </p:extLst>
          </p:nvPr>
        </p:nvGraphicFramePr>
        <p:xfrm>
          <a:off x="513676" y="1400235"/>
          <a:ext cx="11336749" cy="4917440"/>
        </p:xfrm>
        <a:graphic>
          <a:graphicData uri="http://schemas.openxmlformats.org/drawingml/2006/table">
            <a:tbl>
              <a:tblPr firstRow="1" bandRow="1">
                <a:tableStyleId>{5C22544A-7EE6-4342-B048-85BDC9FD1C3A}</a:tableStyleId>
              </a:tblPr>
              <a:tblGrid>
                <a:gridCol w="1193204">
                  <a:extLst>
                    <a:ext uri="{9D8B030D-6E8A-4147-A177-3AD203B41FA5}">
                      <a16:colId xmlns:a16="http://schemas.microsoft.com/office/drawing/2014/main" val="4237687219"/>
                    </a:ext>
                  </a:extLst>
                </a:gridCol>
                <a:gridCol w="1382355">
                  <a:extLst>
                    <a:ext uri="{9D8B030D-6E8A-4147-A177-3AD203B41FA5}">
                      <a16:colId xmlns:a16="http://schemas.microsoft.com/office/drawing/2014/main" val="2920713285"/>
                    </a:ext>
                  </a:extLst>
                </a:gridCol>
                <a:gridCol w="1378262">
                  <a:extLst>
                    <a:ext uri="{9D8B030D-6E8A-4147-A177-3AD203B41FA5}">
                      <a16:colId xmlns:a16="http://schemas.microsoft.com/office/drawing/2014/main" val="1069387591"/>
                    </a:ext>
                  </a:extLst>
                </a:gridCol>
                <a:gridCol w="1669738">
                  <a:extLst>
                    <a:ext uri="{9D8B030D-6E8A-4147-A177-3AD203B41FA5}">
                      <a16:colId xmlns:a16="http://schemas.microsoft.com/office/drawing/2014/main" val="3604622248"/>
                    </a:ext>
                  </a:extLst>
                </a:gridCol>
                <a:gridCol w="4145280">
                  <a:extLst>
                    <a:ext uri="{9D8B030D-6E8A-4147-A177-3AD203B41FA5}">
                      <a16:colId xmlns:a16="http://schemas.microsoft.com/office/drawing/2014/main" val="3063218794"/>
                    </a:ext>
                  </a:extLst>
                </a:gridCol>
                <a:gridCol w="1567910">
                  <a:extLst>
                    <a:ext uri="{9D8B030D-6E8A-4147-A177-3AD203B41FA5}">
                      <a16:colId xmlns:a16="http://schemas.microsoft.com/office/drawing/2014/main" val="3001116950"/>
                    </a:ext>
                  </a:extLst>
                </a:gridCol>
              </a:tblGrid>
              <a:tr h="370840">
                <a:tc>
                  <a:txBody>
                    <a:bodyPr/>
                    <a:lstStyle/>
                    <a:p>
                      <a:r>
                        <a:rPr lang="fr-FR" sz="1400" dirty="0"/>
                        <a:t>Laboratoire</a:t>
                      </a:r>
                      <a:endParaRPr lang="en-GB" sz="1400" dirty="0"/>
                    </a:p>
                  </a:txBody>
                  <a:tcPr/>
                </a:tc>
                <a:tc>
                  <a:txBody>
                    <a:bodyPr/>
                    <a:lstStyle/>
                    <a:p>
                      <a:r>
                        <a:rPr lang="fr-FR" sz="1400" dirty="0"/>
                        <a:t>Domaine</a:t>
                      </a:r>
                      <a:endParaRPr lang="en-GB" sz="1400" dirty="0"/>
                    </a:p>
                  </a:txBody>
                  <a:tcPr/>
                </a:tc>
                <a:tc>
                  <a:txBody>
                    <a:bodyPr/>
                    <a:lstStyle/>
                    <a:p>
                      <a:r>
                        <a:rPr lang="fr-FR" sz="1400" dirty="0"/>
                        <a:t>Technologie</a:t>
                      </a:r>
                      <a:endParaRPr lang="en-GB" sz="1400" dirty="0"/>
                    </a:p>
                  </a:txBody>
                  <a:tcPr/>
                </a:tc>
                <a:tc>
                  <a:txBody>
                    <a:bodyPr/>
                    <a:lstStyle/>
                    <a:p>
                      <a:r>
                        <a:rPr lang="fr-FR" sz="1400" dirty="0"/>
                        <a:t>Expérience</a:t>
                      </a:r>
                      <a:endParaRPr lang="en-GB" sz="1400" dirty="0"/>
                    </a:p>
                  </a:txBody>
                  <a:tcPr/>
                </a:tc>
                <a:tc>
                  <a:txBody>
                    <a:bodyPr/>
                    <a:lstStyle/>
                    <a:p>
                      <a:r>
                        <a:rPr lang="fr-FR" sz="1400" dirty="0"/>
                        <a:t>Expertises</a:t>
                      </a:r>
                      <a:endParaRPr lang="en-GB" sz="1400" dirty="0"/>
                    </a:p>
                  </a:txBody>
                  <a:tcPr/>
                </a:tc>
                <a:tc>
                  <a:txBody>
                    <a:bodyPr/>
                    <a:lstStyle/>
                    <a:p>
                      <a:r>
                        <a:rPr lang="fr-FR" sz="1400" dirty="0"/>
                        <a:t>Année de</a:t>
                      </a:r>
                      <a:r>
                        <a:rPr lang="fr-FR" sz="1400" baseline="0" dirty="0"/>
                        <a:t> démarrage</a:t>
                      </a:r>
                      <a:endParaRPr lang="en-GB" sz="1400" dirty="0"/>
                    </a:p>
                  </a:txBody>
                  <a:tcPr/>
                </a:tc>
                <a:extLst>
                  <a:ext uri="{0D108BD9-81ED-4DB2-BD59-A6C34878D82A}">
                    <a16:rowId xmlns:a16="http://schemas.microsoft.com/office/drawing/2014/main" val="3956960411"/>
                  </a:ext>
                </a:extLst>
              </a:tr>
              <a:tr h="370840">
                <a:tc>
                  <a:txBody>
                    <a:bodyPr/>
                    <a:lstStyle/>
                    <a:p>
                      <a:r>
                        <a:rPr lang="fr-FR" sz="1400" dirty="0"/>
                        <a:t>CPPM</a:t>
                      </a:r>
                      <a:endParaRPr lang="en-GB" sz="1400" dirty="0"/>
                    </a:p>
                  </a:txBody>
                  <a:tcPr/>
                </a:tc>
                <a:tc>
                  <a:txBody>
                    <a:bodyPr/>
                    <a:lstStyle/>
                    <a:p>
                      <a:r>
                        <a:rPr lang="fr-FR" sz="1400" dirty="0"/>
                        <a:t>Analogue</a:t>
                      </a:r>
                      <a:endParaRPr lang="en-GB" sz="1400" dirty="0"/>
                    </a:p>
                  </a:txBody>
                  <a:tcPr/>
                </a:tc>
                <a:tc>
                  <a:txBody>
                    <a:bodyPr/>
                    <a:lstStyle/>
                    <a:p>
                      <a:r>
                        <a:rPr lang="fr-FR" sz="1400" dirty="0"/>
                        <a:t>TSMC</a:t>
                      </a:r>
                    </a:p>
                    <a:p>
                      <a:endParaRPr lang="fr-FR" sz="1400" dirty="0"/>
                    </a:p>
                    <a:p>
                      <a:endParaRPr lang="fr-FR" sz="1400" dirty="0"/>
                    </a:p>
                    <a:p>
                      <a:r>
                        <a:rPr lang="fr-FR" sz="1400" dirty="0"/>
                        <a:t>TJ</a:t>
                      </a:r>
                      <a:endParaRPr lang="en-GB" sz="1400" dirty="0"/>
                    </a:p>
                  </a:txBody>
                  <a:tcPr/>
                </a:tc>
                <a:tc>
                  <a:txBody>
                    <a:bodyPr/>
                    <a:lstStyle/>
                    <a:p>
                      <a:r>
                        <a:rPr lang="fr-FR" sz="1400" dirty="0"/>
                        <a:t>RD53</a:t>
                      </a:r>
                    </a:p>
                    <a:p>
                      <a:endParaRPr lang="fr-FR" sz="1400" dirty="0"/>
                    </a:p>
                    <a:p>
                      <a:endParaRPr lang="fr-FR" sz="1400" dirty="0"/>
                    </a:p>
                    <a:p>
                      <a:r>
                        <a:rPr lang="fr-FR" sz="1400" dirty="0"/>
                        <a:t>R&amp;D WP1.2 CERN</a:t>
                      </a:r>
                      <a:endParaRPr lang="en-GB" sz="1400" dirty="0"/>
                    </a:p>
                  </a:txBody>
                  <a:tcPr/>
                </a:tc>
                <a:tc>
                  <a:txBody>
                    <a:bodyPr/>
                    <a:lstStyle/>
                    <a:p>
                      <a:r>
                        <a:rPr lang="fr-FR" sz="1400" dirty="0"/>
                        <a:t>Monitor ADC</a:t>
                      </a:r>
                      <a:r>
                        <a:rPr lang="fr-FR" sz="1400" baseline="0" dirty="0"/>
                        <a:t> SAR 12-bits, Mémoire tolérantes au SEU(TMR, DICE), Irradiation Evaluation, Dosimétrie, Capteur de température</a:t>
                      </a:r>
                      <a:endParaRPr lang="fr-FR" sz="1400" dirty="0"/>
                    </a:p>
                    <a:p>
                      <a:r>
                        <a:rPr lang="fr-FR" sz="1400" baseline="0" dirty="0"/>
                        <a:t>Oscillateur (Etude d’Effet Irradiation)</a:t>
                      </a:r>
                      <a:endParaRPr lang="en-GB" sz="1400" dirty="0"/>
                    </a:p>
                  </a:txBody>
                  <a:tcPr/>
                </a:tc>
                <a:tc>
                  <a:txBody>
                    <a:bodyPr/>
                    <a:lstStyle/>
                    <a:p>
                      <a:r>
                        <a:rPr lang="fr-FR" sz="1400" dirty="0"/>
                        <a:t>2013/2014</a:t>
                      </a:r>
                    </a:p>
                    <a:p>
                      <a:endParaRPr lang="fr-FR" sz="1400" dirty="0"/>
                    </a:p>
                    <a:p>
                      <a:endParaRPr lang="fr-FR" sz="1400" dirty="0"/>
                    </a:p>
                    <a:p>
                      <a:r>
                        <a:rPr lang="fr-FR" sz="1400" dirty="0"/>
                        <a:t>2020</a:t>
                      </a:r>
                      <a:endParaRPr lang="en-GB" sz="1400" dirty="0"/>
                    </a:p>
                  </a:txBody>
                  <a:tcPr/>
                </a:tc>
                <a:extLst>
                  <a:ext uri="{0D108BD9-81ED-4DB2-BD59-A6C34878D82A}">
                    <a16:rowId xmlns:a16="http://schemas.microsoft.com/office/drawing/2014/main" val="2107209828"/>
                  </a:ext>
                </a:extLst>
              </a:tr>
              <a:tr h="370840">
                <a:tc>
                  <a:txBody>
                    <a:bodyPr/>
                    <a:lstStyle/>
                    <a:p>
                      <a:r>
                        <a:rPr lang="fr-FR" sz="1400" dirty="0" err="1"/>
                        <a:t>IJCLab</a:t>
                      </a:r>
                      <a:endParaRPr lang="en-GB" sz="1400" dirty="0"/>
                    </a:p>
                  </a:txBody>
                  <a:tcPr/>
                </a:tc>
                <a:tc>
                  <a:txBody>
                    <a:bodyPr/>
                    <a:lstStyle/>
                    <a:p>
                      <a:r>
                        <a:rPr lang="fr-FR" sz="1400" dirty="0"/>
                        <a:t>Numérique</a:t>
                      </a:r>
                      <a:endParaRPr lang="en-GB" sz="1400" dirty="0"/>
                    </a:p>
                  </a:txBody>
                  <a:tcPr/>
                </a:tc>
                <a:tc>
                  <a:txBody>
                    <a:bodyPr/>
                    <a:lstStyle/>
                    <a:p>
                      <a:r>
                        <a:rPr lang="fr-FR" sz="1400" dirty="0"/>
                        <a:t>TSMC</a:t>
                      </a:r>
                      <a:endParaRPr lang="en-GB" sz="1400" dirty="0"/>
                    </a:p>
                  </a:txBody>
                  <a:tcPr/>
                </a:tc>
                <a:tc>
                  <a:txBody>
                    <a:bodyPr/>
                    <a:lstStyle/>
                    <a:p>
                      <a:r>
                        <a:rPr lang="fr-FR" sz="1400" dirty="0"/>
                        <a:t>RD53</a:t>
                      </a:r>
                      <a:endParaRPr lang="en-GB" sz="1400" dirty="0"/>
                    </a:p>
                  </a:txBody>
                  <a:tcPr/>
                </a:tc>
                <a:tc>
                  <a:txBody>
                    <a:bodyPr/>
                    <a:lstStyle/>
                    <a:p>
                      <a:r>
                        <a:rPr lang="fr-FR" sz="1400" dirty="0"/>
                        <a:t>Monitorage de radiations</a:t>
                      </a:r>
                      <a:endParaRPr lang="en-GB" sz="1400" dirty="0"/>
                    </a:p>
                  </a:txBody>
                  <a:tcPr/>
                </a:tc>
                <a:tc>
                  <a:txBody>
                    <a:bodyPr/>
                    <a:lstStyle/>
                    <a:p>
                      <a:r>
                        <a:rPr lang="fr-FR" sz="1400" dirty="0"/>
                        <a:t>2017/2019</a:t>
                      </a:r>
                      <a:endParaRPr lang="en-GB" sz="1400" dirty="0"/>
                    </a:p>
                  </a:txBody>
                  <a:tcPr/>
                </a:tc>
                <a:extLst>
                  <a:ext uri="{0D108BD9-81ED-4DB2-BD59-A6C34878D82A}">
                    <a16:rowId xmlns:a16="http://schemas.microsoft.com/office/drawing/2014/main" val="4159774910"/>
                  </a:ext>
                </a:extLst>
              </a:tr>
              <a:tr h="370840">
                <a:tc>
                  <a:txBody>
                    <a:bodyPr/>
                    <a:lstStyle/>
                    <a:p>
                      <a:r>
                        <a:rPr lang="fr-FR" sz="1400" dirty="0"/>
                        <a:t>IP2I</a:t>
                      </a:r>
                      <a:endParaRPr lang="en-GB" sz="1400" dirty="0"/>
                    </a:p>
                  </a:txBody>
                  <a:tcPr/>
                </a:tc>
                <a:tc>
                  <a:txBody>
                    <a:bodyPr/>
                    <a:lstStyle/>
                    <a:p>
                      <a:r>
                        <a:rPr lang="fr-FR" sz="1400" dirty="0"/>
                        <a:t>Numérique</a:t>
                      </a:r>
                      <a:endParaRPr lang="en-GB" sz="1400" dirty="0"/>
                    </a:p>
                  </a:txBody>
                  <a:tcPr/>
                </a:tc>
                <a:tc>
                  <a:txBody>
                    <a:bodyPr/>
                    <a:lstStyle/>
                    <a:p>
                      <a:r>
                        <a:rPr lang="fr-FR" sz="1400" dirty="0"/>
                        <a:t>TSMC</a:t>
                      </a:r>
                      <a:endParaRPr lang="en-GB" sz="1400" dirty="0"/>
                    </a:p>
                  </a:txBody>
                  <a:tcPr/>
                </a:tc>
                <a:tc>
                  <a:txBody>
                    <a:bodyPr/>
                    <a:lstStyle/>
                    <a:p>
                      <a:r>
                        <a:rPr lang="fr-FR" sz="1400" dirty="0"/>
                        <a:t>CMS</a:t>
                      </a:r>
                      <a:endParaRPr lang="en-GB" sz="1400" dirty="0"/>
                    </a:p>
                  </a:txBody>
                  <a:tcPr/>
                </a:tc>
                <a:tc>
                  <a:txBody>
                    <a:bodyPr/>
                    <a:lstStyle/>
                    <a:p>
                      <a:r>
                        <a:rPr lang="fr-FR" sz="1400" dirty="0"/>
                        <a:t>CIC (Concentrateur</a:t>
                      </a:r>
                      <a:r>
                        <a:rPr lang="fr-FR" sz="1400" baseline="0" dirty="0"/>
                        <a:t> de donnée)</a:t>
                      </a:r>
                      <a:endParaRPr lang="en-GB" sz="1400" dirty="0"/>
                    </a:p>
                  </a:txBody>
                  <a:tcPr/>
                </a:tc>
                <a:tc>
                  <a:txBody>
                    <a:bodyPr/>
                    <a:lstStyle/>
                    <a:p>
                      <a:r>
                        <a:rPr lang="fr-FR" sz="1400" dirty="0"/>
                        <a:t>2015</a:t>
                      </a:r>
                      <a:endParaRPr lang="en-GB" sz="1400" dirty="0"/>
                    </a:p>
                  </a:txBody>
                  <a:tcPr/>
                </a:tc>
                <a:extLst>
                  <a:ext uri="{0D108BD9-81ED-4DB2-BD59-A6C34878D82A}">
                    <a16:rowId xmlns:a16="http://schemas.microsoft.com/office/drawing/2014/main" val="154638197"/>
                  </a:ext>
                </a:extLst>
              </a:tr>
              <a:tr h="370840">
                <a:tc>
                  <a:txBody>
                    <a:bodyPr/>
                    <a:lstStyle/>
                    <a:p>
                      <a:r>
                        <a:rPr lang="fr-FR" sz="1400" dirty="0"/>
                        <a:t>IPHC/C4PI</a:t>
                      </a:r>
                      <a:endParaRPr lang="en-GB" sz="1400" dirty="0"/>
                    </a:p>
                  </a:txBody>
                  <a:tcPr/>
                </a:tc>
                <a:tc>
                  <a:txBody>
                    <a:bodyPr/>
                    <a:lstStyle/>
                    <a:p>
                      <a:r>
                        <a:rPr lang="fr-FR" sz="1400" dirty="0"/>
                        <a:t>Analogique</a:t>
                      </a:r>
                    </a:p>
                    <a:p>
                      <a:r>
                        <a:rPr lang="fr-FR" sz="1400" dirty="0"/>
                        <a:t>Numérique</a:t>
                      </a:r>
                      <a:endParaRPr lang="en-GB" sz="1400" dirty="0"/>
                    </a:p>
                  </a:txBody>
                  <a:tcPr/>
                </a:tc>
                <a:tc>
                  <a:txBody>
                    <a:bodyPr/>
                    <a:lstStyle/>
                    <a:p>
                      <a:r>
                        <a:rPr lang="fr-FR" sz="1400" dirty="0"/>
                        <a:t>TJ</a:t>
                      </a:r>
                      <a:endParaRPr lang="en-GB" sz="1400" dirty="0"/>
                    </a:p>
                    <a:p>
                      <a:r>
                        <a:rPr lang="fr-FR" sz="1400" dirty="0"/>
                        <a:t>TJ</a:t>
                      </a:r>
                      <a:endParaRPr lang="en-GB" sz="1400" dirty="0"/>
                    </a:p>
                  </a:txBody>
                  <a:tcPr/>
                </a:tc>
                <a:tc>
                  <a:txBody>
                    <a:bodyPr/>
                    <a:lstStyle/>
                    <a:p>
                      <a:r>
                        <a:rPr lang="fr-FR" sz="1400" dirty="0"/>
                        <a:t>R&amp;D</a:t>
                      </a:r>
                      <a:r>
                        <a:rPr lang="fr-FR" sz="1400" baseline="0" dirty="0"/>
                        <a:t> WP1.2 CERN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R&amp;D</a:t>
                      </a:r>
                      <a:r>
                        <a:rPr lang="fr-FR" sz="1400" baseline="0" dirty="0"/>
                        <a:t> WP1.2 CERN</a:t>
                      </a:r>
                      <a:endParaRPr lang="en-GB" sz="1400" dirty="0"/>
                    </a:p>
                  </a:txBody>
                  <a:tcPr/>
                </a:tc>
                <a:tc>
                  <a:txBody>
                    <a:bodyPr/>
                    <a:lstStyle/>
                    <a:p>
                      <a:r>
                        <a:rPr lang="fr-FR" sz="1400" dirty="0"/>
                        <a:t>Pixels,</a:t>
                      </a:r>
                      <a:r>
                        <a:rPr lang="fr-FR" sz="1400" baseline="0" dirty="0"/>
                        <a:t> DAC statique 8b – 40nA LSB </a:t>
                      </a:r>
                    </a:p>
                    <a:p>
                      <a:r>
                        <a:rPr lang="fr-FR" sz="1400" baseline="0" dirty="0"/>
                        <a:t>Priorité Encodeur, Flot numérique, Etude de puissance</a:t>
                      </a:r>
                      <a:endParaRPr lang="en-GB" sz="1400" dirty="0"/>
                    </a:p>
                  </a:txBody>
                  <a:tcPr/>
                </a:tc>
                <a:tc>
                  <a:txBody>
                    <a:bodyPr/>
                    <a:lstStyle/>
                    <a:p>
                      <a:r>
                        <a:rPr lang="fr-FR" sz="1400" dirty="0"/>
                        <a:t>2020</a:t>
                      </a:r>
                    </a:p>
                    <a:p>
                      <a:r>
                        <a:rPr lang="fr-FR" sz="1400" dirty="0"/>
                        <a:t>2020</a:t>
                      </a:r>
                      <a:endParaRPr lang="en-GB" sz="1400" dirty="0"/>
                    </a:p>
                  </a:txBody>
                  <a:tcPr/>
                </a:tc>
                <a:extLst>
                  <a:ext uri="{0D108BD9-81ED-4DB2-BD59-A6C34878D82A}">
                    <a16:rowId xmlns:a16="http://schemas.microsoft.com/office/drawing/2014/main" val="3493801093"/>
                  </a:ext>
                </a:extLst>
              </a:tr>
              <a:tr h="0">
                <a:tc>
                  <a:txBody>
                    <a:bodyPr/>
                    <a:lstStyle/>
                    <a:p>
                      <a:r>
                        <a:rPr lang="fr-FR" sz="1400" dirty="0"/>
                        <a:t>LPC/IP2I/</a:t>
                      </a:r>
                    </a:p>
                    <a:p>
                      <a:r>
                        <a:rPr lang="fr-FR" sz="1400" dirty="0" err="1"/>
                        <a:t>IJCLab</a:t>
                      </a:r>
                      <a:endParaRPr lang="en-GB" sz="1400" dirty="0"/>
                    </a:p>
                  </a:txBody>
                  <a:tcPr/>
                </a:tc>
                <a:tc>
                  <a:txBody>
                    <a:bodyPr/>
                    <a:lstStyle/>
                    <a:p>
                      <a:r>
                        <a:rPr lang="fr-FR" sz="1400" dirty="0"/>
                        <a:t>Analogique</a:t>
                      </a:r>
                    </a:p>
                    <a:p>
                      <a:r>
                        <a:rPr lang="fr-FR" sz="1400" dirty="0"/>
                        <a:t>Numérique</a:t>
                      </a:r>
                      <a:endParaRPr lang="en-GB" sz="1400" dirty="0"/>
                    </a:p>
                  </a:txBody>
                  <a:tcPr/>
                </a:tc>
                <a:tc>
                  <a:txBody>
                    <a:bodyPr/>
                    <a:lstStyle/>
                    <a:p>
                      <a:r>
                        <a:rPr lang="fr-FR" sz="1400" dirty="0"/>
                        <a:t>TSMC</a:t>
                      </a:r>
                      <a:endParaRPr lang="en-GB" sz="1400" dirty="0"/>
                    </a:p>
                  </a:txBody>
                  <a:tcPr/>
                </a:tc>
                <a:tc>
                  <a:txBody>
                    <a:bodyPr/>
                    <a:lstStyle/>
                    <a:p>
                      <a:r>
                        <a:rPr lang="fr-FR" sz="1400" dirty="0" err="1"/>
                        <a:t>LHCb</a:t>
                      </a:r>
                      <a:endParaRPr lang="en-GB" sz="1400" dirty="0"/>
                    </a:p>
                  </a:txBody>
                  <a:tcPr/>
                </a:tc>
                <a:tc>
                  <a:txBody>
                    <a:bodyPr/>
                    <a:lstStyle/>
                    <a:p>
                      <a:r>
                        <a:rPr lang="fr-FR" sz="1400" dirty="0"/>
                        <a:t>Evaluation de</a:t>
                      </a:r>
                      <a:r>
                        <a:rPr lang="fr-FR" sz="1400" baseline="0" dirty="0"/>
                        <a:t> la technologie </a:t>
                      </a:r>
                      <a:endParaRPr lang="en-GB" sz="1400" dirty="0"/>
                    </a:p>
                  </a:txBody>
                  <a:tcPr/>
                </a:tc>
                <a:tc>
                  <a:txBody>
                    <a:bodyPr/>
                    <a:lstStyle/>
                    <a:p>
                      <a:r>
                        <a:rPr lang="fr-FR" sz="1400" dirty="0"/>
                        <a:t>2022</a:t>
                      </a:r>
                      <a:endParaRPr lang="en-GB" sz="1400" dirty="0"/>
                    </a:p>
                  </a:txBody>
                  <a:tcPr/>
                </a:tc>
                <a:extLst>
                  <a:ext uri="{0D108BD9-81ED-4DB2-BD59-A6C34878D82A}">
                    <a16:rowId xmlns:a16="http://schemas.microsoft.com/office/drawing/2014/main" val="3935827509"/>
                  </a:ext>
                </a:extLst>
              </a:tr>
              <a:tr h="370840">
                <a:tc>
                  <a:txBody>
                    <a:bodyPr/>
                    <a:lstStyle/>
                    <a:p>
                      <a:r>
                        <a:rPr lang="fr-FR" sz="1400" dirty="0"/>
                        <a:t>LPSC</a:t>
                      </a:r>
                      <a:endParaRPr lang="en-GB" sz="1400" dirty="0"/>
                    </a:p>
                  </a:txBody>
                  <a:tcPr/>
                </a:tc>
                <a:tc>
                  <a:txBody>
                    <a:bodyPr/>
                    <a:lstStyle/>
                    <a:p>
                      <a:r>
                        <a:rPr lang="fr-FR" sz="1400" dirty="0"/>
                        <a:t>Analogique</a:t>
                      </a:r>
                    </a:p>
                    <a:p>
                      <a:r>
                        <a:rPr lang="fr-FR" sz="1400" dirty="0"/>
                        <a:t>Numérique </a:t>
                      </a:r>
                      <a:endParaRPr lang="en-GB" sz="1400" dirty="0"/>
                    </a:p>
                  </a:txBody>
                  <a:tcPr/>
                </a:tc>
                <a:tc>
                  <a:txBody>
                    <a:bodyPr/>
                    <a:lstStyle/>
                    <a:p>
                      <a:r>
                        <a:rPr lang="fr-FR" sz="1400" dirty="0"/>
                        <a:t>TSMC</a:t>
                      </a:r>
                      <a:endParaRPr lang="en-GB" sz="1400" dirty="0"/>
                    </a:p>
                  </a:txBody>
                  <a:tcPr/>
                </a:tc>
                <a:tc>
                  <a:txBody>
                    <a:bodyPr/>
                    <a:lstStyle/>
                    <a:p>
                      <a:r>
                        <a:rPr lang="fr-FR" sz="1400" dirty="0"/>
                        <a:t>FALCON</a:t>
                      </a:r>
                      <a:endParaRPr lang="en-GB" sz="1400" dirty="0"/>
                    </a:p>
                  </a:txBody>
                  <a:tcPr/>
                </a:tc>
                <a:tc>
                  <a:txBody>
                    <a:bodyPr/>
                    <a:lstStyle/>
                    <a:p>
                      <a:r>
                        <a:rPr lang="fr-FR" sz="1400" dirty="0"/>
                        <a:t>SAR</a:t>
                      </a:r>
                      <a:r>
                        <a:rPr lang="fr-FR" sz="1400" baseline="0" dirty="0"/>
                        <a:t> </a:t>
                      </a:r>
                      <a:r>
                        <a:rPr lang="fr-FR" sz="1400" dirty="0"/>
                        <a:t>ADC 8b</a:t>
                      </a:r>
                      <a:r>
                        <a:rPr lang="fr-FR" sz="1400" baseline="0" dirty="0"/>
                        <a:t> – 100MSPS</a:t>
                      </a:r>
                      <a:endParaRPr lang="en-GB" sz="1400" dirty="0"/>
                    </a:p>
                  </a:txBody>
                  <a:tcPr/>
                </a:tc>
                <a:tc>
                  <a:txBody>
                    <a:bodyPr/>
                    <a:lstStyle/>
                    <a:p>
                      <a:r>
                        <a:rPr lang="fr-FR" sz="1400" dirty="0"/>
                        <a:t>2014</a:t>
                      </a:r>
                      <a:endParaRPr lang="en-GB" sz="1400" dirty="0"/>
                    </a:p>
                  </a:txBody>
                  <a:tcPr/>
                </a:tc>
                <a:extLst>
                  <a:ext uri="{0D108BD9-81ED-4DB2-BD59-A6C34878D82A}">
                    <a16:rowId xmlns:a16="http://schemas.microsoft.com/office/drawing/2014/main" val="3905467422"/>
                  </a:ext>
                </a:extLst>
              </a:tr>
              <a:tr h="370840">
                <a:tc>
                  <a:txBody>
                    <a:bodyPr/>
                    <a:lstStyle/>
                    <a:p>
                      <a:r>
                        <a:rPr lang="fr-FR" sz="1400" dirty="0"/>
                        <a:t>OMEGA</a:t>
                      </a:r>
                      <a:endParaRPr lang="en-GB" sz="1400" dirty="0"/>
                    </a:p>
                  </a:txBody>
                  <a:tcPr/>
                </a:tc>
                <a:tc>
                  <a:txBody>
                    <a:bodyPr/>
                    <a:lstStyle/>
                    <a:p>
                      <a:r>
                        <a:rPr lang="fr-FR" sz="1400" dirty="0"/>
                        <a:t>Analogique</a:t>
                      </a:r>
                    </a:p>
                    <a:p>
                      <a:r>
                        <a:rPr lang="fr-FR" sz="1400" dirty="0"/>
                        <a:t>Numérique</a:t>
                      </a:r>
                      <a:endParaRPr lang="en-GB" sz="1400" dirty="0"/>
                    </a:p>
                  </a:txBody>
                  <a:tcPr/>
                </a:tc>
                <a:tc>
                  <a:txBody>
                    <a:bodyPr/>
                    <a:lstStyle/>
                    <a:p>
                      <a:r>
                        <a:rPr lang="fr-FR" sz="1400" dirty="0"/>
                        <a:t>TSMC</a:t>
                      </a:r>
                      <a:endParaRPr lang="en-GB" sz="1400" dirty="0"/>
                    </a:p>
                  </a:txBody>
                  <a:tcPr/>
                </a:tc>
                <a:tc>
                  <a:txBody>
                    <a:bodyPr/>
                    <a:lstStyle/>
                    <a:p>
                      <a:r>
                        <a:rPr lang="fr-FR" sz="1400" dirty="0"/>
                        <a:t>A venir</a:t>
                      </a:r>
                      <a:endParaRPr lang="en-GB" sz="1400" dirty="0"/>
                    </a:p>
                  </a:txBody>
                  <a:tcPr/>
                </a:tc>
                <a:tc>
                  <a:txBody>
                    <a:bodyPr/>
                    <a:lstStyle/>
                    <a:p>
                      <a:r>
                        <a:rPr lang="fr-FR" sz="1400" dirty="0"/>
                        <a:t>Evaluation de la technologie</a:t>
                      </a:r>
                      <a:endParaRPr lang="en-GB" sz="1400" dirty="0"/>
                    </a:p>
                  </a:txBody>
                  <a:tcPr/>
                </a:tc>
                <a:tc>
                  <a:txBody>
                    <a:bodyPr/>
                    <a:lstStyle/>
                    <a:p>
                      <a:endParaRPr lang="en-GB" sz="1400" dirty="0"/>
                    </a:p>
                  </a:txBody>
                  <a:tcPr/>
                </a:tc>
                <a:extLst>
                  <a:ext uri="{0D108BD9-81ED-4DB2-BD59-A6C34878D82A}">
                    <a16:rowId xmlns:a16="http://schemas.microsoft.com/office/drawing/2014/main" val="3038401373"/>
                  </a:ext>
                </a:extLst>
              </a:tr>
            </a:tbl>
          </a:graphicData>
        </a:graphic>
      </p:graphicFrame>
    </p:spTree>
    <p:extLst>
      <p:ext uri="{BB962C8B-B14F-4D97-AF65-F5344CB8AC3E}">
        <p14:creationId xmlns:p14="http://schemas.microsoft.com/office/powerpoint/2010/main" val="3454141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pPr>
                <a:defRPr/>
              </a:pPr>
              <a:t>11</a:t>
            </a:fld>
            <a:endParaRPr lang="en-US" dirty="0"/>
          </a:p>
        </p:txBody>
      </p:sp>
      <p:sp>
        <p:nvSpPr>
          <p:cNvPr id="8" name="Content Placeholder 2">
            <a:extLst>
              <a:ext uri="{FF2B5EF4-FFF2-40B4-BE49-F238E27FC236}">
                <a16:creationId xmlns:a16="http://schemas.microsoft.com/office/drawing/2014/main" id="{391E035A-915B-2743-B7DD-914EF89B3413}"/>
              </a:ext>
            </a:extLst>
          </p:cNvPr>
          <p:cNvSpPr txBox="1">
            <a:spLocks/>
          </p:cNvSpPr>
          <p:nvPr/>
        </p:nvSpPr>
        <p:spPr>
          <a:xfrm>
            <a:off x="1749735" y="1000125"/>
            <a:ext cx="8561079" cy="4676776"/>
          </a:xfrm>
          <a:prstGeom prst="rect">
            <a:avLst/>
          </a:prstGeom>
        </p:spPr>
        <p:txBody>
          <a:bodyPr>
            <a:normAutofit/>
          </a:bodyPr>
          <a:lstStyle>
            <a:lvl1pPr marL="342900" indent="-342900" algn="l" rtl="0" eaLnBrk="0" fontAlgn="base" hangingPunct="0">
              <a:spcBef>
                <a:spcPct val="20000"/>
              </a:spcBef>
              <a:spcAft>
                <a:spcPct val="0"/>
              </a:spcAft>
              <a:buChar char="•"/>
              <a:defRPr sz="2800">
                <a:solidFill>
                  <a:srgbClr val="23346C"/>
                </a:solidFill>
                <a:latin typeface="+mn-lt"/>
                <a:ea typeface="+mn-ea"/>
                <a:cs typeface="+mn-cs"/>
              </a:defRPr>
            </a:lvl1pPr>
            <a:lvl2pPr marL="742950" indent="-285750" algn="l" rtl="0" eaLnBrk="0" fontAlgn="base" hangingPunct="0">
              <a:spcBef>
                <a:spcPct val="20000"/>
              </a:spcBef>
              <a:spcAft>
                <a:spcPct val="0"/>
              </a:spcAft>
              <a:buChar char="–"/>
              <a:defRPr sz="2400" b="1">
                <a:solidFill>
                  <a:srgbClr val="23346C"/>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000">
                <a:solidFill>
                  <a:schemeClr val="tx1"/>
                </a:solidFill>
                <a:latin typeface="+mn-lt"/>
                <a:ea typeface="+mn-ea"/>
                <a:cs typeface="+mn-cs"/>
              </a:defRPr>
            </a:lvl9pPr>
          </a:lstStyle>
          <a:p>
            <a:pPr lvl="1"/>
            <a:endParaRPr lang="en-GB" kern="0" dirty="0"/>
          </a:p>
          <a:p>
            <a:pPr lvl="1"/>
            <a:endParaRPr lang="en-GB" kern="0" dirty="0"/>
          </a:p>
          <a:p>
            <a:pPr lvl="1"/>
            <a:endParaRPr lang="en-GB" kern="0" dirty="0"/>
          </a:p>
        </p:txBody>
      </p:sp>
      <p:sp>
        <p:nvSpPr>
          <p:cNvPr id="11" name="ZoneTexte 10">
            <a:extLst>
              <a:ext uri="{FF2B5EF4-FFF2-40B4-BE49-F238E27FC236}">
                <a16:creationId xmlns:a16="http://schemas.microsoft.com/office/drawing/2014/main" id="{AD679503-2255-4CBE-A56D-F26E825F7952}"/>
              </a:ext>
            </a:extLst>
          </p:cNvPr>
          <p:cNvSpPr txBox="1"/>
          <p:nvPr/>
        </p:nvSpPr>
        <p:spPr>
          <a:xfrm>
            <a:off x="2277595" y="-6578"/>
            <a:ext cx="6716564" cy="523220"/>
          </a:xfrm>
          <a:prstGeom prst="rect">
            <a:avLst/>
          </a:prstGeom>
          <a:noFill/>
        </p:spPr>
        <p:txBody>
          <a:bodyPr wrap="square" rtlCol="0">
            <a:spAutoFit/>
          </a:bodyPr>
          <a:lstStyle/>
          <a:p>
            <a:r>
              <a:rPr lang="fr-FR" sz="2800" b="0" dirty="0">
                <a:solidFill>
                  <a:srgbClr val="0070C0"/>
                </a:solidFill>
                <a:latin typeface="Times New Roman" pitchFamily="18" charset="0"/>
              </a:rPr>
              <a:t>WP1.2 : Technologie 65nm </a:t>
            </a:r>
          </a:p>
        </p:txBody>
      </p:sp>
      <p:sp>
        <p:nvSpPr>
          <p:cNvPr id="29" name="ZoneTexte 28">
            <a:extLst>
              <a:ext uri="{FF2B5EF4-FFF2-40B4-BE49-F238E27FC236}">
                <a16:creationId xmlns:a16="http://schemas.microsoft.com/office/drawing/2014/main" id="{C4E02ABA-090A-49E2-BAB6-B419D186E7AB}"/>
              </a:ext>
            </a:extLst>
          </p:cNvPr>
          <p:cNvSpPr txBox="1"/>
          <p:nvPr/>
        </p:nvSpPr>
        <p:spPr>
          <a:xfrm>
            <a:off x="2435545" y="610753"/>
            <a:ext cx="7770901" cy="400110"/>
          </a:xfrm>
          <a:prstGeom prst="rect">
            <a:avLst/>
          </a:prstGeom>
          <a:noFill/>
        </p:spPr>
        <p:txBody>
          <a:bodyPr wrap="square" rtlCol="0">
            <a:spAutoFit/>
          </a:bodyPr>
          <a:lstStyle/>
          <a:p>
            <a:pPr marL="285750" indent="-285750" fontAlgn="auto">
              <a:spcBef>
                <a:spcPts val="0"/>
              </a:spcBef>
              <a:spcAft>
                <a:spcPts val="0"/>
              </a:spcAft>
              <a:buFont typeface="Symbol" panose="05050102010706020507" pitchFamily="18" charset="2"/>
              <a:buChar char="Þ"/>
              <a:defRPr/>
            </a:pPr>
            <a:r>
              <a:rPr lang="fr-FR" sz="2000" b="0" dirty="0"/>
              <a:t>Bilan du WP et perspectives </a:t>
            </a:r>
          </a:p>
        </p:txBody>
      </p:sp>
      <p:sp>
        <p:nvSpPr>
          <p:cNvPr id="10" name="Rectangle 9">
            <a:extLst>
              <a:ext uri="{FF2B5EF4-FFF2-40B4-BE49-F238E27FC236}">
                <a16:creationId xmlns:a16="http://schemas.microsoft.com/office/drawing/2014/main" id="{36865E69-7162-49CA-80B6-9B18177378E1}"/>
              </a:ext>
            </a:extLst>
          </p:cNvPr>
          <p:cNvSpPr/>
          <p:nvPr/>
        </p:nvSpPr>
        <p:spPr>
          <a:xfrm>
            <a:off x="730386" y="1121030"/>
            <a:ext cx="11059297" cy="5109091"/>
          </a:xfrm>
          <a:prstGeom prst="rect">
            <a:avLst/>
          </a:prstGeom>
        </p:spPr>
        <p:txBody>
          <a:bodyPr wrap="square">
            <a:spAutoFit/>
          </a:bodyPr>
          <a:lstStyle/>
          <a:p>
            <a:pPr marL="342900" indent="-342900">
              <a:buFont typeface="Wingdings" panose="05000000000000000000" pitchFamily="2" charset="2"/>
              <a:buChar char="ü"/>
            </a:pPr>
            <a:r>
              <a:rPr lang="fr-FR" sz="1800" dirty="0">
                <a:solidFill>
                  <a:srgbClr val="FF0000"/>
                </a:solidFill>
              </a:rPr>
              <a:t>Actions réalisées:</a:t>
            </a:r>
          </a:p>
          <a:p>
            <a:pPr marL="628650" lvl="1" indent="-171450">
              <a:buFont typeface="Arial" panose="020B0604020202020204" pitchFamily="34" charset="0"/>
              <a:buChar char="•"/>
            </a:pPr>
            <a:r>
              <a:rPr lang="fr-FR" sz="1400" dirty="0"/>
              <a:t>Organisation de discussions et présentation de réalisations TSMC 65nm </a:t>
            </a:r>
          </a:p>
          <a:p>
            <a:pPr marL="1085850" lvl="2" indent="-171450">
              <a:buFont typeface="Arial" panose="020B0604020202020204" pitchFamily="34" charset="0"/>
              <a:buChar char="•"/>
            </a:pPr>
            <a:r>
              <a:rPr lang="fr-FR" sz="1400" dirty="0"/>
              <a:t>ADC 8b </a:t>
            </a:r>
            <a:r>
              <a:rPr lang="fr-FR" sz="1400" dirty="0" err="1"/>
              <a:t>F.Rarbi</a:t>
            </a:r>
            <a:r>
              <a:rPr lang="fr-FR" sz="1400" dirty="0"/>
              <a:t> et Evaluation technologique de </a:t>
            </a:r>
            <a:r>
              <a:rPr lang="fr-FR" sz="1400" dirty="0" err="1"/>
              <a:t>S.Manen</a:t>
            </a:r>
            <a:endParaRPr lang="fr-FR" sz="1400" dirty="0"/>
          </a:p>
          <a:p>
            <a:pPr marL="342900" indent="-342900">
              <a:buFont typeface="Wingdings" panose="05000000000000000000" pitchFamily="2" charset="2"/>
              <a:buChar char="ü"/>
            </a:pPr>
            <a:r>
              <a:rPr lang="fr-FR" sz="1800" dirty="0">
                <a:solidFill>
                  <a:srgbClr val="FF0000"/>
                </a:solidFill>
              </a:rPr>
              <a:t>Situations: </a:t>
            </a:r>
          </a:p>
          <a:p>
            <a:pPr marL="628650" lvl="1" indent="-171450">
              <a:buFont typeface="Arial" panose="020B0604020202020204" pitchFamily="34" charset="0"/>
              <a:buChar char="•"/>
            </a:pPr>
            <a:r>
              <a:rPr lang="fr-FR" sz="1400" dirty="0"/>
              <a:t>Deux technologies disponibles en 65nm : </a:t>
            </a:r>
            <a:r>
              <a:rPr lang="fr-FR" sz="1400" dirty="0" err="1"/>
              <a:t>TowerJazz</a:t>
            </a:r>
            <a:r>
              <a:rPr lang="fr-FR" sz="1400" dirty="0"/>
              <a:t> 65nm (TJ 65nm) et TSMC 65nm </a:t>
            </a:r>
          </a:p>
          <a:p>
            <a:pPr marL="628650" lvl="1" indent="-171450">
              <a:buFont typeface="Arial" panose="020B0604020202020204" pitchFamily="34" charset="0"/>
              <a:buChar char="•"/>
            </a:pPr>
            <a:r>
              <a:rPr lang="fr-FR" sz="1400" dirty="0"/>
              <a:t>TJ 65nm CIS : C4PI et CPPM travaillent actuellement, IP2I est intéressé. </a:t>
            </a:r>
          </a:p>
          <a:p>
            <a:pPr marL="1085850" lvl="2" indent="-171450">
              <a:buFont typeface="Arial" panose="020B0604020202020204" pitchFamily="34" charset="0"/>
              <a:buChar char="•"/>
            </a:pPr>
            <a:r>
              <a:rPr lang="fr-FR" sz="1400" dirty="0"/>
              <a:t>La technologie va devenir la référence pour les capteurs CMOS au CERN, cf. sa R&amp;D WP1.2 </a:t>
            </a:r>
          </a:p>
          <a:p>
            <a:pPr lvl="1"/>
            <a:r>
              <a:rPr lang="fr-FR" sz="1400" dirty="0"/>
              <a:t>TSMC 65nm: </a:t>
            </a:r>
          </a:p>
          <a:p>
            <a:pPr marL="1085850" lvl="2" indent="-171450">
              <a:buFont typeface="Arial" panose="020B0604020202020204" pitchFamily="34" charset="0"/>
              <a:buChar char="•"/>
            </a:pPr>
            <a:r>
              <a:rPr lang="fr-FR" sz="1400" dirty="0"/>
              <a:t>IP2I, CPPM et LPSC ont terminés leurs projets.</a:t>
            </a:r>
          </a:p>
          <a:p>
            <a:pPr marL="1085850" lvl="2" indent="-171450">
              <a:buFont typeface="Arial" panose="020B0604020202020204" pitchFamily="34" charset="0"/>
              <a:buChar char="•"/>
            </a:pPr>
            <a:r>
              <a:rPr lang="fr-FR" sz="1400" dirty="0"/>
              <a:t>Démarrage du projet ECAL2_LHCb @ LPC/</a:t>
            </a:r>
            <a:r>
              <a:rPr lang="fr-FR" sz="1400" dirty="0" err="1"/>
              <a:t>IJCLab</a:t>
            </a:r>
            <a:r>
              <a:rPr lang="fr-FR" sz="1400" dirty="0"/>
              <a:t>/IP2I. </a:t>
            </a:r>
          </a:p>
          <a:p>
            <a:pPr marL="342900" indent="-342900">
              <a:buFont typeface="Wingdings" panose="05000000000000000000" pitchFamily="2" charset="2"/>
              <a:buChar char="ü"/>
            </a:pPr>
            <a:r>
              <a:rPr lang="fr-FR" sz="2400" dirty="0">
                <a:solidFill>
                  <a:srgbClr val="FF0000"/>
                </a:solidFill>
              </a:rPr>
              <a:t> </a:t>
            </a:r>
            <a:r>
              <a:rPr lang="fr-FR" sz="1800" dirty="0">
                <a:solidFill>
                  <a:srgbClr val="FF0000"/>
                </a:solidFill>
              </a:rPr>
              <a:t>Point positif:</a:t>
            </a:r>
          </a:p>
          <a:p>
            <a:pPr marL="628650" lvl="1" indent="-171450">
              <a:buFont typeface="Arial" panose="020B0604020202020204" pitchFamily="34" charset="0"/>
              <a:buChar char="•"/>
            </a:pPr>
            <a:r>
              <a:rPr lang="fr-FR" sz="1400" dirty="0"/>
              <a:t>CPPM et C4PI disposent des 2 technologies  →  possibilité d’inter-portabilité technologique -&gt; synergie</a:t>
            </a:r>
          </a:p>
          <a:p>
            <a:pPr marL="342900" indent="-342900">
              <a:buFont typeface="Wingdings" panose="05000000000000000000" pitchFamily="2" charset="2"/>
              <a:buChar char="ü"/>
            </a:pPr>
            <a:r>
              <a:rPr lang="fr-FR" sz="2400" dirty="0">
                <a:solidFill>
                  <a:srgbClr val="FF0000"/>
                </a:solidFill>
              </a:rPr>
              <a:t> </a:t>
            </a:r>
            <a:r>
              <a:rPr lang="fr-FR" sz="1800" dirty="0">
                <a:solidFill>
                  <a:srgbClr val="FF0000"/>
                </a:solidFill>
              </a:rPr>
              <a:t>Défi à relever:</a:t>
            </a:r>
          </a:p>
          <a:p>
            <a:pPr marL="628650" lvl="1" indent="-171450">
              <a:buFont typeface="Arial" panose="020B0604020202020204" pitchFamily="34" charset="0"/>
              <a:buChar char="•"/>
            </a:pPr>
            <a:r>
              <a:rPr lang="fr-FR" sz="1400" dirty="0"/>
              <a:t>Pour l’instant, l’accès à la fonderie du TJ 65nm est limité au cadre du WP1.2 du CERN.</a:t>
            </a:r>
          </a:p>
          <a:p>
            <a:pPr marL="628650" lvl="1" indent="-171450">
              <a:buFont typeface="Arial" panose="020B0604020202020204" pitchFamily="34" charset="0"/>
              <a:buChar char="•"/>
            </a:pPr>
            <a:r>
              <a:rPr lang="fr-FR" sz="1400" dirty="0"/>
              <a:t>Hésitation pour les groupes fortement impliqués sur 130nm à basculer vers 65nm</a:t>
            </a:r>
          </a:p>
          <a:p>
            <a:pPr marL="1085850" lvl="2" indent="-171450">
              <a:buFont typeface="Arial" panose="020B0604020202020204" pitchFamily="34" charset="0"/>
              <a:buChar char="•"/>
            </a:pPr>
            <a:r>
              <a:rPr lang="fr-FR" sz="1400" dirty="0"/>
              <a:t>Certains groupes envisagent de passer directement vers 28nm pour les futurs développements</a:t>
            </a:r>
          </a:p>
          <a:p>
            <a:pPr marL="342900" indent="-342900">
              <a:buFont typeface="Wingdings" panose="05000000000000000000" pitchFamily="2" charset="2"/>
              <a:buChar char="ü"/>
            </a:pPr>
            <a:r>
              <a:rPr lang="fr-FR" sz="1800" dirty="0">
                <a:solidFill>
                  <a:srgbClr val="FF0000"/>
                </a:solidFill>
              </a:rPr>
              <a:t>Actions prochaines:</a:t>
            </a:r>
          </a:p>
          <a:p>
            <a:pPr marL="628650" lvl="1" indent="-171450">
              <a:buFont typeface="Arial" panose="020B0604020202020204" pitchFamily="34" charset="0"/>
              <a:buChar char="•"/>
            </a:pPr>
            <a:r>
              <a:rPr lang="fr-FR" sz="1400" dirty="0"/>
              <a:t>Présentation des réalisations en TJ 65nm.  </a:t>
            </a:r>
          </a:p>
          <a:p>
            <a:pPr marL="628650" lvl="1" indent="-171450">
              <a:buFont typeface="Arial" panose="020B0604020202020204" pitchFamily="34" charset="0"/>
              <a:buChar char="•"/>
            </a:pPr>
            <a:r>
              <a:rPr lang="fr-FR" sz="1400" dirty="0"/>
              <a:t>Chercher les opportunités de R&amp;T et projets communs.</a:t>
            </a:r>
          </a:p>
          <a:p>
            <a:pPr marL="628650" lvl="1" indent="-171450">
              <a:buFont typeface="Arial" panose="020B0604020202020204" pitchFamily="34" charset="0"/>
              <a:buChar char="•"/>
            </a:pPr>
            <a:r>
              <a:rPr lang="fr-FR" sz="1400" dirty="0"/>
              <a:t>Identifier/Réaliser les blocs transposables TJ65nm CIS </a:t>
            </a:r>
            <a:r>
              <a:rPr lang="fr-FR" sz="1400" dirty="0">
                <a:sym typeface="Wingdings" panose="05000000000000000000" pitchFamily="2" charset="2"/>
              </a:rPr>
              <a:t> TSMC 65nm</a:t>
            </a:r>
          </a:p>
          <a:p>
            <a:pPr marL="1085850" lvl="2" indent="-171450">
              <a:buFont typeface="Arial" panose="020B0604020202020204" pitchFamily="34" charset="0"/>
              <a:buChar char="•"/>
            </a:pPr>
            <a:r>
              <a:rPr lang="fr-FR" sz="1400" dirty="0">
                <a:sym typeface="Wingdings" panose="05000000000000000000" pitchFamily="2" charset="2"/>
              </a:rPr>
              <a:t>Sujets de stage pour démarrer</a:t>
            </a:r>
            <a:endParaRPr lang="fr-FR" sz="1400" dirty="0"/>
          </a:p>
        </p:txBody>
      </p:sp>
    </p:spTree>
    <p:extLst>
      <p:ext uri="{BB962C8B-B14F-4D97-AF65-F5344CB8AC3E}">
        <p14:creationId xmlns:p14="http://schemas.microsoft.com/office/powerpoint/2010/main" val="3967595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pPr>
                <a:defRPr/>
              </a:pPr>
              <a:t>12</a:t>
            </a:fld>
            <a:endParaRPr lang="en-US" dirty="0"/>
          </a:p>
        </p:txBody>
      </p:sp>
      <p:sp>
        <p:nvSpPr>
          <p:cNvPr id="4" name="ZoneTexte 3"/>
          <p:cNvSpPr txBox="1"/>
          <p:nvPr/>
        </p:nvSpPr>
        <p:spPr>
          <a:xfrm>
            <a:off x="1294826" y="1182231"/>
            <a:ext cx="9176679" cy="2123658"/>
          </a:xfrm>
          <a:prstGeom prst="rect">
            <a:avLst/>
          </a:prstGeom>
          <a:noFill/>
        </p:spPr>
        <p:txBody>
          <a:bodyPr wrap="none" rtlCol="0">
            <a:spAutoFit/>
          </a:bodyPr>
          <a:lstStyle/>
          <a:p>
            <a:pPr algn="ctr"/>
            <a:r>
              <a:rPr lang="fr-FR" sz="3600" dirty="0"/>
              <a:t>WP1.3: Technologie 28nm</a:t>
            </a:r>
          </a:p>
          <a:p>
            <a:pPr algn="ctr"/>
            <a:r>
              <a:rPr lang="fr-FR" sz="2400" dirty="0">
                <a:solidFill>
                  <a:srgbClr val="FF0000"/>
                </a:solidFill>
              </a:rPr>
              <a:t>Pilotes: </a:t>
            </a:r>
            <a:r>
              <a:rPr lang="fr-FR" sz="2400" dirty="0" err="1">
                <a:solidFill>
                  <a:srgbClr val="FF0000"/>
                </a:solidFill>
              </a:rPr>
              <a:t>Mohsine</a:t>
            </a:r>
            <a:r>
              <a:rPr lang="fr-FR" sz="2400" dirty="0">
                <a:solidFill>
                  <a:srgbClr val="FF0000"/>
                </a:solidFill>
              </a:rPr>
              <a:t> </a:t>
            </a:r>
            <a:r>
              <a:rPr lang="fr-FR" sz="2400" dirty="0" err="1">
                <a:solidFill>
                  <a:srgbClr val="FF0000"/>
                </a:solidFill>
              </a:rPr>
              <a:t>Menouni</a:t>
            </a:r>
            <a:r>
              <a:rPr lang="fr-FR" sz="2400" dirty="0">
                <a:solidFill>
                  <a:srgbClr val="FF0000"/>
                </a:solidFill>
              </a:rPr>
              <a:t> (CPPM) et Samuel </a:t>
            </a:r>
            <a:r>
              <a:rPr lang="fr-FR" sz="2400" dirty="0" err="1">
                <a:solidFill>
                  <a:srgbClr val="FF0000"/>
                </a:solidFill>
              </a:rPr>
              <a:t>Manen</a:t>
            </a:r>
            <a:r>
              <a:rPr lang="fr-FR" sz="2400" dirty="0">
                <a:solidFill>
                  <a:srgbClr val="FF0000"/>
                </a:solidFill>
              </a:rPr>
              <a:t> (LPC)</a:t>
            </a:r>
            <a:r>
              <a:rPr lang="fr-FR" sz="2400" dirty="0"/>
              <a:t> </a:t>
            </a:r>
          </a:p>
          <a:p>
            <a:endParaRPr lang="fr-FR" sz="2400" dirty="0">
              <a:solidFill>
                <a:srgbClr val="FF0000"/>
              </a:solidFill>
            </a:endParaRPr>
          </a:p>
          <a:p>
            <a:r>
              <a:rPr lang="fr-FR" sz="4400" dirty="0"/>
              <a:t> </a:t>
            </a:r>
          </a:p>
        </p:txBody>
      </p:sp>
      <p:pic>
        <p:nvPicPr>
          <p:cNvPr id="5" name="Image 4"/>
          <p:cNvPicPr>
            <a:picLocks noChangeAspect="1"/>
          </p:cNvPicPr>
          <p:nvPr/>
        </p:nvPicPr>
        <p:blipFill>
          <a:blip r:embed="rId2"/>
          <a:stretch>
            <a:fillRect/>
          </a:stretch>
        </p:blipFill>
        <p:spPr>
          <a:xfrm>
            <a:off x="2761416" y="2721794"/>
            <a:ext cx="2533650" cy="3609975"/>
          </a:xfrm>
          <a:prstGeom prst="rect">
            <a:avLst/>
          </a:prstGeom>
        </p:spPr>
      </p:pic>
      <p:sp>
        <p:nvSpPr>
          <p:cNvPr id="6" name="Rectangle 5">
            <a:extLst>
              <a:ext uri="{FF2B5EF4-FFF2-40B4-BE49-F238E27FC236}">
                <a16:creationId xmlns:a16="http://schemas.microsoft.com/office/drawing/2014/main" id="{BE038D82-148F-49EA-81DE-C3B41A3D8469}"/>
              </a:ext>
            </a:extLst>
          </p:cNvPr>
          <p:cNvSpPr/>
          <p:nvPr/>
        </p:nvSpPr>
        <p:spPr>
          <a:xfrm>
            <a:off x="5794265" y="2472660"/>
            <a:ext cx="6054930" cy="3231654"/>
          </a:xfrm>
          <a:prstGeom prst="rect">
            <a:avLst/>
          </a:prstGeom>
        </p:spPr>
        <p:txBody>
          <a:bodyPr wrap="square">
            <a:spAutoFit/>
          </a:bodyPr>
          <a:lstStyle/>
          <a:p>
            <a:pPr lvl="1" algn="ctr"/>
            <a:r>
              <a:rPr lang="fr-FR" sz="2400" b="0" u="sng" kern="0" dirty="0"/>
              <a:t>Contributeurs </a:t>
            </a:r>
          </a:p>
          <a:p>
            <a:pPr>
              <a:buFont typeface="Wingdings" panose="05000000000000000000" pitchFamily="2" charset="2"/>
              <a:buChar char="ü"/>
            </a:pPr>
            <a:endParaRPr lang="fr-FR" sz="1800" b="0" kern="0" dirty="0"/>
          </a:p>
          <a:p>
            <a:pPr>
              <a:buFont typeface="Wingdings" panose="05000000000000000000" pitchFamily="2" charset="2"/>
              <a:buChar char="ü"/>
            </a:pPr>
            <a:r>
              <a:rPr lang="fr-FR" sz="1800" b="0" kern="0" dirty="0"/>
              <a:t>CPPM	   : Marlon </a:t>
            </a:r>
            <a:r>
              <a:rPr lang="fr-FR" sz="1800" b="0" kern="0" dirty="0" err="1"/>
              <a:t>Barbero</a:t>
            </a:r>
            <a:r>
              <a:rPr lang="fr-FR" sz="1800" b="0" kern="0" dirty="0"/>
              <a:t>, Pierre </a:t>
            </a:r>
            <a:r>
              <a:rPr lang="fr-FR" sz="1800" b="0" kern="0" dirty="0" err="1"/>
              <a:t>Barrillon</a:t>
            </a:r>
            <a:r>
              <a:rPr lang="fr-FR" sz="1800" b="0" kern="0" dirty="0"/>
              <a:t>, Denis </a:t>
            </a:r>
            <a:r>
              <a:rPr lang="fr-FR" sz="1800" b="0" kern="0" dirty="0" err="1"/>
              <a:t>Fougeron</a:t>
            </a:r>
            <a:r>
              <a:rPr lang="fr-FR" sz="1800" b="0" kern="0" dirty="0"/>
              <a:t>, Eva Joly, </a:t>
            </a:r>
            <a:r>
              <a:rPr lang="fr-FR" sz="1800" b="0" kern="0" dirty="0" err="1"/>
              <a:t>Mohsine</a:t>
            </a:r>
            <a:r>
              <a:rPr lang="fr-FR" sz="1800" b="0" kern="0" dirty="0"/>
              <a:t> </a:t>
            </a:r>
            <a:r>
              <a:rPr lang="fr-FR" sz="1800" b="0" kern="0" dirty="0" err="1"/>
              <a:t>Menouni</a:t>
            </a:r>
            <a:endParaRPr lang="fr-FR" sz="1800" b="0" kern="0" dirty="0"/>
          </a:p>
          <a:p>
            <a:pPr>
              <a:buFont typeface="Wingdings" panose="05000000000000000000" pitchFamily="2" charset="2"/>
              <a:buChar char="ü"/>
            </a:pPr>
            <a:r>
              <a:rPr lang="fr-FR" sz="1800" b="0" kern="0" dirty="0"/>
              <a:t>IP2I	    : Luigi </a:t>
            </a:r>
            <a:r>
              <a:rPr lang="fr-FR" sz="1800" b="0" kern="0" dirty="0" err="1"/>
              <a:t>Caponetto</a:t>
            </a:r>
            <a:r>
              <a:rPr lang="fr-FR" sz="1800" b="0" kern="0" dirty="0"/>
              <a:t>, Hervé </a:t>
            </a:r>
            <a:r>
              <a:rPr lang="fr-FR" sz="1800" b="0" kern="0" dirty="0" err="1"/>
              <a:t>Mathez</a:t>
            </a:r>
            <a:r>
              <a:rPr lang="fr-FR" sz="1800" b="0" kern="0" dirty="0"/>
              <a:t>, Edouard Bechetoille, Patrice Russo </a:t>
            </a:r>
          </a:p>
          <a:p>
            <a:pPr>
              <a:buFont typeface="Wingdings" panose="05000000000000000000" pitchFamily="2" charset="2"/>
              <a:buChar char="ü"/>
            </a:pPr>
            <a:r>
              <a:rPr lang="it-IT" sz="1800" b="0" kern="0" dirty="0"/>
              <a:t>LPNHE : Francesco Crescioli</a:t>
            </a:r>
          </a:p>
          <a:p>
            <a:pPr>
              <a:buFont typeface="Wingdings" panose="05000000000000000000" pitchFamily="2" charset="2"/>
              <a:buChar char="ü"/>
            </a:pPr>
            <a:r>
              <a:rPr lang="it-IT" sz="1800" b="0" kern="0" dirty="0"/>
              <a:t>IJCLab (MI2I) : Philippe Vallerand</a:t>
            </a:r>
            <a:endParaRPr lang="fr-FR" sz="1800" b="0" kern="0" dirty="0"/>
          </a:p>
          <a:p>
            <a:pPr>
              <a:buFont typeface="Wingdings" panose="05000000000000000000" pitchFamily="2" charset="2"/>
              <a:buChar char="ü"/>
            </a:pPr>
            <a:r>
              <a:rPr lang="fr-FR" sz="1800" b="0" kern="0" dirty="0"/>
              <a:t>LPC/UCA : Emmanuel Bergeret, François Berry, Hervé </a:t>
            </a:r>
            <a:r>
              <a:rPr lang="fr-FR" sz="1800" b="0" kern="0" dirty="0" err="1"/>
              <a:t>Chanal</a:t>
            </a:r>
            <a:r>
              <a:rPr lang="fr-FR" sz="1800" b="0" kern="0" dirty="0"/>
              <a:t>, Samuel </a:t>
            </a:r>
            <a:r>
              <a:rPr lang="fr-FR" sz="1800" b="0" kern="0" dirty="0" err="1"/>
              <a:t>Manen</a:t>
            </a:r>
            <a:endParaRPr lang="fr-FR" sz="1800" b="0" kern="0" dirty="0"/>
          </a:p>
          <a:p>
            <a:pPr>
              <a:buFont typeface="Wingdings" panose="05000000000000000000" pitchFamily="2" charset="2"/>
              <a:buChar char="ü"/>
            </a:pPr>
            <a:r>
              <a:rPr lang="fr-FR" sz="1800" b="0" kern="0" dirty="0"/>
              <a:t>LPSC	: Fatah </a:t>
            </a:r>
            <a:r>
              <a:rPr lang="fr-FR" sz="1800" b="0" kern="0" dirty="0" err="1"/>
              <a:t>Rarbi</a:t>
            </a:r>
            <a:r>
              <a:rPr lang="fr-FR" sz="1800" b="0" kern="0" dirty="0"/>
              <a:t>, Olivier </a:t>
            </a:r>
            <a:r>
              <a:rPr lang="fr-FR" sz="1800" b="0" kern="0" dirty="0" err="1"/>
              <a:t>Rossetto</a:t>
            </a:r>
            <a:endParaRPr lang="fr-FR" sz="1800" b="0" kern="0" dirty="0"/>
          </a:p>
        </p:txBody>
      </p:sp>
    </p:spTree>
    <p:extLst>
      <p:ext uri="{BB962C8B-B14F-4D97-AF65-F5344CB8AC3E}">
        <p14:creationId xmlns:p14="http://schemas.microsoft.com/office/powerpoint/2010/main" val="2037295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pPr>
                <a:defRPr/>
              </a:pPr>
              <a:t>13</a:t>
            </a:fld>
            <a:endParaRPr lang="en-US" dirty="0"/>
          </a:p>
        </p:txBody>
      </p:sp>
      <p:sp>
        <p:nvSpPr>
          <p:cNvPr id="8" name="Content Placeholder 2">
            <a:extLst>
              <a:ext uri="{FF2B5EF4-FFF2-40B4-BE49-F238E27FC236}">
                <a16:creationId xmlns:a16="http://schemas.microsoft.com/office/drawing/2014/main" id="{391E035A-915B-2743-B7DD-914EF89B3413}"/>
              </a:ext>
            </a:extLst>
          </p:cNvPr>
          <p:cNvSpPr txBox="1">
            <a:spLocks/>
          </p:cNvSpPr>
          <p:nvPr/>
        </p:nvSpPr>
        <p:spPr>
          <a:xfrm>
            <a:off x="1749735" y="1000125"/>
            <a:ext cx="8561079" cy="4676776"/>
          </a:xfrm>
          <a:prstGeom prst="rect">
            <a:avLst/>
          </a:prstGeom>
        </p:spPr>
        <p:txBody>
          <a:bodyPr>
            <a:normAutofit/>
          </a:bodyPr>
          <a:lstStyle>
            <a:lvl1pPr marL="342900" indent="-342900" algn="l" rtl="0" eaLnBrk="0" fontAlgn="base" hangingPunct="0">
              <a:spcBef>
                <a:spcPct val="20000"/>
              </a:spcBef>
              <a:spcAft>
                <a:spcPct val="0"/>
              </a:spcAft>
              <a:buChar char="•"/>
              <a:defRPr sz="2800">
                <a:solidFill>
                  <a:srgbClr val="23346C"/>
                </a:solidFill>
                <a:latin typeface="+mn-lt"/>
                <a:ea typeface="+mn-ea"/>
                <a:cs typeface="+mn-cs"/>
              </a:defRPr>
            </a:lvl1pPr>
            <a:lvl2pPr marL="742950" indent="-285750" algn="l" rtl="0" eaLnBrk="0" fontAlgn="base" hangingPunct="0">
              <a:spcBef>
                <a:spcPct val="20000"/>
              </a:spcBef>
              <a:spcAft>
                <a:spcPct val="0"/>
              </a:spcAft>
              <a:buChar char="–"/>
              <a:defRPr sz="2400" b="1">
                <a:solidFill>
                  <a:srgbClr val="23346C"/>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000">
                <a:solidFill>
                  <a:schemeClr val="tx1"/>
                </a:solidFill>
                <a:latin typeface="+mn-lt"/>
                <a:ea typeface="+mn-ea"/>
                <a:cs typeface="+mn-cs"/>
              </a:defRPr>
            </a:lvl9pPr>
          </a:lstStyle>
          <a:p>
            <a:pPr lvl="1"/>
            <a:endParaRPr lang="en-GB" kern="0" dirty="0"/>
          </a:p>
          <a:p>
            <a:pPr lvl="1"/>
            <a:endParaRPr lang="en-GB" kern="0" dirty="0"/>
          </a:p>
          <a:p>
            <a:pPr lvl="1"/>
            <a:endParaRPr lang="en-GB" kern="0" dirty="0"/>
          </a:p>
        </p:txBody>
      </p:sp>
      <p:sp>
        <p:nvSpPr>
          <p:cNvPr id="11" name="ZoneTexte 10">
            <a:extLst>
              <a:ext uri="{FF2B5EF4-FFF2-40B4-BE49-F238E27FC236}">
                <a16:creationId xmlns:a16="http://schemas.microsoft.com/office/drawing/2014/main" id="{AD679503-2255-4CBE-A56D-F26E825F7952}"/>
              </a:ext>
            </a:extLst>
          </p:cNvPr>
          <p:cNvSpPr txBox="1"/>
          <p:nvPr/>
        </p:nvSpPr>
        <p:spPr>
          <a:xfrm>
            <a:off x="2277595" y="-6578"/>
            <a:ext cx="6716564" cy="523220"/>
          </a:xfrm>
          <a:prstGeom prst="rect">
            <a:avLst/>
          </a:prstGeom>
          <a:noFill/>
        </p:spPr>
        <p:txBody>
          <a:bodyPr wrap="square" rtlCol="0">
            <a:spAutoFit/>
          </a:bodyPr>
          <a:lstStyle/>
          <a:p>
            <a:r>
              <a:rPr lang="fr-FR" sz="2800" b="0" dirty="0">
                <a:solidFill>
                  <a:srgbClr val="0070C0"/>
                </a:solidFill>
                <a:latin typeface="Times New Roman" pitchFamily="18" charset="0"/>
              </a:rPr>
              <a:t>WP1.3 : Technologie CMOS 28nm</a:t>
            </a:r>
          </a:p>
        </p:txBody>
      </p:sp>
      <p:sp>
        <p:nvSpPr>
          <p:cNvPr id="29" name="ZoneTexte 28">
            <a:extLst>
              <a:ext uri="{FF2B5EF4-FFF2-40B4-BE49-F238E27FC236}">
                <a16:creationId xmlns:a16="http://schemas.microsoft.com/office/drawing/2014/main" id="{C4E02ABA-090A-49E2-BAB6-B419D186E7AB}"/>
              </a:ext>
            </a:extLst>
          </p:cNvPr>
          <p:cNvSpPr txBox="1"/>
          <p:nvPr/>
        </p:nvSpPr>
        <p:spPr>
          <a:xfrm>
            <a:off x="2435545" y="610753"/>
            <a:ext cx="7770901" cy="400110"/>
          </a:xfrm>
          <a:prstGeom prst="rect">
            <a:avLst/>
          </a:prstGeom>
          <a:noFill/>
        </p:spPr>
        <p:txBody>
          <a:bodyPr wrap="square" rtlCol="0">
            <a:spAutoFit/>
          </a:bodyPr>
          <a:lstStyle/>
          <a:p>
            <a:pPr marL="285750" indent="-285750" fontAlgn="auto">
              <a:spcBef>
                <a:spcPts val="0"/>
              </a:spcBef>
              <a:spcAft>
                <a:spcPts val="0"/>
              </a:spcAft>
              <a:buFont typeface="Symbol" panose="05050102010706020507" pitchFamily="18" charset="2"/>
              <a:buChar char="Þ"/>
              <a:defRPr/>
            </a:pPr>
            <a:r>
              <a:rPr lang="fr-FR" sz="2000" b="0" dirty="0"/>
              <a:t>CMOS 28 nm : axes de R&amp;D pour la physique des particules</a:t>
            </a:r>
          </a:p>
        </p:txBody>
      </p:sp>
      <p:sp>
        <p:nvSpPr>
          <p:cNvPr id="7" name="Rectangle 6">
            <a:extLst>
              <a:ext uri="{FF2B5EF4-FFF2-40B4-BE49-F238E27FC236}">
                <a16:creationId xmlns:a16="http://schemas.microsoft.com/office/drawing/2014/main" id="{3CC63623-208A-4981-B9BE-A5587F0CFEA4}"/>
              </a:ext>
            </a:extLst>
          </p:cNvPr>
          <p:cNvSpPr/>
          <p:nvPr/>
        </p:nvSpPr>
        <p:spPr>
          <a:xfrm>
            <a:off x="426401" y="1181099"/>
            <a:ext cx="11591428" cy="5782096"/>
          </a:xfrm>
          <a:prstGeom prst="rect">
            <a:avLst/>
          </a:prstGeom>
        </p:spPr>
        <p:txBody>
          <a:bodyPr wrap="square">
            <a:spAutoFit/>
          </a:bodyPr>
          <a:lstStyle/>
          <a:p>
            <a:pPr marL="231126" indent="-285750" eaLnBrk="0" hangingPunct="0">
              <a:spcBef>
                <a:spcPct val="20000"/>
              </a:spcBef>
              <a:buFont typeface="Wingdings" panose="05000000000000000000" pitchFamily="2" charset="2"/>
              <a:buChar char="Ø"/>
            </a:pPr>
            <a:r>
              <a:rPr lang="fr-FR" sz="1645" kern="0" dirty="0" err="1">
                <a:latin typeface="Arial"/>
                <a:ea typeface="Arial Unicode MS"/>
              </a:rPr>
              <a:t>ASICs</a:t>
            </a:r>
            <a:r>
              <a:rPr lang="fr-FR" sz="1645" kern="0" dirty="0">
                <a:latin typeface="Arial"/>
                <a:ea typeface="Arial Unicode MS"/>
              </a:rPr>
              <a:t> de lecture des pixels à haute granularité comprenant la mesure du temps avec une précision de </a:t>
            </a:r>
            <a:br>
              <a:rPr lang="fr-FR" sz="1645" kern="0" dirty="0">
                <a:latin typeface="Arial"/>
                <a:ea typeface="Arial Unicode MS"/>
              </a:rPr>
            </a:br>
            <a:r>
              <a:rPr lang="fr-FR" sz="1645" kern="0" dirty="0">
                <a:latin typeface="Arial"/>
                <a:ea typeface="Arial Unicode MS"/>
              </a:rPr>
              <a:t>10-100 </a:t>
            </a:r>
            <a:r>
              <a:rPr lang="fr-FR" sz="1645" kern="0" dirty="0" err="1">
                <a:latin typeface="Arial"/>
                <a:ea typeface="Arial Unicode MS"/>
              </a:rPr>
              <a:t>ps</a:t>
            </a:r>
            <a:endParaRPr lang="fr-FR" sz="1645" kern="0" dirty="0">
              <a:latin typeface="Arial"/>
              <a:ea typeface="Arial Unicode MS"/>
            </a:endParaRPr>
          </a:p>
          <a:p>
            <a:pPr marL="231126" indent="-285750" eaLnBrk="0" hangingPunct="0">
              <a:spcBef>
                <a:spcPct val="20000"/>
              </a:spcBef>
              <a:buFont typeface="Wingdings" panose="05000000000000000000" pitchFamily="2" charset="2"/>
              <a:buChar char="Ø"/>
            </a:pPr>
            <a:r>
              <a:rPr lang="fr-FR" sz="1645" kern="0" dirty="0">
                <a:latin typeface="Arial"/>
                <a:ea typeface="Arial Unicode MS"/>
              </a:rPr>
              <a:t>Intégration d'un traitement du signal "intelligent" dans les puces de lecture du détecteur pour la sélection/réduction des données</a:t>
            </a:r>
          </a:p>
          <a:p>
            <a:pPr marL="231126" indent="-285750" eaLnBrk="0" hangingPunct="0">
              <a:spcBef>
                <a:spcPct val="20000"/>
              </a:spcBef>
              <a:buFont typeface="Wingdings" panose="05000000000000000000" pitchFamily="2" charset="2"/>
              <a:buChar char="Ø"/>
            </a:pPr>
            <a:r>
              <a:rPr lang="fr-FR" sz="1645" kern="0" dirty="0">
                <a:latin typeface="Arial"/>
                <a:ea typeface="Arial Unicode MS"/>
              </a:rPr>
              <a:t>Circuits de communication à haut débit tolérants aux rayonnements, compatibles avec les réseaux 25GbE : </a:t>
            </a:r>
            <a:r>
              <a:rPr lang="fr-FR" sz="1645" kern="0" dirty="0" err="1">
                <a:latin typeface="Arial"/>
                <a:ea typeface="Arial Unicode MS"/>
              </a:rPr>
              <a:t>SerDes</a:t>
            </a:r>
            <a:r>
              <a:rPr lang="fr-FR" sz="1645" kern="0" dirty="0">
                <a:latin typeface="Arial"/>
                <a:ea typeface="Arial Unicode MS"/>
              </a:rPr>
              <a:t>, Driver, </a:t>
            </a:r>
            <a:r>
              <a:rPr lang="fr-FR" sz="1645" kern="0" dirty="0" err="1">
                <a:latin typeface="Arial"/>
                <a:ea typeface="Arial Unicode MS"/>
              </a:rPr>
              <a:t>Receiver</a:t>
            </a:r>
            <a:r>
              <a:rPr lang="fr-FR" sz="1645" kern="0" dirty="0">
                <a:latin typeface="Arial"/>
                <a:ea typeface="Arial Unicode MS"/>
              </a:rPr>
              <a:t>, horloge de haute précision …</a:t>
            </a:r>
          </a:p>
          <a:p>
            <a:pPr marL="231126" indent="-285750" eaLnBrk="0" hangingPunct="0">
              <a:spcBef>
                <a:spcPct val="20000"/>
              </a:spcBef>
              <a:buFont typeface="Wingdings" panose="05000000000000000000" pitchFamily="2" charset="2"/>
              <a:buChar char="Ø"/>
            </a:pPr>
            <a:r>
              <a:rPr lang="fr-FR" sz="1645" kern="0" dirty="0">
                <a:latin typeface="Arial"/>
                <a:ea typeface="Arial Unicode MS"/>
              </a:rPr>
              <a:t>Expériences du CERN : Le process CMOS 28 nm est considéré comme le nœud le mieux adapté les puces à haut niveau d’intégration</a:t>
            </a:r>
          </a:p>
          <a:p>
            <a:pPr marL="231126" indent="-285750" eaLnBrk="0" hangingPunct="0">
              <a:spcBef>
                <a:spcPct val="20000"/>
              </a:spcBef>
              <a:buFont typeface="Wingdings" panose="05000000000000000000" pitchFamily="2" charset="2"/>
              <a:buChar char="Ø"/>
            </a:pPr>
            <a:r>
              <a:rPr lang="fr-FR" sz="1645" kern="0" dirty="0">
                <a:latin typeface="Arial"/>
                <a:ea typeface="Arial Unicode MS"/>
              </a:rPr>
              <a:t>La mesure précise du temps est l'une des caractéristiques essentielles envisagées pour la prochaine génération de détecteurs</a:t>
            </a:r>
          </a:p>
          <a:p>
            <a:pPr marL="231126" indent="-285750" eaLnBrk="0" hangingPunct="0">
              <a:spcBef>
                <a:spcPct val="20000"/>
              </a:spcBef>
              <a:buFont typeface="Wingdings" panose="05000000000000000000" pitchFamily="2" charset="2"/>
              <a:buChar char="Ø"/>
            </a:pPr>
            <a:r>
              <a:rPr lang="fr-FR" sz="1645" kern="0" dirty="0">
                <a:latin typeface="Arial"/>
                <a:ea typeface="Arial Unicode MS"/>
              </a:rPr>
              <a:t>Important pour l'IN2P3 d'être impliqué dans ces projets. </a:t>
            </a:r>
          </a:p>
          <a:p>
            <a:pPr marL="394718" lvl="0" indent="-394718" eaLnBrk="0" hangingPunct="0">
              <a:spcBef>
                <a:spcPts val="1096"/>
              </a:spcBef>
              <a:buFontTx/>
              <a:buChar char="•"/>
            </a:pPr>
            <a:r>
              <a:rPr lang="fr-FR" sz="1645" b="0" kern="0" dirty="0">
                <a:latin typeface="Arial"/>
                <a:ea typeface="Arial Unicode MS"/>
              </a:rPr>
              <a:t>Objectifs du WP1.3:</a:t>
            </a:r>
          </a:p>
          <a:p>
            <a:pPr marL="657864" lvl="1" indent="-255288" eaLnBrk="0" hangingPunct="0">
              <a:spcBef>
                <a:spcPct val="20000"/>
              </a:spcBef>
              <a:buFont typeface="Arial Unicode MS" panose="020B0604020202020204" pitchFamily="34" charset="-128"/>
              <a:buChar char="━"/>
            </a:pPr>
            <a:r>
              <a:rPr lang="fr-FR" sz="1645" kern="0" dirty="0">
                <a:latin typeface="Arial"/>
                <a:ea typeface="Arial Unicode MS"/>
              </a:rPr>
              <a:t>Créer une force de travail CMOS 28 nm au sein de l’IN2P3 </a:t>
            </a:r>
          </a:p>
          <a:p>
            <a:pPr marL="948626" lvl="2" indent="-255288" eaLnBrk="0" hangingPunct="0">
              <a:spcBef>
                <a:spcPct val="20000"/>
              </a:spcBef>
              <a:buFont typeface="Arial Unicode MS" panose="020B0604020202020204" pitchFamily="34" charset="-128"/>
              <a:buChar char="━"/>
            </a:pPr>
            <a:r>
              <a:rPr lang="fr-FR" sz="1645" b="0" kern="0" dirty="0">
                <a:solidFill>
                  <a:srgbClr val="000000"/>
                </a:solidFill>
                <a:latin typeface="Arial"/>
                <a:ea typeface="Arial Unicode MS"/>
              </a:rPr>
              <a:t>Structurer les échanges</a:t>
            </a:r>
          </a:p>
          <a:p>
            <a:pPr marL="948626" lvl="2" indent="-255288" eaLnBrk="0" hangingPunct="0">
              <a:spcBef>
                <a:spcPct val="20000"/>
              </a:spcBef>
              <a:buFont typeface="Arial Unicode MS" panose="020B0604020202020204" pitchFamily="34" charset="-128"/>
              <a:buChar char="━"/>
            </a:pPr>
            <a:r>
              <a:rPr lang="fr-FR" sz="1645" b="0" kern="0" dirty="0">
                <a:solidFill>
                  <a:srgbClr val="000000"/>
                </a:solidFill>
                <a:latin typeface="Arial"/>
                <a:ea typeface="Arial Unicode MS"/>
              </a:rPr>
              <a:t>Appréhender et maitriser la technologie </a:t>
            </a:r>
          </a:p>
          <a:p>
            <a:pPr marL="948626" lvl="2" indent="-255288" eaLnBrk="0" hangingPunct="0">
              <a:spcBef>
                <a:spcPct val="20000"/>
              </a:spcBef>
              <a:buFont typeface="Arial Unicode MS" panose="020B0604020202020204" pitchFamily="34" charset="-128"/>
              <a:buChar char="━"/>
            </a:pPr>
            <a:r>
              <a:rPr lang="fr-FR" sz="1645" b="0" kern="0" dirty="0">
                <a:solidFill>
                  <a:srgbClr val="000000"/>
                </a:solidFill>
                <a:latin typeface="Arial"/>
                <a:ea typeface="Arial Unicode MS"/>
              </a:rPr>
              <a:t>Constituer une équipe de taille suffisante</a:t>
            </a:r>
          </a:p>
          <a:p>
            <a:pPr marL="657864" lvl="1" indent="-255288" eaLnBrk="0" hangingPunct="0">
              <a:spcBef>
                <a:spcPct val="20000"/>
              </a:spcBef>
              <a:buFont typeface="Wingdings" panose="05000000000000000000" pitchFamily="2" charset="2"/>
              <a:buChar char="Ø"/>
            </a:pPr>
            <a:r>
              <a:rPr lang="fr-FR" sz="1645" kern="0" dirty="0">
                <a:latin typeface="Arial"/>
                <a:ea typeface="Arial Unicode MS"/>
              </a:rPr>
              <a:t>Participer d’une manière collective aux projets R&amp;D du CERN</a:t>
            </a:r>
            <a:endParaRPr lang="fr-FR" sz="1800" b="0" dirty="0"/>
          </a:p>
          <a:p>
            <a:pPr marL="800100" lvl="1" indent="-342900">
              <a:buFont typeface="Arial" panose="020B0604020202020204" pitchFamily="34" charset="0"/>
              <a:buChar char="•"/>
            </a:pPr>
            <a:endParaRPr lang="fr-FR" sz="1800" b="0" dirty="0">
              <a:solidFill>
                <a:srgbClr val="002060"/>
              </a:solidFill>
            </a:endParaRPr>
          </a:p>
          <a:p>
            <a:pPr marL="800100" lvl="1" indent="-342900">
              <a:buFont typeface="Arial" panose="020B0604020202020204" pitchFamily="34" charset="0"/>
              <a:buChar char="•"/>
            </a:pPr>
            <a:endParaRPr lang="fr-FR" sz="1800" dirty="0">
              <a:solidFill>
                <a:srgbClr val="FF0000"/>
              </a:solidFill>
            </a:endParaRPr>
          </a:p>
          <a:p>
            <a:pPr marL="342900" indent="-342900">
              <a:buFont typeface="Wingdings" panose="05000000000000000000" pitchFamily="2" charset="2"/>
              <a:buChar char="ü"/>
            </a:pPr>
            <a:endParaRPr lang="fr-FR" sz="1200" b="0" dirty="0"/>
          </a:p>
        </p:txBody>
      </p:sp>
      <p:pic>
        <p:nvPicPr>
          <p:cNvPr id="9" name="Image 8">
            <a:extLst>
              <a:ext uri="{FF2B5EF4-FFF2-40B4-BE49-F238E27FC236}">
                <a16:creationId xmlns:a16="http://schemas.microsoft.com/office/drawing/2014/main" id="{3DA70B07-82B5-493E-BAD0-0AF8FB926FF5}"/>
              </a:ext>
            </a:extLst>
          </p:cNvPr>
          <p:cNvPicPr>
            <a:picLocks noChangeAspect="1"/>
          </p:cNvPicPr>
          <p:nvPr/>
        </p:nvPicPr>
        <p:blipFill>
          <a:blip r:embed="rId3"/>
          <a:stretch>
            <a:fillRect/>
          </a:stretch>
        </p:blipFill>
        <p:spPr>
          <a:xfrm>
            <a:off x="7936484" y="3859386"/>
            <a:ext cx="3829115" cy="2734042"/>
          </a:xfrm>
          <a:prstGeom prst="rect">
            <a:avLst/>
          </a:prstGeom>
        </p:spPr>
      </p:pic>
    </p:spTree>
    <p:extLst>
      <p:ext uri="{BB962C8B-B14F-4D97-AF65-F5344CB8AC3E}">
        <p14:creationId xmlns:p14="http://schemas.microsoft.com/office/powerpoint/2010/main" val="3709107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CD4F447A-2677-49CC-B251-F9B39DE453B3}"/>
              </a:ext>
            </a:extLst>
          </p:cNvPr>
          <p:cNvPicPr>
            <a:picLocks noChangeAspect="1"/>
          </p:cNvPicPr>
          <p:nvPr/>
        </p:nvPicPr>
        <p:blipFill>
          <a:blip r:embed="rId3"/>
          <a:stretch>
            <a:fillRect/>
          </a:stretch>
        </p:blipFill>
        <p:spPr>
          <a:xfrm>
            <a:off x="8101955" y="3558415"/>
            <a:ext cx="3784423" cy="2767604"/>
          </a:xfrm>
          <a:prstGeom prst="rect">
            <a:avLst/>
          </a:prstGeom>
        </p:spPr>
      </p:pic>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pPr>
                <a:defRPr/>
              </a:pPr>
              <a:t>14</a:t>
            </a:fld>
            <a:endParaRPr lang="en-US" dirty="0"/>
          </a:p>
        </p:txBody>
      </p:sp>
      <p:sp>
        <p:nvSpPr>
          <p:cNvPr id="8" name="Content Placeholder 2">
            <a:extLst>
              <a:ext uri="{FF2B5EF4-FFF2-40B4-BE49-F238E27FC236}">
                <a16:creationId xmlns:a16="http://schemas.microsoft.com/office/drawing/2014/main" id="{391E035A-915B-2743-B7DD-914EF89B3413}"/>
              </a:ext>
            </a:extLst>
          </p:cNvPr>
          <p:cNvSpPr txBox="1">
            <a:spLocks/>
          </p:cNvSpPr>
          <p:nvPr/>
        </p:nvSpPr>
        <p:spPr>
          <a:xfrm>
            <a:off x="1749735" y="1000125"/>
            <a:ext cx="8561079" cy="4676776"/>
          </a:xfrm>
          <a:prstGeom prst="rect">
            <a:avLst/>
          </a:prstGeom>
        </p:spPr>
        <p:txBody>
          <a:bodyPr>
            <a:normAutofit/>
          </a:bodyPr>
          <a:lstStyle>
            <a:lvl1pPr marL="342900" indent="-342900" algn="l" rtl="0" eaLnBrk="0" fontAlgn="base" hangingPunct="0">
              <a:spcBef>
                <a:spcPct val="20000"/>
              </a:spcBef>
              <a:spcAft>
                <a:spcPct val="0"/>
              </a:spcAft>
              <a:buChar char="•"/>
              <a:defRPr sz="2800">
                <a:solidFill>
                  <a:srgbClr val="23346C"/>
                </a:solidFill>
                <a:latin typeface="+mn-lt"/>
                <a:ea typeface="+mn-ea"/>
                <a:cs typeface="+mn-cs"/>
              </a:defRPr>
            </a:lvl1pPr>
            <a:lvl2pPr marL="742950" indent="-285750" algn="l" rtl="0" eaLnBrk="0" fontAlgn="base" hangingPunct="0">
              <a:spcBef>
                <a:spcPct val="20000"/>
              </a:spcBef>
              <a:spcAft>
                <a:spcPct val="0"/>
              </a:spcAft>
              <a:buChar char="–"/>
              <a:defRPr sz="2400" b="1">
                <a:solidFill>
                  <a:srgbClr val="23346C"/>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000">
                <a:solidFill>
                  <a:schemeClr val="tx1"/>
                </a:solidFill>
                <a:latin typeface="+mn-lt"/>
                <a:ea typeface="+mn-ea"/>
                <a:cs typeface="+mn-cs"/>
              </a:defRPr>
            </a:lvl9pPr>
          </a:lstStyle>
          <a:p>
            <a:pPr lvl="1"/>
            <a:endParaRPr lang="en-GB" kern="0" dirty="0"/>
          </a:p>
          <a:p>
            <a:pPr lvl="1"/>
            <a:endParaRPr lang="en-GB" kern="0" dirty="0"/>
          </a:p>
          <a:p>
            <a:pPr lvl="1"/>
            <a:endParaRPr lang="en-GB" kern="0" dirty="0"/>
          </a:p>
        </p:txBody>
      </p:sp>
      <p:sp>
        <p:nvSpPr>
          <p:cNvPr id="11" name="ZoneTexte 10">
            <a:extLst>
              <a:ext uri="{FF2B5EF4-FFF2-40B4-BE49-F238E27FC236}">
                <a16:creationId xmlns:a16="http://schemas.microsoft.com/office/drawing/2014/main" id="{AD679503-2255-4CBE-A56D-F26E825F7952}"/>
              </a:ext>
            </a:extLst>
          </p:cNvPr>
          <p:cNvSpPr txBox="1"/>
          <p:nvPr/>
        </p:nvSpPr>
        <p:spPr>
          <a:xfrm>
            <a:off x="2277595" y="-6578"/>
            <a:ext cx="6716564" cy="523220"/>
          </a:xfrm>
          <a:prstGeom prst="rect">
            <a:avLst/>
          </a:prstGeom>
          <a:noFill/>
        </p:spPr>
        <p:txBody>
          <a:bodyPr wrap="square" rtlCol="0">
            <a:spAutoFit/>
          </a:bodyPr>
          <a:lstStyle/>
          <a:p>
            <a:r>
              <a:rPr lang="fr-FR" sz="2800" b="0" dirty="0">
                <a:solidFill>
                  <a:srgbClr val="0070C0"/>
                </a:solidFill>
                <a:latin typeface="Times New Roman" pitchFamily="18" charset="0"/>
              </a:rPr>
              <a:t>WP1.3 : Technologie CMOS 28nm</a:t>
            </a:r>
          </a:p>
        </p:txBody>
      </p:sp>
      <p:sp>
        <p:nvSpPr>
          <p:cNvPr id="29" name="ZoneTexte 28">
            <a:extLst>
              <a:ext uri="{FF2B5EF4-FFF2-40B4-BE49-F238E27FC236}">
                <a16:creationId xmlns:a16="http://schemas.microsoft.com/office/drawing/2014/main" id="{C4E02ABA-090A-49E2-BAB6-B419D186E7AB}"/>
              </a:ext>
            </a:extLst>
          </p:cNvPr>
          <p:cNvSpPr txBox="1"/>
          <p:nvPr/>
        </p:nvSpPr>
        <p:spPr>
          <a:xfrm>
            <a:off x="2435545" y="610753"/>
            <a:ext cx="7770901" cy="400110"/>
          </a:xfrm>
          <a:prstGeom prst="rect">
            <a:avLst/>
          </a:prstGeom>
          <a:noFill/>
        </p:spPr>
        <p:txBody>
          <a:bodyPr wrap="square" rtlCol="0">
            <a:spAutoFit/>
          </a:bodyPr>
          <a:lstStyle/>
          <a:p>
            <a:pPr marL="285750" indent="-285750" fontAlgn="auto">
              <a:spcBef>
                <a:spcPts val="0"/>
              </a:spcBef>
              <a:spcAft>
                <a:spcPts val="0"/>
              </a:spcAft>
              <a:buFont typeface="Symbol" panose="05050102010706020507" pitchFamily="18" charset="2"/>
              <a:buChar char="Þ"/>
              <a:defRPr/>
            </a:pPr>
            <a:r>
              <a:rPr lang="fr-FR" sz="2000" b="0" dirty="0"/>
              <a:t>CMOS 28 nm : actions en cours</a:t>
            </a:r>
          </a:p>
        </p:txBody>
      </p:sp>
      <p:sp>
        <p:nvSpPr>
          <p:cNvPr id="7" name="Rectangle 6">
            <a:extLst>
              <a:ext uri="{FF2B5EF4-FFF2-40B4-BE49-F238E27FC236}">
                <a16:creationId xmlns:a16="http://schemas.microsoft.com/office/drawing/2014/main" id="{3CC63623-208A-4981-B9BE-A5587F0CFEA4}"/>
              </a:ext>
            </a:extLst>
          </p:cNvPr>
          <p:cNvSpPr/>
          <p:nvPr/>
        </p:nvSpPr>
        <p:spPr>
          <a:xfrm>
            <a:off x="174171" y="1181099"/>
            <a:ext cx="11904618" cy="5940088"/>
          </a:xfrm>
          <a:prstGeom prst="rect">
            <a:avLst/>
          </a:prstGeom>
        </p:spPr>
        <p:txBody>
          <a:bodyPr wrap="square">
            <a:spAutoFit/>
          </a:bodyPr>
          <a:lstStyle/>
          <a:p>
            <a:pPr marL="328932" lvl="0" indent="-328932" eaLnBrk="0" hangingPunct="0">
              <a:spcBef>
                <a:spcPct val="20000"/>
              </a:spcBef>
              <a:buFont typeface="Wingdings" panose="05000000000000000000" pitchFamily="2" charset="2"/>
              <a:buChar char="§"/>
            </a:pPr>
            <a:r>
              <a:rPr lang="fr-FR" sz="1400" b="0" kern="0" dirty="0">
                <a:latin typeface="Arial"/>
                <a:ea typeface="Arial Unicode MS"/>
              </a:rPr>
              <a:t>Premières réunions IN2P3 :</a:t>
            </a:r>
          </a:p>
          <a:p>
            <a:pPr marL="742950" lvl="1" indent="-285750" eaLnBrk="0" hangingPunct="0">
              <a:spcBef>
                <a:spcPct val="20000"/>
              </a:spcBef>
              <a:buFont typeface="Wingdings" panose="05000000000000000000" pitchFamily="2" charset="2"/>
              <a:buChar char="Ø"/>
            </a:pPr>
            <a:r>
              <a:rPr lang="fr-FR" sz="1400" kern="0" dirty="0">
                <a:latin typeface="Arial"/>
                <a:ea typeface="Arial Unicode MS"/>
              </a:rPr>
              <a:t>Des discussions ont été initiées à l’IN2P3 pour identifier les laboratoires potentiellement intéressés par la CMOS 28 nm</a:t>
            </a:r>
          </a:p>
          <a:p>
            <a:pPr marL="328932" lvl="0" indent="-328932" eaLnBrk="0" hangingPunct="0">
              <a:spcBef>
                <a:spcPct val="20000"/>
              </a:spcBef>
              <a:buFont typeface="Wingdings" panose="05000000000000000000" pitchFamily="2" charset="2"/>
              <a:buChar char="§"/>
            </a:pPr>
            <a:r>
              <a:rPr lang="fr-FR" sz="1400" b="0" kern="0" dirty="0">
                <a:latin typeface="Arial"/>
                <a:ea typeface="Arial Unicode MS"/>
              </a:rPr>
              <a:t>Premier meeting avec le groupe de microélectronique du CERN</a:t>
            </a:r>
          </a:p>
          <a:p>
            <a:pPr marL="742950" lvl="1" indent="-285750" eaLnBrk="0" hangingPunct="0">
              <a:spcBef>
                <a:spcPct val="20000"/>
              </a:spcBef>
              <a:buFont typeface="Wingdings" panose="05000000000000000000" pitchFamily="2" charset="2"/>
              <a:buChar char="Ø"/>
            </a:pPr>
            <a:r>
              <a:rPr lang="fr-FR" sz="1400" kern="0" dirty="0">
                <a:latin typeface="Arial"/>
                <a:ea typeface="Arial Unicode MS"/>
              </a:rPr>
              <a:t>Montrer l’intérêt de l’IN2P3 pour les conceptions 28 nm et l’ambition de participer à la qualification du process</a:t>
            </a:r>
          </a:p>
          <a:p>
            <a:pPr marL="1143000" lvl="2" indent="-228600" eaLnBrk="0" hangingPunct="0">
              <a:spcBef>
                <a:spcPct val="20000"/>
              </a:spcBef>
              <a:buFontTx/>
              <a:buChar char="•"/>
            </a:pPr>
            <a:r>
              <a:rPr lang="fr-FR" sz="1400" b="0" kern="0" dirty="0">
                <a:solidFill>
                  <a:srgbClr val="000000"/>
                </a:solidFill>
                <a:latin typeface="Arial"/>
                <a:ea typeface="Arial Unicode MS"/>
              </a:rPr>
              <a:t>Présentation de l’activité IN2P3 : DICE CPPM et discussions</a:t>
            </a:r>
          </a:p>
          <a:p>
            <a:pPr marL="1143000" lvl="2" indent="-228600" eaLnBrk="0" hangingPunct="0">
              <a:spcBef>
                <a:spcPct val="20000"/>
              </a:spcBef>
              <a:buFontTx/>
              <a:buChar char="•"/>
            </a:pPr>
            <a:r>
              <a:rPr lang="fr-FR" sz="1400" b="0" kern="0" dirty="0">
                <a:solidFill>
                  <a:srgbClr val="000000"/>
                </a:solidFill>
                <a:latin typeface="Arial"/>
                <a:ea typeface="Arial Unicode MS"/>
              </a:rPr>
              <a:t>Présentations des activités au CERN, des projets INFN, discussions sur le NDA</a:t>
            </a:r>
          </a:p>
          <a:p>
            <a:pPr marL="328932" lvl="0" indent="-328932" eaLnBrk="0" hangingPunct="0">
              <a:spcBef>
                <a:spcPct val="20000"/>
              </a:spcBef>
              <a:buFont typeface="Wingdings" panose="05000000000000000000" pitchFamily="2" charset="2"/>
              <a:buChar char="§"/>
            </a:pPr>
            <a:r>
              <a:rPr lang="fr-FR" sz="1400" b="0" kern="0" dirty="0">
                <a:latin typeface="Arial"/>
                <a:ea typeface="Arial Unicode MS"/>
              </a:rPr>
              <a:t>WP1.3 a suscité beaucoup d’intérêt :</a:t>
            </a:r>
          </a:p>
          <a:p>
            <a:pPr marL="742950" lvl="1" indent="-285750" eaLnBrk="0" hangingPunct="0">
              <a:spcBef>
                <a:spcPct val="20000"/>
              </a:spcBef>
              <a:buFont typeface="Wingdings" panose="05000000000000000000" pitchFamily="2" charset="2"/>
              <a:buChar char="Ø"/>
            </a:pPr>
            <a:r>
              <a:rPr lang="fr-FR" sz="1400" kern="0" dirty="0">
                <a:latin typeface="Arial"/>
                <a:ea typeface="Arial Unicode MS"/>
              </a:rPr>
              <a:t>Plus de 10 concepteurs intéressés mais la majorité n’arrive pas pour le moment à y consacrer du temps</a:t>
            </a:r>
          </a:p>
          <a:p>
            <a:pPr marL="742950" lvl="1" indent="-285750" eaLnBrk="0" hangingPunct="0">
              <a:spcBef>
                <a:spcPct val="20000"/>
              </a:spcBef>
              <a:buFont typeface="Wingdings" panose="05000000000000000000" pitchFamily="2" charset="2"/>
              <a:buChar char="Ø"/>
            </a:pPr>
            <a:r>
              <a:rPr lang="fr-FR" sz="1400" kern="0" dirty="0">
                <a:latin typeface="Arial"/>
                <a:ea typeface="Arial Unicode MS"/>
              </a:rPr>
              <a:t>Points de blocage : NDA ? La nature des projets en cours?</a:t>
            </a:r>
          </a:p>
          <a:p>
            <a:pPr marL="742950" lvl="1" indent="-285750" eaLnBrk="0" hangingPunct="0">
              <a:spcBef>
                <a:spcPct val="20000"/>
              </a:spcBef>
              <a:buFont typeface="Wingdings" panose="05000000000000000000" pitchFamily="2" charset="2"/>
              <a:buChar char="Ø"/>
            </a:pPr>
            <a:r>
              <a:rPr lang="fr-FR" sz="1400" kern="0" dirty="0">
                <a:latin typeface="Arial"/>
                <a:ea typeface="Arial Unicode MS"/>
              </a:rPr>
              <a:t>Thèse technique est une bonne manière de s’y impliquer  (cas du LPC-Clermont)</a:t>
            </a:r>
            <a:endParaRPr lang="fr-FR" sz="1400" b="0" kern="0" dirty="0">
              <a:latin typeface="Arial"/>
              <a:ea typeface="Arial Unicode MS"/>
            </a:endParaRPr>
          </a:p>
          <a:p>
            <a:pPr marL="328932" lvl="0" indent="-328932" eaLnBrk="0" hangingPunct="0">
              <a:spcBef>
                <a:spcPct val="20000"/>
              </a:spcBef>
              <a:buFont typeface="Wingdings" panose="05000000000000000000" pitchFamily="2" charset="2"/>
              <a:buChar char="§"/>
            </a:pPr>
            <a:r>
              <a:rPr lang="fr-FR" sz="1400" b="0" kern="0" dirty="0">
                <a:latin typeface="Arial"/>
                <a:ea typeface="Arial Unicode MS"/>
              </a:rPr>
              <a:t>Objectifs à court terme</a:t>
            </a:r>
          </a:p>
          <a:p>
            <a:pPr marL="742950" lvl="1" indent="-285750" eaLnBrk="0" hangingPunct="0">
              <a:spcBef>
                <a:spcPct val="20000"/>
              </a:spcBef>
              <a:buFontTx/>
              <a:buChar char="–"/>
            </a:pPr>
            <a:r>
              <a:rPr lang="fr-FR" sz="1400" kern="0" dirty="0">
                <a:latin typeface="Arial"/>
                <a:ea typeface="Arial Unicode MS"/>
              </a:rPr>
              <a:t>Re-discussions avec les laboratoires intéressés (Réunions WP1.3)</a:t>
            </a:r>
          </a:p>
          <a:p>
            <a:pPr marL="1143000" lvl="2" indent="-228600" eaLnBrk="0" hangingPunct="0">
              <a:spcBef>
                <a:spcPct val="20000"/>
              </a:spcBef>
              <a:buFontTx/>
              <a:buChar char="•"/>
            </a:pPr>
            <a:r>
              <a:rPr lang="fr-FR" sz="1400" b="0" kern="0" dirty="0">
                <a:solidFill>
                  <a:srgbClr val="000000"/>
                </a:solidFill>
                <a:latin typeface="Arial"/>
                <a:ea typeface="Arial Unicode MS"/>
              </a:rPr>
              <a:t>Le projet DICE peut être étendu aux différents laboratoires de l'IN2P3 : Cadre à définir</a:t>
            </a:r>
          </a:p>
          <a:p>
            <a:pPr marL="742950" lvl="1" indent="-285750" eaLnBrk="0" hangingPunct="0">
              <a:spcBef>
                <a:spcPct val="20000"/>
              </a:spcBef>
              <a:buFontTx/>
              <a:buChar char="–"/>
            </a:pPr>
            <a:r>
              <a:rPr lang="fr-FR" sz="1400" kern="0" dirty="0">
                <a:latin typeface="Arial"/>
                <a:ea typeface="Arial Unicode MS"/>
              </a:rPr>
              <a:t>Envoi en fonderie d’un ASIC prototype 28 nm : date prévue octobre 2022</a:t>
            </a:r>
          </a:p>
          <a:p>
            <a:pPr marL="1143000" lvl="2" indent="-228600" eaLnBrk="0" hangingPunct="0">
              <a:spcBef>
                <a:spcPct val="20000"/>
              </a:spcBef>
              <a:buFontTx/>
              <a:buChar char="•"/>
            </a:pPr>
            <a:r>
              <a:rPr lang="fr-FR" sz="1400" b="0" kern="0" dirty="0">
                <a:solidFill>
                  <a:srgbClr val="000000"/>
                </a:solidFill>
                <a:latin typeface="Arial"/>
                <a:ea typeface="Arial Unicode MS"/>
              </a:rPr>
              <a:t>Utilisation d’un Design Kit  limité fourni par </a:t>
            </a:r>
            <a:r>
              <a:rPr lang="fr-FR" sz="1400" b="0" kern="0" dirty="0" err="1">
                <a:solidFill>
                  <a:srgbClr val="000000"/>
                </a:solidFill>
                <a:latin typeface="Arial"/>
                <a:ea typeface="Arial Unicode MS"/>
              </a:rPr>
              <a:t>Europractice</a:t>
            </a:r>
            <a:endParaRPr lang="fr-FR" sz="1400" b="0" kern="0" dirty="0">
              <a:solidFill>
                <a:srgbClr val="000000"/>
              </a:solidFill>
              <a:latin typeface="Arial"/>
              <a:ea typeface="Arial Unicode MS"/>
            </a:endParaRPr>
          </a:p>
          <a:p>
            <a:pPr marL="742950" lvl="1" indent="-285750" eaLnBrk="0" hangingPunct="0">
              <a:spcBef>
                <a:spcPct val="20000"/>
              </a:spcBef>
              <a:buFontTx/>
              <a:buChar char="–"/>
            </a:pPr>
            <a:r>
              <a:rPr lang="fr-FR" sz="1400" kern="0" dirty="0">
                <a:latin typeface="Arial"/>
                <a:ea typeface="Arial Unicode MS"/>
              </a:rPr>
              <a:t>Signature du « 3 </a:t>
            </a:r>
            <a:r>
              <a:rPr lang="fr-FR" sz="1400" kern="0" dirty="0" err="1">
                <a:latin typeface="Arial"/>
                <a:ea typeface="Arial Unicode MS"/>
              </a:rPr>
              <a:t>way</a:t>
            </a:r>
            <a:r>
              <a:rPr lang="fr-FR" sz="1400" kern="0" dirty="0">
                <a:latin typeface="Arial"/>
                <a:ea typeface="Arial Unicode MS"/>
              </a:rPr>
              <a:t> NDA » par l’IN2P3</a:t>
            </a:r>
            <a:endParaRPr lang="fr-FR" sz="1400" b="0" kern="0" dirty="0">
              <a:latin typeface="Arial"/>
              <a:ea typeface="Arial Unicode MS"/>
            </a:endParaRPr>
          </a:p>
          <a:p>
            <a:pPr marL="328932" lvl="0" indent="-328932" eaLnBrk="0" hangingPunct="0">
              <a:spcBef>
                <a:spcPct val="20000"/>
              </a:spcBef>
              <a:buFont typeface="Wingdings" panose="05000000000000000000" pitchFamily="2" charset="2"/>
              <a:buChar char="§"/>
            </a:pPr>
            <a:r>
              <a:rPr lang="fr-FR" sz="1400" b="0" kern="0" dirty="0">
                <a:latin typeface="Arial"/>
                <a:ea typeface="Arial Unicode MS"/>
              </a:rPr>
              <a:t>Objectif global à 1-2 ans : </a:t>
            </a:r>
          </a:p>
          <a:p>
            <a:pPr marL="742950" lvl="1" indent="-285750" eaLnBrk="0" hangingPunct="0">
              <a:spcBef>
                <a:spcPct val="20000"/>
              </a:spcBef>
              <a:buFontTx/>
              <a:buChar char="–"/>
            </a:pPr>
            <a:r>
              <a:rPr lang="fr-FR" sz="1400" kern="0" dirty="0">
                <a:latin typeface="Arial"/>
                <a:ea typeface="Arial Unicode MS"/>
              </a:rPr>
              <a:t>Fourniture d’un rapport d’évaluation de la technologie 28nm </a:t>
            </a:r>
          </a:p>
          <a:p>
            <a:pPr marL="742950" lvl="1" indent="-285750" eaLnBrk="0" hangingPunct="0">
              <a:spcBef>
                <a:spcPct val="20000"/>
              </a:spcBef>
              <a:buFontTx/>
              <a:buChar char="–"/>
            </a:pPr>
            <a:r>
              <a:rPr lang="fr-FR" sz="1400" kern="0" dirty="0">
                <a:latin typeface="Arial"/>
                <a:ea typeface="Arial Unicode MS"/>
              </a:rPr>
              <a:t>Création d’une synergie impliquant les laboratoires de l’IN2P3 </a:t>
            </a:r>
          </a:p>
          <a:p>
            <a:pPr marL="742950" lvl="1" indent="-285750" eaLnBrk="0" hangingPunct="0">
              <a:spcBef>
                <a:spcPct val="20000"/>
              </a:spcBef>
              <a:buFontTx/>
              <a:buChar char="–"/>
            </a:pPr>
            <a:r>
              <a:rPr lang="fr-FR" sz="1400" kern="0" dirty="0">
                <a:latin typeface="Arial"/>
                <a:ea typeface="Arial Unicode MS"/>
              </a:rPr>
              <a:t>Proposition d’un modèle de travail collaboratif sur la 28 nm</a:t>
            </a:r>
          </a:p>
          <a:p>
            <a:pPr marL="742950" lvl="1" indent="-285750" eaLnBrk="0" hangingPunct="0">
              <a:spcBef>
                <a:spcPct val="20000"/>
              </a:spcBef>
              <a:buFontTx/>
              <a:buChar char="–"/>
            </a:pPr>
            <a:r>
              <a:rPr lang="fr-FR" sz="1400" kern="0" dirty="0">
                <a:latin typeface="Arial"/>
                <a:ea typeface="Arial Unicode MS"/>
              </a:rPr>
              <a:t>Proposition d’un projet de R&amp;T 28nm @IN2P3 (ou élargissement DICE ?)</a:t>
            </a:r>
            <a:endParaRPr lang="fr-FR" sz="1600" b="0" dirty="0">
              <a:solidFill>
                <a:srgbClr val="002060"/>
              </a:solidFill>
            </a:endParaRPr>
          </a:p>
          <a:p>
            <a:pPr marL="800100" lvl="1" indent="-342900">
              <a:buFont typeface="Arial" panose="020B0604020202020204" pitchFamily="34" charset="0"/>
              <a:buChar char="•"/>
            </a:pPr>
            <a:endParaRPr lang="fr-FR" sz="1600" dirty="0">
              <a:solidFill>
                <a:srgbClr val="FF0000"/>
              </a:solidFill>
            </a:endParaRPr>
          </a:p>
          <a:p>
            <a:pPr marL="342900" indent="-342900">
              <a:buFont typeface="Wingdings" panose="05000000000000000000" pitchFamily="2" charset="2"/>
              <a:buChar char="ü"/>
            </a:pPr>
            <a:endParaRPr lang="fr-FR" b="0" dirty="0"/>
          </a:p>
        </p:txBody>
      </p:sp>
    </p:spTree>
    <p:extLst>
      <p:ext uri="{BB962C8B-B14F-4D97-AF65-F5344CB8AC3E}">
        <p14:creationId xmlns:p14="http://schemas.microsoft.com/office/powerpoint/2010/main" val="200901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pPr>
                <a:defRPr/>
              </a:pPr>
              <a:t>15</a:t>
            </a:fld>
            <a:endParaRPr lang="en-US" dirty="0"/>
          </a:p>
        </p:txBody>
      </p:sp>
      <p:sp>
        <p:nvSpPr>
          <p:cNvPr id="4" name="ZoneTexte 3"/>
          <p:cNvSpPr txBox="1"/>
          <p:nvPr/>
        </p:nvSpPr>
        <p:spPr>
          <a:xfrm>
            <a:off x="3387212" y="1443593"/>
            <a:ext cx="5106654" cy="1692771"/>
          </a:xfrm>
          <a:prstGeom prst="rect">
            <a:avLst/>
          </a:prstGeom>
          <a:noFill/>
        </p:spPr>
        <p:txBody>
          <a:bodyPr wrap="none" rtlCol="0">
            <a:spAutoFit/>
          </a:bodyPr>
          <a:lstStyle/>
          <a:p>
            <a:pPr algn="ctr"/>
            <a:r>
              <a:rPr lang="fr-FR" sz="3600" dirty="0"/>
              <a:t>WP2: Enseignement</a:t>
            </a:r>
          </a:p>
          <a:p>
            <a:pPr algn="ctr"/>
            <a:r>
              <a:rPr lang="fr-FR" sz="2400" dirty="0">
                <a:solidFill>
                  <a:srgbClr val="FF0000"/>
                </a:solidFill>
              </a:rPr>
              <a:t>Pilote: Hervé </a:t>
            </a:r>
            <a:r>
              <a:rPr lang="fr-FR" sz="2400" dirty="0" err="1">
                <a:solidFill>
                  <a:srgbClr val="FF0000"/>
                </a:solidFill>
              </a:rPr>
              <a:t>Chanal</a:t>
            </a:r>
            <a:r>
              <a:rPr lang="fr-FR" sz="2400" dirty="0">
                <a:solidFill>
                  <a:srgbClr val="FF0000"/>
                </a:solidFill>
              </a:rPr>
              <a:t> (LPC)</a:t>
            </a:r>
            <a:r>
              <a:rPr lang="fr-FR" sz="2400" dirty="0"/>
              <a:t> </a:t>
            </a:r>
          </a:p>
          <a:p>
            <a:r>
              <a:rPr lang="fr-FR" sz="4400" dirty="0"/>
              <a:t> </a:t>
            </a:r>
          </a:p>
        </p:txBody>
      </p:sp>
      <p:sp>
        <p:nvSpPr>
          <p:cNvPr id="6" name="Rectangle 5">
            <a:extLst>
              <a:ext uri="{FF2B5EF4-FFF2-40B4-BE49-F238E27FC236}">
                <a16:creationId xmlns:a16="http://schemas.microsoft.com/office/drawing/2014/main" id="{71E33D34-3130-4EAE-8487-4F023496BA60}"/>
              </a:ext>
            </a:extLst>
          </p:cNvPr>
          <p:cNvSpPr/>
          <p:nvPr/>
        </p:nvSpPr>
        <p:spPr>
          <a:xfrm>
            <a:off x="2608862" y="3224492"/>
            <a:ext cx="6159438" cy="2677656"/>
          </a:xfrm>
          <a:prstGeom prst="rect">
            <a:avLst/>
          </a:prstGeom>
        </p:spPr>
        <p:txBody>
          <a:bodyPr wrap="square">
            <a:spAutoFit/>
          </a:bodyPr>
          <a:lstStyle/>
          <a:p>
            <a:pPr lvl="1" algn="ctr"/>
            <a:r>
              <a:rPr lang="fr-FR" sz="2400" b="0" u="sng" kern="0" dirty="0"/>
              <a:t>10 contributeurs </a:t>
            </a:r>
          </a:p>
          <a:p>
            <a:pPr lvl="1" algn="ctr"/>
            <a:endParaRPr lang="fr-FR" sz="1800" b="0" kern="0" dirty="0"/>
          </a:p>
          <a:p>
            <a:pPr>
              <a:buFont typeface="Wingdings" panose="05000000000000000000" pitchFamily="2" charset="2"/>
              <a:buChar char="ü"/>
            </a:pPr>
            <a:r>
              <a:rPr lang="fr-FR" sz="1800" b="0" kern="0" dirty="0"/>
              <a:t>APC 		: D.PRELE, S.BLIN</a:t>
            </a:r>
          </a:p>
          <a:p>
            <a:pPr>
              <a:buFont typeface="Wingdings" panose="05000000000000000000" pitchFamily="2" charset="2"/>
              <a:buChar char="ü"/>
            </a:pPr>
            <a:r>
              <a:rPr lang="fr-FR" sz="1800" b="0" kern="0" dirty="0"/>
              <a:t>CENBG 	: J.PIBERNAT</a:t>
            </a:r>
          </a:p>
          <a:p>
            <a:pPr>
              <a:buFont typeface="Wingdings" panose="05000000000000000000" pitchFamily="2" charset="2"/>
              <a:buChar char="ü"/>
            </a:pPr>
            <a:r>
              <a:rPr lang="fr-FR" sz="1800" b="0" kern="0" dirty="0"/>
              <a:t>CPPM	 	: P.PANGAUD </a:t>
            </a:r>
          </a:p>
          <a:p>
            <a:pPr>
              <a:buFont typeface="Wingdings" panose="05000000000000000000" pitchFamily="2" charset="2"/>
              <a:buChar char="ü"/>
            </a:pPr>
            <a:r>
              <a:rPr lang="fr-FR" sz="1800" b="0" kern="0" dirty="0"/>
              <a:t>IP2I		: P.RUSSO</a:t>
            </a:r>
          </a:p>
          <a:p>
            <a:pPr>
              <a:buFont typeface="Wingdings" panose="05000000000000000000" pitchFamily="2" charset="2"/>
              <a:buChar char="ü"/>
            </a:pPr>
            <a:r>
              <a:rPr lang="fr-FR" sz="1800" b="0" kern="0" dirty="0"/>
              <a:t>IPHC 		: C.COLLEDANI, G.BERTOLONE</a:t>
            </a:r>
          </a:p>
          <a:p>
            <a:pPr>
              <a:buFont typeface="Wingdings" panose="05000000000000000000" pitchFamily="2" charset="2"/>
              <a:buChar char="ü"/>
            </a:pPr>
            <a:r>
              <a:rPr lang="fr-FR" sz="1800" b="0" kern="0" dirty="0"/>
              <a:t>LPSC		: F.RARBI, O.ROSSETTO</a:t>
            </a:r>
          </a:p>
          <a:p>
            <a:endParaRPr lang="fr-FR" sz="1800" b="0" kern="0" dirty="0"/>
          </a:p>
        </p:txBody>
      </p:sp>
    </p:spTree>
    <p:extLst>
      <p:ext uri="{BB962C8B-B14F-4D97-AF65-F5344CB8AC3E}">
        <p14:creationId xmlns:p14="http://schemas.microsoft.com/office/powerpoint/2010/main" val="191186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pPr>
                <a:defRPr/>
              </a:pPr>
              <a:t>16</a:t>
            </a:fld>
            <a:endParaRPr lang="en-US" dirty="0"/>
          </a:p>
        </p:txBody>
      </p:sp>
      <p:sp>
        <p:nvSpPr>
          <p:cNvPr id="8" name="Content Placeholder 2">
            <a:extLst>
              <a:ext uri="{FF2B5EF4-FFF2-40B4-BE49-F238E27FC236}">
                <a16:creationId xmlns:a16="http://schemas.microsoft.com/office/drawing/2014/main" id="{391E035A-915B-2743-B7DD-914EF89B3413}"/>
              </a:ext>
            </a:extLst>
          </p:cNvPr>
          <p:cNvSpPr txBox="1">
            <a:spLocks/>
          </p:cNvSpPr>
          <p:nvPr/>
        </p:nvSpPr>
        <p:spPr>
          <a:xfrm>
            <a:off x="1749735" y="1000125"/>
            <a:ext cx="8561079" cy="4676776"/>
          </a:xfrm>
          <a:prstGeom prst="rect">
            <a:avLst/>
          </a:prstGeom>
        </p:spPr>
        <p:txBody>
          <a:bodyPr>
            <a:normAutofit/>
          </a:bodyPr>
          <a:lstStyle>
            <a:lvl1pPr marL="342900" indent="-342900" algn="l" rtl="0" eaLnBrk="0" fontAlgn="base" hangingPunct="0">
              <a:spcBef>
                <a:spcPct val="20000"/>
              </a:spcBef>
              <a:spcAft>
                <a:spcPct val="0"/>
              </a:spcAft>
              <a:buChar char="•"/>
              <a:defRPr sz="2800">
                <a:solidFill>
                  <a:srgbClr val="23346C"/>
                </a:solidFill>
                <a:latin typeface="+mn-lt"/>
                <a:ea typeface="+mn-ea"/>
                <a:cs typeface="+mn-cs"/>
              </a:defRPr>
            </a:lvl1pPr>
            <a:lvl2pPr marL="742950" indent="-285750" algn="l" rtl="0" eaLnBrk="0" fontAlgn="base" hangingPunct="0">
              <a:spcBef>
                <a:spcPct val="20000"/>
              </a:spcBef>
              <a:spcAft>
                <a:spcPct val="0"/>
              </a:spcAft>
              <a:buChar char="–"/>
              <a:defRPr sz="2400" b="1">
                <a:solidFill>
                  <a:srgbClr val="23346C"/>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000">
                <a:solidFill>
                  <a:schemeClr val="tx1"/>
                </a:solidFill>
                <a:latin typeface="+mn-lt"/>
                <a:ea typeface="+mn-ea"/>
                <a:cs typeface="+mn-cs"/>
              </a:defRPr>
            </a:lvl9pPr>
          </a:lstStyle>
          <a:p>
            <a:pPr lvl="1"/>
            <a:endParaRPr lang="en-GB" kern="0" dirty="0"/>
          </a:p>
          <a:p>
            <a:pPr lvl="1"/>
            <a:endParaRPr lang="en-GB" kern="0" dirty="0"/>
          </a:p>
          <a:p>
            <a:pPr lvl="1"/>
            <a:endParaRPr lang="en-GB" kern="0" dirty="0"/>
          </a:p>
        </p:txBody>
      </p:sp>
      <p:sp>
        <p:nvSpPr>
          <p:cNvPr id="11" name="ZoneTexte 10">
            <a:extLst>
              <a:ext uri="{FF2B5EF4-FFF2-40B4-BE49-F238E27FC236}">
                <a16:creationId xmlns:a16="http://schemas.microsoft.com/office/drawing/2014/main" id="{AD679503-2255-4CBE-A56D-F26E825F7952}"/>
              </a:ext>
            </a:extLst>
          </p:cNvPr>
          <p:cNvSpPr txBox="1"/>
          <p:nvPr/>
        </p:nvSpPr>
        <p:spPr>
          <a:xfrm>
            <a:off x="2277595" y="-6578"/>
            <a:ext cx="6716564" cy="523220"/>
          </a:xfrm>
          <a:prstGeom prst="rect">
            <a:avLst/>
          </a:prstGeom>
          <a:noFill/>
        </p:spPr>
        <p:txBody>
          <a:bodyPr wrap="square" rtlCol="0">
            <a:spAutoFit/>
          </a:bodyPr>
          <a:lstStyle/>
          <a:p>
            <a:r>
              <a:rPr lang="fr-FR" sz="2800" b="0" dirty="0">
                <a:solidFill>
                  <a:srgbClr val="0070C0"/>
                </a:solidFill>
                <a:latin typeface="Times New Roman" pitchFamily="18" charset="0"/>
              </a:rPr>
              <a:t>WP2 : Enseignement et formation</a:t>
            </a:r>
          </a:p>
        </p:txBody>
      </p:sp>
      <p:sp>
        <p:nvSpPr>
          <p:cNvPr id="29" name="ZoneTexte 28">
            <a:extLst>
              <a:ext uri="{FF2B5EF4-FFF2-40B4-BE49-F238E27FC236}">
                <a16:creationId xmlns:a16="http://schemas.microsoft.com/office/drawing/2014/main" id="{C4E02ABA-090A-49E2-BAB6-B419D186E7AB}"/>
              </a:ext>
            </a:extLst>
          </p:cNvPr>
          <p:cNvSpPr txBox="1"/>
          <p:nvPr/>
        </p:nvSpPr>
        <p:spPr>
          <a:xfrm>
            <a:off x="2435545" y="610753"/>
            <a:ext cx="7770901" cy="400110"/>
          </a:xfrm>
          <a:prstGeom prst="rect">
            <a:avLst/>
          </a:prstGeom>
          <a:noFill/>
        </p:spPr>
        <p:txBody>
          <a:bodyPr wrap="square" rtlCol="0">
            <a:spAutoFit/>
          </a:bodyPr>
          <a:lstStyle/>
          <a:p>
            <a:pPr marL="285750" indent="-285750" fontAlgn="auto">
              <a:spcBef>
                <a:spcPts val="0"/>
              </a:spcBef>
              <a:spcAft>
                <a:spcPts val="0"/>
              </a:spcAft>
              <a:buFont typeface="Symbol" panose="05050102010706020507" pitchFamily="18" charset="2"/>
              <a:buChar char="Þ"/>
              <a:defRPr/>
            </a:pPr>
            <a:r>
              <a:rPr lang="fr-FR" sz="2000" b="0" dirty="0"/>
              <a:t>Objectifs et </a:t>
            </a:r>
            <a:r>
              <a:rPr lang="fr-FR" sz="2000" b="0" dirty="0" err="1"/>
              <a:t>status</a:t>
            </a:r>
            <a:r>
              <a:rPr lang="fr-FR" sz="2000" b="0" dirty="0"/>
              <a:t>  </a:t>
            </a:r>
          </a:p>
        </p:txBody>
      </p:sp>
      <p:sp>
        <p:nvSpPr>
          <p:cNvPr id="16" name="Rectangle 2">
            <a:extLst>
              <a:ext uri="{FF2B5EF4-FFF2-40B4-BE49-F238E27FC236}">
                <a16:creationId xmlns:a16="http://schemas.microsoft.com/office/drawing/2014/main" id="{DB5E5AA4-9E09-42E5-B612-2F27A83FDDB5}"/>
              </a:ext>
            </a:extLst>
          </p:cNvPr>
          <p:cNvSpPr txBox="1">
            <a:spLocks noChangeArrowheads="1"/>
          </p:cNvSpPr>
          <p:nvPr/>
        </p:nvSpPr>
        <p:spPr bwMode="auto">
          <a:xfrm>
            <a:off x="425953" y="1104974"/>
            <a:ext cx="10970496" cy="56093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25804" rIns="0" bIns="0" rtlCol="0" anchor="ctr">
            <a:normAutofit/>
          </a:bodyPr>
          <a:lstStyle>
            <a:lvl1pPr marL="342900" indent="-342900" algn="l" rtl="0" eaLnBrk="0" fontAlgn="base" hangingPunct="0">
              <a:spcBef>
                <a:spcPct val="20000"/>
              </a:spcBef>
              <a:spcAft>
                <a:spcPct val="0"/>
              </a:spcAft>
              <a:buChar char="•"/>
              <a:defRPr sz="2800">
                <a:solidFill>
                  <a:srgbClr val="23346C"/>
                </a:solidFill>
                <a:latin typeface="+mn-lt"/>
                <a:ea typeface="+mn-ea"/>
                <a:cs typeface="+mn-cs"/>
              </a:defRPr>
            </a:lvl1pPr>
            <a:lvl2pPr marL="742950" indent="-285750" algn="l" rtl="0" eaLnBrk="0" fontAlgn="base" hangingPunct="0">
              <a:spcBef>
                <a:spcPct val="20000"/>
              </a:spcBef>
              <a:spcAft>
                <a:spcPct val="0"/>
              </a:spcAft>
              <a:buChar char="–"/>
              <a:defRPr sz="2400" b="1">
                <a:solidFill>
                  <a:srgbClr val="23346C"/>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000">
                <a:solidFill>
                  <a:schemeClr val="tx1"/>
                </a:solidFill>
                <a:latin typeface="+mn-lt"/>
                <a:ea typeface="+mn-ea"/>
                <a:cs typeface="+mn-cs"/>
              </a:defRPr>
            </a:lvl9pPr>
          </a:lstStyle>
          <a:p>
            <a:pPr>
              <a:spcBef>
                <a:spcPct val="0"/>
              </a:spcBef>
              <a:buFont typeface="Wingdings" panose="05000000000000000000" pitchFamily="2" charset="2"/>
              <a:buChar char="ü"/>
              <a:tabLst>
                <a:tab pos="543339" algn="l"/>
                <a:tab pos="1086676" algn="l"/>
                <a:tab pos="1630015" algn="l"/>
                <a:tab pos="2173352" algn="l"/>
                <a:tab pos="2716691" algn="l"/>
                <a:tab pos="3260028" algn="l"/>
                <a:tab pos="3803367" algn="l"/>
                <a:tab pos="4346705" algn="l"/>
                <a:tab pos="4890043" algn="l"/>
                <a:tab pos="5433381" algn="l"/>
                <a:tab pos="5976719" algn="l"/>
                <a:tab pos="6520057" algn="l"/>
                <a:tab pos="7063395" algn="l"/>
                <a:tab pos="7606733" algn="l"/>
                <a:tab pos="8150072" algn="l"/>
                <a:tab pos="8693409" algn="l"/>
                <a:tab pos="9236748" algn="l"/>
                <a:tab pos="9780085" algn="l"/>
                <a:tab pos="10323424" algn="l"/>
                <a:tab pos="10866761" algn="l"/>
              </a:tabLst>
            </a:pPr>
            <a:r>
              <a:rPr lang="fr-FR" altLang="fr-FR" sz="2200" b="1" kern="0" dirty="0"/>
              <a:t>Formations en micro-électronique</a:t>
            </a:r>
          </a:p>
          <a:p>
            <a:pPr marL="685800" lvl="1">
              <a:spcBef>
                <a:spcPct val="0"/>
              </a:spcBef>
              <a:buFont typeface="Arial" panose="020B0604020202020204" pitchFamily="34" charset="0"/>
              <a:buChar char="•"/>
              <a:tabLst>
                <a:tab pos="543339" algn="l"/>
                <a:tab pos="1086676" algn="l"/>
                <a:tab pos="1630015" algn="l"/>
                <a:tab pos="2173352" algn="l"/>
                <a:tab pos="2716691" algn="l"/>
                <a:tab pos="3260028" algn="l"/>
                <a:tab pos="3803367" algn="l"/>
                <a:tab pos="4346705" algn="l"/>
                <a:tab pos="4890043" algn="l"/>
                <a:tab pos="5433381" algn="l"/>
                <a:tab pos="5976719" algn="l"/>
                <a:tab pos="6520057" algn="l"/>
                <a:tab pos="7063395" algn="l"/>
                <a:tab pos="7606733" algn="l"/>
                <a:tab pos="8150072" algn="l"/>
                <a:tab pos="8693409" algn="l"/>
                <a:tab pos="9236748" algn="l"/>
                <a:tab pos="9780085" algn="l"/>
                <a:tab pos="10323424" algn="l"/>
                <a:tab pos="10866761" algn="l"/>
              </a:tabLst>
            </a:pPr>
            <a:r>
              <a:rPr lang="fr-FR" altLang="fr-FR" sz="1777" b="0" kern="0" dirty="0"/>
              <a:t>But : avoir des listes de diffusion pour les offres de stage/thèse</a:t>
            </a:r>
          </a:p>
          <a:p>
            <a:pPr marL="685800" lvl="1">
              <a:spcBef>
                <a:spcPct val="0"/>
              </a:spcBef>
              <a:buFont typeface="Arial" panose="020B0604020202020204" pitchFamily="34" charset="0"/>
              <a:buChar char="•"/>
              <a:tabLst>
                <a:tab pos="543339" algn="l"/>
                <a:tab pos="1086676" algn="l"/>
                <a:tab pos="1630015" algn="l"/>
                <a:tab pos="2173352" algn="l"/>
                <a:tab pos="2716691" algn="l"/>
                <a:tab pos="3260028" algn="l"/>
                <a:tab pos="3803367" algn="l"/>
                <a:tab pos="4346705" algn="l"/>
                <a:tab pos="4890043" algn="l"/>
                <a:tab pos="5433381" algn="l"/>
                <a:tab pos="5976719" algn="l"/>
                <a:tab pos="6520057" algn="l"/>
                <a:tab pos="7063395" algn="l"/>
                <a:tab pos="7606733" algn="l"/>
                <a:tab pos="8150072" algn="l"/>
                <a:tab pos="8693409" algn="l"/>
                <a:tab pos="9236748" algn="l"/>
                <a:tab pos="9780085" algn="l"/>
                <a:tab pos="10323424" algn="l"/>
                <a:tab pos="10866761" algn="l"/>
              </a:tabLst>
            </a:pPr>
            <a:r>
              <a:rPr lang="fr-FR" altLang="fr-FR" sz="1777" b="0" kern="0" dirty="0" err="1"/>
              <a:t>Status</a:t>
            </a:r>
            <a:r>
              <a:rPr lang="fr-FR" altLang="fr-FR" sz="1777" b="0" kern="0" dirty="0"/>
              <a:t> : liste des formations en cours de rédaction, présentation de la formation DU2I prévue au Q4-2022</a:t>
            </a:r>
          </a:p>
          <a:p>
            <a:pPr marL="685800" lvl="1">
              <a:spcBef>
                <a:spcPct val="0"/>
              </a:spcBef>
              <a:buFont typeface="Arial" panose="020B0604020202020204" pitchFamily="34" charset="0"/>
              <a:buChar char="•"/>
              <a:tabLst>
                <a:tab pos="543339" algn="l"/>
                <a:tab pos="1086676" algn="l"/>
                <a:tab pos="1630015" algn="l"/>
                <a:tab pos="2173352" algn="l"/>
                <a:tab pos="2716691" algn="l"/>
                <a:tab pos="3260028" algn="l"/>
                <a:tab pos="3803367" algn="l"/>
                <a:tab pos="4346705" algn="l"/>
                <a:tab pos="4890043" algn="l"/>
                <a:tab pos="5433381" algn="l"/>
                <a:tab pos="5976719" algn="l"/>
                <a:tab pos="6520057" algn="l"/>
                <a:tab pos="7063395" algn="l"/>
                <a:tab pos="7606733" algn="l"/>
                <a:tab pos="8150072" algn="l"/>
                <a:tab pos="8693409" algn="l"/>
                <a:tab pos="9236748" algn="l"/>
                <a:tab pos="9780085" algn="l"/>
                <a:tab pos="10323424" algn="l"/>
                <a:tab pos="10866761" algn="l"/>
              </a:tabLst>
            </a:pPr>
            <a:r>
              <a:rPr lang="fr-FR" altLang="fr-FR" sz="1777" b="0" kern="0" dirty="0"/>
              <a:t>A faire : Avoir un contact dans ces formations </a:t>
            </a:r>
          </a:p>
          <a:p>
            <a:pPr marL="685800" lvl="1">
              <a:spcBef>
                <a:spcPct val="0"/>
              </a:spcBef>
              <a:buFont typeface="Arial" panose="020B0604020202020204" pitchFamily="34" charset="0"/>
              <a:buChar char="•"/>
              <a:tabLst>
                <a:tab pos="543339" algn="l"/>
                <a:tab pos="1086676" algn="l"/>
                <a:tab pos="1630015" algn="l"/>
                <a:tab pos="2173352" algn="l"/>
                <a:tab pos="2716691" algn="l"/>
                <a:tab pos="3260028" algn="l"/>
                <a:tab pos="3803367" algn="l"/>
                <a:tab pos="4346705" algn="l"/>
                <a:tab pos="4890043" algn="l"/>
                <a:tab pos="5433381" algn="l"/>
                <a:tab pos="5976719" algn="l"/>
                <a:tab pos="6520057" algn="l"/>
                <a:tab pos="7063395" algn="l"/>
                <a:tab pos="7606733" algn="l"/>
                <a:tab pos="8150072" algn="l"/>
                <a:tab pos="8693409" algn="l"/>
                <a:tab pos="9236748" algn="l"/>
                <a:tab pos="9780085" algn="l"/>
                <a:tab pos="10323424" algn="l"/>
                <a:tab pos="10866761" algn="l"/>
              </a:tabLst>
            </a:pPr>
            <a:endParaRPr lang="fr-FR" altLang="fr-FR" sz="1777" b="0" kern="0" dirty="0"/>
          </a:p>
          <a:p>
            <a:pPr>
              <a:spcBef>
                <a:spcPct val="0"/>
              </a:spcBef>
              <a:buFont typeface="Wingdings" panose="05000000000000000000" pitchFamily="2" charset="2"/>
              <a:buChar char="ü"/>
              <a:tabLst>
                <a:tab pos="543339" algn="l"/>
                <a:tab pos="1086676" algn="l"/>
                <a:tab pos="1630015" algn="l"/>
                <a:tab pos="2173352" algn="l"/>
                <a:tab pos="2716691" algn="l"/>
                <a:tab pos="3260028" algn="l"/>
                <a:tab pos="3803367" algn="l"/>
                <a:tab pos="4346705" algn="l"/>
                <a:tab pos="4890043" algn="l"/>
                <a:tab pos="5433381" algn="l"/>
                <a:tab pos="5976719" algn="l"/>
                <a:tab pos="6520057" algn="l"/>
                <a:tab pos="7063395" algn="l"/>
                <a:tab pos="7606733" algn="l"/>
                <a:tab pos="8150072" algn="l"/>
                <a:tab pos="8693409" algn="l"/>
                <a:tab pos="9236748" algn="l"/>
                <a:tab pos="9780085" algn="l"/>
                <a:tab pos="10323424" algn="l"/>
                <a:tab pos="10866761" algn="l"/>
              </a:tabLst>
            </a:pPr>
            <a:r>
              <a:rPr lang="fr-FR" altLang="fr-FR" sz="2200" kern="0" dirty="0"/>
              <a:t>Kit (slides) de présentation de nos métiers</a:t>
            </a:r>
          </a:p>
          <a:p>
            <a:pPr marL="685800" lvl="1">
              <a:spcBef>
                <a:spcPct val="0"/>
              </a:spcBef>
              <a:buFont typeface="Arial" panose="020B0604020202020204" pitchFamily="34" charset="0"/>
              <a:buChar char="•"/>
              <a:tabLst>
                <a:tab pos="543339" algn="l"/>
                <a:tab pos="1086676" algn="l"/>
                <a:tab pos="1630015" algn="l"/>
                <a:tab pos="2173352" algn="l"/>
                <a:tab pos="2716691" algn="l"/>
                <a:tab pos="3260028" algn="l"/>
                <a:tab pos="3803367" algn="l"/>
                <a:tab pos="4346705" algn="l"/>
                <a:tab pos="4890043" algn="l"/>
                <a:tab pos="5433381" algn="l"/>
                <a:tab pos="5976719" algn="l"/>
                <a:tab pos="6520057" algn="l"/>
                <a:tab pos="7063395" algn="l"/>
                <a:tab pos="7606733" algn="l"/>
                <a:tab pos="8150072" algn="l"/>
                <a:tab pos="8693409" algn="l"/>
                <a:tab pos="9236748" algn="l"/>
                <a:tab pos="9780085" algn="l"/>
                <a:tab pos="10323424" algn="l"/>
                <a:tab pos="10866761" algn="l"/>
              </a:tabLst>
            </a:pPr>
            <a:r>
              <a:rPr lang="fr-FR" altLang="fr-FR" sz="1700" b="0" kern="0" dirty="0"/>
              <a:t>But : aider au recrutement</a:t>
            </a:r>
          </a:p>
          <a:p>
            <a:pPr marL="685800" lvl="1">
              <a:spcBef>
                <a:spcPct val="0"/>
              </a:spcBef>
              <a:buFont typeface="Arial" panose="020B0604020202020204" pitchFamily="34" charset="0"/>
              <a:buChar char="•"/>
              <a:tabLst>
                <a:tab pos="543339" algn="l"/>
                <a:tab pos="1086676" algn="l"/>
                <a:tab pos="1630015" algn="l"/>
                <a:tab pos="2173352" algn="l"/>
                <a:tab pos="2716691" algn="l"/>
                <a:tab pos="3260028" algn="l"/>
                <a:tab pos="3803367" algn="l"/>
                <a:tab pos="4346705" algn="l"/>
                <a:tab pos="4890043" algn="l"/>
                <a:tab pos="5433381" algn="l"/>
                <a:tab pos="5976719" algn="l"/>
                <a:tab pos="6520057" algn="l"/>
                <a:tab pos="7063395" algn="l"/>
                <a:tab pos="7606733" algn="l"/>
                <a:tab pos="8150072" algn="l"/>
                <a:tab pos="8693409" algn="l"/>
                <a:tab pos="9236748" algn="l"/>
                <a:tab pos="9780085" algn="l"/>
                <a:tab pos="10323424" algn="l"/>
                <a:tab pos="10866761" algn="l"/>
              </a:tabLst>
            </a:pPr>
            <a:r>
              <a:rPr lang="fr-FR" altLang="fr-FR" sz="1700" b="0" kern="0" dirty="0"/>
              <a:t>A faire : avoir les slides puis des ambassadeurs pour faire les présentations dans les formations</a:t>
            </a:r>
          </a:p>
          <a:p>
            <a:pPr marL="685800" lvl="1">
              <a:spcBef>
                <a:spcPct val="0"/>
              </a:spcBef>
              <a:buFont typeface="Arial" panose="020B0604020202020204" pitchFamily="34" charset="0"/>
              <a:buChar char="•"/>
              <a:tabLst>
                <a:tab pos="543339" algn="l"/>
                <a:tab pos="1086676" algn="l"/>
                <a:tab pos="1630015" algn="l"/>
                <a:tab pos="2173352" algn="l"/>
                <a:tab pos="2716691" algn="l"/>
                <a:tab pos="3260028" algn="l"/>
                <a:tab pos="3803367" algn="l"/>
                <a:tab pos="4346705" algn="l"/>
                <a:tab pos="4890043" algn="l"/>
                <a:tab pos="5433381" algn="l"/>
                <a:tab pos="5976719" algn="l"/>
                <a:tab pos="6520057" algn="l"/>
                <a:tab pos="7063395" algn="l"/>
                <a:tab pos="7606733" algn="l"/>
                <a:tab pos="8150072" algn="l"/>
                <a:tab pos="8693409" algn="l"/>
                <a:tab pos="9236748" algn="l"/>
                <a:tab pos="9780085" algn="l"/>
                <a:tab pos="10323424" algn="l"/>
                <a:tab pos="10866761" algn="l"/>
              </a:tabLst>
            </a:pPr>
            <a:endParaRPr lang="fr-FR" altLang="fr-FR" sz="1700" b="0" kern="0" dirty="0"/>
          </a:p>
          <a:p>
            <a:pPr>
              <a:spcBef>
                <a:spcPct val="0"/>
              </a:spcBef>
              <a:buFont typeface="Wingdings" panose="05000000000000000000" pitchFamily="2" charset="2"/>
              <a:buChar char="ü"/>
              <a:tabLst>
                <a:tab pos="543339" algn="l"/>
                <a:tab pos="1086676" algn="l"/>
                <a:tab pos="1630015" algn="l"/>
                <a:tab pos="2173352" algn="l"/>
                <a:tab pos="2716691" algn="l"/>
                <a:tab pos="3260028" algn="l"/>
                <a:tab pos="3803367" algn="l"/>
                <a:tab pos="4346705" algn="l"/>
                <a:tab pos="4890043" algn="l"/>
                <a:tab pos="5433381" algn="l"/>
                <a:tab pos="5976719" algn="l"/>
                <a:tab pos="6520057" algn="l"/>
                <a:tab pos="7063395" algn="l"/>
                <a:tab pos="7606733" algn="l"/>
                <a:tab pos="8150072" algn="l"/>
                <a:tab pos="8693409" algn="l"/>
                <a:tab pos="9236748" algn="l"/>
                <a:tab pos="9780085" algn="l"/>
                <a:tab pos="10323424" algn="l"/>
                <a:tab pos="10866761" algn="l"/>
              </a:tabLst>
            </a:pPr>
            <a:r>
              <a:rPr lang="fr-FR" altLang="fr-FR" sz="2200" kern="0" dirty="0"/>
              <a:t>Formation doctorale</a:t>
            </a:r>
          </a:p>
          <a:p>
            <a:pPr marL="685800" lvl="1">
              <a:spcBef>
                <a:spcPct val="0"/>
              </a:spcBef>
              <a:buFont typeface="Arial" panose="020B0604020202020204" pitchFamily="34" charset="0"/>
              <a:buChar char="•"/>
              <a:tabLst>
                <a:tab pos="543339" algn="l"/>
                <a:tab pos="1086676" algn="l"/>
                <a:tab pos="1630015" algn="l"/>
                <a:tab pos="2173352" algn="l"/>
                <a:tab pos="2716691" algn="l"/>
                <a:tab pos="3260028" algn="l"/>
                <a:tab pos="3803367" algn="l"/>
                <a:tab pos="4346705" algn="l"/>
                <a:tab pos="4890043" algn="l"/>
                <a:tab pos="5433381" algn="l"/>
                <a:tab pos="5976719" algn="l"/>
                <a:tab pos="6520057" algn="l"/>
                <a:tab pos="7063395" algn="l"/>
                <a:tab pos="7606733" algn="l"/>
                <a:tab pos="8150072" algn="l"/>
                <a:tab pos="8693409" algn="l"/>
                <a:tab pos="9236748" algn="l"/>
                <a:tab pos="9780085" algn="l"/>
                <a:tab pos="10323424" algn="l"/>
                <a:tab pos="10866761" algn="l"/>
              </a:tabLst>
            </a:pPr>
            <a:r>
              <a:rPr lang="fr-FR" altLang="fr-FR" sz="1700" b="0" kern="0" dirty="0"/>
              <a:t>But : avoir une vision des recherches à l’institut, donner de la visibilité aux thèses et aux doctorants</a:t>
            </a:r>
          </a:p>
          <a:p>
            <a:pPr marL="685800" lvl="1">
              <a:spcBef>
                <a:spcPct val="0"/>
              </a:spcBef>
              <a:buFont typeface="Arial" panose="020B0604020202020204" pitchFamily="34" charset="0"/>
              <a:buChar char="•"/>
              <a:tabLst>
                <a:tab pos="543339" algn="l"/>
                <a:tab pos="1086676" algn="l"/>
                <a:tab pos="1630015" algn="l"/>
                <a:tab pos="2173352" algn="l"/>
                <a:tab pos="2716691" algn="l"/>
                <a:tab pos="3260028" algn="l"/>
                <a:tab pos="3803367" algn="l"/>
                <a:tab pos="4346705" algn="l"/>
                <a:tab pos="4890043" algn="l"/>
                <a:tab pos="5433381" algn="l"/>
                <a:tab pos="5976719" algn="l"/>
                <a:tab pos="6520057" algn="l"/>
                <a:tab pos="7063395" algn="l"/>
                <a:tab pos="7606733" algn="l"/>
                <a:tab pos="8150072" algn="l"/>
                <a:tab pos="8693409" algn="l"/>
                <a:tab pos="9236748" algn="l"/>
                <a:tab pos="9780085" algn="l"/>
                <a:tab pos="10323424" algn="l"/>
                <a:tab pos="10866761" algn="l"/>
              </a:tabLst>
            </a:pPr>
            <a:r>
              <a:rPr lang="fr-FR" altLang="fr-FR" sz="1700" b="0" kern="0" dirty="0" err="1"/>
              <a:t>Status</a:t>
            </a:r>
            <a:r>
              <a:rPr lang="fr-FR" altLang="fr-FR" sz="1700" b="0" kern="0" dirty="0"/>
              <a:t> : liste des thèse en cours/déjà effectuées en cours de rédaction</a:t>
            </a:r>
          </a:p>
          <a:p>
            <a:pPr marL="685800" lvl="1">
              <a:spcBef>
                <a:spcPct val="0"/>
              </a:spcBef>
              <a:buFont typeface="Arial" panose="020B0604020202020204" pitchFamily="34" charset="0"/>
              <a:buChar char="•"/>
              <a:tabLst>
                <a:tab pos="543339" algn="l"/>
                <a:tab pos="1086676" algn="l"/>
                <a:tab pos="1630015" algn="l"/>
                <a:tab pos="2173352" algn="l"/>
                <a:tab pos="2716691" algn="l"/>
                <a:tab pos="3260028" algn="l"/>
                <a:tab pos="3803367" algn="l"/>
                <a:tab pos="4346705" algn="l"/>
                <a:tab pos="4890043" algn="l"/>
                <a:tab pos="5433381" algn="l"/>
                <a:tab pos="5976719" algn="l"/>
                <a:tab pos="6520057" algn="l"/>
                <a:tab pos="7063395" algn="l"/>
                <a:tab pos="7606733" algn="l"/>
                <a:tab pos="8150072" algn="l"/>
                <a:tab pos="8693409" algn="l"/>
                <a:tab pos="9236748" algn="l"/>
                <a:tab pos="9780085" algn="l"/>
                <a:tab pos="10323424" algn="l"/>
                <a:tab pos="10866761" algn="l"/>
              </a:tabLst>
            </a:pPr>
            <a:r>
              <a:rPr lang="fr-FR" altLang="fr-FR" sz="1700" b="0" kern="0" dirty="0"/>
              <a:t>A faire : liste des HDR, affiner la proposition de journée des doctorants</a:t>
            </a:r>
          </a:p>
          <a:p>
            <a:pPr marL="685800" lvl="1">
              <a:spcBef>
                <a:spcPct val="0"/>
              </a:spcBef>
              <a:buFont typeface="Arial" panose="020B0604020202020204" pitchFamily="34" charset="0"/>
              <a:buChar char="•"/>
              <a:tabLst>
                <a:tab pos="543339" algn="l"/>
                <a:tab pos="1086676" algn="l"/>
                <a:tab pos="1630015" algn="l"/>
                <a:tab pos="2173352" algn="l"/>
                <a:tab pos="2716691" algn="l"/>
                <a:tab pos="3260028" algn="l"/>
                <a:tab pos="3803367" algn="l"/>
                <a:tab pos="4346705" algn="l"/>
                <a:tab pos="4890043" algn="l"/>
                <a:tab pos="5433381" algn="l"/>
                <a:tab pos="5976719" algn="l"/>
                <a:tab pos="6520057" algn="l"/>
                <a:tab pos="7063395" algn="l"/>
                <a:tab pos="7606733" algn="l"/>
                <a:tab pos="8150072" algn="l"/>
                <a:tab pos="8693409" algn="l"/>
                <a:tab pos="9236748" algn="l"/>
                <a:tab pos="9780085" algn="l"/>
                <a:tab pos="10323424" algn="l"/>
                <a:tab pos="10866761" algn="l"/>
              </a:tabLst>
            </a:pPr>
            <a:r>
              <a:rPr lang="fr-FR" altLang="fr-FR" sz="1700" b="0" kern="0" dirty="0"/>
              <a:t>Réflexion en cours autour d’une journée des doctorants en micro-électronique ou en instrumentation pour avoir un espace de dialogue et pour montrer leur travaux à la communauté (2023)</a:t>
            </a:r>
          </a:p>
          <a:p>
            <a:pPr marL="685800" lvl="1">
              <a:spcBef>
                <a:spcPct val="0"/>
              </a:spcBef>
              <a:buFont typeface="Arial" panose="020B0604020202020204" pitchFamily="34" charset="0"/>
              <a:buChar char="•"/>
              <a:tabLst>
                <a:tab pos="543339" algn="l"/>
                <a:tab pos="1086676" algn="l"/>
                <a:tab pos="1630015" algn="l"/>
                <a:tab pos="2173352" algn="l"/>
                <a:tab pos="2716691" algn="l"/>
                <a:tab pos="3260028" algn="l"/>
                <a:tab pos="3803367" algn="l"/>
                <a:tab pos="4346705" algn="l"/>
                <a:tab pos="4890043" algn="l"/>
                <a:tab pos="5433381" algn="l"/>
                <a:tab pos="5976719" algn="l"/>
                <a:tab pos="6520057" algn="l"/>
                <a:tab pos="7063395" algn="l"/>
                <a:tab pos="7606733" algn="l"/>
                <a:tab pos="8150072" algn="l"/>
                <a:tab pos="8693409" algn="l"/>
                <a:tab pos="9236748" algn="l"/>
                <a:tab pos="9780085" algn="l"/>
                <a:tab pos="10323424" algn="l"/>
                <a:tab pos="10866761" algn="l"/>
              </a:tabLst>
            </a:pPr>
            <a:endParaRPr lang="fr-FR" altLang="fr-FR" sz="1700" b="0" kern="0" dirty="0"/>
          </a:p>
          <a:p>
            <a:pPr marL="0" indent="0">
              <a:spcBef>
                <a:spcPct val="0"/>
              </a:spcBef>
              <a:tabLst>
                <a:tab pos="543339" algn="l"/>
                <a:tab pos="1086676" algn="l"/>
                <a:tab pos="1630015" algn="l"/>
                <a:tab pos="2173352" algn="l"/>
                <a:tab pos="2716691" algn="l"/>
                <a:tab pos="3260028" algn="l"/>
                <a:tab pos="3803367" algn="l"/>
                <a:tab pos="4346705" algn="l"/>
                <a:tab pos="4890043" algn="l"/>
                <a:tab pos="5433381" algn="l"/>
                <a:tab pos="5976719" algn="l"/>
                <a:tab pos="6520057" algn="l"/>
                <a:tab pos="7063395" algn="l"/>
                <a:tab pos="7606733" algn="l"/>
                <a:tab pos="8150072" algn="l"/>
                <a:tab pos="8693409" algn="l"/>
                <a:tab pos="9236748" algn="l"/>
                <a:tab pos="9780085" algn="l"/>
                <a:tab pos="10323424" algn="l"/>
                <a:tab pos="10866761" algn="l"/>
              </a:tabLst>
            </a:pPr>
            <a:endParaRPr lang="fr-FR" altLang="fr-FR" sz="2903" b="0" kern="0" dirty="0"/>
          </a:p>
        </p:txBody>
      </p:sp>
    </p:spTree>
    <p:extLst>
      <p:ext uri="{BB962C8B-B14F-4D97-AF65-F5344CB8AC3E}">
        <p14:creationId xmlns:p14="http://schemas.microsoft.com/office/powerpoint/2010/main" val="3405255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pPr>
                <a:defRPr/>
              </a:pPr>
              <a:t>17</a:t>
            </a:fld>
            <a:endParaRPr lang="en-US" dirty="0"/>
          </a:p>
        </p:txBody>
      </p:sp>
      <p:sp>
        <p:nvSpPr>
          <p:cNvPr id="4" name="ZoneTexte 3"/>
          <p:cNvSpPr txBox="1"/>
          <p:nvPr/>
        </p:nvSpPr>
        <p:spPr>
          <a:xfrm>
            <a:off x="913747" y="1751498"/>
            <a:ext cx="10364504" cy="1631216"/>
          </a:xfrm>
          <a:prstGeom prst="rect">
            <a:avLst/>
          </a:prstGeom>
          <a:noFill/>
        </p:spPr>
        <p:txBody>
          <a:bodyPr wrap="none" rtlCol="0">
            <a:spAutoFit/>
          </a:bodyPr>
          <a:lstStyle/>
          <a:p>
            <a:pPr algn="ctr"/>
            <a:r>
              <a:rPr lang="fr-FR" sz="3600" dirty="0"/>
              <a:t>WP3: </a:t>
            </a:r>
            <a:r>
              <a:rPr lang="fr-FR" sz="3600" dirty="0">
                <a:solidFill>
                  <a:srgbClr val="002060"/>
                </a:solidFill>
              </a:rPr>
              <a:t>Infrastructure Informatique Commune</a:t>
            </a:r>
          </a:p>
          <a:p>
            <a:pPr algn="ctr"/>
            <a:r>
              <a:rPr lang="fr-FR" sz="2400" dirty="0">
                <a:solidFill>
                  <a:srgbClr val="FF0000"/>
                </a:solidFill>
              </a:rPr>
              <a:t>Pilotes: Frédéric Morel (C4PI) et Edouard Bechetoille (IP2I)</a:t>
            </a:r>
            <a:r>
              <a:rPr lang="fr-FR" sz="2400" dirty="0"/>
              <a:t> </a:t>
            </a:r>
          </a:p>
          <a:p>
            <a:r>
              <a:rPr lang="fr-FR" sz="3600" dirty="0"/>
              <a:t> </a:t>
            </a:r>
          </a:p>
        </p:txBody>
      </p:sp>
      <p:sp>
        <p:nvSpPr>
          <p:cNvPr id="5" name="Rectangle 4">
            <a:extLst>
              <a:ext uri="{FF2B5EF4-FFF2-40B4-BE49-F238E27FC236}">
                <a16:creationId xmlns:a16="http://schemas.microsoft.com/office/drawing/2014/main" id="{100CA0A2-7E39-4A32-A3B9-CE80B4D553E3}"/>
              </a:ext>
            </a:extLst>
          </p:cNvPr>
          <p:cNvSpPr/>
          <p:nvPr/>
        </p:nvSpPr>
        <p:spPr>
          <a:xfrm>
            <a:off x="2862301" y="3272415"/>
            <a:ext cx="5345064" cy="1569660"/>
          </a:xfrm>
          <a:prstGeom prst="rect">
            <a:avLst/>
          </a:prstGeom>
        </p:spPr>
        <p:txBody>
          <a:bodyPr wrap="square">
            <a:spAutoFit/>
          </a:bodyPr>
          <a:lstStyle/>
          <a:p>
            <a:pPr lvl="1" algn="ctr"/>
            <a:r>
              <a:rPr lang="fr-FR" sz="2400" b="0" u="sng" kern="0" dirty="0"/>
              <a:t>5 contributeurs </a:t>
            </a:r>
          </a:p>
          <a:p>
            <a:pPr>
              <a:buFont typeface="Wingdings" panose="05000000000000000000" pitchFamily="2" charset="2"/>
              <a:buChar char="ü"/>
            </a:pPr>
            <a:endParaRPr lang="fr-FR" sz="1800" b="0" kern="0" dirty="0"/>
          </a:p>
          <a:p>
            <a:pPr>
              <a:buFont typeface="Wingdings" panose="05000000000000000000" pitchFamily="2" charset="2"/>
              <a:buChar char="ü"/>
            </a:pPr>
            <a:r>
              <a:rPr lang="fr-FR" sz="1800" b="0" kern="0" dirty="0"/>
              <a:t>Centre de Calcul	: D.BOUVET</a:t>
            </a:r>
            <a:endParaRPr lang="fr-FR" sz="1800" dirty="0"/>
          </a:p>
          <a:p>
            <a:pPr>
              <a:buFont typeface="Wingdings" panose="05000000000000000000" pitchFamily="2" charset="2"/>
              <a:buChar char="ü"/>
            </a:pPr>
            <a:r>
              <a:rPr lang="fr-FR" sz="1800" b="0" kern="0" dirty="0"/>
              <a:t>IP2I	    		: D.PUGNERE</a:t>
            </a:r>
          </a:p>
          <a:p>
            <a:pPr>
              <a:buFont typeface="Wingdings" panose="05000000000000000000" pitchFamily="2" charset="2"/>
              <a:buChar char="ü"/>
            </a:pPr>
            <a:r>
              <a:rPr lang="fr-FR" sz="1800" b="0" kern="0" dirty="0"/>
              <a:t>OMEGA 		: S. Di CONFORTI </a:t>
            </a:r>
          </a:p>
        </p:txBody>
      </p:sp>
    </p:spTree>
    <p:extLst>
      <p:ext uri="{BB962C8B-B14F-4D97-AF65-F5344CB8AC3E}">
        <p14:creationId xmlns:p14="http://schemas.microsoft.com/office/powerpoint/2010/main" val="1901951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pPr>
                <a:defRPr/>
              </a:pPr>
              <a:t>18</a:t>
            </a:fld>
            <a:endParaRPr lang="en-US" dirty="0"/>
          </a:p>
        </p:txBody>
      </p:sp>
      <p:sp>
        <p:nvSpPr>
          <p:cNvPr id="8" name="Content Placeholder 2">
            <a:extLst>
              <a:ext uri="{FF2B5EF4-FFF2-40B4-BE49-F238E27FC236}">
                <a16:creationId xmlns:a16="http://schemas.microsoft.com/office/drawing/2014/main" id="{391E035A-915B-2743-B7DD-914EF89B3413}"/>
              </a:ext>
            </a:extLst>
          </p:cNvPr>
          <p:cNvSpPr txBox="1">
            <a:spLocks/>
          </p:cNvSpPr>
          <p:nvPr/>
        </p:nvSpPr>
        <p:spPr>
          <a:xfrm>
            <a:off x="1749735" y="1000125"/>
            <a:ext cx="8561079" cy="4676776"/>
          </a:xfrm>
          <a:prstGeom prst="rect">
            <a:avLst/>
          </a:prstGeom>
        </p:spPr>
        <p:txBody>
          <a:bodyPr>
            <a:normAutofit/>
          </a:bodyPr>
          <a:lstStyle>
            <a:lvl1pPr marL="342900" indent="-342900" algn="l" rtl="0" eaLnBrk="0" fontAlgn="base" hangingPunct="0">
              <a:spcBef>
                <a:spcPct val="20000"/>
              </a:spcBef>
              <a:spcAft>
                <a:spcPct val="0"/>
              </a:spcAft>
              <a:buChar char="•"/>
              <a:defRPr sz="2800">
                <a:solidFill>
                  <a:srgbClr val="23346C"/>
                </a:solidFill>
                <a:latin typeface="+mn-lt"/>
                <a:ea typeface="+mn-ea"/>
                <a:cs typeface="+mn-cs"/>
              </a:defRPr>
            </a:lvl1pPr>
            <a:lvl2pPr marL="742950" indent="-285750" algn="l" rtl="0" eaLnBrk="0" fontAlgn="base" hangingPunct="0">
              <a:spcBef>
                <a:spcPct val="20000"/>
              </a:spcBef>
              <a:spcAft>
                <a:spcPct val="0"/>
              </a:spcAft>
              <a:buChar char="–"/>
              <a:defRPr sz="2400" b="1">
                <a:solidFill>
                  <a:srgbClr val="23346C"/>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000">
                <a:solidFill>
                  <a:schemeClr val="tx1"/>
                </a:solidFill>
                <a:latin typeface="+mn-lt"/>
                <a:ea typeface="+mn-ea"/>
                <a:cs typeface="+mn-cs"/>
              </a:defRPr>
            </a:lvl9pPr>
          </a:lstStyle>
          <a:p>
            <a:pPr lvl="1"/>
            <a:endParaRPr lang="en-GB" kern="0" dirty="0"/>
          </a:p>
          <a:p>
            <a:pPr lvl="1"/>
            <a:endParaRPr lang="en-GB" kern="0" dirty="0"/>
          </a:p>
          <a:p>
            <a:pPr lvl="1"/>
            <a:endParaRPr lang="en-GB" kern="0" dirty="0"/>
          </a:p>
        </p:txBody>
      </p:sp>
      <p:sp>
        <p:nvSpPr>
          <p:cNvPr id="11" name="ZoneTexte 10">
            <a:extLst>
              <a:ext uri="{FF2B5EF4-FFF2-40B4-BE49-F238E27FC236}">
                <a16:creationId xmlns:a16="http://schemas.microsoft.com/office/drawing/2014/main" id="{AD679503-2255-4CBE-A56D-F26E825F7952}"/>
              </a:ext>
            </a:extLst>
          </p:cNvPr>
          <p:cNvSpPr txBox="1"/>
          <p:nvPr/>
        </p:nvSpPr>
        <p:spPr>
          <a:xfrm>
            <a:off x="2277595" y="-6578"/>
            <a:ext cx="6716564" cy="954107"/>
          </a:xfrm>
          <a:prstGeom prst="rect">
            <a:avLst/>
          </a:prstGeom>
          <a:noFill/>
        </p:spPr>
        <p:txBody>
          <a:bodyPr wrap="square" rtlCol="0">
            <a:spAutoFit/>
          </a:bodyPr>
          <a:lstStyle/>
          <a:p>
            <a:r>
              <a:rPr lang="fr-FR" sz="2800" b="0" dirty="0">
                <a:solidFill>
                  <a:srgbClr val="0070C0"/>
                </a:solidFill>
                <a:latin typeface="Times New Roman" pitchFamily="18" charset="0"/>
              </a:rPr>
              <a:t>WP3 : Infrastructure Informatique commune</a:t>
            </a:r>
          </a:p>
          <a:p>
            <a:endParaRPr lang="fr-FR" sz="2800" b="0" dirty="0">
              <a:solidFill>
                <a:srgbClr val="0070C0"/>
              </a:solidFill>
              <a:latin typeface="Times New Roman" pitchFamily="18" charset="0"/>
            </a:endParaRPr>
          </a:p>
        </p:txBody>
      </p:sp>
      <p:sp>
        <p:nvSpPr>
          <p:cNvPr id="29" name="ZoneTexte 28">
            <a:extLst>
              <a:ext uri="{FF2B5EF4-FFF2-40B4-BE49-F238E27FC236}">
                <a16:creationId xmlns:a16="http://schemas.microsoft.com/office/drawing/2014/main" id="{C4E02ABA-090A-49E2-BAB6-B419D186E7AB}"/>
              </a:ext>
            </a:extLst>
          </p:cNvPr>
          <p:cNvSpPr txBox="1"/>
          <p:nvPr/>
        </p:nvSpPr>
        <p:spPr>
          <a:xfrm>
            <a:off x="2435545" y="610753"/>
            <a:ext cx="7770901" cy="400110"/>
          </a:xfrm>
          <a:prstGeom prst="rect">
            <a:avLst/>
          </a:prstGeom>
          <a:noFill/>
        </p:spPr>
        <p:txBody>
          <a:bodyPr wrap="square" rtlCol="0">
            <a:spAutoFit/>
          </a:bodyPr>
          <a:lstStyle/>
          <a:p>
            <a:pPr marL="285750" indent="-285750" fontAlgn="auto">
              <a:spcBef>
                <a:spcPts val="0"/>
              </a:spcBef>
              <a:spcAft>
                <a:spcPts val="0"/>
              </a:spcAft>
              <a:buFont typeface="Symbol" panose="05050102010706020507" pitchFamily="18" charset="2"/>
              <a:buChar char="Þ"/>
              <a:defRPr/>
            </a:pPr>
            <a:r>
              <a:rPr lang="fr-FR" sz="2000" b="0" dirty="0"/>
              <a:t>Objectifs et </a:t>
            </a:r>
            <a:r>
              <a:rPr lang="fr-FR" sz="2000" b="0" dirty="0" err="1"/>
              <a:t>status</a:t>
            </a:r>
            <a:r>
              <a:rPr lang="fr-FR" sz="2000" b="0" dirty="0"/>
              <a:t> </a:t>
            </a:r>
          </a:p>
        </p:txBody>
      </p:sp>
      <p:sp>
        <p:nvSpPr>
          <p:cNvPr id="7" name="Rectangle 6">
            <a:extLst>
              <a:ext uri="{FF2B5EF4-FFF2-40B4-BE49-F238E27FC236}">
                <a16:creationId xmlns:a16="http://schemas.microsoft.com/office/drawing/2014/main" id="{0F37E66C-7801-4D50-AD3C-41CB76559350}"/>
              </a:ext>
            </a:extLst>
          </p:cNvPr>
          <p:cNvSpPr/>
          <p:nvPr/>
        </p:nvSpPr>
        <p:spPr>
          <a:xfrm>
            <a:off x="591834" y="1299671"/>
            <a:ext cx="10670086" cy="5047536"/>
          </a:xfrm>
          <a:prstGeom prst="rect">
            <a:avLst/>
          </a:prstGeom>
        </p:spPr>
        <p:txBody>
          <a:bodyPr wrap="square">
            <a:spAutoFit/>
          </a:bodyPr>
          <a:lstStyle/>
          <a:p>
            <a:pPr marL="342900" indent="-342900">
              <a:buFont typeface="Wingdings" panose="05000000000000000000" pitchFamily="2" charset="2"/>
              <a:buChar char="ü"/>
            </a:pPr>
            <a:r>
              <a:rPr lang="fr-FR" sz="1800" dirty="0">
                <a:solidFill>
                  <a:srgbClr val="FF0000"/>
                </a:solidFill>
              </a:rPr>
              <a:t>Organisation du WP</a:t>
            </a:r>
          </a:p>
          <a:p>
            <a:pPr marL="800100" lvl="1" indent="-342900">
              <a:buFont typeface="Arial" panose="020B0604020202020204" pitchFamily="34" charset="0"/>
              <a:buChar char="•"/>
            </a:pPr>
            <a:r>
              <a:rPr lang="fr-FR" sz="1800" b="0" dirty="0">
                <a:solidFill>
                  <a:srgbClr val="002060"/>
                </a:solidFill>
              </a:rPr>
              <a:t>3 actions liées mais distinctes : Infrastructure Informatique Commune, NDA et marchés</a:t>
            </a:r>
          </a:p>
          <a:p>
            <a:pPr marL="800100" lvl="1" indent="-342900">
              <a:buFont typeface="Arial" panose="020B0604020202020204" pitchFamily="34" charset="0"/>
              <a:buChar char="•"/>
            </a:pPr>
            <a:r>
              <a:rPr lang="fr-FR" sz="1800" b="0" dirty="0">
                <a:solidFill>
                  <a:srgbClr val="002060"/>
                </a:solidFill>
              </a:rPr>
              <a:t>Membres:  </a:t>
            </a:r>
            <a:r>
              <a:rPr lang="fr-FR" sz="1800" b="0" dirty="0" err="1">
                <a:solidFill>
                  <a:srgbClr val="002060"/>
                </a:solidFill>
              </a:rPr>
              <a:t>co</a:t>
            </a:r>
            <a:r>
              <a:rPr lang="fr-FR" sz="1800" b="0" dirty="0">
                <a:solidFill>
                  <a:srgbClr val="002060"/>
                </a:solidFill>
              </a:rPr>
              <a:t>-pilotage par E. Bechetoille et F. Morel</a:t>
            </a:r>
          </a:p>
          <a:p>
            <a:pPr marL="800100" lvl="1" indent="-342900">
              <a:buFont typeface="Wingdings" panose="05000000000000000000" pitchFamily="2" charset="2"/>
              <a:buChar char="ü"/>
            </a:pPr>
            <a:endParaRPr lang="fr-FR" sz="1800" dirty="0">
              <a:solidFill>
                <a:srgbClr val="FF0000"/>
              </a:solidFill>
            </a:endParaRPr>
          </a:p>
          <a:p>
            <a:pPr marL="342900" indent="-342900">
              <a:buFont typeface="Wingdings" panose="05000000000000000000" pitchFamily="2" charset="2"/>
              <a:buChar char="ü"/>
            </a:pPr>
            <a:r>
              <a:rPr lang="fr-FR" sz="1800" dirty="0">
                <a:solidFill>
                  <a:srgbClr val="FF0000"/>
                </a:solidFill>
              </a:rPr>
              <a:t>Infrastructure Informatique commune</a:t>
            </a:r>
          </a:p>
          <a:p>
            <a:pPr marL="800100" lvl="1" indent="-342900">
              <a:buFont typeface="Arial" panose="020B0604020202020204" pitchFamily="34" charset="0"/>
              <a:buChar char="•"/>
            </a:pPr>
            <a:r>
              <a:rPr lang="fr-FR" sz="1600" b="0" dirty="0">
                <a:solidFill>
                  <a:srgbClr val="002060"/>
                </a:solidFill>
              </a:rPr>
              <a:t>Vise la mise en place d’une infrastructure informatique commune au CC IN2P3</a:t>
            </a:r>
            <a:r>
              <a:rPr lang="fr-FR" sz="1600" dirty="0">
                <a:solidFill>
                  <a:srgbClr val="FFC00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 </a:t>
            </a:r>
            <a:endParaRPr lang="fr-FR" sz="1600" b="0" dirty="0">
              <a:solidFill>
                <a:srgbClr val="002060"/>
              </a:solidFill>
            </a:endParaRPr>
          </a:p>
          <a:p>
            <a:pPr marL="1257300" lvl="2" indent="-342900">
              <a:buFont typeface="Arial" panose="020B0604020202020204" pitchFamily="34" charset="0"/>
              <a:buChar char="•"/>
            </a:pPr>
            <a:r>
              <a:rPr lang="fr-FR" sz="1600" b="0" dirty="0">
                <a:solidFill>
                  <a:srgbClr val="00B0F0"/>
                </a:solidFill>
              </a:rPr>
              <a:t>Nommée pour l’instant OMMIC (Outils Mutualisés pour la Microélectronique)</a:t>
            </a:r>
          </a:p>
          <a:p>
            <a:pPr marL="1257300" lvl="2" indent="-342900">
              <a:buFont typeface="Arial" panose="020B0604020202020204" pitchFamily="34" charset="0"/>
              <a:buChar char="•"/>
            </a:pPr>
            <a:r>
              <a:rPr lang="fr-FR" sz="1600" b="0" dirty="0">
                <a:solidFill>
                  <a:srgbClr val="00B0F0"/>
                </a:solidFill>
              </a:rPr>
              <a:t>Se fonde sur l’expérience de OMME pour mutualiser la gestion logicielle et les ressources matérielles</a:t>
            </a:r>
            <a:endParaRPr lang="fr-FR" sz="1400" b="0" dirty="0">
              <a:solidFill>
                <a:srgbClr val="00B0F0"/>
              </a:solidFill>
            </a:endParaRPr>
          </a:p>
          <a:p>
            <a:pPr marL="1714500" lvl="3" indent="-342900">
              <a:buFont typeface="Arial" panose="020B0604020202020204" pitchFamily="34" charset="0"/>
              <a:buChar char="•"/>
            </a:pPr>
            <a:r>
              <a:rPr lang="fr-FR" sz="1400" b="0" dirty="0">
                <a:solidFill>
                  <a:srgbClr val="00B0F0"/>
                </a:solidFill>
              </a:rPr>
              <a:t>Architecture beta pour évaluation de la faisabilité</a:t>
            </a:r>
            <a:r>
              <a:rPr lang="fr-FR" sz="1400" dirty="0">
                <a:solidFill>
                  <a:srgbClr val="00B05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endParaRPr lang="fr-FR" sz="1400" b="0" dirty="0">
              <a:solidFill>
                <a:srgbClr val="00B0F0"/>
              </a:solidFill>
            </a:endParaRPr>
          </a:p>
          <a:p>
            <a:pPr marL="1714500" lvl="3" indent="-342900">
              <a:buFont typeface="Arial" panose="020B0604020202020204" pitchFamily="34" charset="0"/>
              <a:buChar char="•"/>
            </a:pPr>
            <a:r>
              <a:rPr lang="fr-FR" sz="1400" b="0" dirty="0">
                <a:solidFill>
                  <a:srgbClr val="00B0F0"/>
                </a:solidFill>
              </a:rPr>
              <a:t>Deux machines virtuelles avec 5 PDK </a:t>
            </a:r>
            <a:r>
              <a:rPr lang="fr-FR" sz="1400" dirty="0">
                <a:solidFill>
                  <a:srgbClr val="00B05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endParaRPr lang="fr-FR" sz="1400" b="0" dirty="0">
              <a:solidFill>
                <a:srgbClr val="00B0F0"/>
              </a:solidFill>
            </a:endParaRPr>
          </a:p>
          <a:p>
            <a:pPr marL="1714500" lvl="3" indent="-342900">
              <a:buFont typeface="Arial" panose="020B0604020202020204" pitchFamily="34" charset="0"/>
              <a:buChar char="•"/>
            </a:pPr>
            <a:r>
              <a:rPr lang="fr-FR" sz="1400" b="0" dirty="0">
                <a:solidFill>
                  <a:srgbClr val="00B0F0"/>
                </a:solidFill>
              </a:rPr>
              <a:t>Test avec la R&amp;T techno alternative et accueil de stages Cadence </a:t>
            </a:r>
            <a:r>
              <a:rPr lang="fr-FR" sz="1400" dirty="0">
                <a:solidFill>
                  <a:srgbClr val="FFC00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endParaRPr lang="fr-FR" sz="1400" b="0" dirty="0">
              <a:solidFill>
                <a:srgbClr val="00B0F0"/>
              </a:solidFill>
            </a:endParaRPr>
          </a:p>
          <a:p>
            <a:pPr marL="800100" lvl="1" indent="-342900">
              <a:buFont typeface="Arial" panose="020B0604020202020204" pitchFamily="34" charset="0"/>
              <a:buChar char="•"/>
            </a:pPr>
            <a:r>
              <a:rPr lang="fr-FR" sz="1600" b="0" dirty="0">
                <a:solidFill>
                  <a:srgbClr val="002060"/>
                </a:solidFill>
              </a:rPr>
              <a:t>Cahier des charges fonctionnel rédigé </a:t>
            </a:r>
            <a:r>
              <a:rPr lang="fr-FR" sz="1600" dirty="0">
                <a:solidFill>
                  <a:srgbClr val="00B05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endParaRPr lang="fr-FR" sz="1600" b="0" dirty="0">
              <a:solidFill>
                <a:srgbClr val="002060"/>
              </a:solidFill>
            </a:endParaRPr>
          </a:p>
          <a:p>
            <a:pPr marL="1257300" lvl="2" indent="-342900">
              <a:buFont typeface="Arial" panose="020B0604020202020204" pitchFamily="34" charset="0"/>
              <a:buChar char="•"/>
            </a:pPr>
            <a:r>
              <a:rPr lang="fr-FR" sz="1600" b="0" dirty="0">
                <a:solidFill>
                  <a:srgbClr val="00B0F0"/>
                </a:solidFill>
              </a:rPr>
              <a:t>Constitution d’un groupe de 3 designers et 2 ingénieurs : </a:t>
            </a:r>
            <a:r>
              <a:rPr lang="fr-FR" sz="1600" dirty="0">
                <a:solidFill>
                  <a:srgbClr val="00B05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endParaRPr lang="fr-FR" sz="1600" b="0" dirty="0">
              <a:solidFill>
                <a:srgbClr val="00B0F0"/>
              </a:solidFill>
            </a:endParaRPr>
          </a:p>
          <a:p>
            <a:pPr marL="1714500" lvl="3" indent="-342900">
              <a:buFont typeface="Arial" panose="020B0604020202020204" pitchFamily="34" charset="0"/>
              <a:buChar char="•"/>
            </a:pPr>
            <a:r>
              <a:rPr lang="fr-FR" sz="1400" b="0" dirty="0">
                <a:solidFill>
                  <a:srgbClr val="00B0F0"/>
                </a:solidFill>
              </a:rPr>
              <a:t> E. Bechetoille (IP2I), S. Di </a:t>
            </a:r>
            <a:r>
              <a:rPr lang="fr-FR" sz="1400" b="0" dirty="0" err="1">
                <a:solidFill>
                  <a:srgbClr val="00B0F0"/>
                </a:solidFill>
              </a:rPr>
              <a:t>Conforti</a:t>
            </a:r>
            <a:r>
              <a:rPr lang="fr-FR" sz="1400" b="0" dirty="0">
                <a:solidFill>
                  <a:srgbClr val="00B0F0"/>
                </a:solidFill>
              </a:rPr>
              <a:t> (OMEGA), F. Morel (IPHC) et D. Bouvet (CC) et D. </a:t>
            </a:r>
            <a:r>
              <a:rPr lang="fr-FR" sz="1400" b="0" dirty="0" err="1">
                <a:solidFill>
                  <a:srgbClr val="00B0F0"/>
                </a:solidFill>
              </a:rPr>
              <a:t>Pugnère</a:t>
            </a:r>
            <a:r>
              <a:rPr lang="fr-FR" sz="1400" b="0" dirty="0">
                <a:solidFill>
                  <a:srgbClr val="00B0F0"/>
                </a:solidFill>
              </a:rPr>
              <a:t> (IP2I)</a:t>
            </a:r>
          </a:p>
          <a:p>
            <a:pPr marL="800100" lvl="1" indent="-342900">
              <a:buFont typeface="Arial" panose="020B0604020202020204" pitchFamily="34" charset="0"/>
              <a:buChar char="•"/>
            </a:pPr>
            <a:r>
              <a:rPr lang="fr-FR" sz="1600" b="0" dirty="0">
                <a:solidFill>
                  <a:srgbClr val="002060"/>
                </a:solidFill>
              </a:rPr>
              <a:t>Elaboration d’une fiche projet </a:t>
            </a:r>
            <a:r>
              <a:rPr lang="fr-FR" sz="1600" dirty="0">
                <a:solidFill>
                  <a:srgbClr val="FF000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endParaRPr lang="fr-FR" sz="1600" b="0" dirty="0">
              <a:solidFill>
                <a:srgbClr val="002060"/>
              </a:solidFill>
            </a:endParaRPr>
          </a:p>
          <a:p>
            <a:pPr marL="1257300" lvl="2" indent="-342900">
              <a:buFont typeface="Arial" panose="020B0604020202020204" pitchFamily="34" charset="0"/>
              <a:buChar char="•"/>
            </a:pPr>
            <a:r>
              <a:rPr lang="fr-FR" sz="1600" b="0" dirty="0">
                <a:solidFill>
                  <a:srgbClr val="00B0F0"/>
                </a:solidFill>
              </a:rPr>
              <a:t>Avec l’appui du </a:t>
            </a:r>
            <a:r>
              <a:rPr lang="fr-FR" sz="1600" b="0" dirty="0" err="1">
                <a:solidFill>
                  <a:srgbClr val="00B0F0"/>
                </a:solidFill>
              </a:rPr>
              <a:t>Com’Ex</a:t>
            </a:r>
            <a:r>
              <a:rPr lang="fr-FR" sz="1600" b="0" dirty="0">
                <a:solidFill>
                  <a:srgbClr val="00B0F0"/>
                </a:solidFill>
              </a:rPr>
              <a:t> de la MI2I</a:t>
            </a:r>
          </a:p>
          <a:p>
            <a:pPr marL="800100" lvl="1" indent="-342900">
              <a:buFont typeface="Arial" panose="020B0604020202020204" pitchFamily="34" charset="0"/>
              <a:buChar char="•"/>
            </a:pPr>
            <a:r>
              <a:rPr lang="fr-FR" sz="1600" b="0" dirty="0">
                <a:solidFill>
                  <a:srgbClr val="002060"/>
                </a:solidFill>
              </a:rPr>
              <a:t>Pour la suite</a:t>
            </a:r>
          </a:p>
          <a:p>
            <a:pPr marL="1257300" lvl="2" indent="-342900">
              <a:buFont typeface="Arial" panose="020B0604020202020204" pitchFamily="34" charset="0"/>
              <a:buChar char="•"/>
            </a:pPr>
            <a:r>
              <a:rPr lang="fr-FR" sz="1600" b="0" dirty="0">
                <a:solidFill>
                  <a:srgbClr val="00B0F0"/>
                </a:solidFill>
              </a:rPr>
              <a:t>Identifier un chef de projet micro-électronicien pour prendre en charge ce projet </a:t>
            </a:r>
            <a:r>
              <a:rPr lang="fr-FR" sz="1600" dirty="0">
                <a:solidFill>
                  <a:srgbClr val="FFC00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endParaRPr lang="fr-FR" sz="1600" b="0" dirty="0">
              <a:solidFill>
                <a:srgbClr val="00B0F0"/>
              </a:solidFill>
            </a:endParaRPr>
          </a:p>
          <a:p>
            <a:pPr marL="1257300" lvl="2" indent="-342900">
              <a:buFont typeface="Arial" panose="020B0604020202020204" pitchFamily="34" charset="0"/>
              <a:buChar char="•"/>
            </a:pPr>
            <a:r>
              <a:rPr lang="fr-FR" sz="1600" b="0" dirty="0">
                <a:solidFill>
                  <a:srgbClr val="00B0F0"/>
                </a:solidFill>
              </a:rPr>
              <a:t>Mise en place de l’infrastructure puis monté en charge progressive </a:t>
            </a:r>
            <a:r>
              <a:rPr lang="fr-FR" sz="1600" dirty="0">
                <a:solidFill>
                  <a:srgbClr val="FF000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endParaRPr lang="fr-FR" sz="1600" b="0" dirty="0">
              <a:solidFill>
                <a:srgbClr val="00B0F0"/>
              </a:solidFill>
            </a:endParaRPr>
          </a:p>
          <a:p>
            <a:pPr marL="342900" indent="-342900">
              <a:buFont typeface="Wingdings" panose="05000000000000000000" pitchFamily="2" charset="2"/>
              <a:buChar char="ü"/>
            </a:pPr>
            <a:endParaRPr lang="fr-FR" sz="1200" b="0" dirty="0"/>
          </a:p>
        </p:txBody>
      </p:sp>
    </p:spTree>
    <p:extLst>
      <p:ext uri="{BB962C8B-B14F-4D97-AF65-F5344CB8AC3E}">
        <p14:creationId xmlns:p14="http://schemas.microsoft.com/office/powerpoint/2010/main" val="2475431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pPr>
                <a:defRPr/>
              </a:pPr>
              <a:t>19</a:t>
            </a:fld>
            <a:endParaRPr lang="en-US" dirty="0"/>
          </a:p>
        </p:txBody>
      </p:sp>
      <p:sp>
        <p:nvSpPr>
          <p:cNvPr id="8" name="Content Placeholder 2">
            <a:extLst>
              <a:ext uri="{FF2B5EF4-FFF2-40B4-BE49-F238E27FC236}">
                <a16:creationId xmlns:a16="http://schemas.microsoft.com/office/drawing/2014/main" id="{391E035A-915B-2743-B7DD-914EF89B3413}"/>
              </a:ext>
            </a:extLst>
          </p:cNvPr>
          <p:cNvSpPr txBox="1">
            <a:spLocks/>
          </p:cNvSpPr>
          <p:nvPr/>
        </p:nvSpPr>
        <p:spPr>
          <a:xfrm>
            <a:off x="1749735" y="1000125"/>
            <a:ext cx="8561079" cy="4676776"/>
          </a:xfrm>
          <a:prstGeom prst="rect">
            <a:avLst/>
          </a:prstGeom>
        </p:spPr>
        <p:txBody>
          <a:bodyPr>
            <a:normAutofit/>
          </a:bodyPr>
          <a:lstStyle>
            <a:lvl1pPr marL="342900" indent="-342900" algn="l" rtl="0" eaLnBrk="0" fontAlgn="base" hangingPunct="0">
              <a:spcBef>
                <a:spcPct val="20000"/>
              </a:spcBef>
              <a:spcAft>
                <a:spcPct val="0"/>
              </a:spcAft>
              <a:buChar char="•"/>
              <a:defRPr sz="2800">
                <a:solidFill>
                  <a:srgbClr val="23346C"/>
                </a:solidFill>
                <a:latin typeface="+mn-lt"/>
                <a:ea typeface="+mn-ea"/>
                <a:cs typeface="+mn-cs"/>
              </a:defRPr>
            </a:lvl1pPr>
            <a:lvl2pPr marL="742950" indent="-285750" algn="l" rtl="0" eaLnBrk="0" fontAlgn="base" hangingPunct="0">
              <a:spcBef>
                <a:spcPct val="20000"/>
              </a:spcBef>
              <a:spcAft>
                <a:spcPct val="0"/>
              </a:spcAft>
              <a:buChar char="–"/>
              <a:defRPr sz="2400" b="1">
                <a:solidFill>
                  <a:srgbClr val="23346C"/>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000">
                <a:solidFill>
                  <a:schemeClr val="tx1"/>
                </a:solidFill>
                <a:latin typeface="+mn-lt"/>
                <a:ea typeface="+mn-ea"/>
                <a:cs typeface="+mn-cs"/>
              </a:defRPr>
            </a:lvl9pPr>
          </a:lstStyle>
          <a:p>
            <a:pPr lvl="1"/>
            <a:endParaRPr lang="en-GB" kern="0" dirty="0"/>
          </a:p>
          <a:p>
            <a:pPr lvl="1"/>
            <a:endParaRPr lang="en-GB" kern="0" dirty="0"/>
          </a:p>
          <a:p>
            <a:pPr lvl="1"/>
            <a:endParaRPr lang="en-GB" kern="0" dirty="0"/>
          </a:p>
        </p:txBody>
      </p:sp>
      <p:sp>
        <p:nvSpPr>
          <p:cNvPr id="11" name="ZoneTexte 10">
            <a:extLst>
              <a:ext uri="{FF2B5EF4-FFF2-40B4-BE49-F238E27FC236}">
                <a16:creationId xmlns:a16="http://schemas.microsoft.com/office/drawing/2014/main" id="{AD679503-2255-4CBE-A56D-F26E825F7952}"/>
              </a:ext>
            </a:extLst>
          </p:cNvPr>
          <p:cNvSpPr txBox="1"/>
          <p:nvPr/>
        </p:nvSpPr>
        <p:spPr>
          <a:xfrm>
            <a:off x="2277595" y="-6578"/>
            <a:ext cx="6716564" cy="954107"/>
          </a:xfrm>
          <a:prstGeom prst="rect">
            <a:avLst/>
          </a:prstGeom>
          <a:noFill/>
        </p:spPr>
        <p:txBody>
          <a:bodyPr wrap="square" rtlCol="0">
            <a:spAutoFit/>
          </a:bodyPr>
          <a:lstStyle/>
          <a:p>
            <a:r>
              <a:rPr lang="fr-FR" sz="2800" b="0" dirty="0">
                <a:solidFill>
                  <a:srgbClr val="0070C0"/>
                </a:solidFill>
                <a:latin typeface="Times New Roman" pitchFamily="18" charset="0"/>
              </a:rPr>
              <a:t>WP3 : Infrastructure Informatique commune</a:t>
            </a:r>
          </a:p>
          <a:p>
            <a:endParaRPr lang="fr-FR" sz="2800" b="0" dirty="0">
              <a:solidFill>
                <a:srgbClr val="0070C0"/>
              </a:solidFill>
              <a:latin typeface="Times New Roman" pitchFamily="18" charset="0"/>
            </a:endParaRPr>
          </a:p>
        </p:txBody>
      </p:sp>
      <p:sp>
        <p:nvSpPr>
          <p:cNvPr id="29" name="ZoneTexte 28">
            <a:extLst>
              <a:ext uri="{FF2B5EF4-FFF2-40B4-BE49-F238E27FC236}">
                <a16:creationId xmlns:a16="http://schemas.microsoft.com/office/drawing/2014/main" id="{C4E02ABA-090A-49E2-BAB6-B419D186E7AB}"/>
              </a:ext>
            </a:extLst>
          </p:cNvPr>
          <p:cNvSpPr txBox="1"/>
          <p:nvPr/>
        </p:nvSpPr>
        <p:spPr>
          <a:xfrm>
            <a:off x="2435545" y="610753"/>
            <a:ext cx="7770901" cy="400110"/>
          </a:xfrm>
          <a:prstGeom prst="rect">
            <a:avLst/>
          </a:prstGeom>
          <a:noFill/>
        </p:spPr>
        <p:txBody>
          <a:bodyPr wrap="square" rtlCol="0">
            <a:spAutoFit/>
          </a:bodyPr>
          <a:lstStyle/>
          <a:p>
            <a:pPr marL="285750" indent="-285750" fontAlgn="auto">
              <a:spcBef>
                <a:spcPts val="0"/>
              </a:spcBef>
              <a:spcAft>
                <a:spcPts val="0"/>
              </a:spcAft>
              <a:buFont typeface="Symbol" panose="05050102010706020507" pitchFamily="18" charset="2"/>
              <a:buChar char="Þ"/>
              <a:defRPr/>
            </a:pPr>
            <a:r>
              <a:rPr lang="fr-FR" sz="2000" b="0" dirty="0"/>
              <a:t>Objectifs et </a:t>
            </a:r>
            <a:r>
              <a:rPr lang="fr-FR" sz="2000" b="0" dirty="0" err="1"/>
              <a:t>status</a:t>
            </a:r>
            <a:r>
              <a:rPr lang="fr-FR" sz="2000" b="0" dirty="0"/>
              <a:t>  </a:t>
            </a:r>
          </a:p>
        </p:txBody>
      </p:sp>
      <p:sp>
        <p:nvSpPr>
          <p:cNvPr id="9" name="Rectangle 8">
            <a:extLst>
              <a:ext uri="{FF2B5EF4-FFF2-40B4-BE49-F238E27FC236}">
                <a16:creationId xmlns:a16="http://schemas.microsoft.com/office/drawing/2014/main" id="{C37CF0C1-1E38-4C04-B653-86FFE8B2D43F}"/>
              </a:ext>
            </a:extLst>
          </p:cNvPr>
          <p:cNvSpPr/>
          <p:nvPr/>
        </p:nvSpPr>
        <p:spPr>
          <a:xfrm>
            <a:off x="591833" y="1299671"/>
            <a:ext cx="10849889" cy="4462760"/>
          </a:xfrm>
          <a:prstGeom prst="rect">
            <a:avLst/>
          </a:prstGeom>
        </p:spPr>
        <p:txBody>
          <a:bodyPr wrap="square">
            <a:spAutoFit/>
          </a:bodyPr>
          <a:lstStyle/>
          <a:p>
            <a:pPr marL="342900" indent="-342900">
              <a:buFont typeface="Wingdings" panose="05000000000000000000" pitchFamily="2" charset="2"/>
              <a:buChar char="ü"/>
            </a:pPr>
            <a:r>
              <a:rPr lang="fr-FR" sz="1800" dirty="0">
                <a:solidFill>
                  <a:srgbClr val="FF0000"/>
                </a:solidFill>
              </a:rPr>
              <a:t>Actions autour des NDA avec les fondeurs (porteur E. Bechetoille)</a:t>
            </a:r>
          </a:p>
          <a:p>
            <a:pPr marL="800100" lvl="1" indent="-342900">
              <a:buFont typeface="Arial" panose="020B0604020202020204" pitchFamily="34" charset="0"/>
              <a:buChar char="•"/>
            </a:pPr>
            <a:r>
              <a:rPr lang="fr-FR" sz="1800" b="0" dirty="0">
                <a:solidFill>
                  <a:srgbClr val="002060"/>
                </a:solidFill>
              </a:rPr>
              <a:t>Recensement des </a:t>
            </a:r>
            <a:r>
              <a:rPr lang="fr-FR" sz="1800" b="0" dirty="0">
                <a:solidFill>
                  <a:srgbClr val="002060"/>
                </a:solidFill>
                <a:hlinkClick r:id="rId3"/>
              </a:rPr>
              <a:t>NDA existant</a:t>
            </a:r>
            <a:r>
              <a:rPr lang="fr-FR" sz="1800" b="0" dirty="0">
                <a:solidFill>
                  <a:srgbClr val="002060"/>
                </a:solidFill>
              </a:rPr>
              <a:t> avec porté locale et nationale</a:t>
            </a:r>
            <a:r>
              <a:rPr lang="fr-FR" sz="1800" dirty="0">
                <a:solidFill>
                  <a:srgbClr val="00B05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 </a:t>
            </a:r>
            <a:endParaRPr lang="fr-FR" sz="1800" b="0" dirty="0">
              <a:solidFill>
                <a:srgbClr val="002060"/>
              </a:solidFill>
            </a:endParaRPr>
          </a:p>
          <a:p>
            <a:pPr marL="800100" lvl="1" indent="-342900">
              <a:buFont typeface="Arial" panose="020B0604020202020204" pitchFamily="34" charset="0"/>
              <a:buChar char="•"/>
            </a:pPr>
            <a:r>
              <a:rPr lang="fr-FR" sz="1800" b="0" dirty="0">
                <a:solidFill>
                  <a:srgbClr val="002060"/>
                </a:solidFill>
              </a:rPr>
              <a:t>Archivage des </a:t>
            </a:r>
            <a:r>
              <a:rPr lang="fr-FR" sz="1800" b="0" dirty="0">
                <a:solidFill>
                  <a:srgbClr val="002060"/>
                </a:solidFill>
                <a:hlinkClick r:id="rId4"/>
              </a:rPr>
              <a:t>NDA globaux</a:t>
            </a:r>
            <a:r>
              <a:rPr lang="fr-FR" sz="1800" b="0" dirty="0">
                <a:solidFill>
                  <a:srgbClr val="002060"/>
                </a:solidFill>
              </a:rPr>
              <a:t> (TSMC, IHP, TSI) dans Atrium</a:t>
            </a:r>
            <a:r>
              <a:rPr lang="fr-FR" sz="1800" dirty="0">
                <a:solidFill>
                  <a:srgbClr val="00B05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 </a:t>
            </a:r>
            <a:endParaRPr lang="fr-FR" sz="1800" b="0" dirty="0">
              <a:solidFill>
                <a:srgbClr val="002060"/>
              </a:solidFill>
            </a:endParaRPr>
          </a:p>
          <a:p>
            <a:pPr marL="800100" lvl="1" indent="-342900">
              <a:buFont typeface="Arial" panose="020B0604020202020204" pitchFamily="34" charset="0"/>
              <a:buChar char="•"/>
            </a:pPr>
            <a:r>
              <a:rPr lang="fr-FR" sz="1800" b="0" dirty="0">
                <a:solidFill>
                  <a:srgbClr val="002060"/>
                </a:solidFill>
              </a:rPr>
              <a:t>NDA en cours</a:t>
            </a:r>
            <a:r>
              <a:rPr lang="fr-FR" sz="1800" dirty="0">
                <a:solidFill>
                  <a:srgbClr val="FFC00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 </a:t>
            </a:r>
            <a:endParaRPr lang="fr-FR" sz="1800" b="0" dirty="0">
              <a:solidFill>
                <a:srgbClr val="002060"/>
              </a:solidFill>
            </a:endParaRPr>
          </a:p>
          <a:p>
            <a:pPr marL="1257300" lvl="2" indent="-342900">
              <a:buFont typeface="Arial" panose="020B0604020202020204" pitchFamily="34" charset="0"/>
              <a:buChar char="•"/>
            </a:pPr>
            <a:r>
              <a:rPr lang="fr-FR" sz="1800" b="0" dirty="0" err="1">
                <a:solidFill>
                  <a:srgbClr val="002060"/>
                </a:solidFill>
              </a:rPr>
              <a:t>Xfab</a:t>
            </a:r>
            <a:r>
              <a:rPr lang="fr-FR" sz="1800" b="0" dirty="0">
                <a:solidFill>
                  <a:srgbClr val="002060"/>
                </a:solidFill>
              </a:rPr>
              <a:t> (action D. Charrier)</a:t>
            </a:r>
          </a:p>
          <a:p>
            <a:pPr marL="1257300" lvl="2" indent="-342900">
              <a:buFont typeface="Arial" panose="020B0604020202020204" pitchFamily="34" charset="0"/>
              <a:buChar char="•"/>
            </a:pPr>
            <a:r>
              <a:rPr lang="fr-FR" sz="1800" b="0" dirty="0">
                <a:solidFill>
                  <a:srgbClr val="002060"/>
                </a:solidFill>
              </a:rPr>
              <a:t>TSMC 28 nm</a:t>
            </a:r>
          </a:p>
          <a:p>
            <a:pPr marL="800100" lvl="1" indent="-342900">
              <a:buFont typeface="Arial" panose="020B0604020202020204" pitchFamily="34" charset="0"/>
              <a:buChar char="•"/>
            </a:pPr>
            <a:r>
              <a:rPr lang="fr-FR" sz="1800" b="0" dirty="0">
                <a:solidFill>
                  <a:srgbClr val="002060"/>
                </a:solidFill>
              </a:rPr>
              <a:t>Difficulté : en fonction des exigences des fondeurs la signature peut prendre du temps</a:t>
            </a:r>
            <a:r>
              <a:rPr lang="fr-FR" sz="1800" dirty="0">
                <a:solidFill>
                  <a:srgbClr val="FF000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 </a:t>
            </a:r>
            <a:r>
              <a:rPr lang="fr-FR" sz="1800" dirty="0">
                <a:solidFill>
                  <a:srgbClr val="FFC00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 </a:t>
            </a:r>
            <a:r>
              <a:rPr lang="fr-FR" sz="1800" dirty="0">
                <a:solidFill>
                  <a:srgbClr val="00B05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 </a:t>
            </a:r>
            <a:endParaRPr lang="fr-FR" sz="1800" b="0" dirty="0">
              <a:solidFill>
                <a:srgbClr val="002060"/>
              </a:solidFill>
            </a:endParaRPr>
          </a:p>
          <a:p>
            <a:pPr marL="800100" lvl="1" indent="-342900">
              <a:buFont typeface="Wingdings" panose="05000000000000000000" pitchFamily="2" charset="2"/>
              <a:buChar char="ü"/>
            </a:pPr>
            <a:endParaRPr lang="fr-FR" sz="1800" dirty="0">
              <a:solidFill>
                <a:srgbClr val="FF0000"/>
              </a:solidFill>
            </a:endParaRPr>
          </a:p>
          <a:p>
            <a:pPr marL="342900" indent="-342900">
              <a:buFont typeface="Wingdings" panose="05000000000000000000" pitchFamily="2" charset="2"/>
              <a:buChar char="ü"/>
            </a:pPr>
            <a:r>
              <a:rPr lang="fr-FR" sz="1800" dirty="0">
                <a:solidFill>
                  <a:srgbClr val="FF0000"/>
                </a:solidFill>
              </a:rPr>
              <a:t>Marchés CAO microélectronique (porteur F. Morel)</a:t>
            </a:r>
          </a:p>
          <a:p>
            <a:pPr marL="800100" lvl="1" indent="-342900">
              <a:buFont typeface="Arial" panose="020B0604020202020204" pitchFamily="34" charset="0"/>
              <a:buChar char="•"/>
            </a:pPr>
            <a:r>
              <a:rPr lang="fr-FR" sz="1600" b="0" dirty="0">
                <a:solidFill>
                  <a:srgbClr val="002060"/>
                </a:solidFill>
              </a:rPr>
              <a:t>Marché des formations renouvelé pour la période 2022-2025 (sans modification)</a:t>
            </a:r>
            <a:r>
              <a:rPr lang="fr-FR" sz="1600" dirty="0">
                <a:solidFill>
                  <a:srgbClr val="00B05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 </a:t>
            </a:r>
            <a:endParaRPr lang="fr-FR" sz="1600" b="0" dirty="0">
              <a:solidFill>
                <a:srgbClr val="002060"/>
              </a:solidFill>
            </a:endParaRPr>
          </a:p>
          <a:p>
            <a:pPr marL="800100" lvl="1" indent="-342900">
              <a:buFont typeface="Arial" panose="020B0604020202020204" pitchFamily="34" charset="0"/>
              <a:buChar char="•"/>
            </a:pPr>
            <a:r>
              <a:rPr lang="fr-FR" sz="1600" b="0" dirty="0">
                <a:solidFill>
                  <a:srgbClr val="002060"/>
                </a:solidFill>
              </a:rPr>
              <a:t>Marché logiciel doit être renouvelé l’an prochain </a:t>
            </a:r>
            <a:r>
              <a:rPr lang="fr-FR" sz="1600" dirty="0">
                <a:solidFill>
                  <a:srgbClr val="FFC00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endParaRPr lang="fr-FR" sz="1600" b="0" dirty="0">
              <a:solidFill>
                <a:srgbClr val="002060"/>
              </a:solidFill>
            </a:endParaRPr>
          </a:p>
          <a:p>
            <a:pPr marL="1257300" lvl="2" indent="-342900">
              <a:buFont typeface="Arial" panose="020B0604020202020204" pitchFamily="34" charset="0"/>
              <a:buChar char="•"/>
            </a:pPr>
            <a:r>
              <a:rPr lang="fr-FR" sz="1600" b="0" dirty="0">
                <a:solidFill>
                  <a:srgbClr val="00B0F0"/>
                </a:solidFill>
              </a:rPr>
              <a:t>Les économies faites lors du marché actuel ont permis d’équiper la MI2I :</a:t>
            </a:r>
          </a:p>
          <a:p>
            <a:pPr marL="1714500" lvl="3" indent="-342900">
              <a:buFont typeface="Arial" panose="020B0604020202020204" pitchFamily="34" charset="0"/>
              <a:buChar char="•"/>
            </a:pPr>
            <a:r>
              <a:rPr lang="fr-FR" sz="1400" b="0" dirty="0">
                <a:solidFill>
                  <a:srgbClr val="00B0F0"/>
                </a:solidFill>
              </a:rPr>
              <a:t>En cours de la période de marché et en adéquation avec les besoins stratégiques</a:t>
            </a:r>
            <a:r>
              <a:rPr lang="fr-FR" sz="1400" dirty="0">
                <a:solidFill>
                  <a:srgbClr val="00B05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 </a:t>
            </a:r>
            <a:endParaRPr lang="fr-FR" sz="1400" b="0" dirty="0">
              <a:solidFill>
                <a:srgbClr val="00B0F0"/>
              </a:solidFill>
            </a:endParaRPr>
          </a:p>
          <a:p>
            <a:pPr marL="1714500" lvl="3" indent="-342900">
              <a:buFont typeface="Arial" panose="020B0604020202020204" pitchFamily="34" charset="0"/>
              <a:buChar char="•"/>
            </a:pPr>
            <a:r>
              <a:rPr lang="fr-FR" sz="1400" b="0" dirty="0">
                <a:solidFill>
                  <a:srgbClr val="00B0F0"/>
                </a:solidFill>
              </a:rPr>
              <a:t>D’un </a:t>
            </a:r>
            <a:r>
              <a:rPr lang="fr-FR" sz="1400" b="0" dirty="0" err="1">
                <a:solidFill>
                  <a:srgbClr val="00B0F0"/>
                </a:solidFill>
              </a:rPr>
              <a:t>Protium</a:t>
            </a:r>
            <a:r>
              <a:rPr lang="fr-FR" sz="1400" b="0" dirty="0">
                <a:solidFill>
                  <a:srgbClr val="00B0F0"/>
                </a:solidFill>
              </a:rPr>
              <a:t> et de cartes d’extension</a:t>
            </a:r>
            <a:r>
              <a:rPr lang="fr-FR" sz="1400" dirty="0">
                <a:solidFill>
                  <a:srgbClr val="00B05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 </a:t>
            </a:r>
            <a:endParaRPr lang="fr-FR" sz="1400" b="0" dirty="0">
              <a:solidFill>
                <a:srgbClr val="00B0F0"/>
              </a:solidFill>
            </a:endParaRPr>
          </a:p>
          <a:p>
            <a:pPr marL="1714500" lvl="3" indent="-342900">
              <a:buFont typeface="Arial" panose="020B0604020202020204" pitchFamily="34" charset="0"/>
              <a:buChar char="•"/>
            </a:pPr>
            <a:r>
              <a:rPr lang="fr-FR" sz="1400" b="0" dirty="0">
                <a:solidFill>
                  <a:srgbClr val="00B0F0"/>
                </a:solidFill>
              </a:rPr>
              <a:t>D’outils supplémentaires : </a:t>
            </a:r>
            <a:r>
              <a:rPr lang="fr-FR" sz="1400" b="0" dirty="0" err="1">
                <a:solidFill>
                  <a:srgbClr val="00B0F0"/>
                </a:solidFill>
              </a:rPr>
              <a:t>Liberate</a:t>
            </a:r>
            <a:r>
              <a:rPr lang="fr-FR" sz="1400" b="0" dirty="0">
                <a:solidFill>
                  <a:srgbClr val="00B0F0"/>
                </a:solidFill>
              </a:rPr>
              <a:t> AMS, </a:t>
            </a:r>
            <a:r>
              <a:rPr lang="fr-FR" sz="1400" b="0" dirty="0" err="1">
                <a:solidFill>
                  <a:srgbClr val="00B0F0"/>
                </a:solidFill>
              </a:rPr>
              <a:t>SimVision</a:t>
            </a:r>
            <a:r>
              <a:rPr lang="fr-FR" sz="1400" b="0" dirty="0">
                <a:solidFill>
                  <a:srgbClr val="00B0F0"/>
                </a:solidFill>
              </a:rPr>
              <a:t> Mixed-Signal </a:t>
            </a:r>
            <a:r>
              <a:rPr lang="fr-FR" sz="1400" b="0" dirty="0" err="1">
                <a:solidFill>
                  <a:srgbClr val="00B0F0"/>
                </a:solidFill>
              </a:rPr>
              <a:t>Debug</a:t>
            </a:r>
            <a:r>
              <a:rPr lang="fr-FR" sz="1400" b="0" dirty="0">
                <a:solidFill>
                  <a:srgbClr val="00B0F0"/>
                </a:solidFill>
              </a:rPr>
              <a:t> Option, </a:t>
            </a:r>
            <a:r>
              <a:rPr lang="fr-FR" sz="1400" b="0" dirty="0" err="1">
                <a:solidFill>
                  <a:srgbClr val="00B0F0"/>
                </a:solidFill>
              </a:rPr>
              <a:t>Conformal</a:t>
            </a:r>
            <a:r>
              <a:rPr lang="fr-FR" sz="1400" b="0" dirty="0">
                <a:solidFill>
                  <a:srgbClr val="00B0F0"/>
                </a:solidFill>
              </a:rPr>
              <a:t> ECO</a:t>
            </a:r>
            <a:r>
              <a:rPr lang="fr-FR" sz="1400" dirty="0">
                <a:solidFill>
                  <a:srgbClr val="00B05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 </a:t>
            </a:r>
            <a:endParaRPr lang="fr-FR" sz="1400" b="0" dirty="0">
              <a:solidFill>
                <a:srgbClr val="00B0F0"/>
              </a:solidFill>
            </a:endParaRPr>
          </a:p>
          <a:p>
            <a:pPr marL="800100" lvl="1" indent="-342900">
              <a:buFont typeface="Arial" panose="020B0604020202020204" pitchFamily="34" charset="0"/>
              <a:buChar char="•"/>
            </a:pPr>
            <a:r>
              <a:rPr lang="fr-FR" sz="1600" b="0" dirty="0">
                <a:solidFill>
                  <a:srgbClr val="002060"/>
                </a:solidFill>
              </a:rPr>
              <a:t>Fonction encore fortement supporté par C. </a:t>
            </a:r>
            <a:r>
              <a:rPr lang="fr-FR" sz="1600" b="0" dirty="0" err="1">
                <a:solidFill>
                  <a:srgbClr val="002060"/>
                </a:solidFill>
              </a:rPr>
              <a:t>Colledani</a:t>
            </a:r>
            <a:r>
              <a:rPr lang="fr-FR" sz="1600" dirty="0">
                <a:solidFill>
                  <a:srgbClr val="00B05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 </a:t>
            </a:r>
            <a:endParaRPr lang="fr-FR" sz="1600" b="0" dirty="0">
              <a:solidFill>
                <a:srgbClr val="002060"/>
              </a:solidFill>
            </a:endParaRPr>
          </a:p>
          <a:p>
            <a:pPr marL="1257300" lvl="2" indent="-342900">
              <a:buFont typeface="Arial" panose="020B0604020202020204" pitchFamily="34" charset="0"/>
              <a:buChar char="•"/>
            </a:pPr>
            <a:r>
              <a:rPr lang="fr-FR" sz="1600" b="0" dirty="0">
                <a:solidFill>
                  <a:srgbClr val="00B0F0"/>
                </a:solidFill>
              </a:rPr>
              <a:t>Identification de personnes pouvant accompagner la transition aussi bien administratif que technique</a:t>
            </a:r>
            <a:r>
              <a:rPr lang="fr-FR" sz="1600" dirty="0">
                <a:solidFill>
                  <a:srgbClr val="FFC00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 </a:t>
            </a:r>
            <a:endParaRPr lang="fr-FR" sz="1600" b="0" dirty="0">
              <a:solidFill>
                <a:srgbClr val="00B0F0"/>
              </a:solidFill>
            </a:endParaRPr>
          </a:p>
        </p:txBody>
      </p:sp>
    </p:spTree>
    <p:extLst>
      <p:ext uri="{BB962C8B-B14F-4D97-AF65-F5344CB8AC3E}">
        <p14:creationId xmlns:p14="http://schemas.microsoft.com/office/powerpoint/2010/main" val="3258825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pPr>
                <a:defRPr/>
              </a:pPr>
              <a:t>2</a:t>
            </a:fld>
            <a:endParaRPr lang="en-US" dirty="0"/>
          </a:p>
        </p:txBody>
      </p:sp>
      <p:sp>
        <p:nvSpPr>
          <p:cNvPr id="8" name="Content Placeholder 2">
            <a:extLst>
              <a:ext uri="{FF2B5EF4-FFF2-40B4-BE49-F238E27FC236}">
                <a16:creationId xmlns:a16="http://schemas.microsoft.com/office/drawing/2014/main" id="{391E035A-915B-2743-B7DD-914EF89B3413}"/>
              </a:ext>
            </a:extLst>
          </p:cNvPr>
          <p:cNvSpPr txBox="1">
            <a:spLocks/>
          </p:cNvSpPr>
          <p:nvPr/>
        </p:nvSpPr>
        <p:spPr>
          <a:xfrm>
            <a:off x="1749735" y="1000125"/>
            <a:ext cx="8561079" cy="4676776"/>
          </a:xfrm>
          <a:prstGeom prst="rect">
            <a:avLst/>
          </a:prstGeom>
        </p:spPr>
        <p:txBody>
          <a:bodyPr>
            <a:normAutofit/>
          </a:bodyPr>
          <a:lstStyle>
            <a:lvl1pPr marL="342900" indent="-342900" algn="l" rtl="0" eaLnBrk="0" fontAlgn="base" hangingPunct="0">
              <a:spcBef>
                <a:spcPct val="20000"/>
              </a:spcBef>
              <a:spcAft>
                <a:spcPct val="0"/>
              </a:spcAft>
              <a:buChar char="•"/>
              <a:defRPr sz="2800">
                <a:solidFill>
                  <a:srgbClr val="23346C"/>
                </a:solidFill>
                <a:latin typeface="+mn-lt"/>
                <a:ea typeface="+mn-ea"/>
                <a:cs typeface="+mn-cs"/>
              </a:defRPr>
            </a:lvl1pPr>
            <a:lvl2pPr marL="742950" indent="-285750" algn="l" rtl="0" eaLnBrk="0" fontAlgn="base" hangingPunct="0">
              <a:spcBef>
                <a:spcPct val="20000"/>
              </a:spcBef>
              <a:spcAft>
                <a:spcPct val="0"/>
              </a:spcAft>
              <a:buChar char="–"/>
              <a:defRPr sz="2400" b="1">
                <a:solidFill>
                  <a:srgbClr val="23346C"/>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000">
                <a:solidFill>
                  <a:schemeClr val="tx1"/>
                </a:solidFill>
                <a:latin typeface="+mn-lt"/>
                <a:ea typeface="+mn-ea"/>
                <a:cs typeface="+mn-cs"/>
              </a:defRPr>
            </a:lvl9pPr>
          </a:lstStyle>
          <a:p>
            <a:pPr lvl="1"/>
            <a:endParaRPr lang="en-GB" kern="0" dirty="0"/>
          </a:p>
          <a:p>
            <a:pPr lvl="1"/>
            <a:endParaRPr lang="en-GB" kern="0" dirty="0"/>
          </a:p>
          <a:p>
            <a:pPr lvl="1"/>
            <a:endParaRPr lang="en-GB" kern="0" dirty="0"/>
          </a:p>
        </p:txBody>
      </p:sp>
      <p:sp>
        <p:nvSpPr>
          <p:cNvPr id="9" name="ZoneTexte 8"/>
          <p:cNvSpPr txBox="1"/>
          <p:nvPr/>
        </p:nvSpPr>
        <p:spPr>
          <a:xfrm>
            <a:off x="1132115" y="1327669"/>
            <a:ext cx="8786813" cy="4570482"/>
          </a:xfrm>
          <a:prstGeom prst="rect">
            <a:avLst/>
          </a:prstGeom>
          <a:noFill/>
        </p:spPr>
        <p:txBody>
          <a:bodyPr wrap="square" rtlCol="0">
            <a:spAutoFit/>
          </a:bodyPr>
          <a:lstStyle/>
          <a:p>
            <a:pPr marL="342900" indent="-342900">
              <a:buFont typeface="Wingdings" panose="05000000000000000000" pitchFamily="2" charset="2"/>
              <a:buChar char="ü"/>
            </a:pPr>
            <a:r>
              <a:rPr lang="fr-FR" sz="2400" b="0" dirty="0"/>
              <a:t>Introduction : </a:t>
            </a:r>
          </a:p>
          <a:p>
            <a:pPr marL="800100" lvl="1" indent="-342900">
              <a:buFont typeface="Wingdings" panose="05000000000000000000" pitchFamily="2" charset="2"/>
              <a:buChar char="Ø"/>
            </a:pPr>
            <a:r>
              <a:rPr lang="fr-FR" sz="2000" b="0" dirty="0"/>
              <a:t>Rappel sur la structuration de la MI2I </a:t>
            </a:r>
          </a:p>
          <a:p>
            <a:pPr marL="800100" lvl="1" indent="-342900">
              <a:buFont typeface="Wingdings" panose="05000000000000000000" pitchFamily="2" charset="2"/>
              <a:buChar char="Ø"/>
            </a:pPr>
            <a:r>
              <a:rPr lang="fr-FR" sz="2000" b="0" dirty="0"/>
              <a:t>Des enjeux aux </a:t>
            </a:r>
            <a:r>
              <a:rPr lang="fr-FR" sz="2000" b="0" dirty="0" err="1"/>
              <a:t>WPs</a:t>
            </a:r>
            <a:endParaRPr lang="fr-FR" sz="2000" b="0" dirty="0"/>
          </a:p>
          <a:p>
            <a:pPr marL="342900" indent="-342900">
              <a:spcBef>
                <a:spcPts val="1800"/>
              </a:spcBef>
              <a:buFont typeface="Wingdings" panose="05000000000000000000" pitchFamily="2" charset="2"/>
              <a:buChar char="ü"/>
            </a:pPr>
            <a:r>
              <a:rPr lang="fr-FR" sz="2400" b="0" dirty="0"/>
              <a:t>Le Comité Exécutif de la MI2I  «</a:t>
            </a:r>
            <a:r>
              <a:rPr lang="fr-FR" sz="2400" b="0" dirty="0" err="1"/>
              <a:t>ComEx</a:t>
            </a:r>
            <a:r>
              <a:rPr lang="fr-FR" sz="2400" b="0" dirty="0"/>
              <a:t>»</a:t>
            </a:r>
          </a:p>
          <a:p>
            <a:pPr marL="800100" lvl="1" indent="-342900">
              <a:spcBef>
                <a:spcPts val="600"/>
              </a:spcBef>
              <a:buFont typeface="Wingdings" panose="05000000000000000000" pitchFamily="2" charset="2"/>
              <a:buChar char="Ø"/>
            </a:pPr>
            <a:r>
              <a:rPr lang="fr-FR" sz="2000" b="0" dirty="0"/>
              <a:t>Méthodes/Moyens/Calendrier</a:t>
            </a:r>
          </a:p>
          <a:p>
            <a:pPr marL="800100" lvl="1" indent="-342900">
              <a:buFont typeface="Wingdings" panose="05000000000000000000" pitchFamily="2" charset="2"/>
              <a:buChar char="Ø"/>
            </a:pPr>
            <a:r>
              <a:rPr lang="fr-FR" sz="2000" b="0" dirty="0" err="1"/>
              <a:t>Status</a:t>
            </a:r>
            <a:r>
              <a:rPr lang="fr-FR" sz="2000" b="0" dirty="0"/>
              <a:t> des 5 </a:t>
            </a:r>
            <a:r>
              <a:rPr lang="fr-FR" sz="2000" b="0" dirty="0" err="1"/>
              <a:t>WorkPackages</a:t>
            </a:r>
            <a:r>
              <a:rPr lang="fr-FR" sz="2000" b="0" dirty="0"/>
              <a:t> :</a:t>
            </a:r>
          </a:p>
          <a:p>
            <a:pPr marL="1257300" lvl="2" indent="-342900">
              <a:buFont typeface="Courier New" panose="02070309020205020404" pitchFamily="49" charset="0"/>
              <a:buChar char="o"/>
            </a:pPr>
            <a:r>
              <a:rPr lang="fr-FR" sz="2000" b="0" dirty="0"/>
              <a:t>Roadmap Technologique   </a:t>
            </a:r>
          </a:p>
          <a:p>
            <a:pPr marL="1257300" lvl="2" indent="-342900">
              <a:buFont typeface="Courier New" panose="02070309020205020404" pitchFamily="49" charset="0"/>
              <a:buChar char="o"/>
            </a:pPr>
            <a:r>
              <a:rPr lang="fr-FR" sz="2000" b="0" dirty="0"/>
              <a:t>Enseignement et Formation</a:t>
            </a:r>
          </a:p>
          <a:p>
            <a:pPr marL="1257300" lvl="2" indent="-342900">
              <a:buFont typeface="Courier New" panose="02070309020205020404" pitchFamily="49" charset="0"/>
              <a:buChar char="o"/>
            </a:pPr>
            <a:r>
              <a:rPr lang="fr-FR" sz="2000" b="0" dirty="0"/>
              <a:t>Outils CAO matériels et logiciels</a:t>
            </a:r>
          </a:p>
          <a:p>
            <a:pPr marL="1257300" lvl="2" indent="-342900">
              <a:buFont typeface="Courier New" panose="02070309020205020404" pitchFamily="49" charset="0"/>
              <a:buChar char="o"/>
            </a:pPr>
            <a:r>
              <a:rPr lang="fr-FR" sz="2000" b="0" dirty="0"/>
              <a:t>Valorisation </a:t>
            </a:r>
          </a:p>
          <a:p>
            <a:pPr marL="1257300" lvl="2" indent="-342900">
              <a:buFont typeface="Courier New" panose="02070309020205020404" pitchFamily="49" charset="0"/>
              <a:buChar char="o"/>
            </a:pPr>
            <a:r>
              <a:rPr lang="fr-FR" sz="2000" b="0" dirty="0"/>
              <a:t>Travail collaboratif</a:t>
            </a:r>
          </a:p>
          <a:p>
            <a:pPr marL="342900" indent="-342900">
              <a:spcBef>
                <a:spcPts val="1800"/>
              </a:spcBef>
              <a:buFont typeface="Wingdings" panose="05000000000000000000" pitchFamily="2" charset="2"/>
              <a:buChar char="ü"/>
            </a:pPr>
            <a:r>
              <a:rPr lang="fr-FR" sz="2400" b="0" dirty="0"/>
              <a:t>Bilan &amp; perspectives</a:t>
            </a:r>
            <a:endParaRPr lang="fr-FR" sz="2400" dirty="0"/>
          </a:p>
        </p:txBody>
      </p:sp>
      <p:sp>
        <p:nvSpPr>
          <p:cNvPr id="6" name="ZoneTexte 5">
            <a:extLst>
              <a:ext uri="{FF2B5EF4-FFF2-40B4-BE49-F238E27FC236}">
                <a16:creationId xmlns:a16="http://schemas.microsoft.com/office/drawing/2014/main" id="{ECBDE476-E823-4C48-B599-2047B1021FF0}"/>
              </a:ext>
            </a:extLst>
          </p:cNvPr>
          <p:cNvSpPr txBox="1"/>
          <p:nvPr/>
        </p:nvSpPr>
        <p:spPr>
          <a:xfrm>
            <a:off x="2277595" y="-6578"/>
            <a:ext cx="6716564" cy="523220"/>
          </a:xfrm>
          <a:prstGeom prst="rect">
            <a:avLst/>
          </a:prstGeom>
          <a:noFill/>
        </p:spPr>
        <p:txBody>
          <a:bodyPr wrap="square" rtlCol="0">
            <a:spAutoFit/>
          </a:bodyPr>
          <a:lstStyle/>
          <a:p>
            <a:r>
              <a:rPr lang="fr-FR" sz="2800" b="0" dirty="0">
                <a:solidFill>
                  <a:srgbClr val="0070C0"/>
                </a:solidFill>
                <a:latin typeface="Times New Roman" pitchFamily="18" charset="0"/>
              </a:rPr>
              <a:t>Plan</a:t>
            </a:r>
          </a:p>
        </p:txBody>
      </p:sp>
    </p:spTree>
    <p:extLst>
      <p:ext uri="{BB962C8B-B14F-4D97-AF65-F5344CB8AC3E}">
        <p14:creationId xmlns:p14="http://schemas.microsoft.com/office/powerpoint/2010/main" val="2837545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pPr>
                <a:defRPr/>
              </a:pPr>
              <a:t>20</a:t>
            </a:fld>
            <a:endParaRPr lang="en-US" dirty="0"/>
          </a:p>
        </p:txBody>
      </p:sp>
      <p:sp>
        <p:nvSpPr>
          <p:cNvPr id="4" name="ZoneTexte 3"/>
          <p:cNvSpPr txBox="1"/>
          <p:nvPr/>
        </p:nvSpPr>
        <p:spPr>
          <a:xfrm>
            <a:off x="1089750" y="1569854"/>
            <a:ext cx="9587752" cy="1384995"/>
          </a:xfrm>
          <a:prstGeom prst="rect">
            <a:avLst/>
          </a:prstGeom>
          <a:noFill/>
        </p:spPr>
        <p:txBody>
          <a:bodyPr wrap="square" rtlCol="0">
            <a:spAutoFit/>
          </a:bodyPr>
          <a:lstStyle/>
          <a:p>
            <a:pPr algn="ctr"/>
            <a:r>
              <a:rPr lang="fr-FR" sz="3600" dirty="0"/>
              <a:t>WP4: </a:t>
            </a:r>
            <a:r>
              <a:rPr lang="fr-FR" sz="3600" dirty="0">
                <a:solidFill>
                  <a:srgbClr val="002060"/>
                </a:solidFill>
              </a:rPr>
              <a:t>Valorisation</a:t>
            </a:r>
          </a:p>
          <a:p>
            <a:pPr algn="ctr"/>
            <a:r>
              <a:rPr lang="fr-FR" sz="2400" dirty="0">
                <a:solidFill>
                  <a:srgbClr val="FF0000"/>
                </a:solidFill>
              </a:rPr>
              <a:t>Pilote: Stéphane </a:t>
            </a:r>
            <a:r>
              <a:rPr lang="fr-FR" sz="2400" dirty="0" err="1">
                <a:solidFill>
                  <a:srgbClr val="FF0000"/>
                </a:solidFill>
              </a:rPr>
              <a:t>Callier</a:t>
            </a:r>
            <a:r>
              <a:rPr lang="fr-FR" sz="2400" dirty="0">
                <a:solidFill>
                  <a:srgbClr val="FF0000"/>
                </a:solidFill>
              </a:rPr>
              <a:t> (Omega)</a:t>
            </a:r>
          </a:p>
          <a:p>
            <a:pPr algn="ctr"/>
            <a:endParaRPr lang="fr-FR" sz="2400" dirty="0">
              <a:solidFill>
                <a:srgbClr val="FF0000"/>
              </a:solidFill>
            </a:endParaRPr>
          </a:p>
        </p:txBody>
      </p:sp>
      <p:sp>
        <p:nvSpPr>
          <p:cNvPr id="5" name="Rectangle 4">
            <a:extLst>
              <a:ext uri="{FF2B5EF4-FFF2-40B4-BE49-F238E27FC236}">
                <a16:creationId xmlns:a16="http://schemas.microsoft.com/office/drawing/2014/main" id="{6A461E08-7479-4CED-A180-FC6654D2544D}"/>
              </a:ext>
            </a:extLst>
          </p:cNvPr>
          <p:cNvSpPr/>
          <p:nvPr/>
        </p:nvSpPr>
        <p:spPr>
          <a:xfrm>
            <a:off x="3765952" y="3204359"/>
            <a:ext cx="4235348" cy="2677656"/>
          </a:xfrm>
          <a:prstGeom prst="rect">
            <a:avLst/>
          </a:prstGeom>
        </p:spPr>
        <p:txBody>
          <a:bodyPr wrap="square">
            <a:spAutoFit/>
          </a:bodyPr>
          <a:lstStyle/>
          <a:p>
            <a:pPr lvl="1" algn="ctr"/>
            <a:r>
              <a:rPr lang="fr-FR" sz="2400" b="0" u="sng" kern="0" dirty="0"/>
              <a:t>7 contributeurs </a:t>
            </a:r>
          </a:p>
          <a:p>
            <a:r>
              <a:rPr lang="fr-FR" sz="1800" b="0" kern="0" dirty="0"/>
              <a:t>	</a:t>
            </a:r>
          </a:p>
          <a:p>
            <a:pPr>
              <a:buFont typeface="Wingdings" panose="05000000000000000000" pitchFamily="2" charset="2"/>
              <a:buChar char="ü"/>
            </a:pPr>
            <a:r>
              <a:rPr lang="fr-FR" sz="1800" b="0" kern="0" dirty="0"/>
              <a:t>ADTP(ex </a:t>
            </a:r>
            <a:r>
              <a:rPr lang="fr-FR" sz="1800" b="0" kern="0" dirty="0" err="1"/>
              <a:t>Mind</a:t>
            </a:r>
            <a:r>
              <a:rPr lang="fr-FR" sz="1800" b="0" kern="0" dirty="0"/>
              <a:t>) : G.CHAUMONTET</a:t>
            </a:r>
          </a:p>
          <a:p>
            <a:pPr>
              <a:buFont typeface="Wingdings" panose="05000000000000000000" pitchFamily="2" charset="2"/>
              <a:buChar char="ü"/>
            </a:pPr>
            <a:r>
              <a:rPr lang="fr-FR" sz="1800" b="0" kern="0" dirty="0" err="1"/>
              <a:t>IJCLab</a:t>
            </a:r>
            <a:r>
              <a:rPr lang="fr-FR" sz="1800" b="0" kern="0" dirty="0"/>
              <a:t> 	: L.MENARD</a:t>
            </a:r>
          </a:p>
          <a:p>
            <a:pPr>
              <a:buFont typeface="Wingdings" panose="05000000000000000000" pitchFamily="2" charset="2"/>
              <a:buChar char="ü"/>
            </a:pPr>
            <a:r>
              <a:rPr lang="fr-FR" sz="1800" b="0" kern="0" dirty="0"/>
              <a:t>OMEGA 	: S.CALLIER</a:t>
            </a:r>
          </a:p>
          <a:p>
            <a:pPr>
              <a:buFont typeface="Wingdings" panose="05000000000000000000" pitchFamily="2" charset="2"/>
              <a:buChar char="ü"/>
            </a:pPr>
            <a:r>
              <a:rPr lang="fr-FR" sz="1800" b="0" kern="0" dirty="0" err="1"/>
              <a:t>Xdigit</a:t>
            </a:r>
            <a:r>
              <a:rPr lang="fr-FR" sz="1800" b="0" kern="0" dirty="0"/>
              <a:t>	 	: D.DZAHINI </a:t>
            </a:r>
          </a:p>
          <a:p>
            <a:pPr>
              <a:buFont typeface="Wingdings" panose="05000000000000000000" pitchFamily="2" charset="2"/>
              <a:buChar char="ü"/>
            </a:pPr>
            <a:r>
              <a:rPr lang="fr-FR" sz="1800" b="0" kern="0" dirty="0" err="1"/>
              <a:t>Weeroc</a:t>
            </a:r>
            <a:r>
              <a:rPr lang="fr-FR" sz="1800" b="0" kern="0" dirty="0"/>
              <a:t>	: J.FLEURY 		</a:t>
            </a:r>
          </a:p>
          <a:p>
            <a:endParaRPr lang="fr-FR" sz="1800" b="0" kern="0" dirty="0"/>
          </a:p>
        </p:txBody>
      </p:sp>
    </p:spTree>
    <p:extLst>
      <p:ext uri="{BB962C8B-B14F-4D97-AF65-F5344CB8AC3E}">
        <p14:creationId xmlns:p14="http://schemas.microsoft.com/office/powerpoint/2010/main" val="3762105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pPr>
                <a:defRPr/>
              </a:pPr>
              <a:t>21</a:t>
            </a:fld>
            <a:endParaRPr lang="en-US" dirty="0"/>
          </a:p>
        </p:txBody>
      </p:sp>
      <p:sp>
        <p:nvSpPr>
          <p:cNvPr id="8" name="Content Placeholder 2">
            <a:extLst>
              <a:ext uri="{FF2B5EF4-FFF2-40B4-BE49-F238E27FC236}">
                <a16:creationId xmlns:a16="http://schemas.microsoft.com/office/drawing/2014/main" id="{391E035A-915B-2743-B7DD-914EF89B3413}"/>
              </a:ext>
            </a:extLst>
          </p:cNvPr>
          <p:cNvSpPr txBox="1">
            <a:spLocks/>
          </p:cNvSpPr>
          <p:nvPr/>
        </p:nvSpPr>
        <p:spPr>
          <a:xfrm>
            <a:off x="1749735" y="1000125"/>
            <a:ext cx="8561079" cy="4676776"/>
          </a:xfrm>
          <a:prstGeom prst="rect">
            <a:avLst/>
          </a:prstGeom>
        </p:spPr>
        <p:txBody>
          <a:bodyPr>
            <a:normAutofit/>
          </a:bodyPr>
          <a:lstStyle>
            <a:lvl1pPr marL="342900" indent="-342900" algn="l" rtl="0" eaLnBrk="0" fontAlgn="base" hangingPunct="0">
              <a:spcBef>
                <a:spcPct val="20000"/>
              </a:spcBef>
              <a:spcAft>
                <a:spcPct val="0"/>
              </a:spcAft>
              <a:buChar char="•"/>
              <a:defRPr sz="2800">
                <a:solidFill>
                  <a:srgbClr val="23346C"/>
                </a:solidFill>
                <a:latin typeface="+mn-lt"/>
                <a:ea typeface="+mn-ea"/>
                <a:cs typeface="+mn-cs"/>
              </a:defRPr>
            </a:lvl1pPr>
            <a:lvl2pPr marL="742950" indent="-285750" algn="l" rtl="0" eaLnBrk="0" fontAlgn="base" hangingPunct="0">
              <a:spcBef>
                <a:spcPct val="20000"/>
              </a:spcBef>
              <a:spcAft>
                <a:spcPct val="0"/>
              </a:spcAft>
              <a:buChar char="–"/>
              <a:defRPr sz="2400" b="1">
                <a:solidFill>
                  <a:srgbClr val="23346C"/>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000">
                <a:solidFill>
                  <a:schemeClr val="tx1"/>
                </a:solidFill>
                <a:latin typeface="+mn-lt"/>
                <a:ea typeface="+mn-ea"/>
                <a:cs typeface="+mn-cs"/>
              </a:defRPr>
            </a:lvl9pPr>
          </a:lstStyle>
          <a:p>
            <a:pPr lvl="1"/>
            <a:endParaRPr lang="en-GB" kern="0" dirty="0"/>
          </a:p>
          <a:p>
            <a:pPr lvl="1"/>
            <a:endParaRPr lang="en-GB" kern="0" dirty="0"/>
          </a:p>
          <a:p>
            <a:pPr lvl="1"/>
            <a:endParaRPr lang="en-GB" kern="0" dirty="0"/>
          </a:p>
        </p:txBody>
      </p:sp>
      <p:sp>
        <p:nvSpPr>
          <p:cNvPr id="11" name="ZoneTexte 10">
            <a:extLst>
              <a:ext uri="{FF2B5EF4-FFF2-40B4-BE49-F238E27FC236}">
                <a16:creationId xmlns:a16="http://schemas.microsoft.com/office/drawing/2014/main" id="{AD679503-2255-4CBE-A56D-F26E825F7952}"/>
              </a:ext>
            </a:extLst>
          </p:cNvPr>
          <p:cNvSpPr txBox="1"/>
          <p:nvPr/>
        </p:nvSpPr>
        <p:spPr>
          <a:xfrm>
            <a:off x="2277595" y="-6578"/>
            <a:ext cx="6716564" cy="954107"/>
          </a:xfrm>
          <a:prstGeom prst="rect">
            <a:avLst/>
          </a:prstGeom>
          <a:noFill/>
        </p:spPr>
        <p:txBody>
          <a:bodyPr wrap="square" rtlCol="0">
            <a:spAutoFit/>
          </a:bodyPr>
          <a:lstStyle/>
          <a:p>
            <a:r>
              <a:rPr lang="fr-FR" sz="2800" b="0" dirty="0">
                <a:solidFill>
                  <a:srgbClr val="0070C0"/>
                </a:solidFill>
                <a:latin typeface="Times New Roman" pitchFamily="18" charset="0"/>
              </a:rPr>
              <a:t>WP4  : Valorisation</a:t>
            </a:r>
          </a:p>
          <a:p>
            <a:endParaRPr lang="fr-FR" sz="2800" b="0" dirty="0">
              <a:solidFill>
                <a:srgbClr val="0070C0"/>
              </a:solidFill>
              <a:latin typeface="Times New Roman" pitchFamily="18" charset="0"/>
            </a:endParaRPr>
          </a:p>
        </p:txBody>
      </p:sp>
      <p:sp>
        <p:nvSpPr>
          <p:cNvPr id="29" name="ZoneTexte 28">
            <a:extLst>
              <a:ext uri="{FF2B5EF4-FFF2-40B4-BE49-F238E27FC236}">
                <a16:creationId xmlns:a16="http://schemas.microsoft.com/office/drawing/2014/main" id="{C4E02ABA-090A-49E2-BAB6-B419D186E7AB}"/>
              </a:ext>
            </a:extLst>
          </p:cNvPr>
          <p:cNvSpPr txBox="1"/>
          <p:nvPr/>
        </p:nvSpPr>
        <p:spPr>
          <a:xfrm>
            <a:off x="2435545" y="610753"/>
            <a:ext cx="7770901" cy="400110"/>
          </a:xfrm>
          <a:prstGeom prst="rect">
            <a:avLst/>
          </a:prstGeom>
          <a:noFill/>
        </p:spPr>
        <p:txBody>
          <a:bodyPr wrap="square" rtlCol="0">
            <a:spAutoFit/>
          </a:bodyPr>
          <a:lstStyle/>
          <a:p>
            <a:pPr marL="285750" indent="-285750" fontAlgn="auto">
              <a:spcBef>
                <a:spcPts val="0"/>
              </a:spcBef>
              <a:spcAft>
                <a:spcPts val="0"/>
              </a:spcAft>
              <a:buFont typeface="Symbol" panose="05050102010706020507" pitchFamily="18" charset="2"/>
              <a:buChar char="Þ"/>
              <a:defRPr/>
            </a:pPr>
            <a:r>
              <a:rPr lang="fr-FR" sz="2000" b="0" dirty="0"/>
              <a:t>Objectifs et </a:t>
            </a:r>
            <a:r>
              <a:rPr lang="fr-FR" sz="2000" b="0" dirty="0" err="1"/>
              <a:t>status</a:t>
            </a:r>
            <a:r>
              <a:rPr lang="fr-FR" sz="2000" b="0" dirty="0"/>
              <a:t>  </a:t>
            </a:r>
          </a:p>
        </p:txBody>
      </p:sp>
      <p:sp>
        <p:nvSpPr>
          <p:cNvPr id="9" name="Rectangle 8">
            <a:extLst>
              <a:ext uri="{FF2B5EF4-FFF2-40B4-BE49-F238E27FC236}">
                <a16:creationId xmlns:a16="http://schemas.microsoft.com/office/drawing/2014/main" id="{C37CF0C1-1E38-4C04-B653-86FFE8B2D43F}"/>
              </a:ext>
            </a:extLst>
          </p:cNvPr>
          <p:cNvSpPr/>
          <p:nvPr/>
        </p:nvSpPr>
        <p:spPr>
          <a:xfrm>
            <a:off x="487330" y="1502688"/>
            <a:ext cx="10849889" cy="4350422"/>
          </a:xfrm>
          <a:prstGeom prst="rect">
            <a:avLst/>
          </a:prstGeom>
        </p:spPr>
        <p:txBody>
          <a:bodyPr wrap="square">
            <a:spAutoFit/>
          </a:bodyPr>
          <a:lstStyle/>
          <a:p>
            <a:pPr marL="342900" indent="-342900" algn="just">
              <a:lnSpc>
                <a:spcPct val="115000"/>
              </a:lnSpc>
              <a:buFont typeface="Wingdings" panose="05000000000000000000" pitchFamily="2" charset="2"/>
              <a:buChar char="Ø"/>
            </a:pPr>
            <a:r>
              <a:rPr lang="fr-FR" sz="2000" dirty="0">
                <a:solidFill>
                  <a:srgbClr val="FF0000"/>
                </a:solidFill>
                <a:latin typeface="Arial" panose="020B0604020202020204" pitchFamily="34" charset="0"/>
                <a:ea typeface="MS Gothic" panose="020B0609070205080204" pitchFamily="49" charset="-128"/>
                <a:cs typeface="Arial" panose="020B0604020202020204" pitchFamily="34" charset="0"/>
              </a:rPr>
              <a:t>Rappel des objectifs :</a:t>
            </a:r>
          </a:p>
          <a:p>
            <a:pPr marL="285750" indent="-285750" algn="just">
              <a:lnSpc>
                <a:spcPct val="115000"/>
              </a:lnSpc>
              <a:buFont typeface="Arial" panose="020B0604020202020204" pitchFamily="34" charset="0"/>
              <a:buChar char="•"/>
            </a:pPr>
            <a:r>
              <a:rPr lang="fr-FR" sz="1800" dirty="0">
                <a:latin typeface="Arial" panose="020B0604020202020204" pitchFamily="34" charset="0"/>
                <a:ea typeface="MS Gothic" panose="020B0609070205080204" pitchFamily="49" charset="-128"/>
                <a:cs typeface="Arial" panose="020B0604020202020204" pitchFamily="34" charset="0"/>
              </a:rPr>
              <a:t>valoriser les développements faits à l’institut en mettant à disposition les outils de transfert technologique adaptés et en menant une veille sur les applications potentielles dans des champs d’applications telles que la biologie, la médecine, l’environnement.</a:t>
            </a:r>
          </a:p>
          <a:p>
            <a:pPr marL="342900" indent="-342900" algn="just">
              <a:lnSpc>
                <a:spcPct val="115000"/>
              </a:lnSpc>
              <a:buFont typeface="Wingdings" panose="05000000000000000000" pitchFamily="2" charset="2"/>
              <a:buChar char="ü"/>
            </a:pPr>
            <a:endParaRPr lang="fr-FR" sz="2400" dirty="0">
              <a:solidFill>
                <a:srgbClr val="FF0000"/>
              </a:solidFill>
            </a:endParaRPr>
          </a:p>
          <a:p>
            <a:pPr marL="342900" indent="-342900">
              <a:buFont typeface="Wingdings" panose="05000000000000000000" pitchFamily="2" charset="2"/>
              <a:buChar char="Ø"/>
            </a:pPr>
            <a:r>
              <a:rPr lang="en-US" sz="2000" dirty="0"/>
              <a:t>Retour </a:t>
            </a:r>
            <a:r>
              <a:rPr lang="en-US" sz="2000" dirty="0" err="1"/>
              <a:t>d’expérience</a:t>
            </a:r>
            <a:r>
              <a:rPr lang="en-US" sz="2000" dirty="0"/>
              <a:t> </a:t>
            </a:r>
            <a:r>
              <a:rPr lang="en-US" sz="2000" dirty="0" err="1"/>
              <a:t>réalisé</a:t>
            </a:r>
            <a:r>
              <a:rPr lang="en-US" sz="2000" dirty="0"/>
              <a:t> </a:t>
            </a:r>
            <a:r>
              <a:rPr lang="en-US" sz="2000" dirty="0" err="1"/>
              <a:t>auprès</a:t>
            </a:r>
            <a:r>
              <a:rPr lang="en-US" sz="2000" dirty="0"/>
              <a:t> des </a:t>
            </a:r>
            <a:r>
              <a:rPr lang="en-US" sz="2000" dirty="0" err="1"/>
              <a:t>pilotes</a:t>
            </a:r>
            <a:r>
              <a:rPr lang="en-US" sz="2000" dirty="0"/>
              <a:t> de start-up :</a:t>
            </a:r>
          </a:p>
          <a:p>
            <a:pPr marL="800100" lvl="1" indent="-342900">
              <a:buFont typeface="Arial" panose="020B0604020202020204" pitchFamily="34" charset="0"/>
              <a:buChar char="•"/>
            </a:pPr>
            <a:r>
              <a:rPr lang="en-US" sz="1800" b="0" dirty="0" err="1"/>
              <a:t>Manque</a:t>
            </a:r>
            <a:r>
              <a:rPr lang="en-US" sz="1800" b="0" dirty="0"/>
              <a:t> </a:t>
            </a:r>
            <a:r>
              <a:rPr lang="en-US" sz="1800" b="0" dirty="0" err="1"/>
              <a:t>d’aide</a:t>
            </a:r>
            <a:r>
              <a:rPr lang="en-US" sz="1800" b="0" dirty="0"/>
              <a:t> </a:t>
            </a:r>
            <a:r>
              <a:rPr lang="en-US" sz="1800" b="0" dirty="0" err="1"/>
              <a:t>ressenti</a:t>
            </a:r>
            <a:r>
              <a:rPr lang="en-US" sz="1800" b="0" dirty="0"/>
              <a:t> à la </a:t>
            </a:r>
            <a:r>
              <a:rPr lang="en-US" sz="1800" b="0" dirty="0" err="1"/>
              <a:t>création</a:t>
            </a:r>
            <a:r>
              <a:rPr lang="en-US" sz="1800" b="0" dirty="0"/>
              <a:t> des startup … </a:t>
            </a:r>
          </a:p>
          <a:p>
            <a:pPr marL="800100" lvl="1" indent="-342900">
              <a:buFont typeface="Arial" panose="020B0604020202020204" pitchFamily="34" charset="0"/>
              <a:buChar char="•"/>
            </a:pPr>
            <a:endParaRPr lang="en-US" sz="1800" b="0" dirty="0"/>
          </a:p>
          <a:p>
            <a:pPr marL="342900" indent="-342900">
              <a:buFont typeface="Arial" panose="020B0604020202020204" pitchFamily="34" charset="0"/>
              <a:buChar char="•"/>
            </a:pPr>
            <a:endParaRPr lang="en-US" sz="2400" b="0" dirty="0"/>
          </a:p>
          <a:p>
            <a:pPr marL="342900" indent="-342900">
              <a:buFont typeface="Wingdings" panose="05000000000000000000" pitchFamily="2" charset="2"/>
              <a:buChar char="Ø"/>
            </a:pPr>
            <a:r>
              <a:rPr lang="en-US" sz="2000" b="0" dirty="0" err="1"/>
              <a:t>En</a:t>
            </a:r>
            <a:r>
              <a:rPr lang="en-US" sz="2000" b="0" dirty="0"/>
              <a:t> </a:t>
            </a:r>
            <a:r>
              <a:rPr lang="en-US" sz="2000" b="0" dirty="0" err="1"/>
              <a:t>attente</a:t>
            </a:r>
            <a:r>
              <a:rPr lang="en-US" sz="2000" b="0" dirty="0"/>
              <a:t> de propositions d’un plan </a:t>
            </a:r>
            <a:r>
              <a:rPr lang="en-US" sz="2000" b="0" dirty="0" err="1"/>
              <a:t>d’actions</a:t>
            </a:r>
            <a:r>
              <a:rPr lang="en-US" sz="2000" b="0" dirty="0"/>
              <a:t> pour </a:t>
            </a:r>
            <a:r>
              <a:rPr lang="en-US" sz="2000" b="0" dirty="0" err="1"/>
              <a:t>améliorer</a:t>
            </a:r>
            <a:r>
              <a:rPr lang="en-US" sz="2000" b="0" dirty="0"/>
              <a:t> la situation…</a:t>
            </a:r>
          </a:p>
          <a:p>
            <a:pPr lvl="1"/>
            <a:endParaRPr lang="en-US" sz="2400" b="0" dirty="0"/>
          </a:p>
          <a:p>
            <a:pPr marL="800100" lvl="1" indent="-342900">
              <a:buFont typeface="Arial" panose="020B0604020202020204" pitchFamily="34" charset="0"/>
              <a:buChar char="•"/>
            </a:pPr>
            <a:endParaRPr lang="fr-FR" sz="3600" b="0" dirty="0">
              <a:solidFill>
                <a:srgbClr val="00B0F0"/>
              </a:solidFill>
            </a:endParaRPr>
          </a:p>
        </p:txBody>
      </p:sp>
    </p:spTree>
    <p:extLst>
      <p:ext uri="{BB962C8B-B14F-4D97-AF65-F5344CB8AC3E}">
        <p14:creationId xmlns:p14="http://schemas.microsoft.com/office/powerpoint/2010/main" val="3359181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pPr>
                <a:defRPr/>
              </a:pPr>
              <a:t>22</a:t>
            </a:fld>
            <a:endParaRPr lang="en-US" dirty="0"/>
          </a:p>
        </p:txBody>
      </p:sp>
      <p:sp>
        <p:nvSpPr>
          <p:cNvPr id="4" name="ZoneTexte 3"/>
          <p:cNvSpPr txBox="1"/>
          <p:nvPr/>
        </p:nvSpPr>
        <p:spPr>
          <a:xfrm>
            <a:off x="1814585" y="1448251"/>
            <a:ext cx="7393833" cy="1631216"/>
          </a:xfrm>
          <a:prstGeom prst="rect">
            <a:avLst/>
          </a:prstGeom>
          <a:noFill/>
        </p:spPr>
        <p:txBody>
          <a:bodyPr wrap="square" rtlCol="0">
            <a:spAutoFit/>
          </a:bodyPr>
          <a:lstStyle/>
          <a:p>
            <a:pPr algn="ctr"/>
            <a:r>
              <a:rPr lang="fr-FR" sz="3600" dirty="0"/>
              <a:t>WP5.1: </a:t>
            </a:r>
            <a:r>
              <a:rPr lang="fr-FR" sz="3600" dirty="0">
                <a:solidFill>
                  <a:srgbClr val="002060"/>
                </a:solidFill>
              </a:rPr>
              <a:t>Communication</a:t>
            </a:r>
          </a:p>
          <a:p>
            <a:pPr algn="ctr"/>
            <a:r>
              <a:rPr lang="fr-FR" sz="2400" dirty="0">
                <a:solidFill>
                  <a:srgbClr val="FF0000"/>
                </a:solidFill>
              </a:rPr>
              <a:t>Pilote: Laurent </a:t>
            </a:r>
            <a:r>
              <a:rPr lang="fr-FR" sz="2400" dirty="0" err="1">
                <a:solidFill>
                  <a:srgbClr val="FF0000"/>
                </a:solidFill>
              </a:rPr>
              <a:t>Leterrier</a:t>
            </a:r>
            <a:r>
              <a:rPr lang="fr-FR" sz="2400" dirty="0">
                <a:solidFill>
                  <a:srgbClr val="FF0000"/>
                </a:solidFill>
              </a:rPr>
              <a:t>(LPC Caen) </a:t>
            </a:r>
            <a:r>
              <a:rPr lang="fr-FR" sz="2400" dirty="0"/>
              <a:t> </a:t>
            </a:r>
          </a:p>
          <a:p>
            <a:endParaRPr lang="fr-FR" sz="3600" dirty="0"/>
          </a:p>
        </p:txBody>
      </p:sp>
      <p:sp>
        <p:nvSpPr>
          <p:cNvPr id="5" name="Rectangle 4">
            <a:extLst>
              <a:ext uri="{FF2B5EF4-FFF2-40B4-BE49-F238E27FC236}">
                <a16:creationId xmlns:a16="http://schemas.microsoft.com/office/drawing/2014/main" id="{EA8E9C79-EC46-44D5-B17A-0F261848CFD8}"/>
              </a:ext>
            </a:extLst>
          </p:cNvPr>
          <p:cNvSpPr/>
          <p:nvPr/>
        </p:nvSpPr>
        <p:spPr>
          <a:xfrm>
            <a:off x="2431782" y="3429000"/>
            <a:ext cx="6159438" cy="2400657"/>
          </a:xfrm>
          <a:prstGeom prst="rect">
            <a:avLst/>
          </a:prstGeom>
        </p:spPr>
        <p:txBody>
          <a:bodyPr wrap="square">
            <a:spAutoFit/>
          </a:bodyPr>
          <a:lstStyle/>
          <a:p>
            <a:pPr lvl="1" algn="ctr"/>
            <a:r>
              <a:rPr lang="fr-FR" sz="2400" b="0" u="sng" kern="0" dirty="0"/>
              <a:t>7 contributeurs </a:t>
            </a:r>
          </a:p>
          <a:p>
            <a:pPr lvl="1" algn="ctr"/>
            <a:endParaRPr lang="fr-FR" sz="1800" b="0" kern="0" dirty="0"/>
          </a:p>
          <a:p>
            <a:pPr>
              <a:buFont typeface="Wingdings" panose="05000000000000000000" pitchFamily="2" charset="2"/>
              <a:buChar char="ü"/>
            </a:pPr>
            <a:r>
              <a:rPr lang="fr-FR" sz="1800" b="0" kern="0" dirty="0"/>
              <a:t>APC 		: D.PRELE, S.BLIN</a:t>
            </a:r>
          </a:p>
          <a:p>
            <a:pPr>
              <a:buFont typeface="Wingdings" panose="05000000000000000000" pitchFamily="2" charset="2"/>
              <a:buChar char="ü"/>
            </a:pPr>
            <a:r>
              <a:rPr lang="fr-FR" sz="1800" b="0" kern="0" dirty="0"/>
              <a:t>CPPM	 	: P.PANGAUD </a:t>
            </a:r>
          </a:p>
          <a:p>
            <a:pPr>
              <a:buFont typeface="Wingdings" panose="05000000000000000000" pitchFamily="2" charset="2"/>
              <a:buChar char="ü"/>
            </a:pPr>
            <a:r>
              <a:rPr lang="fr-FR" sz="1800" b="0" kern="0" dirty="0"/>
              <a:t>IP2I		: E.BECHETOILLE</a:t>
            </a:r>
          </a:p>
          <a:p>
            <a:pPr>
              <a:buFont typeface="Wingdings" panose="05000000000000000000" pitchFamily="2" charset="2"/>
              <a:buChar char="ü"/>
            </a:pPr>
            <a:r>
              <a:rPr lang="fr-FR" sz="1800" b="0" kern="0" dirty="0" err="1"/>
              <a:t>IJCLab</a:t>
            </a:r>
            <a:r>
              <a:rPr lang="fr-FR" sz="1800" b="0" kern="0" dirty="0"/>
              <a:t> 	: P.VALLERAND</a:t>
            </a:r>
          </a:p>
          <a:p>
            <a:pPr>
              <a:buFont typeface="Wingdings" panose="05000000000000000000" pitchFamily="2" charset="2"/>
              <a:buChar char="ü"/>
            </a:pPr>
            <a:r>
              <a:rPr lang="fr-FR" sz="1800" b="0" kern="0" dirty="0"/>
              <a:t>LPCC		: J.KERMORVANT</a:t>
            </a:r>
          </a:p>
          <a:p>
            <a:endParaRPr lang="fr-FR" sz="1800" b="0" kern="0" dirty="0"/>
          </a:p>
        </p:txBody>
      </p:sp>
    </p:spTree>
    <p:extLst>
      <p:ext uri="{BB962C8B-B14F-4D97-AF65-F5344CB8AC3E}">
        <p14:creationId xmlns:p14="http://schemas.microsoft.com/office/powerpoint/2010/main" val="1261498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AFDB7E2-7FA4-45BF-BF71-81984C07E8D0}"/>
              </a:ext>
            </a:extLst>
          </p:cNvPr>
          <p:cNvSpPr>
            <a:spLocks noGrp="1"/>
          </p:cNvSpPr>
          <p:nvPr>
            <p:ph type="sldNum" sz="quarter" idx="4"/>
          </p:nvPr>
        </p:nvSpPr>
        <p:spPr/>
        <p:txBody>
          <a:bodyPr/>
          <a:lstStyle/>
          <a:p>
            <a:pPr>
              <a:defRPr/>
            </a:pPr>
            <a:fld id="{8ECBF993-0C26-42CE-B6CC-A847CA7D06C3}" type="slidenum">
              <a:rPr lang="en-US" smtClean="0"/>
              <a:pPr>
                <a:defRPr/>
              </a:pPr>
              <a:t>23</a:t>
            </a:fld>
            <a:endParaRPr lang="en-US" dirty="0"/>
          </a:p>
        </p:txBody>
      </p:sp>
      <p:sp>
        <p:nvSpPr>
          <p:cNvPr id="182" name="ZoneTexte 181">
            <a:extLst>
              <a:ext uri="{FF2B5EF4-FFF2-40B4-BE49-F238E27FC236}">
                <a16:creationId xmlns:a16="http://schemas.microsoft.com/office/drawing/2014/main" id="{877C205C-CADD-4BE2-A7DB-E44C1621B2B9}"/>
              </a:ext>
            </a:extLst>
          </p:cNvPr>
          <p:cNvSpPr txBox="1"/>
          <p:nvPr/>
        </p:nvSpPr>
        <p:spPr>
          <a:xfrm>
            <a:off x="803968" y="1112773"/>
            <a:ext cx="10378131" cy="5170646"/>
          </a:xfrm>
          <a:prstGeom prst="rect">
            <a:avLst/>
          </a:prstGeom>
          <a:noFill/>
        </p:spPr>
        <p:txBody>
          <a:bodyPr wrap="square" rtlCol="0">
            <a:spAutoFit/>
          </a:bodyPr>
          <a:lstStyle/>
          <a:p>
            <a:pPr marL="46990">
              <a:spcAft>
                <a:spcPts val="0"/>
              </a:spcAft>
            </a:pPr>
            <a:r>
              <a:rPr lang="fr-FR" sz="2000" dirty="0">
                <a:latin typeface="Arial" panose="020B0604020202020204" pitchFamily="34" charset="0"/>
                <a:ea typeface="MS Gothic" panose="020B0609070205080204" pitchFamily="49" charset="-128"/>
                <a:cs typeface="Arial" panose="020B0604020202020204" pitchFamily="34" charset="0"/>
              </a:rPr>
              <a:t>Objectifs : </a:t>
            </a:r>
          </a:p>
          <a:p>
            <a:pPr marL="46990">
              <a:spcAft>
                <a:spcPts val="0"/>
              </a:spcAft>
            </a:pPr>
            <a:r>
              <a:rPr lang="fr-FR" sz="1800" dirty="0">
                <a:latin typeface="Arial" panose="020B0604020202020204" pitchFamily="34" charset="0"/>
                <a:ea typeface="MS Gothic" panose="020B0609070205080204" pitchFamily="49" charset="-128"/>
                <a:cs typeface="Arial" panose="020B0604020202020204" pitchFamily="34" charset="0"/>
              </a:rPr>
              <a:t>	</a:t>
            </a:r>
            <a:r>
              <a:rPr lang="fr-FR" sz="1800" b="0" dirty="0">
                <a:latin typeface="Arial" panose="020B0604020202020204" pitchFamily="34" charset="0"/>
                <a:ea typeface="MS Gothic" panose="020B0609070205080204" pitchFamily="49" charset="-128"/>
                <a:cs typeface="Arial" panose="020B0604020202020204" pitchFamily="34" charset="0"/>
              </a:rPr>
              <a:t>- Mettre en place de meilleurs moyens de communication entre les équipes </a:t>
            </a:r>
          </a:p>
          <a:p>
            <a:pPr marL="46990">
              <a:spcAft>
                <a:spcPts val="0"/>
              </a:spcAft>
            </a:pPr>
            <a:r>
              <a:rPr lang="fr-FR" sz="1800" b="0" dirty="0">
                <a:latin typeface="Arial" panose="020B0604020202020204" pitchFamily="34" charset="0"/>
                <a:ea typeface="MS Gothic" panose="020B0609070205080204" pitchFamily="49" charset="-128"/>
                <a:cs typeface="Arial" panose="020B0604020202020204" pitchFamily="34" charset="0"/>
              </a:rPr>
              <a:t>	- Développer les échanges favorisant le transfert de savoir-faire et le partage de blocs 	</a:t>
            </a:r>
          </a:p>
          <a:p>
            <a:pPr marL="46990">
              <a:spcAft>
                <a:spcPts val="0"/>
              </a:spcAft>
            </a:pPr>
            <a:r>
              <a:rPr lang="fr-FR" sz="1800" b="0" dirty="0">
                <a:latin typeface="Arial" panose="020B0604020202020204" pitchFamily="34" charset="0"/>
                <a:ea typeface="MS Gothic" panose="020B0609070205080204" pitchFamily="49" charset="-128"/>
                <a:cs typeface="Arial" panose="020B0604020202020204" pitchFamily="34" charset="0"/>
              </a:rPr>
              <a:t>	- Donner de la visibilité à la MI2I</a:t>
            </a:r>
          </a:p>
          <a:p>
            <a:pPr marL="46990">
              <a:spcAft>
                <a:spcPts val="0"/>
              </a:spcAft>
            </a:pPr>
            <a:endParaRPr lang="fr-FR" sz="2000" b="0" dirty="0">
              <a:latin typeface="Arial" panose="020B0604020202020204" pitchFamily="34" charset="0"/>
              <a:ea typeface="MS Gothic" panose="020B0609070205080204" pitchFamily="49" charset="-128"/>
              <a:cs typeface="Arial" panose="020B0604020202020204" pitchFamily="34" charset="0"/>
            </a:endParaRPr>
          </a:p>
          <a:p>
            <a:pPr marL="46990">
              <a:spcAft>
                <a:spcPts val="0"/>
              </a:spcAft>
            </a:pPr>
            <a:r>
              <a:rPr lang="fr-FR" sz="2000" dirty="0">
                <a:latin typeface="Arial" panose="020B0604020202020204" pitchFamily="34" charset="0"/>
                <a:ea typeface="MS Gothic" panose="020B0609070205080204" pitchFamily="49" charset="-128"/>
                <a:cs typeface="Arial" panose="020B0604020202020204" pitchFamily="34" charset="0"/>
              </a:rPr>
              <a:t>Le groupe :</a:t>
            </a:r>
          </a:p>
          <a:p>
            <a:pPr marL="46990">
              <a:spcAft>
                <a:spcPts val="0"/>
              </a:spcAft>
            </a:pPr>
            <a:endParaRPr lang="fr-FR" sz="2000" dirty="0">
              <a:latin typeface="Arial" panose="020B0604020202020204" pitchFamily="34" charset="0"/>
              <a:ea typeface="MS Gothic" panose="020B0609070205080204" pitchFamily="49" charset="-128"/>
              <a:cs typeface="Arial" panose="020B0604020202020204" pitchFamily="34" charset="0"/>
            </a:endParaRPr>
          </a:p>
          <a:p>
            <a:pPr marL="46990">
              <a:spcAft>
                <a:spcPts val="0"/>
              </a:spcAft>
            </a:pPr>
            <a:endParaRPr lang="fr-FR" sz="2000" dirty="0">
              <a:latin typeface="Arial" panose="020B0604020202020204" pitchFamily="34" charset="0"/>
              <a:ea typeface="MS Gothic" panose="020B0609070205080204" pitchFamily="49" charset="-128"/>
              <a:cs typeface="Arial" panose="020B0604020202020204" pitchFamily="34" charset="0"/>
            </a:endParaRPr>
          </a:p>
          <a:p>
            <a:pPr marL="46990">
              <a:spcAft>
                <a:spcPts val="0"/>
              </a:spcAft>
            </a:pPr>
            <a:endParaRPr lang="fr-FR" sz="2000" dirty="0">
              <a:latin typeface="Arial" panose="020B0604020202020204" pitchFamily="34" charset="0"/>
              <a:ea typeface="MS Gothic" panose="020B0609070205080204" pitchFamily="49" charset="-128"/>
              <a:cs typeface="Arial" panose="020B0604020202020204" pitchFamily="34" charset="0"/>
            </a:endParaRPr>
          </a:p>
          <a:p>
            <a:pPr marL="46990">
              <a:spcAft>
                <a:spcPts val="0"/>
              </a:spcAft>
            </a:pPr>
            <a:endParaRPr lang="fr-FR" sz="2000" dirty="0">
              <a:latin typeface="Arial" panose="020B0604020202020204" pitchFamily="34" charset="0"/>
              <a:ea typeface="MS Gothic" panose="020B0609070205080204" pitchFamily="49" charset="-128"/>
              <a:cs typeface="Arial" panose="020B0604020202020204" pitchFamily="34" charset="0"/>
            </a:endParaRPr>
          </a:p>
          <a:p>
            <a:pPr marL="46990">
              <a:spcAft>
                <a:spcPts val="0"/>
              </a:spcAft>
            </a:pPr>
            <a:endParaRPr lang="fr-FR" sz="2000" dirty="0">
              <a:latin typeface="Arial" panose="020B0604020202020204" pitchFamily="34" charset="0"/>
              <a:ea typeface="MS Gothic" panose="020B0609070205080204" pitchFamily="49" charset="-128"/>
              <a:cs typeface="Arial" panose="020B0604020202020204" pitchFamily="34" charset="0"/>
            </a:endParaRPr>
          </a:p>
          <a:p>
            <a:pPr marL="46990">
              <a:spcAft>
                <a:spcPts val="0"/>
              </a:spcAft>
            </a:pPr>
            <a:endParaRPr lang="fr-FR" sz="2000" dirty="0">
              <a:latin typeface="Arial" panose="020B0604020202020204" pitchFamily="34" charset="0"/>
              <a:ea typeface="MS Gothic" panose="020B0609070205080204" pitchFamily="49" charset="-128"/>
              <a:cs typeface="Arial" panose="020B0604020202020204" pitchFamily="34" charset="0"/>
            </a:endParaRPr>
          </a:p>
          <a:p>
            <a:pPr marL="46990">
              <a:spcAft>
                <a:spcPts val="0"/>
              </a:spcAft>
            </a:pPr>
            <a:endParaRPr lang="fr-FR" sz="2000" dirty="0">
              <a:latin typeface="Arial" panose="020B0604020202020204" pitchFamily="34" charset="0"/>
              <a:ea typeface="MS Gothic" panose="020B0609070205080204" pitchFamily="49" charset="-128"/>
              <a:cs typeface="Arial" panose="020B0604020202020204" pitchFamily="34" charset="0"/>
            </a:endParaRPr>
          </a:p>
          <a:p>
            <a:pPr marL="46990">
              <a:spcAft>
                <a:spcPts val="0"/>
              </a:spcAft>
            </a:pPr>
            <a:endParaRPr lang="fr-FR" sz="2000" dirty="0">
              <a:latin typeface="Arial" panose="020B0604020202020204" pitchFamily="34" charset="0"/>
              <a:ea typeface="MS Gothic" panose="020B0609070205080204" pitchFamily="49" charset="-128"/>
              <a:cs typeface="Arial" panose="020B0604020202020204" pitchFamily="34" charset="0"/>
            </a:endParaRPr>
          </a:p>
          <a:p>
            <a:pPr marL="46990" lvl="0">
              <a:spcAft>
                <a:spcPts val="0"/>
              </a:spcAft>
            </a:pPr>
            <a:r>
              <a:rPr lang="fr-FR" sz="2000" dirty="0">
                <a:latin typeface="Arial" panose="020B0604020202020204" pitchFamily="34" charset="0"/>
                <a:ea typeface="MS Gothic" panose="020B0609070205080204" pitchFamily="49" charset="-128"/>
                <a:cs typeface="Arial" panose="020B0604020202020204" pitchFamily="34" charset="0"/>
              </a:rPr>
              <a:t>Comment : </a:t>
            </a:r>
          </a:p>
          <a:p>
            <a:pPr marL="46990" lvl="0">
              <a:spcAft>
                <a:spcPts val="0"/>
              </a:spcAft>
            </a:pPr>
            <a:r>
              <a:rPr lang="fr-FR" sz="1800" dirty="0">
                <a:latin typeface="Arial" panose="020B0604020202020204" pitchFamily="34" charset="0"/>
                <a:ea typeface="MS Gothic" panose="020B0609070205080204" pitchFamily="49" charset="-128"/>
                <a:cs typeface="Arial" panose="020B0604020202020204" pitchFamily="34" charset="0"/>
              </a:rPr>
              <a:t>	</a:t>
            </a:r>
            <a:r>
              <a:rPr lang="fr-FR" sz="1800" b="0" dirty="0">
                <a:latin typeface="Arial" panose="020B0604020202020204" pitchFamily="34" charset="0"/>
                <a:ea typeface="MS Gothic" panose="020B0609070205080204" pitchFamily="49" charset="-128"/>
                <a:cs typeface="Arial" panose="020B0604020202020204" pitchFamily="34" charset="0"/>
              </a:rPr>
              <a:t>- Etablir une stratégie / un plan de communication sur la période 2022 / 2023</a:t>
            </a:r>
          </a:p>
          <a:p>
            <a:pPr marL="46990" lvl="0">
              <a:spcAft>
                <a:spcPts val="0"/>
              </a:spcAft>
            </a:pPr>
            <a:r>
              <a:rPr lang="fr-FR" sz="1800" b="0" dirty="0">
                <a:latin typeface="Arial" panose="020B0604020202020204" pitchFamily="34" charset="0"/>
                <a:ea typeface="MS Gothic" panose="020B0609070205080204" pitchFamily="49" charset="-128"/>
                <a:cs typeface="Arial" panose="020B0604020202020204" pitchFamily="34" charset="0"/>
              </a:rPr>
              <a:t>	- Mettre en place ces actions de communication en fonction du budget disponible </a:t>
            </a:r>
          </a:p>
        </p:txBody>
      </p:sp>
      <p:sp>
        <p:nvSpPr>
          <p:cNvPr id="183" name="ZoneTexte 182">
            <a:extLst>
              <a:ext uri="{FF2B5EF4-FFF2-40B4-BE49-F238E27FC236}">
                <a16:creationId xmlns:a16="http://schemas.microsoft.com/office/drawing/2014/main" id="{2BDF300A-C7AF-44A9-A7A7-BEF06E5FE08B}"/>
              </a:ext>
            </a:extLst>
          </p:cNvPr>
          <p:cNvSpPr txBox="1"/>
          <p:nvPr/>
        </p:nvSpPr>
        <p:spPr>
          <a:xfrm>
            <a:off x="2277595" y="-6578"/>
            <a:ext cx="6716564" cy="523220"/>
          </a:xfrm>
          <a:prstGeom prst="rect">
            <a:avLst/>
          </a:prstGeom>
          <a:noFill/>
        </p:spPr>
        <p:txBody>
          <a:bodyPr wrap="square" rtlCol="0">
            <a:spAutoFit/>
          </a:bodyPr>
          <a:lstStyle/>
          <a:p>
            <a:r>
              <a:rPr lang="fr-FR" sz="2800" b="0" dirty="0">
                <a:solidFill>
                  <a:srgbClr val="0070C0"/>
                </a:solidFill>
                <a:latin typeface="Times New Roman" pitchFamily="18" charset="0"/>
              </a:rPr>
              <a:t>WP5.1 : Communication au sein de la MI2I</a:t>
            </a:r>
          </a:p>
        </p:txBody>
      </p:sp>
      <p:pic>
        <p:nvPicPr>
          <p:cNvPr id="4" name="Image 3"/>
          <p:cNvPicPr>
            <a:picLocks noChangeAspect="1"/>
          </p:cNvPicPr>
          <p:nvPr/>
        </p:nvPicPr>
        <p:blipFill rotWithShape="1">
          <a:blip r:embed="rId3"/>
          <a:srcRect l="12107" t="27484" r="20148" b="33692"/>
          <a:stretch/>
        </p:blipFill>
        <p:spPr>
          <a:xfrm>
            <a:off x="3173505" y="2612154"/>
            <a:ext cx="6194612" cy="2662517"/>
          </a:xfrm>
          <a:prstGeom prst="rect">
            <a:avLst/>
          </a:prstGeom>
        </p:spPr>
      </p:pic>
    </p:spTree>
    <p:extLst>
      <p:ext uri="{BB962C8B-B14F-4D97-AF65-F5344CB8AC3E}">
        <p14:creationId xmlns:p14="http://schemas.microsoft.com/office/powerpoint/2010/main" val="1895188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AFDB7E2-7FA4-45BF-BF71-81984C07E8D0}"/>
              </a:ext>
            </a:extLst>
          </p:cNvPr>
          <p:cNvSpPr>
            <a:spLocks noGrp="1"/>
          </p:cNvSpPr>
          <p:nvPr>
            <p:ph type="sldNum" sz="quarter" idx="4"/>
          </p:nvPr>
        </p:nvSpPr>
        <p:spPr/>
        <p:txBody>
          <a:bodyPr/>
          <a:lstStyle/>
          <a:p>
            <a:pPr>
              <a:defRPr/>
            </a:pPr>
            <a:fld id="{8ECBF993-0C26-42CE-B6CC-A847CA7D06C3}" type="slidenum">
              <a:rPr lang="en-US" smtClean="0"/>
              <a:pPr>
                <a:defRPr/>
              </a:pPr>
              <a:t>24</a:t>
            </a:fld>
            <a:endParaRPr lang="en-US" dirty="0"/>
          </a:p>
        </p:txBody>
      </p:sp>
      <p:sp>
        <p:nvSpPr>
          <p:cNvPr id="182" name="ZoneTexte 181">
            <a:extLst>
              <a:ext uri="{FF2B5EF4-FFF2-40B4-BE49-F238E27FC236}">
                <a16:creationId xmlns:a16="http://schemas.microsoft.com/office/drawing/2014/main" id="{877C205C-CADD-4BE2-A7DB-E44C1621B2B9}"/>
              </a:ext>
            </a:extLst>
          </p:cNvPr>
          <p:cNvSpPr txBox="1"/>
          <p:nvPr/>
        </p:nvSpPr>
        <p:spPr>
          <a:xfrm>
            <a:off x="803968" y="1041053"/>
            <a:ext cx="11011514" cy="5109091"/>
          </a:xfrm>
          <a:prstGeom prst="rect">
            <a:avLst/>
          </a:prstGeom>
          <a:noFill/>
        </p:spPr>
        <p:txBody>
          <a:bodyPr wrap="square" rtlCol="0">
            <a:spAutoFit/>
          </a:bodyPr>
          <a:lstStyle/>
          <a:p>
            <a:pPr marL="46990">
              <a:spcAft>
                <a:spcPts val="0"/>
              </a:spcAft>
            </a:pPr>
            <a:r>
              <a:rPr lang="fr-FR" sz="2000" dirty="0">
                <a:latin typeface="Arial" panose="020B0604020202020204" pitchFamily="34" charset="0"/>
                <a:ea typeface="MS Gothic" panose="020B0609070205080204" pitchFamily="49" charset="-128"/>
                <a:cs typeface="Arial" panose="020B0604020202020204" pitchFamily="34" charset="0"/>
              </a:rPr>
              <a:t>Etat d’avancement :</a:t>
            </a:r>
          </a:p>
          <a:p>
            <a:pPr marL="46990">
              <a:spcAft>
                <a:spcPts val="0"/>
              </a:spcAft>
            </a:pPr>
            <a:r>
              <a:rPr lang="fr-FR" sz="1800" b="0" dirty="0">
                <a:latin typeface="Arial" panose="020B0604020202020204" pitchFamily="34" charset="0"/>
                <a:ea typeface="MS Gothic" panose="020B0609070205080204" pitchFamily="49" charset="-128"/>
                <a:cs typeface="Arial" panose="020B0604020202020204" pitchFamily="34" charset="0"/>
              </a:rPr>
              <a:t>	- La stratégie et le plan de communication sont en court de rédaction (échéance fin 2022)	</a:t>
            </a:r>
            <a:r>
              <a:rPr lang="fr-FR" sz="1800" dirty="0">
                <a:solidFill>
                  <a:srgbClr val="FFC00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p>
          <a:p>
            <a:pPr marL="46990">
              <a:spcAft>
                <a:spcPts val="0"/>
              </a:spcAft>
            </a:pPr>
            <a:r>
              <a:rPr lang="fr-FR" sz="1800" b="0" dirty="0">
                <a:latin typeface="Arial" panose="020B0604020202020204" pitchFamily="34" charset="0"/>
                <a:ea typeface="MS Gothic" panose="020B0609070205080204" pitchFamily="49" charset="-128"/>
                <a:cs typeface="Arial" panose="020B0604020202020204" pitchFamily="34" charset="0"/>
              </a:rPr>
              <a:t>	- De nombreuses actions ont été identifiées</a:t>
            </a:r>
          </a:p>
          <a:p>
            <a:pPr marL="46990">
              <a:spcAft>
                <a:spcPts val="0"/>
              </a:spcAft>
            </a:pPr>
            <a:endParaRPr lang="fr-FR" sz="1800" b="0" dirty="0">
              <a:latin typeface="Arial" panose="020B0604020202020204" pitchFamily="34" charset="0"/>
              <a:ea typeface="MS Gothic" panose="020B0609070205080204" pitchFamily="49" charset="-128"/>
              <a:cs typeface="Arial" panose="020B0604020202020204" pitchFamily="34" charset="0"/>
            </a:endParaRPr>
          </a:p>
          <a:p>
            <a:pPr marL="46990">
              <a:spcAft>
                <a:spcPts val="0"/>
              </a:spcAft>
            </a:pPr>
            <a:endParaRPr lang="fr-FR" sz="1800" b="0" dirty="0">
              <a:latin typeface="Arial" panose="020B0604020202020204" pitchFamily="34" charset="0"/>
              <a:ea typeface="MS Gothic" panose="020B0609070205080204" pitchFamily="49" charset="-128"/>
              <a:cs typeface="Arial" panose="020B0604020202020204" pitchFamily="34" charset="0"/>
            </a:endParaRPr>
          </a:p>
          <a:p>
            <a:pPr marL="46990">
              <a:spcAft>
                <a:spcPts val="0"/>
              </a:spcAft>
            </a:pPr>
            <a:r>
              <a:rPr lang="fr-FR" sz="1800" b="0" dirty="0">
                <a:latin typeface="Arial" panose="020B0604020202020204" pitchFamily="34" charset="0"/>
                <a:ea typeface="MS Gothic" panose="020B0609070205080204" pitchFamily="49" charset="-128"/>
                <a:cs typeface="Arial" panose="020B0604020202020204" pitchFamily="34" charset="0"/>
              </a:rPr>
              <a:t>	- Quelques actions prioritaires :</a:t>
            </a:r>
          </a:p>
          <a:p>
            <a:pPr marL="46990">
              <a:spcAft>
                <a:spcPts val="0"/>
              </a:spcAft>
            </a:pPr>
            <a:r>
              <a:rPr lang="fr-FR" sz="1800" b="0" dirty="0">
                <a:latin typeface="Arial" panose="020B0604020202020204" pitchFamily="34" charset="0"/>
                <a:ea typeface="MS Gothic" panose="020B0609070205080204" pitchFamily="49" charset="-128"/>
                <a:cs typeface="Arial" panose="020B0604020202020204" pitchFamily="34" charset="0"/>
              </a:rPr>
              <a:t>		- Présentation de la MI2I et des nouveaux entrants diffusée dans la lettre IN2P3 </a:t>
            </a:r>
            <a:r>
              <a:rPr lang="fr-FR" sz="1800" dirty="0">
                <a:solidFill>
                  <a:srgbClr val="00B05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endParaRPr lang="fr-FR" sz="1800" dirty="0">
              <a:solidFill>
                <a:srgbClr val="00B050"/>
              </a:solidFill>
              <a:latin typeface="Arial" panose="020B0604020202020204" pitchFamily="34" charset="0"/>
              <a:ea typeface="MS Gothic" panose="020B0609070205080204" pitchFamily="49" charset="-128"/>
              <a:cs typeface="Arial" panose="020B0604020202020204" pitchFamily="34" charset="0"/>
            </a:endParaRPr>
          </a:p>
          <a:p>
            <a:pPr marL="46990">
              <a:spcAft>
                <a:spcPts val="0"/>
              </a:spcAft>
            </a:pPr>
            <a:r>
              <a:rPr lang="fr-FR" sz="1800" b="0" dirty="0">
                <a:latin typeface="Arial" panose="020B0604020202020204" pitchFamily="34" charset="0"/>
                <a:ea typeface="MS Gothic" panose="020B0609070205080204" pitchFamily="49" charset="-128"/>
                <a:cs typeface="Arial" panose="020B0604020202020204" pitchFamily="34" charset="0"/>
              </a:rPr>
              <a:t>		- Création d’un logo MI2I représentant la microélectronique et le côté collaboratif </a:t>
            </a:r>
            <a:r>
              <a:rPr lang="fr-FR" sz="1800" dirty="0">
                <a:solidFill>
                  <a:srgbClr val="FFC00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endParaRPr lang="fr-FR" sz="1800" dirty="0">
              <a:solidFill>
                <a:srgbClr val="FFC000"/>
              </a:solidFill>
              <a:latin typeface="Arial" panose="020B0604020202020204" pitchFamily="34" charset="0"/>
              <a:ea typeface="MS Gothic" panose="020B0609070205080204" pitchFamily="49" charset="-128"/>
              <a:cs typeface="Arial" panose="020B0604020202020204" pitchFamily="34" charset="0"/>
            </a:endParaRPr>
          </a:p>
          <a:p>
            <a:pPr marL="2618740" lvl="5" indent="-285750">
              <a:buFont typeface="Wingdings" panose="05000000000000000000" pitchFamily="2" charset="2"/>
              <a:buChar char="Ø"/>
            </a:pPr>
            <a:r>
              <a:rPr lang="fr-FR" sz="1600" b="0" dirty="0">
                <a:latin typeface="Arial" panose="020B0604020202020204" pitchFamily="34" charset="0"/>
                <a:ea typeface="MS Gothic" panose="020B0609070205080204" pitchFamily="49" charset="-128"/>
                <a:cs typeface="Arial" panose="020B0604020202020204" pitchFamily="34" charset="0"/>
              </a:rPr>
              <a:t>Travail avec un professionnel graphiste, nombreux échanges</a:t>
            </a:r>
          </a:p>
          <a:p>
            <a:pPr marL="2618740" lvl="5" indent="-285750">
              <a:buFont typeface="Wingdings" panose="05000000000000000000" pitchFamily="2" charset="2"/>
              <a:buChar char="Ø"/>
            </a:pPr>
            <a:r>
              <a:rPr lang="fr-FR" sz="1600" b="0" dirty="0">
                <a:latin typeface="Arial" panose="020B0604020202020204" pitchFamily="34" charset="0"/>
                <a:ea typeface="MS Gothic" panose="020B0609070205080204" pitchFamily="49" charset="-128"/>
                <a:cs typeface="Arial" panose="020B0604020202020204" pitchFamily="34" charset="0"/>
              </a:rPr>
              <a:t>Budget de 3,5 k€</a:t>
            </a:r>
          </a:p>
          <a:p>
            <a:pPr marL="2618740" lvl="5" indent="-285750">
              <a:buFont typeface="Wingdings" panose="05000000000000000000" pitchFamily="2" charset="2"/>
              <a:buChar char="Ø"/>
            </a:pPr>
            <a:r>
              <a:rPr lang="fr-FR" sz="1600" b="0" dirty="0">
                <a:latin typeface="Arial" panose="020B0604020202020204" pitchFamily="34" charset="0"/>
                <a:ea typeface="MS Gothic" panose="020B0609070205080204" pitchFamily="49" charset="-128"/>
                <a:cs typeface="Arial" panose="020B0604020202020204" pitchFamily="34" charset="0"/>
              </a:rPr>
              <a:t>Echéance : septembre 2022</a:t>
            </a:r>
          </a:p>
          <a:p>
            <a:pPr marL="46990">
              <a:spcAft>
                <a:spcPts val="0"/>
              </a:spcAft>
            </a:pPr>
            <a:r>
              <a:rPr lang="fr-FR" sz="1800" b="0" dirty="0">
                <a:latin typeface="Arial" panose="020B0604020202020204" pitchFamily="34" charset="0"/>
                <a:ea typeface="MS Gothic" panose="020B0609070205080204" pitchFamily="49" charset="-128"/>
                <a:cs typeface="Arial" panose="020B0604020202020204" pitchFamily="34" charset="0"/>
              </a:rPr>
              <a:t>		- Création d’un site WEB MI2I </a:t>
            </a:r>
            <a:r>
              <a:rPr lang="fr-FR" sz="1800" dirty="0">
                <a:solidFill>
                  <a:srgbClr val="FF000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endParaRPr lang="fr-FR" sz="1800" b="0" dirty="0">
              <a:latin typeface="Arial" panose="020B0604020202020204" pitchFamily="34" charset="0"/>
              <a:ea typeface="MS Gothic" panose="020B0609070205080204" pitchFamily="49" charset="-128"/>
              <a:cs typeface="Arial" panose="020B0604020202020204" pitchFamily="34" charset="0"/>
            </a:endParaRPr>
          </a:p>
          <a:p>
            <a:pPr marL="2618740" lvl="5" indent="-285750">
              <a:buFont typeface="Wingdings" panose="05000000000000000000" pitchFamily="2" charset="2"/>
              <a:buChar char="Ø"/>
            </a:pPr>
            <a:r>
              <a:rPr lang="fr-FR" sz="1600" b="0" dirty="0">
                <a:latin typeface="Arial" panose="020B0604020202020204" pitchFamily="34" charset="0"/>
                <a:ea typeface="MS Gothic" panose="020B0609070205080204" pitchFamily="49" charset="-128"/>
                <a:cs typeface="Arial" panose="020B0604020202020204" pitchFamily="34" charset="0"/>
              </a:rPr>
              <a:t>Site WEB provisoire -&gt; attente de retours des utilisateurs </a:t>
            </a:r>
          </a:p>
          <a:p>
            <a:pPr marL="2618740" lvl="5" indent="-285750">
              <a:buFont typeface="Wingdings" panose="05000000000000000000" pitchFamily="2" charset="2"/>
              <a:buChar char="Ø"/>
            </a:pPr>
            <a:r>
              <a:rPr lang="fr-FR" sz="1600" b="0" dirty="0">
                <a:latin typeface="Arial" panose="020B0604020202020204" pitchFamily="34" charset="0"/>
                <a:ea typeface="MS Gothic" panose="020B0609070205080204" pitchFamily="49" charset="-128"/>
                <a:cs typeface="Arial" panose="020B0604020202020204" pitchFamily="34" charset="0"/>
              </a:rPr>
              <a:t>Cahier des charges pour sous-traitance, échéance visée fin 2022</a:t>
            </a:r>
          </a:p>
          <a:p>
            <a:pPr marL="2618740" lvl="5" indent="-285750">
              <a:buFont typeface="Wingdings" panose="05000000000000000000" pitchFamily="2" charset="2"/>
              <a:buChar char="Ø"/>
            </a:pPr>
            <a:r>
              <a:rPr lang="fr-FR" sz="1600" b="0" dirty="0">
                <a:latin typeface="Arial" panose="020B0604020202020204" pitchFamily="34" charset="0"/>
                <a:ea typeface="MS Gothic" panose="020B0609070205080204" pitchFamily="49" charset="-128"/>
                <a:cs typeface="Arial" panose="020B0604020202020204" pitchFamily="34" charset="0"/>
              </a:rPr>
              <a:t>Site WEB définitif, budget prévu 10 k€, échéance fin 2023</a:t>
            </a:r>
          </a:p>
          <a:p>
            <a:pPr marL="1875790" lvl="4"/>
            <a:r>
              <a:rPr lang="fr-FR" sz="1800" b="0" dirty="0">
                <a:latin typeface="Arial" panose="020B0604020202020204" pitchFamily="34" charset="0"/>
                <a:ea typeface="MS Gothic" panose="020B0609070205080204" pitchFamily="49" charset="-128"/>
                <a:cs typeface="Arial" panose="020B0604020202020204" pitchFamily="34" charset="0"/>
              </a:rPr>
              <a:t>- Création d’un kit de communication </a:t>
            </a:r>
            <a:r>
              <a:rPr lang="fr-FR" sz="1800" dirty="0">
                <a:solidFill>
                  <a:srgbClr val="FF000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endParaRPr lang="fr-FR" sz="1800" b="0" dirty="0">
              <a:latin typeface="Arial" panose="020B0604020202020204" pitchFamily="34" charset="0"/>
              <a:ea typeface="MS Gothic" panose="020B0609070205080204" pitchFamily="49" charset="-128"/>
              <a:cs typeface="Arial" panose="020B0604020202020204" pitchFamily="34" charset="0"/>
            </a:endParaRPr>
          </a:p>
          <a:p>
            <a:pPr marL="2618740" lvl="5" indent="-285750">
              <a:buFont typeface="Wingdings" panose="05000000000000000000" pitchFamily="2" charset="2"/>
              <a:buChar char="Ø"/>
            </a:pPr>
            <a:r>
              <a:rPr lang="fr-FR" sz="1600" b="0" dirty="0">
                <a:latin typeface="Arial" panose="020B0604020202020204" pitchFamily="34" charset="0"/>
                <a:ea typeface="MS Gothic" panose="020B0609070205080204" pitchFamily="49" charset="-128"/>
                <a:cs typeface="Arial" panose="020B0604020202020204" pitchFamily="34" charset="0"/>
              </a:rPr>
              <a:t>Charte graphique -&gt;Template avec logo</a:t>
            </a:r>
          </a:p>
          <a:p>
            <a:pPr marL="2618740" lvl="5" indent="-285750">
              <a:buFont typeface="Wingdings" panose="05000000000000000000" pitchFamily="2" charset="2"/>
              <a:buChar char="Ø"/>
            </a:pPr>
            <a:r>
              <a:rPr lang="fr-FR" sz="1600" b="0" dirty="0">
                <a:latin typeface="Arial" panose="020B0604020202020204" pitchFamily="34" charset="0"/>
                <a:ea typeface="MS Gothic" panose="020B0609070205080204" pitchFamily="49" charset="-128"/>
                <a:cs typeface="Arial" panose="020B0604020202020204" pitchFamily="34" charset="0"/>
              </a:rPr>
              <a:t>Présentation de la MI2I et du métier de </a:t>
            </a:r>
            <a:r>
              <a:rPr lang="fr-FR" sz="1600" b="0" dirty="0" err="1">
                <a:latin typeface="Arial" panose="020B0604020202020204" pitchFamily="34" charset="0"/>
                <a:ea typeface="MS Gothic" panose="020B0609070205080204" pitchFamily="49" charset="-128"/>
                <a:cs typeface="Arial" panose="020B0604020202020204" pitchFamily="34" charset="0"/>
              </a:rPr>
              <a:t>microélectronicien</a:t>
            </a:r>
            <a:endParaRPr lang="fr-FR" sz="1600" b="0" dirty="0">
              <a:latin typeface="Arial" panose="020B0604020202020204" pitchFamily="34" charset="0"/>
              <a:ea typeface="MS Gothic" panose="020B0609070205080204" pitchFamily="49" charset="-128"/>
              <a:cs typeface="Arial" panose="020B0604020202020204" pitchFamily="34" charset="0"/>
            </a:endParaRPr>
          </a:p>
          <a:p>
            <a:pPr marL="2618740" lvl="5" indent="-285750">
              <a:buFont typeface="Wingdings" panose="05000000000000000000" pitchFamily="2" charset="2"/>
              <a:buChar char="Ø"/>
            </a:pPr>
            <a:r>
              <a:rPr lang="fr-FR" sz="1600" b="0" dirty="0">
                <a:latin typeface="Arial" panose="020B0604020202020204" pitchFamily="34" charset="0"/>
                <a:ea typeface="MS Gothic" panose="020B0609070205080204" pitchFamily="49" charset="-128"/>
                <a:cs typeface="Arial" panose="020B0604020202020204" pitchFamily="34" charset="0"/>
              </a:rPr>
              <a:t>Échéance : septembre-octobre 2022 </a:t>
            </a:r>
          </a:p>
        </p:txBody>
      </p:sp>
      <p:sp>
        <p:nvSpPr>
          <p:cNvPr id="183" name="ZoneTexte 182">
            <a:extLst>
              <a:ext uri="{FF2B5EF4-FFF2-40B4-BE49-F238E27FC236}">
                <a16:creationId xmlns:a16="http://schemas.microsoft.com/office/drawing/2014/main" id="{2BDF300A-C7AF-44A9-A7A7-BEF06E5FE08B}"/>
              </a:ext>
            </a:extLst>
          </p:cNvPr>
          <p:cNvSpPr txBox="1"/>
          <p:nvPr/>
        </p:nvSpPr>
        <p:spPr>
          <a:xfrm>
            <a:off x="2277595" y="-6578"/>
            <a:ext cx="6716564" cy="523220"/>
          </a:xfrm>
          <a:prstGeom prst="rect">
            <a:avLst/>
          </a:prstGeom>
          <a:noFill/>
        </p:spPr>
        <p:txBody>
          <a:bodyPr wrap="square" rtlCol="0">
            <a:spAutoFit/>
          </a:bodyPr>
          <a:lstStyle/>
          <a:p>
            <a:r>
              <a:rPr lang="fr-FR" sz="2800" b="0" dirty="0">
                <a:solidFill>
                  <a:srgbClr val="0070C0"/>
                </a:solidFill>
                <a:latin typeface="Times New Roman" pitchFamily="18" charset="0"/>
              </a:rPr>
              <a:t>WP5.1 : Communication au sein de la MI2I</a:t>
            </a:r>
          </a:p>
        </p:txBody>
      </p:sp>
      <p:pic>
        <p:nvPicPr>
          <p:cNvPr id="4" name="Image 3"/>
          <p:cNvPicPr>
            <a:picLocks noChangeAspect="1"/>
          </p:cNvPicPr>
          <p:nvPr/>
        </p:nvPicPr>
        <p:blipFill>
          <a:blip r:embed="rId3"/>
          <a:stretch>
            <a:fillRect/>
          </a:stretch>
        </p:blipFill>
        <p:spPr>
          <a:xfrm>
            <a:off x="6273508" y="1737545"/>
            <a:ext cx="5541974" cy="980917"/>
          </a:xfrm>
          <a:prstGeom prst="rect">
            <a:avLst/>
          </a:prstGeom>
        </p:spPr>
      </p:pic>
    </p:spTree>
    <p:extLst>
      <p:ext uri="{BB962C8B-B14F-4D97-AF65-F5344CB8AC3E}">
        <p14:creationId xmlns:p14="http://schemas.microsoft.com/office/powerpoint/2010/main" val="1073633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pPr>
                <a:defRPr/>
              </a:pPr>
              <a:t>25</a:t>
            </a:fld>
            <a:endParaRPr lang="en-US" dirty="0"/>
          </a:p>
        </p:txBody>
      </p:sp>
      <p:sp>
        <p:nvSpPr>
          <p:cNvPr id="4" name="ZoneTexte 3"/>
          <p:cNvSpPr txBox="1"/>
          <p:nvPr/>
        </p:nvSpPr>
        <p:spPr>
          <a:xfrm>
            <a:off x="2683479" y="1346903"/>
            <a:ext cx="8802410" cy="1569660"/>
          </a:xfrm>
          <a:prstGeom prst="rect">
            <a:avLst/>
          </a:prstGeom>
          <a:noFill/>
        </p:spPr>
        <p:txBody>
          <a:bodyPr wrap="none" rtlCol="0">
            <a:spAutoFit/>
          </a:bodyPr>
          <a:lstStyle/>
          <a:p>
            <a:pPr algn="ctr"/>
            <a:r>
              <a:rPr lang="fr-FR" sz="3600" dirty="0"/>
              <a:t>WP5.2: Développements de s</a:t>
            </a:r>
            <a:r>
              <a:rPr lang="fr-FR" sz="3600" dirty="0">
                <a:solidFill>
                  <a:srgbClr val="002060"/>
                </a:solidFill>
              </a:rPr>
              <a:t>ynergies</a:t>
            </a:r>
          </a:p>
          <a:p>
            <a:pPr algn="ctr"/>
            <a:r>
              <a:rPr lang="fr-FR" sz="2400" dirty="0">
                <a:solidFill>
                  <a:srgbClr val="FF0000"/>
                </a:solidFill>
              </a:rPr>
              <a:t>Pilote: Philippe </a:t>
            </a:r>
            <a:r>
              <a:rPr lang="fr-FR" sz="2400" dirty="0" err="1">
                <a:solidFill>
                  <a:srgbClr val="FF0000"/>
                </a:solidFill>
              </a:rPr>
              <a:t>Vallerand</a:t>
            </a:r>
            <a:r>
              <a:rPr lang="fr-FR" sz="2400" dirty="0">
                <a:solidFill>
                  <a:srgbClr val="FF0000"/>
                </a:solidFill>
              </a:rPr>
              <a:t> (</a:t>
            </a:r>
            <a:r>
              <a:rPr lang="fr-FR" sz="2400" dirty="0" err="1">
                <a:solidFill>
                  <a:srgbClr val="FF0000"/>
                </a:solidFill>
              </a:rPr>
              <a:t>IJCLab</a:t>
            </a:r>
            <a:r>
              <a:rPr lang="fr-FR" sz="2400" dirty="0">
                <a:solidFill>
                  <a:srgbClr val="FF0000"/>
                </a:solidFill>
              </a:rPr>
              <a:t>) </a:t>
            </a:r>
            <a:r>
              <a:rPr lang="fr-FR" sz="2400" dirty="0"/>
              <a:t> </a:t>
            </a:r>
          </a:p>
          <a:p>
            <a:endParaRPr lang="fr-FR" sz="3600" dirty="0"/>
          </a:p>
        </p:txBody>
      </p:sp>
      <p:grpSp>
        <p:nvGrpSpPr>
          <p:cNvPr id="5" name="Groupe 4">
            <a:extLst>
              <a:ext uri="{FF2B5EF4-FFF2-40B4-BE49-F238E27FC236}">
                <a16:creationId xmlns:a16="http://schemas.microsoft.com/office/drawing/2014/main" id="{01B20D81-17F8-450A-800E-D8949F5C680E}"/>
              </a:ext>
            </a:extLst>
          </p:cNvPr>
          <p:cNvGrpSpPr/>
          <p:nvPr/>
        </p:nvGrpSpPr>
        <p:grpSpPr>
          <a:xfrm>
            <a:off x="564802" y="1346903"/>
            <a:ext cx="2331495" cy="2081348"/>
            <a:chOff x="176169" y="1208015"/>
            <a:chExt cx="2452806" cy="2896757"/>
          </a:xfrm>
        </p:grpSpPr>
        <p:pic>
          <p:nvPicPr>
            <p:cNvPr id="6" name="Image 5">
              <a:extLst>
                <a:ext uri="{FF2B5EF4-FFF2-40B4-BE49-F238E27FC236}">
                  <a16:creationId xmlns:a16="http://schemas.microsoft.com/office/drawing/2014/main" id="{F1522161-FFA4-4711-992B-F4B5BFCB1E27}"/>
                </a:ext>
              </a:extLst>
            </p:cNvPr>
            <p:cNvPicPr>
              <a:picLocks noChangeAspect="1"/>
            </p:cNvPicPr>
            <p:nvPr/>
          </p:nvPicPr>
          <p:blipFill rotWithShape="1">
            <a:blip r:embed="rId2"/>
            <a:srcRect l="64591" t="18840" r="6418" b="19619"/>
            <a:stretch/>
          </p:blipFill>
          <p:spPr>
            <a:xfrm>
              <a:off x="246501" y="1344061"/>
              <a:ext cx="2312142" cy="2760711"/>
            </a:xfrm>
            <a:prstGeom prst="rect">
              <a:avLst/>
            </a:prstGeom>
          </p:spPr>
        </p:pic>
        <p:sp>
          <p:nvSpPr>
            <p:cNvPr id="7" name="Rectangle 6">
              <a:extLst>
                <a:ext uri="{FF2B5EF4-FFF2-40B4-BE49-F238E27FC236}">
                  <a16:creationId xmlns:a16="http://schemas.microsoft.com/office/drawing/2014/main" id="{D6EE68DA-AE4E-4EF7-8624-72988451DDDA}"/>
                </a:ext>
              </a:extLst>
            </p:cNvPr>
            <p:cNvSpPr/>
            <p:nvPr/>
          </p:nvSpPr>
          <p:spPr bwMode="auto">
            <a:xfrm>
              <a:off x="176169" y="1344061"/>
              <a:ext cx="822121" cy="9545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fr-FR"/>
            </a:p>
          </p:txBody>
        </p:sp>
        <p:sp>
          <p:nvSpPr>
            <p:cNvPr id="8" name="Rectangle 7">
              <a:extLst>
                <a:ext uri="{FF2B5EF4-FFF2-40B4-BE49-F238E27FC236}">
                  <a16:creationId xmlns:a16="http://schemas.microsoft.com/office/drawing/2014/main" id="{68055834-B59C-4F64-A4F3-3BCD313D2DB2}"/>
                </a:ext>
              </a:extLst>
            </p:cNvPr>
            <p:cNvSpPr/>
            <p:nvPr/>
          </p:nvSpPr>
          <p:spPr bwMode="auto">
            <a:xfrm>
              <a:off x="2147582" y="1208015"/>
              <a:ext cx="481393" cy="4530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fr-FR"/>
            </a:p>
          </p:txBody>
        </p:sp>
      </p:grpSp>
      <p:sp>
        <p:nvSpPr>
          <p:cNvPr id="9" name="Rectangle 8">
            <a:extLst>
              <a:ext uri="{FF2B5EF4-FFF2-40B4-BE49-F238E27FC236}">
                <a16:creationId xmlns:a16="http://schemas.microsoft.com/office/drawing/2014/main" id="{C41A7D8B-58DA-4A76-8911-A4E6EB053A2B}"/>
              </a:ext>
            </a:extLst>
          </p:cNvPr>
          <p:cNvSpPr/>
          <p:nvPr/>
        </p:nvSpPr>
        <p:spPr>
          <a:xfrm>
            <a:off x="2608862" y="3224492"/>
            <a:ext cx="6159438" cy="2400657"/>
          </a:xfrm>
          <a:prstGeom prst="rect">
            <a:avLst/>
          </a:prstGeom>
        </p:spPr>
        <p:txBody>
          <a:bodyPr wrap="square">
            <a:spAutoFit/>
          </a:bodyPr>
          <a:lstStyle/>
          <a:p>
            <a:pPr lvl="1" algn="ctr"/>
            <a:r>
              <a:rPr lang="fr-FR" sz="2400" b="0" u="sng" kern="0" dirty="0"/>
              <a:t>Contributeurs (</a:t>
            </a:r>
            <a:r>
              <a:rPr lang="fr-FR" sz="2400" b="0" u="sng" kern="0" dirty="0" err="1"/>
              <a:t>task</a:t>
            </a:r>
            <a:r>
              <a:rPr lang="fr-FR" sz="2400" b="0" u="sng" kern="0" dirty="0"/>
              <a:t> force ADC)</a:t>
            </a:r>
          </a:p>
          <a:p>
            <a:pPr lvl="1" algn="ctr"/>
            <a:endParaRPr lang="fr-FR" sz="1800" b="0" kern="0" dirty="0"/>
          </a:p>
          <a:p>
            <a:pPr>
              <a:buFont typeface="Wingdings" panose="05000000000000000000" pitchFamily="2" charset="2"/>
              <a:buChar char="ü"/>
            </a:pPr>
            <a:r>
              <a:rPr lang="fr-FR" sz="1800" b="0" kern="0" dirty="0"/>
              <a:t>IP2I		: H.MATHEZ</a:t>
            </a:r>
          </a:p>
          <a:p>
            <a:pPr>
              <a:buFont typeface="Wingdings" panose="05000000000000000000" pitchFamily="2" charset="2"/>
              <a:buChar char="ü"/>
            </a:pPr>
            <a:r>
              <a:rPr lang="fr-FR" sz="1800" b="0" kern="0" dirty="0"/>
              <a:t>IPHC 		: M.KACHEL</a:t>
            </a:r>
          </a:p>
          <a:p>
            <a:pPr>
              <a:buFont typeface="Wingdings" panose="05000000000000000000" pitchFamily="2" charset="2"/>
              <a:buChar char="ü"/>
            </a:pPr>
            <a:r>
              <a:rPr lang="fr-FR" sz="1800" b="0" kern="0" dirty="0"/>
              <a:t>LPC 		: S.MANEN, L.ROYER</a:t>
            </a:r>
          </a:p>
          <a:p>
            <a:pPr>
              <a:buFont typeface="Wingdings" panose="05000000000000000000" pitchFamily="2" charset="2"/>
              <a:buChar char="ü"/>
            </a:pPr>
            <a:r>
              <a:rPr lang="fr-FR" sz="1800" b="0" kern="0" dirty="0"/>
              <a:t>LPSC		: F.RARBI, O.ROSSETTO</a:t>
            </a:r>
          </a:p>
          <a:p>
            <a:pPr>
              <a:buFont typeface="Wingdings" panose="05000000000000000000" pitchFamily="2" charset="2"/>
              <a:buChar char="ü"/>
            </a:pPr>
            <a:r>
              <a:rPr lang="fr-FR" sz="1800" b="0" kern="0" dirty="0"/>
              <a:t>OMEGA	: C.de LA TAILLE</a:t>
            </a:r>
          </a:p>
          <a:p>
            <a:endParaRPr lang="fr-FR" sz="1800" b="0" kern="0" dirty="0"/>
          </a:p>
        </p:txBody>
      </p:sp>
    </p:spTree>
    <p:extLst>
      <p:ext uri="{BB962C8B-B14F-4D97-AF65-F5344CB8AC3E}">
        <p14:creationId xmlns:p14="http://schemas.microsoft.com/office/powerpoint/2010/main" val="3891143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AFDB7E2-7FA4-45BF-BF71-81984C07E8D0}"/>
              </a:ext>
            </a:extLst>
          </p:cNvPr>
          <p:cNvSpPr>
            <a:spLocks noGrp="1"/>
          </p:cNvSpPr>
          <p:nvPr>
            <p:ph type="sldNum" sz="quarter" idx="4"/>
          </p:nvPr>
        </p:nvSpPr>
        <p:spPr/>
        <p:txBody>
          <a:bodyPr/>
          <a:lstStyle/>
          <a:p>
            <a:pPr>
              <a:defRPr/>
            </a:pPr>
            <a:fld id="{8ECBF993-0C26-42CE-B6CC-A847CA7D06C3}" type="slidenum">
              <a:rPr lang="en-US" smtClean="0"/>
              <a:pPr>
                <a:defRPr/>
              </a:pPr>
              <a:t>26</a:t>
            </a:fld>
            <a:endParaRPr lang="en-US" dirty="0"/>
          </a:p>
        </p:txBody>
      </p:sp>
      <p:sp>
        <p:nvSpPr>
          <p:cNvPr id="182" name="ZoneTexte 181">
            <a:extLst>
              <a:ext uri="{FF2B5EF4-FFF2-40B4-BE49-F238E27FC236}">
                <a16:creationId xmlns:a16="http://schemas.microsoft.com/office/drawing/2014/main" id="{877C205C-CADD-4BE2-A7DB-E44C1621B2B9}"/>
              </a:ext>
            </a:extLst>
          </p:cNvPr>
          <p:cNvSpPr txBox="1"/>
          <p:nvPr/>
        </p:nvSpPr>
        <p:spPr>
          <a:xfrm>
            <a:off x="803969" y="1313080"/>
            <a:ext cx="8767489" cy="5601533"/>
          </a:xfrm>
          <a:prstGeom prst="rect">
            <a:avLst/>
          </a:prstGeom>
          <a:noFill/>
        </p:spPr>
        <p:txBody>
          <a:bodyPr wrap="square" rtlCol="0">
            <a:spAutoFit/>
          </a:bodyPr>
          <a:lstStyle/>
          <a:p>
            <a:pPr marL="389890" indent="-342900">
              <a:spcAft>
                <a:spcPts val="0"/>
              </a:spcAft>
              <a:buFont typeface="Wingdings" panose="05000000000000000000" pitchFamily="2" charset="2"/>
              <a:buChar char="ü"/>
            </a:pPr>
            <a:r>
              <a:rPr lang="fr-FR" sz="2000" dirty="0">
                <a:solidFill>
                  <a:srgbClr val="FF0000"/>
                </a:solidFill>
                <a:latin typeface="Arial" panose="020B0604020202020204" pitchFamily="34" charset="0"/>
                <a:ea typeface="MS Gothic" panose="020B0609070205080204" pitchFamily="49" charset="-128"/>
                <a:cs typeface="Arial" panose="020B0604020202020204" pitchFamily="34" charset="0"/>
              </a:rPr>
              <a:t>Rappel des objectifs : </a:t>
            </a:r>
          </a:p>
          <a:p>
            <a:pPr marL="742950" lvl="1" indent="-285750">
              <a:buFont typeface="Arial" panose="020B0604020202020204" pitchFamily="34" charset="0"/>
              <a:buChar char="•"/>
            </a:pPr>
            <a:r>
              <a:rPr lang="fr-FR" sz="1800" dirty="0">
                <a:latin typeface="Arial" panose="020B0604020202020204" pitchFamily="34" charset="0"/>
                <a:ea typeface="MS Gothic" panose="020B0609070205080204" pitchFamily="49" charset="-128"/>
                <a:cs typeface="Arial" panose="020B0604020202020204" pitchFamily="34" charset="0"/>
              </a:rPr>
              <a:t>structurer et de renforcer le travail collaboratif par une meilleure visibilité de nos compétences en dégageant des spécialités par équipes et en créant des synergies sur des sujets clés comme par exemple les ADC, TDC… </a:t>
            </a:r>
          </a:p>
          <a:p>
            <a:pPr marL="46990">
              <a:spcAft>
                <a:spcPts val="0"/>
              </a:spcAft>
            </a:pPr>
            <a:endParaRPr lang="fr-FR" sz="2000" b="0" dirty="0">
              <a:latin typeface="Arial" panose="020B0604020202020204" pitchFamily="34" charset="0"/>
              <a:ea typeface="MS Gothic" panose="020B0609070205080204" pitchFamily="49" charset="-128"/>
              <a:cs typeface="Arial" panose="020B0604020202020204" pitchFamily="34" charset="0"/>
            </a:endParaRPr>
          </a:p>
          <a:p>
            <a:pPr marL="389890" indent="-342900">
              <a:spcAft>
                <a:spcPts val="0"/>
              </a:spcAft>
              <a:buFont typeface="Wingdings" panose="05000000000000000000" pitchFamily="2" charset="2"/>
              <a:buChar char="ü"/>
            </a:pPr>
            <a:r>
              <a:rPr lang="fr-FR" sz="2000" dirty="0">
                <a:solidFill>
                  <a:srgbClr val="FF0000"/>
                </a:solidFill>
                <a:latin typeface="Arial" panose="020B0604020202020204" pitchFamily="34" charset="0"/>
                <a:ea typeface="MS Gothic" panose="020B0609070205080204" pitchFamily="49" charset="-128"/>
                <a:cs typeface="Arial" panose="020B0604020202020204" pitchFamily="34" charset="0"/>
              </a:rPr>
              <a:t>Méthode : </a:t>
            </a:r>
          </a:p>
          <a:p>
            <a:pPr marL="847090" lvl="1" indent="-342900">
              <a:spcAft>
                <a:spcPts val="0"/>
              </a:spcAft>
              <a:buFont typeface="Arial" panose="020B0604020202020204" pitchFamily="34" charset="0"/>
              <a:buChar char="•"/>
            </a:pPr>
            <a:r>
              <a:rPr lang="fr-FR" sz="1800" b="0" dirty="0">
                <a:latin typeface="Arial" panose="020B0604020202020204" pitchFamily="34" charset="0"/>
                <a:ea typeface="MS Gothic" panose="020B0609070205080204" pitchFamily="49" charset="-128"/>
                <a:cs typeface="Arial" panose="020B0604020202020204" pitchFamily="34" charset="0"/>
              </a:rPr>
              <a:t>constituer des groupes de travail pour </a:t>
            </a:r>
            <a:r>
              <a:rPr lang="fr-FR" sz="1800" b="0" dirty="0"/>
              <a:t>étudier l'opportunité de constituer une "</a:t>
            </a:r>
            <a:r>
              <a:rPr lang="fr-FR" sz="1800" b="0" dirty="0" err="1"/>
              <a:t>task</a:t>
            </a:r>
            <a:r>
              <a:rPr lang="fr-FR" sz="1800" b="0" dirty="0"/>
              <a:t> force" sur un sujet, en mettant en perspective les savoir-faire présents ou « en sommeil » à l'institut et les besoins sur ce type de blocs dans les chips à développer à court et moyens termes.</a:t>
            </a:r>
            <a:endParaRPr lang="fr-FR" sz="1800" dirty="0">
              <a:latin typeface="Arial" panose="020B0604020202020204" pitchFamily="34" charset="0"/>
              <a:ea typeface="MS Gothic" panose="020B0609070205080204" pitchFamily="49" charset="-128"/>
              <a:cs typeface="Arial" panose="020B0604020202020204" pitchFamily="34" charset="0"/>
            </a:endParaRPr>
          </a:p>
          <a:p>
            <a:pPr marL="46990">
              <a:spcAft>
                <a:spcPts val="0"/>
              </a:spcAft>
            </a:pPr>
            <a:endParaRPr lang="fr-FR" sz="2000" dirty="0">
              <a:latin typeface="Arial" panose="020B0604020202020204" pitchFamily="34" charset="0"/>
              <a:ea typeface="MS Gothic" panose="020B0609070205080204" pitchFamily="49" charset="-128"/>
              <a:cs typeface="Arial" panose="020B0604020202020204" pitchFamily="34" charset="0"/>
            </a:endParaRPr>
          </a:p>
          <a:p>
            <a:pPr marL="389890" indent="-342900">
              <a:spcAft>
                <a:spcPts val="0"/>
              </a:spcAft>
              <a:buFont typeface="Wingdings" panose="05000000000000000000" pitchFamily="2" charset="2"/>
              <a:buChar char="ü"/>
            </a:pPr>
            <a:r>
              <a:rPr lang="fr-FR" sz="2000" dirty="0">
                <a:solidFill>
                  <a:srgbClr val="FF0000"/>
                </a:solidFill>
                <a:latin typeface="Arial" panose="020B0604020202020204" pitchFamily="34" charset="0"/>
                <a:ea typeface="MS Gothic" panose="020B0609070205080204" pitchFamily="49" charset="-128"/>
                <a:cs typeface="Arial" panose="020B0604020202020204" pitchFamily="34" charset="0"/>
              </a:rPr>
              <a:t>Contributeurs : </a:t>
            </a:r>
          </a:p>
          <a:p>
            <a:pPr marL="847090" lvl="1" indent="-342900">
              <a:spcAft>
                <a:spcPts val="0"/>
              </a:spcAft>
              <a:buFont typeface="Arial" panose="020B0604020202020204" pitchFamily="34" charset="0"/>
              <a:buChar char="•"/>
            </a:pPr>
            <a:r>
              <a:rPr lang="fr-FR" sz="1800" dirty="0">
                <a:latin typeface="Arial" panose="020B0604020202020204" pitchFamily="34" charset="0"/>
                <a:ea typeface="MS Gothic" panose="020B0609070205080204" pitchFamily="49" charset="-128"/>
                <a:cs typeface="Arial" panose="020B0604020202020204" pitchFamily="34" charset="0"/>
              </a:rPr>
              <a:t>En fonction des thèmes ciblés, les ingénieurs en activité sont sollicités</a:t>
            </a:r>
            <a:r>
              <a:rPr lang="fr-FR" sz="1800" b="0" dirty="0">
                <a:latin typeface="Arial" panose="020B0604020202020204" pitchFamily="34" charset="0"/>
                <a:ea typeface="MS Gothic" panose="020B0609070205080204" pitchFamily="49" charset="-128"/>
                <a:cs typeface="Arial" panose="020B0604020202020204" pitchFamily="34" charset="0"/>
              </a:rPr>
              <a:t> en direct pour participer au groupe de travail associé</a:t>
            </a:r>
            <a:endParaRPr lang="fr-FR" sz="1800" b="0" dirty="0"/>
          </a:p>
          <a:p>
            <a:pPr marL="46990">
              <a:spcAft>
                <a:spcPts val="0"/>
              </a:spcAft>
            </a:pPr>
            <a:endParaRPr lang="fr-FR" sz="2000" dirty="0">
              <a:latin typeface="Arial" panose="020B0604020202020204" pitchFamily="34" charset="0"/>
              <a:ea typeface="MS Gothic" panose="020B0609070205080204" pitchFamily="49" charset="-128"/>
              <a:cs typeface="Arial" panose="020B0604020202020204" pitchFamily="34" charset="0"/>
            </a:endParaRPr>
          </a:p>
          <a:p>
            <a:pPr marL="389890" indent="-342900">
              <a:spcAft>
                <a:spcPts val="0"/>
              </a:spcAft>
              <a:buFont typeface="Wingdings" panose="05000000000000000000" pitchFamily="2" charset="2"/>
              <a:buChar char="ü"/>
            </a:pPr>
            <a:r>
              <a:rPr lang="fr-FR" sz="2000" dirty="0">
                <a:solidFill>
                  <a:srgbClr val="FF0000"/>
                </a:solidFill>
                <a:latin typeface="Arial" panose="020B0604020202020204" pitchFamily="34" charset="0"/>
                <a:ea typeface="MS Gothic" panose="020B0609070205080204" pitchFamily="49" charset="-128"/>
                <a:cs typeface="Arial" panose="020B0604020202020204" pitchFamily="34" charset="0"/>
              </a:rPr>
              <a:t>Blocs identifiés en priorité : </a:t>
            </a:r>
          </a:p>
          <a:p>
            <a:pPr marL="847090" lvl="1" indent="-342900">
              <a:spcAft>
                <a:spcPts val="0"/>
              </a:spcAft>
              <a:buFont typeface="Arial" panose="020B0604020202020204" pitchFamily="34" charset="0"/>
              <a:buChar char="•"/>
            </a:pPr>
            <a:r>
              <a:rPr lang="fr-FR" sz="1800" dirty="0">
                <a:latin typeface="Arial" panose="020B0604020202020204" pitchFamily="34" charset="0"/>
                <a:ea typeface="MS Gothic" panose="020B0609070205080204" pitchFamily="49" charset="-128"/>
                <a:cs typeface="Arial" panose="020B0604020202020204" pitchFamily="34" charset="0"/>
              </a:rPr>
              <a:t>ADC et TDC</a:t>
            </a:r>
          </a:p>
          <a:p>
            <a:pPr marL="46990">
              <a:spcAft>
                <a:spcPts val="0"/>
              </a:spcAft>
            </a:pPr>
            <a:endParaRPr lang="fr-FR" sz="2000" dirty="0">
              <a:latin typeface="Arial" panose="020B0604020202020204" pitchFamily="34" charset="0"/>
              <a:ea typeface="MS Gothic" panose="020B0609070205080204" pitchFamily="49" charset="-128"/>
              <a:cs typeface="Arial" panose="020B0604020202020204" pitchFamily="34" charset="0"/>
            </a:endParaRPr>
          </a:p>
        </p:txBody>
      </p:sp>
      <p:sp>
        <p:nvSpPr>
          <p:cNvPr id="10" name="ZoneTexte 9">
            <a:extLst>
              <a:ext uri="{FF2B5EF4-FFF2-40B4-BE49-F238E27FC236}">
                <a16:creationId xmlns:a16="http://schemas.microsoft.com/office/drawing/2014/main" id="{A265D67C-2EC8-43B0-AD7E-977B5939B85A}"/>
              </a:ext>
            </a:extLst>
          </p:cNvPr>
          <p:cNvSpPr txBox="1"/>
          <p:nvPr/>
        </p:nvSpPr>
        <p:spPr>
          <a:xfrm>
            <a:off x="3155448" y="-6578"/>
            <a:ext cx="7411884" cy="523220"/>
          </a:xfrm>
          <a:prstGeom prst="rect">
            <a:avLst/>
          </a:prstGeom>
          <a:noFill/>
        </p:spPr>
        <p:txBody>
          <a:bodyPr wrap="square" rtlCol="0">
            <a:spAutoFit/>
          </a:bodyPr>
          <a:lstStyle/>
          <a:p>
            <a:r>
              <a:rPr lang="fr-FR" sz="2800" b="0" dirty="0">
                <a:solidFill>
                  <a:srgbClr val="0070C0"/>
                </a:solidFill>
                <a:latin typeface="Times New Roman" pitchFamily="18" charset="0"/>
              </a:rPr>
              <a:t>WP5.2: Développement de synergies		</a:t>
            </a:r>
          </a:p>
        </p:txBody>
      </p:sp>
      <p:pic>
        <p:nvPicPr>
          <p:cNvPr id="12" name="Image 11">
            <a:extLst>
              <a:ext uri="{FF2B5EF4-FFF2-40B4-BE49-F238E27FC236}">
                <a16:creationId xmlns:a16="http://schemas.microsoft.com/office/drawing/2014/main" id="{649709B5-881D-451C-8B14-384627319366}"/>
              </a:ext>
            </a:extLst>
          </p:cNvPr>
          <p:cNvPicPr>
            <a:picLocks noChangeAspect="1"/>
          </p:cNvPicPr>
          <p:nvPr/>
        </p:nvPicPr>
        <p:blipFill rotWithShape="1">
          <a:blip r:embed="rId3"/>
          <a:srcRect l="14672" t="33672" r="76525" b="34657"/>
          <a:stretch/>
        </p:blipFill>
        <p:spPr>
          <a:xfrm>
            <a:off x="9571458" y="3178799"/>
            <a:ext cx="2239629" cy="1678617"/>
          </a:xfrm>
          <a:prstGeom prst="rect">
            <a:avLst/>
          </a:prstGeom>
        </p:spPr>
      </p:pic>
      <p:sp>
        <p:nvSpPr>
          <p:cNvPr id="13" name="Rectangle 12">
            <a:extLst>
              <a:ext uri="{FF2B5EF4-FFF2-40B4-BE49-F238E27FC236}">
                <a16:creationId xmlns:a16="http://schemas.microsoft.com/office/drawing/2014/main" id="{90DF731C-D35F-416E-8F56-A8D13AD2AFA2}"/>
              </a:ext>
            </a:extLst>
          </p:cNvPr>
          <p:cNvSpPr/>
          <p:nvPr/>
        </p:nvSpPr>
        <p:spPr>
          <a:xfrm>
            <a:off x="9840378" y="3809780"/>
            <a:ext cx="732136" cy="215444"/>
          </a:xfrm>
          <a:prstGeom prst="rect">
            <a:avLst/>
          </a:prstGeom>
        </p:spPr>
        <p:txBody>
          <a:bodyPr wrap="square">
            <a:spAutoFit/>
          </a:bodyPr>
          <a:lstStyle/>
          <a:p>
            <a:r>
              <a:rPr lang="fr-FR" sz="800" dirty="0">
                <a:highlight>
                  <a:srgbClr val="66FFFF"/>
                </a:highlight>
              </a:rPr>
              <a:t>designers</a:t>
            </a:r>
          </a:p>
        </p:txBody>
      </p:sp>
      <p:sp>
        <p:nvSpPr>
          <p:cNvPr id="14" name="Rectangle 13">
            <a:extLst>
              <a:ext uri="{FF2B5EF4-FFF2-40B4-BE49-F238E27FC236}">
                <a16:creationId xmlns:a16="http://schemas.microsoft.com/office/drawing/2014/main" id="{1EE0E67D-84F5-4358-9FD1-4FC3F92FA7A0}"/>
              </a:ext>
            </a:extLst>
          </p:cNvPr>
          <p:cNvSpPr/>
          <p:nvPr/>
        </p:nvSpPr>
        <p:spPr>
          <a:xfrm>
            <a:off x="11078951" y="4025224"/>
            <a:ext cx="732136" cy="338554"/>
          </a:xfrm>
          <a:prstGeom prst="rect">
            <a:avLst/>
          </a:prstGeom>
        </p:spPr>
        <p:txBody>
          <a:bodyPr wrap="square">
            <a:spAutoFit/>
          </a:bodyPr>
          <a:lstStyle/>
          <a:p>
            <a:r>
              <a:rPr lang="fr-FR" sz="800" dirty="0">
                <a:highlight>
                  <a:srgbClr val="00FF00"/>
                </a:highlight>
              </a:rPr>
              <a:t>besoins communs</a:t>
            </a:r>
          </a:p>
        </p:txBody>
      </p:sp>
      <p:sp>
        <p:nvSpPr>
          <p:cNvPr id="15" name="ZoneTexte 14">
            <a:extLst>
              <a:ext uri="{FF2B5EF4-FFF2-40B4-BE49-F238E27FC236}">
                <a16:creationId xmlns:a16="http://schemas.microsoft.com/office/drawing/2014/main" id="{B505E325-9C3A-40E7-842E-74837FB8D9AC}"/>
              </a:ext>
            </a:extLst>
          </p:cNvPr>
          <p:cNvSpPr txBox="1"/>
          <p:nvPr/>
        </p:nvSpPr>
        <p:spPr>
          <a:xfrm>
            <a:off x="2435545" y="610753"/>
            <a:ext cx="7770901" cy="400110"/>
          </a:xfrm>
          <a:prstGeom prst="rect">
            <a:avLst/>
          </a:prstGeom>
          <a:noFill/>
        </p:spPr>
        <p:txBody>
          <a:bodyPr wrap="square" rtlCol="0">
            <a:spAutoFit/>
          </a:bodyPr>
          <a:lstStyle/>
          <a:p>
            <a:pPr marL="285750" indent="-285750" fontAlgn="auto">
              <a:spcBef>
                <a:spcPts val="0"/>
              </a:spcBef>
              <a:spcAft>
                <a:spcPts val="0"/>
              </a:spcAft>
              <a:buFont typeface="Symbol" panose="05050102010706020507" pitchFamily="18" charset="2"/>
              <a:buChar char="Þ"/>
              <a:defRPr/>
            </a:pPr>
            <a:r>
              <a:rPr lang="fr-FR" sz="2000" b="0" dirty="0"/>
              <a:t>Objectifs et méthode </a:t>
            </a:r>
          </a:p>
        </p:txBody>
      </p:sp>
    </p:spTree>
    <p:extLst>
      <p:ext uri="{BB962C8B-B14F-4D97-AF65-F5344CB8AC3E}">
        <p14:creationId xmlns:p14="http://schemas.microsoft.com/office/powerpoint/2010/main" val="1193119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pPr>
                <a:defRPr/>
              </a:pPr>
              <a:t>27</a:t>
            </a:fld>
            <a:endParaRPr lang="en-US" dirty="0"/>
          </a:p>
        </p:txBody>
      </p:sp>
      <p:sp>
        <p:nvSpPr>
          <p:cNvPr id="5" name="Rectangle 4"/>
          <p:cNvSpPr/>
          <p:nvPr/>
        </p:nvSpPr>
        <p:spPr>
          <a:xfrm>
            <a:off x="931498" y="1279145"/>
            <a:ext cx="10624776" cy="6260175"/>
          </a:xfrm>
          <a:prstGeom prst="rect">
            <a:avLst/>
          </a:prstGeom>
        </p:spPr>
        <p:txBody>
          <a:bodyPr wrap="square">
            <a:spAutoFit/>
          </a:bodyPr>
          <a:lstStyle/>
          <a:p>
            <a:pPr marL="342900" indent="-342900">
              <a:buFont typeface="Wingdings" panose="05000000000000000000" pitchFamily="2" charset="2"/>
              <a:buChar char="ü"/>
            </a:pPr>
            <a:r>
              <a:rPr lang="fr-FR" sz="1800" dirty="0">
                <a:solidFill>
                  <a:srgbClr val="FF0000"/>
                </a:solidFill>
              </a:rPr>
              <a:t>Plan de route 2022 : </a:t>
            </a:r>
          </a:p>
          <a:p>
            <a:pPr marL="800100" lvl="1" indent="-342900">
              <a:buFont typeface="Arial" panose="020B0604020202020204" pitchFamily="34" charset="0"/>
              <a:buChar char="•"/>
            </a:pPr>
            <a:r>
              <a:rPr lang="fr-FR" sz="1800" b="0" dirty="0">
                <a:solidFill>
                  <a:srgbClr val="002060"/>
                </a:solidFill>
              </a:rPr>
              <a:t>Lancement « </a:t>
            </a:r>
            <a:r>
              <a:rPr lang="fr-FR" sz="1800" b="0" dirty="0" err="1">
                <a:solidFill>
                  <a:srgbClr val="002060"/>
                </a:solidFill>
              </a:rPr>
              <a:t>task</a:t>
            </a:r>
            <a:r>
              <a:rPr lang="fr-FR" sz="1800" b="0" dirty="0">
                <a:solidFill>
                  <a:srgbClr val="002060"/>
                </a:solidFill>
              </a:rPr>
              <a:t> force ADC » : après 2 réunions exploratoires sur l’analyse des besoins vs designers en « activité », décision « GO/NO GO » vers sept 2022 </a:t>
            </a:r>
          </a:p>
          <a:p>
            <a:pPr marL="800100" lvl="1" indent="-342900">
              <a:buFont typeface="Arial" panose="020B0604020202020204" pitchFamily="34" charset="0"/>
              <a:buChar char="•"/>
            </a:pPr>
            <a:r>
              <a:rPr lang="fr-FR" sz="1800" b="0" dirty="0">
                <a:solidFill>
                  <a:srgbClr val="002060"/>
                </a:solidFill>
              </a:rPr>
              <a:t>Lancement de la « </a:t>
            </a:r>
            <a:r>
              <a:rPr lang="fr-FR" sz="1800" b="0" dirty="0" err="1">
                <a:solidFill>
                  <a:srgbClr val="002060"/>
                </a:solidFill>
              </a:rPr>
              <a:t>task</a:t>
            </a:r>
            <a:r>
              <a:rPr lang="fr-FR" sz="1800" b="0" dirty="0">
                <a:solidFill>
                  <a:srgbClr val="002060"/>
                </a:solidFill>
              </a:rPr>
              <a:t> force TDC » vers septembre 2022 : connexion avec R&amp;T </a:t>
            </a:r>
            <a:r>
              <a:rPr lang="fr-FR" sz="1800" b="0" dirty="0" err="1">
                <a:solidFill>
                  <a:srgbClr val="002060"/>
                </a:solidFill>
              </a:rPr>
              <a:t>Fastime</a:t>
            </a:r>
            <a:endParaRPr lang="fr-FR" sz="1800" b="0" dirty="0">
              <a:solidFill>
                <a:srgbClr val="002060"/>
              </a:solidFill>
            </a:endParaRPr>
          </a:p>
          <a:p>
            <a:pPr marL="342900" indent="-342900">
              <a:buFont typeface="Wingdings" panose="05000000000000000000" pitchFamily="2" charset="2"/>
              <a:buChar char="ü"/>
            </a:pPr>
            <a:endParaRPr lang="fr-FR" sz="1800" b="0" dirty="0">
              <a:solidFill>
                <a:srgbClr val="002060"/>
              </a:solidFill>
            </a:endParaRPr>
          </a:p>
          <a:p>
            <a:pPr marL="342900" indent="-342900">
              <a:buFont typeface="Wingdings" panose="05000000000000000000" pitchFamily="2" charset="2"/>
              <a:buChar char="ü"/>
            </a:pPr>
            <a:r>
              <a:rPr lang="fr-FR" sz="1800" dirty="0">
                <a:solidFill>
                  <a:srgbClr val="002060"/>
                </a:solidFill>
              </a:rPr>
              <a:t>Réflexion sur le cadre collaboratif adapté au développement de « </a:t>
            </a:r>
            <a:r>
              <a:rPr lang="fr-FR" sz="1800" dirty="0" err="1">
                <a:solidFill>
                  <a:srgbClr val="002060"/>
                </a:solidFill>
              </a:rPr>
              <a:t>task</a:t>
            </a:r>
            <a:r>
              <a:rPr lang="fr-FR" sz="1800" dirty="0">
                <a:solidFill>
                  <a:srgbClr val="002060"/>
                </a:solidFill>
              </a:rPr>
              <a:t> force »:</a:t>
            </a:r>
          </a:p>
          <a:p>
            <a:pPr marL="800100" lvl="1" indent="-342900">
              <a:buFont typeface="Wingdings" panose="05000000000000000000" pitchFamily="2" charset="2"/>
              <a:buChar char="ü"/>
            </a:pPr>
            <a:r>
              <a:rPr lang="fr-FR" sz="1800" dirty="0">
                <a:solidFill>
                  <a:srgbClr val="002060"/>
                </a:solidFill>
              </a:rPr>
              <a:t>Projets de R&amp;T </a:t>
            </a:r>
            <a:r>
              <a:rPr lang="fr-FR" sz="1800" b="0" dirty="0">
                <a:solidFill>
                  <a:srgbClr val="002060"/>
                </a:solidFill>
              </a:rPr>
              <a:t>: calendrier – exigeant, facilité d’associer les labos (ex : </a:t>
            </a:r>
            <a:r>
              <a:rPr lang="fr-FR" sz="1800" b="0" dirty="0" err="1">
                <a:solidFill>
                  <a:srgbClr val="002060"/>
                </a:solidFill>
              </a:rPr>
              <a:t>Fastime</a:t>
            </a:r>
            <a:r>
              <a:rPr lang="fr-FR" sz="1800" b="0" dirty="0">
                <a:solidFill>
                  <a:srgbClr val="002060"/>
                </a:solidFill>
              </a:rPr>
              <a:t>), collaboration IN2P3, objectifs plus « génériques »</a:t>
            </a:r>
          </a:p>
          <a:p>
            <a:pPr marL="800100" lvl="1" indent="-342900">
              <a:buFont typeface="Wingdings" panose="05000000000000000000" pitchFamily="2" charset="2"/>
              <a:buChar char="ü"/>
            </a:pPr>
            <a:r>
              <a:rPr lang="fr-FR" sz="1800" dirty="0">
                <a:solidFill>
                  <a:srgbClr val="002060"/>
                </a:solidFill>
              </a:rPr>
              <a:t>Projet de physique </a:t>
            </a:r>
            <a:r>
              <a:rPr lang="fr-FR" sz="1800" b="0" dirty="0">
                <a:solidFill>
                  <a:srgbClr val="002060"/>
                </a:solidFill>
              </a:rPr>
              <a:t>: objectif + concret &amp; + réaliste, difficulté d’associer des ingénieurs dont les labos ne sont pas engagés en termes de physiciens (ex : U2 </a:t>
            </a:r>
            <a:r>
              <a:rPr lang="fr-FR" sz="1800" b="0" dirty="0" err="1">
                <a:solidFill>
                  <a:srgbClr val="002060"/>
                </a:solidFill>
              </a:rPr>
              <a:t>Ecal</a:t>
            </a:r>
            <a:r>
              <a:rPr lang="fr-FR" sz="1800" b="0" dirty="0">
                <a:solidFill>
                  <a:srgbClr val="002060"/>
                </a:solidFill>
              </a:rPr>
              <a:t> </a:t>
            </a:r>
            <a:r>
              <a:rPr lang="fr-FR" sz="1800" b="0" dirty="0" err="1">
                <a:solidFill>
                  <a:srgbClr val="002060"/>
                </a:solidFill>
              </a:rPr>
              <a:t>LHCb</a:t>
            </a:r>
            <a:r>
              <a:rPr lang="fr-FR" sz="1800" b="0" dirty="0">
                <a:solidFill>
                  <a:srgbClr val="002060"/>
                </a:solidFill>
              </a:rPr>
              <a:t> –IP2I)</a:t>
            </a:r>
          </a:p>
          <a:p>
            <a:pPr marL="285750" indent="-285750">
              <a:buFont typeface="Wingdings" panose="05000000000000000000" pitchFamily="2" charset="2"/>
              <a:buChar char="ü"/>
            </a:pPr>
            <a:r>
              <a:rPr lang="fr-FR" sz="1800" dirty="0">
                <a:solidFill>
                  <a:srgbClr val="FF0000"/>
                </a:solidFill>
              </a:rPr>
              <a:t>Au delà de 2022 :</a:t>
            </a:r>
          </a:p>
          <a:p>
            <a:pPr marL="342900" indent="-342900">
              <a:buFont typeface="Wingdings" panose="05000000000000000000" pitchFamily="2" charset="2"/>
              <a:buChar char="ü"/>
            </a:pPr>
            <a:r>
              <a:rPr lang="fr-FR" sz="1800" b="0" dirty="0"/>
              <a:t>Réflexion sur les Groupes de Travail à envisager sur le thèmes:</a:t>
            </a:r>
          </a:p>
          <a:p>
            <a:pPr marL="800100" lvl="1" indent="-342900" algn="just">
              <a:lnSpc>
                <a:spcPct val="115000"/>
              </a:lnSpc>
              <a:buFont typeface="Arial" panose="020B0604020202020204" pitchFamily="34" charset="0"/>
              <a:buChar char="•"/>
            </a:pPr>
            <a:r>
              <a:rPr lang="fr-FR" sz="1800" b="0" dirty="0"/>
              <a:t>Méthodologies de conception spécifiques au numérique : Digital On Top, Vérification…</a:t>
            </a:r>
          </a:p>
          <a:p>
            <a:pPr marL="800100" lvl="1" indent="-342900">
              <a:buFont typeface="Arial" panose="020B0604020202020204" pitchFamily="34" charset="0"/>
              <a:buChar char="•"/>
            </a:pPr>
            <a:r>
              <a:rPr lang="fr-FR" sz="1800" b="0" dirty="0">
                <a:solidFill>
                  <a:srgbClr val="002060"/>
                </a:solidFill>
              </a:rPr>
              <a:t>Very Front End « analogique » : préamplis… </a:t>
            </a:r>
          </a:p>
          <a:p>
            <a:pPr marL="342900" indent="-342900">
              <a:buFont typeface="Wingdings" panose="05000000000000000000" pitchFamily="2" charset="2"/>
              <a:buChar char="ü"/>
            </a:pPr>
            <a:r>
              <a:rPr lang="fr-FR" sz="1800" b="0" dirty="0"/>
              <a:t>Rôle d’interface entre des porteurs de besoin en microélectronique et notre communauté  et meilleur visibilité entre les équipes (« qui fait quoi »)</a:t>
            </a:r>
          </a:p>
          <a:p>
            <a:pPr marL="800100" lvl="1" indent="-342900" algn="just">
              <a:lnSpc>
                <a:spcPct val="115000"/>
              </a:lnSpc>
              <a:buFont typeface="Arial" panose="020B0604020202020204" pitchFamily="34" charset="0"/>
              <a:buChar char="•"/>
            </a:pPr>
            <a:r>
              <a:rPr lang="fr-FR" sz="1800" b="0" dirty="0"/>
              <a:t>Evaluer la possibilité de mettre en place un guichet d’entrée pour traiter les demandes de besoins en microélectronique</a:t>
            </a:r>
          </a:p>
          <a:p>
            <a:pPr lvl="1" algn="just">
              <a:lnSpc>
                <a:spcPct val="115000"/>
              </a:lnSpc>
            </a:pPr>
            <a:endParaRPr lang="fr-FR" sz="1800" b="0" dirty="0"/>
          </a:p>
          <a:p>
            <a:pPr marL="800100" lvl="1" indent="-342900">
              <a:buFont typeface="Arial" panose="020B0604020202020204" pitchFamily="34" charset="0"/>
              <a:buChar char="•"/>
            </a:pPr>
            <a:endParaRPr lang="fr-FR" sz="1800" b="0" dirty="0">
              <a:solidFill>
                <a:srgbClr val="002060"/>
              </a:solidFill>
            </a:endParaRPr>
          </a:p>
          <a:p>
            <a:pPr marL="800100" lvl="1" indent="-342900">
              <a:buFont typeface="Arial" panose="020B0604020202020204" pitchFamily="34" charset="0"/>
              <a:buChar char="•"/>
            </a:pPr>
            <a:endParaRPr lang="fr-FR" sz="1800" dirty="0">
              <a:solidFill>
                <a:srgbClr val="FF0000"/>
              </a:solidFill>
            </a:endParaRPr>
          </a:p>
          <a:p>
            <a:pPr marL="342900" indent="-342900">
              <a:buFont typeface="Wingdings" panose="05000000000000000000" pitchFamily="2" charset="2"/>
              <a:buChar char="ü"/>
            </a:pPr>
            <a:endParaRPr lang="fr-FR" sz="1200" b="0" dirty="0"/>
          </a:p>
        </p:txBody>
      </p:sp>
      <p:sp>
        <p:nvSpPr>
          <p:cNvPr id="6" name="ZoneTexte 5">
            <a:extLst>
              <a:ext uri="{FF2B5EF4-FFF2-40B4-BE49-F238E27FC236}">
                <a16:creationId xmlns:a16="http://schemas.microsoft.com/office/drawing/2014/main" id="{A0D3844B-3874-4FFB-8F2C-E4F68711BB55}"/>
              </a:ext>
            </a:extLst>
          </p:cNvPr>
          <p:cNvSpPr txBox="1"/>
          <p:nvPr/>
        </p:nvSpPr>
        <p:spPr>
          <a:xfrm>
            <a:off x="3155448" y="-6578"/>
            <a:ext cx="7411884" cy="523220"/>
          </a:xfrm>
          <a:prstGeom prst="rect">
            <a:avLst/>
          </a:prstGeom>
          <a:noFill/>
        </p:spPr>
        <p:txBody>
          <a:bodyPr wrap="square" rtlCol="0">
            <a:spAutoFit/>
          </a:bodyPr>
          <a:lstStyle/>
          <a:p>
            <a:r>
              <a:rPr lang="fr-FR" sz="2800" b="0" dirty="0">
                <a:solidFill>
                  <a:srgbClr val="0070C0"/>
                </a:solidFill>
                <a:latin typeface="Times New Roman" pitchFamily="18" charset="0"/>
              </a:rPr>
              <a:t>WP5.2: Développement de synergies		</a:t>
            </a:r>
          </a:p>
        </p:txBody>
      </p:sp>
      <p:sp>
        <p:nvSpPr>
          <p:cNvPr id="7" name="ZoneTexte 6">
            <a:extLst>
              <a:ext uri="{FF2B5EF4-FFF2-40B4-BE49-F238E27FC236}">
                <a16:creationId xmlns:a16="http://schemas.microsoft.com/office/drawing/2014/main" id="{C31EA76B-8A67-426C-8BD1-4042FFFD396B}"/>
              </a:ext>
            </a:extLst>
          </p:cNvPr>
          <p:cNvSpPr txBox="1"/>
          <p:nvPr/>
        </p:nvSpPr>
        <p:spPr>
          <a:xfrm>
            <a:off x="2435545" y="610753"/>
            <a:ext cx="7770901" cy="400110"/>
          </a:xfrm>
          <a:prstGeom prst="rect">
            <a:avLst/>
          </a:prstGeom>
          <a:noFill/>
        </p:spPr>
        <p:txBody>
          <a:bodyPr wrap="square" rtlCol="0">
            <a:spAutoFit/>
          </a:bodyPr>
          <a:lstStyle/>
          <a:p>
            <a:pPr marL="285750" indent="-285750" fontAlgn="auto">
              <a:spcBef>
                <a:spcPts val="0"/>
              </a:spcBef>
              <a:spcAft>
                <a:spcPts val="0"/>
              </a:spcAft>
              <a:buFont typeface="Symbol" panose="05050102010706020507" pitchFamily="18" charset="2"/>
              <a:buChar char="Þ"/>
              <a:defRPr/>
            </a:pPr>
            <a:r>
              <a:rPr lang="fr-FR" sz="2000" b="0" dirty="0"/>
              <a:t>Bilan et perspectives </a:t>
            </a:r>
          </a:p>
        </p:txBody>
      </p:sp>
    </p:spTree>
    <p:extLst>
      <p:ext uri="{BB962C8B-B14F-4D97-AF65-F5344CB8AC3E}">
        <p14:creationId xmlns:p14="http://schemas.microsoft.com/office/powerpoint/2010/main" val="3749045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pPr>
                <a:defRPr/>
              </a:pPr>
              <a:t>28</a:t>
            </a:fld>
            <a:endParaRPr lang="en-US" dirty="0"/>
          </a:p>
        </p:txBody>
      </p:sp>
      <p:sp>
        <p:nvSpPr>
          <p:cNvPr id="5" name="Rectangle 4"/>
          <p:cNvSpPr/>
          <p:nvPr/>
        </p:nvSpPr>
        <p:spPr>
          <a:xfrm>
            <a:off x="652793" y="1267182"/>
            <a:ext cx="10670086" cy="5078313"/>
          </a:xfrm>
          <a:prstGeom prst="rect">
            <a:avLst/>
          </a:prstGeom>
        </p:spPr>
        <p:txBody>
          <a:bodyPr wrap="square">
            <a:spAutoFit/>
          </a:bodyPr>
          <a:lstStyle/>
          <a:p>
            <a:pPr marL="342900" indent="-342900">
              <a:buFont typeface="Wingdings" panose="05000000000000000000" pitchFamily="2" charset="2"/>
              <a:buChar char="ü"/>
            </a:pPr>
            <a:r>
              <a:rPr lang="fr-FR" sz="1800" dirty="0">
                <a:solidFill>
                  <a:srgbClr val="FF0000"/>
                </a:solidFill>
              </a:rPr>
              <a:t>Participation aux </a:t>
            </a:r>
            <a:r>
              <a:rPr lang="fr-FR" sz="1800" dirty="0" err="1">
                <a:solidFill>
                  <a:srgbClr val="FF0000"/>
                </a:solidFill>
              </a:rPr>
              <a:t>WPs</a:t>
            </a:r>
            <a:r>
              <a:rPr lang="fr-FR" sz="1800" dirty="0">
                <a:solidFill>
                  <a:srgbClr val="FF0000"/>
                </a:solidFill>
              </a:rPr>
              <a:t>  </a:t>
            </a:r>
          </a:p>
          <a:p>
            <a:pPr marL="800100" lvl="1" indent="-342900">
              <a:buFont typeface="Arial" panose="020B0604020202020204" pitchFamily="34" charset="0"/>
              <a:buChar char="•"/>
            </a:pPr>
            <a:r>
              <a:rPr lang="fr-FR" sz="1800" b="0" dirty="0">
                <a:solidFill>
                  <a:srgbClr val="002060"/>
                </a:solidFill>
              </a:rPr>
              <a:t>Environ une trentaine de contributeurs s’inscrivent +/- dans le développement de la MI2I</a:t>
            </a:r>
          </a:p>
          <a:p>
            <a:pPr marL="342900" indent="-342900">
              <a:buFont typeface="Wingdings" panose="05000000000000000000" pitchFamily="2" charset="2"/>
              <a:buChar char="ü"/>
            </a:pPr>
            <a:endParaRPr lang="fr-FR" sz="1800" dirty="0">
              <a:solidFill>
                <a:srgbClr val="FF0000"/>
              </a:solidFill>
            </a:endParaRPr>
          </a:p>
          <a:p>
            <a:pPr marL="342900" indent="-342900">
              <a:buFont typeface="Wingdings" panose="05000000000000000000" pitchFamily="2" charset="2"/>
              <a:buChar char="ü"/>
            </a:pPr>
            <a:r>
              <a:rPr lang="fr-FR" sz="1800" dirty="0">
                <a:solidFill>
                  <a:srgbClr val="FF0000"/>
                </a:solidFill>
              </a:rPr>
              <a:t>Niveau d’engagement des pilotes </a:t>
            </a:r>
          </a:p>
          <a:p>
            <a:pPr marL="800100" lvl="1" indent="-342900">
              <a:buFont typeface="Arial" panose="020B0604020202020204" pitchFamily="34" charset="0"/>
              <a:buChar char="•"/>
            </a:pPr>
            <a:r>
              <a:rPr lang="fr-FR" sz="1800" b="0" dirty="0">
                <a:solidFill>
                  <a:srgbClr val="002060"/>
                </a:solidFill>
              </a:rPr>
              <a:t>Difficulté de disposer du temps d’ingénieur fortement occupés dans leur labo !</a:t>
            </a:r>
          </a:p>
          <a:p>
            <a:pPr marL="342900" indent="-342900">
              <a:buFont typeface="Wingdings" panose="05000000000000000000" pitchFamily="2" charset="2"/>
              <a:buChar char="ü"/>
            </a:pPr>
            <a:endParaRPr lang="fr-FR" sz="1800" b="0" dirty="0">
              <a:solidFill>
                <a:srgbClr val="002060"/>
              </a:solidFill>
            </a:endParaRPr>
          </a:p>
          <a:p>
            <a:pPr marL="342900" indent="-342900">
              <a:buFont typeface="Wingdings" panose="05000000000000000000" pitchFamily="2" charset="2"/>
              <a:buChar char="ü"/>
            </a:pPr>
            <a:r>
              <a:rPr lang="fr-FR" sz="1800" dirty="0">
                <a:solidFill>
                  <a:srgbClr val="FF0000"/>
                </a:solidFill>
              </a:rPr>
              <a:t>Adhésion des équipes - plateformes/pôle/labos </a:t>
            </a:r>
          </a:p>
          <a:p>
            <a:pPr marL="800100" lvl="1" indent="-342900">
              <a:buFont typeface="Arial" panose="020B0604020202020204" pitchFamily="34" charset="0"/>
              <a:buChar char="•"/>
            </a:pPr>
            <a:r>
              <a:rPr lang="fr-FR" sz="1800" b="0" dirty="0">
                <a:solidFill>
                  <a:srgbClr val="002060"/>
                </a:solidFill>
              </a:rPr>
              <a:t>Soutenir l’implication des ingénieurs au </a:t>
            </a:r>
            <a:r>
              <a:rPr lang="fr-FR" sz="1800" b="0" dirty="0" err="1">
                <a:solidFill>
                  <a:srgbClr val="002060"/>
                </a:solidFill>
              </a:rPr>
              <a:t>ComEx</a:t>
            </a:r>
            <a:r>
              <a:rPr lang="fr-FR" sz="1800" b="0" dirty="0">
                <a:solidFill>
                  <a:srgbClr val="002060"/>
                </a:solidFill>
              </a:rPr>
              <a:t> vs activité projet « prioritaire »</a:t>
            </a:r>
          </a:p>
          <a:p>
            <a:pPr marL="800100" lvl="1" indent="-342900">
              <a:buFont typeface="Arial" panose="020B0604020202020204" pitchFamily="34" charset="0"/>
              <a:buChar char="•"/>
            </a:pPr>
            <a:r>
              <a:rPr lang="fr-FR" sz="1800" b="0" dirty="0">
                <a:solidFill>
                  <a:srgbClr val="002060"/>
                </a:solidFill>
              </a:rPr>
              <a:t>La plus value de la MI2I doit continuer à être démontrée</a:t>
            </a:r>
          </a:p>
          <a:p>
            <a:pPr marL="800100" lvl="1" indent="-342900">
              <a:buFont typeface="Arial" panose="020B0604020202020204" pitchFamily="34" charset="0"/>
              <a:buChar char="•"/>
            </a:pPr>
            <a:endParaRPr lang="fr-FR" sz="1800" b="0" dirty="0">
              <a:solidFill>
                <a:srgbClr val="002060"/>
              </a:solidFill>
            </a:endParaRPr>
          </a:p>
          <a:p>
            <a:pPr marL="342900" indent="-342900">
              <a:buFont typeface="Wingdings" panose="05000000000000000000" pitchFamily="2" charset="2"/>
              <a:buChar char="ü"/>
            </a:pPr>
            <a:r>
              <a:rPr lang="fr-FR" sz="1800" dirty="0">
                <a:solidFill>
                  <a:srgbClr val="FF0000"/>
                </a:solidFill>
              </a:rPr>
              <a:t>Difficultés avec les WP1.2 et  WP4 </a:t>
            </a:r>
          </a:p>
          <a:p>
            <a:pPr marL="800100" lvl="1" indent="-342900">
              <a:buFont typeface="Arial" panose="020B0604020202020204" pitchFamily="34" charset="0"/>
              <a:buChar char="•"/>
            </a:pPr>
            <a:r>
              <a:rPr lang="fr-FR" sz="1800" b="0" dirty="0">
                <a:solidFill>
                  <a:srgbClr val="002060"/>
                </a:solidFill>
              </a:rPr>
              <a:t>Espace collaboratif du WP1.2 65nm pas encore mis en place</a:t>
            </a:r>
          </a:p>
          <a:p>
            <a:pPr marL="800100" lvl="1" indent="-342900">
              <a:buFont typeface="Arial" panose="020B0604020202020204" pitchFamily="34" charset="0"/>
              <a:buChar char="•"/>
            </a:pPr>
            <a:r>
              <a:rPr lang="fr-FR" sz="1800" b="0" dirty="0">
                <a:solidFill>
                  <a:srgbClr val="002060"/>
                </a:solidFill>
              </a:rPr>
              <a:t>Retour d’expérience des start-up assez négatif, plan d’actions pour améliorer ce constat à construire</a:t>
            </a:r>
          </a:p>
          <a:p>
            <a:pPr marL="342900" indent="-342900">
              <a:buFont typeface="Wingdings" panose="05000000000000000000" pitchFamily="2" charset="2"/>
              <a:buChar char="ü"/>
            </a:pPr>
            <a:endParaRPr lang="fr-FR" sz="1800" b="0" dirty="0">
              <a:solidFill>
                <a:srgbClr val="002060"/>
              </a:solidFill>
            </a:endParaRPr>
          </a:p>
          <a:p>
            <a:pPr marL="342900" indent="-342900">
              <a:buFont typeface="Wingdings" panose="05000000000000000000" pitchFamily="2" charset="2"/>
              <a:buChar char="ü"/>
            </a:pPr>
            <a:r>
              <a:rPr lang="fr-FR" sz="1800" dirty="0">
                <a:solidFill>
                  <a:srgbClr val="FF0000"/>
                </a:solidFill>
              </a:rPr>
              <a:t>Gestion des interfaces entre </a:t>
            </a:r>
            <a:r>
              <a:rPr lang="fr-FR" sz="1800" dirty="0" err="1">
                <a:solidFill>
                  <a:srgbClr val="FF0000"/>
                </a:solidFill>
              </a:rPr>
              <a:t>WPs</a:t>
            </a:r>
            <a:r>
              <a:rPr lang="fr-FR" sz="1800" dirty="0">
                <a:solidFill>
                  <a:srgbClr val="FF0000"/>
                </a:solidFill>
              </a:rPr>
              <a:t> : attention à ne pas travailler en silo</a:t>
            </a:r>
          </a:p>
          <a:p>
            <a:pPr marL="800100" lvl="1" indent="-342900">
              <a:buFont typeface="Arial" panose="020B0604020202020204" pitchFamily="34" charset="0"/>
              <a:buChar char="•"/>
            </a:pPr>
            <a:r>
              <a:rPr lang="fr-FR" sz="1800" b="0" dirty="0">
                <a:solidFill>
                  <a:srgbClr val="002060"/>
                </a:solidFill>
              </a:rPr>
              <a:t>Veiller à la communication entre les </a:t>
            </a:r>
            <a:r>
              <a:rPr lang="fr-FR" sz="1800" b="0" dirty="0" err="1">
                <a:solidFill>
                  <a:srgbClr val="002060"/>
                </a:solidFill>
              </a:rPr>
              <a:t>WPs</a:t>
            </a:r>
            <a:endParaRPr lang="fr-FR" sz="1800" b="0" dirty="0">
              <a:solidFill>
                <a:srgbClr val="002060"/>
              </a:solidFill>
            </a:endParaRPr>
          </a:p>
          <a:p>
            <a:pPr marL="800100" lvl="1" indent="-342900">
              <a:buFont typeface="Arial" panose="020B0604020202020204" pitchFamily="34" charset="0"/>
              <a:buChar char="•"/>
            </a:pPr>
            <a:endParaRPr lang="fr-FR" sz="1800" b="0" dirty="0">
              <a:solidFill>
                <a:srgbClr val="002060"/>
              </a:solidFill>
            </a:endParaRPr>
          </a:p>
        </p:txBody>
      </p:sp>
      <p:sp>
        <p:nvSpPr>
          <p:cNvPr id="6" name="ZoneTexte 5">
            <a:extLst>
              <a:ext uri="{FF2B5EF4-FFF2-40B4-BE49-F238E27FC236}">
                <a16:creationId xmlns:a16="http://schemas.microsoft.com/office/drawing/2014/main" id="{8B7B9E8A-AF2A-438D-B3C6-982EDF6FF1F8}"/>
              </a:ext>
            </a:extLst>
          </p:cNvPr>
          <p:cNvSpPr txBox="1"/>
          <p:nvPr/>
        </p:nvSpPr>
        <p:spPr>
          <a:xfrm>
            <a:off x="2277595" y="-6578"/>
            <a:ext cx="6716564" cy="523220"/>
          </a:xfrm>
          <a:prstGeom prst="rect">
            <a:avLst/>
          </a:prstGeom>
          <a:noFill/>
        </p:spPr>
        <p:txBody>
          <a:bodyPr wrap="square" rtlCol="0">
            <a:spAutoFit/>
          </a:bodyPr>
          <a:lstStyle/>
          <a:p>
            <a:r>
              <a:rPr lang="fr-FR" sz="2800" b="0" dirty="0">
                <a:solidFill>
                  <a:srgbClr val="0070C0"/>
                </a:solidFill>
                <a:latin typeface="Times New Roman" pitchFamily="18" charset="0"/>
              </a:rPr>
              <a:t>Bilan</a:t>
            </a:r>
          </a:p>
        </p:txBody>
      </p:sp>
    </p:spTree>
    <p:extLst>
      <p:ext uri="{BB962C8B-B14F-4D97-AF65-F5344CB8AC3E}">
        <p14:creationId xmlns:p14="http://schemas.microsoft.com/office/powerpoint/2010/main" val="2921565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pPr>
                <a:defRPr/>
              </a:pPr>
              <a:t>29</a:t>
            </a:fld>
            <a:endParaRPr lang="en-US" dirty="0"/>
          </a:p>
        </p:txBody>
      </p:sp>
      <p:sp>
        <p:nvSpPr>
          <p:cNvPr id="5" name="Rectangle 4"/>
          <p:cNvSpPr/>
          <p:nvPr/>
        </p:nvSpPr>
        <p:spPr>
          <a:xfrm>
            <a:off x="905342" y="1101719"/>
            <a:ext cx="10670086" cy="5355312"/>
          </a:xfrm>
          <a:prstGeom prst="rect">
            <a:avLst/>
          </a:prstGeom>
        </p:spPr>
        <p:txBody>
          <a:bodyPr wrap="square">
            <a:spAutoFit/>
          </a:bodyPr>
          <a:lstStyle/>
          <a:p>
            <a:pPr marL="342900" indent="-342900">
              <a:buFont typeface="Wingdings" panose="05000000000000000000" pitchFamily="2" charset="2"/>
              <a:buChar char="ü"/>
            </a:pPr>
            <a:r>
              <a:rPr lang="fr-FR" sz="1800" dirty="0">
                <a:solidFill>
                  <a:srgbClr val="FF0000"/>
                </a:solidFill>
              </a:rPr>
              <a:t>Pour ces 2 prochaines années, les chantiers prioritaires seront:</a:t>
            </a:r>
          </a:p>
          <a:p>
            <a:pPr marL="342900" indent="-342900">
              <a:buFont typeface="Wingdings" panose="05000000000000000000" pitchFamily="2" charset="2"/>
              <a:buChar char="ü"/>
            </a:pPr>
            <a:endParaRPr lang="fr-FR" sz="1800" dirty="0">
              <a:solidFill>
                <a:srgbClr val="FF0000"/>
              </a:solidFill>
            </a:endParaRPr>
          </a:p>
          <a:p>
            <a:pPr marL="800100" lvl="1" indent="-342900">
              <a:buFont typeface="Arial" panose="020B0604020202020204" pitchFamily="34" charset="0"/>
              <a:buChar char="•"/>
            </a:pPr>
            <a:r>
              <a:rPr lang="fr-FR" sz="1800" b="0" dirty="0">
                <a:solidFill>
                  <a:srgbClr val="002060"/>
                </a:solidFill>
              </a:rPr>
              <a:t>Mise en œuvre de l’infrastructure commune informatique au CCIN2P3</a:t>
            </a:r>
          </a:p>
          <a:p>
            <a:pPr marL="1257300" lvl="2" indent="-342900">
              <a:buFont typeface="Arial" panose="020B0604020202020204" pitchFamily="34" charset="0"/>
              <a:buChar char="•"/>
            </a:pPr>
            <a:r>
              <a:rPr lang="fr-FR" sz="1800" b="0" dirty="0">
                <a:solidFill>
                  <a:srgbClr val="00B0F0"/>
                </a:solidFill>
              </a:rPr>
              <a:t>Identifier un chef de projet </a:t>
            </a:r>
            <a:r>
              <a:rPr lang="fr-FR" sz="1800" b="0" dirty="0" err="1">
                <a:solidFill>
                  <a:srgbClr val="00B0F0"/>
                </a:solidFill>
              </a:rPr>
              <a:t>microélectronicien</a:t>
            </a:r>
            <a:endParaRPr lang="fr-FR" sz="1800" b="0" dirty="0">
              <a:solidFill>
                <a:srgbClr val="00B0F0"/>
              </a:solidFill>
            </a:endParaRPr>
          </a:p>
          <a:p>
            <a:pPr marL="1257300" lvl="2" indent="-342900">
              <a:buFont typeface="Arial" panose="020B0604020202020204" pitchFamily="34" charset="0"/>
              <a:buChar char="•"/>
            </a:pPr>
            <a:endParaRPr lang="fr-FR" sz="1800" b="0" dirty="0">
              <a:solidFill>
                <a:srgbClr val="00B0F0"/>
              </a:solidFill>
            </a:endParaRPr>
          </a:p>
          <a:p>
            <a:pPr marL="800100" lvl="1" indent="-342900">
              <a:buFont typeface="Arial" panose="020B0604020202020204" pitchFamily="34" charset="0"/>
              <a:buChar char="•"/>
            </a:pPr>
            <a:r>
              <a:rPr lang="fr-FR" sz="1800" b="0" dirty="0">
                <a:solidFill>
                  <a:srgbClr val="002060"/>
                </a:solidFill>
              </a:rPr>
              <a:t>Prise en charge du marché Cadence par le </a:t>
            </a:r>
            <a:r>
              <a:rPr lang="fr-FR" sz="1800" b="0" dirty="0" err="1">
                <a:solidFill>
                  <a:srgbClr val="002060"/>
                </a:solidFill>
              </a:rPr>
              <a:t>Com’Ex</a:t>
            </a:r>
            <a:endParaRPr lang="fr-FR" sz="1800" b="0" dirty="0">
              <a:solidFill>
                <a:srgbClr val="002060"/>
              </a:solidFill>
            </a:endParaRPr>
          </a:p>
          <a:p>
            <a:pPr marL="1257300" lvl="2" indent="-342900">
              <a:buFont typeface="Arial" panose="020B0604020202020204" pitchFamily="34" charset="0"/>
              <a:buChar char="•"/>
            </a:pPr>
            <a:r>
              <a:rPr lang="fr-FR" sz="1800" b="0" dirty="0">
                <a:solidFill>
                  <a:srgbClr val="00B0F0"/>
                </a:solidFill>
              </a:rPr>
              <a:t>Identifier un ou des </a:t>
            </a:r>
            <a:r>
              <a:rPr lang="fr-FR" sz="1800" b="0" dirty="0" err="1">
                <a:solidFill>
                  <a:srgbClr val="00B0F0"/>
                </a:solidFill>
              </a:rPr>
              <a:t>microélectroniciens</a:t>
            </a:r>
            <a:r>
              <a:rPr lang="fr-FR" sz="1800" b="0" dirty="0">
                <a:solidFill>
                  <a:srgbClr val="00B0F0"/>
                </a:solidFill>
              </a:rPr>
              <a:t> pour prendre le relais de Claude</a:t>
            </a:r>
          </a:p>
          <a:p>
            <a:pPr marL="1257300" lvl="2" indent="-342900">
              <a:buFont typeface="Arial" panose="020B0604020202020204" pitchFamily="34" charset="0"/>
              <a:buChar char="•"/>
            </a:pPr>
            <a:endParaRPr lang="fr-FR" sz="1800" b="0" dirty="0">
              <a:solidFill>
                <a:srgbClr val="002060"/>
              </a:solidFill>
            </a:endParaRPr>
          </a:p>
          <a:p>
            <a:pPr marL="800100" lvl="1" indent="-342900">
              <a:buFont typeface="Arial" panose="020B0604020202020204" pitchFamily="34" charset="0"/>
              <a:buChar char="•"/>
            </a:pPr>
            <a:r>
              <a:rPr lang="fr-FR" sz="1800" b="0" dirty="0">
                <a:solidFill>
                  <a:srgbClr val="002060"/>
                </a:solidFill>
              </a:rPr>
              <a:t>Création du logo « MI2I », réalisation du site WEB </a:t>
            </a:r>
          </a:p>
          <a:p>
            <a:pPr marL="800100" lvl="1" indent="-342900">
              <a:buFont typeface="Arial" panose="020B0604020202020204" pitchFamily="34" charset="0"/>
              <a:buChar char="•"/>
            </a:pPr>
            <a:endParaRPr lang="fr-FR" sz="1800" b="0" dirty="0">
              <a:solidFill>
                <a:srgbClr val="002060"/>
              </a:solidFill>
            </a:endParaRPr>
          </a:p>
          <a:p>
            <a:pPr marL="800100" lvl="1" indent="-342900">
              <a:buFont typeface="Arial" panose="020B0604020202020204" pitchFamily="34" charset="0"/>
              <a:buChar char="•"/>
            </a:pPr>
            <a:r>
              <a:rPr lang="fr-FR" sz="1800" b="0" dirty="0">
                <a:solidFill>
                  <a:srgbClr val="002060"/>
                </a:solidFill>
              </a:rPr>
              <a:t>Développement de synergies pour factoriser nos designs et renforcer nos savoirs faire</a:t>
            </a:r>
          </a:p>
          <a:p>
            <a:pPr marL="1257300" lvl="2" indent="-342900">
              <a:buFont typeface="Arial" panose="020B0604020202020204" pitchFamily="34" charset="0"/>
              <a:buChar char="•"/>
            </a:pPr>
            <a:r>
              <a:rPr lang="fr-FR" sz="1800" b="0" dirty="0">
                <a:solidFill>
                  <a:srgbClr val="00B0F0"/>
                </a:solidFill>
              </a:rPr>
              <a:t>R&amp;T Techno Alternative en cours</a:t>
            </a:r>
          </a:p>
          <a:p>
            <a:pPr marL="1257300" lvl="2" indent="-342900">
              <a:buFont typeface="Arial" panose="020B0604020202020204" pitchFamily="34" charset="0"/>
              <a:buChar char="•"/>
            </a:pPr>
            <a:r>
              <a:rPr lang="fr-FR" sz="1800" b="0" dirty="0">
                <a:solidFill>
                  <a:srgbClr val="00B0F0"/>
                </a:solidFill>
              </a:rPr>
              <a:t>Extension de la R&amp;T </a:t>
            </a:r>
            <a:r>
              <a:rPr lang="fr-FR" sz="1800" b="0" dirty="0" err="1">
                <a:solidFill>
                  <a:srgbClr val="00B0F0"/>
                </a:solidFill>
              </a:rPr>
              <a:t>Dice</a:t>
            </a:r>
            <a:r>
              <a:rPr lang="fr-FR" sz="1800" b="0" dirty="0">
                <a:solidFill>
                  <a:srgbClr val="00B0F0"/>
                </a:solidFill>
              </a:rPr>
              <a:t> 28? R&amp;T </a:t>
            </a:r>
            <a:r>
              <a:rPr lang="fr-FR" sz="1800" b="0" dirty="0" err="1">
                <a:solidFill>
                  <a:srgbClr val="00B0F0"/>
                </a:solidFill>
              </a:rPr>
              <a:t>Dice</a:t>
            </a:r>
            <a:r>
              <a:rPr lang="fr-FR" sz="1800" b="0" dirty="0">
                <a:solidFill>
                  <a:srgbClr val="00B0F0"/>
                </a:solidFill>
              </a:rPr>
              <a:t> 65 ?</a:t>
            </a:r>
          </a:p>
          <a:p>
            <a:pPr marL="1257300" lvl="2" indent="-342900">
              <a:buFont typeface="Arial" panose="020B0604020202020204" pitchFamily="34" charset="0"/>
              <a:buChar char="•"/>
            </a:pPr>
            <a:r>
              <a:rPr lang="fr-FR" sz="1800" b="0" dirty="0">
                <a:solidFill>
                  <a:srgbClr val="00B0F0"/>
                </a:solidFill>
              </a:rPr>
              <a:t>R&amp;T autour des </a:t>
            </a:r>
            <a:r>
              <a:rPr lang="fr-FR" sz="1800" b="0" dirty="0" err="1">
                <a:solidFill>
                  <a:srgbClr val="00B0F0"/>
                </a:solidFill>
              </a:rPr>
              <a:t>ADCs</a:t>
            </a:r>
            <a:r>
              <a:rPr lang="fr-FR" sz="1800" b="0" dirty="0">
                <a:solidFill>
                  <a:srgbClr val="00B0F0"/>
                </a:solidFill>
              </a:rPr>
              <a:t>, </a:t>
            </a:r>
            <a:r>
              <a:rPr lang="fr-FR" sz="1800" b="0" dirty="0" err="1">
                <a:solidFill>
                  <a:srgbClr val="00B0F0"/>
                </a:solidFill>
              </a:rPr>
              <a:t>TDCs</a:t>
            </a:r>
            <a:r>
              <a:rPr lang="fr-FR" sz="1800" b="0" dirty="0">
                <a:solidFill>
                  <a:srgbClr val="00B0F0"/>
                </a:solidFill>
              </a:rPr>
              <a:t>, RISC-V…</a:t>
            </a:r>
            <a:endParaRPr lang="fr-FR" sz="1800" dirty="0">
              <a:solidFill>
                <a:srgbClr val="FF0000"/>
              </a:solidFill>
            </a:endParaRPr>
          </a:p>
          <a:p>
            <a:pPr marL="342900" indent="-342900">
              <a:buFont typeface="Wingdings" panose="05000000000000000000" pitchFamily="2" charset="2"/>
              <a:buChar char="ü"/>
            </a:pPr>
            <a:endParaRPr lang="fr-FR" sz="1800" b="0" dirty="0">
              <a:solidFill>
                <a:srgbClr val="002060"/>
              </a:solidFill>
            </a:endParaRPr>
          </a:p>
          <a:p>
            <a:pPr marL="342900" indent="-342900">
              <a:buFont typeface="Wingdings" panose="05000000000000000000" pitchFamily="2" charset="2"/>
              <a:buChar char="ü"/>
            </a:pPr>
            <a:r>
              <a:rPr lang="fr-FR" sz="2000" b="0" dirty="0">
                <a:solidFill>
                  <a:srgbClr val="002060"/>
                </a:solidFill>
              </a:rPr>
              <a:t>Renforcer la communication en organisant des événements spécifiques </a:t>
            </a:r>
            <a:endParaRPr lang="fr-FR" sz="1800" b="0" dirty="0">
              <a:solidFill>
                <a:srgbClr val="002060"/>
              </a:solidFill>
            </a:endParaRPr>
          </a:p>
          <a:p>
            <a:pPr marL="800100" lvl="1" indent="-342900">
              <a:buFont typeface="Arial" panose="020B0604020202020204" pitchFamily="34" charset="0"/>
              <a:buChar char="•"/>
            </a:pPr>
            <a:r>
              <a:rPr lang="fr-FR" sz="2000" b="0" dirty="0">
                <a:solidFill>
                  <a:srgbClr val="002060"/>
                </a:solidFill>
              </a:rPr>
              <a:t>Séminaire « développements d’</a:t>
            </a:r>
            <a:r>
              <a:rPr lang="fr-FR" sz="2000" b="0" dirty="0" err="1">
                <a:solidFill>
                  <a:srgbClr val="002060"/>
                </a:solidFill>
              </a:rPr>
              <a:t>ASICs</a:t>
            </a:r>
            <a:r>
              <a:rPr lang="fr-FR" sz="2000" b="0" dirty="0">
                <a:solidFill>
                  <a:srgbClr val="002060"/>
                </a:solidFill>
              </a:rPr>
              <a:t> @IN2P3 » : 2 x 1/2j</a:t>
            </a:r>
          </a:p>
          <a:p>
            <a:pPr lvl="1"/>
            <a:endParaRPr lang="fr-FR" sz="2000" dirty="0">
              <a:solidFill>
                <a:srgbClr val="FF0000"/>
              </a:solidFill>
            </a:endParaRPr>
          </a:p>
          <a:p>
            <a:pPr marL="342900" indent="-342900">
              <a:buFont typeface="Wingdings" panose="05000000000000000000" pitchFamily="2" charset="2"/>
              <a:buChar char="ü"/>
            </a:pPr>
            <a:endParaRPr lang="fr-FR" sz="1400" b="0" dirty="0"/>
          </a:p>
        </p:txBody>
      </p:sp>
      <p:sp>
        <p:nvSpPr>
          <p:cNvPr id="6" name="ZoneTexte 5">
            <a:extLst>
              <a:ext uri="{FF2B5EF4-FFF2-40B4-BE49-F238E27FC236}">
                <a16:creationId xmlns:a16="http://schemas.microsoft.com/office/drawing/2014/main" id="{8B7B9E8A-AF2A-438D-B3C6-982EDF6FF1F8}"/>
              </a:ext>
            </a:extLst>
          </p:cNvPr>
          <p:cNvSpPr txBox="1"/>
          <p:nvPr/>
        </p:nvSpPr>
        <p:spPr>
          <a:xfrm>
            <a:off x="2277595" y="-6578"/>
            <a:ext cx="6716564" cy="523220"/>
          </a:xfrm>
          <a:prstGeom prst="rect">
            <a:avLst/>
          </a:prstGeom>
          <a:noFill/>
        </p:spPr>
        <p:txBody>
          <a:bodyPr wrap="square" rtlCol="0">
            <a:spAutoFit/>
          </a:bodyPr>
          <a:lstStyle/>
          <a:p>
            <a:r>
              <a:rPr lang="fr-FR" sz="2800" b="0" dirty="0">
                <a:solidFill>
                  <a:srgbClr val="0070C0"/>
                </a:solidFill>
                <a:latin typeface="Times New Roman" pitchFamily="18" charset="0"/>
              </a:rPr>
              <a:t>Perspectives</a:t>
            </a:r>
          </a:p>
        </p:txBody>
      </p:sp>
    </p:spTree>
    <p:extLst>
      <p:ext uri="{BB962C8B-B14F-4D97-AF65-F5344CB8AC3E}">
        <p14:creationId xmlns:p14="http://schemas.microsoft.com/office/powerpoint/2010/main" val="793541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AFDB7E2-7FA4-45BF-BF71-81984C07E8D0}"/>
              </a:ext>
            </a:extLst>
          </p:cNvPr>
          <p:cNvSpPr>
            <a:spLocks noGrp="1"/>
          </p:cNvSpPr>
          <p:nvPr>
            <p:ph type="sldNum" sz="quarter" idx="4"/>
          </p:nvPr>
        </p:nvSpPr>
        <p:spPr/>
        <p:txBody>
          <a:bodyPr/>
          <a:lstStyle/>
          <a:p>
            <a:pPr>
              <a:defRPr/>
            </a:pPr>
            <a:fld id="{8ECBF993-0C26-42CE-B6CC-A847CA7D06C3}" type="slidenum">
              <a:rPr lang="en-US" smtClean="0"/>
              <a:pPr>
                <a:defRPr/>
              </a:pPr>
              <a:t>3</a:t>
            </a:fld>
            <a:endParaRPr lang="en-US" dirty="0"/>
          </a:p>
        </p:txBody>
      </p:sp>
      <p:sp>
        <p:nvSpPr>
          <p:cNvPr id="145" name="Organigramme : Procédé 144">
            <a:extLst>
              <a:ext uri="{FF2B5EF4-FFF2-40B4-BE49-F238E27FC236}">
                <a16:creationId xmlns:a16="http://schemas.microsoft.com/office/drawing/2014/main" id="{5D264AC0-9B12-4409-9282-D19AC405679E}"/>
              </a:ext>
            </a:extLst>
          </p:cNvPr>
          <p:cNvSpPr/>
          <p:nvPr/>
        </p:nvSpPr>
        <p:spPr bwMode="auto">
          <a:xfrm>
            <a:off x="650718" y="1753109"/>
            <a:ext cx="8953002" cy="4380768"/>
          </a:xfrm>
          <a:prstGeom prst="flowChartProcess">
            <a:avLst/>
          </a:prstGeom>
          <a:gradFill flip="none" rotWithShape="1">
            <a:gsLst>
              <a:gs pos="0">
                <a:srgbClr val="44546A">
                  <a:lumMod val="60000"/>
                  <a:lumOff val="40000"/>
                  <a:tint val="66000"/>
                  <a:satMod val="160000"/>
                </a:srgbClr>
              </a:gs>
              <a:gs pos="7950">
                <a:srgbClr val="B8C5D8"/>
              </a:gs>
              <a:gs pos="50000">
                <a:srgbClr val="44546A">
                  <a:lumMod val="60000"/>
                  <a:lumOff val="40000"/>
                  <a:tint val="44500"/>
                  <a:satMod val="160000"/>
                </a:srgbClr>
              </a:gs>
              <a:gs pos="100000">
                <a:srgbClr val="44546A">
                  <a:lumMod val="60000"/>
                  <a:lumOff val="40000"/>
                  <a:tint val="23500"/>
                  <a:satMod val="160000"/>
                </a:srgbClr>
              </a:gs>
            </a:gsLst>
            <a:lin ang="2700000" scaled="1"/>
            <a:tileRect/>
          </a:gradFill>
          <a:ln w="15875"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endParaRPr>
          </a:p>
        </p:txBody>
      </p:sp>
      <p:sp>
        <p:nvSpPr>
          <p:cNvPr id="146" name="Rectangle 145">
            <a:extLst>
              <a:ext uri="{FF2B5EF4-FFF2-40B4-BE49-F238E27FC236}">
                <a16:creationId xmlns:a16="http://schemas.microsoft.com/office/drawing/2014/main" id="{2D168DA8-42B6-4EA7-A0F9-129F865A7224}"/>
              </a:ext>
            </a:extLst>
          </p:cNvPr>
          <p:cNvSpPr/>
          <p:nvPr/>
        </p:nvSpPr>
        <p:spPr>
          <a:xfrm>
            <a:off x="667565" y="1770275"/>
            <a:ext cx="6010275" cy="1027003"/>
          </a:xfrm>
          <a:prstGeom prst="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Organigramme : Procédé 146">
            <a:extLst>
              <a:ext uri="{FF2B5EF4-FFF2-40B4-BE49-F238E27FC236}">
                <a16:creationId xmlns:a16="http://schemas.microsoft.com/office/drawing/2014/main" id="{CA1D743D-BE67-43B1-8A43-D066B7DC43D6}"/>
              </a:ext>
            </a:extLst>
          </p:cNvPr>
          <p:cNvSpPr/>
          <p:nvPr/>
        </p:nvSpPr>
        <p:spPr bwMode="auto">
          <a:xfrm>
            <a:off x="2558747" y="3097536"/>
            <a:ext cx="4832012" cy="2771453"/>
          </a:xfrm>
          <a:prstGeom prst="flowChartProcess">
            <a:avLst/>
          </a:prstGeom>
          <a:noFill/>
          <a:ln w="25400" cap="flat" cmpd="sng" algn="ctr">
            <a:solidFill>
              <a:srgbClr val="FF66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48" name="Rectangle 147">
            <a:extLst>
              <a:ext uri="{FF2B5EF4-FFF2-40B4-BE49-F238E27FC236}">
                <a16:creationId xmlns:a16="http://schemas.microsoft.com/office/drawing/2014/main" id="{C0C68242-6706-47C0-83F6-59C26D5C87F9}"/>
              </a:ext>
            </a:extLst>
          </p:cNvPr>
          <p:cNvSpPr/>
          <p:nvPr/>
        </p:nvSpPr>
        <p:spPr>
          <a:xfrm>
            <a:off x="5263683" y="3024395"/>
            <a:ext cx="1968084" cy="830997"/>
          </a:xfrm>
          <a:prstGeom prst="rect">
            <a:avLst/>
          </a:prstGeom>
        </p:spPr>
        <p:txBody>
          <a:bodyPr wrap="square">
            <a:spAutoFit/>
          </a:bodyPr>
          <a:lstStyle/>
          <a:p>
            <a:pPr algn="ctr" fontAlgn="auto">
              <a:spcBef>
                <a:spcPts val="0"/>
              </a:spcBef>
              <a:spcAft>
                <a:spcPts val="0"/>
              </a:spcAft>
            </a:pPr>
            <a:r>
              <a:rPr lang="fr-FR" sz="1600" dirty="0">
                <a:solidFill>
                  <a:srgbClr val="FF6600"/>
                </a:solidFill>
                <a:latin typeface="Calibri" panose="020F0502020204030204"/>
                <a:cs typeface="+mn-cs"/>
              </a:rPr>
              <a:t>Ressources Microélectroniques @IN2P3</a:t>
            </a:r>
          </a:p>
        </p:txBody>
      </p:sp>
      <p:sp>
        <p:nvSpPr>
          <p:cNvPr id="149" name="Rectangle 148">
            <a:extLst>
              <a:ext uri="{FF2B5EF4-FFF2-40B4-BE49-F238E27FC236}">
                <a16:creationId xmlns:a16="http://schemas.microsoft.com/office/drawing/2014/main" id="{E9446612-3FED-4E85-9CBF-C873D7DAB32B}"/>
              </a:ext>
            </a:extLst>
          </p:cNvPr>
          <p:cNvSpPr/>
          <p:nvPr/>
        </p:nvSpPr>
        <p:spPr>
          <a:xfrm>
            <a:off x="5589647" y="4177001"/>
            <a:ext cx="1642120" cy="623681"/>
          </a:xfrm>
          <a:prstGeom prst="rect">
            <a:avLst/>
          </a:prstGeom>
          <a:solidFill>
            <a:srgbClr val="DACCD9"/>
          </a:solidFill>
          <a:ln w="41275"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panose="020F0502020204030204"/>
                <a:ea typeface="+mn-ea"/>
                <a:cs typeface="+mn-cs"/>
              </a:rPr>
              <a:t>Laboratoires</a:t>
            </a:r>
          </a:p>
        </p:txBody>
      </p:sp>
      <p:cxnSp>
        <p:nvCxnSpPr>
          <p:cNvPr id="150" name="Connecteur droit 149">
            <a:extLst>
              <a:ext uri="{FF2B5EF4-FFF2-40B4-BE49-F238E27FC236}">
                <a16:creationId xmlns:a16="http://schemas.microsoft.com/office/drawing/2014/main" id="{D075BB39-0482-4C46-A051-82A0FD95B8A2}"/>
              </a:ext>
            </a:extLst>
          </p:cNvPr>
          <p:cNvCxnSpPr>
            <a:cxnSpLocks/>
          </p:cNvCxnSpPr>
          <p:nvPr/>
        </p:nvCxnSpPr>
        <p:spPr>
          <a:xfrm flipH="1">
            <a:off x="4509068" y="4502408"/>
            <a:ext cx="1080579" cy="0"/>
          </a:xfrm>
          <a:prstGeom prst="line">
            <a:avLst/>
          </a:prstGeom>
          <a:noFill/>
          <a:ln w="15875" cap="flat" cmpd="sng" algn="ctr">
            <a:solidFill>
              <a:srgbClr val="4472C4"/>
            </a:solidFill>
            <a:prstDash val="solid"/>
            <a:miter lim="800000"/>
          </a:ln>
          <a:effectLst/>
        </p:spPr>
      </p:cxnSp>
      <p:cxnSp>
        <p:nvCxnSpPr>
          <p:cNvPr id="151" name="Connecteur droit 150">
            <a:extLst>
              <a:ext uri="{FF2B5EF4-FFF2-40B4-BE49-F238E27FC236}">
                <a16:creationId xmlns:a16="http://schemas.microsoft.com/office/drawing/2014/main" id="{0ED491DE-3DBB-410A-A143-2F449B2C2F62}"/>
              </a:ext>
            </a:extLst>
          </p:cNvPr>
          <p:cNvCxnSpPr>
            <a:cxnSpLocks/>
          </p:cNvCxnSpPr>
          <p:nvPr/>
        </p:nvCxnSpPr>
        <p:spPr>
          <a:xfrm>
            <a:off x="5068407" y="3582424"/>
            <a:ext cx="0" cy="1836000"/>
          </a:xfrm>
          <a:prstGeom prst="line">
            <a:avLst/>
          </a:prstGeom>
          <a:noFill/>
          <a:ln w="15875" cap="flat" cmpd="sng" algn="ctr">
            <a:solidFill>
              <a:srgbClr val="4472C4"/>
            </a:solidFill>
            <a:prstDash val="solid"/>
            <a:miter lim="800000"/>
          </a:ln>
          <a:effectLst/>
        </p:spPr>
      </p:cxnSp>
      <p:cxnSp>
        <p:nvCxnSpPr>
          <p:cNvPr id="152" name="Connecteur droit 151">
            <a:extLst>
              <a:ext uri="{FF2B5EF4-FFF2-40B4-BE49-F238E27FC236}">
                <a16:creationId xmlns:a16="http://schemas.microsoft.com/office/drawing/2014/main" id="{75CFBB2C-CE16-4943-8B53-458201857B7D}"/>
              </a:ext>
            </a:extLst>
          </p:cNvPr>
          <p:cNvCxnSpPr>
            <a:cxnSpLocks/>
          </p:cNvCxnSpPr>
          <p:nvPr/>
        </p:nvCxnSpPr>
        <p:spPr>
          <a:xfrm flipH="1">
            <a:off x="4499543" y="5422592"/>
            <a:ext cx="576000" cy="0"/>
          </a:xfrm>
          <a:prstGeom prst="line">
            <a:avLst/>
          </a:prstGeom>
          <a:noFill/>
          <a:ln w="15875" cap="flat" cmpd="sng" algn="ctr">
            <a:solidFill>
              <a:srgbClr val="4472C4"/>
            </a:solidFill>
            <a:prstDash val="solid"/>
            <a:miter lim="800000"/>
          </a:ln>
          <a:effectLst/>
        </p:spPr>
      </p:cxnSp>
      <p:sp>
        <p:nvSpPr>
          <p:cNvPr id="153" name="Flèche : double flèche verticale 152">
            <a:extLst>
              <a:ext uri="{FF2B5EF4-FFF2-40B4-BE49-F238E27FC236}">
                <a16:creationId xmlns:a16="http://schemas.microsoft.com/office/drawing/2014/main" id="{61FFD8B3-451D-4B26-937D-51879C23F857}"/>
              </a:ext>
            </a:extLst>
          </p:cNvPr>
          <p:cNvSpPr/>
          <p:nvPr/>
        </p:nvSpPr>
        <p:spPr>
          <a:xfrm>
            <a:off x="4931063" y="2598168"/>
            <a:ext cx="231178" cy="830997"/>
          </a:xfrm>
          <a:prstGeom prst="upDownArrow">
            <a:avLst/>
          </a:prstGeom>
          <a:solidFill>
            <a:srgbClr val="4472C4">
              <a:lumMod val="60000"/>
              <a:lumOff val="40000"/>
            </a:srgbClr>
          </a:solidFill>
          <a:ln w="22225"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Ellipse 153">
            <a:extLst>
              <a:ext uri="{FF2B5EF4-FFF2-40B4-BE49-F238E27FC236}">
                <a16:creationId xmlns:a16="http://schemas.microsoft.com/office/drawing/2014/main" id="{17EBA455-0EAC-480E-845F-E0ED28A30997}"/>
              </a:ext>
            </a:extLst>
          </p:cNvPr>
          <p:cNvSpPr/>
          <p:nvPr/>
        </p:nvSpPr>
        <p:spPr>
          <a:xfrm>
            <a:off x="3016607" y="4114034"/>
            <a:ext cx="1492461" cy="776748"/>
          </a:xfrm>
          <a:prstGeom prst="ellipse">
            <a:avLst/>
          </a:prstGeom>
          <a:solidFill>
            <a:srgbClr val="ED7D31">
              <a:lumMod val="60000"/>
              <a:lumOff val="40000"/>
            </a:srgbClr>
          </a:solidFill>
          <a:ln w="381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Calibri" panose="020F0502020204030204"/>
                <a:ea typeface="+mn-ea"/>
                <a:cs typeface="+mn-cs"/>
              </a:rPr>
              <a:t>Pôle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err="1">
                <a:ln>
                  <a:noFill/>
                </a:ln>
                <a:solidFill>
                  <a:prstClr val="black"/>
                </a:solidFill>
                <a:effectLst/>
                <a:uLnTx/>
                <a:uFillTx/>
                <a:latin typeface="Calibri" panose="020F0502020204030204"/>
                <a:ea typeface="+mn-ea"/>
                <a:cs typeface="+mn-cs"/>
              </a:rPr>
              <a:t>MicRhAu</a:t>
            </a:r>
            <a:endParaRPr kumimoji="0" lang="fr-FR" sz="1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5" name="Ellipse 154">
            <a:extLst>
              <a:ext uri="{FF2B5EF4-FFF2-40B4-BE49-F238E27FC236}">
                <a16:creationId xmlns:a16="http://schemas.microsoft.com/office/drawing/2014/main" id="{4AFC5158-7B3C-4C90-A0C9-B124815151EE}"/>
              </a:ext>
            </a:extLst>
          </p:cNvPr>
          <p:cNvSpPr/>
          <p:nvPr/>
        </p:nvSpPr>
        <p:spPr>
          <a:xfrm>
            <a:off x="3016607" y="5015168"/>
            <a:ext cx="1492461" cy="776748"/>
          </a:xfrm>
          <a:prstGeom prst="ellipse">
            <a:avLst/>
          </a:prstGeom>
          <a:solidFill>
            <a:srgbClr val="ED7D31">
              <a:lumMod val="60000"/>
              <a:lumOff val="40000"/>
            </a:srgbClr>
          </a:solidFill>
          <a:ln w="381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Calibri" panose="020F0502020204030204"/>
                <a:ea typeface="+mn-ea"/>
                <a:cs typeface="+mn-cs"/>
              </a:rPr>
              <a:t>Plateforme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Calibri" panose="020F0502020204030204"/>
                <a:ea typeface="+mn-ea"/>
                <a:cs typeface="+mn-cs"/>
              </a:rPr>
              <a:t>OMEGA</a:t>
            </a:r>
          </a:p>
        </p:txBody>
      </p:sp>
      <p:cxnSp>
        <p:nvCxnSpPr>
          <p:cNvPr id="156" name="Connecteur droit 155">
            <a:extLst>
              <a:ext uri="{FF2B5EF4-FFF2-40B4-BE49-F238E27FC236}">
                <a16:creationId xmlns:a16="http://schemas.microsoft.com/office/drawing/2014/main" id="{4F0AC6BA-13E6-4FDE-9138-CAF2F423473B}"/>
              </a:ext>
            </a:extLst>
          </p:cNvPr>
          <p:cNvCxnSpPr>
            <a:cxnSpLocks/>
            <a:stCxn id="158" idx="1"/>
          </p:cNvCxnSpPr>
          <p:nvPr/>
        </p:nvCxnSpPr>
        <p:spPr>
          <a:xfrm flipH="1" flipV="1">
            <a:off x="6034608" y="2211970"/>
            <a:ext cx="1060286" cy="0"/>
          </a:xfrm>
          <a:prstGeom prst="line">
            <a:avLst/>
          </a:prstGeom>
          <a:noFill/>
          <a:ln w="57150" cap="flat" cmpd="sng" algn="ctr">
            <a:solidFill>
              <a:srgbClr val="4472C4"/>
            </a:solidFill>
            <a:prstDash val="solid"/>
            <a:miter lim="800000"/>
            <a:headEnd type="triangle"/>
            <a:tailEnd type="triangle"/>
          </a:ln>
          <a:effectLst/>
        </p:spPr>
      </p:cxnSp>
      <p:sp>
        <p:nvSpPr>
          <p:cNvPr id="158" name="Rectangle 157">
            <a:extLst>
              <a:ext uri="{FF2B5EF4-FFF2-40B4-BE49-F238E27FC236}">
                <a16:creationId xmlns:a16="http://schemas.microsoft.com/office/drawing/2014/main" id="{0040A7A8-A40B-4BFF-891E-FF6B5D5722B5}"/>
              </a:ext>
            </a:extLst>
          </p:cNvPr>
          <p:cNvSpPr/>
          <p:nvPr/>
        </p:nvSpPr>
        <p:spPr>
          <a:xfrm>
            <a:off x="7094894" y="1893072"/>
            <a:ext cx="1988820" cy="656852"/>
          </a:xfrm>
          <a:prstGeom prst="rect">
            <a:avLst/>
          </a:prstGeom>
          <a:solidFill>
            <a:srgbClr val="70AD47">
              <a:lumMod val="60000"/>
              <a:lumOff val="40000"/>
            </a:srgbClr>
          </a:solidFill>
          <a:ln w="381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panose="020F0502020204030204"/>
                <a:ea typeface="+mn-ea"/>
                <a:cs typeface="+mn-cs"/>
              </a:rPr>
              <a:t>Commission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panose="020F0502020204030204"/>
                <a:ea typeface="+mn-ea"/>
                <a:cs typeface="+mn-cs"/>
              </a:rPr>
              <a:t>Microélectronique</a:t>
            </a:r>
          </a:p>
        </p:txBody>
      </p:sp>
      <p:sp>
        <p:nvSpPr>
          <p:cNvPr id="159" name="Rectangle 158">
            <a:extLst>
              <a:ext uri="{FF2B5EF4-FFF2-40B4-BE49-F238E27FC236}">
                <a16:creationId xmlns:a16="http://schemas.microsoft.com/office/drawing/2014/main" id="{39F1CF6C-1910-4512-86B9-527AB6B3E192}"/>
              </a:ext>
            </a:extLst>
          </p:cNvPr>
          <p:cNvSpPr/>
          <p:nvPr/>
        </p:nvSpPr>
        <p:spPr>
          <a:xfrm>
            <a:off x="5567272" y="3747608"/>
            <a:ext cx="1473609" cy="338554"/>
          </a:xfrm>
          <a:prstGeom prst="rect">
            <a:avLst/>
          </a:prstGeom>
        </p:spPr>
        <p:txBody>
          <a:bodyPr wrap="none">
            <a:spAutoFit/>
          </a:bodyPr>
          <a:lstStyle/>
          <a:p>
            <a:pPr fontAlgn="auto">
              <a:spcBef>
                <a:spcPts val="0"/>
              </a:spcBef>
              <a:spcAft>
                <a:spcPts val="0"/>
              </a:spcAft>
            </a:pPr>
            <a:r>
              <a:rPr lang="fr-FR" sz="1600" dirty="0">
                <a:solidFill>
                  <a:prstClr val="black"/>
                </a:solidFill>
                <a:latin typeface="Calibri" panose="020F0502020204030204"/>
                <a:cs typeface="+mn-cs"/>
              </a:rPr>
              <a:t>≡ 70 ingénieurs</a:t>
            </a:r>
            <a:endParaRPr lang="fr-FR" sz="1600" dirty="0">
              <a:solidFill>
                <a:prstClr val="white"/>
              </a:solidFill>
              <a:latin typeface="Calibri" panose="020F0502020204030204"/>
              <a:cs typeface="+mn-cs"/>
            </a:endParaRPr>
          </a:p>
        </p:txBody>
      </p:sp>
      <p:sp>
        <p:nvSpPr>
          <p:cNvPr id="160" name="Rectangle 159">
            <a:extLst>
              <a:ext uri="{FF2B5EF4-FFF2-40B4-BE49-F238E27FC236}">
                <a16:creationId xmlns:a16="http://schemas.microsoft.com/office/drawing/2014/main" id="{C7FD63CA-DAB2-41E9-AE6B-A7D6668CCE0B}"/>
              </a:ext>
            </a:extLst>
          </p:cNvPr>
          <p:cNvSpPr/>
          <p:nvPr/>
        </p:nvSpPr>
        <p:spPr>
          <a:xfrm>
            <a:off x="4939664" y="4804335"/>
            <a:ext cx="2616122" cy="769441"/>
          </a:xfrm>
          <a:prstGeom prst="rect">
            <a:avLst/>
          </a:prstGeom>
        </p:spPr>
        <p:txBody>
          <a:bodyPr wrap="square">
            <a:spAutoFit/>
          </a:bodyPr>
          <a:lstStyle/>
          <a:p>
            <a:pPr lvl="1" fontAlgn="auto">
              <a:spcBef>
                <a:spcPts val="0"/>
              </a:spcBef>
              <a:spcAft>
                <a:spcPts val="0"/>
              </a:spcAft>
            </a:pPr>
            <a:r>
              <a:rPr lang="fr-FR" sz="1400" b="0" dirty="0">
                <a:solidFill>
                  <a:prstClr val="black"/>
                </a:solidFill>
                <a:latin typeface="Calibri" panose="020F0502020204030204"/>
                <a:cs typeface="+mn-cs"/>
              </a:rPr>
              <a:t>APC, CPPM, </a:t>
            </a:r>
            <a:r>
              <a:rPr lang="fr-FR" sz="1400" b="0" dirty="0" err="1">
                <a:solidFill>
                  <a:prstClr val="black"/>
                </a:solidFill>
                <a:latin typeface="Calibri" panose="020F0502020204030204"/>
                <a:cs typeface="+mn-cs"/>
              </a:rPr>
              <a:t>IJCLab</a:t>
            </a:r>
            <a:r>
              <a:rPr lang="fr-FR" sz="1400" b="0" dirty="0">
                <a:solidFill>
                  <a:prstClr val="black"/>
                </a:solidFill>
                <a:latin typeface="Calibri" panose="020F0502020204030204"/>
                <a:cs typeface="+mn-cs"/>
              </a:rPr>
              <a:t>, LPCC, LPNHE, LPSC, </a:t>
            </a:r>
            <a:r>
              <a:rPr lang="fr-FR" sz="1400" b="0" dirty="0" err="1">
                <a:solidFill>
                  <a:prstClr val="black"/>
                </a:solidFill>
                <a:latin typeface="Calibri" panose="020F0502020204030204"/>
                <a:cs typeface="+mn-cs"/>
              </a:rPr>
              <a:t>Subatech</a:t>
            </a:r>
            <a:endParaRPr lang="fr-FR" sz="1400" b="0" dirty="0">
              <a:solidFill>
                <a:prstClr val="black"/>
              </a:solidFill>
              <a:latin typeface="Calibri" panose="020F0502020204030204"/>
              <a:cs typeface="+mn-cs"/>
            </a:endParaRPr>
          </a:p>
          <a:p>
            <a:pPr lvl="1" fontAlgn="auto">
              <a:spcBef>
                <a:spcPts val="0"/>
              </a:spcBef>
              <a:spcAft>
                <a:spcPts val="0"/>
              </a:spcAft>
            </a:pPr>
            <a:endParaRPr lang="fr-FR" sz="1600" b="0" dirty="0">
              <a:ln>
                <a:solidFill>
                  <a:srgbClr val="A5A5A5">
                    <a:lumMod val="75000"/>
                  </a:srgbClr>
                </a:solidFill>
              </a:ln>
              <a:solidFill>
                <a:srgbClr val="DACCD9"/>
              </a:solidFill>
              <a:latin typeface="Calibri" panose="020F0502020204030204"/>
              <a:cs typeface="+mn-cs"/>
            </a:endParaRPr>
          </a:p>
        </p:txBody>
      </p:sp>
      <p:sp>
        <p:nvSpPr>
          <p:cNvPr id="161" name="Rectangle 160">
            <a:extLst>
              <a:ext uri="{FF2B5EF4-FFF2-40B4-BE49-F238E27FC236}">
                <a16:creationId xmlns:a16="http://schemas.microsoft.com/office/drawing/2014/main" id="{47B0E369-5474-4D66-9E85-D65BC9D11203}"/>
              </a:ext>
            </a:extLst>
          </p:cNvPr>
          <p:cNvSpPr/>
          <p:nvPr/>
        </p:nvSpPr>
        <p:spPr>
          <a:xfrm>
            <a:off x="2072138" y="3277823"/>
            <a:ext cx="1211619" cy="307777"/>
          </a:xfrm>
          <a:prstGeom prst="rect">
            <a:avLst/>
          </a:prstGeom>
        </p:spPr>
        <p:txBody>
          <a:bodyPr wrap="square">
            <a:spAutoFit/>
          </a:bodyPr>
          <a:lstStyle/>
          <a:p>
            <a:pPr lvl="1" fontAlgn="auto">
              <a:spcBef>
                <a:spcPts val="0"/>
              </a:spcBef>
              <a:spcAft>
                <a:spcPts val="0"/>
              </a:spcAft>
            </a:pPr>
            <a:r>
              <a:rPr lang="fr-FR" sz="1400" b="0" dirty="0">
                <a:solidFill>
                  <a:prstClr val="black"/>
                </a:solidFill>
                <a:latin typeface="Calibri" panose="020F0502020204030204"/>
                <a:cs typeface="+mn-cs"/>
              </a:rPr>
              <a:t>IPHC</a:t>
            </a:r>
            <a:endParaRPr lang="fr-FR" sz="1600" b="0" dirty="0">
              <a:ln>
                <a:solidFill>
                  <a:srgbClr val="A5A5A5">
                    <a:lumMod val="75000"/>
                  </a:srgbClr>
                </a:solidFill>
              </a:ln>
              <a:solidFill>
                <a:srgbClr val="DACCD9"/>
              </a:solidFill>
              <a:latin typeface="Calibri" panose="020F0502020204030204"/>
              <a:cs typeface="+mn-cs"/>
            </a:endParaRPr>
          </a:p>
        </p:txBody>
      </p:sp>
      <p:sp>
        <p:nvSpPr>
          <p:cNvPr id="162" name="Rectangle 161">
            <a:extLst>
              <a:ext uri="{FF2B5EF4-FFF2-40B4-BE49-F238E27FC236}">
                <a16:creationId xmlns:a16="http://schemas.microsoft.com/office/drawing/2014/main" id="{0EBA6552-EF34-4252-9507-AD533303DDB9}"/>
              </a:ext>
            </a:extLst>
          </p:cNvPr>
          <p:cNvSpPr/>
          <p:nvPr/>
        </p:nvSpPr>
        <p:spPr>
          <a:xfrm>
            <a:off x="2038799" y="3957218"/>
            <a:ext cx="1415327" cy="307777"/>
          </a:xfrm>
          <a:prstGeom prst="rect">
            <a:avLst/>
          </a:prstGeom>
        </p:spPr>
        <p:txBody>
          <a:bodyPr wrap="square">
            <a:spAutoFit/>
          </a:bodyPr>
          <a:lstStyle/>
          <a:p>
            <a:pPr lvl="1" fontAlgn="auto">
              <a:spcBef>
                <a:spcPts val="0"/>
              </a:spcBef>
              <a:spcAft>
                <a:spcPts val="0"/>
              </a:spcAft>
            </a:pPr>
            <a:r>
              <a:rPr lang="fr-FR" sz="1400" b="0" dirty="0">
                <a:solidFill>
                  <a:prstClr val="black"/>
                </a:solidFill>
                <a:latin typeface="Calibri" panose="020F0502020204030204"/>
                <a:cs typeface="+mn-cs"/>
              </a:rPr>
              <a:t>LPC &amp; IP2I</a:t>
            </a:r>
            <a:endParaRPr lang="fr-FR" sz="1600" b="0" dirty="0">
              <a:ln>
                <a:solidFill>
                  <a:srgbClr val="A5A5A5">
                    <a:lumMod val="75000"/>
                  </a:srgbClr>
                </a:solidFill>
              </a:ln>
              <a:solidFill>
                <a:srgbClr val="DACCD9"/>
              </a:solidFill>
              <a:latin typeface="Calibri" panose="020F0502020204030204"/>
              <a:cs typeface="+mn-cs"/>
            </a:endParaRPr>
          </a:p>
        </p:txBody>
      </p:sp>
      <p:sp>
        <p:nvSpPr>
          <p:cNvPr id="163" name="Rectangle 162">
            <a:extLst>
              <a:ext uri="{FF2B5EF4-FFF2-40B4-BE49-F238E27FC236}">
                <a16:creationId xmlns:a16="http://schemas.microsoft.com/office/drawing/2014/main" id="{339B5176-1645-448C-B6F7-8D59A7284782}"/>
              </a:ext>
            </a:extLst>
          </p:cNvPr>
          <p:cNvSpPr/>
          <p:nvPr/>
        </p:nvSpPr>
        <p:spPr>
          <a:xfrm>
            <a:off x="10013459" y="2683285"/>
            <a:ext cx="1808579" cy="2946821"/>
          </a:xfrm>
          <a:prstGeom prst="rect">
            <a:avLst/>
          </a:prstGeom>
          <a:solidFill>
            <a:sysClr val="window" lastClr="FFFFFF"/>
          </a:solidFill>
          <a:ln w="15875"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ZoneTexte 163">
            <a:extLst>
              <a:ext uri="{FF2B5EF4-FFF2-40B4-BE49-F238E27FC236}">
                <a16:creationId xmlns:a16="http://schemas.microsoft.com/office/drawing/2014/main" id="{F1E62C19-FCC1-4756-B6D6-FD5C080792E5}"/>
              </a:ext>
            </a:extLst>
          </p:cNvPr>
          <p:cNvSpPr txBox="1"/>
          <p:nvPr/>
        </p:nvSpPr>
        <p:spPr>
          <a:xfrm>
            <a:off x="10032511" y="2702949"/>
            <a:ext cx="1775809" cy="646331"/>
          </a:xfrm>
          <a:prstGeom prst="rect">
            <a:avLst/>
          </a:prstGeom>
          <a:solidFill>
            <a:srgbClr val="FFC000">
              <a:lumMod val="20000"/>
              <a:lumOff val="80000"/>
            </a:srgbClr>
          </a:solidFill>
        </p:spPr>
        <p:txBody>
          <a:bodyPr wrap="square" rtlCol="0">
            <a:spAutoFit/>
          </a:bodyPr>
          <a:lstStyle>
            <a:defPPr>
              <a:defRPr lang="fr-FR"/>
            </a:defPPr>
            <a:lvl1pPr>
              <a:defRPr b="1">
                <a:solidFill>
                  <a:schemeClr val="bg1"/>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alibri" panose="020F0502020204030204"/>
                <a:cs typeface="+mn-cs"/>
              </a:rPr>
              <a:t>Interlocuteurs directs </a:t>
            </a:r>
          </a:p>
        </p:txBody>
      </p:sp>
      <p:sp>
        <p:nvSpPr>
          <p:cNvPr id="165" name="ZoneTexte 164">
            <a:extLst>
              <a:ext uri="{FF2B5EF4-FFF2-40B4-BE49-F238E27FC236}">
                <a16:creationId xmlns:a16="http://schemas.microsoft.com/office/drawing/2014/main" id="{25852658-8303-4E10-B244-F0CE3F0165C7}"/>
              </a:ext>
            </a:extLst>
          </p:cNvPr>
          <p:cNvSpPr txBox="1"/>
          <p:nvPr/>
        </p:nvSpPr>
        <p:spPr>
          <a:xfrm>
            <a:off x="9959068" y="3135132"/>
            <a:ext cx="2015433" cy="2308324"/>
          </a:xfrm>
          <a:prstGeom prst="rect">
            <a:avLst/>
          </a:prstGeom>
          <a:noFill/>
        </p:spPr>
        <p:txBody>
          <a:bodyPr wrap="square" rtlCol="0">
            <a:spAutoFit/>
          </a:bodyPr>
          <a:lstStyle/>
          <a:p>
            <a:pPr algn="ctr" fontAlgn="auto">
              <a:spcBef>
                <a:spcPts val="0"/>
              </a:spcBef>
              <a:spcAft>
                <a:spcPts val="0"/>
              </a:spcAft>
            </a:pPr>
            <a:endParaRPr lang="fr-FR" sz="1800" dirty="0">
              <a:solidFill>
                <a:srgbClr val="4472C4">
                  <a:lumMod val="50000"/>
                </a:srgbClr>
              </a:solidFill>
              <a:latin typeface="Calibri" panose="020F0502020204030204"/>
              <a:cs typeface="+mn-cs"/>
            </a:endParaRPr>
          </a:p>
          <a:p>
            <a:pPr marL="285750" indent="-285750" fontAlgn="auto">
              <a:spcBef>
                <a:spcPts val="0"/>
              </a:spcBef>
              <a:spcAft>
                <a:spcPts val="0"/>
              </a:spcAft>
              <a:buFont typeface="Wingdings" panose="05000000000000000000" pitchFamily="2" charset="2"/>
              <a:buChar char="§"/>
            </a:pPr>
            <a:r>
              <a:rPr lang="fr-FR" sz="1800" dirty="0">
                <a:solidFill>
                  <a:srgbClr val="4472C4">
                    <a:lumMod val="50000"/>
                  </a:srgbClr>
                </a:solidFill>
                <a:latin typeface="Calibri" panose="020F0502020204030204"/>
                <a:cs typeface="+mn-cs"/>
              </a:rPr>
              <a:t>DAT &amp; DAS</a:t>
            </a:r>
          </a:p>
          <a:p>
            <a:pPr marL="285750" indent="-285750" fontAlgn="auto">
              <a:spcBef>
                <a:spcPts val="0"/>
              </a:spcBef>
              <a:spcAft>
                <a:spcPts val="0"/>
              </a:spcAft>
              <a:buFont typeface="Wingdings" panose="05000000000000000000" pitchFamily="2" charset="2"/>
              <a:buChar char="§"/>
            </a:pPr>
            <a:r>
              <a:rPr lang="fr-FR" sz="1800" dirty="0">
                <a:solidFill>
                  <a:srgbClr val="4472C4">
                    <a:lumMod val="50000"/>
                  </a:srgbClr>
                </a:solidFill>
                <a:latin typeface="Calibri" panose="020F0502020204030204"/>
                <a:cs typeface="+mn-cs"/>
              </a:rPr>
              <a:t>Directeur de plateformes et de pôle </a:t>
            </a:r>
            <a:endParaRPr lang="fr-FR" sz="1800" b="0" dirty="0">
              <a:solidFill>
                <a:srgbClr val="4472C4">
                  <a:lumMod val="50000"/>
                </a:srgbClr>
              </a:solidFill>
              <a:latin typeface="Calibri" panose="020F0502020204030204"/>
              <a:cs typeface="+mn-cs"/>
            </a:endParaRPr>
          </a:p>
          <a:p>
            <a:pPr marL="285750" indent="-285750" fontAlgn="auto">
              <a:spcBef>
                <a:spcPts val="0"/>
              </a:spcBef>
              <a:spcAft>
                <a:spcPts val="0"/>
              </a:spcAft>
              <a:buFont typeface="Wingdings" panose="05000000000000000000" pitchFamily="2" charset="2"/>
              <a:buChar char="§"/>
            </a:pPr>
            <a:r>
              <a:rPr lang="fr-FR" sz="1800" dirty="0">
                <a:solidFill>
                  <a:srgbClr val="4472C4">
                    <a:lumMod val="50000"/>
                  </a:srgbClr>
                </a:solidFill>
                <a:latin typeface="Calibri" panose="020F0502020204030204"/>
                <a:cs typeface="+mn-cs"/>
              </a:rPr>
              <a:t>Responsables de Services des laboratoires</a:t>
            </a:r>
            <a:endParaRPr lang="fr-FR" sz="1800" b="0" dirty="0">
              <a:solidFill>
                <a:srgbClr val="4472C4">
                  <a:lumMod val="50000"/>
                </a:srgbClr>
              </a:solidFill>
              <a:latin typeface="Calibri" panose="020F0502020204030204"/>
              <a:cs typeface="+mn-cs"/>
            </a:endParaRPr>
          </a:p>
        </p:txBody>
      </p:sp>
      <p:pic>
        <p:nvPicPr>
          <p:cNvPr id="166" name="Image 165">
            <a:extLst>
              <a:ext uri="{FF2B5EF4-FFF2-40B4-BE49-F238E27FC236}">
                <a16:creationId xmlns:a16="http://schemas.microsoft.com/office/drawing/2014/main" id="{EF4620F9-C788-4E83-9C56-259F2A854D83}"/>
              </a:ext>
            </a:extLst>
          </p:cNvPr>
          <p:cNvPicPr>
            <a:picLocks noChangeAspect="1"/>
          </p:cNvPicPr>
          <p:nvPr/>
        </p:nvPicPr>
        <p:blipFill>
          <a:blip r:embed="rId2"/>
          <a:stretch>
            <a:fillRect/>
          </a:stretch>
        </p:blipFill>
        <p:spPr>
          <a:xfrm>
            <a:off x="10621175" y="1845877"/>
            <a:ext cx="616265" cy="821120"/>
          </a:xfrm>
          <a:prstGeom prst="rect">
            <a:avLst/>
          </a:prstGeom>
        </p:spPr>
      </p:pic>
      <p:sp>
        <p:nvSpPr>
          <p:cNvPr id="167" name="Rectangle 166">
            <a:extLst>
              <a:ext uri="{FF2B5EF4-FFF2-40B4-BE49-F238E27FC236}">
                <a16:creationId xmlns:a16="http://schemas.microsoft.com/office/drawing/2014/main" id="{BE9B23E6-2E49-4D5A-B2CC-D8EC7AC4B31B}"/>
              </a:ext>
            </a:extLst>
          </p:cNvPr>
          <p:cNvSpPr/>
          <p:nvPr/>
        </p:nvSpPr>
        <p:spPr>
          <a:xfrm>
            <a:off x="3944190" y="1890250"/>
            <a:ext cx="2099610" cy="659134"/>
          </a:xfrm>
          <a:prstGeom prst="rect">
            <a:avLst/>
          </a:prstGeom>
          <a:solidFill>
            <a:srgbClr val="FFC000"/>
          </a:solidFill>
          <a:ln w="508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ea typeface="+mn-ea"/>
                <a:cs typeface="+mn-cs"/>
              </a:rPr>
              <a:t>Comité Exécutif</a:t>
            </a:r>
          </a:p>
        </p:txBody>
      </p:sp>
      <p:sp>
        <p:nvSpPr>
          <p:cNvPr id="168" name="Rectangle 167">
            <a:extLst>
              <a:ext uri="{FF2B5EF4-FFF2-40B4-BE49-F238E27FC236}">
                <a16:creationId xmlns:a16="http://schemas.microsoft.com/office/drawing/2014/main" id="{2FC02574-9D70-437D-A9BE-EDFDCE690877}"/>
              </a:ext>
            </a:extLst>
          </p:cNvPr>
          <p:cNvSpPr/>
          <p:nvPr/>
        </p:nvSpPr>
        <p:spPr>
          <a:xfrm>
            <a:off x="7497030" y="3217280"/>
            <a:ext cx="1982250" cy="1569660"/>
          </a:xfrm>
          <a:prstGeom prst="rect">
            <a:avLst/>
          </a:prstGeom>
        </p:spPr>
        <p:txBody>
          <a:bodyPr wrap="square">
            <a:spAutoFit/>
          </a:bodyPr>
          <a:lstStyle/>
          <a:p>
            <a:pPr algn="ctr" fontAlgn="auto">
              <a:spcBef>
                <a:spcPts val="0"/>
              </a:spcBef>
              <a:spcAft>
                <a:spcPts val="0"/>
              </a:spcAft>
            </a:pPr>
            <a:r>
              <a:rPr lang="fr-FR" sz="1600" dirty="0">
                <a:solidFill>
                  <a:srgbClr val="002060"/>
                </a:solidFill>
                <a:latin typeface="Calibri" panose="020F0502020204030204"/>
                <a:cs typeface="+mn-cs"/>
              </a:rPr>
              <a:t>organe consultatif de surveillance et de conseils :</a:t>
            </a:r>
          </a:p>
          <a:p>
            <a:pPr algn="ctr" fontAlgn="auto">
              <a:spcBef>
                <a:spcPts val="0"/>
              </a:spcBef>
              <a:spcAft>
                <a:spcPts val="0"/>
              </a:spcAft>
            </a:pPr>
            <a:r>
              <a:rPr lang="fr-FR" sz="1600" dirty="0">
                <a:solidFill>
                  <a:srgbClr val="002060"/>
                </a:solidFill>
                <a:latin typeface="Calibri" panose="020F0502020204030204"/>
                <a:cs typeface="+mn-cs"/>
              </a:rPr>
              <a:t> 5 chercheurs </a:t>
            </a:r>
          </a:p>
          <a:p>
            <a:pPr algn="ctr" fontAlgn="auto">
              <a:spcBef>
                <a:spcPts val="0"/>
              </a:spcBef>
              <a:spcAft>
                <a:spcPts val="0"/>
              </a:spcAft>
            </a:pPr>
            <a:r>
              <a:rPr lang="fr-FR" sz="1600" dirty="0">
                <a:solidFill>
                  <a:srgbClr val="002060"/>
                </a:solidFill>
                <a:latin typeface="Calibri" panose="020F0502020204030204"/>
                <a:cs typeface="+mn-cs"/>
              </a:rPr>
              <a:t>+ 6 ingénieurs + DAT </a:t>
            </a:r>
          </a:p>
          <a:p>
            <a:pPr fontAlgn="auto">
              <a:spcBef>
                <a:spcPts val="0"/>
              </a:spcBef>
              <a:spcAft>
                <a:spcPts val="0"/>
              </a:spcAft>
            </a:pPr>
            <a:endParaRPr lang="fr-FR" sz="1600" dirty="0">
              <a:solidFill>
                <a:srgbClr val="002060"/>
              </a:solidFill>
              <a:latin typeface="Calibri" panose="020F0502020204030204"/>
              <a:cs typeface="+mn-cs"/>
            </a:endParaRPr>
          </a:p>
        </p:txBody>
      </p:sp>
      <p:cxnSp>
        <p:nvCxnSpPr>
          <p:cNvPr id="169" name="Connecteur droit 168">
            <a:extLst>
              <a:ext uri="{FF2B5EF4-FFF2-40B4-BE49-F238E27FC236}">
                <a16:creationId xmlns:a16="http://schemas.microsoft.com/office/drawing/2014/main" id="{68DBE98A-4D06-4477-A691-37890C80BBA9}"/>
              </a:ext>
            </a:extLst>
          </p:cNvPr>
          <p:cNvCxnSpPr>
            <a:cxnSpLocks/>
          </p:cNvCxnSpPr>
          <p:nvPr/>
        </p:nvCxnSpPr>
        <p:spPr>
          <a:xfrm flipH="1">
            <a:off x="4493190" y="3585162"/>
            <a:ext cx="576000" cy="0"/>
          </a:xfrm>
          <a:prstGeom prst="line">
            <a:avLst/>
          </a:prstGeom>
          <a:noFill/>
          <a:ln w="15875" cap="flat" cmpd="sng" algn="ctr">
            <a:solidFill>
              <a:srgbClr val="4472C4"/>
            </a:solidFill>
            <a:prstDash val="solid"/>
            <a:miter lim="800000"/>
          </a:ln>
          <a:effectLst/>
        </p:spPr>
      </p:cxnSp>
      <p:sp>
        <p:nvSpPr>
          <p:cNvPr id="170" name="Ellipse 169">
            <a:extLst>
              <a:ext uri="{FF2B5EF4-FFF2-40B4-BE49-F238E27FC236}">
                <a16:creationId xmlns:a16="http://schemas.microsoft.com/office/drawing/2014/main" id="{64D0AB20-30FC-4B08-A8BA-FC5A7087666C}"/>
              </a:ext>
            </a:extLst>
          </p:cNvPr>
          <p:cNvSpPr/>
          <p:nvPr/>
        </p:nvSpPr>
        <p:spPr>
          <a:xfrm>
            <a:off x="3016607" y="3209488"/>
            <a:ext cx="1492461" cy="776748"/>
          </a:xfrm>
          <a:prstGeom prst="ellipse">
            <a:avLst/>
          </a:prstGeom>
          <a:solidFill>
            <a:srgbClr val="ED7D31">
              <a:lumMod val="60000"/>
              <a:lumOff val="40000"/>
            </a:srgbClr>
          </a:solidFill>
          <a:ln w="381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Calibri" panose="020F0502020204030204"/>
                <a:ea typeface="+mn-ea"/>
                <a:cs typeface="+mn-cs"/>
              </a:rPr>
              <a:t>Plateforme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Calibri" panose="020F0502020204030204"/>
                <a:ea typeface="+mn-ea"/>
                <a:cs typeface="+mn-cs"/>
              </a:rPr>
              <a:t>C4PI</a:t>
            </a:r>
          </a:p>
        </p:txBody>
      </p:sp>
      <p:grpSp>
        <p:nvGrpSpPr>
          <p:cNvPr id="171" name="Groupe 170">
            <a:extLst>
              <a:ext uri="{FF2B5EF4-FFF2-40B4-BE49-F238E27FC236}">
                <a16:creationId xmlns:a16="http://schemas.microsoft.com/office/drawing/2014/main" id="{B78C8321-823D-4F38-B5F0-29222FD5065D}"/>
              </a:ext>
            </a:extLst>
          </p:cNvPr>
          <p:cNvGrpSpPr/>
          <p:nvPr/>
        </p:nvGrpSpPr>
        <p:grpSpPr>
          <a:xfrm>
            <a:off x="785099" y="1781616"/>
            <a:ext cx="2760945" cy="784492"/>
            <a:chOff x="6396547" y="2198921"/>
            <a:chExt cx="2760945" cy="784492"/>
          </a:xfrm>
        </p:grpSpPr>
        <p:sp>
          <p:nvSpPr>
            <p:cNvPr id="172" name="ZoneTexte 171">
              <a:extLst>
                <a:ext uri="{FF2B5EF4-FFF2-40B4-BE49-F238E27FC236}">
                  <a16:creationId xmlns:a16="http://schemas.microsoft.com/office/drawing/2014/main" id="{E21ECFEF-F51B-4229-A459-5B5CC643B32E}"/>
                </a:ext>
              </a:extLst>
            </p:cNvPr>
            <p:cNvSpPr txBox="1"/>
            <p:nvPr/>
          </p:nvSpPr>
          <p:spPr>
            <a:xfrm>
              <a:off x="7067075" y="2198921"/>
              <a:ext cx="2090417" cy="707886"/>
            </a:xfrm>
            <a:prstGeom prst="rect">
              <a:avLst/>
            </a:prstGeom>
            <a:solidFill>
              <a:srgbClr val="FFC000">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cs typeface="+mn-cs"/>
                </a:rPr>
                <a:t> Responsables du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prstClr val="black"/>
                  </a:solidFill>
                  <a:effectLst/>
                  <a:uLnTx/>
                  <a:uFillTx/>
                  <a:latin typeface="Calibri" panose="020F0502020204030204"/>
                  <a:cs typeface="+mn-cs"/>
                </a:rPr>
                <a:t>Comité Exécutif </a:t>
              </a:r>
            </a:p>
          </p:txBody>
        </p:sp>
        <p:pic>
          <p:nvPicPr>
            <p:cNvPr id="173" name="Image 172">
              <a:extLst>
                <a:ext uri="{FF2B5EF4-FFF2-40B4-BE49-F238E27FC236}">
                  <a16:creationId xmlns:a16="http://schemas.microsoft.com/office/drawing/2014/main" id="{98A6E851-B58A-4ECA-BAA5-AA67EDC9EF71}"/>
                </a:ext>
              </a:extLst>
            </p:cNvPr>
            <p:cNvPicPr>
              <a:picLocks noChangeAspect="1"/>
            </p:cNvPicPr>
            <p:nvPr/>
          </p:nvPicPr>
          <p:blipFill rotWithShape="1">
            <a:blip r:embed="rId3"/>
            <a:srcRect l="22753" t="27564" r="55169" b="30645"/>
            <a:stretch/>
          </p:blipFill>
          <p:spPr>
            <a:xfrm>
              <a:off x="6396547" y="2269500"/>
              <a:ext cx="670527" cy="713913"/>
            </a:xfrm>
            <a:prstGeom prst="rect">
              <a:avLst/>
            </a:prstGeom>
          </p:spPr>
        </p:pic>
      </p:grpSp>
      <p:pic>
        <p:nvPicPr>
          <p:cNvPr id="174" name="Image 173">
            <a:extLst>
              <a:ext uri="{FF2B5EF4-FFF2-40B4-BE49-F238E27FC236}">
                <a16:creationId xmlns:a16="http://schemas.microsoft.com/office/drawing/2014/main" id="{4D97ACD3-0EE0-4D30-BDC7-00526B14D986}"/>
              </a:ext>
            </a:extLst>
          </p:cNvPr>
          <p:cNvPicPr>
            <a:picLocks noChangeAspect="1"/>
          </p:cNvPicPr>
          <p:nvPr/>
        </p:nvPicPr>
        <p:blipFill rotWithShape="1">
          <a:blip r:embed="rId3"/>
          <a:srcRect l="22753" t="27564" r="55169" b="30645"/>
          <a:stretch/>
        </p:blipFill>
        <p:spPr>
          <a:xfrm>
            <a:off x="10532639" y="1829589"/>
            <a:ext cx="782835" cy="833487"/>
          </a:xfrm>
          <a:prstGeom prst="rect">
            <a:avLst/>
          </a:prstGeom>
        </p:spPr>
      </p:pic>
      <p:sp>
        <p:nvSpPr>
          <p:cNvPr id="175" name="Rectangle 174">
            <a:extLst>
              <a:ext uri="{FF2B5EF4-FFF2-40B4-BE49-F238E27FC236}">
                <a16:creationId xmlns:a16="http://schemas.microsoft.com/office/drawing/2014/main" id="{B96B06B8-6735-4DD6-911F-6B02FC5D158A}"/>
              </a:ext>
            </a:extLst>
          </p:cNvPr>
          <p:cNvSpPr/>
          <p:nvPr/>
        </p:nvSpPr>
        <p:spPr>
          <a:xfrm>
            <a:off x="694256" y="3511016"/>
            <a:ext cx="1827770" cy="2308324"/>
          </a:xfrm>
          <a:prstGeom prst="rect">
            <a:avLst/>
          </a:prstGeom>
        </p:spPr>
        <p:txBody>
          <a:bodyPr wrap="square">
            <a:spAutoFit/>
          </a:bodyPr>
          <a:lstStyle/>
          <a:p>
            <a:pPr algn="ctr" fontAlgn="auto">
              <a:spcBef>
                <a:spcPts val="0"/>
              </a:spcBef>
              <a:spcAft>
                <a:spcPts val="0"/>
              </a:spcAft>
            </a:pPr>
            <a:r>
              <a:rPr lang="fr-FR" sz="1800" dirty="0">
                <a:solidFill>
                  <a:srgbClr val="000000"/>
                </a:solidFill>
                <a:latin typeface="Calibri" panose="020F0502020204030204" pitchFamily="34" charset="0"/>
                <a:cs typeface="+mn-cs"/>
              </a:rPr>
              <a:t>Mission : élaborer et mettre en œuvre le plan d’actions de la MI2I en phase avec la stratégie de l’institut</a:t>
            </a:r>
          </a:p>
        </p:txBody>
      </p:sp>
      <p:grpSp>
        <p:nvGrpSpPr>
          <p:cNvPr id="176" name="Groupe 175">
            <a:extLst>
              <a:ext uri="{FF2B5EF4-FFF2-40B4-BE49-F238E27FC236}">
                <a16:creationId xmlns:a16="http://schemas.microsoft.com/office/drawing/2014/main" id="{73D606ED-B2DC-4640-9141-B502DBF91B68}"/>
              </a:ext>
            </a:extLst>
          </p:cNvPr>
          <p:cNvGrpSpPr/>
          <p:nvPr/>
        </p:nvGrpSpPr>
        <p:grpSpPr>
          <a:xfrm>
            <a:off x="8201355" y="2680778"/>
            <a:ext cx="326406" cy="557722"/>
            <a:chOff x="2507364" y="481942"/>
            <a:chExt cx="326406" cy="648185"/>
          </a:xfrm>
        </p:grpSpPr>
        <p:sp>
          <p:nvSpPr>
            <p:cNvPr id="177" name="Flèche : bas 176">
              <a:extLst>
                <a:ext uri="{FF2B5EF4-FFF2-40B4-BE49-F238E27FC236}">
                  <a16:creationId xmlns:a16="http://schemas.microsoft.com/office/drawing/2014/main" id="{97BCCF9C-F32E-4898-ABB3-78DD244FA86E}"/>
                </a:ext>
              </a:extLst>
            </p:cNvPr>
            <p:cNvSpPr/>
            <p:nvPr/>
          </p:nvSpPr>
          <p:spPr>
            <a:xfrm>
              <a:off x="2507364" y="481942"/>
              <a:ext cx="326406" cy="648185"/>
            </a:xfrm>
            <a:prstGeom prst="downArrow">
              <a:avLst>
                <a:gd name="adj1" fmla="val 55000"/>
                <a:gd name="adj2" fmla="val 45000"/>
              </a:avLst>
            </a:prstGeom>
            <a:solidFill>
              <a:srgbClr val="FFC000">
                <a:lumMod val="60000"/>
                <a:lumOff val="40000"/>
                <a:alpha val="90000"/>
              </a:srgbClr>
            </a:solidFill>
            <a:ln w="12700" cap="flat" cmpd="sng" algn="ctr">
              <a:solidFill>
                <a:sysClr val="windowText" lastClr="000000">
                  <a:alpha val="90000"/>
                </a:sysClr>
              </a:solidFill>
              <a:prstDash val="solid"/>
              <a:miter lim="800000"/>
            </a:ln>
            <a:effectLst/>
          </p:spPr>
        </p:sp>
        <p:sp>
          <p:nvSpPr>
            <p:cNvPr id="178" name="Flèche : bas 4">
              <a:extLst>
                <a:ext uri="{FF2B5EF4-FFF2-40B4-BE49-F238E27FC236}">
                  <a16:creationId xmlns:a16="http://schemas.microsoft.com/office/drawing/2014/main" id="{F5D1A4CE-257D-4BAA-88D3-CC4F9B057808}"/>
                </a:ext>
              </a:extLst>
            </p:cNvPr>
            <p:cNvSpPr txBox="1"/>
            <p:nvPr/>
          </p:nvSpPr>
          <p:spPr>
            <a:xfrm>
              <a:off x="2580805" y="481942"/>
              <a:ext cx="179524" cy="567400"/>
            </a:xfrm>
            <a:prstGeom prst="rect">
              <a:avLst/>
            </a:prstGeom>
            <a:noFill/>
            <a:ln>
              <a:noFill/>
            </a:ln>
            <a:effectLst/>
          </p:spPr>
          <p:txBody>
            <a:bodyPr spcFirstLastPara="0" vert="horz" wrap="square" lIns="35560" tIns="35560" rIns="35560" bIns="35560" numCol="1" spcCol="1270" anchor="ctr" anchorCtr="0">
              <a:noAutofit/>
            </a:bodyPr>
            <a:lstStyle/>
            <a:p>
              <a:pPr marL="0" marR="0" lvl="0" indent="0" defTabSz="1244600" eaLnBrk="1" fontAlgn="auto" latinLnBrk="0" hangingPunct="1">
                <a:lnSpc>
                  <a:spcPct val="90000"/>
                </a:lnSpc>
                <a:spcBef>
                  <a:spcPts val="0"/>
                </a:spcBef>
                <a:spcAft>
                  <a:spcPct val="35000"/>
                </a:spcAft>
                <a:buClrTx/>
                <a:buSzTx/>
                <a:buFontTx/>
                <a:buNone/>
                <a:tabLst/>
                <a:defRPr/>
              </a:pPr>
              <a:endParaRPr kumimoji="0" lang="fr-FR" sz="2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179" name="Groupe 178">
            <a:extLst>
              <a:ext uri="{FF2B5EF4-FFF2-40B4-BE49-F238E27FC236}">
                <a16:creationId xmlns:a16="http://schemas.microsoft.com/office/drawing/2014/main" id="{5FBCD420-5DFD-4E7F-AAE7-37455EAD4F9D}"/>
              </a:ext>
            </a:extLst>
          </p:cNvPr>
          <p:cNvGrpSpPr/>
          <p:nvPr/>
        </p:nvGrpSpPr>
        <p:grpSpPr>
          <a:xfrm>
            <a:off x="1534735" y="2896585"/>
            <a:ext cx="326406" cy="568725"/>
            <a:chOff x="2507364" y="481942"/>
            <a:chExt cx="326406" cy="648185"/>
          </a:xfrm>
        </p:grpSpPr>
        <p:sp>
          <p:nvSpPr>
            <p:cNvPr id="180" name="Flèche : bas 179">
              <a:extLst>
                <a:ext uri="{FF2B5EF4-FFF2-40B4-BE49-F238E27FC236}">
                  <a16:creationId xmlns:a16="http://schemas.microsoft.com/office/drawing/2014/main" id="{5A3E6F80-8DC0-42E4-BE70-DA7099EF8E28}"/>
                </a:ext>
              </a:extLst>
            </p:cNvPr>
            <p:cNvSpPr/>
            <p:nvPr/>
          </p:nvSpPr>
          <p:spPr>
            <a:xfrm>
              <a:off x="2507364" y="481942"/>
              <a:ext cx="326406" cy="648185"/>
            </a:xfrm>
            <a:prstGeom prst="downArrow">
              <a:avLst>
                <a:gd name="adj1" fmla="val 55000"/>
                <a:gd name="adj2" fmla="val 45000"/>
              </a:avLst>
            </a:prstGeom>
            <a:solidFill>
              <a:srgbClr val="FFC000">
                <a:lumMod val="60000"/>
                <a:lumOff val="40000"/>
                <a:alpha val="90000"/>
              </a:srgbClr>
            </a:solidFill>
            <a:ln w="12700" cap="flat" cmpd="sng" algn="ctr">
              <a:solidFill>
                <a:sysClr val="windowText" lastClr="000000">
                  <a:alpha val="90000"/>
                </a:sysClr>
              </a:solidFill>
              <a:prstDash val="solid"/>
              <a:miter lim="800000"/>
            </a:ln>
            <a:effectLst/>
          </p:spPr>
        </p:sp>
        <p:sp>
          <p:nvSpPr>
            <p:cNvPr id="181" name="Flèche : bas 4">
              <a:extLst>
                <a:ext uri="{FF2B5EF4-FFF2-40B4-BE49-F238E27FC236}">
                  <a16:creationId xmlns:a16="http://schemas.microsoft.com/office/drawing/2014/main" id="{8E10111E-AB47-493F-8C4D-639927D42B5B}"/>
                </a:ext>
              </a:extLst>
            </p:cNvPr>
            <p:cNvSpPr txBox="1"/>
            <p:nvPr/>
          </p:nvSpPr>
          <p:spPr>
            <a:xfrm>
              <a:off x="2580805" y="481942"/>
              <a:ext cx="179524" cy="567400"/>
            </a:xfrm>
            <a:prstGeom prst="rect">
              <a:avLst/>
            </a:prstGeom>
            <a:noFill/>
            <a:ln>
              <a:noFill/>
            </a:ln>
            <a:effectLst/>
          </p:spPr>
          <p:txBody>
            <a:bodyPr spcFirstLastPara="0" vert="horz" wrap="square" lIns="35560" tIns="35560" rIns="35560" bIns="35560" numCol="1" spcCol="1270" anchor="ctr" anchorCtr="0">
              <a:noAutofit/>
            </a:bodyPr>
            <a:lstStyle/>
            <a:p>
              <a:pPr marL="0" marR="0" lvl="0" indent="0" defTabSz="1244600" eaLnBrk="1" fontAlgn="auto" latinLnBrk="0" hangingPunct="1">
                <a:lnSpc>
                  <a:spcPct val="90000"/>
                </a:lnSpc>
                <a:spcBef>
                  <a:spcPts val="0"/>
                </a:spcBef>
                <a:spcAft>
                  <a:spcPct val="35000"/>
                </a:spcAft>
                <a:buClrTx/>
                <a:buSzTx/>
                <a:buFontTx/>
                <a:buNone/>
                <a:tabLst/>
                <a:defRPr/>
              </a:pPr>
              <a:endParaRPr kumimoji="0" lang="fr-FR" sz="2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182" name="ZoneTexte 181">
            <a:extLst>
              <a:ext uri="{FF2B5EF4-FFF2-40B4-BE49-F238E27FC236}">
                <a16:creationId xmlns:a16="http://schemas.microsoft.com/office/drawing/2014/main" id="{877C205C-CADD-4BE2-A7DB-E44C1621B2B9}"/>
              </a:ext>
            </a:extLst>
          </p:cNvPr>
          <p:cNvSpPr txBox="1"/>
          <p:nvPr/>
        </p:nvSpPr>
        <p:spPr>
          <a:xfrm>
            <a:off x="2435545" y="610753"/>
            <a:ext cx="10378131" cy="101566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kumimoji="0" lang="fr-FR"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De 2019 à 2021 : Groupe de Travail «  Roadmap Microélectronique » @ IN2P3</a:t>
            </a:r>
          </a:p>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lang="fr-FR" sz="2000" b="0" dirty="0">
                <a:solidFill>
                  <a:srgbClr val="4472C4">
                    <a:lumMod val="50000"/>
                  </a:srgbClr>
                </a:solidFill>
                <a:latin typeface="Calibri" panose="020F0502020204030204"/>
                <a:ea typeface="+mn-ea"/>
                <a:cs typeface="+mn-cs"/>
              </a:rPr>
              <a:t> Mai 2021 : note d’organisation qui cadre la </a:t>
            </a:r>
            <a:r>
              <a:rPr kumimoji="0" lang="fr-FR" sz="2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Création de la Microélectronique des 2 Infinis  « MI2I »</a:t>
            </a:r>
          </a:p>
        </p:txBody>
      </p:sp>
      <p:sp>
        <p:nvSpPr>
          <p:cNvPr id="183" name="ZoneTexte 182">
            <a:extLst>
              <a:ext uri="{FF2B5EF4-FFF2-40B4-BE49-F238E27FC236}">
                <a16:creationId xmlns:a16="http://schemas.microsoft.com/office/drawing/2014/main" id="{2BDF300A-C7AF-44A9-A7A7-BEF06E5FE08B}"/>
              </a:ext>
            </a:extLst>
          </p:cNvPr>
          <p:cNvSpPr txBox="1"/>
          <p:nvPr/>
        </p:nvSpPr>
        <p:spPr>
          <a:xfrm>
            <a:off x="2277595" y="-6578"/>
            <a:ext cx="6716564" cy="523220"/>
          </a:xfrm>
          <a:prstGeom prst="rect">
            <a:avLst/>
          </a:prstGeom>
          <a:noFill/>
        </p:spPr>
        <p:txBody>
          <a:bodyPr wrap="square" rtlCol="0">
            <a:spAutoFit/>
          </a:bodyPr>
          <a:lstStyle/>
          <a:p>
            <a:r>
              <a:rPr lang="fr-FR" sz="2800" b="0" dirty="0">
                <a:solidFill>
                  <a:srgbClr val="0070C0"/>
                </a:solidFill>
                <a:latin typeface="Times New Roman" pitchFamily="18" charset="0"/>
              </a:rPr>
              <a:t>Structuration de la « MI2I »</a:t>
            </a:r>
          </a:p>
        </p:txBody>
      </p:sp>
    </p:spTree>
    <p:extLst>
      <p:ext uri="{BB962C8B-B14F-4D97-AF65-F5344CB8AC3E}">
        <p14:creationId xmlns:p14="http://schemas.microsoft.com/office/powerpoint/2010/main" val="1752659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pPr>
                <a:defRPr/>
              </a:pPr>
              <a:t>30</a:t>
            </a:fld>
            <a:endParaRPr lang="en-US" dirty="0"/>
          </a:p>
        </p:txBody>
      </p:sp>
      <p:sp>
        <p:nvSpPr>
          <p:cNvPr id="7" name="ZoneTexte 6">
            <a:extLst>
              <a:ext uri="{FF2B5EF4-FFF2-40B4-BE49-F238E27FC236}">
                <a16:creationId xmlns:a16="http://schemas.microsoft.com/office/drawing/2014/main" id="{EFE36E8A-D7C7-4FD3-B805-9C8586453D7E}"/>
              </a:ext>
            </a:extLst>
          </p:cNvPr>
          <p:cNvSpPr txBox="1"/>
          <p:nvPr/>
        </p:nvSpPr>
        <p:spPr>
          <a:xfrm>
            <a:off x="2277595" y="-6578"/>
            <a:ext cx="6716564" cy="523220"/>
          </a:xfrm>
          <a:prstGeom prst="rect">
            <a:avLst/>
          </a:prstGeom>
          <a:noFill/>
        </p:spPr>
        <p:txBody>
          <a:bodyPr wrap="square" rtlCol="0">
            <a:spAutoFit/>
          </a:bodyPr>
          <a:lstStyle/>
          <a:p>
            <a:r>
              <a:rPr lang="fr-FR" sz="2800" b="0" dirty="0">
                <a:solidFill>
                  <a:srgbClr val="0070C0"/>
                </a:solidFill>
                <a:latin typeface="Times New Roman" pitchFamily="18" charset="0"/>
              </a:rPr>
              <a:t>Discussions…</a:t>
            </a:r>
          </a:p>
        </p:txBody>
      </p:sp>
    </p:spTree>
    <p:extLst>
      <p:ext uri="{BB962C8B-B14F-4D97-AF65-F5344CB8AC3E}">
        <p14:creationId xmlns:p14="http://schemas.microsoft.com/office/powerpoint/2010/main" val="2632436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pPr>
                <a:defRPr/>
              </a:pPr>
              <a:t>4</a:t>
            </a:fld>
            <a:endParaRPr lang="en-US" dirty="0"/>
          </a:p>
        </p:txBody>
      </p:sp>
      <p:sp>
        <p:nvSpPr>
          <p:cNvPr id="8" name="Content Placeholder 2">
            <a:extLst>
              <a:ext uri="{FF2B5EF4-FFF2-40B4-BE49-F238E27FC236}">
                <a16:creationId xmlns:a16="http://schemas.microsoft.com/office/drawing/2014/main" id="{391E035A-915B-2743-B7DD-914EF89B3413}"/>
              </a:ext>
            </a:extLst>
          </p:cNvPr>
          <p:cNvSpPr txBox="1">
            <a:spLocks/>
          </p:cNvSpPr>
          <p:nvPr/>
        </p:nvSpPr>
        <p:spPr>
          <a:xfrm>
            <a:off x="1749735" y="1000125"/>
            <a:ext cx="8561079" cy="4676776"/>
          </a:xfrm>
          <a:prstGeom prst="rect">
            <a:avLst/>
          </a:prstGeom>
        </p:spPr>
        <p:txBody>
          <a:bodyPr>
            <a:normAutofit/>
          </a:bodyPr>
          <a:lstStyle>
            <a:lvl1pPr marL="342900" indent="-342900" algn="l" rtl="0" eaLnBrk="0" fontAlgn="base" hangingPunct="0">
              <a:spcBef>
                <a:spcPct val="20000"/>
              </a:spcBef>
              <a:spcAft>
                <a:spcPct val="0"/>
              </a:spcAft>
              <a:buChar char="•"/>
              <a:defRPr sz="2800">
                <a:solidFill>
                  <a:srgbClr val="23346C"/>
                </a:solidFill>
                <a:latin typeface="+mn-lt"/>
                <a:ea typeface="+mn-ea"/>
                <a:cs typeface="+mn-cs"/>
              </a:defRPr>
            </a:lvl1pPr>
            <a:lvl2pPr marL="742950" indent="-285750" algn="l" rtl="0" eaLnBrk="0" fontAlgn="base" hangingPunct="0">
              <a:spcBef>
                <a:spcPct val="20000"/>
              </a:spcBef>
              <a:spcAft>
                <a:spcPct val="0"/>
              </a:spcAft>
              <a:buChar char="–"/>
              <a:defRPr sz="2400" b="1">
                <a:solidFill>
                  <a:srgbClr val="23346C"/>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Char char="»"/>
              <a:defRPr sz="2000">
                <a:solidFill>
                  <a:schemeClr val="tx1"/>
                </a:solidFill>
                <a:latin typeface="+mn-lt"/>
                <a:ea typeface="+mn-ea"/>
                <a:cs typeface="+mn-cs"/>
              </a:defRPr>
            </a:lvl9pPr>
          </a:lstStyle>
          <a:p>
            <a:pPr lvl="1"/>
            <a:endParaRPr lang="en-GB" kern="0" dirty="0"/>
          </a:p>
          <a:p>
            <a:pPr lvl="1"/>
            <a:endParaRPr lang="en-GB" kern="0" dirty="0"/>
          </a:p>
          <a:p>
            <a:pPr lvl="1"/>
            <a:endParaRPr lang="en-GB" kern="0" dirty="0"/>
          </a:p>
        </p:txBody>
      </p:sp>
      <p:pic>
        <p:nvPicPr>
          <p:cNvPr id="3" name="Image 2">
            <a:extLst>
              <a:ext uri="{FF2B5EF4-FFF2-40B4-BE49-F238E27FC236}">
                <a16:creationId xmlns:a16="http://schemas.microsoft.com/office/drawing/2014/main" id="{1E8D834B-6D68-4858-B028-12082D626E2D}"/>
              </a:ext>
            </a:extLst>
          </p:cNvPr>
          <p:cNvPicPr>
            <a:picLocks noChangeAspect="1"/>
          </p:cNvPicPr>
          <p:nvPr/>
        </p:nvPicPr>
        <p:blipFill>
          <a:blip r:embed="rId3"/>
          <a:stretch>
            <a:fillRect/>
          </a:stretch>
        </p:blipFill>
        <p:spPr>
          <a:xfrm>
            <a:off x="6468117" y="1745056"/>
            <a:ext cx="5319704" cy="4114178"/>
          </a:xfrm>
          <a:prstGeom prst="rect">
            <a:avLst/>
          </a:prstGeom>
        </p:spPr>
      </p:pic>
      <p:sp>
        <p:nvSpPr>
          <p:cNvPr id="11" name="ZoneTexte 10">
            <a:extLst>
              <a:ext uri="{FF2B5EF4-FFF2-40B4-BE49-F238E27FC236}">
                <a16:creationId xmlns:a16="http://schemas.microsoft.com/office/drawing/2014/main" id="{AD679503-2255-4CBE-A56D-F26E825F7952}"/>
              </a:ext>
            </a:extLst>
          </p:cNvPr>
          <p:cNvSpPr txBox="1"/>
          <p:nvPr/>
        </p:nvSpPr>
        <p:spPr>
          <a:xfrm>
            <a:off x="2277595" y="-6578"/>
            <a:ext cx="6716564" cy="523220"/>
          </a:xfrm>
          <a:prstGeom prst="rect">
            <a:avLst/>
          </a:prstGeom>
          <a:noFill/>
        </p:spPr>
        <p:txBody>
          <a:bodyPr wrap="square" rtlCol="0">
            <a:spAutoFit/>
          </a:bodyPr>
          <a:lstStyle/>
          <a:p>
            <a:r>
              <a:rPr lang="fr-FR" sz="2800" b="0" dirty="0">
                <a:solidFill>
                  <a:srgbClr val="0070C0"/>
                </a:solidFill>
                <a:latin typeface="Times New Roman" pitchFamily="18" charset="0"/>
              </a:rPr>
              <a:t>Comité Exécutif de la MI2I</a:t>
            </a:r>
          </a:p>
        </p:txBody>
      </p:sp>
      <p:sp>
        <p:nvSpPr>
          <p:cNvPr id="20" name="Rectangle : coins arrondis 19">
            <a:extLst>
              <a:ext uri="{FF2B5EF4-FFF2-40B4-BE49-F238E27FC236}">
                <a16:creationId xmlns:a16="http://schemas.microsoft.com/office/drawing/2014/main" id="{68CE293B-5E72-4561-8A71-336150FFF811}"/>
              </a:ext>
            </a:extLst>
          </p:cNvPr>
          <p:cNvSpPr/>
          <p:nvPr/>
        </p:nvSpPr>
        <p:spPr>
          <a:xfrm>
            <a:off x="404178" y="3516821"/>
            <a:ext cx="5006021" cy="2503923"/>
          </a:xfrm>
          <a:prstGeom prst="roundRect">
            <a:avLst/>
          </a:prstGeom>
          <a:gradFill flip="none" rotWithShape="1">
            <a:gsLst>
              <a:gs pos="0">
                <a:srgbClr val="44546A">
                  <a:lumMod val="60000"/>
                  <a:lumOff val="40000"/>
                  <a:tint val="66000"/>
                  <a:satMod val="160000"/>
                </a:srgbClr>
              </a:gs>
              <a:gs pos="7950">
                <a:srgbClr val="B8C5D8"/>
              </a:gs>
              <a:gs pos="50000">
                <a:srgbClr val="44546A">
                  <a:lumMod val="60000"/>
                  <a:lumOff val="40000"/>
                  <a:tint val="44500"/>
                  <a:satMod val="160000"/>
                </a:srgbClr>
              </a:gs>
              <a:gs pos="100000">
                <a:srgbClr val="44546A">
                  <a:lumMod val="60000"/>
                  <a:lumOff val="40000"/>
                  <a:tint val="23500"/>
                  <a:satMod val="160000"/>
                </a:srgbClr>
              </a:gs>
            </a:gsLst>
            <a:lin ang="2700000" scaled="1"/>
            <a:tileRect/>
          </a:gradFill>
          <a:ln w="34925"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OBJECTIF de l’institut :  faire fonctionner les laboratoires dans un mode proche en service commun multisite (11 laboratoires - 70 ingénieurs)</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 </a:t>
            </a:r>
            <a:r>
              <a:rPr lang="fr-FR" sz="1800" b="0" kern="0" dirty="0">
                <a:solidFill>
                  <a:srgbClr val="4472C4">
                    <a:lumMod val="50000"/>
                  </a:srgbClr>
                </a:solidFill>
                <a:latin typeface="Calibri" panose="020F0502020204030204"/>
                <a:ea typeface="+mn-ea"/>
                <a:cs typeface="Arial" panose="020B0604020202020204" pitchFamily="34" charset="0"/>
              </a:rPr>
              <a:t>Gérer de façon transverse les moyens communs nécessaires au développement d’</a:t>
            </a:r>
            <a:r>
              <a:rPr lang="fr-FR" sz="1800" b="0" kern="0" dirty="0" err="1">
                <a:solidFill>
                  <a:srgbClr val="4472C4">
                    <a:lumMod val="50000"/>
                  </a:srgbClr>
                </a:solidFill>
                <a:latin typeface="Calibri" panose="020F0502020204030204"/>
                <a:ea typeface="+mn-ea"/>
                <a:cs typeface="Arial" panose="020B0604020202020204" pitchFamily="34" charset="0"/>
              </a:rPr>
              <a:t>ASICs</a:t>
            </a:r>
            <a:endParaRPr lang="fr-FR" sz="1800" b="0" kern="0" dirty="0">
              <a:solidFill>
                <a:srgbClr val="4472C4">
                  <a:lumMod val="50000"/>
                </a:srgbClr>
              </a:solidFill>
              <a:latin typeface="Calibri" panose="020F0502020204030204"/>
              <a:ea typeface="+mn-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fr-FR" sz="1800" b="0" kern="0" dirty="0">
                <a:solidFill>
                  <a:srgbClr val="4472C4">
                    <a:lumMod val="50000"/>
                  </a:srgbClr>
                </a:solidFill>
                <a:latin typeface="Calibri" panose="020F0502020204030204"/>
                <a:ea typeface="+mn-ea"/>
                <a:cs typeface="Arial" panose="020B0604020202020204" pitchFamily="34" charset="0"/>
              </a:rPr>
              <a:t>→ Partager les expertises, créer des synergies et collaborer de façon efficiente pour accroitre notre force de frappe sur les projets…</a:t>
            </a:r>
          </a:p>
        </p:txBody>
      </p:sp>
      <p:sp>
        <p:nvSpPr>
          <p:cNvPr id="21" name="Rectangle : coins arrondis 20">
            <a:extLst>
              <a:ext uri="{FF2B5EF4-FFF2-40B4-BE49-F238E27FC236}">
                <a16:creationId xmlns:a16="http://schemas.microsoft.com/office/drawing/2014/main" id="{43139970-DC4A-49FD-AFF6-EA6765332D44}"/>
              </a:ext>
            </a:extLst>
          </p:cNvPr>
          <p:cNvSpPr/>
          <p:nvPr/>
        </p:nvSpPr>
        <p:spPr>
          <a:xfrm>
            <a:off x="404179" y="1389263"/>
            <a:ext cx="5006020" cy="1413277"/>
          </a:xfrm>
          <a:prstGeom prst="roundRect">
            <a:avLst/>
          </a:prstGeom>
          <a:gradFill flip="none" rotWithShape="1">
            <a:gsLst>
              <a:gs pos="0">
                <a:srgbClr val="44546A">
                  <a:lumMod val="60000"/>
                  <a:lumOff val="40000"/>
                  <a:tint val="66000"/>
                  <a:satMod val="160000"/>
                </a:srgbClr>
              </a:gs>
              <a:gs pos="7950">
                <a:srgbClr val="B8C5D8"/>
              </a:gs>
              <a:gs pos="50000">
                <a:srgbClr val="44546A">
                  <a:lumMod val="60000"/>
                  <a:lumOff val="40000"/>
                  <a:tint val="44500"/>
                  <a:satMod val="160000"/>
                </a:srgbClr>
              </a:gs>
              <a:gs pos="100000">
                <a:srgbClr val="44546A">
                  <a:lumMod val="60000"/>
                  <a:lumOff val="40000"/>
                  <a:tint val="23500"/>
                  <a:satMod val="160000"/>
                </a:srgbClr>
              </a:gs>
            </a:gsLst>
            <a:lin ang="2700000" scaled="1"/>
            <a:tileRect/>
          </a:gradFill>
          <a:ln w="34925"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ENJEU : s’organiser pour répondre au mieux à l’évolution des expériences de physique :</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 architectures et technologies + complexes d’</a:t>
            </a:r>
            <a:r>
              <a:rPr kumimoji="0" lang="fr-FR" sz="1800" b="0" i="0" u="none" strike="noStrike" kern="0" cap="none" spc="0" normalizeH="0" baseline="0" noProof="0" dirty="0" err="1">
                <a:ln>
                  <a:noFill/>
                </a:ln>
                <a:solidFill>
                  <a:srgbClr val="4472C4">
                    <a:lumMod val="50000"/>
                  </a:srgbClr>
                </a:solidFill>
                <a:effectLst/>
                <a:uLnTx/>
                <a:uFillTx/>
                <a:latin typeface="Calibri" panose="020F0502020204030204"/>
                <a:ea typeface="+mn-ea"/>
                <a:cs typeface="Arial" panose="020B0604020202020204" pitchFamily="34" charset="0"/>
              </a:rPr>
              <a:t>ASICs</a:t>
            </a:r>
            <a:r>
              <a:rPr kumimoji="0" lang="fr-FR" sz="1800" b="0" i="0" u="none" strike="noStrike" kern="0" cap="none" spc="0" normalizeH="0" baseline="0" noProof="0" dirty="0">
                <a:ln>
                  <a:noFill/>
                </a:ln>
                <a:solidFill>
                  <a:srgbClr val="4472C4">
                    <a:lumMod val="50000"/>
                  </a:srgbClr>
                </a:solidFill>
                <a:effectLst/>
                <a:uLnTx/>
                <a:uFillTx/>
                <a:latin typeface="Calibri" panose="020F0502020204030204"/>
                <a:ea typeface="+mn-ea"/>
                <a:cs typeface="Arial" panose="020B0604020202020204" pitchFamily="34" charset="0"/>
              </a:rPr>
              <a:t> dans un contexte de baisse des effectifs</a:t>
            </a:r>
          </a:p>
        </p:txBody>
      </p:sp>
      <p:grpSp>
        <p:nvGrpSpPr>
          <p:cNvPr id="22" name="Groupe 21">
            <a:extLst>
              <a:ext uri="{FF2B5EF4-FFF2-40B4-BE49-F238E27FC236}">
                <a16:creationId xmlns:a16="http://schemas.microsoft.com/office/drawing/2014/main" id="{8D028FD3-CDDB-482D-A3F9-88AA5E56F845}"/>
              </a:ext>
            </a:extLst>
          </p:cNvPr>
          <p:cNvGrpSpPr/>
          <p:nvPr/>
        </p:nvGrpSpPr>
        <p:grpSpPr>
          <a:xfrm>
            <a:off x="2632805" y="2820530"/>
            <a:ext cx="326406" cy="658358"/>
            <a:chOff x="2507364" y="481942"/>
            <a:chExt cx="326406" cy="648185"/>
          </a:xfrm>
        </p:grpSpPr>
        <p:sp>
          <p:nvSpPr>
            <p:cNvPr id="23" name="Flèche : bas 22">
              <a:extLst>
                <a:ext uri="{FF2B5EF4-FFF2-40B4-BE49-F238E27FC236}">
                  <a16:creationId xmlns:a16="http://schemas.microsoft.com/office/drawing/2014/main" id="{4A1E8F6E-6672-49C5-B453-8D92E6568710}"/>
                </a:ext>
              </a:extLst>
            </p:cNvPr>
            <p:cNvSpPr/>
            <p:nvPr/>
          </p:nvSpPr>
          <p:spPr>
            <a:xfrm>
              <a:off x="2507364" y="481942"/>
              <a:ext cx="326406" cy="648185"/>
            </a:xfrm>
            <a:prstGeom prst="downArrow">
              <a:avLst>
                <a:gd name="adj1" fmla="val 55000"/>
                <a:gd name="adj2" fmla="val 45000"/>
              </a:avLst>
            </a:prstGeom>
            <a:solidFill>
              <a:srgbClr val="FFC000">
                <a:lumMod val="60000"/>
                <a:lumOff val="40000"/>
                <a:alpha val="90000"/>
              </a:srgbClr>
            </a:solidFill>
            <a:ln w="12700" cap="flat" cmpd="sng" algn="ctr">
              <a:solidFill>
                <a:sysClr val="windowText" lastClr="000000">
                  <a:alpha val="90000"/>
                </a:sysClr>
              </a:solidFill>
              <a:prstDash val="solid"/>
              <a:miter lim="800000"/>
            </a:ln>
            <a:effectLst/>
          </p:spPr>
        </p:sp>
        <p:sp>
          <p:nvSpPr>
            <p:cNvPr id="24" name="Flèche : bas 4">
              <a:extLst>
                <a:ext uri="{FF2B5EF4-FFF2-40B4-BE49-F238E27FC236}">
                  <a16:creationId xmlns:a16="http://schemas.microsoft.com/office/drawing/2014/main" id="{09912C70-A48E-4CF4-BB69-49E862613A01}"/>
                </a:ext>
              </a:extLst>
            </p:cNvPr>
            <p:cNvSpPr txBox="1"/>
            <p:nvPr/>
          </p:nvSpPr>
          <p:spPr>
            <a:xfrm>
              <a:off x="2580805" y="481942"/>
              <a:ext cx="179524" cy="567400"/>
            </a:xfrm>
            <a:prstGeom prst="rect">
              <a:avLst/>
            </a:prstGeom>
            <a:noFill/>
            <a:ln>
              <a:noFill/>
            </a:ln>
            <a:effectLst/>
          </p:spPr>
          <p:txBody>
            <a:bodyPr spcFirstLastPara="0" vert="horz" wrap="square" lIns="35560" tIns="35560" rIns="35560" bIns="35560" numCol="1" spcCol="1270" anchor="ctr" anchorCtr="0">
              <a:noAutofit/>
            </a:bodyPr>
            <a:lstStyle/>
            <a:p>
              <a:pPr marL="0" marR="0" lvl="0" indent="0" defTabSz="1244600" eaLnBrk="1" fontAlgn="auto" latinLnBrk="0" hangingPunct="1">
                <a:lnSpc>
                  <a:spcPct val="90000"/>
                </a:lnSpc>
                <a:spcBef>
                  <a:spcPts val="0"/>
                </a:spcBef>
                <a:spcAft>
                  <a:spcPct val="35000"/>
                </a:spcAft>
                <a:buClrTx/>
                <a:buSzTx/>
                <a:buFontTx/>
                <a:buNone/>
                <a:tabLst/>
                <a:defRPr/>
              </a:pPr>
              <a:endParaRPr kumimoji="0" lang="fr-FR" sz="2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grpSp>
        <p:nvGrpSpPr>
          <p:cNvPr id="25" name="Groupe 24">
            <a:extLst>
              <a:ext uri="{FF2B5EF4-FFF2-40B4-BE49-F238E27FC236}">
                <a16:creationId xmlns:a16="http://schemas.microsoft.com/office/drawing/2014/main" id="{3BF8199E-184C-432A-A838-F5B55AA6411A}"/>
              </a:ext>
            </a:extLst>
          </p:cNvPr>
          <p:cNvGrpSpPr/>
          <p:nvPr/>
        </p:nvGrpSpPr>
        <p:grpSpPr>
          <a:xfrm rot="16200000">
            <a:off x="6318375" y="4514351"/>
            <a:ext cx="326406" cy="2104028"/>
            <a:chOff x="2507364" y="481942"/>
            <a:chExt cx="326406" cy="648185"/>
          </a:xfrm>
        </p:grpSpPr>
        <p:sp>
          <p:nvSpPr>
            <p:cNvPr id="26" name="Flèche : bas 25">
              <a:extLst>
                <a:ext uri="{FF2B5EF4-FFF2-40B4-BE49-F238E27FC236}">
                  <a16:creationId xmlns:a16="http://schemas.microsoft.com/office/drawing/2014/main" id="{16225468-97C1-4D5F-8801-654348B363FF}"/>
                </a:ext>
              </a:extLst>
            </p:cNvPr>
            <p:cNvSpPr/>
            <p:nvPr/>
          </p:nvSpPr>
          <p:spPr>
            <a:xfrm>
              <a:off x="2507364" y="481942"/>
              <a:ext cx="326406" cy="648185"/>
            </a:xfrm>
            <a:prstGeom prst="downArrow">
              <a:avLst>
                <a:gd name="adj1" fmla="val 55000"/>
                <a:gd name="adj2" fmla="val 45000"/>
              </a:avLst>
            </a:prstGeom>
            <a:solidFill>
              <a:srgbClr val="FFC000">
                <a:lumMod val="60000"/>
                <a:lumOff val="40000"/>
                <a:alpha val="90000"/>
              </a:srgbClr>
            </a:solidFill>
            <a:ln w="12700" cap="flat" cmpd="sng" algn="ctr">
              <a:solidFill>
                <a:sysClr val="windowText" lastClr="000000">
                  <a:alpha val="90000"/>
                </a:sysClr>
              </a:solidFill>
              <a:prstDash val="solid"/>
              <a:miter lim="800000"/>
            </a:ln>
            <a:effectLst/>
          </p:spPr>
        </p:sp>
        <p:sp>
          <p:nvSpPr>
            <p:cNvPr id="27" name="Flèche : bas 4">
              <a:extLst>
                <a:ext uri="{FF2B5EF4-FFF2-40B4-BE49-F238E27FC236}">
                  <a16:creationId xmlns:a16="http://schemas.microsoft.com/office/drawing/2014/main" id="{2BFCB1F4-C59D-40CC-B0A3-32BABEF7431F}"/>
                </a:ext>
              </a:extLst>
            </p:cNvPr>
            <p:cNvSpPr txBox="1"/>
            <p:nvPr/>
          </p:nvSpPr>
          <p:spPr>
            <a:xfrm>
              <a:off x="2580805" y="481942"/>
              <a:ext cx="179524" cy="567400"/>
            </a:xfrm>
            <a:prstGeom prst="rect">
              <a:avLst/>
            </a:prstGeom>
            <a:noFill/>
            <a:ln>
              <a:noFill/>
            </a:ln>
            <a:effectLst/>
          </p:spPr>
          <p:txBody>
            <a:bodyPr spcFirstLastPara="0" vert="horz" wrap="square" lIns="35560" tIns="35560" rIns="35560" bIns="35560" numCol="1" spcCol="1270" anchor="ctr" anchorCtr="0">
              <a:noAutofit/>
            </a:bodyPr>
            <a:lstStyle/>
            <a:p>
              <a:pPr marL="0" marR="0" lvl="0" indent="0" defTabSz="1244600" eaLnBrk="1" fontAlgn="auto" latinLnBrk="0" hangingPunct="1">
                <a:lnSpc>
                  <a:spcPct val="90000"/>
                </a:lnSpc>
                <a:spcBef>
                  <a:spcPts val="0"/>
                </a:spcBef>
                <a:spcAft>
                  <a:spcPct val="35000"/>
                </a:spcAft>
                <a:buClrTx/>
                <a:buSzTx/>
                <a:buFontTx/>
                <a:buNone/>
                <a:tabLst/>
                <a:defRPr/>
              </a:pPr>
              <a:endParaRPr kumimoji="0" lang="fr-FR" sz="2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29" name="ZoneTexte 28">
            <a:extLst>
              <a:ext uri="{FF2B5EF4-FFF2-40B4-BE49-F238E27FC236}">
                <a16:creationId xmlns:a16="http://schemas.microsoft.com/office/drawing/2014/main" id="{C4E02ABA-090A-49E2-BAB6-B419D186E7AB}"/>
              </a:ext>
            </a:extLst>
          </p:cNvPr>
          <p:cNvSpPr txBox="1"/>
          <p:nvPr/>
        </p:nvSpPr>
        <p:spPr>
          <a:xfrm>
            <a:off x="2435545" y="610753"/>
            <a:ext cx="7770901" cy="400110"/>
          </a:xfrm>
          <a:prstGeom prst="rect">
            <a:avLst/>
          </a:prstGeom>
          <a:noFill/>
        </p:spPr>
        <p:txBody>
          <a:bodyPr wrap="square" rtlCol="0">
            <a:spAutoFit/>
          </a:bodyPr>
          <a:lstStyle/>
          <a:p>
            <a:pPr marL="285750" indent="-285750" fontAlgn="auto">
              <a:spcBef>
                <a:spcPts val="0"/>
              </a:spcBef>
              <a:spcAft>
                <a:spcPts val="0"/>
              </a:spcAft>
              <a:buFont typeface="Symbol" panose="05050102010706020507" pitchFamily="18" charset="2"/>
              <a:buChar char="Þ"/>
              <a:defRPr/>
            </a:pPr>
            <a:r>
              <a:rPr lang="fr-FR" sz="2000" b="0" dirty="0"/>
              <a:t>Des enjeux de la MI2I à la structuration en </a:t>
            </a:r>
            <a:r>
              <a:rPr lang="fr-FR" sz="2000" b="0" dirty="0" err="1"/>
              <a:t>Workpackages</a:t>
            </a:r>
            <a:r>
              <a:rPr lang="fr-FR" sz="2000" b="0" dirty="0"/>
              <a:t> </a:t>
            </a:r>
          </a:p>
        </p:txBody>
      </p:sp>
      <p:sp>
        <p:nvSpPr>
          <p:cNvPr id="5" name="Légende : encadrée à une bordure 4">
            <a:extLst>
              <a:ext uri="{FF2B5EF4-FFF2-40B4-BE49-F238E27FC236}">
                <a16:creationId xmlns:a16="http://schemas.microsoft.com/office/drawing/2014/main" id="{B450A596-6B3A-4D98-9778-B62F2CAAAD4F}"/>
              </a:ext>
            </a:extLst>
          </p:cNvPr>
          <p:cNvSpPr/>
          <p:nvPr/>
        </p:nvSpPr>
        <p:spPr bwMode="auto">
          <a:xfrm>
            <a:off x="5930818" y="5298141"/>
            <a:ext cx="2164311" cy="1048871"/>
          </a:xfrm>
          <a:prstGeom prst="accentBorderCallout1">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100" b="1" i="0" u="none" strike="noStrike" cap="none" normalizeH="0" baseline="0">
              <a:ln>
                <a:noFill/>
              </a:ln>
              <a:solidFill>
                <a:srgbClr val="23346C"/>
              </a:solidFill>
              <a:effectLst/>
              <a:latin typeface="Arial" charset="0"/>
              <a:ea typeface="Arial Unicode MS" pitchFamily="34" charset="-128"/>
              <a:cs typeface="Arial Unicode MS" pitchFamily="34" charset="-128"/>
            </a:endParaRPr>
          </a:p>
        </p:txBody>
      </p:sp>
      <p:sp>
        <p:nvSpPr>
          <p:cNvPr id="6" name="Légende : encadrée à une bordure 5">
            <a:extLst>
              <a:ext uri="{FF2B5EF4-FFF2-40B4-BE49-F238E27FC236}">
                <a16:creationId xmlns:a16="http://schemas.microsoft.com/office/drawing/2014/main" id="{34FDFA61-339A-4C0E-8DCE-A681AF21FC39}"/>
              </a:ext>
            </a:extLst>
          </p:cNvPr>
          <p:cNvSpPr/>
          <p:nvPr/>
        </p:nvSpPr>
        <p:spPr bwMode="auto">
          <a:xfrm>
            <a:off x="6589059" y="5298141"/>
            <a:ext cx="914400" cy="612648"/>
          </a:xfrm>
          <a:prstGeom prst="accentBorderCallout1">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100" b="1" i="0" u="none" strike="noStrike" cap="none" normalizeH="0" baseline="0">
              <a:ln>
                <a:noFill/>
              </a:ln>
              <a:solidFill>
                <a:srgbClr val="23346C"/>
              </a:solidFill>
              <a:effectLst/>
              <a:latin typeface="Arial" charset="0"/>
              <a:ea typeface="Arial Unicode MS" pitchFamily="34" charset="-128"/>
              <a:cs typeface="Arial Unicode MS" pitchFamily="34" charset="-128"/>
            </a:endParaRPr>
          </a:p>
        </p:txBody>
      </p:sp>
      <p:sp>
        <p:nvSpPr>
          <p:cNvPr id="7" name="Légende : encadrée à une bordure 6">
            <a:extLst>
              <a:ext uri="{FF2B5EF4-FFF2-40B4-BE49-F238E27FC236}">
                <a16:creationId xmlns:a16="http://schemas.microsoft.com/office/drawing/2014/main" id="{1FBC50E6-E014-467D-8307-5A67B7574763}"/>
              </a:ext>
            </a:extLst>
          </p:cNvPr>
          <p:cNvSpPr/>
          <p:nvPr/>
        </p:nvSpPr>
        <p:spPr bwMode="auto">
          <a:xfrm>
            <a:off x="9763415" y="1026939"/>
            <a:ext cx="2294966" cy="608852"/>
          </a:xfrm>
          <a:prstGeom prst="accentBorderCallout1">
            <a:avLst>
              <a:gd name="adj1" fmla="val 18750"/>
              <a:gd name="adj2" fmla="val -8333"/>
              <a:gd name="adj3" fmla="val 123684"/>
              <a:gd name="adj4" fmla="val -28584"/>
            </a:avLst>
          </a:prstGeom>
          <a:gradFill flip="none" rotWithShape="1">
            <a:gsLst>
              <a:gs pos="29000">
                <a:srgbClr val="176FD9">
                  <a:alpha val="57000"/>
                </a:srgbClr>
              </a:gs>
              <a:gs pos="100000">
                <a:schemeClr val="accent1">
                  <a:lumMod val="45000"/>
                  <a:lumOff val="55000"/>
                </a:schemeClr>
              </a:gs>
              <a:gs pos="81000">
                <a:schemeClr val="accent1">
                  <a:lumMod val="45000"/>
                  <a:lumOff val="55000"/>
                </a:schemeClr>
              </a:gs>
              <a:gs pos="100000">
                <a:schemeClr val="accent1">
                  <a:lumMod val="30000"/>
                  <a:lumOff val="70000"/>
                </a:schemeClr>
              </a:gs>
            </a:gsLst>
            <a:path path="circle">
              <a:fillToRect l="100000" t="100000"/>
            </a:path>
            <a:tileRect r="-100000" b="-100000"/>
          </a:gra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r-FR" b="0" dirty="0"/>
              <a:t>WP1.1 : technologies alternatives</a:t>
            </a:r>
          </a:p>
          <a:p>
            <a:r>
              <a:rPr lang="fr-FR" b="0" dirty="0"/>
              <a:t>WP1.2  : 65nm</a:t>
            </a:r>
          </a:p>
          <a:p>
            <a:r>
              <a:rPr lang="fr-FR" b="0" dirty="0"/>
              <a:t>WP1.3  : 28nm</a:t>
            </a:r>
            <a:endParaRPr kumimoji="0" lang="fr-FR" sz="1100" b="1" i="0" u="none" strike="noStrike" cap="none" normalizeH="0" baseline="0" dirty="0">
              <a:ln>
                <a:noFill/>
              </a:ln>
              <a:solidFill>
                <a:srgbClr val="23346C"/>
              </a:solidFill>
              <a:effectLst/>
              <a:latin typeface="Arial" charset="0"/>
              <a:ea typeface="Arial Unicode MS" pitchFamily="34" charset="-128"/>
              <a:cs typeface="Arial Unicode MS" pitchFamily="34" charset="-128"/>
            </a:endParaRPr>
          </a:p>
        </p:txBody>
      </p:sp>
      <p:sp>
        <p:nvSpPr>
          <p:cNvPr id="9" name="Légende : encadrée à une bordure 8">
            <a:extLst>
              <a:ext uri="{FF2B5EF4-FFF2-40B4-BE49-F238E27FC236}">
                <a16:creationId xmlns:a16="http://schemas.microsoft.com/office/drawing/2014/main" id="{0062FFB4-2130-4A0C-8AEA-2B11B58D4A58}"/>
              </a:ext>
            </a:extLst>
          </p:cNvPr>
          <p:cNvSpPr/>
          <p:nvPr/>
        </p:nvSpPr>
        <p:spPr bwMode="auto">
          <a:xfrm>
            <a:off x="8849015" y="6291125"/>
            <a:ext cx="914400" cy="612648"/>
          </a:xfrm>
          <a:prstGeom prst="accentBorderCallout1">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100" b="1" i="0" u="none" strike="noStrike" cap="none" normalizeH="0" baseline="0">
              <a:ln>
                <a:noFill/>
              </a:ln>
              <a:solidFill>
                <a:srgbClr val="23346C"/>
              </a:solidFill>
              <a:effectLst/>
              <a:latin typeface="Arial" charset="0"/>
              <a:ea typeface="Arial Unicode MS" pitchFamily="34" charset="-128"/>
              <a:cs typeface="Arial Unicode MS" pitchFamily="34" charset="-128"/>
            </a:endParaRPr>
          </a:p>
        </p:txBody>
      </p:sp>
      <p:sp>
        <p:nvSpPr>
          <p:cNvPr id="10" name="Légende : encadrée à une bordure 9">
            <a:extLst>
              <a:ext uri="{FF2B5EF4-FFF2-40B4-BE49-F238E27FC236}">
                <a16:creationId xmlns:a16="http://schemas.microsoft.com/office/drawing/2014/main" id="{75F52874-F15B-4184-87D3-442B62616DF7}"/>
              </a:ext>
            </a:extLst>
          </p:cNvPr>
          <p:cNvSpPr/>
          <p:nvPr/>
        </p:nvSpPr>
        <p:spPr bwMode="auto">
          <a:xfrm>
            <a:off x="7413812" y="5782235"/>
            <a:ext cx="914400" cy="612648"/>
          </a:xfrm>
          <a:prstGeom prst="accentBorderCallout1">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100" b="1" i="0" u="none" strike="noStrike" cap="none" normalizeH="0" baseline="0">
              <a:ln>
                <a:noFill/>
              </a:ln>
              <a:solidFill>
                <a:srgbClr val="23346C"/>
              </a:solidFill>
              <a:effectLst/>
              <a:latin typeface="Arial" charset="0"/>
              <a:ea typeface="Arial Unicode MS" pitchFamily="34" charset="-128"/>
              <a:cs typeface="Arial Unicode MS" pitchFamily="34" charset="-128"/>
            </a:endParaRPr>
          </a:p>
        </p:txBody>
      </p:sp>
      <p:sp>
        <p:nvSpPr>
          <p:cNvPr id="12" name="Légende : encadrée à une bordure 11">
            <a:extLst>
              <a:ext uri="{FF2B5EF4-FFF2-40B4-BE49-F238E27FC236}">
                <a16:creationId xmlns:a16="http://schemas.microsoft.com/office/drawing/2014/main" id="{CF334E76-5BF3-4CEC-A8A0-9EA1D44AE6ED}"/>
              </a:ext>
            </a:extLst>
          </p:cNvPr>
          <p:cNvSpPr/>
          <p:nvPr/>
        </p:nvSpPr>
        <p:spPr bwMode="auto">
          <a:xfrm>
            <a:off x="7288306" y="5602941"/>
            <a:ext cx="914400" cy="612648"/>
          </a:xfrm>
          <a:prstGeom prst="accentBorderCallout1">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100" b="1" i="0" u="none" strike="noStrike" cap="none" normalizeH="0" baseline="0">
              <a:ln>
                <a:noFill/>
              </a:ln>
              <a:solidFill>
                <a:srgbClr val="23346C"/>
              </a:solidFill>
              <a:effectLst/>
              <a:latin typeface="Arial" charset="0"/>
              <a:ea typeface="Arial Unicode MS" pitchFamily="34" charset="-128"/>
              <a:cs typeface="Arial Unicode MS" pitchFamily="34" charset="-128"/>
            </a:endParaRPr>
          </a:p>
        </p:txBody>
      </p:sp>
      <p:sp>
        <p:nvSpPr>
          <p:cNvPr id="13" name="Légende : encadrée à une bordure 12">
            <a:extLst>
              <a:ext uri="{FF2B5EF4-FFF2-40B4-BE49-F238E27FC236}">
                <a16:creationId xmlns:a16="http://schemas.microsoft.com/office/drawing/2014/main" id="{ADF094B5-7E3C-43A9-A224-B26CF18D651A}"/>
              </a:ext>
            </a:extLst>
          </p:cNvPr>
          <p:cNvSpPr/>
          <p:nvPr/>
        </p:nvSpPr>
        <p:spPr bwMode="auto">
          <a:xfrm>
            <a:off x="8036010" y="5602941"/>
            <a:ext cx="525367" cy="254934"/>
          </a:xfrm>
          <a:prstGeom prst="accentBorderCallout1">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fr-FR" sz="1100" b="1" i="0" u="none" strike="noStrike" cap="none" normalizeH="0" baseline="0">
              <a:ln>
                <a:noFill/>
              </a:ln>
              <a:solidFill>
                <a:srgbClr val="23346C"/>
              </a:solidFill>
              <a:effectLst/>
              <a:latin typeface="Arial" charset="0"/>
              <a:ea typeface="Arial Unicode MS" pitchFamily="34" charset="-128"/>
              <a:cs typeface="Arial Unicode MS" pitchFamily="34" charset="-128"/>
            </a:endParaRPr>
          </a:p>
        </p:txBody>
      </p:sp>
    </p:spTree>
    <p:extLst>
      <p:ext uri="{BB962C8B-B14F-4D97-AF65-F5344CB8AC3E}">
        <p14:creationId xmlns:p14="http://schemas.microsoft.com/office/powerpoint/2010/main" val="2340782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pPr>
                <a:defRPr/>
              </a:pPr>
              <a:t>5</a:t>
            </a:fld>
            <a:endParaRPr lang="en-US" dirty="0"/>
          </a:p>
        </p:txBody>
      </p:sp>
      <p:sp>
        <p:nvSpPr>
          <p:cNvPr id="5" name="Rectangle 4"/>
          <p:cNvSpPr/>
          <p:nvPr/>
        </p:nvSpPr>
        <p:spPr>
          <a:xfrm>
            <a:off x="0" y="891201"/>
            <a:ext cx="8670750" cy="6121676"/>
          </a:xfrm>
          <a:prstGeom prst="rect">
            <a:avLst/>
          </a:prstGeom>
        </p:spPr>
        <p:txBody>
          <a:bodyPr wrap="square">
            <a:spAutoFit/>
          </a:bodyPr>
          <a:lstStyle/>
          <a:p>
            <a:pPr lvl="4"/>
            <a:endParaRPr lang="fr-FR" sz="1800" dirty="0">
              <a:solidFill>
                <a:srgbClr val="FF0000"/>
              </a:solidFill>
            </a:endParaRPr>
          </a:p>
          <a:p>
            <a:pPr marL="800100" lvl="1" indent="-342900">
              <a:lnSpc>
                <a:spcPct val="115000"/>
              </a:lnSpc>
              <a:spcBef>
                <a:spcPts val="600"/>
              </a:spcBef>
              <a:buFont typeface="Wingdings" panose="05000000000000000000" pitchFamily="2" charset="2"/>
              <a:buChar char="ü"/>
            </a:pPr>
            <a:r>
              <a:rPr lang="fr-FR" sz="1800" b="0" dirty="0"/>
              <a:t>Fiches de tâches des pilotes</a:t>
            </a:r>
            <a:endParaRPr lang="fr-FR" sz="1800" b="0" dirty="0">
              <a:solidFill>
                <a:srgbClr val="00B050"/>
              </a:solidFill>
            </a:endParaRPr>
          </a:p>
          <a:p>
            <a:pPr marL="1257300" lvl="2" indent="-342900">
              <a:lnSpc>
                <a:spcPct val="115000"/>
              </a:lnSpc>
              <a:buFont typeface="Arial" panose="020B0604020202020204" pitchFamily="34" charset="0"/>
              <a:buChar char="•"/>
            </a:pPr>
            <a:r>
              <a:rPr lang="fr-FR" sz="1600" b="0" dirty="0"/>
              <a:t>Description des livrables objectivés à 2 ans avec détail de jalons partiels  </a:t>
            </a:r>
          </a:p>
          <a:p>
            <a:pPr marL="1257300" lvl="2" indent="-342900">
              <a:lnSpc>
                <a:spcPct val="115000"/>
              </a:lnSpc>
              <a:buFont typeface="Arial" panose="020B0604020202020204" pitchFamily="34" charset="0"/>
              <a:buChar char="•"/>
            </a:pPr>
            <a:r>
              <a:rPr lang="fr-FR" sz="1600" b="0" dirty="0"/>
              <a:t>Accord hiérarchique de principe discuté auprès des responsables de Service pour une implication estimée autour de 10%</a:t>
            </a:r>
          </a:p>
          <a:p>
            <a:pPr marL="800100" lvl="1" indent="-342900">
              <a:lnSpc>
                <a:spcPct val="115000"/>
              </a:lnSpc>
              <a:spcBef>
                <a:spcPts val="600"/>
              </a:spcBef>
              <a:buFont typeface="Wingdings" panose="05000000000000000000" pitchFamily="2" charset="2"/>
              <a:buChar char="ü"/>
            </a:pPr>
            <a:r>
              <a:rPr lang="fr-FR" sz="1800" b="0" dirty="0"/>
              <a:t>Budget </a:t>
            </a:r>
          </a:p>
          <a:p>
            <a:pPr marL="1257300" lvl="2" indent="-342900">
              <a:lnSpc>
                <a:spcPct val="115000"/>
              </a:lnSpc>
              <a:buFont typeface="Arial" panose="020B0604020202020204" pitchFamily="34" charset="0"/>
              <a:buChar char="•"/>
            </a:pPr>
            <a:r>
              <a:rPr lang="fr-FR" sz="1600" b="0" dirty="0"/>
              <a:t>Dotation de 24k€ versée à 50/50 au LPC et </a:t>
            </a:r>
            <a:r>
              <a:rPr lang="fr-FR" sz="1600" b="0" dirty="0" err="1"/>
              <a:t>IJCLab</a:t>
            </a:r>
            <a:r>
              <a:rPr lang="fr-FR" sz="1600" b="0" dirty="0"/>
              <a:t> : essentiellement pour les frais de mission des </a:t>
            </a:r>
            <a:r>
              <a:rPr lang="fr-FR" sz="1600" b="0" dirty="0" err="1"/>
              <a:t>WPs</a:t>
            </a:r>
            <a:r>
              <a:rPr lang="fr-FR" sz="1600" b="0" dirty="0"/>
              <a:t> et l’organisation d’événements</a:t>
            </a:r>
          </a:p>
          <a:p>
            <a:pPr marL="1257300" lvl="2" indent="-342900">
              <a:lnSpc>
                <a:spcPct val="115000"/>
              </a:lnSpc>
              <a:buFont typeface="Arial" panose="020B0604020202020204" pitchFamily="34" charset="0"/>
              <a:buChar char="•"/>
            </a:pPr>
            <a:endParaRPr lang="fr-FR" sz="1600" b="0" dirty="0"/>
          </a:p>
          <a:p>
            <a:pPr marL="800100" lvl="1" indent="-342900">
              <a:buFont typeface="Wingdings" panose="05000000000000000000" pitchFamily="2" charset="2"/>
              <a:buChar char="ü"/>
            </a:pPr>
            <a:r>
              <a:rPr lang="fr-FR" sz="1800" dirty="0">
                <a:solidFill>
                  <a:srgbClr val="FF0000"/>
                </a:solidFill>
              </a:rPr>
              <a:t>Evénements depuis mi 2021</a:t>
            </a:r>
          </a:p>
          <a:p>
            <a:pPr marL="1257300" lvl="2" indent="-342900">
              <a:buFont typeface="Arial" panose="020B0604020202020204" pitchFamily="34" charset="0"/>
              <a:buChar char="•"/>
            </a:pPr>
            <a:r>
              <a:rPr lang="fr-FR" sz="1800" b="0" dirty="0">
                <a:solidFill>
                  <a:srgbClr val="002060"/>
                </a:solidFill>
              </a:rPr>
              <a:t>Pré Kick-off du Comité Exécutif  en juillet 2021</a:t>
            </a:r>
          </a:p>
          <a:p>
            <a:pPr marL="1257300" lvl="2" indent="-342900">
              <a:buFont typeface="Arial" panose="020B0604020202020204" pitchFamily="34" charset="0"/>
              <a:buChar char="•"/>
            </a:pPr>
            <a:r>
              <a:rPr lang="fr-FR" sz="1800" b="0" dirty="0">
                <a:solidFill>
                  <a:srgbClr val="002060"/>
                </a:solidFill>
              </a:rPr>
              <a:t>Commission Microélectronique le 2 septembre 2021</a:t>
            </a:r>
          </a:p>
          <a:p>
            <a:pPr marL="1257300" lvl="2" indent="-342900">
              <a:buFont typeface="Arial" panose="020B0604020202020204" pitchFamily="34" charset="0"/>
              <a:buChar char="•"/>
            </a:pPr>
            <a:r>
              <a:rPr lang="fr-FR" sz="1800" b="0" dirty="0">
                <a:solidFill>
                  <a:srgbClr val="002060"/>
                </a:solidFill>
              </a:rPr>
              <a:t>Kick-off du Comité Exécutif  fin septembre 2021</a:t>
            </a:r>
          </a:p>
          <a:p>
            <a:pPr marL="1257300" lvl="2" indent="-342900">
              <a:buFont typeface="Arial" panose="020B0604020202020204" pitchFamily="34" charset="0"/>
              <a:buChar char="•"/>
            </a:pPr>
            <a:r>
              <a:rPr lang="fr-FR" sz="1800" b="0" dirty="0">
                <a:solidFill>
                  <a:srgbClr val="002060"/>
                </a:solidFill>
              </a:rPr>
              <a:t>Réunion </a:t>
            </a:r>
            <a:r>
              <a:rPr lang="fr-FR" sz="1800" b="0" dirty="0" err="1">
                <a:solidFill>
                  <a:srgbClr val="002060"/>
                </a:solidFill>
              </a:rPr>
              <a:t>bi-mensuelle</a:t>
            </a:r>
            <a:r>
              <a:rPr lang="fr-FR" sz="1800" b="0" dirty="0">
                <a:solidFill>
                  <a:srgbClr val="002060"/>
                </a:solidFill>
              </a:rPr>
              <a:t> (1h15) de l’ensemble du </a:t>
            </a:r>
            <a:r>
              <a:rPr lang="fr-FR" sz="1800" b="0" dirty="0" err="1">
                <a:solidFill>
                  <a:srgbClr val="002060"/>
                </a:solidFill>
              </a:rPr>
              <a:t>ComEx</a:t>
            </a:r>
            <a:r>
              <a:rPr lang="fr-FR" sz="1800" b="0" dirty="0">
                <a:solidFill>
                  <a:srgbClr val="002060"/>
                </a:solidFill>
              </a:rPr>
              <a:t> avec un </a:t>
            </a:r>
            <a:r>
              <a:rPr lang="fr-FR" sz="1800" b="0" dirty="0" err="1">
                <a:solidFill>
                  <a:srgbClr val="002060"/>
                </a:solidFill>
              </a:rPr>
              <a:t>indico</a:t>
            </a:r>
            <a:r>
              <a:rPr lang="fr-FR" sz="1800" b="0" dirty="0">
                <a:solidFill>
                  <a:srgbClr val="002060"/>
                </a:solidFill>
              </a:rPr>
              <a:t> dédié, </a:t>
            </a:r>
            <a:r>
              <a:rPr lang="fr-FR" sz="1800" b="0" dirty="0">
                <a:solidFill>
                  <a:srgbClr val="FF0000"/>
                </a:solidFill>
              </a:rPr>
              <a:t>https://indico.in2p3.fr/category/1059/</a:t>
            </a:r>
          </a:p>
          <a:p>
            <a:pPr marL="1257300" lvl="2" indent="-342900">
              <a:buFont typeface="Arial" panose="020B0604020202020204" pitchFamily="34" charset="0"/>
              <a:buChar char="•"/>
            </a:pPr>
            <a:r>
              <a:rPr lang="fr-FR" sz="1800" b="0" dirty="0">
                <a:solidFill>
                  <a:srgbClr val="002060"/>
                </a:solidFill>
              </a:rPr>
              <a:t>Présentation de la MI2I aux JME Grenoble en octobre 2021</a:t>
            </a:r>
          </a:p>
          <a:p>
            <a:pPr marL="1257300" lvl="2" indent="-342900">
              <a:buFont typeface="Arial" panose="020B0604020202020204" pitchFamily="34" charset="0"/>
              <a:buChar char="•"/>
            </a:pPr>
            <a:r>
              <a:rPr lang="fr-FR" sz="1800" b="0" dirty="0">
                <a:solidFill>
                  <a:srgbClr val="002060"/>
                </a:solidFill>
              </a:rPr>
              <a:t>Réunion </a:t>
            </a:r>
            <a:r>
              <a:rPr lang="fr-FR" sz="1800" b="0" dirty="0" err="1">
                <a:solidFill>
                  <a:srgbClr val="002060"/>
                </a:solidFill>
              </a:rPr>
              <a:t>ComEx</a:t>
            </a:r>
            <a:r>
              <a:rPr lang="fr-FR" sz="1800" b="0" dirty="0">
                <a:solidFill>
                  <a:srgbClr val="002060"/>
                </a:solidFill>
              </a:rPr>
              <a:t> vs </a:t>
            </a:r>
            <a:r>
              <a:rPr lang="fr-FR" sz="1800" b="0" dirty="0" err="1">
                <a:solidFill>
                  <a:srgbClr val="002060"/>
                </a:solidFill>
              </a:rPr>
              <a:t>resp</a:t>
            </a:r>
            <a:r>
              <a:rPr lang="fr-FR" sz="1800" b="0" dirty="0">
                <a:solidFill>
                  <a:srgbClr val="002060"/>
                </a:solidFill>
              </a:rPr>
              <a:t> des 2 plateformes et du pôle en janvier 2022</a:t>
            </a:r>
          </a:p>
          <a:p>
            <a:pPr marL="1257300" lvl="2" indent="-342900">
              <a:buFont typeface="Arial" panose="020B0604020202020204" pitchFamily="34" charset="0"/>
              <a:buChar char="•"/>
            </a:pPr>
            <a:r>
              <a:rPr lang="fr-FR" sz="1800" b="0" dirty="0">
                <a:solidFill>
                  <a:srgbClr val="002060"/>
                </a:solidFill>
              </a:rPr>
              <a:t>Meeting « état d’avancement des </a:t>
            </a:r>
            <a:r>
              <a:rPr lang="fr-FR" sz="1800" b="0" dirty="0" err="1">
                <a:solidFill>
                  <a:srgbClr val="002060"/>
                </a:solidFill>
              </a:rPr>
              <a:t>WPs</a:t>
            </a:r>
            <a:r>
              <a:rPr lang="fr-FR" sz="1800" b="0" dirty="0">
                <a:solidFill>
                  <a:srgbClr val="002060"/>
                </a:solidFill>
              </a:rPr>
              <a:t> » du </a:t>
            </a:r>
            <a:r>
              <a:rPr lang="fr-FR" sz="1800" b="0" dirty="0" err="1">
                <a:solidFill>
                  <a:srgbClr val="002060"/>
                </a:solidFill>
              </a:rPr>
              <a:t>ComEx</a:t>
            </a:r>
            <a:r>
              <a:rPr lang="fr-FR" sz="1800" b="0" dirty="0">
                <a:solidFill>
                  <a:srgbClr val="002060"/>
                </a:solidFill>
              </a:rPr>
              <a:t> en avril 2022 </a:t>
            </a:r>
          </a:p>
          <a:p>
            <a:pPr lvl="1"/>
            <a:endParaRPr lang="fr-FR" sz="1800" b="0" dirty="0">
              <a:solidFill>
                <a:srgbClr val="002060"/>
              </a:solidFill>
            </a:endParaRPr>
          </a:p>
          <a:p>
            <a:pPr marL="800100" lvl="1" indent="-342900">
              <a:buFont typeface="Wingdings" panose="05000000000000000000" pitchFamily="2" charset="2"/>
              <a:buChar char="ü"/>
            </a:pPr>
            <a:endParaRPr lang="fr-FR" sz="3200" b="0" dirty="0">
              <a:solidFill>
                <a:srgbClr val="002060"/>
              </a:solidFill>
            </a:endParaRPr>
          </a:p>
        </p:txBody>
      </p:sp>
      <p:sp>
        <p:nvSpPr>
          <p:cNvPr id="7" name="ZoneTexte 6">
            <a:extLst>
              <a:ext uri="{FF2B5EF4-FFF2-40B4-BE49-F238E27FC236}">
                <a16:creationId xmlns:a16="http://schemas.microsoft.com/office/drawing/2014/main" id="{945B3275-5C5D-47FE-B8C7-4D8A5E01924A}"/>
              </a:ext>
            </a:extLst>
          </p:cNvPr>
          <p:cNvSpPr txBox="1"/>
          <p:nvPr/>
        </p:nvSpPr>
        <p:spPr>
          <a:xfrm>
            <a:off x="2277595" y="-6578"/>
            <a:ext cx="6716564" cy="523220"/>
          </a:xfrm>
          <a:prstGeom prst="rect">
            <a:avLst/>
          </a:prstGeom>
          <a:noFill/>
        </p:spPr>
        <p:txBody>
          <a:bodyPr wrap="square" rtlCol="0">
            <a:spAutoFit/>
          </a:bodyPr>
          <a:lstStyle/>
          <a:p>
            <a:r>
              <a:rPr lang="fr-FR" sz="2800" b="0" dirty="0">
                <a:solidFill>
                  <a:srgbClr val="0070C0"/>
                </a:solidFill>
                <a:latin typeface="Times New Roman" pitchFamily="18" charset="0"/>
              </a:rPr>
              <a:t>Comité Exécutif de la MI2I</a:t>
            </a:r>
          </a:p>
        </p:txBody>
      </p:sp>
      <p:pic>
        <p:nvPicPr>
          <p:cNvPr id="8" name="Image 7">
            <a:extLst>
              <a:ext uri="{FF2B5EF4-FFF2-40B4-BE49-F238E27FC236}">
                <a16:creationId xmlns:a16="http://schemas.microsoft.com/office/drawing/2014/main" id="{E960119F-966E-4027-9119-E6CC8E2AE976}"/>
              </a:ext>
            </a:extLst>
          </p:cNvPr>
          <p:cNvPicPr>
            <a:picLocks noChangeAspect="1"/>
          </p:cNvPicPr>
          <p:nvPr/>
        </p:nvPicPr>
        <p:blipFill rotWithShape="1">
          <a:blip r:embed="rId2"/>
          <a:srcRect r="21048"/>
          <a:stretch/>
        </p:blipFill>
        <p:spPr>
          <a:xfrm>
            <a:off x="8670750" y="593505"/>
            <a:ext cx="3416747" cy="5912753"/>
          </a:xfrm>
          <a:prstGeom prst="rect">
            <a:avLst/>
          </a:prstGeom>
        </p:spPr>
      </p:pic>
      <p:sp>
        <p:nvSpPr>
          <p:cNvPr id="9" name="ZoneTexte 8">
            <a:extLst>
              <a:ext uri="{FF2B5EF4-FFF2-40B4-BE49-F238E27FC236}">
                <a16:creationId xmlns:a16="http://schemas.microsoft.com/office/drawing/2014/main" id="{C0AA488F-6B95-4087-A08C-CB01AAF838B0}"/>
              </a:ext>
            </a:extLst>
          </p:cNvPr>
          <p:cNvSpPr txBox="1"/>
          <p:nvPr/>
        </p:nvSpPr>
        <p:spPr>
          <a:xfrm>
            <a:off x="2435545" y="610753"/>
            <a:ext cx="7770901" cy="400110"/>
          </a:xfrm>
          <a:prstGeom prst="rect">
            <a:avLst/>
          </a:prstGeom>
          <a:noFill/>
        </p:spPr>
        <p:txBody>
          <a:bodyPr wrap="square" rtlCol="0">
            <a:spAutoFit/>
          </a:bodyPr>
          <a:lstStyle/>
          <a:p>
            <a:pPr marL="285750" indent="-285750" fontAlgn="auto">
              <a:spcBef>
                <a:spcPts val="0"/>
              </a:spcBef>
              <a:spcAft>
                <a:spcPts val="0"/>
              </a:spcAft>
              <a:buFont typeface="Symbol" panose="05050102010706020507" pitchFamily="18" charset="2"/>
              <a:buChar char="Þ"/>
              <a:defRPr/>
            </a:pPr>
            <a:r>
              <a:rPr lang="fr-FR" sz="2000" b="0" dirty="0"/>
              <a:t>Méthode de travail / moyens / calendrier</a:t>
            </a:r>
          </a:p>
        </p:txBody>
      </p:sp>
    </p:spTree>
    <p:extLst>
      <p:ext uri="{BB962C8B-B14F-4D97-AF65-F5344CB8AC3E}">
        <p14:creationId xmlns:p14="http://schemas.microsoft.com/office/powerpoint/2010/main" val="2734107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pPr>
                <a:defRPr/>
              </a:pPr>
              <a:t>6</a:t>
            </a:fld>
            <a:endParaRPr lang="en-US" dirty="0"/>
          </a:p>
        </p:txBody>
      </p:sp>
      <p:sp>
        <p:nvSpPr>
          <p:cNvPr id="3" name="ZoneTexte 2"/>
          <p:cNvSpPr txBox="1"/>
          <p:nvPr/>
        </p:nvSpPr>
        <p:spPr>
          <a:xfrm>
            <a:off x="1829825" y="1337946"/>
            <a:ext cx="8143961" cy="1077218"/>
          </a:xfrm>
          <a:prstGeom prst="rect">
            <a:avLst/>
          </a:prstGeom>
          <a:noFill/>
        </p:spPr>
        <p:txBody>
          <a:bodyPr wrap="none" rtlCol="0">
            <a:spAutoFit/>
          </a:bodyPr>
          <a:lstStyle/>
          <a:p>
            <a:pPr algn="ctr"/>
            <a:r>
              <a:rPr lang="fr-FR" sz="3600" dirty="0"/>
              <a:t>WP1.1</a:t>
            </a:r>
            <a:r>
              <a:rPr lang="fr-FR" sz="4000" dirty="0"/>
              <a:t>: Technologies alternatives</a:t>
            </a:r>
          </a:p>
          <a:p>
            <a:pPr algn="ctr"/>
            <a:r>
              <a:rPr lang="fr-FR" sz="2400" dirty="0">
                <a:solidFill>
                  <a:srgbClr val="FF0000"/>
                </a:solidFill>
              </a:rPr>
              <a:t>Pilote: Damien Prêle (APC) </a:t>
            </a:r>
          </a:p>
        </p:txBody>
      </p:sp>
      <p:sp>
        <p:nvSpPr>
          <p:cNvPr id="4" name="Rectangle 3">
            <a:extLst>
              <a:ext uri="{FF2B5EF4-FFF2-40B4-BE49-F238E27FC236}">
                <a16:creationId xmlns:a16="http://schemas.microsoft.com/office/drawing/2014/main" id="{6A4AAAF8-A1E4-4409-B8E0-BC1D2F0A5D1F}"/>
              </a:ext>
            </a:extLst>
          </p:cNvPr>
          <p:cNvSpPr/>
          <p:nvPr/>
        </p:nvSpPr>
        <p:spPr>
          <a:xfrm>
            <a:off x="1791487" y="2807776"/>
            <a:ext cx="8220636" cy="3785652"/>
          </a:xfrm>
          <a:prstGeom prst="rect">
            <a:avLst/>
          </a:prstGeom>
        </p:spPr>
        <p:txBody>
          <a:bodyPr wrap="square">
            <a:spAutoFit/>
          </a:bodyPr>
          <a:lstStyle/>
          <a:p>
            <a:pPr lvl="1" algn="ctr"/>
            <a:r>
              <a:rPr lang="fr-FR" sz="2400" b="0" u="sng" kern="0" dirty="0"/>
              <a:t>14 contributeurs </a:t>
            </a:r>
          </a:p>
          <a:p>
            <a:pPr>
              <a:buFont typeface="Wingdings" panose="05000000000000000000" pitchFamily="2" charset="2"/>
              <a:buChar char="ü"/>
            </a:pPr>
            <a:endParaRPr lang="fr-FR" sz="1800" b="0" kern="0" dirty="0"/>
          </a:p>
          <a:p>
            <a:pPr>
              <a:buFont typeface="Wingdings" panose="05000000000000000000" pitchFamily="2" charset="2"/>
              <a:buChar char="ü"/>
            </a:pPr>
            <a:r>
              <a:rPr lang="fr-FR" sz="1800" b="0" kern="0" dirty="0"/>
              <a:t>APC 		: S.CHEN, J.MESQUIDA</a:t>
            </a:r>
          </a:p>
          <a:p>
            <a:pPr>
              <a:buFont typeface="Wingdings" panose="05000000000000000000" pitchFamily="2" charset="2"/>
              <a:buChar char="ü"/>
            </a:pPr>
            <a:r>
              <a:rPr lang="fr-FR" sz="1800" b="0" kern="0" dirty="0"/>
              <a:t>CENBG 	: J.PIBERNAT</a:t>
            </a:r>
          </a:p>
          <a:p>
            <a:pPr>
              <a:buFont typeface="Wingdings" panose="05000000000000000000" pitchFamily="2" charset="2"/>
              <a:buChar char="ü"/>
            </a:pPr>
            <a:r>
              <a:rPr lang="fr-FR" sz="1800" b="0" kern="0" dirty="0"/>
              <a:t>CPPM	 	: P.PANGAUD </a:t>
            </a:r>
          </a:p>
          <a:p>
            <a:pPr>
              <a:buFont typeface="Wingdings" panose="05000000000000000000" pitchFamily="2" charset="2"/>
              <a:buChar char="ü"/>
            </a:pPr>
            <a:r>
              <a:rPr lang="fr-FR" sz="1800" b="0" kern="0" dirty="0" err="1"/>
              <a:t>IJCLab</a:t>
            </a:r>
            <a:r>
              <a:rPr lang="fr-FR" sz="1800" b="0" kern="0" dirty="0"/>
              <a:t> 	: J-L.BABIGEON</a:t>
            </a:r>
          </a:p>
          <a:p>
            <a:pPr>
              <a:buFont typeface="Wingdings" panose="05000000000000000000" pitchFamily="2" charset="2"/>
              <a:buChar char="ü"/>
            </a:pPr>
            <a:r>
              <a:rPr lang="fr-FR" sz="1800" b="0" kern="0" dirty="0"/>
              <a:t>IP2I		: E.BECHETOILLE, P.RUSSO</a:t>
            </a:r>
          </a:p>
          <a:p>
            <a:pPr>
              <a:buFont typeface="Wingdings" panose="05000000000000000000" pitchFamily="2" charset="2"/>
              <a:buChar char="ü"/>
            </a:pPr>
            <a:r>
              <a:rPr lang="fr-FR" sz="1800" b="0" kern="0" dirty="0"/>
              <a:t>LPC 		: S.MANEN</a:t>
            </a:r>
          </a:p>
          <a:p>
            <a:pPr>
              <a:buFont typeface="Wingdings" panose="05000000000000000000" pitchFamily="2" charset="2"/>
              <a:buChar char="ü"/>
            </a:pPr>
            <a:r>
              <a:rPr lang="fr-FR" sz="1800" b="0" kern="0" dirty="0"/>
              <a:t>LPCC 		: L.ALVADO, L.LETERRIER</a:t>
            </a:r>
          </a:p>
          <a:p>
            <a:pPr>
              <a:buFont typeface="Wingdings" panose="05000000000000000000" pitchFamily="2" charset="2"/>
              <a:buChar char="ü"/>
            </a:pPr>
            <a:r>
              <a:rPr lang="fr-FR" sz="1800" b="0" kern="0" dirty="0"/>
              <a:t>LPNHE 	: H.LEBBOLO</a:t>
            </a:r>
          </a:p>
          <a:p>
            <a:pPr>
              <a:buFont typeface="Wingdings" panose="05000000000000000000" pitchFamily="2" charset="2"/>
              <a:buChar char="ü"/>
            </a:pPr>
            <a:r>
              <a:rPr lang="fr-FR" sz="1800" b="0" kern="0" dirty="0"/>
              <a:t>LPSC		: F.RARBI</a:t>
            </a:r>
          </a:p>
          <a:p>
            <a:pPr>
              <a:buFont typeface="Wingdings" panose="05000000000000000000" pitchFamily="2" charset="2"/>
              <a:buChar char="ü"/>
            </a:pPr>
            <a:r>
              <a:rPr lang="fr-FR" sz="1800" b="0" kern="0" dirty="0" err="1"/>
              <a:t>Subatech</a:t>
            </a:r>
            <a:r>
              <a:rPr lang="fr-FR" sz="1800" b="0" kern="0" dirty="0"/>
              <a:t>  	: D.CHARRIER</a:t>
            </a:r>
          </a:p>
          <a:p>
            <a:endParaRPr lang="fr-FR" sz="1800" b="0" kern="0" dirty="0"/>
          </a:p>
        </p:txBody>
      </p:sp>
    </p:spTree>
    <p:extLst>
      <p:ext uri="{BB962C8B-B14F-4D97-AF65-F5344CB8AC3E}">
        <p14:creationId xmlns:p14="http://schemas.microsoft.com/office/powerpoint/2010/main" val="423726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AFDB7E2-7FA4-45BF-BF71-81984C07E8D0}"/>
              </a:ext>
            </a:extLst>
          </p:cNvPr>
          <p:cNvSpPr>
            <a:spLocks noGrp="1"/>
          </p:cNvSpPr>
          <p:nvPr>
            <p:ph type="sldNum" sz="quarter" idx="4"/>
          </p:nvPr>
        </p:nvSpPr>
        <p:spPr/>
        <p:txBody>
          <a:bodyPr/>
          <a:lstStyle/>
          <a:p>
            <a:pPr>
              <a:defRPr/>
            </a:pPr>
            <a:fld id="{8ECBF993-0C26-42CE-B6CC-A847CA7D06C3}" type="slidenum">
              <a:rPr lang="en-US" smtClean="0"/>
              <a:pPr>
                <a:defRPr/>
              </a:pPr>
              <a:t>7</a:t>
            </a:fld>
            <a:endParaRPr lang="en-US" dirty="0"/>
          </a:p>
        </p:txBody>
      </p:sp>
      <p:sp>
        <p:nvSpPr>
          <p:cNvPr id="182" name="ZoneTexte 181">
            <a:extLst>
              <a:ext uri="{FF2B5EF4-FFF2-40B4-BE49-F238E27FC236}">
                <a16:creationId xmlns:a16="http://schemas.microsoft.com/office/drawing/2014/main" id="{877C205C-CADD-4BE2-A7DB-E44C1621B2B9}"/>
              </a:ext>
            </a:extLst>
          </p:cNvPr>
          <p:cNvSpPr txBox="1"/>
          <p:nvPr/>
        </p:nvSpPr>
        <p:spPr>
          <a:xfrm>
            <a:off x="590243" y="1075123"/>
            <a:ext cx="10166232" cy="4862870"/>
          </a:xfrm>
          <a:prstGeom prst="rect">
            <a:avLst/>
          </a:prstGeom>
          <a:noFill/>
        </p:spPr>
        <p:txBody>
          <a:bodyPr wrap="square" rtlCol="0">
            <a:spAutoFit/>
          </a:bodyPr>
          <a:lstStyle/>
          <a:p>
            <a:pPr marL="46990">
              <a:spcAft>
                <a:spcPts val="0"/>
              </a:spcAft>
            </a:pPr>
            <a:r>
              <a:rPr lang="fr-FR" sz="2000" dirty="0">
                <a:latin typeface="Arial" panose="020B0604020202020204" pitchFamily="34" charset="0"/>
                <a:ea typeface="MS Gothic" panose="020B0609070205080204" pitchFamily="49" charset="-128"/>
                <a:cs typeface="Arial" panose="020B0604020202020204" pitchFamily="34" charset="0"/>
              </a:rPr>
              <a:t>Objectifs : </a:t>
            </a:r>
          </a:p>
          <a:p>
            <a:pPr marL="46990">
              <a:spcAft>
                <a:spcPts val="0"/>
              </a:spcAft>
            </a:pPr>
            <a:r>
              <a:rPr lang="fr-FR" sz="2000" dirty="0">
                <a:latin typeface="Arial" panose="020B0604020202020204" pitchFamily="34" charset="0"/>
                <a:ea typeface="MS Gothic" panose="020B0609070205080204" pitchFamily="49" charset="-128"/>
                <a:cs typeface="Arial" panose="020B0604020202020204" pitchFamily="34" charset="0"/>
              </a:rPr>
              <a:t>	</a:t>
            </a:r>
            <a:r>
              <a:rPr lang="fr-FR" sz="2000" b="0" dirty="0">
                <a:latin typeface="Arial" panose="020B0604020202020204" pitchFamily="34" charset="0"/>
                <a:ea typeface="MS Gothic" panose="020B0609070205080204" pitchFamily="49" charset="-128"/>
                <a:cs typeface="Arial" panose="020B0604020202020204" pitchFamily="34" charset="0"/>
              </a:rPr>
              <a:t>- Identifier une </a:t>
            </a:r>
            <a:r>
              <a:rPr lang="fr-FR" sz="2000" dirty="0">
                <a:latin typeface="Arial" panose="020B0604020202020204" pitchFamily="34" charset="0"/>
                <a:ea typeface="MS Gothic" panose="020B0609070205080204" pitchFamily="49" charset="-128"/>
                <a:cs typeface="Arial" panose="020B0604020202020204" pitchFamily="34" charset="0"/>
              </a:rPr>
              <a:t>technologie « pérenne » et abordable permettant de répondre à un large champ de besoin en électronique analogique </a:t>
            </a:r>
            <a:r>
              <a:rPr lang="fr-FR" sz="2000" b="0" dirty="0">
                <a:latin typeface="Arial" panose="020B0604020202020204" pitchFamily="34" charset="0"/>
                <a:ea typeface="MS Gothic" panose="020B0609070205080204" pitchFamily="49" charset="-128"/>
                <a:cs typeface="Arial" panose="020B0604020202020204" pitchFamily="34" charset="0"/>
              </a:rPr>
              <a:t>(et un peu mixte) frontale, à nombre de voies modérées. </a:t>
            </a:r>
          </a:p>
          <a:p>
            <a:pPr marL="46990">
              <a:spcAft>
                <a:spcPts val="0"/>
              </a:spcAft>
            </a:pPr>
            <a:r>
              <a:rPr lang="fr-FR" sz="2000" b="0" dirty="0">
                <a:latin typeface="Arial" panose="020B0604020202020204" pitchFamily="34" charset="0"/>
                <a:ea typeface="MS Gothic" panose="020B0609070205080204" pitchFamily="49" charset="-128"/>
                <a:cs typeface="Arial" panose="020B0604020202020204" pitchFamily="34" charset="0"/>
              </a:rPr>
              <a:t>	- Susciter une </a:t>
            </a:r>
            <a:r>
              <a:rPr lang="fr-FR" sz="2000" dirty="0">
                <a:latin typeface="Arial" panose="020B0604020202020204" pitchFamily="34" charset="0"/>
                <a:ea typeface="MS Gothic" panose="020B0609070205080204" pitchFamily="49" charset="-128"/>
                <a:cs typeface="Arial" panose="020B0604020202020204" pitchFamily="34" charset="0"/>
              </a:rPr>
              <a:t>synergie autour de ce nœud technologique</a:t>
            </a:r>
            <a:r>
              <a:rPr lang="fr-FR" sz="2000" b="0" dirty="0">
                <a:latin typeface="Arial" panose="020B0604020202020204" pitchFamily="34" charset="0"/>
                <a:ea typeface="MS Gothic" panose="020B0609070205080204" pitchFamily="49" charset="-128"/>
                <a:cs typeface="Arial" panose="020B0604020202020204" pitchFamily="34" charset="0"/>
              </a:rPr>
              <a:t>. </a:t>
            </a:r>
          </a:p>
          <a:p>
            <a:pPr marL="46990">
              <a:spcAft>
                <a:spcPts val="0"/>
              </a:spcAft>
            </a:pPr>
            <a:r>
              <a:rPr lang="fr-FR" sz="2000" b="0" dirty="0">
                <a:latin typeface="Arial" panose="020B0604020202020204" pitchFamily="34" charset="0"/>
                <a:ea typeface="MS Gothic" panose="020B0609070205080204" pitchFamily="49" charset="-128"/>
                <a:cs typeface="Arial" panose="020B0604020202020204" pitchFamily="34" charset="0"/>
              </a:rPr>
              <a:t>	- </a:t>
            </a:r>
            <a:r>
              <a:rPr lang="fr-FR" sz="2000" dirty="0">
                <a:latin typeface="Arial" panose="020B0604020202020204" pitchFamily="34" charset="0"/>
                <a:ea typeface="MS Gothic" panose="020B0609070205080204" pitchFamily="49" charset="-128"/>
                <a:cs typeface="Arial" panose="020B0604020202020204" pitchFamily="34" charset="0"/>
              </a:rPr>
              <a:t>Rationnaliser les développements </a:t>
            </a:r>
            <a:r>
              <a:rPr lang="fr-FR" sz="2000" b="0" dirty="0" err="1">
                <a:latin typeface="Arial" panose="020B0604020202020204" pitchFamily="34" charset="0"/>
                <a:ea typeface="MS Gothic" panose="020B0609070205080204" pitchFamily="49" charset="-128"/>
                <a:cs typeface="Arial" panose="020B0604020202020204" pitchFamily="34" charset="0"/>
              </a:rPr>
              <a:t>ASICs</a:t>
            </a:r>
            <a:r>
              <a:rPr lang="fr-FR" sz="2000" b="0" dirty="0">
                <a:latin typeface="Arial" panose="020B0604020202020204" pitchFamily="34" charset="0"/>
                <a:ea typeface="MS Gothic" panose="020B0609070205080204" pitchFamily="49" charset="-128"/>
                <a:cs typeface="Arial" panose="020B0604020202020204" pitchFamily="34" charset="0"/>
              </a:rPr>
              <a:t> dans les domaines du spatial, de l’</a:t>
            </a:r>
            <a:r>
              <a:rPr lang="fr-FR" sz="2000" b="0" dirty="0" err="1">
                <a:latin typeface="Arial" panose="020B0604020202020204" pitchFamily="34" charset="0"/>
                <a:ea typeface="MS Gothic" panose="020B0609070205080204" pitchFamily="49" charset="-128"/>
                <a:cs typeface="Arial" panose="020B0604020202020204" pitchFamily="34" charset="0"/>
              </a:rPr>
              <a:t>astro</a:t>
            </a:r>
            <a:r>
              <a:rPr lang="fr-FR" sz="2000" b="0" dirty="0">
                <a:latin typeface="Arial" panose="020B0604020202020204" pitchFamily="34" charset="0"/>
                <a:ea typeface="MS Gothic" panose="020B0609070205080204" pitchFamily="49" charset="-128"/>
                <a:cs typeface="Arial" panose="020B0604020202020204" pitchFamily="34" charset="0"/>
              </a:rPr>
              <a:t>, du nucléaire et du médical. </a:t>
            </a:r>
          </a:p>
          <a:p>
            <a:pPr marL="46990">
              <a:spcAft>
                <a:spcPts val="0"/>
              </a:spcAft>
            </a:pPr>
            <a:endParaRPr lang="fr-FR" sz="2000" b="0" dirty="0">
              <a:latin typeface="Arial" panose="020B0604020202020204" pitchFamily="34" charset="0"/>
              <a:ea typeface="MS Gothic" panose="020B0609070205080204" pitchFamily="49" charset="-128"/>
              <a:cs typeface="Arial" panose="020B0604020202020204" pitchFamily="34" charset="0"/>
            </a:endParaRPr>
          </a:p>
          <a:p>
            <a:pPr marL="46990">
              <a:spcAft>
                <a:spcPts val="0"/>
              </a:spcAft>
            </a:pPr>
            <a:r>
              <a:rPr lang="fr-FR" sz="2000" dirty="0">
                <a:latin typeface="Arial" panose="020B0604020202020204" pitchFamily="34" charset="0"/>
                <a:ea typeface="MS Gothic" panose="020B0609070205080204" pitchFamily="49" charset="-128"/>
                <a:cs typeface="Arial" panose="020B0604020202020204" pitchFamily="34" charset="0"/>
              </a:rPr>
              <a:t>Le groupe :</a:t>
            </a:r>
          </a:p>
          <a:p>
            <a:pPr marL="46990">
              <a:spcAft>
                <a:spcPts val="0"/>
              </a:spcAft>
            </a:pPr>
            <a:r>
              <a:rPr lang="fr-FR" sz="1800" dirty="0">
                <a:latin typeface="Arial" panose="020B0604020202020204" pitchFamily="34" charset="0"/>
                <a:ea typeface="MS Gothic" panose="020B0609070205080204" pitchFamily="49" charset="-128"/>
                <a:cs typeface="Arial" panose="020B0604020202020204" pitchFamily="34" charset="0"/>
              </a:rPr>
              <a:t>	- Constitution d’un groupe représentatif des besoins sur ces nœuds technologiques		-&gt; </a:t>
            </a:r>
            <a:r>
              <a:rPr lang="fr-FR" sz="1800" b="0" dirty="0">
                <a:latin typeface="Arial" panose="020B0604020202020204" pitchFamily="34" charset="0"/>
                <a:ea typeface="MS Gothic" panose="020B0609070205080204" pitchFamily="49" charset="-128"/>
                <a:cs typeface="Arial" panose="020B0604020202020204" pitchFamily="34" charset="0"/>
              </a:rPr>
              <a:t>forte complémentarité avec la R&amp;T </a:t>
            </a:r>
            <a:r>
              <a:rPr lang="fr-FR" sz="1800" b="0" dirty="0" err="1">
                <a:latin typeface="Arial" panose="020B0604020202020204" pitchFamily="34" charset="0"/>
                <a:ea typeface="MS Gothic" panose="020B0609070205080204" pitchFamily="49" charset="-128"/>
                <a:cs typeface="Arial" panose="020B0604020202020204" pitchFamily="34" charset="0"/>
              </a:rPr>
              <a:t>BiCMOS</a:t>
            </a:r>
            <a:endParaRPr lang="fr-FR" sz="1800" b="0" dirty="0">
              <a:latin typeface="Arial" panose="020B0604020202020204" pitchFamily="34" charset="0"/>
              <a:ea typeface="MS Gothic" panose="020B0609070205080204" pitchFamily="49" charset="-128"/>
              <a:cs typeface="Arial" panose="020B0604020202020204" pitchFamily="34" charset="0"/>
            </a:endParaRPr>
          </a:p>
          <a:p>
            <a:pPr marL="46990">
              <a:spcAft>
                <a:spcPts val="0"/>
              </a:spcAft>
            </a:pPr>
            <a:endParaRPr lang="fr-FR" sz="1800" b="0" dirty="0">
              <a:latin typeface="Arial" panose="020B0604020202020204" pitchFamily="34" charset="0"/>
              <a:ea typeface="MS Gothic" panose="020B0609070205080204" pitchFamily="49" charset="-128"/>
              <a:cs typeface="Arial" panose="020B0604020202020204" pitchFamily="34" charset="0"/>
            </a:endParaRPr>
          </a:p>
          <a:p>
            <a:pPr marL="46990" lvl="0">
              <a:spcAft>
                <a:spcPts val="0"/>
              </a:spcAft>
            </a:pPr>
            <a:r>
              <a:rPr lang="fr-FR" sz="2000" dirty="0">
                <a:latin typeface="Arial" panose="020B0604020202020204" pitchFamily="34" charset="0"/>
                <a:ea typeface="MS Gothic" panose="020B0609070205080204" pitchFamily="49" charset="-128"/>
                <a:cs typeface="Arial" panose="020B0604020202020204" pitchFamily="34" charset="0"/>
              </a:rPr>
              <a:t>Livrables  : </a:t>
            </a:r>
          </a:p>
          <a:p>
            <a:pPr marL="46990" lvl="0">
              <a:spcAft>
                <a:spcPts val="0"/>
              </a:spcAft>
            </a:pPr>
            <a:r>
              <a:rPr lang="fr-FR" sz="1800" dirty="0">
                <a:latin typeface="Arial" panose="020B0604020202020204" pitchFamily="34" charset="0"/>
                <a:ea typeface="MS Gothic" panose="020B0609070205080204" pitchFamily="49" charset="-128"/>
                <a:cs typeface="Arial" panose="020B0604020202020204" pitchFamily="34" charset="0"/>
              </a:rPr>
              <a:t>	</a:t>
            </a:r>
            <a:r>
              <a:rPr lang="fr-FR" sz="1800" b="0" dirty="0">
                <a:latin typeface="Arial" panose="020B0604020202020204" pitchFamily="34" charset="0"/>
                <a:ea typeface="MS Gothic" panose="020B0609070205080204" pitchFamily="49" charset="-128"/>
                <a:cs typeface="Arial" panose="020B0604020202020204" pitchFamily="34" charset="0"/>
              </a:rPr>
              <a:t>- </a:t>
            </a:r>
            <a:r>
              <a:rPr lang="fr-FR" sz="1800" dirty="0">
                <a:latin typeface="Arial" panose="020B0604020202020204" pitchFamily="34" charset="0"/>
                <a:ea typeface="MS Gothic" panose="020B0609070205080204" pitchFamily="49" charset="-128"/>
                <a:cs typeface="Arial" panose="020B0604020202020204" pitchFamily="34" charset="0"/>
              </a:rPr>
              <a:t>Inventaire besoins</a:t>
            </a:r>
            <a:r>
              <a:rPr lang="fr-FR" sz="1800" b="0" dirty="0">
                <a:latin typeface="Arial" panose="020B0604020202020204" pitchFamily="34" charset="0"/>
                <a:ea typeface="MS Gothic" panose="020B0609070205080204" pitchFamily="49" charset="-128"/>
                <a:cs typeface="Arial" panose="020B0604020202020204" pitchFamily="34" charset="0"/>
              </a:rPr>
              <a:t> IN2P3 en technos </a:t>
            </a:r>
            <a:r>
              <a:rPr lang="fr-FR" sz="1800" b="0" dirty="0" err="1">
                <a:latin typeface="Arial" panose="020B0604020202020204" pitchFamily="34" charset="0"/>
                <a:ea typeface="MS Gothic" panose="020B0609070205080204" pitchFamily="49" charset="-128"/>
                <a:cs typeface="Arial" panose="020B0604020202020204" pitchFamily="34" charset="0"/>
              </a:rPr>
              <a:t>BiCMOS</a:t>
            </a:r>
            <a:r>
              <a:rPr lang="fr-FR" sz="1800" b="0" dirty="0">
                <a:latin typeface="Arial" panose="020B0604020202020204" pitchFamily="34" charset="0"/>
                <a:ea typeface="MS Gothic" panose="020B0609070205080204" pitchFamily="49" charset="-128"/>
                <a:cs typeface="Arial" panose="020B0604020202020204" pitchFamily="34" charset="0"/>
              </a:rPr>
              <a:t> / CMOS, grande-dynamique et low-cost</a:t>
            </a:r>
          </a:p>
          <a:p>
            <a:pPr marL="46990" lvl="0">
              <a:spcAft>
                <a:spcPts val="0"/>
              </a:spcAft>
            </a:pPr>
            <a:r>
              <a:rPr lang="fr-FR" sz="1800" b="0" dirty="0">
                <a:latin typeface="Arial" panose="020B0604020202020204" pitchFamily="34" charset="0"/>
                <a:ea typeface="MS Gothic" panose="020B0609070205080204" pitchFamily="49" charset="-128"/>
                <a:cs typeface="Arial" panose="020B0604020202020204" pitchFamily="34" charset="0"/>
              </a:rPr>
              <a:t>	- </a:t>
            </a:r>
            <a:r>
              <a:rPr lang="fr-FR" sz="1800" dirty="0">
                <a:latin typeface="Arial" panose="020B0604020202020204" pitchFamily="34" charset="0"/>
                <a:ea typeface="MS Gothic" panose="020B0609070205080204" pitchFamily="49" charset="-128"/>
                <a:cs typeface="Arial" panose="020B0604020202020204" pitchFamily="34" charset="0"/>
              </a:rPr>
              <a:t>Rapport d’évaluation technologique</a:t>
            </a:r>
            <a:r>
              <a:rPr lang="fr-FR" sz="1800" b="0" dirty="0">
                <a:latin typeface="Arial" panose="020B0604020202020204" pitchFamily="34" charset="0"/>
                <a:ea typeface="MS Gothic" panose="020B0609070205080204" pitchFamily="49" charset="-128"/>
                <a:cs typeface="Arial" panose="020B0604020202020204" pitchFamily="34" charset="0"/>
              </a:rPr>
              <a:t> et PDK installé sur l’infrastructure ouverte avec note de prise en main CAO. </a:t>
            </a:r>
          </a:p>
        </p:txBody>
      </p:sp>
      <p:sp>
        <p:nvSpPr>
          <p:cNvPr id="183" name="ZoneTexte 182">
            <a:extLst>
              <a:ext uri="{FF2B5EF4-FFF2-40B4-BE49-F238E27FC236}">
                <a16:creationId xmlns:a16="http://schemas.microsoft.com/office/drawing/2014/main" id="{2BDF300A-C7AF-44A9-A7A7-BEF06E5FE08B}"/>
              </a:ext>
            </a:extLst>
          </p:cNvPr>
          <p:cNvSpPr txBox="1"/>
          <p:nvPr/>
        </p:nvSpPr>
        <p:spPr>
          <a:xfrm>
            <a:off x="2277595" y="-6578"/>
            <a:ext cx="6716564" cy="523220"/>
          </a:xfrm>
          <a:prstGeom prst="rect">
            <a:avLst/>
          </a:prstGeom>
          <a:noFill/>
        </p:spPr>
        <p:txBody>
          <a:bodyPr wrap="square" rtlCol="0">
            <a:spAutoFit/>
          </a:bodyPr>
          <a:lstStyle/>
          <a:p>
            <a:r>
              <a:rPr lang="fr-FR" sz="2800" b="0" dirty="0">
                <a:solidFill>
                  <a:srgbClr val="0070C0"/>
                </a:solidFill>
                <a:latin typeface="Times New Roman" pitchFamily="18" charset="0"/>
              </a:rPr>
              <a:t>WP1.1 : Technologies Alternatives</a:t>
            </a:r>
          </a:p>
        </p:txBody>
      </p:sp>
      <p:pic>
        <p:nvPicPr>
          <p:cNvPr id="6" name="Image 5">
            <a:extLst>
              <a:ext uri="{FF2B5EF4-FFF2-40B4-BE49-F238E27FC236}">
                <a16:creationId xmlns:a16="http://schemas.microsoft.com/office/drawing/2014/main" id="{82C968FA-F8EE-CF9C-9ECA-741DB0277691}"/>
              </a:ext>
            </a:extLst>
          </p:cNvPr>
          <p:cNvPicPr>
            <a:picLocks noChangeAspect="1"/>
          </p:cNvPicPr>
          <p:nvPr/>
        </p:nvPicPr>
        <p:blipFill>
          <a:blip r:embed="rId3"/>
          <a:stretch>
            <a:fillRect/>
          </a:stretch>
        </p:blipFill>
        <p:spPr>
          <a:xfrm>
            <a:off x="8964864" y="83639"/>
            <a:ext cx="2596655" cy="890508"/>
          </a:xfrm>
          <a:prstGeom prst="rect">
            <a:avLst/>
          </a:prstGeom>
        </p:spPr>
      </p:pic>
      <p:pic>
        <p:nvPicPr>
          <p:cNvPr id="24" name="Image 23">
            <a:extLst>
              <a:ext uri="{FF2B5EF4-FFF2-40B4-BE49-F238E27FC236}">
                <a16:creationId xmlns:a16="http://schemas.microsoft.com/office/drawing/2014/main" id="{053211EC-81BB-4515-BCAA-160DF3DB3A96}"/>
              </a:ext>
            </a:extLst>
          </p:cNvPr>
          <p:cNvPicPr>
            <a:picLocks noChangeAspect="1"/>
          </p:cNvPicPr>
          <p:nvPr/>
        </p:nvPicPr>
        <p:blipFill>
          <a:blip r:embed="rId4"/>
          <a:stretch>
            <a:fillRect/>
          </a:stretch>
        </p:blipFill>
        <p:spPr>
          <a:xfrm>
            <a:off x="11071805" y="252315"/>
            <a:ext cx="1338302" cy="6353369"/>
          </a:xfrm>
          <a:prstGeom prst="rect">
            <a:avLst/>
          </a:prstGeom>
        </p:spPr>
      </p:pic>
    </p:spTree>
    <p:extLst>
      <p:ext uri="{BB962C8B-B14F-4D97-AF65-F5344CB8AC3E}">
        <p14:creationId xmlns:p14="http://schemas.microsoft.com/office/powerpoint/2010/main" val="526821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45158FCC-D119-8CA9-6DE2-6A6937FE7ED9}"/>
              </a:ext>
            </a:extLst>
          </p:cNvPr>
          <p:cNvPicPr>
            <a:picLocks noChangeAspect="1"/>
          </p:cNvPicPr>
          <p:nvPr/>
        </p:nvPicPr>
        <p:blipFill>
          <a:blip r:embed="rId3"/>
          <a:stretch>
            <a:fillRect/>
          </a:stretch>
        </p:blipFill>
        <p:spPr>
          <a:xfrm rot="434155">
            <a:off x="8711655" y="2344433"/>
            <a:ext cx="3186578" cy="1771336"/>
          </a:xfrm>
          <a:prstGeom prst="rect">
            <a:avLst/>
          </a:prstGeom>
        </p:spPr>
      </p:pic>
      <p:sp>
        <p:nvSpPr>
          <p:cNvPr id="2" name="Espace réservé du numéro de diapositive 1">
            <a:extLst>
              <a:ext uri="{FF2B5EF4-FFF2-40B4-BE49-F238E27FC236}">
                <a16:creationId xmlns:a16="http://schemas.microsoft.com/office/drawing/2014/main" id="{6AFDB7E2-7FA4-45BF-BF71-81984C07E8D0}"/>
              </a:ext>
            </a:extLst>
          </p:cNvPr>
          <p:cNvSpPr>
            <a:spLocks noGrp="1"/>
          </p:cNvSpPr>
          <p:nvPr>
            <p:ph type="sldNum" sz="quarter" idx="4"/>
          </p:nvPr>
        </p:nvSpPr>
        <p:spPr/>
        <p:txBody>
          <a:bodyPr/>
          <a:lstStyle/>
          <a:p>
            <a:pPr>
              <a:defRPr/>
            </a:pPr>
            <a:fld id="{8ECBF993-0C26-42CE-B6CC-A847CA7D06C3}" type="slidenum">
              <a:rPr lang="en-US" smtClean="0"/>
              <a:pPr>
                <a:defRPr/>
              </a:pPr>
              <a:t>8</a:t>
            </a:fld>
            <a:endParaRPr lang="en-US" dirty="0"/>
          </a:p>
        </p:txBody>
      </p:sp>
      <p:sp>
        <p:nvSpPr>
          <p:cNvPr id="182" name="ZoneTexte 181">
            <a:extLst>
              <a:ext uri="{FF2B5EF4-FFF2-40B4-BE49-F238E27FC236}">
                <a16:creationId xmlns:a16="http://schemas.microsoft.com/office/drawing/2014/main" id="{877C205C-CADD-4BE2-A7DB-E44C1621B2B9}"/>
              </a:ext>
            </a:extLst>
          </p:cNvPr>
          <p:cNvSpPr txBox="1"/>
          <p:nvPr/>
        </p:nvSpPr>
        <p:spPr>
          <a:xfrm>
            <a:off x="590242" y="1075123"/>
            <a:ext cx="10992117" cy="5416868"/>
          </a:xfrm>
          <a:prstGeom prst="rect">
            <a:avLst/>
          </a:prstGeom>
          <a:noFill/>
        </p:spPr>
        <p:txBody>
          <a:bodyPr wrap="square" rtlCol="0">
            <a:spAutoFit/>
          </a:bodyPr>
          <a:lstStyle/>
          <a:p>
            <a:pPr marL="46990">
              <a:spcAft>
                <a:spcPts val="0"/>
              </a:spcAft>
            </a:pPr>
            <a:r>
              <a:rPr lang="fr-FR" sz="2000" dirty="0">
                <a:latin typeface="Arial" panose="020B0604020202020204" pitchFamily="34" charset="0"/>
                <a:ea typeface="MS Gothic" panose="020B0609070205080204" pitchFamily="49" charset="-128"/>
                <a:cs typeface="Arial" panose="020B0604020202020204" pitchFamily="34" charset="0"/>
              </a:rPr>
              <a:t>Etat d’avancement :</a:t>
            </a:r>
          </a:p>
          <a:p>
            <a:pPr marL="46990">
              <a:spcAft>
                <a:spcPts val="0"/>
              </a:spcAft>
            </a:pPr>
            <a:r>
              <a:rPr lang="fr-FR" sz="1800" b="0" dirty="0">
                <a:latin typeface="Arial" panose="020B0604020202020204" pitchFamily="34" charset="0"/>
                <a:ea typeface="MS Gothic" panose="020B0609070205080204" pitchFamily="49" charset="-128"/>
                <a:cs typeface="Arial" panose="020B0604020202020204" pitchFamily="34" charset="0"/>
              </a:rPr>
              <a:t>	- Identification des besoins IN2P3 non-couverts par des technologies &lt; 130 nm </a:t>
            </a:r>
            <a:r>
              <a:rPr lang="fr-FR" sz="1800" dirty="0">
                <a:solidFill>
                  <a:srgbClr val="00B05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endParaRPr lang="fr-FR" sz="1800" b="0" dirty="0">
              <a:latin typeface="Arial" panose="020B0604020202020204" pitchFamily="34" charset="0"/>
              <a:ea typeface="MS Gothic" panose="020B0609070205080204" pitchFamily="49" charset="-128"/>
              <a:cs typeface="Arial" panose="020B0604020202020204" pitchFamily="34" charset="0"/>
            </a:endParaRPr>
          </a:p>
          <a:p>
            <a:pPr marL="46990">
              <a:spcAft>
                <a:spcPts val="0"/>
              </a:spcAft>
            </a:pPr>
            <a:r>
              <a:rPr lang="fr-FR" sz="1800" b="0" dirty="0">
                <a:latin typeface="Arial" panose="020B0604020202020204" pitchFamily="34" charset="0"/>
                <a:ea typeface="MS Gothic" panose="020B0609070205080204" pitchFamily="49" charset="-128"/>
                <a:cs typeface="Arial" panose="020B0604020202020204" pitchFamily="34" charset="0"/>
              </a:rPr>
              <a:t>	- </a:t>
            </a:r>
            <a:r>
              <a:rPr lang="fr-FR" sz="1800" dirty="0">
                <a:latin typeface="Arial" panose="020B0604020202020204" pitchFamily="34" charset="0"/>
                <a:ea typeface="MS Gothic" panose="020B0609070205080204" pitchFamily="49" charset="-128"/>
                <a:cs typeface="Arial" panose="020B0604020202020204" pitchFamily="34" charset="0"/>
              </a:rPr>
              <a:t>2 journées de travail à Paris les 23 et 24 mars 2022</a:t>
            </a:r>
            <a:r>
              <a:rPr lang="fr-FR" sz="1800" b="0" dirty="0">
                <a:latin typeface="Arial" panose="020B0604020202020204" pitchFamily="34" charset="0"/>
                <a:ea typeface="MS Gothic" panose="020B0609070205080204" pitchFamily="49" charset="-128"/>
                <a:cs typeface="Arial" panose="020B0604020202020204" pitchFamily="34" charset="0"/>
              </a:rPr>
              <a:t>, préparée et suivie de </a:t>
            </a:r>
            <a:r>
              <a:rPr lang="fr-FR" sz="1800" dirty="0">
                <a:latin typeface="Arial" panose="020B0604020202020204" pitchFamily="34" charset="0"/>
                <a:ea typeface="MS Gothic" panose="020B0609070205080204" pitchFamily="49" charset="-128"/>
                <a:cs typeface="Arial" panose="020B0604020202020204" pitchFamily="34" charset="0"/>
              </a:rPr>
              <a:t>+visioconférences </a:t>
            </a:r>
            <a:r>
              <a:rPr lang="fr-FR" sz="1800" b="0" dirty="0">
                <a:latin typeface="Arial" panose="020B0604020202020204" pitchFamily="34" charset="0"/>
                <a:ea typeface="MS Gothic" panose="020B0609070205080204" pitchFamily="49" charset="-128"/>
                <a:cs typeface="Arial" panose="020B0604020202020204" pitchFamily="34" charset="0"/>
              </a:rPr>
              <a:t>ont permis à chacun des membres du WP d’exprimer leurs besoins en technologies alternatives </a:t>
            </a:r>
            <a:r>
              <a:rPr lang="fr-FR" sz="1800" dirty="0">
                <a:solidFill>
                  <a:srgbClr val="00B05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 </a:t>
            </a:r>
          </a:p>
          <a:p>
            <a:pPr marL="46990">
              <a:spcAft>
                <a:spcPts val="0"/>
              </a:spcAft>
            </a:pPr>
            <a:r>
              <a:rPr lang="fr-FR" sz="1800" dirty="0">
                <a:solidFill>
                  <a:srgbClr val="00B05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	</a:t>
            </a:r>
            <a:r>
              <a:rPr lang="fr-FR" sz="1800" b="0" dirty="0">
                <a:latin typeface="Arial" panose="020B0604020202020204" pitchFamily="34" charset="0"/>
                <a:ea typeface="MS Gothic" panose="020B0609070205080204" pitchFamily="49" charset="-128"/>
                <a:cs typeface="Arial" panose="020B0604020202020204" pitchFamily="34" charset="0"/>
              </a:rPr>
              <a:t> - La </a:t>
            </a:r>
            <a:r>
              <a:rPr lang="fr-FR" sz="1800" dirty="0">
                <a:latin typeface="Arial" panose="020B0604020202020204" pitchFamily="34" charset="0"/>
                <a:ea typeface="MS Gothic" panose="020B0609070205080204" pitchFamily="49" charset="-128"/>
                <a:cs typeface="Arial" panose="020B0604020202020204" pitchFamily="34" charset="0"/>
              </a:rPr>
              <a:t>R&amp;T </a:t>
            </a:r>
            <a:r>
              <a:rPr lang="fr-FR" sz="1800" dirty="0" err="1">
                <a:latin typeface="Arial" panose="020B0604020202020204" pitchFamily="34" charset="0"/>
                <a:ea typeface="MS Gothic" panose="020B0609070205080204" pitchFamily="49" charset="-128"/>
                <a:cs typeface="Arial" panose="020B0604020202020204" pitchFamily="34" charset="0"/>
              </a:rPr>
              <a:t>BiCMOS</a:t>
            </a:r>
            <a:r>
              <a:rPr lang="fr-FR" sz="1800" b="0" dirty="0">
                <a:latin typeface="Arial" panose="020B0604020202020204" pitchFamily="34" charset="0"/>
                <a:ea typeface="MS Gothic" panose="020B0609070205080204" pitchFamily="49" charset="-128"/>
                <a:cs typeface="Arial" panose="020B0604020202020204" pitchFamily="34" charset="0"/>
              </a:rPr>
              <a:t> permet d’envisager en // </a:t>
            </a:r>
            <a:r>
              <a:rPr lang="fr-FR" sz="1800" dirty="0">
                <a:latin typeface="Arial" panose="020B0604020202020204" pitchFamily="34" charset="0"/>
                <a:ea typeface="MS Gothic" panose="020B0609070205080204" pitchFamily="49" charset="-128"/>
                <a:cs typeface="Arial" panose="020B0604020202020204" pitchFamily="34" charset="0"/>
              </a:rPr>
              <a:t>2 runs blocs de bases </a:t>
            </a:r>
            <a:r>
              <a:rPr lang="fr-FR" sz="1800" dirty="0">
                <a:solidFill>
                  <a:srgbClr val="FF000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endParaRPr lang="fr-FR" sz="1800" dirty="0">
              <a:latin typeface="Arial" panose="020B0604020202020204" pitchFamily="34" charset="0"/>
              <a:ea typeface="MS Gothic" panose="020B0609070205080204" pitchFamily="49" charset="-128"/>
              <a:cs typeface="Arial" panose="020B0604020202020204" pitchFamily="34" charset="0"/>
            </a:endParaRPr>
          </a:p>
          <a:p>
            <a:pPr marL="46990">
              <a:spcAft>
                <a:spcPts val="0"/>
              </a:spcAft>
            </a:pPr>
            <a:r>
              <a:rPr lang="fr-FR" sz="1800" b="0" dirty="0">
                <a:latin typeface="Arial" panose="020B0604020202020204" pitchFamily="34" charset="0"/>
                <a:ea typeface="MS Gothic" panose="020B0609070205080204" pitchFamily="49" charset="-128"/>
                <a:cs typeface="Arial" panose="020B0604020202020204" pitchFamily="34" charset="0"/>
              </a:rPr>
              <a:t>	- Actions en cours:</a:t>
            </a:r>
          </a:p>
          <a:p>
            <a:pPr marL="46990">
              <a:spcAft>
                <a:spcPts val="0"/>
              </a:spcAft>
            </a:pPr>
            <a:r>
              <a:rPr lang="fr-FR" sz="1800" b="0" dirty="0">
                <a:latin typeface="Arial" panose="020B0604020202020204" pitchFamily="34" charset="0"/>
                <a:ea typeface="MS Gothic" panose="020B0609070205080204" pitchFamily="49" charset="-128"/>
                <a:cs typeface="Arial" panose="020B0604020202020204" pitchFamily="34" charset="0"/>
              </a:rPr>
              <a:t>		- Inventaire des </a:t>
            </a:r>
            <a:r>
              <a:rPr lang="fr-FR" sz="1800" dirty="0">
                <a:latin typeface="Arial" panose="020B0604020202020204" pitchFamily="34" charset="0"/>
                <a:ea typeface="MS Gothic" panose="020B0609070205080204" pitchFamily="49" charset="-128"/>
                <a:cs typeface="Arial" panose="020B0604020202020204" pitchFamily="34" charset="0"/>
              </a:rPr>
              <a:t>besoin IN2P3 </a:t>
            </a:r>
            <a:r>
              <a:rPr lang="fr-FR" sz="1800" b="0" dirty="0">
                <a:latin typeface="Arial" panose="020B0604020202020204" pitchFamily="34" charset="0"/>
                <a:ea typeface="MS Gothic" panose="020B0609070205080204" pitchFamily="49" charset="-128"/>
                <a:cs typeface="Arial" panose="020B0604020202020204" pitchFamily="34" charset="0"/>
              </a:rPr>
              <a:t>en technologies alternatives </a:t>
            </a:r>
            <a:r>
              <a:rPr lang="fr-FR" sz="1800" dirty="0">
                <a:solidFill>
                  <a:srgbClr val="00B05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p>
          <a:p>
            <a:pPr marL="46990">
              <a:spcAft>
                <a:spcPts val="0"/>
              </a:spcAft>
            </a:pPr>
            <a:r>
              <a:rPr lang="fr-FR" sz="1800" b="0" dirty="0">
                <a:latin typeface="Arial" panose="020B0604020202020204" pitchFamily="34" charset="0"/>
                <a:ea typeface="MS Gothic" panose="020B0609070205080204" pitchFamily="49" charset="-128"/>
                <a:cs typeface="Arial" panose="020B0604020202020204" pitchFamily="34" charset="0"/>
              </a:rPr>
              <a:t>		- Liste des </a:t>
            </a:r>
            <a:r>
              <a:rPr lang="fr-FR" sz="1800" dirty="0">
                <a:latin typeface="Arial" panose="020B0604020202020204" pitchFamily="34" charset="0"/>
                <a:ea typeface="MS Gothic" panose="020B0609070205080204" pitchFamily="49" charset="-128"/>
                <a:cs typeface="Arial" panose="020B0604020202020204" pitchFamily="34" charset="0"/>
              </a:rPr>
              <a:t>technologies accessibles ≥ 130 nm </a:t>
            </a:r>
            <a:r>
              <a:rPr lang="fr-FR" sz="1800" dirty="0">
                <a:solidFill>
                  <a:srgbClr val="00B05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endParaRPr lang="fr-FR" sz="1800" dirty="0">
              <a:solidFill>
                <a:srgbClr val="00B050"/>
              </a:solidFill>
              <a:latin typeface="Arial" panose="020B0604020202020204" pitchFamily="34" charset="0"/>
              <a:ea typeface="MS Gothic" panose="020B0609070205080204" pitchFamily="49" charset="-128"/>
              <a:cs typeface="Arial" panose="020B0604020202020204" pitchFamily="34" charset="0"/>
            </a:endParaRPr>
          </a:p>
          <a:p>
            <a:pPr marL="46990">
              <a:spcAft>
                <a:spcPts val="0"/>
              </a:spcAft>
            </a:pPr>
            <a:r>
              <a:rPr lang="fr-FR" sz="1800" b="0" dirty="0">
                <a:latin typeface="Arial" panose="020B0604020202020204" pitchFamily="34" charset="0"/>
                <a:ea typeface="MS Gothic" panose="020B0609070205080204" pitchFamily="49" charset="-128"/>
                <a:cs typeface="Arial" panose="020B0604020202020204" pitchFamily="34" charset="0"/>
              </a:rPr>
              <a:t>		- Adéquation </a:t>
            </a:r>
            <a:r>
              <a:rPr lang="fr-FR" sz="1800" dirty="0">
                <a:latin typeface="Arial" panose="020B0604020202020204" pitchFamily="34" charset="0"/>
                <a:ea typeface="MS Gothic" panose="020B0609070205080204" pitchFamily="49" charset="-128"/>
                <a:cs typeface="Arial" panose="020B0604020202020204" pitchFamily="34" charset="0"/>
              </a:rPr>
              <a:t>besoins des expériences </a:t>
            </a:r>
            <a:r>
              <a:rPr lang="fr-FR" sz="1800" i="1" dirty="0">
                <a:latin typeface="Arial" panose="020B0604020202020204" pitchFamily="34" charset="0"/>
                <a:ea typeface="MS Gothic" panose="020B0609070205080204" pitchFamily="49" charset="-128"/>
                <a:cs typeface="Arial" panose="020B0604020202020204" pitchFamily="34" charset="0"/>
              </a:rPr>
              <a:t>vs</a:t>
            </a:r>
            <a:r>
              <a:rPr lang="fr-FR" sz="1800" dirty="0">
                <a:latin typeface="Arial" panose="020B0604020202020204" pitchFamily="34" charset="0"/>
                <a:ea typeface="MS Gothic" panose="020B0609070205080204" pitchFamily="49" charset="-128"/>
                <a:cs typeface="Arial" panose="020B0604020202020204" pitchFamily="34" charset="0"/>
              </a:rPr>
              <a:t> caractéristiques technos </a:t>
            </a:r>
            <a:r>
              <a:rPr lang="fr-FR" sz="1800" dirty="0">
                <a:solidFill>
                  <a:srgbClr val="FFC00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p>
          <a:p>
            <a:pPr marL="46990">
              <a:spcAft>
                <a:spcPts val="0"/>
              </a:spcAft>
            </a:pPr>
            <a:r>
              <a:rPr lang="fr-FR" sz="1800" dirty="0">
                <a:solidFill>
                  <a:srgbClr val="FFC00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		</a:t>
            </a:r>
            <a:r>
              <a:rPr lang="fr-FR" sz="1800" b="0" dirty="0">
                <a:latin typeface="Arial" panose="020B0604020202020204" pitchFamily="34" charset="0"/>
                <a:ea typeface="MS Gothic" panose="020B0609070205080204" pitchFamily="49" charset="-128"/>
                <a:cs typeface="Arial" panose="020B0604020202020204" pitchFamily="34" charset="0"/>
              </a:rPr>
              <a:t>- </a:t>
            </a:r>
            <a:r>
              <a:rPr lang="fr-FR" sz="1800" dirty="0">
                <a:latin typeface="Arial" panose="020B0604020202020204" pitchFamily="34" charset="0"/>
                <a:ea typeface="MS Gothic" panose="020B0609070205080204" pitchFamily="49" charset="-128"/>
                <a:cs typeface="Arial" panose="020B0604020202020204" pitchFamily="34" charset="0"/>
              </a:rPr>
              <a:t>Mise à disposition au CCIN2P3 de DK </a:t>
            </a:r>
            <a:r>
              <a:rPr lang="fr-FR" sz="1800" b="0" dirty="0">
                <a:latin typeface="Arial" panose="020B0604020202020204" pitchFamily="34" charset="0"/>
                <a:ea typeface="MS Gothic" panose="020B0609070205080204" pitchFamily="49" charset="-128"/>
                <a:cs typeface="Arial" panose="020B0604020202020204" pitchFamily="34" charset="0"/>
              </a:rPr>
              <a:t>des technologies cibles </a:t>
            </a:r>
            <a:r>
              <a:rPr lang="fr-FR" sz="1800" dirty="0">
                <a:solidFill>
                  <a:srgbClr val="00B05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endParaRPr lang="fr-FR" sz="1800" b="0" dirty="0">
              <a:latin typeface="Arial" panose="020B0604020202020204" pitchFamily="34" charset="0"/>
              <a:ea typeface="MS Gothic" panose="020B0609070205080204" pitchFamily="49" charset="-128"/>
              <a:cs typeface="Arial" panose="020B0604020202020204" pitchFamily="34" charset="0"/>
            </a:endParaRPr>
          </a:p>
          <a:p>
            <a:pPr marL="46990">
              <a:spcAft>
                <a:spcPts val="0"/>
              </a:spcAft>
            </a:pPr>
            <a:r>
              <a:rPr lang="fr-FR" sz="1800" b="0" dirty="0">
                <a:latin typeface="Arial" panose="020B0604020202020204" pitchFamily="34" charset="0"/>
                <a:ea typeface="MS Gothic" panose="020B0609070205080204" pitchFamily="49" charset="-128"/>
                <a:cs typeface="Arial" panose="020B0604020202020204" pitchFamily="34" charset="0"/>
              </a:rPr>
              <a:t>		- Facteurs de mérites : </a:t>
            </a:r>
            <a:endParaRPr lang="fr-FR" sz="1800" dirty="0">
              <a:solidFill>
                <a:srgbClr val="FFC000"/>
              </a:solidFill>
              <a:latin typeface="Arial" panose="020B0604020202020204" pitchFamily="34" charset="0"/>
              <a:ea typeface="MS Gothic" panose="020B0609070205080204" pitchFamily="49" charset="-128"/>
              <a:cs typeface="Arial" panose="020B0604020202020204" pitchFamily="34" charset="0"/>
            </a:endParaRPr>
          </a:p>
          <a:p>
            <a:pPr marL="2618740" lvl="5" indent="-285750">
              <a:buFont typeface="Wingdings" panose="05000000000000000000" pitchFamily="2" charset="2"/>
              <a:buChar char="Ø"/>
            </a:pPr>
            <a:r>
              <a:rPr lang="fr-FR" sz="1600" dirty="0">
                <a:latin typeface="Arial" panose="020B0604020202020204" pitchFamily="34" charset="0"/>
                <a:ea typeface="MS Gothic" panose="020B0609070205080204" pitchFamily="49" charset="-128"/>
                <a:cs typeface="Arial" panose="020B0604020202020204" pitchFamily="34" charset="0"/>
              </a:rPr>
              <a:t>Simulations de facteurs de mérites </a:t>
            </a:r>
            <a:r>
              <a:rPr lang="fr-FR" sz="1600" b="0" dirty="0">
                <a:latin typeface="Arial" panose="020B0604020202020204" pitchFamily="34" charset="0"/>
                <a:ea typeface="MS Gothic" panose="020B0609070205080204" pitchFamily="49" charset="-128"/>
                <a:cs typeface="Arial" panose="020B0604020202020204" pitchFamily="34" charset="0"/>
              </a:rPr>
              <a:t>et comparaisons </a:t>
            </a:r>
            <a:r>
              <a:rPr lang="fr-FR" sz="1600" dirty="0">
                <a:solidFill>
                  <a:srgbClr val="FFC00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endParaRPr lang="fr-FR" sz="1600" b="0" dirty="0">
              <a:latin typeface="Arial" panose="020B0604020202020204" pitchFamily="34" charset="0"/>
              <a:ea typeface="MS Gothic" panose="020B0609070205080204" pitchFamily="49" charset="-128"/>
              <a:cs typeface="Arial" panose="020B0604020202020204" pitchFamily="34" charset="0"/>
            </a:endParaRPr>
          </a:p>
          <a:p>
            <a:pPr marL="2618740" lvl="5" indent="-285750">
              <a:buFont typeface="Wingdings" panose="05000000000000000000" pitchFamily="2" charset="2"/>
              <a:buChar char="Ø"/>
            </a:pPr>
            <a:r>
              <a:rPr lang="fr-FR" sz="1600" b="0" dirty="0">
                <a:latin typeface="Arial" panose="020B0604020202020204" pitchFamily="34" charset="0"/>
                <a:ea typeface="MS Gothic" panose="020B0609070205080204" pitchFamily="49" charset="-128"/>
                <a:cs typeface="Arial" panose="020B0604020202020204" pitchFamily="34" charset="0"/>
              </a:rPr>
              <a:t>Documentation sur l’usage de </a:t>
            </a:r>
            <a:r>
              <a:rPr lang="fr-FR" sz="1600" dirty="0">
                <a:latin typeface="Arial" panose="020B0604020202020204" pitchFamily="34" charset="0"/>
                <a:ea typeface="MS Gothic" panose="020B0609070205080204" pitchFamily="49" charset="-128"/>
                <a:cs typeface="Arial" panose="020B0604020202020204" pitchFamily="34" charset="0"/>
              </a:rPr>
              <a:t>5 facteurs de mérites </a:t>
            </a:r>
            <a:r>
              <a:rPr lang="fr-FR" sz="1600" b="0" dirty="0">
                <a:latin typeface="Arial" panose="020B0604020202020204" pitchFamily="34" charset="0"/>
                <a:ea typeface="MS Gothic" panose="020B0609070205080204" pitchFamily="49" charset="-128"/>
                <a:cs typeface="Arial" panose="020B0604020202020204" pitchFamily="34" charset="0"/>
              </a:rPr>
              <a:t>à partir d’un simple montage diode</a:t>
            </a:r>
            <a:r>
              <a:rPr lang="fr-FR" sz="1600" dirty="0">
                <a:solidFill>
                  <a:srgbClr val="FFC00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r>
              <a:rPr lang="fr-FR" sz="1600" b="0" dirty="0">
                <a:solidFill>
                  <a:srgbClr val="FFC00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 : </a:t>
            </a:r>
            <a:r>
              <a:rPr lang="fr-FR" sz="1600" b="0" dirty="0" err="1">
                <a:latin typeface="Arial" panose="020B0604020202020204" pitchFamily="34" charset="0"/>
                <a:ea typeface="MS Gothic" panose="020B0609070205080204" pitchFamily="49" charset="-128"/>
                <a:cs typeface="Arial" panose="020B0604020202020204" pitchFamily="34" charset="0"/>
              </a:rPr>
              <a:t>gm</a:t>
            </a:r>
            <a:r>
              <a:rPr lang="fr-FR" sz="1600" b="0" dirty="0">
                <a:latin typeface="Arial" panose="020B0604020202020204" pitchFamily="34" charset="0"/>
                <a:ea typeface="MS Gothic" panose="020B0609070205080204" pitchFamily="49" charset="-128"/>
                <a:cs typeface="Arial" panose="020B0604020202020204" pitchFamily="34" charset="0"/>
              </a:rPr>
              <a:t>/I, </a:t>
            </a:r>
            <a:r>
              <a:rPr lang="fr-FR" sz="1600" b="0" dirty="0" err="1">
                <a:latin typeface="Arial" panose="020B0604020202020204" pitchFamily="34" charset="0"/>
                <a:ea typeface="MS Gothic" panose="020B0609070205080204" pitchFamily="49" charset="-128"/>
                <a:cs typeface="Arial" panose="020B0604020202020204" pitchFamily="34" charset="0"/>
              </a:rPr>
              <a:t>gm.rout</a:t>
            </a:r>
            <a:r>
              <a:rPr lang="fr-FR" sz="1600" b="0" dirty="0">
                <a:latin typeface="Arial" panose="020B0604020202020204" pitchFamily="34" charset="0"/>
                <a:ea typeface="MS Gothic" panose="020B0609070205080204" pitchFamily="49" charset="-128"/>
                <a:cs typeface="Arial" panose="020B0604020202020204" pitchFamily="34" charset="0"/>
              </a:rPr>
              <a:t>, </a:t>
            </a:r>
            <a:r>
              <a:rPr lang="fr-FR" sz="1600" b="0" dirty="0" err="1">
                <a:latin typeface="Arial" panose="020B0604020202020204" pitchFamily="34" charset="0"/>
                <a:ea typeface="MS Gothic" panose="020B0609070205080204" pitchFamily="49" charset="-128"/>
                <a:cs typeface="Arial" panose="020B0604020202020204" pitchFamily="34" charset="0"/>
              </a:rPr>
              <a:t>gm</a:t>
            </a:r>
            <a:r>
              <a:rPr lang="fr-FR" sz="1600" b="0" dirty="0">
                <a:latin typeface="Arial" panose="020B0604020202020204" pitchFamily="34" charset="0"/>
                <a:ea typeface="MS Gothic" panose="020B0609070205080204" pitchFamily="49" charset="-128"/>
                <a:cs typeface="Arial" panose="020B0604020202020204" pitchFamily="34" charset="0"/>
              </a:rPr>
              <a:t>/</a:t>
            </a:r>
            <a:r>
              <a:rPr lang="fr-FR" sz="1600" b="0" dirty="0" err="1">
                <a:latin typeface="Arial" panose="020B0604020202020204" pitchFamily="34" charset="0"/>
                <a:ea typeface="MS Gothic" panose="020B0609070205080204" pitchFamily="49" charset="-128"/>
                <a:cs typeface="Arial" panose="020B0604020202020204" pitchFamily="34" charset="0"/>
              </a:rPr>
              <a:t>I.fmax</a:t>
            </a:r>
            <a:r>
              <a:rPr lang="fr-FR" sz="1600" b="0" dirty="0">
                <a:latin typeface="Arial" panose="020B0604020202020204" pitchFamily="34" charset="0"/>
                <a:ea typeface="MS Gothic" panose="020B0609070205080204" pitchFamily="49" charset="-128"/>
                <a:cs typeface="Arial" panose="020B0604020202020204" pitchFamily="34" charset="0"/>
              </a:rPr>
              <a:t>, </a:t>
            </a:r>
            <a:r>
              <a:rPr lang="fr-FR" sz="1600" b="0" dirty="0" err="1">
                <a:latin typeface="Arial" panose="020B0604020202020204" pitchFamily="34" charset="0"/>
                <a:ea typeface="MS Gothic" panose="020B0609070205080204" pitchFamily="49" charset="-128"/>
                <a:cs typeface="Arial" panose="020B0604020202020204" pitchFamily="34" charset="0"/>
              </a:rPr>
              <a:t>in_out</a:t>
            </a:r>
            <a:r>
              <a:rPr lang="fr-FR" sz="1600" b="0" dirty="0">
                <a:latin typeface="Arial" panose="020B0604020202020204" pitchFamily="34" charset="0"/>
                <a:ea typeface="MS Gothic" panose="020B0609070205080204" pitchFamily="49" charset="-128"/>
                <a:cs typeface="Arial" panose="020B0604020202020204" pitchFamily="34" charset="0"/>
              </a:rPr>
              <a:t>/</a:t>
            </a:r>
            <a:r>
              <a:rPr lang="fr-FR" sz="1600" b="0" dirty="0" err="1">
                <a:latin typeface="Arial" panose="020B0604020202020204" pitchFamily="34" charset="0"/>
                <a:ea typeface="MS Gothic" panose="020B0609070205080204" pitchFamily="49" charset="-128"/>
                <a:cs typeface="Arial" panose="020B0604020202020204" pitchFamily="34" charset="0"/>
              </a:rPr>
              <a:t>gm</a:t>
            </a:r>
            <a:r>
              <a:rPr lang="fr-FR" sz="1600" b="0" dirty="0">
                <a:latin typeface="Arial" panose="020B0604020202020204" pitchFamily="34" charset="0"/>
                <a:ea typeface="MS Gothic" panose="020B0609070205080204" pitchFamily="49" charset="-128"/>
                <a:cs typeface="Arial" panose="020B0604020202020204" pitchFamily="34" charset="0"/>
              </a:rPr>
              <a:t>, Vmax/</a:t>
            </a:r>
            <a:r>
              <a:rPr lang="fr-FR" sz="1600" b="0" dirty="0" err="1">
                <a:latin typeface="Arial" panose="020B0604020202020204" pitchFamily="34" charset="0"/>
                <a:ea typeface="MS Gothic" panose="020B0609070205080204" pitchFamily="49" charset="-128"/>
                <a:cs typeface="Arial" panose="020B0604020202020204" pitchFamily="34" charset="0"/>
              </a:rPr>
              <a:t>in_out</a:t>
            </a:r>
            <a:endParaRPr lang="fr-FR" sz="1600" b="0" dirty="0">
              <a:latin typeface="Arial" panose="020B0604020202020204" pitchFamily="34" charset="0"/>
              <a:ea typeface="MS Gothic" panose="020B0609070205080204" pitchFamily="49" charset="-128"/>
              <a:cs typeface="Arial" panose="020B0604020202020204" pitchFamily="34" charset="0"/>
            </a:endParaRPr>
          </a:p>
          <a:p>
            <a:pPr marL="2618740" lvl="5" indent="-285750">
              <a:buFont typeface="Wingdings" panose="05000000000000000000" pitchFamily="2" charset="2"/>
              <a:buChar char="Ø"/>
            </a:pPr>
            <a:r>
              <a:rPr lang="fr-FR" sz="1600" dirty="0">
                <a:latin typeface="Arial" panose="020B0604020202020204" pitchFamily="34" charset="0"/>
                <a:ea typeface="MS Gothic" panose="020B0609070205080204" pitchFamily="49" charset="-128"/>
                <a:cs typeface="Arial" panose="020B0604020202020204" pitchFamily="34" charset="0"/>
              </a:rPr>
              <a:t>Application systématique d’une méthodologie de comparaisons technologiques </a:t>
            </a:r>
            <a:r>
              <a:rPr lang="fr-FR" sz="1600" dirty="0">
                <a:solidFill>
                  <a:srgbClr val="FF000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p>
          <a:p>
            <a:pPr marL="2332990" lvl="5"/>
            <a:r>
              <a:rPr lang="fr-FR" sz="1600" b="0" dirty="0">
                <a:latin typeface="Arial" panose="020B0604020202020204" pitchFamily="34" charset="0"/>
                <a:ea typeface="MS Gothic" panose="020B0609070205080204" pitchFamily="49" charset="-128"/>
                <a:cs typeface="Arial" panose="020B0604020202020204" pitchFamily="34" charset="0"/>
              </a:rPr>
              <a:t>ST </a:t>
            </a:r>
            <a:r>
              <a:rPr lang="fr-FR" sz="1600" b="0" dirty="0" err="1">
                <a:latin typeface="Arial" panose="020B0604020202020204" pitchFamily="34" charset="0"/>
                <a:ea typeface="MS Gothic" panose="020B0609070205080204" pitchFamily="49" charset="-128"/>
                <a:cs typeface="Arial" panose="020B0604020202020204" pitchFamily="34" charset="0"/>
              </a:rPr>
              <a:t>BiCMOS</a:t>
            </a:r>
            <a:r>
              <a:rPr lang="fr-FR" sz="1600" b="0" dirty="0">
                <a:latin typeface="Arial" panose="020B0604020202020204" pitchFamily="34" charset="0"/>
                <a:ea typeface="MS Gothic" panose="020B0609070205080204" pitchFamily="49" charset="-128"/>
                <a:cs typeface="Arial" panose="020B0604020202020204" pitchFamily="34" charset="0"/>
              </a:rPr>
              <a:t> 130 nm, TSMC CMOS 130 nm, IHP </a:t>
            </a:r>
            <a:r>
              <a:rPr lang="fr-FR" sz="1600" b="0" dirty="0" err="1">
                <a:latin typeface="Arial" panose="020B0604020202020204" pitchFamily="34" charset="0"/>
                <a:ea typeface="MS Gothic" panose="020B0609070205080204" pitchFamily="49" charset="-128"/>
                <a:cs typeface="Arial" panose="020B0604020202020204" pitchFamily="34" charset="0"/>
              </a:rPr>
              <a:t>BiCMOS</a:t>
            </a:r>
            <a:r>
              <a:rPr lang="fr-FR" sz="1600" b="0" dirty="0">
                <a:latin typeface="Arial" panose="020B0604020202020204" pitchFamily="34" charset="0"/>
                <a:ea typeface="MS Gothic" panose="020B0609070205080204" pitchFamily="49" charset="-128"/>
                <a:cs typeface="Arial" panose="020B0604020202020204" pitchFamily="34" charset="0"/>
              </a:rPr>
              <a:t> 130 nm (run R&amp;T), TSI CMOS 180 nm / XFAB 180 (run R&amp;T), AMS CMOS et </a:t>
            </a:r>
            <a:r>
              <a:rPr lang="fr-FR" sz="1600" b="0" dirty="0" err="1">
                <a:latin typeface="Arial" panose="020B0604020202020204" pitchFamily="34" charset="0"/>
                <a:ea typeface="MS Gothic" panose="020B0609070205080204" pitchFamily="49" charset="-128"/>
                <a:cs typeface="Arial" panose="020B0604020202020204" pitchFamily="34" charset="0"/>
              </a:rPr>
              <a:t>BiCMOS</a:t>
            </a:r>
            <a:r>
              <a:rPr lang="fr-FR" sz="1600" b="0" dirty="0">
                <a:latin typeface="Arial" panose="020B0604020202020204" pitchFamily="34" charset="0"/>
                <a:ea typeface="MS Gothic" panose="020B0609070205080204" pitchFamily="49" charset="-128"/>
                <a:cs typeface="Arial" panose="020B0604020202020204" pitchFamily="34" charset="0"/>
              </a:rPr>
              <a:t> 350 nm, </a:t>
            </a:r>
            <a:r>
              <a:rPr lang="fr-FR" sz="1600" b="0" dirty="0" err="1">
                <a:latin typeface="Arial" panose="020B0604020202020204" pitchFamily="34" charset="0"/>
                <a:ea typeface="MS Gothic" panose="020B0609070205080204" pitchFamily="49" charset="-128"/>
                <a:cs typeface="Arial" panose="020B0604020202020204" pitchFamily="34" charset="0"/>
              </a:rPr>
              <a:t>Onsemi</a:t>
            </a:r>
            <a:r>
              <a:rPr lang="fr-FR" sz="1600" b="0" dirty="0">
                <a:latin typeface="Arial" panose="020B0604020202020204" pitchFamily="34" charset="0"/>
                <a:ea typeface="MS Gothic" panose="020B0609070205080204" pitchFamily="49" charset="-128"/>
                <a:cs typeface="Arial" panose="020B0604020202020204" pitchFamily="34" charset="0"/>
              </a:rPr>
              <a:t> CMOS 350 nm</a:t>
            </a:r>
          </a:p>
          <a:p>
            <a:pPr marL="2618740" lvl="5" indent="-285750">
              <a:buFont typeface="Wingdings" panose="05000000000000000000" pitchFamily="2" charset="2"/>
              <a:buChar char="Ø"/>
            </a:pPr>
            <a:r>
              <a:rPr lang="fr-FR" sz="1600" dirty="0">
                <a:latin typeface="Arial" panose="020B0604020202020204" pitchFamily="34" charset="0"/>
                <a:ea typeface="MS Gothic" panose="020B0609070205080204" pitchFamily="49" charset="-128"/>
                <a:cs typeface="Arial" panose="020B0604020202020204" pitchFamily="34" charset="0"/>
              </a:rPr>
              <a:t>Documentations sur les technologies disponibles et leurs facteurs de mérites </a:t>
            </a:r>
            <a:r>
              <a:rPr lang="fr-FR" sz="1600" dirty="0">
                <a:solidFill>
                  <a:srgbClr val="FF0000"/>
                </a:solidFill>
                <a:latin typeface="Arial" panose="020B0604020202020204" pitchFamily="34" charset="0"/>
                <a:ea typeface="MS Gothic" panose="020B0609070205080204" pitchFamily="49" charset="-128"/>
                <a:cs typeface="Arial" panose="020B0604020202020204" pitchFamily="34" charset="0"/>
                <a:sym typeface="Wingdings" panose="05000000000000000000" pitchFamily="2" charset="2"/>
              </a:rPr>
              <a:t></a:t>
            </a:r>
            <a:endParaRPr lang="fr-FR" sz="1600" b="0" dirty="0">
              <a:latin typeface="Arial" panose="020B0604020202020204" pitchFamily="34" charset="0"/>
              <a:ea typeface="MS Gothic" panose="020B0609070205080204" pitchFamily="49" charset="-128"/>
              <a:cs typeface="Arial" panose="020B0604020202020204" pitchFamily="34" charset="0"/>
            </a:endParaRPr>
          </a:p>
          <a:p>
            <a:pPr marL="2332990" lvl="5"/>
            <a:endParaRPr lang="fr-FR" sz="1600" b="0" dirty="0">
              <a:latin typeface="Arial" panose="020B0604020202020204" pitchFamily="34" charset="0"/>
              <a:ea typeface="MS Gothic" panose="020B0609070205080204" pitchFamily="49" charset="-128"/>
              <a:cs typeface="Arial" panose="020B0604020202020204" pitchFamily="34" charset="0"/>
            </a:endParaRPr>
          </a:p>
        </p:txBody>
      </p:sp>
      <p:sp>
        <p:nvSpPr>
          <p:cNvPr id="183" name="ZoneTexte 182">
            <a:extLst>
              <a:ext uri="{FF2B5EF4-FFF2-40B4-BE49-F238E27FC236}">
                <a16:creationId xmlns:a16="http://schemas.microsoft.com/office/drawing/2014/main" id="{2BDF300A-C7AF-44A9-A7A7-BEF06E5FE08B}"/>
              </a:ext>
            </a:extLst>
          </p:cNvPr>
          <p:cNvSpPr txBox="1"/>
          <p:nvPr/>
        </p:nvSpPr>
        <p:spPr>
          <a:xfrm>
            <a:off x="2277595" y="-6578"/>
            <a:ext cx="6716564" cy="523220"/>
          </a:xfrm>
          <a:prstGeom prst="rect">
            <a:avLst/>
          </a:prstGeom>
          <a:noFill/>
        </p:spPr>
        <p:txBody>
          <a:bodyPr wrap="square" rtlCol="0">
            <a:spAutoFit/>
          </a:bodyPr>
          <a:lstStyle/>
          <a:p>
            <a:r>
              <a:rPr lang="fr-FR" sz="2800" b="0" dirty="0">
                <a:solidFill>
                  <a:srgbClr val="0070C0"/>
                </a:solidFill>
                <a:latin typeface="Times New Roman" pitchFamily="18" charset="0"/>
              </a:rPr>
              <a:t>WP1.1 : Technologies Alternatives</a:t>
            </a:r>
          </a:p>
        </p:txBody>
      </p:sp>
      <p:pic>
        <p:nvPicPr>
          <p:cNvPr id="6" name="Image 5">
            <a:extLst>
              <a:ext uri="{FF2B5EF4-FFF2-40B4-BE49-F238E27FC236}">
                <a16:creationId xmlns:a16="http://schemas.microsoft.com/office/drawing/2014/main" id="{82C968FA-F8EE-CF9C-9ECA-741DB0277691}"/>
              </a:ext>
            </a:extLst>
          </p:cNvPr>
          <p:cNvPicPr>
            <a:picLocks noChangeAspect="1"/>
          </p:cNvPicPr>
          <p:nvPr/>
        </p:nvPicPr>
        <p:blipFill>
          <a:blip r:embed="rId4"/>
          <a:stretch>
            <a:fillRect/>
          </a:stretch>
        </p:blipFill>
        <p:spPr>
          <a:xfrm>
            <a:off x="8964864" y="83639"/>
            <a:ext cx="2596655" cy="890508"/>
          </a:xfrm>
          <a:prstGeom prst="rect">
            <a:avLst/>
          </a:prstGeom>
        </p:spPr>
      </p:pic>
      <p:pic>
        <p:nvPicPr>
          <p:cNvPr id="25" name="Image 24">
            <a:extLst>
              <a:ext uri="{FF2B5EF4-FFF2-40B4-BE49-F238E27FC236}">
                <a16:creationId xmlns:a16="http://schemas.microsoft.com/office/drawing/2014/main" id="{7FCA3FF8-A05F-7316-93E5-1C08138A5DAB}"/>
              </a:ext>
            </a:extLst>
          </p:cNvPr>
          <p:cNvPicPr>
            <a:picLocks noChangeAspect="1"/>
          </p:cNvPicPr>
          <p:nvPr/>
        </p:nvPicPr>
        <p:blipFill>
          <a:blip r:embed="rId5"/>
          <a:stretch>
            <a:fillRect/>
          </a:stretch>
        </p:blipFill>
        <p:spPr>
          <a:xfrm rot="21190004">
            <a:off x="32777" y="4927113"/>
            <a:ext cx="2925050" cy="1711527"/>
          </a:xfrm>
          <a:prstGeom prst="rect">
            <a:avLst/>
          </a:prstGeom>
        </p:spPr>
      </p:pic>
      <p:pic>
        <p:nvPicPr>
          <p:cNvPr id="26" name="Image 25">
            <a:extLst>
              <a:ext uri="{FF2B5EF4-FFF2-40B4-BE49-F238E27FC236}">
                <a16:creationId xmlns:a16="http://schemas.microsoft.com/office/drawing/2014/main" id="{1DAA05D8-C006-64D7-27CC-BB91C9C14717}"/>
              </a:ext>
            </a:extLst>
          </p:cNvPr>
          <p:cNvPicPr>
            <a:picLocks noChangeAspect="1"/>
          </p:cNvPicPr>
          <p:nvPr/>
        </p:nvPicPr>
        <p:blipFill>
          <a:blip r:embed="rId6"/>
          <a:stretch>
            <a:fillRect/>
          </a:stretch>
        </p:blipFill>
        <p:spPr>
          <a:xfrm>
            <a:off x="-19400" y="3213570"/>
            <a:ext cx="2492111" cy="1355918"/>
          </a:xfrm>
          <a:prstGeom prst="rect">
            <a:avLst/>
          </a:prstGeom>
        </p:spPr>
      </p:pic>
      <p:pic>
        <p:nvPicPr>
          <p:cNvPr id="28" name="Image 27">
            <a:extLst>
              <a:ext uri="{FF2B5EF4-FFF2-40B4-BE49-F238E27FC236}">
                <a16:creationId xmlns:a16="http://schemas.microsoft.com/office/drawing/2014/main" id="{26A63BD7-6C72-4D3E-A0EC-88B67ADE69B4}"/>
              </a:ext>
            </a:extLst>
          </p:cNvPr>
          <p:cNvPicPr>
            <a:picLocks noChangeAspect="1"/>
          </p:cNvPicPr>
          <p:nvPr/>
        </p:nvPicPr>
        <p:blipFill>
          <a:blip r:embed="rId7"/>
          <a:stretch>
            <a:fillRect/>
          </a:stretch>
        </p:blipFill>
        <p:spPr>
          <a:xfrm>
            <a:off x="11071805" y="252315"/>
            <a:ext cx="1338302" cy="6353369"/>
          </a:xfrm>
          <a:prstGeom prst="rect">
            <a:avLst/>
          </a:prstGeom>
        </p:spPr>
      </p:pic>
    </p:spTree>
    <p:extLst>
      <p:ext uri="{BB962C8B-B14F-4D97-AF65-F5344CB8AC3E}">
        <p14:creationId xmlns:p14="http://schemas.microsoft.com/office/powerpoint/2010/main" val="4077834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defRPr/>
            </a:pPr>
            <a:fld id="{8ECBF993-0C26-42CE-B6CC-A847CA7D06C3}" type="slidenum">
              <a:rPr lang="en-US" smtClean="0"/>
              <a:pPr>
                <a:defRPr/>
              </a:pPr>
              <a:t>9</a:t>
            </a:fld>
            <a:endParaRPr lang="en-US" dirty="0"/>
          </a:p>
        </p:txBody>
      </p:sp>
      <p:sp>
        <p:nvSpPr>
          <p:cNvPr id="4" name="ZoneTexte 3"/>
          <p:cNvSpPr txBox="1"/>
          <p:nvPr/>
        </p:nvSpPr>
        <p:spPr>
          <a:xfrm>
            <a:off x="1460991" y="1314601"/>
            <a:ext cx="8727069" cy="1015663"/>
          </a:xfrm>
          <a:prstGeom prst="rect">
            <a:avLst/>
          </a:prstGeom>
          <a:noFill/>
        </p:spPr>
        <p:txBody>
          <a:bodyPr wrap="none" rtlCol="0">
            <a:spAutoFit/>
          </a:bodyPr>
          <a:lstStyle/>
          <a:p>
            <a:pPr algn="ctr"/>
            <a:r>
              <a:rPr lang="fr-FR" sz="3600" dirty="0"/>
              <a:t>WP1.2: Technologie 65nm</a:t>
            </a:r>
          </a:p>
          <a:p>
            <a:pPr algn="ctr"/>
            <a:r>
              <a:rPr lang="fr-FR" sz="2400" dirty="0">
                <a:solidFill>
                  <a:srgbClr val="FF0000"/>
                </a:solidFill>
              </a:rPr>
              <a:t>Pilotes: Damien Thienpont (OMEGA) et Hung Pham (C4PI)</a:t>
            </a:r>
            <a:r>
              <a:rPr lang="fr-FR" sz="2400" dirty="0"/>
              <a:t> </a:t>
            </a:r>
          </a:p>
        </p:txBody>
      </p:sp>
      <p:pic>
        <p:nvPicPr>
          <p:cNvPr id="5" name="Image 4"/>
          <p:cNvPicPr>
            <a:picLocks noChangeAspect="1"/>
          </p:cNvPicPr>
          <p:nvPr/>
        </p:nvPicPr>
        <p:blipFill>
          <a:blip r:embed="rId2"/>
          <a:stretch>
            <a:fillRect/>
          </a:stretch>
        </p:blipFill>
        <p:spPr>
          <a:xfrm>
            <a:off x="2710872" y="2821314"/>
            <a:ext cx="2288803" cy="3113445"/>
          </a:xfrm>
          <a:prstGeom prst="rect">
            <a:avLst/>
          </a:prstGeom>
        </p:spPr>
      </p:pic>
      <p:sp>
        <p:nvSpPr>
          <p:cNvPr id="3" name="Rectangle 2">
            <a:extLst>
              <a:ext uri="{FF2B5EF4-FFF2-40B4-BE49-F238E27FC236}">
                <a16:creationId xmlns:a16="http://schemas.microsoft.com/office/drawing/2014/main" id="{9B3A3D0C-3FDE-43AA-8A71-BE8374532CBB}"/>
              </a:ext>
            </a:extLst>
          </p:cNvPr>
          <p:cNvSpPr/>
          <p:nvPr/>
        </p:nvSpPr>
        <p:spPr>
          <a:xfrm>
            <a:off x="5253318" y="3255445"/>
            <a:ext cx="6382870" cy="2400657"/>
          </a:xfrm>
          <a:prstGeom prst="rect">
            <a:avLst/>
          </a:prstGeom>
        </p:spPr>
        <p:txBody>
          <a:bodyPr wrap="square">
            <a:spAutoFit/>
          </a:bodyPr>
          <a:lstStyle/>
          <a:p>
            <a:pPr lvl="1" algn="ctr"/>
            <a:r>
              <a:rPr lang="fr-FR" sz="2400" b="0" u="sng" kern="0" dirty="0"/>
              <a:t>11 contributeurs </a:t>
            </a:r>
          </a:p>
          <a:p>
            <a:pPr>
              <a:buFont typeface="Wingdings" panose="05000000000000000000" pitchFamily="2" charset="2"/>
              <a:buChar char="ü"/>
            </a:pPr>
            <a:endParaRPr lang="fr-FR" sz="1800" b="0" kern="0" dirty="0"/>
          </a:p>
          <a:p>
            <a:pPr>
              <a:buFont typeface="Wingdings" panose="05000000000000000000" pitchFamily="2" charset="2"/>
              <a:buChar char="ü"/>
            </a:pPr>
            <a:r>
              <a:rPr lang="fr-FR" sz="1800" b="0" kern="0" dirty="0"/>
              <a:t>CPPM	   : P.PANGAUD </a:t>
            </a:r>
          </a:p>
          <a:p>
            <a:pPr>
              <a:buFont typeface="Wingdings" panose="05000000000000000000" pitchFamily="2" charset="2"/>
              <a:buChar char="ü"/>
            </a:pPr>
            <a:r>
              <a:rPr lang="fr-FR" sz="1800" b="0" kern="0" dirty="0"/>
              <a:t>IP2I	   : H.MATHEZ, E.BECHETOILLE, L.CAPONETTO</a:t>
            </a:r>
          </a:p>
          <a:p>
            <a:pPr>
              <a:buFont typeface="Wingdings" panose="05000000000000000000" pitchFamily="2" charset="2"/>
              <a:buChar char="ü"/>
            </a:pPr>
            <a:r>
              <a:rPr lang="fr-FR" sz="1800" b="0" kern="0" dirty="0"/>
              <a:t>IPHC/C4PI : T-H.PHAM, F.MOREL</a:t>
            </a:r>
          </a:p>
          <a:p>
            <a:pPr>
              <a:buFont typeface="Wingdings" panose="05000000000000000000" pitchFamily="2" charset="2"/>
              <a:buChar char="ü"/>
            </a:pPr>
            <a:r>
              <a:rPr lang="fr-FR" sz="1800" b="0" kern="0" dirty="0"/>
              <a:t>LPC 	: S.MANEN</a:t>
            </a:r>
          </a:p>
          <a:p>
            <a:pPr>
              <a:buFont typeface="Wingdings" panose="05000000000000000000" pitchFamily="2" charset="2"/>
              <a:buChar char="ü"/>
            </a:pPr>
            <a:r>
              <a:rPr lang="fr-FR" sz="1800" b="0" kern="0" dirty="0"/>
              <a:t>LPSC	: F.RARBI</a:t>
            </a:r>
          </a:p>
          <a:p>
            <a:pPr>
              <a:buFont typeface="Wingdings" panose="05000000000000000000" pitchFamily="2" charset="2"/>
              <a:buChar char="ü"/>
            </a:pPr>
            <a:r>
              <a:rPr lang="fr-FR" sz="1800" b="0" kern="0" dirty="0"/>
              <a:t>OMEGA  : D.THIENPONT</a:t>
            </a:r>
            <a:endParaRPr lang="fr-FR" sz="1800" dirty="0"/>
          </a:p>
        </p:txBody>
      </p:sp>
    </p:spTree>
    <p:extLst>
      <p:ext uri="{BB962C8B-B14F-4D97-AF65-F5344CB8AC3E}">
        <p14:creationId xmlns:p14="http://schemas.microsoft.com/office/powerpoint/2010/main" val="2580434730"/>
      </p:ext>
    </p:extLst>
  </p:cSld>
  <p:clrMapOvr>
    <a:masterClrMapping/>
  </p:clrMapOvr>
</p:sld>
</file>

<file path=ppt/theme/theme1.xml><?xml version="1.0" encoding="utf-8"?>
<a:theme xmlns:a="http://schemas.openxmlformats.org/drawingml/2006/main" name="titre">
  <a:themeElements>
    <a:clrScheme name="ilc_lol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lc_lolo">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100" b="1" i="0" u="none" strike="noStrike" cap="none" normalizeH="0" baseline="0" smtClean="0">
            <a:ln>
              <a:noFill/>
            </a:ln>
            <a:solidFill>
              <a:srgbClr val="23346C"/>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100" b="1" i="0" u="none" strike="noStrike" cap="none" normalizeH="0" baseline="0" smtClean="0">
            <a:ln>
              <a:noFill/>
            </a:ln>
            <a:solidFill>
              <a:srgbClr val="23346C"/>
            </a:solidFill>
            <a:effectLst/>
            <a:latin typeface="Arial" charset="0"/>
            <a:ea typeface="Arial Unicode MS" pitchFamily="34" charset="-128"/>
            <a:cs typeface="Arial Unicode MS" pitchFamily="34" charset="-128"/>
          </a:defRPr>
        </a:defPPr>
      </a:lstStyle>
    </a:lnDef>
  </a:objectDefaults>
  <a:extraClrSchemeLst>
    <a:extraClrScheme>
      <a:clrScheme name="ilc_lol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lc_lol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lc_lol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lc_lol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lc_lol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lc_lol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lc_lol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lc_lol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lc_lol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lc_lol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lc_lol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lc_lol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133995</TotalTime>
  <Words>4624</Words>
  <Application>Microsoft Office PowerPoint</Application>
  <PresentationFormat>Grand écran</PresentationFormat>
  <Paragraphs>704</Paragraphs>
  <Slides>30</Slides>
  <Notes>17</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30</vt:i4>
      </vt:variant>
    </vt:vector>
  </HeadingPairs>
  <TitlesOfParts>
    <vt:vector size="39" baseType="lpstr">
      <vt:lpstr>MS Gothic</vt:lpstr>
      <vt:lpstr>Arial</vt:lpstr>
      <vt:lpstr>Arial Unicode MS</vt:lpstr>
      <vt:lpstr>Calibri</vt:lpstr>
      <vt:lpstr>Courier New</vt:lpstr>
      <vt:lpstr>Symbol</vt:lpstr>
      <vt:lpstr>Times New Roman</vt:lpstr>
      <vt:lpstr>Wingdings</vt:lpstr>
      <vt:lpstr>titre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Cornell LEPP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Manen</dc:creator>
  <cp:lastModifiedBy>Philippe Vallerand</cp:lastModifiedBy>
  <cp:revision>2169</cp:revision>
  <dcterms:created xsi:type="dcterms:W3CDTF">2005-11-21T04:08:26Z</dcterms:created>
  <dcterms:modified xsi:type="dcterms:W3CDTF">2022-06-28T07:16:59Z</dcterms:modified>
</cp:coreProperties>
</file>