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7"/>
  </p:notesMasterIdLst>
  <p:handoutMasterIdLst>
    <p:handoutMasterId r:id="rId28"/>
  </p:handoutMasterIdLst>
  <p:sldIdLst>
    <p:sldId id="482" r:id="rId3"/>
    <p:sldId id="519" r:id="rId4"/>
    <p:sldId id="525" r:id="rId5"/>
    <p:sldId id="521" r:id="rId6"/>
    <p:sldId id="524" r:id="rId7"/>
    <p:sldId id="526" r:id="rId8"/>
    <p:sldId id="527" r:id="rId9"/>
    <p:sldId id="523" r:id="rId10"/>
    <p:sldId id="507" r:id="rId11"/>
    <p:sldId id="510" r:id="rId12"/>
    <p:sldId id="511" r:id="rId13"/>
    <p:sldId id="514" r:id="rId14"/>
    <p:sldId id="495" r:id="rId15"/>
    <p:sldId id="505" r:id="rId16"/>
    <p:sldId id="497" r:id="rId17"/>
    <p:sldId id="504" r:id="rId18"/>
    <p:sldId id="503" r:id="rId19"/>
    <p:sldId id="506" r:id="rId20"/>
    <p:sldId id="498" r:id="rId21"/>
    <p:sldId id="516" r:id="rId22"/>
    <p:sldId id="499" r:id="rId23"/>
    <p:sldId id="500" r:id="rId24"/>
    <p:sldId id="518" r:id="rId25"/>
    <p:sldId id="517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rancois Richard" initials="FR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0000FF"/>
    <a:srgbClr val="800000"/>
    <a:srgbClr val="00CC00"/>
    <a:srgbClr val="00FF00"/>
    <a:srgbClr val="66FF33"/>
    <a:srgbClr val="CCFF33"/>
    <a:srgbClr val="FC9204"/>
    <a:srgbClr val="FF7C80"/>
    <a:srgbClr val="03C0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172" autoAdjust="0"/>
    <p:restoredTop sz="87204" autoAdjust="0"/>
  </p:normalViewPr>
  <p:slideViewPr>
    <p:cSldViewPr snapToGrid="0">
      <p:cViewPr varScale="1">
        <p:scale>
          <a:sx n="67" d="100"/>
          <a:sy n="67" d="100"/>
        </p:scale>
        <p:origin x="845" y="3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86" y="1435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-2290" y="-91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80AD5A-0816-474A-8F84-24A93FFA0DFF}" type="datetimeFigureOut">
              <a:rPr lang="fr-FR" smtClean="0"/>
              <a:t>17/06/2022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5B2476-472D-4676-82E9-92B12DAE45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4923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36D2F6-90FE-41C9-9CF3-FEACFBFD6A8A}" type="datetimeFigureOut">
              <a:rPr lang="en-GB" smtClean="0"/>
              <a:t>17/06/2022</a:t>
            </a:fld>
            <a:endParaRPr lang="en-GB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7FFAB0-7E94-4E93-9125-A43D6D89BC62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2071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4D245-E922-490E-91CD-C5BC51A0A9E4}" type="slidenum">
              <a:rPr lang="fr-FR" smtClean="0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171948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0A0B-7906-4600-80B0-DC977DC82A25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4419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0A0B-7906-4600-80B0-DC977DC82A25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21177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0A0B-7906-4600-80B0-DC977DC82A25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22210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0A0B-7906-4600-80B0-DC977DC82A25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26974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.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0A0B-7906-4600-80B0-DC977DC82A25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97306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0A0B-7906-4600-80B0-DC977DC82A25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38443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0A0B-7906-4600-80B0-DC977DC82A25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32085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0A0B-7906-4600-80B0-DC977DC82A25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51537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0A0B-7906-4600-80B0-DC977DC82A25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71209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0A0B-7906-4600-80B0-DC977DC82A25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33119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0A0B-7906-4600-80B0-DC977DC82A25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66148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0A0B-7906-4600-80B0-DC977DC82A25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83546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0A0B-7906-4600-80B0-DC977DC82A25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51102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0A0B-7906-4600-80B0-DC977DC82A25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79735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0A0B-7906-4600-80B0-DC977DC82A25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562684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0A0B-7906-4600-80B0-DC977DC82A25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28739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0A0B-7906-4600-80B0-DC977DC82A25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40460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</a:t>
            </a:r>
            <a:r>
              <a:rPr lang="en-US" dirty="0" err="1" smtClean="0"/>
              <a:t>financement</a:t>
            </a:r>
            <a:r>
              <a:rPr lang="en-US" dirty="0" smtClean="0"/>
              <a:t> </a:t>
            </a:r>
            <a:r>
              <a:rPr lang="en-US" dirty="0" err="1" smtClean="0"/>
              <a:t>CALVision</a:t>
            </a:r>
            <a:r>
              <a:rPr lang="en-US" dirty="0" smtClean="0"/>
              <a:t> obtained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0A0B-7906-4600-80B0-DC977DC82A25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88235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0A0B-7906-4600-80B0-DC977DC82A25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11266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Challenges for each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0A0B-7906-4600-80B0-DC977DC82A25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77290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0A0B-7906-4600-80B0-DC977DC82A25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8407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0A0B-7906-4600-80B0-DC977DC82A25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29252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0A0B-7906-4600-80B0-DC977DC82A25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4164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3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3" y="3602040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/>
              <a:t>11/03/2016</a:t>
            </a:r>
            <a:endParaRPr lang="en-GB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820899" y="6356361"/>
            <a:ext cx="4669971" cy="365125"/>
          </a:xfrm>
        </p:spPr>
        <p:txBody>
          <a:bodyPr/>
          <a:lstStyle/>
          <a:p>
            <a:r>
              <a:rPr lang="nl-NL" dirty="0" smtClean="0"/>
              <a:t>S. GASCON-SHOTKIN  Les Rencontres de </a:t>
            </a:r>
            <a:r>
              <a:rPr lang="nl-NL" dirty="0" err="1" smtClean="0"/>
              <a:t>physique</a:t>
            </a:r>
            <a:r>
              <a:rPr lang="nl-NL" dirty="0" smtClean="0"/>
              <a:t> de la </a:t>
            </a:r>
            <a:r>
              <a:rPr lang="nl-NL" dirty="0" err="1" smtClean="0"/>
              <a:t>Vallee</a:t>
            </a:r>
            <a:r>
              <a:rPr lang="nl-NL" dirty="0" smtClean="0"/>
              <a:t> </a:t>
            </a:r>
            <a:r>
              <a:rPr lang="nl-NL" dirty="0" err="1" smtClean="0"/>
              <a:t>d’Aoste</a:t>
            </a:r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CC52-54C2-4A43-AB59-DB8B18261A9B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9968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8C8B1-B8E5-4FBE-B394-B1AEA705DF8D}" type="datetime1">
              <a:rPr lang="en-GB" smtClean="0"/>
              <a:t>17/06/2022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F. Richard GDR November 2015</a:t>
            </a: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CC52-54C2-4A43-AB59-DB8B18261A9B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6991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7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7"/>
            <a:ext cx="7734299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E8BFF-0959-4D6C-B2EF-FDB3ABDF8CE4}" type="datetime1">
              <a:rPr lang="en-GB" smtClean="0"/>
              <a:t>17/06/2022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F. Richard GDR November 2015</a:t>
            </a: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CC52-54C2-4A43-AB59-DB8B18261A9B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76157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0839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2873880" y="4905720"/>
            <a:ext cx="7891920" cy="3679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subTitle"/>
          </p:nvPr>
        </p:nvSpPr>
        <p:spPr>
          <a:xfrm>
            <a:off x="2873880" y="5455080"/>
            <a:ext cx="7891920" cy="1086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134639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2873880" y="4905720"/>
            <a:ext cx="7891920" cy="3679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2873880" y="5455080"/>
            <a:ext cx="7891920" cy="108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876238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2873880" y="4905720"/>
            <a:ext cx="7891920" cy="3679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2873880" y="5455080"/>
            <a:ext cx="3850920" cy="108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6917760" y="5455080"/>
            <a:ext cx="3850920" cy="108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647274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2873880" y="4905720"/>
            <a:ext cx="7891920" cy="3679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669422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subTitle"/>
          </p:nvPr>
        </p:nvSpPr>
        <p:spPr>
          <a:xfrm>
            <a:off x="2873880" y="4905720"/>
            <a:ext cx="7891920" cy="1706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360053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2873880" y="4905720"/>
            <a:ext cx="7891920" cy="3679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2873880" y="5455080"/>
            <a:ext cx="3850920" cy="518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6917760" y="5455080"/>
            <a:ext cx="3850920" cy="108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5" name="PlaceHolder 4"/>
          <p:cNvSpPr>
            <a:spLocks noGrp="1"/>
          </p:cNvSpPr>
          <p:nvPr>
            <p:ph type="body"/>
          </p:nvPr>
        </p:nvSpPr>
        <p:spPr>
          <a:xfrm>
            <a:off x="2873880" y="6023160"/>
            <a:ext cx="3850920" cy="518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409893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2873880" y="4905720"/>
            <a:ext cx="7891920" cy="3679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2873880" y="5455080"/>
            <a:ext cx="3850920" cy="108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6917760" y="5455080"/>
            <a:ext cx="3850920" cy="518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6917760" y="6023160"/>
            <a:ext cx="3850920" cy="518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34772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7387F-FC61-418B-A55D-B926B60270EA}" type="datetime1">
              <a:rPr lang="en-GB" smtClean="0"/>
              <a:t>17/06/2022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F. Richard GDR November 2015</a:t>
            </a: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CC52-54C2-4A43-AB59-DB8B18261A9B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59060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2873880" y="4905720"/>
            <a:ext cx="7891920" cy="3679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2873880" y="5455080"/>
            <a:ext cx="3850920" cy="518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6917760" y="5455080"/>
            <a:ext cx="3850920" cy="518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2873880" y="6023160"/>
            <a:ext cx="7891920" cy="518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531727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2873880" y="4905720"/>
            <a:ext cx="7891920" cy="3679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2873880" y="5455080"/>
            <a:ext cx="7891920" cy="518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2873880" y="6023160"/>
            <a:ext cx="7891920" cy="518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761409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2873880" y="4905720"/>
            <a:ext cx="7891920" cy="3679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2873880" y="5455080"/>
            <a:ext cx="3850920" cy="518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6917760" y="5455080"/>
            <a:ext cx="3850920" cy="518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2873880" y="6023160"/>
            <a:ext cx="3850920" cy="518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5"/>
          <p:cNvSpPr>
            <a:spLocks noGrp="1"/>
          </p:cNvSpPr>
          <p:nvPr>
            <p:ph type="body"/>
          </p:nvPr>
        </p:nvSpPr>
        <p:spPr>
          <a:xfrm>
            <a:off x="6917760" y="6023160"/>
            <a:ext cx="3850920" cy="518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899337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2873880" y="4905720"/>
            <a:ext cx="7891920" cy="3679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2873880" y="5455080"/>
            <a:ext cx="2540880" cy="518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5542200" y="5455080"/>
            <a:ext cx="2540880" cy="518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8210520" y="5455080"/>
            <a:ext cx="2540880" cy="518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 type="body"/>
          </p:nvPr>
        </p:nvSpPr>
        <p:spPr>
          <a:xfrm>
            <a:off x="2873880" y="6023160"/>
            <a:ext cx="2540880" cy="518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6"/>
          <p:cNvSpPr>
            <a:spLocks noGrp="1"/>
          </p:cNvSpPr>
          <p:nvPr>
            <p:ph type="body"/>
          </p:nvPr>
        </p:nvSpPr>
        <p:spPr>
          <a:xfrm>
            <a:off x="5542200" y="6023160"/>
            <a:ext cx="2540880" cy="518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7"/>
          <p:cNvSpPr>
            <a:spLocks noGrp="1"/>
          </p:cNvSpPr>
          <p:nvPr>
            <p:ph type="body"/>
          </p:nvPr>
        </p:nvSpPr>
        <p:spPr>
          <a:xfrm>
            <a:off x="8210520" y="6023160"/>
            <a:ext cx="2540880" cy="518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31296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2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2" y="458946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F12D9-7EA0-4E50-AE8D-82D2F662D210}" type="datetime1">
              <a:rPr lang="en-GB" smtClean="0"/>
              <a:t>17/06/2022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F. Richard GDR November 2015</a:t>
            </a: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CC52-54C2-4A43-AB59-DB8B18261A9B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0220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C6A47-7E7F-463A-8D8A-13DF6A9E4D80}" type="datetime1">
              <a:rPr lang="en-GB" smtClean="0"/>
              <a:t>17/06/2022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F. Richard GDR November 2015</a:t>
            </a:r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CC52-54C2-4A43-AB59-DB8B18261A9B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8595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91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6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3B2A7-A88B-4FD3-8A5F-91F77016A80A}" type="datetime1">
              <a:rPr lang="en-GB" smtClean="0"/>
              <a:t>17/06/2022</a:t>
            </a:fld>
            <a:endParaRPr lang="en-GB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F. Richard GDR November 2015</a:t>
            </a:r>
            <a:endParaRPr lang="en-GB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CC52-54C2-4A43-AB59-DB8B18261A9B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0743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27CE3-CFDE-43F2-A5A8-6A7530A1BA6C}" type="datetime1">
              <a:rPr lang="en-GB" smtClean="0"/>
              <a:t>17/06/2022</a:t>
            </a:fld>
            <a:endParaRPr lang="en-GB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F. Richard GDR November 2015</a:t>
            </a:r>
            <a:endParaRPr lang="en-GB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CC52-54C2-4A43-AB59-DB8B18261A9B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1681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65690-9102-4C66-9F30-02345EFA8F96}" type="datetime1">
              <a:rPr lang="en-GB" smtClean="0"/>
              <a:t>17/06/2022</a:t>
            </a:fld>
            <a:endParaRPr lang="en-GB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F. Richard GDR November 2015</a:t>
            </a:r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CC52-54C2-4A43-AB59-DB8B18261A9B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3238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3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A0331-3957-400A-A439-6BAE15BE238A}" type="datetime1">
              <a:rPr lang="en-GB" smtClean="0"/>
              <a:t>17/06/2022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F. Richard GDR November 2015</a:t>
            </a:r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CC52-54C2-4A43-AB59-DB8B18261A9B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7140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3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49635-C6F9-40C9-A19A-EE90661253D9}" type="datetime1">
              <a:rPr lang="en-GB" smtClean="0"/>
              <a:t>17/06/2022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F. Richard GDR November 2015</a:t>
            </a:r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CC52-54C2-4A43-AB59-DB8B18261A9B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2171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3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3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2" y="635636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6AD095-515A-4F7B-9471-E63BE18AB8CA}" type="datetime1">
              <a:rPr lang="en-GB" smtClean="0"/>
              <a:t>17/06/2022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3" y="635636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 smtClean="0"/>
              <a:t>F. Richard GDR November 2015</a:t>
            </a: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6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BCC52-54C2-4A43-AB59-DB8B18261A9B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6360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Image 3"/>
          <p:cNvPicPr/>
          <p:nvPr/>
        </p:nvPicPr>
        <p:blipFill>
          <a:blip r:embed="rId14"/>
          <a:stretch/>
        </p:blipFill>
        <p:spPr>
          <a:xfrm>
            <a:off x="0" y="0"/>
            <a:ext cx="12191760" cy="1143000"/>
          </a:xfrm>
          <a:prstGeom prst="rect">
            <a:avLst/>
          </a:prstGeom>
          <a:ln>
            <a:noFill/>
          </a:ln>
        </p:spPr>
      </p:pic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2394720" y="708480"/>
            <a:ext cx="8247600" cy="2916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 b="0" strike="noStrike" spc="-1">
                <a:solidFill>
                  <a:srgbClr val="FFFFFF"/>
                </a:solidFill>
                <a:latin typeface="Economica"/>
              </a:rPr>
              <a:t>Titre de la diapositive</a:t>
            </a: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2394720" y="236160"/>
            <a:ext cx="6749640" cy="45684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en-US" sz="2800" b="1" strike="noStrike" spc="-1">
                <a:solidFill>
                  <a:srgbClr val="FFFFFF"/>
                </a:solidFill>
                <a:latin typeface="Economica"/>
              </a:rPr>
              <a:t>Titre de la diapositive</a:t>
            </a: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3942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png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3.png"/><Relationship Id="rId7" Type="http://schemas.openxmlformats.org/officeDocument/2006/relationships/image" Target="../media/image10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emf"/><Relationship Id="rId5" Type="http://schemas.openxmlformats.org/officeDocument/2006/relationships/image" Target="../media/image24.emf"/><Relationship Id="rId10" Type="http://schemas.openxmlformats.org/officeDocument/2006/relationships/image" Target="../media/image13.emf"/><Relationship Id="rId4" Type="http://schemas.openxmlformats.org/officeDocument/2006/relationships/image" Target="../media/image4.png"/><Relationship Id="rId9" Type="http://schemas.openxmlformats.org/officeDocument/2006/relationships/image" Target="../media/image1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3.png"/><Relationship Id="rId7" Type="http://schemas.openxmlformats.org/officeDocument/2006/relationships/image" Target="../media/image20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emf"/><Relationship Id="rId5" Type="http://schemas.openxmlformats.org/officeDocument/2006/relationships/image" Target="../media/image19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8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emf"/><Relationship Id="rId5" Type="http://schemas.openxmlformats.org/officeDocument/2006/relationships/image" Target="../media/image26.emf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3" Type="http://schemas.openxmlformats.org/officeDocument/2006/relationships/image" Target="../media/image3.png"/><Relationship Id="rId7" Type="http://schemas.openxmlformats.org/officeDocument/2006/relationships/image" Target="../media/image30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emf"/><Relationship Id="rId5" Type="http://schemas.openxmlformats.org/officeDocument/2006/relationships/image" Target="../media/image29.emf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emf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2.emf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3.emf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4.emf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.png"/><Relationship Id="rId7" Type="http://schemas.openxmlformats.org/officeDocument/2006/relationships/image" Target="../media/image35.png"/><Relationship Id="rId12" Type="http://schemas.openxmlformats.org/officeDocument/2006/relationships/image" Target="../media/image40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emf"/><Relationship Id="rId11" Type="http://schemas.openxmlformats.org/officeDocument/2006/relationships/image" Target="../media/image39.emf"/><Relationship Id="rId5" Type="http://schemas.openxmlformats.org/officeDocument/2006/relationships/image" Target="../media/image12.emf"/><Relationship Id="rId10" Type="http://schemas.openxmlformats.org/officeDocument/2006/relationships/image" Target="../media/image38.png"/><Relationship Id="rId4" Type="http://schemas.openxmlformats.org/officeDocument/2006/relationships/image" Target="../media/image4.png"/><Relationship Id="rId9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3.png"/><Relationship Id="rId7" Type="http://schemas.openxmlformats.org/officeDocument/2006/relationships/image" Target="../media/image1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10" Type="http://schemas.openxmlformats.org/officeDocument/2006/relationships/image" Target="../media/image15.emf"/><Relationship Id="rId4" Type="http://schemas.openxmlformats.org/officeDocument/2006/relationships/image" Target="../media/image4.png"/><Relationship Id="rId9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emf"/><Relationship Id="rId3" Type="http://schemas.openxmlformats.org/officeDocument/2006/relationships/image" Target="../media/image41.png"/><Relationship Id="rId7" Type="http://schemas.openxmlformats.org/officeDocument/2006/relationships/image" Target="../media/image10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emf"/><Relationship Id="rId11" Type="http://schemas.openxmlformats.org/officeDocument/2006/relationships/image" Target="../media/image43.emf"/><Relationship Id="rId5" Type="http://schemas.openxmlformats.org/officeDocument/2006/relationships/image" Target="../media/image4.png"/><Relationship Id="rId10" Type="http://schemas.openxmlformats.org/officeDocument/2006/relationships/image" Target="../media/image11.emf"/><Relationship Id="rId4" Type="http://schemas.openxmlformats.org/officeDocument/2006/relationships/image" Target="../media/image3.png"/><Relationship Id="rId9" Type="http://schemas.openxmlformats.org/officeDocument/2006/relationships/image" Target="../media/image13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image" Target="../media/image3.png"/><Relationship Id="rId7" Type="http://schemas.openxmlformats.org/officeDocument/2006/relationships/image" Target="../media/image45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4.emf"/><Relationship Id="rId5" Type="http://schemas.openxmlformats.org/officeDocument/2006/relationships/image" Target="../media/image25.emf"/><Relationship Id="rId10" Type="http://schemas.openxmlformats.org/officeDocument/2006/relationships/image" Target="../media/image12.emf"/><Relationship Id="rId4" Type="http://schemas.openxmlformats.org/officeDocument/2006/relationships/image" Target="../media/image4.png"/><Relationship Id="rId9" Type="http://schemas.openxmlformats.org/officeDocument/2006/relationships/image" Target="../media/image46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5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7.emf"/><Relationship Id="rId5" Type="http://schemas.openxmlformats.org/officeDocument/2006/relationships/image" Target="../media/image24.emf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8.emf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3.png"/><Relationship Id="rId7" Type="http://schemas.openxmlformats.org/officeDocument/2006/relationships/image" Target="../media/image1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10" Type="http://schemas.openxmlformats.org/officeDocument/2006/relationships/image" Target="../media/image15.emf"/><Relationship Id="rId4" Type="http://schemas.openxmlformats.org/officeDocument/2006/relationships/image" Target="../media/image4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3.png"/><Relationship Id="rId7" Type="http://schemas.openxmlformats.org/officeDocument/2006/relationships/image" Target="../media/image20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emf"/><Relationship Id="rId5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3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emf"/><Relationship Id="rId5" Type="http://schemas.openxmlformats.org/officeDocument/2006/relationships/image" Target="../media/image7.emf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112888" y="994648"/>
            <a:ext cx="12145779" cy="692696"/>
          </a:xfrm>
        </p:spPr>
        <p:txBody>
          <a:bodyPr>
            <a:noAutofit/>
          </a:bodyPr>
          <a:lstStyle/>
          <a:p>
            <a:pPr algn="ctr"/>
            <a:r>
              <a:rPr lang="fr-FR" sz="3200" b="1" dirty="0" smtClean="0"/>
              <a:t>Vers un </a:t>
            </a:r>
            <a:r>
              <a:rPr lang="fr-FR" sz="3200" b="1" dirty="0" smtClean="0">
                <a:solidFill>
                  <a:srgbClr val="0000FF"/>
                </a:solidFill>
              </a:rPr>
              <a:t>MP </a:t>
            </a:r>
            <a:r>
              <a:rPr lang="fr-FR" sz="3200" b="1" dirty="0" smtClean="0"/>
              <a:t>sur la calorimétrie à haute résolution en énergie et temps à cristaux , pour un concept de détecteur à ‘double lecture ‘ (Dual </a:t>
            </a:r>
            <a:r>
              <a:rPr lang="fr-FR" sz="3200" b="1" dirty="0" err="1" smtClean="0"/>
              <a:t>Readout</a:t>
            </a:r>
            <a:r>
              <a:rPr lang="fr-FR" sz="3200" b="1" dirty="0" smtClean="0"/>
              <a:t>) [FCC-</a:t>
            </a:r>
            <a:r>
              <a:rPr lang="fr-FR" sz="3200" b="1" dirty="0" err="1" smtClean="0"/>
              <a:t>ee</a:t>
            </a:r>
            <a:r>
              <a:rPr lang="fr-FR" sz="3200" b="1" dirty="0" smtClean="0"/>
              <a:t>]</a:t>
            </a:r>
            <a:br>
              <a:rPr lang="fr-FR" sz="3200" b="1" dirty="0" smtClean="0"/>
            </a:br>
            <a:r>
              <a:rPr lang="fr-FR" sz="3200" b="1" dirty="0" smtClean="0">
                <a:solidFill>
                  <a:srgbClr val="00B050"/>
                </a:solidFill>
              </a:rPr>
              <a:t/>
            </a:r>
            <a:br>
              <a:rPr lang="fr-FR" sz="3200" b="1" dirty="0" smtClean="0">
                <a:solidFill>
                  <a:srgbClr val="00B050"/>
                </a:solidFill>
              </a:rPr>
            </a:br>
            <a:endParaRPr lang="fr-FR" sz="3200" b="1" dirty="0">
              <a:solidFill>
                <a:srgbClr val="00B050"/>
              </a:solidFill>
            </a:endParaRPr>
          </a:p>
        </p:txBody>
      </p:sp>
      <p:sp>
        <p:nvSpPr>
          <p:cNvPr id="3" name="Titre 5"/>
          <p:cNvSpPr txBox="1">
            <a:spLocks/>
          </p:cNvSpPr>
          <p:nvPr/>
        </p:nvSpPr>
        <p:spPr>
          <a:xfrm>
            <a:off x="112890" y="6124156"/>
            <a:ext cx="11954932" cy="6926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00" b="1" dirty="0" smtClean="0"/>
              <a:t>Suzanne GASCON-SHOTKIN</a:t>
            </a:r>
          </a:p>
          <a:p>
            <a:pPr algn="ctr"/>
            <a:r>
              <a:rPr lang="en-US" sz="1600" b="1" dirty="0" smtClean="0"/>
              <a:t>Reunion FCC-Contacts</a:t>
            </a:r>
          </a:p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17 </a:t>
            </a:r>
            <a:r>
              <a:rPr lang="en-US" sz="1600" b="1" dirty="0" err="1" smtClean="0">
                <a:solidFill>
                  <a:srgbClr val="FF0000"/>
                </a:solidFill>
              </a:rPr>
              <a:t>juin</a:t>
            </a:r>
            <a:r>
              <a:rPr lang="en-US" sz="1600" b="1" dirty="0" smtClean="0">
                <a:solidFill>
                  <a:srgbClr val="FF0000"/>
                </a:solidFill>
              </a:rPr>
              <a:t> 2022</a:t>
            </a:r>
            <a:endParaRPr lang="en-US" sz="1600" b="1" strike="sngStrike" dirty="0" smtClean="0"/>
          </a:p>
        </p:txBody>
      </p:sp>
      <p:pic>
        <p:nvPicPr>
          <p:cNvPr id="5" name="Imag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45" y="5860318"/>
            <a:ext cx="897890" cy="89789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0898" y="6110341"/>
            <a:ext cx="1152244" cy="64013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1731" y="5781854"/>
            <a:ext cx="944962" cy="1066892"/>
          </a:xfrm>
          <a:prstGeom prst="rect">
            <a:avLst/>
          </a:prstGeom>
        </p:spPr>
      </p:pic>
      <p:sp>
        <p:nvSpPr>
          <p:cNvPr id="9" name="Titre 5"/>
          <p:cNvSpPr txBox="1">
            <a:spLocks/>
          </p:cNvSpPr>
          <p:nvPr/>
        </p:nvSpPr>
        <p:spPr>
          <a:xfrm>
            <a:off x="8046720" y="5852105"/>
            <a:ext cx="4021101" cy="6926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err="1" smtClean="0"/>
              <a:t>Remerciements</a:t>
            </a:r>
            <a:r>
              <a:rPr lang="en-US" sz="2000" b="1" dirty="0" smtClean="0"/>
              <a:t>:  </a:t>
            </a:r>
            <a:r>
              <a:rPr lang="en-US" sz="2000" b="1" dirty="0"/>
              <a:t>R. </a:t>
            </a:r>
            <a:r>
              <a:rPr lang="en-US" sz="2000" b="1" dirty="0" err="1" smtClean="0"/>
              <a:t>Aleksan</a:t>
            </a:r>
            <a:r>
              <a:rPr lang="en-US" sz="2000" b="1" dirty="0" smtClean="0"/>
              <a:t>, E. </a:t>
            </a:r>
            <a:r>
              <a:rPr lang="en-US" sz="2000" b="1" dirty="0" err="1" smtClean="0"/>
              <a:t>Auffray-Hillemanns</a:t>
            </a:r>
            <a:r>
              <a:rPr lang="en-US" sz="2000" b="1" dirty="0" smtClean="0"/>
              <a:t>, C. </a:t>
            </a:r>
            <a:r>
              <a:rPr lang="en-US" sz="2000" b="1" dirty="0" err="1" smtClean="0"/>
              <a:t>Dujardin</a:t>
            </a:r>
            <a:r>
              <a:rPr lang="en-US" sz="2000" b="1" dirty="0" smtClean="0"/>
              <a:t>,  C. Morel, </a:t>
            </a:r>
            <a:r>
              <a:rPr lang="en-US" sz="2000" b="1" dirty="0"/>
              <a:t>A. </a:t>
            </a:r>
            <a:r>
              <a:rPr lang="en-US" sz="2000" b="1" dirty="0" err="1" smtClean="0"/>
              <a:t>Iyer</a:t>
            </a:r>
            <a:r>
              <a:rPr lang="en-US" sz="2000" b="1" dirty="0" smtClean="0"/>
              <a:t>, K. </a:t>
            </a:r>
            <a:r>
              <a:rPr lang="en-US" sz="2000" b="1" dirty="0" err="1" smtClean="0"/>
              <a:t>Lebbou</a:t>
            </a:r>
            <a:r>
              <a:rPr lang="en-US" sz="2000" b="1" dirty="0" smtClean="0"/>
              <a:t>, J. </a:t>
            </a:r>
            <a:r>
              <a:rPr lang="en-US" sz="2000" b="1" dirty="0" err="1" smtClean="0"/>
              <a:t>Lefrancois</a:t>
            </a:r>
            <a:r>
              <a:rPr lang="en-US" sz="2000" b="1" dirty="0" smtClean="0"/>
              <a:t>,  </a:t>
            </a:r>
            <a:r>
              <a:rPr lang="en-US" sz="2000" b="1" dirty="0"/>
              <a:t>M.T. </a:t>
            </a:r>
            <a:r>
              <a:rPr lang="en-US" sz="2000" b="1" dirty="0" err="1" smtClean="0"/>
              <a:t>Lucchini</a:t>
            </a:r>
            <a:r>
              <a:rPr lang="en-US" sz="2000" b="1" dirty="0" smtClean="0"/>
              <a:t>, </a:t>
            </a:r>
            <a:r>
              <a:rPr lang="en-US" sz="2000" b="1" dirty="0"/>
              <a:t>C. </a:t>
            </a:r>
            <a:r>
              <a:rPr lang="en-US" sz="2000" b="1" dirty="0" smtClean="0"/>
              <a:t>Tully, G. </a:t>
            </a:r>
            <a:r>
              <a:rPr lang="en-US" sz="2000" b="1" dirty="0" err="1" smtClean="0"/>
              <a:t>Gaudio</a:t>
            </a:r>
            <a:r>
              <a:rPr lang="en-US" sz="2000" b="1" dirty="0" smtClean="0"/>
              <a:t>  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31470" y="1532750"/>
            <a:ext cx="2745776" cy="403495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97579" y="5513109"/>
            <a:ext cx="2070923" cy="61045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9739747" y="1906518"/>
            <a:ext cx="22253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Powder-0</a:t>
            </a:r>
            <a:r>
              <a:rPr lang="en-US" dirty="0" smtClean="0">
                <a:sym typeface="Wingdings" panose="05000000000000000000" pitchFamily="2" charset="2"/>
              </a:rPr>
              <a:t>GRAiNITA</a:t>
            </a:r>
            <a:endParaRPr lang="fr-FR" dirty="0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8"/>
          <a:srcRect l="34775" t="21473" r="30033" b="43400"/>
          <a:stretch/>
        </p:blipFill>
        <p:spPr>
          <a:xfrm>
            <a:off x="451952" y="1342907"/>
            <a:ext cx="3540651" cy="1915886"/>
          </a:xfrm>
          <a:prstGeom prst="rect">
            <a:avLst/>
          </a:prstGeom>
        </p:spPr>
      </p:pic>
      <p:pic>
        <p:nvPicPr>
          <p:cNvPr id="15" name="Image 9">
            <a:extLst>
              <a:ext uri="{FF2B5EF4-FFF2-40B4-BE49-F238E27FC236}">
                <a16:creationId xmlns:a16="http://schemas.microsoft.com/office/drawing/2014/main" id="{BCBD26A4-F7DD-354E-A821-34F418BCE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114" y="2245611"/>
            <a:ext cx="1717128" cy="2265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EEA118DA-2190-714B-AE39-39FA38032CBD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8909" r="48785" b="28254"/>
          <a:stretch/>
        </p:blipFill>
        <p:spPr>
          <a:xfrm>
            <a:off x="9590304" y="2364118"/>
            <a:ext cx="2503715" cy="2022822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 rotWithShape="1">
          <a:blip r:embed="rId8"/>
          <a:srcRect t="19703" r="66426" b="35450"/>
          <a:stretch/>
        </p:blipFill>
        <p:spPr>
          <a:xfrm>
            <a:off x="496933" y="3303270"/>
            <a:ext cx="3377837" cy="244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57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Line 6"/>
          <p:cNvSpPr/>
          <p:nvPr/>
        </p:nvSpPr>
        <p:spPr>
          <a:xfrm>
            <a:off x="0" y="6640664"/>
            <a:ext cx="12191760" cy="0"/>
          </a:xfrm>
          <a:prstGeom prst="line">
            <a:avLst/>
          </a:prstGeom>
          <a:ln>
            <a:solidFill>
              <a:srgbClr val="E751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2" name="TextShape 1"/>
          <p:cNvSpPr txBox="1"/>
          <p:nvPr/>
        </p:nvSpPr>
        <p:spPr>
          <a:xfrm>
            <a:off x="2287808" y="234000"/>
            <a:ext cx="9134938" cy="7660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200" spc="-1" dirty="0" smtClean="0">
                <a:solidFill>
                  <a:srgbClr val="FFFFFF"/>
                </a:solidFill>
                <a:latin typeface="Verdana"/>
                <a:ea typeface="DejaVu Sans"/>
                <a:cs typeface="DejaVu Sans"/>
              </a:rPr>
              <a:t> </a:t>
            </a:r>
            <a:r>
              <a:rPr lang="fr-FR" sz="3200" spc="-1" dirty="0" err="1" smtClean="0">
                <a:solidFill>
                  <a:srgbClr val="FFFFFF"/>
                </a:solidFill>
                <a:latin typeface="Verdana"/>
                <a:ea typeface="DejaVu Sans"/>
                <a:cs typeface="DejaVu Sans"/>
              </a:rPr>
              <a:t>Interested</a:t>
            </a:r>
            <a:r>
              <a:rPr lang="fr-FR" sz="3200" spc="-1" dirty="0" smtClean="0">
                <a:solidFill>
                  <a:srgbClr val="FFFFFF"/>
                </a:solidFill>
                <a:latin typeface="Verdana"/>
                <a:ea typeface="DejaVu Sans"/>
                <a:cs typeface="DejaVu Sans"/>
              </a:rPr>
              <a:t> people </a:t>
            </a:r>
            <a:r>
              <a:rPr kumimoji="0" lang="fr-FR" sz="3200" b="0" i="0" u="none" strike="noStrike" kern="1200" cap="none" spc="-1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DejaVu Sans"/>
                <a:cs typeface="DejaVu Sans"/>
              </a:rPr>
              <a:t>(</a:t>
            </a:r>
            <a:r>
              <a:rPr kumimoji="0" lang="fr-FR" sz="3200" b="0" i="0" u="none" strike="noStrike" kern="1200" cap="none" spc="-1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DejaVu Sans"/>
                <a:cs typeface="DejaVu Sans"/>
              </a:rPr>
              <a:t>FR+international</a:t>
            </a:r>
            <a:r>
              <a:rPr lang="fr-FR" sz="3200" spc="-1" dirty="0" smtClean="0">
                <a:solidFill>
                  <a:srgbClr val="FFFFFF"/>
                </a:solidFill>
                <a:latin typeface="Verdana"/>
                <a:ea typeface="DejaVu Sans"/>
                <a:cs typeface="DejaVu Sans"/>
              </a:rPr>
              <a:t>)</a:t>
            </a:r>
            <a:endParaRPr kumimoji="0" lang="fr-FR" sz="32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DejaVu Sans"/>
              <a:cs typeface="DejaVu Sans"/>
            </a:endParaRPr>
          </a:p>
        </p:txBody>
      </p:sp>
      <p:sp>
        <p:nvSpPr>
          <p:cNvPr id="204" name="CustomShape 3"/>
          <p:cNvSpPr/>
          <p:nvPr/>
        </p:nvSpPr>
        <p:spPr>
          <a:xfrm>
            <a:off x="9851760" y="6572457"/>
            <a:ext cx="213336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B28F22-F5BB-48D1-8003-DAEC3117A928}" type="slidenum">
              <a:rPr kumimoji="0" lang="fr-FR" sz="1200" b="0" i="0" u="none" strike="noStrike" kern="1200" cap="none" spc="-1" normalizeH="0" baseline="0" noProof="0">
                <a:ln>
                  <a:noFill/>
                </a:ln>
                <a:solidFill>
                  <a:srgbClr val="E75112"/>
                </a:solidFill>
                <a:effectLst/>
                <a:uLnTx/>
                <a:uFillTx/>
                <a:latin typeface="Verdana"/>
                <a:ea typeface="DejaVu Sans"/>
                <a:cs typeface="DejaVu San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r-FR" sz="12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857" y="296972"/>
            <a:ext cx="1152244" cy="64013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90962" y="43542"/>
            <a:ext cx="944962" cy="1066892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2" name="Rectangle 11"/>
          <p:cNvSpPr/>
          <p:nvPr/>
        </p:nvSpPr>
        <p:spPr>
          <a:xfrm>
            <a:off x="0" y="1179497"/>
            <a:ext cx="1168647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Intereste</a:t>
            </a:r>
            <a:r>
              <a:rPr lang="en-US" dirty="0" smtClean="0">
                <a:solidFill>
                  <a:prstClr val="black"/>
                </a:solidFill>
                <a:latin typeface="Arial"/>
                <a:ea typeface="DejaVu Sans"/>
                <a:cs typeface="DejaVu Sans"/>
              </a:rPr>
              <a:t>d people so far (Note: No formal commitment from any European lab yet at this point!):</a:t>
            </a:r>
            <a:endParaRPr kumimoji="0" lang="fr-FR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France:  </a:t>
            </a:r>
          </a:p>
          <a:p>
            <a:pPr marL="742950" lvl="1" indent="-285750">
              <a:buFont typeface="Wingdings" panose="05000000000000000000" pitchFamily="2" charset="2"/>
              <a:buChar char="v"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IP2I Lyon (S. Gascon):  Experience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lang="en-US" dirty="0">
                <a:solidFill>
                  <a:prstClr val="black"/>
                </a:solidFill>
              </a:rPr>
              <a:t>in R&amp;D, </a:t>
            </a:r>
            <a:r>
              <a:rPr lang="en-US" dirty="0" smtClean="0">
                <a:solidFill>
                  <a:prstClr val="black"/>
                </a:solidFill>
              </a:rPr>
              <a:t>production, </a:t>
            </a:r>
            <a:r>
              <a:rPr lang="en-US" dirty="0">
                <a:solidFill>
                  <a:prstClr val="black"/>
                </a:solidFill>
              </a:rPr>
              <a:t>test and operation of large homogeneous high-resolution </a:t>
            </a:r>
            <a:r>
              <a:rPr lang="en-US" dirty="0" smtClean="0">
                <a:solidFill>
                  <a:prstClr val="black"/>
                </a:solidFill>
              </a:rPr>
              <a:t> calorimeters</a:t>
            </a:r>
            <a:r>
              <a:rPr lang="en-US" dirty="0">
                <a:solidFill>
                  <a:prstClr val="black"/>
                </a:solidFill>
              </a:rPr>
              <a:t>: (L3 BGO, CMS PbWO4</a:t>
            </a:r>
            <a:r>
              <a:rPr lang="en-US" dirty="0" smtClean="0">
                <a:solidFill>
                  <a:prstClr val="black"/>
                </a:solidFill>
              </a:rPr>
              <a:t>….), in particular </a:t>
            </a:r>
            <a:r>
              <a:rPr lang="en-US" dirty="0" smtClean="0">
                <a:solidFill>
                  <a:prstClr val="black"/>
                </a:solidFill>
                <a:latin typeface="Arial"/>
                <a:ea typeface="DejaVu Sans"/>
                <a:cs typeface="DejaVu Sans"/>
              </a:rPr>
              <a:t>d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evelopment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and characterization of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photodetection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devices and readout electronics (including ASICs)</a:t>
            </a:r>
          </a:p>
          <a:p>
            <a:pPr marL="742950" lvl="1" indent="-285750">
              <a:buFont typeface="Wingdings" panose="05000000000000000000" pitchFamily="2" charset="2"/>
              <a:buChar char="v"/>
              <a:defRPr/>
            </a:pPr>
            <a:r>
              <a:rPr lang="en-US" dirty="0" smtClean="0">
                <a:solidFill>
                  <a:prstClr val="black"/>
                </a:solidFill>
                <a:latin typeface="Arial"/>
                <a:ea typeface="DejaVu Sans"/>
                <a:cs typeface="DejaVu Sans"/>
              </a:rPr>
              <a:t>CPPM (C. Morel)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: </a:t>
            </a:r>
            <a:r>
              <a:rPr lang="en-US" dirty="0" err="1" smtClean="0">
                <a:solidFill>
                  <a:prstClr val="black"/>
                </a:solidFill>
              </a:rPr>
              <a:t>imXgam</a:t>
            </a:r>
            <a:r>
              <a:rPr lang="en-US" smtClean="0">
                <a:solidFill>
                  <a:prstClr val="black"/>
                </a:solidFill>
              </a:rPr>
              <a:t> group, member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of Crystal Clear Collaboration, particular interest in timing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en-US" dirty="0" smtClean="0">
                <a:solidFill>
                  <a:prstClr val="black"/>
                </a:solidFill>
                <a:latin typeface="Arial"/>
                <a:ea typeface="DejaVu Sans"/>
                <a:cs typeface="DejaVu Sans"/>
              </a:rPr>
              <a:t>LPC (S. </a:t>
            </a:r>
            <a:r>
              <a:rPr lang="en-US" dirty="0" err="1" smtClean="0">
                <a:solidFill>
                  <a:prstClr val="black"/>
                </a:solidFill>
                <a:latin typeface="Arial"/>
                <a:ea typeface="DejaVu Sans"/>
                <a:cs typeface="DejaVu Sans"/>
              </a:rPr>
              <a:t>Monteil</a:t>
            </a:r>
            <a:r>
              <a:rPr lang="en-US" dirty="0" smtClean="0">
                <a:solidFill>
                  <a:prstClr val="black"/>
                </a:solidFill>
                <a:latin typeface="Arial"/>
                <a:ea typeface="DejaVu Sans"/>
                <a:cs typeface="DejaVu Sans"/>
              </a:rPr>
              <a:t>) : Interest in heavy-flavor physics requiring high resolution</a:t>
            </a:r>
          </a:p>
          <a:p>
            <a:pPr marL="742950" lvl="1" indent="-285750">
              <a:buFont typeface="Wingdings" panose="05000000000000000000" pitchFamily="2" charset="2"/>
              <a:buChar char="v"/>
              <a:defRPr/>
            </a:pPr>
            <a:r>
              <a:rPr lang="fr-FR" dirty="0">
                <a:solidFill>
                  <a:prstClr val="black"/>
                </a:solidFill>
              </a:rPr>
              <a:t>ILM (UMR 5306, </a:t>
            </a:r>
            <a:r>
              <a:rPr lang="fr-FR" dirty="0" smtClean="0">
                <a:solidFill>
                  <a:prstClr val="black"/>
                </a:solidFill>
              </a:rPr>
              <a:t>UCB Lyon 1/ INP-CNRS</a:t>
            </a:r>
            <a:r>
              <a:rPr lang="fr-FR" dirty="0">
                <a:solidFill>
                  <a:prstClr val="black"/>
                </a:solidFill>
              </a:rPr>
              <a:t>), Luminescence group: </a:t>
            </a:r>
            <a:r>
              <a:rPr lang="fr-FR" dirty="0" smtClean="0">
                <a:solidFill>
                  <a:prstClr val="black"/>
                </a:solidFill>
              </a:rPr>
              <a:t>(C</a:t>
            </a:r>
            <a:r>
              <a:rPr lang="fr-FR" dirty="0">
                <a:solidFill>
                  <a:prstClr val="black"/>
                </a:solidFill>
              </a:rPr>
              <a:t>. </a:t>
            </a:r>
            <a:r>
              <a:rPr lang="fr-FR" dirty="0" smtClean="0">
                <a:solidFill>
                  <a:prstClr val="black"/>
                </a:solidFill>
              </a:rPr>
              <a:t>Dujardin, </a:t>
            </a:r>
            <a:r>
              <a:rPr lang="fr-FR" dirty="0">
                <a:solidFill>
                  <a:prstClr val="black"/>
                </a:solidFill>
              </a:rPr>
              <a:t>K. </a:t>
            </a:r>
            <a:endParaRPr lang="fr-FR" dirty="0" smtClean="0">
              <a:solidFill>
                <a:prstClr val="black"/>
              </a:solidFill>
            </a:endParaRPr>
          </a:p>
          <a:p>
            <a:pPr lvl="1">
              <a:defRPr/>
            </a:pPr>
            <a:r>
              <a:rPr lang="fr-FR" dirty="0" err="1" smtClean="0">
                <a:solidFill>
                  <a:prstClr val="black"/>
                </a:solidFill>
              </a:rPr>
              <a:t>Lebbou</a:t>
            </a:r>
            <a:r>
              <a:rPr lang="fr-FR" dirty="0" smtClean="0">
                <a:solidFill>
                  <a:prstClr val="black"/>
                </a:solidFill>
              </a:rPr>
              <a:t>) </a:t>
            </a:r>
            <a:r>
              <a:rPr lang="en-US" dirty="0">
                <a:solidFill>
                  <a:prstClr val="black"/>
                </a:solidFill>
              </a:rPr>
              <a:t>Cutting-edge research in bulk crystal, crystal fiber and nanomaterial </a:t>
            </a:r>
            <a:r>
              <a:rPr lang="en-US" dirty="0" smtClean="0">
                <a:solidFill>
                  <a:prstClr val="black"/>
                </a:solidFill>
              </a:rPr>
              <a:t>scintillator production </a:t>
            </a:r>
            <a:r>
              <a:rPr lang="en-US" dirty="0">
                <a:solidFill>
                  <a:prstClr val="black"/>
                </a:solidFill>
              </a:rPr>
              <a:t>and characterization, large-scale fiber production capabilities with French industrial partners</a:t>
            </a:r>
            <a:r>
              <a:rPr lang="en-US" dirty="0" smtClean="0">
                <a:solidFill>
                  <a:prstClr val="black"/>
                </a:solidFill>
              </a:rPr>
              <a:t>.</a:t>
            </a:r>
            <a:endParaRPr lang="fr-FR" dirty="0">
              <a:solidFill>
                <a:prstClr val="black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fr-FR" dirty="0" smtClean="0">
                <a:solidFill>
                  <a:prstClr val="black"/>
                </a:solidFill>
              </a:rPr>
              <a:t>International:</a:t>
            </a:r>
          </a:p>
          <a:p>
            <a:pPr marL="742950" lvl="1" indent="-285750">
              <a:buFont typeface="Wingdings" panose="05000000000000000000" pitchFamily="2" charset="2"/>
              <a:buChar char="v"/>
              <a:defRPr/>
            </a:pPr>
            <a:r>
              <a:rPr lang="fr-FR" dirty="0" smtClean="0">
                <a:solidFill>
                  <a:prstClr val="black"/>
                </a:solidFill>
              </a:rPr>
              <a:t>CERN: EP-CMX-DA group and Crystal </a:t>
            </a:r>
            <a:r>
              <a:rPr lang="fr-FR" dirty="0" err="1" smtClean="0">
                <a:solidFill>
                  <a:prstClr val="black"/>
                </a:solidFill>
              </a:rPr>
              <a:t>Clear</a:t>
            </a:r>
            <a:r>
              <a:rPr lang="fr-FR" dirty="0" smtClean="0">
                <a:solidFill>
                  <a:prstClr val="black"/>
                </a:solidFill>
              </a:rPr>
              <a:t> </a:t>
            </a:r>
            <a:r>
              <a:rPr lang="fr-FR" dirty="0">
                <a:solidFill>
                  <a:prstClr val="black"/>
                </a:solidFill>
              </a:rPr>
              <a:t>Collaboration (E. </a:t>
            </a:r>
            <a:r>
              <a:rPr lang="fr-FR" dirty="0" smtClean="0">
                <a:solidFill>
                  <a:prstClr val="black"/>
                </a:solidFill>
              </a:rPr>
              <a:t>Auffray-</a:t>
            </a:r>
            <a:r>
              <a:rPr lang="fr-FR" dirty="0" err="1" smtClean="0">
                <a:solidFill>
                  <a:prstClr val="black"/>
                </a:solidFill>
              </a:rPr>
              <a:t>Hillemanns</a:t>
            </a:r>
            <a:r>
              <a:rPr lang="fr-FR" dirty="0" smtClean="0">
                <a:solidFill>
                  <a:prstClr val="black"/>
                </a:solidFill>
              </a:rPr>
              <a:t>)</a:t>
            </a:r>
          </a:p>
          <a:p>
            <a:pPr marL="742950" lvl="1" indent="-285750">
              <a:buFont typeface="Wingdings" panose="05000000000000000000" pitchFamily="2" charset="2"/>
              <a:buChar char="v"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U. Milano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Bicocca (M. </a:t>
            </a:r>
            <a:r>
              <a:rPr kumimoji="0" lang="en-US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Lucchini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)</a:t>
            </a:r>
            <a:endParaRPr kumimoji="0" lang="fr-FR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  <a:p>
            <a:pPr marL="742950" lvl="1" indent="-285750">
              <a:buFont typeface="Wingdings" panose="05000000000000000000" pitchFamily="2" charset="2"/>
              <a:buChar char="v"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US community (colleagues from L3/CMS, C. Tully, S.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Eno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et al): ‘CALVISION’ Consortium DoE proposal (CALorimetry using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cerenkoV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and Inorganic  Scintillation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InnOvatioN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)</a:t>
            </a:r>
          </a:p>
          <a:p>
            <a:pPr marL="742950" lvl="1" indent="-285750">
              <a:buFont typeface="Wingdings" panose="05000000000000000000" pitchFamily="2" charset="2"/>
              <a:buChar char="v"/>
              <a:defRPr/>
            </a:pPr>
            <a:endParaRPr kumimoji="0" lang="fr-FR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243" y="5487561"/>
            <a:ext cx="3296992" cy="1513268"/>
          </a:xfrm>
          <a:prstGeom prst="rect">
            <a:avLst/>
          </a:prstGeom>
        </p:spPr>
      </p:pic>
      <p:sp>
        <p:nvSpPr>
          <p:cNvPr id="13" name="Google Shape;450;p4"/>
          <p:cNvSpPr/>
          <p:nvPr/>
        </p:nvSpPr>
        <p:spPr>
          <a:xfrm>
            <a:off x="3717758" y="6640664"/>
            <a:ext cx="4590682" cy="310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fr-FR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E75112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S. GASCON-SHOTKIN FCC-Contacts 11/6/2021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20" y="6255846"/>
            <a:ext cx="1313645" cy="547352"/>
          </a:xfrm>
          <a:prstGeom prst="rect">
            <a:avLst/>
          </a:prstGeom>
        </p:spPr>
      </p:pic>
      <p:pic>
        <p:nvPicPr>
          <p:cNvPr id="30" name="Image 2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78283" y="3811564"/>
            <a:ext cx="2373576" cy="2030998"/>
          </a:xfrm>
          <a:prstGeom prst="rect">
            <a:avLst/>
          </a:prstGeom>
        </p:spPr>
      </p:pic>
      <p:pic>
        <p:nvPicPr>
          <p:cNvPr id="31" name="Image 3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456438" y="4103063"/>
            <a:ext cx="579550" cy="34834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0185105" y="5824630"/>
            <a:ext cx="181171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>
                <a:solidFill>
                  <a:prstClr val="black"/>
                </a:solidFill>
              </a:rPr>
              <a:t>CERN EP-RD WG3 </a:t>
            </a:r>
            <a:endParaRPr lang="fr-FR" sz="1400" dirty="0"/>
          </a:p>
        </p:txBody>
      </p:sp>
      <p:pic>
        <p:nvPicPr>
          <p:cNvPr id="32" name="Picture 21">
            <a:extLst>
              <a:ext uri="{FF2B5EF4-FFF2-40B4-BE49-F238E27FC236}">
                <a16:creationId xmlns:a16="http://schemas.microsoft.com/office/drawing/2014/main" id="{FB2D64EC-429B-6A4B-B9CF-C34F51DE98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8124" y="4083081"/>
            <a:ext cx="489204" cy="482346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4265452" y="5834435"/>
            <a:ext cx="59196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  <a:sym typeface="Wingdings" panose="05000000000000000000" pitchFamily="2" charset="2"/>
              </a:rPr>
              <a:t>Some work started in the contexts of IDEA, Crystal Clear, EP-RD, </a:t>
            </a:r>
            <a:r>
              <a:rPr lang="en-US" dirty="0" err="1" smtClean="0">
                <a:solidFill>
                  <a:srgbClr val="7030A0"/>
                </a:solidFill>
                <a:sym typeface="Wingdings" panose="05000000000000000000" pitchFamily="2" charset="2"/>
              </a:rPr>
              <a:t>AIDAInnova</a:t>
            </a:r>
            <a:r>
              <a:rPr lang="en-US" dirty="0" smtClean="0">
                <a:solidFill>
                  <a:srgbClr val="7030A0"/>
                </a:solidFill>
                <a:sym typeface="Wingdings" panose="05000000000000000000" pitchFamily="2" charset="2"/>
              </a:rPr>
              <a:t> (Task 8.3.1)</a:t>
            </a:r>
            <a:endParaRPr lang="fr-FR" dirty="0">
              <a:solidFill>
                <a:srgbClr val="7030A0"/>
              </a:solidFill>
            </a:endParaRPr>
          </a:p>
        </p:txBody>
      </p:sp>
      <p:pic>
        <p:nvPicPr>
          <p:cNvPr id="33" name="Image 3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79112" y="5137614"/>
            <a:ext cx="829399" cy="662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3897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Line 6"/>
          <p:cNvSpPr/>
          <p:nvPr/>
        </p:nvSpPr>
        <p:spPr>
          <a:xfrm>
            <a:off x="0" y="6640664"/>
            <a:ext cx="12191760" cy="0"/>
          </a:xfrm>
          <a:prstGeom prst="line">
            <a:avLst/>
          </a:prstGeom>
          <a:ln>
            <a:solidFill>
              <a:srgbClr val="E751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2" name="TextShape 1"/>
          <p:cNvSpPr txBox="1"/>
          <p:nvPr/>
        </p:nvSpPr>
        <p:spPr>
          <a:xfrm>
            <a:off x="2287808" y="234000"/>
            <a:ext cx="9134938" cy="7660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spc="-1" dirty="0">
                <a:solidFill>
                  <a:srgbClr val="FFFFFF"/>
                </a:solidFill>
                <a:latin typeface="Verdana"/>
                <a:ea typeface="DejaVu Sans"/>
                <a:cs typeface="DejaVu Sans"/>
              </a:rPr>
              <a:t> </a:t>
            </a:r>
            <a:r>
              <a:rPr lang="en-US" sz="3200" spc="-1" dirty="0" smtClean="0">
                <a:solidFill>
                  <a:srgbClr val="FFFFFF"/>
                </a:solidFill>
                <a:latin typeface="Verdana"/>
                <a:ea typeface="DejaVu Sans"/>
                <a:cs typeface="DejaVu Sans"/>
              </a:rPr>
              <a:t>Next steps…. (1)</a:t>
            </a:r>
            <a:endParaRPr kumimoji="0" lang="en-US" sz="32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DejaVu Sans"/>
              <a:cs typeface="DejaVu Sans"/>
            </a:endParaRPr>
          </a:p>
        </p:txBody>
      </p:sp>
      <p:sp>
        <p:nvSpPr>
          <p:cNvPr id="204" name="CustomShape 3"/>
          <p:cNvSpPr/>
          <p:nvPr/>
        </p:nvSpPr>
        <p:spPr>
          <a:xfrm>
            <a:off x="9851760" y="6572457"/>
            <a:ext cx="213336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B28F22-F5BB-48D1-8003-DAEC3117A928}" type="slidenum">
              <a:rPr kumimoji="0" lang="fr-FR" sz="1200" b="0" i="0" u="none" strike="noStrike" kern="1200" cap="none" spc="-1" normalizeH="0" baseline="0" noProof="0">
                <a:ln>
                  <a:noFill/>
                </a:ln>
                <a:solidFill>
                  <a:srgbClr val="E75112"/>
                </a:solidFill>
                <a:effectLst/>
                <a:uLnTx/>
                <a:uFillTx/>
                <a:latin typeface="Verdana"/>
                <a:ea typeface="DejaVu Sans"/>
                <a:cs typeface="DejaVu San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fr-FR" sz="12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857" y="296972"/>
            <a:ext cx="1152244" cy="64013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90962" y="43542"/>
            <a:ext cx="944962" cy="1066892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2" name="Rectangle 11"/>
          <p:cNvSpPr/>
          <p:nvPr/>
        </p:nvSpPr>
        <p:spPr>
          <a:xfrm>
            <a:off x="0" y="1179497"/>
            <a:ext cx="12470296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fr-FR" sz="1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Goal </a:t>
            </a:r>
            <a:r>
              <a:rPr kumimoji="0" lang="fr-FR" sz="17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is</a:t>
            </a:r>
            <a:r>
              <a:rPr kumimoji="0" lang="fr-FR" sz="1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to </a:t>
            </a:r>
            <a:r>
              <a:rPr kumimoji="0" lang="fr-FR" sz="17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form</a:t>
            </a:r>
            <a:r>
              <a:rPr kumimoji="0" lang="fr-FR" sz="1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an R&amp;D</a:t>
            </a:r>
            <a:r>
              <a:rPr kumimoji="0" lang="fr-FR" sz="17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consortium of </a:t>
            </a:r>
            <a:r>
              <a:rPr kumimoji="0" lang="fr-FR" sz="17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intereste</a:t>
            </a:r>
            <a:r>
              <a:rPr lang="fr-FR" sz="1700" dirty="0" smtClean="0">
                <a:solidFill>
                  <a:prstClr val="black"/>
                </a:solidFill>
                <a:latin typeface="Arial"/>
                <a:ea typeface="DejaVu Sans"/>
                <a:cs typeface="DejaVu Sans"/>
              </a:rPr>
              <a:t>d groups/</a:t>
            </a:r>
            <a:r>
              <a:rPr lang="fr-FR" sz="1700" dirty="0" err="1" smtClean="0">
                <a:solidFill>
                  <a:prstClr val="black"/>
                </a:solidFill>
                <a:latin typeface="Arial"/>
                <a:ea typeface="DejaVu Sans"/>
                <a:cs typeface="DejaVu Sans"/>
              </a:rPr>
              <a:t>individuals</a:t>
            </a:r>
            <a:r>
              <a:rPr lang="fr-FR" sz="1700" dirty="0" smtClean="0">
                <a:solidFill>
                  <a:prstClr val="black"/>
                </a:solidFill>
                <a:latin typeface="Arial"/>
                <a:ea typeface="DejaVu Sans"/>
                <a:cs typeface="DejaVu Sans"/>
              </a:rPr>
              <a:t>, </a:t>
            </a:r>
            <a:r>
              <a:rPr lang="fr-FR" sz="1700" dirty="0" err="1" smtClean="0">
                <a:solidFill>
                  <a:prstClr val="black"/>
                </a:solidFill>
                <a:latin typeface="Arial"/>
                <a:ea typeface="DejaVu Sans"/>
                <a:cs typeface="DejaVu Sans"/>
              </a:rPr>
              <a:t>eventually</a:t>
            </a:r>
            <a:r>
              <a:rPr lang="fr-FR" sz="1700" dirty="0" smtClean="0">
                <a:solidFill>
                  <a:prstClr val="black"/>
                </a:solidFill>
                <a:latin typeface="Arial"/>
                <a:ea typeface="DejaVu Sans"/>
                <a:cs typeface="DejaVu Sans"/>
              </a:rPr>
              <a:t> </a:t>
            </a:r>
            <a:r>
              <a:rPr lang="fr-FR" sz="1700" dirty="0" err="1" smtClean="0">
                <a:solidFill>
                  <a:prstClr val="black"/>
                </a:solidFill>
                <a:latin typeface="Arial"/>
                <a:ea typeface="DejaVu Sans"/>
                <a:cs typeface="DejaVu Sans"/>
              </a:rPr>
              <a:t>request</a:t>
            </a:r>
            <a:r>
              <a:rPr lang="fr-FR" sz="1700" dirty="0" smtClean="0">
                <a:solidFill>
                  <a:prstClr val="black"/>
                </a:solidFill>
                <a:latin typeface="Arial"/>
                <a:ea typeface="DejaVu Sans"/>
                <a:cs typeface="DejaVu Sans"/>
              </a:rPr>
              <a:t> support </a:t>
            </a:r>
            <a:r>
              <a:rPr lang="fr-FR" sz="1700" dirty="0" err="1" smtClean="0">
                <a:solidFill>
                  <a:prstClr val="black"/>
                </a:solidFill>
                <a:latin typeface="Arial"/>
                <a:ea typeface="DejaVu Sans"/>
                <a:cs typeface="DejaVu Sans"/>
              </a:rPr>
              <a:t>from</a:t>
            </a:r>
            <a:r>
              <a:rPr lang="fr-FR" sz="1700" dirty="0" smtClean="0">
                <a:solidFill>
                  <a:prstClr val="black"/>
                </a:solidFill>
                <a:latin typeface="Arial"/>
                <a:ea typeface="DejaVu Sans"/>
                <a:cs typeface="DejaVu Sans"/>
              </a:rPr>
              <a:t> IN2P3 and </a:t>
            </a:r>
            <a:r>
              <a:rPr lang="fr-FR" sz="1700" dirty="0" err="1" smtClean="0">
                <a:solidFill>
                  <a:prstClr val="black"/>
                </a:solidFill>
                <a:latin typeface="Arial"/>
                <a:ea typeface="DejaVu Sans"/>
                <a:cs typeface="DejaVu Sans"/>
              </a:rPr>
              <a:t>envision</a:t>
            </a:r>
            <a:r>
              <a:rPr lang="fr-FR" sz="1700" dirty="0" smtClean="0">
                <a:solidFill>
                  <a:prstClr val="black"/>
                </a:solidFill>
                <a:latin typeface="Arial"/>
                <a:ea typeface="DejaVu Sans"/>
                <a:cs typeface="DejaVu Sans"/>
              </a:rPr>
              <a:t> </a:t>
            </a:r>
            <a:r>
              <a:rPr lang="fr-FR" sz="1700" dirty="0" err="1" smtClean="0">
                <a:solidFill>
                  <a:prstClr val="black"/>
                </a:solidFill>
                <a:latin typeface="Arial"/>
                <a:ea typeface="DejaVu Sans"/>
                <a:cs typeface="DejaVu Sans"/>
              </a:rPr>
              <a:t>requests</a:t>
            </a:r>
            <a:r>
              <a:rPr lang="fr-FR" sz="1700" dirty="0" smtClean="0">
                <a:solidFill>
                  <a:prstClr val="black"/>
                </a:solidFill>
                <a:latin typeface="Arial"/>
                <a:ea typeface="DejaVu Sans"/>
                <a:cs typeface="DejaVu Sans"/>
              </a:rPr>
              <a:t> for EU and </a:t>
            </a:r>
            <a:r>
              <a:rPr lang="fr-FR" sz="1700" dirty="0" err="1" smtClean="0">
                <a:solidFill>
                  <a:prstClr val="black"/>
                </a:solidFill>
                <a:latin typeface="Arial"/>
                <a:ea typeface="DejaVu Sans"/>
                <a:cs typeface="DejaVu Sans"/>
              </a:rPr>
              <a:t>other</a:t>
            </a:r>
            <a:r>
              <a:rPr lang="fr-FR" sz="1700" dirty="0" smtClean="0">
                <a:solidFill>
                  <a:prstClr val="black"/>
                </a:solidFill>
                <a:latin typeface="Arial"/>
                <a:ea typeface="DejaVu Sans"/>
                <a:cs typeface="DejaVu Sans"/>
              </a:rPr>
              <a:t> </a:t>
            </a:r>
            <a:r>
              <a:rPr lang="fr-FR" sz="1700" dirty="0" err="1" smtClean="0">
                <a:solidFill>
                  <a:prstClr val="black"/>
                </a:solidFill>
                <a:latin typeface="Arial"/>
                <a:ea typeface="DejaVu Sans"/>
                <a:cs typeface="DejaVu Sans"/>
              </a:rPr>
              <a:t>funding</a:t>
            </a:r>
            <a:r>
              <a:rPr lang="fr-FR" sz="1700" dirty="0" smtClean="0">
                <a:solidFill>
                  <a:prstClr val="black"/>
                </a:solidFill>
                <a:latin typeface="Arial"/>
                <a:ea typeface="DejaVu Sans"/>
                <a:cs typeface="DejaVu Sans"/>
              </a:rPr>
              <a:t>. </a:t>
            </a:r>
          </a:p>
          <a:p>
            <a:pPr marL="285750" lvl="0" indent="-285750">
              <a:buFont typeface="Wingdings" panose="05000000000000000000" pitchFamily="2" charset="2"/>
              <a:buChar char="v"/>
              <a:defRPr/>
            </a:pPr>
            <a:r>
              <a:rPr kumimoji="0" lang="fr-FR" sz="1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Areas</a:t>
            </a:r>
            <a:r>
              <a:rPr kumimoji="0" lang="fr-FR" sz="17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of </a:t>
            </a:r>
            <a:r>
              <a:rPr kumimoji="0" lang="fr-FR" sz="17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work</a:t>
            </a:r>
            <a:r>
              <a:rPr lang="fr-FR" sz="1700" dirty="0">
                <a:solidFill>
                  <a:prstClr val="black"/>
                </a:solidFill>
              </a:rPr>
              <a:t> (</a:t>
            </a:r>
            <a:r>
              <a:rPr lang="fr-FR" sz="1700" dirty="0" err="1">
                <a:solidFill>
                  <a:prstClr val="black"/>
                </a:solidFill>
              </a:rPr>
              <a:t>subject</a:t>
            </a:r>
            <a:r>
              <a:rPr lang="fr-FR" sz="1700" dirty="0">
                <a:solidFill>
                  <a:prstClr val="black"/>
                </a:solidFill>
              </a:rPr>
              <a:t> to machine </a:t>
            </a:r>
            <a:r>
              <a:rPr lang="fr-FR" sz="1700" dirty="0" err="1" smtClean="0">
                <a:solidFill>
                  <a:prstClr val="black"/>
                </a:solidFill>
              </a:rPr>
              <a:t>constraints</a:t>
            </a:r>
            <a:r>
              <a:rPr lang="fr-FR" sz="1700" dirty="0" smtClean="0">
                <a:solidFill>
                  <a:prstClr val="black"/>
                </a:solidFill>
              </a:rPr>
              <a:t> and </a:t>
            </a:r>
            <a:r>
              <a:rPr lang="fr-FR" sz="1700" dirty="0" err="1" smtClean="0">
                <a:solidFill>
                  <a:prstClr val="black"/>
                </a:solidFill>
              </a:rPr>
              <a:t>physics</a:t>
            </a:r>
            <a:r>
              <a:rPr lang="fr-FR" sz="1700" dirty="0" smtClean="0">
                <a:solidFill>
                  <a:prstClr val="black"/>
                </a:solidFill>
              </a:rPr>
              <a:t> goals): </a:t>
            </a:r>
            <a:endParaRPr kumimoji="0" lang="fr-FR" sz="1700" b="0" i="0" u="none" strike="noStrike" kern="120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  <a:p>
            <a:pPr marL="742950" lvl="1" indent="-285750">
              <a:buFont typeface="Wingdings" panose="05000000000000000000" pitchFamily="2" charset="2"/>
              <a:buChar char="v"/>
              <a:defRPr/>
            </a:pPr>
            <a:r>
              <a:rPr lang="en-US" sz="1700" dirty="0" smtClean="0">
                <a:solidFill>
                  <a:prstClr val="black"/>
                </a:solidFill>
                <a:latin typeface="Arial"/>
                <a:ea typeface="DejaVu Sans"/>
                <a:cs typeface="DejaVu Sans"/>
              </a:rPr>
              <a:t>Crystal and crystal fiber evaluation including ray-tracing simulations, production processes and capacity</a:t>
            </a:r>
          </a:p>
          <a:p>
            <a:pPr marL="742950" lvl="1" indent="-285750">
              <a:buFont typeface="Wingdings" panose="05000000000000000000" pitchFamily="2" charset="2"/>
              <a:buChar char="v"/>
              <a:defRPr/>
            </a:pPr>
            <a:r>
              <a:rPr kumimoji="0" lang="en-US" sz="17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Photodetection</a:t>
            </a:r>
            <a:r>
              <a:rPr kumimoji="0" lang="en-US" sz="17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evaluation</a:t>
            </a: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and photodetector</a:t>
            </a:r>
            <a:r>
              <a:rPr kumimoji="0" lang="en-US" sz="17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optimization:  </a:t>
            </a:r>
            <a:r>
              <a:rPr kumimoji="0" lang="en-US" sz="17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SiPMs</a:t>
            </a:r>
            <a:r>
              <a:rPr lang="en-US" sz="1700" dirty="0" smtClean="0">
                <a:solidFill>
                  <a:prstClr val="black"/>
                </a:solidFill>
                <a:latin typeface="Arial"/>
                <a:ea typeface="DejaVu Sans"/>
                <a:cs typeface="DejaVu Sans"/>
              </a:rPr>
              <a:t>/</a:t>
            </a:r>
            <a:r>
              <a:rPr lang="en-US" sz="1700" dirty="0" err="1" smtClean="0">
                <a:solidFill>
                  <a:prstClr val="black"/>
                </a:solidFill>
                <a:latin typeface="Arial"/>
                <a:ea typeface="DejaVu Sans"/>
                <a:cs typeface="DejaVu Sans"/>
              </a:rPr>
              <a:t>dSiPMs</a:t>
            </a:r>
            <a:r>
              <a:rPr lang="en-US" sz="1700" dirty="0" smtClean="0">
                <a:solidFill>
                  <a:prstClr val="black"/>
                </a:solidFill>
                <a:latin typeface="Arial"/>
                <a:ea typeface="DejaVu Sans"/>
                <a:cs typeface="DejaVu Sans"/>
              </a:rPr>
              <a:t>, PMT…</a:t>
            </a:r>
            <a:endParaRPr kumimoji="0" lang="en-US" sz="1700" b="0" i="0" u="none" strike="noStrike" kern="120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  <a:p>
            <a:pPr lvl="1">
              <a:defRPr/>
            </a:pPr>
            <a:endParaRPr lang="en-US" sz="1700" dirty="0">
              <a:solidFill>
                <a:prstClr val="black"/>
              </a:solidFill>
              <a:latin typeface="Arial"/>
              <a:ea typeface="DejaVu Sans"/>
              <a:cs typeface="DejaVu Sans"/>
            </a:endParaRPr>
          </a:p>
          <a:p>
            <a:pPr lvl="1">
              <a:defRPr/>
            </a:pPr>
            <a:endParaRPr kumimoji="0" lang="en-US" sz="17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  <a:p>
            <a:pPr lvl="1">
              <a:defRPr/>
            </a:pPr>
            <a:endParaRPr lang="en-US" sz="1700" dirty="0">
              <a:solidFill>
                <a:prstClr val="black"/>
              </a:solidFill>
              <a:latin typeface="Arial"/>
              <a:ea typeface="DejaVu Sans"/>
              <a:cs typeface="DejaVu Sans"/>
            </a:endParaRPr>
          </a:p>
          <a:p>
            <a:pPr lvl="1">
              <a:defRPr/>
            </a:pPr>
            <a:endParaRPr kumimoji="0" lang="en-US" sz="17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  <a:p>
            <a:pPr lvl="1">
              <a:defRPr/>
            </a:pPr>
            <a:endParaRPr kumimoji="0" lang="en-US" sz="17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  <a:p>
            <a:pPr lvl="1">
              <a:defRPr/>
            </a:pPr>
            <a:endParaRPr lang="en-US" sz="1700" dirty="0">
              <a:solidFill>
                <a:prstClr val="black"/>
              </a:solidFill>
              <a:latin typeface="Arial"/>
              <a:ea typeface="DejaVu Sans"/>
              <a:cs typeface="DejaVu Sans"/>
            </a:endParaRPr>
          </a:p>
          <a:p>
            <a:pPr lvl="1">
              <a:defRPr/>
            </a:pPr>
            <a:endParaRPr kumimoji="0" lang="en-US" sz="17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  <a:p>
            <a:pPr lvl="1">
              <a:defRPr/>
            </a:pPr>
            <a:endParaRPr kumimoji="0" lang="en-US" sz="17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  <a:p>
            <a:pPr lvl="1">
              <a:defRPr/>
            </a:pPr>
            <a:endParaRPr kumimoji="0" lang="en-US" sz="17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  <a:p>
            <a:pPr marL="742950" lvl="1" indent="-285750">
              <a:buFont typeface="Wingdings" panose="05000000000000000000" pitchFamily="2" charset="2"/>
              <a:buChar char="v"/>
              <a:defRPr/>
            </a:pPr>
            <a:r>
              <a:rPr lang="en-US" sz="1700" dirty="0">
                <a:solidFill>
                  <a:prstClr val="black"/>
                </a:solidFill>
                <a:latin typeface="Arial"/>
                <a:ea typeface="DejaVu Sans"/>
                <a:cs typeface="DejaVu Sans"/>
              </a:rPr>
              <a:t>R</a:t>
            </a:r>
            <a:r>
              <a:rPr kumimoji="0" lang="en-US" sz="17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eadout</a:t>
            </a: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electronics (including ASICs)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en-US" sz="1700" dirty="0" smtClean="0">
                <a:solidFill>
                  <a:prstClr val="black"/>
                </a:solidFill>
                <a:latin typeface="Arial"/>
                <a:ea typeface="DejaVu Sans"/>
                <a:cs typeface="DejaVu Sans"/>
              </a:rPr>
              <a:t>M</a:t>
            </a:r>
            <a:r>
              <a:rPr kumimoji="0" lang="en-US" sz="17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echanics</a:t>
            </a: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:</a:t>
            </a:r>
            <a:r>
              <a:rPr kumimoji="0" lang="en-US" sz="17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requirements and processes</a:t>
            </a: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(3d printing?)</a:t>
            </a:r>
          </a:p>
        </p:txBody>
      </p:sp>
      <p:sp>
        <p:nvSpPr>
          <p:cNvPr id="13" name="Google Shape;450;p4"/>
          <p:cNvSpPr/>
          <p:nvPr/>
        </p:nvSpPr>
        <p:spPr>
          <a:xfrm>
            <a:off x="3717758" y="6640664"/>
            <a:ext cx="4590682" cy="310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fr-FR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E75112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S. GASCON-SHOTKIN FCC-Contacts 11/6/2021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99597" y="2608756"/>
            <a:ext cx="4868214" cy="2694905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6"/>
          <a:srcRect t="68410"/>
          <a:stretch/>
        </p:blipFill>
        <p:spPr>
          <a:xfrm>
            <a:off x="509125" y="2797262"/>
            <a:ext cx="2884868" cy="1327123"/>
          </a:xfrm>
          <a:prstGeom prst="rect">
            <a:avLst/>
          </a:prstGeom>
        </p:spPr>
      </p:pic>
      <p:sp>
        <p:nvSpPr>
          <p:cNvPr id="15" name="Google Shape;155;p5"/>
          <p:cNvSpPr/>
          <p:nvPr/>
        </p:nvSpPr>
        <p:spPr>
          <a:xfrm>
            <a:off x="8308440" y="5353412"/>
            <a:ext cx="2276441" cy="411535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400" kern="0" dirty="0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G. </a:t>
            </a:r>
            <a:r>
              <a:rPr lang="en-US" sz="1400" kern="0" dirty="0" err="1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Gaudio</a:t>
            </a:r>
            <a:r>
              <a:rPr lang="en-US" sz="1400" kern="0" dirty="0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,  ECFA Roadmap Symposium TF6 , May 2021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pic>
        <p:nvPicPr>
          <p:cNvPr id="23" name="Picture 10">
            <a:extLst>
              <a:ext uri="{FF2B5EF4-FFF2-40B4-BE49-F238E27FC236}">
                <a16:creationId xmlns:a16="http://schemas.microsoft.com/office/drawing/2014/main" id="{39A8CC67-A02D-FD41-B06B-BA7570F584B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87" t="43704" r="3566" b="541"/>
          <a:stretch/>
        </p:blipFill>
        <p:spPr>
          <a:xfrm rot="5400000">
            <a:off x="5241336" y="4302747"/>
            <a:ext cx="2990060" cy="1377914"/>
          </a:xfrm>
          <a:prstGeom prst="rect">
            <a:avLst/>
          </a:prstGeom>
        </p:spPr>
      </p:pic>
      <p:sp>
        <p:nvSpPr>
          <p:cNvPr id="25" name="TextBox 12">
            <a:extLst>
              <a:ext uri="{FF2B5EF4-FFF2-40B4-BE49-F238E27FC236}">
                <a16:creationId xmlns:a16="http://schemas.microsoft.com/office/drawing/2014/main" id="{EAB0C5EA-2650-104C-A8CA-CCCA0CD26199}"/>
              </a:ext>
            </a:extLst>
          </p:cNvPr>
          <p:cNvSpPr txBox="1"/>
          <p:nvPr/>
        </p:nvSpPr>
        <p:spPr>
          <a:xfrm>
            <a:off x="4113766" y="6238443"/>
            <a:ext cx="14750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15x15x100 mm</a:t>
            </a:r>
            <a:r>
              <a:rPr lang="en-US" sz="1400" baseline="30000" dirty="0"/>
              <a:t>3</a:t>
            </a:r>
          </a:p>
        </p:txBody>
      </p:sp>
      <p:sp>
        <p:nvSpPr>
          <p:cNvPr id="22" name="TextBox 9">
            <a:extLst>
              <a:ext uri="{FF2B5EF4-FFF2-40B4-BE49-F238E27FC236}">
                <a16:creationId xmlns:a16="http://schemas.microsoft.com/office/drawing/2014/main" id="{F7706953-D890-DF4E-BABF-ADED66D86B38}"/>
              </a:ext>
            </a:extLst>
          </p:cNvPr>
          <p:cNvSpPr txBox="1"/>
          <p:nvPr/>
        </p:nvSpPr>
        <p:spPr>
          <a:xfrm>
            <a:off x="3689110" y="5774700"/>
            <a:ext cx="22723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3D printed </a:t>
            </a:r>
            <a:r>
              <a:rPr lang="en-US" sz="1400" dirty="0" smtClean="0"/>
              <a:t>W-absorber, </a:t>
            </a:r>
            <a:r>
              <a:rPr lang="en-US" sz="1400" dirty="0" err="1" smtClean="0"/>
              <a:t>LHCb</a:t>
            </a:r>
            <a:r>
              <a:rPr lang="en-US" sz="1400" dirty="0" smtClean="0"/>
              <a:t> </a:t>
            </a:r>
            <a:r>
              <a:rPr lang="en-US" sz="1400" dirty="0" err="1" smtClean="0"/>
              <a:t>Spacal</a:t>
            </a:r>
            <a:r>
              <a:rPr lang="en-US" sz="1400" dirty="0" smtClean="0"/>
              <a:t>-W option</a:t>
            </a:r>
            <a:endParaRPr lang="en-US" sz="1400" dirty="0"/>
          </a:p>
        </p:txBody>
      </p:sp>
      <p:sp>
        <p:nvSpPr>
          <p:cNvPr id="28" name="Google Shape;155;p5"/>
          <p:cNvSpPr/>
          <p:nvPr/>
        </p:nvSpPr>
        <p:spPr>
          <a:xfrm>
            <a:off x="668613" y="4145422"/>
            <a:ext cx="2557470" cy="386359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400" kern="0" dirty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E</a:t>
            </a:r>
            <a:r>
              <a:rPr lang="en-US" sz="1400" kern="0" dirty="0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. </a:t>
            </a:r>
            <a:r>
              <a:rPr lang="en-US" sz="1400" kern="0" dirty="0" err="1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Auffray</a:t>
            </a:r>
            <a:r>
              <a:rPr lang="en-US" sz="1400" kern="0" dirty="0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,  CERN-EP-RD-WG3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7263024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Line 6"/>
          <p:cNvSpPr/>
          <p:nvPr/>
        </p:nvSpPr>
        <p:spPr>
          <a:xfrm>
            <a:off x="0" y="6640664"/>
            <a:ext cx="12191760" cy="0"/>
          </a:xfrm>
          <a:prstGeom prst="line">
            <a:avLst/>
          </a:prstGeom>
          <a:ln>
            <a:solidFill>
              <a:srgbClr val="E751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2" name="TextShape 1"/>
          <p:cNvSpPr txBox="1"/>
          <p:nvPr/>
        </p:nvSpPr>
        <p:spPr>
          <a:xfrm>
            <a:off x="2287808" y="234000"/>
            <a:ext cx="9134938" cy="7660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spc="-1" dirty="0">
                <a:solidFill>
                  <a:srgbClr val="FFFFFF"/>
                </a:solidFill>
                <a:latin typeface="Verdana"/>
                <a:ea typeface="DejaVu Sans"/>
                <a:cs typeface="DejaVu Sans"/>
              </a:rPr>
              <a:t> </a:t>
            </a:r>
            <a:r>
              <a:rPr lang="en-US" sz="3200" spc="-1" dirty="0" smtClean="0">
                <a:solidFill>
                  <a:srgbClr val="FFFFFF"/>
                </a:solidFill>
                <a:latin typeface="Verdana"/>
                <a:ea typeface="DejaVu Sans"/>
                <a:cs typeface="DejaVu Sans"/>
              </a:rPr>
              <a:t>Next steps…. (2)</a:t>
            </a:r>
            <a:endParaRPr kumimoji="0" lang="en-US" sz="32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DejaVu Sans"/>
              <a:cs typeface="DejaVu Sans"/>
            </a:endParaRPr>
          </a:p>
        </p:txBody>
      </p:sp>
      <p:sp>
        <p:nvSpPr>
          <p:cNvPr id="204" name="CustomShape 3"/>
          <p:cNvSpPr/>
          <p:nvPr/>
        </p:nvSpPr>
        <p:spPr>
          <a:xfrm>
            <a:off x="9851760" y="6572457"/>
            <a:ext cx="213336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B28F22-F5BB-48D1-8003-DAEC3117A928}" type="slidenum">
              <a:rPr kumimoji="0" lang="fr-FR" sz="1200" b="0" i="0" u="none" strike="noStrike" kern="1200" cap="none" spc="-1" normalizeH="0" baseline="0" noProof="0">
                <a:ln>
                  <a:noFill/>
                </a:ln>
                <a:solidFill>
                  <a:srgbClr val="E75112"/>
                </a:solidFill>
                <a:effectLst/>
                <a:uLnTx/>
                <a:uFillTx/>
                <a:latin typeface="Verdana"/>
                <a:ea typeface="DejaVu Sans"/>
                <a:cs typeface="DejaVu San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fr-FR" sz="12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857" y="296972"/>
            <a:ext cx="1152244" cy="64013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90962" y="43542"/>
            <a:ext cx="944962" cy="1066892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2" name="Rectangle 11"/>
          <p:cNvSpPr/>
          <p:nvPr/>
        </p:nvSpPr>
        <p:spPr>
          <a:xfrm>
            <a:off x="0" y="1179497"/>
            <a:ext cx="1247029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fr-FR" sz="1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Goal </a:t>
            </a:r>
            <a:r>
              <a:rPr kumimoji="0" lang="fr-FR" sz="17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is</a:t>
            </a:r>
            <a:r>
              <a:rPr kumimoji="0" lang="fr-FR" sz="1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to </a:t>
            </a:r>
            <a:r>
              <a:rPr kumimoji="0" lang="fr-FR" sz="17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form</a:t>
            </a:r>
            <a:r>
              <a:rPr kumimoji="0" lang="fr-FR" sz="1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an R&amp;D</a:t>
            </a:r>
            <a:r>
              <a:rPr kumimoji="0" lang="fr-FR" sz="17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consortium of </a:t>
            </a:r>
            <a:r>
              <a:rPr kumimoji="0" lang="fr-FR" sz="17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intereste</a:t>
            </a:r>
            <a:r>
              <a:rPr lang="fr-FR" sz="1700" dirty="0" smtClean="0">
                <a:solidFill>
                  <a:prstClr val="black"/>
                </a:solidFill>
                <a:latin typeface="Arial"/>
                <a:ea typeface="DejaVu Sans"/>
                <a:cs typeface="DejaVu Sans"/>
              </a:rPr>
              <a:t>d groups/</a:t>
            </a:r>
            <a:r>
              <a:rPr lang="fr-FR" sz="1700" dirty="0" err="1" smtClean="0">
                <a:solidFill>
                  <a:prstClr val="black"/>
                </a:solidFill>
                <a:latin typeface="Arial"/>
                <a:ea typeface="DejaVu Sans"/>
                <a:cs typeface="DejaVu Sans"/>
              </a:rPr>
              <a:t>individuals</a:t>
            </a:r>
            <a:r>
              <a:rPr lang="fr-FR" sz="1700" dirty="0" smtClean="0">
                <a:solidFill>
                  <a:prstClr val="black"/>
                </a:solidFill>
                <a:latin typeface="Arial"/>
                <a:ea typeface="DejaVu Sans"/>
                <a:cs typeface="DejaVu Sans"/>
              </a:rPr>
              <a:t>, </a:t>
            </a:r>
            <a:r>
              <a:rPr lang="fr-FR" sz="1700" dirty="0" err="1" smtClean="0">
                <a:solidFill>
                  <a:prstClr val="black"/>
                </a:solidFill>
                <a:latin typeface="Arial"/>
                <a:ea typeface="DejaVu Sans"/>
                <a:cs typeface="DejaVu Sans"/>
              </a:rPr>
              <a:t>eventually</a:t>
            </a:r>
            <a:r>
              <a:rPr lang="fr-FR" sz="1700" dirty="0" smtClean="0">
                <a:solidFill>
                  <a:prstClr val="black"/>
                </a:solidFill>
                <a:latin typeface="Arial"/>
                <a:ea typeface="DejaVu Sans"/>
                <a:cs typeface="DejaVu Sans"/>
              </a:rPr>
              <a:t> </a:t>
            </a:r>
            <a:r>
              <a:rPr lang="fr-FR" sz="1700" dirty="0" err="1" smtClean="0">
                <a:solidFill>
                  <a:prstClr val="black"/>
                </a:solidFill>
                <a:latin typeface="Arial"/>
                <a:ea typeface="DejaVu Sans"/>
                <a:cs typeface="DejaVu Sans"/>
              </a:rPr>
              <a:t>request</a:t>
            </a:r>
            <a:r>
              <a:rPr lang="fr-FR" sz="1700" dirty="0" smtClean="0">
                <a:solidFill>
                  <a:prstClr val="black"/>
                </a:solidFill>
                <a:latin typeface="Arial"/>
                <a:ea typeface="DejaVu Sans"/>
                <a:cs typeface="DejaVu Sans"/>
              </a:rPr>
              <a:t> support </a:t>
            </a:r>
            <a:r>
              <a:rPr lang="fr-FR" sz="1700" dirty="0" err="1" smtClean="0">
                <a:solidFill>
                  <a:prstClr val="black"/>
                </a:solidFill>
                <a:latin typeface="Arial"/>
                <a:ea typeface="DejaVu Sans"/>
                <a:cs typeface="DejaVu Sans"/>
              </a:rPr>
              <a:t>from</a:t>
            </a:r>
            <a:r>
              <a:rPr lang="fr-FR" sz="1700" dirty="0" smtClean="0">
                <a:solidFill>
                  <a:prstClr val="black"/>
                </a:solidFill>
                <a:latin typeface="Arial"/>
                <a:ea typeface="DejaVu Sans"/>
                <a:cs typeface="DejaVu Sans"/>
              </a:rPr>
              <a:t> IN2P3 and </a:t>
            </a:r>
            <a:r>
              <a:rPr lang="fr-FR" sz="1700" dirty="0" err="1" smtClean="0">
                <a:solidFill>
                  <a:prstClr val="black"/>
                </a:solidFill>
                <a:latin typeface="Arial"/>
                <a:ea typeface="DejaVu Sans"/>
                <a:cs typeface="DejaVu Sans"/>
              </a:rPr>
              <a:t>envision</a:t>
            </a:r>
            <a:r>
              <a:rPr lang="fr-FR" sz="1700" dirty="0" smtClean="0">
                <a:solidFill>
                  <a:prstClr val="black"/>
                </a:solidFill>
                <a:latin typeface="Arial"/>
                <a:ea typeface="DejaVu Sans"/>
                <a:cs typeface="DejaVu Sans"/>
              </a:rPr>
              <a:t> </a:t>
            </a:r>
            <a:r>
              <a:rPr lang="fr-FR" sz="1700" dirty="0" err="1" smtClean="0">
                <a:solidFill>
                  <a:prstClr val="black"/>
                </a:solidFill>
                <a:latin typeface="Arial"/>
                <a:ea typeface="DejaVu Sans"/>
                <a:cs typeface="DejaVu Sans"/>
              </a:rPr>
              <a:t>requests</a:t>
            </a:r>
            <a:r>
              <a:rPr lang="fr-FR" sz="1700" dirty="0" smtClean="0">
                <a:solidFill>
                  <a:prstClr val="black"/>
                </a:solidFill>
                <a:latin typeface="Arial"/>
                <a:ea typeface="DejaVu Sans"/>
                <a:cs typeface="DejaVu Sans"/>
              </a:rPr>
              <a:t> for EU and </a:t>
            </a:r>
            <a:r>
              <a:rPr lang="fr-FR" sz="1700" dirty="0" err="1" smtClean="0">
                <a:solidFill>
                  <a:prstClr val="black"/>
                </a:solidFill>
                <a:latin typeface="Arial"/>
                <a:ea typeface="DejaVu Sans"/>
                <a:cs typeface="DejaVu Sans"/>
              </a:rPr>
              <a:t>other</a:t>
            </a:r>
            <a:r>
              <a:rPr lang="fr-FR" sz="1700" dirty="0" smtClean="0">
                <a:solidFill>
                  <a:prstClr val="black"/>
                </a:solidFill>
                <a:latin typeface="Arial"/>
                <a:ea typeface="DejaVu Sans"/>
                <a:cs typeface="DejaVu Sans"/>
              </a:rPr>
              <a:t> </a:t>
            </a:r>
            <a:r>
              <a:rPr lang="fr-FR" sz="1700" dirty="0" err="1" smtClean="0">
                <a:solidFill>
                  <a:prstClr val="black"/>
                </a:solidFill>
                <a:latin typeface="Arial"/>
                <a:ea typeface="DejaVu Sans"/>
                <a:cs typeface="DejaVu Sans"/>
              </a:rPr>
              <a:t>funding</a:t>
            </a:r>
            <a:r>
              <a:rPr lang="fr-FR" sz="1700" dirty="0" smtClean="0">
                <a:solidFill>
                  <a:prstClr val="black"/>
                </a:solidFill>
                <a:latin typeface="Arial"/>
                <a:ea typeface="DejaVu Sans"/>
                <a:cs typeface="DejaVu Sans"/>
              </a:rPr>
              <a:t>. </a:t>
            </a:r>
          </a:p>
          <a:p>
            <a:pPr marL="285750" lvl="0" indent="-285750">
              <a:buFont typeface="Wingdings" panose="05000000000000000000" pitchFamily="2" charset="2"/>
              <a:buChar char="v"/>
              <a:defRPr/>
            </a:pPr>
            <a:r>
              <a:rPr kumimoji="0" lang="fr-FR" sz="1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Areas</a:t>
            </a:r>
            <a:r>
              <a:rPr kumimoji="0" lang="fr-FR" sz="17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of </a:t>
            </a:r>
            <a:r>
              <a:rPr kumimoji="0" lang="fr-FR" sz="17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work</a:t>
            </a:r>
            <a:r>
              <a:rPr lang="fr-FR" sz="1700" dirty="0">
                <a:solidFill>
                  <a:prstClr val="black"/>
                </a:solidFill>
              </a:rPr>
              <a:t> (</a:t>
            </a:r>
            <a:r>
              <a:rPr lang="fr-FR" sz="1700" dirty="0" err="1">
                <a:solidFill>
                  <a:prstClr val="black"/>
                </a:solidFill>
              </a:rPr>
              <a:t>subject</a:t>
            </a:r>
            <a:r>
              <a:rPr lang="fr-FR" sz="1700" dirty="0">
                <a:solidFill>
                  <a:prstClr val="black"/>
                </a:solidFill>
              </a:rPr>
              <a:t> to machine </a:t>
            </a:r>
            <a:r>
              <a:rPr lang="fr-FR" sz="1700" dirty="0" err="1" smtClean="0">
                <a:solidFill>
                  <a:prstClr val="black"/>
                </a:solidFill>
              </a:rPr>
              <a:t>constraints</a:t>
            </a:r>
            <a:r>
              <a:rPr lang="fr-FR" sz="1700" dirty="0" smtClean="0">
                <a:solidFill>
                  <a:prstClr val="black"/>
                </a:solidFill>
              </a:rPr>
              <a:t> and </a:t>
            </a:r>
            <a:r>
              <a:rPr lang="fr-FR" sz="1700" dirty="0" err="1" smtClean="0">
                <a:solidFill>
                  <a:prstClr val="black"/>
                </a:solidFill>
              </a:rPr>
              <a:t>physics</a:t>
            </a:r>
            <a:r>
              <a:rPr lang="fr-FR" sz="1700" dirty="0" smtClean="0">
                <a:solidFill>
                  <a:prstClr val="black"/>
                </a:solidFill>
              </a:rPr>
              <a:t> goals): </a:t>
            </a:r>
            <a:endParaRPr kumimoji="0" lang="en-US" sz="17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en-US" sz="1700" dirty="0" smtClean="0">
                <a:solidFill>
                  <a:prstClr val="black"/>
                </a:solidFill>
                <a:latin typeface="Arial"/>
                <a:ea typeface="DejaVu Sans"/>
                <a:cs typeface="DejaVu Sans"/>
              </a:rPr>
              <a:t>Performance (timing, etc. )+ Physics simulations</a:t>
            </a:r>
            <a:endParaRPr kumimoji="0" lang="fr-FR" sz="17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13" name="Google Shape;450;p4"/>
          <p:cNvSpPr/>
          <p:nvPr/>
        </p:nvSpPr>
        <p:spPr>
          <a:xfrm>
            <a:off x="3717758" y="6640664"/>
            <a:ext cx="4590682" cy="310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fr-FR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E75112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S. GASCON-SHOTKIN FCC-Contacts 11/6/2021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" name="Google Shape;115;gd05cc65191_1_0"/>
          <p:cNvPicPr>
            <a:picLocks noChangeAspect="1"/>
          </p:cNvPicPr>
          <p:nvPr/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261" y="3331316"/>
            <a:ext cx="3611223" cy="2217942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TextBox 12">
            <a:extLst>
              <a:ext uri="{FF2B5EF4-FFF2-40B4-BE49-F238E27FC236}">
                <a16:creationId xmlns:a16="http://schemas.microsoft.com/office/drawing/2014/main" id="{7E3DE713-DEF1-4C05-8AB8-ABE9BC052E76}"/>
              </a:ext>
            </a:extLst>
          </p:cNvPr>
          <p:cNvSpPr txBox="1"/>
          <p:nvPr/>
        </p:nvSpPr>
        <p:spPr>
          <a:xfrm>
            <a:off x="553259" y="4878701"/>
            <a:ext cx="10266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>
                <a:latin typeface="+mj-lt"/>
                <a:cs typeface="Times New Roman" pitchFamily="18" charset="0"/>
              </a:rPr>
              <a:t>DESY </a:t>
            </a:r>
            <a:r>
              <a:rPr lang="en-GB" sz="1200" b="1" dirty="0" smtClean="0">
                <a:latin typeface="+mj-lt"/>
                <a:cs typeface="Times New Roman" pitchFamily="18" charset="0"/>
              </a:rPr>
              <a:t>2020,</a:t>
            </a:r>
          </a:p>
          <a:p>
            <a:r>
              <a:rPr lang="en-GB" sz="1200" b="1" dirty="0" smtClean="0">
                <a:latin typeface="+mj-lt"/>
                <a:cs typeface="Times New Roman" pitchFamily="18" charset="0"/>
              </a:rPr>
              <a:t>5 GEV e-</a:t>
            </a:r>
            <a:endParaRPr lang="en-GB" sz="1200" b="1" dirty="0">
              <a:latin typeface="+mj-lt"/>
              <a:cs typeface="Times New Roman" pitchFamily="18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98278" y="3451250"/>
            <a:ext cx="3832753" cy="2944110"/>
          </a:xfrm>
          <a:prstGeom prst="rect">
            <a:avLst/>
          </a:prstGeom>
        </p:spPr>
      </p:pic>
      <p:pic>
        <p:nvPicPr>
          <p:cNvPr id="30" name="Image 2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97775" y="3489507"/>
            <a:ext cx="4476696" cy="2592517"/>
          </a:xfrm>
          <a:prstGeom prst="rect">
            <a:avLst/>
          </a:prstGeom>
        </p:spPr>
      </p:pic>
      <p:sp>
        <p:nvSpPr>
          <p:cNvPr id="21" name="TextBox 12">
            <a:extLst>
              <a:ext uri="{FF2B5EF4-FFF2-40B4-BE49-F238E27FC236}">
                <a16:creationId xmlns:a16="http://schemas.microsoft.com/office/drawing/2014/main" id="{7E3DE713-DEF1-4C05-8AB8-ABE9BC052E76}"/>
              </a:ext>
            </a:extLst>
          </p:cNvPr>
          <p:cNvSpPr txBox="1"/>
          <p:nvPr/>
        </p:nvSpPr>
        <p:spPr>
          <a:xfrm>
            <a:off x="4066946" y="2745728"/>
            <a:ext cx="34002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Symbol" panose="05050102010706020507" pitchFamily="18" charset="2"/>
                <a:cs typeface="Times New Roman" pitchFamily="18" charset="0"/>
              </a:rPr>
              <a:t>p</a:t>
            </a:r>
            <a:r>
              <a:rPr lang="en-GB" sz="1600" baseline="30000" dirty="0" smtClean="0">
                <a:latin typeface="Symbol" panose="05050102010706020507" pitchFamily="18" charset="2"/>
                <a:cs typeface="Times New Roman" pitchFamily="18" charset="0"/>
              </a:rPr>
              <a:t>0  </a:t>
            </a:r>
            <a:r>
              <a:rPr lang="en-GB" sz="1600" dirty="0" smtClean="0">
                <a:cs typeface="Times New Roman" pitchFamily="18" charset="0"/>
              </a:rPr>
              <a:t>assignment for jet reconstruction</a:t>
            </a:r>
            <a:endParaRPr lang="en-GB" sz="1600" dirty="0">
              <a:latin typeface="Symbol" panose="05050102010706020507" pitchFamily="18" charset="2"/>
              <a:cs typeface="Times New Roman" pitchFamily="18" charset="0"/>
            </a:endParaRPr>
          </a:p>
        </p:txBody>
      </p:sp>
      <p:sp>
        <p:nvSpPr>
          <p:cNvPr id="24" name="Google Shape;155;p5"/>
          <p:cNvSpPr/>
          <p:nvPr/>
        </p:nvSpPr>
        <p:spPr>
          <a:xfrm>
            <a:off x="7620239" y="6150231"/>
            <a:ext cx="2460463" cy="422225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400" kern="0" dirty="0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M.T. </a:t>
            </a:r>
            <a:r>
              <a:rPr lang="en-US" sz="1400" kern="0" dirty="0" err="1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Lucchini</a:t>
            </a:r>
            <a:r>
              <a:rPr lang="en-US" sz="1400" kern="0" dirty="0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,  ECFA Roadmap Symposium TF6 , May 2021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sp>
        <p:nvSpPr>
          <p:cNvPr id="26" name="TextBox 12">
            <a:extLst>
              <a:ext uri="{FF2B5EF4-FFF2-40B4-BE49-F238E27FC236}">
                <a16:creationId xmlns:a16="http://schemas.microsoft.com/office/drawing/2014/main" id="{7E3DE713-DEF1-4C05-8AB8-ABE9BC052E76}"/>
              </a:ext>
            </a:extLst>
          </p:cNvPr>
          <p:cNvSpPr txBox="1"/>
          <p:nvPr/>
        </p:nvSpPr>
        <p:spPr>
          <a:xfrm>
            <a:off x="8847101" y="2752237"/>
            <a:ext cx="22461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cs typeface="Times New Roman" pitchFamily="18" charset="0"/>
              </a:rPr>
              <a:t>Recoil mass resolution</a:t>
            </a:r>
            <a:endParaRPr lang="en-GB" sz="1600" dirty="0">
              <a:cs typeface="Times New Roman" pitchFamily="18" charset="0"/>
            </a:endParaRPr>
          </a:p>
        </p:txBody>
      </p:sp>
      <p:sp>
        <p:nvSpPr>
          <p:cNvPr id="31" name="Google Shape;155;p5"/>
          <p:cNvSpPr/>
          <p:nvPr/>
        </p:nvSpPr>
        <p:spPr>
          <a:xfrm>
            <a:off x="515125" y="5794562"/>
            <a:ext cx="2557470" cy="386359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400" kern="0" dirty="0" err="1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LHCb</a:t>
            </a:r>
            <a:r>
              <a:rPr lang="en-US" sz="1400" kern="0" dirty="0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 SPACAL R&amp;D Group,  CERN-EP-RD-WG3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sp>
        <p:nvSpPr>
          <p:cNvPr id="32" name="TextBox 12">
            <a:extLst>
              <a:ext uri="{FF2B5EF4-FFF2-40B4-BE49-F238E27FC236}">
                <a16:creationId xmlns:a16="http://schemas.microsoft.com/office/drawing/2014/main" id="{7E3DE713-DEF1-4C05-8AB8-ABE9BC052E76}"/>
              </a:ext>
            </a:extLst>
          </p:cNvPr>
          <p:cNvSpPr txBox="1"/>
          <p:nvPr/>
        </p:nvSpPr>
        <p:spPr>
          <a:xfrm>
            <a:off x="231494" y="2639463"/>
            <a:ext cx="3377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cs typeface="Times New Roman" pitchFamily="18" charset="0"/>
              </a:rPr>
              <a:t>Time resolution:  Example SPACAL </a:t>
            </a:r>
          </a:p>
          <a:p>
            <a:r>
              <a:rPr lang="en-GB" sz="1600" dirty="0" smtClean="0">
                <a:cs typeface="Times New Roman" pitchFamily="18" charset="0"/>
              </a:rPr>
              <a:t>R&amp;D with W/GAG </a:t>
            </a:r>
            <a:r>
              <a:rPr lang="en-GB" sz="1600" dirty="0" err="1" smtClean="0">
                <a:cs typeface="Times New Roman" pitchFamily="18" charset="0"/>
              </a:rPr>
              <a:t>fibers</a:t>
            </a:r>
            <a:endParaRPr lang="en-GB" sz="1600" dirty="0">
              <a:cs typeface="Times New Roman" pitchFamily="18" charset="0"/>
            </a:endParaRPr>
          </a:p>
        </p:txBody>
      </p:sp>
      <p:pic>
        <p:nvPicPr>
          <p:cNvPr id="33" name="Image 3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0551" y="3522960"/>
            <a:ext cx="579550" cy="348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80817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Line 6"/>
          <p:cNvSpPr/>
          <p:nvPr/>
        </p:nvSpPr>
        <p:spPr>
          <a:xfrm>
            <a:off x="0" y="6640664"/>
            <a:ext cx="12191760" cy="0"/>
          </a:xfrm>
          <a:prstGeom prst="line">
            <a:avLst/>
          </a:prstGeom>
          <a:ln>
            <a:solidFill>
              <a:srgbClr val="E751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2" name="TextShape 1"/>
          <p:cNvSpPr txBox="1"/>
          <p:nvPr/>
        </p:nvSpPr>
        <p:spPr>
          <a:xfrm>
            <a:off x="2287808" y="234000"/>
            <a:ext cx="9134938" cy="7660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-1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DejaVu Sans"/>
                <a:cs typeface="DejaVu Sans"/>
              </a:rPr>
              <a:t>The physics case for a high-resolution calorimeter for FCC (-</a:t>
            </a:r>
            <a:r>
              <a:rPr kumimoji="0" lang="en-US" sz="3200" b="0" i="0" u="none" strike="noStrike" kern="1200" cap="none" spc="-1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DejaVu Sans"/>
                <a:cs typeface="DejaVu Sans"/>
              </a:rPr>
              <a:t>ee</a:t>
            </a:r>
            <a:r>
              <a:rPr kumimoji="0" lang="en-US" sz="3200" b="0" i="0" u="none" strike="noStrike" kern="1200" cap="none" spc="-1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DejaVu Sans"/>
                <a:cs typeface="DejaVu Sans"/>
              </a:rPr>
              <a:t>): Measurements </a:t>
            </a:r>
            <a:endParaRPr kumimoji="0" lang="en-US" sz="32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DejaVu Sans"/>
              <a:cs typeface="DejaVu Sans"/>
            </a:endParaRPr>
          </a:p>
        </p:txBody>
      </p:sp>
      <p:sp>
        <p:nvSpPr>
          <p:cNvPr id="204" name="CustomShape 3"/>
          <p:cNvSpPr/>
          <p:nvPr/>
        </p:nvSpPr>
        <p:spPr>
          <a:xfrm>
            <a:off x="9851760" y="6572457"/>
            <a:ext cx="213336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B28F22-F5BB-48D1-8003-DAEC3117A928}" type="slidenum">
              <a:rPr kumimoji="0" lang="fr-FR" sz="1200" b="0" i="0" u="none" strike="noStrike" kern="1200" cap="none" spc="-1" normalizeH="0" baseline="0" noProof="0">
                <a:ln>
                  <a:noFill/>
                </a:ln>
                <a:solidFill>
                  <a:srgbClr val="E75112"/>
                </a:solidFill>
                <a:effectLst/>
                <a:uLnTx/>
                <a:uFillTx/>
                <a:latin typeface="Verdana"/>
                <a:ea typeface="DejaVu Sans"/>
                <a:cs typeface="DejaVu San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fr-FR" sz="12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251026" y="2113362"/>
            <a:ext cx="36031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en-US" dirty="0" smtClean="0">
                <a:solidFill>
                  <a:prstClr val="black"/>
                </a:solidFill>
                <a:latin typeface="Arial"/>
                <a:ea typeface="DejaVu Sans"/>
                <a:cs typeface="DejaVu Sans"/>
              </a:rPr>
              <a:t>What’s behind it:  Pairing of photons to accurately reconstruct </a:t>
            </a:r>
            <a:r>
              <a:rPr lang="en-US" dirty="0" smtClean="0">
                <a:solidFill>
                  <a:prstClr val="black"/>
                </a:solidFill>
                <a:latin typeface="Symbol" panose="05050102010706020507" pitchFamily="18" charset="2"/>
                <a:ea typeface="DejaVu Sans"/>
                <a:cs typeface="DejaVu Sans"/>
              </a:rPr>
              <a:t>p</a:t>
            </a:r>
            <a:r>
              <a:rPr lang="en-US" baseline="-25000" dirty="0" smtClean="0">
                <a:solidFill>
                  <a:prstClr val="black"/>
                </a:solidFill>
                <a:latin typeface="Symbol" panose="05050102010706020507" pitchFamily="18" charset="2"/>
                <a:ea typeface="DejaVu Sans"/>
                <a:cs typeface="DejaVu Sans"/>
              </a:rPr>
              <a:t>0</a:t>
            </a:r>
            <a:endParaRPr kumimoji="0" lang="fr-FR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14" name="Google Shape;450;p4"/>
          <p:cNvSpPr/>
          <p:nvPr/>
        </p:nvSpPr>
        <p:spPr>
          <a:xfrm>
            <a:off x="3717758" y="6640664"/>
            <a:ext cx="4590682" cy="310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lang="fr-FR" sz="1200" kern="0" dirty="0" smtClean="0">
                <a:solidFill>
                  <a:srgbClr val="E75112"/>
                </a:solidFill>
                <a:latin typeface="Verdana"/>
                <a:ea typeface="Verdana"/>
                <a:cs typeface="Verdana"/>
                <a:sym typeface="Verdana"/>
              </a:rPr>
              <a:t>S. GASCON-SHOTKIN FCC-Contacts </a:t>
            </a:r>
            <a:r>
              <a:rPr kumimoji="0" lang="fr-FR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E75112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11/6/2021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857" y="296972"/>
            <a:ext cx="1152244" cy="64013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90962" y="43542"/>
            <a:ext cx="944962" cy="1066892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1938" y="1323459"/>
            <a:ext cx="3863662" cy="36060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285" y="1968323"/>
            <a:ext cx="7443989" cy="376707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95895" y="4015671"/>
            <a:ext cx="4505030" cy="2450850"/>
          </a:xfrm>
          <a:prstGeom prst="rect">
            <a:avLst/>
          </a:prstGeom>
        </p:spPr>
      </p:pic>
      <p:sp>
        <p:nvSpPr>
          <p:cNvPr id="15" name="Google Shape;155;p5"/>
          <p:cNvSpPr/>
          <p:nvPr/>
        </p:nvSpPr>
        <p:spPr>
          <a:xfrm>
            <a:off x="541318" y="5833394"/>
            <a:ext cx="2138106" cy="531232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400" kern="0" dirty="0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R. </a:t>
            </a:r>
            <a:r>
              <a:rPr lang="en-US" sz="1400" kern="0" dirty="0" err="1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Aleksan</a:t>
            </a:r>
            <a:r>
              <a:rPr lang="en-US" sz="1400" kern="0" dirty="0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,  FCC-France Jan 2021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sp>
        <p:nvSpPr>
          <p:cNvPr id="16" name="Google Shape;155;p5"/>
          <p:cNvSpPr/>
          <p:nvPr/>
        </p:nvSpPr>
        <p:spPr>
          <a:xfrm>
            <a:off x="9692575" y="3441480"/>
            <a:ext cx="2138106" cy="531232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400" kern="0" dirty="0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M.T, </a:t>
            </a:r>
            <a:r>
              <a:rPr lang="en-US" sz="1400" kern="0" dirty="0" err="1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Lucchini</a:t>
            </a:r>
            <a:r>
              <a:rPr lang="en-US" sz="1400" kern="0" dirty="0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  4</a:t>
            </a:r>
            <a:r>
              <a:rPr lang="en-US" sz="1400" kern="0" baseline="30000" dirty="0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th</a:t>
            </a:r>
            <a:r>
              <a:rPr lang="en-US" sz="1400" kern="0" dirty="0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 FCC Workshop, Nov 2020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5285" y="1216084"/>
            <a:ext cx="26980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dirty="0" smtClean="0">
                <a:solidFill>
                  <a:prstClr val="black"/>
                </a:solidFill>
              </a:rPr>
              <a:t> </a:t>
            </a:r>
            <a:r>
              <a:rPr lang="fr-FR" dirty="0" err="1" smtClean="0">
                <a:solidFill>
                  <a:prstClr val="black"/>
                </a:solidFill>
              </a:rPr>
              <a:t>Study</a:t>
            </a:r>
            <a:r>
              <a:rPr lang="fr-FR" dirty="0" smtClean="0">
                <a:solidFill>
                  <a:prstClr val="black"/>
                </a:solidFill>
              </a:rPr>
              <a:t> of CP </a:t>
            </a:r>
            <a:r>
              <a:rPr lang="fr-FR" dirty="0" err="1" smtClean="0">
                <a:solidFill>
                  <a:prstClr val="black"/>
                </a:solidFill>
              </a:rPr>
              <a:t>with</a:t>
            </a:r>
            <a:endParaRPr lang="fr-FR" dirty="0" smtClean="0">
              <a:solidFill>
                <a:prstClr val="black"/>
              </a:solidFill>
            </a:endParaRPr>
          </a:p>
          <a:p>
            <a:r>
              <a:rPr lang="fr-FR" dirty="0" smtClean="0">
                <a:solidFill>
                  <a:prstClr val="black"/>
                </a:solidFill>
              </a:rPr>
              <a:t> multiple-</a:t>
            </a:r>
            <a:r>
              <a:rPr lang="fr-FR" dirty="0" err="1" smtClean="0">
                <a:solidFill>
                  <a:prstClr val="black"/>
                </a:solidFill>
              </a:rPr>
              <a:t>neutral</a:t>
            </a:r>
            <a:r>
              <a:rPr lang="fr-FR" dirty="0">
                <a:solidFill>
                  <a:prstClr val="black"/>
                </a:solidFill>
              </a:rPr>
              <a:t> </a:t>
            </a:r>
            <a:r>
              <a:rPr lang="fr-FR" dirty="0" smtClean="0">
                <a:solidFill>
                  <a:prstClr val="black"/>
                </a:solidFill>
              </a:rPr>
              <a:t>modes </a:t>
            </a:r>
            <a:endParaRPr lang="fr-FR" dirty="0"/>
          </a:p>
        </p:txBody>
      </p:sp>
      <p:sp>
        <p:nvSpPr>
          <p:cNvPr id="18" name="Rectangle 17"/>
          <p:cNvSpPr/>
          <p:nvPr/>
        </p:nvSpPr>
        <p:spPr>
          <a:xfrm>
            <a:off x="2896761" y="5735393"/>
            <a:ext cx="43204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prstClr val="black"/>
                </a:solidFill>
              </a:rPr>
              <a:t>High-resolution calorimeter needed to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see signal</a:t>
            </a:r>
            <a:endParaRPr lang="fr-FR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34911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Line 6"/>
          <p:cNvSpPr/>
          <p:nvPr/>
        </p:nvSpPr>
        <p:spPr>
          <a:xfrm>
            <a:off x="0" y="6640664"/>
            <a:ext cx="12191760" cy="0"/>
          </a:xfrm>
          <a:prstGeom prst="line">
            <a:avLst/>
          </a:prstGeom>
          <a:ln>
            <a:solidFill>
              <a:srgbClr val="E751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2" name="TextShape 1"/>
          <p:cNvSpPr txBox="1"/>
          <p:nvPr/>
        </p:nvSpPr>
        <p:spPr>
          <a:xfrm>
            <a:off x="2492352" y="234000"/>
            <a:ext cx="9134938" cy="7660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-1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DejaVu Sans"/>
                <a:cs typeface="DejaVu Sans"/>
              </a:rPr>
              <a:t>The physics case for a high-resolution calorimeter for FCC (-</a:t>
            </a:r>
            <a:r>
              <a:rPr kumimoji="0" lang="en-US" sz="3200" b="0" i="0" u="none" strike="noStrike" kern="1200" cap="none" spc="-1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DejaVu Sans"/>
                <a:cs typeface="DejaVu Sans"/>
              </a:rPr>
              <a:t>ee</a:t>
            </a:r>
            <a:r>
              <a:rPr kumimoji="0" lang="en-US" sz="3200" b="0" i="0" u="none" strike="noStrike" kern="1200" cap="none" spc="-1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DejaVu Sans"/>
                <a:cs typeface="DejaVu Sans"/>
              </a:rPr>
              <a:t>): Searches </a:t>
            </a:r>
            <a:endParaRPr kumimoji="0" lang="en-US" sz="32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DejaVu Sans"/>
              <a:cs typeface="DejaVu Sans"/>
            </a:endParaRPr>
          </a:p>
        </p:txBody>
      </p:sp>
      <p:sp>
        <p:nvSpPr>
          <p:cNvPr id="204" name="CustomShape 3"/>
          <p:cNvSpPr/>
          <p:nvPr/>
        </p:nvSpPr>
        <p:spPr>
          <a:xfrm>
            <a:off x="9851760" y="6572457"/>
            <a:ext cx="213336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B28F22-F5BB-48D1-8003-DAEC3117A928}" type="slidenum">
              <a:rPr kumimoji="0" lang="fr-FR" sz="1200" b="0" i="0" u="none" strike="noStrike" kern="1200" cap="none" spc="-1" normalizeH="0" baseline="0" noProof="0">
                <a:ln>
                  <a:noFill/>
                </a:ln>
                <a:solidFill>
                  <a:srgbClr val="E75112"/>
                </a:solidFill>
                <a:effectLst/>
                <a:uLnTx/>
                <a:uFillTx/>
                <a:latin typeface="Verdana"/>
                <a:ea typeface="DejaVu Sans"/>
                <a:cs typeface="DejaVu San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fr-FR" sz="12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787870" y="2539702"/>
            <a:ext cx="36031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en-US" dirty="0" smtClean="0">
                <a:solidFill>
                  <a:prstClr val="black"/>
                </a:solidFill>
                <a:latin typeface="Arial"/>
                <a:ea typeface="DejaVu Sans"/>
                <a:cs typeface="DejaVu Sans"/>
              </a:rPr>
              <a:t>What’s behind it: </a:t>
            </a:r>
            <a:r>
              <a:rPr lang="en-US" dirty="0" err="1" smtClean="0">
                <a:solidFill>
                  <a:prstClr val="black"/>
                </a:solidFill>
                <a:latin typeface="Arial"/>
                <a:ea typeface="DejaVu Sans"/>
                <a:cs typeface="DejaVu Sans"/>
              </a:rPr>
              <a:t>Brem</a:t>
            </a:r>
            <a:r>
              <a:rPr lang="en-US" dirty="0" smtClean="0">
                <a:solidFill>
                  <a:prstClr val="black"/>
                </a:solidFill>
                <a:latin typeface="Arial"/>
                <a:ea typeface="DejaVu Sans"/>
                <a:cs typeface="DejaVu Sans"/>
              </a:rPr>
              <a:t> recovery enabling </a:t>
            </a:r>
            <a:r>
              <a:rPr lang="en-US" dirty="0" err="1" smtClean="0">
                <a:solidFill>
                  <a:prstClr val="black"/>
                </a:solidFill>
                <a:latin typeface="Arial"/>
                <a:ea typeface="DejaVu Sans"/>
                <a:cs typeface="DejaVu Sans"/>
              </a:rPr>
              <a:t>Z</a:t>
            </a:r>
            <a:r>
              <a:rPr lang="en-US" dirty="0" err="1" smtClean="0">
                <a:solidFill>
                  <a:prstClr val="black"/>
                </a:solidFill>
                <a:latin typeface="Arial"/>
                <a:ea typeface="DejaVu Sans"/>
                <a:cs typeface="DejaVu Sans"/>
                <a:sym typeface="Wingdings" panose="05000000000000000000" pitchFamily="2" charset="2"/>
              </a:rPr>
              <a:t>ee</a:t>
            </a:r>
            <a:r>
              <a:rPr lang="en-US" dirty="0" smtClean="0">
                <a:solidFill>
                  <a:prstClr val="black"/>
                </a:solidFill>
                <a:latin typeface="Arial"/>
                <a:ea typeface="DejaVu Sans"/>
                <a:cs typeface="DejaVu Sans"/>
                <a:sym typeface="Wingdings" panose="05000000000000000000" pitchFamily="2" charset="2"/>
              </a:rPr>
              <a:t> to achieve 80% of </a:t>
            </a:r>
            <a:r>
              <a:rPr lang="en-US" dirty="0" err="1" smtClean="0">
                <a:solidFill>
                  <a:prstClr val="black"/>
                </a:solidFill>
                <a:latin typeface="Arial"/>
                <a:ea typeface="DejaVu Sans"/>
                <a:cs typeface="DejaVu Sans"/>
                <a:sym typeface="Wingdings" panose="05000000000000000000" pitchFamily="2" charset="2"/>
              </a:rPr>
              <a:t>Zmumu</a:t>
            </a:r>
            <a:r>
              <a:rPr lang="en-US" dirty="0" smtClean="0">
                <a:solidFill>
                  <a:prstClr val="black"/>
                </a:solidFill>
                <a:latin typeface="Arial"/>
                <a:ea typeface="DejaVu Sans"/>
                <a:cs typeface="DejaVu Sans"/>
                <a:sym typeface="Wingdings" panose="05000000000000000000" pitchFamily="2" charset="2"/>
              </a:rPr>
              <a:t> resolution</a:t>
            </a:r>
            <a:r>
              <a:rPr lang="en-US" dirty="0" smtClean="0">
                <a:solidFill>
                  <a:prstClr val="black"/>
                </a:solidFill>
                <a:latin typeface="Arial"/>
                <a:ea typeface="DejaVu Sans"/>
                <a:cs typeface="DejaVu Sans"/>
              </a:rPr>
              <a:t> </a:t>
            </a:r>
            <a:endParaRPr kumimoji="0" lang="fr-FR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857" y="296972"/>
            <a:ext cx="1152244" cy="64013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90962" y="43542"/>
            <a:ext cx="944962" cy="1066892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5" name="Google Shape;155;p5"/>
          <p:cNvSpPr/>
          <p:nvPr/>
        </p:nvSpPr>
        <p:spPr>
          <a:xfrm>
            <a:off x="7424996" y="1205765"/>
            <a:ext cx="2138106" cy="531232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400" kern="0" dirty="0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R. </a:t>
            </a:r>
            <a:r>
              <a:rPr lang="en-US" sz="1400" kern="0" dirty="0" err="1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Aleksan</a:t>
            </a:r>
            <a:r>
              <a:rPr lang="en-US" sz="1400" kern="0" dirty="0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,  FCC-Physics  March 15 2021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sp>
        <p:nvSpPr>
          <p:cNvPr id="16" name="Google Shape;155;p5"/>
          <p:cNvSpPr/>
          <p:nvPr/>
        </p:nvSpPr>
        <p:spPr>
          <a:xfrm>
            <a:off x="9897818" y="3589060"/>
            <a:ext cx="2138106" cy="531232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400" kern="0" dirty="0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M.T, </a:t>
            </a:r>
            <a:r>
              <a:rPr lang="en-US" sz="1400" kern="0" dirty="0" err="1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Lucchini</a:t>
            </a:r>
            <a:r>
              <a:rPr lang="en-US" sz="1400" kern="0" dirty="0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  4</a:t>
            </a:r>
            <a:r>
              <a:rPr lang="en-US" sz="1400" kern="0" baseline="30000" dirty="0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th</a:t>
            </a:r>
            <a:r>
              <a:rPr lang="en-US" sz="1400" kern="0" dirty="0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 FCC Workshop, Nov 2020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5285" y="1216084"/>
            <a:ext cx="72339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dirty="0" smtClean="0">
                <a:solidFill>
                  <a:prstClr val="black"/>
                </a:solidFill>
              </a:rPr>
              <a:t> </a:t>
            </a:r>
            <a:r>
              <a:rPr lang="fr-FR" dirty="0" err="1" smtClean="0">
                <a:solidFill>
                  <a:prstClr val="black"/>
                </a:solidFill>
              </a:rPr>
              <a:t>Low</a:t>
            </a:r>
            <a:r>
              <a:rPr lang="fr-FR" dirty="0" smtClean="0">
                <a:solidFill>
                  <a:prstClr val="black"/>
                </a:solidFill>
              </a:rPr>
              <a:t>-mass </a:t>
            </a:r>
            <a:r>
              <a:rPr lang="fr-FR" dirty="0" err="1" smtClean="0">
                <a:solidFill>
                  <a:prstClr val="black"/>
                </a:solidFill>
              </a:rPr>
              <a:t>ALPs</a:t>
            </a:r>
            <a:r>
              <a:rPr lang="fr-FR" dirty="0" smtClean="0">
                <a:solidFill>
                  <a:prstClr val="black"/>
                </a:solidFill>
              </a:rPr>
              <a:t> : Poor </a:t>
            </a:r>
            <a:r>
              <a:rPr lang="fr-FR" dirty="0" err="1" smtClean="0">
                <a:solidFill>
                  <a:prstClr val="black"/>
                </a:solidFill>
              </a:rPr>
              <a:t>recoil</a:t>
            </a:r>
            <a:r>
              <a:rPr lang="fr-FR" dirty="0" smtClean="0">
                <a:solidFill>
                  <a:prstClr val="black"/>
                </a:solidFill>
              </a:rPr>
              <a:t> mass </a:t>
            </a:r>
            <a:r>
              <a:rPr lang="fr-FR" dirty="0" err="1" smtClean="0">
                <a:solidFill>
                  <a:prstClr val="black"/>
                </a:solidFill>
              </a:rPr>
              <a:t>resolution</a:t>
            </a:r>
            <a:r>
              <a:rPr lang="fr-FR" dirty="0" smtClean="0">
                <a:solidFill>
                  <a:prstClr val="black"/>
                </a:solidFill>
              </a:rPr>
              <a:t> </a:t>
            </a:r>
            <a:r>
              <a:rPr lang="fr-FR" dirty="0" err="1" smtClean="0">
                <a:solidFill>
                  <a:prstClr val="black"/>
                </a:solidFill>
              </a:rPr>
              <a:t>could</a:t>
            </a:r>
            <a:r>
              <a:rPr lang="fr-FR" dirty="0" smtClean="0">
                <a:solidFill>
                  <a:prstClr val="black"/>
                </a:solidFill>
              </a:rPr>
              <a:t> </a:t>
            </a:r>
            <a:r>
              <a:rPr lang="fr-FR" dirty="0" err="1" smtClean="0">
                <a:solidFill>
                  <a:prstClr val="black"/>
                </a:solidFill>
              </a:rPr>
              <a:t>fake</a:t>
            </a:r>
            <a:r>
              <a:rPr lang="fr-FR" dirty="0" smtClean="0">
                <a:solidFill>
                  <a:prstClr val="black"/>
                </a:solidFill>
              </a:rPr>
              <a:t> a signal  </a:t>
            </a:r>
            <a:endParaRPr lang="fr-FR" dirty="0"/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241" y="1587665"/>
            <a:ext cx="7315200" cy="2601532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77841" y="4189197"/>
            <a:ext cx="30503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dirty="0" smtClean="0">
                <a:solidFill>
                  <a:prstClr val="black"/>
                </a:solidFill>
              </a:rPr>
              <a:t> PNGB close in mass to Z (background </a:t>
            </a:r>
            <a:r>
              <a:rPr lang="fr-FR" dirty="0" err="1" smtClean="0">
                <a:solidFill>
                  <a:prstClr val="black"/>
                </a:solidFill>
              </a:rPr>
              <a:t>from</a:t>
            </a:r>
            <a:r>
              <a:rPr lang="fr-FR" dirty="0" smtClean="0">
                <a:solidFill>
                  <a:prstClr val="black"/>
                </a:solidFill>
              </a:rPr>
              <a:t> </a:t>
            </a:r>
            <a:r>
              <a:rPr lang="fr-FR" dirty="0" err="1" smtClean="0">
                <a:solidFill>
                  <a:prstClr val="black"/>
                </a:solidFill>
              </a:rPr>
              <a:t>ee</a:t>
            </a:r>
            <a:r>
              <a:rPr lang="fr-FR" dirty="0" smtClean="0">
                <a:solidFill>
                  <a:prstClr val="black"/>
                </a:solidFill>
              </a:rPr>
              <a:t> </a:t>
            </a:r>
            <a:r>
              <a:rPr lang="fr-FR" dirty="0" err="1" smtClean="0">
                <a:solidFill>
                  <a:prstClr val="black"/>
                </a:solidFill>
              </a:rPr>
              <a:t>fakes</a:t>
            </a:r>
            <a:r>
              <a:rPr lang="fr-FR" dirty="0" smtClean="0">
                <a:solidFill>
                  <a:prstClr val="black"/>
                </a:solidFill>
              </a:rPr>
              <a:t>)  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87870" y="4215623"/>
            <a:ext cx="4476696" cy="259251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9861" y="5372917"/>
            <a:ext cx="1725769" cy="753414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19861" y="4291989"/>
            <a:ext cx="4989275" cy="2293728"/>
          </a:xfrm>
          <a:prstGeom prst="rect">
            <a:avLst/>
          </a:prstGeom>
        </p:spPr>
      </p:pic>
      <p:sp>
        <p:nvSpPr>
          <p:cNvPr id="22" name="Google Shape;155;p5"/>
          <p:cNvSpPr/>
          <p:nvPr/>
        </p:nvSpPr>
        <p:spPr>
          <a:xfrm>
            <a:off x="3430491" y="4511166"/>
            <a:ext cx="2138106" cy="531232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400" kern="0" dirty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A</a:t>
            </a:r>
            <a:r>
              <a:rPr lang="en-US" sz="1400" kern="0" dirty="0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. </a:t>
            </a:r>
            <a:r>
              <a:rPr lang="en-US" sz="1400" kern="0" dirty="0" err="1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Iyer</a:t>
            </a:r>
            <a:r>
              <a:rPr lang="en-US" sz="1400" kern="0" dirty="0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,  FCC-France Jan 2021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sp>
        <p:nvSpPr>
          <p:cNvPr id="18" name="Google Shape;450;p4"/>
          <p:cNvSpPr/>
          <p:nvPr/>
        </p:nvSpPr>
        <p:spPr>
          <a:xfrm>
            <a:off x="3717758" y="6640664"/>
            <a:ext cx="4590682" cy="310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lang="fr-FR" sz="1200" kern="0" dirty="0" smtClean="0">
                <a:solidFill>
                  <a:srgbClr val="E75112"/>
                </a:solidFill>
                <a:latin typeface="Verdana"/>
                <a:ea typeface="Verdana"/>
                <a:cs typeface="Verdana"/>
                <a:sym typeface="Verdana"/>
              </a:rPr>
              <a:t>S. GASCON-SHOTKIN FCC-Contacts </a:t>
            </a:r>
            <a:r>
              <a:rPr kumimoji="0" lang="fr-FR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E75112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11/6/2021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9853576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Line 6"/>
          <p:cNvSpPr/>
          <p:nvPr/>
        </p:nvSpPr>
        <p:spPr>
          <a:xfrm>
            <a:off x="0" y="6640664"/>
            <a:ext cx="12191760" cy="0"/>
          </a:xfrm>
          <a:prstGeom prst="line">
            <a:avLst/>
          </a:prstGeom>
          <a:ln>
            <a:solidFill>
              <a:srgbClr val="E751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2" name="TextShape 1"/>
          <p:cNvSpPr txBox="1"/>
          <p:nvPr/>
        </p:nvSpPr>
        <p:spPr>
          <a:xfrm>
            <a:off x="2287808" y="234000"/>
            <a:ext cx="9134938" cy="7660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spc="-1" dirty="0" smtClean="0">
                <a:solidFill>
                  <a:srgbClr val="FFFFFF"/>
                </a:solidFill>
                <a:latin typeface="Verdana"/>
                <a:ea typeface="DejaVu Sans"/>
                <a:cs typeface="DejaVu Sans"/>
              </a:rPr>
              <a:t> Improving the DR concept with a crystal or crystal-fiber ECAL (context: IDEA)</a:t>
            </a:r>
            <a:endParaRPr kumimoji="0" lang="en-US" sz="32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DejaVu Sans"/>
              <a:cs typeface="DejaVu Sans"/>
            </a:endParaRPr>
          </a:p>
        </p:txBody>
      </p:sp>
      <p:sp>
        <p:nvSpPr>
          <p:cNvPr id="204" name="CustomShape 3"/>
          <p:cNvSpPr/>
          <p:nvPr/>
        </p:nvSpPr>
        <p:spPr>
          <a:xfrm>
            <a:off x="9851760" y="6572457"/>
            <a:ext cx="213336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B28F22-F5BB-48D1-8003-DAEC3117A928}" type="slidenum">
              <a:rPr kumimoji="0" lang="fr-FR" sz="1200" b="0" i="0" u="none" strike="noStrike" kern="1200" cap="none" spc="-1" normalizeH="0" baseline="0" noProof="0">
                <a:ln>
                  <a:noFill/>
                </a:ln>
                <a:solidFill>
                  <a:srgbClr val="E75112"/>
                </a:solidFill>
                <a:effectLst/>
                <a:uLnTx/>
                <a:uFillTx/>
                <a:latin typeface="Verdana"/>
                <a:ea typeface="DejaVu Sans"/>
                <a:cs typeface="DejaVu San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fr-FR" sz="12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857" y="296972"/>
            <a:ext cx="1152244" cy="64013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90962" y="43542"/>
            <a:ext cx="944962" cy="1066892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8343" y="1165617"/>
            <a:ext cx="10060975" cy="5454203"/>
          </a:xfrm>
          <a:prstGeom prst="rect">
            <a:avLst/>
          </a:prstGeom>
        </p:spPr>
      </p:pic>
      <p:sp>
        <p:nvSpPr>
          <p:cNvPr id="15" name="Google Shape;155;p5"/>
          <p:cNvSpPr/>
          <p:nvPr/>
        </p:nvSpPr>
        <p:spPr>
          <a:xfrm>
            <a:off x="10261214" y="4759414"/>
            <a:ext cx="1930546" cy="531232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400" kern="0" dirty="0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M.T, </a:t>
            </a:r>
            <a:r>
              <a:rPr lang="en-US" sz="1400" kern="0" dirty="0" err="1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Lucchini</a:t>
            </a:r>
            <a:r>
              <a:rPr lang="en-US" sz="1400" kern="0" dirty="0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  4</a:t>
            </a:r>
            <a:r>
              <a:rPr lang="en-US" sz="1400" kern="0" baseline="30000" dirty="0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th</a:t>
            </a:r>
            <a:r>
              <a:rPr lang="en-US" sz="1400" kern="0" dirty="0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 FCC Workshop, Nov 2020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sp>
        <p:nvSpPr>
          <p:cNvPr id="10" name="Google Shape;450;p4"/>
          <p:cNvSpPr/>
          <p:nvPr/>
        </p:nvSpPr>
        <p:spPr>
          <a:xfrm>
            <a:off x="3717758" y="6640664"/>
            <a:ext cx="4590682" cy="310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lang="fr-FR" sz="1200" kern="0" dirty="0" smtClean="0">
                <a:solidFill>
                  <a:srgbClr val="E75112"/>
                </a:solidFill>
                <a:latin typeface="Verdana"/>
                <a:ea typeface="Verdana"/>
                <a:cs typeface="Verdana"/>
                <a:sym typeface="Verdana"/>
              </a:rPr>
              <a:t>S. GASCON-SHOTKIN FCC-Contacts </a:t>
            </a:r>
            <a:r>
              <a:rPr kumimoji="0" lang="fr-FR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E75112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11/6/2021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3489394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Line 6"/>
          <p:cNvSpPr/>
          <p:nvPr/>
        </p:nvSpPr>
        <p:spPr>
          <a:xfrm>
            <a:off x="0" y="6640664"/>
            <a:ext cx="12191760" cy="0"/>
          </a:xfrm>
          <a:prstGeom prst="line">
            <a:avLst/>
          </a:prstGeom>
          <a:ln>
            <a:solidFill>
              <a:srgbClr val="E751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2" name="TextShape 1"/>
          <p:cNvSpPr txBox="1"/>
          <p:nvPr/>
        </p:nvSpPr>
        <p:spPr>
          <a:xfrm>
            <a:off x="2287808" y="234000"/>
            <a:ext cx="9134938" cy="7660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spc="-1" dirty="0" smtClean="0">
                <a:solidFill>
                  <a:srgbClr val="FFFFFF"/>
                </a:solidFill>
                <a:latin typeface="Verdana"/>
                <a:ea typeface="DejaVu Sans"/>
                <a:cs typeface="DejaVu Sans"/>
              </a:rPr>
              <a:t> Improving the DR concept with a crystal or crystal-fiber ECAL (context: IDEA)</a:t>
            </a:r>
            <a:endParaRPr kumimoji="0" lang="en-US" sz="32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DejaVu Sans"/>
              <a:cs typeface="DejaVu Sans"/>
            </a:endParaRPr>
          </a:p>
        </p:txBody>
      </p:sp>
      <p:sp>
        <p:nvSpPr>
          <p:cNvPr id="204" name="CustomShape 3"/>
          <p:cNvSpPr/>
          <p:nvPr/>
        </p:nvSpPr>
        <p:spPr>
          <a:xfrm>
            <a:off x="9851760" y="6572457"/>
            <a:ext cx="213336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B28F22-F5BB-48D1-8003-DAEC3117A928}" type="slidenum">
              <a:rPr kumimoji="0" lang="fr-FR" sz="1200" b="0" i="0" u="none" strike="noStrike" kern="1200" cap="none" spc="-1" normalizeH="0" baseline="0" noProof="0">
                <a:ln>
                  <a:noFill/>
                </a:ln>
                <a:solidFill>
                  <a:srgbClr val="E75112"/>
                </a:solidFill>
                <a:effectLst/>
                <a:uLnTx/>
                <a:uFillTx/>
                <a:latin typeface="Verdana"/>
                <a:ea typeface="DejaVu Sans"/>
                <a:cs typeface="DejaVu San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fr-FR" sz="12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857" y="296972"/>
            <a:ext cx="1152244" cy="64013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90962" y="43542"/>
            <a:ext cx="944962" cy="1066892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5" name="Google Shape;155;p5"/>
          <p:cNvSpPr/>
          <p:nvPr/>
        </p:nvSpPr>
        <p:spPr>
          <a:xfrm>
            <a:off x="10261214" y="4759414"/>
            <a:ext cx="1930546" cy="531232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400" kern="0" dirty="0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M.T, </a:t>
            </a:r>
            <a:r>
              <a:rPr lang="en-US" sz="1400" kern="0" dirty="0" err="1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Lucchini</a:t>
            </a:r>
            <a:r>
              <a:rPr lang="en-US" sz="1400" kern="0" dirty="0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  4</a:t>
            </a:r>
            <a:r>
              <a:rPr lang="en-US" sz="1400" kern="0" baseline="30000" dirty="0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th</a:t>
            </a:r>
            <a:r>
              <a:rPr lang="en-US" sz="1400" kern="0" dirty="0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 FCC Workshop, Nov 2020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72090" y="1163330"/>
            <a:ext cx="10277341" cy="5409127"/>
          </a:xfrm>
          <a:prstGeom prst="rect">
            <a:avLst/>
          </a:prstGeom>
        </p:spPr>
      </p:pic>
      <p:sp>
        <p:nvSpPr>
          <p:cNvPr id="10" name="Google Shape;450;p4"/>
          <p:cNvSpPr/>
          <p:nvPr/>
        </p:nvSpPr>
        <p:spPr>
          <a:xfrm>
            <a:off x="3717758" y="6640664"/>
            <a:ext cx="4590682" cy="310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lang="fr-FR" sz="1200" kern="0" dirty="0" smtClean="0">
                <a:solidFill>
                  <a:srgbClr val="E75112"/>
                </a:solidFill>
                <a:latin typeface="Verdana"/>
                <a:ea typeface="Verdana"/>
                <a:cs typeface="Verdana"/>
                <a:sym typeface="Verdana"/>
              </a:rPr>
              <a:t>S. GASCON-SHOTKIN FCC-Contacts </a:t>
            </a:r>
            <a:r>
              <a:rPr kumimoji="0" lang="fr-FR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E75112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11/6/2021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5021769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Line 6"/>
          <p:cNvSpPr/>
          <p:nvPr/>
        </p:nvSpPr>
        <p:spPr>
          <a:xfrm>
            <a:off x="0" y="6640664"/>
            <a:ext cx="12191760" cy="0"/>
          </a:xfrm>
          <a:prstGeom prst="line">
            <a:avLst/>
          </a:prstGeom>
          <a:ln>
            <a:solidFill>
              <a:srgbClr val="E751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2" name="TextShape 1"/>
          <p:cNvSpPr txBox="1"/>
          <p:nvPr/>
        </p:nvSpPr>
        <p:spPr>
          <a:xfrm>
            <a:off x="2287808" y="234000"/>
            <a:ext cx="9134938" cy="7660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spc="-1" dirty="0" smtClean="0">
                <a:solidFill>
                  <a:srgbClr val="FFFFFF"/>
                </a:solidFill>
                <a:latin typeface="Verdana"/>
                <a:ea typeface="DejaVu Sans"/>
                <a:cs typeface="DejaVu Sans"/>
              </a:rPr>
              <a:t> Improving the DR concept with a crystal or crystal-fiber ECAL: Readout with </a:t>
            </a:r>
            <a:r>
              <a:rPr lang="en-US" sz="3200" spc="-1" dirty="0" err="1" smtClean="0">
                <a:solidFill>
                  <a:srgbClr val="FFFFFF"/>
                </a:solidFill>
                <a:latin typeface="Verdana"/>
                <a:ea typeface="DejaVu Sans"/>
                <a:cs typeface="DejaVu Sans"/>
              </a:rPr>
              <a:t>SiPMs</a:t>
            </a:r>
            <a:endParaRPr kumimoji="0" lang="en-US" sz="32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DejaVu Sans"/>
              <a:cs typeface="DejaVu Sans"/>
            </a:endParaRPr>
          </a:p>
        </p:txBody>
      </p:sp>
      <p:sp>
        <p:nvSpPr>
          <p:cNvPr id="204" name="CustomShape 3"/>
          <p:cNvSpPr/>
          <p:nvPr/>
        </p:nvSpPr>
        <p:spPr>
          <a:xfrm>
            <a:off x="9851760" y="6572457"/>
            <a:ext cx="213336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B28F22-F5BB-48D1-8003-DAEC3117A928}" type="slidenum">
              <a:rPr kumimoji="0" lang="fr-FR" sz="1200" b="0" i="0" u="none" strike="noStrike" kern="1200" cap="none" spc="-1" normalizeH="0" baseline="0" noProof="0">
                <a:ln>
                  <a:noFill/>
                </a:ln>
                <a:solidFill>
                  <a:srgbClr val="E75112"/>
                </a:solidFill>
                <a:effectLst/>
                <a:uLnTx/>
                <a:uFillTx/>
                <a:latin typeface="Verdana"/>
                <a:ea typeface="DejaVu Sans"/>
                <a:cs typeface="DejaVu San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fr-FR" sz="12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857" y="296972"/>
            <a:ext cx="1152244" cy="64013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90962" y="43542"/>
            <a:ext cx="944962" cy="1066892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192627"/>
            <a:ext cx="9983702" cy="5185034"/>
          </a:xfrm>
          <a:prstGeom prst="rect">
            <a:avLst/>
          </a:prstGeom>
        </p:spPr>
      </p:pic>
      <p:sp>
        <p:nvSpPr>
          <p:cNvPr id="11" name="Google Shape;155;p5"/>
          <p:cNvSpPr/>
          <p:nvPr/>
        </p:nvSpPr>
        <p:spPr>
          <a:xfrm>
            <a:off x="7169671" y="1190538"/>
            <a:ext cx="1930546" cy="531232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400" kern="0" dirty="0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M.T, </a:t>
            </a:r>
            <a:r>
              <a:rPr lang="en-US" sz="1400" kern="0" dirty="0" err="1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Lucchini</a:t>
            </a:r>
            <a:r>
              <a:rPr lang="en-US" sz="1400" kern="0" dirty="0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  4</a:t>
            </a:r>
            <a:r>
              <a:rPr lang="en-US" sz="1400" kern="0" baseline="30000" dirty="0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th</a:t>
            </a:r>
            <a:r>
              <a:rPr lang="en-US" sz="1400" kern="0" dirty="0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 FCC Workshop, Nov 2020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sp>
        <p:nvSpPr>
          <p:cNvPr id="10" name="Google Shape;450;p4"/>
          <p:cNvSpPr/>
          <p:nvPr/>
        </p:nvSpPr>
        <p:spPr>
          <a:xfrm>
            <a:off x="3717758" y="6640664"/>
            <a:ext cx="4590682" cy="310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lang="fr-FR" sz="1200" kern="0" dirty="0" smtClean="0">
                <a:solidFill>
                  <a:srgbClr val="E75112"/>
                </a:solidFill>
                <a:latin typeface="Verdana"/>
                <a:ea typeface="Verdana"/>
                <a:cs typeface="Verdana"/>
                <a:sym typeface="Verdana"/>
              </a:rPr>
              <a:t>S. GASCON-SHOTKIN FCC-Contacts </a:t>
            </a:r>
            <a:r>
              <a:rPr kumimoji="0" lang="fr-FR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E75112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11/6/2021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998993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Line 6"/>
          <p:cNvSpPr/>
          <p:nvPr/>
        </p:nvSpPr>
        <p:spPr>
          <a:xfrm>
            <a:off x="0" y="6640664"/>
            <a:ext cx="12191760" cy="0"/>
          </a:xfrm>
          <a:prstGeom prst="line">
            <a:avLst/>
          </a:prstGeom>
          <a:ln>
            <a:solidFill>
              <a:srgbClr val="E751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2" name="TextShape 1"/>
          <p:cNvSpPr txBox="1"/>
          <p:nvPr/>
        </p:nvSpPr>
        <p:spPr>
          <a:xfrm>
            <a:off x="2287808" y="234000"/>
            <a:ext cx="9134938" cy="7660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spc="-1" dirty="0" smtClean="0">
                <a:solidFill>
                  <a:srgbClr val="FFFFFF"/>
                </a:solidFill>
                <a:latin typeface="Verdana"/>
                <a:ea typeface="DejaVu Sans"/>
                <a:cs typeface="DejaVu Sans"/>
              </a:rPr>
              <a:t> Improving the DR concept with a crystal or crystal-fiber ECAL: Readout with </a:t>
            </a:r>
            <a:r>
              <a:rPr lang="en-US" sz="3200" spc="-1" dirty="0" err="1" smtClean="0">
                <a:solidFill>
                  <a:srgbClr val="FFFFFF"/>
                </a:solidFill>
                <a:latin typeface="Verdana"/>
                <a:ea typeface="DejaVu Sans"/>
                <a:cs typeface="DejaVu Sans"/>
              </a:rPr>
              <a:t>SiPMs</a:t>
            </a:r>
            <a:endParaRPr kumimoji="0" lang="en-US" sz="32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DejaVu Sans"/>
              <a:cs typeface="DejaVu Sans"/>
            </a:endParaRPr>
          </a:p>
        </p:txBody>
      </p:sp>
      <p:sp>
        <p:nvSpPr>
          <p:cNvPr id="204" name="CustomShape 3"/>
          <p:cNvSpPr/>
          <p:nvPr/>
        </p:nvSpPr>
        <p:spPr>
          <a:xfrm>
            <a:off x="9851760" y="6572457"/>
            <a:ext cx="213336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B28F22-F5BB-48D1-8003-DAEC3117A928}" type="slidenum">
              <a:rPr kumimoji="0" lang="fr-FR" sz="1200" b="0" i="0" u="none" strike="noStrike" kern="1200" cap="none" spc="-1" normalizeH="0" baseline="0" noProof="0">
                <a:ln>
                  <a:noFill/>
                </a:ln>
                <a:solidFill>
                  <a:srgbClr val="E75112"/>
                </a:solidFill>
                <a:effectLst/>
                <a:uLnTx/>
                <a:uFillTx/>
                <a:latin typeface="Verdana"/>
                <a:ea typeface="DejaVu Sans"/>
                <a:cs typeface="DejaVu San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fr-FR" sz="12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857" y="296972"/>
            <a:ext cx="1152244" cy="64013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90962" y="43542"/>
            <a:ext cx="944962" cy="1066892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0" name="Google Shape;450;p4"/>
          <p:cNvSpPr/>
          <p:nvPr/>
        </p:nvSpPr>
        <p:spPr>
          <a:xfrm>
            <a:off x="3717758" y="6640664"/>
            <a:ext cx="4590682" cy="310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lang="fr-FR" sz="1200" kern="0" dirty="0" smtClean="0">
                <a:solidFill>
                  <a:srgbClr val="E75112"/>
                </a:solidFill>
                <a:latin typeface="Verdana"/>
                <a:ea typeface="Verdana"/>
                <a:cs typeface="Verdana"/>
                <a:sym typeface="Verdana"/>
              </a:rPr>
              <a:t>S. GASCON-SHOTKIN FCC-Contacts </a:t>
            </a:r>
            <a:r>
              <a:rPr kumimoji="0" lang="fr-FR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E75112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11/6/2021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550" y="1241619"/>
            <a:ext cx="9934763" cy="5350206"/>
          </a:xfrm>
          <a:prstGeom prst="rect">
            <a:avLst/>
          </a:prstGeom>
        </p:spPr>
      </p:pic>
      <p:sp>
        <p:nvSpPr>
          <p:cNvPr id="11" name="Google Shape;155;p5"/>
          <p:cNvSpPr/>
          <p:nvPr/>
        </p:nvSpPr>
        <p:spPr>
          <a:xfrm>
            <a:off x="10125689" y="1198576"/>
            <a:ext cx="1930546" cy="531232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400" kern="0" dirty="0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M.T, </a:t>
            </a:r>
            <a:r>
              <a:rPr lang="en-US" sz="1400" kern="0" dirty="0" err="1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Lucchini</a:t>
            </a:r>
            <a:r>
              <a:rPr lang="en-US" sz="1400" kern="0" dirty="0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  IAS2021, Jan 2021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sp>
        <p:nvSpPr>
          <p:cNvPr id="12" name="Ellipse 11"/>
          <p:cNvSpPr>
            <a:spLocks noChangeAspect="1"/>
          </p:cNvSpPr>
          <p:nvPr/>
        </p:nvSpPr>
        <p:spPr>
          <a:xfrm>
            <a:off x="1737360" y="3291840"/>
            <a:ext cx="2936240" cy="3774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613746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Line 6"/>
          <p:cNvSpPr/>
          <p:nvPr/>
        </p:nvSpPr>
        <p:spPr>
          <a:xfrm>
            <a:off x="0" y="6640664"/>
            <a:ext cx="12191760" cy="0"/>
          </a:xfrm>
          <a:prstGeom prst="line">
            <a:avLst/>
          </a:prstGeom>
          <a:ln>
            <a:solidFill>
              <a:srgbClr val="E751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2" name="TextShape 1"/>
          <p:cNvSpPr txBox="1"/>
          <p:nvPr/>
        </p:nvSpPr>
        <p:spPr>
          <a:xfrm>
            <a:off x="2287808" y="234000"/>
            <a:ext cx="9134938" cy="7660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spc="-1" dirty="0" smtClean="0">
                <a:solidFill>
                  <a:srgbClr val="FFFFFF"/>
                </a:solidFill>
                <a:latin typeface="Verdana"/>
                <a:ea typeface="DejaVu Sans"/>
                <a:cs typeface="DejaVu Sans"/>
              </a:rPr>
              <a:t> R&amp;D Efforts at CERN (1) </a:t>
            </a:r>
            <a:r>
              <a:rPr lang="en-US" sz="3200" spc="-1" dirty="0" smtClean="0">
                <a:solidFill>
                  <a:schemeClr val="bg1">
                    <a:lumMod val="65000"/>
                  </a:schemeClr>
                </a:solidFill>
                <a:latin typeface="Verdana"/>
                <a:ea typeface="DejaVu Sans"/>
                <a:cs typeface="DejaVu Sans"/>
              </a:rPr>
              <a:t>and in France</a:t>
            </a:r>
            <a:endParaRPr kumimoji="0" lang="en-US" sz="3200" b="0" i="0" u="none" strike="noStrike" kern="1200" cap="none" spc="-1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Calibri"/>
              <a:ea typeface="DejaVu Sans"/>
              <a:cs typeface="DejaVu Sans"/>
            </a:endParaRPr>
          </a:p>
        </p:txBody>
      </p:sp>
      <p:sp>
        <p:nvSpPr>
          <p:cNvPr id="204" name="CustomShape 3"/>
          <p:cNvSpPr/>
          <p:nvPr/>
        </p:nvSpPr>
        <p:spPr>
          <a:xfrm>
            <a:off x="9851760" y="6572457"/>
            <a:ext cx="213336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B28F22-F5BB-48D1-8003-DAEC3117A928}" type="slidenum">
              <a:rPr kumimoji="0" lang="fr-FR" sz="1200" b="0" i="0" u="none" strike="noStrike" kern="1200" cap="none" spc="-1" normalizeH="0" baseline="0" noProof="0">
                <a:ln>
                  <a:noFill/>
                </a:ln>
                <a:solidFill>
                  <a:srgbClr val="E75112"/>
                </a:solidFill>
                <a:effectLst/>
                <a:uLnTx/>
                <a:uFillTx/>
                <a:latin typeface="Verdana"/>
                <a:ea typeface="DejaVu Sans"/>
                <a:cs typeface="DejaVu San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fr-FR" sz="12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857" y="296972"/>
            <a:ext cx="1152244" cy="64013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90962" y="43542"/>
            <a:ext cx="944962" cy="1066892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12" name="Picture 21">
            <a:extLst>
              <a:ext uri="{FF2B5EF4-FFF2-40B4-BE49-F238E27FC236}">
                <a16:creationId xmlns:a16="http://schemas.microsoft.com/office/drawing/2014/main" id="{FB2D64EC-429B-6A4B-B9CF-C34F51DE98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636" y="1146526"/>
            <a:ext cx="782726" cy="771754"/>
          </a:xfrm>
          <a:prstGeom prst="rect">
            <a:avLst/>
          </a:prstGeom>
          <a:noFill/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5401" y="1192953"/>
            <a:ext cx="829399" cy="662717"/>
          </a:xfrm>
          <a:prstGeom prst="rect">
            <a:avLst/>
          </a:prstGeom>
        </p:spPr>
      </p:pic>
      <p:grpSp>
        <p:nvGrpSpPr>
          <p:cNvPr id="20" name="Group 5">
            <a:extLst>
              <a:ext uri="{FF2B5EF4-FFF2-40B4-BE49-F238E27FC236}">
                <a16:creationId xmlns:a16="http://schemas.microsoft.com/office/drawing/2014/main" id="{EE954CB9-71D3-5C42-BC7D-A9C8F3CA364A}"/>
              </a:ext>
            </a:extLst>
          </p:cNvPr>
          <p:cNvGrpSpPr/>
          <p:nvPr/>
        </p:nvGrpSpPr>
        <p:grpSpPr>
          <a:xfrm>
            <a:off x="6294079" y="2020684"/>
            <a:ext cx="2937808" cy="3686689"/>
            <a:chOff x="2215236" y="-1115969"/>
            <a:chExt cx="3917077" cy="4915584"/>
          </a:xfrm>
        </p:grpSpPr>
        <p:sp>
          <p:nvSpPr>
            <p:cNvPr id="21" name="Shape 132">
              <a:extLst>
                <a:ext uri="{FF2B5EF4-FFF2-40B4-BE49-F238E27FC236}">
                  <a16:creationId xmlns:a16="http://schemas.microsoft.com/office/drawing/2014/main" id="{AC54CBDA-4C4C-1846-B17D-32245CB96FE0}"/>
                </a:ext>
              </a:extLst>
            </p:cNvPr>
            <p:cNvSpPr/>
            <p:nvPr/>
          </p:nvSpPr>
          <p:spPr>
            <a:xfrm flipH="1" flipV="1">
              <a:off x="5010692" y="-553300"/>
              <a:ext cx="1121621" cy="0"/>
            </a:xfrm>
            <a:prstGeom prst="line">
              <a:avLst/>
            </a:prstGeom>
            <a:ln w="38100">
              <a:solidFill>
                <a:srgbClr val="FF2600"/>
              </a:solidFill>
              <a:miter lim="400000"/>
              <a:tailEnd type="arrow"/>
            </a:ln>
          </p:spPr>
          <p:txBody>
            <a:bodyPr lIns="0" tIns="0" rIns="0" bIns="0"/>
            <a:lstStyle/>
            <a:p>
              <a:pPr lvl="0" algn="ctr">
                <a:defRPr>
                  <a:solidFill>
                    <a:srgbClr val="005493"/>
                  </a:solidFill>
                </a:defRPr>
              </a:pPr>
              <a:endParaRPr sz="1050"/>
            </a:p>
          </p:txBody>
        </p:sp>
        <p:grpSp>
          <p:nvGrpSpPr>
            <p:cNvPr id="22" name="Group 7">
              <a:extLst>
                <a:ext uri="{FF2B5EF4-FFF2-40B4-BE49-F238E27FC236}">
                  <a16:creationId xmlns:a16="http://schemas.microsoft.com/office/drawing/2014/main" id="{DE486B4A-4ACB-664F-9E2B-9B769C58F8D3}"/>
                </a:ext>
              </a:extLst>
            </p:cNvPr>
            <p:cNvGrpSpPr/>
            <p:nvPr/>
          </p:nvGrpSpPr>
          <p:grpSpPr>
            <a:xfrm>
              <a:off x="2215236" y="-1115969"/>
              <a:ext cx="3480708" cy="4915584"/>
              <a:chOff x="2830926" y="-1187977"/>
              <a:chExt cx="3480708" cy="4915584"/>
            </a:xfrm>
          </p:grpSpPr>
          <p:sp>
            <p:nvSpPr>
              <p:cNvPr id="24" name="TextBox 9">
                <a:extLst>
                  <a:ext uri="{FF2B5EF4-FFF2-40B4-BE49-F238E27FC236}">
                    <a16:creationId xmlns:a16="http://schemas.microsoft.com/office/drawing/2014/main" id="{FBC281AC-2ECF-F948-9B9E-95E03F60F90B}"/>
                  </a:ext>
                </a:extLst>
              </p:cNvPr>
              <p:cNvSpPr txBox="1"/>
              <p:nvPr/>
            </p:nvSpPr>
            <p:spPr>
              <a:xfrm>
                <a:off x="2830926" y="3173610"/>
                <a:ext cx="3011481" cy="553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50" b="1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cs typeface="Arial" panose="020B0604020202020204" pitchFamily="34" charset="0"/>
                  </a:rPr>
                  <a:t>Good separation of </a:t>
                </a:r>
              </a:p>
              <a:p>
                <a:pPr algn="ctr"/>
                <a:r>
                  <a:rPr lang="en-US" sz="1050" b="1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cs typeface="Arial" panose="020B0604020202020204" pitchFamily="34" charset="0"/>
                  </a:rPr>
                  <a:t>Scintillation &amp; Cerenkov</a:t>
                </a:r>
              </a:p>
            </p:txBody>
          </p:sp>
          <p:grpSp>
            <p:nvGrpSpPr>
              <p:cNvPr id="25" name="Group 10">
                <a:extLst>
                  <a:ext uri="{FF2B5EF4-FFF2-40B4-BE49-F238E27FC236}">
                    <a16:creationId xmlns:a16="http://schemas.microsoft.com/office/drawing/2014/main" id="{A9A0C36D-F23B-0F49-A583-5E41BA0B1913}"/>
                  </a:ext>
                </a:extLst>
              </p:cNvPr>
              <p:cNvGrpSpPr/>
              <p:nvPr/>
            </p:nvGrpSpPr>
            <p:grpSpPr>
              <a:xfrm>
                <a:off x="3006297" y="-1187977"/>
                <a:ext cx="3305337" cy="4371980"/>
                <a:chOff x="3120981" y="-1187977"/>
                <a:chExt cx="3305337" cy="4371980"/>
              </a:xfrm>
            </p:grpSpPr>
            <p:grpSp>
              <p:nvGrpSpPr>
                <p:cNvPr id="26" name="Group 11">
                  <a:extLst>
                    <a:ext uri="{FF2B5EF4-FFF2-40B4-BE49-F238E27FC236}">
                      <a16:creationId xmlns:a16="http://schemas.microsoft.com/office/drawing/2014/main" id="{14443AA1-ADF3-6B49-B06C-C6285F69C108}"/>
                    </a:ext>
                  </a:extLst>
                </p:cNvPr>
                <p:cNvGrpSpPr/>
                <p:nvPr/>
              </p:nvGrpSpPr>
              <p:grpSpPr>
                <a:xfrm>
                  <a:off x="3120981" y="344877"/>
                  <a:ext cx="3305337" cy="2839126"/>
                  <a:chOff x="2929913" y="561407"/>
                  <a:chExt cx="3305337" cy="2839126"/>
                </a:xfrm>
              </p:grpSpPr>
              <p:pic>
                <p:nvPicPr>
                  <p:cNvPr id="30" name="waveform_cut_norm_fib_all.png">
                    <a:extLst>
                      <a:ext uri="{FF2B5EF4-FFF2-40B4-BE49-F238E27FC236}">
                        <a16:creationId xmlns:a16="http://schemas.microsoft.com/office/drawing/2014/main" id="{ADC39966-8195-A24E-8A8D-A97C588BAF4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2939483" y="1048004"/>
                    <a:ext cx="3295767" cy="2352529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  <p:sp>
                <p:nvSpPr>
                  <p:cNvPr id="31" name="Rectangle 30">
                    <a:extLst>
                      <a:ext uri="{FF2B5EF4-FFF2-40B4-BE49-F238E27FC236}">
                        <a16:creationId xmlns:a16="http://schemas.microsoft.com/office/drawing/2014/main" id="{A1BBC277-5ECB-814B-813E-463A91246E3A}"/>
                      </a:ext>
                    </a:extLst>
                  </p:cNvPr>
                  <p:cNvSpPr/>
                  <p:nvPr/>
                </p:nvSpPr>
                <p:spPr>
                  <a:xfrm>
                    <a:off x="2929913" y="561407"/>
                    <a:ext cx="1000160" cy="492443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lvl="0"/>
                    <a:r>
                      <a:rPr lang="it-IT" sz="900" b="1" dirty="0">
                        <a:solidFill>
                          <a:srgbClr val="0000FF"/>
                        </a:solidFill>
                        <a:latin typeface="Century Gothic" pitchFamily="34" charset="0"/>
                        <a:cs typeface="Arial" pitchFamily="34" charset="0"/>
                      </a:rPr>
                      <a:t>Cerenkov</a:t>
                    </a:r>
                  </a:p>
                  <a:p>
                    <a:pPr lvl="0"/>
                    <a:r>
                      <a:rPr lang="it-IT" sz="900" b="1" dirty="0">
                        <a:solidFill>
                          <a:srgbClr val="0000FF"/>
                        </a:solidFill>
                        <a:latin typeface="Century Gothic" pitchFamily="34" charset="0"/>
                        <a:cs typeface="Arial" pitchFamily="34" charset="0"/>
                      </a:rPr>
                      <a:t>(LuAG)</a:t>
                    </a:r>
                  </a:p>
                </p:txBody>
              </p:sp>
              <p:sp>
                <p:nvSpPr>
                  <p:cNvPr id="32" name="Rectangle 31">
                    <a:extLst>
                      <a:ext uri="{FF2B5EF4-FFF2-40B4-BE49-F238E27FC236}">
                        <a16:creationId xmlns:a16="http://schemas.microsoft.com/office/drawing/2014/main" id="{D32A1E27-6162-2D43-B0FB-5388F7493D5A}"/>
                      </a:ext>
                    </a:extLst>
                  </p:cNvPr>
                  <p:cNvSpPr/>
                  <p:nvPr/>
                </p:nvSpPr>
                <p:spPr>
                  <a:xfrm>
                    <a:off x="4711494" y="651554"/>
                    <a:ext cx="1195164" cy="492443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lvl="0"/>
                    <a:r>
                      <a:rPr lang="it-IT" sz="900" b="1" dirty="0">
                        <a:solidFill>
                          <a:srgbClr val="00B050"/>
                        </a:solidFill>
                        <a:latin typeface="Century Gothic" pitchFamily="34" charset="0"/>
                        <a:cs typeface="Arial" pitchFamily="34" charset="0"/>
                      </a:rPr>
                      <a:t>Scintillation (LuAG:Ce)</a:t>
                    </a:r>
                  </a:p>
                </p:txBody>
              </p:sp>
            </p:grpSp>
            <p:pic>
              <p:nvPicPr>
                <p:cNvPr id="27" name="TestBeam_012-enhanced.jpeg">
                  <a:extLst>
                    <a:ext uri="{FF2B5EF4-FFF2-40B4-BE49-F238E27FC236}">
                      <a16:creationId xmlns:a16="http://schemas.microsoft.com/office/drawing/2014/main" id="{02D73D28-9D8E-B045-8E60-FAD079C2868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3364803" y="-1187977"/>
                  <a:ext cx="2088232" cy="1516796"/>
                </a:xfrm>
                <a:prstGeom prst="rect">
                  <a:avLst/>
                </a:prstGeom>
                <a:ln w="12700">
                  <a:miter lim="400000"/>
                </a:ln>
              </p:spPr>
            </p:pic>
            <p:cxnSp>
              <p:nvCxnSpPr>
                <p:cNvPr id="28" name="Straight Arrow Connector 13">
                  <a:extLst>
                    <a:ext uri="{FF2B5EF4-FFF2-40B4-BE49-F238E27FC236}">
                      <a16:creationId xmlns:a16="http://schemas.microsoft.com/office/drawing/2014/main" id="{50726091-487A-204D-9575-9218713F138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4257871" y="-93809"/>
                  <a:ext cx="16424" cy="1141798"/>
                </a:xfrm>
                <a:prstGeom prst="straightConnector1">
                  <a:avLst/>
                </a:prstGeom>
                <a:ln>
                  <a:solidFill>
                    <a:srgbClr val="0000FF"/>
                  </a:solidFill>
                  <a:headEnd type="triangle"/>
                  <a:tailEnd type="non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Arrow Connector 14">
                  <a:extLst>
                    <a:ext uri="{FF2B5EF4-FFF2-40B4-BE49-F238E27FC236}">
                      <a16:creationId xmlns:a16="http://schemas.microsoft.com/office/drawing/2014/main" id="{13038692-DBBF-744A-9F7B-DD68ADB235B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735818" y="6885"/>
                  <a:ext cx="105607" cy="1719256"/>
                </a:xfrm>
                <a:prstGeom prst="straightConnector1">
                  <a:avLst/>
                </a:prstGeom>
                <a:ln>
                  <a:solidFill>
                    <a:srgbClr val="1DC516"/>
                  </a:solidFill>
                  <a:headEnd type="triangle"/>
                  <a:tailEnd type="non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C62D7F4-5481-3B48-B1B5-FFAC294EF3BE}"/>
                </a:ext>
              </a:extLst>
            </p:cNvPr>
            <p:cNvSpPr/>
            <p:nvPr/>
          </p:nvSpPr>
          <p:spPr>
            <a:xfrm>
              <a:off x="5226717" y="-949266"/>
              <a:ext cx="752771" cy="33855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fr-FR" sz="1050" b="1" i="1" dirty="0" err="1">
                  <a:latin typeface="Century Gothic" pitchFamily="34" charset="0"/>
                  <a:cs typeface="Arial" pitchFamily="34" charset="0"/>
                </a:rPr>
                <a:t>Beam</a:t>
              </a:r>
              <a:endParaRPr lang="en-GB" sz="1050" dirty="0"/>
            </a:p>
          </p:txBody>
        </p:sp>
      </p:grpSp>
      <p:pic>
        <p:nvPicPr>
          <p:cNvPr id="33" name="Picture 3" descr="C:\Users\rgiuffre\Dropbox\CERN\INTELUM\02_intelum-02-1.png">
            <a:extLst>
              <a:ext uri="{FF2B5EF4-FFF2-40B4-BE49-F238E27FC236}">
                <a16:creationId xmlns:a16="http://schemas.microsoft.com/office/drawing/2014/main" id="{35B7C9D0-BBFC-2346-87FD-75A293C6F9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3282" y="5742760"/>
            <a:ext cx="1212518" cy="27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8">
            <a:extLst>
              <a:ext uri="{FF2B5EF4-FFF2-40B4-BE49-F238E27FC236}">
                <a16:creationId xmlns:a16="http://schemas.microsoft.com/office/drawing/2014/main" id="{C0EB311C-CB64-1A47-BF7F-899CAE3ECA0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372367" y="6176982"/>
            <a:ext cx="1350000" cy="35526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141420" y="3523435"/>
            <a:ext cx="2833352" cy="3058732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979000" y="2592077"/>
            <a:ext cx="2987899" cy="882203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>
          <a:xfrm>
            <a:off x="2821516" y="1986202"/>
            <a:ext cx="34635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dirty="0" smtClean="0">
                <a:solidFill>
                  <a:prstClr val="black"/>
                </a:solidFill>
              </a:rPr>
              <a:t> Dual </a:t>
            </a:r>
            <a:r>
              <a:rPr lang="fr-FR" dirty="0" err="1" smtClean="0">
                <a:solidFill>
                  <a:prstClr val="black"/>
                </a:solidFill>
              </a:rPr>
              <a:t>Readout</a:t>
            </a:r>
            <a:r>
              <a:rPr lang="fr-FR" dirty="0">
                <a:solidFill>
                  <a:prstClr val="black"/>
                </a:solidFill>
              </a:rPr>
              <a:t> </a:t>
            </a:r>
            <a:r>
              <a:rPr lang="fr-FR" dirty="0" err="1" smtClean="0">
                <a:solidFill>
                  <a:prstClr val="black"/>
                </a:solidFill>
              </a:rPr>
              <a:t>developments</a:t>
            </a:r>
            <a:r>
              <a:rPr lang="fr-FR" dirty="0" smtClean="0">
                <a:solidFill>
                  <a:prstClr val="black"/>
                </a:solidFill>
              </a:rPr>
              <a:t>  </a:t>
            </a:r>
            <a:endParaRPr lang="fr-FR" dirty="0"/>
          </a:p>
        </p:txBody>
      </p:sp>
      <p:sp>
        <p:nvSpPr>
          <p:cNvPr id="35" name="Google Shape;450;p4"/>
          <p:cNvSpPr/>
          <p:nvPr/>
        </p:nvSpPr>
        <p:spPr>
          <a:xfrm>
            <a:off x="3717758" y="6640664"/>
            <a:ext cx="4590682" cy="310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lang="fr-FR" sz="1200" kern="0" dirty="0" smtClean="0">
                <a:solidFill>
                  <a:srgbClr val="E75112"/>
                </a:solidFill>
                <a:latin typeface="Verdana"/>
                <a:ea typeface="Verdana"/>
                <a:cs typeface="Verdana"/>
                <a:sym typeface="Verdana"/>
              </a:rPr>
              <a:t>S. GASCON-SHOTKIN FCC-Contacts </a:t>
            </a:r>
            <a:r>
              <a:rPr kumimoji="0" lang="fr-FR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E75112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11/6/2021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155;p5"/>
          <p:cNvSpPr/>
          <p:nvPr/>
        </p:nvSpPr>
        <p:spPr>
          <a:xfrm>
            <a:off x="9275090" y="3172296"/>
            <a:ext cx="2210897" cy="619854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400" kern="0" dirty="0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E. </a:t>
            </a:r>
            <a:r>
              <a:rPr lang="en-US" sz="1400" kern="0" dirty="0" err="1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Auffray</a:t>
            </a:r>
            <a:r>
              <a:rPr lang="en-US" sz="1400" kern="0" dirty="0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,  FCC-France  January 2021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643947" y="1224163"/>
            <a:ext cx="97178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dirty="0" smtClean="0">
                <a:solidFill>
                  <a:prstClr val="black"/>
                </a:solidFill>
              </a:rPr>
              <a:t> R&amp;D on </a:t>
            </a:r>
            <a:r>
              <a:rPr lang="fr-FR" dirty="0" err="1" smtClean="0">
                <a:solidFill>
                  <a:prstClr val="black"/>
                </a:solidFill>
              </a:rPr>
              <a:t>scintillating</a:t>
            </a:r>
            <a:r>
              <a:rPr lang="fr-FR" dirty="0" smtClean="0">
                <a:solidFill>
                  <a:prstClr val="black"/>
                </a:solidFill>
              </a:rPr>
              <a:t>/</a:t>
            </a:r>
            <a:r>
              <a:rPr lang="fr-FR" dirty="0" err="1" smtClean="0">
                <a:solidFill>
                  <a:prstClr val="black"/>
                </a:solidFill>
              </a:rPr>
              <a:t>Cerenkov</a:t>
            </a:r>
            <a:r>
              <a:rPr lang="fr-FR" dirty="0" smtClean="0">
                <a:solidFill>
                  <a:prstClr val="black"/>
                </a:solidFill>
              </a:rPr>
              <a:t> </a:t>
            </a:r>
            <a:r>
              <a:rPr lang="fr-FR" dirty="0" err="1" smtClean="0">
                <a:solidFill>
                  <a:prstClr val="black"/>
                </a:solidFill>
              </a:rPr>
              <a:t>fibers</a:t>
            </a:r>
            <a:r>
              <a:rPr lang="fr-FR" dirty="0" smtClean="0">
                <a:solidFill>
                  <a:prstClr val="black"/>
                </a:solidFill>
              </a:rPr>
              <a:t>  in the </a:t>
            </a:r>
            <a:r>
              <a:rPr lang="fr-FR" dirty="0" err="1" smtClean="0">
                <a:solidFill>
                  <a:prstClr val="black"/>
                </a:solidFill>
              </a:rPr>
              <a:t>framework</a:t>
            </a:r>
            <a:r>
              <a:rPr lang="fr-FR" dirty="0" smtClean="0">
                <a:solidFill>
                  <a:prstClr val="black"/>
                </a:solidFill>
              </a:rPr>
              <a:t> of the Crystal </a:t>
            </a:r>
            <a:r>
              <a:rPr lang="fr-FR" dirty="0" err="1" smtClean="0">
                <a:solidFill>
                  <a:prstClr val="black"/>
                </a:solidFill>
              </a:rPr>
              <a:t>Clear</a:t>
            </a:r>
            <a:r>
              <a:rPr lang="fr-FR" dirty="0" smtClean="0">
                <a:solidFill>
                  <a:prstClr val="black"/>
                </a:solidFill>
              </a:rPr>
              <a:t> Collaboration (RD18)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4631017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Line 6"/>
          <p:cNvSpPr/>
          <p:nvPr/>
        </p:nvSpPr>
        <p:spPr>
          <a:xfrm>
            <a:off x="0" y="6640664"/>
            <a:ext cx="12191760" cy="0"/>
          </a:xfrm>
          <a:prstGeom prst="line">
            <a:avLst/>
          </a:prstGeom>
          <a:ln>
            <a:solidFill>
              <a:srgbClr val="E751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2" name="TextShape 1"/>
          <p:cNvSpPr txBox="1"/>
          <p:nvPr/>
        </p:nvSpPr>
        <p:spPr>
          <a:xfrm>
            <a:off x="2287808" y="234000"/>
            <a:ext cx="9134938" cy="7660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-1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DejaVu Sans"/>
                <a:cs typeface="DejaVu Sans"/>
              </a:rPr>
              <a:t> </a:t>
            </a:r>
            <a:r>
              <a:rPr lang="fr-FR" sz="3200" spc="-1" noProof="0" dirty="0" err="1" smtClean="0">
                <a:solidFill>
                  <a:srgbClr val="FFFFFF"/>
                </a:solidFill>
                <a:latin typeface="Verdana"/>
                <a:ea typeface="DejaVu Sans"/>
                <a:cs typeface="DejaVu Sans"/>
              </a:rPr>
              <a:t>Two</a:t>
            </a:r>
            <a:r>
              <a:rPr lang="fr-FR" sz="3200" spc="-1" noProof="0" dirty="0" smtClean="0">
                <a:solidFill>
                  <a:srgbClr val="FFFFFF"/>
                </a:solidFill>
                <a:latin typeface="Verdana"/>
                <a:ea typeface="DejaVu Sans"/>
                <a:cs typeface="DejaVu Sans"/>
              </a:rPr>
              <a:t> possible </a:t>
            </a:r>
            <a:r>
              <a:rPr lang="fr-FR" sz="3200" spc="-1" noProof="0" dirty="0" err="1" smtClean="0">
                <a:solidFill>
                  <a:srgbClr val="FFFFFF"/>
                </a:solidFill>
                <a:latin typeface="Verdana"/>
                <a:ea typeface="DejaVu Sans"/>
                <a:cs typeface="DejaVu Sans"/>
              </a:rPr>
              <a:t>facets</a:t>
            </a:r>
            <a:r>
              <a:rPr lang="fr-FR" sz="3200" spc="-1" noProof="0" dirty="0" smtClean="0">
                <a:solidFill>
                  <a:srgbClr val="FFFFFF"/>
                </a:solidFill>
                <a:latin typeface="Verdana"/>
                <a:ea typeface="DejaVu Sans"/>
                <a:cs typeface="DejaVu Sans"/>
              </a:rPr>
              <a:t> for an IN2P3 MP (1)</a:t>
            </a:r>
            <a:endParaRPr kumimoji="0" lang="en-US" sz="32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DejaVu Sans"/>
              <a:cs typeface="DejaVu Sans"/>
            </a:endParaRPr>
          </a:p>
        </p:txBody>
      </p:sp>
      <p:sp>
        <p:nvSpPr>
          <p:cNvPr id="204" name="CustomShape 3"/>
          <p:cNvSpPr/>
          <p:nvPr/>
        </p:nvSpPr>
        <p:spPr>
          <a:xfrm>
            <a:off x="9851760" y="6572457"/>
            <a:ext cx="213336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B28F22-F5BB-48D1-8003-DAEC3117A928}" type="slidenum">
              <a:rPr kumimoji="0" lang="fr-FR" sz="1200" b="0" i="0" u="none" strike="noStrike" kern="1200" cap="none" spc="-1" normalizeH="0" baseline="0" noProof="0">
                <a:ln>
                  <a:noFill/>
                </a:ln>
                <a:solidFill>
                  <a:srgbClr val="E75112"/>
                </a:solidFill>
                <a:effectLst/>
                <a:uLnTx/>
                <a:uFillTx/>
                <a:latin typeface="Verdana"/>
                <a:ea typeface="DejaVu Sans"/>
                <a:cs typeface="DejaVu San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r-FR" sz="12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857" y="296972"/>
            <a:ext cx="1152244" cy="64013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90962" y="43542"/>
            <a:ext cx="944962" cy="1066892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2" name="Rectangle 11"/>
          <p:cNvSpPr/>
          <p:nvPr/>
        </p:nvSpPr>
        <p:spPr>
          <a:xfrm>
            <a:off x="0" y="1121468"/>
            <a:ext cx="12470296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High-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resolution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crystal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or 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crystal-fiber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calorimeter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(EM-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only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or 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EM+Had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) 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with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dual 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readout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capability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(scintillation and 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Cerenkov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) 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e.g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. 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SCEPCal</a:t>
            </a:r>
            <a:endParaRPr kumimoji="0" lang="fr-FR" sz="1800" b="0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Conserves EM/Had compensation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High transverse granularity (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Symbol" panose="05050102010706020507" pitchFamily="18" charset="2"/>
                <a:ea typeface="DejaVu Sans"/>
                <a:cs typeface="DejaVu Sans"/>
              </a:rPr>
              <a:t>Q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1cm </a:t>
            </a:r>
            <a:r>
              <a:rPr kumimoji="0" lang="en-US" sz="18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2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down to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Symbol" panose="05050102010706020507" pitchFamily="18" charset="2"/>
                <a:ea typeface="DejaVu Sans"/>
                <a:cs typeface="DejaVu Sans"/>
              </a:rPr>
              <a:t>Q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mm</a:t>
            </a:r>
            <a:r>
              <a:rPr kumimoji="0" lang="en-US" sz="18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2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)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Energy resolution possible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Symbol" panose="05050102010706020507" pitchFamily="18" charset="2"/>
                <a:ea typeface="DejaVu Sans"/>
                <a:cs typeface="DejaVu Sans"/>
              </a:rPr>
              <a:t>s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(E)/E~3%/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sqrt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(E) + 0.5%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Precision timing possible down to 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Symbol" panose="05050102010706020507" pitchFamily="18" charset="2"/>
                <a:ea typeface="DejaVu Sans"/>
                <a:cs typeface="DejaVu Sans"/>
              </a:rPr>
              <a:t>Q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10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ps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  <a:p>
            <a:pPr marR="0" lvl="1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Scintillating opaque mini-crystals/grains avec diffusion (</a:t>
            </a:r>
            <a:r>
              <a:rPr lang="en-US" dirty="0" err="1" smtClean="0">
                <a:solidFill>
                  <a:srgbClr val="7030A0"/>
                </a:solidFill>
                <a:latin typeface="Arial"/>
                <a:ea typeface="DejaVu Sans"/>
                <a:cs typeface="DejaVu Sans"/>
              </a:rPr>
              <a:t>GRAiNITA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) 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Energy resolution possible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Symbol" panose="05050102010706020507" pitchFamily="18" charset="2"/>
                <a:ea typeface="DejaVu Sans"/>
                <a:cs typeface="DejaVu Sans"/>
              </a:rPr>
              <a:t>s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E(E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)/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E~1.5-3%/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sqrt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(E) +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~1%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en-US" baseline="0" dirty="0" smtClean="0">
                <a:solidFill>
                  <a:srgbClr val="800000"/>
                </a:solidFill>
                <a:latin typeface="Arial"/>
                <a:ea typeface="DejaVu Sans"/>
                <a:cs typeface="DejaVu Sans"/>
              </a:rPr>
              <a:t>Possible cost advantage</a:t>
            </a:r>
            <a:r>
              <a:rPr lang="en-US" dirty="0" smtClean="0">
                <a:solidFill>
                  <a:srgbClr val="800000"/>
                </a:solidFill>
                <a:latin typeface="Arial"/>
                <a:ea typeface="DejaVu Sans"/>
                <a:cs typeface="DejaVu Sans"/>
              </a:rPr>
              <a:t> vis-à-vis bulk crystals or crystal fibers (processing)</a:t>
            </a: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For both:</a:t>
            </a:r>
            <a:r>
              <a:rPr lang="en-US" dirty="0">
                <a:solidFill>
                  <a:srgbClr val="800000"/>
                </a:solidFill>
              </a:rPr>
              <a:t>  Envisaging possibility for dual readout via Pulse Shape Discrimination (PSD</a:t>
            </a:r>
            <a:r>
              <a:rPr lang="en-US" dirty="0" smtClean="0">
                <a:solidFill>
                  <a:srgbClr val="800000"/>
                </a:solidFill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endParaRPr lang="en-US" dirty="0">
              <a:solidFill>
                <a:srgbClr val="800000"/>
              </a:solidFill>
              <a:latin typeface="Arial"/>
              <a:ea typeface="DejaVu Sans"/>
              <a:cs typeface="DejaVu Sans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Goals: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kumimoji="0" lang="fr-FR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Production de prototypes </a:t>
            </a:r>
          </a:p>
          <a:p>
            <a:r>
              <a:rPr kumimoji="0" lang="fr-FR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pour valider</a:t>
            </a:r>
            <a:r>
              <a:rPr kumimoji="0" lang="fr-FR" b="0" i="0" u="none" strike="noStrike" kern="1200" cap="none" spc="0" normalizeH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ces performances (</a:t>
            </a:r>
            <a:r>
              <a:rPr kumimoji="0" lang="fr-FR" b="0" i="0" u="none" strike="noStrike" kern="1200" cap="none" spc="0" normalizeH="0" noProof="0" dirty="0" err="1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e.g</a:t>
            </a:r>
            <a:r>
              <a:rPr kumimoji="0" lang="fr-FR" b="0" i="0" u="none" strike="noStrike" kern="1200" cap="none" spc="0" normalizeH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. </a:t>
            </a:r>
            <a:r>
              <a:rPr kumimoji="0" lang="fr-FR" b="0" i="0" u="none" strike="noStrike" kern="1200" cap="none" spc="0" normalizeH="0" noProof="0" dirty="0" err="1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Spacal</a:t>
            </a:r>
            <a:r>
              <a:rPr kumimoji="0" lang="fr-FR" b="0" i="0" u="none" strike="noStrike" kern="1200" cap="none" spc="0" normalizeH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kumimoji="0" lang="fr-FR" b="0" i="0" u="none" strike="noStrike" kern="1200" cap="none" spc="0" normalizeH="0" noProof="0" dirty="0" err="1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LHCb</a:t>
            </a:r>
            <a:r>
              <a:rPr kumimoji="0" lang="fr-FR" b="0" i="0" u="none" strike="noStrike" kern="1200" cap="none" spc="0" normalizeH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UG):</a:t>
            </a:r>
          </a:p>
          <a:p>
            <a:r>
              <a:rPr kumimoji="0" lang="fr-FR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Domaines de travail:  Cristaux, </a:t>
            </a:r>
            <a:r>
              <a:rPr kumimoji="0" lang="fr-FR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photodétection</a:t>
            </a:r>
            <a:r>
              <a:rPr kumimoji="0" lang="fr-FR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, </a:t>
            </a:r>
          </a:p>
          <a:p>
            <a:r>
              <a:rPr lang="fr-FR" dirty="0" smtClean="0">
                <a:solidFill>
                  <a:srgbClr val="800000"/>
                </a:solidFill>
                <a:latin typeface="Arial"/>
                <a:ea typeface="DejaVu Sans"/>
                <a:cs typeface="DejaVu Sans"/>
              </a:rPr>
              <a:t>Electronique de lecture, mécanique, simulation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fr-FR" dirty="0" smtClean="0">
                <a:solidFill>
                  <a:srgbClr val="800000"/>
                </a:solidFill>
                <a:latin typeface="Arial"/>
                <a:ea typeface="DejaVu Sans"/>
                <a:cs typeface="DejaVu Sans"/>
              </a:rPr>
              <a:t>En parallèle: Simulations, études de </a:t>
            </a:r>
          </a:p>
          <a:p>
            <a:r>
              <a:rPr lang="fr-FR" dirty="0" smtClean="0">
                <a:solidFill>
                  <a:srgbClr val="800000"/>
                </a:solidFill>
                <a:latin typeface="Arial"/>
                <a:ea typeface="DejaVu Sans"/>
                <a:cs typeface="DejaVu Sans"/>
              </a:rPr>
              <a:t>grandeurs fondamentales (</a:t>
            </a:r>
            <a:r>
              <a:rPr lang="fr-FR" dirty="0" err="1" smtClean="0">
                <a:solidFill>
                  <a:srgbClr val="800000"/>
                </a:solidFill>
                <a:latin typeface="Arial"/>
                <a:ea typeface="DejaVu Sans"/>
                <a:cs typeface="DejaVu Sans"/>
              </a:rPr>
              <a:t>ids</a:t>
            </a:r>
            <a:r>
              <a:rPr lang="fr-FR" dirty="0" smtClean="0">
                <a:solidFill>
                  <a:srgbClr val="800000"/>
                </a:solidFill>
                <a:latin typeface="Arial"/>
                <a:ea typeface="DejaVu Sans"/>
                <a:cs typeface="DejaVu Sans"/>
              </a:rPr>
              <a:t>, </a:t>
            </a:r>
            <a:r>
              <a:rPr lang="fr-FR" dirty="0" err="1" smtClean="0">
                <a:solidFill>
                  <a:srgbClr val="800000"/>
                </a:solidFill>
                <a:latin typeface="Arial"/>
                <a:ea typeface="DejaVu Sans"/>
                <a:cs typeface="DejaVu Sans"/>
              </a:rPr>
              <a:t>reco</a:t>
            </a:r>
            <a:r>
              <a:rPr lang="fr-FR" dirty="0" smtClean="0">
                <a:solidFill>
                  <a:srgbClr val="800000"/>
                </a:solidFill>
                <a:latin typeface="Arial"/>
                <a:ea typeface="DejaVu Sans"/>
                <a:cs typeface="DejaVu Sans"/>
              </a:rPr>
              <a:t>. masse de recul..)</a:t>
            </a:r>
          </a:p>
          <a:p>
            <a:r>
              <a:rPr lang="fr-FR" dirty="0" smtClean="0">
                <a:solidFill>
                  <a:srgbClr val="800000"/>
                </a:solidFill>
                <a:latin typeface="Arial"/>
                <a:ea typeface="DejaVu Sans"/>
                <a:cs typeface="DejaVu Sans"/>
              </a:rPr>
              <a:t>+ jalons</a:t>
            </a:r>
          </a:p>
          <a:p>
            <a:pPr lvl="1"/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fr-FR" sz="1800" b="0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13" name="Google Shape;450;p4"/>
          <p:cNvSpPr/>
          <p:nvPr/>
        </p:nvSpPr>
        <p:spPr>
          <a:xfrm>
            <a:off x="3717758" y="6640664"/>
            <a:ext cx="4590682" cy="310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fr-FR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E75112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S. GASCON-SHOTKIN FCC-Contacts 17/6/2022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20633" y="4234474"/>
            <a:ext cx="2373576" cy="2030998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98788" y="4525973"/>
            <a:ext cx="579550" cy="348344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6127455" y="6247540"/>
            <a:ext cx="181171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>
                <a:solidFill>
                  <a:prstClr val="black"/>
                </a:solidFill>
              </a:rPr>
              <a:t>CERN EP-RD WG3 </a:t>
            </a:r>
            <a:endParaRPr lang="fr-FR" sz="1400" dirty="0"/>
          </a:p>
        </p:txBody>
      </p:sp>
      <p:pic>
        <p:nvPicPr>
          <p:cNvPr id="17" name="Picture 21">
            <a:extLst>
              <a:ext uri="{FF2B5EF4-FFF2-40B4-BE49-F238E27FC236}">
                <a16:creationId xmlns:a16="http://schemas.microsoft.com/office/drawing/2014/main" id="{FB2D64EC-429B-6A4B-B9CF-C34F51DE98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30474" y="4505991"/>
            <a:ext cx="489204" cy="482346"/>
          </a:xfrm>
          <a:prstGeom prst="rect">
            <a:avLst/>
          </a:prstGeom>
          <a:noFill/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72872" y="5480514"/>
            <a:ext cx="829399" cy="662717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5ACA61E3-9020-8846-B708-F270A8D2A42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84160" y="4522396"/>
            <a:ext cx="2790636" cy="179942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359119" y="6341713"/>
            <a:ext cx="2657035" cy="25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defTabSz="449263" eaLnBrk="0" fontAlgn="base" hangingPunct="0">
              <a:lnSpc>
                <a:spcPct val="90000"/>
              </a:lnSpc>
              <a:spcBef>
                <a:spcPts val="90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fr-FR" altLang="fr-FR" sz="1200" kern="0" dirty="0">
                <a:solidFill>
                  <a:srgbClr val="000000"/>
                </a:solidFill>
                <a:latin typeface="Times New Roman"/>
              </a:rPr>
              <a:t>Alternating cubes 2mm  𝜎E/E  = 2.0</a:t>
            </a:r>
            <a:r>
              <a:rPr lang="fr-FR" altLang="fr-FR" sz="1200" kern="0" dirty="0" smtClean="0">
                <a:solidFill>
                  <a:srgbClr val="000000"/>
                </a:solidFill>
                <a:latin typeface="Times New Roman"/>
              </a:rPr>
              <a:t>%</a:t>
            </a:r>
            <a:endParaRPr lang="fr-FR" altLang="fr-FR" sz="1200" kern="0" dirty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6389" y="1877311"/>
            <a:ext cx="3193961" cy="2453425"/>
          </a:xfrm>
          <a:prstGeom prst="rect">
            <a:avLst/>
          </a:prstGeom>
        </p:spPr>
      </p:pic>
      <p:sp>
        <p:nvSpPr>
          <p:cNvPr id="21" name="TextBox 12">
            <a:extLst>
              <a:ext uri="{FF2B5EF4-FFF2-40B4-BE49-F238E27FC236}">
                <a16:creationId xmlns:a16="http://schemas.microsoft.com/office/drawing/2014/main" id="{7E3DE713-DEF1-4C05-8AB8-ABE9BC052E76}"/>
              </a:ext>
            </a:extLst>
          </p:cNvPr>
          <p:cNvSpPr txBox="1"/>
          <p:nvPr/>
        </p:nvSpPr>
        <p:spPr>
          <a:xfrm>
            <a:off x="8812728" y="1610502"/>
            <a:ext cx="34002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Symbol" panose="05050102010706020507" pitchFamily="18" charset="2"/>
                <a:cs typeface="Times New Roman" pitchFamily="18" charset="0"/>
              </a:rPr>
              <a:t>p</a:t>
            </a:r>
            <a:r>
              <a:rPr lang="en-GB" sz="1600" baseline="30000" dirty="0" smtClean="0">
                <a:latin typeface="Symbol" panose="05050102010706020507" pitchFamily="18" charset="2"/>
                <a:cs typeface="Times New Roman" pitchFamily="18" charset="0"/>
              </a:rPr>
              <a:t>0  </a:t>
            </a:r>
            <a:r>
              <a:rPr lang="en-GB" sz="1600" dirty="0" smtClean="0">
                <a:cs typeface="Times New Roman" pitchFamily="18" charset="0"/>
              </a:rPr>
              <a:t>assignment for jet reconstruction</a:t>
            </a:r>
            <a:endParaRPr lang="en-GB" sz="1600" dirty="0">
              <a:latin typeface="Symbol" panose="05050102010706020507" pitchFamily="18" charset="2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489412" y="4620135"/>
            <a:ext cx="1244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GRAiNITA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7717943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14" descr="Graphical user interface, chart&#10;&#10;Description automatically generated">
            <a:extLst>
              <a:ext uri="{FF2B5EF4-FFF2-40B4-BE49-F238E27FC236}">
                <a16:creationId xmlns:a16="http://schemas.microsoft.com/office/drawing/2014/main" id="{B0A13176-E486-3A4C-99F2-F115B03CF7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925" t="6663" r="39532" b="21931"/>
          <a:stretch/>
        </p:blipFill>
        <p:spPr>
          <a:xfrm>
            <a:off x="2504033" y="4532245"/>
            <a:ext cx="2701432" cy="2047812"/>
          </a:xfrm>
          <a:prstGeom prst="rect">
            <a:avLst/>
          </a:prstGeom>
        </p:spPr>
      </p:pic>
      <p:pic>
        <p:nvPicPr>
          <p:cNvPr id="39" name="Picture 14" descr="Graphical user interface, chart&#10;&#10;Description automatically generated">
            <a:extLst>
              <a:ext uri="{FF2B5EF4-FFF2-40B4-BE49-F238E27FC236}">
                <a16:creationId xmlns:a16="http://schemas.microsoft.com/office/drawing/2014/main" id="{B0A13176-E486-3A4C-99F2-F115B03CF7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333" t="6280" b="19516"/>
          <a:stretch/>
        </p:blipFill>
        <p:spPr>
          <a:xfrm>
            <a:off x="2335007" y="4489693"/>
            <a:ext cx="3277881" cy="2200037"/>
          </a:xfrm>
          <a:prstGeom prst="rect">
            <a:avLst/>
          </a:prstGeom>
        </p:spPr>
      </p:pic>
      <p:sp>
        <p:nvSpPr>
          <p:cNvPr id="207" name="Line 6"/>
          <p:cNvSpPr/>
          <p:nvPr/>
        </p:nvSpPr>
        <p:spPr>
          <a:xfrm>
            <a:off x="0" y="6640664"/>
            <a:ext cx="12191760" cy="0"/>
          </a:xfrm>
          <a:prstGeom prst="line">
            <a:avLst/>
          </a:prstGeom>
          <a:ln>
            <a:solidFill>
              <a:srgbClr val="E751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2" name="TextShape 1"/>
          <p:cNvSpPr txBox="1"/>
          <p:nvPr/>
        </p:nvSpPr>
        <p:spPr>
          <a:xfrm>
            <a:off x="2287808" y="234000"/>
            <a:ext cx="9134938" cy="7660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spc="-1" dirty="0" smtClean="0">
                <a:solidFill>
                  <a:srgbClr val="FFFFFF"/>
                </a:solidFill>
                <a:latin typeface="Verdana"/>
                <a:ea typeface="DejaVu Sans"/>
                <a:cs typeface="DejaVu Sans"/>
              </a:rPr>
              <a:t> R&amp;D Efforts at CERN (2) </a:t>
            </a:r>
            <a:r>
              <a:rPr lang="en-US" sz="3200" spc="-1" dirty="0" smtClean="0">
                <a:solidFill>
                  <a:schemeClr val="bg1">
                    <a:lumMod val="65000"/>
                  </a:schemeClr>
                </a:solidFill>
                <a:latin typeface="Verdana"/>
                <a:ea typeface="DejaVu Sans"/>
                <a:cs typeface="DejaVu Sans"/>
              </a:rPr>
              <a:t>and in France</a:t>
            </a:r>
            <a:endParaRPr kumimoji="0" lang="en-US" sz="3200" b="0" i="0" u="none" strike="noStrike" kern="1200" cap="none" spc="-1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Calibri"/>
              <a:ea typeface="DejaVu Sans"/>
              <a:cs typeface="DejaVu Sans"/>
            </a:endParaRPr>
          </a:p>
        </p:txBody>
      </p:sp>
      <p:sp>
        <p:nvSpPr>
          <p:cNvPr id="204" name="CustomShape 3"/>
          <p:cNvSpPr/>
          <p:nvPr/>
        </p:nvSpPr>
        <p:spPr>
          <a:xfrm>
            <a:off x="9851760" y="6572457"/>
            <a:ext cx="213336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B28F22-F5BB-48D1-8003-DAEC3117A928}" type="slidenum">
              <a:rPr kumimoji="0" lang="fr-FR" sz="1200" b="0" i="0" u="none" strike="noStrike" kern="1200" cap="none" spc="-1" normalizeH="0" baseline="0" noProof="0">
                <a:ln>
                  <a:noFill/>
                </a:ln>
                <a:solidFill>
                  <a:srgbClr val="E75112"/>
                </a:solidFill>
                <a:effectLst/>
                <a:uLnTx/>
                <a:uFillTx/>
                <a:latin typeface="Verdana"/>
                <a:ea typeface="DejaVu Sans"/>
                <a:cs typeface="DejaVu San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fr-FR" sz="12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857" y="296972"/>
            <a:ext cx="1152244" cy="64013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90962" y="43542"/>
            <a:ext cx="944962" cy="1066892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12" name="Picture 21">
            <a:extLst>
              <a:ext uri="{FF2B5EF4-FFF2-40B4-BE49-F238E27FC236}">
                <a16:creationId xmlns:a16="http://schemas.microsoft.com/office/drawing/2014/main" id="{FB2D64EC-429B-6A4B-B9CF-C34F51DE98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636" y="1146526"/>
            <a:ext cx="782726" cy="771754"/>
          </a:xfrm>
          <a:prstGeom prst="rect">
            <a:avLst/>
          </a:prstGeom>
          <a:noFill/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535" y="1949440"/>
            <a:ext cx="2498501" cy="2137893"/>
          </a:xfrm>
          <a:prstGeom prst="rect">
            <a:avLst/>
          </a:prstGeom>
        </p:spPr>
      </p:pic>
      <p:pic>
        <p:nvPicPr>
          <p:cNvPr id="15" name="Picture 14" descr="Graphical user interface, chart&#10;&#10;Description automatically generated">
            <a:extLst>
              <a:ext uri="{FF2B5EF4-FFF2-40B4-BE49-F238E27FC236}">
                <a16:creationId xmlns:a16="http://schemas.microsoft.com/office/drawing/2014/main" id="{B0A13176-E486-3A4C-99F2-F115B03CF7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33" t="9064" r="69022"/>
          <a:stretch/>
        </p:blipFill>
        <p:spPr>
          <a:xfrm>
            <a:off x="2815384" y="1958252"/>
            <a:ext cx="2637596" cy="260183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38716" y="4100736"/>
            <a:ext cx="3193961" cy="212501"/>
          </a:xfrm>
          <a:prstGeom prst="rect">
            <a:avLst/>
          </a:prstGeom>
        </p:spPr>
      </p:pic>
      <p:sp>
        <p:nvSpPr>
          <p:cNvPr id="17" name="Google Shape;155;p5"/>
          <p:cNvSpPr/>
          <p:nvPr/>
        </p:nvSpPr>
        <p:spPr>
          <a:xfrm>
            <a:off x="153099" y="4334885"/>
            <a:ext cx="2210897" cy="619854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400" kern="0" dirty="0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E. </a:t>
            </a:r>
            <a:r>
              <a:rPr lang="en-US" sz="1400" kern="0" dirty="0" err="1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Auffray</a:t>
            </a:r>
            <a:r>
              <a:rPr lang="en-US" sz="1400" kern="0" dirty="0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,  FCC-France  January 2021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5401" y="1192953"/>
            <a:ext cx="829399" cy="662717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48672" y="5065296"/>
            <a:ext cx="252607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dirty="0" smtClean="0">
                <a:solidFill>
                  <a:prstClr val="black"/>
                </a:solidFill>
              </a:rPr>
              <a:t>R&amp;D </a:t>
            </a:r>
            <a:r>
              <a:rPr lang="fr-FR" dirty="0">
                <a:solidFill>
                  <a:prstClr val="black"/>
                </a:solidFill>
              </a:rPr>
              <a:t>in CERN EP-RD WG3 </a:t>
            </a:r>
            <a:r>
              <a:rPr lang="fr-FR" dirty="0" err="1">
                <a:solidFill>
                  <a:prstClr val="black"/>
                </a:solidFill>
              </a:rPr>
              <a:t>calorimetry</a:t>
            </a:r>
            <a:r>
              <a:rPr lang="fr-FR" dirty="0">
                <a:solidFill>
                  <a:prstClr val="black"/>
                </a:solidFill>
              </a:rPr>
              <a:t> for </a:t>
            </a:r>
            <a:r>
              <a:rPr lang="fr-FR" dirty="0" err="1">
                <a:solidFill>
                  <a:prstClr val="black"/>
                </a:solidFill>
              </a:rPr>
              <a:t>LHCb</a:t>
            </a:r>
            <a:r>
              <a:rPr lang="fr-FR" dirty="0">
                <a:solidFill>
                  <a:prstClr val="black"/>
                </a:solidFill>
              </a:rPr>
              <a:t> calorimeter phase II </a:t>
            </a:r>
            <a:r>
              <a:rPr lang="fr-FR" dirty="0" smtClean="0">
                <a:solidFill>
                  <a:prstClr val="black"/>
                </a:solidFill>
              </a:rPr>
              <a:t>upgrade</a:t>
            </a:r>
            <a:endParaRPr lang="fr-FR" dirty="0"/>
          </a:p>
        </p:txBody>
      </p:sp>
      <p:sp>
        <p:nvSpPr>
          <p:cNvPr id="38" name="Rectangle 37"/>
          <p:cNvSpPr/>
          <p:nvPr/>
        </p:nvSpPr>
        <p:spPr>
          <a:xfrm>
            <a:off x="5442051" y="1986202"/>
            <a:ext cx="34635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dirty="0" smtClean="0">
                <a:solidFill>
                  <a:prstClr val="black"/>
                </a:solidFill>
              </a:rPr>
              <a:t> Timing </a:t>
            </a:r>
            <a:r>
              <a:rPr lang="fr-FR" dirty="0" err="1" smtClean="0">
                <a:solidFill>
                  <a:prstClr val="black"/>
                </a:solidFill>
              </a:rPr>
              <a:t>developments</a:t>
            </a:r>
            <a:r>
              <a:rPr lang="fr-FR" dirty="0" smtClean="0">
                <a:solidFill>
                  <a:prstClr val="black"/>
                </a:solidFill>
              </a:rPr>
              <a:t>  </a:t>
            </a:r>
            <a:endParaRPr lang="fr-FR" dirty="0"/>
          </a:p>
        </p:txBody>
      </p:sp>
      <p:sp>
        <p:nvSpPr>
          <p:cNvPr id="35" name="Google Shape;450;p4"/>
          <p:cNvSpPr/>
          <p:nvPr/>
        </p:nvSpPr>
        <p:spPr>
          <a:xfrm>
            <a:off x="3717758" y="6640664"/>
            <a:ext cx="4590682" cy="310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lang="fr-FR" sz="1200" kern="0" dirty="0" smtClean="0">
                <a:solidFill>
                  <a:srgbClr val="E75112"/>
                </a:solidFill>
                <a:latin typeface="Verdana"/>
                <a:ea typeface="Verdana"/>
                <a:cs typeface="Verdana"/>
                <a:sym typeface="Verdana"/>
              </a:rPr>
              <a:t>S. GASCON-SHOTKIN FCC-Contacts </a:t>
            </a:r>
            <a:r>
              <a:rPr kumimoji="0" lang="fr-FR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E75112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11/6/2021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" name="Connecteur droit 12"/>
          <p:cNvCxnSpPr/>
          <p:nvPr/>
        </p:nvCxnSpPr>
        <p:spPr>
          <a:xfrm>
            <a:off x="5356726" y="2020684"/>
            <a:ext cx="42588" cy="439463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Image 3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20306" y="2263241"/>
            <a:ext cx="579550" cy="34834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748157" y="5136253"/>
            <a:ext cx="1103187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300" dirty="0" smtClean="0">
                <a:solidFill>
                  <a:srgbClr val="FF0000"/>
                </a:solidFill>
              </a:rPr>
              <a:t>Simulation,  </a:t>
            </a:r>
            <a:endParaRPr lang="fr-FR" sz="1300" dirty="0">
              <a:solidFill>
                <a:srgbClr val="FF0000"/>
              </a:solidFill>
            </a:endParaRPr>
          </a:p>
        </p:txBody>
      </p:sp>
      <p:pic>
        <p:nvPicPr>
          <p:cNvPr id="41" name="Picture 14" descr="Graphical user interface, chart&#10;&#10;Description automatically generated">
            <a:extLst>
              <a:ext uri="{FF2B5EF4-FFF2-40B4-BE49-F238E27FC236}">
                <a16:creationId xmlns:a16="http://schemas.microsoft.com/office/drawing/2014/main" id="{B0A13176-E486-3A4C-99F2-F115B03CF7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333" t="89978" b="4000"/>
          <a:stretch/>
        </p:blipFill>
        <p:spPr>
          <a:xfrm>
            <a:off x="2543136" y="4347198"/>
            <a:ext cx="2837243" cy="154197"/>
          </a:xfrm>
          <a:prstGeom prst="rect">
            <a:avLst/>
          </a:prstGeom>
        </p:spPr>
      </p:pic>
      <p:cxnSp>
        <p:nvCxnSpPr>
          <p:cNvPr id="42" name="Connecteur droit 41"/>
          <p:cNvCxnSpPr/>
          <p:nvPr/>
        </p:nvCxnSpPr>
        <p:spPr>
          <a:xfrm>
            <a:off x="2531723" y="4330674"/>
            <a:ext cx="14313" cy="2179324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/>
          <p:cNvCxnSpPr/>
          <p:nvPr/>
        </p:nvCxnSpPr>
        <p:spPr>
          <a:xfrm>
            <a:off x="2659240" y="1872392"/>
            <a:ext cx="14313" cy="2179324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 3"/>
          <p:cNvPicPr>
            <a:picLocks noChangeAspect="1"/>
          </p:cNvPicPr>
          <p:nvPr/>
        </p:nvPicPr>
        <p:blipFill>
          <a:blip r:embed="rId11">
            <a:lum bright="-10000" contrast="24000"/>
          </a:blip>
          <a:stretch>
            <a:fillRect/>
          </a:stretch>
        </p:blipFill>
        <p:spPr>
          <a:xfrm>
            <a:off x="6232114" y="2405999"/>
            <a:ext cx="4492150" cy="4193362"/>
          </a:xfrm>
          <a:prstGeom prst="rect">
            <a:avLst/>
          </a:prstGeom>
        </p:spPr>
      </p:pic>
      <p:sp>
        <p:nvSpPr>
          <p:cNvPr id="44" name="Google Shape;155;p5"/>
          <p:cNvSpPr/>
          <p:nvPr/>
        </p:nvSpPr>
        <p:spPr>
          <a:xfrm>
            <a:off x="8408362" y="1852831"/>
            <a:ext cx="3789584" cy="619854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400" kern="0" dirty="0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R. </a:t>
            </a:r>
            <a:r>
              <a:rPr lang="en-US" sz="1400" kern="0" dirty="0" err="1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Poeschl</a:t>
            </a:r>
            <a:r>
              <a:rPr lang="en-US" sz="1400" kern="0" dirty="0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,  ECFA Roadmap TF6 Symposium Summary @Muon Collider Physics &amp; Detector Workshop, June 2021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pic>
        <p:nvPicPr>
          <p:cNvPr id="45" name="Image 4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27290" y="2415641"/>
            <a:ext cx="579550" cy="34834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727021" y="2470376"/>
            <a:ext cx="624802" cy="3107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8729457" y="2468471"/>
            <a:ext cx="6623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LHCb</a:t>
            </a:r>
            <a:endParaRPr lang="fr-FR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9" name="Image 2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10224" y="1252538"/>
            <a:ext cx="695459" cy="463639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2781365" y="1224163"/>
            <a:ext cx="36055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dirty="0" smtClean="0">
                <a:solidFill>
                  <a:prstClr val="black"/>
                </a:solidFill>
              </a:rPr>
              <a:t> </a:t>
            </a:r>
            <a:r>
              <a:rPr lang="fr-FR" dirty="0" err="1" smtClean="0">
                <a:solidFill>
                  <a:prstClr val="black"/>
                </a:solidFill>
              </a:rPr>
              <a:t>LHCb</a:t>
            </a:r>
            <a:r>
              <a:rPr lang="fr-FR" dirty="0" smtClean="0">
                <a:solidFill>
                  <a:prstClr val="black"/>
                </a:solidFill>
              </a:rPr>
              <a:t> SPACAL R&amp;D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4095066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Line 6"/>
          <p:cNvSpPr/>
          <p:nvPr/>
        </p:nvSpPr>
        <p:spPr>
          <a:xfrm>
            <a:off x="0" y="6640664"/>
            <a:ext cx="12191760" cy="0"/>
          </a:xfrm>
          <a:prstGeom prst="line">
            <a:avLst/>
          </a:prstGeom>
          <a:ln>
            <a:solidFill>
              <a:srgbClr val="E751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2" name="TextShape 1"/>
          <p:cNvSpPr txBox="1"/>
          <p:nvPr/>
        </p:nvSpPr>
        <p:spPr>
          <a:xfrm>
            <a:off x="2287808" y="234000"/>
            <a:ext cx="9134938" cy="7660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spc="-1" dirty="0" smtClean="0">
                <a:solidFill>
                  <a:srgbClr val="FFFFFF"/>
                </a:solidFill>
                <a:latin typeface="Verdana"/>
                <a:ea typeface="DejaVu Sans"/>
                <a:cs typeface="DejaVu Sans"/>
              </a:rPr>
              <a:t> R&amp;D Efforts </a:t>
            </a:r>
            <a:r>
              <a:rPr lang="en-US" sz="3200" spc="-1" dirty="0" smtClean="0">
                <a:solidFill>
                  <a:schemeClr val="bg1">
                    <a:lumMod val="65000"/>
                  </a:schemeClr>
                </a:solidFill>
                <a:latin typeface="Verdana"/>
                <a:ea typeface="DejaVu Sans"/>
                <a:cs typeface="DejaVu Sans"/>
              </a:rPr>
              <a:t>at CERN and </a:t>
            </a:r>
            <a:r>
              <a:rPr lang="en-US" sz="3200" spc="-1" dirty="0" smtClean="0">
                <a:solidFill>
                  <a:schemeClr val="bg1"/>
                </a:solidFill>
                <a:latin typeface="Verdana"/>
                <a:ea typeface="DejaVu Sans"/>
                <a:cs typeface="DejaVu Sans"/>
              </a:rPr>
              <a:t>in</a:t>
            </a:r>
            <a:r>
              <a:rPr lang="en-US" sz="3200" spc="-1" dirty="0" smtClean="0">
                <a:solidFill>
                  <a:schemeClr val="bg1">
                    <a:lumMod val="65000"/>
                  </a:schemeClr>
                </a:solidFill>
                <a:latin typeface="Verdana"/>
                <a:ea typeface="DejaVu Sans"/>
                <a:cs typeface="DejaVu Sans"/>
              </a:rPr>
              <a:t> </a:t>
            </a:r>
            <a:r>
              <a:rPr lang="en-US" sz="3200" spc="-1" dirty="0" smtClean="0">
                <a:solidFill>
                  <a:srgbClr val="FFFFFF"/>
                </a:solidFill>
                <a:latin typeface="Verdana"/>
                <a:ea typeface="DejaVu Sans"/>
                <a:cs typeface="DejaVu Sans"/>
              </a:rPr>
              <a:t>France</a:t>
            </a:r>
            <a:endParaRPr kumimoji="0" lang="en-US" sz="32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DejaVu Sans"/>
              <a:cs typeface="DejaVu Sans"/>
            </a:endParaRPr>
          </a:p>
        </p:txBody>
      </p:sp>
      <p:sp>
        <p:nvSpPr>
          <p:cNvPr id="204" name="CustomShape 3"/>
          <p:cNvSpPr/>
          <p:nvPr/>
        </p:nvSpPr>
        <p:spPr>
          <a:xfrm>
            <a:off x="9851760" y="6572457"/>
            <a:ext cx="213336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B28F22-F5BB-48D1-8003-DAEC3117A928}" type="slidenum">
              <a:rPr kumimoji="0" lang="fr-FR" sz="1200" b="0" i="0" u="none" strike="noStrike" kern="1200" cap="none" spc="-1" normalizeH="0" baseline="0" noProof="0">
                <a:ln>
                  <a:noFill/>
                </a:ln>
                <a:solidFill>
                  <a:srgbClr val="E75112"/>
                </a:solidFill>
                <a:effectLst/>
                <a:uLnTx/>
                <a:uFillTx/>
                <a:latin typeface="Verdana"/>
                <a:ea typeface="DejaVu Sans"/>
                <a:cs typeface="DejaVu San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fr-FR" sz="12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857" y="296972"/>
            <a:ext cx="1152244" cy="64013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90962" y="43542"/>
            <a:ext cx="944962" cy="1066892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3809" y="1153762"/>
            <a:ext cx="1313645" cy="547352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847" y="1175635"/>
            <a:ext cx="944962" cy="1066892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6" name="Rectangle 15"/>
          <p:cNvSpPr/>
          <p:nvPr/>
        </p:nvSpPr>
        <p:spPr>
          <a:xfrm>
            <a:off x="2450771" y="1242772"/>
            <a:ext cx="980208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fr-FR" dirty="0" smtClean="0">
                <a:solidFill>
                  <a:prstClr val="black"/>
                </a:solidFill>
              </a:rPr>
              <a:t> Institut </a:t>
            </a:r>
            <a:r>
              <a:rPr lang="fr-FR" dirty="0" err="1" smtClean="0">
                <a:solidFill>
                  <a:prstClr val="black"/>
                </a:solidFill>
              </a:rPr>
              <a:t>Lumiere-Matiere</a:t>
            </a:r>
            <a:r>
              <a:rPr lang="fr-FR" dirty="0">
                <a:solidFill>
                  <a:prstClr val="black"/>
                </a:solidFill>
              </a:rPr>
              <a:t> </a:t>
            </a:r>
            <a:r>
              <a:rPr lang="fr-FR" dirty="0" smtClean="0">
                <a:solidFill>
                  <a:prstClr val="black"/>
                </a:solidFill>
              </a:rPr>
              <a:t>(UMR 5306, UCBL-CNRS), </a:t>
            </a:r>
            <a:r>
              <a:rPr lang="fr-FR" dirty="0">
                <a:solidFill>
                  <a:prstClr val="black"/>
                </a:solidFill>
              </a:rPr>
              <a:t>Luminescence </a:t>
            </a:r>
            <a:r>
              <a:rPr lang="fr-FR" dirty="0" smtClean="0">
                <a:solidFill>
                  <a:prstClr val="black"/>
                </a:solidFill>
              </a:rPr>
              <a:t>group:  </a:t>
            </a:r>
            <a:r>
              <a:rPr lang="fr-FR" dirty="0">
                <a:solidFill>
                  <a:prstClr val="black"/>
                </a:solidFill>
              </a:rPr>
              <a:t>Dr. </a:t>
            </a:r>
            <a:r>
              <a:rPr lang="fr-FR" dirty="0" err="1">
                <a:solidFill>
                  <a:prstClr val="black"/>
                </a:solidFill>
              </a:rPr>
              <a:t>Kheirreddine</a:t>
            </a:r>
            <a:r>
              <a:rPr lang="fr-FR" dirty="0">
                <a:solidFill>
                  <a:prstClr val="black"/>
                </a:solidFill>
              </a:rPr>
              <a:t> LEBBOU (DR), </a:t>
            </a:r>
            <a:r>
              <a:rPr lang="fr-FR" dirty="0" err="1">
                <a:solidFill>
                  <a:prstClr val="black"/>
                </a:solidFill>
              </a:rPr>
              <a:t>responsible</a:t>
            </a:r>
            <a:r>
              <a:rPr lang="fr-FR" dirty="0">
                <a:solidFill>
                  <a:prstClr val="black"/>
                </a:solidFill>
              </a:rPr>
              <a:t> for Crystal </a:t>
            </a:r>
            <a:r>
              <a:rPr lang="fr-FR" dirty="0" err="1">
                <a:solidFill>
                  <a:prstClr val="black"/>
                </a:solidFill>
              </a:rPr>
              <a:t>Growth</a:t>
            </a:r>
            <a:r>
              <a:rPr lang="fr-FR" dirty="0">
                <a:solidFill>
                  <a:prstClr val="black"/>
                </a:solidFill>
              </a:rPr>
              <a:t> </a:t>
            </a:r>
            <a:r>
              <a:rPr lang="fr-FR" dirty="0" err="1" smtClean="0">
                <a:solidFill>
                  <a:prstClr val="black"/>
                </a:solidFill>
              </a:rPr>
              <a:t>activity</a:t>
            </a:r>
            <a:r>
              <a:rPr lang="fr-FR" dirty="0" smtClean="0">
                <a:solidFill>
                  <a:prstClr val="black"/>
                </a:solidFill>
              </a:rPr>
              <a:t>, and  Prof</a:t>
            </a:r>
            <a:r>
              <a:rPr lang="fr-FR" dirty="0">
                <a:solidFill>
                  <a:prstClr val="black"/>
                </a:solidFill>
              </a:rPr>
              <a:t>. C. </a:t>
            </a:r>
            <a:r>
              <a:rPr lang="fr-FR" dirty="0" smtClean="0">
                <a:solidFill>
                  <a:prstClr val="black"/>
                </a:solidFill>
              </a:rPr>
              <a:t>DUJARDIN, </a:t>
            </a:r>
            <a:r>
              <a:rPr lang="fr-FR" dirty="0" err="1" smtClean="0">
                <a:solidFill>
                  <a:prstClr val="black"/>
                </a:solidFill>
              </a:rPr>
              <a:t>responsible</a:t>
            </a:r>
            <a:r>
              <a:rPr lang="fr-FR" dirty="0" smtClean="0">
                <a:solidFill>
                  <a:prstClr val="black"/>
                </a:solidFill>
              </a:rPr>
              <a:t> for </a:t>
            </a:r>
            <a:r>
              <a:rPr lang="fr-FR" dirty="0" err="1" smtClean="0">
                <a:solidFill>
                  <a:prstClr val="black"/>
                </a:solidFill>
              </a:rPr>
              <a:t>Scintillators</a:t>
            </a:r>
            <a:r>
              <a:rPr lang="fr-FR" dirty="0" smtClean="0">
                <a:solidFill>
                  <a:prstClr val="black"/>
                </a:solidFill>
              </a:rPr>
              <a:t> </a:t>
            </a:r>
            <a:r>
              <a:rPr lang="fr-FR" dirty="0">
                <a:solidFill>
                  <a:prstClr val="black"/>
                </a:solidFill>
              </a:rPr>
              <a:t>&amp; </a:t>
            </a:r>
            <a:r>
              <a:rPr lang="fr-FR" dirty="0" err="1">
                <a:solidFill>
                  <a:prstClr val="black"/>
                </a:solidFill>
              </a:rPr>
              <a:t>Phosphors</a:t>
            </a:r>
            <a:r>
              <a:rPr lang="fr-FR" dirty="0">
                <a:solidFill>
                  <a:prstClr val="black"/>
                </a:solidFill>
              </a:rPr>
              <a:t> </a:t>
            </a:r>
            <a:r>
              <a:rPr lang="fr-FR" dirty="0" err="1">
                <a:solidFill>
                  <a:prstClr val="black"/>
                </a:solidFill>
              </a:rPr>
              <a:t>characterisation</a:t>
            </a:r>
            <a:r>
              <a:rPr lang="fr-FR" dirty="0">
                <a:solidFill>
                  <a:prstClr val="black"/>
                </a:solidFill>
              </a:rPr>
              <a:t> </a:t>
            </a:r>
            <a:r>
              <a:rPr lang="fr-FR" dirty="0" err="1" smtClean="0">
                <a:solidFill>
                  <a:prstClr val="black"/>
                </a:solidFill>
              </a:rPr>
              <a:t>activity</a:t>
            </a:r>
            <a:endParaRPr lang="fr-FR" dirty="0" smtClean="0">
              <a:solidFill>
                <a:prstClr val="black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fr-FR" dirty="0" smtClean="0">
                <a:solidFill>
                  <a:prstClr val="black"/>
                </a:solidFill>
              </a:rPr>
              <a:t>Cutting-edge </a:t>
            </a:r>
            <a:r>
              <a:rPr lang="fr-FR" dirty="0" err="1">
                <a:solidFill>
                  <a:prstClr val="black"/>
                </a:solidFill>
              </a:rPr>
              <a:t>research</a:t>
            </a:r>
            <a:r>
              <a:rPr lang="fr-FR" dirty="0">
                <a:solidFill>
                  <a:prstClr val="black"/>
                </a:solidFill>
              </a:rPr>
              <a:t> in </a:t>
            </a:r>
            <a:r>
              <a:rPr lang="fr-FR" dirty="0" err="1" smtClean="0">
                <a:solidFill>
                  <a:prstClr val="black"/>
                </a:solidFill>
              </a:rPr>
              <a:t>bulk</a:t>
            </a:r>
            <a:r>
              <a:rPr lang="fr-FR" dirty="0" smtClean="0">
                <a:solidFill>
                  <a:prstClr val="black"/>
                </a:solidFill>
              </a:rPr>
              <a:t> crystal, crystal </a:t>
            </a:r>
            <a:r>
              <a:rPr lang="fr-FR" dirty="0" err="1" smtClean="0">
                <a:solidFill>
                  <a:prstClr val="black"/>
                </a:solidFill>
              </a:rPr>
              <a:t>fiber</a:t>
            </a:r>
            <a:r>
              <a:rPr lang="fr-FR" dirty="0" smtClean="0">
                <a:solidFill>
                  <a:prstClr val="black"/>
                </a:solidFill>
              </a:rPr>
              <a:t> and </a:t>
            </a:r>
            <a:r>
              <a:rPr lang="fr-FR" dirty="0" err="1" smtClean="0">
                <a:solidFill>
                  <a:prstClr val="black"/>
                </a:solidFill>
              </a:rPr>
              <a:t>nanomaterial</a:t>
            </a:r>
            <a:r>
              <a:rPr lang="fr-FR" dirty="0" smtClean="0">
                <a:solidFill>
                  <a:prstClr val="black"/>
                </a:solidFill>
              </a:rPr>
              <a:t> </a:t>
            </a:r>
            <a:r>
              <a:rPr lang="fr-FR" dirty="0" err="1" smtClean="0">
                <a:solidFill>
                  <a:prstClr val="black"/>
                </a:solidFill>
              </a:rPr>
              <a:t>scintillator</a:t>
            </a:r>
            <a:r>
              <a:rPr lang="fr-FR" dirty="0" smtClean="0">
                <a:solidFill>
                  <a:prstClr val="black"/>
                </a:solidFill>
              </a:rPr>
              <a:t> </a:t>
            </a:r>
            <a:r>
              <a:rPr lang="fr-FR" dirty="0">
                <a:solidFill>
                  <a:prstClr val="black"/>
                </a:solidFill>
              </a:rPr>
              <a:t>production and </a:t>
            </a:r>
            <a:r>
              <a:rPr lang="fr-FR" dirty="0" err="1">
                <a:solidFill>
                  <a:prstClr val="black"/>
                </a:solidFill>
              </a:rPr>
              <a:t>characterization</a:t>
            </a:r>
            <a:r>
              <a:rPr lang="fr-FR" dirty="0">
                <a:solidFill>
                  <a:prstClr val="black"/>
                </a:solidFill>
              </a:rPr>
              <a:t>, large-</a:t>
            </a:r>
            <a:r>
              <a:rPr lang="fr-FR" dirty="0" err="1">
                <a:solidFill>
                  <a:prstClr val="black"/>
                </a:solidFill>
              </a:rPr>
              <a:t>scale</a:t>
            </a:r>
            <a:r>
              <a:rPr lang="fr-FR" dirty="0">
                <a:solidFill>
                  <a:prstClr val="black"/>
                </a:solidFill>
              </a:rPr>
              <a:t> </a:t>
            </a:r>
            <a:r>
              <a:rPr lang="fr-FR" dirty="0" err="1">
                <a:solidFill>
                  <a:prstClr val="black"/>
                </a:solidFill>
              </a:rPr>
              <a:t>fiber</a:t>
            </a:r>
            <a:r>
              <a:rPr lang="fr-FR" dirty="0">
                <a:solidFill>
                  <a:prstClr val="black"/>
                </a:solidFill>
              </a:rPr>
              <a:t> production </a:t>
            </a:r>
            <a:r>
              <a:rPr lang="fr-FR" dirty="0" err="1">
                <a:solidFill>
                  <a:prstClr val="black"/>
                </a:solidFill>
              </a:rPr>
              <a:t>capabilities</a:t>
            </a:r>
            <a:r>
              <a:rPr lang="fr-FR" dirty="0">
                <a:solidFill>
                  <a:prstClr val="black"/>
                </a:solidFill>
              </a:rPr>
              <a:t> </a:t>
            </a:r>
            <a:r>
              <a:rPr lang="fr-FR" dirty="0" err="1">
                <a:solidFill>
                  <a:prstClr val="black"/>
                </a:solidFill>
              </a:rPr>
              <a:t>with</a:t>
            </a:r>
            <a:r>
              <a:rPr lang="fr-FR" dirty="0">
                <a:solidFill>
                  <a:prstClr val="black"/>
                </a:solidFill>
              </a:rPr>
              <a:t> </a:t>
            </a:r>
            <a:r>
              <a:rPr lang="fr-FR" dirty="0" smtClean="0">
                <a:solidFill>
                  <a:prstClr val="black"/>
                </a:solidFill>
              </a:rPr>
              <a:t>French </a:t>
            </a:r>
            <a:r>
              <a:rPr lang="fr-FR" dirty="0" err="1" smtClean="0">
                <a:solidFill>
                  <a:prstClr val="black"/>
                </a:solidFill>
              </a:rPr>
              <a:t>industrial</a:t>
            </a:r>
            <a:r>
              <a:rPr lang="fr-FR" dirty="0" smtClean="0">
                <a:solidFill>
                  <a:prstClr val="black"/>
                </a:solidFill>
              </a:rPr>
              <a:t> </a:t>
            </a:r>
            <a:r>
              <a:rPr lang="fr-FR" dirty="0" err="1">
                <a:solidFill>
                  <a:prstClr val="black"/>
                </a:solidFill>
              </a:rPr>
              <a:t>partners</a:t>
            </a:r>
            <a:r>
              <a:rPr lang="fr-FR" dirty="0">
                <a:solidFill>
                  <a:prstClr val="black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dirty="0" err="1">
                <a:solidFill>
                  <a:prstClr val="black"/>
                </a:solidFill>
              </a:rPr>
              <a:t>Historical</a:t>
            </a:r>
            <a:r>
              <a:rPr lang="fr-FR" dirty="0">
                <a:solidFill>
                  <a:prstClr val="black"/>
                </a:solidFill>
              </a:rPr>
              <a:t> </a:t>
            </a:r>
            <a:r>
              <a:rPr lang="fr-FR" dirty="0" smtClean="0">
                <a:solidFill>
                  <a:prstClr val="black"/>
                </a:solidFill>
              </a:rPr>
              <a:t>collaboration </a:t>
            </a:r>
            <a:r>
              <a:rPr lang="fr-FR" dirty="0" err="1" smtClean="0">
                <a:solidFill>
                  <a:prstClr val="black"/>
                </a:solidFill>
              </a:rPr>
              <a:t>within</a:t>
            </a:r>
            <a:r>
              <a:rPr lang="fr-FR" dirty="0" smtClean="0">
                <a:solidFill>
                  <a:prstClr val="black"/>
                </a:solidFill>
              </a:rPr>
              <a:t> Crystal </a:t>
            </a:r>
            <a:r>
              <a:rPr lang="fr-FR" dirty="0" err="1" smtClean="0">
                <a:solidFill>
                  <a:prstClr val="black"/>
                </a:solidFill>
              </a:rPr>
              <a:t>Clear</a:t>
            </a:r>
            <a:r>
              <a:rPr lang="fr-FR" dirty="0" smtClean="0">
                <a:solidFill>
                  <a:prstClr val="black"/>
                </a:solidFill>
              </a:rPr>
              <a:t> Collaboration, </a:t>
            </a:r>
            <a:r>
              <a:rPr lang="fr-FR" dirty="0" err="1" smtClean="0">
                <a:solidFill>
                  <a:prstClr val="black"/>
                </a:solidFill>
              </a:rPr>
              <a:t>most</a:t>
            </a:r>
            <a:r>
              <a:rPr lang="fr-FR" dirty="0" smtClean="0">
                <a:solidFill>
                  <a:prstClr val="black"/>
                </a:solidFill>
              </a:rPr>
              <a:t> </a:t>
            </a:r>
            <a:r>
              <a:rPr lang="fr-FR" dirty="0" err="1" smtClean="0">
                <a:solidFill>
                  <a:prstClr val="black"/>
                </a:solidFill>
              </a:rPr>
              <a:t>recenty</a:t>
            </a:r>
            <a:r>
              <a:rPr lang="fr-FR" dirty="0" smtClean="0">
                <a:solidFill>
                  <a:prstClr val="black"/>
                </a:solidFill>
              </a:rPr>
              <a:t> on DR and SPACAL </a:t>
            </a:r>
            <a:r>
              <a:rPr lang="fr-FR" dirty="0" err="1" smtClean="0">
                <a:solidFill>
                  <a:prstClr val="black"/>
                </a:solidFill>
              </a:rPr>
              <a:t>developments</a:t>
            </a:r>
            <a:r>
              <a:rPr lang="fr-FR" dirty="0" smtClean="0">
                <a:solidFill>
                  <a:prstClr val="black"/>
                </a:solidFill>
              </a:rPr>
              <a:t>, ANR INFINHI  (2010-2014)  + </a:t>
            </a:r>
            <a:r>
              <a:rPr lang="fr-FR" dirty="0" err="1" smtClean="0">
                <a:solidFill>
                  <a:prstClr val="black"/>
                </a:solidFill>
              </a:rPr>
              <a:t>ScintLab</a:t>
            </a:r>
            <a:r>
              <a:rPr lang="fr-FR" dirty="0" smtClean="0">
                <a:solidFill>
                  <a:prstClr val="black"/>
                </a:solidFill>
              </a:rPr>
              <a:t>’ IRP </a:t>
            </a:r>
            <a:r>
              <a:rPr lang="fr-FR" dirty="0" err="1" smtClean="0">
                <a:solidFill>
                  <a:prstClr val="black"/>
                </a:solidFill>
              </a:rPr>
              <a:t>Laureate</a:t>
            </a:r>
            <a:r>
              <a:rPr lang="fr-FR" dirty="0" smtClean="0">
                <a:solidFill>
                  <a:prstClr val="black"/>
                </a:solidFill>
              </a:rPr>
              <a:t> (2020-2025)</a:t>
            </a:r>
            <a:endParaRPr lang="fr-FR" dirty="0">
              <a:solidFill>
                <a:prstClr val="black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9413" y="4784050"/>
            <a:ext cx="2575775" cy="18288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20174" y="3467030"/>
            <a:ext cx="1674254" cy="1017431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27896" y="3339809"/>
            <a:ext cx="2266682" cy="3300855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41031" y="3290143"/>
            <a:ext cx="2179105" cy="3245477"/>
          </a:xfrm>
          <a:prstGeom prst="rect">
            <a:avLst/>
          </a:prstGeom>
        </p:spPr>
      </p:pic>
      <p:sp>
        <p:nvSpPr>
          <p:cNvPr id="17" name="Google Shape;450;p4"/>
          <p:cNvSpPr/>
          <p:nvPr/>
        </p:nvSpPr>
        <p:spPr>
          <a:xfrm>
            <a:off x="3717758" y="6640664"/>
            <a:ext cx="4590682" cy="310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lang="fr-FR" sz="1200" kern="0" dirty="0" smtClean="0">
                <a:solidFill>
                  <a:srgbClr val="E75112"/>
                </a:solidFill>
                <a:latin typeface="Verdana"/>
                <a:ea typeface="Verdana"/>
                <a:cs typeface="Verdana"/>
                <a:sym typeface="Verdana"/>
              </a:rPr>
              <a:t>S. GASCON-SHOTKIN FCC-Contacts </a:t>
            </a:r>
            <a:r>
              <a:rPr kumimoji="0" lang="fr-FR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E75112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11/6/2021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" name="Picture 21">
            <a:extLst>
              <a:ext uri="{FF2B5EF4-FFF2-40B4-BE49-F238E27FC236}">
                <a16:creationId xmlns:a16="http://schemas.microsoft.com/office/drawing/2014/main" id="{FB2D64EC-429B-6A4B-B9CF-C34F51DE98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9780" y="1723842"/>
            <a:ext cx="782726" cy="7717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6479630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Line 6"/>
          <p:cNvSpPr/>
          <p:nvPr/>
        </p:nvSpPr>
        <p:spPr>
          <a:xfrm>
            <a:off x="0" y="6640664"/>
            <a:ext cx="12191760" cy="0"/>
          </a:xfrm>
          <a:prstGeom prst="line">
            <a:avLst/>
          </a:prstGeom>
          <a:ln>
            <a:solidFill>
              <a:srgbClr val="E751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2" name="TextShape 1"/>
          <p:cNvSpPr txBox="1"/>
          <p:nvPr/>
        </p:nvSpPr>
        <p:spPr>
          <a:xfrm>
            <a:off x="2287808" y="234000"/>
            <a:ext cx="9134938" cy="7660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spc="-1" dirty="0" smtClean="0">
                <a:solidFill>
                  <a:srgbClr val="FFFFFF"/>
                </a:solidFill>
                <a:latin typeface="Verdana"/>
                <a:ea typeface="DejaVu Sans"/>
                <a:cs typeface="DejaVu Sans"/>
              </a:rPr>
              <a:t> Going forward: Possible FR participations</a:t>
            </a:r>
            <a:endParaRPr kumimoji="0" lang="en-US" sz="32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DejaVu Sans"/>
              <a:cs typeface="DejaVu Sans"/>
            </a:endParaRPr>
          </a:p>
        </p:txBody>
      </p:sp>
      <p:sp>
        <p:nvSpPr>
          <p:cNvPr id="204" name="CustomShape 3"/>
          <p:cNvSpPr/>
          <p:nvPr/>
        </p:nvSpPr>
        <p:spPr>
          <a:xfrm>
            <a:off x="9851760" y="6572457"/>
            <a:ext cx="213336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B28F22-F5BB-48D1-8003-DAEC3117A928}" type="slidenum">
              <a:rPr kumimoji="0" lang="fr-FR" sz="1200" b="0" i="0" u="none" strike="noStrike" kern="1200" cap="none" spc="-1" normalizeH="0" baseline="0" noProof="0">
                <a:ln>
                  <a:noFill/>
                </a:ln>
                <a:solidFill>
                  <a:srgbClr val="E75112"/>
                </a:solidFill>
                <a:effectLst/>
                <a:uLnTx/>
                <a:uFillTx/>
                <a:latin typeface="Verdana"/>
                <a:ea typeface="DejaVu Sans"/>
                <a:cs typeface="DejaVu San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fr-FR" sz="12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857" y="296972"/>
            <a:ext cx="1152244" cy="64013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90962" y="43542"/>
            <a:ext cx="944962" cy="1066892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2" name="Rectangle 11"/>
          <p:cNvSpPr/>
          <p:nvPr/>
        </p:nvSpPr>
        <p:spPr>
          <a:xfrm>
            <a:off x="0" y="1179497"/>
            <a:ext cx="1247029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dirty="0" smtClean="0">
                <a:solidFill>
                  <a:prstClr val="black"/>
                </a:solidFill>
              </a:rPr>
              <a:t>Historically </a:t>
            </a:r>
            <a:r>
              <a:rPr lang="fr-FR" dirty="0" err="1" smtClean="0">
                <a:solidFill>
                  <a:prstClr val="black"/>
                </a:solidFill>
              </a:rPr>
              <a:t>much</a:t>
            </a:r>
            <a:r>
              <a:rPr lang="fr-FR" dirty="0" smtClean="0">
                <a:solidFill>
                  <a:prstClr val="black"/>
                </a:solidFill>
              </a:rPr>
              <a:t> expertise in certain French HEP </a:t>
            </a:r>
            <a:r>
              <a:rPr lang="fr-FR" dirty="0" err="1" smtClean="0">
                <a:solidFill>
                  <a:prstClr val="black"/>
                </a:solidFill>
              </a:rPr>
              <a:t>labs</a:t>
            </a:r>
            <a:r>
              <a:rPr lang="fr-FR" dirty="0" smtClean="0">
                <a:solidFill>
                  <a:prstClr val="black"/>
                </a:solidFill>
              </a:rPr>
              <a:t> in R&amp;D, production test and </a:t>
            </a:r>
            <a:r>
              <a:rPr lang="fr-FR" dirty="0" err="1" smtClean="0">
                <a:solidFill>
                  <a:prstClr val="black"/>
                </a:solidFill>
              </a:rPr>
              <a:t>operation</a:t>
            </a:r>
            <a:r>
              <a:rPr lang="fr-FR" dirty="0" smtClean="0">
                <a:solidFill>
                  <a:prstClr val="black"/>
                </a:solidFill>
              </a:rPr>
              <a:t> of large </a:t>
            </a:r>
            <a:r>
              <a:rPr lang="fr-FR" dirty="0" err="1" smtClean="0">
                <a:solidFill>
                  <a:prstClr val="black"/>
                </a:solidFill>
              </a:rPr>
              <a:t>homogeneous</a:t>
            </a:r>
            <a:r>
              <a:rPr lang="fr-FR" dirty="0" smtClean="0">
                <a:solidFill>
                  <a:prstClr val="black"/>
                </a:solidFill>
              </a:rPr>
              <a:t> high-</a:t>
            </a:r>
            <a:r>
              <a:rPr lang="fr-FR" dirty="0" err="1" smtClean="0">
                <a:solidFill>
                  <a:prstClr val="black"/>
                </a:solidFill>
              </a:rPr>
              <a:t>resolution</a:t>
            </a:r>
            <a:r>
              <a:rPr lang="fr-FR" dirty="0" smtClean="0">
                <a:solidFill>
                  <a:prstClr val="black"/>
                </a:solidFill>
              </a:rPr>
              <a:t> </a:t>
            </a:r>
            <a:r>
              <a:rPr lang="fr-FR" dirty="0" err="1" smtClean="0">
                <a:solidFill>
                  <a:prstClr val="black"/>
                </a:solidFill>
              </a:rPr>
              <a:t>calorimeters</a:t>
            </a:r>
            <a:r>
              <a:rPr lang="fr-FR" dirty="0" smtClean="0">
                <a:solidFill>
                  <a:prstClr val="black"/>
                </a:solidFill>
              </a:rPr>
              <a:t>: (L3 BGO, CMS PbWO</a:t>
            </a:r>
            <a:r>
              <a:rPr lang="fr-FR" baseline="-25000" dirty="0" smtClean="0">
                <a:solidFill>
                  <a:prstClr val="black"/>
                </a:solidFill>
              </a:rPr>
              <a:t>4</a:t>
            </a:r>
            <a:r>
              <a:rPr lang="fr-FR" dirty="0" smtClean="0">
                <a:solidFill>
                  <a:prstClr val="black"/>
                </a:solidFill>
              </a:rPr>
              <a:t>….)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prstClr val="black"/>
                </a:solidFill>
              </a:rPr>
              <a:t>IP2I:  Development and characterization of </a:t>
            </a:r>
            <a:r>
              <a:rPr lang="en-US" dirty="0" err="1" smtClean="0">
                <a:solidFill>
                  <a:prstClr val="black"/>
                </a:solidFill>
              </a:rPr>
              <a:t>photodetection</a:t>
            </a:r>
            <a:r>
              <a:rPr lang="en-US" dirty="0" smtClean="0">
                <a:solidFill>
                  <a:prstClr val="black"/>
                </a:solidFill>
              </a:rPr>
              <a:t> devices and readout electronics (including ASICs)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prstClr val="black"/>
                </a:solidFill>
              </a:rPr>
              <a:t>LLR: Development of mechanical structures and thermal sensors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prstClr val="black"/>
                </a:solidFill>
              </a:rPr>
              <a:t>CEA IRFU: Development of sophisticated crystal transparency monitoring systems with lasers</a:t>
            </a:r>
            <a:endParaRPr lang="fr-FR" dirty="0" smtClean="0">
              <a:solidFill>
                <a:prstClr val="black"/>
              </a:solidFill>
            </a:endParaRPr>
          </a:p>
          <a:p>
            <a:r>
              <a:rPr lang="en-US" dirty="0" smtClean="0">
                <a:solidFill>
                  <a:prstClr val="black"/>
                </a:solidFill>
              </a:rPr>
              <a:t>Already a strong history of collaboration with E. </a:t>
            </a:r>
            <a:r>
              <a:rPr lang="en-US" dirty="0" err="1" smtClean="0">
                <a:solidFill>
                  <a:prstClr val="black"/>
                </a:solidFill>
              </a:rPr>
              <a:t>Auffray-Hillemanns</a:t>
            </a:r>
            <a:r>
              <a:rPr lang="en-US" dirty="0" smtClean="0">
                <a:solidFill>
                  <a:prstClr val="black"/>
                </a:solidFill>
              </a:rPr>
              <a:t> (CERN-EP-CMX-DA group) on CMS and within Crystal Clear Collaboration (interest in timing from CCC member </a:t>
            </a:r>
            <a:r>
              <a:rPr lang="en-US" dirty="0" err="1" smtClean="0">
                <a:solidFill>
                  <a:prstClr val="black"/>
                </a:solidFill>
              </a:rPr>
              <a:t>C.Morel</a:t>
            </a:r>
            <a:r>
              <a:rPr lang="en-US" dirty="0" smtClean="0">
                <a:solidFill>
                  <a:prstClr val="black"/>
                </a:solidFill>
              </a:rPr>
              <a:t> (CPPM)) 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could join with:</a:t>
            </a:r>
            <a:endParaRPr lang="fr-FR" dirty="0" smtClean="0">
              <a:solidFill>
                <a:prstClr val="black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dirty="0" smtClean="0">
                <a:solidFill>
                  <a:prstClr val="black"/>
                </a:solidFill>
              </a:rPr>
              <a:t>ILM (UMR 5306, UCBL-CNRS), </a:t>
            </a:r>
            <a:r>
              <a:rPr lang="fr-FR" dirty="0">
                <a:solidFill>
                  <a:prstClr val="black"/>
                </a:solidFill>
              </a:rPr>
              <a:t>Luminescence </a:t>
            </a:r>
            <a:r>
              <a:rPr lang="fr-FR" dirty="0" smtClean="0">
                <a:solidFill>
                  <a:prstClr val="black"/>
                </a:solidFill>
              </a:rPr>
              <a:t>group</a:t>
            </a:r>
            <a:r>
              <a:rPr lang="fr-FR" dirty="0">
                <a:solidFill>
                  <a:prstClr val="black"/>
                </a:solidFill>
              </a:rPr>
              <a:t>: </a:t>
            </a:r>
            <a:r>
              <a:rPr lang="fr-FR" dirty="0" smtClean="0">
                <a:solidFill>
                  <a:prstClr val="black"/>
                </a:solidFill>
              </a:rPr>
              <a:t>C</a:t>
            </a:r>
            <a:r>
              <a:rPr lang="fr-FR" dirty="0">
                <a:solidFill>
                  <a:prstClr val="black"/>
                </a:solidFill>
              </a:rPr>
              <a:t>. </a:t>
            </a:r>
            <a:r>
              <a:rPr lang="fr-FR" dirty="0" smtClean="0">
                <a:solidFill>
                  <a:prstClr val="black"/>
                </a:solidFill>
              </a:rPr>
              <a:t>Dujardin and K. </a:t>
            </a:r>
          </a:p>
          <a:p>
            <a:r>
              <a:rPr lang="fr-FR" dirty="0" err="1" smtClean="0">
                <a:solidFill>
                  <a:prstClr val="black"/>
                </a:solidFill>
              </a:rPr>
              <a:t>Lebbou</a:t>
            </a:r>
            <a:r>
              <a:rPr lang="fr-FR" dirty="0" smtClean="0">
                <a:solidFill>
                  <a:prstClr val="black"/>
                </a:solidFill>
              </a:rPr>
              <a:t>, a unique national </a:t>
            </a:r>
            <a:r>
              <a:rPr lang="fr-FR" dirty="0" err="1" smtClean="0">
                <a:solidFill>
                  <a:prstClr val="black"/>
                </a:solidFill>
              </a:rPr>
              <a:t>resource</a:t>
            </a:r>
            <a:r>
              <a:rPr lang="fr-FR" dirty="0" smtClean="0">
                <a:solidFill>
                  <a:prstClr val="black"/>
                </a:solidFill>
              </a:rPr>
              <a:t>,  </a:t>
            </a:r>
            <a:r>
              <a:rPr lang="fr-FR" dirty="0" err="1" smtClean="0">
                <a:solidFill>
                  <a:prstClr val="black"/>
                </a:solidFill>
              </a:rPr>
              <a:t>very</a:t>
            </a:r>
            <a:r>
              <a:rPr lang="fr-FR" dirty="0" smtClean="0">
                <a:solidFill>
                  <a:prstClr val="black"/>
                </a:solidFill>
              </a:rPr>
              <a:t> </a:t>
            </a:r>
            <a:r>
              <a:rPr lang="fr-FR" dirty="0" err="1" smtClean="0">
                <a:solidFill>
                  <a:prstClr val="black"/>
                </a:solidFill>
              </a:rPr>
              <a:t>interested</a:t>
            </a:r>
            <a:r>
              <a:rPr lang="fr-FR" dirty="0" smtClean="0">
                <a:solidFill>
                  <a:prstClr val="black"/>
                </a:solidFill>
              </a:rPr>
              <a:t> in </a:t>
            </a:r>
            <a:r>
              <a:rPr lang="fr-FR" dirty="0" err="1" smtClean="0">
                <a:solidFill>
                  <a:prstClr val="black"/>
                </a:solidFill>
              </a:rPr>
              <a:t>participating</a:t>
            </a:r>
            <a:r>
              <a:rPr lang="fr-FR" dirty="0" smtClean="0">
                <a:solidFill>
                  <a:prstClr val="black"/>
                </a:solidFill>
              </a:rPr>
              <a:t> </a:t>
            </a:r>
            <a:r>
              <a:rPr lang="fr-FR" dirty="0" smtClean="0">
                <a:solidFill>
                  <a:srgbClr val="FF0000"/>
                </a:solidFill>
              </a:rPr>
              <a:t>(invitation </a:t>
            </a:r>
            <a:r>
              <a:rPr lang="fr-FR" dirty="0" err="1" smtClean="0">
                <a:solidFill>
                  <a:srgbClr val="FF0000"/>
                </a:solidFill>
              </a:rPr>
              <a:t>wkshp</a:t>
            </a:r>
            <a:r>
              <a:rPr lang="fr-FR" dirty="0" smtClean="0">
                <a:solidFill>
                  <a:srgbClr val="FF0000"/>
                </a:solidFill>
              </a:rPr>
              <a:t>) </a:t>
            </a:r>
            <a:endParaRPr lang="fr-FR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prstClr val="black"/>
                </a:solidFill>
              </a:rPr>
              <a:t>Discussions with consequential US community (colleagues from L3/CMS):                                                       ‘CALVISION’ Consortium DoE proposal (CALorimetry using </a:t>
            </a:r>
            <a:r>
              <a:rPr lang="en-US" dirty="0" err="1" smtClean="0">
                <a:solidFill>
                  <a:prstClr val="black"/>
                </a:solidFill>
              </a:rPr>
              <a:t>cerenkoV</a:t>
            </a:r>
            <a:r>
              <a:rPr lang="en-US" dirty="0" smtClean="0">
                <a:solidFill>
                  <a:prstClr val="black"/>
                </a:solidFill>
              </a:rPr>
              <a:t> and Inorganic                                               Scintillation </a:t>
            </a:r>
            <a:r>
              <a:rPr lang="en-US" dirty="0" err="1" smtClean="0">
                <a:solidFill>
                  <a:prstClr val="black"/>
                </a:solidFill>
              </a:rPr>
              <a:t>InnOvatioN</a:t>
            </a:r>
            <a:r>
              <a:rPr lang="en-US" dirty="0" smtClean="0">
                <a:solidFill>
                  <a:prstClr val="black"/>
                </a:solidFill>
              </a:rPr>
              <a:t>)</a:t>
            </a:r>
            <a:endParaRPr lang="fr-FR" dirty="0">
              <a:solidFill>
                <a:prstClr val="black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prstClr val="black"/>
                </a:solidFill>
              </a:rPr>
              <a:t>Note IHEP group from Beijing (mostly working on bulk crystals currently)</a:t>
            </a:r>
            <a:endParaRPr lang="fr-FR" dirty="0">
              <a:solidFill>
                <a:prstClr val="black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243" y="5108421"/>
            <a:ext cx="3296992" cy="151326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6"/>
          <a:srcRect l="53231" t="2863" r="8979" b="39588"/>
          <a:stretch/>
        </p:blipFill>
        <p:spPr>
          <a:xfrm>
            <a:off x="9060873" y="3068050"/>
            <a:ext cx="3083684" cy="2670052"/>
          </a:xfrm>
          <a:prstGeom prst="rect">
            <a:avLst/>
          </a:prstGeom>
        </p:spPr>
      </p:pic>
      <p:sp>
        <p:nvSpPr>
          <p:cNvPr id="13" name="Google Shape;450;p4"/>
          <p:cNvSpPr/>
          <p:nvPr/>
        </p:nvSpPr>
        <p:spPr>
          <a:xfrm>
            <a:off x="3717758" y="6640664"/>
            <a:ext cx="4590682" cy="310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lang="fr-FR" sz="1200" kern="0" dirty="0" smtClean="0">
                <a:solidFill>
                  <a:srgbClr val="E75112"/>
                </a:solidFill>
                <a:latin typeface="Verdana"/>
                <a:ea typeface="Verdana"/>
                <a:cs typeface="Verdana"/>
                <a:sym typeface="Verdana"/>
              </a:rPr>
              <a:t>S. GASCON-SHOTKIN FCC-Contacts </a:t>
            </a:r>
            <a:r>
              <a:rPr kumimoji="0" lang="fr-FR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E75112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11/6/2021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420" y="5876706"/>
            <a:ext cx="1313645" cy="547352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 rotWithShape="1">
          <a:blip r:embed="rId6"/>
          <a:srcRect l="46113" t="66313" r="-162" b="21643"/>
          <a:stretch/>
        </p:blipFill>
        <p:spPr>
          <a:xfrm>
            <a:off x="6288810" y="5721926"/>
            <a:ext cx="6014220" cy="76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61450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Line 6"/>
          <p:cNvSpPr/>
          <p:nvPr/>
        </p:nvSpPr>
        <p:spPr>
          <a:xfrm>
            <a:off x="0" y="6640664"/>
            <a:ext cx="12191760" cy="0"/>
          </a:xfrm>
          <a:prstGeom prst="line">
            <a:avLst/>
          </a:prstGeom>
          <a:ln>
            <a:solidFill>
              <a:srgbClr val="E751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2" name="TextShape 1"/>
          <p:cNvSpPr txBox="1"/>
          <p:nvPr/>
        </p:nvSpPr>
        <p:spPr>
          <a:xfrm>
            <a:off x="2287808" y="234000"/>
            <a:ext cx="9134938" cy="7660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spc="-1" dirty="0" smtClean="0">
                <a:solidFill>
                  <a:srgbClr val="FFFFFF"/>
                </a:solidFill>
                <a:latin typeface="Verdana"/>
                <a:ea typeface="DejaVu Sans"/>
                <a:cs typeface="DejaVu Sans"/>
              </a:rPr>
              <a:t> A homogeneous HCAL?</a:t>
            </a:r>
            <a:endParaRPr kumimoji="0" lang="en-US" sz="32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DejaVu Sans"/>
              <a:cs typeface="DejaVu Sans"/>
            </a:endParaRPr>
          </a:p>
        </p:txBody>
      </p:sp>
      <p:sp>
        <p:nvSpPr>
          <p:cNvPr id="204" name="CustomShape 3"/>
          <p:cNvSpPr/>
          <p:nvPr/>
        </p:nvSpPr>
        <p:spPr>
          <a:xfrm>
            <a:off x="9851760" y="6572457"/>
            <a:ext cx="213336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B28F22-F5BB-48D1-8003-DAEC3117A928}" type="slidenum">
              <a:rPr kumimoji="0" lang="fr-FR" sz="1200" b="0" i="0" u="none" strike="noStrike" kern="1200" cap="none" spc="-1" normalizeH="0" baseline="0" noProof="0">
                <a:ln>
                  <a:noFill/>
                </a:ln>
                <a:solidFill>
                  <a:srgbClr val="E75112"/>
                </a:solidFill>
                <a:effectLst/>
                <a:uLnTx/>
                <a:uFillTx/>
                <a:latin typeface="Verdana"/>
                <a:ea typeface="DejaVu Sans"/>
                <a:cs typeface="DejaVu San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fr-FR" sz="12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857" y="296972"/>
            <a:ext cx="1152244" cy="64013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90962" y="43542"/>
            <a:ext cx="944962" cy="1066892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3" name="Google Shape;450;p4"/>
          <p:cNvSpPr/>
          <p:nvPr/>
        </p:nvSpPr>
        <p:spPr>
          <a:xfrm>
            <a:off x="3717758" y="6640664"/>
            <a:ext cx="4590682" cy="310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lang="fr-FR" sz="1200" kern="0" dirty="0" smtClean="0">
                <a:solidFill>
                  <a:srgbClr val="E75112"/>
                </a:solidFill>
                <a:latin typeface="Verdana"/>
                <a:ea typeface="Verdana"/>
                <a:cs typeface="Verdana"/>
                <a:sym typeface="Verdana"/>
              </a:rPr>
              <a:t>S. GASCON-SHOTKIN FCC-Contacts </a:t>
            </a:r>
            <a:r>
              <a:rPr kumimoji="0" lang="fr-FR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E75112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11/6/2021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8690" y="1132365"/>
            <a:ext cx="10045521" cy="5476742"/>
          </a:xfrm>
          <a:prstGeom prst="rect">
            <a:avLst/>
          </a:prstGeom>
        </p:spPr>
      </p:pic>
      <p:sp>
        <p:nvSpPr>
          <p:cNvPr id="9" name="Google Shape;155;p5"/>
          <p:cNvSpPr/>
          <p:nvPr/>
        </p:nvSpPr>
        <p:spPr>
          <a:xfrm>
            <a:off x="8728603" y="1300892"/>
            <a:ext cx="2460463" cy="422225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400" kern="0" dirty="0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M.T. </a:t>
            </a:r>
            <a:r>
              <a:rPr lang="en-US" sz="1400" kern="0" dirty="0" err="1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Lucchini</a:t>
            </a:r>
            <a:r>
              <a:rPr lang="en-US" sz="1400" kern="0" dirty="0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,  ECFA Roadmap Symposium TF6 , May 2021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8752802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Line 6"/>
          <p:cNvSpPr/>
          <p:nvPr/>
        </p:nvSpPr>
        <p:spPr>
          <a:xfrm>
            <a:off x="0" y="6640664"/>
            <a:ext cx="12191760" cy="0"/>
          </a:xfrm>
          <a:prstGeom prst="line">
            <a:avLst/>
          </a:prstGeom>
          <a:ln>
            <a:solidFill>
              <a:srgbClr val="E751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2" name="TextShape 1"/>
          <p:cNvSpPr txBox="1"/>
          <p:nvPr/>
        </p:nvSpPr>
        <p:spPr>
          <a:xfrm>
            <a:off x="2287808" y="234000"/>
            <a:ext cx="9134938" cy="7660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spc="-1" dirty="0" smtClean="0">
                <a:solidFill>
                  <a:srgbClr val="FFFFFF"/>
                </a:solidFill>
                <a:latin typeface="Verdana"/>
                <a:ea typeface="DejaVu Sans"/>
                <a:cs typeface="DejaVu Sans"/>
              </a:rPr>
              <a:t> Crystal Calorimetry: resume</a:t>
            </a:r>
            <a:endParaRPr kumimoji="0" lang="en-US" sz="32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DejaVu Sans"/>
              <a:cs typeface="DejaVu Sans"/>
            </a:endParaRPr>
          </a:p>
        </p:txBody>
      </p:sp>
      <p:sp>
        <p:nvSpPr>
          <p:cNvPr id="204" name="CustomShape 3"/>
          <p:cNvSpPr/>
          <p:nvPr/>
        </p:nvSpPr>
        <p:spPr>
          <a:xfrm>
            <a:off x="9851760" y="6572457"/>
            <a:ext cx="213336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B28F22-F5BB-48D1-8003-DAEC3117A928}" type="slidenum">
              <a:rPr kumimoji="0" lang="fr-FR" sz="1200" b="0" i="0" u="none" strike="noStrike" kern="1200" cap="none" spc="-1" normalizeH="0" baseline="0" noProof="0">
                <a:ln>
                  <a:noFill/>
                </a:ln>
                <a:solidFill>
                  <a:srgbClr val="E75112"/>
                </a:solidFill>
                <a:effectLst/>
                <a:uLnTx/>
                <a:uFillTx/>
                <a:latin typeface="Verdana"/>
                <a:ea typeface="DejaVu Sans"/>
                <a:cs typeface="DejaVu San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fr-FR" sz="12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857" y="296972"/>
            <a:ext cx="1152244" cy="64013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90962" y="43542"/>
            <a:ext cx="944962" cy="1066892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2" name="Rectangle 11"/>
          <p:cNvSpPr/>
          <p:nvPr/>
        </p:nvSpPr>
        <p:spPr>
          <a:xfrm>
            <a:off x="0" y="1179497"/>
            <a:ext cx="1247029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dirty="0" smtClean="0">
                <a:solidFill>
                  <a:srgbClr val="800000"/>
                </a:solidFill>
              </a:rPr>
              <a:t>High-</a:t>
            </a:r>
            <a:r>
              <a:rPr lang="fr-FR" dirty="0" err="1" smtClean="0">
                <a:solidFill>
                  <a:srgbClr val="800000"/>
                </a:solidFill>
              </a:rPr>
              <a:t>resolution</a:t>
            </a:r>
            <a:r>
              <a:rPr lang="fr-FR" dirty="0" smtClean="0">
                <a:solidFill>
                  <a:srgbClr val="800000"/>
                </a:solidFill>
              </a:rPr>
              <a:t> </a:t>
            </a:r>
            <a:r>
              <a:rPr lang="fr-FR" dirty="0" err="1" smtClean="0">
                <a:solidFill>
                  <a:srgbClr val="800000"/>
                </a:solidFill>
              </a:rPr>
              <a:t>crystal</a:t>
            </a:r>
            <a:r>
              <a:rPr lang="fr-FR" dirty="0" smtClean="0">
                <a:solidFill>
                  <a:srgbClr val="800000"/>
                </a:solidFill>
              </a:rPr>
              <a:t> or </a:t>
            </a:r>
            <a:r>
              <a:rPr lang="fr-FR" dirty="0" err="1" smtClean="0">
                <a:solidFill>
                  <a:srgbClr val="800000"/>
                </a:solidFill>
              </a:rPr>
              <a:t>crystal-fiber</a:t>
            </a:r>
            <a:r>
              <a:rPr lang="fr-FR" dirty="0" smtClean="0">
                <a:solidFill>
                  <a:srgbClr val="800000"/>
                </a:solidFill>
              </a:rPr>
              <a:t> </a:t>
            </a:r>
            <a:r>
              <a:rPr lang="fr-FR" dirty="0" err="1" smtClean="0">
                <a:solidFill>
                  <a:srgbClr val="800000"/>
                </a:solidFill>
              </a:rPr>
              <a:t>calorimeter</a:t>
            </a:r>
            <a:r>
              <a:rPr lang="fr-FR" dirty="0" smtClean="0">
                <a:solidFill>
                  <a:srgbClr val="800000"/>
                </a:solidFill>
              </a:rPr>
              <a:t> (EM-</a:t>
            </a:r>
            <a:r>
              <a:rPr lang="fr-FR" dirty="0" err="1" smtClean="0">
                <a:solidFill>
                  <a:srgbClr val="800000"/>
                </a:solidFill>
              </a:rPr>
              <a:t>only</a:t>
            </a:r>
            <a:r>
              <a:rPr lang="fr-FR" dirty="0" smtClean="0">
                <a:solidFill>
                  <a:srgbClr val="800000"/>
                </a:solidFill>
              </a:rPr>
              <a:t> or </a:t>
            </a:r>
            <a:r>
              <a:rPr lang="fr-FR" dirty="0" err="1" smtClean="0">
                <a:solidFill>
                  <a:srgbClr val="800000"/>
                </a:solidFill>
              </a:rPr>
              <a:t>EM+Had</a:t>
            </a:r>
            <a:r>
              <a:rPr lang="fr-FR" dirty="0" smtClean="0">
                <a:solidFill>
                  <a:srgbClr val="800000"/>
                </a:solidFill>
              </a:rPr>
              <a:t>) </a:t>
            </a:r>
            <a:r>
              <a:rPr lang="fr-FR" dirty="0" err="1" smtClean="0">
                <a:solidFill>
                  <a:srgbClr val="800000"/>
                </a:solidFill>
              </a:rPr>
              <a:t>with</a:t>
            </a:r>
            <a:r>
              <a:rPr lang="fr-FR" dirty="0" smtClean="0">
                <a:solidFill>
                  <a:srgbClr val="800000"/>
                </a:solidFill>
              </a:rPr>
              <a:t> dual </a:t>
            </a:r>
            <a:r>
              <a:rPr lang="fr-FR" dirty="0" err="1" smtClean="0">
                <a:solidFill>
                  <a:srgbClr val="800000"/>
                </a:solidFill>
              </a:rPr>
              <a:t>readout</a:t>
            </a:r>
            <a:r>
              <a:rPr lang="fr-FR" dirty="0" smtClean="0">
                <a:solidFill>
                  <a:srgbClr val="800000"/>
                </a:solidFill>
              </a:rPr>
              <a:t> </a:t>
            </a:r>
            <a:r>
              <a:rPr lang="fr-FR" dirty="0" err="1" smtClean="0">
                <a:solidFill>
                  <a:srgbClr val="800000"/>
                </a:solidFill>
              </a:rPr>
              <a:t>capability</a:t>
            </a:r>
            <a:r>
              <a:rPr lang="fr-FR" dirty="0">
                <a:solidFill>
                  <a:srgbClr val="800000"/>
                </a:solidFill>
              </a:rPr>
              <a:t> </a:t>
            </a:r>
            <a:r>
              <a:rPr lang="fr-FR" dirty="0" smtClean="0">
                <a:solidFill>
                  <a:srgbClr val="800000"/>
                </a:solidFill>
              </a:rPr>
              <a:t>(scintillation and </a:t>
            </a:r>
            <a:r>
              <a:rPr lang="fr-FR" dirty="0" err="1" smtClean="0">
                <a:solidFill>
                  <a:srgbClr val="800000"/>
                </a:solidFill>
              </a:rPr>
              <a:t>Cerenkov</a:t>
            </a:r>
            <a:r>
              <a:rPr lang="fr-FR" dirty="0" smtClean="0">
                <a:solidFill>
                  <a:srgbClr val="800000"/>
                </a:solidFill>
              </a:rPr>
              <a:t>) </a:t>
            </a:r>
            <a:r>
              <a:rPr lang="fr-FR" dirty="0" err="1" smtClean="0">
                <a:solidFill>
                  <a:srgbClr val="800000"/>
                </a:solidFill>
              </a:rPr>
              <a:t>e.g</a:t>
            </a:r>
            <a:r>
              <a:rPr lang="fr-FR" dirty="0" smtClean="0">
                <a:solidFill>
                  <a:srgbClr val="800000"/>
                </a:solidFill>
              </a:rPr>
              <a:t>. </a:t>
            </a:r>
            <a:r>
              <a:rPr lang="fr-FR" dirty="0" err="1" smtClean="0">
                <a:solidFill>
                  <a:srgbClr val="7030A0"/>
                </a:solidFill>
              </a:rPr>
              <a:t>SCEPCal</a:t>
            </a:r>
            <a:endParaRPr lang="fr-FR" dirty="0" smtClean="0">
              <a:solidFill>
                <a:srgbClr val="7030A0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800000"/>
                </a:solidFill>
              </a:rPr>
              <a:t>Conserves EM/Had compensation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800000"/>
                </a:solidFill>
              </a:rPr>
              <a:t>High transverse granularity (</a:t>
            </a:r>
            <a:r>
              <a:rPr lang="en-US" dirty="0" smtClean="0">
                <a:solidFill>
                  <a:srgbClr val="800000"/>
                </a:solidFill>
                <a:latin typeface="Symbol" panose="05050102010706020507" pitchFamily="18" charset="2"/>
              </a:rPr>
              <a:t>Q</a:t>
            </a:r>
            <a:r>
              <a:rPr lang="en-US" dirty="0" smtClean="0">
                <a:solidFill>
                  <a:srgbClr val="800000"/>
                </a:solidFill>
              </a:rPr>
              <a:t> 1cm </a:t>
            </a:r>
            <a:r>
              <a:rPr lang="en-US" baseline="30000" dirty="0" smtClean="0">
                <a:solidFill>
                  <a:srgbClr val="800000"/>
                </a:solidFill>
              </a:rPr>
              <a:t>2</a:t>
            </a:r>
            <a:r>
              <a:rPr lang="en-US" dirty="0" smtClean="0">
                <a:solidFill>
                  <a:srgbClr val="800000"/>
                </a:solidFill>
              </a:rPr>
              <a:t> down to </a:t>
            </a:r>
            <a:r>
              <a:rPr lang="en-US" dirty="0" smtClean="0">
                <a:solidFill>
                  <a:srgbClr val="800000"/>
                </a:solidFill>
                <a:latin typeface="Symbol" panose="05050102010706020507" pitchFamily="18" charset="2"/>
              </a:rPr>
              <a:t>Q</a:t>
            </a:r>
            <a:r>
              <a:rPr lang="en-US" dirty="0" smtClean="0">
                <a:solidFill>
                  <a:srgbClr val="800000"/>
                </a:solidFill>
              </a:rPr>
              <a:t> mm</a:t>
            </a:r>
            <a:r>
              <a:rPr lang="en-US" baseline="30000" dirty="0" smtClean="0">
                <a:solidFill>
                  <a:srgbClr val="800000"/>
                </a:solidFill>
              </a:rPr>
              <a:t>2</a:t>
            </a:r>
            <a:r>
              <a:rPr lang="en-US" dirty="0">
                <a:solidFill>
                  <a:srgbClr val="800000"/>
                </a:solidFill>
              </a:rPr>
              <a:t>)</a:t>
            </a:r>
            <a:endParaRPr lang="en-US" dirty="0" smtClean="0">
              <a:solidFill>
                <a:srgbClr val="800000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800000"/>
                </a:solidFill>
              </a:rPr>
              <a:t>Energy resolution possible </a:t>
            </a:r>
            <a:r>
              <a:rPr lang="en-US" dirty="0" smtClean="0">
                <a:solidFill>
                  <a:srgbClr val="800000"/>
                </a:solidFill>
                <a:latin typeface="Symbol" panose="05050102010706020507" pitchFamily="18" charset="2"/>
              </a:rPr>
              <a:t>s</a:t>
            </a:r>
            <a:r>
              <a:rPr lang="en-US" dirty="0" smtClean="0">
                <a:solidFill>
                  <a:srgbClr val="800000"/>
                </a:solidFill>
              </a:rPr>
              <a:t>(E)/E~3%/</a:t>
            </a:r>
            <a:r>
              <a:rPr lang="en-US" dirty="0" err="1" smtClean="0">
                <a:solidFill>
                  <a:srgbClr val="800000"/>
                </a:solidFill>
              </a:rPr>
              <a:t>sqrt</a:t>
            </a:r>
            <a:r>
              <a:rPr lang="en-US" dirty="0" smtClean="0">
                <a:solidFill>
                  <a:srgbClr val="800000"/>
                </a:solidFill>
              </a:rPr>
              <a:t>(E) + 0.5%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800000"/>
                </a:solidFill>
              </a:rPr>
              <a:t>Precision timing possible down to  </a:t>
            </a:r>
            <a:r>
              <a:rPr lang="en-US" dirty="0" smtClean="0">
                <a:solidFill>
                  <a:srgbClr val="800000"/>
                </a:solidFill>
                <a:latin typeface="Symbol" panose="05050102010706020507" pitchFamily="18" charset="2"/>
              </a:rPr>
              <a:t>Q </a:t>
            </a:r>
            <a:r>
              <a:rPr lang="en-US" dirty="0" smtClean="0">
                <a:solidFill>
                  <a:srgbClr val="800000"/>
                </a:solidFill>
              </a:rPr>
              <a:t>10 </a:t>
            </a:r>
            <a:r>
              <a:rPr lang="en-US" dirty="0" err="1" smtClean="0">
                <a:solidFill>
                  <a:srgbClr val="800000"/>
                </a:solidFill>
              </a:rPr>
              <a:t>ps</a:t>
            </a:r>
            <a:endParaRPr lang="en-US" dirty="0" smtClean="0">
              <a:solidFill>
                <a:srgbClr val="800000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v"/>
            </a:pPr>
            <a:endParaRPr lang="en-US" dirty="0">
              <a:solidFill>
                <a:srgbClr val="8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800000"/>
                </a:solidFill>
              </a:rPr>
              <a:t>Scintillating opaque mini-crystals/grains avec diffusion (</a:t>
            </a:r>
            <a:r>
              <a:rPr lang="en-US" dirty="0" smtClean="0">
                <a:solidFill>
                  <a:srgbClr val="7030A0"/>
                </a:solidFill>
              </a:rPr>
              <a:t>Powder-0</a:t>
            </a:r>
            <a:r>
              <a:rPr lang="en-US" dirty="0" smtClean="0">
                <a:solidFill>
                  <a:srgbClr val="800000"/>
                </a:solidFill>
              </a:rPr>
              <a:t>) :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800000"/>
                </a:solidFill>
              </a:rPr>
              <a:t> Energy resolution possible </a:t>
            </a:r>
            <a:r>
              <a:rPr lang="en-US" dirty="0" smtClean="0">
                <a:solidFill>
                  <a:srgbClr val="800000"/>
                </a:solidFill>
                <a:latin typeface="Symbol" panose="05050102010706020507" pitchFamily="18" charset="2"/>
              </a:rPr>
              <a:t>s </a:t>
            </a:r>
            <a:r>
              <a:rPr lang="en-US" dirty="0" smtClean="0">
                <a:solidFill>
                  <a:srgbClr val="800000"/>
                </a:solidFill>
              </a:rPr>
              <a:t>E(E</a:t>
            </a:r>
            <a:r>
              <a:rPr lang="en-US" dirty="0">
                <a:solidFill>
                  <a:srgbClr val="800000"/>
                </a:solidFill>
              </a:rPr>
              <a:t>)/</a:t>
            </a:r>
            <a:r>
              <a:rPr lang="en-US" dirty="0" smtClean="0">
                <a:solidFill>
                  <a:srgbClr val="800000"/>
                </a:solidFill>
              </a:rPr>
              <a:t>E~1.5-3%/</a:t>
            </a:r>
            <a:r>
              <a:rPr lang="en-US" dirty="0" err="1">
                <a:solidFill>
                  <a:srgbClr val="800000"/>
                </a:solidFill>
              </a:rPr>
              <a:t>sqrt</a:t>
            </a:r>
            <a:r>
              <a:rPr lang="en-US" dirty="0">
                <a:solidFill>
                  <a:srgbClr val="800000"/>
                </a:solidFill>
              </a:rPr>
              <a:t>(E) + </a:t>
            </a:r>
            <a:r>
              <a:rPr lang="en-US" dirty="0" smtClean="0">
                <a:solidFill>
                  <a:srgbClr val="800000"/>
                </a:solidFill>
              </a:rPr>
              <a:t>~1%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800000"/>
                </a:solidFill>
                <a:latin typeface="Symbol" panose="05050102010706020507" pitchFamily="18" charset="2"/>
              </a:rPr>
              <a:t> s </a:t>
            </a:r>
            <a:r>
              <a:rPr lang="en-US" dirty="0" smtClean="0">
                <a:solidFill>
                  <a:srgbClr val="800000"/>
                </a:solidFill>
              </a:rPr>
              <a:t>E(had)/E~15%/</a:t>
            </a:r>
            <a:r>
              <a:rPr lang="en-US" dirty="0" err="1" smtClean="0">
                <a:solidFill>
                  <a:srgbClr val="800000"/>
                </a:solidFill>
              </a:rPr>
              <a:t>sqrt</a:t>
            </a:r>
            <a:r>
              <a:rPr lang="en-US" dirty="0" smtClean="0">
                <a:solidFill>
                  <a:srgbClr val="800000"/>
                </a:solidFill>
              </a:rPr>
              <a:t>(E) (see previous slide, for homogeneous HCAL)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800000"/>
                </a:solidFill>
              </a:rPr>
              <a:t>Envisaging possibility for dual readout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endParaRPr lang="en-US" dirty="0" smtClean="0">
              <a:solidFill>
                <a:srgbClr val="800000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v"/>
            </a:pPr>
            <a:endParaRPr lang="en-US" dirty="0">
              <a:solidFill>
                <a:srgbClr val="800000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v"/>
            </a:pPr>
            <a:endParaRPr lang="en-US" dirty="0" smtClean="0">
              <a:solidFill>
                <a:srgbClr val="8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 smtClean="0">
              <a:solidFill>
                <a:srgbClr val="8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fr-FR" dirty="0" smtClean="0">
              <a:solidFill>
                <a:srgbClr val="800000"/>
              </a:solidFill>
            </a:endParaRPr>
          </a:p>
        </p:txBody>
      </p:sp>
      <p:sp>
        <p:nvSpPr>
          <p:cNvPr id="13" name="Google Shape;450;p4"/>
          <p:cNvSpPr/>
          <p:nvPr/>
        </p:nvSpPr>
        <p:spPr>
          <a:xfrm>
            <a:off x="3717758" y="6640664"/>
            <a:ext cx="4590682" cy="310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lang="fr-FR" sz="1200" kern="0" dirty="0" smtClean="0">
                <a:solidFill>
                  <a:srgbClr val="E75112"/>
                </a:solidFill>
                <a:latin typeface="Verdana"/>
                <a:ea typeface="Verdana"/>
                <a:cs typeface="Verdana"/>
                <a:sym typeface="Verdana"/>
              </a:rPr>
              <a:t>S. GASCON-SHOTKIN FCC-Contacts </a:t>
            </a:r>
            <a:r>
              <a:rPr kumimoji="0" lang="fr-FR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E75112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11/6/2021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2814285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Line 6"/>
          <p:cNvSpPr/>
          <p:nvPr/>
        </p:nvSpPr>
        <p:spPr>
          <a:xfrm>
            <a:off x="0" y="6640664"/>
            <a:ext cx="12191760" cy="0"/>
          </a:xfrm>
          <a:prstGeom prst="line">
            <a:avLst/>
          </a:prstGeom>
          <a:ln>
            <a:solidFill>
              <a:srgbClr val="E751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2" name="TextShape 1"/>
          <p:cNvSpPr txBox="1"/>
          <p:nvPr/>
        </p:nvSpPr>
        <p:spPr>
          <a:xfrm>
            <a:off x="2287808" y="234000"/>
            <a:ext cx="9134938" cy="7660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-1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DejaVu Sans"/>
                <a:cs typeface="DejaVu Sans"/>
              </a:rPr>
              <a:t> </a:t>
            </a:r>
            <a:r>
              <a:rPr lang="fr-FR" sz="3200" spc="-1" noProof="0" dirty="0" err="1" smtClean="0">
                <a:solidFill>
                  <a:srgbClr val="FFFFFF"/>
                </a:solidFill>
                <a:latin typeface="Verdana"/>
                <a:ea typeface="DejaVu Sans"/>
                <a:cs typeface="DejaVu Sans"/>
              </a:rPr>
              <a:t>Two</a:t>
            </a:r>
            <a:r>
              <a:rPr lang="fr-FR" sz="3200" spc="-1" noProof="0" dirty="0" smtClean="0">
                <a:solidFill>
                  <a:srgbClr val="FFFFFF"/>
                </a:solidFill>
                <a:latin typeface="Verdana"/>
                <a:ea typeface="DejaVu Sans"/>
                <a:cs typeface="DejaVu Sans"/>
              </a:rPr>
              <a:t> possible </a:t>
            </a:r>
            <a:r>
              <a:rPr lang="fr-FR" sz="3200" spc="-1" noProof="0" dirty="0" err="1" smtClean="0">
                <a:solidFill>
                  <a:srgbClr val="FFFFFF"/>
                </a:solidFill>
                <a:latin typeface="Verdana"/>
                <a:ea typeface="DejaVu Sans"/>
                <a:cs typeface="DejaVu Sans"/>
              </a:rPr>
              <a:t>facets</a:t>
            </a:r>
            <a:r>
              <a:rPr lang="fr-FR" sz="3200" spc="-1" noProof="0" dirty="0" smtClean="0">
                <a:solidFill>
                  <a:srgbClr val="FFFFFF"/>
                </a:solidFill>
                <a:latin typeface="Verdana"/>
                <a:ea typeface="DejaVu Sans"/>
                <a:cs typeface="DejaVu Sans"/>
              </a:rPr>
              <a:t> for an IN2P3 MP (2)</a:t>
            </a:r>
            <a:endParaRPr kumimoji="0" lang="en-US" sz="32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DejaVu Sans"/>
              <a:cs typeface="DejaVu Sans"/>
            </a:endParaRPr>
          </a:p>
        </p:txBody>
      </p:sp>
      <p:sp>
        <p:nvSpPr>
          <p:cNvPr id="204" name="CustomShape 3"/>
          <p:cNvSpPr/>
          <p:nvPr/>
        </p:nvSpPr>
        <p:spPr>
          <a:xfrm>
            <a:off x="9851760" y="6572457"/>
            <a:ext cx="213336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B28F22-F5BB-48D1-8003-DAEC3117A928}" type="slidenum">
              <a:rPr kumimoji="0" lang="fr-FR" sz="1200" b="0" i="0" u="none" strike="noStrike" kern="1200" cap="none" spc="-1" normalizeH="0" baseline="0" noProof="0">
                <a:ln>
                  <a:noFill/>
                </a:ln>
                <a:solidFill>
                  <a:srgbClr val="E75112"/>
                </a:solidFill>
                <a:effectLst/>
                <a:uLnTx/>
                <a:uFillTx/>
                <a:latin typeface="Verdana"/>
                <a:ea typeface="DejaVu Sans"/>
                <a:cs typeface="DejaVu San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FR" sz="12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857" y="296972"/>
            <a:ext cx="1152244" cy="64013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90962" y="43542"/>
            <a:ext cx="944962" cy="1066892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2" name="Rectangle 11"/>
          <p:cNvSpPr/>
          <p:nvPr/>
        </p:nvSpPr>
        <p:spPr>
          <a:xfrm>
            <a:off x="0" y="1156637"/>
            <a:ext cx="12470296" cy="8402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en-US" dirty="0" smtClean="0">
                <a:solidFill>
                  <a:srgbClr val="800000"/>
                </a:solidFill>
                <a:latin typeface="Arial"/>
                <a:ea typeface="DejaVu Sans"/>
                <a:cs typeface="DejaVu Sans"/>
              </a:rPr>
              <a:t>IN2P3 Master Projects:</a:t>
            </a:r>
            <a:endParaRPr kumimoji="0" lang="fr-FR" sz="1800" b="0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en-US" noProof="0" dirty="0" smtClean="0">
                <a:solidFill>
                  <a:srgbClr val="800000"/>
                </a:solidFill>
                <a:latin typeface="Arial"/>
                <a:ea typeface="DejaVu Sans"/>
                <a:cs typeface="DejaVu Sans"/>
              </a:rPr>
              <a:t>Typical length:  ~3 years (2023-2025, perfectly coincident with the FCC ‘feasibility study’ time frame)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  <a:p>
            <a:pPr marL="742950" lvl="1" indent="-285750">
              <a:buFont typeface="Wingdings" panose="05000000000000000000" pitchFamily="2" charset="2"/>
              <a:buChar char="v"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Typical financing: </a:t>
            </a:r>
            <a:r>
              <a:rPr lang="en-US" dirty="0" smtClean="0">
                <a:solidFill>
                  <a:srgbClr val="800000"/>
                </a:solidFill>
                <a:latin typeface="Symbol" panose="05050102010706020507" pitchFamily="18" charset="2"/>
              </a:rPr>
              <a:t>Q </a:t>
            </a:r>
            <a:r>
              <a:rPr lang="en-US" dirty="0" smtClean="0">
                <a:solidFill>
                  <a:srgbClr val="800000"/>
                </a:solidFill>
              </a:rPr>
              <a:t>100keuros/year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  <a:p>
            <a:pPr marR="0" lvl="1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en-US" dirty="0" smtClean="0">
                <a:solidFill>
                  <a:srgbClr val="800000"/>
                </a:solidFill>
                <a:latin typeface="Arial"/>
                <a:ea typeface="DejaVu Sans"/>
                <a:cs typeface="DejaVu Sans"/>
              </a:rPr>
              <a:t>What could we hope to achieve in 3 years</a:t>
            </a:r>
            <a:r>
              <a:rPr lang="en-US" dirty="0">
                <a:solidFill>
                  <a:srgbClr val="800000"/>
                </a:solidFill>
                <a:latin typeface="Arial"/>
                <a:ea typeface="DejaVu Sans"/>
                <a:cs typeface="DejaVu Sans"/>
              </a:rPr>
              <a:t>?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‘Proof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of principle’ for the 2 facets: 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Energy and time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resolutions, e/h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                                                                compensation, </a:t>
            </a:r>
            <a:r>
              <a:rPr lang="en-US" baseline="0" dirty="0" smtClean="0">
                <a:solidFill>
                  <a:srgbClr val="800000"/>
                </a:solidFill>
                <a:latin typeface="Arial"/>
                <a:ea typeface="DejaVu Sans"/>
                <a:cs typeface="DejaVu Sans"/>
              </a:rPr>
              <a:t>PSD, calibration</a:t>
            </a:r>
            <a:r>
              <a:rPr lang="en-US" dirty="0" smtClean="0">
                <a:solidFill>
                  <a:srgbClr val="800000"/>
                </a:solidFill>
                <a:latin typeface="Arial"/>
                <a:ea typeface="DejaVu Sans"/>
                <a:cs typeface="DejaVu Sans"/>
              </a:rPr>
              <a:t> strategy,</a:t>
            </a:r>
            <a:r>
              <a:rPr lang="en-US" baseline="0" dirty="0" smtClean="0">
                <a:solidFill>
                  <a:srgbClr val="800000"/>
                </a:solidFill>
                <a:latin typeface="Arial"/>
                <a:ea typeface="DejaVu Sans"/>
                <a:cs typeface="DejaVu Sans"/>
              </a:rPr>
              <a:t> ‘infrastructure’ and high-level physics                                                    performance predictions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en-US" dirty="0" smtClean="0">
                <a:solidFill>
                  <a:srgbClr val="800000"/>
                </a:solidFill>
                <a:latin typeface="Arial"/>
                <a:ea typeface="DejaVu Sans"/>
                <a:cs typeface="DejaVu Sans"/>
              </a:rPr>
              <a:t>Follow integration possibilities in detector concepts (e.g. IDEA..)</a:t>
            </a:r>
            <a:endParaRPr lang="en-US" baseline="0" dirty="0" smtClean="0">
              <a:solidFill>
                <a:srgbClr val="800000"/>
              </a:solidFill>
              <a:latin typeface="Arial"/>
              <a:ea typeface="DejaVu Sans"/>
              <a:cs typeface="DejaVu San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en-US" dirty="0" smtClean="0">
                <a:solidFill>
                  <a:srgbClr val="800000"/>
                </a:solidFill>
                <a:latin typeface="Arial"/>
                <a:ea typeface="DejaVu Sans"/>
                <a:cs typeface="DejaVu Sans"/>
              </a:rPr>
              <a:t>With simulations, prototypes, lab measurements, test beam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en-US" baseline="0" dirty="0" smtClean="0">
                <a:solidFill>
                  <a:srgbClr val="800000"/>
                </a:solidFill>
                <a:latin typeface="Arial"/>
                <a:ea typeface="DejaVu Sans"/>
                <a:cs typeface="DejaVu Sans"/>
              </a:rPr>
              <a:t>Follow and learn from technological</a:t>
            </a:r>
            <a:r>
              <a:rPr lang="en-US" dirty="0" smtClean="0">
                <a:solidFill>
                  <a:srgbClr val="800000"/>
                </a:solidFill>
                <a:latin typeface="Arial"/>
                <a:ea typeface="DejaVu Sans"/>
                <a:cs typeface="DejaVu Sans"/>
              </a:rPr>
              <a:t> ‘test benches’ like </a:t>
            </a:r>
            <a:r>
              <a:rPr lang="en-US" dirty="0" err="1" smtClean="0">
                <a:solidFill>
                  <a:srgbClr val="800000"/>
                </a:solidFill>
                <a:latin typeface="Arial"/>
                <a:ea typeface="DejaVu Sans"/>
                <a:cs typeface="DejaVu Sans"/>
              </a:rPr>
              <a:t>LHCb</a:t>
            </a:r>
            <a:r>
              <a:rPr lang="en-US" dirty="0" smtClean="0">
                <a:solidFill>
                  <a:srgbClr val="800000"/>
                </a:solidFill>
                <a:latin typeface="Arial"/>
                <a:ea typeface="DejaVu Sans"/>
                <a:cs typeface="DejaVu Sans"/>
              </a:rPr>
              <a:t> SPACAL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en-US" baseline="0" dirty="0" smtClean="0">
                <a:solidFill>
                  <a:srgbClr val="800000"/>
                </a:solidFill>
                <a:latin typeface="Arial"/>
                <a:ea typeface="DejaVu Sans"/>
                <a:cs typeface="DejaVu Sans"/>
              </a:rPr>
              <a:t>Short-</a:t>
            </a:r>
            <a:r>
              <a:rPr lang="en-US" dirty="0" smtClean="0">
                <a:solidFill>
                  <a:srgbClr val="800000"/>
                </a:solidFill>
                <a:latin typeface="Arial"/>
                <a:ea typeface="DejaVu Sans"/>
                <a:cs typeface="DejaVu Sans"/>
              </a:rPr>
              <a:t> and medium-term ‘deliverables’?</a:t>
            </a:r>
            <a:endParaRPr lang="en-US" baseline="0" dirty="0" smtClean="0">
              <a:solidFill>
                <a:srgbClr val="800000"/>
              </a:solidFill>
              <a:latin typeface="Arial"/>
              <a:ea typeface="DejaVu Sans"/>
              <a:cs typeface="DejaVu Sans"/>
            </a:endParaRPr>
          </a:p>
          <a:p>
            <a:pPr marR="0" lvl="1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>
                <a:solidFill>
                  <a:srgbClr val="800000"/>
                </a:solidFill>
                <a:latin typeface="Arial"/>
                <a:ea typeface="DejaVu Sans"/>
                <a:cs typeface="DejaVu Sans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en-US" dirty="0" smtClean="0">
                <a:solidFill>
                  <a:srgbClr val="800000"/>
                </a:solidFill>
                <a:latin typeface="Arial"/>
                <a:ea typeface="DejaVu Sans"/>
                <a:cs typeface="DejaVu Sans"/>
              </a:rPr>
              <a:t>Requesting what resources?</a:t>
            </a:r>
          </a:p>
          <a:p>
            <a:pPr marL="742950" lvl="1" indent="-285750">
              <a:buFont typeface="Wingdings" panose="05000000000000000000" pitchFamily="2" charset="2"/>
              <a:buChar char="v"/>
              <a:defRPr/>
            </a:pPr>
            <a:r>
              <a:rPr lang="en-US" dirty="0" smtClean="0">
                <a:solidFill>
                  <a:srgbClr val="800000"/>
                </a:solidFill>
                <a:latin typeface="Arial"/>
                <a:ea typeface="DejaVu Sans"/>
                <a:cs typeface="DejaVu Sans"/>
              </a:rPr>
              <a:t>Material, equipment (‘</a:t>
            </a:r>
            <a:r>
              <a:rPr lang="en-US" dirty="0" err="1" smtClean="0">
                <a:solidFill>
                  <a:srgbClr val="800000"/>
                </a:solidFill>
                <a:latin typeface="Arial"/>
                <a:ea typeface="DejaVu Sans"/>
                <a:cs typeface="DejaVu Sans"/>
              </a:rPr>
              <a:t>chiffrage</a:t>
            </a:r>
            <a:r>
              <a:rPr lang="en-US" dirty="0" smtClean="0">
                <a:solidFill>
                  <a:srgbClr val="800000"/>
                </a:solidFill>
                <a:latin typeface="Arial"/>
                <a:ea typeface="DejaVu Sans"/>
                <a:cs typeface="DejaVu Sans"/>
              </a:rPr>
              <a:t>’)</a:t>
            </a:r>
          </a:p>
          <a:p>
            <a:pPr marL="742950" lvl="1" indent="-285750">
              <a:buFont typeface="Wingdings" panose="05000000000000000000" pitchFamily="2" charset="2"/>
              <a:buChar char="v"/>
              <a:defRPr/>
            </a:pPr>
            <a:r>
              <a:rPr lang="en-US" dirty="0" smtClean="0">
                <a:solidFill>
                  <a:srgbClr val="800000"/>
                </a:solidFill>
                <a:latin typeface="Arial"/>
                <a:ea typeface="DejaVu Sans"/>
                <a:cs typeface="DejaVu Sans"/>
              </a:rPr>
              <a:t>HR (postdocs, PhD students..)</a:t>
            </a:r>
          </a:p>
          <a:p>
            <a:pPr marL="742950" lvl="1" indent="-285750">
              <a:buFont typeface="Wingdings" panose="05000000000000000000" pitchFamily="2" charset="2"/>
              <a:buChar char="v"/>
              <a:defRPr/>
            </a:pPr>
            <a:endParaRPr lang="en-US" dirty="0">
              <a:solidFill>
                <a:srgbClr val="800000"/>
              </a:solidFill>
              <a:latin typeface="Arial"/>
              <a:ea typeface="DejaVu Sans"/>
              <a:cs typeface="DejaVu Sans"/>
            </a:endParaRP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en-US" dirty="0" smtClean="0">
                <a:solidFill>
                  <a:srgbClr val="800000"/>
                </a:solidFill>
                <a:latin typeface="Arial"/>
                <a:ea typeface="DejaVu Sans"/>
                <a:cs typeface="DejaVu Sans"/>
              </a:rPr>
              <a:t>Favor activities complementary to or in synergy                                                                                                                  with those of IT and USA colleagues                                                                                                         </a:t>
            </a:r>
          </a:p>
          <a:p>
            <a:pPr marL="742950" lvl="1" indent="-285750">
              <a:buFont typeface="Wingdings" panose="05000000000000000000" pitchFamily="2" charset="2"/>
              <a:buChar char="v"/>
              <a:defRPr/>
            </a:pPr>
            <a:endParaRPr lang="en-US" dirty="0" smtClean="0">
              <a:solidFill>
                <a:srgbClr val="800000"/>
              </a:solidFill>
              <a:latin typeface="Arial"/>
              <a:ea typeface="DejaVu Sans"/>
              <a:cs typeface="DejaVu Sans"/>
            </a:endParaRPr>
          </a:p>
          <a:p>
            <a:pPr marL="742950" lvl="1" indent="-285750">
              <a:buFont typeface="Wingdings" panose="05000000000000000000" pitchFamily="2" charset="2"/>
              <a:buChar char="v"/>
              <a:defRPr/>
            </a:pPr>
            <a:endParaRPr lang="en-US" dirty="0" smtClean="0">
              <a:solidFill>
                <a:srgbClr val="800000"/>
              </a:solidFill>
              <a:latin typeface="Arial"/>
              <a:ea typeface="DejaVu Sans"/>
              <a:cs typeface="DejaVu Sans"/>
            </a:endParaRP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endParaRPr lang="en-US" dirty="0">
              <a:solidFill>
                <a:srgbClr val="8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lang="en-US" dirty="0">
              <a:solidFill>
                <a:srgbClr val="800000"/>
              </a:solidFill>
              <a:latin typeface="Arial"/>
              <a:ea typeface="DejaVu Sans"/>
              <a:cs typeface="DejaVu Sans"/>
            </a:endParaRPr>
          </a:p>
          <a:p>
            <a:pPr lvl="1"/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fr-FR" sz="1800" b="0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13" name="Google Shape;450;p4"/>
          <p:cNvSpPr/>
          <p:nvPr/>
        </p:nvSpPr>
        <p:spPr>
          <a:xfrm>
            <a:off x="3717758" y="6640664"/>
            <a:ext cx="4590682" cy="310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fr-FR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E75112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S. GASCON-SHOTKIN FCC-Contacts 17/6/2022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20633" y="4234474"/>
            <a:ext cx="2373576" cy="2030998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98788" y="4525973"/>
            <a:ext cx="579550" cy="348344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6127455" y="6247540"/>
            <a:ext cx="181171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>
                <a:solidFill>
                  <a:prstClr val="black"/>
                </a:solidFill>
              </a:rPr>
              <a:t>CERN EP-RD WG3 </a:t>
            </a:r>
            <a:endParaRPr lang="fr-FR" sz="1400" dirty="0"/>
          </a:p>
        </p:txBody>
      </p:sp>
      <p:pic>
        <p:nvPicPr>
          <p:cNvPr id="17" name="Picture 21">
            <a:extLst>
              <a:ext uri="{FF2B5EF4-FFF2-40B4-BE49-F238E27FC236}">
                <a16:creationId xmlns:a16="http://schemas.microsoft.com/office/drawing/2014/main" id="{FB2D64EC-429B-6A4B-B9CF-C34F51DE98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30474" y="4505991"/>
            <a:ext cx="489204" cy="482346"/>
          </a:xfrm>
          <a:prstGeom prst="rect">
            <a:avLst/>
          </a:prstGeom>
          <a:noFill/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72872" y="5480514"/>
            <a:ext cx="829399" cy="662717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5ACA61E3-9020-8846-B708-F270A8D2A42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84160" y="4522396"/>
            <a:ext cx="2790636" cy="179942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359119" y="6341713"/>
            <a:ext cx="2657035" cy="25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defTabSz="449263" eaLnBrk="0" fontAlgn="base" hangingPunct="0">
              <a:lnSpc>
                <a:spcPct val="90000"/>
              </a:lnSpc>
              <a:spcBef>
                <a:spcPts val="90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fr-FR" altLang="fr-FR" sz="1200" kern="0" dirty="0">
                <a:solidFill>
                  <a:srgbClr val="000000"/>
                </a:solidFill>
                <a:latin typeface="Times New Roman"/>
              </a:rPr>
              <a:t>Alternating cubes 2mm  𝜎E/E  = 2.0</a:t>
            </a:r>
            <a:r>
              <a:rPr lang="fr-FR" altLang="fr-FR" sz="1200" kern="0" dirty="0" smtClean="0">
                <a:solidFill>
                  <a:srgbClr val="000000"/>
                </a:solidFill>
                <a:latin typeface="Times New Roman"/>
              </a:rPr>
              <a:t>%</a:t>
            </a:r>
            <a:endParaRPr lang="fr-FR" altLang="fr-FR" sz="1200" kern="0" dirty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6389" y="1968751"/>
            <a:ext cx="3193961" cy="2453425"/>
          </a:xfrm>
          <a:prstGeom prst="rect">
            <a:avLst/>
          </a:prstGeom>
        </p:spPr>
      </p:pic>
      <p:sp>
        <p:nvSpPr>
          <p:cNvPr id="21" name="TextBox 12">
            <a:extLst>
              <a:ext uri="{FF2B5EF4-FFF2-40B4-BE49-F238E27FC236}">
                <a16:creationId xmlns:a16="http://schemas.microsoft.com/office/drawing/2014/main" id="{7E3DE713-DEF1-4C05-8AB8-ABE9BC052E76}"/>
              </a:ext>
            </a:extLst>
          </p:cNvPr>
          <p:cNvSpPr txBox="1"/>
          <p:nvPr/>
        </p:nvSpPr>
        <p:spPr>
          <a:xfrm>
            <a:off x="8812728" y="1701942"/>
            <a:ext cx="34002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Symbol" panose="05050102010706020507" pitchFamily="18" charset="2"/>
                <a:cs typeface="Times New Roman" pitchFamily="18" charset="0"/>
              </a:rPr>
              <a:t>p</a:t>
            </a:r>
            <a:r>
              <a:rPr lang="en-GB" sz="1600" baseline="30000" dirty="0" smtClean="0">
                <a:latin typeface="Symbol" panose="05050102010706020507" pitchFamily="18" charset="2"/>
                <a:cs typeface="Times New Roman" pitchFamily="18" charset="0"/>
              </a:rPr>
              <a:t>0  </a:t>
            </a:r>
            <a:r>
              <a:rPr lang="en-GB" sz="1600" dirty="0" smtClean="0">
                <a:cs typeface="Times New Roman" pitchFamily="18" charset="0"/>
              </a:rPr>
              <a:t>assignment for jet reconstruction</a:t>
            </a:r>
            <a:endParaRPr lang="en-GB" sz="1600" dirty="0">
              <a:latin typeface="Symbol" panose="05050102010706020507" pitchFamily="18" charset="2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489412" y="4620135"/>
            <a:ext cx="1244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GRAiNITA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1857363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Line 6"/>
          <p:cNvSpPr/>
          <p:nvPr/>
        </p:nvSpPr>
        <p:spPr>
          <a:xfrm>
            <a:off x="0" y="6640664"/>
            <a:ext cx="12191760" cy="0"/>
          </a:xfrm>
          <a:prstGeom prst="line">
            <a:avLst/>
          </a:prstGeom>
          <a:ln>
            <a:solidFill>
              <a:srgbClr val="E751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2" name="TextShape 1"/>
          <p:cNvSpPr txBox="1"/>
          <p:nvPr/>
        </p:nvSpPr>
        <p:spPr>
          <a:xfrm>
            <a:off x="2287808" y="234000"/>
            <a:ext cx="9134938" cy="7660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-1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DejaVu Sans"/>
                <a:cs typeface="DejaVu Sans"/>
              </a:rPr>
              <a:t> Intérêts possibles (</a:t>
            </a:r>
            <a:r>
              <a:rPr kumimoji="0" lang="fr-FR" sz="3200" b="0" i="0" u="none" strike="noStrike" kern="1200" cap="none" spc="-1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DejaVu Sans"/>
                <a:cs typeface="DejaVu Sans"/>
              </a:rPr>
              <a:t>FR+international</a:t>
            </a:r>
            <a:r>
              <a:rPr kumimoji="0" lang="fr-FR" sz="3200" b="0" i="0" u="none" strike="noStrike" kern="1200" cap="none" spc="-1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DejaVu Sans"/>
                <a:cs typeface="DejaVu Sans"/>
              </a:rPr>
              <a:t>)</a:t>
            </a:r>
            <a:endParaRPr kumimoji="0" lang="fr-FR" sz="3200" b="0" i="0" u="none" strike="noStrike" kern="1200" cap="none" spc="-1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DejaVu Sans"/>
              <a:cs typeface="DejaVu Sans"/>
            </a:endParaRPr>
          </a:p>
        </p:txBody>
      </p:sp>
      <p:sp>
        <p:nvSpPr>
          <p:cNvPr id="204" name="CustomShape 3"/>
          <p:cNvSpPr/>
          <p:nvPr/>
        </p:nvSpPr>
        <p:spPr>
          <a:xfrm>
            <a:off x="9851760" y="6572457"/>
            <a:ext cx="213336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B28F22-F5BB-48D1-8003-DAEC3117A928}" type="slidenum">
              <a:rPr kumimoji="0" lang="fr-FR" sz="1200" b="0" i="0" u="none" strike="noStrike" kern="1200" cap="none" spc="-1" normalizeH="0" baseline="0" noProof="0">
                <a:ln>
                  <a:noFill/>
                </a:ln>
                <a:solidFill>
                  <a:srgbClr val="E75112"/>
                </a:solidFill>
                <a:effectLst/>
                <a:uLnTx/>
                <a:uFillTx/>
                <a:latin typeface="Verdana"/>
                <a:ea typeface="DejaVu Sans"/>
                <a:cs typeface="DejaVu San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FR" sz="12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857" y="296972"/>
            <a:ext cx="1152244" cy="64013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90962" y="43542"/>
            <a:ext cx="944962" cy="1066892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2" name="Rectangle 11"/>
          <p:cNvSpPr/>
          <p:nvPr/>
        </p:nvSpPr>
        <p:spPr>
          <a:xfrm>
            <a:off x="0" y="1179497"/>
            <a:ext cx="1189863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France/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IN2P3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(Pas encore</a:t>
            </a:r>
            <a:r>
              <a:rPr kumimoji="0" lang="fr-FR" sz="1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d’engagement formel</a:t>
            </a:r>
            <a:r>
              <a:rPr kumimoji="0" lang="fr-FR" sz="1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sur cette proposition de MP)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 :  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Discussions en cours (13/5/22)</a:t>
            </a:r>
            <a:endParaRPr kumimoji="0" lang="fr-FR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  <a:p>
            <a:pPr marL="742950" lvl="1" indent="-285750">
              <a:buFont typeface="Wingdings" panose="05000000000000000000" pitchFamily="2" charset="2"/>
              <a:buChar char="v"/>
              <a:defRPr/>
            </a:pPr>
            <a:r>
              <a:rPr kumimoji="0" lang="fr-FR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IP2I Lyon </a:t>
            </a:r>
            <a:r>
              <a:rPr kumimoji="0" lang="fr-FR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(S. Gascon):  </a:t>
            </a:r>
            <a:r>
              <a:rPr kumimoji="0" lang="fr-FR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Experience</a:t>
            </a:r>
            <a:r>
              <a:rPr kumimoji="0" lang="fr-FR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in R&amp;D, production, test and </a:t>
            </a:r>
            <a:r>
              <a:rPr kumimoji="0" lang="fr-FR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operation</a:t>
            </a:r>
            <a:r>
              <a:rPr kumimoji="0" lang="fr-FR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of large </a:t>
            </a:r>
            <a:r>
              <a:rPr kumimoji="0" lang="fr-FR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homogeneous</a:t>
            </a:r>
            <a:r>
              <a:rPr kumimoji="0" lang="fr-FR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high-</a:t>
            </a:r>
            <a:r>
              <a:rPr kumimoji="0" lang="fr-FR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resolution</a:t>
            </a:r>
            <a:r>
              <a:rPr kumimoji="0" lang="fr-FR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 </a:t>
            </a:r>
            <a:r>
              <a:rPr kumimoji="0" lang="fr-FR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calorimeters</a:t>
            </a:r>
            <a:r>
              <a:rPr kumimoji="0" lang="fr-FR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: (L3 BGO, CMS PbWO4….), </a:t>
            </a:r>
            <a:r>
              <a:rPr kumimoji="0" lang="fr-FR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development</a:t>
            </a:r>
            <a:r>
              <a:rPr kumimoji="0" lang="fr-FR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and </a:t>
            </a:r>
            <a:r>
              <a:rPr kumimoji="0" lang="fr-FR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characterization</a:t>
            </a:r>
            <a:r>
              <a:rPr kumimoji="0" lang="fr-FR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of photodetection </a:t>
            </a:r>
            <a:r>
              <a:rPr kumimoji="0" lang="fr-FR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devices</a:t>
            </a:r>
            <a:r>
              <a:rPr kumimoji="0" lang="fr-FR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and </a:t>
            </a:r>
            <a:r>
              <a:rPr kumimoji="0" lang="fr-FR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readout</a:t>
            </a:r>
            <a:r>
              <a:rPr kumimoji="0" lang="fr-FR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kumimoji="0" lang="fr-FR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electronics</a:t>
            </a:r>
            <a:r>
              <a:rPr kumimoji="0" lang="fr-FR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(</a:t>
            </a:r>
            <a:r>
              <a:rPr kumimoji="0" lang="fr-FR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including</a:t>
            </a:r>
            <a:r>
              <a:rPr kumimoji="0" lang="fr-FR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kumimoji="0" lang="fr-FR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ASICs</a:t>
            </a:r>
            <a:r>
              <a:rPr kumimoji="0" lang="fr-FR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), expertise </a:t>
            </a:r>
            <a:r>
              <a:rPr kumimoji="0" lang="fr-FR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recente</a:t>
            </a:r>
            <a:r>
              <a:rPr kumimoji="0" lang="fr-FR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en imprimerie 3D.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CPPM 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(C. Morel) et 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IRFU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(D. Yvon): 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imXgam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group, 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members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of Crystal 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Clear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Collaboration, 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particular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interest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in timing, photodetection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ILM 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(UMR 5306, UCB Lyon 1/ INP-CNRS), Luminescence group: (C. Dujardin, K. 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Lebbou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) </a:t>
            </a:r>
            <a:r>
              <a:rPr lang="fr-FR" dirty="0" smtClean="0">
                <a:solidFill>
                  <a:prstClr val="black"/>
                </a:solidFill>
                <a:latin typeface="Arial"/>
                <a:ea typeface="DejaVu Sans"/>
                <a:cs typeface="DejaVu Sans"/>
              </a:rPr>
              <a:t>B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ulk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crystal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, 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crystal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fiber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and 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nanomaterial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scintillator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production and 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characterization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, large-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scale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fiber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production 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capabilities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with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French 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industrial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partners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.</a:t>
            </a:r>
          </a:p>
          <a:p>
            <a:pPr marL="742950" lvl="1" indent="-285750">
              <a:buFont typeface="Wingdings" panose="05000000000000000000" pitchFamily="2" charset="2"/>
              <a:buChar char="v"/>
              <a:defRPr/>
            </a:pPr>
            <a:r>
              <a:rPr lang="fr-FR" dirty="0" smtClean="0">
                <a:solidFill>
                  <a:srgbClr val="002060"/>
                </a:solidFill>
              </a:rPr>
              <a:t>LPC </a:t>
            </a:r>
            <a:r>
              <a:rPr lang="fr-FR" dirty="0" smtClean="0">
                <a:solidFill>
                  <a:prstClr val="black"/>
                </a:solidFill>
              </a:rPr>
              <a:t>(S. Monteil) : </a:t>
            </a:r>
            <a:r>
              <a:rPr lang="fr-FR" dirty="0" err="1" smtClean="0">
                <a:solidFill>
                  <a:prstClr val="black"/>
                </a:solidFill>
              </a:rPr>
              <a:t>Interest</a:t>
            </a:r>
            <a:r>
              <a:rPr lang="fr-FR" dirty="0" smtClean="0">
                <a:solidFill>
                  <a:prstClr val="black"/>
                </a:solidFill>
              </a:rPr>
              <a:t> in </a:t>
            </a:r>
            <a:r>
              <a:rPr lang="fr-FR" dirty="0" err="1" smtClean="0">
                <a:solidFill>
                  <a:prstClr val="black"/>
                </a:solidFill>
              </a:rPr>
              <a:t>heavy-flavor</a:t>
            </a:r>
            <a:r>
              <a:rPr lang="fr-FR" dirty="0" smtClean="0">
                <a:solidFill>
                  <a:prstClr val="black"/>
                </a:solidFill>
              </a:rPr>
              <a:t> </a:t>
            </a:r>
            <a:r>
              <a:rPr lang="fr-FR" dirty="0" err="1" smtClean="0">
                <a:solidFill>
                  <a:prstClr val="black"/>
                </a:solidFill>
              </a:rPr>
              <a:t>physics</a:t>
            </a:r>
            <a:r>
              <a:rPr lang="fr-FR" dirty="0" smtClean="0">
                <a:solidFill>
                  <a:prstClr val="black"/>
                </a:solidFill>
              </a:rPr>
              <a:t> </a:t>
            </a:r>
            <a:r>
              <a:rPr lang="fr-FR" dirty="0" err="1" smtClean="0">
                <a:solidFill>
                  <a:prstClr val="black"/>
                </a:solidFill>
              </a:rPr>
              <a:t>requiring</a:t>
            </a:r>
            <a:r>
              <a:rPr lang="fr-FR" dirty="0" smtClean="0">
                <a:solidFill>
                  <a:prstClr val="black"/>
                </a:solidFill>
              </a:rPr>
              <a:t> high </a:t>
            </a:r>
            <a:r>
              <a:rPr lang="fr-FR" dirty="0" err="1" smtClean="0">
                <a:solidFill>
                  <a:prstClr val="black"/>
                </a:solidFill>
              </a:rPr>
              <a:t>resolution</a:t>
            </a:r>
            <a:endParaRPr lang="fr-FR" dirty="0" smtClean="0">
              <a:solidFill>
                <a:prstClr val="black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v"/>
              <a:defRPr/>
            </a:pPr>
            <a:r>
              <a:rPr lang="fr-FR" dirty="0" err="1" smtClean="0">
                <a:solidFill>
                  <a:srgbClr val="002060"/>
                </a:solidFill>
              </a:rPr>
              <a:t>IJCLab</a:t>
            </a:r>
            <a:r>
              <a:rPr lang="fr-FR" dirty="0" smtClean="0">
                <a:solidFill>
                  <a:srgbClr val="002060"/>
                </a:solidFill>
              </a:rPr>
              <a:t> </a:t>
            </a:r>
            <a:r>
              <a:rPr lang="fr-FR" dirty="0" smtClean="0">
                <a:solidFill>
                  <a:prstClr val="black"/>
                </a:solidFill>
              </a:rPr>
              <a:t>(J. Lefrancois, M-</a:t>
            </a:r>
            <a:r>
              <a:rPr lang="fr-FR" dirty="0" err="1" smtClean="0">
                <a:solidFill>
                  <a:prstClr val="black"/>
                </a:solidFill>
              </a:rPr>
              <a:t>H.Schune</a:t>
            </a:r>
            <a:r>
              <a:rPr lang="fr-FR" dirty="0" smtClean="0">
                <a:solidFill>
                  <a:prstClr val="black"/>
                </a:solidFill>
              </a:rPr>
              <a:t>, G. Hull, S. </a:t>
            </a:r>
            <a:r>
              <a:rPr lang="fr-FR" dirty="0" err="1" smtClean="0">
                <a:solidFill>
                  <a:prstClr val="black"/>
                </a:solidFill>
              </a:rPr>
              <a:t>Barsuk</a:t>
            </a:r>
            <a:r>
              <a:rPr lang="fr-FR" dirty="0" smtClean="0">
                <a:solidFill>
                  <a:prstClr val="black"/>
                </a:solidFill>
              </a:rPr>
              <a:t>): </a:t>
            </a:r>
            <a:r>
              <a:rPr lang="fr-FR" dirty="0" err="1" smtClean="0">
                <a:solidFill>
                  <a:prstClr val="black"/>
                </a:solidFill>
              </a:rPr>
              <a:t>GRAiNITA</a:t>
            </a:r>
            <a:endParaRPr lang="fr-FR" dirty="0" smtClean="0">
              <a:solidFill>
                <a:prstClr val="black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v"/>
              <a:defRPr/>
            </a:pPr>
            <a:endParaRPr kumimoji="0" lang="fr-FR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International: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CERN: 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EP-CMX-DA group +</a:t>
            </a:r>
            <a:r>
              <a:rPr kumimoji="0" lang="fr-FR" sz="1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Crystal 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Clear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Collaboration (E. Auffray-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Hillemanns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):</a:t>
            </a:r>
            <a:r>
              <a:rPr kumimoji="0" lang="fr-FR" sz="1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kumimoji="0" lang="fr-FR" sz="1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crystals</a:t>
            </a:r>
            <a:endParaRPr kumimoji="0" lang="fr-FR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U. Milano 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Bicocca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(M. Lucchini et al):</a:t>
            </a:r>
            <a:r>
              <a:rPr kumimoji="0" lang="fr-FR" sz="1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Algorithmes </a:t>
            </a:r>
            <a:r>
              <a:rPr kumimoji="0" lang="fr-FR" sz="1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Pflow</a:t>
            </a:r>
            <a:r>
              <a:rPr kumimoji="0" lang="fr-FR" sz="1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pour DR, </a:t>
            </a:r>
            <a:r>
              <a:rPr kumimoji="0" lang="fr-FR" sz="1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integration</a:t>
            </a:r>
            <a:r>
              <a:rPr kumimoji="0" lang="fr-FR" sz="1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dans key4hep.</a:t>
            </a:r>
            <a:endParaRPr kumimoji="0" lang="fr-FR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US 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community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(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colleagues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from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L3/CMS, C. 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Tully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, S. 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Eno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et al): ‘CALVISION’ Consortium 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DoE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proposal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(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CALorimetry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using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cerenkoV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and 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Inorganic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 Scintillation 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InnOvatioN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): 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electronique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de lecture…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13" name="Google Shape;450;p4"/>
          <p:cNvSpPr/>
          <p:nvPr/>
        </p:nvSpPr>
        <p:spPr>
          <a:xfrm>
            <a:off x="3717758" y="6640664"/>
            <a:ext cx="4590682" cy="310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fr-FR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E75112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S. GASCON-SHOTKIN FCC-Contacts 17/6/2022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9232" y="5960165"/>
            <a:ext cx="115422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DejaVu Sans"/>
                <a:cs typeface="DejaVu Sans"/>
                <a:sym typeface="Wingdings" panose="05000000000000000000" pitchFamily="2" charset="2"/>
              </a:rPr>
              <a:t>Au moins 1 concept</a:t>
            </a:r>
            <a:r>
              <a:rPr kumimoji="0" lang="fr-FR" sz="1800" b="0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DejaVu Sans"/>
                <a:cs typeface="DejaVu Sans"/>
                <a:sym typeface="Wingdings" panose="05000000000000000000" pitchFamily="2" charset="2"/>
              </a:rPr>
              <a:t> de détecteur existe déjà (IDEA).</a:t>
            </a:r>
            <a:r>
              <a:rPr lang="fr-FR" dirty="0" smtClean="0">
                <a:solidFill>
                  <a:srgbClr val="7030A0"/>
                </a:solidFill>
                <a:latin typeface="Arial"/>
                <a:ea typeface="DejaVu Sans"/>
                <a:cs typeface="DejaVu Sans"/>
                <a:sym typeface="Wingdings" panose="05000000000000000000" pitchFamily="2" charset="2"/>
              </a:rPr>
              <a:t> Retours sur demandes de financements italiens et US pour cette année/l’année prochaine, il est encore temps pour nous d’avoir un rôle significatif. 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DejaVu Sans"/>
                <a:cs typeface="DejaVu Sans"/>
                <a:sym typeface="Wingdings" panose="05000000000000000000" pitchFamily="2" charset="2"/>
              </a:rPr>
              <a:t> 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360839086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Line 6"/>
          <p:cNvSpPr/>
          <p:nvPr/>
        </p:nvSpPr>
        <p:spPr>
          <a:xfrm>
            <a:off x="0" y="6640664"/>
            <a:ext cx="12191760" cy="0"/>
          </a:xfrm>
          <a:prstGeom prst="line">
            <a:avLst/>
          </a:prstGeom>
          <a:ln>
            <a:solidFill>
              <a:srgbClr val="E751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2" name="TextShape 1"/>
          <p:cNvSpPr txBox="1"/>
          <p:nvPr/>
        </p:nvSpPr>
        <p:spPr>
          <a:xfrm>
            <a:off x="2287808" y="234000"/>
            <a:ext cx="9134938" cy="7660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-1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DejaVu Sans"/>
                <a:cs typeface="DejaVu Sans"/>
              </a:rPr>
              <a:t> Intérêts  (</a:t>
            </a:r>
            <a:r>
              <a:rPr kumimoji="0" lang="fr-FR" sz="3200" b="0" i="0" u="none" strike="noStrike" kern="1200" cap="none" spc="-1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DejaVu Sans"/>
                <a:cs typeface="DejaVu Sans"/>
              </a:rPr>
              <a:t>FR+international</a:t>
            </a:r>
            <a:r>
              <a:rPr kumimoji="0" lang="fr-FR" sz="3200" b="0" i="0" u="none" strike="noStrike" kern="1200" cap="none" spc="-1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DejaVu Sans"/>
                <a:cs typeface="DejaVu Sans"/>
              </a:rPr>
              <a:t>)</a:t>
            </a:r>
            <a:endParaRPr kumimoji="0" lang="fr-FR" sz="3200" b="0" i="0" u="none" strike="noStrike" kern="1200" cap="none" spc="-1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DejaVu Sans"/>
              <a:cs typeface="DejaVu Sans"/>
            </a:endParaRPr>
          </a:p>
        </p:txBody>
      </p:sp>
      <p:sp>
        <p:nvSpPr>
          <p:cNvPr id="204" name="CustomShape 3"/>
          <p:cNvSpPr/>
          <p:nvPr/>
        </p:nvSpPr>
        <p:spPr>
          <a:xfrm>
            <a:off x="9851760" y="6572457"/>
            <a:ext cx="213336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B28F22-F5BB-48D1-8003-DAEC3117A928}" type="slidenum">
              <a:rPr kumimoji="0" lang="fr-FR" sz="1200" b="0" i="0" u="none" strike="noStrike" kern="1200" cap="none" spc="-1" normalizeH="0" baseline="0" noProof="0">
                <a:ln>
                  <a:noFill/>
                </a:ln>
                <a:solidFill>
                  <a:srgbClr val="E75112"/>
                </a:solidFill>
                <a:effectLst/>
                <a:uLnTx/>
                <a:uFillTx/>
                <a:latin typeface="Verdana"/>
                <a:ea typeface="DejaVu Sans"/>
                <a:cs typeface="DejaVu San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r-FR" sz="12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857" y="296972"/>
            <a:ext cx="1152244" cy="64013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90962" y="43542"/>
            <a:ext cx="944962" cy="1066892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2" name="Rectangle 11"/>
          <p:cNvSpPr/>
          <p:nvPr/>
        </p:nvSpPr>
        <p:spPr>
          <a:xfrm>
            <a:off x="0" y="1179497"/>
            <a:ext cx="1198512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France/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IN2P3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(Pas encore</a:t>
            </a:r>
            <a:r>
              <a:rPr kumimoji="0" lang="fr-FR" sz="1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d’engagement formel</a:t>
            </a:r>
            <a:r>
              <a:rPr kumimoji="0" lang="fr-FR" sz="1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sur cette proposition de MP)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 :  </a:t>
            </a:r>
            <a:r>
              <a:rPr lang="fr-FR" dirty="0" smtClean="0">
                <a:solidFill>
                  <a:srgbClr val="C00000"/>
                </a:solidFill>
                <a:latin typeface="Arial"/>
                <a:ea typeface="DejaVu Sans"/>
                <a:cs typeface="DejaVu Sans"/>
              </a:rPr>
              <a:t>1st meeting </a:t>
            </a:r>
            <a:r>
              <a:rPr lang="fr-FR" dirty="0" err="1" smtClean="0">
                <a:solidFill>
                  <a:srgbClr val="C00000"/>
                </a:solidFill>
                <a:latin typeface="Arial"/>
                <a:ea typeface="DejaVu Sans"/>
                <a:cs typeface="DejaVu Sans"/>
              </a:rPr>
              <a:t>this</a:t>
            </a:r>
            <a:r>
              <a:rPr lang="fr-FR" dirty="0" smtClean="0">
                <a:solidFill>
                  <a:srgbClr val="C00000"/>
                </a:solidFill>
                <a:latin typeface="Arial"/>
                <a:ea typeface="DejaVu Sans"/>
                <a:cs typeface="DejaVu Sans"/>
              </a:rPr>
              <a:t> </a:t>
            </a:r>
            <a:r>
              <a:rPr lang="fr-FR" dirty="0" err="1" smtClean="0">
                <a:solidFill>
                  <a:srgbClr val="C00000"/>
                </a:solidFill>
                <a:latin typeface="Arial"/>
                <a:ea typeface="DejaVu Sans"/>
                <a:cs typeface="DejaVu Sans"/>
              </a:rPr>
              <a:t>morning</a:t>
            </a:r>
            <a:r>
              <a:rPr lang="fr-FR" dirty="0" smtClean="0">
                <a:solidFill>
                  <a:srgbClr val="C00000"/>
                </a:solidFill>
                <a:latin typeface="Arial"/>
                <a:ea typeface="DejaVu Sans"/>
                <a:cs typeface="DejaVu Sans"/>
              </a:rPr>
              <a:t> (17/6)</a:t>
            </a:r>
            <a:endParaRPr kumimoji="0" lang="fr-FR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  <a:p>
            <a:pPr marL="742950" lvl="1" indent="-285750">
              <a:buFont typeface="Wingdings" panose="05000000000000000000" pitchFamily="2" charset="2"/>
              <a:buChar char="v"/>
              <a:defRPr/>
            </a:pPr>
            <a:r>
              <a:rPr kumimoji="0" lang="fr-FR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IP2I Lyon </a:t>
            </a:r>
            <a:r>
              <a:rPr kumimoji="0" lang="fr-FR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(S. Gascon…): </a:t>
            </a:r>
            <a:r>
              <a:rPr kumimoji="0" lang="fr-FR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development</a:t>
            </a:r>
            <a:r>
              <a:rPr kumimoji="0" lang="fr-FR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and </a:t>
            </a:r>
            <a:r>
              <a:rPr kumimoji="0" lang="fr-FR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characterization</a:t>
            </a:r>
            <a:r>
              <a:rPr lang="fr-FR" noProof="0" dirty="0" smtClean="0">
                <a:solidFill>
                  <a:prstClr val="black"/>
                </a:solidFill>
                <a:latin typeface="Arial"/>
                <a:ea typeface="DejaVu Sans"/>
                <a:cs typeface="DejaVu Sans"/>
              </a:rPr>
              <a:t> of </a:t>
            </a:r>
            <a:r>
              <a:rPr kumimoji="0" lang="fr-FR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photodetection </a:t>
            </a:r>
            <a:r>
              <a:rPr kumimoji="0" lang="fr-FR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devices</a:t>
            </a:r>
            <a:r>
              <a:rPr lang="fr-FR" dirty="0" smtClean="0">
                <a:solidFill>
                  <a:srgbClr val="FF33CC"/>
                </a:solidFill>
                <a:latin typeface="Arial"/>
                <a:ea typeface="DejaVu Sans"/>
                <a:cs typeface="DejaVu Sans"/>
              </a:rPr>
              <a:t>, </a:t>
            </a:r>
            <a:r>
              <a:rPr lang="fr-FR" dirty="0" err="1" smtClean="0">
                <a:solidFill>
                  <a:srgbClr val="FF33CC"/>
                </a:solidFill>
                <a:latin typeface="Arial"/>
                <a:ea typeface="DejaVu Sans"/>
                <a:cs typeface="DejaVu Sans"/>
              </a:rPr>
              <a:t>mechanics</a:t>
            </a:r>
            <a:r>
              <a:rPr lang="fr-FR" dirty="0" smtClean="0">
                <a:solidFill>
                  <a:srgbClr val="FF33CC"/>
                </a:solidFill>
                <a:latin typeface="Arial"/>
                <a:ea typeface="DejaVu Sans"/>
                <a:cs typeface="DejaVu Sans"/>
              </a:rPr>
              <a:t>, </a:t>
            </a:r>
            <a:r>
              <a:rPr lang="fr-FR" dirty="0" smtClean="0">
                <a:solidFill>
                  <a:prstClr val="black"/>
                </a:solidFill>
                <a:latin typeface="Arial"/>
                <a:ea typeface="DejaVu Sans"/>
                <a:cs typeface="DejaVu Sans"/>
              </a:rPr>
              <a:t>(discussions </a:t>
            </a:r>
            <a:r>
              <a:rPr lang="fr-FR" dirty="0" err="1" smtClean="0">
                <a:solidFill>
                  <a:prstClr val="black"/>
                </a:solidFill>
                <a:latin typeface="Arial"/>
                <a:ea typeface="DejaVu Sans"/>
                <a:cs typeface="DejaVu Sans"/>
              </a:rPr>
              <a:t>started</a:t>
            </a:r>
            <a:r>
              <a:rPr lang="fr-FR" dirty="0" smtClean="0">
                <a:solidFill>
                  <a:prstClr val="black"/>
                </a:solidFill>
                <a:latin typeface="Arial"/>
                <a:ea typeface="DejaVu Sans"/>
                <a:cs typeface="DejaVu Sans"/>
              </a:rPr>
              <a:t> </a:t>
            </a:r>
            <a:r>
              <a:rPr lang="fr-FR" dirty="0" err="1" smtClean="0">
                <a:solidFill>
                  <a:prstClr val="black"/>
                </a:solidFill>
                <a:latin typeface="Arial"/>
                <a:ea typeface="DejaVu Sans"/>
                <a:cs typeface="DejaVu Sans"/>
              </a:rPr>
              <a:t>with</a:t>
            </a:r>
            <a:r>
              <a:rPr lang="fr-FR" dirty="0" smtClean="0">
                <a:solidFill>
                  <a:prstClr val="black"/>
                </a:solidFill>
                <a:latin typeface="Arial"/>
                <a:ea typeface="DejaVu Sans"/>
                <a:cs typeface="DejaVu Sans"/>
              </a:rPr>
              <a:t> instrumentation service), </a:t>
            </a:r>
            <a:r>
              <a:rPr lang="fr-FR" dirty="0" smtClean="0">
                <a:solidFill>
                  <a:srgbClr val="FF33CC"/>
                </a:solidFill>
                <a:latin typeface="Arial"/>
                <a:ea typeface="DejaVu Sans"/>
                <a:cs typeface="DejaVu Sans"/>
              </a:rPr>
              <a:t>PSD</a:t>
            </a:r>
            <a:r>
              <a:rPr lang="fr-FR" dirty="0">
                <a:solidFill>
                  <a:srgbClr val="FF33CC"/>
                </a:solidFill>
              </a:rPr>
              <a:t>, simulation (</a:t>
            </a:r>
            <a:r>
              <a:rPr lang="fr-FR" dirty="0" err="1">
                <a:solidFill>
                  <a:srgbClr val="FF33CC"/>
                </a:solidFill>
              </a:rPr>
              <a:t>fundamental</a:t>
            </a:r>
            <a:r>
              <a:rPr lang="fr-FR" dirty="0">
                <a:solidFill>
                  <a:srgbClr val="FF33CC"/>
                </a:solidFill>
              </a:rPr>
              <a:t> </a:t>
            </a:r>
            <a:r>
              <a:rPr lang="fr-FR" dirty="0" err="1">
                <a:solidFill>
                  <a:srgbClr val="FF33CC"/>
                </a:solidFill>
              </a:rPr>
              <a:t>quantities</a:t>
            </a:r>
            <a:r>
              <a:rPr lang="fr-FR" dirty="0" smtClean="0">
                <a:solidFill>
                  <a:srgbClr val="FF33CC"/>
                </a:solidFill>
              </a:rPr>
              <a:t>)</a:t>
            </a:r>
            <a:endParaRPr lang="fr-FR" dirty="0" smtClean="0">
              <a:solidFill>
                <a:prstClr val="black"/>
              </a:solidFill>
              <a:latin typeface="Arial"/>
              <a:ea typeface="DejaVu Sans"/>
              <a:cs typeface="DejaVu Sans"/>
            </a:endParaRPr>
          </a:p>
          <a:p>
            <a:pPr marL="742950" lvl="1" indent="-285750">
              <a:buFont typeface="Wingdings" panose="05000000000000000000" pitchFamily="2" charset="2"/>
              <a:buChar char="v"/>
              <a:defRPr/>
            </a:pP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CPPM 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(C. Morel, M. Dupont) et 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IRFU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(D. Yvon): </a:t>
            </a:r>
            <a:r>
              <a:rPr lang="fr-FR" dirty="0">
                <a:solidFill>
                  <a:srgbClr val="FF33CC"/>
                </a:solidFill>
              </a:rPr>
              <a:t>photodetection </a:t>
            </a:r>
            <a:r>
              <a:rPr lang="fr-FR" dirty="0" err="1">
                <a:solidFill>
                  <a:srgbClr val="FF33CC"/>
                </a:solidFill>
              </a:rPr>
              <a:t>devices</a:t>
            </a:r>
            <a:r>
              <a:rPr lang="fr-FR" dirty="0">
                <a:solidFill>
                  <a:srgbClr val="FF33CC"/>
                </a:solidFill>
              </a:rPr>
              <a:t>, </a:t>
            </a:r>
            <a:r>
              <a:rPr lang="fr-FR" dirty="0" smtClean="0">
                <a:solidFill>
                  <a:srgbClr val="FF33CC"/>
                </a:solidFill>
                <a:latin typeface="Arial"/>
                <a:ea typeface="DejaVu Sans"/>
                <a:cs typeface="DejaVu Sans"/>
              </a:rPr>
              <a:t>simulation (</a:t>
            </a:r>
            <a:r>
              <a:rPr lang="fr-FR" dirty="0" err="1" smtClean="0">
                <a:solidFill>
                  <a:srgbClr val="FF33CC"/>
                </a:solidFill>
                <a:latin typeface="Arial"/>
                <a:ea typeface="DejaVu Sans"/>
                <a:cs typeface="DejaVu Sans"/>
              </a:rPr>
              <a:t>fundamental</a:t>
            </a:r>
            <a:r>
              <a:rPr lang="fr-FR" dirty="0" smtClean="0">
                <a:solidFill>
                  <a:srgbClr val="FF33CC"/>
                </a:solidFill>
                <a:latin typeface="Arial"/>
                <a:ea typeface="DejaVu Sans"/>
                <a:cs typeface="DejaVu Sans"/>
              </a:rPr>
              <a:t> </a:t>
            </a:r>
            <a:r>
              <a:rPr lang="fr-FR" dirty="0" err="1" smtClean="0">
                <a:solidFill>
                  <a:srgbClr val="FF33CC"/>
                </a:solidFill>
                <a:latin typeface="Arial"/>
                <a:ea typeface="DejaVu Sans"/>
                <a:cs typeface="DejaVu Sans"/>
              </a:rPr>
              <a:t>quantities</a:t>
            </a:r>
            <a:r>
              <a:rPr lang="fr-FR" dirty="0" smtClean="0">
                <a:solidFill>
                  <a:srgbClr val="FF33CC"/>
                </a:solidFill>
                <a:latin typeface="Arial"/>
                <a:ea typeface="DejaVu Sans"/>
                <a:cs typeface="DejaVu Sans"/>
              </a:rPr>
              <a:t>)</a:t>
            </a:r>
            <a:endParaRPr kumimoji="0" lang="fr-FR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ILM 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(UMR 5306, UCB Lyon 1/ INP-CNRS), Luminescence group: (C. Dujardin, K. 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Lebbou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) </a:t>
            </a:r>
            <a:r>
              <a:rPr lang="fr-FR" dirty="0" smtClean="0">
                <a:solidFill>
                  <a:srgbClr val="FF33CC"/>
                </a:solidFill>
                <a:latin typeface="Arial"/>
                <a:ea typeface="DejaVu Sans"/>
                <a:cs typeface="DejaVu Sans"/>
              </a:rPr>
              <a:t>B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ulk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crystal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, 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crystal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fiber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and 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nanomaterial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scintillator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production and 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characterization</a:t>
            </a:r>
            <a:endParaRPr kumimoji="0" lang="fr-FR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  <a:p>
            <a:pPr marL="742950" lvl="1" indent="-285750">
              <a:buFont typeface="Wingdings" panose="05000000000000000000" pitchFamily="2" charset="2"/>
              <a:buChar char="v"/>
              <a:defRPr/>
            </a:pPr>
            <a:r>
              <a:rPr lang="fr-FR" dirty="0" smtClean="0">
                <a:solidFill>
                  <a:srgbClr val="002060"/>
                </a:solidFill>
              </a:rPr>
              <a:t>LPC </a:t>
            </a:r>
            <a:r>
              <a:rPr lang="fr-FR" dirty="0" smtClean="0">
                <a:solidFill>
                  <a:prstClr val="black"/>
                </a:solidFill>
              </a:rPr>
              <a:t>(S. Monteil) : </a:t>
            </a:r>
            <a:r>
              <a:rPr lang="fr-FR" dirty="0" err="1" smtClean="0">
                <a:solidFill>
                  <a:srgbClr val="FF33CC"/>
                </a:solidFill>
              </a:rPr>
              <a:t>Lab</a:t>
            </a:r>
            <a:r>
              <a:rPr lang="fr-FR" dirty="0" smtClean="0">
                <a:solidFill>
                  <a:srgbClr val="FF33CC"/>
                </a:solidFill>
              </a:rPr>
              <a:t> </a:t>
            </a:r>
            <a:r>
              <a:rPr lang="fr-FR" dirty="0" err="1" smtClean="0">
                <a:solidFill>
                  <a:srgbClr val="FF33CC"/>
                </a:solidFill>
              </a:rPr>
              <a:t>measurements</a:t>
            </a:r>
            <a:r>
              <a:rPr lang="fr-FR" dirty="0" smtClean="0">
                <a:solidFill>
                  <a:srgbClr val="FF33CC"/>
                </a:solidFill>
              </a:rPr>
              <a:t>/test </a:t>
            </a:r>
            <a:r>
              <a:rPr lang="fr-FR" dirty="0" err="1" smtClean="0">
                <a:solidFill>
                  <a:srgbClr val="FF33CC"/>
                </a:solidFill>
              </a:rPr>
              <a:t>benches</a:t>
            </a:r>
            <a:r>
              <a:rPr lang="fr-FR" dirty="0" smtClean="0">
                <a:solidFill>
                  <a:srgbClr val="FF33CC"/>
                </a:solidFill>
              </a:rPr>
              <a:t> (LPC </a:t>
            </a:r>
            <a:r>
              <a:rPr lang="fr-FR" dirty="0" err="1" smtClean="0">
                <a:solidFill>
                  <a:srgbClr val="FF33CC"/>
                </a:solidFill>
              </a:rPr>
              <a:t>cosmic</a:t>
            </a:r>
            <a:r>
              <a:rPr lang="fr-FR" dirty="0" smtClean="0">
                <a:solidFill>
                  <a:srgbClr val="FF33CC"/>
                </a:solidFill>
              </a:rPr>
              <a:t> muon </a:t>
            </a:r>
            <a:r>
              <a:rPr lang="fr-FR" dirty="0" err="1" smtClean="0">
                <a:solidFill>
                  <a:srgbClr val="FF33CC"/>
                </a:solidFill>
              </a:rPr>
              <a:t>tracker</a:t>
            </a:r>
            <a:r>
              <a:rPr lang="fr-FR" dirty="0" smtClean="0">
                <a:solidFill>
                  <a:srgbClr val="FF33CC"/>
                </a:solidFill>
              </a:rPr>
              <a:t>), Simulations PSD (G4) and HF </a:t>
            </a:r>
            <a:r>
              <a:rPr lang="fr-FR" dirty="0" err="1" smtClean="0">
                <a:solidFill>
                  <a:srgbClr val="FF33CC"/>
                </a:solidFill>
              </a:rPr>
              <a:t>analysis</a:t>
            </a:r>
            <a:endParaRPr lang="fr-FR" dirty="0" smtClean="0">
              <a:solidFill>
                <a:prstClr val="black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v"/>
              <a:defRPr/>
            </a:pPr>
            <a:r>
              <a:rPr lang="fr-FR" dirty="0" err="1" smtClean="0">
                <a:solidFill>
                  <a:srgbClr val="002060"/>
                </a:solidFill>
              </a:rPr>
              <a:t>IJCLab</a:t>
            </a:r>
            <a:r>
              <a:rPr lang="fr-FR" dirty="0" smtClean="0">
                <a:solidFill>
                  <a:srgbClr val="002060"/>
                </a:solidFill>
              </a:rPr>
              <a:t> </a:t>
            </a:r>
            <a:r>
              <a:rPr lang="fr-FR" dirty="0" smtClean="0">
                <a:solidFill>
                  <a:prstClr val="black"/>
                </a:solidFill>
              </a:rPr>
              <a:t>(J. Lefrancois, M-</a:t>
            </a:r>
            <a:r>
              <a:rPr lang="fr-FR" dirty="0" err="1" smtClean="0">
                <a:solidFill>
                  <a:prstClr val="black"/>
                </a:solidFill>
              </a:rPr>
              <a:t>H.Schune</a:t>
            </a:r>
            <a:r>
              <a:rPr lang="fr-FR" dirty="0" smtClean="0">
                <a:solidFill>
                  <a:prstClr val="black"/>
                </a:solidFill>
              </a:rPr>
              <a:t>, G. Hull, S. </a:t>
            </a:r>
            <a:r>
              <a:rPr lang="fr-FR" dirty="0" err="1" smtClean="0">
                <a:solidFill>
                  <a:prstClr val="black"/>
                </a:solidFill>
              </a:rPr>
              <a:t>Barsuk</a:t>
            </a:r>
            <a:r>
              <a:rPr lang="fr-FR" dirty="0" smtClean="0">
                <a:solidFill>
                  <a:prstClr val="black"/>
                </a:solidFill>
              </a:rPr>
              <a:t>, I</a:t>
            </a:r>
            <a:r>
              <a:rPr lang="fr-FR" dirty="0">
                <a:solidFill>
                  <a:prstClr val="black"/>
                </a:solidFill>
              </a:rPr>
              <a:t>. </a:t>
            </a:r>
            <a:r>
              <a:rPr lang="fr-FR" dirty="0" err="1">
                <a:solidFill>
                  <a:prstClr val="black"/>
                </a:solidFill>
              </a:rPr>
              <a:t>Boiaryntseva</a:t>
            </a:r>
            <a:r>
              <a:rPr lang="fr-FR" dirty="0" smtClean="0">
                <a:solidFill>
                  <a:prstClr val="black"/>
                </a:solidFill>
              </a:rPr>
              <a:t>): </a:t>
            </a:r>
            <a:r>
              <a:rPr lang="fr-FR" dirty="0" smtClean="0">
                <a:solidFill>
                  <a:srgbClr val="FF33CC"/>
                </a:solidFill>
              </a:rPr>
              <a:t>Crystal grains &amp; </a:t>
            </a:r>
            <a:r>
              <a:rPr lang="fr-FR" dirty="0" err="1" smtClean="0">
                <a:solidFill>
                  <a:srgbClr val="FF33CC"/>
                </a:solidFill>
              </a:rPr>
              <a:t>heavy</a:t>
            </a:r>
            <a:r>
              <a:rPr lang="fr-FR" dirty="0" smtClean="0">
                <a:solidFill>
                  <a:srgbClr val="FF33CC"/>
                </a:solidFill>
              </a:rPr>
              <a:t> </a:t>
            </a:r>
            <a:r>
              <a:rPr lang="fr-FR" dirty="0" err="1" smtClean="0">
                <a:solidFill>
                  <a:srgbClr val="FF33CC"/>
                </a:solidFill>
              </a:rPr>
              <a:t>liquids</a:t>
            </a:r>
            <a:r>
              <a:rPr lang="fr-FR" dirty="0" smtClean="0">
                <a:solidFill>
                  <a:srgbClr val="FF33CC"/>
                </a:solidFill>
              </a:rPr>
              <a:t>, PSD</a:t>
            </a:r>
          </a:p>
          <a:p>
            <a:pPr marL="742950" lvl="1" indent="-285750">
              <a:buFont typeface="Wingdings" panose="05000000000000000000" pitchFamily="2" charset="2"/>
              <a:buChar char="v"/>
              <a:defRPr/>
            </a:pPr>
            <a:endParaRPr kumimoji="0" lang="fr-FR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International: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CERN: 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EP-CMX-DA group +</a:t>
            </a:r>
            <a:r>
              <a:rPr kumimoji="0" lang="fr-FR" sz="1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Crystal 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Clear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Collaboration (E. Auffray-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Hillemanns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):</a:t>
            </a:r>
            <a:r>
              <a:rPr kumimoji="0" lang="fr-FR" sz="1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kumimoji="0" lang="fr-FR" sz="1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crystals</a:t>
            </a:r>
            <a:endParaRPr kumimoji="0" lang="fr-FR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U. Milano 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Bicocca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(M. Lucchini et al):</a:t>
            </a:r>
            <a:r>
              <a:rPr kumimoji="0" lang="fr-FR" sz="1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Algorithmes </a:t>
            </a:r>
            <a:r>
              <a:rPr kumimoji="0" lang="fr-FR" sz="1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Pflow</a:t>
            </a:r>
            <a:r>
              <a:rPr kumimoji="0" lang="fr-FR" sz="1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pour DR, </a:t>
            </a:r>
            <a:r>
              <a:rPr kumimoji="0" lang="fr-FR" sz="1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integration</a:t>
            </a:r>
            <a:r>
              <a:rPr kumimoji="0" lang="fr-FR" sz="1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dans key4hep, prototype</a:t>
            </a:r>
            <a:endParaRPr kumimoji="0" lang="fr-FR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US 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community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(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colleagues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from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L3/CMS, C. 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Tully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, S. 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Eno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et al): ‘CALVISION’ Consortium 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DoE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kumimoji="0" lang="fr-FR" sz="1800" b="0" i="0" u="none" strike="sng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proposal</a:t>
            </a:r>
            <a:r>
              <a:rPr kumimoji="0" lang="fr-FR" sz="1800" b="0" i="0" u="none" strike="sng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kumimoji="0" lang="fr-FR" sz="1800" b="0" i="0" u="non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grant</a:t>
            </a:r>
            <a:r>
              <a:rPr kumimoji="0" lang="fr-FR" sz="1800" b="0" i="0" u="non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[$1.6million</a:t>
            </a:r>
            <a:r>
              <a:rPr kumimoji="0" lang="fr-FR" sz="1800" b="0" i="0" u="non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over 3 </a:t>
            </a:r>
            <a:r>
              <a:rPr kumimoji="0" lang="fr-FR" sz="1800" b="0" i="0" u="none" kern="1200" cap="none" spc="0" normalizeH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years</a:t>
            </a:r>
            <a:r>
              <a:rPr kumimoji="0" lang="fr-FR" sz="1800" b="0" i="0" u="non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] 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(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CALorimetry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using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cerenkoV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and 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Inorganic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 Scintillation 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InnOvatioN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): 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electronique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de lecture…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13" name="Google Shape;450;p4"/>
          <p:cNvSpPr/>
          <p:nvPr/>
        </p:nvSpPr>
        <p:spPr>
          <a:xfrm>
            <a:off x="3717758" y="6640664"/>
            <a:ext cx="4590682" cy="310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fr-FR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E75112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S. GASCON-SHOTKIN FCC-Contacts 17/6/2022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9232" y="5811575"/>
            <a:ext cx="115422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DejaVu Sans"/>
                <a:cs typeface="DejaVu Sans"/>
                <a:sym typeface="Wingdings" panose="05000000000000000000" pitchFamily="2" charset="2"/>
              </a:rPr>
              <a:t>Au moins 1 concept</a:t>
            </a:r>
            <a:r>
              <a:rPr kumimoji="0" lang="fr-FR" sz="1800" b="0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DejaVu Sans"/>
                <a:cs typeface="DejaVu Sans"/>
                <a:sym typeface="Wingdings" panose="05000000000000000000" pitchFamily="2" charset="2"/>
              </a:rPr>
              <a:t> de détecteur existe déjà (IDEA).</a:t>
            </a:r>
            <a:r>
              <a:rPr lang="fr-FR" dirty="0" smtClean="0">
                <a:solidFill>
                  <a:srgbClr val="7030A0"/>
                </a:solidFill>
                <a:latin typeface="Arial"/>
                <a:ea typeface="DejaVu Sans"/>
                <a:cs typeface="DejaVu Sans"/>
                <a:sym typeface="Wingdings" panose="05000000000000000000" pitchFamily="2" charset="2"/>
              </a:rPr>
              <a:t> Retours sur demandes de financements italiens pour cette année/l’année prochaine, il est encore temps pour nous d’avoir un rôle significatif. 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DejaVu Sans"/>
                <a:cs typeface="DejaVu Sans"/>
                <a:sym typeface="Wingdings" panose="05000000000000000000" pitchFamily="2" charset="2"/>
              </a:rPr>
              <a:t> 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139320606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Line 6"/>
          <p:cNvSpPr/>
          <p:nvPr/>
        </p:nvSpPr>
        <p:spPr>
          <a:xfrm>
            <a:off x="0" y="6640664"/>
            <a:ext cx="12191760" cy="0"/>
          </a:xfrm>
          <a:prstGeom prst="line">
            <a:avLst/>
          </a:prstGeom>
          <a:ln>
            <a:solidFill>
              <a:srgbClr val="E751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2" name="TextShape 1"/>
          <p:cNvSpPr txBox="1"/>
          <p:nvPr/>
        </p:nvSpPr>
        <p:spPr>
          <a:xfrm>
            <a:off x="2287808" y="234000"/>
            <a:ext cx="9134938" cy="7660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DejaVu Sans"/>
                <a:cs typeface="DejaVu Sans"/>
              </a:rPr>
              <a:t> </a:t>
            </a:r>
            <a:r>
              <a:rPr lang="en-US" sz="3200" spc="-1" dirty="0" smtClean="0">
                <a:solidFill>
                  <a:srgbClr val="FFFFFF"/>
                </a:solidFill>
                <a:latin typeface="Verdana"/>
                <a:ea typeface="DejaVu Sans"/>
                <a:cs typeface="DejaVu Sans"/>
              </a:rPr>
              <a:t>Areas of work (1) </a:t>
            </a:r>
            <a:endParaRPr kumimoji="0" lang="en-US" sz="32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DejaVu Sans"/>
              <a:cs typeface="DejaVu Sans"/>
            </a:endParaRPr>
          </a:p>
        </p:txBody>
      </p:sp>
      <p:sp>
        <p:nvSpPr>
          <p:cNvPr id="204" name="CustomShape 3"/>
          <p:cNvSpPr/>
          <p:nvPr/>
        </p:nvSpPr>
        <p:spPr>
          <a:xfrm>
            <a:off x="9851760" y="6572457"/>
            <a:ext cx="213336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B28F22-F5BB-48D1-8003-DAEC3117A928}" type="slidenum">
              <a:rPr kumimoji="0" lang="fr-FR" sz="1200" b="0" i="0" u="none" strike="noStrike" kern="1200" cap="none" spc="-1" normalizeH="0" baseline="0" noProof="0">
                <a:ln>
                  <a:noFill/>
                </a:ln>
                <a:solidFill>
                  <a:srgbClr val="E75112"/>
                </a:solidFill>
                <a:effectLst/>
                <a:uLnTx/>
                <a:uFillTx/>
                <a:latin typeface="Verdana"/>
                <a:ea typeface="DejaVu Sans"/>
                <a:cs typeface="DejaVu San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r-FR" sz="12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857" y="296972"/>
            <a:ext cx="1152244" cy="64013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90962" y="43542"/>
            <a:ext cx="944962" cy="1066892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3" name="Google Shape;450;p4"/>
          <p:cNvSpPr/>
          <p:nvPr/>
        </p:nvSpPr>
        <p:spPr>
          <a:xfrm>
            <a:off x="3717758" y="6640664"/>
            <a:ext cx="4590682" cy="310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fr-FR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E75112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S. GASCON-SHOTKIN FCC-Contacts 17/6/2022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99597" y="2894506"/>
            <a:ext cx="4868214" cy="2694905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6"/>
          <a:srcRect t="68410"/>
          <a:stretch/>
        </p:blipFill>
        <p:spPr>
          <a:xfrm>
            <a:off x="509125" y="2797262"/>
            <a:ext cx="2884868" cy="1327123"/>
          </a:xfrm>
          <a:prstGeom prst="rect">
            <a:avLst/>
          </a:prstGeom>
        </p:spPr>
      </p:pic>
      <p:sp>
        <p:nvSpPr>
          <p:cNvPr id="15" name="Google Shape;155;p5"/>
          <p:cNvSpPr/>
          <p:nvPr/>
        </p:nvSpPr>
        <p:spPr>
          <a:xfrm>
            <a:off x="8308440" y="5582012"/>
            <a:ext cx="2276441" cy="411535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DejaVu Sans"/>
                <a:cs typeface="Calibri"/>
                <a:sym typeface="Calibri"/>
              </a:rPr>
              <a:t>G.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DejaVu Sans"/>
                <a:cs typeface="Calibri"/>
                <a:sym typeface="Calibri"/>
              </a:rPr>
              <a:t>Gaudio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DejaVu Sans"/>
                <a:cs typeface="Calibri"/>
                <a:sym typeface="Calibri"/>
              </a:rPr>
              <a:t>,  ECFA Roadmap Symposium TF6 , May 2021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DejaVu Sans"/>
              <a:cs typeface="Arial"/>
              <a:sym typeface="Arial"/>
            </a:endParaRPr>
          </a:p>
        </p:txBody>
      </p:sp>
      <p:pic>
        <p:nvPicPr>
          <p:cNvPr id="23" name="Picture 10">
            <a:extLst>
              <a:ext uri="{FF2B5EF4-FFF2-40B4-BE49-F238E27FC236}">
                <a16:creationId xmlns:a16="http://schemas.microsoft.com/office/drawing/2014/main" id="{39A8CC67-A02D-FD41-B06B-BA7570F584B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87" t="43704" r="3566" b="541"/>
          <a:stretch/>
        </p:blipFill>
        <p:spPr>
          <a:xfrm rot="5400000">
            <a:off x="2841036" y="3582657"/>
            <a:ext cx="2990060" cy="1377914"/>
          </a:xfrm>
          <a:prstGeom prst="rect">
            <a:avLst/>
          </a:prstGeom>
        </p:spPr>
      </p:pic>
      <p:sp>
        <p:nvSpPr>
          <p:cNvPr id="25" name="TextBox 12">
            <a:extLst>
              <a:ext uri="{FF2B5EF4-FFF2-40B4-BE49-F238E27FC236}">
                <a16:creationId xmlns:a16="http://schemas.microsoft.com/office/drawing/2014/main" id="{EAB0C5EA-2650-104C-A8CA-CCCA0CD26199}"/>
              </a:ext>
            </a:extLst>
          </p:cNvPr>
          <p:cNvSpPr txBox="1"/>
          <p:nvPr/>
        </p:nvSpPr>
        <p:spPr>
          <a:xfrm>
            <a:off x="3873736" y="6238443"/>
            <a:ext cx="14750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15x15x100 mm</a:t>
            </a:r>
            <a:r>
              <a:rPr kumimoji="0" lang="en-US" sz="1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3</a:t>
            </a:r>
          </a:p>
        </p:txBody>
      </p:sp>
      <p:sp>
        <p:nvSpPr>
          <p:cNvPr id="22" name="TextBox 9">
            <a:extLst>
              <a:ext uri="{FF2B5EF4-FFF2-40B4-BE49-F238E27FC236}">
                <a16:creationId xmlns:a16="http://schemas.microsoft.com/office/drawing/2014/main" id="{F7706953-D890-DF4E-BABF-ADED66D86B38}"/>
              </a:ext>
            </a:extLst>
          </p:cNvPr>
          <p:cNvSpPr txBox="1"/>
          <p:nvPr/>
        </p:nvSpPr>
        <p:spPr>
          <a:xfrm>
            <a:off x="3689110" y="5774700"/>
            <a:ext cx="2494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3D printed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W-absorber,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LHCb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Spacal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-W option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28" name="Google Shape;155;p5"/>
          <p:cNvSpPr/>
          <p:nvPr/>
        </p:nvSpPr>
        <p:spPr>
          <a:xfrm>
            <a:off x="668613" y="4145422"/>
            <a:ext cx="2557470" cy="386359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DejaVu Sans"/>
                <a:cs typeface="Calibri"/>
                <a:sym typeface="Calibri"/>
              </a:rPr>
              <a:t>E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DejaVu Sans"/>
                <a:cs typeface="Calibri"/>
                <a:sym typeface="Calibri"/>
              </a:rPr>
              <a:t>.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DejaVu Sans"/>
                <a:cs typeface="Calibri"/>
                <a:sym typeface="Calibri"/>
              </a:rPr>
              <a:t>Auffray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DejaVu Sans"/>
                <a:cs typeface="Calibri"/>
                <a:sym typeface="Calibri"/>
              </a:rPr>
              <a:t>,  CERN-EP-RD-WG3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DejaVu Sans"/>
              <a:cs typeface="Arial"/>
              <a:sym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495937" y="1271753"/>
            <a:ext cx="3825603" cy="1923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v"/>
              <a:defRPr/>
            </a:pPr>
            <a:r>
              <a:rPr lang="en-US" sz="1700" dirty="0" err="1" smtClean="0">
                <a:solidFill>
                  <a:prstClr val="black"/>
                </a:solidFill>
              </a:rPr>
              <a:t>Photodetection</a:t>
            </a:r>
            <a:r>
              <a:rPr lang="en-US" sz="1700" dirty="0" smtClean="0">
                <a:solidFill>
                  <a:prstClr val="black"/>
                </a:solidFill>
              </a:rPr>
              <a:t> </a:t>
            </a:r>
            <a:r>
              <a:rPr lang="en-US" sz="1700" dirty="0">
                <a:solidFill>
                  <a:prstClr val="black"/>
                </a:solidFill>
              </a:rPr>
              <a:t>evaluation and photodetector optimization:  </a:t>
            </a:r>
            <a:r>
              <a:rPr lang="en-US" sz="1700" dirty="0" smtClean="0">
                <a:solidFill>
                  <a:prstClr val="black"/>
                </a:solidFill>
              </a:rPr>
              <a:t>WLS, </a:t>
            </a:r>
            <a:r>
              <a:rPr lang="en-US" sz="1700" dirty="0" err="1" smtClean="0">
                <a:solidFill>
                  <a:prstClr val="black"/>
                </a:solidFill>
              </a:rPr>
              <a:t>SiPMs</a:t>
            </a:r>
            <a:r>
              <a:rPr lang="en-US" sz="1700" dirty="0" smtClean="0">
                <a:solidFill>
                  <a:prstClr val="black"/>
                </a:solidFill>
              </a:rPr>
              <a:t>/</a:t>
            </a:r>
            <a:r>
              <a:rPr lang="en-US" sz="1700" dirty="0" err="1" smtClean="0">
                <a:solidFill>
                  <a:prstClr val="black"/>
                </a:solidFill>
              </a:rPr>
              <a:t>dSiPMs</a:t>
            </a:r>
            <a:r>
              <a:rPr lang="en-US" sz="1700" dirty="0" smtClean="0">
                <a:solidFill>
                  <a:prstClr val="black"/>
                </a:solidFill>
              </a:rPr>
              <a:t>, SPAD, </a:t>
            </a:r>
            <a:r>
              <a:rPr lang="en-US" sz="1700" dirty="0">
                <a:solidFill>
                  <a:prstClr val="black"/>
                </a:solidFill>
              </a:rPr>
              <a:t>PMT</a:t>
            </a:r>
            <a:r>
              <a:rPr lang="en-US" sz="1700" dirty="0" smtClean="0">
                <a:solidFill>
                  <a:prstClr val="black"/>
                </a:solidFill>
              </a:rPr>
              <a:t>…</a:t>
            </a:r>
            <a:r>
              <a:rPr lang="en-US" sz="1700" dirty="0">
                <a:solidFill>
                  <a:srgbClr val="F79646">
                    <a:lumMod val="75000"/>
                  </a:srgbClr>
                </a:solidFill>
              </a:rPr>
              <a:t> Challenges: </a:t>
            </a:r>
            <a:r>
              <a:rPr lang="en-US" sz="1700" dirty="0" smtClean="0">
                <a:solidFill>
                  <a:srgbClr val="F79646">
                    <a:lumMod val="75000"/>
                  </a:srgbClr>
                </a:solidFill>
              </a:rPr>
              <a:t>self-absorption, 2-light separation </a:t>
            </a:r>
            <a:r>
              <a:rPr lang="en-US" sz="1700" dirty="0" smtClean="0">
                <a:solidFill>
                  <a:srgbClr val="FF33CC"/>
                </a:solidFill>
              </a:rPr>
              <a:t>[CPPM, IP2I]</a:t>
            </a:r>
            <a:endParaRPr lang="en-US" sz="1700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91543" y="4895810"/>
            <a:ext cx="3485535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v"/>
              <a:defRPr/>
            </a:pPr>
            <a:r>
              <a:rPr lang="en-US" sz="1700" dirty="0" smtClean="0">
                <a:solidFill>
                  <a:prstClr val="black"/>
                </a:solidFill>
              </a:rPr>
              <a:t>Mechanics</a:t>
            </a:r>
            <a:r>
              <a:rPr lang="en-US" sz="1700" dirty="0">
                <a:solidFill>
                  <a:prstClr val="black"/>
                </a:solidFill>
              </a:rPr>
              <a:t>: </a:t>
            </a:r>
            <a:r>
              <a:rPr lang="en-US" sz="1700" dirty="0" smtClean="0">
                <a:solidFill>
                  <a:prstClr val="black"/>
                </a:solidFill>
              </a:rPr>
              <a:t>alveolar/support structures, processes </a:t>
            </a:r>
            <a:r>
              <a:rPr lang="en-US" sz="1700" dirty="0">
                <a:solidFill>
                  <a:prstClr val="black"/>
                </a:solidFill>
              </a:rPr>
              <a:t>(3d printing</a:t>
            </a:r>
            <a:r>
              <a:rPr lang="en-US" sz="1700" dirty="0" smtClean="0">
                <a:solidFill>
                  <a:prstClr val="black"/>
                </a:solidFill>
              </a:rPr>
              <a:t>?) </a:t>
            </a:r>
            <a:r>
              <a:rPr lang="en-US" sz="1700" dirty="0" smtClean="0">
                <a:solidFill>
                  <a:schemeClr val="accent6">
                    <a:lumMod val="75000"/>
                  </a:schemeClr>
                </a:solidFill>
              </a:rPr>
              <a:t>Challenges: </a:t>
            </a:r>
            <a:r>
              <a:rPr lang="en-US" sz="1700" dirty="0" err="1" smtClean="0">
                <a:solidFill>
                  <a:schemeClr val="accent6">
                    <a:lumMod val="75000"/>
                  </a:schemeClr>
                </a:solidFill>
              </a:rPr>
              <a:t>reflectivitiy</a:t>
            </a:r>
            <a:r>
              <a:rPr lang="en-US" sz="1700" dirty="0" smtClean="0">
                <a:solidFill>
                  <a:schemeClr val="accent6">
                    <a:lumMod val="75000"/>
                  </a:schemeClr>
                </a:solidFill>
              </a:rPr>
              <a:t>, &lt;~200</a:t>
            </a:r>
            <a:r>
              <a:rPr lang="en-US" sz="1700" dirty="0" smtClean="0">
                <a:solidFill>
                  <a:schemeClr val="accent6">
                    <a:lumMod val="75000"/>
                  </a:schemeClr>
                </a:solidFill>
                <a:latin typeface="Symbol" panose="05050102010706020507" pitchFamily="18" charset="2"/>
              </a:rPr>
              <a:t>m..</a:t>
            </a:r>
            <a:r>
              <a:rPr lang="en-US" sz="1700" dirty="0" smtClean="0">
                <a:solidFill>
                  <a:srgbClr val="FF33CC"/>
                </a:solidFill>
                <a:latin typeface="Symbol" panose="05050102010706020507" pitchFamily="18" charset="2"/>
              </a:rPr>
              <a:t>[</a:t>
            </a:r>
            <a:r>
              <a:rPr lang="en-US" sz="1700" dirty="0" smtClean="0">
                <a:solidFill>
                  <a:srgbClr val="FF33CC"/>
                </a:solidFill>
              </a:rPr>
              <a:t>IP2I..]</a:t>
            </a:r>
            <a:endParaRPr lang="en-US" sz="1700" dirty="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345680" y="1308534"/>
            <a:ext cx="4997690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Crystal/crystal fiber evaluation (materials,</a:t>
            </a:r>
            <a:r>
              <a:rPr kumimoji="0" lang="en-US" sz="17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dimensions, growth/production, </a:t>
            </a:r>
            <a:r>
              <a:rPr kumimoji="0" lang="en-US" sz="17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caracterisation</a:t>
            </a:r>
            <a:r>
              <a:rPr kumimoji="0" lang="en-US" sz="17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) : PWO, </a:t>
            </a:r>
            <a:r>
              <a:rPr lang="en-US" sz="1700" dirty="0" smtClean="0">
                <a:solidFill>
                  <a:prstClr val="black"/>
                </a:solidFill>
                <a:latin typeface="Arial"/>
                <a:ea typeface="DejaVu Sans"/>
                <a:cs typeface="DejaVu Sans"/>
              </a:rPr>
              <a:t>BSO..</a:t>
            </a:r>
            <a:r>
              <a:rPr kumimoji="0" lang="en-US" sz="1700" b="0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Challenges: &lt;~100ns decay time (multiple components for PSD), dual emission (C+S) </a:t>
            </a:r>
            <a:r>
              <a:rPr kumimoji="0" lang="en-US" sz="1700" b="0" i="0" u="none" strike="noStrike" kern="1200" cap="none" spc="0" normalizeH="0" noProof="0" dirty="0" smtClean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[ILM….</a:t>
            </a:r>
            <a:r>
              <a:rPr kumimoji="0" lang="en-US" sz="1700" b="0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lang="en-US" sz="1700" noProof="0" dirty="0" smtClean="0">
                <a:solidFill>
                  <a:schemeClr val="accent6">
                    <a:lumMod val="75000"/>
                  </a:schemeClr>
                </a:solidFill>
                <a:latin typeface="Arial"/>
                <a:ea typeface="DejaVu Sans"/>
                <a:cs typeface="DejaVu Sans"/>
              </a:rPr>
              <a:t>]</a:t>
            </a:r>
            <a:endParaRPr kumimoji="0" lang="en-US" sz="17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104400" y="1278054"/>
            <a:ext cx="4997690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v"/>
              <a:defRPr/>
            </a:pP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Crystal</a:t>
            </a:r>
            <a:r>
              <a:rPr kumimoji="0" lang="en-US" sz="17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grains &amp; heavy liquids</a:t>
            </a: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evaluation (materials,</a:t>
            </a:r>
            <a:r>
              <a:rPr kumimoji="0" lang="en-US" sz="17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kumimoji="0" lang="en-US" sz="17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caracterisation</a:t>
            </a:r>
            <a:r>
              <a:rPr kumimoji="0" lang="en-US" sz="17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) ZnW0</a:t>
            </a:r>
            <a:r>
              <a:rPr kumimoji="0" lang="en-US" sz="1700" b="0" i="0" u="none" strike="noStrike" kern="1200" cap="none" spc="0" normalizeH="0" baseline="-25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4</a:t>
            </a:r>
            <a:r>
              <a:rPr kumimoji="0" lang="en-US" sz="17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… </a:t>
            </a:r>
            <a:r>
              <a:rPr kumimoji="0" lang="en-US" sz="1700" b="0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Challenges: &lt;~100ns decay time (multiple components for PSD)…</a:t>
            </a:r>
            <a:r>
              <a:rPr lang="en-US" sz="1700" dirty="0">
                <a:solidFill>
                  <a:srgbClr val="FF33CC"/>
                </a:solidFill>
              </a:rPr>
              <a:t>[</a:t>
            </a:r>
            <a:r>
              <a:rPr lang="en-US" sz="1700" dirty="0" err="1" smtClean="0">
                <a:solidFill>
                  <a:srgbClr val="FF33CC"/>
                </a:solidFill>
              </a:rPr>
              <a:t>IJCLab</a:t>
            </a:r>
            <a:r>
              <a:rPr lang="en-US" sz="1700" dirty="0" smtClean="0">
                <a:solidFill>
                  <a:srgbClr val="FF33CC"/>
                </a:solidFill>
              </a:rPr>
              <a:t>….</a:t>
            </a:r>
            <a:r>
              <a:rPr lang="en-US" sz="1700" dirty="0" smtClean="0">
                <a:solidFill>
                  <a:srgbClr val="F79646">
                    <a:lumMod val="75000"/>
                  </a:srgbClr>
                </a:solidFill>
              </a:rPr>
              <a:t> </a:t>
            </a:r>
            <a:r>
              <a:rPr lang="en-US" sz="1700" dirty="0">
                <a:solidFill>
                  <a:srgbClr val="F79646">
                    <a:lumMod val="75000"/>
                  </a:srgbClr>
                </a:solidFill>
              </a:rPr>
              <a:t>]</a:t>
            </a:r>
            <a:endParaRPr lang="en-US" sz="1700" dirty="0">
              <a:solidFill>
                <a:prstClr val="black"/>
              </a:solidFill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sz="17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463421" y="6117274"/>
            <a:ext cx="4601709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v"/>
              <a:defRPr/>
            </a:pPr>
            <a:r>
              <a:rPr lang="en-US" sz="1700" dirty="0">
                <a:solidFill>
                  <a:prstClr val="black"/>
                </a:solidFill>
              </a:rPr>
              <a:t>Readout electronics (including ASICs)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EEA118DA-2190-714B-AE39-39FA38032CBD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8909" r="48785" b="28254"/>
          <a:stretch/>
        </p:blipFill>
        <p:spPr>
          <a:xfrm>
            <a:off x="5106665" y="2541046"/>
            <a:ext cx="2253494" cy="1820620"/>
          </a:xfrm>
          <a:prstGeom prst="rect">
            <a:avLst/>
          </a:prstGeom>
        </p:spPr>
      </p:pic>
      <p:sp>
        <p:nvSpPr>
          <p:cNvPr id="21" name="Google Shape;155;p5"/>
          <p:cNvSpPr/>
          <p:nvPr/>
        </p:nvSpPr>
        <p:spPr>
          <a:xfrm>
            <a:off x="5107600" y="4589179"/>
            <a:ext cx="2557470" cy="386359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400" kern="0" dirty="0" smtClean="0">
                <a:solidFill>
                  <a:srgbClr val="FFFFFF"/>
                </a:solidFill>
                <a:latin typeface="Calibri"/>
                <a:ea typeface="DejaVu Sans"/>
                <a:cs typeface="Calibri"/>
                <a:sym typeface="Calibri"/>
              </a:rPr>
              <a:t>J. </a:t>
            </a:r>
            <a:r>
              <a:rPr lang="en-US" sz="1400" kern="0" dirty="0" err="1" smtClean="0">
                <a:solidFill>
                  <a:srgbClr val="FFFFFF"/>
                </a:solidFill>
                <a:latin typeface="Calibri"/>
                <a:ea typeface="DejaVu Sans"/>
                <a:cs typeface="Calibri"/>
                <a:sym typeface="Calibri"/>
              </a:rPr>
              <a:t>Lefrancois</a:t>
            </a:r>
            <a:r>
              <a:rPr lang="en-US" sz="1400" kern="0" dirty="0" smtClean="0">
                <a:solidFill>
                  <a:srgbClr val="FFFFFF"/>
                </a:solidFill>
                <a:latin typeface="Calibri"/>
                <a:ea typeface="DejaVu Sans"/>
                <a:cs typeface="Calibri"/>
                <a:sym typeface="Calibri"/>
              </a:rPr>
              <a:t>, FCC </a:t>
            </a:r>
            <a:r>
              <a:rPr lang="en-US" sz="1400" kern="0" dirty="0" err="1" smtClean="0">
                <a:solidFill>
                  <a:srgbClr val="FFFFFF"/>
                </a:solidFill>
                <a:latin typeface="Calibri"/>
                <a:ea typeface="DejaVu Sans"/>
                <a:cs typeface="Calibri"/>
                <a:sym typeface="Calibri"/>
              </a:rPr>
              <a:t>Wk</a:t>
            </a:r>
            <a:r>
              <a:rPr lang="en-US" sz="1400" kern="0" dirty="0" smtClean="0">
                <a:solidFill>
                  <a:srgbClr val="FFFFFF"/>
                </a:solidFill>
                <a:latin typeface="Calibri"/>
                <a:ea typeface="DejaVu Sans"/>
                <a:cs typeface="Calibri"/>
                <a:sym typeface="Calibri"/>
              </a:rPr>
              <a:t> , May 2022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DejaVu Sans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4616941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Line 6"/>
          <p:cNvSpPr/>
          <p:nvPr/>
        </p:nvSpPr>
        <p:spPr>
          <a:xfrm>
            <a:off x="0" y="6640664"/>
            <a:ext cx="12191760" cy="0"/>
          </a:xfrm>
          <a:prstGeom prst="line">
            <a:avLst/>
          </a:prstGeom>
          <a:ln>
            <a:solidFill>
              <a:srgbClr val="E751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2" name="TextShape 1"/>
          <p:cNvSpPr txBox="1"/>
          <p:nvPr/>
        </p:nvSpPr>
        <p:spPr>
          <a:xfrm>
            <a:off x="2287808" y="234000"/>
            <a:ext cx="9134938" cy="7660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DejaVu Sans"/>
                <a:cs typeface="DejaVu Sans"/>
              </a:rPr>
              <a:t> </a:t>
            </a:r>
            <a:r>
              <a:rPr lang="en-US" sz="3200" spc="-1" dirty="0" smtClean="0">
                <a:solidFill>
                  <a:srgbClr val="FFFFFF"/>
                </a:solidFill>
                <a:latin typeface="Verdana"/>
                <a:ea typeface="DejaVu Sans"/>
                <a:cs typeface="DejaVu Sans"/>
              </a:rPr>
              <a:t>Areas of work</a:t>
            </a:r>
            <a:r>
              <a:rPr kumimoji="0" lang="en-US" sz="3200" b="0" i="0" u="none" strike="noStrike" kern="1200" cap="none" spc="-1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DejaVu Sans"/>
                <a:cs typeface="DejaVu Sans"/>
              </a:rPr>
              <a:t> (2)</a:t>
            </a:r>
            <a:endParaRPr kumimoji="0" lang="en-US" sz="32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DejaVu Sans"/>
              <a:cs typeface="DejaVu Sans"/>
            </a:endParaRPr>
          </a:p>
        </p:txBody>
      </p:sp>
      <p:sp>
        <p:nvSpPr>
          <p:cNvPr id="204" name="CustomShape 3"/>
          <p:cNvSpPr/>
          <p:nvPr/>
        </p:nvSpPr>
        <p:spPr>
          <a:xfrm>
            <a:off x="9851760" y="6572457"/>
            <a:ext cx="213336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B28F22-F5BB-48D1-8003-DAEC3117A928}" type="slidenum">
              <a:rPr kumimoji="0" lang="fr-FR" sz="1200" b="0" i="0" u="none" strike="noStrike" kern="1200" cap="none" spc="-1" normalizeH="0" baseline="0" noProof="0">
                <a:ln>
                  <a:noFill/>
                </a:ln>
                <a:solidFill>
                  <a:srgbClr val="E75112"/>
                </a:solidFill>
                <a:effectLst/>
                <a:uLnTx/>
                <a:uFillTx/>
                <a:latin typeface="Verdana"/>
                <a:ea typeface="DejaVu Sans"/>
                <a:cs typeface="DejaVu San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r-FR" sz="12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857" y="296972"/>
            <a:ext cx="1152244" cy="64013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90962" y="43542"/>
            <a:ext cx="944962" cy="1066892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2" name="Rectangle 11"/>
          <p:cNvSpPr/>
          <p:nvPr/>
        </p:nvSpPr>
        <p:spPr>
          <a:xfrm>
            <a:off x="-331470" y="2362983"/>
            <a:ext cx="7697775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en-US" sz="1700" dirty="0" smtClean="0">
                <a:solidFill>
                  <a:prstClr val="black"/>
                </a:solidFill>
                <a:latin typeface="Arial"/>
                <a:ea typeface="DejaVu Sans"/>
                <a:cs typeface="DejaVu Sans"/>
              </a:rPr>
              <a:t>Fundamental quantity</a:t>
            </a: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(timing, etc. ) </a:t>
            </a: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[CPPM,</a:t>
            </a:r>
            <a:r>
              <a:rPr kumimoji="0" lang="en-US" sz="1700" b="0" i="0" u="none" strike="noStrike" kern="1200" cap="none" spc="0" normalizeH="0" noProof="0" dirty="0" smtClean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IP2I] </a:t>
            </a: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+ Physics ‘infrastructure’ + high-level</a:t>
            </a:r>
            <a:r>
              <a:rPr kumimoji="0" lang="en-US" sz="17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simulations  </a:t>
            </a:r>
            <a:endParaRPr kumimoji="0" lang="fr-FR" sz="17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13" name="Google Shape;450;p4"/>
          <p:cNvSpPr/>
          <p:nvPr/>
        </p:nvSpPr>
        <p:spPr>
          <a:xfrm>
            <a:off x="3717758" y="6640664"/>
            <a:ext cx="4590682" cy="310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fr-FR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E75112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S. GASCON-SHOTKIN FCC-Contacts 17/6/2022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" name="Google Shape;115;gd05cc65191_1_0"/>
          <p:cNvPicPr>
            <a:picLocks noChangeAspect="1"/>
          </p:cNvPicPr>
          <p:nvPr/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261" y="3902816"/>
            <a:ext cx="3611223" cy="2217942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TextBox 12">
            <a:extLst>
              <a:ext uri="{FF2B5EF4-FFF2-40B4-BE49-F238E27FC236}">
                <a16:creationId xmlns:a16="http://schemas.microsoft.com/office/drawing/2014/main" id="{7E3DE713-DEF1-4C05-8AB8-ABE9BC052E76}"/>
              </a:ext>
            </a:extLst>
          </p:cNvPr>
          <p:cNvSpPr txBox="1"/>
          <p:nvPr/>
        </p:nvSpPr>
        <p:spPr>
          <a:xfrm>
            <a:off x="770429" y="4535801"/>
            <a:ext cx="10266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Times New Roman" pitchFamily="18" charset="0"/>
              </a:rPr>
              <a:t>DESY </a:t>
            </a:r>
            <a:r>
              <a:rPr kumimoji="0" lang="en-GB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Times New Roman" pitchFamily="18" charset="0"/>
              </a:rPr>
              <a:t>2020,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Times New Roman" pitchFamily="18" charset="0"/>
              </a:rPr>
              <a:t>5 GEV e-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Times New Roman" pitchFamily="18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98278" y="3656990"/>
            <a:ext cx="3832753" cy="2944110"/>
          </a:xfrm>
          <a:prstGeom prst="rect">
            <a:avLst/>
          </a:prstGeom>
        </p:spPr>
      </p:pic>
      <p:pic>
        <p:nvPicPr>
          <p:cNvPr id="30" name="Image 2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97775" y="3569517"/>
            <a:ext cx="4476696" cy="2592517"/>
          </a:xfrm>
          <a:prstGeom prst="rect">
            <a:avLst/>
          </a:prstGeom>
        </p:spPr>
      </p:pic>
      <p:sp>
        <p:nvSpPr>
          <p:cNvPr id="21" name="TextBox 12">
            <a:extLst>
              <a:ext uri="{FF2B5EF4-FFF2-40B4-BE49-F238E27FC236}">
                <a16:creationId xmlns:a16="http://schemas.microsoft.com/office/drawing/2014/main" id="{7E3DE713-DEF1-4C05-8AB8-ABE9BC052E76}"/>
              </a:ext>
            </a:extLst>
          </p:cNvPr>
          <p:cNvSpPr txBox="1"/>
          <p:nvPr/>
        </p:nvSpPr>
        <p:spPr>
          <a:xfrm>
            <a:off x="4066946" y="3317228"/>
            <a:ext cx="34002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pitchFamily="18" charset="2"/>
                <a:ea typeface="DejaVu Sans"/>
                <a:cs typeface="Times New Roman" pitchFamily="18" charset="0"/>
              </a:rPr>
              <a:t>p</a:t>
            </a:r>
            <a:r>
              <a:rPr kumimoji="0" lang="en-GB" sz="16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pitchFamily="18" charset="2"/>
                <a:ea typeface="DejaVu Sans"/>
                <a:cs typeface="Times New Roman" pitchFamily="18" charset="0"/>
              </a:rPr>
              <a:t>0  </a:t>
            </a: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Times New Roman" pitchFamily="18" charset="0"/>
              </a:rPr>
              <a:t>assignment for jet reconstruction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ymbol" panose="05050102010706020507" pitchFamily="18" charset="2"/>
              <a:ea typeface="DejaVu Sans"/>
              <a:cs typeface="Times New Roman" pitchFamily="18" charset="0"/>
            </a:endParaRPr>
          </a:p>
        </p:txBody>
      </p:sp>
      <p:sp>
        <p:nvSpPr>
          <p:cNvPr id="24" name="Google Shape;155;p5"/>
          <p:cNvSpPr/>
          <p:nvPr/>
        </p:nvSpPr>
        <p:spPr>
          <a:xfrm>
            <a:off x="7620239" y="6195951"/>
            <a:ext cx="2460463" cy="422225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DejaVu Sans"/>
                <a:cs typeface="Calibri"/>
                <a:sym typeface="Calibri"/>
              </a:rPr>
              <a:t>M.T.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DejaVu Sans"/>
                <a:cs typeface="Calibri"/>
                <a:sym typeface="Calibri"/>
              </a:rPr>
              <a:t>Lucchini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DejaVu Sans"/>
                <a:cs typeface="Calibri"/>
                <a:sym typeface="Calibri"/>
              </a:rPr>
              <a:t>,  ECFA Roadmap Symposium TF6 , May 2021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DejaVu Sans"/>
              <a:cs typeface="Arial"/>
              <a:sym typeface="Arial"/>
            </a:endParaRPr>
          </a:p>
        </p:txBody>
      </p:sp>
      <p:sp>
        <p:nvSpPr>
          <p:cNvPr id="26" name="TextBox 12">
            <a:extLst>
              <a:ext uri="{FF2B5EF4-FFF2-40B4-BE49-F238E27FC236}">
                <a16:creationId xmlns:a16="http://schemas.microsoft.com/office/drawing/2014/main" id="{7E3DE713-DEF1-4C05-8AB8-ABE9BC052E76}"/>
              </a:ext>
            </a:extLst>
          </p:cNvPr>
          <p:cNvSpPr txBox="1"/>
          <p:nvPr/>
        </p:nvSpPr>
        <p:spPr>
          <a:xfrm>
            <a:off x="10058681" y="3483757"/>
            <a:ext cx="22461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Times New Roman" pitchFamily="18" charset="0"/>
              </a:rPr>
              <a:t>Recoil mass resolution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Times New Roman" pitchFamily="18" charset="0"/>
            </a:endParaRPr>
          </a:p>
        </p:txBody>
      </p:sp>
      <p:sp>
        <p:nvSpPr>
          <p:cNvPr id="31" name="Google Shape;155;p5"/>
          <p:cNvSpPr/>
          <p:nvPr/>
        </p:nvSpPr>
        <p:spPr>
          <a:xfrm>
            <a:off x="515125" y="6183182"/>
            <a:ext cx="2557470" cy="386359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DejaVu Sans"/>
                <a:cs typeface="Calibri"/>
                <a:sym typeface="Calibri"/>
              </a:rPr>
              <a:t>LHCb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DejaVu Sans"/>
                <a:cs typeface="Calibri"/>
                <a:sym typeface="Calibri"/>
              </a:rPr>
              <a:t> SPACAL R&amp;D Group,  CERN-EP-RD-WG3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DejaVu Sans"/>
              <a:cs typeface="Arial"/>
              <a:sym typeface="Arial"/>
            </a:endParaRPr>
          </a:p>
        </p:txBody>
      </p:sp>
      <p:sp>
        <p:nvSpPr>
          <p:cNvPr id="32" name="TextBox 12">
            <a:extLst>
              <a:ext uri="{FF2B5EF4-FFF2-40B4-BE49-F238E27FC236}">
                <a16:creationId xmlns:a16="http://schemas.microsoft.com/office/drawing/2014/main" id="{7E3DE713-DEF1-4C05-8AB8-ABE9BC052E76}"/>
              </a:ext>
            </a:extLst>
          </p:cNvPr>
          <p:cNvSpPr txBox="1"/>
          <p:nvPr/>
        </p:nvSpPr>
        <p:spPr>
          <a:xfrm>
            <a:off x="231494" y="3050943"/>
            <a:ext cx="33775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Times New Roman" pitchFamily="18" charset="0"/>
              </a:rPr>
              <a:t>Time resolution:  Example SPACAL </a:t>
            </a:r>
          </a:p>
          <a:p>
            <a:pPr lvl="0"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Times New Roman" pitchFamily="18" charset="0"/>
              </a:rPr>
              <a:t>R&amp;D with W/GAG </a:t>
            </a:r>
            <a:r>
              <a:rPr kumimoji="0" lang="en-GB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Times New Roman" pitchFamily="18" charset="0"/>
              </a:rPr>
              <a:t>fibers</a:t>
            </a: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Times New Roman" pitchFamily="18" charset="0"/>
              </a:rPr>
              <a:t>  (New! &lt;20ps</a:t>
            </a:r>
            <a:r>
              <a:rPr lang="en-GB" sz="1600" dirty="0" smtClean="0">
                <a:solidFill>
                  <a:prstClr val="black"/>
                </a:solidFill>
                <a:cs typeface="Times New Roman" pitchFamily="18" charset="0"/>
              </a:rPr>
              <a:t> arXiv:2205.02500)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Times New Roman" pitchFamily="18" charset="0"/>
            </a:endParaRPr>
          </a:p>
        </p:txBody>
      </p:sp>
      <p:pic>
        <p:nvPicPr>
          <p:cNvPr id="33" name="Image 3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0551" y="4094460"/>
            <a:ext cx="579550" cy="348344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-350520" y="1357587"/>
            <a:ext cx="6214110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v"/>
              <a:defRPr/>
            </a:pP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Lab measurements/test benches,</a:t>
            </a:r>
            <a:r>
              <a:rPr kumimoji="0" lang="en-US" sz="17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PSD</a:t>
            </a:r>
            <a:r>
              <a:rPr lang="en-US" sz="1700" dirty="0">
                <a:solidFill>
                  <a:srgbClr val="FF33CC"/>
                </a:solidFill>
              </a:rPr>
              <a:t> </a:t>
            </a:r>
            <a:r>
              <a:rPr lang="en-US" sz="1700" dirty="0" smtClean="0">
                <a:solidFill>
                  <a:srgbClr val="FF33CC"/>
                </a:solidFill>
              </a:rPr>
              <a:t>[</a:t>
            </a:r>
            <a:r>
              <a:rPr lang="en-US" sz="1700" dirty="0" err="1" smtClean="0">
                <a:solidFill>
                  <a:srgbClr val="FF33CC"/>
                </a:solidFill>
              </a:rPr>
              <a:t>IJCLab</a:t>
            </a:r>
            <a:r>
              <a:rPr lang="en-US" sz="1700" dirty="0" smtClean="0">
                <a:solidFill>
                  <a:srgbClr val="FF33CC"/>
                </a:solidFill>
              </a:rPr>
              <a:t>, </a:t>
            </a:r>
            <a:r>
              <a:rPr lang="en-US" sz="1700" dirty="0">
                <a:solidFill>
                  <a:srgbClr val="FF33CC"/>
                </a:solidFill>
              </a:rPr>
              <a:t>IP2I]</a:t>
            </a:r>
            <a:r>
              <a:rPr kumimoji="0" lang="en-US" sz="17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 integration in detector concept/Test beams, Data Acquisition, Calibration (E, t)</a:t>
            </a:r>
            <a:endParaRPr kumimoji="0" lang="fr-FR" sz="17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56245" y="1142897"/>
            <a:ext cx="2371550" cy="2377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06985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Line 6"/>
          <p:cNvSpPr/>
          <p:nvPr/>
        </p:nvSpPr>
        <p:spPr>
          <a:xfrm>
            <a:off x="0" y="6640664"/>
            <a:ext cx="12191760" cy="0"/>
          </a:xfrm>
          <a:prstGeom prst="line">
            <a:avLst/>
          </a:prstGeom>
          <a:ln>
            <a:solidFill>
              <a:srgbClr val="E751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2" name="TextShape 1"/>
          <p:cNvSpPr txBox="1"/>
          <p:nvPr/>
        </p:nvSpPr>
        <p:spPr>
          <a:xfrm>
            <a:off x="2287808" y="234000"/>
            <a:ext cx="9134938" cy="7660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DejaVu Sans"/>
                <a:cs typeface="DejaVu Sans"/>
              </a:rPr>
              <a:t> </a:t>
            </a:r>
            <a:r>
              <a:rPr kumimoji="0" lang="en-US" sz="3200" b="0" i="0" u="none" strike="noStrike" kern="1200" cap="none" spc="-1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DejaVu Sans"/>
                <a:cs typeface="DejaVu Sans"/>
              </a:rPr>
              <a:t>Supporting slides</a:t>
            </a:r>
            <a:endParaRPr kumimoji="0" lang="en-US" sz="32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DejaVu Sans"/>
              <a:cs typeface="DejaVu Sans"/>
            </a:endParaRPr>
          </a:p>
        </p:txBody>
      </p:sp>
      <p:sp>
        <p:nvSpPr>
          <p:cNvPr id="204" name="CustomShape 3"/>
          <p:cNvSpPr/>
          <p:nvPr/>
        </p:nvSpPr>
        <p:spPr>
          <a:xfrm>
            <a:off x="9851760" y="6572457"/>
            <a:ext cx="213336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B28F22-F5BB-48D1-8003-DAEC3117A928}" type="slidenum">
              <a:rPr kumimoji="0" lang="fr-FR" sz="1200" b="0" i="0" u="none" strike="noStrike" kern="1200" cap="none" spc="-1" normalizeH="0" baseline="0" noProof="0">
                <a:ln>
                  <a:noFill/>
                </a:ln>
                <a:solidFill>
                  <a:srgbClr val="E75112"/>
                </a:solidFill>
                <a:effectLst/>
                <a:uLnTx/>
                <a:uFillTx/>
                <a:latin typeface="Verdana"/>
                <a:ea typeface="DejaVu Sans"/>
                <a:cs typeface="DejaVu San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r-FR" sz="12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857" y="296972"/>
            <a:ext cx="1152244" cy="64013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90962" y="43542"/>
            <a:ext cx="944962" cy="1066892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3" name="Google Shape;450;p4"/>
          <p:cNvSpPr/>
          <p:nvPr/>
        </p:nvSpPr>
        <p:spPr>
          <a:xfrm>
            <a:off x="3717758" y="6640664"/>
            <a:ext cx="4590682" cy="310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fr-FR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E75112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S. GASCON-SHOTKIN FCC-Contacts 17/6/2022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2973502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Line 6"/>
          <p:cNvSpPr/>
          <p:nvPr/>
        </p:nvSpPr>
        <p:spPr>
          <a:xfrm>
            <a:off x="0" y="6640664"/>
            <a:ext cx="12191760" cy="0"/>
          </a:xfrm>
          <a:prstGeom prst="line">
            <a:avLst/>
          </a:prstGeom>
          <a:ln>
            <a:solidFill>
              <a:srgbClr val="E751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2" name="TextShape 1"/>
          <p:cNvSpPr txBox="1"/>
          <p:nvPr/>
        </p:nvSpPr>
        <p:spPr>
          <a:xfrm>
            <a:off x="2187448" y="234000"/>
            <a:ext cx="9995631" cy="7660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-1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DejaVu Sans"/>
                <a:cs typeface="DejaVu Sans"/>
              </a:rPr>
              <a:t> Improving the DR concept with a crystal or crystal-fiber ECAL: advantages/disadvantages</a:t>
            </a:r>
            <a:endParaRPr kumimoji="0" lang="en-US" sz="30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DejaVu Sans"/>
              <a:cs typeface="DejaVu Sans"/>
            </a:endParaRPr>
          </a:p>
        </p:txBody>
      </p:sp>
      <p:sp>
        <p:nvSpPr>
          <p:cNvPr id="204" name="CustomShape 3"/>
          <p:cNvSpPr/>
          <p:nvPr/>
        </p:nvSpPr>
        <p:spPr>
          <a:xfrm>
            <a:off x="9851760" y="6572457"/>
            <a:ext cx="213336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B28F22-F5BB-48D1-8003-DAEC3117A928}" type="slidenum">
              <a:rPr kumimoji="0" lang="fr-FR" sz="1200" b="0" i="0" u="none" strike="noStrike" kern="1200" cap="none" spc="-1" normalizeH="0" baseline="0" noProof="0">
                <a:ln>
                  <a:noFill/>
                </a:ln>
                <a:solidFill>
                  <a:srgbClr val="E75112"/>
                </a:solidFill>
                <a:effectLst/>
                <a:uLnTx/>
                <a:uFillTx/>
                <a:latin typeface="Verdana"/>
                <a:ea typeface="DejaVu Sans"/>
                <a:cs typeface="DejaVu San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r-FR" sz="12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857" y="296972"/>
            <a:ext cx="1152244" cy="64013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90962" y="43542"/>
            <a:ext cx="944962" cy="1066892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5"/>
          <a:srcRect t="21473" r="30033" b="43400"/>
          <a:stretch/>
        </p:blipFill>
        <p:spPr>
          <a:xfrm>
            <a:off x="568726" y="1442761"/>
            <a:ext cx="7039428" cy="191588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-71984" y="3660931"/>
            <a:ext cx="9472461" cy="2970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fr-FR" sz="1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lang="fr-FR" sz="1700" dirty="0">
                <a:solidFill>
                  <a:srgbClr val="0000FF"/>
                </a:solidFill>
                <a:latin typeface="Arial"/>
                <a:ea typeface="DejaVu Sans"/>
                <a:cs typeface="DejaVu Sans"/>
              </a:rPr>
              <a:t>B</a:t>
            </a:r>
            <a:r>
              <a:rPr kumimoji="0" lang="fr-FR" sz="17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ulk</a:t>
            </a:r>
            <a:r>
              <a:rPr kumimoji="0" lang="fr-FR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kumimoji="0" lang="fr-FR" sz="17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crystals</a:t>
            </a:r>
            <a:r>
              <a:rPr kumimoji="0" lang="fr-FR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lang="fr-FR" sz="1700" dirty="0" smtClean="0">
                <a:solidFill>
                  <a:prstClr val="black"/>
                </a:solidFill>
                <a:latin typeface="Arial"/>
                <a:ea typeface="DejaVu Sans"/>
                <a:cs typeface="DejaVu Sans"/>
              </a:rPr>
              <a:t>or</a:t>
            </a:r>
            <a:r>
              <a:rPr kumimoji="0" lang="fr-FR" sz="1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kumimoji="0" lang="fr-FR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high-</a:t>
            </a:r>
            <a:r>
              <a:rPr kumimoji="0" lang="fr-FR" sz="17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density</a:t>
            </a:r>
            <a:r>
              <a:rPr kumimoji="0" lang="fr-FR" sz="1700" b="0" i="0" u="none" strike="noStrike" kern="1200" cap="none" spc="0" normalizeH="0" noProof="0" dirty="0" smtClean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kumimoji="0" lang="fr-FR" sz="17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crystal</a:t>
            </a:r>
            <a:r>
              <a:rPr kumimoji="0" lang="fr-FR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fibers</a:t>
            </a:r>
            <a:r>
              <a:rPr kumimoji="0" lang="fr-FR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kumimoji="0" lang="fr-FR" sz="1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for one or </a:t>
            </a:r>
            <a:r>
              <a:rPr kumimoji="0" lang="fr-FR" sz="17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both</a:t>
            </a:r>
            <a:r>
              <a:rPr kumimoji="0" lang="fr-FR" sz="1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ECAL </a:t>
            </a:r>
            <a:r>
              <a:rPr kumimoji="0" lang="fr-FR" sz="17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layers</a:t>
            </a:r>
            <a:r>
              <a:rPr kumimoji="0" lang="fr-FR" sz="1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. </a:t>
            </a:r>
            <a:r>
              <a:rPr kumimoji="0" lang="fr-FR" sz="17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Advantages</a:t>
            </a:r>
            <a:r>
              <a:rPr kumimoji="0" lang="fr-FR" sz="1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:</a:t>
            </a:r>
          </a:p>
          <a:p>
            <a:pPr marL="742950" lvl="1" indent="-285750">
              <a:buFont typeface="Wingdings" panose="05000000000000000000" pitchFamily="2" charset="2"/>
              <a:buChar char="v"/>
              <a:defRPr/>
            </a:pPr>
            <a:r>
              <a:rPr kumimoji="0" lang="fr-FR" sz="1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Dual-</a:t>
            </a:r>
            <a:r>
              <a:rPr kumimoji="0" lang="fr-FR" sz="17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readout</a:t>
            </a:r>
            <a:r>
              <a:rPr kumimoji="0" lang="fr-FR" sz="1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kumimoji="0" lang="fr-FR" sz="17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capability</a:t>
            </a:r>
            <a:r>
              <a:rPr kumimoji="0" lang="fr-FR" sz="1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kumimoji="0" lang="fr-FR" sz="17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remains</a:t>
            </a:r>
            <a:r>
              <a:rPr kumimoji="0" lang="fr-FR" sz="1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: </a:t>
            </a:r>
            <a:r>
              <a:rPr kumimoji="0" lang="fr-FR" sz="17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Bulk</a:t>
            </a:r>
            <a:r>
              <a:rPr kumimoji="0" lang="fr-FR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kumimoji="0" lang="fr-FR" sz="17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DejaVu Sans"/>
                <a:cs typeface="DejaVu Sans"/>
              </a:rPr>
              <a:t>or </a:t>
            </a:r>
            <a:r>
              <a:rPr kumimoji="0" lang="fr-FR" sz="17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fibers</a:t>
            </a:r>
            <a:r>
              <a:rPr kumimoji="0" lang="fr-FR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: </a:t>
            </a:r>
            <a:r>
              <a:rPr lang="en-US" sz="1700" dirty="0"/>
              <a:t>Materials emitting both scintillating and Cerenkov radiation</a:t>
            </a:r>
            <a:r>
              <a:rPr lang="fr-FR" sz="1700" dirty="0" smtClean="0">
                <a:solidFill>
                  <a:prstClr val="black"/>
                </a:solidFill>
                <a:latin typeface="Arial"/>
                <a:ea typeface="DejaVu Sans"/>
                <a:cs typeface="DejaVu Sans"/>
              </a:rPr>
              <a:t>  </a:t>
            </a:r>
            <a:r>
              <a:rPr lang="fr-FR" sz="1700" dirty="0" err="1" smtClean="0">
                <a:solidFill>
                  <a:srgbClr val="00CC00"/>
                </a:solidFill>
                <a:latin typeface="Arial"/>
                <a:ea typeface="DejaVu Sans"/>
                <a:cs typeface="DejaVu Sans"/>
              </a:rPr>
              <a:t>Fibers</a:t>
            </a:r>
            <a:r>
              <a:rPr lang="fr-FR" sz="1700" dirty="0" smtClean="0">
                <a:solidFill>
                  <a:srgbClr val="00CC00"/>
                </a:solidFill>
                <a:latin typeface="Arial"/>
                <a:ea typeface="DejaVu Sans"/>
                <a:cs typeface="DejaVu Sans"/>
              </a:rPr>
              <a:t>:</a:t>
            </a:r>
            <a:r>
              <a:rPr kumimoji="0" lang="fr-FR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‘panachage’ of </a:t>
            </a:r>
            <a:r>
              <a:rPr kumimoji="0" lang="fr-FR" sz="17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Cerenkov-emitting</a:t>
            </a:r>
            <a:r>
              <a:rPr kumimoji="0" lang="fr-FR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and </a:t>
            </a:r>
            <a:r>
              <a:rPr kumimoji="0" lang="fr-FR" sz="17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scintillating</a:t>
            </a:r>
            <a:r>
              <a:rPr kumimoji="0" lang="fr-FR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kumimoji="0" lang="fr-FR" sz="17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fibers</a:t>
            </a:r>
            <a:r>
              <a:rPr kumimoji="0" lang="fr-FR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(</a:t>
            </a:r>
            <a:r>
              <a:rPr kumimoji="0" lang="fr-FR" sz="17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different</a:t>
            </a:r>
            <a:r>
              <a:rPr kumimoji="0" lang="fr-FR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dopings)</a:t>
            </a:r>
          </a:p>
          <a:p>
            <a:pPr marL="742950" lvl="1" indent="-285750">
              <a:buFont typeface="Wingdings" panose="05000000000000000000" pitchFamily="2" charset="2"/>
              <a:buChar char="v"/>
              <a:defRPr/>
            </a:pPr>
            <a:r>
              <a:rPr lang="en-US" sz="1700" dirty="0" smtClean="0">
                <a:solidFill>
                  <a:prstClr val="black"/>
                </a:solidFill>
              </a:rPr>
              <a:t>Energy resolution: Excellent </a:t>
            </a:r>
            <a:r>
              <a:rPr lang="en-US" sz="1700" dirty="0">
                <a:solidFill>
                  <a:prstClr val="black"/>
                </a:solidFill>
              </a:rPr>
              <a:t>stochastic term </a:t>
            </a:r>
            <a:r>
              <a:rPr lang="en-US" sz="1700" dirty="0" smtClean="0">
                <a:solidFill>
                  <a:prstClr val="black"/>
                </a:solidFill>
              </a:rPr>
              <a:t>~3</a:t>
            </a:r>
            <a:r>
              <a:rPr lang="en-US" sz="1700" dirty="0">
                <a:solidFill>
                  <a:prstClr val="black"/>
                </a:solidFill>
              </a:rPr>
              <a:t>%/</a:t>
            </a:r>
            <a:r>
              <a:rPr lang="en-US" sz="1700" dirty="0" err="1">
                <a:solidFill>
                  <a:prstClr val="black"/>
                </a:solidFill>
              </a:rPr>
              <a:t>sqrt</a:t>
            </a:r>
            <a:r>
              <a:rPr lang="en-US" sz="1700" dirty="0">
                <a:solidFill>
                  <a:prstClr val="black"/>
                </a:solidFill>
              </a:rPr>
              <a:t>(E) typical of homogeneous </a:t>
            </a:r>
            <a:r>
              <a:rPr lang="en-US" sz="1700" dirty="0" smtClean="0">
                <a:solidFill>
                  <a:prstClr val="black"/>
                </a:solidFill>
              </a:rPr>
              <a:t>ECALs</a:t>
            </a:r>
            <a:endParaRPr kumimoji="0" lang="en-US" sz="17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en-US" sz="1700" dirty="0" smtClean="0">
                <a:solidFill>
                  <a:prstClr val="black"/>
                </a:solidFill>
                <a:latin typeface="Arial"/>
                <a:ea typeface="DejaVu Sans"/>
                <a:cs typeface="DejaVu Sans"/>
              </a:rPr>
              <a:t>H</a:t>
            </a:r>
            <a:r>
              <a:rPr kumimoji="0" lang="en-US" sz="17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igh</a:t>
            </a: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-precision timing (10s of </a:t>
            </a:r>
            <a:r>
              <a:rPr kumimoji="0" lang="en-US" sz="17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ps</a:t>
            </a: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)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17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SiPM</a:t>
            </a: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or PMT readout (</a:t>
            </a: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DejaVu Sans"/>
                <a:cs typeface="DejaVu Sans"/>
              </a:rPr>
              <a:t>limited noise and degradation of resolution) </a:t>
            </a:r>
          </a:p>
          <a:p>
            <a:pPr marL="742950" lvl="1" indent="-285750">
              <a:buFont typeface="Wingdings" panose="05000000000000000000" pitchFamily="2" charset="2"/>
              <a:buChar char="v"/>
              <a:defRPr/>
            </a:pPr>
            <a:r>
              <a:rPr lang="fr-FR" sz="1700" dirty="0" err="1" smtClean="0">
                <a:solidFill>
                  <a:srgbClr val="00CC00"/>
                </a:solidFill>
              </a:rPr>
              <a:t>Fibers</a:t>
            </a:r>
            <a:r>
              <a:rPr lang="fr-FR" sz="1700" dirty="0" smtClean="0">
                <a:solidFill>
                  <a:srgbClr val="00CC00"/>
                </a:solidFill>
              </a:rPr>
              <a:t>: Much </a:t>
            </a:r>
            <a:r>
              <a:rPr lang="fr-FR" sz="1700" dirty="0" err="1">
                <a:solidFill>
                  <a:srgbClr val="00CC00"/>
                </a:solidFill>
              </a:rPr>
              <a:t>higher</a:t>
            </a:r>
            <a:r>
              <a:rPr lang="fr-FR" sz="1700" dirty="0">
                <a:solidFill>
                  <a:srgbClr val="00CC00"/>
                </a:solidFill>
              </a:rPr>
              <a:t> transverse </a:t>
            </a:r>
            <a:r>
              <a:rPr lang="fr-FR" sz="1700" dirty="0" err="1">
                <a:solidFill>
                  <a:srgbClr val="00CC00"/>
                </a:solidFill>
              </a:rPr>
              <a:t>granularity</a:t>
            </a:r>
            <a:r>
              <a:rPr lang="fr-FR" sz="1700" dirty="0">
                <a:solidFill>
                  <a:srgbClr val="00CC00"/>
                </a:solidFill>
              </a:rPr>
              <a:t> </a:t>
            </a:r>
            <a:r>
              <a:rPr lang="fr-FR" sz="1700" dirty="0" smtClean="0">
                <a:solidFill>
                  <a:srgbClr val="00CC00"/>
                </a:solidFill>
              </a:rPr>
              <a:t> </a:t>
            </a:r>
            <a:r>
              <a:rPr lang="fr-FR" sz="1700" dirty="0">
                <a:solidFill>
                  <a:srgbClr val="00CC00"/>
                </a:solidFill>
              </a:rPr>
              <a:t>(</a:t>
            </a:r>
            <a:r>
              <a:rPr lang="fr-FR" sz="1700" dirty="0" err="1">
                <a:solidFill>
                  <a:srgbClr val="00CC00"/>
                </a:solidFill>
              </a:rPr>
              <a:t>almost</a:t>
            </a:r>
            <a:r>
              <a:rPr lang="fr-FR" sz="1700" dirty="0">
                <a:solidFill>
                  <a:srgbClr val="00CC00"/>
                </a:solidFill>
              </a:rPr>
              <a:t> 1 </a:t>
            </a:r>
            <a:r>
              <a:rPr lang="fr-FR" sz="1700" dirty="0" err="1">
                <a:solidFill>
                  <a:srgbClr val="00CC00"/>
                </a:solidFill>
              </a:rPr>
              <a:t>order</a:t>
            </a:r>
            <a:r>
              <a:rPr lang="fr-FR" sz="1700" dirty="0">
                <a:solidFill>
                  <a:srgbClr val="00CC00"/>
                </a:solidFill>
              </a:rPr>
              <a:t> of magnitude: O(cm) vs O(mm</a:t>
            </a:r>
            <a:r>
              <a:rPr lang="fr-FR" sz="1700" dirty="0" smtClean="0">
                <a:solidFill>
                  <a:srgbClr val="00CC00"/>
                </a:solidFill>
              </a:rPr>
              <a:t>))</a:t>
            </a:r>
            <a:endParaRPr kumimoji="0" lang="en-US" sz="1700" b="0" i="0" u="none" strike="noStrike" kern="1200" cap="none" spc="0" normalizeH="0" baseline="0" noProof="0" dirty="0" smtClean="0">
              <a:ln>
                <a:noFill/>
              </a:ln>
              <a:solidFill>
                <a:srgbClr val="00CC00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Challenges:  </a:t>
            </a: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Fibers:</a:t>
            </a: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Mechanical ‘alveolar’ structure would have to be developed. </a:t>
            </a: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Bulk</a:t>
            </a:r>
            <a:r>
              <a:rPr lang="en-US" sz="1700" dirty="0">
                <a:solidFill>
                  <a:srgbClr val="0000FF"/>
                </a:solidFill>
              </a:rPr>
              <a:t>: </a:t>
            </a:r>
            <a:r>
              <a:rPr lang="en-US" sz="1700" dirty="0" smtClean="0">
                <a:solidFill>
                  <a:srgbClr val="FF0000"/>
                </a:solidFill>
              </a:rPr>
              <a:t>Need R&amp;D to </a:t>
            </a:r>
            <a:r>
              <a:rPr lang="en-US" sz="1700" dirty="0">
                <a:solidFill>
                  <a:srgbClr val="FF0000"/>
                </a:solidFill>
              </a:rPr>
              <a:t>study best way to separate 2 </a:t>
            </a:r>
            <a:r>
              <a:rPr lang="en-US" sz="1700" dirty="0" smtClean="0">
                <a:solidFill>
                  <a:srgbClr val="FF0000"/>
                </a:solidFill>
              </a:rPr>
              <a:t>components, problem of self-absorption, Cost  </a:t>
            </a: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 </a:t>
            </a:r>
            <a:endParaRPr kumimoji="0" lang="fr-FR" sz="17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50027" y="1724418"/>
            <a:ext cx="3039414" cy="155190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83292" y="3936453"/>
            <a:ext cx="2610349" cy="1899634"/>
          </a:xfrm>
          <a:prstGeom prst="rect">
            <a:avLst/>
          </a:prstGeom>
        </p:spPr>
      </p:pic>
      <p:sp>
        <p:nvSpPr>
          <p:cNvPr id="12" name="Google Shape;450;p4"/>
          <p:cNvSpPr/>
          <p:nvPr/>
        </p:nvSpPr>
        <p:spPr>
          <a:xfrm>
            <a:off x="3717758" y="6640664"/>
            <a:ext cx="4590682" cy="310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fr-FR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E75112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S. GASCON-SHOTKIN FCC-Contacts 11/6/2021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129035" y="5875697"/>
            <a:ext cx="334397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Crystal fibers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developed in Crystal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Clear Collaboration, ‘bundle’ concept  for illustration</a:t>
            </a:r>
            <a:r>
              <a:rPr lang="fr-FR" sz="1400" dirty="0" smtClean="0">
                <a:solidFill>
                  <a:srgbClr val="00CC00"/>
                </a:solidFill>
                <a:latin typeface="Arial"/>
                <a:ea typeface="DejaVu Sans"/>
                <a:cs typeface="DejaVu Sans"/>
              </a:rPr>
              <a:t>; </a:t>
            </a:r>
            <a:r>
              <a:rPr lang="fr-FR" sz="1400" dirty="0" err="1" smtClean="0">
                <a:solidFill>
                  <a:srgbClr val="00CC00"/>
                </a:solidFill>
                <a:latin typeface="Arial"/>
                <a:ea typeface="DejaVu Sans"/>
                <a:cs typeface="DejaVu Sans"/>
              </a:rPr>
              <a:t>fiber</a:t>
            </a:r>
            <a:r>
              <a:rPr lang="fr-FR" sz="1400" dirty="0" smtClean="0">
                <a:solidFill>
                  <a:srgbClr val="00CC00"/>
                </a:solidFill>
                <a:latin typeface="Arial"/>
                <a:ea typeface="DejaVu Sans"/>
                <a:cs typeface="DejaVu Sans"/>
              </a:rPr>
              <a:t> di</a:t>
            </a:r>
            <a:r>
              <a:rPr lang="en-US" sz="1400" dirty="0" smtClean="0">
                <a:solidFill>
                  <a:srgbClr val="00CC00"/>
                </a:solidFill>
                <a:latin typeface="Arial"/>
                <a:ea typeface="DejaVu Sans"/>
                <a:cs typeface="DejaVu Sans"/>
              </a:rPr>
              <a:t>am 2mm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00CC00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060035" y="3382821"/>
            <a:ext cx="236271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PWO 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from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CMS ECAL</a:t>
            </a:r>
          </a:p>
        </p:txBody>
      </p:sp>
    </p:spTree>
    <p:extLst>
      <p:ext uri="{BB962C8B-B14F-4D97-AF65-F5344CB8AC3E}">
        <p14:creationId xmlns:p14="http://schemas.microsoft.com/office/powerpoint/2010/main" val="159981365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139701</TotalTime>
  <Words>2776</Words>
  <Application>Microsoft Office PowerPoint</Application>
  <PresentationFormat>Grand écran</PresentationFormat>
  <Paragraphs>314</Paragraphs>
  <Slides>24</Slides>
  <Notes>24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24</vt:i4>
      </vt:variant>
    </vt:vector>
  </HeadingPairs>
  <TitlesOfParts>
    <vt:vector size="36" baseType="lpstr">
      <vt:lpstr>Arial</vt:lpstr>
      <vt:lpstr>Calibri</vt:lpstr>
      <vt:lpstr>Calibri Light</vt:lpstr>
      <vt:lpstr>Century Gothic</vt:lpstr>
      <vt:lpstr>DejaVu Sans</vt:lpstr>
      <vt:lpstr>Economica</vt:lpstr>
      <vt:lpstr>Symbol</vt:lpstr>
      <vt:lpstr>Times New Roman</vt:lpstr>
      <vt:lpstr>Verdana</vt:lpstr>
      <vt:lpstr>Wingdings</vt:lpstr>
      <vt:lpstr>Thème Office</vt:lpstr>
      <vt:lpstr>Office Theme</vt:lpstr>
      <vt:lpstr>Vers un MP sur la calorimétrie à haute résolution en énergie et temps à cristaux , pour un concept de détecteur à ‘double lecture ‘ (Dual Readout) [FCC-ee] 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CNRS/LAL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Diboson at LHC ?</dc:title>
  <dc:creator>Francois Richard</dc:creator>
  <cp:lastModifiedBy>Susan Gascon</cp:lastModifiedBy>
  <cp:revision>2178</cp:revision>
  <dcterms:created xsi:type="dcterms:W3CDTF">2015-06-25T13:12:30Z</dcterms:created>
  <dcterms:modified xsi:type="dcterms:W3CDTF">2022-06-17T18:19:33Z</dcterms:modified>
</cp:coreProperties>
</file>