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228" r:id="rId2"/>
    <p:sldId id="2984" r:id="rId3"/>
    <p:sldId id="2959" r:id="rId4"/>
    <p:sldId id="2730" r:id="rId5"/>
    <p:sldId id="2985" r:id="rId6"/>
    <p:sldId id="2986" r:id="rId7"/>
    <p:sldId id="298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26B2D"/>
    <a:srgbClr val="F97BFF"/>
    <a:srgbClr val="00B30B"/>
    <a:srgbClr val="00DB06"/>
    <a:srgbClr val="D000BE"/>
    <a:srgbClr val="DF69DE"/>
    <a:srgbClr val="00D008"/>
    <a:srgbClr val="00F800"/>
    <a:srgbClr val="FF8D00"/>
    <a:srgbClr val="FCA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7" autoAdjust="0"/>
    <p:restoredTop sz="93932" autoAdjust="0"/>
  </p:normalViewPr>
  <p:slideViewPr>
    <p:cSldViewPr snapToGrid="0" snapToObjects="1">
      <p:cViewPr varScale="1">
        <p:scale>
          <a:sx n="95" d="100"/>
          <a:sy n="95" d="100"/>
        </p:scale>
        <p:origin x="152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40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41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63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47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7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6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7A8E-5EA4-D044-997E-655F96C855B6}" type="datetime1">
              <a:rPr lang="fr-FR" smtClean="0"/>
              <a:t>22/06/2022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F6B2-B415-6040-9B9A-D8CF73265845}" type="datetime1">
              <a:rPr lang="fr-FR" smtClean="0"/>
              <a:t>22/06/2022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E4F6-B18D-314B-94CB-9113B3775DC6}" type="datetime1">
              <a:rPr lang="fr-FR" smtClean="0"/>
              <a:t>22/06/2022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E96B0-67DA-C94C-B798-7543832C3C93}" type="datetime1">
              <a:rPr lang="fr-FR" smtClean="0"/>
              <a:t>22/06/2022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30F8-04A8-B04B-9E7E-84C2EF54047F}" type="datetime1">
              <a:rPr lang="fr-FR" smtClean="0"/>
              <a:t>22/06/2022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3CD-C9AA-374A-A10E-028045C2877E}" type="datetime1">
              <a:rPr lang="fr-FR" smtClean="0"/>
              <a:t>22/06/2022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8F5E-F853-7C4B-815D-AB0BB56C948C}" type="datetime1">
              <a:rPr lang="fr-FR" smtClean="0"/>
              <a:t>22/06/2022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016A-2CA5-404B-BFE7-45136B4A05DC}" type="datetime1">
              <a:rPr lang="fr-FR" smtClean="0"/>
              <a:t>22/06/2022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1396-FD77-D549-9326-6130907CCCE5}" type="datetime1">
              <a:rPr lang="fr-FR" smtClean="0"/>
              <a:t>22/06/2022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504B6-A62E-D641-B842-F82A9CEC3315}" type="datetime1">
              <a:rPr lang="fr-FR" smtClean="0"/>
              <a:t>22/06/2022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8F060-896E-4A4E-84B5-2DEC33511EA1}" type="datetime1">
              <a:rPr lang="fr-FR" smtClean="0"/>
              <a:t>22/06/2022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6" name="Groupe 1">
            <a:extLst>
              <a:ext uri="{FF2B5EF4-FFF2-40B4-BE49-F238E27FC236}">
                <a16:creationId xmlns:a16="http://schemas.microsoft.com/office/drawing/2014/main" id="{7A030B3B-C36B-464E-9876-EC1E07AD364E}"/>
              </a:ext>
            </a:extLst>
          </p:cNvPr>
          <p:cNvGrpSpPr/>
          <p:nvPr/>
        </p:nvGrpSpPr>
        <p:grpSpPr>
          <a:xfrm>
            <a:off x="697320" y="2938449"/>
            <a:ext cx="10797360" cy="1361911"/>
            <a:chOff x="452798" y="4397209"/>
            <a:chExt cx="11109600" cy="13619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CBD458-4B82-D44E-B2B6-D71B64DCE2C6}"/>
                </a:ext>
              </a:extLst>
            </p:cNvPr>
            <p:cNvSpPr/>
            <p:nvPr/>
          </p:nvSpPr>
          <p:spPr>
            <a:xfrm>
              <a:off x="452798" y="4397209"/>
              <a:ext cx="11109600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400"/>
                </a:spcAft>
              </a:pPr>
              <a:r>
                <a:rPr lang="fr-FR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Proposition pour un développent de senseurs CMOS monolithiques à l’IP2I</a:t>
              </a:r>
              <a:endParaRPr lang="fr-FR" sz="2400" dirty="0">
                <a:latin typeface="Avenir Next" panose="020B0503020202020204" pitchFamily="34" charset="0"/>
                <a:ea typeface="Ayuthaya" pitchFamily="2" charset="-34"/>
                <a:cs typeface="Apple Chancery" panose="03020702040506060504" pitchFamily="66" charset="-79"/>
              </a:endParaRPr>
            </a:p>
            <a:p>
              <a:pPr indent="-108000">
                <a:spcAft>
                  <a:spcPts val="300"/>
                </a:spcAft>
              </a:pPr>
              <a:r>
                <a:rPr lang="fr-F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Geneva" panose="020B0503030404040204" pitchFamily="34" charset="0"/>
                  <a:cs typeface="Diwan Thuluth" pitchFamily="2" charset="-78"/>
                </a:rPr>
                <a:t>Physique des particules pour l’avenir à l’IP2I, 24 Juin 2022</a:t>
              </a:r>
            </a:p>
            <a:p>
              <a:pPr indent="-108000">
                <a:spcAft>
                  <a:spcPts val="300"/>
                </a:spcAft>
              </a:pPr>
              <a:r>
                <a:rPr lang="fr-F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Geneva" panose="020B0503030404040204" pitchFamily="34" charset="0"/>
                  <a:cs typeface="Diwan Thuluth" pitchFamily="2" charset="-78"/>
                </a:rPr>
                <a:t>D. </a:t>
              </a:r>
              <a:r>
                <a:rPr lang="fr-F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Geneva" panose="020B0503030404040204" pitchFamily="34" charset="0"/>
                  <a:cs typeface="Diwan Thuluth" pitchFamily="2" charset="-78"/>
                </a:rPr>
                <a:t>Contardo</a:t>
              </a:r>
              <a:endPara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Geneva" panose="020B0503030404040204" pitchFamily="34" charset="0"/>
                <a:cs typeface="Diwan Thuluth" pitchFamily="2" charset="-78"/>
              </a:endParaRPr>
            </a:p>
          </p:txBody>
        </p:sp>
        <p:cxnSp>
          <p:nvCxnSpPr>
            <p:cNvPr id="9" name="Connecteur droit 3">
              <a:extLst>
                <a:ext uri="{FF2B5EF4-FFF2-40B4-BE49-F238E27FC236}">
                  <a16:creationId xmlns:a16="http://schemas.microsoft.com/office/drawing/2014/main" id="{1AD33C6F-7CE8-944C-B79F-E3DE44F96AD6}"/>
                </a:ext>
              </a:extLst>
            </p:cNvPr>
            <p:cNvCxnSpPr>
              <a:cxnSpLocks/>
            </p:cNvCxnSpPr>
            <p:nvPr/>
          </p:nvCxnSpPr>
          <p:spPr>
            <a:xfrm>
              <a:off x="574557" y="4949803"/>
              <a:ext cx="106668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221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 312">
            <a:extLst>
              <a:ext uri="{FF2B5EF4-FFF2-40B4-BE49-F238E27FC236}">
                <a16:creationId xmlns:a16="http://schemas.microsoft.com/office/drawing/2014/main" id="{7802A19D-9468-F440-BCF5-8DE346781584}"/>
              </a:ext>
            </a:extLst>
          </p:cNvPr>
          <p:cNvSpPr/>
          <p:nvPr/>
        </p:nvSpPr>
        <p:spPr>
          <a:xfrm>
            <a:off x="186580" y="230399"/>
            <a:ext cx="11669817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FCC-</a:t>
            </a:r>
            <a:r>
              <a:rPr lang="en-US" sz="22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US" sz="2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De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tector Conceptual Designs</a:t>
            </a:r>
          </a:p>
          <a:p>
            <a:pPr algn="ctr">
              <a:spcAft>
                <a:spcPts val="9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System options for « 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Senseurs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CMOS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monolithiques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 » = Monolithic Active Pixel Sensors (MAPS)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61694-F238-1A2A-D420-C4FE0A80C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72" y="2928866"/>
            <a:ext cx="11146056" cy="2988092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00225A9-BBAF-3078-EE56-9C5F3F799940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B7D5F5-7D20-F511-6AA7-42378D214383}"/>
              </a:ext>
            </a:extLst>
          </p:cNvPr>
          <p:cNvSpPr txBox="1"/>
          <p:nvPr/>
        </p:nvSpPr>
        <p:spPr>
          <a:xfrm>
            <a:off x="599175" y="1206243"/>
            <a:ext cx="109936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High Granularity Calorimeter electromagnetic section (HGC)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Could be pads with analog readout or pixels for particle counting (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à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la SDHCAL)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Central Tracker (CT) (including wrap-up layer surrounding DC/TPC in Gas Detector CDs</a:t>
            </a:r>
          </a:p>
          <a:p>
            <a:pPr marL="21145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Granularity can also be reduced compared to pixels particularly in z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Timing Layer(s) for π/k/p PID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Could be part of the Central Tracker (with appropriate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σ</a:t>
            </a:r>
            <a:r>
              <a:rPr lang="en-US" sz="1600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hit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EF2F9B-52C4-F61B-CF2E-B7D2501FC19B}"/>
              </a:ext>
            </a:extLst>
          </p:cNvPr>
          <p:cNvCxnSpPr>
            <a:cxnSpLocks/>
          </p:cNvCxnSpPr>
          <p:nvPr/>
        </p:nvCxnSpPr>
        <p:spPr>
          <a:xfrm>
            <a:off x="1194987" y="1653988"/>
            <a:ext cx="0" cy="24331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524331A-DE5C-AD51-8E9C-E33B7907FDC6}"/>
              </a:ext>
            </a:extLst>
          </p:cNvPr>
          <p:cNvSpPr txBox="1"/>
          <p:nvPr/>
        </p:nvSpPr>
        <p:spPr>
          <a:xfrm>
            <a:off x="3964884" y="6184141"/>
            <a:ext cx="622798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Vertex Detector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Most constraining, but very small number of sensors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E14ECCE-047B-70F6-1129-E5A606EE1589}"/>
              </a:ext>
            </a:extLst>
          </p:cNvPr>
          <p:cNvCxnSpPr>
            <a:cxnSpLocks/>
          </p:cNvCxnSpPr>
          <p:nvPr/>
        </p:nvCxnSpPr>
        <p:spPr>
          <a:xfrm flipH="1">
            <a:off x="1537855" y="2743200"/>
            <a:ext cx="1675992" cy="20301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2AC7FE8-BE5C-B2EF-8B16-C1168552A947}"/>
              </a:ext>
            </a:extLst>
          </p:cNvPr>
          <p:cNvCxnSpPr>
            <a:cxnSpLocks/>
          </p:cNvCxnSpPr>
          <p:nvPr/>
        </p:nvCxnSpPr>
        <p:spPr>
          <a:xfrm>
            <a:off x="3855065" y="2995708"/>
            <a:ext cx="0" cy="18161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5898CFE-B1E9-F714-B923-4EDFD2539A9B}"/>
              </a:ext>
            </a:extLst>
          </p:cNvPr>
          <p:cNvCxnSpPr>
            <a:cxnSpLocks/>
          </p:cNvCxnSpPr>
          <p:nvPr/>
        </p:nvCxnSpPr>
        <p:spPr>
          <a:xfrm>
            <a:off x="6653683" y="3037273"/>
            <a:ext cx="0" cy="17768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3D4BA34-87A8-626D-5114-BF9BF816DB6F}"/>
              </a:ext>
            </a:extLst>
          </p:cNvPr>
          <p:cNvCxnSpPr>
            <a:cxnSpLocks/>
          </p:cNvCxnSpPr>
          <p:nvPr/>
        </p:nvCxnSpPr>
        <p:spPr>
          <a:xfrm>
            <a:off x="7167282" y="3052902"/>
            <a:ext cx="2160328" cy="17196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6381C4C-6414-F4FE-2AF2-B209351C86E8}"/>
              </a:ext>
            </a:extLst>
          </p:cNvPr>
          <p:cNvCxnSpPr>
            <a:cxnSpLocks/>
          </p:cNvCxnSpPr>
          <p:nvPr/>
        </p:nvCxnSpPr>
        <p:spPr>
          <a:xfrm flipH="1">
            <a:off x="1194987" y="2178424"/>
            <a:ext cx="1252378" cy="28369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43F9B1D-64CB-47DB-522B-57B9AA1B5368}"/>
              </a:ext>
            </a:extLst>
          </p:cNvPr>
          <p:cNvCxnSpPr>
            <a:cxnSpLocks/>
          </p:cNvCxnSpPr>
          <p:nvPr/>
        </p:nvCxnSpPr>
        <p:spPr>
          <a:xfrm flipH="1" flipV="1">
            <a:off x="1025236" y="5691366"/>
            <a:ext cx="3463637" cy="505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8C5F0EE-FA8E-862F-5E68-0F91D33F598A}"/>
              </a:ext>
            </a:extLst>
          </p:cNvPr>
          <p:cNvCxnSpPr>
            <a:cxnSpLocks/>
          </p:cNvCxnSpPr>
          <p:nvPr/>
        </p:nvCxnSpPr>
        <p:spPr>
          <a:xfrm flipV="1">
            <a:off x="5846618" y="5734079"/>
            <a:ext cx="3172691" cy="4626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F034E88-2769-E34B-2133-C0E949DC5503}"/>
              </a:ext>
            </a:extLst>
          </p:cNvPr>
          <p:cNvCxnSpPr>
            <a:cxnSpLocks/>
          </p:cNvCxnSpPr>
          <p:nvPr/>
        </p:nvCxnSpPr>
        <p:spPr>
          <a:xfrm flipV="1">
            <a:off x="5846618" y="5734079"/>
            <a:ext cx="346364" cy="4626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832ADEF-DCF6-7E44-BF98-495C4AB3ABAF}"/>
              </a:ext>
            </a:extLst>
          </p:cNvPr>
          <p:cNvCxnSpPr>
            <a:cxnSpLocks/>
          </p:cNvCxnSpPr>
          <p:nvPr/>
        </p:nvCxnSpPr>
        <p:spPr>
          <a:xfrm flipH="1" flipV="1">
            <a:off x="3482742" y="5691366"/>
            <a:ext cx="1006131" cy="505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18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93536" y="419656"/>
            <a:ext cx="11604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Timeline of the FCC program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6DB6C4-D4D3-ABC1-4024-1424A32B03CD}"/>
              </a:ext>
            </a:extLst>
          </p:cNvPr>
          <p:cNvSpPr txBox="1"/>
          <p:nvPr/>
        </p:nvSpPr>
        <p:spPr>
          <a:xfrm>
            <a:off x="874092" y="5513467"/>
            <a:ext cx="1056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Intermediate experiment upgrades for the High Luminosity LHC </a:t>
            </a:r>
          </a:p>
          <a:p>
            <a:pPr marL="190935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ALICE ITS3 in LS3 2026-2028</a:t>
            </a:r>
          </a:p>
          <a:p>
            <a:pPr marL="3342150" lvl="7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ALICE-3,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LHCb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Phase-2 in LS4 2033-2034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FFAA26-541D-5816-D053-6ED282F1035B}"/>
              </a:ext>
            </a:extLst>
          </p:cNvPr>
          <p:cNvGrpSpPr/>
          <p:nvPr/>
        </p:nvGrpSpPr>
        <p:grpSpPr>
          <a:xfrm>
            <a:off x="874094" y="1352587"/>
            <a:ext cx="11411593" cy="3951112"/>
            <a:chOff x="874094" y="1546432"/>
            <a:chExt cx="11411593" cy="395111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FAABC15-C25D-85B2-E1ED-316ECC4D9D95}"/>
                </a:ext>
              </a:extLst>
            </p:cNvPr>
            <p:cNvGrpSpPr/>
            <p:nvPr/>
          </p:nvGrpSpPr>
          <p:grpSpPr>
            <a:xfrm>
              <a:off x="874094" y="1546432"/>
              <a:ext cx="10568504" cy="3951112"/>
              <a:chOff x="874094" y="1606592"/>
              <a:chExt cx="10568504" cy="3951112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0206F1C-31C9-5D15-FCF6-60068C8A1C93}"/>
                  </a:ext>
                </a:extLst>
              </p:cNvPr>
              <p:cNvGrpSpPr/>
              <p:nvPr/>
            </p:nvGrpSpPr>
            <p:grpSpPr>
              <a:xfrm>
                <a:off x="874094" y="1606592"/>
                <a:ext cx="10568504" cy="3951112"/>
                <a:chOff x="874094" y="1606592"/>
                <a:chExt cx="10568504" cy="3951112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C19CE170-AB2A-BB29-1A1E-7517BB4D2ABA}"/>
                    </a:ext>
                  </a:extLst>
                </p:cNvPr>
                <p:cNvGrpSpPr/>
                <p:nvPr/>
              </p:nvGrpSpPr>
              <p:grpSpPr>
                <a:xfrm>
                  <a:off x="874094" y="1606592"/>
                  <a:ext cx="10568504" cy="3951112"/>
                  <a:chOff x="874094" y="1558464"/>
                  <a:chExt cx="10568504" cy="3951112"/>
                </a:xfrm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572E76FE-3C26-C3D1-081C-FA20F88E35C8}"/>
                      </a:ext>
                    </a:extLst>
                  </p:cNvPr>
                  <p:cNvGrpSpPr/>
                  <p:nvPr/>
                </p:nvGrpSpPr>
                <p:grpSpPr>
                  <a:xfrm>
                    <a:off x="874094" y="1558464"/>
                    <a:ext cx="10568504" cy="3951112"/>
                    <a:chOff x="482774" y="1606953"/>
                    <a:chExt cx="11226451" cy="3951112"/>
                  </a:xfrm>
                </p:grpSpPr>
                <p:grpSp>
                  <p:nvGrpSpPr>
                    <p:cNvPr id="63" name="Group 62">
                      <a:extLst>
                        <a:ext uri="{FF2B5EF4-FFF2-40B4-BE49-F238E27FC236}">
                          <a16:creationId xmlns:a16="http://schemas.microsoft.com/office/drawing/2014/main" id="{1D87C5D8-25E1-D048-489D-D30F36C1F2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2774" y="1606953"/>
                      <a:ext cx="11226451" cy="3951112"/>
                      <a:chOff x="482774" y="1328661"/>
                      <a:chExt cx="11226451" cy="3951112"/>
                    </a:xfrm>
                  </p:grpSpPr>
                  <p:grpSp>
                    <p:nvGrpSpPr>
                      <p:cNvPr id="67" name="Group 66">
                        <a:extLst>
                          <a:ext uri="{FF2B5EF4-FFF2-40B4-BE49-F238E27FC236}">
                            <a16:creationId xmlns:a16="http://schemas.microsoft.com/office/drawing/2014/main" id="{6194F930-B828-D88D-A622-B01A052AE6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2774" y="1925832"/>
                        <a:ext cx="11226451" cy="3353941"/>
                        <a:chOff x="482774" y="1741492"/>
                        <a:chExt cx="11226451" cy="3353941"/>
                      </a:xfrm>
                    </p:grpSpPr>
                    <p:pic>
                      <p:nvPicPr>
                        <p:cNvPr id="72" name="Picture 5" descr="Diagram, timeline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219228DE-2083-DB74-E338-55440B6ED6AE}"/>
                            </a:ext>
                          </a:extLst>
                        </p:cNvPr>
                        <p:cNvPicPr preferRelativeResize="0">
                          <a:picLocks noChangeAspect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9875"/>
                        <a:stretch/>
                      </p:blipFill>
                      <p:spPr bwMode="auto">
                        <a:xfrm>
                          <a:off x="482774" y="1741492"/>
                          <a:ext cx="11226451" cy="335394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73" name="Rounded Rectangle 72">
                          <a:extLst>
                            <a:ext uri="{FF2B5EF4-FFF2-40B4-BE49-F238E27FC236}">
                              <a16:creationId xmlns:a16="http://schemas.microsoft.com/office/drawing/2014/main" id="{EDF473CB-BAD4-41D9-D6A7-7BC6F8DC2584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5295909" y="2070558"/>
                          <a:ext cx="338824" cy="184160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2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FR" sz="13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4" name="TextBox 73">
                          <a:extLst>
                            <a:ext uri="{FF2B5EF4-FFF2-40B4-BE49-F238E27FC236}">
                              <a16:creationId xmlns:a16="http://schemas.microsoft.com/office/drawing/2014/main" id="{384AC975-D7AF-7655-A617-CD207D90F4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234615" y="2014524"/>
                          <a:ext cx="4408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:r>
                            <a:rPr lang="en-FR" sz="1200" dirty="0">
                              <a:solidFill>
                                <a:schemeClr val="tx2"/>
                              </a:solidFill>
                            </a:rPr>
                            <a:t>18</a:t>
                          </a:r>
                        </a:p>
                      </p:txBody>
                    </p:sp>
                  </p:grpSp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04C8AB97-F6B7-4185-D3A9-851CFEF4A2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0228" y="1374266"/>
                        <a:ext cx="1410259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final system </a:t>
                        </a:r>
                      </a:p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engineering</a:t>
                        </a:r>
                        <a:endParaRPr lang="en-FR" sz="1600" dirty="0">
                          <a:latin typeface="Avenir Next" panose="020B0503020202020204" pitchFamily="34" charset="0"/>
                        </a:endParaRPr>
                      </a:p>
                    </p:txBody>
                  </p:sp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F45FAC00-5412-3EFA-C164-B1608FBC5E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8221" y="1328661"/>
                        <a:ext cx="2035185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t</a:t>
                        </a:r>
                        <a:r>
                          <a:rPr lang="en-FR" sz="1600" dirty="0">
                            <a:latin typeface="Avenir Next" panose="020B0503020202020204" pitchFamily="34" charset="0"/>
                          </a:rPr>
                          <a:t>echnologies R&amp;D</a:t>
                        </a:r>
                      </a:p>
                      <a:p>
                        <a:r>
                          <a:rPr lang="en-FR" sz="1600" dirty="0">
                            <a:latin typeface="Avenir Next" panose="020B0503020202020204" pitchFamily="34" charset="0"/>
                          </a:rPr>
                          <a:t>conceptual design</a:t>
                        </a:r>
                      </a:p>
                    </p:txBody>
                  </p:sp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A77499E6-A541-00A4-F6FA-D4A2598D6AF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43408" y="1852666"/>
                        <a:ext cx="819659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Instal. </a:t>
                        </a:r>
                      </a:p>
                    </p:txBody>
                  </p:sp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58847D16-32FA-01FE-27B3-5701059DB91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95557" y="1839945"/>
                        <a:ext cx="1453700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600" dirty="0">
                            <a:latin typeface="Avenir Next" panose="020B0503020202020204" pitchFamily="34" charset="0"/>
                          </a:rPr>
                          <a:t>production</a:t>
                        </a:r>
                        <a:endParaRPr lang="en-FR" sz="1600" dirty="0"/>
                      </a:p>
                    </p:txBody>
                  </p:sp>
                </p:grpSp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775A1E80-7F8D-C7FB-4283-B064CFBDF7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64010" y="1902098"/>
                      <a:ext cx="307246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600" dirty="0">
                          <a:latin typeface="Avenir Next" panose="020B0503020202020204" pitchFamily="34" charset="0"/>
                        </a:rPr>
                        <a:t>FCC-</a:t>
                      </a:r>
                      <a:r>
                        <a:rPr lang="en-GB" sz="1600" dirty="0" err="1">
                          <a:latin typeface="Avenir Next" panose="020B0503020202020204" pitchFamily="34" charset="0"/>
                        </a:rPr>
                        <a:t>ee</a:t>
                      </a:r>
                      <a:r>
                        <a:rPr lang="en-GB" sz="1600" dirty="0">
                          <a:latin typeface="Avenir Next" panose="020B0503020202020204" pitchFamily="34" charset="0"/>
                        </a:rPr>
                        <a:t> detector preparation</a:t>
                      </a:r>
                      <a:endParaRPr lang="en-FR" sz="1600" dirty="0">
                        <a:latin typeface="Avenir Next" panose="020B0503020202020204" pitchFamily="34" charset="0"/>
                      </a:endParaRPr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45B5753D-54F1-F59B-C5F6-160E91C2A5AB}"/>
                      </a:ext>
                    </a:extLst>
                  </p:cNvPr>
                  <p:cNvSpPr/>
                  <p:nvPr/>
                </p:nvSpPr>
                <p:spPr>
                  <a:xfrm>
                    <a:off x="874094" y="2454443"/>
                    <a:ext cx="5490611" cy="2406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</p:grp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C2D50B10-C9AE-2ADA-1821-DD8A868D4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6966" y="2286529"/>
                  <a:ext cx="0" cy="2463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C4E4A15B-002D-21ED-5A1F-977A9B6829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1958" y="1908241"/>
                  <a:ext cx="0" cy="62458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CF3F6350-69F9-DC8D-C3C1-0314B0BD8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4444" y="1933936"/>
                  <a:ext cx="0" cy="598893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Right Brace 57">
                  <a:extLst>
                    <a:ext uri="{FF2B5EF4-FFF2-40B4-BE49-F238E27FC236}">
                      <a16:creationId xmlns:a16="http://schemas.microsoft.com/office/drawing/2014/main" id="{E89E61A8-F235-FEF4-B469-0D31D08A2933}"/>
                    </a:ext>
                  </a:extLst>
                </p:cNvPr>
                <p:cNvSpPr/>
                <p:nvPr/>
              </p:nvSpPr>
              <p:spPr>
                <a:xfrm>
                  <a:off x="6273455" y="1665160"/>
                  <a:ext cx="184666" cy="817455"/>
                </a:xfrm>
                <a:prstGeom prst="rightBrac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89033B5-6F9D-76F0-03B0-A05E6A161688}"/>
                  </a:ext>
                </a:extLst>
              </p:cNvPr>
              <p:cNvSpPr txBox="1"/>
              <p:nvPr/>
            </p:nvSpPr>
            <p:spPr>
              <a:xfrm>
                <a:off x="935342" y="2508676"/>
                <a:ext cx="63521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2021</a:t>
                </a:r>
                <a:endParaRPr lang="en-FR" sz="1400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4AE5541-2E17-EB0A-1DFB-9A1A7B991094}"/>
                  </a:ext>
                </a:extLst>
              </p:cNvPr>
              <p:cNvSpPr txBox="1"/>
              <p:nvPr/>
            </p:nvSpPr>
            <p:spPr>
              <a:xfrm>
                <a:off x="2426291" y="2508676"/>
                <a:ext cx="92885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2026-27</a:t>
                </a:r>
                <a:endParaRPr lang="en-FR" sz="1400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63E300F-AD11-DEA6-C892-36D1CD9A80F8}"/>
                  </a:ext>
                </a:extLst>
              </p:cNvPr>
              <p:cNvSpPr txBox="1"/>
              <p:nvPr/>
            </p:nvSpPr>
            <p:spPr>
              <a:xfrm>
                <a:off x="4220387" y="2508676"/>
                <a:ext cx="6352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2035</a:t>
                </a:r>
                <a:endParaRPr lang="en-FR" sz="140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2636C6E-C7B0-48AE-26E1-C4CFFBD3628B}"/>
                  </a:ext>
                </a:extLst>
              </p:cNvPr>
              <p:cNvSpPr txBox="1"/>
              <p:nvPr/>
            </p:nvSpPr>
            <p:spPr>
              <a:xfrm>
                <a:off x="5493332" y="2518047"/>
                <a:ext cx="92884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2043-45</a:t>
                </a:r>
                <a:endParaRPr lang="en-FR" sz="1400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5A5CED-E68D-D2C9-E1DC-2338262D8861}"/>
                  </a:ext>
                </a:extLst>
              </p:cNvPr>
              <p:cNvSpPr txBox="1"/>
              <p:nvPr/>
            </p:nvSpPr>
            <p:spPr>
              <a:xfrm>
                <a:off x="3714683" y="2505885"/>
                <a:ext cx="63521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2032</a:t>
                </a:r>
                <a:endParaRPr lang="en-FR" sz="1400" dirty="0"/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7E3BA40-B7E0-B666-C0BD-32783FBF04DF}"/>
                </a:ext>
              </a:extLst>
            </p:cNvPr>
            <p:cNvCxnSpPr>
              <a:cxnSpLocks/>
            </p:cNvCxnSpPr>
            <p:nvPr/>
          </p:nvCxnSpPr>
          <p:spPr>
            <a:xfrm>
              <a:off x="5539446" y="2226369"/>
              <a:ext cx="0" cy="2463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58B280-3D0F-0BB1-745E-C1F05C0B1D2B}"/>
                </a:ext>
              </a:extLst>
            </p:cNvPr>
            <p:cNvSpPr txBox="1"/>
            <p:nvPr/>
          </p:nvSpPr>
          <p:spPr>
            <a:xfrm>
              <a:off x="12100956" y="165067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FR" dirty="0"/>
            </a:p>
          </p:txBody>
        </p:sp>
      </p:grp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4C1704C7-7F53-5506-97DF-1FBD5D96DA8E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3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215F6E-BDD2-B893-7DF4-9F3544FC7BFF}"/>
              </a:ext>
            </a:extLst>
          </p:cNvPr>
          <p:cNvCxnSpPr>
            <a:cxnSpLocks/>
          </p:cNvCxnSpPr>
          <p:nvPr/>
        </p:nvCxnSpPr>
        <p:spPr>
          <a:xfrm flipV="1">
            <a:off x="2609813" y="4833459"/>
            <a:ext cx="0" cy="624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9F840DD-78DF-DD55-6622-D1FAE5845662}"/>
              </a:ext>
            </a:extLst>
          </p:cNvPr>
          <p:cNvCxnSpPr>
            <a:cxnSpLocks/>
          </p:cNvCxnSpPr>
          <p:nvPr/>
        </p:nvCxnSpPr>
        <p:spPr>
          <a:xfrm flipV="1">
            <a:off x="4079010" y="4833459"/>
            <a:ext cx="0" cy="624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81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830CA55F-5730-E114-A478-4BA0EFF8E013}"/>
              </a:ext>
            </a:extLst>
          </p:cNvPr>
          <p:cNvSpPr txBox="1"/>
          <p:nvPr/>
        </p:nvSpPr>
        <p:spPr>
          <a:xfrm>
            <a:off x="1098860" y="3496483"/>
            <a:ext cx="1536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1200" dirty="0">
                <a:solidFill>
                  <a:schemeClr val="bg1"/>
                </a:solidFill>
                <a:latin typeface="Avenir Next" panose="020B0503020202020204" pitchFamily="34" charset="0"/>
              </a:rPr>
              <a:t>MAPS 180 nm MicroSemi/Intel</a:t>
            </a:r>
            <a:endParaRPr lang="en-FR" sz="1200" dirty="0">
              <a:solidFill>
                <a:schemeClr val="bg1"/>
              </a:solidFill>
            </a:endParaRP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B5219D6E-29DC-787F-B66D-CEC94154E0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1516BA-718E-E455-02F5-6AE2748B2DD6}"/>
              </a:ext>
            </a:extLst>
          </p:cNvPr>
          <p:cNvSpPr/>
          <p:nvPr/>
        </p:nvSpPr>
        <p:spPr>
          <a:xfrm>
            <a:off x="407534" y="495320"/>
            <a:ext cx="11376932" cy="18697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FCC-</a:t>
            </a:r>
            <a:r>
              <a:rPr lang="en-US" sz="2400" dirty="0" err="1">
                <a:latin typeface="Avenir Next" panose="020B0503020202020204" pitchFamily="34" charset="0"/>
              </a:rPr>
              <a:t>ee</a:t>
            </a:r>
            <a:r>
              <a:rPr lang="en-US" sz="2400" dirty="0">
                <a:latin typeface="Avenir Next" panose="020B0503020202020204" pitchFamily="34" charset="0"/>
              </a:rPr>
              <a:t> tracking must measure particle origin (Vertex Detector) with 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</a:rPr>
              <a:t>O(10) </a:t>
            </a:r>
            <a:r>
              <a:rPr lang="en-US" sz="2400" dirty="0" err="1">
                <a:latin typeface="Avenir Next" panose="020B0503020202020204" pitchFamily="34" charset="0"/>
              </a:rPr>
              <a:t>μm</a:t>
            </a:r>
            <a:r>
              <a:rPr lang="en-US" sz="2400" dirty="0">
                <a:latin typeface="Avenir Next" panose="020B0503020202020204" pitchFamily="34" charset="0"/>
              </a:rPr>
              <a:t> precision &amp; transverse momenta (Central Tracker)</a:t>
            </a:r>
            <a:r>
              <a:rPr lang="en-US" sz="2400" baseline="30000" dirty="0">
                <a:latin typeface="Avenir Next" panose="020B0503020202020204" pitchFamily="34" charset="0"/>
              </a:rPr>
              <a:t> </a:t>
            </a:r>
            <a:r>
              <a:rPr lang="en-US" sz="2400" dirty="0">
                <a:latin typeface="Avenir Next" panose="020B0503020202020204" pitchFamily="34" charset="0"/>
              </a:rPr>
              <a:t>to O(10</a:t>
            </a:r>
            <a:r>
              <a:rPr lang="en-US" sz="2400" baseline="30000" dirty="0">
                <a:latin typeface="Avenir Next" panose="020B0503020202020204" pitchFamily="34" charset="0"/>
              </a:rPr>
              <a:t>-3</a:t>
            </a:r>
            <a:r>
              <a:rPr lang="en-US" sz="2400" dirty="0">
                <a:latin typeface="Avenir Next" panose="020B0503020202020204" pitchFamily="34" charset="0"/>
              </a:rPr>
              <a:t>)</a:t>
            </a:r>
          </a:p>
          <a:p>
            <a:pPr algn="ctr"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Monolithic devices with very small pitch and large area are the best candidates for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σ</a:t>
            </a:r>
            <a:r>
              <a:rPr lang="en-US" sz="2000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hit</a:t>
            </a:r>
            <a:r>
              <a:rPr lang="en-US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≲ 3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μm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and best transparency,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with deep node technology to minimize power dissipation </a:t>
            </a:r>
          </a:p>
          <a:p>
            <a:pPr algn="ctr"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O(20)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/cm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(for gas flow cooling in VD)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11B1F9-EBA4-B2EA-06C6-A3AA4D05C6AE}"/>
              </a:ext>
            </a:extLst>
          </p:cNvPr>
          <p:cNvGrpSpPr/>
          <p:nvPr/>
        </p:nvGrpSpPr>
        <p:grpSpPr>
          <a:xfrm>
            <a:off x="5262476" y="4684587"/>
            <a:ext cx="3266313" cy="1807470"/>
            <a:chOff x="3248583" y="4350302"/>
            <a:chExt cx="6025509" cy="2336248"/>
          </a:xfrm>
        </p:grpSpPr>
        <p:sp>
          <p:nvSpPr>
            <p:cNvPr id="54" name="Freeform: Shape 93">
              <a:extLst>
                <a:ext uri="{FF2B5EF4-FFF2-40B4-BE49-F238E27FC236}">
                  <a16:creationId xmlns:a16="http://schemas.microsoft.com/office/drawing/2014/main" id="{9B0223D6-B350-77CD-BF8F-77D1EBF03742}"/>
                </a:ext>
              </a:extLst>
            </p:cNvPr>
            <p:cNvSpPr/>
            <p:nvPr/>
          </p:nvSpPr>
          <p:spPr>
            <a:xfrm>
              <a:off x="8656660" y="4350302"/>
              <a:ext cx="617432" cy="1539968"/>
            </a:xfrm>
            <a:custGeom>
              <a:avLst/>
              <a:gdLst>
                <a:gd name="connsiteX0" fmla="*/ 0 w 1286540"/>
                <a:gd name="connsiteY0" fmla="*/ 0 h 3072809"/>
                <a:gd name="connsiteX1" fmla="*/ 1244009 w 1286540"/>
                <a:gd name="connsiteY1" fmla="*/ 3072809 h 3072809"/>
                <a:gd name="connsiteX2" fmla="*/ 1286540 w 1286540"/>
                <a:gd name="connsiteY2" fmla="*/ 21265 h 3072809"/>
                <a:gd name="connsiteX3" fmla="*/ 0 w 1286540"/>
                <a:gd name="connsiteY3" fmla="*/ 0 h 307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540" h="3072809">
                  <a:moveTo>
                    <a:pt x="0" y="0"/>
                  </a:moveTo>
                  <a:lnTo>
                    <a:pt x="1244009" y="3072809"/>
                  </a:lnTo>
                  <a:lnTo>
                    <a:pt x="1286540" y="21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97">
              <a:extLst>
                <a:ext uri="{FF2B5EF4-FFF2-40B4-BE49-F238E27FC236}">
                  <a16:creationId xmlns:a16="http://schemas.microsoft.com/office/drawing/2014/main" id="{128F5A11-970F-360D-B72E-C6CB4C1E37D0}"/>
                </a:ext>
              </a:extLst>
            </p:cNvPr>
            <p:cNvSpPr/>
            <p:nvPr/>
          </p:nvSpPr>
          <p:spPr>
            <a:xfrm>
              <a:off x="3248583" y="4400883"/>
              <a:ext cx="577220" cy="2280402"/>
            </a:xfrm>
            <a:custGeom>
              <a:avLst/>
              <a:gdLst>
                <a:gd name="connsiteX0" fmla="*/ 577220 w 577220"/>
                <a:gd name="connsiteY0" fmla="*/ 90792 h 2166876"/>
                <a:gd name="connsiteX1" fmla="*/ 577220 w 577220"/>
                <a:gd name="connsiteY1" fmla="*/ 90792 h 2166876"/>
                <a:gd name="connsiteX2" fmla="*/ 466973 w 577220"/>
                <a:gd name="connsiteY2" fmla="*/ 175098 h 2166876"/>
                <a:gd name="connsiteX3" fmla="*/ 441033 w 577220"/>
                <a:gd name="connsiteY3" fmla="*/ 207524 h 2166876"/>
                <a:gd name="connsiteX4" fmla="*/ 291876 w 577220"/>
                <a:gd name="connsiteY4" fmla="*/ 622570 h 2166876"/>
                <a:gd name="connsiteX5" fmla="*/ 259450 w 577220"/>
                <a:gd name="connsiteY5" fmla="*/ 674451 h 2166876"/>
                <a:gd name="connsiteX6" fmla="*/ 239995 w 577220"/>
                <a:gd name="connsiteY6" fmla="*/ 1044102 h 2166876"/>
                <a:gd name="connsiteX7" fmla="*/ 220539 w 577220"/>
                <a:gd name="connsiteY7" fmla="*/ 1167319 h 2166876"/>
                <a:gd name="connsiteX8" fmla="*/ 227025 w 577220"/>
                <a:gd name="connsiteY8" fmla="*/ 1342417 h 2166876"/>
                <a:gd name="connsiteX9" fmla="*/ 272420 w 577220"/>
                <a:gd name="connsiteY9" fmla="*/ 1472119 h 2166876"/>
                <a:gd name="connsiteX10" fmla="*/ 246480 w 577220"/>
                <a:gd name="connsiteY10" fmla="*/ 1731524 h 2166876"/>
                <a:gd name="connsiteX11" fmla="*/ 233510 w 577220"/>
                <a:gd name="connsiteY11" fmla="*/ 2016868 h 2166876"/>
                <a:gd name="connsiteX12" fmla="*/ 201084 w 577220"/>
                <a:gd name="connsiteY12" fmla="*/ 2055779 h 2166876"/>
                <a:gd name="connsiteX13" fmla="*/ 90837 w 577220"/>
                <a:gd name="connsiteY13" fmla="*/ 2120630 h 2166876"/>
                <a:gd name="connsiteX14" fmla="*/ 13016 w 577220"/>
                <a:gd name="connsiteY14" fmla="*/ 2153055 h 2166876"/>
                <a:gd name="connsiteX15" fmla="*/ 46 w 577220"/>
                <a:gd name="connsiteY15" fmla="*/ 2159541 h 2166876"/>
                <a:gd name="connsiteX16" fmla="*/ 6531 w 577220"/>
                <a:gd name="connsiteY16" fmla="*/ 0 h 2166876"/>
                <a:gd name="connsiteX17" fmla="*/ 577220 w 577220"/>
                <a:gd name="connsiteY17" fmla="*/ 90792 h 216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220" h="2166876">
                  <a:moveTo>
                    <a:pt x="577220" y="90792"/>
                  </a:moveTo>
                  <a:lnTo>
                    <a:pt x="577220" y="90792"/>
                  </a:lnTo>
                  <a:cubicBezTo>
                    <a:pt x="540471" y="118894"/>
                    <a:pt x="502098" y="144991"/>
                    <a:pt x="466973" y="175098"/>
                  </a:cubicBezTo>
                  <a:cubicBezTo>
                    <a:pt x="456464" y="184106"/>
                    <a:pt x="446174" y="194672"/>
                    <a:pt x="441033" y="207524"/>
                  </a:cubicBezTo>
                  <a:cubicBezTo>
                    <a:pt x="408007" y="290089"/>
                    <a:pt x="335320" y="553061"/>
                    <a:pt x="291876" y="622570"/>
                  </a:cubicBezTo>
                  <a:lnTo>
                    <a:pt x="259450" y="674451"/>
                  </a:lnTo>
                  <a:cubicBezTo>
                    <a:pt x="222549" y="858958"/>
                    <a:pt x="265393" y="625038"/>
                    <a:pt x="239995" y="1044102"/>
                  </a:cubicBezTo>
                  <a:cubicBezTo>
                    <a:pt x="237479" y="1085607"/>
                    <a:pt x="227024" y="1126247"/>
                    <a:pt x="220539" y="1167319"/>
                  </a:cubicBezTo>
                  <a:cubicBezTo>
                    <a:pt x="222701" y="1225685"/>
                    <a:pt x="217224" y="1284839"/>
                    <a:pt x="227025" y="1342417"/>
                  </a:cubicBezTo>
                  <a:cubicBezTo>
                    <a:pt x="234711" y="1387573"/>
                    <a:pt x="266739" y="1426667"/>
                    <a:pt x="272420" y="1472119"/>
                  </a:cubicBezTo>
                  <a:cubicBezTo>
                    <a:pt x="287299" y="1591150"/>
                    <a:pt x="270771" y="1634357"/>
                    <a:pt x="246480" y="1731524"/>
                  </a:cubicBezTo>
                  <a:cubicBezTo>
                    <a:pt x="242157" y="1826639"/>
                    <a:pt x="241584" y="1921998"/>
                    <a:pt x="233510" y="2016868"/>
                  </a:cubicBezTo>
                  <a:cubicBezTo>
                    <a:pt x="232748" y="2025818"/>
                    <a:pt x="205699" y="2052153"/>
                    <a:pt x="201084" y="2055779"/>
                  </a:cubicBezTo>
                  <a:cubicBezTo>
                    <a:pt x="93863" y="2140024"/>
                    <a:pt x="169186" y="2087052"/>
                    <a:pt x="90837" y="2120630"/>
                  </a:cubicBezTo>
                  <a:cubicBezTo>
                    <a:pt x="7042" y="2156541"/>
                    <a:pt x="68750" y="2139121"/>
                    <a:pt x="13016" y="2153055"/>
                  </a:cubicBezTo>
                  <a:cubicBezTo>
                    <a:pt x="-1482" y="2167555"/>
                    <a:pt x="46" y="2172140"/>
                    <a:pt x="46" y="2159541"/>
                  </a:cubicBezTo>
                  <a:cubicBezTo>
                    <a:pt x="2208" y="1439694"/>
                    <a:pt x="4369" y="719847"/>
                    <a:pt x="6531" y="0"/>
                  </a:cubicBezTo>
                  <a:lnTo>
                    <a:pt x="577220" y="90792"/>
                  </a:lnTo>
                  <a:close/>
                </a:path>
              </a:pathLst>
            </a:cu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103">
              <a:extLst>
                <a:ext uri="{FF2B5EF4-FFF2-40B4-BE49-F238E27FC236}">
                  <a16:creationId xmlns:a16="http://schemas.microsoft.com/office/drawing/2014/main" id="{E0115864-FCCD-9779-712F-9FB491CC49F9}"/>
                </a:ext>
              </a:extLst>
            </p:cNvPr>
            <p:cNvSpPr/>
            <p:nvPr/>
          </p:nvSpPr>
          <p:spPr>
            <a:xfrm>
              <a:off x="3305175" y="5495925"/>
              <a:ext cx="2924175" cy="1190625"/>
            </a:xfrm>
            <a:custGeom>
              <a:avLst/>
              <a:gdLst>
                <a:gd name="connsiteX0" fmla="*/ 142875 w 2924175"/>
                <a:gd name="connsiteY0" fmla="*/ 0 h 1190625"/>
                <a:gd name="connsiteX1" fmla="*/ 781050 w 2924175"/>
                <a:gd name="connsiteY1" fmla="*/ 304800 h 1190625"/>
                <a:gd name="connsiteX2" fmla="*/ 1590675 w 2924175"/>
                <a:gd name="connsiteY2" fmla="*/ 495300 h 1190625"/>
                <a:gd name="connsiteX3" fmla="*/ 1981200 w 2924175"/>
                <a:gd name="connsiteY3" fmla="*/ 742950 h 1190625"/>
                <a:gd name="connsiteX4" fmla="*/ 2857500 w 2924175"/>
                <a:gd name="connsiteY4" fmla="*/ 1019175 h 1190625"/>
                <a:gd name="connsiteX5" fmla="*/ 2924175 w 2924175"/>
                <a:gd name="connsiteY5" fmla="*/ 1143000 h 1190625"/>
                <a:gd name="connsiteX6" fmla="*/ 104775 w 2924175"/>
                <a:gd name="connsiteY6" fmla="*/ 1190625 h 1190625"/>
                <a:gd name="connsiteX7" fmla="*/ 0 w 2924175"/>
                <a:gd name="connsiteY7" fmla="*/ 1038225 h 1190625"/>
                <a:gd name="connsiteX8" fmla="*/ 142875 w 2924175"/>
                <a:gd name="connsiteY8" fmla="*/ 0 h 11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4175" h="1190625">
                  <a:moveTo>
                    <a:pt x="142875" y="0"/>
                  </a:moveTo>
                  <a:lnTo>
                    <a:pt x="781050" y="304800"/>
                  </a:lnTo>
                  <a:lnTo>
                    <a:pt x="1590675" y="495300"/>
                  </a:lnTo>
                  <a:lnTo>
                    <a:pt x="1981200" y="742950"/>
                  </a:lnTo>
                  <a:lnTo>
                    <a:pt x="2857500" y="1019175"/>
                  </a:lnTo>
                  <a:lnTo>
                    <a:pt x="2924175" y="1143000"/>
                  </a:lnTo>
                  <a:lnTo>
                    <a:pt x="104775" y="1190625"/>
                  </a:lnTo>
                  <a:lnTo>
                    <a:pt x="0" y="1038225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F4BB10-532D-FA74-CAEC-BB196C953975}"/>
              </a:ext>
            </a:extLst>
          </p:cNvPr>
          <p:cNvGrpSpPr/>
          <p:nvPr/>
        </p:nvGrpSpPr>
        <p:grpSpPr>
          <a:xfrm>
            <a:off x="457200" y="2399989"/>
            <a:ext cx="10729321" cy="4439719"/>
            <a:chOff x="457200" y="2386542"/>
            <a:chExt cx="10729321" cy="44397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A666186-9F2A-2BC4-8085-17A72EE006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200" y="2386542"/>
              <a:ext cx="4207444" cy="3360637"/>
              <a:chOff x="-363933" y="1873690"/>
              <a:chExt cx="5111520" cy="408275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DEAC5B5-9983-8214-5D51-6713160A05C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363933" y="1873690"/>
                <a:ext cx="5111520" cy="4082752"/>
                <a:chOff x="195535" y="1353359"/>
                <a:chExt cx="6031816" cy="4817832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8BF57C6F-5AE7-721B-567B-0A7B35F1A164}"/>
                    </a:ext>
                  </a:extLst>
                </p:cNvPr>
                <p:cNvGrpSpPr/>
                <p:nvPr/>
              </p:nvGrpSpPr>
              <p:grpSpPr>
                <a:xfrm>
                  <a:off x="1209535" y="1353359"/>
                  <a:ext cx="3987969" cy="3695904"/>
                  <a:chOff x="583892" y="1341327"/>
                  <a:chExt cx="3987969" cy="3695904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508952CA-9FFC-A8FE-E01A-F3B41D74EB1F}"/>
                      </a:ext>
                    </a:extLst>
                  </p:cNvPr>
                  <p:cNvGrpSpPr/>
                  <p:nvPr/>
                </p:nvGrpSpPr>
                <p:grpSpPr>
                  <a:xfrm>
                    <a:off x="583892" y="1341327"/>
                    <a:ext cx="3987969" cy="3695904"/>
                    <a:chOff x="647154" y="230400"/>
                    <a:chExt cx="5734452" cy="5198759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03CB5B1D-74C2-FD2A-4B0B-AE9C068369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7154" y="230400"/>
                      <a:ext cx="5734452" cy="5198759"/>
                      <a:chOff x="647154" y="230400"/>
                      <a:chExt cx="5734452" cy="5198759"/>
                    </a:xfrm>
                  </p:grpSpPr>
                  <p:grpSp>
                    <p:nvGrpSpPr>
                      <p:cNvPr id="34" name="Groupe 32">
                        <a:extLst>
                          <a:ext uri="{FF2B5EF4-FFF2-40B4-BE49-F238E27FC236}">
                            <a16:creationId xmlns:a16="http://schemas.microsoft.com/office/drawing/2014/main" id="{EAA72CE4-D7A5-ED4C-BBA3-D18DBC347D5B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47154" y="230400"/>
                        <a:ext cx="5734452" cy="5198759"/>
                        <a:chOff x="9429072" y="-452345"/>
                        <a:chExt cx="4628397" cy="3999002"/>
                      </a:xfrm>
                    </p:grpSpPr>
                    <p:pic>
                      <p:nvPicPr>
                        <p:cNvPr id="38" name="Picture 1" descr="age24image5952672">
                          <a:extLst>
                            <a:ext uri="{FF2B5EF4-FFF2-40B4-BE49-F238E27FC236}">
                              <a16:creationId xmlns:a16="http://schemas.microsoft.com/office/drawing/2014/main" id="{33680894-77D9-0F46-9222-2E456AF160D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586" r="7418"/>
                        <a:stretch/>
                      </p:blipFill>
                      <p:spPr bwMode="auto">
                        <a:xfrm>
                          <a:off x="9465713" y="-452345"/>
                          <a:ext cx="4553227" cy="3954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sp>
                      <p:nvSpPr>
                        <p:cNvPr id="39" name="Rectangle 38">
                          <a:extLst>
                            <a:ext uri="{FF2B5EF4-FFF2-40B4-BE49-F238E27FC236}">
                              <a16:creationId xmlns:a16="http://schemas.microsoft.com/office/drawing/2014/main" id="{745E6FAA-91DC-6044-8900-465147570E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29072" y="3340213"/>
                          <a:ext cx="822437" cy="20644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200"/>
                        </a:p>
                      </p:txBody>
                    </p:sp>
                    <p:sp>
                      <p:nvSpPr>
                        <p:cNvPr id="40" name="Rectangle 39">
                          <a:extLst>
                            <a:ext uri="{FF2B5EF4-FFF2-40B4-BE49-F238E27FC236}">
                              <a16:creationId xmlns:a16="http://schemas.microsoft.com/office/drawing/2014/main" id="{D877317C-B36F-2043-B488-EABEBBC5C2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13479874" y="2847316"/>
                          <a:ext cx="577595" cy="49952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200"/>
                        </a:p>
                      </p:txBody>
                    </p:sp>
                  </p:grpSp>
                  <p:pic>
                    <p:nvPicPr>
                      <p:cNvPr id="5" name="Picture 4">
                        <a:extLst>
                          <a:ext uri="{FF2B5EF4-FFF2-40B4-BE49-F238E27FC236}">
                            <a16:creationId xmlns:a16="http://schemas.microsoft.com/office/drawing/2014/main" id="{06E2A932-E39D-2F67-92E5-94C972A9F0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 rot="937927">
                        <a:off x="1940810" y="4055546"/>
                        <a:ext cx="781535" cy="65751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1" name="Picture 10">
                      <a:extLst>
                        <a:ext uri="{FF2B5EF4-FFF2-40B4-BE49-F238E27FC236}">
                          <a16:creationId xmlns:a16="http://schemas.microsoft.com/office/drawing/2014/main" id="{B7B84530-7FF1-D5ED-B209-29BBC7C365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1013944">
                      <a:off x="1724741" y="3228808"/>
                      <a:ext cx="892579" cy="5969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FD189236-D781-9047-C37B-B47A41364293}"/>
                      </a:ext>
                    </a:extLst>
                  </p:cNvPr>
                  <p:cNvSpPr/>
                  <p:nvPr/>
                </p:nvSpPr>
                <p:spPr>
                  <a:xfrm flipH="1">
                    <a:off x="1173691" y="4665672"/>
                    <a:ext cx="708638" cy="33855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927C62D-6DDF-C843-6A6C-AA31B70937C5}"/>
                    </a:ext>
                  </a:extLst>
                </p:cNvPr>
                <p:cNvSpPr txBox="1"/>
                <p:nvPr/>
              </p:nvSpPr>
              <p:spPr>
                <a:xfrm>
                  <a:off x="195535" y="5068115"/>
                  <a:ext cx="6031816" cy="11030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" panose="020B0503020202020204" pitchFamily="34" charset="0"/>
                    </a:rPr>
                    <a:t>ALICE MAPS </a:t>
                  </a:r>
                  <a:r>
                    <a:rPr lang="en-FR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" panose="020B0503020202020204" pitchFamily="34" charset="0"/>
                    </a:rPr>
                    <a:t>180 nm MicroSemi/Intel</a:t>
                  </a:r>
                </a:p>
                <a:p>
                  <a:pPr algn="ctr"/>
                  <a:r>
                    <a:rPr lang="en-GB" sz="1600" dirty="0">
                      <a:latin typeface="Avenir Next" panose="020B0503020202020204" pitchFamily="34" charset="0"/>
                    </a:rPr>
                    <a:t>Being </a:t>
                  </a:r>
                  <a:r>
                    <a:rPr lang="en-FR" sz="1600" dirty="0">
                      <a:latin typeface="Avenir Next" panose="020B0503020202020204" pitchFamily="34" charset="0"/>
                    </a:rPr>
                    <a:t>ported to TPSCO CIS process 65nm </a:t>
                  </a:r>
                </a:p>
                <a:p>
                  <a:pPr algn="ctr"/>
                  <a:r>
                    <a:rPr lang="en-FR" sz="1400" dirty="0">
                      <a:latin typeface="Avenir Next" panose="020B0503020202020204" pitchFamily="34" charset="0"/>
                    </a:rPr>
                    <a:t>f</a:t>
                  </a:r>
                  <a:r>
                    <a:rPr lang="en-FR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" panose="020B0503020202020204" pitchFamily="34" charset="0"/>
                    </a:rPr>
                    <a:t>or pitch&lt; 20</a:t>
                  </a:r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" panose="020B0503020202020204" pitchFamily="34" charset="0"/>
                    </a:rPr>
                    <a:t> µm</a:t>
                  </a:r>
                  <a:r>
                    <a:rPr lang="en-FR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venir Next" panose="020B0503020202020204" pitchFamily="34" charset="0"/>
                    </a:rPr>
                    <a:t> </a:t>
                  </a:r>
                  <a:endParaRPr lang="en-FR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9B93B04-C364-4414-A6F1-7C7117723614}"/>
                  </a:ext>
                </a:extLst>
              </p:cNvPr>
              <p:cNvSpPr/>
              <p:nvPr/>
            </p:nvSpPr>
            <p:spPr>
              <a:xfrm rot="16427828" flipH="1">
                <a:off x="3179154" y="3317212"/>
                <a:ext cx="1482789" cy="391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2D40974-C0F3-EA44-BB5E-B7FD01E6EF4C}"/>
                </a:ext>
              </a:extLst>
            </p:cNvPr>
            <p:cNvSpPr txBox="1"/>
            <p:nvPr/>
          </p:nvSpPr>
          <p:spPr>
            <a:xfrm>
              <a:off x="3971086" y="2873072"/>
              <a:ext cx="476196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Avenir Next" panose="020B0503020202020204" pitchFamily="34" charset="0"/>
                </a:rPr>
                <a:t>M</a:t>
              </a:r>
              <a:r>
                <a:rPr lang="en-FR" sz="1600" dirty="0">
                  <a:latin typeface="Avenir Next" panose="020B0503020202020204" pitchFamily="34" charset="0"/>
                </a:rPr>
                <a:t>odified process for full depletion  </a:t>
              </a:r>
            </a:p>
            <a:p>
              <a:r>
                <a:rPr lang="en-F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</a:rPr>
                <a:t>faster, more radiation tolerant</a:t>
              </a:r>
            </a:p>
            <a:p>
              <a:r>
                <a:rPr lang="en-FR" sz="1600" dirty="0">
                  <a:latin typeface="Avenir Next" panose="020B0503020202020204" pitchFamily="34" charset="0"/>
                </a:rPr>
                <a:t>Mask stitching on 12’’ wafers </a:t>
              </a:r>
            </a:p>
            <a:p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</a:rPr>
                <a:t>B</a:t>
              </a:r>
              <a:r>
                <a:rPr lang="en-F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</a:rPr>
                <a:t>ent sensors for system transparency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2EF56A-2C99-D857-0595-B41FDEE1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7442" y="2412005"/>
              <a:ext cx="2833149" cy="1523494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BE2734A-828E-013A-4710-C5FE96238E59}"/>
                </a:ext>
              </a:extLst>
            </p:cNvPr>
            <p:cNvCxnSpPr>
              <a:cxnSpLocks/>
            </p:cNvCxnSpPr>
            <p:nvPr/>
          </p:nvCxnSpPr>
          <p:spPr>
            <a:xfrm>
              <a:off x="7365288" y="3040121"/>
              <a:ext cx="78639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1F772CE-1BC7-38C6-3091-CB8ECCD2D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14474" t="3703" r="4359" b="34241"/>
            <a:stretch/>
          </p:blipFill>
          <p:spPr>
            <a:xfrm>
              <a:off x="8346247" y="3992375"/>
              <a:ext cx="2840274" cy="2833886"/>
            </a:xfrm>
            <a:prstGeom prst="rect">
              <a:avLst/>
            </a:prstGeom>
            <a:noFill/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F29BA73-6908-81DA-A87F-CAE4BD95054F}"/>
                </a:ext>
              </a:extLst>
            </p:cNvPr>
            <p:cNvCxnSpPr>
              <a:cxnSpLocks/>
            </p:cNvCxnSpPr>
            <p:nvPr/>
          </p:nvCxnSpPr>
          <p:spPr>
            <a:xfrm>
              <a:off x="7514665" y="3875591"/>
              <a:ext cx="1673235" cy="5671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>
              <a:extLst>
                <a:ext uri="{FF2B5EF4-FFF2-40B4-BE49-F238E27FC236}">
                  <a16:creationId xmlns:a16="http://schemas.microsoft.com/office/drawing/2014/main" id="{C38C27F4-AAB1-58AC-5169-17689B440317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 flipV="1">
              <a:off x="4664644" y="4007615"/>
              <a:ext cx="660391" cy="1354844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966FD1A-9127-CFF0-E996-D1C8D8042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310" t="27989" r="3367" b="29508"/>
            <a:stretch/>
          </p:blipFill>
          <p:spPr>
            <a:xfrm rot="10800000">
              <a:off x="5893817" y="4740021"/>
              <a:ext cx="2657164" cy="1362865"/>
            </a:xfrm>
            <a:prstGeom prst="rect">
              <a:avLst/>
            </a:prstGeom>
            <a:effectLst>
              <a:softEdge rad="0"/>
            </a:effectLst>
          </p:spPr>
        </p:pic>
      </p:grpSp>
    </p:spTree>
    <p:extLst>
      <p:ext uri="{BB962C8B-B14F-4D97-AF65-F5344CB8AC3E}">
        <p14:creationId xmlns:p14="http://schemas.microsoft.com/office/powerpoint/2010/main" val="128734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44" name="Groupe 11">
            <a:extLst>
              <a:ext uri="{FF2B5EF4-FFF2-40B4-BE49-F238E27FC236}">
                <a16:creationId xmlns:a16="http://schemas.microsoft.com/office/drawing/2014/main" id="{361036A2-14D9-2848-BB0C-77A2F7476B23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9EDC19B0-98DA-3F4C-843B-4C3D94A9FD55}"/>
                </a:ext>
              </a:extLst>
            </p:cNvPr>
            <p:cNvSpPr/>
            <p:nvPr/>
          </p:nvSpPr>
          <p:spPr>
            <a:xfrm>
              <a:off x="540000" y="163429"/>
              <a:ext cx="105134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Useful simulation studies and engineering modeling  </a:t>
              </a:r>
            </a:p>
          </p:txBody>
        </p:sp>
        <p:cxnSp>
          <p:nvCxnSpPr>
            <p:cNvPr id="546" name="Connecteur droit 8">
              <a:extLst>
                <a:ext uri="{FF2B5EF4-FFF2-40B4-BE49-F238E27FC236}">
                  <a16:creationId xmlns:a16="http://schemas.microsoft.com/office/drawing/2014/main" id="{C7F6DB0A-1393-2F46-8E14-5C6B844F17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908AFAE-76FA-E70E-DEF6-738B1092E652}"/>
              </a:ext>
            </a:extLst>
          </p:cNvPr>
          <p:cNvSpPr txBox="1"/>
          <p:nvPr/>
        </p:nvSpPr>
        <p:spPr>
          <a:xfrm>
            <a:off x="487412" y="1265358"/>
            <a:ext cx="11265318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Full simulation of physics benchmarks and background for rates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Prepare realistic event inputs for architecture simulation </a:t>
            </a:r>
            <a:r>
              <a:rPr lang="en-FR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all (VD, CT, TL, HGC)</a:t>
            </a:r>
            <a:endParaRPr lang="en-FR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tudy asymptotic impact of σ</a:t>
            </a:r>
            <a:r>
              <a:rPr lang="en-FR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hit 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on σ</a:t>
            </a:r>
            <a:r>
              <a:rPr lang="en-FR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d0/z 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(p</a:t>
            </a:r>
            <a:r>
              <a:rPr lang="en-FR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, η) - considering overall configuration, X/X</a:t>
            </a:r>
            <a:r>
              <a:rPr lang="en-FR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0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… </a:t>
            </a:r>
            <a:r>
              <a:rPr lang="en-FR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VD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tudy asymptotic effect of σ</a:t>
            </a:r>
            <a:r>
              <a:rPr lang="en-FR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hit 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on σ</a:t>
            </a:r>
            <a:r>
              <a:rPr lang="en-FR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pT 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(p</a:t>
            </a:r>
            <a:r>
              <a:rPr lang="en-FR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, η) considering overall configuration, X/X</a:t>
            </a:r>
            <a:r>
              <a:rPr lang="en-FR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0… </a:t>
            </a:r>
            <a:r>
              <a:rPr lang="en-FR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</a:t>
            </a:r>
            <a:r>
              <a:rPr lang="en-FR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CT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Study electrode pitch (grouping in r-z)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CT, TL, HGC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Including comparing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analog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 vs counting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HGC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Study improvements of energy resolution with sensor thickness and benefit of large MAPS for compactness, uniformity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HGC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Study benefit of timing precision on energy resolution…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HGC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Develop a model of</a:t>
            </a:r>
            <a:r>
              <a:rPr lang="en-FR" sz="2000" dirty="0">
                <a:latin typeface="Avenir Next" panose="020B0503020202020204" pitchFamily="34" charset="0"/>
              </a:rPr>
              <a:t> power consumption scaling in matrix &amp; periphery </a:t>
            </a:r>
            <a:r>
              <a:rPr lang="en-FR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all</a:t>
            </a:r>
            <a:endParaRPr lang="en-FR" sz="2000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A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ccording to #channels &amp; gemoetry (electrode size/capacitance), FE speed/noise, rates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w/o and w/ precision timing ToA/ToT implementation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Simulate/evaluate architecture options performance with realisitc simulation inputs </a:t>
            </a:r>
            <a:r>
              <a:rPr lang="en-FR" sz="20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all</a:t>
            </a:r>
            <a:endParaRPr lang="en-FR" sz="2000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Develop a model of power consumption impact on cooling to estimate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X/X</a:t>
            </a:r>
            <a:r>
              <a:rPr lang="en-GB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0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VD, CT, TL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Effect on energy resolution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HGC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47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44" name="Groupe 11">
            <a:extLst>
              <a:ext uri="{FF2B5EF4-FFF2-40B4-BE49-F238E27FC236}">
                <a16:creationId xmlns:a16="http://schemas.microsoft.com/office/drawing/2014/main" id="{361036A2-14D9-2848-BB0C-77A2F7476B23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9EDC19B0-98DA-3F4C-843B-4C3D94A9FD55}"/>
                </a:ext>
              </a:extLst>
            </p:cNvPr>
            <p:cNvSpPr/>
            <p:nvPr/>
          </p:nvSpPr>
          <p:spPr>
            <a:xfrm>
              <a:off x="540000" y="163429"/>
              <a:ext cx="96788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R&amp;D possible lines and relevance to systems  </a:t>
              </a:r>
            </a:p>
          </p:txBody>
        </p:sp>
        <p:cxnSp>
          <p:nvCxnSpPr>
            <p:cNvPr id="546" name="Connecteur droit 8">
              <a:extLst>
                <a:ext uri="{FF2B5EF4-FFF2-40B4-BE49-F238E27FC236}">
                  <a16:creationId xmlns:a16="http://schemas.microsoft.com/office/drawing/2014/main" id="{C7F6DB0A-1393-2F46-8E14-5C6B844F17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908AFAE-76FA-E70E-DEF6-738B1092E652}"/>
              </a:ext>
            </a:extLst>
          </p:cNvPr>
          <p:cNvSpPr txBox="1"/>
          <p:nvPr/>
        </p:nvSpPr>
        <p:spPr>
          <a:xfrm>
            <a:off x="476788" y="1561192"/>
            <a:ext cx="11238424" cy="4316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Sensitive area 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lphaLcParenR"/>
            </a:pPr>
            <a:r>
              <a:rPr lang="en-FR" dirty="0">
                <a:latin typeface="Avenir Next" panose="020B0503020202020204" pitchFamily="34" charset="0"/>
              </a:rPr>
              <a:t>Large area sensors with stitching </a:t>
            </a:r>
            <a:r>
              <a:rPr lang="en-FR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all systems </a:t>
            </a:r>
            <a:endParaRPr lang="en-FR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en-FR" dirty="0">
                <a:latin typeface="Avenir Next" panose="020B0503020202020204" pitchFamily="34" charset="0"/>
              </a:rPr>
              <a:t>Small pitch, thin active layer for ultimate σ</a:t>
            </a:r>
            <a:r>
              <a:rPr lang="en-FR" baseline="-25000" dirty="0">
                <a:latin typeface="Avenir Next" panose="020B0503020202020204" pitchFamily="34" charset="0"/>
              </a:rPr>
              <a:t>hit </a:t>
            </a:r>
            <a:r>
              <a:rPr lang="en-FR" dirty="0">
                <a:latin typeface="Avenir Next" panose="020B0503020202020204" pitchFamily="34" charset="0"/>
              </a:rPr>
              <a:t>and σ</a:t>
            </a:r>
            <a:r>
              <a:rPr lang="en-FR" baseline="-25000" dirty="0">
                <a:latin typeface="Avenir Next" panose="020B0503020202020204" pitchFamily="34" charset="0"/>
              </a:rPr>
              <a:t>t </a:t>
            </a:r>
            <a:r>
              <a:rPr lang="en-FR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all systems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FR" dirty="0">
                <a:latin typeface="Avenir Next" panose="020B0503020202020204" pitchFamily="34" charset="0"/>
              </a:rPr>
              <a:t>Pads vs small electrode and grouping for S/N, in thin/thick sensors for ultimate σ</a:t>
            </a:r>
            <a:r>
              <a:rPr lang="en-FR" baseline="-25000" dirty="0">
                <a:latin typeface="Avenir Next" panose="020B0503020202020204" pitchFamily="34" charset="0"/>
              </a:rPr>
              <a:t>t </a:t>
            </a:r>
            <a:r>
              <a:rPr lang="en-FR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CT, HGC, TL</a:t>
            </a:r>
          </a:p>
          <a:p>
            <a:pPr marL="1257300" lvl="2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Sensor simulations (TCAD) could guide optimisation of parameters(also for b)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FR" dirty="0">
                <a:latin typeface="Avenir Next" panose="020B0503020202020204" pitchFamily="34" charset="0"/>
              </a:rPr>
              <a:t>3D or amplification monolithic designs for ultimate σ</a:t>
            </a:r>
            <a:r>
              <a:rPr lang="en-FR" baseline="-25000" dirty="0">
                <a:latin typeface="Avenir Next" panose="020B0503020202020204" pitchFamily="34" charset="0"/>
              </a:rPr>
              <a:t>t </a:t>
            </a:r>
            <a:r>
              <a:rPr lang="en-FR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all systems </a:t>
            </a:r>
            <a:endParaRPr lang="en-FR" baseline="-25000" dirty="0">
              <a:latin typeface="Avenir Next" panose="020B0503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Readout </a:t>
            </a:r>
          </a:p>
          <a:p>
            <a:pPr marL="800100" lvl="1" indent="-342900">
              <a:buFont typeface="+mj-lt"/>
              <a:buAutoNum type="alphaLcParenR" startAt="5"/>
            </a:pPr>
            <a:r>
              <a:rPr lang="en-FR" dirty="0">
                <a:latin typeface="Avenir Next" panose="020B0503020202020204" pitchFamily="34" charset="0"/>
              </a:rPr>
              <a:t>Low power architecture adapted to FCC-ee rates </a:t>
            </a:r>
            <a:r>
              <a:rPr lang="en-FR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 all systems </a:t>
            </a:r>
            <a:endParaRPr lang="en-FR" dirty="0">
              <a:latin typeface="Avenir Next" panose="020B0503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Readout concept,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s</a:t>
            </a: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ynchronous vs asynchronous…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Timing implementation FE and ToA/ToT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FE O(25) ns for σ</a:t>
            </a:r>
            <a:r>
              <a:rPr lang="en-FR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 </a:t>
            </a: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O(1) ns </a:t>
            </a:r>
            <a:r>
              <a:rPr lang="en-FR" sz="16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</a:t>
            </a:r>
            <a:r>
              <a:rPr lang="en-FR" sz="16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 HGC </a:t>
            </a: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– FE O(1) ns for σ</a:t>
            </a:r>
            <a:r>
              <a:rPr lang="en-FR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 </a:t>
            </a: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O(10) ps </a:t>
            </a:r>
            <a:r>
              <a:rPr lang="en-FR" sz="16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sym typeface="Wingdings" pitchFamily="2" charset="2"/>
              </a:rPr>
              <a:t></a:t>
            </a:r>
            <a:r>
              <a:rPr lang="en-FR" sz="1600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</a:rPr>
              <a:t> TL, possibly HGC</a:t>
            </a:r>
          </a:p>
          <a:p>
            <a:pPr marL="1657350" lvl="3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TDC implementation and granularity (depending on rates…)</a:t>
            </a:r>
            <a:endParaRPr lang="en-FR" sz="1600" dirty="0">
              <a:latin typeface="Avenir Next" panose="020B0503020202020204" pitchFamily="34" charset="0"/>
            </a:endParaRPr>
          </a:p>
          <a:p>
            <a:pPr marL="800100" lvl="1" indent="-342900">
              <a:buFont typeface="+mj-lt"/>
              <a:buAutoNum type="alphaLcParenR" startAt="5"/>
            </a:pPr>
            <a:r>
              <a:rPr lang="en-FR" dirty="0">
                <a:latin typeface="Avenir Next" panose="020B0503020202020204" pitchFamily="34" charset="0"/>
              </a:rPr>
              <a:t>Investigate implementation in 3D integration 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On detector clustering and  data reduction</a:t>
            </a:r>
          </a:p>
        </p:txBody>
      </p:sp>
    </p:spTree>
    <p:extLst>
      <p:ext uri="{BB962C8B-B14F-4D97-AF65-F5344CB8AC3E}">
        <p14:creationId xmlns:p14="http://schemas.microsoft.com/office/powerpoint/2010/main" val="2315210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2" y="647496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44" name="Groupe 11">
            <a:extLst>
              <a:ext uri="{FF2B5EF4-FFF2-40B4-BE49-F238E27FC236}">
                <a16:creationId xmlns:a16="http://schemas.microsoft.com/office/drawing/2014/main" id="{361036A2-14D9-2848-BB0C-77A2F7476B23}"/>
              </a:ext>
            </a:extLst>
          </p:cNvPr>
          <p:cNvGrpSpPr/>
          <p:nvPr/>
        </p:nvGrpSpPr>
        <p:grpSpPr>
          <a:xfrm>
            <a:off x="540000" y="163429"/>
            <a:ext cx="11110800" cy="660407"/>
            <a:chOff x="540000" y="163429"/>
            <a:chExt cx="11110800" cy="660407"/>
          </a:xfrm>
        </p:grpSpPr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9EDC19B0-98DA-3F4C-843B-4C3D94A9FD55}"/>
                </a:ext>
              </a:extLst>
            </p:cNvPr>
            <p:cNvSpPr/>
            <p:nvPr/>
          </p:nvSpPr>
          <p:spPr>
            <a:xfrm>
              <a:off x="540000" y="163429"/>
              <a:ext cx="1110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venir Next" panose="020B0503020202020204" pitchFamily="34" charset="0"/>
                  <a:sym typeface="Wingdings"/>
                </a:rPr>
                <a:t>R&amp;D opportunity at IP2I and status of MAPS R&amp;D proposal  </a:t>
              </a:r>
            </a:p>
          </p:txBody>
        </p:sp>
        <p:cxnSp>
          <p:nvCxnSpPr>
            <p:cNvPr id="546" name="Connecteur droit 8">
              <a:extLst>
                <a:ext uri="{FF2B5EF4-FFF2-40B4-BE49-F238E27FC236}">
                  <a16:creationId xmlns:a16="http://schemas.microsoft.com/office/drawing/2014/main" id="{C7F6DB0A-1393-2F46-8E14-5C6B844F17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00" y="809760"/>
              <a:ext cx="11109600" cy="140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908AFAE-76FA-E70E-DEF6-738B1092E652}"/>
              </a:ext>
            </a:extLst>
          </p:cNvPr>
          <p:cNvSpPr txBox="1"/>
          <p:nvPr/>
        </p:nvSpPr>
        <p:spPr>
          <a:xfrm>
            <a:off x="476788" y="902289"/>
            <a:ext cx="11238424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Engineers becoming available following completion of the CIC tracker poject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With experience in new complex electronics design implementation techniques (Digital on Top)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Expertise in tracking devices and MAPS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Proposal to join DICE IN2P3 MP on MAPS R&amp;D in TJ 65 nm technology submited to IP2I management and presented to CS 01/03/2022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FR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Got agreement to start initial work and to further investigate deliverables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Discussions on-going to identify contribution in context of 65 nm CERN EP WP1.2 RD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Sort term goal is 2</a:t>
            </a:r>
            <a:r>
              <a:rPr lang="en-FR" baseline="30000" dirty="0">
                <a:latin typeface="Avenir Next" panose="020B0503020202020204" pitchFamily="34" charset="0"/>
              </a:rPr>
              <a:t>nd</a:t>
            </a:r>
            <a:r>
              <a:rPr lang="en-FR" dirty="0">
                <a:latin typeface="Avenir Next" panose="020B0503020202020204" pitchFamily="34" charset="0"/>
              </a:rPr>
              <a:t> Engineering Run (ER2) Oct. 2023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Possible initial contribution in preparation of compact manufacturing libraries for Priority Encoder blocks with IPHC – this will be part of the mainstream objective of ER2 to produce a 1</a:t>
            </a:r>
            <a:r>
              <a:rPr lang="en-FR" sz="16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st</a:t>
            </a: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 full size ITS3 (ALICE) sensor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Investigation of possible implementation of other features at perifhery of ITS3 sensor – being discussed with IPHC and CERN (will depend on specs of the ITS3 sensor and overall ER2 goals not yet fully defined)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IP2I internal discussion ongoing to profit from existing TDC developments for precision timing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Beyond ER2, a new framework should be put in place in implementation of ECFA RD roadmap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 This set a time scale O(1) year to define specific demonstrator goals toward FCC (international context)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Further ressource needs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Missing RH for simulations, testing and modelling of </a:t>
            </a:r>
            <a:r>
              <a:rPr lang="en-GB" dirty="0" err="1">
                <a:latin typeface="Avenir Next" panose="020B0503020202020204" pitchFamily="34" charset="0"/>
              </a:rPr>
              <a:t>ReadOut</a:t>
            </a:r>
            <a:r>
              <a:rPr lang="en-GB" dirty="0">
                <a:latin typeface="Avenir Next" panose="020B0503020202020204" pitchFamily="34" charset="0"/>
              </a:rPr>
              <a:t> architecture (</a:t>
            </a:r>
            <a:r>
              <a:rPr lang="en-GB" dirty="0" err="1">
                <a:latin typeface="Avenir Next" panose="020B0503020202020204" pitchFamily="34" charset="0"/>
              </a:rPr>
              <a:t>verilog</a:t>
            </a:r>
            <a:r>
              <a:rPr lang="en-GB" dirty="0">
                <a:latin typeface="Avenir Next" panose="020B0503020202020204" pitchFamily="34" charset="0"/>
              </a:rPr>
              <a:t>), reduce the potential to integrate the ongoing activities – we need to prepare requests (one on going for a PhD in microelectronics service in the framework MICHRAU pole)</a:t>
            </a:r>
            <a:endParaRPr lang="en-FR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16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331797</TotalTime>
  <Words>973</Words>
  <Application>Microsoft Macintosh PowerPoint</Application>
  <PresentationFormat>Widescreen</PresentationFormat>
  <Paragraphs>101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Avenir Next</vt:lpstr>
      <vt:lpstr>Calibri</vt:lpstr>
      <vt:lpstr>Courier New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Microsoft Office User</cp:lastModifiedBy>
  <cp:revision>14860</cp:revision>
  <cp:lastPrinted>2020-01-16T15:11:18Z</cp:lastPrinted>
  <dcterms:created xsi:type="dcterms:W3CDTF">2015-10-09T13:44:56Z</dcterms:created>
  <dcterms:modified xsi:type="dcterms:W3CDTF">2022-06-24T08:03:31Z</dcterms:modified>
</cp:coreProperties>
</file>