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notesMasterIdLst>
    <p:notesMasterId r:id="rId63"/>
  </p:notesMasterIdLst>
  <p:sldIdLst>
    <p:sldId id="256" r:id="rId2"/>
    <p:sldId id="257" r:id="rId3"/>
    <p:sldId id="259" r:id="rId4"/>
    <p:sldId id="261" r:id="rId5"/>
    <p:sldId id="318" r:id="rId6"/>
    <p:sldId id="319" r:id="rId7"/>
    <p:sldId id="258" r:id="rId8"/>
    <p:sldId id="265" r:id="rId9"/>
    <p:sldId id="263" r:id="rId10"/>
    <p:sldId id="266" r:id="rId11"/>
    <p:sldId id="262" r:id="rId12"/>
    <p:sldId id="289" r:id="rId13"/>
    <p:sldId id="267" r:id="rId14"/>
    <p:sldId id="268" r:id="rId15"/>
    <p:sldId id="320" r:id="rId16"/>
    <p:sldId id="278" r:id="rId17"/>
    <p:sldId id="279" r:id="rId18"/>
    <p:sldId id="280" r:id="rId19"/>
    <p:sldId id="281" r:id="rId20"/>
    <p:sldId id="321" r:id="rId21"/>
    <p:sldId id="283" r:id="rId22"/>
    <p:sldId id="284" r:id="rId23"/>
    <p:sldId id="269" r:id="rId24"/>
    <p:sldId id="271" r:id="rId25"/>
    <p:sldId id="270" r:id="rId26"/>
    <p:sldId id="272" r:id="rId27"/>
    <p:sldId id="273" r:id="rId28"/>
    <p:sldId id="274" r:id="rId29"/>
    <p:sldId id="275" r:id="rId30"/>
    <p:sldId id="276" r:id="rId31"/>
    <p:sldId id="277" r:id="rId32"/>
    <p:sldId id="285" r:id="rId33"/>
    <p:sldId id="287" r:id="rId34"/>
    <p:sldId id="288" r:id="rId35"/>
    <p:sldId id="314" r:id="rId36"/>
    <p:sldId id="292" r:id="rId37"/>
    <p:sldId id="290" r:id="rId38"/>
    <p:sldId id="300" r:id="rId39"/>
    <p:sldId id="294" r:id="rId40"/>
    <p:sldId id="301" r:id="rId41"/>
    <p:sldId id="302" r:id="rId42"/>
    <p:sldId id="303" r:id="rId43"/>
    <p:sldId id="304" r:id="rId44"/>
    <p:sldId id="305" r:id="rId45"/>
    <p:sldId id="293" r:id="rId46"/>
    <p:sldId id="306" r:id="rId47"/>
    <p:sldId id="315" r:id="rId48"/>
    <p:sldId id="316" r:id="rId49"/>
    <p:sldId id="307" r:id="rId50"/>
    <p:sldId id="308" r:id="rId51"/>
    <p:sldId id="310" r:id="rId52"/>
    <p:sldId id="309" r:id="rId53"/>
    <p:sldId id="297" r:id="rId54"/>
    <p:sldId id="299" r:id="rId55"/>
    <p:sldId id="291" r:id="rId56"/>
    <p:sldId id="295" r:id="rId57"/>
    <p:sldId id="296" r:id="rId58"/>
    <p:sldId id="311" r:id="rId59"/>
    <p:sldId id="312" r:id="rId60"/>
    <p:sldId id="313" r:id="rId61"/>
    <p:sldId id="317" r:id="rId6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62"/>
  </p:normalViewPr>
  <p:slideViewPr>
    <p:cSldViewPr snapToGrid="0" snapToObjects="1">
      <p:cViewPr>
        <p:scale>
          <a:sx n="125" d="100"/>
          <a:sy n="125" d="100"/>
        </p:scale>
        <p:origin x="1568" y="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image" Target="../media/image95.emf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B13EF-FD33-B143-B8CD-E0D8A40D1F85}" type="datetimeFigureOut">
              <a:rPr lang="fr-FR" smtClean="0"/>
              <a:t>23/06/2022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C60B4-8436-644D-927B-C343609232F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876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C60B4-8436-644D-927B-C343609232F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49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C60B4-8436-644D-927B-C343609232F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197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C60B4-8436-644D-927B-C343609232F4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741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C60B4-8436-644D-927B-C343609232F4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741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5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06717-11B4-B141-B160-D68AEAB404D8}" type="datetimeFigureOut">
              <a:rPr lang="fr-FR" smtClean="0"/>
              <a:t>23/06/2022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E4251-E257-D347-984D-306D2A62445B}" type="slidenum">
              <a:rPr lang="en-GB" smtClean="0"/>
              <a:t>‹N°›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99" y="3132302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06717-11B4-B141-B160-D68AEAB404D8}" type="datetimeFigureOut">
              <a:rPr lang="fr-FR" smtClean="0"/>
              <a:t>23/06/2022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E4251-E257-D347-984D-306D2A62445B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31" y="731532"/>
            <a:ext cx="4829287" cy="489472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06717-11B4-B141-B160-D68AEAB404D8}" type="datetimeFigureOut">
              <a:rPr lang="fr-FR" smtClean="0"/>
              <a:t>23/06/2022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E4251-E257-D347-984D-306D2A62445B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06717-11B4-B141-B160-D68AEAB404D8}" type="datetimeFigureOut">
              <a:rPr lang="fr-FR" smtClean="0"/>
              <a:t>23/06/2022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E4251-E257-D347-984D-306D2A62445B}" type="slidenum">
              <a:rPr lang="en-GB" smtClean="0"/>
              <a:t>‹N°›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9"/>
            <a:ext cx="5966666" cy="2423347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06717-11B4-B141-B160-D68AEAB404D8}" type="datetimeFigureOut">
              <a:rPr lang="fr-FR" smtClean="0"/>
              <a:t>23/06/2022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E4251-E257-D347-984D-306D2A62445B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06717-11B4-B141-B160-D68AEAB404D8}" type="datetimeFigureOut">
              <a:rPr lang="fr-FR" smtClean="0"/>
              <a:t>23/06/2022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E4251-E257-D347-984D-306D2A62445B}" type="slidenum">
              <a:rPr lang="en-GB" smtClean="0"/>
              <a:t>‹N°›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1"/>
            <a:ext cx="3346704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1"/>
            <a:ext cx="3346704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06717-11B4-B141-B160-D68AEAB404D8}" type="datetimeFigureOut">
              <a:rPr lang="fr-FR" smtClean="0"/>
              <a:t>23/06/2022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E4251-E257-D347-984D-306D2A62445B}" type="slidenum">
              <a:rPr lang="en-GB" smtClean="0"/>
              <a:t>‹N°›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06717-11B4-B141-B160-D68AEAB404D8}" type="datetimeFigureOut">
              <a:rPr lang="fr-FR" smtClean="0"/>
              <a:t>23/06/2022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E4251-E257-D347-984D-306D2A62445B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06717-11B4-B141-B160-D68AEAB404D8}" type="datetimeFigureOut">
              <a:rPr lang="fr-FR" smtClean="0"/>
              <a:t>23/06/2022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E4251-E257-D347-984D-306D2A62445B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13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33" y="731521"/>
            <a:ext cx="4017085" cy="4894731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13"/>
            <a:ext cx="3388660" cy="21395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06717-11B4-B141-B160-D68AEAB404D8}" type="datetimeFigureOut">
              <a:rPr lang="fr-FR" smtClean="0"/>
              <a:t>23/06/2022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E4251-E257-D347-984D-306D2A62445B}" type="slidenum">
              <a:rPr lang="en-GB" smtClean="0"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11"/>
            <a:ext cx="41148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06717-11B4-B141-B160-D68AEAB404D8}" type="datetimeFigureOut">
              <a:rPr lang="fr-FR" smtClean="0"/>
              <a:t>23/06/2022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E4251-E257-D347-984D-306D2A62445B}" type="slidenum">
              <a:rPr lang="en-GB" smtClean="0"/>
              <a:t>‹N°›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7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C406717-11B4-B141-B160-D68AEAB404D8}" type="datetimeFigureOut">
              <a:rPr lang="fr-FR" smtClean="0"/>
              <a:t>23/06/2022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17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73E4251-E257-D347-984D-306D2A62445B}" type="slidenum">
              <a:rPr lang="en-GB" smtClean="0"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99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6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8.emf"/><Relationship Id="rId5" Type="http://schemas.openxmlformats.org/officeDocument/2006/relationships/image" Target="../media/image95.emf"/><Relationship Id="rId15" Type="http://schemas.openxmlformats.org/officeDocument/2006/relationships/image" Target="../media/image100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97.emf"/><Relationship Id="rId14" Type="http://schemas.openxmlformats.org/officeDocument/2006/relationships/oleObject" Target="../embeddings/oleObject6.bin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17599" y="5067598"/>
            <a:ext cx="5637010" cy="882119"/>
          </a:xfrm>
        </p:spPr>
        <p:txBody>
          <a:bodyPr/>
          <a:lstStyle/>
          <a:p>
            <a:r>
              <a:rPr lang="en-GB" dirty="0" err="1"/>
              <a:t>I.Laktineh</a:t>
            </a:r>
            <a:r>
              <a:rPr lang="en-GB" dirty="0"/>
              <a:t>, </a:t>
            </a:r>
            <a:r>
              <a:rPr lang="en-GB" sz="1600" dirty="0"/>
              <a:t>UCBL-IP2I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45566" y="2235718"/>
            <a:ext cx="7175351" cy="1793167"/>
          </a:xfrm>
        </p:spPr>
        <p:txBody>
          <a:bodyPr/>
          <a:lstStyle/>
          <a:p>
            <a:r>
              <a:rPr lang="en-GB" dirty="0"/>
              <a:t>Prospects on the</a:t>
            </a:r>
            <a:br>
              <a:rPr lang="en-GB" dirty="0"/>
            </a:br>
            <a:r>
              <a:rPr lang="en-GB" dirty="0"/>
              <a:t>ILC </a:t>
            </a:r>
            <a:r>
              <a:rPr lang="en-GB" sz="3200" dirty="0"/>
              <a:t>project</a:t>
            </a:r>
            <a:r>
              <a:rPr lang="en-GB" dirty="0"/>
              <a:t> </a:t>
            </a:r>
            <a:br>
              <a:rPr lang="en-GB" dirty="0"/>
            </a:br>
            <a:br>
              <a:rPr lang="en-GB" sz="12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029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’écran 2019-09-07 à 10.49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37" y="1785985"/>
            <a:ext cx="4497592" cy="281799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341411" y="4603972"/>
            <a:ext cx="395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Cavity performance for XFEL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11651" y="4971387"/>
            <a:ext cx="768559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XFEL best value is </a:t>
            </a:r>
            <a:r>
              <a:rPr lang="en-US" dirty="0">
                <a:solidFill>
                  <a:srgbClr val="FF0000"/>
                </a:solidFill>
              </a:rPr>
              <a:t>44.6 MV/m </a:t>
            </a:r>
            <a:r>
              <a:rPr lang="en-US" dirty="0"/>
              <a:t>(not far from the expected theoretical value of 48).</a:t>
            </a:r>
          </a:p>
          <a:p>
            <a:r>
              <a:rPr lang="en-US" dirty="0"/>
              <a:t> Ongoing improvement on cavities: Nitrogen infusion at 120°C could </a:t>
            </a:r>
          </a:p>
          <a:p>
            <a:pPr marL="342900" indent="-342900">
              <a:buAutoNum type="arabicParenR"/>
            </a:pPr>
            <a:r>
              <a:rPr lang="en-US" dirty="0"/>
              <a:t>Improve Q0</a:t>
            </a:r>
          </a:p>
          <a:p>
            <a:pPr marL="342900" indent="-342900">
              <a:buAutoNum type="arabicParenR"/>
            </a:pPr>
            <a:r>
              <a:rPr lang="en-US" dirty="0"/>
              <a:t>Reach ILC required value</a:t>
            </a:r>
          </a:p>
          <a:p>
            <a:pPr marL="342900" indent="-342900">
              <a:buAutoNum type="arabicParenR"/>
            </a:pPr>
            <a:r>
              <a:rPr lang="en-US" dirty="0"/>
              <a:t>Simplify the cavity production and reduce the cost.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96864" y="522555"/>
            <a:ext cx="80030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b="1" dirty="0"/>
              <a:t>ain </a:t>
            </a:r>
            <a:r>
              <a:rPr lang="en-US" b="1" dirty="0" err="1"/>
              <a:t>Linac</a:t>
            </a:r>
            <a:r>
              <a:rPr lang="en-US" b="1" dirty="0"/>
              <a:t> </a:t>
            </a:r>
            <a:r>
              <a:rPr lang="en-US" dirty="0"/>
              <a:t>is made of </a:t>
            </a:r>
            <a:r>
              <a:rPr lang="en-US" dirty="0" err="1"/>
              <a:t>cryomodules</a:t>
            </a:r>
            <a:r>
              <a:rPr lang="en-US" dirty="0"/>
              <a:t> equipped with RF Klystrons 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Each </a:t>
            </a:r>
            <a:r>
              <a:rPr lang="en-US" dirty="0" err="1"/>
              <a:t>cryomodules</a:t>
            </a:r>
            <a:r>
              <a:rPr lang="en-US" dirty="0"/>
              <a:t> is made of 9 cavities or 8 cavities+ QP/corrector.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Each cavity is a 1.3 GHz nine-cell niobium operated at 2 K (</a:t>
            </a:r>
            <a:r>
              <a:rPr lang="en-US" dirty="0">
                <a:solidFill>
                  <a:srgbClr val="FF0000"/>
                </a:solidFill>
              </a:rPr>
              <a:t>&gt;31.5 MV/m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026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68831" y="476274"/>
            <a:ext cx="7751731" cy="606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Electron &amp; positron beam</a:t>
            </a:r>
          </a:p>
          <a:p>
            <a:endParaRPr lang="en-US" dirty="0"/>
          </a:p>
          <a:p>
            <a:r>
              <a:rPr lang="en-US" dirty="0"/>
              <a:t>Electron source is based on the SLC polarized source  scheme.</a:t>
            </a:r>
          </a:p>
          <a:p>
            <a:r>
              <a:rPr lang="en-US" dirty="0" err="1"/>
              <a:t>TI:saphhire</a:t>
            </a:r>
            <a:r>
              <a:rPr lang="en-US" dirty="0"/>
              <a:t> laser impinging on photocathode made of </a:t>
            </a:r>
            <a:r>
              <a:rPr lang="en-US" dirty="0" err="1"/>
              <a:t>GaAa</a:t>
            </a:r>
            <a:r>
              <a:rPr lang="en-US" dirty="0"/>
              <a:t>/</a:t>
            </a:r>
            <a:r>
              <a:rPr lang="en-US" dirty="0" err="1"/>
              <a:t>GaAsP</a:t>
            </a:r>
            <a:r>
              <a:rPr lang="en-US" dirty="0"/>
              <a:t> strains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ym typeface="Wingdings"/>
              </a:rPr>
              <a:t>85% polarized electrons</a:t>
            </a: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Positron source:</a:t>
            </a:r>
          </a:p>
          <a:p>
            <a:endParaRPr lang="en-US" dirty="0">
              <a:sym typeface="Wingdings"/>
            </a:endParaRPr>
          </a:p>
          <a:p>
            <a:pPr marL="342900" indent="-342900">
              <a:buAutoNum type="arabicParenR"/>
            </a:pPr>
            <a:r>
              <a:rPr lang="en-US" dirty="0">
                <a:sym typeface="Wingdings"/>
              </a:rPr>
              <a:t>baseline: Hard circularly polarized photons are produced by the electron beam of the main </a:t>
            </a:r>
            <a:r>
              <a:rPr lang="en-US" dirty="0" err="1">
                <a:sym typeface="Wingdings"/>
              </a:rPr>
              <a:t>Linac</a:t>
            </a:r>
            <a:r>
              <a:rPr lang="en-US" dirty="0">
                <a:sym typeface="Wingdings"/>
              </a:rPr>
              <a:t> in a helical </a:t>
            </a:r>
            <a:r>
              <a:rPr lang="en-US" dirty="0" err="1">
                <a:sym typeface="Wingdings"/>
              </a:rPr>
              <a:t>undulators</a:t>
            </a:r>
            <a:r>
              <a:rPr lang="en-US" dirty="0">
                <a:sym typeface="Wingdings"/>
              </a:rPr>
              <a:t>. They are converted into electrons-positrons on a rotating target. Positrons are at 30% longitudinally polarized. </a:t>
            </a:r>
          </a:p>
          <a:p>
            <a:r>
              <a:rPr lang="en-US" dirty="0">
                <a:sym typeface="Wingdings"/>
              </a:rPr>
              <a:t>     cons: Target heating, photon dumping.. </a:t>
            </a:r>
          </a:p>
          <a:p>
            <a:r>
              <a:rPr lang="en-US" dirty="0">
                <a:sym typeface="Wingdings"/>
              </a:rPr>
              <a:t>     pros:  up to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10 Hz</a:t>
            </a:r>
            <a:r>
              <a:rPr lang="en-US" dirty="0">
                <a:sym typeface="Wingdings"/>
              </a:rPr>
              <a:t> (determined by the damping time)</a:t>
            </a:r>
          </a:p>
          <a:p>
            <a:pPr marL="342900" indent="-342900">
              <a:buAutoNum type="arabicParenR"/>
            </a:pPr>
            <a:endParaRPr lang="en-US" dirty="0">
              <a:sym typeface="Wingdings"/>
            </a:endParaRPr>
          </a:p>
          <a:p>
            <a:pPr marL="342900" indent="-342900">
              <a:buAutoNum type="arabicParenR"/>
            </a:pPr>
            <a:r>
              <a:rPr lang="en-US" dirty="0">
                <a:sym typeface="Wingdings"/>
              </a:rPr>
              <a:t>Electron driven scheme. An </a:t>
            </a:r>
            <a:r>
              <a:rPr lang="en-US" b="1" dirty="0">
                <a:sym typeface="Wingdings"/>
              </a:rPr>
              <a:t>independent</a:t>
            </a:r>
            <a:r>
              <a:rPr lang="en-US" dirty="0">
                <a:sym typeface="Wingdings"/>
              </a:rPr>
              <a:t> electron beam of 3 </a:t>
            </a:r>
            <a:r>
              <a:rPr lang="en-US" dirty="0" err="1">
                <a:sym typeface="Wingdings"/>
              </a:rPr>
              <a:t>GeV</a:t>
            </a:r>
            <a:r>
              <a:rPr lang="en-US" dirty="0">
                <a:sym typeface="Wingdings"/>
              </a:rPr>
              <a:t> is used on rotating target to produce the positron. </a:t>
            </a:r>
          </a:p>
          <a:p>
            <a:r>
              <a:rPr lang="en-US" dirty="0">
                <a:sym typeface="Wingdings"/>
              </a:rPr>
              <a:t>     cons: limited to 5 Hz (positron time production)</a:t>
            </a:r>
          </a:p>
          <a:p>
            <a:r>
              <a:rPr lang="en-US" dirty="0"/>
              <a:t>     pros:  limited target heating, less risky </a:t>
            </a:r>
          </a:p>
          <a:p>
            <a:endParaRPr lang="en-US" dirty="0"/>
          </a:p>
          <a:p>
            <a:r>
              <a:rPr lang="en-US" dirty="0"/>
              <a:t>30% polarization is reachable at 250 </a:t>
            </a:r>
            <a:r>
              <a:rPr lang="en-US" dirty="0" err="1"/>
              <a:t>GeV</a:t>
            </a:r>
            <a:r>
              <a:rPr lang="en-US" dirty="0"/>
              <a:t> and up to 60% at 500 </a:t>
            </a:r>
            <a:r>
              <a:rPr lang="en-US" dirty="0" err="1"/>
              <a:t>GeV</a:t>
            </a:r>
            <a:r>
              <a:rPr lang="en-US" dirty="0"/>
              <a:t>.</a:t>
            </a:r>
          </a:p>
        </p:txBody>
      </p:sp>
      <p:pic>
        <p:nvPicPr>
          <p:cNvPr id="3" name="Picture 2" descr="p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12460"/>
            <a:ext cx="7823200" cy="214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25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68831" y="476274"/>
            <a:ext cx="7751731" cy="606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Electron &amp; positron beam</a:t>
            </a:r>
          </a:p>
          <a:p>
            <a:endParaRPr lang="en-US" dirty="0"/>
          </a:p>
          <a:p>
            <a:r>
              <a:rPr lang="en-US" dirty="0"/>
              <a:t>Electron source is based on the SLC polarized source  scheme.</a:t>
            </a:r>
          </a:p>
          <a:p>
            <a:r>
              <a:rPr lang="en-US" dirty="0" err="1"/>
              <a:t>TI:saphhire</a:t>
            </a:r>
            <a:r>
              <a:rPr lang="en-US" dirty="0"/>
              <a:t> laser impinging on photocathode made of </a:t>
            </a:r>
            <a:r>
              <a:rPr lang="en-US" dirty="0" err="1"/>
              <a:t>GaAa</a:t>
            </a:r>
            <a:r>
              <a:rPr lang="en-US" dirty="0"/>
              <a:t>/</a:t>
            </a:r>
            <a:r>
              <a:rPr lang="en-US" dirty="0" err="1"/>
              <a:t>GaAsP</a:t>
            </a:r>
            <a:r>
              <a:rPr lang="en-US" dirty="0"/>
              <a:t> strains</a:t>
            </a:r>
          </a:p>
          <a:p>
            <a:pPr marL="285750" indent="-285750">
              <a:buFont typeface="Wingdings" charset="0"/>
              <a:buChar char="à"/>
            </a:pPr>
            <a:r>
              <a:rPr lang="en-US" b="1" dirty="0">
                <a:solidFill>
                  <a:srgbClr val="FF0000"/>
                </a:solidFill>
                <a:sym typeface="Wingdings"/>
              </a:rPr>
              <a:t>85% </a:t>
            </a:r>
            <a:r>
              <a:rPr lang="en-US" dirty="0">
                <a:sym typeface="Wingdings"/>
              </a:rPr>
              <a:t>polarized electrons</a:t>
            </a:r>
          </a:p>
          <a:p>
            <a:pPr marL="285750" indent="-285750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Positron source:</a:t>
            </a:r>
          </a:p>
          <a:p>
            <a:endParaRPr lang="en-US" dirty="0">
              <a:sym typeface="Wingdings"/>
            </a:endParaRPr>
          </a:p>
          <a:p>
            <a:pPr marL="342900" indent="-342900">
              <a:buAutoNum type="arabicParenR"/>
            </a:pPr>
            <a:r>
              <a:rPr lang="en-US" dirty="0">
                <a:sym typeface="Wingdings"/>
              </a:rPr>
              <a:t>baseline: Hard circularly polarized photons are produced by the electron beam of the main </a:t>
            </a:r>
            <a:r>
              <a:rPr lang="en-US" dirty="0" err="1">
                <a:sym typeface="Wingdings"/>
              </a:rPr>
              <a:t>Linac</a:t>
            </a:r>
            <a:r>
              <a:rPr lang="en-US" dirty="0">
                <a:sym typeface="Wingdings"/>
              </a:rPr>
              <a:t> in a helical </a:t>
            </a:r>
            <a:r>
              <a:rPr lang="en-US" dirty="0" err="1">
                <a:sym typeface="Wingdings"/>
              </a:rPr>
              <a:t>undulators</a:t>
            </a:r>
            <a:r>
              <a:rPr lang="en-US" dirty="0">
                <a:sym typeface="Wingdings"/>
              </a:rPr>
              <a:t>. They are converted into electrons-positrons on a rotating target. Positrons are at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30%</a:t>
            </a:r>
            <a:r>
              <a:rPr lang="en-US" dirty="0">
                <a:sym typeface="Wingdings"/>
              </a:rPr>
              <a:t> longitudinally polarized. </a:t>
            </a:r>
          </a:p>
          <a:p>
            <a:r>
              <a:rPr lang="en-US" dirty="0">
                <a:sym typeface="Wingdings"/>
              </a:rPr>
              <a:t>     cons: Target heating, photon dumping.. </a:t>
            </a:r>
          </a:p>
          <a:p>
            <a:r>
              <a:rPr lang="en-US" dirty="0">
                <a:sym typeface="Wingdings"/>
              </a:rPr>
              <a:t>     pros:  up to 10 Hz (determined by the damping time)</a:t>
            </a:r>
          </a:p>
          <a:p>
            <a:pPr marL="342900" indent="-342900">
              <a:buAutoNum type="arabicParenR"/>
            </a:pPr>
            <a:endParaRPr lang="en-US" dirty="0">
              <a:sym typeface="Wingdings"/>
            </a:endParaRPr>
          </a:p>
          <a:p>
            <a:pPr marL="342900" indent="-342900">
              <a:buAutoNum type="arabicParenR" startAt="2"/>
            </a:pPr>
            <a:r>
              <a:rPr lang="en-US" dirty="0">
                <a:sym typeface="Wingdings"/>
              </a:rPr>
              <a:t>Electron driven scheme. An </a:t>
            </a:r>
            <a:r>
              <a:rPr lang="en-US" b="1" dirty="0">
                <a:sym typeface="Wingdings"/>
              </a:rPr>
              <a:t>independent</a:t>
            </a:r>
            <a:r>
              <a:rPr lang="en-US" dirty="0">
                <a:sym typeface="Wingdings"/>
              </a:rPr>
              <a:t> electron beam of 3 </a:t>
            </a:r>
            <a:r>
              <a:rPr lang="en-US" dirty="0" err="1">
                <a:sym typeface="Wingdings"/>
              </a:rPr>
              <a:t>GeV</a:t>
            </a:r>
            <a:r>
              <a:rPr lang="en-US" dirty="0">
                <a:sym typeface="Wingdings"/>
              </a:rPr>
              <a:t> is </a:t>
            </a:r>
          </a:p>
          <a:p>
            <a:r>
              <a:rPr lang="en-US" dirty="0">
                <a:sym typeface="Wingdings"/>
              </a:rPr>
              <a:t>     used on rotating target to produce the positrons. </a:t>
            </a:r>
          </a:p>
          <a:p>
            <a:r>
              <a:rPr lang="en-US" dirty="0">
                <a:sym typeface="Wingdings"/>
              </a:rPr>
              <a:t>     cons: limited to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5 Hz </a:t>
            </a:r>
            <a:r>
              <a:rPr lang="en-US" dirty="0">
                <a:sym typeface="Wingdings"/>
              </a:rPr>
              <a:t>(positron time production)</a:t>
            </a:r>
          </a:p>
          <a:p>
            <a:r>
              <a:rPr lang="en-US" dirty="0"/>
              <a:t>     pros:  limited target heating, less risky 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30% polarization is reachable at 250 </a:t>
            </a:r>
            <a:r>
              <a:rPr lang="en-US" dirty="0" err="1">
                <a:solidFill>
                  <a:srgbClr val="FF0000"/>
                </a:solidFill>
              </a:rPr>
              <a:t>GeV</a:t>
            </a:r>
            <a:r>
              <a:rPr lang="en-US" dirty="0">
                <a:solidFill>
                  <a:srgbClr val="FF0000"/>
                </a:solidFill>
              </a:rPr>
              <a:t> and up to “60%” at 500 </a:t>
            </a:r>
            <a:r>
              <a:rPr lang="en-US" dirty="0" err="1">
                <a:solidFill>
                  <a:srgbClr val="FF0000"/>
                </a:solidFill>
              </a:rPr>
              <a:t>GeV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9445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16" y="1461462"/>
            <a:ext cx="8337079" cy="236728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68816" y="3828742"/>
            <a:ext cx="72093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Train of 1ms  duration every 200 </a:t>
            </a:r>
            <a:r>
              <a:rPr lang="en-GB" dirty="0" err="1"/>
              <a:t>ms</a:t>
            </a:r>
            <a:r>
              <a:rPr lang="en-GB" dirty="0"/>
              <a:t> (</a:t>
            </a:r>
            <a:r>
              <a:rPr lang="en-GB" b="1" dirty="0">
                <a:solidFill>
                  <a:srgbClr val="FF0000"/>
                </a:solidFill>
              </a:rPr>
              <a:t>5 Hz</a:t>
            </a:r>
            <a:r>
              <a:rPr lang="en-GB" dirty="0"/>
              <a:t>), </a:t>
            </a:r>
            <a:r>
              <a:rPr lang="en-GB" b="1" dirty="0"/>
              <a:t>1312 BC/train</a:t>
            </a:r>
          </a:p>
          <a:p>
            <a:pPr marL="285750" indent="-285750">
              <a:buFont typeface="Wingdings" charset="2"/>
              <a:buChar char="Ø"/>
            </a:pPr>
            <a:r>
              <a:rPr lang="en-GB" dirty="0">
                <a:sym typeface="Wingdings"/>
              </a:rPr>
              <a:t>Readout electronics is conceived to read out all the events (</a:t>
            </a:r>
            <a:r>
              <a:rPr lang="en-GB" dirty="0" err="1">
                <a:sym typeface="Wingdings"/>
              </a:rPr>
              <a:t>triggerless</a:t>
            </a:r>
            <a:r>
              <a:rPr lang="en-GB" dirty="0">
                <a:sym typeface="Wingdings"/>
              </a:rPr>
              <a:t> mode) during the bunch crossings, store them and then transfer them just after.</a:t>
            </a:r>
            <a:endParaRPr lang="en-GB" dirty="0"/>
          </a:p>
          <a:p>
            <a:pPr marL="285750" indent="-285750">
              <a:buFont typeface="Wingdings" charset="2"/>
              <a:buChar char="Ø"/>
            </a:pPr>
            <a:r>
              <a:rPr lang="en-GB" dirty="0"/>
              <a:t>Electronics is switched off after data transfer until a new train</a:t>
            </a:r>
          </a:p>
          <a:p>
            <a:r>
              <a:rPr lang="en-GB" dirty="0"/>
              <a:t>    (</a:t>
            </a:r>
            <a:r>
              <a:rPr lang="en-GB" dirty="0">
                <a:solidFill>
                  <a:srgbClr val="FF0000"/>
                </a:solidFill>
              </a:rPr>
              <a:t>a factor 100 of power reduction</a:t>
            </a:r>
            <a:r>
              <a:rPr lang="en-GB" dirty="0"/>
              <a:t>) </a:t>
            </a:r>
          </a:p>
          <a:p>
            <a:r>
              <a:rPr lang="en-GB" dirty="0">
                <a:sym typeface="Wingdings"/>
              </a:rPr>
              <a:t>    almost no cooling </a:t>
            </a:r>
            <a:r>
              <a:rPr lang="en-GB" dirty="0"/>
              <a:t>low material budget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568816" y="581560"/>
            <a:ext cx="4305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Bunch Crossing structure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33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2285" y="291056"/>
            <a:ext cx="8611562" cy="6278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Luminosity upgrade scenario: 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1312 BC/train </a:t>
            </a:r>
            <a:r>
              <a:rPr lang="en-US" dirty="0">
                <a:sym typeface="Wingdings"/>
              </a:rPr>
              <a:t> 2624/train</a:t>
            </a:r>
          </a:p>
          <a:p>
            <a:pPr marL="285750" indent="-285750">
              <a:buFont typeface="Wingdings" charset="2"/>
              <a:buChar char="q"/>
            </a:pPr>
            <a:endParaRPr lang="en-US" dirty="0">
              <a:sym typeface="Wingdings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dirty="0">
                <a:sym typeface="Wingdings"/>
              </a:rPr>
              <a:t> 5 Hz 10 Hz 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This will increase the luminosity </a:t>
            </a:r>
          </a:p>
          <a:p>
            <a:r>
              <a:rPr lang="en-US" dirty="0">
                <a:sym typeface="Wingdings"/>
              </a:rPr>
              <a:t>by a factor of 4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A possible increase to 15 Hz is </a:t>
            </a:r>
          </a:p>
          <a:p>
            <a:r>
              <a:rPr lang="en-US" dirty="0">
                <a:sym typeface="Wingdings"/>
              </a:rPr>
              <a:t>under study to get an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increase</a:t>
            </a:r>
            <a:r>
              <a:rPr lang="en-US" dirty="0">
                <a:sym typeface="Wingdings"/>
              </a:rPr>
              <a:t> of a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factor 6</a:t>
            </a:r>
            <a:r>
              <a:rPr lang="en-US" dirty="0">
                <a:sym typeface="Wingdings"/>
              </a:rPr>
              <a:t>.</a:t>
            </a: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The ILC  luminosity increase by a factor of 6 has a moderate cost increase</a:t>
            </a:r>
          </a:p>
          <a:p>
            <a:r>
              <a:rPr lang="en-US" b="1" dirty="0">
                <a:solidFill>
                  <a:srgbClr val="FF0000"/>
                </a:solidFill>
                <a:sym typeface="Wingdings"/>
              </a:rPr>
              <a:t>5.5 B 5.5+1.9 B€$</a:t>
            </a:r>
          </a:p>
          <a:p>
            <a:r>
              <a:rPr lang="en-US" dirty="0">
                <a:sym typeface="Wingdings"/>
              </a:rPr>
              <a:t>Cost increase is due to additional klystrons and </a:t>
            </a:r>
            <a:r>
              <a:rPr lang="en-US" dirty="0" err="1">
                <a:sym typeface="Wingdings"/>
              </a:rPr>
              <a:t>cryo</a:t>
            </a:r>
            <a:r>
              <a:rPr lang="en-US" dirty="0">
                <a:sym typeface="Wingdings"/>
              </a:rPr>
              <a:t> modules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By using more cavities (3000) with improved Q</a:t>
            </a:r>
            <a:r>
              <a:rPr lang="en-US" baseline="-25000" dirty="0">
                <a:sym typeface="Wingdings"/>
              </a:rPr>
              <a:t>0</a:t>
            </a:r>
            <a:r>
              <a:rPr lang="en-US" dirty="0">
                <a:sym typeface="Wingdings"/>
              </a:rPr>
              <a:t>= 2 x 10</a:t>
            </a:r>
            <a:r>
              <a:rPr lang="en-US" baseline="30000" dirty="0">
                <a:sym typeface="Wingdings"/>
              </a:rPr>
              <a:t>10</a:t>
            </a:r>
          </a:p>
          <a:p>
            <a:r>
              <a:rPr lang="en-US" b="1" dirty="0">
                <a:solidFill>
                  <a:srgbClr val="FF0000"/>
                </a:solidFill>
                <a:sym typeface="Wingdings"/>
              </a:rPr>
              <a:t>380 </a:t>
            </a:r>
            <a:r>
              <a:rPr lang="en-US" b="1" dirty="0" err="1">
                <a:solidFill>
                  <a:srgbClr val="FF0000"/>
                </a:solidFill>
                <a:sym typeface="Wingdings"/>
              </a:rPr>
              <a:t>GeV</a:t>
            </a:r>
            <a:r>
              <a:rPr lang="en-US" dirty="0">
                <a:sym typeface="Wingdings"/>
              </a:rPr>
              <a:t> scenario is possible with additional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1.5 B$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Image 2" descr="Capture d’écran 2019-09-07 à 15.37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32" y="203883"/>
            <a:ext cx="4363068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07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8079" y="154575"/>
            <a:ext cx="633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ILC candidate site</a:t>
            </a:r>
          </a:p>
        </p:txBody>
      </p:sp>
      <p:pic>
        <p:nvPicPr>
          <p:cNvPr id="3" name="Image 2" descr="Capture d’écran 2019-09-17 à 19.25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06" y="1109357"/>
            <a:ext cx="4311308" cy="3906711"/>
          </a:xfrm>
          <a:prstGeom prst="rect">
            <a:avLst/>
          </a:prstGeom>
        </p:spPr>
      </p:pic>
      <p:pic>
        <p:nvPicPr>
          <p:cNvPr id="4" name="Image 3" descr="Capture d’écran 2019-09-17 à 19.25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357"/>
            <a:ext cx="4426098" cy="390671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8079" y="5322070"/>
            <a:ext cx="8235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dirty="0"/>
              <a:t>Earthquakes are to be taken into account even though the granite bloc is very robust.</a:t>
            </a:r>
          </a:p>
          <a:p>
            <a:pPr marL="285750" indent="-285750">
              <a:buFont typeface="Wingdings" charset="2"/>
              <a:buChar char="q"/>
            </a:pPr>
            <a:r>
              <a:rPr lang="en-GB" dirty="0"/>
              <a:t>Vibration outside the tunnel will have no impact on the accelerator.</a:t>
            </a:r>
          </a:p>
          <a:p>
            <a:r>
              <a:rPr lang="en-GB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76442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5519" y="257084"/>
            <a:ext cx="3436078" cy="369332"/>
          </a:xfrm>
          <a:prstGeom prst="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Philosophy of the ILC detectors</a:t>
            </a:r>
          </a:p>
        </p:txBody>
      </p:sp>
      <p:grpSp>
        <p:nvGrpSpPr>
          <p:cNvPr id="12" name="Grouper 11"/>
          <p:cNvGrpSpPr/>
          <p:nvPr/>
        </p:nvGrpSpPr>
        <p:grpSpPr>
          <a:xfrm>
            <a:off x="368300" y="2692401"/>
            <a:ext cx="5207000" cy="4131732"/>
            <a:chOff x="444500" y="1581150"/>
            <a:chExt cx="5355198" cy="3409949"/>
          </a:xfrm>
        </p:grpSpPr>
        <p:pic>
          <p:nvPicPr>
            <p:cNvPr id="10" name="Image 9" descr="Capture d’écran 2018-01-17 à 15.40.1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500" y="2063404"/>
              <a:ext cx="5355198" cy="2927695"/>
            </a:xfrm>
            <a:prstGeom prst="rect">
              <a:avLst/>
            </a:prstGeom>
          </p:spPr>
        </p:pic>
        <p:pic>
          <p:nvPicPr>
            <p:cNvPr id="11" name="Image 10" descr="Capture d’écran 2018-01-17 à 15.42.3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500" y="1581150"/>
              <a:ext cx="5355198" cy="520700"/>
            </a:xfrm>
            <a:prstGeom prst="rect">
              <a:avLst/>
            </a:prstGeom>
          </p:spPr>
        </p:pic>
      </p:grpSp>
      <p:pic>
        <p:nvPicPr>
          <p:cNvPr id="14" name="Imag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253673"/>
            <a:ext cx="2190750" cy="19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Capture d’écran 2018-01-17 à 15.58.5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50" y="4470400"/>
            <a:ext cx="2279650" cy="20828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06766" y="861527"/>
            <a:ext cx="8807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>
                <a:latin typeface="Arial"/>
                <a:cs typeface="Arial"/>
              </a:rPr>
              <a:t>Detectors should be a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precision</a:t>
            </a:r>
            <a:r>
              <a:rPr lang="en-US" sz="1600" dirty="0">
                <a:latin typeface="Arial"/>
                <a:cs typeface="Arial"/>
              </a:rPr>
              <a:t> and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discovery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en-US" sz="1600" dirty="0">
                <a:latin typeface="Arial"/>
                <a:cs typeface="Arial"/>
              </a:rPr>
              <a:t> tool beyond the LHC scope.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latin typeface="Arial"/>
                <a:cs typeface="Arial"/>
              </a:rPr>
              <a:t>Relevant Physics phenomena in the </a:t>
            </a:r>
            <a:r>
              <a:rPr lang="en-US" sz="1600" dirty="0" err="1">
                <a:latin typeface="Arial"/>
                <a:cs typeface="Arial"/>
              </a:rPr>
              <a:t>TeV</a:t>
            </a:r>
            <a:r>
              <a:rPr lang="en-US" sz="1600" dirty="0">
                <a:latin typeface="Arial"/>
                <a:cs typeface="Arial"/>
              </a:rPr>
              <a:t> energy range </a:t>
            </a:r>
          </a:p>
          <a:p>
            <a:r>
              <a:rPr lang="en-US" sz="1600" dirty="0">
                <a:latin typeface="Arial"/>
                <a:cs typeface="Arial"/>
              </a:rPr>
              <a:t>     are associated to multi jet final states </a:t>
            </a:r>
          </a:p>
          <a:p>
            <a:r>
              <a:rPr lang="en-US" sz="1600" dirty="0">
                <a:latin typeface="Arial"/>
                <a:cs typeface="Arial"/>
                <a:sym typeface="Wingdings"/>
              </a:rPr>
              <a:t>     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Jet energy measurement </a:t>
            </a:r>
            <a:r>
              <a:rPr lang="en-US" sz="1600" dirty="0">
                <a:latin typeface="Arial"/>
                <a:cs typeface="Arial"/>
              </a:rPr>
              <a:t>is the most important item.</a:t>
            </a:r>
          </a:p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7" name="Image 16" descr="Capture d’écran 2018-01-18 à 12.53.0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650" y="2349650"/>
            <a:ext cx="2190750" cy="19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42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5519" y="257084"/>
            <a:ext cx="3436078" cy="369332"/>
          </a:xfrm>
          <a:prstGeom prst="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Philosophy of the ILC detectors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06766" y="861527"/>
            <a:ext cx="8807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>
                <a:latin typeface="Arial"/>
                <a:cs typeface="Arial"/>
              </a:rPr>
              <a:t>Detectors should be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precision</a:t>
            </a:r>
            <a:r>
              <a:rPr lang="en-US" sz="1600" dirty="0">
                <a:latin typeface="Arial"/>
                <a:cs typeface="Arial"/>
              </a:rPr>
              <a:t> and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discovery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en-US" sz="1600" dirty="0">
                <a:latin typeface="Arial"/>
                <a:cs typeface="Arial"/>
              </a:rPr>
              <a:t> tools beyond the LHC scope.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latin typeface="Arial"/>
                <a:cs typeface="Arial"/>
              </a:rPr>
              <a:t>Relevant Physics phenomena in the </a:t>
            </a:r>
            <a:r>
              <a:rPr lang="en-US" sz="1600" dirty="0" err="1">
                <a:latin typeface="Arial"/>
                <a:cs typeface="Arial"/>
              </a:rPr>
              <a:t>TeV</a:t>
            </a:r>
            <a:r>
              <a:rPr lang="en-US" sz="1600" dirty="0">
                <a:latin typeface="Arial"/>
                <a:cs typeface="Arial"/>
              </a:rPr>
              <a:t> energy range </a:t>
            </a:r>
          </a:p>
          <a:p>
            <a:r>
              <a:rPr lang="en-US" sz="1600" dirty="0">
                <a:latin typeface="Arial"/>
                <a:cs typeface="Arial"/>
              </a:rPr>
              <a:t>     are associated to multi jet  final states </a:t>
            </a:r>
          </a:p>
          <a:p>
            <a:r>
              <a:rPr lang="en-US" sz="1600" dirty="0">
                <a:latin typeface="Arial"/>
                <a:cs typeface="Arial"/>
                <a:sym typeface="Wingdings"/>
              </a:rPr>
              <a:t>     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Jet energy measurement </a:t>
            </a:r>
            <a:r>
              <a:rPr lang="en-US" sz="1600" dirty="0">
                <a:latin typeface="Arial"/>
                <a:cs typeface="Arial"/>
              </a:rPr>
              <a:t>is the most important item.</a:t>
            </a:r>
          </a:p>
          <a:p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206766" y="2637021"/>
            <a:ext cx="8515829" cy="3635156"/>
            <a:chOff x="78065" y="1361512"/>
            <a:chExt cx="8515829" cy="2448894"/>
          </a:xfrm>
        </p:grpSpPr>
        <p:pic>
          <p:nvPicPr>
            <p:cNvPr id="6" name="Image 5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243" y="1361512"/>
              <a:ext cx="2545080" cy="2301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 6" descr="Capture d’écran 2018-01-13 à 17.37.2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684" y="1361512"/>
              <a:ext cx="2580210" cy="2253661"/>
            </a:xfrm>
            <a:prstGeom prst="rect">
              <a:avLst/>
            </a:prstGeom>
          </p:spPr>
        </p:pic>
        <p:pic>
          <p:nvPicPr>
            <p:cNvPr id="8" name="Image 7" descr="Capture d’écran 2018-01-13 à 17.37.38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65" y="1361512"/>
              <a:ext cx="2604999" cy="2448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378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5519" y="257084"/>
            <a:ext cx="3436078" cy="369332"/>
          </a:xfrm>
          <a:prstGeom prst="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Philosophy of the ILC detectors</a:t>
            </a:r>
          </a:p>
        </p:txBody>
      </p:sp>
      <p:pic>
        <p:nvPicPr>
          <p:cNvPr id="9" name="Image 8" descr="Capture d’écran 2015-01-07 à 16.36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1" y="3226436"/>
            <a:ext cx="7633366" cy="343082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06766" y="861527"/>
            <a:ext cx="8807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>
                <a:latin typeface="Arial"/>
                <a:cs typeface="Arial"/>
              </a:rPr>
              <a:t>Detectors should be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precision</a:t>
            </a:r>
            <a:r>
              <a:rPr lang="en-US" sz="1600" dirty="0">
                <a:latin typeface="Arial"/>
                <a:cs typeface="Arial"/>
              </a:rPr>
              <a:t> and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discovery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en-US" sz="1600" dirty="0">
                <a:latin typeface="Arial"/>
                <a:cs typeface="Arial"/>
              </a:rPr>
              <a:t> tools beyond the LHC scope.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latin typeface="Arial"/>
                <a:cs typeface="Arial"/>
              </a:rPr>
              <a:t>Relevant Physics phenomena in the </a:t>
            </a:r>
            <a:r>
              <a:rPr lang="en-US" sz="1600" dirty="0" err="1">
                <a:latin typeface="Arial"/>
                <a:cs typeface="Arial"/>
              </a:rPr>
              <a:t>TeV</a:t>
            </a:r>
            <a:r>
              <a:rPr lang="en-US" sz="1600" dirty="0">
                <a:latin typeface="Arial"/>
                <a:cs typeface="Arial"/>
              </a:rPr>
              <a:t> energy range </a:t>
            </a:r>
          </a:p>
          <a:p>
            <a:r>
              <a:rPr lang="en-US" sz="1600" dirty="0">
                <a:latin typeface="Arial"/>
                <a:cs typeface="Arial"/>
              </a:rPr>
              <a:t>     are associated to multi jet  final states </a:t>
            </a:r>
          </a:p>
          <a:p>
            <a:r>
              <a:rPr lang="en-US" sz="1600" dirty="0">
                <a:latin typeface="Arial"/>
                <a:cs typeface="Arial"/>
                <a:sym typeface="Wingdings"/>
              </a:rPr>
              <a:t>     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Jet energy measurement </a:t>
            </a:r>
            <a:r>
              <a:rPr lang="en-US" sz="1600" dirty="0">
                <a:latin typeface="Arial"/>
                <a:cs typeface="Arial"/>
              </a:rPr>
              <a:t>is the most important item.</a:t>
            </a:r>
          </a:p>
          <a:p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2026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15-01-07 à 16.38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600" y="257085"/>
            <a:ext cx="3689684" cy="351504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85519" y="257084"/>
            <a:ext cx="3436078" cy="369332"/>
          </a:xfrm>
          <a:prstGeom prst="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Philosophy of the ILC detectors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06766" y="936222"/>
            <a:ext cx="880751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>
                <a:latin typeface="Arial"/>
                <a:cs typeface="Arial"/>
              </a:rPr>
              <a:t>Detectors should be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precision</a:t>
            </a:r>
            <a:r>
              <a:rPr lang="en-US" sz="1600" dirty="0">
                <a:latin typeface="Arial"/>
                <a:cs typeface="Arial"/>
              </a:rPr>
              <a:t> and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discovery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en-US" sz="1600" dirty="0">
                <a:latin typeface="Arial"/>
                <a:cs typeface="Arial"/>
              </a:rPr>
              <a:t> tools beyond the LHC scope.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latin typeface="Arial"/>
                <a:cs typeface="Arial"/>
              </a:rPr>
              <a:t>Relevant Physics phenomena in the </a:t>
            </a:r>
            <a:r>
              <a:rPr lang="en-US" sz="1600" dirty="0" err="1">
                <a:latin typeface="Arial"/>
                <a:cs typeface="Arial"/>
              </a:rPr>
              <a:t>TeV</a:t>
            </a:r>
            <a:r>
              <a:rPr lang="en-US" sz="1600" dirty="0">
                <a:latin typeface="Arial"/>
                <a:cs typeface="Arial"/>
              </a:rPr>
              <a:t> </a:t>
            </a:r>
          </a:p>
          <a:p>
            <a:r>
              <a:rPr lang="en-US" sz="1600" dirty="0">
                <a:latin typeface="Arial"/>
                <a:cs typeface="Arial"/>
              </a:rPr>
              <a:t>     energy range are associated to multi jet </a:t>
            </a:r>
          </a:p>
          <a:p>
            <a:r>
              <a:rPr lang="en-US" sz="1600" dirty="0">
                <a:latin typeface="Arial"/>
                <a:cs typeface="Arial"/>
              </a:rPr>
              <a:t>     final states </a:t>
            </a:r>
            <a:r>
              <a:rPr lang="en-US" sz="1600" dirty="0">
                <a:latin typeface="Arial"/>
                <a:cs typeface="Arial"/>
                <a:sym typeface="Wingdings"/>
              </a:rPr>
              <a:t>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Jet energy measurement </a:t>
            </a:r>
          </a:p>
          <a:p>
            <a:r>
              <a:rPr lang="en-US" sz="1600" dirty="0">
                <a:latin typeface="Arial"/>
                <a:cs typeface="Arial"/>
              </a:rPr>
              <a:t>     is the most important item.</a:t>
            </a:r>
          </a:p>
          <a:p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b="1" dirty="0">
                <a:latin typeface="Arial"/>
                <a:cs typeface="Arial"/>
                <a:sym typeface="Wingdings"/>
              </a:rPr>
              <a:t>Particle Flow Algorithm </a:t>
            </a:r>
            <a:r>
              <a:rPr lang="en-US" sz="1600" dirty="0">
                <a:latin typeface="Arial"/>
                <a:cs typeface="Arial"/>
                <a:sym typeface="Wingdings"/>
              </a:rPr>
              <a:t>is adopted in both</a:t>
            </a:r>
          </a:p>
          <a:p>
            <a:r>
              <a:rPr lang="en-US" sz="1600" dirty="0">
                <a:latin typeface="Arial"/>
                <a:cs typeface="Arial"/>
                <a:sym typeface="Wingdings"/>
              </a:rPr>
              <a:t>     </a:t>
            </a:r>
            <a:r>
              <a:rPr lang="en-US" sz="1600" dirty="0" err="1">
                <a:latin typeface="Arial"/>
                <a:cs typeface="Arial"/>
                <a:sym typeface="Wingdings"/>
              </a:rPr>
              <a:t>SiD</a:t>
            </a:r>
            <a:r>
              <a:rPr lang="en-US" sz="1600" dirty="0">
                <a:latin typeface="Arial"/>
                <a:cs typeface="Arial"/>
                <a:sym typeface="Wingdings"/>
              </a:rPr>
              <a:t> and ILD concepts.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PFA</a:t>
            </a:r>
            <a:r>
              <a:rPr lang="en-US" sz="1600" dirty="0">
                <a:latin typeface="Arial"/>
                <a:cs typeface="Arial"/>
                <a:sym typeface="Wingdings"/>
              </a:rPr>
              <a:t>: Construction of individual</a:t>
            </a:r>
          </a:p>
          <a:p>
            <a:r>
              <a:rPr lang="en-US" sz="1600" dirty="0">
                <a:latin typeface="Arial"/>
                <a:cs typeface="Arial"/>
                <a:sym typeface="Wingdings"/>
              </a:rPr>
              <a:t>     particles and estimation of their energy/momentum</a:t>
            </a:r>
          </a:p>
          <a:p>
            <a:r>
              <a:rPr lang="en-US" sz="1600" dirty="0">
                <a:latin typeface="Arial"/>
                <a:cs typeface="Arial"/>
                <a:sym typeface="Wingdings"/>
              </a:rPr>
              <a:t>     in the most appropriate sub-detector.</a:t>
            </a:r>
          </a:p>
          <a:p>
            <a:endParaRPr lang="en-US" sz="1600" dirty="0">
              <a:latin typeface="Arial"/>
              <a:cs typeface="Arial"/>
              <a:sym typeface="Wingdings"/>
            </a:endParaRPr>
          </a:p>
          <a:p>
            <a:r>
              <a:rPr lang="en-US" sz="1600" dirty="0"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631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77332" y="649111"/>
            <a:ext cx="8212213" cy="547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Outline</a:t>
            </a:r>
          </a:p>
          <a:p>
            <a:endParaRPr lang="en-US" dirty="0"/>
          </a:p>
          <a:p>
            <a:endParaRPr lang="en-US" sz="2400" dirty="0"/>
          </a:p>
          <a:p>
            <a:pPr marL="285750" indent="-285750">
              <a:buFont typeface="Wingdings" charset="2"/>
              <a:buChar char="q"/>
            </a:pPr>
            <a:r>
              <a:rPr lang="en-US" sz="2400" dirty="0"/>
              <a:t> ILC Machine:  Site, accelerator, beams, performance</a:t>
            </a:r>
          </a:p>
          <a:p>
            <a:endParaRPr lang="en-US" sz="2400" dirty="0"/>
          </a:p>
          <a:p>
            <a:pPr marL="285750" indent="-285750">
              <a:buFont typeface="Wingdings" charset="2"/>
              <a:buChar char="q"/>
            </a:pPr>
            <a:r>
              <a:rPr lang="en-US" sz="2400" dirty="0"/>
              <a:t> ILC Detectors: </a:t>
            </a:r>
            <a:r>
              <a:rPr lang="en-US" sz="2400" dirty="0" err="1"/>
              <a:t>SiD</a:t>
            </a:r>
            <a:r>
              <a:rPr lang="en-US" sz="2400" dirty="0"/>
              <a:t>, ILD </a:t>
            </a:r>
          </a:p>
          <a:p>
            <a:endParaRPr lang="en-US" sz="2400" dirty="0"/>
          </a:p>
          <a:p>
            <a:pPr marL="285750" indent="-285750">
              <a:buFont typeface="Wingdings" charset="2"/>
              <a:buChar char="q"/>
            </a:pPr>
            <a:r>
              <a:rPr lang="en-US" sz="2400" dirty="0"/>
              <a:t> ILC Physics potential: Higgs, Top, new physics, etc.</a:t>
            </a:r>
          </a:p>
          <a:p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93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4-12-31 à 16.40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22" y="257084"/>
            <a:ext cx="3649579" cy="474133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85519" y="257084"/>
            <a:ext cx="3436078" cy="369332"/>
          </a:xfrm>
          <a:prstGeom prst="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Philosophy of the ILC detectors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06766" y="936222"/>
            <a:ext cx="8807518" cy="5016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>
                <a:latin typeface="Arial"/>
                <a:cs typeface="Arial"/>
              </a:rPr>
              <a:t>Detectors should be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precision</a:t>
            </a:r>
            <a:r>
              <a:rPr lang="en-US" sz="1600" dirty="0">
                <a:latin typeface="Arial"/>
                <a:cs typeface="Arial"/>
              </a:rPr>
              <a:t> and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discovery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en-US" sz="1600" dirty="0">
                <a:latin typeface="Arial"/>
                <a:cs typeface="Arial"/>
              </a:rPr>
              <a:t> tools beyond the LHC scope.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latin typeface="Arial"/>
                <a:cs typeface="Arial"/>
              </a:rPr>
              <a:t>Relevant Physics phenomena in the </a:t>
            </a:r>
            <a:r>
              <a:rPr lang="en-US" sz="1600" dirty="0" err="1">
                <a:latin typeface="Arial"/>
                <a:cs typeface="Arial"/>
              </a:rPr>
              <a:t>TeV</a:t>
            </a:r>
            <a:r>
              <a:rPr lang="en-US" sz="1600" dirty="0">
                <a:latin typeface="Arial"/>
                <a:cs typeface="Arial"/>
              </a:rPr>
              <a:t> </a:t>
            </a:r>
          </a:p>
          <a:p>
            <a:r>
              <a:rPr lang="en-US" sz="1600" dirty="0">
                <a:latin typeface="Arial"/>
                <a:cs typeface="Arial"/>
              </a:rPr>
              <a:t>     energy range are associated to multi jet </a:t>
            </a:r>
          </a:p>
          <a:p>
            <a:r>
              <a:rPr lang="en-US" sz="1600" dirty="0">
                <a:latin typeface="Arial"/>
                <a:cs typeface="Arial"/>
              </a:rPr>
              <a:t>     final states </a:t>
            </a:r>
            <a:r>
              <a:rPr lang="en-US" sz="1600" dirty="0">
                <a:latin typeface="Arial"/>
                <a:cs typeface="Arial"/>
                <a:sym typeface="Wingdings"/>
              </a:rPr>
              <a:t>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Jet energy measurement </a:t>
            </a:r>
          </a:p>
          <a:p>
            <a:r>
              <a:rPr lang="en-US" sz="1600" dirty="0">
                <a:latin typeface="Arial"/>
                <a:cs typeface="Arial"/>
              </a:rPr>
              <a:t>     is the most important item.</a:t>
            </a:r>
          </a:p>
          <a:p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b="1" dirty="0">
                <a:latin typeface="Arial"/>
                <a:cs typeface="Arial"/>
                <a:sym typeface="Wingdings"/>
              </a:rPr>
              <a:t>Particle Flow Algorithm </a:t>
            </a:r>
            <a:r>
              <a:rPr lang="en-US" sz="1600" dirty="0">
                <a:latin typeface="Arial"/>
                <a:cs typeface="Arial"/>
                <a:sym typeface="Wingdings"/>
              </a:rPr>
              <a:t>is adopted in both</a:t>
            </a:r>
          </a:p>
          <a:p>
            <a:r>
              <a:rPr lang="en-US" sz="1600" dirty="0">
                <a:latin typeface="Arial"/>
                <a:cs typeface="Arial"/>
                <a:sym typeface="Wingdings"/>
              </a:rPr>
              <a:t>     </a:t>
            </a:r>
            <a:r>
              <a:rPr lang="en-US" sz="1600" dirty="0" err="1">
                <a:latin typeface="Arial"/>
                <a:cs typeface="Arial"/>
                <a:sym typeface="Wingdings"/>
              </a:rPr>
              <a:t>SiD</a:t>
            </a:r>
            <a:r>
              <a:rPr lang="en-US" sz="1600" dirty="0">
                <a:latin typeface="Arial"/>
                <a:cs typeface="Arial"/>
                <a:sym typeface="Wingdings"/>
              </a:rPr>
              <a:t> and ILD concepts.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PFA</a:t>
            </a:r>
            <a:r>
              <a:rPr lang="en-US" sz="1600" dirty="0">
                <a:latin typeface="Arial"/>
                <a:cs typeface="Arial"/>
                <a:sym typeface="Wingdings"/>
              </a:rPr>
              <a:t>: Construction of individual</a:t>
            </a:r>
          </a:p>
          <a:p>
            <a:r>
              <a:rPr lang="en-US" sz="1600" dirty="0">
                <a:latin typeface="Arial"/>
                <a:cs typeface="Arial"/>
                <a:sym typeface="Wingdings"/>
              </a:rPr>
              <a:t>     particles and estimation of their energy/momentum</a:t>
            </a:r>
          </a:p>
          <a:p>
            <a:r>
              <a:rPr lang="en-US" sz="1600" dirty="0">
                <a:latin typeface="Arial"/>
                <a:cs typeface="Arial"/>
                <a:sym typeface="Wingdings"/>
              </a:rPr>
              <a:t>     in the most appropriate sub-detector.</a:t>
            </a:r>
          </a:p>
          <a:p>
            <a:endParaRPr lang="en-US" sz="1600" dirty="0">
              <a:latin typeface="Arial"/>
              <a:cs typeface="Arial"/>
              <a:sym typeface="Wingdings"/>
            </a:endParaRPr>
          </a:p>
          <a:p>
            <a:endParaRPr lang="en-US" sz="1600" dirty="0">
              <a:latin typeface="Arial"/>
              <a:cs typeface="Arial"/>
              <a:sym typeface="Wingdings"/>
            </a:endParaRPr>
          </a:p>
          <a:p>
            <a:endParaRPr lang="en-US" sz="1600" dirty="0">
              <a:latin typeface="Arial"/>
              <a:cs typeface="Arial"/>
              <a:sym typeface="Wingdings"/>
            </a:endParaRPr>
          </a:p>
          <a:p>
            <a:endParaRPr lang="en-US" sz="1600" dirty="0">
              <a:latin typeface="Arial"/>
              <a:cs typeface="Arial"/>
              <a:sym typeface="Wingdings"/>
            </a:endParaRPr>
          </a:p>
          <a:p>
            <a:endParaRPr lang="en-US" sz="1600" dirty="0">
              <a:latin typeface="Arial"/>
              <a:cs typeface="Arial"/>
              <a:sym typeface="Wingdings"/>
            </a:endParaRPr>
          </a:p>
          <a:p>
            <a:r>
              <a:rPr lang="en-US" sz="1600" dirty="0">
                <a:latin typeface="Arial"/>
                <a:cs typeface="Arial"/>
              </a:rPr>
              <a:t> </a:t>
            </a:r>
          </a:p>
          <a:p>
            <a:r>
              <a:rPr lang="en-US" sz="1600" dirty="0">
                <a:latin typeface="Arial"/>
                <a:cs typeface="Arial"/>
              </a:rPr>
              <a:t>    PFA requires the different sub-detectors including calorimeters to be </a:t>
            </a: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highly granular</a:t>
            </a:r>
            <a:r>
              <a:rPr lang="en-US" sz="1600" dirty="0">
                <a:latin typeface="Arial"/>
                <a:cs typeface="Arial"/>
              </a:rPr>
              <a:t>.   </a:t>
            </a:r>
          </a:p>
          <a:p>
            <a:r>
              <a:rPr lang="en-US" sz="1600" dirty="0">
                <a:latin typeface="Arial"/>
                <a:cs typeface="Arial"/>
              </a:rPr>
              <a:t>    PFA uses their granularity to separate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neutral </a:t>
            </a:r>
            <a:r>
              <a:rPr lang="en-US" sz="1600" dirty="0">
                <a:latin typeface="Arial"/>
                <a:cs typeface="Arial"/>
              </a:rPr>
              <a:t>from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charged</a:t>
            </a:r>
            <a:r>
              <a:rPr lang="en-US" sz="1600" dirty="0">
                <a:latin typeface="Arial"/>
                <a:cs typeface="Arial"/>
              </a:rPr>
              <a:t> contributions and exploits </a:t>
            </a:r>
          </a:p>
          <a:p>
            <a:r>
              <a:rPr lang="en-US" sz="1600" dirty="0">
                <a:latin typeface="Arial"/>
                <a:cs typeface="Arial"/>
              </a:rPr>
              <a:t>    the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tracking system </a:t>
            </a:r>
            <a:r>
              <a:rPr lang="en-US" sz="1600" dirty="0">
                <a:latin typeface="Arial"/>
                <a:cs typeface="Arial"/>
              </a:rPr>
              <a:t>to measure  with precision the energy/momentum of charged particles.   </a:t>
            </a:r>
          </a:p>
        </p:txBody>
      </p:sp>
    </p:spTree>
    <p:extLst>
      <p:ext uri="{BB962C8B-B14F-4D97-AF65-F5344CB8AC3E}">
        <p14:creationId xmlns:p14="http://schemas.microsoft.com/office/powerpoint/2010/main" val="669675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Capture d’écran 2015-01-07 à 16.11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46" y="2410049"/>
            <a:ext cx="4444379" cy="4416035"/>
          </a:xfrm>
          <a:prstGeom prst="rect">
            <a:avLst/>
          </a:prstGeom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832062" y="1302054"/>
            <a:ext cx="5213098" cy="830997"/>
          </a:xfrm>
          <a:prstGeom prst="rect">
            <a:avLst/>
          </a:prstGeom>
          <a:solidFill>
            <a:srgbClr val="00FFFF"/>
          </a:solidFill>
          <a:ln w="3175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algn="ctr" eaLnBrk="0" hangingPunct="0">
              <a:defRPr>
                <a:solidFill>
                  <a:srgbClr val="CC6600"/>
                </a:solidFill>
                <a:latin typeface="Comic Sans MS" charset="0"/>
                <a:ea typeface="ＭＳ Ｐゴシック" charset="0"/>
                <a:cs typeface="Times New Roman" charset="0"/>
              </a:defRPr>
            </a:lvl1pPr>
            <a:lvl2pPr marL="742950" indent="-285750" algn="ctr" eaLnBrk="0" hangingPunct="0"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2pPr>
            <a:lvl3pPr marL="1143000" indent="-228600" algn="ctr" eaLnBrk="0" hangingPunct="0"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3pPr>
            <a:lvl4pPr marL="1600200" indent="-228600" algn="ctr" eaLnBrk="0" hangingPunct="0"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4pPr>
            <a:lvl5pPr marL="2057400" indent="-228600" algn="ctr" eaLnBrk="0" hangingPunct="0"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9pPr>
          </a:lstStyle>
          <a:p>
            <a:pPr algn="l" eaLnBrk="1" hangingPunct="1"/>
            <a:r>
              <a:rPr lang="en-US" sz="1600" dirty="0">
                <a:solidFill>
                  <a:srgbClr val="0000FF"/>
                </a:solidFill>
                <a:latin typeface="Times New Roman" charset="0"/>
              </a:rPr>
              <a:t>Charged tracks resolution                           ∆p/p   ~ few10</a:t>
            </a:r>
            <a:r>
              <a:rPr lang="en-US" sz="1600" baseline="30000" dirty="0">
                <a:solidFill>
                  <a:srgbClr val="0000FF"/>
                </a:solidFill>
                <a:latin typeface="Times New Roman" charset="0"/>
              </a:rPr>
              <a:t>-5</a:t>
            </a:r>
            <a:r>
              <a:rPr lang="en-US" sz="1600" dirty="0">
                <a:solidFill>
                  <a:srgbClr val="0000FF"/>
                </a:solidFill>
                <a:latin typeface="Times New Roman" charset="0"/>
              </a:rPr>
              <a:t> </a:t>
            </a:r>
          </a:p>
          <a:p>
            <a:pPr algn="l" eaLnBrk="1" hangingPunct="1"/>
            <a:r>
              <a:rPr lang="en-US" sz="1600" dirty="0">
                <a:solidFill>
                  <a:srgbClr val="0000FF"/>
                </a:solidFill>
                <a:latin typeface="Times New Roman" charset="0"/>
              </a:rPr>
              <a:t>Photon(s) energy resolution                        ∆E/E  ~ 12%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/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  <a:sym typeface="Symbol" charset="0"/>
              </a:rPr>
              <a:t>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  <a:sym typeface="Symbol" charset="0"/>
              </a:rPr>
              <a:t>E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Arial"/>
              <a:cs typeface="Arial"/>
            </a:endParaRPr>
          </a:p>
          <a:p>
            <a:pPr algn="l" eaLnBrk="1" hangingPunct="1"/>
            <a:r>
              <a:rPr lang="en-US" sz="1600" dirty="0">
                <a:solidFill>
                  <a:srgbClr val="0000FF"/>
                </a:solidFill>
                <a:latin typeface="Times New Roman" charset="0"/>
              </a:rPr>
              <a:t> Neutral hadrons  energy resolution            ∆E/E  ~ 45%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/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  <a:sym typeface="Symbol" charset="0"/>
              </a:rPr>
              <a:t>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  <a:sym typeface="Symbol" charset="0"/>
              </a:rPr>
              <a:t>E</a:t>
            </a:r>
            <a:r>
              <a:rPr lang="en-US" sz="1600" dirty="0">
                <a:solidFill>
                  <a:schemeClr val="tx1"/>
                </a:solidFill>
                <a:latin typeface="Times New Roman" charset="0"/>
              </a:rPr>
              <a:t> </a:t>
            </a:r>
            <a:endParaRPr lang="en-US" sz="1600" dirty="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219740" y="507748"/>
            <a:ext cx="4343580" cy="584776"/>
          </a:xfrm>
          <a:prstGeom prst="rect">
            <a:avLst/>
          </a:prstGeom>
          <a:solidFill>
            <a:srgbClr val="00FFFF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algn="ctr" eaLnBrk="0" hangingPunct="0">
              <a:defRPr>
                <a:solidFill>
                  <a:srgbClr val="CC6600"/>
                </a:solidFill>
                <a:latin typeface="Comic Sans MS" charset="0"/>
                <a:ea typeface="ＭＳ Ｐゴシック" charset="0"/>
                <a:cs typeface="Times New Roman" charset="0"/>
              </a:defRPr>
            </a:lvl1pPr>
            <a:lvl2pPr marL="742950" indent="-285750" algn="ctr" eaLnBrk="0" hangingPunct="0"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2pPr>
            <a:lvl3pPr marL="1143000" indent="-228600" algn="ctr" eaLnBrk="0" hangingPunct="0"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3pPr>
            <a:lvl4pPr marL="1600200" indent="-228600" algn="ctr" eaLnBrk="0" hangingPunct="0"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4pPr>
            <a:lvl5pPr marL="2057400" indent="-228600" algn="ctr" eaLnBrk="0" hangingPunct="0"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CC6600"/>
                </a:solidFill>
                <a:latin typeface="Comic Sans MS" charset="0"/>
                <a:ea typeface="Times New Roman" charset="0"/>
                <a:cs typeface="Times New Roman" charset="0"/>
              </a:defRPr>
            </a:lvl9pPr>
          </a:lstStyle>
          <a:p>
            <a:pPr algn="l" eaLnBrk="1" hangingPunct="1"/>
            <a:r>
              <a:rPr lang="en-US" sz="1600" dirty="0" err="1">
                <a:solidFill>
                  <a:srgbClr val="660066"/>
                </a:solidFill>
                <a:latin typeface="Times New Roman" charset="0"/>
              </a:rPr>
              <a:t>E</a:t>
            </a:r>
            <a:r>
              <a:rPr lang="en-US" sz="1600" baseline="-25000" dirty="0" err="1">
                <a:solidFill>
                  <a:srgbClr val="660066"/>
                </a:solidFill>
                <a:latin typeface="Times New Roman" charset="0"/>
              </a:rPr>
              <a:t>jet</a:t>
            </a:r>
            <a:r>
              <a:rPr lang="en-US" sz="1600" dirty="0">
                <a:solidFill>
                  <a:srgbClr val="9900FF"/>
                </a:solidFill>
                <a:latin typeface="Times New Roman" charset="0"/>
              </a:rPr>
              <a:t>  =  </a:t>
            </a:r>
            <a:r>
              <a:rPr lang="en-US" sz="1600" dirty="0">
                <a:solidFill>
                  <a:schemeClr val="bg2"/>
                </a:solidFill>
                <a:latin typeface="Times New Roman" charset="0"/>
              </a:rPr>
              <a:t>        </a:t>
            </a:r>
            <a:r>
              <a:rPr lang="en-US" sz="1600" dirty="0" err="1">
                <a:solidFill>
                  <a:srgbClr val="000066"/>
                </a:solidFill>
                <a:latin typeface="Times New Roman" charset="0"/>
              </a:rPr>
              <a:t>E</a:t>
            </a:r>
            <a:r>
              <a:rPr lang="en-US" sz="1600" baseline="-25000" dirty="0" err="1">
                <a:solidFill>
                  <a:srgbClr val="000066"/>
                </a:solidFill>
                <a:latin typeface="Times New Roman" charset="0"/>
              </a:rPr>
              <a:t>charged</a:t>
            </a:r>
            <a:r>
              <a:rPr lang="en-US" sz="1600" baseline="-25000" dirty="0">
                <a:solidFill>
                  <a:srgbClr val="00FF00"/>
                </a:solidFill>
                <a:latin typeface="Times New Roman" charset="0"/>
              </a:rPr>
              <a:t> t</a:t>
            </a:r>
            <a:r>
              <a:rPr lang="en-US" sz="1600" dirty="0">
                <a:solidFill>
                  <a:srgbClr val="00FF00"/>
                </a:solidFill>
                <a:latin typeface="Times New Roman" charset="0"/>
              </a:rPr>
              <a:t>      </a:t>
            </a:r>
            <a:r>
              <a:rPr lang="en-US" sz="1600" dirty="0">
                <a:solidFill>
                  <a:srgbClr val="663300"/>
                </a:solidFill>
                <a:latin typeface="Times New Roman" charset="0"/>
              </a:rPr>
              <a:t>+</a:t>
            </a:r>
            <a:r>
              <a:rPr lang="en-US" sz="1600" dirty="0">
                <a:solidFill>
                  <a:schemeClr val="tx1"/>
                </a:solidFill>
                <a:latin typeface="Times New Roman" charset="0"/>
              </a:rPr>
              <a:t>           </a:t>
            </a:r>
            <a:r>
              <a:rPr lang="en-US" sz="1600" dirty="0">
                <a:solidFill>
                  <a:srgbClr val="336600"/>
                </a:solidFill>
                <a:latin typeface="Times New Roman" charset="0"/>
              </a:rPr>
              <a:t>E</a:t>
            </a:r>
            <a:r>
              <a:rPr lang="en-US" sz="1600" baseline="-25000" dirty="0">
                <a:solidFill>
                  <a:srgbClr val="336600"/>
                </a:solidFill>
                <a:latin typeface="Times New Roman" charset="0"/>
                <a:sym typeface="Symbol" charset="0"/>
              </a:rPr>
              <a:t></a:t>
            </a:r>
            <a:r>
              <a:rPr lang="en-US" sz="1600" baseline="-25000" dirty="0">
                <a:solidFill>
                  <a:schemeClr val="tx1"/>
                </a:solidFill>
                <a:latin typeface="Times New Roman" charset="0"/>
                <a:sym typeface="Symbol" charset="0"/>
              </a:rPr>
              <a:t>     </a:t>
            </a:r>
            <a:r>
              <a:rPr lang="en-US" sz="1600" baseline="-25000" dirty="0">
                <a:solidFill>
                  <a:srgbClr val="663300"/>
                </a:solidFill>
                <a:latin typeface="Times New Roman" charset="0"/>
                <a:sym typeface="Symbol" charset="0"/>
              </a:rPr>
              <a:t> </a:t>
            </a:r>
            <a:r>
              <a:rPr lang="en-US" sz="1600" dirty="0">
                <a:solidFill>
                  <a:srgbClr val="663300"/>
                </a:solidFill>
                <a:latin typeface="Times New Roman" charset="0"/>
                <a:sym typeface="Symbol" charset="0"/>
              </a:rPr>
              <a:t>+</a:t>
            </a:r>
            <a:r>
              <a:rPr lang="en-US" sz="1600" dirty="0">
                <a:solidFill>
                  <a:schemeClr val="tx1"/>
                </a:solidFill>
                <a:latin typeface="Times New Roman" charset="0"/>
                <a:sym typeface="Symbol" charset="0"/>
              </a:rPr>
              <a:t>           E</a:t>
            </a:r>
            <a:r>
              <a:rPr lang="en-US" sz="1600" baseline="-25000" dirty="0">
                <a:solidFill>
                  <a:schemeClr val="tx1"/>
                </a:solidFill>
                <a:latin typeface="Times New Roman" charset="0"/>
                <a:sym typeface="Symbol" charset="0"/>
              </a:rPr>
              <a:t>h0</a:t>
            </a:r>
            <a:endParaRPr lang="en-US" sz="1600" dirty="0">
              <a:solidFill>
                <a:schemeClr val="tx1"/>
              </a:solidFill>
              <a:latin typeface="Times New Roman" charset="0"/>
              <a:sym typeface="Symbol" charset="0"/>
            </a:endParaRPr>
          </a:p>
          <a:p>
            <a:pPr algn="l" eaLnBrk="1" hangingPunct="1"/>
            <a:r>
              <a:rPr lang="en-US" sz="1600" dirty="0">
                <a:solidFill>
                  <a:srgbClr val="660066"/>
                </a:solidFill>
                <a:latin typeface="Times New Roman" charset="0"/>
                <a:sym typeface="Symbol" charset="0"/>
              </a:rPr>
              <a:t>fraction  </a:t>
            </a:r>
            <a:r>
              <a:rPr lang="en-US" sz="1600" dirty="0">
                <a:solidFill>
                  <a:schemeClr val="tx1"/>
                </a:solidFill>
                <a:latin typeface="Times New Roman" charset="0"/>
                <a:sym typeface="Symbol" charset="0"/>
              </a:rPr>
              <a:t>           65%                   26%                9%</a:t>
            </a:r>
            <a:endParaRPr lang="en-US" sz="1600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07369" y="0"/>
            <a:ext cx="3475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rial"/>
                <a:cs typeface="Arial"/>
              </a:rPr>
              <a:t>Why tracking is so important?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5551" y="5354160"/>
            <a:ext cx="550069" cy="1503841"/>
          </a:xfrm>
          <a:prstGeom prst="rect">
            <a:avLst/>
          </a:prstGeom>
          <a:solidFill>
            <a:srgbClr val="FAFE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440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5974" y="257084"/>
            <a:ext cx="5358836" cy="369332"/>
          </a:xfrm>
          <a:prstGeom prst="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Philosophy of the ILC detectors : Requirements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71293" y="1260035"/>
            <a:ext cx="716751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>
                <a:latin typeface="Arial"/>
                <a:cs typeface="Arial"/>
              </a:rPr>
              <a:t> Vertex detector :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excellent resolution</a:t>
            </a:r>
            <a:r>
              <a:rPr lang="en-US" sz="1600" dirty="0">
                <a:latin typeface="Arial"/>
                <a:cs typeface="Arial"/>
              </a:rPr>
              <a:t> </a:t>
            </a:r>
          </a:p>
          <a:p>
            <a:r>
              <a:rPr lang="en-US" dirty="0"/>
              <a:t>     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>
                <a:latin typeface="Arial"/>
                <a:cs typeface="Arial"/>
              </a:rPr>
              <a:t>IP</a:t>
            </a:r>
            <a:r>
              <a:rPr lang="en-US" dirty="0">
                <a:latin typeface="Symbol" charset="2"/>
                <a:cs typeface="Symbol" charset="2"/>
              </a:rPr>
              <a:t>(</a:t>
            </a:r>
            <a:r>
              <a:rPr lang="en-US" dirty="0" err="1">
                <a:latin typeface="Arial"/>
                <a:cs typeface="Arial"/>
              </a:rPr>
              <a:t>r</a:t>
            </a:r>
            <a:r>
              <a:rPr lang="en-US" dirty="0" err="1">
                <a:latin typeface="Symbol" charset="2"/>
                <a:cs typeface="Symbol" charset="2"/>
              </a:rPr>
              <a:t>f</a:t>
            </a:r>
            <a:r>
              <a:rPr lang="en-US" dirty="0">
                <a:latin typeface="Symbol" charset="2"/>
                <a:cs typeface="Symbol" charset="2"/>
              </a:rPr>
              <a:t>)  =  5+10/(</a:t>
            </a:r>
            <a:r>
              <a:rPr lang="en-US" dirty="0">
                <a:latin typeface="Arial"/>
                <a:cs typeface="Arial"/>
              </a:rPr>
              <a:t>p sin</a:t>
            </a:r>
            <a:r>
              <a:rPr lang="en-US" baseline="30000" dirty="0">
                <a:latin typeface="Arial"/>
                <a:cs typeface="Arial"/>
              </a:rPr>
              <a:t>2/3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dirty="0">
                <a:latin typeface="Symbol" charset="2"/>
                <a:cs typeface="Symbol" charset="2"/>
              </a:rPr>
              <a:t>q)</a:t>
            </a:r>
            <a:r>
              <a:rPr lang="en-US" dirty="0">
                <a:latin typeface="Arial"/>
                <a:cs typeface="Arial"/>
              </a:rPr>
              <a:t>)</a:t>
            </a:r>
            <a:r>
              <a:rPr lang="en-US" dirty="0">
                <a:latin typeface="Symbol" charset="2"/>
                <a:cs typeface="Symbol" charset="2"/>
              </a:rPr>
              <a:t>  m</a:t>
            </a:r>
            <a:r>
              <a:rPr lang="en-US" dirty="0">
                <a:latin typeface="Arial"/>
                <a:cs typeface="Arial"/>
              </a:rPr>
              <a:t>m</a:t>
            </a:r>
            <a:endParaRPr lang="en-US" dirty="0">
              <a:latin typeface="Symbol" charset="2"/>
              <a:cs typeface="Symbol" charset="2"/>
            </a:endParaRPr>
          </a:p>
          <a:p>
            <a:pPr marL="285750" indent="-285750">
              <a:buFont typeface="Symbol" charset="0"/>
              <a:buChar char=" "/>
            </a:pPr>
            <a:r>
              <a:rPr lang="en-US" sz="1600" dirty="0">
                <a:latin typeface="Arial"/>
                <a:cs typeface="Arial"/>
              </a:rPr>
              <a:t>b-tag, c-tag,… for H </a:t>
            </a:r>
            <a:r>
              <a:rPr lang="en-US" sz="1600" dirty="0">
                <a:latin typeface="Arial"/>
                <a:cs typeface="Arial"/>
                <a:sym typeface="Wingdings"/>
              </a:rPr>
              <a:t> bb, cc, </a:t>
            </a:r>
            <a:r>
              <a:rPr lang="en-US" sz="1600" dirty="0" err="1">
                <a:latin typeface="Symbol" charset="2"/>
                <a:cs typeface="Symbol" charset="2"/>
                <a:sym typeface="Wingdings"/>
              </a:rPr>
              <a:t>tt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600" dirty="0">
                <a:latin typeface="Arial"/>
                <a:cs typeface="Arial"/>
                <a:sym typeface="Wingdings"/>
              </a:rPr>
              <a:t>studies</a:t>
            </a:r>
          </a:p>
          <a:p>
            <a:pPr marL="285750" indent="-285750">
              <a:buFont typeface="Symbol" charset="0"/>
              <a:buChar char=" "/>
            </a:pPr>
            <a:endParaRPr lang="en-US" dirty="0">
              <a:latin typeface="Symbol" charset="2"/>
              <a:cs typeface="Symbol" charset="2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latin typeface="Symbol" charset="2"/>
                <a:cs typeface="Symbol" charset="2"/>
              </a:rPr>
              <a:t> T</a:t>
            </a:r>
            <a:r>
              <a:rPr lang="en-US" sz="1600" dirty="0">
                <a:latin typeface="Arial"/>
                <a:cs typeface="Arial"/>
              </a:rPr>
              <a:t>racker : 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excellent precision </a:t>
            </a:r>
            <a:r>
              <a:rPr lang="en-US" sz="1600" dirty="0">
                <a:latin typeface="Arial"/>
                <a:cs typeface="Arial"/>
              </a:rPr>
              <a:t>measurement of </a:t>
            </a:r>
            <a:r>
              <a:rPr lang="en-US" sz="1600" b="1" dirty="0" err="1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US" sz="1600" b="1" baseline="-25000" dirty="0" err="1">
                <a:solidFill>
                  <a:srgbClr val="FF0000"/>
                </a:solidFill>
                <a:latin typeface="Arial"/>
                <a:cs typeface="Arial"/>
              </a:rPr>
              <a:t>t</a:t>
            </a:r>
            <a:endParaRPr lang="en-US" sz="1600" b="1" baseline="-25000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600" baseline="-25000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      </a:t>
            </a:r>
            <a:r>
              <a:rPr lang="en-US" sz="1600" dirty="0">
                <a:latin typeface="Symbol" charset="2"/>
                <a:cs typeface="Symbol" charset="2"/>
              </a:rPr>
              <a:t>s(</a:t>
            </a:r>
            <a:r>
              <a:rPr lang="en-US" sz="1600" dirty="0">
                <a:latin typeface="Arial"/>
                <a:cs typeface="Arial"/>
              </a:rPr>
              <a:t>1/</a:t>
            </a:r>
            <a:r>
              <a:rPr lang="en-US" sz="1600" dirty="0" err="1">
                <a:latin typeface="Arial"/>
                <a:cs typeface="Arial"/>
              </a:rPr>
              <a:t>p</a:t>
            </a:r>
            <a:r>
              <a:rPr lang="en-US" sz="1600" baseline="-25000" dirty="0" err="1">
                <a:latin typeface="Arial"/>
                <a:cs typeface="Arial"/>
              </a:rPr>
              <a:t>t</a:t>
            </a:r>
            <a:r>
              <a:rPr lang="en-US" sz="1600" dirty="0">
                <a:latin typeface="Symbol" charset="2"/>
                <a:cs typeface="Symbol" charset="2"/>
              </a:rPr>
              <a:t>)  =10</a:t>
            </a:r>
            <a:r>
              <a:rPr lang="en-US" sz="1600" baseline="30000" dirty="0">
                <a:latin typeface="Symbol" charset="2"/>
                <a:cs typeface="Symbol" charset="2"/>
              </a:rPr>
              <a:t>-5</a:t>
            </a:r>
            <a:r>
              <a:rPr lang="en-US" sz="1600" dirty="0">
                <a:latin typeface="Symbol" charset="2"/>
                <a:cs typeface="Symbol" charset="2"/>
              </a:rPr>
              <a:t> </a:t>
            </a:r>
            <a:r>
              <a:rPr lang="en-US" sz="1600" dirty="0">
                <a:latin typeface="Arial"/>
                <a:cs typeface="Arial"/>
              </a:rPr>
              <a:t>GeV</a:t>
            </a:r>
            <a:r>
              <a:rPr lang="en-US" sz="1600" baseline="30000" dirty="0">
                <a:latin typeface="Arial"/>
                <a:cs typeface="Arial"/>
              </a:rPr>
              <a:t>-1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      H mass recoil, e</a:t>
            </a:r>
            <a:r>
              <a:rPr lang="en-US" sz="1600" baseline="30000" dirty="0">
                <a:latin typeface="Arial"/>
                <a:cs typeface="Arial"/>
              </a:rPr>
              <a:t>+</a:t>
            </a:r>
            <a:r>
              <a:rPr lang="en-US" sz="1600" dirty="0">
                <a:latin typeface="Arial"/>
                <a:cs typeface="Arial"/>
              </a:rPr>
              <a:t> e</a:t>
            </a:r>
            <a:r>
              <a:rPr lang="en-US" sz="1600" baseline="30000" dirty="0">
                <a:latin typeface="Arial"/>
                <a:cs typeface="Arial"/>
              </a:rPr>
              <a:t>-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  <a:sym typeface="Wingdings"/>
              </a:rPr>
              <a:t> H Z 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600" baseline="30000" dirty="0">
                <a:latin typeface="Symbol" charset="2"/>
                <a:cs typeface="Symbol" charset="2"/>
                <a:sym typeface="Wingdings"/>
              </a:rPr>
              <a:t>+ 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600" baseline="30000" dirty="0"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600" dirty="0">
                <a:latin typeface="Arial"/>
                <a:cs typeface="Arial"/>
                <a:sym typeface="Wingdings"/>
              </a:rPr>
              <a:t>+ anything</a:t>
            </a:r>
          </a:p>
          <a:p>
            <a:endParaRPr lang="en-US" sz="1600" dirty="0">
              <a:latin typeface="Arial"/>
              <a:cs typeface="Arial"/>
              <a:sym typeface="Wingdings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600" dirty="0">
                <a:latin typeface="Arial"/>
                <a:cs typeface="Arial"/>
                <a:sym typeface="Wingdings"/>
              </a:rPr>
              <a:t> Calorimeters :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highly granular</a:t>
            </a:r>
            <a:r>
              <a:rPr lang="en-US" sz="1600" dirty="0">
                <a:latin typeface="Arial"/>
                <a:cs typeface="Arial"/>
                <a:sym typeface="Wingdings"/>
              </a:rPr>
              <a:t> but still providing </a:t>
            </a:r>
          </a:p>
          <a:p>
            <a:r>
              <a:rPr lang="en-US" sz="1600" dirty="0">
                <a:latin typeface="Arial"/>
                <a:cs typeface="Arial"/>
                <a:sym typeface="Wingdings"/>
              </a:rPr>
              <a:t>      good measurement of neutrals 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 </a:t>
            </a:r>
          </a:p>
          <a:p>
            <a:endParaRPr lang="en-US" sz="1600" dirty="0">
              <a:latin typeface="Symbol" charset="2"/>
              <a:cs typeface="Symbol" charset="2"/>
              <a:sym typeface="Wingdings"/>
            </a:endParaRPr>
          </a:p>
          <a:p>
            <a:r>
              <a:rPr lang="en-US" sz="1600" dirty="0">
                <a:latin typeface="Symbol" charset="2"/>
                <a:cs typeface="Symbol" charset="2"/>
                <a:sym typeface="Wingdings"/>
              </a:rPr>
              <a:t>       </a:t>
            </a:r>
            <a:r>
              <a:rPr lang="en-US" sz="1600" dirty="0" err="1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>
                <a:latin typeface="Arial"/>
                <a:cs typeface="Arial"/>
              </a:rPr>
              <a:t>E</a:t>
            </a:r>
            <a:r>
              <a:rPr lang="en-US" sz="1600" dirty="0">
                <a:latin typeface="Arial"/>
                <a:cs typeface="Arial"/>
              </a:rPr>
              <a:t>/E =  30%/</a:t>
            </a:r>
            <a:r>
              <a:rPr lang="en-US" sz="1600" b="1" dirty="0">
                <a:sym typeface="Symbol" charset="0"/>
              </a:rPr>
              <a:t></a:t>
            </a:r>
            <a:r>
              <a:rPr lang="en-US" sz="1600" dirty="0">
                <a:latin typeface="Arial"/>
                <a:cs typeface="Arial"/>
              </a:rPr>
              <a:t>E</a:t>
            </a:r>
            <a:endParaRPr lang="en-US" sz="1600" dirty="0"/>
          </a:p>
          <a:p>
            <a:r>
              <a:rPr lang="en-US" dirty="0"/>
              <a:t>     </a:t>
            </a:r>
          </a:p>
          <a:p>
            <a:r>
              <a:rPr lang="en-US" dirty="0">
                <a:latin typeface="Arial"/>
                <a:cs typeface="Arial"/>
              </a:rPr>
              <a:t>The whole detector should be hermitic, compact </a:t>
            </a:r>
          </a:p>
          <a:p>
            <a:r>
              <a:rPr lang="en-US" dirty="0">
                <a:latin typeface="Arial"/>
                <a:cs typeface="Arial"/>
              </a:rPr>
              <a:t>with moderate power consumption</a:t>
            </a:r>
          </a:p>
        </p:txBody>
      </p:sp>
      <p:pic>
        <p:nvPicPr>
          <p:cNvPr id="6" name="Image 5" descr="Capture d’écran 2014-12-31 à 16.59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02" y="252504"/>
            <a:ext cx="3428652" cy="3163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220" y="3594238"/>
            <a:ext cx="3428652" cy="326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6382306" y="3915349"/>
            <a:ext cx="9611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30%/</a:t>
            </a:r>
            <a:r>
              <a:rPr lang="en-US" b="1" dirty="0">
                <a:sym typeface="Symbol" charset="0"/>
              </a:rPr>
              <a:t></a:t>
            </a:r>
            <a:r>
              <a:rPr lang="en-US" b="1" dirty="0"/>
              <a:t>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68779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514938" y="1873891"/>
            <a:ext cx="7933115" cy="4013383"/>
            <a:chOff x="505074" y="1399595"/>
            <a:chExt cx="7933115" cy="4618651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74" y="1399595"/>
              <a:ext cx="3976406" cy="4618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875" y="1427587"/>
              <a:ext cx="3736314" cy="4590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ZoneTexte 3"/>
          <p:cNvSpPr txBox="1"/>
          <p:nvPr/>
        </p:nvSpPr>
        <p:spPr>
          <a:xfrm>
            <a:off x="1908686" y="234249"/>
            <a:ext cx="5358836" cy="369332"/>
          </a:xfrm>
          <a:prstGeom prst="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                     ILD                           </a:t>
            </a:r>
            <a:r>
              <a:rPr lang="en-US" dirty="0" err="1">
                <a:latin typeface="Arial"/>
                <a:cs typeface="Arial"/>
              </a:rPr>
              <a:t>SiD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033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74" y="1399597"/>
            <a:ext cx="3976406" cy="461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75" y="1427588"/>
            <a:ext cx="3736314" cy="459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908686" y="234249"/>
            <a:ext cx="5358836" cy="369332"/>
          </a:xfrm>
          <a:prstGeom prst="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                     ILD                           </a:t>
            </a:r>
            <a:r>
              <a:rPr lang="en-US" dirty="0" err="1">
                <a:latin typeface="Arial"/>
                <a:cs typeface="Arial"/>
              </a:rPr>
              <a:t>SiD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327" y="1833998"/>
            <a:ext cx="8901473" cy="6155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                                   </a:t>
            </a:r>
            <a:r>
              <a:rPr lang="en-US" sz="1600" dirty="0">
                <a:latin typeface="Arial"/>
                <a:cs typeface="Arial"/>
              </a:rPr>
              <a:t>            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Precision vertex detectors</a:t>
            </a:r>
          </a:p>
          <a:p>
            <a:r>
              <a:rPr lang="en-US" sz="1600" dirty="0">
                <a:latin typeface="Arial"/>
                <a:cs typeface="Arial"/>
              </a:rPr>
              <a:t>      CMOS MAPs, FPCCD, DEPFET                               3D, </a:t>
            </a:r>
            <a:r>
              <a:rPr lang="en-US" sz="1600" dirty="0" err="1">
                <a:latin typeface="Arial"/>
                <a:cs typeface="Arial"/>
              </a:rPr>
              <a:t>chronopixel,DEPFET</a:t>
            </a:r>
            <a:r>
              <a:rPr lang="en-US" sz="1600" dirty="0">
                <a:latin typeface="Arial"/>
                <a:cs typeface="Arial"/>
              </a:rPr>
              <a:t>, MAPs                                                                        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05746" y="2934616"/>
            <a:ext cx="8211393" cy="8617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                                           </a:t>
            </a:r>
            <a:r>
              <a:rPr lang="en-US" sz="1600" dirty="0">
                <a:latin typeface="Arial"/>
                <a:cs typeface="Arial"/>
              </a:rPr>
              <a:t>            </a:t>
            </a:r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Tracker </a:t>
            </a:r>
          </a:p>
          <a:p>
            <a:r>
              <a:rPr lang="en-US" sz="1600" dirty="0">
                <a:latin typeface="Arial"/>
                <a:cs typeface="Arial"/>
              </a:rPr>
              <a:t>     TPC (GEM,MMEGAS,MAPs)                                              Silicon </a:t>
            </a:r>
          </a:p>
          <a:p>
            <a:r>
              <a:rPr lang="en-US" sz="1600" dirty="0">
                <a:latin typeface="Arial"/>
                <a:cs typeface="Arial"/>
              </a:rPr>
              <a:t>     many measurement points                                                  Few points but very precise                 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58707" y="4421743"/>
            <a:ext cx="863101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Calorimeters</a:t>
            </a:r>
          </a:p>
          <a:p>
            <a:r>
              <a:rPr lang="en-US" sz="1600" dirty="0">
                <a:latin typeface="Arial"/>
                <a:cs typeface="Arial"/>
              </a:rPr>
              <a:t>ECAL: Si-W, </a:t>
            </a:r>
            <a:r>
              <a:rPr lang="en-US" sz="1600" dirty="0" err="1">
                <a:latin typeface="Arial"/>
                <a:cs typeface="Arial"/>
              </a:rPr>
              <a:t>Sc</a:t>
            </a:r>
            <a:r>
              <a:rPr lang="en-US" sz="1600" dirty="0">
                <a:latin typeface="Arial"/>
                <a:cs typeface="Arial"/>
              </a:rPr>
              <a:t>-W                                                                   ECAL: Si-W</a:t>
            </a:r>
          </a:p>
          <a:p>
            <a:r>
              <a:rPr lang="en-US" sz="1600" dirty="0">
                <a:latin typeface="Arial"/>
                <a:cs typeface="Arial"/>
              </a:rPr>
              <a:t>AHCAL: </a:t>
            </a:r>
            <a:r>
              <a:rPr lang="en-US" sz="1600" dirty="0" err="1">
                <a:latin typeface="Arial"/>
                <a:cs typeface="Arial"/>
              </a:rPr>
              <a:t>Sc</a:t>
            </a:r>
            <a:r>
              <a:rPr lang="en-US" sz="1600" dirty="0">
                <a:latin typeface="Arial"/>
                <a:cs typeface="Arial"/>
              </a:rPr>
              <a:t>-Steel, SDHCAL-GRPC,..                                      DHCAL-GRPC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05731" y="6018247"/>
            <a:ext cx="8619260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800000"/>
                </a:solidFill>
                <a:latin typeface="Arial"/>
                <a:cs typeface="Arial"/>
              </a:rPr>
              <a:t>Size&amp;Magnet</a:t>
            </a:r>
            <a:endParaRPr lang="en-US" sz="1600" b="1" dirty="0">
              <a:solidFill>
                <a:srgbClr val="800000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Large size, 3.5 Tesla                                                              Compact, 5 tesla</a:t>
            </a:r>
          </a:p>
        </p:txBody>
      </p:sp>
    </p:spTree>
    <p:extLst>
      <p:ext uri="{BB962C8B-B14F-4D97-AF65-F5344CB8AC3E}">
        <p14:creationId xmlns:p14="http://schemas.microsoft.com/office/powerpoint/2010/main" val="3917208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4-12-31 à 18.15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56"/>
            <a:ext cx="9144000" cy="696775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68693" y="3663694"/>
            <a:ext cx="4271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)</a:t>
            </a:r>
          </a:p>
        </p:txBody>
      </p:sp>
      <p:sp>
        <p:nvSpPr>
          <p:cNvPr id="4" name="Ellipse 3"/>
          <p:cNvSpPr/>
          <p:nvPr/>
        </p:nvSpPr>
        <p:spPr>
          <a:xfrm>
            <a:off x="2919795" y="4992400"/>
            <a:ext cx="942714" cy="471309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llipse 4"/>
          <p:cNvSpPr/>
          <p:nvPr/>
        </p:nvSpPr>
        <p:spPr>
          <a:xfrm>
            <a:off x="5939600" y="4992400"/>
            <a:ext cx="942714" cy="471309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lipse 5"/>
          <p:cNvSpPr/>
          <p:nvPr/>
        </p:nvSpPr>
        <p:spPr>
          <a:xfrm>
            <a:off x="2919795" y="4357712"/>
            <a:ext cx="1623564" cy="471309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lipse 6"/>
          <p:cNvSpPr/>
          <p:nvPr/>
        </p:nvSpPr>
        <p:spPr>
          <a:xfrm>
            <a:off x="5847911" y="4403808"/>
            <a:ext cx="1623564" cy="471309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/>
          <p:cNvSpPr/>
          <p:nvPr/>
        </p:nvSpPr>
        <p:spPr>
          <a:xfrm>
            <a:off x="2911779" y="1299120"/>
            <a:ext cx="1623564" cy="471309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/>
          <p:cNvSpPr/>
          <p:nvPr/>
        </p:nvSpPr>
        <p:spPr>
          <a:xfrm>
            <a:off x="5732942" y="1299120"/>
            <a:ext cx="1623564" cy="471309"/>
          </a:xfrm>
          <a:prstGeom prst="ellipse">
            <a:avLst/>
          </a:prstGeom>
          <a:noFill/>
          <a:ln w="571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57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68987" y="266556"/>
            <a:ext cx="3455429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Tracker Silicon detectors : ILD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58695" y="840024"/>
            <a:ext cx="83723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/>
                <a:cs typeface="Arial"/>
              </a:rPr>
              <a:t>Central Si Tracker System (vertex detector)</a:t>
            </a:r>
          </a:p>
          <a:p>
            <a:endParaRPr lang="en-US" sz="1600" b="1" dirty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3 ladders of double layers (6 pixel layers) 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|</a:t>
            </a:r>
            <a:r>
              <a:rPr lang="en-US" sz="1600" dirty="0" err="1">
                <a:latin typeface="Arial"/>
                <a:cs typeface="Arial"/>
              </a:rPr>
              <a:t>cos</a:t>
            </a:r>
            <a:r>
              <a:rPr lang="en-US" sz="1600" dirty="0">
                <a:latin typeface="Arial"/>
                <a:cs typeface="Arial"/>
              </a:rPr>
              <a:t>(</a:t>
            </a:r>
            <a:r>
              <a:rPr lang="en-US" sz="1600" dirty="0">
                <a:latin typeface="Symbol" charset="2"/>
                <a:cs typeface="Symbol" charset="2"/>
              </a:rPr>
              <a:t>q</a:t>
            </a:r>
            <a:r>
              <a:rPr lang="en-US" sz="1600" dirty="0">
                <a:latin typeface="Arial"/>
                <a:cs typeface="Arial"/>
              </a:rPr>
              <a:t>)| &lt;.97 for inner layer, |</a:t>
            </a:r>
            <a:r>
              <a:rPr lang="en-US" sz="1600" dirty="0" err="1">
                <a:latin typeface="Arial"/>
                <a:cs typeface="Arial"/>
              </a:rPr>
              <a:t>cos</a:t>
            </a:r>
            <a:r>
              <a:rPr lang="en-US" sz="1600" dirty="0">
                <a:latin typeface="Arial"/>
                <a:cs typeface="Arial"/>
              </a:rPr>
              <a:t>(</a:t>
            </a:r>
            <a:r>
              <a:rPr lang="en-US" sz="1600" dirty="0">
                <a:latin typeface="Symbol" charset="2"/>
                <a:cs typeface="Symbol" charset="2"/>
              </a:rPr>
              <a:t>q</a:t>
            </a:r>
            <a:r>
              <a:rPr lang="en-US" sz="1600" dirty="0">
                <a:latin typeface="Arial"/>
                <a:cs typeface="Arial"/>
              </a:rPr>
              <a:t>)| &lt;.9 for outer layer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Inner radius </a:t>
            </a:r>
            <a:r>
              <a:rPr lang="en-US" altLang="fr-FR" sz="1600" b="0" dirty="0">
                <a:solidFill>
                  <a:srgbClr val="000000"/>
                </a:solidFill>
                <a:latin typeface="Palatino Linotype" panose="02040502050505030304" pitchFamily="18" charset="0"/>
              </a:rPr>
              <a:t>~</a:t>
            </a:r>
            <a:r>
              <a:rPr lang="en-US" sz="1600" dirty="0">
                <a:latin typeface="Arial"/>
                <a:cs typeface="Arial"/>
              </a:rPr>
              <a:t>1.6 cm, outer radius </a:t>
            </a:r>
            <a:r>
              <a:rPr lang="en-US" altLang="fr-FR" sz="1600" b="0" dirty="0">
                <a:solidFill>
                  <a:srgbClr val="000000"/>
                </a:solidFill>
                <a:latin typeface="Palatino Linotype" panose="02040502050505030304" pitchFamily="18" charset="0"/>
              </a:rPr>
              <a:t>~ 6 cm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lang="en-US" sz="1600" b="1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1600" dirty="0">
                <a:latin typeface="Symbol" charset="2"/>
                <a:cs typeface="Symbol" charset="2"/>
              </a:rPr>
              <a:t> </a:t>
            </a:r>
            <a:r>
              <a:rPr lang="en-US" sz="1600" dirty="0">
                <a:latin typeface="Arial"/>
                <a:cs typeface="Arial"/>
              </a:rPr>
              <a:t>resolution in the inner layer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Material budget </a:t>
            </a:r>
            <a:r>
              <a:rPr lang="en-US" altLang="fr-FR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~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0.3%X</a:t>
            </a:r>
            <a:r>
              <a:rPr lang="en-US" sz="1600" b="1" baseline="-250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/ladder laye</a:t>
            </a:r>
            <a:r>
              <a:rPr lang="en-US" sz="1600" dirty="0">
                <a:latin typeface="Arial"/>
                <a:cs typeface="Arial"/>
              </a:rPr>
              <a:t>r : light support and genuine cooling system.</a:t>
            </a:r>
          </a:p>
          <a:p>
            <a:pPr marL="285750" indent="-285750">
              <a:buFont typeface="Courier New"/>
              <a:buChar char="o"/>
            </a:pP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A pixel occupancy not exceeding a few %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Image 3" descr="Capture d’écran 2015-01-01 à 16.23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0" y="3725333"/>
            <a:ext cx="5484022" cy="3132667"/>
          </a:xfrm>
          <a:prstGeom prst="rect">
            <a:avLst/>
          </a:prstGeom>
        </p:spPr>
      </p:pic>
      <p:pic>
        <p:nvPicPr>
          <p:cNvPr id="5" name="Image 4" descr="Capture d’écran 2015-01-05 à 11.24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38" y="3600569"/>
            <a:ext cx="3275262" cy="325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60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8695" y="885371"/>
            <a:ext cx="8372324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Central Si Tracker System (vertex detector)</a:t>
            </a:r>
          </a:p>
          <a:p>
            <a:endParaRPr lang="en-US" sz="1600" b="1" dirty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3 ladders of double layers (6 pixel layers) 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|</a:t>
            </a:r>
            <a:r>
              <a:rPr lang="en-US" sz="1600" dirty="0" err="1">
                <a:latin typeface="Arial"/>
                <a:cs typeface="Arial"/>
              </a:rPr>
              <a:t>cos</a:t>
            </a:r>
            <a:r>
              <a:rPr lang="en-US" sz="1600" dirty="0">
                <a:latin typeface="Arial"/>
                <a:cs typeface="Arial"/>
              </a:rPr>
              <a:t>(</a:t>
            </a:r>
            <a:r>
              <a:rPr lang="en-US" sz="1600" dirty="0">
                <a:latin typeface="Symbol" charset="2"/>
                <a:cs typeface="Symbol" charset="2"/>
              </a:rPr>
              <a:t>q</a:t>
            </a:r>
            <a:r>
              <a:rPr lang="en-US" sz="1600" dirty="0">
                <a:latin typeface="Arial"/>
                <a:cs typeface="Arial"/>
              </a:rPr>
              <a:t>)| &lt;.97 for inner layer, |</a:t>
            </a:r>
            <a:r>
              <a:rPr lang="en-US" sz="1600" dirty="0" err="1">
                <a:latin typeface="Arial"/>
                <a:cs typeface="Arial"/>
              </a:rPr>
              <a:t>cos</a:t>
            </a:r>
            <a:r>
              <a:rPr lang="en-US" sz="1600" dirty="0">
                <a:latin typeface="Arial"/>
                <a:cs typeface="Arial"/>
              </a:rPr>
              <a:t>(</a:t>
            </a:r>
            <a:r>
              <a:rPr lang="en-US" sz="1600" dirty="0">
                <a:latin typeface="Symbol" charset="2"/>
                <a:cs typeface="Symbol" charset="2"/>
              </a:rPr>
              <a:t>q</a:t>
            </a:r>
            <a:r>
              <a:rPr lang="en-US" sz="1600" dirty="0">
                <a:latin typeface="Arial"/>
                <a:cs typeface="Arial"/>
              </a:rPr>
              <a:t>)| &lt;.9 for outer layer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Inner radius </a:t>
            </a:r>
            <a:r>
              <a:rPr lang="en-US" altLang="fr-FR" sz="1600" dirty="0">
                <a:solidFill>
                  <a:srgbClr val="000000"/>
                </a:solidFill>
                <a:latin typeface="Palatino Linotype" panose="02040502050505030304" pitchFamily="18" charset="0"/>
              </a:rPr>
              <a:t>~</a:t>
            </a:r>
            <a:r>
              <a:rPr lang="en-US" sz="1600" dirty="0">
                <a:latin typeface="Arial"/>
                <a:cs typeface="Arial"/>
              </a:rPr>
              <a:t>1.6 cm, outer radius </a:t>
            </a:r>
            <a:r>
              <a:rPr lang="en-US" altLang="fr-FR" sz="1600" dirty="0">
                <a:solidFill>
                  <a:srgbClr val="000000"/>
                </a:solidFill>
                <a:latin typeface="Palatino Linotype" panose="02040502050505030304" pitchFamily="18" charset="0"/>
              </a:rPr>
              <a:t>~ 6 cm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3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>
                <a:latin typeface="Symbol" charset="2"/>
                <a:cs typeface="Symbol" charset="2"/>
              </a:rPr>
              <a:t> </a:t>
            </a:r>
            <a:r>
              <a:rPr lang="en-US" sz="1600" dirty="0">
                <a:latin typeface="Arial"/>
                <a:cs typeface="Arial"/>
              </a:rPr>
              <a:t>resolution in the inner layer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Material budget </a:t>
            </a:r>
            <a:r>
              <a:rPr lang="en-US" altLang="fr-FR" sz="1600" dirty="0">
                <a:solidFill>
                  <a:srgbClr val="000000"/>
                </a:solidFill>
                <a:latin typeface="Palatino Linotype" panose="02040502050505030304" pitchFamily="18" charset="0"/>
              </a:rPr>
              <a:t>~</a:t>
            </a:r>
            <a:r>
              <a:rPr lang="en-US" sz="1600" dirty="0">
                <a:latin typeface="Arial"/>
                <a:cs typeface="Arial"/>
              </a:rPr>
              <a:t> 0.3%X</a:t>
            </a:r>
            <a:r>
              <a:rPr lang="en-US" sz="1600" baseline="-25000" dirty="0">
                <a:latin typeface="Arial"/>
                <a:cs typeface="Arial"/>
              </a:rPr>
              <a:t>0</a:t>
            </a:r>
            <a:r>
              <a:rPr lang="en-US" sz="1600" dirty="0">
                <a:latin typeface="Arial"/>
                <a:cs typeface="Arial"/>
              </a:rPr>
              <a:t>/ladder layer : light support and genuine cooling system.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A pixel occupancy not exceeding a few %</a:t>
            </a: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Time stamping </a:t>
            </a:r>
          </a:p>
          <a:p>
            <a:pPr marL="285750" indent="-285750">
              <a:buFont typeface="Courier New"/>
              <a:buChar char="o"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endParaRPr lang="en-US" sz="1600" dirty="0"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Courier New"/>
              <a:buChar char="o"/>
            </a:pPr>
            <a:r>
              <a:rPr lang="en-US" sz="1600" dirty="0">
                <a:latin typeface="Arial"/>
                <a:cs typeface="Arial"/>
              </a:rPr>
              <a:t>Proposed technologies: CPS,  FPCCD, DEPFET,MAPs</a:t>
            </a:r>
          </a:p>
        </p:txBody>
      </p:sp>
      <p:pic>
        <p:nvPicPr>
          <p:cNvPr id="10" name="Image 9" descr="Capture d’écran 2015-01-01 à 17.25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2" y="4046174"/>
            <a:ext cx="7574846" cy="233005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268986" y="266556"/>
            <a:ext cx="3455429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Tracker Silicon detectors : ILD</a:t>
            </a:r>
          </a:p>
        </p:txBody>
      </p:sp>
    </p:spTree>
    <p:extLst>
      <p:ext uri="{BB962C8B-B14F-4D97-AF65-F5344CB8AC3E}">
        <p14:creationId xmlns:p14="http://schemas.microsoft.com/office/powerpoint/2010/main" val="2974344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5-01-02 à 20.53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47" y="213085"/>
            <a:ext cx="4097861" cy="379744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268984" y="213084"/>
            <a:ext cx="185654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ILD TPC tracker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9063" y="829261"/>
            <a:ext cx="7427462" cy="4001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Time Projection Chamber (TPC) is chosen as the </a:t>
            </a:r>
          </a:p>
          <a:p>
            <a:r>
              <a:rPr lang="en-US" sz="1600" dirty="0">
                <a:latin typeface="Arial"/>
                <a:cs typeface="Arial"/>
              </a:rPr>
              <a:t>central tracker of ILD</a:t>
            </a:r>
          </a:p>
          <a:p>
            <a:endParaRPr lang="en-US" sz="1400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v"/>
            </a:pPr>
            <a:r>
              <a:rPr lang="en-US" sz="1600" dirty="0">
                <a:latin typeface="Arial"/>
                <a:cs typeface="Arial"/>
              </a:rPr>
              <a:t>3D tracks (</a:t>
            </a:r>
            <a:r>
              <a:rPr lang="en-US" sz="1600" dirty="0" err="1">
                <a:latin typeface="Arial"/>
                <a:cs typeface="Arial"/>
              </a:rPr>
              <a:t>r</a:t>
            </a:r>
            <a:r>
              <a:rPr lang="en-US" sz="1600" dirty="0" err="1">
                <a:latin typeface="Symbol" charset="2"/>
                <a:cs typeface="Symbol" charset="2"/>
              </a:rPr>
              <a:t>f</a:t>
            </a:r>
            <a:r>
              <a:rPr lang="en-US" sz="1600" dirty="0" err="1">
                <a:latin typeface="Arial"/>
                <a:cs typeface="Arial"/>
              </a:rPr>
              <a:t>z</a:t>
            </a:r>
            <a:r>
              <a:rPr lang="en-US" sz="1600" dirty="0">
                <a:latin typeface="Arial"/>
                <a:cs typeface="Arial"/>
              </a:rPr>
              <a:t>) can be built thanks to many</a:t>
            </a:r>
          </a:p>
          <a:p>
            <a:r>
              <a:rPr lang="en-US" sz="1600" dirty="0">
                <a:latin typeface="Arial"/>
                <a:cs typeface="Arial"/>
              </a:rPr>
              <a:t>  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 hits (∼200/Track)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b="1" dirty="0">
                <a:solidFill>
                  <a:srgbClr val="FF0000"/>
                </a:solidFill>
                <a:latin typeface="Symbol" charset="2"/>
                <a:cs typeface="Symbol" charset="2"/>
              </a:rPr>
              <a:t>s(</a:t>
            </a:r>
            <a:r>
              <a:rPr lang="en-US" sz="1600" b="1" dirty="0" err="1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en-US" sz="16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) of 100 </a:t>
            </a:r>
            <a:r>
              <a:rPr lang="en-US" sz="1600" b="1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m </a:t>
            </a:r>
            <a:r>
              <a:rPr lang="en-US" sz="1600" dirty="0">
                <a:latin typeface="Arial"/>
                <a:cs typeface="Arial"/>
              </a:rPr>
              <a:t>(60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>
                <a:latin typeface="Arial"/>
                <a:cs typeface="Arial"/>
              </a:rPr>
              <a:t>m at z=0) is expected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b="1" dirty="0">
                <a:solidFill>
                  <a:srgbClr val="FF0000"/>
                </a:solidFill>
                <a:latin typeface="Symbol" charset="2"/>
                <a:cs typeface="Symbol" charset="2"/>
              </a:rPr>
              <a:t>s(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z) of 1400 </a:t>
            </a:r>
            <a:r>
              <a:rPr lang="en-US" sz="1600" b="1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m </a:t>
            </a:r>
            <a:r>
              <a:rPr lang="en-US" sz="1600" dirty="0">
                <a:latin typeface="Arial"/>
                <a:cs typeface="Arial"/>
              </a:rPr>
              <a:t>(400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>
                <a:latin typeface="Arial"/>
                <a:cs typeface="Arial"/>
              </a:rPr>
              <a:t>m at z=0) is expected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b="1" dirty="0">
                <a:solidFill>
                  <a:srgbClr val="FF0000"/>
                </a:solidFill>
                <a:latin typeface="Symbol" charset="2"/>
                <a:cs typeface="Symbol" charset="2"/>
              </a:rPr>
              <a:t>s(1/</a:t>
            </a:r>
            <a:r>
              <a:rPr lang="en-US" sz="1600" b="1" dirty="0" err="1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US" sz="1600" b="1" baseline="-25000" dirty="0" err="1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) ∼10</a:t>
            </a:r>
            <a:r>
              <a:rPr lang="en-US" sz="1600" b="1" baseline="30000" dirty="0">
                <a:solidFill>
                  <a:srgbClr val="FF0000"/>
                </a:solidFill>
                <a:latin typeface="Arial"/>
                <a:cs typeface="Arial"/>
              </a:rPr>
              <a:t>-4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GeV</a:t>
            </a:r>
            <a:r>
              <a:rPr lang="en-US" sz="1600" b="1" baseline="30000" dirty="0">
                <a:solidFill>
                  <a:srgbClr val="FF0000"/>
                </a:solidFill>
                <a:latin typeface="Arial"/>
                <a:cs typeface="Arial"/>
              </a:rPr>
              <a:t>-1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v"/>
            </a:pPr>
            <a:r>
              <a:rPr lang="en-US" sz="1600" dirty="0" err="1">
                <a:latin typeface="Arial"/>
                <a:cs typeface="Arial"/>
              </a:rPr>
              <a:t>dE</a:t>
            </a:r>
            <a:r>
              <a:rPr lang="en-US" sz="1600" dirty="0">
                <a:latin typeface="Arial"/>
                <a:cs typeface="Arial"/>
              </a:rPr>
              <a:t>/dx information is provided (particle identification)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dirty="0">
                <a:latin typeface="Arial"/>
                <a:cs typeface="Arial"/>
              </a:rPr>
              <a:t>Readout pad size ∼ 1x6 mm</a:t>
            </a:r>
            <a:r>
              <a:rPr lang="en-US" sz="1600" baseline="30000" dirty="0">
                <a:latin typeface="Arial"/>
                <a:cs typeface="Arial"/>
              </a:rPr>
              <a:t>2 </a:t>
            </a:r>
            <a:r>
              <a:rPr lang="en-US" sz="1600" dirty="0">
                <a:latin typeface="Arial"/>
                <a:cs typeface="Arial"/>
                <a:sym typeface="Wingdings"/>
              </a:rPr>
              <a:t> 10</a:t>
            </a:r>
            <a:r>
              <a:rPr lang="en-US" sz="1600" baseline="30000" dirty="0">
                <a:latin typeface="Arial"/>
                <a:cs typeface="Arial"/>
                <a:sym typeface="Wingdings"/>
              </a:rPr>
              <a:t>6</a:t>
            </a:r>
            <a:r>
              <a:rPr lang="en-US" sz="1600" dirty="0">
                <a:latin typeface="Arial"/>
                <a:cs typeface="Arial"/>
                <a:sym typeface="Wingdings"/>
              </a:rPr>
              <a:t> pads/side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dirty="0">
                <a:latin typeface="Arial"/>
                <a:cs typeface="Arial"/>
                <a:sym typeface="Wingdings"/>
              </a:rPr>
              <a:t> Material budget : 5%X</a:t>
            </a:r>
            <a:r>
              <a:rPr lang="en-US" sz="1600" baseline="-25000" dirty="0">
                <a:latin typeface="Arial"/>
                <a:cs typeface="Arial"/>
                <a:sym typeface="Wingdings"/>
              </a:rPr>
              <a:t>0</a:t>
            </a:r>
            <a:r>
              <a:rPr lang="en-US" sz="1600" dirty="0">
                <a:latin typeface="Arial"/>
                <a:cs typeface="Arial"/>
                <a:sym typeface="Wingdings"/>
              </a:rPr>
              <a:t> in central region and less </a:t>
            </a:r>
          </a:p>
          <a:p>
            <a:r>
              <a:rPr lang="en-US" sz="1600" dirty="0">
                <a:latin typeface="Arial"/>
                <a:cs typeface="Arial"/>
                <a:sym typeface="Wingdings"/>
              </a:rPr>
              <a:t>      than 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25%X</a:t>
            </a:r>
            <a:r>
              <a:rPr lang="en-US" sz="1600" b="1" baseline="-25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0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1600" dirty="0">
                <a:latin typeface="Arial"/>
                <a:cs typeface="Arial"/>
                <a:sym typeface="Wingdings"/>
              </a:rPr>
              <a:t>in the endplate region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dirty="0">
                <a:latin typeface="Arial"/>
                <a:cs typeface="Arial"/>
                <a:sym typeface="Wingdings"/>
              </a:rPr>
              <a:t> Cooling is needed: two-phase CO</a:t>
            </a:r>
            <a:r>
              <a:rPr lang="en-US" sz="1600" baseline="-25000" dirty="0">
                <a:latin typeface="Arial"/>
                <a:cs typeface="Arial"/>
                <a:sym typeface="Wingdings"/>
              </a:rPr>
              <a:t>2 </a:t>
            </a:r>
            <a:r>
              <a:rPr lang="en-US" sz="1600" dirty="0">
                <a:latin typeface="Arial"/>
                <a:cs typeface="Arial"/>
                <a:sym typeface="Wingdings"/>
              </a:rPr>
              <a:t>is a possibility.</a:t>
            </a:r>
          </a:p>
          <a:p>
            <a:endParaRPr lang="en-US" sz="1600" dirty="0">
              <a:latin typeface="Arial"/>
              <a:cs typeface="Arial"/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r>
              <a:rPr lang="en-US" sz="1600" dirty="0">
                <a:latin typeface="Arial"/>
                <a:cs typeface="Arial"/>
              </a:rPr>
              <a:t>Two main options for gas amplification are considered :</a:t>
            </a:r>
          </a:p>
          <a:p>
            <a:r>
              <a:rPr lang="en-US" sz="1600" dirty="0">
                <a:latin typeface="Arial"/>
                <a:cs typeface="Arial"/>
              </a:rPr>
              <a:t>     GEM,  </a:t>
            </a:r>
            <a:r>
              <a:rPr lang="en-US" sz="1600" dirty="0" err="1">
                <a:latin typeface="Arial"/>
                <a:cs typeface="Arial"/>
              </a:rPr>
              <a:t>Micromegas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566525" y="3330725"/>
            <a:ext cx="157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/>
                <a:cs typeface="Arial"/>
              </a:rPr>
              <a:t>0.4m &lt;R&lt; 1.8m</a:t>
            </a:r>
          </a:p>
          <a:p>
            <a:r>
              <a:rPr lang="en-GB" sz="1400" dirty="0">
                <a:latin typeface="Arial"/>
                <a:cs typeface="Arial"/>
              </a:rPr>
              <a:t>|z|&lt; 2.15 m</a:t>
            </a:r>
          </a:p>
        </p:txBody>
      </p:sp>
      <p:pic>
        <p:nvPicPr>
          <p:cNvPr id="9" name="Image 8" descr="Capture d’écran 2015-01-08 à 20.44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138" y="4349199"/>
            <a:ext cx="4097862" cy="229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64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2767" y="287247"/>
            <a:ext cx="5420348" cy="357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6"/>
                </a:solidFill>
                <a:latin typeface="Arial"/>
                <a:cs typeface="Arial"/>
              </a:rPr>
              <a:t>Test Beam </a:t>
            </a:r>
            <a:r>
              <a:rPr lang="en-GB" sz="1400" dirty="0">
                <a:latin typeface="Arial"/>
                <a:cs typeface="Arial"/>
              </a:rPr>
              <a:t>measurements </a:t>
            </a:r>
          </a:p>
          <a:p>
            <a:r>
              <a:rPr lang="en-GB" sz="1400" dirty="0">
                <a:latin typeface="Arial"/>
                <a:cs typeface="Arial"/>
              </a:rPr>
              <a:t>using </a:t>
            </a:r>
            <a:r>
              <a:rPr lang="en-GB" sz="1400" dirty="0" err="1">
                <a:latin typeface="Arial"/>
                <a:cs typeface="Arial"/>
              </a:rPr>
              <a:t>PCMAG@desy</a:t>
            </a:r>
            <a:endParaRPr lang="en-GB" sz="1400" dirty="0">
              <a:latin typeface="Arial"/>
              <a:cs typeface="Arial"/>
            </a:endParaRPr>
          </a:p>
          <a:p>
            <a:pPr marL="285750" indent="-285750">
              <a:buFont typeface="Symbol" charset="0"/>
              <a:buChar char="F"/>
            </a:pPr>
            <a:r>
              <a:rPr lang="en-GB" sz="1400" dirty="0">
                <a:latin typeface="Arial"/>
                <a:cs typeface="Arial"/>
              </a:rPr>
              <a:t>= 72 cm, L = 58 cm, B=1T</a:t>
            </a:r>
          </a:p>
          <a:p>
            <a:r>
              <a:rPr lang="en-GB" sz="1400" dirty="0">
                <a:latin typeface="Arial"/>
                <a:cs typeface="Arial"/>
              </a:rPr>
              <a:t>A TPC prototype with:</a:t>
            </a:r>
          </a:p>
          <a:p>
            <a:pPr marL="285750" indent="-285750">
              <a:buFont typeface="Wingdings" charset="2"/>
              <a:buChar char="ü"/>
            </a:pPr>
            <a:r>
              <a:rPr lang="en-GB" sz="1400" dirty="0">
                <a:latin typeface="Arial"/>
                <a:cs typeface="Arial"/>
              </a:rPr>
              <a:t>Modular End Plate : Up to 7 modules </a:t>
            </a:r>
          </a:p>
          <a:p>
            <a:r>
              <a:rPr lang="en-GB" sz="1400" dirty="0">
                <a:latin typeface="Arial"/>
                <a:cs typeface="Arial"/>
              </a:rPr>
              <a:t>     (similar in size to the ILC final ones)</a:t>
            </a:r>
          </a:p>
          <a:p>
            <a:pPr marL="285750" indent="-285750">
              <a:buFont typeface="Wingdings" charset="2"/>
              <a:buChar char="ü"/>
            </a:pPr>
            <a:r>
              <a:rPr lang="en-GB" sz="1400" dirty="0">
                <a:latin typeface="Arial"/>
                <a:cs typeface="Arial"/>
                <a:sym typeface="Wingdings"/>
              </a:rPr>
              <a:t>HV, gas and slow control system</a:t>
            </a:r>
          </a:p>
          <a:p>
            <a:pPr marL="285750" indent="-285750">
              <a:buFont typeface="Wingdings" charset="2"/>
              <a:buChar char="ü"/>
            </a:pPr>
            <a:r>
              <a:rPr lang="en-GB" sz="1400" dirty="0" err="1">
                <a:latin typeface="Arial"/>
                <a:cs typeface="Arial"/>
                <a:sym typeface="Wingdings"/>
              </a:rPr>
              <a:t>Cosmic&amp;beam</a:t>
            </a:r>
            <a:r>
              <a:rPr lang="en-GB" sz="1400" dirty="0">
                <a:latin typeface="Arial"/>
                <a:cs typeface="Arial"/>
                <a:sym typeface="Wingdings"/>
              </a:rPr>
              <a:t> trigger</a:t>
            </a:r>
          </a:p>
          <a:p>
            <a:pPr marL="285750" indent="-285750">
              <a:buFont typeface="Wingdings" charset="2"/>
              <a:buChar char="ü"/>
            </a:pPr>
            <a:r>
              <a:rPr lang="en-GB" sz="1400" dirty="0">
                <a:latin typeface="Arial"/>
                <a:cs typeface="Arial"/>
                <a:sym typeface="Wingdings"/>
              </a:rPr>
              <a:t>Laser calibration system</a:t>
            </a:r>
          </a:p>
          <a:p>
            <a:pPr marL="285750" indent="-285750">
              <a:buFont typeface="Wingdings" charset="2"/>
              <a:buChar char="ü"/>
            </a:pPr>
            <a:r>
              <a:rPr lang="en-GB" sz="1400" dirty="0">
                <a:latin typeface="Arial"/>
                <a:cs typeface="Arial"/>
                <a:sym typeface="Wingdings"/>
              </a:rPr>
              <a:t>Cooling system TRACI 2PCO2</a:t>
            </a:r>
          </a:p>
          <a:p>
            <a:pPr marL="285750" indent="-285750">
              <a:buFont typeface="Wingdings" charset="2"/>
              <a:buChar char="ü"/>
            </a:pPr>
            <a:endParaRPr lang="en-GB" sz="1400" dirty="0">
              <a:latin typeface="Arial"/>
              <a:cs typeface="Arial"/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GB" sz="1400" dirty="0">
                <a:latin typeface="Arial"/>
                <a:cs typeface="Arial"/>
                <a:sym typeface="Wingdings"/>
              </a:rPr>
              <a:t>2 </a:t>
            </a:r>
            <a:r>
              <a:rPr lang="en-GB" sz="1400" dirty="0" err="1">
                <a:latin typeface="Arial"/>
                <a:cs typeface="Arial"/>
                <a:sym typeface="Wingdings"/>
              </a:rPr>
              <a:t>TimePix</a:t>
            </a:r>
            <a:r>
              <a:rPr lang="en-GB" sz="1400" dirty="0">
                <a:latin typeface="Arial"/>
                <a:cs typeface="Arial"/>
                <a:sym typeface="Wingdings"/>
              </a:rPr>
              <a:t> </a:t>
            </a:r>
            <a:r>
              <a:rPr lang="en-GB" sz="1400" dirty="0" err="1">
                <a:latin typeface="Arial"/>
                <a:cs typeface="Arial"/>
                <a:sym typeface="Wingdings"/>
              </a:rPr>
              <a:t>octoboards</a:t>
            </a:r>
            <a:r>
              <a:rPr lang="en-GB" sz="1400" dirty="0">
                <a:latin typeface="Arial"/>
                <a:cs typeface="Arial"/>
                <a:sym typeface="Wingdings"/>
              </a:rPr>
              <a:t>:</a:t>
            </a:r>
          </a:p>
          <a:p>
            <a:r>
              <a:rPr lang="en-GB" sz="1400" dirty="0">
                <a:latin typeface="Arial"/>
                <a:cs typeface="Arial"/>
                <a:sym typeface="Wingdings"/>
              </a:rPr>
              <a:t>      1 mounted on MM&amp; 1 on GEM</a:t>
            </a:r>
          </a:p>
          <a:p>
            <a:pPr marL="285750" indent="-285750">
              <a:buFont typeface="Wingdings" charset="0"/>
              <a:buChar char="à"/>
            </a:pPr>
            <a:r>
              <a:rPr lang="en-GB" sz="1400" dirty="0">
                <a:latin typeface="Arial"/>
                <a:cs typeface="Arial"/>
                <a:sym typeface="Wingdings"/>
              </a:rPr>
              <a:t>3 modified GEM modules tested</a:t>
            </a:r>
          </a:p>
          <a:p>
            <a:pPr marL="285750" indent="-285750">
              <a:buFont typeface="Wingdings" charset="0"/>
              <a:buChar char="à"/>
            </a:pPr>
            <a:r>
              <a:rPr lang="en-GB" sz="1400" dirty="0">
                <a:latin typeface="Arial"/>
                <a:cs typeface="Arial"/>
                <a:sym typeface="Wingdings"/>
              </a:rPr>
              <a:t>7 MM   modules tested</a:t>
            </a:r>
            <a:endParaRPr lang="en-GB" sz="1400" dirty="0">
              <a:latin typeface="Arial"/>
              <a:cs typeface="Arial"/>
            </a:endParaRPr>
          </a:p>
          <a:p>
            <a:r>
              <a:rPr lang="en-GB" sz="1600" dirty="0">
                <a:latin typeface="Arial"/>
                <a:cs typeface="Arial"/>
              </a:rPr>
              <a:t>   </a:t>
            </a:r>
          </a:p>
        </p:txBody>
      </p:sp>
      <p:pic>
        <p:nvPicPr>
          <p:cNvPr id="3" name="Image 2" descr="Capture d’écran 2015-01-03 à 11.11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780" y="76493"/>
            <a:ext cx="1814336" cy="2040959"/>
          </a:xfrm>
          <a:prstGeom prst="rect">
            <a:avLst/>
          </a:prstGeom>
        </p:spPr>
      </p:pic>
      <p:pic>
        <p:nvPicPr>
          <p:cNvPr id="4" name="Image 3" descr="Capture d’écran 2015-01-03 à 11.24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35" y="2043546"/>
            <a:ext cx="1875297" cy="2212777"/>
          </a:xfrm>
          <a:prstGeom prst="rect">
            <a:avLst/>
          </a:prstGeom>
        </p:spPr>
      </p:pic>
      <p:pic>
        <p:nvPicPr>
          <p:cNvPr id="5" name="Image 4" descr="Capture d’écran 2015-01-03 à 11.24.2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27" y="2080791"/>
            <a:ext cx="2004535" cy="2206356"/>
          </a:xfrm>
          <a:prstGeom prst="rect">
            <a:avLst/>
          </a:prstGeom>
        </p:spPr>
      </p:pic>
      <p:pic>
        <p:nvPicPr>
          <p:cNvPr id="6" name="Image 5" descr="Capture d’écran 2015-01-03 à 11.28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35" y="4436826"/>
            <a:ext cx="1957251" cy="22063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27" y="4383037"/>
            <a:ext cx="2826528" cy="247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561" y="2101088"/>
            <a:ext cx="1848359" cy="228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Image 9" descr="Capture d’écran 2015-01-03 à 11.55.3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64" y="3"/>
            <a:ext cx="1768983" cy="2080788"/>
          </a:xfrm>
          <a:prstGeom prst="rect">
            <a:avLst/>
          </a:prstGeom>
        </p:spPr>
      </p:pic>
      <p:pic>
        <p:nvPicPr>
          <p:cNvPr id="11" name="Picture 2" descr="D:\Paul\ilc\2PCO2doc\EndpwCoolin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840" y="76488"/>
            <a:ext cx="1637160" cy="19670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89209" y="4758235"/>
            <a:ext cx="29596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14124"/>
                </a:solidFill>
                <a:latin typeface="Arial"/>
                <a:cs typeface="Arial"/>
              </a:rPr>
              <a:t>Similar results obtained with the different technologies</a:t>
            </a:r>
          </a:p>
          <a:p>
            <a:r>
              <a:rPr lang="en-GB" sz="1400" dirty="0">
                <a:latin typeface="Arial"/>
                <a:cs typeface="Arial"/>
              </a:rPr>
              <a:t>      </a:t>
            </a:r>
            <a:r>
              <a:rPr lang="en-GB" sz="1400" dirty="0" err="1">
                <a:latin typeface="Arial"/>
                <a:cs typeface="Arial"/>
              </a:rPr>
              <a:t>Ongoing</a:t>
            </a:r>
            <a:r>
              <a:rPr lang="en-GB" sz="1400" dirty="0">
                <a:latin typeface="Arial"/>
                <a:cs typeface="Arial"/>
              </a:rPr>
              <a:t> R&amp;D :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400" dirty="0">
                <a:latin typeface="Arial"/>
                <a:cs typeface="Arial"/>
              </a:rPr>
              <a:t>New electronics with Power-Pulsing to be tested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400" dirty="0">
                <a:latin typeface="Arial"/>
                <a:cs typeface="Arial"/>
              </a:rPr>
              <a:t>Mechanics and low budget material </a:t>
            </a:r>
          </a:p>
        </p:txBody>
      </p:sp>
    </p:spTree>
    <p:extLst>
      <p:ext uri="{BB962C8B-B14F-4D97-AF65-F5344CB8AC3E}">
        <p14:creationId xmlns:p14="http://schemas.microsoft.com/office/powerpoint/2010/main" val="2378904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r 6"/>
          <p:cNvGrpSpPr/>
          <p:nvPr/>
        </p:nvGrpSpPr>
        <p:grpSpPr>
          <a:xfrm>
            <a:off x="403850" y="1731956"/>
            <a:ext cx="8329300" cy="3585607"/>
            <a:chOff x="515906" y="1433172"/>
            <a:chExt cx="8329300" cy="35856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98CD5E-4F7F-49F0-9018-A1160026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5906" y="1433172"/>
              <a:ext cx="8310624" cy="3569187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2368033" y="2631149"/>
              <a:ext cx="5473700" cy="965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34582" y="4631186"/>
              <a:ext cx="8310624" cy="3875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515906" y="5517356"/>
            <a:ext cx="8151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/>
              <a:t>To reduce the project cost a scenario with 250 </a:t>
            </a:r>
            <a:r>
              <a:rPr lang="en-US" dirty="0" err="1"/>
              <a:t>GeV</a:t>
            </a:r>
            <a:r>
              <a:rPr lang="en-US" dirty="0"/>
              <a:t> is chosen.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BDS and main dumps are designed to allow running up to 1 </a:t>
            </a:r>
            <a:r>
              <a:rPr lang="en-US" dirty="0" err="1"/>
              <a:t>TeV</a:t>
            </a:r>
            <a:r>
              <a:rPr lang="en-US" dirty="0"/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65696" y="392152"/>
            <a:ext cx="707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ILC machine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03850" y="1158484"/>
            <a:ext cx="456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Several staging options</a:t>
            </a:r>
          </a:p>
        </p:txBody>
      </p:sp>
    </p:spTree>
    <p:extLst>
      <p:ext uri="{BB962C8B-B14F-4D97-AF65-F5344CB8AC3E}">
        <p14:creationId xmlns:p14="http://schemas.microsoft.com/office/powerpoint/2010/main" val="932500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 descr="Capture d’écran 2015-01-03 à 19.34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92" y="3318152"/>
            <a:ext cx="1678268" cy="184787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9682" y="183524"/>
            <a:ext cx="4724173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Technologies proposed for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ILD&amp;SiD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calorimeters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9682" y="738587"/>
            <a:ext cx="165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rial"/>
                <a:cs typeface="Arial"/>
              </a:rPr>
              <a:t>ECAL for ILD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58401" y="1315841"/>
            <a:ext cx="456171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/>
                <a:cs typeface="Arial"/>
              </a:rPr>
              <a:t>30 layers of tungsten (</a:t>
            </a:r>
            <a:r>
              <a:rPr lang="en-GB" sz="1400" b="1" dirty="0">
                <a:solidFill>
                  <a:srgbClr val="FF0000"/>
                </a:solidFill>
                <a:latin typeface="Arial"/>
                <a:cs typeface="Arial"/>
              </a:rPr>
              <a:t>24X</a:t>
            </a:r>
            <a:r>
              <a:rPr lang="en-GB" sz="1400" b="1" baseline="-25000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GB" sz="1400" dirty="0">
                <a:latin typeface="Arial"/>
                <a:cs typeface="Arial"/>
              </a:rPr>
              <a:t>) interleaved with </a:t>
            </a:r>
          </a:p>
          <a:p>
            <a:r>
              <a:rPr lang="en-GB" sz="1400" dirty="0">
                <a:latin typeface="Arial"/>
                <a:cs typeface="Arial"/>
              </a:rPr>
              <a:t>-</a:t>
            </a:r>
            <a:r>
              <a:rPr lang="en-GB" sz="1400" dirty="0" err="1">
                <a:latin typeface="Arial"/>
                <a:cs typeface="Arial"/>
              </a:rPr>
              <a:t>Pixellated</a:t>
            </a:r>
            <a:r>
              <a:rPr lang="en-GB" sz="1400" dirty="0">
                <a:latin typeface="Arial"/>
                <a:cs typeface="Arial"/>
              </a:rPr>
              <a:t> Silicon of </a:t>
            </a:r>
            <a:r>
              <a:rPr lang="en-GB" sz="1400" b="1" dirty="0">
                <a:solidFill>
                  <a:srgbClr val="FF0000"/>
                </a:solidFill>
                <a:latin typeface="Arial"/>
                <a:cs typeface="Arial"/>
              </a:rPr>
              <a:t>5x5 mm</a:t>
            </a:r>
            <a:r>
              <a:rPr lang="en-GB" sz="1400" b="1" baseline="300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lang="en-GB" sz="1400" dirty="0">
                <a:latin typeface="Arial"/>
                <a:cs typeface="Arial"/>
              </a:rPr>
              <a:t>,</a:t>
            </a:r>
          </a:p>
          <a:p>
            <a:r>
              <a:rPr lang="en-GB" sz="1400" dirty="0">
                <a:latin typeface="Arial"/>
                <a:cs typeface="Arial"/>
              </a:rPr>
              <a:t>  </a:t>
            </a:r>
          </a:p>
          <a:p>
            <a:r>
              <a:rPr lang="en-GB" sz="1400" dirty="0">
                <a:latin typeface="Arial"/>
                <a:cs typeface="Arial"/>
              </a:rPr>
              <a:t>A physics prototype (1x1 cm</a:t>
            </a:r>
            <a:r>
              <a:rPr lang="en-GB" sz="1400" baseline="30000" dirty="0">
                <a:latin typeface="Arial"/>
                <a:cs typeface="Arial"/>
              </a:rPr>
              <a:t>2 </a:t>
            </a:r>
            <a:r>
              <a:rPr lang="en-GB" sz="1400" dirty="0">
                <a:latin typeface="Arial"/>
                <a:cs typeface="Arial"/>
              </a:rPr>
              <a:t>cell size) with a deported electronics was built and successfully tested. </a:t>
            </a:r>
          </a:p>
          <a:p>
            <a:endParaRPr lang="en-GB" sz="1400" dirty="0">
              <a:latin typeface="Arial"/>
              <a:cs typeface="Arial"/>
            </a:endParaRPr>
          </a:p>
          <a:p>
            <a:r>
              <a:rPr lang="en-GB" sz="1400" dirty="0">
                <a:latin typeface="Arial"/>
                <a:cs typeface="Arial"/>
              </a:rPr>
              <a:t>A technological prototype fulfilling the ILD DBD requirement is being developed :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400" dirty="0">
                <a:latin typeface="Arial"/>
                <a:cs typeface="Arial"/>
              </a:rPr>
              <a:t>Self-supporting structure (alveolar) 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400" dirty="0">
                <a:latin typeface="Arial"/>
                <a:cs typeface="Arial"/>
              </a:rPr>
              <a:t>Embedded power-pulsed electronics 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400" dirty="0">
                <a:latin typeface="Arial"/>
                <a:cs typeface="Arial"/>
              </a:rPr>
              <a:t>Large surface detector 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3904" y="498869"/>
            <a:ext cx="2503663" cy="24189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97562" y="498867"/>
            <a:ext cx="2246438" cy="22375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2742595" y="318528069"/>
            <a:ext cx="2147483647" cy="2147483647"/>
            <a:chOff x="825" y="2428"/>
            <a:chExt cx="4147166" cy="6695045"/>
          </a:xfrm>
        </p:grpSpPr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5125" y="3370263"/>
              <a:ext cx="3782866" cy="3327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825" y="3708"/>
              <a:ext cx="1679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616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sz="2400">
                  <a:solidFill>
                    <a:srgbClr val="800080"/>
                  </a:solidFill>
                  <a:latin typeface="Arial" pitchFamily="-106" charset="0"/>
                </a:rPr>
                <a:t>non-linearity&lt;1%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1304" y="4496"/>
              <a:ext cx="671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8420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</a:tabLst>
              </a:pPr>
              <a:r>
                <a:rPr lang="en-US" sz="2000">
                  <a:solidFill>
                    <a:srgbClr val="FF00FF"/>
                  </a:solidFill>
                  <a:latin typeface="Arial" pitchFamily="-106" charset="0"/>
                </a:rPr>
                <a:t>Ebeam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882" y="2428"/>
              <a:ext cx="1896" cy="3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000000"/>
                  </a:solidFill>
                  <a:latin typeface="Arial" pitchFamily="-106" charset="0"/>
                </a:rPr>
                <a:t>electron data (2006)</a:t>
              </a:r>
            </a:p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MOKKA (geant4) simulation</a:t>
              </a:r>
            </a:p>
          </p:txBody>
        </p:sp>
      </p:grp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2894995" y="318731269"/>
            <a:ext cx="2147483647" cy="2147483647"/>
            <a:chOff x="825" y="2428"/>
            <a:chExt cx="4147166" cy="6695045"/>
          </a:xfrm>
        </p:grpSpPr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5125" y="3370263"/>
              <a:ext cx="3782866" cy="3327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825" y="3708"/>
              <a:ext cx="1679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616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sz="2400">
                  <a:solidFill>
                    <a:srgbClr val="800080"/>
                  </a:solidFill>
                  <a:latin typeface="Arial" pitchFamily="-106" charset="0"/>
                </a:rPr>
                <a:t>non-linearity&lt;1%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1304" y="4496"/>
              <a:ext cx="671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8420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</a:tabLst>
              </a:pPr>
              <a:r>
                <a:rPr lang="en-US" sz="2000">
                  <a:solidFill>
                    <a:srgbClr val="FF00FF"/>
                  </a:solidFill>
                  <a:latin typeface="Arial" pitchFamily="-106" charset="0"/>
                </a:rPr>
                <a:t>Ebeam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882" y="2428"/>
              <a:ext cx="1896" cy="3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000000"/>
                  </a:solidFill>
                  <a:latin typeface="Arial" pitchFamily="-106" charset="0"/>
                </a:rPr>
                <a:t>electron data (2006)</a:t>
              </a:r>
            </a:p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MOKKA (geant4) simulation</a:t>
              </a: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158" y="3318152"/>
            <a:ext cx="1723624" cy="184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4" y="4741383"/>
            <a:ext cx="2539551" cy="211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Image 29" descr="Capture d’écran 2015-01-03 à 19.34.4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05" y="3318152"/>
            <a:ext cx="1533323" cy="1847877"/>
          </a:xfrm>
          <a:prstGeom prst="rect">
            <a:avLst/>
          </a:prstGeom>
        </p:spPr>
      </p:pic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7290602" y="949141"/>
            <a:ext cx="1214127" cy="56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60020" rIns="81639" bIns="40820"/>
          <a:lstStyle>
            <a:lvl1pPr defTabSz="41433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674688" indent="-260350" defTabSz="41433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36638" indent="-207963" defTabSz="41433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50975" indent="-206375" defTabSz="41433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66900" indent="-207963" defTabSz="41433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41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813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385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95700" indent="-207963" defTabSz="41433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000" dirty="0"/>
              <a:t>Energy resolution =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sz="1000" dirty="0"/>
              <a:t> 16.5/</a:t>
            </a:r>
            <a:r>
              <a:rPr lang="en-US" sz="1000" dirty="0" err="1"/>
              <a:t>sqrt</a:t>
            </a:r>
            <a:r>
              <a:rPr lang="en-US" sz="1000" dirty="0"/>
              <a:t>(E)+1.1%</a:t>
            </a: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7552204" y="2780271"/>
            <a:ext cx="1383435" cy="276999"/>
          </a:xfrm>
          <a:prstGeom prst="rect">
            <a:avLst/>
          </a:prstGeom>
          <a:solidFill>
            <a:srgbClr val="669900"/>
          </a:solidFill>
          <a:ln w="9525">
            <a:solidFill>
              <a:srgbClr val="66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Linearity  &lt;1%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2990631" y="5766513"/>
            <a:ext cx="278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/>
                <a:cs typeface="Arial"/>
              </a:rPr>
              <a:t>Several TB took place at DESY </a:t>
            </a:r>
          </a:p>
          <a:p>
            <a:r>
              <a:rPr lang="en-GB" sz="1400" dirty="0">
                <a:latin typeface="Arial"/>
                <a:cs typeface="Arial"/>
              </a:rPr>
              <a:t>and now at CERN</a:t>
            </a:r>
          </a:p>
        </p:txBody>
      </p:sp>
      <p:pic>
        <p:nvPicPr>
          <p:cNvPr id="35" name="Image 34" descr="Capture d’écran 2015-01-06 à 17.18.2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58" y="5042875"/>
            <a:ext cx="3462842" cy="181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2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683" y="183524"/>
            <a:ext cx="4724173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Technologies proposed for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ILD&amp;SiD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calorimeters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9680" y="738587"/>
            <a:ext cx="211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rial"/>
                <a:cs typeface="Arial"/>
              </a:rPr>
              <a:t>HCAL for ILD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5137" y="1458429"/>
            <a:ext cx="456171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/>
                <a:cs typeface="Arial"/>
              </a:rPr>
              <a:t>48 layers of 2 cm stainless steel (</a:t>
            </a:r>
            <a:r>
              <a:rPr lang="en-GB" sz="1400" b="1" dirty="0">
                <a:solidFill>
                  <a:srgbClr val="FF0000"/>
                </a:solidFill>
                <a:latin typeface="Arial"/>
                <a:cs typeface="Arial"/>
              </a:rPr>
              <a:t>6 </a:t>
            </a:r>
            <a:r>
              <a:rPr lang="en-GB" sz="1400" b="1" dirty="0" err="1">
                <a:solidFill>
                  <a:srgbClr val="FF0000"/>
                </a:solidFill>
                <a:latin typeface="Arial"/>
                <a:cs typeface="Arial"/>
              </a:rPr>
              <a:t>λ</a:t>
            </a:r>
            <a:r>
              <a:rPr lang="en-GB" sz="1400" dirty="0">
                <a:latin typeface="Arial"/>
                <a:cs typeface="Arial"/>
              </a:rPr>
              <a:t>) interleaved with</a:t>
            </a:r>
          </a:p>
          <a:p>
            <a:r>
              <a:rPr lang="en-GB" sz="1400" dirty="0">
                <a:latin typeface="Arial"/>
                <a:cs typeface="Arial"/>
              </a:rPr>
              <a:t>planes made of Glass RPC and their embedded readout 2-bit electronics allowing a lateral segmentation of </a:t>
            </a:r>
            <a:r>
              <a:rPr lang="en-GB" sz="1400" b="1" dirty="0">
                <a:solidFill>
                  <a:srgbClr val="FF0000"/>
                </a:solidFill>
                <a:latin typeface="Arial"/>
                <a:cs typeface="Arial"/>
              </a:rPr>
              <a:t>1 cm</a:t>
            </a:r>
            <a:r>
              <a:rPr lang="en-GB" sz="1400" b="1" baseline="300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lang="en-GB" sz="1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A technological prototype of 48 fulfilling almost all the ILD requirements of compactness and power consumption was built with a self-supporting mechanical structure. It </a:t>
            </a:r>
            <a:r>
              <a:rPr lang="en-US" sz="1400" dirty="0" err="1">
                <a:latin typeface="Arial"/>
                <a:cs typeface="Arial"/>
              </a:rPr>
              <a:t>ws</a:t>
            </a:r>
            <a:r>
              <a:rPr lang="en-US" sz="1400" dirty="0">
                <a:latin typeface="Arial"/>
                <a:cs typeface="Arial"/>
              </a:rPr>
              <a:t> successfully tested with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err="1">
                <a:latin typeface="Arial"/>
                <a:cs typeface="Arial"/>
              </a:rPr>
              <a:t>Triggerless</a:t>
            </a:r>
            <a:r>
              <a:rPr lang="en-US" sz="1400" dirty="0">
                <a:latin typeface="Arial"/>
                <a:cs typeface="Arial"/>
              </a:rPr>
              <a:t> mode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>
                <a:latin typeface="Arial"/>
                <a:cs typeface="Arial"/>
              </a:rPr>
              <a:t>Power-pulsing mode</a:t>
            </a: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Last step is to build very large GRPC and equip them with the last generation of the readout electronics</a:t>
            </a:r>
          </a:p>
          <a:p>
            <a:r>
              <a:rPr lang="en-US" sz="1400" dirty="0">
                <a:latin typeface="Arial"/>
                <a:cs typeface="Arial"/>
              </a:rPr>
              <a:t> </a:t>
            </a:r>
          </a:p>
          <a:p>
            <a:r>
              <a:rPr lang="en-US" sz="1400" dirty="0">
                <a:latin typeface="Arial"/>
                <a:cs typeface="Arial"/>
              </a:rPr>
              <a:t>The GRPC was also successfully tested in a magnetic field of 3 T using the power-pulsing mode   </a:t>
            </a: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2742593" y="318528067"/>
            <a:ext cx="2147483647" cy="2147483647"/>
            <a:chOff x="825" y="2428"/>
            <a:chExt cx="4147166" cy="6695045"/>
          </a:xfrm>
        </p:grpSpPr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5125" y="3370263"/>
              <a:ext cx="3782866" cy="3327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825" y="3708"/>
              <a:ext cx="1679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616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sz="2400">
                  <a:solidFill>
                    <a:srgbClr val="800080"/>
                  </a:solidFill>
                  <a:latin typeface="Arial" pitchFamily="-106" charset="0"/>
                </a:rPr>
                <a:t>non-linearity&lt;1%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1304" y="4496"/>
              <a:ext cx="671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8420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</a:tabLst>
              </a:pPr>
              <a:r>
                <a:rPr lang="en-US" sz="2000">
                  <a:solidFill>
                    <a:srgbClr val="FF00FF"/>
                  </a:solidFill>
                  <a:latin typeface="Arial" pitchFamily="-106" charset="0"/>
                </a:rPr>
                <a:t>Ebeam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882" y="2428"/>
              <a:ext cx="1896" cy="3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000000"/>
                  </a:solidFill>
                  <a:latin typeface="Arial" pitchFamily="-106" charset="0"/>
                </a:rPr>
                <a:t>electron data (2006)</a:t>
              </a:r>
            </a:p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MOKKA (geant4) simulation</a:t>
              </a:r>
            </a:p>
          </p:txBody>
        </p:sp>
      </p:grp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2894993" y="318731267"/>
            <a:ext cx="2147483647" cy="2147483647"/>
            <a:chOff x="825" y="2428"/>
            <a:chExt cx="4147166" cy="6695045"/>
          </a:xfrm>
        </p:grpSpPr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5125" y="3370263"/>
              <a:ext cx="3782866" cy="33272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825" y="3708"/>
              <a:ext cx="1679" cy="2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616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sz="2400">
                  <a:solidFill>
                    <a:srgbClr val="800080"/>
                  </a:solidFill>
                  <a:latin typeface="Arial" pitchFamily="-106" charset="0"/>
                </a:rPr>
                <a:t>non-linearity&lt;1%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1304" y="4496"/>
              <a:ext cx="671" cy="2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8420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</a:tabLst>
              </a:pPr>
              <a:r>
                <a:rPr lang="en-US" sz="2000">
                  <a:solidFill>
                    <a:srgbClr val="FF00FF"/>
                  </a:solidFill>
                  <a:latin typeface="Arial" pitchFamily="-106" charset="0"/>
                </a:rPr>
                <a:t>Ebeam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882" y="2428"/>
              <a:ext cx="1896" cy="3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81639" tIns="55221" rIns="81639" bIns="40820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Verdana" pitchFamily="-106" charset="0"/>
                  <a:ea typeface="+mn-ea"/>
                  <a:cs typeface="+mn-cs"/>
                </a:defRPr>
              </a:lvl9pPr>
            </a:lstStyle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000000"/>
                  </a:solidFill>
                  <a:latin typeface="Arial" pitchFamily="-106" charset="0"/>
                </a:rPr>
                <a:t>electron data (2006)</a:t>
              </a:r>
            </a:p>
            <a:p>
              <a:pPr defTabSz="414338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-106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sz="1600">
                  <a:solidFill>
                    <a:srgbClr val="FF0000"/>
                  </a:solidFill>
                  <a:latin typeface="Arial" pitchFamily="-106" charset="0"/>
                </a:rPr>
                <a:t>MOKKA (geant4) simulation</a:t>
              </a: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6864159" y="43797"/>
            <a:ext cx="2279842" cy="4343427"/>
            <a:chOff x="6466895" y="553940"/>
            <a:chExt cx="1918982" cy="3257570"/>
          </a:xfrm>
        </p:grpSpPr>
        <p:pic>
          <p:nvPicPr>
            <p:cNvPr id="18" name="Image 17" descr="Lin-Sept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6895" y="553940"/>
              <a:ext cx="1918982" cy="1698268"/>
            </a:xfrm>
            <a:prstGeom prst="rect">
              <a:avLst/>
            </a:prstGeom>
          </p:spPr>
        </p:pic>
        <p:pic>
          <p:nvPicPr>
            <p:cNvPr id="19" name="Image 18" descr="Reso-Sept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6895" y="2113242"/>
              <a:ext cx="1918982" cy="1698268"/>
            </a:xfrm>
            <a:prstGeom prst="rect">
              <a:avLst/>
            </a:prstGeom>
          </p:spPr>
        </p:pic>
      </p:grpSp>
      <p:pic>
        <p:nvPicPr>
          <p:cNvPr id="26" name="Image 25" descr="Capture d’écran 2014-10-01 à 16.39.3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853" y="17841"/>
            <a:ext cx="2193938" cy="2290315"/>
          </a:xfrm>
          <a:prstGeom prst="rect">
            <a:avLst/>
          </a:prstGeom>
        </p:spPr>
      </p:pic>
      <p:pic>
        <p:nvPicPr>
          <p:cNvPr id="28" name="Image 27" descr="BeamLin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6853" y="4700960"/>
            <a:ext cx="2193938" cy="215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 28" descr="BField_Efficiency_PowerPulsed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0794" y="4700960"/>
            <a:ext cx="2203209" cy="215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19" descr="Capture d’écran 2015-01-06 à 12.03.1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19" y="2122867"/>
            <a:ext cx="2214372" cy="226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656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38108" y="343975"/>
            <a:ext cx="834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Physics potential at ILC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38108" y="1378944"/>
            <a:ext cx="81750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/>
              <a:t>Higgs boson:</a:t>
            </a:r>
          </a:p>
          <a:p>
            <a:endParaRPr lang="en-US" dirty="0"/>
          </a:p>
          <a:p>
            <a:r>
              <a:rPr lang="en-US" dirty="0"/>
              <a:t>Studying the coupling constants and additional decay modes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sz="2400" dirty="0"/>
              <a:t>Top quark</a:t>
            </a:r>
          </a:p>
          <a:p>
            <a:endParaRPr lang="en-US" dirty="0"/>
          </a:p>
          <a:p>
            <a:r>
              <a:rPr lang="en-US" dirty="0"/>
              <a:t>Determine the Top mass and its coupling to Higgs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sz="2400" dirty="0"/>
              <a:t>New particles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223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7162" y="542422"/>
            <a:ext cx="8585108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Decoupling theorem:</a:t>
            </a:r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b="1" dirty="0">
                <a:solidFill>
                  <a:srgbClr val="FF0000"/>
                </a:solidFill>
              </a:rPr>
              <a:t>new particles </a:t>
            </a:r>
            <a:r>
              <a:rPr lang="en-US" dirty="0"/>
              <a:t>are present beyond the SM with masse</a:t>
            </a:r>
            <a:r>
              <a:rPr lang="en-US" b="1" dirty="0">
                <a:solidFill>
                  <a:srgbClr val="FF0000"/>
                </a:solidFill>
              </a:rPr>
              <a:t> M </a:t>
            </a:r>
            <a:r>
              <a:rPr lang="en-US" dirty="0"/>
              <a:t>then their impact on the </a:t>
            </a:r>
            <a:r>
              <a:rPr lang="en-US" b="1" dirty="0">
                <a:solidFill>
                  <a:srgbClr val="FF0000"/>
                </a:solidFill>
              </a:rPr>
              <a:t>Higgs coupling </a:t>
            </a:r>
            <a:r>
              <a:rPr lang="en-US" dirty="0"/>
              <a:t>will be of the order of</a:t>
            </a:r>
          </a:p>
          <a:p>
            <a:endParaRPr lang="en-US" dirty="0"/>
          </a:p>
          <a:p>
            <a:r>
              <a:rPr lang="en-US" dirty="0"/>
              <a:t>                      </a:t>
            </a:r>
            <a:r>
              <a:rPr lang="en-US" sz="2400" b="1" dirty="0">
                <a:solidFill>
                  <a:srgbClr val="5968B0"/>
                </a:solidFill>
              </a:rPr>
              <a:t> F = a m</a:t>
            </a:r>
            <a:r>
              <a:rPr lang="en-US" sz="2400" b="1" baseline="30000" dirty="0">
                <a:solidFill>
                  <a:srgbClr val="5968B0"/>
                </a:solidFill>
              </a:rPr>
              <a:t>2</a:t>
            </a:r>
            <a:r>
              <a:rPr lang="en-US" sz="2400" b="1" baseline="-25000" dirty="0">
                <a:solidFill>
                  <a:srgbClr val="5968B0"/>
                </a:solidFill>
              </a:rPr>
              <a:t>H</a:t>
            </a:r>
            <a:r>
              <a:rPr lang="en-US" sz="2400" b="1" dirty="0">
                <a:solidFill>
                  <a:srgbClr val="5968B0"/>
                </a:solidFill>
              </a:rPr>
              <a:t>/M</a:t>
            </a:r>
            <a:r>
              <a:rPr lang="en-US" sz="2400" b="1" baseline="30000" dirty="0">
                <a:solidFill>
                  <a:srgbClr val="5968B0"/>
                </a:solidFill>
              </a:rPr>
              <a:t>2</a:t>
            </a:r>
            <a:r>
              <a:rPr lang="en-US" sz="2400" b="1" dirty="0">
                <a:solidFill>
                  <a:srgbClr val="5968B0"/>
                </a:solidFill>
              </a:rPr>
              <a:t> </a:t>
            </a:r>
          </a:p>
          <a:p>
            <a:r>
              <a:rPr lang="en-US" dirty="0"/>
              <a:t>with a of the order of 1.</a:t>
            </a:r>
          </a:p>
          <a:p>
            <a:endParaRPr lang="en-US" dirty="0"/>
          </a:p>
          <a:p>
            <a:r>
              <a:rPr lang="en-US" dirty="0"/>
              <a:t>For instance models with first-order electroweak phase transition predict a mixing between the Higgs and a heavy scalar particle S. The model predicts </a:t>
            </a:r>
          </a:p>
          <a:p>
            <a:endParaRPr lang="en-US" dirty="0"/>
          </a:p>
          <a:p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g(HWW) ≈2m</a:t>
            </a:r>
            <a:r>
              <a:rPr lang="en-US" sz="2400" b="1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400" b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/v (1-1/2 m</a:t>
            </a:r>
            <a:r>
              <a:rPr lang="en-US" sz="2400" b="1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400" b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/m</a:t>
            </a:r>
            <a:r>
              <a:rPr lang="en-US" sz="2400" b="1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400" b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Since the new particles are not seen at LHC in the mass range up to 1 </a:t>
            </a:r>
            <a:r>
              <a:rPr lang="en-US" dirty="0" err="1"/>
              <a:t>TeV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F is of a few % at most</a:t>
            </a:r>
            <a:r>
              <a:rPr lang="en-US" dirty="0"/>
              <a:t>.   Testing the SM requires measuring the Higgs coupling constants with a precision of the order of 1% to test  the BSM.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538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9871" y="216232"/>
            <a:ext cx="83205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 Kappa framework:</a:t>
            </a:r>
          </a:p>
          <a:p>
            <a:endParaRPr lang="en-US" dirty="0"/>
          </a:p>
        </p:txBody>
      </p:sp>
      <p:grpSp>
        <p:nvGrpSpPr>
          <p:cNvPr id="7" name="Grouper 6"/>
          <p:cNvGrpSpPr/>
          <p:nvPr/>
        </p:nvGrpSpPr>
        <p:grpSpPr>
          <a:xfrm>
            <a:off x="840397" y="1139109"/>
            <a:ext cx="7387821" cy="1083087"/>
            <a:chOff x="329796" y="1543558"/>
            <a:chExt cx="7770683" cy="869438"/>
          </a:xfrm>
        </p:grpSpPr>
        <p:pic>
          <p:nvPicPr>
            <p:cNvPr id="4" name="Image 3" descr="Capture d’écran 2019-09-08 à 16.02.5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179" y="1543558"/>
              <a:ext cx="1384300" cy="869438"/>
            </a:xfrm>
            <a:prstGeom prst="rect">
              <a:avLst/>
            </a:prstGeom>
          </p:spPr>
        </p:pic>
        <p:pic>
          <p:nvPicPr>
            <p:cNvPr id="5" name="Image 4" descr="Capture d’écran 2019-09-08 à 16.02.3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96" y="1553527"/>
              <a:ext cx="6045200" cy="859468"/>
            </a:xfrm>
            <a:prstGeom prst="rect">
              <a:avLst/>
            </a:prstGeom>
          </p:spPr>
        </p:pic>
      </p:grpSp>
      <p:sp>
        <p:nvSpPr>
          <p:cNvPr id="6" name="ZoneTexte 5"/>
          <p:cNvSpPr txBox="1"/>
          <p:nvPr/>
        </p:nvSpPr>
        <p:spPr>
          <a:xfrm>
            <a:off x="155432" y="2526249"/>
            <a:ext cx="86545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/>
              <a:t>Study deviation of Higgs coupling constants through Br with respect to the expected SM.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Allow the extension to invisible Higgs decay (</a:t>
            </a:r>
            <a:r>
              <a:rPr lang="en-US" dirty="0" err="1"/>
              <a:t>Br</a:t>
            </a:r>
            <a:r>
              <a:rPr lang="en-US" baseline="-25000" dirty="0" err="1"/>
              <a:t>inv</a:t>
            </a:r>
            <a:r>
              <a:rPr lang="en-US" dirty="0"/>
              <a:t>) as well as untagged process (Br</a:t>
            </a:r>
            <a:r>
              <a:rPr lang="en-US" baseline="-25000" dirty="0"/>
              <a:t>unt</a:t>
            </a:r>
            <a:r>
              <a:rPr lang="en-US" dirty="0"/>
              <a:t>).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Higgs boson total width is determined in this framework from: </a:t>
            </a:r>
          </a:p>
        </p:txBody>
      </p:sp>
      <p:pic>
        <p:nvPicPr>
          <p:cNvPr id="12" name="Image 11" descr="Capture d’écran 2019-09-14 à 11.30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1" y="4659671"/>
            <a:ext cx="6297879" cy="57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21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09-16 à 16.44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240"/>
            <a:ext cx="9144000" cy="2651698"/>
          </a:xfrm>
          <a:prstGeom prst="rect">
            <a:avLst/>
          </a:prstGeom>
        </p:spPr>
      </p:pic>
      <p:pic>
        <p:nvPicPr>
          <p:cNvPr id="3" name="Image 2" descr="Capture d’écran 2019-09-16 à 16.45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75" y="95872"/>
            <a:ext cx="4610100" cy="1323346"/>
          </a:xfrm>
          <a:prstGeom prst="rect">
            <a:avLst/>
          </a:prstGeom>
        </p:spPr>
      </p:pic>
      <p:pic>
        <p:nvPicPr>
          <p:cNvPr id="4" name="Image 3" descr="Capture d’écran 2019-09-16 à 16.46.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" y="4126938"/>
            <a:ext cx="9144000" cy="267504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1806685" y="4196891"/>
            <a:ext cx="740780" cy="269378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/>
          <p:cNvSpPr/>
          <p:nvPr/>
        </p:nvSpPr>
        <p:spPr>
          <a:xfrm>
            <a:off x="6142399" y="4106456"/>
            <a:ext cx="740780" cy="2693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/>
          <p:cNvSpPr/>
          <p:nvPr/>
        </p:nvSpPr>
        <p:spPr>
          <a:xfrm>
            <a:off x="2595407" y="1655503"/>
            <a:ext cx="740780" cy="269378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6364410" y="1412668"/>
            <a:ext cx="740780" cy="2693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03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89871" y="423995"/>
            <a:ext cx="8320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Effective Field Theory (EFT):</a:t>
            </a:r>
          </a:p>
          <a:p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82924" y="1070326"/>
            <a:ext cx="865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dirty="0" err="1"/>
              <a:t>Lagrangian</a:t>
            </a:r>
            <a:r>
              <a:rPr lang="en-US" dirty="0"/>
              <a:t> with all the terms respecting the </a:t>
            </a:r>
            <a:r>
              <a:rPr lang="en-US" b="1" dirty="0" err="1">
                <a:solidFill>
                  <a:srgbClr val="FF0000"/>
                </a:solidFill>
              </a:rPr>
              <a:t>SU</a:t>
            </a:r>
            <a:r>
              <a:rPr lang="en-US" b="1" baseline="-25000" dirty="0" err="1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(3)x SU</a:t>
            </a:r>
            <a:r>
              <a:rPr lang="en-US" b="1" baseline="-25000" dirty="0">
                <a:solidFill>
                  <a:srgbClr val="FF0000"/>
                </a:solidFill>
              </a:rPr>
              <a:t>L</a:t>
            </a:r>
            <a:r>
              <a:rPr lang="en-US" b="1" dirty="0">
                <a:solidFill>
                  <a:srgbClr val="FF0000"/>
                </a:solidFill>
              </a:rPr>
              <a:t>(2) X U(1) symmetry</a:t>
            </a:r>
          </a:p>
        </p:txBody>
      </p:sp>
      <p:pic>
        <p:nvPicPr>
          <p:cNvPr id="10" name="Image 9" descr="Capture d’écran 2019-09-08 à 17.25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4" y="1573827"/>
            <a:ext cx="6235700" cy="70575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82924" y="2641870"/>
            <a:ext cx="865455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Only even terms </a:t>
            </a:r>
            <a:r>
              <a:rPr lang="en-US" dirty="0"/>
              <a:t>remain when baryonic and </a:t>
            </a:r>
            <a:r>
              <a:rPr lang="en-US" dirty="0" err="1"/>
              <a:t>leptonic</a:t>
            </a:r>
            <a:r>
              <a:rPr lang="en-US" dirty="0"/>
              <a:t> numbers are conserved independently. </a:t>
            </a:r>
          </a:p>
          <a:p>
            <a:endParaRPr lang="en-US" dirty="0"/>
          </a:p>
          <a:p>
            <a:r>
              <a:rPr lang="en-US" dirty="0"/>
              <a:t>The advantage of such framework is the possibility to: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 Go beyond the decay rate measurements and use additional variables such as </a:t>
            </a:r>
          </a:p>
          <a:p>
            <a:r>
              <a:rPr lang="en-US" dirty="0"/>
              <a:t>     the angular distribution and polarization asymmetry in e e </a:t>
            </a:r>
            <a:r>
              <a:rPr lang="en-US" dirty="0">
                <a:sym typeface="Wingdings"/>
              </a:rPr>
              <a:t> Z H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 Associate deviation of Higgs couplings in e e </a:t>
            </a:r>
            <a:r>
              <a:rPr lang="en-US" dirty="0">
                <a:sym typeface="Wingdings"/>
              </a:rPr>
              <a:t> Z H</a:t>
            </a:r>
            <a:r>
              <a:rPr lang="en-US" dirty="0"/>
              <a:t> and other processes such</a:t>
            </a:r>
          </a:p>
          <a:p>
            <a:r>
              <a:rPr lang="en-US" dirty="0"/>
              <a:t>     e e </a:t>
            </a:r>
            <a:r>
              <a:rPr lang="en-US" dirty="0">
                <a:sym typeface="Wingdings"/>
              </a:rPr>
              <a:t> WW, ZZ</a:t>
            </a:r>
            <a:r>
              <a:rPr lang="en-US" dirty="0"/>
              <a:t> to the nature of the associated operators and thus to the BSM   </a:t>
            </a:r>
          </a:p>
          <a:p>
            <a:r>
              <a:rPr lang="en-US" dirty="0"/>
              <a:t>     physics models.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 Operator contributions have different energy-dependence. Some increase substantially with energy. Runs at different energy is very useful.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84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53571" y="915236"/>
            <a:ext cx="5914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Higgs couplings study: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53571" y="1899608"/>
            <a:ext cx="830274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000" dirty="0" err="1"/>
              <a:t>Hbb</a:t>
            </a:r>
            <a:r>
              <a:rPr lang="en-US" sz="2000" dirty="0"/>
              <a:t>,  H𝜏𝜏 are sensitive to models with two-Higgs-doublets (SUSY,..) </a:t>
            </a:r>
          </a:p>
          <a:p>
            <a:endParaRPr lang="en-US" sz="2000" dirty="0"/>
          </a:p>
          <a:p>
            <a:pPr marL="285750" indent="-285750">
              <a:buFont typeface="Wingdings" charset="2"/>
              <a:buChar char="q"/>
            </a:pPr>
            <a:r>
              <a:rPr lang="en-US" sz="2000" dirty="0" err="1"/>
              <a:t>Hbb</a:t>
            </a:r>
            <a:r>
              <a:rPr lang="en-US" sz="2000" dirty="0"/>
              <a:t>  sensitive to the presence of  heavy SUSY particles</a:t>
            </a:r>
          </a:p>
          <a:p>
            <a:pPr marL="285750" indent="-285750">
              <a:buFont typeface="Wingdings" charset="2"/>
              <a:buChar char="q"/>
            </a:pPr>
            <a:endParaRPr lang="en-US" sz="2000" dirty="0"/>
          </a:p>
          <a:p>
            <a:pPr marL="285750" indent="-285750">
              <a:buFont typeface="Wingdings" charset="2"/>
              <a:buChar char="q"/>
            </a:pPr>
            <a:r>
              <a:rPr lang="en-US" sz="2000" dirty="0"/>
              <a:t>HWW, HZZ are sensitive to composite Higgs or mixing with singlet</a:t>
            </a:r>
          </a:p>
          <a:p>
            <a:pPr marL="285750" indent="-285750">
              <a:buFont typeface="Wingdings" charset="2"/>
              <a:buChar char="q"/>
            </a:pPr>
            <a:endParaRPr lang="en-US" sz="2000" dirty="0"/>
          </a:p>
          <a:p>
            <a:pPr marL="285750" indent="-285750">
              <a:buFont typeface="Wingdings" charset="2"/>
              <a:buChar char="q"/>
            </a:pPr>
            <a:r>
              <a:rPr lang="en-US" sz="2000" dirty="0" err="1"/>
              <a:t>Hgg</a:t>
            </a:r>
            <a:r>
              <a:rPr lang="en-US" sz="2000" dirty="0"/>
              <a:t>, H𝛾𝛾   are sensitive to models with vector-like fermions (« Little Higgs »,..)</a:t>
            </a:r>
          </a:p>
          <a:p>
            <a:pPr marL="285750" indent="-285750">
              <a:buFont typeface="Wingdings" charset="2"/>
              <a:buChar char="q"/>
            </a:pPr>
            <a:endParaRPr lang="en-US" sz="2000" dirty="0"/>
          </a:p>
          <a:p>
            <a:pPr marL="285750" indent="-285750">
              <a:buFont typeface="Wingdings" charset="2"/>
              <a:buChar char="q"/>
            </a:pPr>
            <a:r>
              <a:rPr lang="en-US" sz="2000" dirty="0" err="1"/>
              <a:t>Htt</a:t>
            </a:r>
            <a:r>
              <a:rPr lang="en-US" sz="2000" dirty="0"/>
              <a:t> is sensitive to composite Higgs and top quarks</a:t>
            </a:r>
          </a:p>
          <a:p>
            <a:pPr marL="285750" indent="-285750">
              <a:buFont typeface="Wingdings" charset="2"/>
              <a:buChar char="q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3444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9-09-15 à 14.13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08" y="1335273"/>
            <a:ext cx="6426292" cy="477463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308848" y="461851"/>
            <a:ext cx="44637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Higgs </a:t>
            </a:r>
            <a:r>
              <a:rPr lang="en-GB" sz="3200" b="1" dirty="0" err="1">
                <a:solidFill>
                  <a:srgbClr val="FF0000"/>
                </a:solidFill>
              </a:rPr>
              <a:t>study@ILC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9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7269" y="561489"/>
            <a:ext cx="71387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e e </a:t>
            </a:r>
            <a:r>
              <a:rPr lang="en-GB" sz="2400" b="1" dirty="0">
                <a:solidFill>
                  <a:srgbClr val="FF0000"/>
                </a:solidFill>
                <a:sym typeface="Wingdings"/>
              </a:rPr>
              <a:t> Z H</a:t>
            </a:r>
          </a:p>
          <a:p>
            <a:endParaRPr lang="en-GB" b="1" dirty="0">
              <a:solidFill>
                <a:srgbClr val="FF0000"/>
              </a:solidFill>
              <a:sym typeface="Wingdings"/>
            </a:endParaRPr>
          </a:p>
          <a:p>
            <a:endParaRPr lang="en-GB" b="1" dirty="0">
              <a:solidFill>
                <a:srgbClr val="FF0000"/>
              </a:solidFill>
              <a:sym typeface="Wingdings"/>
            </a:endParaRPr>
          </a:p>
          <a:p>
            <a:endParaRPr lang="en-GB" b="1" dirty="0">
              <a:solidFill>
                <a:srgbClr val="FF0000"/>
              </a:solidFill>
              <a:sym typeface="Wingdings"/>
            </a:endParaRP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This is the principle process. Using the recoil mass</a:t>
            </a: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Technique, one can measure the Higgs mass </a:t>
            </a:r>
          </a:p>
          <a:p>
            <a:endParaRPr lang="en-GB" dirty="0">
              <a:solidFill>
                <a:srgbClr val="000000"/>
              </a:solidFill>
              <a:sym typeface="Wingdings"/>
            </a:endParaRPr>
          </a:p>
          <a:p>
            <a:endParaRPr lang="en-GB" dirty="0">
              <a:solidFill>
                <a:srgbClr val="000000"/>
              </a:solidFill>
              <a:sym typeface="Wingdings"/>
            </a:endParaRPr>
          </a:p>
          <a:p>
            <a:endParaRPr lang="en-GB" dirty="0">
              <a:solidFill>
                <a:srgbClr val="000000"/>
              </a:solidFill>
              <a:sym typeface="Wingdings"/>
            </a:endParaRPr>
          </a:p>
          <a:p>
            <a:endParaRPr lang="en-GB" dirty="0">
              <a:sym typeface="Wingdings"/>
            </a:endParaRPr>
          </a:p>
        </p:txBody>
      </p:sp>
      <p:pic>
        <p:nvPicPr>
          <p:cNvPr id="5" name="Image 4" descr="Capture d’écran 2019-09-14 à 16.39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11" y="407539"/>
            <a:ext cx="2489200" cy="11714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38687"/>
            <a:ext cx="4965700" cy="4826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7268" y="3423812"/>
            <a:ext cx="891673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 </a:t>
            </a:r>
            <a:r>
              <a:rPr lang="en-GB" dirty="0">
                <a:sym typeface="Wingdings"/>
              </a:rPr>
              <a:t> µ µ/ e e:  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golden channels </a:t>
            </a:r>
            <a:r>
              <a:rPr lang="en-GB" dirty="0">
                <a:sym typeface="Wingdings"/>
              </a:rPr>
              <a:t>allowing </a:t>
            </a:r>
          </a:p>
          <a:p>
            <a:r>
              <a:rPr lang="en-GB" dirty="0">
                <a:sym typeface="Wingdings"/>
              </a:rPr>
              <a:t>studying Higgs branching rations in </a:t>
            </a:r>
          </a:p>
          <a:p>
            <a:r>
              <a:rPr lang="en-GB" sz="2400" b="1" dirty="0">
                <a:solidFill>
                  <a:srgbClr val="FF0000"/>
                </a:solidFill>
                <a:sym typeface="Wingdings"/>
              </a:rPr>
              <a:t>model independent </a:t>
            </a:r>
            <a:r>
              <a:rPr lang="en-GB" dirty="0">
                <a:sym typeface="Wingdings"/>
              </a:rPr>
              <a:t>ways.</a:t>
            </a:r>
          </a:p>
          <a:p>
            <a:r>
              <a:rPr lang="fr-FR" dirty="0">
                <a:sym typeface="Wingdings"/>
              </a:rPr>
              <a:t> </a:t>
            </a:r>
            <a:r>
              <a:rPr lang="fr-FR" sz="2000" dirty="0" err="1">
                <a:solidFill>
                  <a:srgbClr val="FF0000"/>
                </a:solidFill>
                <a:sym typeface="Wingdings"/>
              </a:rPr>
              <a:t>σ</a:t>
            </a:r>
            <a:r>
              <a:rPr lang="fr-FR" sz="2000" baseline="-25000" dirty="0" err="1">
                <a:solidFill>
                  <a:srgbClr val="FF0000"/>
                </a:solidFill>
                <a:sym typeface="Wingdings"/>
              </a:rPr>
              <a:t>tot</a:t>
            </a:r>
            <a:r>
              <a:rPr lang="fr-FR" sz="2000" baseline="-250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fr-FR" sz="2000" dirty="0">
                <a:solidFill>
                  <a:srgbClr val="FF0000"/>
                </a:solidFill>
                <a:sym typeface="Wingdings"/>
              </a:rPr>
              <a:t>= </a:t>
            </a:r>
            <a:r>
              <a:rPr lang="fr-FR" sz="2000" dirty="0" err="1">
                <a:solidFill>
                  <a:srgbClr val="FF0000"/>
                </a:solidFill>
                <a:sym typeface="Wingdings"/>
              </a:rPr>
              <a:t>σ</a:t>
            </a:r>
            <a:r>
              <a:rPr lang="fr-FR" sz="2000" baseline="-25000" dirty="0" err="1">
                <a:solidFill>
                  <a:srgbClr val="FF0000"/>
                </a:solidFill>
                <a:sym typeface="Wingdings"/>
              </a:rPr>
              <a:t>vis</a:t>
            </a:r>
            <a:r>
              <a:rPr lang="fr-FR" sz="2000" dirty="0">
                <a:solidFill>
                  <a:srgbClr val="FF0000"/>
                </a:solidFill>
                <a:sym typeface="Wingdings"/>
              </a:rPr>
              <a:t> + </a:t>
            </a:r>
            <a:r>
              <a:rPr lang="fr-FR" sz="2000" dirty="0" err="1">
                <a:solidFill>
                  <a:srgbClr val="FF0000"/>
                </a:solidFill>
                <a:sym typeface="Wingdings"/>
              </a:rPr>
              <a:t>σ</a:t>
            </a:r>
            <a:r>
              <a:rPr lang="fr-FR" sz="2000" baseline="-25000" dirty="0" err="1">
                <a:solidFill>
                  <a:srgbClr val="FF0000"/>
                </a:solidFill>
                <a:sym typeface="Wingdings"/>
              </a:rPr>
              <a:t>inv</a:t>
            </a:r>
            <a:endParaRPr lang="en-GB" sz="2000" dirty="0">
              <a:solidFill>
                <a:srgbClr val="FF0000"/>
              </a:solidFill>
              <a:sym typeface="Wingdings"/>
            </a:endParaRPr>
          </a:p>
          <a:p>
            <a:r>
              <a:rPr lang="en-GB" dirty="0">
                <a:sym typeface="Wingdings"/>
              </a:rPr>
              <a:t>The background ( e e  Z Z, W W, </a:t>
            </a:r>
            <a:r>
              <a:rPr lang="en-GB" dirty="0" err="1">
                <a:sym typeface="Wingdings"/>
              </a:rPr>
              <a:t>ϒ</a:t>
            </a:r>
            <a:r>
              <a:rPr lang="en-GB" dirty="0">
                <a:sym typeface="Wingdings"/>
              </a:rPr>
              <a:t> Z)  can be reduced to less than 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0.1% (0.2%)</a:t>
            </a:r>
          </a:p>
          <a:p>
            <a:r>
              <a:rPr lang="en-GB" dirty="0">
                <a:sym typeface="Wingdings"/>
              </a:rPr>
              <a:t>At ILC250 by requiring 2 isolated </a:t>
            </a:r>
            <a:r>
              <a:rPr lang="en-GB" dirty="0" err="1">
                <a:sym typeface="Wingdings"/>
              </a:rPr>
              <a:t>muons</a:t>
            </a:r>
            <a:r>
              <a:rPr lang="en-GB" dirty="0">
                <a:sym typeface="Wingdings"/>
              </a:rPr>
              <a:t> (electrons) with opposite charge with invariant mass compatible with Z mass with additional cuts on </a:t>
            </a:r>
            <a:r>
              <a:rPr lang="en-GB" dirty="0" err="1">
                <a:sym typeface="Wingdings"/>
              </a:rPr>
              <a:t>E</a:t>
            </a:r>
            <a:r>
              <a:rPr lang="en-GB" baseline="-25000" dirty="0" err="1">
                <a:sym typeface="Wingdings"/>
              </a:rPr>
              <a:t>vis</a:t>
            </a:r>
            <a:r>
              <a:rPr lang="en-GB" dirty="0">
                <a:sym typeface="Wingdings"/>
              </a:rPr>
              <a:t> and </a:t>
            </a:r>
            <a:r>
              <a:rPr lang="en-GB" dirty="0" err="1">
                <a:sym typeface="Wingdings"/>
              </a:rPr>
              <a:t>P</a:t>
            </a:r>
            <a:r>
              <a:rPr lang="en-GB" baseline="30000" dirty="0" err="1">
                <a:sym typeface="Wingdings"/>
              </a:rPr>
              <a:t>ll</a:t>
            </a:r>
            <a:r>
              <a:rPr lang="en-GB" baseline="-25000" dirty="0" err="1">
                <a:sym typeface="Wingdings"/>
              </a:rPr>
              <a:t>T</a:t>
            </a:r>
            <a:r>
              <a:rPr lang="en-GB" baseline="-25000" dirty="0">
                <a:sym typeface="Wingdings"/>
              </a:rPr>
              <a:t> </a:t>
            </a:r>
            <a:r>
              <a:rPr lang="en-GB" dirty="0">
                <a:sym typeface="Wingdings"/>
              </a:rPr>
              <a:t> and using</a:t>
            </a:r>
            <a:endParaRPr lang="en-GB" dirty="0"/>
          </a:p>
        </p:txBody>
      </p:sp>
      <p:pic>
        <p:nvPicPr>
          <p:cNvPr id="8" name="Image 7" descr="Capture d’écran 2019-09-15 à 14.11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68" y="5485915"/>
            <a:ext cx="3429000" cy="705545"/>
          </a:xfrm>
          <a:prstGeom prst="rect">
            <a:avLst/>
          </a:prstGeom>
        </p:spPr>
      </p:pic>
      <p:pic>
        <p:nvPicPr>
          <p:cNvPr id="9" name="Image 8" descr="Capture d’écran 2019-09-15 à 14.15.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64" y="75482"/>
            <a:ext cx="3433236" cy="229000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27268" y="6168146"/>
            <a:ext cx="8600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</a:t>
            </a:r>
            <a:r>
              <a:rPr lang="en-GB" dirty="0">
                <a:sym typeface="Wingdings"/>
              </a:rPr>
              <a:t> </a:t>
            </a:r>
            <a:r>
              <a:rPr lang="en-GB" dirty="0" err="1">
                <a:sym typeface="Wingdings"/>
              </a:rPr>
              <a:t>qq,ττ</a:t>
            </a:r>
            <a:r>
              <a:rPr lang="en-GB" dirty="0">
                <a:sym typeface="Wingdings"/>
              </a:rPr>
              <a:t> is more challenging due to jets confusion at ILC250 but better at ILC500 </a:t>
            </a:r>
            <a:endParaRPr lang="en-GB" dirty="0"/>
          </a:p>
        </p:txBody>
      </p:sp>
      <p:pic>
        <p:nvPicPr>
          <p:cNvPr id="11" name="Image 10" descr="Capture d’écran 2019-09-15 à 14.19.0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64" y="2327003"/>
            <a:ext cx="3433236" cy="224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6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98CD5E-4F7F-49F0-9018-A1160026D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61" y="177509"/>
            <a:ext cx="8310624" cy="356918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368033" y="1425953"/>
            <a:ext cx="5473700" cy="965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7161" y="3415074"/>
            <a:ext cx="8310624" cy="3875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 descr="Capture d’écran 2019-09-03 à 21.32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1" y="3415061"/>
            <a:ext cx="8310624" cy="3442939"/>
          </a:xfrm>
          <a:prstGeom prst="rect">
            <a:avLst/>
          </a:prstGeom>
        </p:spPr>
      </p:pic>
      <p:sp>
        <p:nvSpPr>
          <p:cNvPr id="7" name="Oval 1"/>
          <p:cNvSpPr/>
          <p:nvPr/>
        </p:nvSpPr>
        <p:spPr>
          <a:xfrm rot="5400000">
            <a:off x="2540835" y="4511981"/>
            <a:ext cx="3901463" cy="965200"/>
          </a:xfrm>
          <a:prstGeom prst="ellipse">
            <a:avLst/>
          </a:prstGeom>
          <a:noFill/>
          <a:ln>
            <a:solidFill>
              <a:srgbClr val="FF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43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791" y="167737"/>
            <a:ext cx="93198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e e </a:t>
            </a:r>
            <a:r>
              <a:rPr lang="en-GB" sz="2400" b="1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en-GB" sz="2400" b="1" dirty="0" err="1">
                <a:solidFill>
                  <a:srgbClr val="FF0000"/>
                </a:solidFill>
                <a:sym typeface="Wingdings"/>
              </a:rPr>
              <a:t>ν</a:t>
            </a:r>
            <a:r>
              <a:rPr lang="en-GB" sz="24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sym typeface="Wingdings"/>
              </a:rPr>
              <a:t>ν</a:t>
            </a:r>
            <a:r>
              <a:rPr lang="en-GB" sz="2400" b="1" dirty="0">
                <a:solidFill>
                  <a:srgbClr val="FF0000"/>
                </a:solidFill>
                <a:sym typeface="Wingdings"/>
              </a:rPr>
              <a:t> H, e e H</a:t>
            </a:r>
          </a:p>
          <a:p>
            <a:endParaRPr lang="en-GB" b="1" dirty="0">
              <a:solidFill>
                <a:srgbClr val="FF0000"/>
              </a:solidFill>
              <a:sym typeface="Wingdings"/>
            </a:endParaRPr>
          </a:p>
          <a:p>
            <a:r>
              <a:rPr lang="en-GB" dirty="0">
                <a:sym typeface="Wingdings"/>
              </a:rPr>
              <a:t>Small cross sections (14, 0.7 </a:t>
            </a:r>
            <a:r>
              <a:rPr lang="en-GB" dirty="0" err="1">
                <a:sym typeface="Wingdings"/>
              </a:rPr>
              <a:t>fb</a:t>
            </a:r>
            <a:r>
              <a:rPr lang="en-GB" dirty="0">
                <a:sym typeface="Wingdings"/>
              </a:rPr>
              <a:t> resp.)</a:t>
            </a:r>
          </a:p>
          <a:p>
            <a:r>
              <a:rPr lang="en-GB" dirty="0">
                <a:sym typeface="Wingdings"/>
              </a:rPr>
              <a:t>but provide precious and direct</a:t>
            </a:r>
          </a:p>
          <a:p>
            <a:r>
              <a:rPr lang="en-GB" dirty="0">
                <a:sym typeface="Wingdings"/>
              </a:rPr>
              <a:t>information on </a:t>
            </a:r>
            <a:r>
              <a:rPr lang="en-GB" dirty="0">
                <a:solidFill>
                  <a:srgbClr val="FF0000"/>
                </a:solidFill>
                <a:sym typeface="Wingdings"/>
              </a:rPr>
              <a:t>HWW, HZZ 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coupling constants.</a:t>
            </a:r>
          </a:p>
          <a:p>
            <a:endParaRPr lang="en-GB" dirty="0">
              <a:solidFill>
                <a:srgbClr val="000000"/>
              </a:solidFill>
              <a:sym typeface="Wingdings"/>
            </a:endParaRP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For the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ν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ν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 H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, the selection is based on looking for two b-tagged jets (H b b) and </a:t>
            </a: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missing mass &gt; 20 </a:t>
            </a:r>
            <a:r>
              <a:rPr lang="en-GB" dirty="0" err="1">
                <a:solidFill>
                  <a:srgbClr val="000000"/>
                </a:solidFill>
                <a:sym typeface="Wingdings"/>
              </a:rPr>
              <a:t>GeV</a:t>
            </a:r>
            <a:endParaRPr lang="en-GB" dirty="0">
              <a:solidFill>
                <a:srgbClr val="000000"/>
              </a:solidFill>
              <a:sym typeface="Wingdings"/>
            </a:endParaRP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Remaining background are </a:t>
            </a:r>
            <a:r>
              <a:rPr lang="en-GB" dirty="0" err="1">
                <a:solidFill>
                  <a:srgbClr val="000000"/>
                </a:solidFill>
                <a:sym typeface="Wingdings"/>
              </a:rPr>
              <a:t>ν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GB" dirty="0" err="1">
                <a:solidFill>
                  <a:srgbClr val="000000"/>
                </a:solidFill>
                <a:sym typeface="Wingdings"/>
              </a:rPr>
              <a:t>ν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 Z and </a:t>
            </a:r>
            <a:r>
              <a:rPr lang="en-GB" dirty="0" err="1">
                <a:solidFill>
                  <a:srgbClr val="000000"/>
                </a:solidFill>
                <a:sym typeface="Wingdings"/>
              </a:rPr>
              <a:t>ϒ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 Z with Z bb but also Z H. </a:t>
            </a: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MVA techniques using the </a:t>
            </a:r>
            <a:r>
              <a:rPr lang="en-GB" dirty="0" err="1">
                <a:solidFill>
                  <a:srgbClr val="000000"/>
                </a:solidFill>
                <a:sym typeface="Wingdings"/>
              </a:rPr>
              <a:t>dijet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 polar angle as well as the angle between the two jets</a:t>
            </a:r>
          </a:p>
          <a:p>
            <a:r>
              <a:rPr lang="en-GB" dirty="0">
                <a:solidFill>
                  <a:srgbClr val="404040"/>
                </a:solidFill>
                <a:sym typeface="Wingdings"/>
              </a:rPr>
              <a:t>Efficiency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 of the selection is around </a:t>
            </a:r>
            <a:r>
              <a:rPr lang="en-GB" b="1" dirty="0">
                <a:solidFill>
                  <a:srgbClr val="404040"/>
                </a:solidFill>
                <a:sym typeface="Wingdings"/>
              </a:rPr>
              <a:t>36% and S/B≈ ¼ 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 resolution on </a:t>
            </a:r>
            <a:r>
              <a:rPr lang="en-GB" b="1" dirty="0" err="1">
                <a:solidFill>
                  <a:srgbClr val="404040"/>
                </a:solidFill>
                <a:sym typeface="Wingdings"/>
              </a:rPr>
              <a:t>σ</a:t>
            </a:r>
            <a:r>
              <a:rPr lang="en-GB" b="1" dirty="0">
                <a:solidFill>
                  <a:srgbClr val="404040"/>
                </a:solidFill>
                <a:sym typeface="Wingdings"/>
              </a:rPr>
              <a:t> . Br(bb) is 8.1% </a:t>
            </a:r>
          </a:p>
        </p:txBody>
      </p:sp>
      <p:pic>
        <p:nvPicPr>
          <p:cNvPr id="8" name="Image 7" descr="Capture d’écran 2019-09-15 à 10.08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87" y="226098"/>
            <a:ext cx="3848080" cy="1511300"/>
          </a:xfrm>
          <a:prstGeom prst="rect">
            <a:avLst/>
          </a:prstGeom>
        </p:spPr>
      </p:pic>
      <p:pic>
        <p:nvPicPr>
          <p:cNvPr id="3" name="Image 2" descr="Capture d’écran 2019-09-15 à 14.38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7" y="3419102"/>
            <a:ext cx="3351445" cy="2332354"/>
          </a:xfrm>
          <a:prstGeom prst="rect">
            <a:avLst/>
          </a:prstGeom>
        </p:spPr>
      </p:pic>
      <p:pic>
        <p:nvPicPr>
          <p:cNvPr id="10" name="Image 9" descr="Capture d’écran 2019-09-15 à 14.38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93" y="3437776"/>
            <a:ext cx="3246542" cy="233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4990" y="5957706"/>
            <a:ext cx="8925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sym typeface="Wingdings"/>
              </a:rPr>
              <a:t>For the 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e e H 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even with a ridiculous cross section one expects at least a significance</a:t>
            </a: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of 9  at ILC250 and 60 at ILC500</a:t>
            </a:r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2913378" y="3641416"/>
            <a:ext cx="9375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250 </a:t>
            </a:r>
            <a:r>
              <a:rPr lang="en-GB" sz="1000" dirty="0" err="1"/>
              <a:t>GeV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705445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4808" y="365632"/>
            <a:ext cx="8311853" cy="5170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Using the e e </a:t>
            </a:r>
            <a:r>
              <a:rPr lang="en-GB" dirty="0">
                <a:sym typeface="Wingdings"/>
              </a:rPr>
              <a:t> Z H with Z </a:t>
            </a:r>
            <a:r>
              <a:rPr lang="en-GB" dirty="0" err="1">
                <a:sym typeface="Wingdings"/>
              </a:rPr>
              <a:t>ll</a:t>
            </a:r>
            <a:r>
              <a:rPr lang="en-GB" dirty="0">
                <a:sym typeface="Wingdings"/>
              </a:rPr>
              <a:t>, </a:t>
            </a:r>
            <a:r>
              <a:rPr lang="en-GB" dirty="0" err="1">
                <a:sym typeface="Wingdings"/>
              </a:rPr>
              <a:t>qq</a:t>
            </a:r>
            <a:r>
              <a:rPr lang="en-GB" dirty="0">
                <a:sym typeface="Wingdings"/>
              </a:rPr>
              <a:t> and </a:t>
            </a:r>
            <a:r>
              <a:rPr lang="en-GB" dirty="0" err="1">
                <a:sym typeface="Wingdings"/>
              </a:rPr>
              <a:t>νν</a:t>
            </a:r>
            <a:r>
              <a:rPr lang="en-GB" dirty="0">
                <a:sym typeface="Wingdings"/>
              </a:rPr>
              <a:t>, the different H decay modes are then determined:</a:t>
            </a:r>
          </a:p>
          <a:p>
            <a:endParaRPr lang="en-GB" dirty="0">
              <a:sym typeface="Wingdings"/>
            </a:endParaRPr>
          </a:p>
          <a:p>
            <a:pPr marL="342900" indent="-342900">
              <a:buAutoNum type="alphaUcParenR"/>
            </a:pPr>
            <a:r>
              <a:rPr lang="en-GB" sz="2400" b="1" dirty="0">
                <a:solidFill>
                  <a:srgbClr val="FF0000"/>
                </a:solidFill>
                <a:sym typeface="Wingdings"/>
              </a:rPr>
              <a:t> H   bb/ cc/ </a:t>
            </a:r>
            <a:r>
              <a:rPr lang="en-GB" sz="2400" b="1" dirty="0" err="1">
                <a:solidFill>
                  <a:srgbClr val="FF0000"/>
                </a:solidFill>
                <a:sym typeface="Wingdings"/>
              </a:rPr>
              <a:t>gg</a:t>
            </a:r>
            <a:r>
              <a:rPr lang="en-GB" sz="2400" b="1" dirty="0">
                <a:solidFill>
                  <a:srgbClr val="FF0000"/>
                </a:solidFill>
                <a:sym typeface="Wingdings"/>
              </a:rPr>
              <a:t> </a:t>
            </a:r>
          </a:p>
          <a:p>
            <a:endParaRPr lang="en-GB" dirty="0">
              <a:sym typeface="Wingdings"/>
            </a:endParaRPr>
          </a:p>
          <a:p>
            <a:r>
              <a:rPr lang="en-GB" dirty="0">
                <a:sym typeface="Wingdings"/>
              </a:rPr>
              <a:t>For Z µµ, </a:t>
            </a:r>
            <a:r>
              <a:rPr lang="en-GB" dirty="0" err="1">
                <a:sym typeface="Wingdings"/>
              </a:rPr>
              <a:t>ee</a:t>
            </a:r>
            <a:endParaRPr lang="en-GB" dirty="0">
              <a:sym typeface="Wingdings"/>
            </a:endParaRPr>
          </a:p>
          <a:p>
            <a:endParaRPr lang="en-GB" dirty="0">
              <a:sym typeface="Wingdings"/>
            </a:endParaRPr>
          </a:p>
          <a:p>
            <a:r>
              <a:rPr lang="en-GB" dirty="0">
                <a:sym typeface="Wingdings"/>
              </a:rPr>
              <a:t>H bb  and  H cc will benefit from the excellent precision provided by the ILC detectors to </a:t>
            </a:r>
            <a:r>
              <a:rPr lang="en-GB" dirty="0">
                <a:solidFill>
                  <a:srgbClr val="FF0000"/>
                </a:solidFill>
                <a:sym typeface="Wingdings"/>
              </a:rPr>
              <a:t>tag b and c quarks </a:t>
            </a:r>
            <a:r>
              <a:rPr lang="en-GB" dirty="0">
                <a:sym typeface="Wingdings"/>
              </a:rPr>
              <a:t> </a:t>
            </a:r>
            <a:r>
              <a:rPr lang="en-GB" dirty="0" err="1">
                <a:solidFill>
                  <a:srgbClr val="FF0000"/>
                </a:solidFill>
                <a:sym typeface="Wingdings"/>
              </a:rPr>
              <a:t>g</a:t>
            </a:r>
            <a:r>
              <a:rPr lang="en-GB" baseline="-25000" dirty="0" err="1">
                <a:solidFill>
                  <a:srgbClr val="FF0000"/>
                </a:solidFill>
                <a:sym typeface="Wingdings"/>
              </a:rPr>
              <a:t>Hbb</a:t>
            </a:r>
            <a:r>
              <a:rPr lang="en-GB" dirty="0">
                <a:solidFill>
                  <a:srgbClr val="FF0000"/>
                </a:solidFill>
                <a:sym typeface="Wingdings"/>
              </a:rPr>
              <a:t>, </a:t>
            </a:r>
            <a:r>
              <a:rPr lang="en-GB" dirty="0" err="1">
                <a:solidFill>
                  <a:srgbClr val="FF0000"/>
                </a:solidFill>
                <a:sym typeface="Wingdings"/>
              </a:rPr>
              <a:t>g</a:t>
            </a:r>
            <a:r>
              <a:rPr lang="en-GB" baseline="-25000" dirty="0" err="1">
                <a:solidFill>
                  <a:srgbClr val="FF0000"/>
                </a:solidFill>
                <a:sym typeface="Wingdings"/>
              </a:rPr>
              <a:t>Hcc</a:t>
            </a:r>
            <a:endParaRPr lang="en-GB" dirty="0">
              <a:solidFill>
                <a:srgbClr val="FF0000"/>
              </a:solidFill>
              <a:sym typeface="Wingdings"/>
            </a:endParaRPr>
          </a:p>
          <a:p>
            <a:r>
              <a:rPr lang="en-GB" dirty="0">
                <a:solidFill>
                  <a:srgbClr val="FF0000"/>
                </a:solidFill>
                <a:sym typeface="Wingdings"/>
              </a:rPr>
              <a:t>H </a:t>
            </a:r>
            <a:r>
              <a:rPr lang="en-GB" dirty="0" err="1">
                <a:solidFill>
                  <a:srgbClr val="FF0000"/>
                </a:solidFill>
                <a:sym typeface="Wingdings"/>
              </a:rPr>
              <a:t>gg</a:t>
            </a:r>
            <a:r>
              <a:rPr lang="en-GB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GB" dirty="0">
                <a:sym typeface="Wingdings"/>
              </a:rPr>
              <a:t>is complementary to LHC </a:t>
            </a:r>
          </a:p>
          <a:p>
            <a:endParaRPr lang="en-GB" dirty="0">
              <a:sym typeface="Wingdings"/>
            </a:endParaRPr>
          </a:p>
          <a:p>
            <a:r>
              <a:rPr lang="en-GB" dirty="0">
                <a:sym typeface="Wingdings"/>
              </a:rPr>
              <a:t>For the </a:t>
            </a:r>
            <a:r>
              <a:rPr lang="en-GB" b="1" dirty="0" err="1">
                <a:solidFill>
                  <a:srgbClr val="FF0000"/>
                </a:solidFill>
                <a:sym typeface="Wingdings"/>
              </a:rPr>
              <a:t>Zqq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GB" dirty="0">
                <a:sym typeface="Wingdings"/>
              </a:rPr>
              <a:t>the dominating background is the </a:t>
            </a:r>
            <a:r>
              <a:rPr lang="en-GB" dirty="0" err="1">
                <a:sym typeface="Wingdings"/>
              </a:rPr>
              <a:t>qqqq</a:t>
            </a:r>
            <a:r>
              <a:rPr lang="en-GB" dirty="0">
                <a:sym typeface="Wingdings"/>
              </a:rPr>
              <a:t> from WW, ZZ.  A chi2 is used to select one configuration after applying angular cuts.</a:t>
            </a:r>
          </a:p>
          <a:p>
            <a:r>
              <a:rPr lang="en-GB" dirty="0">
                <a:sym typeface="Wingdings"/>
              </a:rPr>
              <a:t>   </a:t>
            </a:r>
          </a:p>
          <a:p>
            <a:endParaRPr lang="en-GB" dirty="0">
              <a:sym typeface="Wingdings"/>
            </a:endParaRPr>
          </a:p>
          <a:p>
            <a:endParaRPr lang="en-GB" dirty="0">
              <a:sym typeface="Wingdings"/>
            </a:endParaRPr>
          </a:p>
          <a:p>
            <a:endParaRPr lang="en-GB" dirty="0"/>
          </a:p>
          <a:p>
            <a:r>
              <a:rPr lang="en-GB" b="1" dirty="0">
                <a:solidFill>
                  <a:srgbClr val="FF0000"/>
                </a:solidFill>
              </a:rPr>
              <a:t>Z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en-GB" b="1" dirty="0" err="1">
                <a:solidFill>
                  <a:srgbClr val="FF0000"/>
                </a:solidFill>
                <a:sym typeface="Wingdings"/>
              </a:rPr>
              <a:t>νν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GB" dirty="0">
                <a:sym typeface="Wingdings"/>
              </a:rPr>
              <a:t>sensitivity is much higher than Z </a:t>
            </a:r>
            <a:r>
              <a:rPr lang="en-GB" dirty="0" err="1">
                <a:sym typeface="Wingdings"/>
              </a:rPr>
              <a:t>qq</a:t>
            </a:r>
            <a:r>
              <a:rPr lang="en-GB" dirty="0">
                <a:sym typeface="Wingdings"/>
              </a:rPr>
              <a:t> even though its BR is 3 times less</a:t>
            </a:r>
            <a:endParaRPr lang="en-GB" dirty="0"/>
          </a:p>
        </p:txBody>
      </p:sp>
      <p:pic>
        <p:nvPicPr>
          <p:cNvPr id="3" name="Image 2" descr="Capture d’écran 2019-09-15 à 15.11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8" y="4079680"/>
            <a:ext cx="3378200" cy="82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190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4808" y="365632"/>
            <a:ext cx="831185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Using the e e </a:t>
            </a:r>
            <a:r>
              <a:rPr lang="en-GB" dirty="0">
                <a:sym typeface="Wingdings"/>
              </a:rPr>
              <a:t> Z H with Z </a:t>
            </a:r>
            <a:r>
              <a:rPr lang="en-GB" dirty="0" err="1">
                <a:sym typeface="Wingdings"/>
              </a:rPr>
              <a:t>ll</a:t>
            </a:r>
            <a:r>
              <a:rPr lang="en-GB" dirty="0">
                <a:sym typeface="Wingdings"/>
              </a:rPr>
              <a:t>, </a:t>
            </a:r>
            <a:r>
              <a:rPr lang="en-GB" dirty="0" err="1">
                <a:sym typeface="Wingdings"/>
              </a:rPr>
              <a:t>qq</a:t>
            </a:r>
            <a:r>
              <a:rPr lang="en-GB" dirty="0">
                <a:sym typeface="Wingdings"/>
              </a:rPr>
              <a:t> and </a:t>
            </a:r>
            <a:r>
              <a:rPr lang="en-GB" dirty="0" err="1">
                <a:sym typeface="Wingdings"/>
              </a:rPr>
              <a:t>νν</a:t>
            </a:r>
            <a:r>
              <a:rPr lang="en-GB" dirty="0">
                <a:sym typeface="Wingdings"/>
              </a:rPr>
              <a:t>, the different H decay modes are then determined:</a:t>
            </a:r>
          </a:p>
          <a:p>
            <a:endParaRPr lang="en-GB" dirty="0">
              <a:sym typeface="Wingdings"/>
            </a:endParaRPr>
          </a:p>
          <a:p>
            <a:r>
              <a:rPr lang="en-GB" sz="2400" b="1" dirty="0">
                <a:solidFill>
                  <a:srgbClr val="FF0000"/>
                </a:solidFill>
                <a:sym typeface="Wingdings"/>
              </a:rPr>
              <a:t>B) H  </a:t>
            </a:r>
            <a:r>
              <a:rPr lang="en-GB" sz="2400" b="1" dirty="0" err="1">
                <a:solidFill>
                  <a:srgbClr val="FF0000"/>
                </a:solidFill>
                <a:sym typeface="Wingdings"/>
              </a:rPr>
              <a:t>τ</a:t>
            </a:r>
            <a:r>
              <a:rPr lang="en-GB" sz="24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sym typeface="Wingdings"/>
              </a:rPr>
              <a:t>τ</a:t>
            </a:r>
            <a:endParaRPr lang="en-GB" sz="2400" b="1" dirty="0">
              <a:solidFill>
                <a:srgbClr val="FF0000"/>
              </a:solidFill>
              <a:sym typeface="Wingdings"/>
            </a:endParaRPr>
          </a:p>
          <a:p>
            <a:endParaRPr lang="en-GB" dirty="0">
              <a:solidFill>
                <a:srgbClr val="FF0000"/>
              </a:solidFill>
              <a:sym typeface="Wingdings"/>
            </a:endParaRP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This channel is expected to be the most</a:t>
            </a: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precise thanks to its relatively large Br and</a:t>
            </a: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limited </a:t>
            </a:r>
            <a:r>
              <a:rPr lang="en-GB" dirty="0" err="1">
                <a:solidFill>
                  <a:srgbClr val="000000"/>
                </a:solidFill>
                <a:sym typeface="Wingdings"/>
              </a:rPr>
              <a:t>Bkg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 (e e  Z Z q q </a:t>
            </a:r>
            <a:r>
              <a:rPr lang="en-GB" dirty="0" err="1">
                <a:solidFill>
                  <a:srgbClr val="000000"/>
                </a:solidFill>
                <a:sym typeface="Wingdings"/>
              </a:rPr>
              <a:t>τ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GB" dirty="0" err="1">
                <a:solidFill>
                  <a:srgbClr val="000000"/>
                </a:solidFill>
                <a:sym typeface="Wingdings"/>
              </a:rPr>
              <a:t>τ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). </a:t>
            </a: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Efficiency of 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36%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 and 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S/B around 2 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are expected.</a:t>
            </a:r>
          </a:p>
          <a:p>
            <a:endParaRPr lang="en-GB" dirty="0">
              <a:solidFill>
                <a:srgbClr val="000000"/>
              </a:solidFill>
              <a:sym typeface="Wingdings"/>
            </a:endParaRPr>
          </a:p>
          <a:p>
            <a:endParaRPr lang="en-GB" dirty="0">
              <a:solidFill>
                <a:srgbClr val="000000"/>
              </a:solidFill>
              <a:sym typeface="Wingdings"/>
            </a:endParaRP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This channel is also interesting to study the Higgs CP proprieties.</a:t>
            </a:r>
          </a:p>
          <a:p>
            <a:endParaRPr lang="en-GB" dirty="0">
              <a:solidFill>
                <a:srgbClr val="000000"/>
              </a:solidFill>
              <a:sym typeface="Wingdings"/>
            </a:endParaRPr>
          </a:p>
          <a:p>
            <a:endParaRPr lang="en-GB" dirty="0">
              <a:sym typeface="Wingdings"/>
            </a:endParaRPr>
          </a:p>
        </p:txBody>
      </p:sp>
      <p:pic>
        <p:nvPicPr>
          <p:cNvPr id="5" name="Image 4" descr="Capture d’écran 2019-09-15 à 15.23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476" y="750719"/>
            <a:ext cx="3545044" cy="2746649"/>
          </a:xfrm>
          <a:prstGeom prst="rect">
            <a:avLst/>
          </a:prstGeom>
        </p:spPr>
      </p:pic>
      <p:pic>
        <p:nvPicPr>
          <p:cNvPr id="6" name="Image 5" descr="Capture d’écran 2019-09-15 à 15.25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2" y="3842974"/>
            <a:ext cx="5560477" cy="73704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30885" y="4945650"/>
            <a:ext cx="59452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</a:t>
            </a:r>
            <a:r>
              <a:rPr lang="en-GB" dirty="0" err="1"/>
              <a:t>τ</a:t>
            </a:r>
            <a:r>
              <a:rPr lang="en-GB" dirty="0"/>
              <a:t> polarization could be determined,</a:t>
            </a:r>
          </a:p>
          <a:p>
            <a:r>
              <a:rPr lang="en-GB" dirty="0"/>
              <a:t>in </a:t>
            </a:r>
            <a:r>
              <a:rPr lang="en-GB" dirty="0" err="1"/>
              <a:t>τ</a:t>
            </a:r>
            <a:r>
              <a:rPr lang="en-GB" dirty="0">
                <a:sym typeface="Wingdings"/>
              </a:rPr>
              <a:t> leptons and π</a:t>
            </a:r>
            <a:r>
              <a:rPr lang="en-GB" dirty="0" err="1">
                <a:sym typeface="Wingdings"/>
              </a:rPr>
              <a:t>ν</a:t>
            </a:r>
            <a:r>
              <a:rPr lang="en-GB" dirty="0">
                <a:sym typeface="Wingdings"/>
              </a:rPr>
              <a:t>/</a:t>
            </a:r>
            <a:r>
              <a:rPr lang="en-GB" dirty="0" err="1">
                <a:sym typeface="Wingdings"/>
              </a:rPr>
              <a:t>ρν</a:t>
            </a:r>
            <a:endParaRPr lang="en-GB" dirty="0">
              <a:sym typeface="Wingdings"/>
            </a:endParaRPr>
          </a:p>
          <a:p>
            <a:r>
              <a:rPr lang="en-GB" dirty="0">
                <a:sym typeface="Wingdings"/>
              </a:rPr>
              <a:t>The angle between the transvers spin of the</a:t>
            </a:r>
          </a:p>
          <a:p>
            <a:r>
              <a:rPr lang="en-GB" dirty="0">
                <a:sym typeface="Wingdings"/>
              </a:rPr>
              <a:t>two </a:t>
            </a:r>
            <a:r>
              <a:rPr lang="en-GB" dirty="0" err="1">
                <a:sym typeface="Wingdings"/>
              </a:rPr>
              <a:t>τ</a:t>
            </a:r>
            <a:r>
              <a:rPr lang="en-GB" dirty="0"/>
              <a:t> will indicate if the Higgs is a pure CP-even </a:t>
            </a:r>
          </a:p>
          <a:p>
            <a:r>
              <a:rPr lang="en-GB" dirty="0"/>
              <a:t>or a mixed with a resolution on </a:t>
            </a:r>
            <a:r>
              <a:rPr lang="en-GB" b="1" dirty="0">
                <a:solidFill>
                  <a:srgbClr val="FF0000"/>
                </a:solidFill>
              </a:rPr>
              <a:t>Ψ</a:t>
            </a:r>
            <a:r>
              <a:rPr lang="en-GB" b="1" baseline="-25000" dirty="0">
                <a:solidFill>
                  <a:srgbClr val="FF0000"/>
                </a:solidFill>
              </a:rPr>
              <a:t>CP</a:t>
            </a:r>
            <a:r>
              <a:rPr lang="en-GB" dirty="0"/>
              <a:t> down to</a:t>
            </a:r>
            <a:r>
              <a:rPr lang="en-GB" b="1" dirty="0">
                <a:solidFill>
                  <a:srgbClr val="FF0000"/>
                </a:solidFill>
              </a:rPr>
              <a:t> 4.3°</a:t>
            </a:r>
          </a:p>
        </p:txBody>
      </p:sp>
      <p:pic>
        <p:nvPicPr>
          <p:cNvPr id="8" name="Image 7" descr="Capture d’écran 2019-09-15 à 15.30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476" y="4335950"/>
            <a:ext cx="3583524" cy="23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09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4808" y="365632"/>
            <a:ext cx="831185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Using the e e </a:t>
            </a:r>
            <a:r>
              <a:rPr lang="en-GB" dirty="0">
                <a:sym typeface="Wingdings"/>
              </a:rPr>
              <a:t> Z H with Z </a:t>
            </a:r>
            <a:r>
              <a:rPr lang="en-GB" dirty="0" err="1">
                <a:sym typeface="Wingdings"/>
              </a:rPr>
              <a:t>ll</a:t>
            </a:r>
            <a:r>
              <a:rPr lang="en-GB" dirty="0">
                <a:sym typeface="Wingdings"/>
              </a:rPr>
              <a:t>, </a:t>
            </a:r>
            <a:r>
              <a:rPr lang="en-GB" dirty="0" err="1">
                <a:sym typeface="Wingdings"/>
              </a:rPr>
              <a:t>qq</a:t>
            </a:r>
            <a:r>
              <a:rPr lang="en-GB" dirty="0">
                <a:sym typeface="Wingdings"/>
              </a:rPr>
              <a:t> and </a:t>
            </a:r>
            <a:r>
              <a:rPr lang="en-GB" dirty="0" err="1">
                <a:sym typeface="Wingdings"/>
              </a:rPr>
              <a:t>νν</a:t>
            </a:r>
            <a:r>
              <a:rPr lang="en-GB" dirty="0">
                <a:sym typeface="Wingdings"/>
              </a:rPr>
              <a:t>, the different H decay modes are then determined:</a:t>
            </a:r>
          </a:p>
          <a:p>
            <a:endParaRPr lang="en-GB" dirty="0">
              <a:sym typeface="Wingdings"/>
            </a:endParaRPr>
          </a:p>
          <a:p>
            <a:r>
              <a:rPr lang="en-GB" sz="2400" b="1" dirty="0">
                <a:solidFill>
                  <a:srgbClr val="FF0000"/>
                </a:solidFill>
                <a:sym typeface="Wingdings"/>
              </a:rPr>
              <a:t>C) H  WW* , ZZ*</a:t>
            </a: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These decays can also be studied from the </a:t>
            </a:r>
            <a:r>
              <a:rPr lang="en-GB" dirty="0" err="1">
                <a:solidFill>
                  <a:srgbClr val="000000"/>
                </a:solidFill>
                <a:sym typeface="Wingdings"/>
              </a:rPr>
              <a:t>ν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GB" dirty="0" err="1">
                <a:solidFill>
                  <a:srgbClr val="000000"/>
                </a:solidFill>
                <a:sym typeface="Wingdings"/>
              </a:rPr>
              <a:t>ν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 H and e e H production modes.</a:t>
            </a: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For the 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W W* 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mode with many possible configurations the major background contribution comes from e e  W W in both </a:t>
            </a:r>
            <a:r>
              <a:rPr lang="en-GB" dirty="0" err="1">
                <a:solidFill>
                  <a:srgbClr val="000000"/>
                </a:solidFill>
                <a:sym typeface="Wingdings"/>
              </a:rPr>
              <a:t>ν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GB" dirty="0" err="1">
                <a:solidFill>
                  <a:srgbClr val="000000"/>
                </a:solidFill>
                <a:sym typeface="Wingdings"/>
              </a:rPr>
              <a:t>ν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 H and  Z H (Z </a:t>
            </a:r>
            <a:r>
              <a:rPr lang="en-GB" dirty="0" err="1">
                <a:solidFill>
                  <a:srgbClr val="000000"/>
                </a:solidFill>
                <a:sym typeface="Wingdings"/>
              </a:rPr>
              <a:t>ν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GB" dirty="0" err="1">
                <a:solidFill>
                  <a:srgbClr val="000000"/>
                </a:solidFill>
                <a:sym typeface="Wingdings"/>
              </a:rPr>
              <a:t>ν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)</a:t>
            </a:r>
          </a:p>
          <a:p>
            <a:r>
              <a:rPr lang="en-GB" b="1" dirty="0">
                <a:solidFill>
                  <a:srgbClr val="FF0000"/>
                </a:solidFill>
                <a:sym typeface="Wingdings"/>
              </a:rPr>
              <a:t>Using right-handed beams reduces significantly this contribution.</a:t>
            </a: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ILC500 provides better measurement than  ILC250 thanks to the e e  </a:t>
            </a:r>
            <a:r>
              <a:rPr lang="en-GB" dirty="0" err="1">
                <a:solidFill>
                  <a:srgbClr val="000000"/>
                </a:solidFill>
                <a:sym typeface="Wingdings"/>
              </a:rPr>
              <a:t>ν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GB" dirty="0" err="1">
                <a:solidFill>
                  <a:srgbClr val="000000"/>
                </a:solidFill>
                <a:sym typeface="Wingdings"/>
              </a:rPr>
              <a:t>ν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 H</a:t>
            </a:r>
          </a:p>
          <a:p>
            <a:endParaRPr lang="en-GB" dirty="0">
              <a:solidFill>
                <a:srgbClr val="000000"/>
              </a:solidFill>
              <a:sym typeface="Wingdings"/>
            </a:endParaRPr>
          </a:p>
        </p:txBody>
      </p:sp>
      <p:pic>
        <p:nvPicPr>
          <p:cNvPr id="4" name="Image 3" descr="Capture d’écran 2019-09-15 à 15.52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44" y="3111448"/>
            <a:ext cx="4152900" cy="246843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84808" y="5730944"/>
            <a:ext cx="8600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the  </a:t>
            </a:r>
            <a:r>
              <a:rPr lang="en-GB" b="1" dirty="0">
                <a:solidFill>
                  <a:srgbClr val="FF0000"/>
                </a:solidFill>
              </a:rPr>
              <a:t>Z Z* </a:t>
            </a:r>
            <a:r>
              <a:rPr lang="en-GB" dirty="0"/>
              <a:t>the same strategy of combining many analyses will be used but the small cross section of e e </a:t>
            </a:r>
            <a:r>
              <a:rPr lang="en-GB" dirty="0">
                <a:sym typeface="Wingdings"/>
              </a:rPr>
              <a:t> </a:t>
            </a:r>
            <a:r>
              <a:rPr lang="en-GB" dirty="0" err="1">
                <a:sym typeface="Wingdings"/>
              </a:rPr>
              <a:t>ee</a:t>
            </a:r>
            <a:r>
              <a:rPr lang="en-GB" dirty="0">
                <a:sym typeface="Wingdings"/>
              </a:rPr>
              <a:t> H and the small </a:t>
            </a:r>
            <a:r>
              <a:rPr lang="en-GB" dirty="0"/>
              <a:t>branching ratio of H</a:t>
            </a:r>
            <a:r>
              <a:rPr lang="en-GB" dirty="0">
                <a:sym typeface="Wingdings"/>
              </a:rPr>
              <a:t> Z Z* makes it difficult to have a good resolution at 250 and 500 </a:t>
            </a:r>
            <a:r>
              <a:rPr lang="en-GB" dirty="0" err="1">
                <a:sym typeface="Wingdings"/>
              </a:rPr>
              <a:t>GeV</a:t>
            </a:r>
            <a:r>
              <a:rPr lang="en-GB" dirty="0">
                <a:sym typeface="Wingdings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499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6327" y="365632"/>
            <a:ext cx="8311853" cy="6093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Using the e e </a:t>
            </a:r>
            <a:r>
              <a:rPr lang="en-GB" dirty="0">
                <a:sym typeface="Wingdings"/>
              </a:rPr>
              <a:t> Z H with Z </a:t>
            </a:r>
            <a:r>
              <a:rPr lang="en-GB" dirty="0" err="1">
                <a:sym typeface="Wingdings"/>
              </a:rPr>
              <a:t>ll</a:t>
            </a:r>
            <a:r>
              <a:rPr lang="en-GB" dirty="0">
                <a:sym typeface="Wingdings"/>
              </a:rPr>
              <a:t>, </a:t>
            </a:r>
            <a:r>
              <a:rPr lang="en-GB" dirty="0" err="1">
                <a:sym typeface="Wingdings"/>
              </a:rPr>
              <a:t>qq</a:t>
            </a:r>
            <a:r>
              <a:rPr lang="en-GB" dirty="0">
                <a:sym typeface="Wingdings"/>
              </a:rPr>
              <a:t> and </a:t>
            </a:r>
            <a:r>
              <a:rPr lang="en-GB" dirty="0" err="1">
                <a:sym typeface="Wingdings"/>
              </a:rPr>
              <a:t>νν</a:t>
            </a:r>
            <a:r>
              <a:rPr lang="en-GB" dirty="0">
                <a:sym typeface="Wingdings"/>
              </a:rPr>
              <a:t>, the different H decay modes are then determined:</a:t>
            </a:r>
          </a:p>
          <a:p>
            <a:endParaRPr lang="en-GB" dirty="0">
              <a:sym typeface="Wingdings"/>
            </a:endParaRPr>
          </a:p>
          <a:p>
            <a:r>
              <a:rPr lang="en-GB" sz="2400" b="1" dirty="0">
                <a:solidFill>
                  <a:srgbClr val="FF0000"/>
                </a:solidFill>
                <a:sym typeface="Wingdings"/>
              </a:rPr>
              <a:t>D) H µ µ, ϒϒ, </a:t>
            </a:r>
            <a:r>
              <a:rPr lang="en-GB" sz="2400" b="1" dirty="0" err="1">
                <a:solidFill>
                  <a:srgbClr val="FF0000"/>
                </a:solidFill>
                <a:sym typeface="Wingdings"/>
              </a:rPr>
              <a:t>ϒ</a:t>
            </a:r>
            <a:r>
              <a:rPr lang="en-GB" sz="2400" b="1" dirty="0">
                <a:solidFill>
                  <a:srgbClr val="FF0000"/>
                </a:solidFill>
                <a:sym typeface="Wingdings"/>
              </a:rPr>
              <a:t> Z</a:t>
            </a:r>
          </a:p>
          <a:p>
            <a:endParaRPr lang="en-GB" b="1" dirty="0">
              <a:solidFill>
                <a:srgbClr val="FF0000"/>
              </a:solidFill>
              <a:sym typeface="Wingdings"/>
            </a:endParaRP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ILC measurements of the associated coupling constants is not competitive with the expected measurements from HL-LHC.</a:t>
            </a:r>
          </a:p>
          <a:p>
            <a:endParaRPr lang="en-GB" dirty="0">
              <a:solidFill>
                <a:srgbClr val="000000"/>
              </a:solidFill>
              <a:sym typeface="Wingdings"/>
            </a:endParaRPr>
          </a:p>
          <a:p>
            <a:r>
              <a:rPr lang="en-GB" sz="2400" b="1" dirty="0">
                <a:solidFill>
                  <a:srgbClr val="FF0000"/>
                </a:solidFill>
                <a:sym typeface="Wingdings"/>
              </a:rPr>
              <a:t>E) H  invisible/exotic</a:t>
            </a: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This study is possible thanks to the recoil technique used in e e  Z H</a:t>
            </a: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The main backgrounds are from ZZ </a:t>
            </a:r>
            <a:r>
              <a:rPr lang="en-GB" dirty="0" err="1">
                <a:solidFill>
                  <a:srgbClr val="000000"/>
                </a:solidFill>
                <a:sym typeface="Wingdings"/>
              </a:rPr>
              <a:t>νν</a:t>
            </a:r>
            <a:r>
              <a:rPr lang="en-GB" dirty="0">
                <a:solidFill>
                  <a:srgbClr val="000000"/>
                </a:solidFill>
                <a:sym typeface="Wingdings"/>
              </a:rPr>
              <a:t> q q and WW  </a:t>
            </a:r>
            <a:r>
              <a:rPr lang="en-GB" dirty="0" err="1">
                <a:solidFill>
                  <a:srgbClr val="000000"/>
                </a:solidFill>
                <a:sym typeface="Wingdings"/>
              </a:rPr>
              <a:t>qqlν</a:t>
            </a:r>
            <a:endParaRPr lang="en-GB" dirty="0">
              <a:solidFill>
                <a:srgbClr val="000000"/>
              </a:solidFill>
              <a:sym typeface="Wingdings"/>
            </a:endParaRPr>
          </a:p>
          <a:p>
            <a:endParaRPr lang="en-GB" dirty="0">
              <a:solidFill>
                <a:srgbClr val="000000"/>
              </a:solidFill>
              <a:sym typeface="Wingdings"/>
            </a:endParaRP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Using right-handed beams could </a:t>
            </a: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improve the sensitivity to this mode</a:t>
            </a: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by a a factor of </a:t>
            </a:r>
            <a:r>
              <a:rPr lang="en-GB" dirty="0">
                <a:solidFill>
                  <a:srgbClr val="FF0000"/>
                </a:solidFill>
                <a:sym typeface="Wingdings"/>
              </a:rPr>
              <a:t>1.4</a:t>
            </a:r>
          </a:p>
          <a:p>
            <a:endParaRPr lang="en-GB" dirty="0">
              <a:solidFill>
                <a:srgbClr val="000000"/>
              </a:solidFill>
              <a:sym typeface="Wingdings"/>
            </a:endParaRPr>
          </a:p>
          <a:p>
            <a:endParaRPr lang="en-GB" dirty="0">
              <a:solidFill>
                <a:srgbClr val="000000"/>
              </a:solidFill>
              <a:sym typeface="Wingdings"/>
            </a:endParaRP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Other exotic decays could also be</a:t>
            </a: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studied using the excellent </a:t>
            </a:r>
          </a:p>
          <a:p>
            <a:r>
              <a:rPr lang="en-GB" dirty="0">
                <a:solidFill>
                  <a:srgbClr val="000000"/>
                </a:solidFill>
                <a:sym typeface="Wingdings"/>
              </a:rPr>
              <a:t>Performance of the ILC detectors</a:t>
            </a:r>
          </a:p>
          <a:p>
            <a:endParaRPr lang="en-GB" dirty="0">
              <a:solidFill>
                <a:srgbClr val="000000"/>
              </a:solidFill>
              <a:sym typeface="Wingdings"/>
            </a:endParaRPr>
          </a:p>
        </p:txBody>
      </p:sp>
      <p:pic>
        <p:nvPicPr>
          <p:cNvPr id="3" name="Image 2" descr="Capture d’écran 2019-09-15 à 16.18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10" y="3665275"/>
            <a:ext cx="42037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957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9-09-14 à 12.21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105" y="340634"/>
            <a:ext cx="4344738" cy="172451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27269" y="79986"/>
            <a:ext cx="8000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e e </a:t>
            </a:r>
            <a:r>
              <a:rPr lang="en-GB" sz="2400" b="1" dirty="0">
                <a:solidFill>
                  <a:srgbClr val="FF0000"/>
                </a:solidFill>
                <a:sym typeface="Wingdings"/>
              </a:rPr>
              <a:t> W W</a:t>
            </a:r>
            <a:endParaRPr lang="en-GB" sz="2400" dirty="0">
              <a:sym typeface="Wingdings"/>
            </a:endParaRPr>
          </a:p>
          <a:p>
            <a:r>
              <a:rPr lang="en-GB" dirty="0">
                <a:sym typeface="Wingdings"/>
              </a:rPr>
              <a:t>Presence of new physics enhances </a:t>
            </a:r>
          </a:p>
          <a:p>
            <a:r>
              <a:rPr lang="en-GB" dirty="0">
                <a:sym typeface="Wingdings"/>
              </a:rPr>
              <a:t>the cross-section by a factor s/m</a:t>
            </a:r>
            <a:r>
              <a:rPr lang="en-GB" baseline="30000" dirty="0">
                <a:sym typeface="Wingdings"/>
              </a:rPr>
              <a:t>2</a:t>
            </a:r>
            <a:r>
              <a:rPr lang="en-GB" baseline="-25000" dirty="0">
                <a:sym typeface="Wingdings"/>
              </a:rPr>
              <a:t>W</a:t>
            </a:r>
            <a:r>
              <a:rPr lang="en-GB" dirty="0">
                <a:sym typeface="Wingdings"/>
              </a:rPr>
              <a:t> </a:t>
            </a:r>
          </a:p>
          <a:p>
            <a:r>
              <a:rPr lang="en-GB" dirty="0">
                <a:sym typeface="Wingdings"/>
              </a:rPr>
              <a:t>(anomalous couplings)</a:t>
            </a:r>
          </a:p>
          <a:p>
            <a:endParaRPr lang="en-GB" dirty="0">
              <a:sym typeface="Wingdings"/>
            </a:endParaRPr>
          </a:p>
          <a:p>
            <a:r>
              <a:rPr lang="en-GB" dirty="0"/>
              <a:t>It is then very important to measure </a:t>
            </a:r>
          </a:p>
          <a:p>
            <a:r>
              <a:rPr lang="en-GB" dirty="0"/>
              <a:t>e e </a:t>
            </a:r>
            <a:r>
              <a:rPr lang="en-GB" dirty="0">
                <a:sym typeface="Wingdings"/>
              </a:rPr>
              <a:t> W W  cross-section accurately to obtain the Triple Gauge Couplings (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TGC</a:t>
            </a:r>
            <a:r>
              <a:rPr lang="en-GB" dirty="0">
                <a:sym typeface="Wingdings"/>
              </a:rPr>
              <a:t>) : g</a:t>
            </a:r>
            <a:r>
              <a:rPr lang="en-GB" baseline="30000" dirty="0">
                <a:sym typeface="Wingdings"/>
              </a:rPr>
              <a:t>1</a:t>
            </a:r>
            <a:r>
              <a:rPr lang="en-GB" baseline="-25000" dirty="0">
                <a:sym typeface="Wingdings"/>
              </a:rPr>
              <a:t>Z</a:t>
            </a:r>
            <a:r>
              <a:rPr lang="en-GB" dirty="0">
                <a:sym typeface="Wingdings"/>
              </a:rPr>
              <a:t> , </a:t>
            </a:r>
            <a:r>
              <a:rPr lang="en-GB" dirty="0" err="1">
                <a:sym typeface="Wingdings"/>
              </a:rPr>
              <a:t>κ</a:t>
            </a:r>
            <a:r>
              <a:rPr lang="en-GB" baseline="-25000" dirty="0" err="1">
                <a:sym typeface="Wingdings"/>
              </a:rPr>
              <a:t>g</a:t>
            </a:r>
            <a:r>
              <a:rPr lang="en-GB" dirty="0">
                <a:sym typeface="Wingdings"/>
              </a:rPr>
              <a:t> ,</a:t>
            </a:r>
            <a:r>
              <a:rPr lang="en-GB" dirty="0" err="1">
                <a:sym typeface="Wingdings"/>
              </a:rPr>
              <a:t>λ</a:t>
            </a:r>
            <a:r>
              <a:rPr lang="en-GB" baseline="-25000" dirty="0" err="1">
                <a:sym typeface="Wingdings"/>
              </a:rPr>
              <a:t>g</a:t>
            </a:r>
            <a:r>
              <a:rPr lang="en-GB" dirty="0">
                <a:sym typeface="Wingdings"/>
              </a:rPr>
              <a:t> through the measurement of the polar angle of one of the W (</a:t>
            </a:r>
            <a:r>
              <a:rPr lang="en-GB" dirty="0" err="1">
                <a:sym typeface="Wingdings"/>
              </a:rPr>
              <a:t>cos</a:t>
            </a:r>
            <a:r>
              <a:rPr lang="en-GB" dirty="0">
                <a:sym typeface="Wingdings"/>
              </a:rPr>
              <a:t> </a:t>
            </a:r>
            <a:r>
              <a:rPr lang="en-GB" dirty="0" err="1">
                <a:sym typeface="Wingdings"/>
              </a:rPr>
              <a:t>θ</a:t>
            </a:r>
            <a:r>
              <a:rPr lang="en-GB" baseline="-25000" dirty="0" err="1">
                <a:sym typeface="Wingdings"/>
              </a:rPr>
              <a:t>W</a:t>
            </a:r>
            <a:r>
              <a:rPr lang="en-GB" dirty="0">
                <a:sym typeface="Wingdings"/>
              </a:rPr>
              <a:t>) and the angles of the decay of each W</a:t>
            </a:r>
          </a:p>
          <a:p>
            <a:endParaRPr lang="en-GB" dirty="0">
              <a:sym typeface="Wingdings"/>
            </a:endParaRPr>
          </a:p>
          <a:p>
            <a:r>
              <a:rPr lang="en-GB" dirty="0">
                <a:sym typeface="Wingdings"/>
              </a:rPr>
              <a:t>ILC with its </a:t>
            </a:r>
            <a:r>
              <a:rPr lang="en-GB" dirty="0">
                <a:solidFill>
                  <a:srgbClr val="FF0000"/>
                </a:solidFill>
                <a:sym typeface="Wingdings"/>
              </a:rPr>
              <a:t>polarized beams </a:t>
            </a:r>
            <a:r>
              <a:rPr lang="en-GB" dirty="0">
                <a:sym typeface="Wingdings"/>
              </a:rPr>
              <a:t>provides the best measurement taking into account the different configurations. 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At ILC250  the precision of g</a:t>
            </a:r>
            <a:r>
              <a:rPr lang="en-GB" b="1" baseline="30000" dirty="0">
                <a:solidFill>
                  <a:srgbClr val="FF0000"/>
                </a:solidFill>
                <a:sym typeface="Wingdings"/>
              </a:rPr>
              <a:t>1</a:t>
            </a:r>
            <a:r>
              <a:rPr lang="en-GB" b="1" baseline="-25000" dirty="0">
                <a:solidFill>
                  <a:srgbClr val="FF0000"/>
                </a:solidFill>
                <a:sym typeface="Wingdings"/>
              </a:rPr>
              <a:t>Z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(</a:t>
            </a:r>
            <a:r>
              <a:rPr lang="en-GB" b="1" dirty="0" err="1">
                <a:solidFill>
                  <a:srgbClr val="FF0000"/>
                </a:solidFill>
                <a:sym typeface="Wingdings"/>
              </a:rPr>
              <a:t>κ</a:t>
            </a:r>
            <a:r>
              <a:rPr lang="en-GB" b="1" baseline="-25000" dirty="0" err="1">
                <a:solidFill>
                  <a:srgbClr val="FF0000"/>
                </a:solidFill>
                <a:sym typeface="Wingdings"/>
              </a:rPr>
              <a:t>g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) will be 5 (30)  better than at HL-LHC.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6" name="Image 5" descr="Capture d’écran 2019-09-15 à 20.43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0171"/>
            <a:ext cx="9144000" cy="291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75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27269" y="217461"/>
            <a:ext cx="8461142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e e </a:t>
            </a:r>
            <a:r>
              <a:rPr lang="en-GB" sz="2400" b="1" dirty="0">
                <a:solidFill>
                  <a:srgbClr val="FF0000"/>
                </a:solidFill>
                <a:sym typeface="Wingdings"/>
              </a:rPr>
              <a:t> f f </a:t>
            </a:r>
            <a:endParaRPr lang="en-GB" sz="2400" dirty="0">
              <a:sym typeface="Wingdings"/>
            </a:endParaRPr>
          </a:p>
          <a:p>
            <a:r>
              <a:rPr lang="en-GB" dirty="0">
                <a:sym typeface="Wingdings"/>
              </a:rPr>
              <a:t>Deviation from SM will reveal the presence of new physics</a:t>
            </a:r>
          </a:p>
          <a:p>
            <a:endParaRPr lang="en-GB" dirty="0">
              <a:sym typeface="Wingdings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GB" dirty="0">
                <a:sym typeface="Wingdings"/>
              </a:rPr>
              <a:t>Composite </a:t>
            </a:r>
            <a:r>
              <a:rPr lang="en-GB" dirty="0" err="1">
                <a:sym typeface="Wingdings"/>
              </a:rPr>
              <a:t>higgs</a:t>
            </a:r>
            <a:r>
              <a:rPr lang="en-GB" dirty="0">
                <a:sym typeface="Wingdings"/>
              </a:rPr>
              <a:t> composite </a:t>
            </a:r>
            <a:r>
              <a:rPr lang="en-GB" dirty="0" err="1">
                <a:sym typeface="Wingdings"/>
              </a:rPr>
              <a:t>t</a:t>
            </a:r>
            <a:r>
              <a:rPr lang="en-GB" baseline="-25000" dirty="0" err="1">
                <a:sym typeface="Wingdings"/>
              </a:rPr>
              <a:t>L</a:t>
            </a:r>
            <a:r>
              <a:rPr lang="en-GB" dirty="0">
                <a:sym typeface="Wingdings"/>
              </a:rPr>
              <a:t> or/and </a:t>
            </a:r>
            <a:r>
              <a:rPr lang="en-GB" dirty="0" err="1">
                <a:sym typeface="Wingdings"/>
              </a:rPr>
              <a:t>t</a:t>
            </a:r>
            <a:r>
              <a:rPr lang="en-GB" baseline="-25000" dirty="0" err="1">
                <a:sym typeface="Wingdings"/>
              </a:rPr>
              <a:t>R</a:t>
            </a:r>
            <a:r>
              <a:rPr lang="en-GB" dirty="0">
                <a:sym typeface="Wingdings"/>
              </a:rPr>
              <a:t>  composite </a:t>
            </a:r>
            <a:r>
              <a:rPr lang="en-GB" dirty="0" err="1">
                <a:sym typeface="Wingdings"/>
              </a:rPr>
              <a:t>b</a:t>
            </a:r>
            <a:r>
              <a:rPr lang="en-GB" baseline="-25000" dirty="0" err="1">
                <a:sym typeface="Wingdings"/>
              </a:rPr>
              <a:t>L</a:t>
            </a:r>
            <a:r>
              <a:rPr lang="en-GB" dirty="0">
                <a:sym typeface="Wingdings"/>
              </a:rPr>
              <a:t> or/and </a:t>
            </a:r>
            <a:r>
              <a:rPr lang="en-GB" dirty="0" err="1">
                <a:sym typeface="Wingdings"/>
              </a:rPr>
              <a:t>b</a:t>
            </a:r>
            <a:r>
              <a:rPr lang="en-GB" baseline="-25000" dirty="0" err="1">
                <a:sym typeface="Wingdings"/>
              </a:rPr>
              <a:t>R</a:t>
            </a:r>
            <a:r>
              <a:rPr lang="en-GB" dirty="0">
                <a:sym typeface="Wingdings"/>
              </a:rPr>
              <a:t> </a:t>
            </a:r>
          </a:p>
          <a:p>
            <a:r>
              <a:rPr lang="en-GB" dirty="0">
                <a:sym typeface="Wingdings"/>
              </a:rPr>
              <a:t>    </a:t>
            </a:r>
            <a:r>
              <a:rPr lang="en-GB" dirty="0" err="1">
                <a:sym typeface="Wingdings"/>
              </a:rPr>
              <a:t>ee</a:t>
            </a:r>
            <a:r>
              <a:rPr lang="en-GB" dirty="0">
                <a:sym typeface="Wingdings"/>
              </a:rPr>
              <a:t>  b b cross section different with respect to the SM expectation.</a:t>
            </a:r>
          </a:p>
          <a:p>
            <a:pPr marL="285750" indent="-285750">
              <a:buFont typeface="Wingdings" charset="2"/>
              <a:buChar char="§"/>
            </a:pPr>
            <a:r>
              <a:rPr lang="en-GB" dirty="0">
                <a:sym typeface="Wingdings"/>
              </a:rPr>
              <a:t>Polar angle distribution can reveal the presence of new particles such Z’ or dark matter candidates.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. </a:t>
            </a:r>
          </a:p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Coupling to Z and </a:t>
            </a:r>
            <a:r>
              <a:rPr lang="en-GB" dirty="0" err="1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ϒ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/>
              </a:rPr>
              <a:t> can be extracted by measuring the polar fermion angle </a:t>
            </a:r>
          </a:p>
          <a:p>
            <a:endParaRPr lang="en-GB" dirty="0">
              <a:sym typeface="Wingdings"/>
            </a:endParaRPr>
          </a:p>
          <a:p>
            <a:endParaRPr lang="en-GB" dirty="0">
              <a:sym typeface="Wingdings"/>
            </a:endParaRPr>
          </a:p>
          <a:p>
            <a:endParaRPr lang="en-GB" dirty="0">
              <a:sym typeface="Wingdings"/>
            </a:endParaRPr>
          </a:p>
          <a:p>
            <a:endParaRPr lang="en-GB" dirty="0">
              <a:sym typeface="Wingdings"/>
            </a:endParaRPr>
          </a:p>
          <a:p>
            <a:endParaRPr lang="en-GB" dirty="0">
              <a:sym typeface="Wingdings"/>
            </a:endParaRPr>
          </a:p>
          <a:p>
            <a:endParaRPr lang="en-GB" dirty="0">
              <a:sym typeface="Wingdings"/>
            </a:endParaRPr>
          </a:p>
          <a:p>
            <a:endParaRPr lang="en-GB" dirty="0">
              <a:sym typeface="Wingdings"/>
            </a:endParaRPr>
          </a:p>
          <a:p>
            <a:endParaRPr lang="en-GB" dirty="0">
              <a:sym typeface="Wingdings"/>
            </a:endParaRPr>
          </a:p>
          <a:p>
            <a:endParaRPr lang="en-GB" dirty="0">
              <a:sym typeface="Wingdings"/>
            </a:endParaRPr>
          </a:p>
          <a:p>
            <a:endParaRPr lang="en-GB" dirty="0">
              <a:sym typeface="Wingdings"/>
            </a:endParaRPr>
          </a:p>
          <a:p>
            <a:endParaRPr lang="en-GB" dirty="0">
              <a:sym typeface="Wingdings"/>
            </a:endParaRPr>
          </a:p>
          <a:p>
            <a:endParaRPr lang="en-GB" dirty="0">
              <a:sym typeface="Wingdings"/>
            </a:endParaRPr>
          </a:p>
          <a:p>
            <a:r>
              <a:rPr lang="en-GB" dirty="0">
                <a:sym typeface="Wingdings"/>
              </a:rPr>
              <a:t>Asymmetries A</a:t>
            </a:r>
            <a:r>
              <a:rPr lang="en-GB" baseline="-25000" dirty="0">
                <a:sym typeface="Wingdings"/>
              </a:rPr>
              <a:t>LR</a:t>
            </a:r>
            <a:r>
              <a:rPr lang="en-GB" dirty="0">
                <a:sym typeface="Wingdings"/>
              </a:rPr>
              <a:t>, A</a:t>
            </a:r>
            <a:r>
              <a:rPr lang="en-GB" baseline="-25000" dirty="0">
                <a:sym typeface="Wingdings"/>
              </a:rPr>
              <a:t>FB</a:t>
            </a:r>
            <a:r>
              <a:rPr lang="en-GB" dirty="0">
                <a:sym typeface="Wingdings"/>
              </a:rPr>
              <a:t> will be also measured</a:t>
            </a:r>
          </a:p>
          <a:p>
            <a:r>
              <a:rPr lang="en-GB" b="1" dirty="0">
                <a:solidFill>
                  <a:srgbClr val="FF0000"/>
                </a:solidFill>
                <a:sym typeface="Wingdings"/>
              </a:rPr>
              <a:t>ILC will provide much better sensitivity  (&gt; 60) with respect to LEP.</a:t>
            </a:r>
          </a:p>
          <a:p>
            <a:endParaRPr lang="en-GB" dirty="0"/>
          </a:p>
        </p:txBody>
      </p:sp>
      <p:pic>
        <p:nvPicPr>
          <p:cNvPr id="6" name="Image 5" descr="Capture d’écran 2019-09-15 à 21.06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27" y="2794260"/>
            <a:ext cx="7144109" cy="287111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816374" y="4829888"/>
            <a:ext cx="1306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P</a:t>
            </a:r>
            <a:r>
              <a:rPr lang="en-GB" sz="1200" baseline="-25000" dirty="0" err="1"/>
              <a:t>e</a:t>
            </a:r>
            <a:r>
              <a:rPr lang="en-GB" sz="1200" baseline="-25000" dirty="0"/>
              <a:t>+=</a:t>
            </a:r>
            <a:r>
              <a:rPr lang="en-GB" sz="1200" dirty="0"/>
              <a:t> 100%</a:t>
            </a:r>
          </a:p>
          <a:p>
            <a:r>
              <a:rPr lang="en-GB" sz="1200" dirty="0" err="1"/>
              <a:t>P</a:t>
            </a:r>
            <a:r>
              <a:rPr lang="en-GB" sz="1200" baseline="-25000" dirty="0" err="1"/>
              <a:t>e</a:t>
            </a:r>
            <a:r>
              <a:rPr lang="en-GB" sz="1200" baseline="-25000" dirty="0"/>
              <a:t>-=</a:t>
            </a:r>
            <a:r>
              <a:rPr lang="en-GB" sz="1200" dirty="0"/>
              <a:t> -100%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245336" y="4829888"/>
            <a:ext cx="1306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P</a:t>
            </a:r>
            <a:r>
              <a:rPr lang="en-GB" sz="1200" baseline="-25000" dirty="0" err="1"/>
              <a:t>e</a:t>
            </a:r>
            <a:r>
              <a:rPr lang="en-GB" sz="1200" baseline="-25000" dirty="0"/>
              <a:t>+=</a:t>
            </a:r>
            <a:r>
              <a:rPr lang="en-GB" sz="1200" dirty="0"/>
              <a:t> -100%</a:t>
            </a:r>
          </a:p>
          <a:p>
            <a:r>
              <a:rPr lang="en-GB" sz="1200" dirty="0" err="1"/>
              <a:t>P</a:t>
            </a:r>
            <a:r>
              <a:rPr lang="en-GB" sz="1200" baseline="-25000" dirty="0" err="1"/>
              <a:t>e</a:t>
            </a:r>
            <a:r>
              <a:rPr lang="en-GB" sz="1200" baseline="-25000" dirty="0"/>
              <a:t>-=</a:t>
            </a:r>
            <a:r>
              <a:rPr lang="en-GB" sz="1200" dirty="0"/>
              <a:t> +100%</a:t>
            </a:r>
          </a:p>
        </p:txBody>
      </p:sp>
    </p:spTree>
    <p:extLst>
      <p:ext uri="{BB962C8B-B14F-4D97-AF65-F5344CB8AC3E}">
        <p14:creationId xmlns:p14="http://schemas.microsoft.com/office/powerpoint/2010/main" val="24719195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09-16 à 16.47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" y="831204"/>
            <a:ext cx="9144000" cy="549925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94042" y="207486"/>
            <a:ext cx="685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Including all these measurements in EFT framework</a:t>
            </a:r>
          </a:p>
        </p:txBody>
      </p:sp>
      <p:sp>
        <p:nvSpPr>
          <p:cNvPr id="4" name="Ellipse 3"/>
          <p:cNvSpPr/>
          <p:nvPr/>
        </p:nvSpPr>
        <p:spPr>
          <a:xfrm>
            <a:off x="3263413" y="915021"/>
            <a:ext cx="740780" cy="547146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e 4"/>
          <p:cNvSpPr/>
          <p:nvPr/>
        </p:nvSpPr>
        <p:spPr>
          <a:xfrm>
            <a:off x="6852108" y="859001"/>
            <a:ext cx="740780" cy="54714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637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9-09-16 à 16.48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150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70637" y="993846"/>
            <a:ext cx="7068538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Measuring the top mass and its coupling to Higgs is of the utmost importance.  Its </a:t>
            </a:r>
            <a:r>
              <a:rPr lang="en-GB" b="1" dirty="0">
                <a:solidFill>
                  <a:srgbClr val="FF0000"/>
                </a:solidFill>
              </a:rPr>
              <a:t>high mass </a:t>
            </a:r>
            <a:r>
              <a:rPr lang="en-GB" dirty="0"/>
              <a:t>and its coupling may hide the truth about the </a:t>
            </a:r>
            <a:r>
              <a:rPr lang="en-GB" b="1" dirty="0">
                <a:solidFill>
                  <a:srgbClr val="FF0000"/>
                </a:solidFill>
              </a:rPr>
              <a:t>origin of the EW symmetry breaking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b="1" dirty="0">
                <a:solidFill>
                  <a:srgbClr val="FF0000"/>
                </a:solidFill>
              </a:rPr>
              <a:t>Pair production </a:t>
            </a:r>
            <a:r>
              <a:rPr lang="en-GB" dirty="0"/>
              <a:t>is the </a:t>
            </a:r>
            <a:r>
              <a:rPr lang="en-GB" b="1" dirty="0">
                <a:solidFill>
                  <a:srgbClr val="FF0000"/>
                </a:solidFill>
              </a:rPr>
              <a:t>best place </a:t>
            </a:r>
            <a:r>
              <a:rPr lang="en-GB" dirty="0"/>
              <a:t>to measure the top mass, its width and its Yukawa coupling.  The </a:t>
            </a:r>
            <a:r>
              <a:rPr lang="en-GB" b="1" dirty="0">
                <a:solidFill>
                  <a:srgbClr val="FF0000"/>
                </a:solidFill>
              </a:rPr>
              <a:t>large width of the Top </a:t>
            </a:r>
            <a:r>
              <a:rPr lang="en-GB" dirty="0"/>
              <a:t>makes it insensitive to the </a:t>
            </a:r>
            <a:r>
              <a:rPr lang="en-GB" b="1" dirty="0">
                <a:solidFill>
                  <a:srgbClr val="FF0000"/>
                </a:solidFill>
              </a:rPr>
              <a:t> non-perturbative  </a:t>
            </a:r>
            <a:r>
              <a:rPr lang="en-GB" dirty="0"/>
              <a:t>contribution of the confining part of QCD.</a:t>
            </a:r>
          </a:p>
          <a:p>
            <a:endParaRPr lang="en-GB" dirty="0"/>
          </a:p>
          <a:p>
            <a:r>
              <a:rPr lang="en-GB" dirty="0"/>
              <a:t>Still the best way to extract the Top related information is through a </a:t>
            </a:r>
            <a:r>
              <a:rPr lang="en-GB" b="1" dirty="0">
                <a:solidFill>
                  <a:srgbClr val="FF0000"/>
                </a:solidFill>
              </a:rPr>
              <a:t>threshold production scan</a:t>
            </a:r>
            <a:r>
              <a:rPr lang="en-GB" dirty="0"/>
              <a:t>.  In this case the Top mass is close to the MS top mass. </a:t>
            </a:r>
          </a:p>
          <a:p>
            <a:r>
              <a:rPr lang="en-GB" dirty="0"/>
              <a:t>The statistical uncertainty at ILC with a scenario of 10 points of 20 fb</a:t>
            </a:r>
            <a:r>
              <a:rPr lang="en-GB" baseline="30000" dirty="0"/>
              <a:t>-1</a:t>
            </a:r>
            <a:r>
              <a:rPr lang="en-GB" dirty="0"/>
              <a:t>  each is expected to be bellow  </a:t>
            </a:r>
            <a:r>
              <a:rPr lang="en-GB" b="1" dirty="0">
                <a:solidFill>
                  <a:srgbClr val="FF0000"/>
                </a:solidFill>
              </a:rPr>
              <a:t>20 MeV </a:t>
            </a:r>
          </a:p>
          <a:p>
            <a:r>
              <a:rPr lang="en-GB" dirty="0"/>
              <a:t>While the theoretical one is   </a:t>
            </a:r>
            <a:r>
              <a:rPr lang="en-GB" b="1" dirty="0">
                <a:solidFill>
                  <a:srgbClr val="FF0000"/>
                </a:solidFill>
              </a:rPr>
              <a:t>50 MeV </a:t>
            </a:r>
          </a:p>
          <a:p>
            <a:endParaRPr lang="en-GB" dirty="0"/>
          </a:p>
          <a:p>
            <a:r>
              <a:rPr lang="en-GB" dirty="0"/>
              <a:t>The pair production at 500 GeV provides also precious information on the Top but due to the radiative correction the theoretical uncertainty is about </a:t>
            </a:r>
            <a:r>
              <a:rPr lang="en-GB" b="1" dirty="0">
                <a:solidFill>
                  <a:srgbClr val="FF0000"/>
                </a:solidFill>
              </a:rPr>
              <a:t>200 MeV</a:t>
            </a:r>
          </a:p>
          <a:p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386561" y="312878"/>
            <a:ext cx="649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FF0000"/>
                </a:solidFill>
                <a:sym typeface="Wingdings"/>
              </a:rPr>
              <a:t>Top@ILC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81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98CD5E-4F7F-49F0-9018-A1160026D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61" y="177509"/>
            <a:ext cx="8310624" cy="356918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368033" y="1425953"/>
            <a:ext cx="5473700" cy="965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7161" y="3415074"/>
            <a:ext cx="8310624" cy="3875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 descr="Capture d’écran 2019-09-03 à 21.32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1" y="3415061"/>
            <a:ext cx="8310624" cy="3442939"/>
          </a:xfrm>
          <a:prstGeom prst="rect">
            <a:avLst/>
          </a:prstGeom>
        </p:spPr>
      </p:pic>
      <p:sp>
        <p:nvSpPr>
          <p:cNvPr id="7" name="Oval 1"/>
          <p:cNvSpPr/>
          <p:nvPr/>
        </p:nvSpPr>
        <p:spPr>
          <a:xfrm rot="5400000">
            <a:off x="3418607" y="4511981"/>
            <a:ext cx="3901463" cy="965200"/>
          </a:xfrm>
          <a:prstGeom prst="ellipse">
            <a:avLst/>
          </a:prstGeom>
          <a:noFill/>
          <a:ln>
            <a:solidFill>
              <a:srgbClr val="FF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567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09-15 à 21.43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4" y="1196297"/>
            <a:ext cx="4064000" cy="3632200"/>
          </a:xfrm>
          <a:prstGeom prst="rect">
            <a:avLst/>
          </a:prstGeom>
        </p:spPr>
      </p:pic>
      <p:pic>
        <p:nvPicPr>
          <p:cNvPr id="3" name="Image 2" descr="Capture d’écran 2019-09-15 à 21.43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58" y="1196297"/>
            <a:ext cx="3898900" cy="36703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86561" y="312878"/>
            <a:ext cx="649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FF0000"/>
                </a:solidFill>
                <a:sym typeface="Wingdings"/>
              </a:rPr>
              <a:t>Top@ILC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500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70636" y="993846"/>
            <a:ext cx="77312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Several studies are foreseen at ILC</a:t>
            </a:r>
          </a:p>
          <a:p>
            <a:endParaRPr lang="en-GB" dirty="0"/>
          </a:p>
          <a:p>
            <a:pPr marL="285750" indent="-285750">
              <a:buFont typeface="Wingdings" charset="2"/>
              <a:buChar char="q"/>
            </a:pPr>
            <a:r>
              <a:rPr lang="en-GB" dirty="0"/>
              <a:t>Search for flavour changing neutral current </a:t>
            </a:r>
          </a:p>
          <a:p>
            <a:r>
              <a:rPr lang="en-GB" dirty="0"/>
              <a:t>    e e </a:t>
            </a:r>
            <a:r>
              <a:rPr lang="en-GB" dirty="0">
                <a:sym typeface="Wingdings"/>
              </a:rPr>
              <a:t> t c can already be tested at ILC250 but 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t H c and t </a:t>
            </a:r>
            <a:r>
              <a:rPr lang="en-GB" b="1" dirty="0" err="1">
                <a:solidFill>
                  <a:srgbClr val="FF0000"/>
                </a:solidFill>
                <a:sym typeface="Wingdings"/>
              </a:rPr>
              <a:t>ϒ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 c</a:t>
            </a:r>
          </a:p>
          <a:p>
            <a:r>
              <a:rPr lang="en-GB" dirty="0">
                <a:sym typeface="Wingdings"/>
              </a:rPr>
              <a:t>    at the 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production threshold  </a:t>
            </a:r>
            <a:r>
              <a:rPr lang="en-GB" dirty="0">
                <a:sym typeface="Wingdings"/>
              </a:rPr>
              <a:t>will provide the best sensitivity.</a:t>
            </a:r>
          </a:p>
          <a:p>
            <a:r>
              <a:rPr lang="en-GB" dirty="0">
                <a:sym typeface="Wingdings"/>
              </a:rPr>
              <a:t>    Anomalous </a:t>
            </a:r>
            <a:r>
              <a:rPr lang="en-GB" dirty="0" err="1">
                <a:sym typeface="Wingdings"/>
              </a:rPr>
              <a:t>tZc</a:t>
            </a:r>
            <a:r>
              <a:rPr lang="en-GB" dirty="0">
                <a:sym typeface="Wingdings"/>
              </a:rPr>
              <a:t>, </a:t>
            </a:r>
            <a:r>
              <a:rPr lang="en-GB" dirty="0" err="1">
                <a:sym typeface="Wingdings"/>
              </a:rPr>
              <a:t>tHc</a:t>
            </a:r>
            <a:r>
              <a:rPr lang="en-GB" dirty="0">
                <a:sym typeface="Wingdings"/>
              </a:rPr>
              <a:t> and </a:t>
            </a:r>
            <a:r>
              <a:rPr lang="en-GB" dirty="0" err="1">
                <a:sym typeface="Wingdings"/>
              </a:rPr>
              <a:t>tϒc</a:t>
            </a:r>
            <a:r>
              <a:rPr lang="en-GB" dirty="0">
                <a:sym typeface="Wingdings"/>
              </a:rPr>
              <a:t> will be measured.</a:t>
            </a:r>
          </a:p>
          <a:p>
            <a:endParaRPr lang="en-GB" dirty="0">
              <a:sym typeface="Wingdings"/>
            </a:endParaRPr>
          </a:p>
          <a:p>
            <a:pPr marL="285750" indent="-285750">
              <a:buFont typeface="Wingdings" charset="2"/>
              <a:buChar char="q"/>
            </a:pPr>
            <a:r>
              <a:rPr lang="en-GB" dirty="0">
                <a:sym typeface="Wingdings"/>
              </a:rPr>
              <a:t>The measurement of </a:t>
            </a:r>
            <a:r>
              <a:rPr lang="en-GB" dirty="0">
                <a:solidFill>
                  <a:srgbClr val="FF0000"/>
                </a:solidFill>
                <a:sym typeface="Wingdings"/>
              </a:rPr>
              <a:t>t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op A</a:t>
            </a:r>
            <a:r>
              <a:rPr lang="en-GB" b="1" baseline="-25000" dirty="0">
                <a:solidFill>
                  <a:srgbClr val="FF0000"/>
                </a:solidFill>
                <a:sym typeface="Wingdings"/>
              </a:rPr>
              <a:t>FB 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GB" dirty="0">
                <a:sym typeface="Wingdings"/>
              </a:rPr>
              <a:t>and the different 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polarized-related </a:t>
            </a:r>
            <a:r>
              <a:rPr lang="en-GB" dirty="0">
                <a:sym typeface="Wingdings"/>
              </a:rPr>
              <a:t>differential cross sections will be precisely measured. CP-conserving terms can be measured with 1% precision and CP-violating terms can be constrained.</a:t>
            </a:r>
          </a:p>
          <a:p>
            <a:pPr marL="285750" indent="-285750">
              <a:buFont typeface="Wingdings" charset="2"/>
              <a:buChar char="q"/>
            </a:pPr>
            <a:endParaRPr lang="en-GB" dirty="0">
              <a:sym typeface="Wingdings"/>
            </a:endParaRPr>
          </a:p>
          <a:p>
            <a:pPr marL="285750" indent="-285750">
              <a:buFont typeface="Wingdings" charset="2"/>
              <a:buChar char="q"/>
            </a:pPr>
            <a:r>
              <a:rPr lang="en-GB" dirty="0">
                <a:sym typeface="Wingdings"/>
              </a:rPr>
              <a:t> </a:t>
            </a:r>
            <a:r>
              <a:rPr lang="en-GB" dirty="0" err="1">
                <a:sym typeface="Wingdings"/>
              </a:rPr>
              <a:t>tth</a:t>
            </a:r>
            <a:r>
              <a:rPr lang="en-GB" dirty="0">
                <a:sym typeface="Wingdings"/>
              </a:rPr>
              <a:t> will allow a direct measurement of the  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Yukawa coupling</a:t>
            </a:r>
            <a:r>
              <a:rPr lang="en-GB" dirty="0">
                <a:sym typeface="Wingdings"/>
              </a:rPr>
              <a:t>. A precision of 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2.8% </a:t>
            </a:r>
            <a:r>
              <a:rPr lang="en-GB" dirty="0">
                <a:sym typeface="Wingdings"/>
              </a:rPr>
              <a:t>could be reached if the ILC runs 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at 550 </a:t>
            </a:r>
            <a:r>
              <a:rPr lang="en-GB" b="1" dirty="0" err="1">
                <a:solidFill>
                  <a:srgbClr val="FF0000"/>
                </a:solidFill>
                <a:sym typeface="Wingdings"/>
              </a:rPr>
              <a:t>GeV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GB" dirty="0">
                <a:sym typeface="Wingdings"/>
              </a:rPr>
              <a:t>reaching several </a:t>
            </a:r>
            <a:r>
              <a:rPr lang="en-GB" dirty="0" err="1">
                <a:sym typeface="Wingdings"/>
              </a:rPr>
              <a:t>fb</a:t>
            </a:r>
            <a:r>
              <a:rPr lang="en-GB" dirty="0">
                <a:sym typeface="Wingdings"/>
              </a:rPr>
              <a:t> for the </a:t>
            </a:r>
            <a:r>
              <a:rPr lang="en-GB" dirty="0" err="1">
                <a:sym typeface="Wingdings"/>
              </a:rPr>
              <a:t>tth</a:t>
            </a:r>
            <a:r>
              <a:rPr lang="en-GB" dirty="0">
                <a:sym typeface="Wingdings"/>
              </a:rPr>
              <a:t> channel. This to be compared with the 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30%</a:t>
            </a:r>
            <a:r>
              <a:rPr lang="en-GB" dirty="0">
                <a:sym typeface="Wingdings"/>
              </a:rPr>
              <a:t> precision to be achieved by the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 LHC </a:t>
            </a:r>
            <a:r>
              <a:rPr lang="en-GB" dirty="0">
                <a:sym typeface="Wingdings"/>
              </a:rPr>
              <a:t>program.</a:t>
            </a:r>
          </a:p>
          <a:p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386561" y="312878"/>
            <a:ext cx="649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FF0000"/>
                </a:solidFill>
                <a:sym typeface="Wingdings"/>
              </a:rPr>
              <a:t>Top@ILC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393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7707" y="423305"/>
            <a:ext cx="6037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FF0000"/>
                </a:solidFill>
              </a:rPr>
              <a:t>Trilinear</a:t>
            </a:r>
            <a:r>
              <a:rPr lang="en-GB" sz="2400" b="1" dirty="0">
                <a:solidFill>
                  <a:srgbClr val="FF0000"/>
                </a:solidFill>
              </a:rPr>
              <a:t> Higgs coupling</a:t>
            </a:r>
          </a:p>
        </p:txBody>
      </p:sp>
      <p:pic>
        <p:nvPicPr>
          <p:cNvPr id="4" name="Image 3" descr="Capture d’écran 2019-09-15 à 22.02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779" y="1840454"/>
            <a:ext cx="2742740" cy="2483725"/>
          </a:xfrm>
          <a:prstGeom prst="rect">
            <a:avLst/>
          </a:prstGeom>
        </p:spPr>
      </p:pic>
      <p:pic>
        <p:nvPicPr>
          <p:cNvPr id="5" name="Image 4" descr="Capture d’écran 2019-09-15 à 22.02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1" y="1895669"/>
            <a:ext cx="4527972" cy="219014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7706" y="1085869"/>
            <a:ext cx="8467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Measurement of the </a:t>
            </a:r>
            <a:r>
              <a:rPr lang="en-GB" dirty="0" err="1"/>
              <a:t>trilinear</a:t>
            </a:r>
            <a:r>
              <a:rPr lang="en-GB" dirty="0"/>
              <a:t> Higgs coupling is important to determine the shape of the Higgs potential and thus to provide a clue on its origin</a:t>
            </a:r>
          </a:p>
        </p:txBody>
      </p:sp>
      <p:pic>
        <p:nvPicPr>
          <p:cNvPr id="8" name="Image 7" descr="Capture d’écran 2019-09-15 à 22.07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15" y="4393324"/>
            <a:ext cx="8483925" cy="235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557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4523" y="276069"/>
            <a:ext cx="71053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r>
              <a:rPr lang="en-GB" dirty="0">
                <a:sym typeface="Wingdings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sym typeface="Wingdings"/>
              </a:rPr>
              <a:t>ee</a:t>
            </a:r>
            <a:r>
              <a:rPr lang="en-GB" sz="2400" b="1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en-GB" sz="2400" b="1" dirty="0" err="1">
                <a:solidFill>
                  <a:srgbClr val="FF0000"/>
                </a:solidFill>
                <a:sym typeface="Wingdings"/>
              </a:rPr>
              <a:t>χ</a:t>
            </a:r>
            <a:r>
              <a:rPr lang="en-GB" sz="2400" b="1" dirty="0">
                <a:solidFill>
                  <a:srgbClr val="FF0000"/>
                </a:solidFill>
                <a:sym typeface="Wingdings"/>
              </a:rPr>
              <a:t> x </a:t>
            </a:r>
            <a:r>
              <a:rPr lang="en-GB" sz="2400" b="1" dirty="0" err="1">
                <a:solidFill>
                  <a:srgbClr val="FF0000"/>
                </a:solidFill>
                <a:sym typeface="Wingdings"/>
              </a:rPr>
              <a:t>ϒ</a:t>
            </a:r>
            <a:r>
              <a:rPr lang="en-GB" sz="2400" b="1" dirty="0">
                <a:solidFill>
                  <a:srgbClr val="FF0000"/>
                </a:solidFill>
                <a:sym typeface="Wingdings"/>
              </a:rPr>
              <a:t> </a:t>
            </a:r>
          </a:p>
          <a:p>
            <a:endParaRPr lang="en-GB" dirty="0">
              <a:sym typeface="Wingdings"/>
            </a:endParaRPr>
          </a:p>
          <a:p>
            <a:r>
              <a:rPr lang="en-GB" dirty="0">
                <a:sym typeface="Wingdings"/>
              </a:rPr>
              <a:t>The major background is </a:t>
            </a:r>
            <a:r>
              <a:rPr lang="en-GB" dirty="0" err="1">
                <a:sym typeface="Wingdings"/>
              </a:rPr>
              <a:t>ee</a:t>
            </a:r>
            <a:r>
              <a:rPr lang="en-GB" dirty="0">
                <a:sym typeface="Wingdings"/>
              </a:rPr>
              <a:t> </a:t>
            </a:r>
            <a:r>
              <a:rPr lang="en-GB" dirty="0" err="1">
                <a:sym typeface="Wingdings"/>
              </a:rPr>
              <a:t>ν</a:t>
            </a:r>
            <a:r>
              <a:rPr lang="en-GB" dirty="0">
                <a:sym typeface="Wingdings"/>
              </a:rPr>
              <a:t> </a:t>
            </a:r>
            <a:r>
              <a:rPr lang="en-GB" dirty="0" err="1">
                <a:sym typeface="Wingdings"/>
              </a:rPr>
              <a:t>ν</a:t>
            </a:r>
            <a:r>
              <a:rPr lang="en-GB" dirty="0">
                <a:sym typeface="Wingdings"/>
              </a:rPr>
              <a:t> </a:t>
            </a:r>
            <a:r>
              <a:rPr lang="en-GB" dirty="0" err="1">
                <a:sym typeface="Wingdings"/>
              </a:rPr>
              <a:t>ϒ</a:t>
            </a:r>
            <a:r>
              <a:rPr lang="en-GB" dirty="0">
                <a:sym typeface="Wingdings"/>
              </a:rPr>
              <a:t>. The (80%, -30%) beam polarization configuration reduces the background contribution and thus improves on the discovery reach. </a:t>
            </a:r>
          </a:p>
          <a:p>
            <a:endParaRPr lang="en-GB" dirty="0"/>
          </a:p>
        </p:txBody>
      </p:sp>
      <p:pic>
        <p:nvPicPr>
          <p:cNvPr id="3" name="Image 2" descr="Capture d’écran 2019-09-15 à 09.32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09" y="2085615"/>
            <a:ext cx="4965700" cy="3175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94523" y="5370719"/>
            <a:ext cx="8651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1.6 ab</a:t>
            </a:r>
            <a:r>
              <a:rPr lang="en-GB" b="1" baseline="30000" dirty="0">
                <a:solidFill>
                  <a:srgbClr val="FF0000"/>
                </a:solidFill>
              </a:rPr>
              <a:t>-1</a:t>
            </a:r>
            <a:r>
              <a:rPr lang="en-GB" baseline="30000" dirty="0"/>
              <a:t> </a:t>
            </a:r>
            <a:r>
              <a:rPr lang="en-GB" dirty="0"/>
              <a:t>with polarized beam achieves much better than </a:t>
            </a:r>
            <a:r>
              <a:rPr lang="en-GB" b="1" dirty="0">
                <a:solidFill>
                  <a:srgbClr val="FF0000"/>
                </a:solidFill>
              </a:rPr>
              <a:t>4 ab</a:t>
            </a:r>
            <a:r>
              <a:rPr lang="en-GB" b="1" baseline="30000" dirty="0">
                <a:solidFill>
                  <a:srgbClr val="FF0000"/>
                </a:solidFill>
              </a:rPr>
              <a:t>-1</a:t>
            </a:r>
            <a:r>
              <a:rPr lang="en-GB" dirty="0"/>
              <a:t> of </a:t>
            </a:r>
            <a:r>
              <a:rPr lang="en-GB" dirty="0" err="1"/>
              <a:t>unpolarized</a:t>
            </a:r>
            <a:r>
              <a:rPr lang="en-GB" dirty="0"/>
              <a:t> beams. </a:t>
            </a:r>
          </a:p>
        </p:txBody>
      </p:sp>
    </p:spTree>
    <p:extLst>
      <p:ext uri="{BB962C8B-B14F-4D97-AF65-F5344CB8AC3E}">
        <p14:creationId xmlns:p14="http://schemas.microsoft.com/office/powerpoint/2010/main" val="21376188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7269" y="4217806"/>
            <a:ext cx="713873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en-GB" sz="2400" b="1" dirty="0">
                <a:solidFill>
                  <a:srgbClr val="FF0000"/>
                </a:solidFill>
              </a:rPr>
              <a:t>e e </a:t>
            </a:r>
            <a:r>
              <a:rPr lang="en-GB" sz="2400" b="1" dirty="0">
                <a:solidFill>
                  <a:srgbClr val="FF0000"/>
                </a:solidFill>
                <a:sym typeface="Wingdings"/>
              </a:rPr>
              <a:t> Z X</a:t>
            </a:r>
          </a:p>
          <a:p>
            <a:endParaRPr lang="en-GB" b="1" dirty="0">
              <a:solidFill>
                <a:srgbClr val="FF0000"/>
              </a:solidFill>
              <a:sym typeface="Wingdings"/>
            </a:endParaRPr>
          </a:p>
          <a:p>
            <a:endParaRPr lang="en-GB" b="1" dirty="0">
              <a:solidFill>
                <a:srgbClr val="FF0000"/>
              </a:solidFill>
              <a:sym typeface="Wingdings"/>
            </a:endParaRPr>
          </a:p>
          <a:p>
            <a:endParaRPr lang="en-GB" b="1" dirty="0">
              <a:solidFill>
                <a:srgbClr val="000000"/>
              </a:solidFill>
              <a:sym typeface="Wingdings"/>
            </a:endParaRPr>
          </a:p>
          <a:p>
            <a:r>
              <a:rPr lang="en-GB" dirty="0">
                <a:sym typeface="Wingdings"/>
              </a:rPr>
              <a:t>The same recoil technique used in  e e  Z H</a:t>
            </a:r>
          </a:p>
          <a:p>
            <a:r>
              <a:rPr lang="en-GB" dirty="0">
                <a:sym typeface="Wingdings"/>
              </a:rPr>
              <a:t>study will be used to look </a:t>
            </a:r>
          </a:p>
          <a:p>
            <a:r>
              <a:rPr lang="en-GB" dirty="0">
                <a:sym typeface="Wingdings"/>
              </a:rPr>
              <a:t>for non-standard Higgs (</a:t>
            </a:r>
            <a:r>
              <a:rPr lang="en-GB" dirty="0" err="1">
                <a:sym typeface="Wingdings"/>
              </a:rPr>
              <a:t>nMSSM</a:t>
            </a:r>
            <a:r>
              <a:rPr lang="en-GB" dirty="0">
                <a:sym typeface="Wingdings"/>
              </a:rPr>
              <a:t> model,..)</a:t>
            </a:r>
          </a:p>
          <a:p>
            <a:endParaRPr lang="en-GB" dirty="0">
              <a:sym typeface="Wingdings"/>
            </a:endParaRPr>
          </a:p>
        </p:txBody>
      </p:sp>
      <p:pic>
        <p:nvPicPr>
          <p:cNvPr id="7" name="Image 6" descr="Capture d’écran 2019-09-14 à 17.06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43" y="3716421"/>
            <a:ext cx="3542625" cy="3141579"/>
          </a:xfrm>
          <a:prstGeom prst="rect">
            <a:avLst/>
          </a:prstGeom>
        </p:spPr>
      </p:pic>
      <p:pic>
        <p:nvPicPr>
          <p:cNvPr id="3" name="Image 2" descr="Capture d’écran 2019-09-15 à 16.25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69" y="4599261"/>
            <a:ext cx="3505475" cy="69699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94523" y="276069"/>
            <a:ext cx="710535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sym typeface="Wingdings"/>
            </a:endParaRPr>
          </a:p>
          <a:p>
            <a:pPr marL="285750" indent="-285750">
              <a:buFont typeface="Wingdings" charset="2"/>
              <a:buChar char="v"/>
            </a:pPr>
            <a:r>
              <a:rPr lang="en-GB" dirty="0">
                <a:sym typeface="Wingdings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sym typeface="Wingdings"/>
              </a:rPr>
              <a:t>ee</a:t>
            </a:r>
            <a:r>
              <a:rPr lang="en-GB" sz="2400" b="1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en-GB" sz="2400" b="1" dirty="0" err="1">
                <a:solidFill>
                  <a:srgbClr val="FF0000"/>
                </a:solidFill>
                <a:sym typeface="Wingdings"/>
              </a:rPr>
              <a:t>χ</a:t>
            </a:r>
            <a:r>
              <a:rPr lang="en-GB" sz="2400" b="1" baseline="30000" dirty="0">
                <a:solidFill>
                  <a:srgbClr val="FF0000"/>
                </a:solidFill>
                <a:sym typeface="Wingdings"/>
              </a:rPr>
              <a:t>+</a:t>
            </a:r>
            <a:r>
              <a:rPr lang="en-GB" sz="2400" b="1" dirty="0">
                <a:solidFill>
                  <a:srgbClr val="FF0000"/>
                </a:solidFill>
                <a:sym typeface="Wingdings"/>
              </a:rPr>
              <a:t> x</a:t>
            </a:r>
            <a:r>
              <a:rPr lang="en-GB" sz="2400" b="1" baseline="30000" dirty="0">
                <a:solidFill>
                  <a:srgbClr val="FF0000"/>
                </a:solidFill>
                <a:sym typeface="Wingdings"/>
              </a:rPr>
              <a:t>- </a:t>
            </a:r>
            <a:r>
              <a:rPr lang="en-GB" sz="2400" b="1" dirty="0">
                <a:solidFill>
                  <a:srgbClr val="FF0000"/>
                </a:solidFill>
                <a:sym typeface="Wingdings"/>
              </a:rPr>
              <a:t>, </a:t>
            </a:r>
            <a:r>
              <a:rPr lang="en-GB" sz="2400" b="1" dirty="0" err="1">
                <a:solidFill>
                  <a:srgbClr val="FF0000"/>
                </a:solidFill>
                <a:sym typeface="Wingdings"/>
              </a:rPr>
              <a:t>stau</a:t>
            </a:r>
            <a:r>
              <a:rPr lang="en-GB" sz="2400" b="1" baseline="30000" dirty="0">
                <a:solidFill>
                  <a:srgbClr val="FF0000"/>
                </a:solidFill>
                <a:sym typeface="Wingdings"/>
              </a:rPr>
              <a:t>+</a:t>
            </a:r>
            <a:r>
              <a:rPr lang="en-GB" sz="24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GB" sz="2400" b="1" dirty="0" err="1">
                <a:solidFill>
                  <a:srgbClr val="FF0000"/>
                </a:solidFill>
                <a:sym typeface="Wingdings"/>
              </a:rPr>
              <a:t>stau</a:t>
            </a:r>
            <a:r>
              <a:rPr lang="en-GB" sz="2400" b="1" baseline="30000" dirty="0">
                <a:solidFill>
                  <a:srgbClr val="FF0000"/>
                </a:solidFill>
                <a:sym typeface="Wingdings"/>
              </a:rPr>
              <a:t>-,..</a:t>
            </a:r>
          </a:p>
          <a:p>
            <a:endParaRPr lang="en-GB" b="1" dirty="0">
              <a:solidFill>
                <a:srgbClr val="FF0000"/>
              </a:solidFill>
              <a:sym typeface="Wingdings"/>
            </a:endParaRPr>
          </a:p>
          <a:p>
            <a:r>
              <a:rPr lang="en-GB" dirty="0">
                <a:sym typeface="Wingdings"/>
              </a:rPr>
              <a:t>With </a:t>
            </a:r>
            <a:r>
              <a:rPr lang="en-GB" dirty="0" err="1">
                <a:sym typeface="Wingdings"/>
              </a:rPr>
              <a:t>Δm</a:t>
            </a:r>
            <a:r>
              <a:rPr lang="en-GB" dirty="0">
                <a:sym typeface="Wingdings"/>
              </a:rPr>
              <a:t> &lt; a few </a:t>
            </a:r>
            <a:r>
              <a:rPr lang="en-GB" dirty="0" err="1">
                <a:sym typeface="Wingdings"/>
              </a:rPr>
              <a:t>GeV</a:t>
            </a:r>
            <a:endParaRPr lang="en-GB" dirty="0">
              <a:sym typeface="Wingdings"/>
            </a:endParaRPr>
          </a:p>
          <a:p>
            <a:r>
              <a:rPr lang="en-GB" dirty="0">
                <a:sym typeface="Wingdings"/>
              </a:rPr>
              <a:t>LHC is limited for this kind of searches.  </a:t>
            </a:r>
          </a:p>
          <a:p>
            <a:r>
              <a:rPr lang="en-GB" dirty="0">
                <a:sym typeface="Wingdings"/>
              </a:rPr>
              <a:t>ILC will allow looking for such scenarios </a:t>
            </a:r>
          </a:p>
          <a:p>
            <a:r>
              <a:rPr lang="en-GB" dirty="0">
                <a:sym typeface="Wingdings"/>
              </a:rPr>
              <a:t>reaching the kinematic limit of √s/2. </a:t>
            </a:r>
          </a:p>
          <a:p>
            <a:r>
              <a:rPr lang="en-GB" dirty="0">
                <a:sym typeface="Wingdings"/>
              </a:rPr>
              <a:t>ILC will outperform LEP with high </a:t>
            </a:r>
          </a:p>
          <a:p>
            <a:r>
              <a:rPr lang="en-GB" dirty="0">
                <a:sym typeface="Wingdings"/>
              </a:rPr>
              <a:t>granular detectors providing excellent</a:t>
            </a:r>
          </a:p>
          <a:p>
            <a:r>
              <a:rPr lang="en-GB" dirty="0">
                <a:sym typeface="Wingdings"/>
              </a:rPr>
              <a:t>tools for detecting displaced vertex </a:t>
            </a:r>
          </a:p>
          <a:p>
            <a:endParaRPr lang="en-GB" dirty="0"/>
          </a:p>
        </p:txBody>
      </p:sp>
      <p:pic>
        <p:nvPicPr>
          <p:cNvPr id="10" name="Image 9" descr="Capture d’écran 2019-09-15 à 16.37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34" y="276068"/>
            <a:ext cx="3340100" cy="300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167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88211" y="374316"/>
            <a:ext cx="5815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Beam polarization  impact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08000" y="1522953"/>
            <a:ext cx="8128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sz="2000" dirty="0"/>
              <a:t>Polarized beam is of interest only for lepton beams</a:t>
            </a:r>
          </a:p>
          <a:p>
            <a:endParaRPr lang="en-GB" sz="2000" dirty="0"/>
          </a:p>
          <a:p>
            <a:pPr marL="285750" indent="-285750">
              <a:buFont typeface="Wingdings" charset="2"/>
              <a:buChar char="q"/>
            </a:pPr>
            <a:r>
              <a:rPr lang="en-GB" sz="2000" dirty="0"/>
              <a:t>Only linear e</a:t>
            </a:r>
            <a:r>
              <a:rPr lang="en-GB" sz="2000" baseline="30000" dirty="0"/>
              <a:t>+</a:t>
            </a:r>
            <a:r>
              <a:rPr lang="en-GB" sz="2000" dirty="0"/>
              <a:t> e</a:t>
            </a:r>
            <a:r>
              <a:rPr lang="en-GB" sz="2000" baseline="30000" dirty="0"/>
              <a:t>-</a:t>
            </a:r>
            <a:r>
              <a:rPr lang="en-GB" sz="2000" dirty="0"/>
              <a:t> colliders could provide adequate longitudinal polarization</a:t>
            </a:r>
          </a:p>
          <a:p>
            <a:r>
              <a:rPr lang="en-GB" sz="2000" dirty="0"/>
              <a:t>  </a:t>
            </a:r>
          </a:p>
          <a:p>
            <a:pPr marL="285750" indent="-285750">
              <a:buFont typeface="Wingdings" charset="2"/>
              <a:buChar char="q"/>
            </a:pPr>
            <a:r>
              <a:rPr lang="en-GB" sz="2000" dirty="0"/>
              <a:t> Using polarized beams brings substantial improvement in:</a:t>
            </a:r>
          </a:p>
          <a:p>
            <a:r>
              <a:rPr lang="en-GB" dirty="0"/>
              <a:t>       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926034" y="3759605"/>
            <a:ext cx="79809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sz="2000" dirty="0"/>
              <a:t> Measurement of </a:t>
            </a:r>
            <a:r>
              <a:rPr lang="en-GB" sz="2000" dirty="0" err="1"/>
              <a:t>helicity</a:t>
            </a:r>
            <a:r>
              <a:rPr lang="en-GB" sz="2000" dirty="0"/>
              <a:t>-dependent constants</a:t>
            </a:r>
          </a:p>
          <a:p>
            <a:endParaRPr lang="en-GB" sz="2000" dirty="0"/>
          </a:p>
          <a:p>
            <a:pPr marL="285750" indent="-285750">
              <a:buFont typeface="Wingdings" charset="2"/>
              <a:buChar char="Ø"/>
            </a:pPr>
            <a:r>
              <a:rPr lang="en-GB" sz="2000" dirty="0"/>
              <a:t> Suppression of backgrounds</a:t>
            </a:r>
          </a:p>
          <a:p>
            <a:endParaRPr lang="en-GB" sz="2000" dirty="0"/>
          </a:p>
          <a:p>
            <a:pPr marL="285750" indent="-285750">
              <a:buFont typeface="Wingdings" charset="2"/>
              <a:buChar char="Ø"/>
            </a:pPr>
            <a:r>
              <a:rPr lang="en-GB" sz="2000" dirty="0"/>
              <a:t> Systematic studies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82316" y="4879474"/>
            <a:ext cx="122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882316" y="5672667"/>
            <a:ext cx="368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92173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2228" y="374316"/>
            <a:ext cx="5815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Beam polarization  impact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82228" y="1163590"/>
            <a:ext cx="7071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P</a:t>
            </a:r>
            <a:r>
              <a:rPr lang="en-GB" sz="2000" baseline="-25000" dirty="0" err="1"/>
              <a:t>e</a:t>
            </a:r>
            <a:r>
              <a:rPr lang="en-GB" sz="2000" baseline="-25000" dirty="0"/>
              <a:t>-</a:t>
            </a:r>
            <a:r>
              <a:rPr lang="en-GB" sz="2000" dirty="0"/>
              <a:t>, </a:t>
            </a:r>
            <a:r>
              <a:rPr lang="en-GB" sz="2000" dirty="0" err="1"/>
              <a:t>P</a:t>
            </a:r>
            <a:r>
              <a:rPr lang="en-GB" sz="2000" baseline="-25000" dirty="0" err="1"/>
              <a:t>e</a:t>
            </a:r>
            <a:r>
              <a:rPr lang="en-GB" sz="2000" baseline="-25000" dirty="0"/>
              <a:t>+ </a:t>
            </a:r>
            <a:r>
              <a:rPr lang="en-GB" sz="2000" dirty="0"/>
              <a:t> being the electron and positron polarization with </a:t>
            </a:r>
          </a:p>
          <a:p>
            <a:r>
              <a:rPr lang="en-GB" sz="2000" dirty="0" err="1"/>
              <a:t>P</a:t>
            </a:r>
            <a:r>
              <a:rPr lang="en-GB" sz="2000" baseline="-25000" dirty="0" err="1"/>
              <a:t>e</a:t>
            </a:r>
            <a:r>
              <a:rPr lang="en-GB" sz="2000" dirty="0"/>
              <a:t> = -1 for left handed and 1 for right-handed beam</a:t>
            </a:r>
          </a:p>
        </p:txBody>
      </p:sp>
      <p:grpSp>
        <p:nvGrpSpPr>
          <p:cNvPr id="14" name="Grouper 13"/>
          <p:cNvGrpSpPr/>
          <p:nvPr/>
        </p:nvGrpSpPr>
        <p:grpSpPr>
          <a:xfrm>
            <a:off x="492675" y="2251075"/>
            <a:ext cx="8490259" cy="3523397"/>
            <a:chOff x="382227" y="2251075"/>
            <a:chExt cx="9484968" cy="3790924"/>
          </a:xfrm>
        </p:grpSpPr>
        <p:sp>
          <p:nvSpPr>
            <p:cNvPr id="6" name="ZoneTexte 5"/>
            <p:cNvSpPr txBox="1"/>
            <p:nvPr/>
          </p:nvSpPr>
          <p:spPr>
            <a:xfrm>
              <a:off x="882316" y="4879474"/>
              <a:ext cx="1229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882316" y="5672667"/>
              <a:ext cx="36896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graphicFrame>
          <p:nvGraphicFramePr>
            <p:cNvPr id="11" name="Obje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77616022"/>
                </p:ext>
              </p:extLst>
            </p:nvPr>
          </p:nvGraphicFramePr>
          <p:xfrm>
            <a:off x="382227" y="2251075"/>
            <a:ext cx="5763931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7" name="…quation" r:id="rId4" imgW="3136900" imgH="406400" progId="Equation.3">
                    <p:embed/>
                  </p:oleObj>
                </mc:Choice>
                <mc:Fallback>
                  <p:oleObj name="…quation" r:id="rId4" imgW="31369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82227" y="2251075"/>
                          <a:ext cx="5763931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3845242"/>
                </p:ext>
              </p:extLst>
            </p:nvPr>
          </p:nvGraphicFramePr>
          <p:xfrm>
            <a:off x="451482" y="4960367"/>
            <a:ext cx="1660729" cy="916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8" name="…quation" r:id="rId6" imgW="952500" imgH="469900" progId="Equation.3">
                    <p:embed/>
                  </p:oleObj>
                </mc:Choice>
                <mc:Fallback>
                  <p:oleObj name="…quation" r:id="rId6" imgW="952500" imgH="469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51482" y="4960367"/>
                          <a:ext cx="1660729" cy="916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0687891"/>
                </p:ext>
              </p:extLst>
            </p:nvPr>
          </p:nvGraphicFramePr>
          <p:xfrm>
            <a:off x="3035368" y="4960367"/>
            <a:ext cx="2374065" cy="916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39" name="…quation" r:id="rId8" imgW="1244600" imgH="406400" progId="Equation.3">
                    <p:embed/>
                  </p:oleObj>
                </mc:Choice>
                <mc:Fallback>
                  <p:oleObj name="…quation" r:id="rId8" imgW="12446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035368" y="4960367"/>
                          <a:ext cx="2374065" cy="916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9983928"/>
                </p:ext>
              </p:extLst>
            </p:nvPr>
          </p:nvGraphicFramePr>
          <p:xfrm>
            <a:off x="1578300" y="2953952"/>
            <a:ext cx="4670683" cy="4938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40" name="…quation" r:id="rId10" imgW="2628900" imgH="241300" progId="Equation.3">
                    <p:embed/>
                  </p:oleObj>
                </mc:Choice>
                <mc:Fallback>
                  <p:oleObj name="…quation" r:id="rId10" imgW="26289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578300" y="2953952"/>
                          <a:ext cx="4670683" cy="49381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11513876"/>
                </p:ext>
              </p:extLst>
            </p:nvPr>
          </p:nvGraphicFramePr>
          <p:xfrm>
            <a:off x="6146158" y="4960367"/>
            <a:ext cx="1925514" cy="9018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41" name="…quation" r:id="rId12" imgW="1003300" imgH="469900" progId="Equation.3">
                    <p:embed/>
                  </p:oleObj>
                </mc:Choice>
                <mc:Fallback>
                  <p:oleObj name="…quation" r:id="rId12" imgW="1003300" imgH="469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146158" y="4960367"/>
                          <a:ext cx="1925514" cy="90182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4436055"/>
                </p:ext>
              </p:extLst>
            </p:nvPr>
          </p:nvGraphicFramePr>
          <p:xfrm>
            <a:off x="385935" y="3896649"/>
            <a:ext cx="4198195" cy="5958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42" name="…quation" r:id="rId14" imgW="1968500" imgH="279400" progId="Equation.3">
                    <p:embed/>
                  </p:oleObj>
                </mc:Choice>
                <mc:Fallback>
                  <p:oleObj name="…quation" r:id="rId14" imgW="1968500" imgH="279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85935" y="3896649"/>
                          <a:ext cx="4198195" cy="5958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ZoneTexte 9"/>
            <p:cNvSpPr txBox="1"/>
            <p:nvPr/>
          </p:nvSpPr>
          <p:spPr>
            <a:xfrm>
              <a:off x="4896435" y="3896649"/>
              <a:ext cx="4970760" cy="430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err="1"/>
                <a:t>σ</a:t>
              </a:r>
              <a:r>
                <a:rPr lang="en-GB" sz="2000" baseline="-25000" dirty="0" err="1"/>
                <a:t>O</a:t>
              </a:r>
              <a:r>
                <a:rPr lang="en-GB" sz="2000" baseline="-25000" dirty="0"/>
                <a:t> </a:t>
              </a:r>
              <a:r>
                <a:rPr lang="en-GB" sz="2000" dirty="0"/>
                <a:t>is the </a:t>
              </a:r>
              <a:r>
                <a:rPr lang="en-GB" sz="2000" dirty="0" err="1"/>
                <a:t>unpolarized</a:t>
              </a:r>
              <a:r>
                <a:rPr lang="en-GB" sz="2000" dirty="0"/>
                <a:t> cross-section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40061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5414" y="900486"/>
            <a:ext cx="7473506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endParaRPr lang="en-GB" dirty="0"/>
          </a:p>
          <a:p>
            <a:pPr marL="285750" indent="-285750">
              <a:buFont typeface="Wingdings" charset="2"/>
              <a:buChar char="v"/>
            </a:pPr>
            <a:r>
              <a:rPr lang="en-GB" dirty="0"/>
              <a:t> </a:t>
            </a:r>
            <a:r>
              <a:rPr lang="en-GB" b="1" dirty="0">
                <a:solidFill>
                  <a:srgbClr val="FF0000"/>
                </a:solidFill>
              </a:rPr>
              <a:t> e e </a:t>
            </a:r>
            <a:r>
              <a:rPr lang="en-GB" b="1" dirty="0">
                <a:solidFill>
                  <a:srgbClr val="FF0000"/>
                </a:solidFill>
                <a:sym typeface="Wingdings"/>
              </a:rPr>
              <a:t> H Z</a:t>
            </a:r>
          </a:p>
          <a:p>
            <a:endParaRPr lang="en-GB" dirty="0"/>
          </a:p>
          <a:p>
            <a:r>
              <a:rPr lang="en-GB" dirty="0"/>
              <a:t>For </a:t>
            </a:r>
            <a:r>
              <a:rPr lang="en-GB" dirty="0" err="1"/>
              <a:t>P</a:t>
            </a:r>
            <a:r>
              <a:rPr lang="en-GB" baseline="-25000" dirty="0" err="1"/>
              <a:t>e</a:t>
            </a:r>
            <a:r>
              <a:rPr lang="en-GB" baseline="-25000" dirty="0"/>
              <a:t>- </a:t>
            </a:r>
            <a:r>
              <a:rPr lang="en-GB" dirty="0"/>
              <a:t>=-80% and </a:t>
            </a:r>
            <a:r>
              <a:rPr lang="en-GB" dirty="0" err="1"/>
              <a:t>P</a:t>
            </a:r>
            <a:r>
              <a:rPr lang="en-GB" baseline="-25000" dirty="0" err="1"/>
              <a:t>e</a:t>
            </a:r>
            <a:r>
              <a:rPr lang="en-GB" baseline="-25000" dirty="0"/>
              <a:t>+</a:t>
            </a:r>
            <a:r>
              <a:rPr lang="en-GB" dirty="0"/>
              <a:t>= + 30% and using  A</a:t>
            </a:r>
            <a:r>
              <a:rPr lang="en-GB" baseline="-25000" dirty="0"/>
              <a:t>LR</a:t>
            </a:r>
            <a:r>
              <a:rPr lang="en-GB" dirty="0"/>
              <a:t>=0.151 (asymmetry of the interaction)</a:t>
            </a:r>
          </a:p>
          <a:p>
            <a:endParaRPr lang="en-GB" dirty="0">
              <a:sym typeface="Wingdings"/>
            </a:endParaRPr>
          </a:p>
          <a:p>
            <a:r>
              <a:rPr lang="en-GB" b="1" dirty="0" err="1">
                <a:solidFill>
                  <a:srgbClr val="404040"/>
                </a:solidFill>
                <a:sym typeface="Wingdings"/>
              </a:rPr>
              <a:t>P</a:t>
            </a:r>
            <a:r>
              <a:rPr lang="en-GB" b="1" baseline="-25000" dirty="0" err="1">
                <a:solidFill>
                  <a:srgbClr val="404040"/>
                </a:solidFill>
                <a:sym typeface="Wingdings"/>
              </a:rPr>
              <a:t>eff</a:t>
            </a:r>
            <a:r>
              <a:rPr lang="en-GB" b="1" baseline="-25000" dirty="0">
                <a:solidFill>
                  <a:srgbClr val="404040"/>
                </a:solidFill>
                <a:sym typeface="Wingdings"/>
              </a:rPr>
              <a:t> </a:t>
            </a:r>
            <a:r>
              <a:rPr lang="en-GB" b="1" dirty="0">
                <a:solidFill>
                  <a:srgbClr val="404040"/>
                </a:solidFill>
                <a:sym typeface="Wingdings"/>
              </a:rPr>
              <a:t>= 90%  </a:t>
            </a:r>
            <a:r>
              <a:rPr lang="en-GB" sz="2000" b="1" dirty="0" err="1">
                <a:solidFill>
                  <a:srgbClr val="404040"/>
                </a:solidFill>
                <a:sym typeface="Wingdings"/>
              </a:rPr>
              <a:t>L</a:t>
            </a:r>
            <a:r>
              <a:rPr lang="en-GB" sz="2000" b="1" baseline="-25000" dirty="0" err="1">
                <a:solidFill>
                  <a:srgbClr val="404040"/>
                </a:solidFill>
                <a:sym typeface="Wingdings"/>
              </a:rPr>
              <a:t>eff</a:t>
            </a:r>
            <a:r>
              <a:rPr lang="en-GB" sz="2000" b="1" dirty="0">
                <a:solidFill>
                  <a:srgbClr val="404040"/>
                </a:solidFill>
                <a:sym typeface="Wingdings"/>
              </a:rPr>
              <a:t>/L</a:t>
            </a:r>
            <a:r>
              <a:rPr lang="en-GB" sz="2000" b="1" baseline="-25000" dirty="0">
                <a:solidFill>
                  <a:srgbClr val="404040"/>
                </a:solidFill>
                <a:sym typeface="Wingdings"/>
              </a:rPr>
              <a:t>eff0</a:t>
            </a:r>
            <a:r>
              <a:rPr lang="en-GB" sz="2000" b="1" dirty="0">
                <a:solidFill>
                  <a:srgbClr val="404040"/>
                </a:solidFill>
                <a:sym typeface="Wingdings"/>
              </a:rPr>
              <a:t> ≈ 1.4</a:t>
            </a:r>
          </a:p>
          <a:p>
            <a:endParaRPr lang="en-GB" dirty="0">
              <a:sym typeface="Wingdings"/>
            </a:endParaRPr>
          </a:p>
          <a:p>
            <a:pPr marL="342900" indent="-342900">
              <a:buFont typeface="Wingdings" charset="2"/>
              <a:buChar char="v"/>
            </a:pPr>
            <a:r>
              <a:rPr lang="en-GB" dirty="0">
                <a:solidFill>
                  <a:srgbClr val="FF0000"/>
                </a:solidFill>
                <a:sym typeface="Wingdings"/>
              </a:rPr>
              <a:t> e e  f f </a:t>
            </a:r>
          </a:p>
          <a:p>
            <a:r>
              <a:rPr lang="en-GB" dirty="0">
                <a:sym typeface="Wingdings"/>
              </a:rPr>
              <a:t>By using different beam polarization configurations one  can separate   </a:t>
            </a:r>
            <a:r>
              <a:rPr lang="en-GB" dirty="0" err="1">
                <a:sym typeface="Wingdings"/>
              </a:rPr>
              <a:t>ϒ</a:t>
            </a:r>
            <a:r>
              <a:rPr lang="en-GB" dirty="0">
                <a:sym typeface="Wingdings"/>
              </a:rPr>
              <a:t> and Z s-channel contributions and then measure the different couplings more efficiently.</a:t>
            </a:r>
          </a:p>
          <a:p>
            <a:r>
              <a:rPr lang="en-GB" dirty="0">
                <a:sym typeface="Wingdings"/>
              </a:rPr>
              <a:t> </a:t>
            </a:r>
            <a:r>
              <a:rPr lang="en-GB" dirty="0">
                <a:solidFill>
                  <a:srgbClr val="FF0000"/>
                </a:solidFill>
                <a:sym typeface="Wingdings"/>
              </a:rPr>
              <a:t>e e  WW</a:t>
            </a:r>
          </a:p>
          <a:p>
            <a:r>
              <a:rPr lang="en-GB" dirty="0">
                <a:sym typeface="Wingdings"/>
              </a:rPr>
              <a:t> is a background for several process but for this process</a:t>
            </a:r>
          </a:p>
          <a:p>
            <a:r>
              <a:rPr lang="en-GB" dirty="0">
                <a:sym typeface="Wingdings"/>
              </a:rPr>
              <a:t> </a:t>
            </a:r>
            <a:r>
              <a:rPr lang="en-GB" sz="2000" b="1" dirty="0" err="1">
                <a:sym typeface="Wingdings"/>
              </a:rPr>
              <a:t>σ</a:t>
            </a:r>
            <a:r>
              <a:rPr lang="en-GB" sz="2000" b="1" baseline="-25000" dirty="0" err="1">
                <a:sym typeface="Wingdings"/>
              </a:rPr>
              <a:t>LR</a:t>
            </a:r>
            <a:r>
              <a:rPr lang="en-GB" sz="2000" b="1" dirty="0">
                <a:sym typeface="Wingdings"/>
              </a:rPr>
              <a:t>/</a:t>
            </a:r>
            <a:r>
              <a:rPr lang="en-GB" sz="2000" b="1" dirty="0" err="1">
                <a:sym typeface="Wingdings"/>
              </a:rPr>
              <a:t>σ</a:t>
            </a:r>
            <a:r>
              <a:rPr lang="en-GB" sz="2000" b="1" baseline="-25000" dirty="0" err="1">
                <a:sym typeface="Wingdings"/>
              </a:rPr>
              <a:t>RL</a:t>
            </a:r>
            <a:r>
              <a:rPr lang="en-GB" sz="2000" b="1" dirty="0">
                <a:sym typeface="Wingdings"/>
              </a:rPr>
              <a:t> ≈ 30 </a:t>
            </a:r>
            <a:r>
              <a:rPr lang="en-GB" dirty="0">
                <a:sym typeface="Wingdings"/>
              </a:rPr>
              <a:t>By using (</a:t>
            </a:r>
            <a:r>
              <a:rPr lang="en-GB" dirty="0" err="1">
                <a:sym typeface="Wingdings"/>
              </a:rPr>
              <a:t>e</a:t>
            </a:r>
            <a:r>
              <a:rPr lang="en-GB" baseline="30000" dirty="0" err="1">
                <a:sym typeface="Wingdings"/>
              </a:rPr>
              <a:t>-</a:t>
            </a:r>
            <a:r>
              <a:rPr lang="en-GB" baseline="-25000" dirty="0" err="1">
                <a:sym typeface="Wingdings"/>
              </a:rPr>
              <a:t>R</a:t>
            </a:r>
            <a:r>
              <a:rPr lang="en-GB" dirty="0" err="1">
                <a:sym typeface="Wingdings"/>
              </a:rPr>
              <a:t>,e</a:t>
            </a:r>
            <a:r>
              <a:rPr lang="en-GB" baseline="30000" dirty="0" err="1">
                <a:sym typeface="Wingdings"/>
              </a:rPr>
              <a:t>+</a:t>
            </a:r>
            <a:r>
              <a:rPr lang="en-GB" baseline="-25000" dirty="0" err="1">
                <a:sym typeface="Wingdings"/>
              </a:rPr>
              <a:t>L</a:t>
            </a:r>
            <a:r>
              <a:rPr lang="en-GB" dirty="0">
                <a:sym typeface="Wingdings"/>
              </a:rPr>
              <a:t>) beam configuration this </a:t>
            </a:r>
            <a:r>
              <a:rPr lang="en-GB" b="1" dirty="0">
                <a:sym typeface="Wingdings"/>
              </a:rPr>
              <a:t>background  </a:t>
            </a:r>
          </a:p>
          <a:p>
            <a:r>
              <a:rPr lang="en-GB" b="1" dirty="0">
                <a:sym typeface="Wingdings"/>
              </a:rPr>
              <a:t>  is almost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/>
              </a:rPr>
              <a:t> turned off</a:t>
            </a:r>
          </a:p>
          <a:p>
            <a:endParaRPr lang="en-GB" b="1" dirty="0">
              <a:sym typeface="Wingdings"/>
            </a:endParaRPr>
          </a:p>
          <a:p>
            <a:r>
              <a:rPr lang="en-GB" b="1" dirty="0">
                <a:solidFill>
                  <a:srgbClr val="FF0000"/>
                </a:solidFill>
                <a:sym typeface="Wingdings"/>
              </a:rPr>
              <a:t>Systematic uncertainties could be reduced by measuring the same quantity with independent configurations</a:t>
            </a:r>
          </a:p>
          <a:p>
            <a:endParaRPr lang="en-GB" dirty="0">
              <a:sym typeface="Wingding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88211" y="374316"/>
            <a:ext cx="5815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Beam polarization  impact</a:t>
            </a:r>
          </a:p>
        </p:txBody>
      </p:sp>
    </p:spTree>
    <p:extLst>
      <p:ext uri="{BB962C8B-B14F-4D97-AF65-F5344CB8AC3E}">
        <p14:creationId xmlns:p14="http://schemas.microsoft.com/office/powerpoint/2010/main" val="9936742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01975" y="371769"/>
            <a:ext cx="6774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Conclusion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84808" y="1039164"/>
            <a:ext cx="80040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ILC is a mature project</a:t>
            </a:r>
          </a:p>
          <a:p>
            <a:endParaRPr lang="en-GB" dirty="0"/>
          </a:p>
          <a:p>
            <a:pPr marL="285750" indent="-285750">
              <a:buFont typeface="Wingdings" charset="2"/>
              <a:buChar char="q"/>
            </a:pPr>
            <a:r>
              <a:rPr lang="en-GB" dirty="0"/>
              <a:t>Well-known acceleration technology with expertise in large scale cavities production</a:t>
            </a:r>
          </a:p>
          <a:p>
            <a:pPr marL="285750" indent="-285750">
              <a:buFont typeface="Wingdings" charset="2"/>
              <a:buChar char="q"/>
            </a:pPr>
            <a:r>
              <a:rPr lang="en-GB" dirty="0"/>
              <a:t>All of the detectors proposed for ILC have their prototypes and many their technological/engineering ones</a:t>
            </a:r>
          </a:p>
          <a:p>
            <a:pPr marL="285750" indent="-285750">
              <a:buFont typeface="Wingdings" charset="2"/>
              <a:buChar char="q"/>
            </a:pPr>
            <a:r>
              <a:rPr lang="en-GB" dirty="0"/>
              <a:t>The physics case is clear. First to test the SM and then to investigate beyond it. With the H20 its performance is similar to the most ambitious project.</a:t>
            </a:r>
          </a:p>
          <a:p>
            <a:pPr marL="285750" indent="-285750">
              <a:buFont typeface="Wingdings" charset="2"/>
              <a:buChar char="q"/>
            </a:pPr>
            <a:r>
              <a:rPr lang="en-GB" dirty="0"/>
              <a:t>The luminosity can be enhanced in a cost-effective way.  An increase of up to a factor of 4-6 is feasible at affordable cost so its performance should outperform the other projects at lower cost.</a:t>
            </a:r>
          </a:p>
          <a:p>
            <a:endParaRPr lang="en-GB" dirty="0"/>
          </a:p>
          <a:p>
            <a:pPr marL="285750" indent="-285750">
              <a:buFont typeface="Wingdings" charset="2"/>
              <a:buChar char="q"/>
            </a:pPr>
            <a:r>
              <a:rPr lang="en-GB" dirty="0"/>
              <a:t>Having  polarized beam is a big asset not only to increase  the effective luminosity (≈2) but to reduce the systematics substantially  </a:t>
            </a:r>
          </a:p>
        </p:txBody>
      </p:sp>
    </p:spTree>
    <p:extLst>
      <p:ext uri="{BB962C8B-B14F-4D97-AF65-F5344CB8AC3E}">
        <p14:creationId xmlns:p14="http://schemas.microsoft.com/office/powerpoint/2010/main" val="2847862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34846" y="193398"/>
            <a:ext cx="7657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Personal point of view</a:t>
            </a:r>
          </a:p>
        </p:txBody>
      </p:sp>
      <p:pic>
        <p:nvPicPr>
          <p:cNvPr id="3" name="Image 2" descr="Capture d’écran 2019-09-16 à 18.03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469"/>
            <a:ext cx="9144000" cy="571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4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98CD5E-4F7F-49F0-9018-A1160026D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61" y="177509"/>
            <a:ext cx="8310624" cy="356918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368033" y="1425953"/>
            <a:ext cx="5473700" cy="965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7161" y="3415074"/>
            <a:ext cx="8310624" cy="3875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 descr="Capture d’écran 2019-09-03 à 21.32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61" y="3415061"/>
            <a:ext cx="8310624" cy="3442939"/>
          </a:xfrm>
          <a:prstGeom prst="rect">
            <a:avLst/>
          </a:prstGeom>
        </p:spPr>
      </p:pic>
      <p:sp>
        <p:nvSpPr>
          <p:cNvPr id="7" name="Oval 1"/>
          <p:cNvSpPr/>
          <p:nvPr/>
        </p:nvSpPr>
        <p:spPr>
          <a:xfrm rot="5400000">
            <a:off x="5192781" y="4511981"/>
            <a:ext cx="3901463" cy="965200"/>
          </a:xfrm>
          <a:prstGeom prst="ellipse">
            <a:avLst/>
          </a:prstGeom>
          <a:noFill/>
          <a:ln>
            <a:solidFill>
              <a:srgbClr val="FF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605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800"/>
            <a:ext cx="9144000" cy="369869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34846" y="193398"/>
            <a:ext cx="7657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Personal point of view</a:t>
            </a:r>
          </a:p>
        </p:txBody>
      </p:sp>
    </p:spTree>
    <p:extLst>
      <p:ext uri="{BB962C8B-B14F-4D97-AF65-F5344CB8AC3E}">
        <p14:creationId xmlns:p14="http://schemas.microsoft.com/office/powerpoint/2010/main" val="22987191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3743" y="1064413"/>
            <a:ext cx="8478685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b="1" dirty="0">
                <a:solidFill>
                  <a:srgbClr val="FF0000"/>
                </a:solidFill>
              </a:rPr>
              <a:t>HL-LHC </a:t>
            </a:r>
            <a:r>
              <a:rPr lang="en-GB" dirty="0"/>
              <a:t>may be  not the best choice for HEP but it is very useful and its input is very important. </a:t>
            </a:r>
          </a:p>
          <a:p>
            <a:pPr marL="285750" indent="-285750">
              <a:buFont typeface="Wingdings" charset="2"/>
              <a:buChar char="q"/>
            </a:pPr>
            <a:endParaRPr lang="en-GB" dirty="0"/>
          </a:p>
          <a:p>
            <a:pPr marL="285750" indent="-285750">
              <a:buFont typeface="Wingdings" charset="2"/>
              <a:buChar char="q"/>
            </a:pPr>
            <a:r>
              <a:rPr lang="en-GB" dirty="0"/>
              <a:t>For the future, two possible scenarios could be successful:</a:t>
            </a:r>
          </a:p>
          <a:p>
            <a:endParaRPr lang="en-GB" dirty="0"/>
          </a:p>
          <a:p>
            <a:pPr marL="285750" indent="-285750">
              <a:buFont typeface="Wingdings" charset="2"/>
              <a:buChar char="Ø"/>
            </a:pPr>
            <a:r>
              <a:rPr lang="en-GB" b="1" dirty="0">
                <a:solidFill>
                  <a:srgbClr val="FF0000"/>
                </a:solidFill>
              </a:rPr>
              <a:t>ILC</a:t>
            </a:r>
            <a:r>
              <a:rPr lang="en-GB" dirty="0"/>
              <a:t> followed by </a:t>
            </a:r>
            <a:r>
              <a:rPr lang="en-GB" b="1" dirty="0" err="1">
                <a:solidFill>
                  <a:srgbClr val="FF0000"/>
                </a:solidFill>
              </a:rPr>
              <a:t>FCChh</a:t>
            </a:r>
            <a:r>
              <a:rPr lang="en-GB" b="1" dirty="0">
                <a:solidFill>
                  <a:srgbClr val="FF0000"/>
                </a:solidFill>
              </a:rPr>
              <a:t> </a:t>
            </a:r>
          </a:p>
          <a:p>
            <a:r>
              <a:rPr lang="en-GB" dirty="0"/>
              <a:t>This scenario is the optimal one. It  gets benefit from the readiness of ILC. It exploits the results from HL-LHC. It keeps CERN as the reference lab for at least 30 years ahead.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Wingdings" charset="2"/>
              <a:buChar char="Ø"/>
            </a:pPr>
            <a:r>
              <a:rPr lang="en-GB" b="1" dirty="0">
                <a:solidFill>
                  <a:srgbClr val="FF0000"/>
                </a:solidFill>
              </a:rPr>
              <a:t>CEPC</a:t>
            </a:r>
            <a:r>
              <a:rPr lang="en-GB" dirty="0"/>
              <a:t> followed by </a:t>
            </a:r>
            <a:r>
              <a:rPr lang="en-GB" b="1" dirty="0">
                <a:solidFill>
                  <a:srgbClr val="FF0000"/>
                </a:solidFill>
              </a:rPr>
              <a:t>SPPC</a:t>
            </a:r>
            <a:r>
              <a:rPr lang="en-GB" dirty="0"/>
              <a:t>. This is the only realistic scenario if ILC is not approved.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34846" y="193398"/>
            <a:ext cx="7657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Personal point of view</a:t>
            </a:r>
          </a:p>
        </p:txBody>
      </p:sp>
      <p:pic>
        <p:nvPicPr>
          <p:cNvPr id="4" name="Image 3" descr="Capture d’écran 2019-09-17 à 23.35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02" y="3882629"/>
            <a:ext cx="4064000" cy="393700"/>
          </a:xfrm>
          <a:prstGeom prst="rect">
            <a:avLst/>
          </a:prstGeom>
        </p:spPr>
      </p:pic>
      <p:pic>
        <p:nvPicPr>
          <p:cNvPr id="5" name="Image 4" descr="Capture d’écran 2019-09-17 à 23.35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26" y="4291243"/>
            <a:ext cx="419100" cy="381000"/>
          </a:xfrm>
          <a:prstGeom prst="rect">
            <a:avLst/>
          </a:prstGeom>
        </p:spPr>
      </p:pic>
      <p:pic>
        <p:nvPicPr>
          <p:cNvPr id="6" name="Image 5" descr="Capture d’écran 2019-09-17 à 23.39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97" y="4228827"/>
            <a:ext cx="4612871" cy="477003"/>
          </a:xfrm>
          <a:prstGeom prst="rect">
            <a:avLst/>
          </a:prstGeom>
        </p:spPr>
      </p:pic>
      <p:pic>
        <p:nvPicPr>
          <p:cNvPr id="7" name="Image 6" descr="Capture d’écran 2019-09-18 à 00.31.2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25" y="5588729"/>
            <a:ext cx="5803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34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09-03 à 12.37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26" y="432917"/>
            <a:ext cx="4953000" cy="3505200"/>
          </a:xfrm>
          <a:prstGeom prst="rect">
            <a:avLst/>
          </a:prstGeom>
        </p:spPr>
      </p:pic>
      <p:pic>
        <p:nvPicPr>
          <p:cNvPr id="3" name="Image 2" descr="Capture d’écran 2019-09-03 à 12.43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290" y="6105207"/>
            <a:ext cx="5067300" cy="711200"/>
          </a:xfrm>
          <a:prstGeom prst="rect">
            <a:avLst/>
          </a:prstGeom>
        </p:spPr>
      </p:pic>
      <p:pic>
        <p:nvPicPr>
          <p:cNvPr id="4" name="Image 3" descr="Capture d’écran 2019-09-03 à 12.44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54" y="4004267"/>
            <a:ext cx="4966228" cy="140970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822952" y="3823413"/>
            <a:ext cx="740780" cy="206385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71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9-09-03 à 21.23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726"/>
            <a:ext cx="9144000" cy="322079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70388" y="3630214"/>
            <a:ext cx="837345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endParaRPr lang="en-US" dirty="0"/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 err="1"/>
              <a:t>Electron&amp;positron</a:t>
            </a:r>
            <a:r>
              <a:rPr lang="en-US" dirty="0"/>
              <a:t> sources: to produce polarized beam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 Damping rings: to accelerate electrons and positrons to 5 </a:t>
            </a:r>
            <a:r>
              <a:rPr lang="en-US" dirty="0" err="1"/>
              <a:t>GeV</a:t>
            </a:r>
            <a:r>
              <a:rPr lang="en-US" dirty="0"/>
              <a:t> in the            </a:t>
            </a:r>
          </a:p>
          <a:p>
            <a:r>
              <a:rPr lang="en-US" dirty="0"/>
              <a:t>     required </a:t>
            </a:r>
            <a:r>
              <a:rPr lang="en-US" dirty="0" err="1"/>
              <a:t>paquets</a:t>
            </a:r>
            <a:r>
              <a:rPr lang="en-US" dirty="0"/>
              <a:t>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/>
              <a:t>Main </a:t>
            </a:r>
            <a:r>
              <a:rPr lang="en-US" dirty="0" err="1"/>
              <a:t>linacs</a:t>
            </a:r>
            <a:r>
              <a:rPr lang="en-US" dirty="0"/>
              <a:t>: to accelerate electrons/positrons from 5 to 125 </a:t>
            </a:r>
            <a:r>
              <a:rPr lang="en-US" dirty="0" err="1"/>
              <a:t>GeV</a:t>
            </a:r>
            <a:r>
              <a:rPr lang="en-US" dirty="0"/>
              <a:t>.</a:t>
            </a:r>
          </a:p>
          <a:p>
            <a:r>
              <a:rPr lang="en-US" dirty="0"/>
              <a:t>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96203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396864" y="663654"/>
            <a:ext cx="80030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</a:t>
            </a:r>
            <a:r>
              <a:rPr lang="en-US" dirty="0" err="1"/>
              <a:t>Linac</a:t>
            </a:r>
            <a:r>
              <a:rPr lang="en-US" dirty="0"/>
              <a:t> is made of  cryomodules equipped with RF Klystrons:</a:t>
            </a:r>
          </a:p>
          <a:p>
            <a:r>
              <a:rPr lang="en-US" dirty="0"/>
              <a:t>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Each </a:t>
            </a:r>
            <a:r>
              <a:rPr lang="en-US" dirty="0" err="1"/>
              <a:t>cryomodules</a:t>
            </a:r>
            <a:r>
              <a:rPr lang="en-US" dirty="0"/>
              <a:t> is made of 9 cavities or 8 cavities+ QP/corrector. 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Each cavity is a 1.3 GHz nine-cell niobium operated at 2 K (</a:t>
            </a:r>
            <a:r>
              <a:rPr lang="en-US" dirty="0">
                <a:solidFill>
                  <a:srgbClr val="FF0000"/>
                </a:solidFill>
              </a:rPr>
              <a:t>&gt;31.5 MV/m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210" y="3462629"/>
            <a:ext cx="3928778" cy="220110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69" y="3450394"/>
            <a:ext cx="3934431" cy="217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19624"/>
      </p:ext>
    </p:extLst>
  </p:cSld>
  <p:clrMapOvr>
    <a:masterClrMapping/>
  </p:clrMapOvr>
</p:sld>
</file>

<file path=ppt/theme/theme1.xml><?xml version="1.0" encoding="utf-8"?>
<a:theme xmlns:a="http://schemas.openxmlformats.org/drawingml/2006/main" name="Sillage">
  <a:themeElements>
    <a:clrScheme name="Sillag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illage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illage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Sillage.thmx</Template>
  <TotalTime>46020</TotalTime>
  <Words>4452</Words>
  <Application>Microsoft Macintosh PowerPoint</Application>
  <PresentationFormat>Affichage à l'écran (4:3)</PresentationFormat>
  <Paragraphs>589</Paragraphs>
  <Slides>61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72" baseType="lpstr">
      <vt:lpstr>Arial</vt:lpstr>
      <vt:lpstr>Calibri</vt:lpstr>
      <vt:lpstr>Courier New</vt:lpstr>
      <vt:lpstr>Georgia</vt:lpstr>
      <vt:lpstr>Palatino Linotype</vt:lpstr>
      <vt:lpstr>Symbol</vt:lpstr>
      <vt:lpstr>Times New Roman</vt:lpstr>
      <vt:lpstr>Trebuchet MS</vt:lpstr>
      <vt:lpstr>Wingdings</vt:lpstr>
      <vt:lpstr>Sillage</vt:lpstr>
      <vt:lpstr>…quation</vt:lpstr>
      <vt:lpstr>Prospects on the ILC project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 admin</dc:creator>
  <cp:lastModifiedBy>laktineh imad</cp:lastModifiedBy>
  <cp:revision>147</cp:revision>
  <dcterms:created xsi:type="dcterms:W3CDTF">2019-09-01T16:45:06Z</dcterms:created>
  <dcterms:modified xsi:type="dcterms:W3CDTF">2022-06-24T06:18:38Z</dcterms:modified>
</cp:coreProperties>
</file>