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33" r:id="rId3"/>
    <p:sldId id="320" r:id="rId4"/>
    <p:sldId id="339" r:id="rId5"/>
    <p:sldId id="347" r:id="rId6"/>
    <p:sldId id="349" r:id="rId7"/>
    <p:sldId id="348" r:id="rId8"/>
    <p:sldId id="350" r:id="rId9"/>
    <p:sldId id="351" r:id="rId10"/>
    <p:sldId id="352" r:id="rId11"/>
    <p:sldId id="302" r:id="rId12"/>
    <p:sldId id="353" r:id="rId13"/>
    <p:sldId id="354" r:id="rId14"/>
    <p:sldId id="315" r:id="rId15"/>
    <p:sldId id="335" r:id="rId16"/>
    <p:sldId id="337" r:id="rId17"/>
    <p:sldId id="336"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24"/>
    <p:restoredTop sz="96671"/>
  </p:normalViewPr>
  <p:slideViewPr>
    <p:cSldViewPr snapToGrid="0" snapToObjects="1">
      <p:cViewPr>
        <p:scale>
          <a:sx n="99" d="100"/>
          <a:sy n="99" d="100"/>
        </p:scale>
        <p:origin x="424" y="8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9E2F-455F-6B4A-8249-392A2D6121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90EB6-6351-814B-8EFA-57E67BDF27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5B6449-C5B1-954C-A843-A5A401798E0A}"/>
              </a:ext>
            </a:extLst>
          </p:cNvPr>
          <p:cNvSpPr>
            <a:spLocks noGrp="1"/>
          </p:cNvSpPr>
          <p:nvPr>
            <p:ph type="dt" sz="half" idx="10"/>
          </p:nvPr>
        </p:nvSpPr>
        <p:spPr/>
        <p:txBody>
          <a:bodyPr/>
          <a:lstStyle/>
          <a:p>
            <a:fld id="{1EB0ED25-54D2-8349-B7B4-E50329CC09EA}" type="datetimeFigureOut">
              <a:rPr lang="en-US" smtClean="0"/>
              <a:t>6/21/22</a:t>
            </a:fld>
            <a:endParaRPr lang="en-US"/>
          </a:p>
        </p:txBody>
      </p:sp>
      <p:sp>
        <p:nvSpPr>
          <p:cNvPr id="5" name="Footer Placeholder 4">
            <a:extLst>
              <a:ext uri="{FF2B5EF4-FFF2-40B4-BE49-F238E27FC236}">
                <a16:creationId xmlns:a16="http://schemas.microsoft.com/office/drawing/2014/main" id="{A917AE84-2B89-E94C-8A73-5476AA58A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995AA-C2F9-AF47-83E0-677953B36BFA}"/>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303531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E75E0-EC38-C240-AAC2-42E5731827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16C80-032D-BB4D-82A0-960EE8A05D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0D85E-DF67-574E-AEED-38F9387CB109}"/>
              </a:ext>
            </a:extLst>
          </p:cNvPr>
          <p:cNvSpPr>
            <a:spLocks noGrp="1"/>
          </p:cNvSpPr>
          <p:nvPr>
            <p:ph type="dt" sz="half" idx="10"/>
          </p:nvPr>
        </p:nvSpPr>
        <p:spPr/>
        <p:txBody>
          <a:bodyPr/>
          <a:lstStyle/>
          <a:p>
            <a:fld id="{1EB0ED25-54D2-8349-B7B4-E50329CC09EA}" type="datetimeFigureOut">
              <a:rPr lang="en-US" smtClean="0"/>
              <a:t>6/21/22</a:t>
            </a:fld>
            <a:endParaRPr lang="en-US"/>
          </a:p>
        </p:txBody>
      </p:sp>
      <p:sp>
        <p:nvSpPr>
          <p:cNvPr id="5" name="Footer Placeholder 4">
            <a:extLst>
              <a:ext uri="{FF2B5EF4-FFF2-40B4-BE49-F238E27FC236}">
                <a16:creationId xmlns:a16="http://schemas.microsoft.com/office/drawing/2014/main" id="{5AB04160-DEDC-BE4B-9CB3-ABB0B4E14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E44524-D358-9A49-BD0D-8851A0BB08CE}"/>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322087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6AF78A-394C-CC4F-9D69-171E3EBB0A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98FBC-7055-8447-BA23-AD2B85FD61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1440A-71A8-C141-AAEE-44C6054697D1}"/>
              </a:ext>
            </a:extLst>
          </p:cNvPr>
          <p:cNvSpPr>
            <a:spLocks noGrp="1"/>
          </p:cNvSpPr>
          <p:nvPr>
            <p:ph type="dt" sz="half" idx="10"/>
          </p:nvPr>
        </p:nvSpPr>
        <p:spPr/>
        <p:txBody>
          <a:bodyPr/>
          <a:lstStyle/>
          <a:p>
            <a:fld id="{1EB0ED25-54D2-8349-B7B4-E50329CC09EA}" type="datetimeFigureOut">
              <a:rPr lang="en-US" smtClean="0"/>
              <a:t>6/21/22</a:t>
            </a:fld>
            <a:endParaRPr lang="en-US"/>
          </a:p>
        </p:txBody>
      </p:sp>
      <p:sp>
        <p:nvSpPr>
          <p:cNvPr id="5" name="Footer Placeholder 4">
            <a:extLst>
              <a:ext uri="{FF2B5EF4-FFF2-40B4-BE49-F238E27FC236}">
                <a16:creationId xmlns:a16="http://schemas.microsoft.com/office/drawing/2014/main" id="{32F3A5BD-46E8-D64A-BD13-91CB70458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53DB4-5B30-E04E-AB74-B73907B2CBE3}"/>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223350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3079-9933-544D-A31F-AB883F62FD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FF38AB-0D7C-F640-B322-F846149D57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5B958A-B663-304A-B70A-A8C4E302A72E}"/>
              </a:ext>
            </a:extLst>
          </p:cNvPr>
          <p:cNvSpPr>
            <a:spLocks noGrp="1"/>
          </p:cNvSpPr>
          <p:nvPr>
            <p:ph type="dt" sz="half" idx="10"/>
          </p:nvPr>
        </p:nvSpPr>
        <p:spPr/>
        <p:txBody>
          <a:bodyPr/>
          <a:lstStyle/>
          <a:p>
            <a:fld id="{1EB0ED25-54D2-8349-B7B4-E50329CC09EA}" type="datetimeFigureOut">
              <a:rPr lang="en-US" smtClean="0"/>
              <a:t>6/21/22</a:t>
            </a:fld>
            <a:endParaRPr lang="en-US"/>
          </a:p>
        </p:txBody>
      </p:sp>
      <p:sp>
        <p:nvSpPr>
          <p:cNvPr id="5" name="Footer Placeholder 4">
            <a:extLst>
              <a:ext uri="{FF2B5EF4-FFF2-40B4-BE49-F238E27FC236}">
                <a16:creationId xmlns:a16="http://schemas.microsoft.com/office/drawing/2014/main" id="{9BA3CEA9-A63F-CB49-866C-C3B0294AC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00F16-44D6-C047-B25D-A1694F421A8D}"/>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4278603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EEE8-90A5-6C42-933E-8C3354EE04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F024AA-F6A2-E24A-A33B-56B33D6DC5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8F5768-AE0D-A740-8CB0-5572DBAFB496}"/>
              </a:ext>
            </a:extLst>
          </p:cNvPr>
          <p:cNvSpPr>
            <a:spLocks noGrp="1"/>
          </p:cNvSpPr>
          <p:nvPr>
            <p:ph type="dt" sz="half" idx="10"/>
          </p:nvPr>
        </p:nvSpPr>
        <p:spPr/>
        <p:txBody>
          <a:bodyPr/>
          <a:lstStyle/>
          <a:p>
            <a:fld id="{1EB0ED25-54D2-8349-B7B4-E50329CC09EA}" type="datetimeFigureOut">
              <a:rPr lang="en-US" smtClean="0"/>
              <a:t>6/21/22</a:t>
            </a:fld>
            <a:endParaRPr lang="en-US"/>
          </a:p>
        </p:txBody>
      </p:sp>
      <p:sp>
        <p:nvSpPr>
          <p:cNvPr id="5" name="Footer Placeholder 4">
            <a:extLst>
              <a:ext uri="{FF2B5EF4-FFF2-40B4-BE49-F238E27FC236}">
                <a16:creationId xmlns:a16="http://schemas.microsoft.com/office/drawing/2014/main" id="{02B0A850-3B81-CE42-A064-3B203A02C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D74219-4C26-7D49-9686-4DCFC4657461}"/>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176131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88DF-50E7-0F47-9098-809F8FA90D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B06803-177D-4749-9980-A9D0DC3D24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762D05-04AB-0745-958C-67E14800B6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3913EE-E94E-964D-BEA6-17023F7DD978}"/>
              </a:ext>
            </a:extLst>
          </p:cNvPr>
          <p:cNvSpPr>
            <a:spLocks noGrp="1"/>
          </p:cNvSpPr>
          <p:nvPr>
            <p:ph type="dt" sz="half" idx="10"/>
          </p:nvPr>
        </p:nvSpPr>
        <p:spPr/>
        <p:txBody>
          <a:bodyPr/>
          <a:lstStyle/>
          <a:p>
            <a:fld id="{1EB0ED25-54D2-8349-B7B4-E50329CC09EA}" type="datetimeFigureOut">
              <a:rPr lang="en-US" smtClean="0"/>
              <a:t>6/21/22</a:t>
            </a:fld>
            <a:endParaRPr lang="en-US"/>
          </a:p>
        </p:txBody>
      </p:sp>
      <p:sp>
        <p:nvSpPr>
          <p:cNvPr id="6" name="Footer Placeholder 5">
            <a:extLst>
              <a:ext uri="{FF2B5EF4-FFF2-40B4-BE49-F238E27FC236}">
                <a16:creationId xmlns:a16="http://schemas.microsoft.com/office/drawing/2014/main" id="{FB2B2F8B-1F7A-1349-A14E-95E1A98A4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D3549B-A1DD-3F45-9D4C-55EBF37D63A3}"/>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381476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DF13-D56F-8342-9B6F-57B97231EA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86A41E-982C-9E48-96A1-7332FE8D88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08293D-4753-6040-8A8A-D579A4E4AB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EF6D80-A2B6-E149-8197-33F7C4F55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E1ACC0-78E1-1849-95ED-AA103B57D0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7F821C-D488-5F44-B175-C20B8F5C66E8}"/>
              </a:ext>
            </a:extLst>
          </p:cNvPr>
          <p:cNvSpPr>
            <a:spLocks noGrp="1"/>
          </p:cNvSpPr>
          <p:nvPr>
            <p:ph type="dt" sz="half" idx="10"/>
          </p:nvPr>
        </p:nvSpPr>
        <p:spPr/>
        <p:txBody>
          <a:bodyPr/>
          <a:lstStyle/>
          <a:p>
            <a:fld id="{1EB0ED25-54D2-8349-B7B4-E50329CC09EA}" type="datetimeFigureOut">
              <a:rPr lang="en-US" smtClean="0"/>
              <a:t>6/21/22</a:t>
            </a:fld>
            <a:endParaRPr lang="en-US"/>
          </a:p>
        </p:txBody>
      </p:sp>
      <p:sp>
        <p:nvSpPr>
          <p:cNvPr id="8" name="Footer Placeholder 7">
            <a:extLst>
              <a:ext uri="{FF2B5EF4-FFF2-40B4-BE49-F238E27FC236}">
                <a16:creationId xmlns:a16="http://schemas.microsoft.com/office/drawing/2014/main" id="{A2F92D31-2592-914E-8AA5-7B9E9B8413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D96192-D42B-8347-B061-F3938A5C2DAC}"/>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171209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46C7-94F8-704B-A953-CD145E0D3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2A2A7-4D9C-C344-9E2E-6B728B0DF9B2}"/>
              </a:ext>
            </a:extLst>
          </p:cNvPr>
          <p:cNvSpPr>
            <a:spLocks noGrp="1"/>
          </p:cNvSpPr>
          <p:nvPr>
            <p:ph type="dt" sz="half" idx="10"/>
          </p:nvPr>
        </p:nvSpPr>
        <p:spPr/>
        <p:txBody>
          <a:bodyPr/>
          <a:lstStyle/>
          <a:p>
            <a:fld id="{1EB0ED25-54D2-8349-B7B4-E50329CC09EA}" type="datetimeFigureOut">
              <a:rPr lang="en-US" smtClean="0"/>
              <a:t>6/21/22</a:t>
            </a:fld>
            <a:endParaRPr lang="en-US"/>
          </a:p>
        </p:txBody>
      </p:sp>
      <p:sp>
        <p:nvSpPr>
          <p:cNvPr id="4" name="Footer Placeholder 3">
            <a:extLst>
              <a:ext uri="{FF2B5EF4-FFF2-40B4-BE49-F238E27FC236}">
                <a16:creationId xmlns:a16="http://schemas.microsoft.com/office/drawing/2014/main" id="{31E2898D-F1F7-FA46-AE7E-9458AAE480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47DB92-7B45-0244-A0E9-D27C91DA99FA}"/>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203239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B7CC35-AF0B-3D49-85D2-5E09286C5649}"/>
              </a:ext>
            </a:extLst>
          </p:cNvPr>
          <p:cNvSpPr>
            <a:spLocks noGrp="1"/>
          </p:cNvSpPr>
          <p:nvPr>
            <p:ph type="dt" sz="half" idx="10"/>
          </p:nvPr>
        </p:nvSpPr>
        <p:spPr/>
        <p:txBody>
          <a:bodyPr/>
          <a:lstStyle/>
          <a:p>
            <a:fld id="{1EB0ED25-54D2-8349-B7B4-E50329CC09EA}" type="datetimeFigureOut">
              <a:rPr lang="en-US" smtClean="0"/>
              <a:t>6/21/22</a:t>
            </a:fld>
            <a:endParaRPr lang="en-US"/>
          </a:p>
        </p:txBody>
      </p:sp>
      <p:sp>
        <p:nvSpPr>
          <p:cNvPr id="3" name="Footer Placeholder 2">
            <a:extLst>
              <a:ext uri="{FF2B5EF4-FFF2-40B4-BE49-F238E27FC236}">
                <a16:creationId xmlns:a16="http://schemas.microsoft.com/office/drawing/2014/main" id="{88EA8AE8-5FA5-3544-81D4-59961000AB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384FD3-332E-944D-BB31-038D5773809D}"/>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2681402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3B1F4-F52C-894C-B0A8-75B8B0E64B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353B95-1521-994C-9585-B533399DD5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C4AA8E-87BB-A147-B1B1-6E2DBF132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C9B5D6-B8E8-6549-81A5-735624B1584C}"/>
              </a:ext>
            </a:extLst>
          </p:cNvPr>
          <p:cNvSpPr>
            <a:spLocks noGrp="1"/>
          </p:cNvSpPr>
          <p:nvPr>
            <p:ph type="dt" sz="half" idx="10"/>
          </p:nvPr>
        </p:nvSpPr>
        <p:spPr/>
        <p:txBody>
          <a:bodyPr/>
          <a:lstStyle/>
          <a:p>
            <a:fld id="{1EB0ED25-54D2-8349-B7B4-E50329CC09EA}" type="datetimeFigureOut">
              <a:rPr lang="en-US" smtClean="0"/>
              <a:t>6/21/22</a:t>
            </a:fld>
            <a:endParaRPr lang="en-US"/>
          </a:p>
        </p:txBody>
      </p:sp>
      <p:sp>
        <p:nvSpPr>
          <p:cNvPr id="6" name="Footer Placeholder 5">
            <a:extLst>
              <a:ext uri="{FF2B5EF4-FFF2-40B4-BE49-F238E27FC236}">
                <a16:creationId xmlns:a16="http://schemas.microsoft.com/office/drawing/2014/main" id="{720F9B6D-5887-AB48-8929-AF1EBDFF63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109C0-E61B-FB40-88A9-C7BEA7A7C647}"/>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769908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A1F3-C559-5445-9017-39D2BB67C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E001EB-A220-EA40-AEAD-DB4DFCBBA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72AB69-7FF6-D349-B272-945612680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B7D24A-0186-6649-B8E3-DFE78AFB0AAC}"/>
              </a:ext>
            </a:extLst>
          </p:cNvPr>
          <p:cNvSpPr>
            <a:spLocks noGrp="1"/>
          </p:cNvSpPr>
          <p:nvPr>
            <p:ph type="dt" sz="half" idx="10"/>
          </p:nvPr>
        </p:nvSpPr>
        <p:spPr/>
        <p:txBody>
          <a:bodyPr/>
          <a:lstStyle/>
          <a:p>
            <a:fld id="{1EB0ED25-54D2-8349-B7B4-E50329CC09EA}" type="datetimeFigureOut">
              <a:rPr lang="en-US" smtClean="0"/>
              <a:t>6/21/22</a:t>
            </a:fld>
            <a:endParaRPr lang="en-US"/>
          </a:p>
        </p:txBody>
      </p:sp>
      <p:sp>
        <p:nvSpPr>
          <p:cNvPr id="6" name="Footer Placeholder 5">
            <a:extLst>
              <a:ext uri="{FF2B5EF4-FFF2-40B4-BE49-F238E27FC236}">
                <a16:creationId xmlns:a16="http://schemas.microsoft.com/office/drawing/2014/main" id="{194C154F-0692-CE43-8C92-B127D19EDD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CF98A8-92F9-CA42-A9E8-8EEC4A0B3577}"/>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2965769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91119C-B447-EF45-A86C-2721B71E2B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F03D02-D046-0B4C-BFCD-2996516921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A2FF4-F492-0049-84E9-ACB4D701F6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0ED25-54D2-8349-B7B4-E50329CC09EA}" type="datetimeFigureOut">
              <a:rPr lang="en-US" smtClean="0"/>
              <a:t>6/21/22</a:t>
            </a:fld>
            <a:endParaRPr lang="en-US"/>
          </a:p>
        </p:txBody>
      </p:sp>
      <p:sp>
        <p:nvSpPr>
          <p:cNvPr id="5" name="Footer Placeholder 4">
            <a:extLst>
              <a:ext uri="{FF2B5EF4-FFF2-40B4-BE49-F238E27FC236}">
                <a16:creationId xmlns:a16="http://schemas.microsoft.com/office/drawing/2014/main" id="{084051C0-EDB6-DC4A-9E8B-136F7DB4B5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1C1538-E764-F443-BF2E-1C8E14FE3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CF115-9DCE-BD44-A112-4D0CCA22B97C}" type="slidenum">
              <a:rPr lang="en-US" smtClean="0"/>
              <a:t>‹#›</a:t>
            </a:fld>
            <a:endParaRPr lang="en-US"/>
          </a:p>
        </p:txBody>
      </p:sp>
    </p:spTree>
    <p:extLst>
      <p:ext uri="{BB962C8B-B14F-4D97-AF65-F5344CB8AC3E}">
        <p14:creationId xmlns:p14="http://schemas.microsoft.com/office/powerpoint/2010/main" val="438168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40D78D-2CD2-1D45-A670-08A49A4180B4}"/>
              </a:ext>
            </a:extLst>
          </p:cNvPr>
          <p:cNvSpPr>
            <a:spLocks noGrp="1"/>
          </p:cNvSpPr>
          <p:nvPr>
            <p:ph type="ctrTitle"/>
          </p:nvPr>
        </p:nvSpPr>
        <p:spPr>
          <a:xfrm>
            <a:off x="0" y="0"/>
            <a:ext cx="12192000" cy="3209365"/>
          </a:xfrm>
        </p:spPr>
        <p:txBody>
          <a:bodyPr>
            <a:normAutofit/>
          </a:bodyPr>
          <a:lstStyle/>
          <a:p>
            <a:r>
              <a:rPr lang="en-US" sz="4800" dirty="0"/>
              <a:t>Status of the Hyper-</a:t>
            </a:r>
            <a:r>
              <a:rPr lang="en-US" sz="4800" dirty="0" err="1"/>
              <a:t>Kamiokande’s</a:t>
            </a:r>
            <a:br>
              <a:rPr lang="en-US" sz="4800" dirty="0"/>
            </a:br>
            <a:r>
              <a:rPr lang="en-US" sz="4800" dirty="0"/>
              <a:t>Time Distribution System Proposal</a:t>
            </a:r>
            <a:br>
              <a:rPr lang="en-US" sz="4800" dirty="0"/>
            </a:br>
            <a:br>
              <a:rPr lang="en-US" sz="4800" dirty="0"/>
            </a:br>
            <a:r>
              <a:rPr lang="en-US" sz="4800" dirty="0"/>
              <a:t>IN2P3-INFN-IRFU</a:t>
            </a:r>
          </a:p>
        </p:txBody>
      </p:sp>
      <p:sp>
        <p:nvSpPr>
          <p:cNvPr id="5" name="TextBox 4">
            <a:extLst>
              <a:ext uri="{FF2B5EF4-FFF2-40B4-BE49-F238E27FC236}">
                <a16:creationId xmlns:a16="http://schemas.microsoft.com/office/drawing/2014/main" id="{16406F16-042C-9641-961B-6DDDFC085F8C}"/>
              </a:ext>
            </a:extLst>
          </p:cNvPr>
          <p:cNvSpPr txBox="1"/>
          <p:nvPr/>
        </p:nvSpPr>
        <p:spPr>
          <a:xfrm>
            <a:off x="0" y="6211669"/>
            <a:ext cx="12192000" cy="646331"/>
          </a:xfrm>
          <a:prstGeom prst="rect">
            <a:avLst/>
          </a:prstGeom>
          <a:noFill/>
        </p:spPr>
        <p:txBody>
          <a:bodyPr wrap="square" rtlCol="0">
            <a:spAutoFit/>
          </a:bodyPr>
          <a:lstStyle/>
          <a:p>
            <a:pPr algn="ctr"/>
            <a:r>
              <a:rPr lang="en-US" dirty="0" err="1"/>
              <a:t>stefano</a:t>
            </a:r>
            <a:r>
              <a:rPr lang="en-US" dirty="0"/>
              <a:t> </a:t>
            </a:r>
            <a:r>
              <a:rPr lang="en-US" dirty="0" err="1"/>
              <a:t>russo</a:t>
            </a:r>
            <a:r>
              <a:rPr lang="en-US" dirty="0"/>
              <a:t> for the time synchronization group</a:t>
            </a:r>
          </a:p>
          <a:p>
            <a:pPr algn="ctr"/>
            <a:r>
              <a:rPr lang="en-US" dirty="0"/>
              <a:t>23/06/2022</a:t>
            </a:r>
          </a:p>
        </p:txBody>
      </p:sp>
    </p:spTree>
    <p:extLst>
      <p:ext uri="{BB962C8B-B14F-4D97-AF65-F5344CB8AC3E}">
        <p14:creationId xmlns:p14="http://schemas.microsoft.com/office/powerpoint/2010/main" val="1573582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0"/>
            <a:ext cx="12192000" cy="1325563"/>
          </a:xfrm>
        </p:spPr>
        <p:txBody>
          <a:bodyPr/>
          <a:lstStyle/>
          <a:p>
            <a:pPr algn="ctr"/>
            <a:r>
              <a:rPr lang="en-US" dirty="0">
                <a:solidFill>
                  <a:schemeClr val="accent2"/>
                </a:solidFill>
                <a:latin typeface="+mn-lt"/>
              </a:rPr>
              <a:t>How Accurate Is This Method?</a:t>
            </a:r>
          </a:p>
        </p:txBody>
      </p:sp>
      <p:pic>
        <p:nvPicPr>
          <p:cNvPr id="18" name="Picture 17" descr="Chart, line chart&#10;&#10;Description automatically generated">
            <a:extLst>
              <a:ext uri="{FF2B5EF4-FFF2-40B4-BE49-F238E27FC236}">
                <a16:creationId xmlns:a16="http://schemas.microsoft.com/office/drawing/2014/main" id="{C7B786FD-2517-6852-DABB-E0FFD3CD4093}"/>
              </a:ext>
            </a:extLst>
          </p:cNvPr>
          <p:cNvPicPr>
            <a:picLocks noChangeAspect="1"/>
          </p:cNvPicPr>
          <p:nvPr/>
        </p:nvPicPr>
        <p:blipFill>
          <a:blip r:embed="rId2"/>
          <a:stretch>
            <a:fillRect/>
          </a:stretch>
        </p:blipFill>
        <p:spPr>
          <a:xfrm>
            <a:off x="0" y="1116668"/>
            <a:ext cx="4648200" cy="3486150"/>
          </a:xfrm>
          <a:prstGeom prst="rect">
            <a:avLst/>
          </a:prstGeom>
        </p:spPr>
      </p:pic>
      <p:pic>
        <p:nvPicPr>
          <p:cNvPr id="41" name="Picture 40" descr="Chart&#10;&#10;Description automatically generated">
            <a:extLst>
              <a:ext uri="{FF2B5EF4-FFF2-40B4-BE49-F238E27FC236}">
                <a16:creationId xmlns:a16="http://schemas.microsoft.com/office/drawing/2014/main" id="{91C4903D-5578-82A1-FBE8-68A5E7342541}"/>
              </a:ext>
            </a:extLst>
          </p:cNvPr>
          <p:cNvPicPr>
            <a:picLocks noChangeAspect="1"/>
          </p:cNvPicPr>
          <p:nvPr/>
        </p:nvPicPr>
        <p:blipFill>
          <a:blip r:embed="rId3"/>
          <a:stretch>
            <a:fillRect/>
          </a:stretch>
        </p:blipFill>
        <p:spPr>
          <a:xfrm>
            <a:off x="4510926" y="1116668"/>
            <a:ext cx="4648200" cy="3486150"/>
          </a:xfrm>
          <a:prstGeom prst="rect">
            <a:avLst/>
          </a:prstGeom>
        </p:spPr>
      </p:pic>
      <p:pic>
        <p:nvPicPr>
          <p:cNvPr id="43" name="Picture 42" descr="Chart, histogram&#10;&#10;Description automatically generated">
            <a:extLst>
              <a:ext uri="{FF2B5EF4-FFF2-40B4-BE49-F238E27FC236}">
                <a16:creationId xmlns:a16="http://schemas.microsoft.com/office/drawing/2014/main" id="{33AC29E1-7863-D37D-1959-26AF0213DDAA}"/>
              </a:ext>
            </a:extLst>
          </p:cNvPr>
          <p:cNvPicPr>
            <a:picLocks noChangeAspect="1"/>
          </p:cNvPicPr>
          <p:nvPr/>
        </p:nvPicPr>
        <p:blipFill>
          <a:blip r:embed="rId4"/>
          <a:stretch>
            <a:fillRect/>
          </a:stretch>
        </p:blipFill>
        <p:spPr>
          <a:xfrm rot="5400000">
            <a:off x="8660430" y="1563402"/>
            <a:ext cx="3061027" cy="2295770"/>
          </a:xfrm>
          <a:prstGeom prst="rect">
            <a:avLst/>
          </a:prstGeom>
        </p:spPr>
      </p:pic>
      <p:sp>
        <p:nvSpPr>
          <p:cNvPr id="3" name="TextBox 2">
            <a:extLst>
              <a:ext uri="{FF2B5EF4-FFF2-40B4-BE49-F238E27FC236}">
                <a16:creationId xmlns:a16="http://schemas.microsoft.com/office/drawing/2014/main" id="{C1F2AD35-95C0-9F43-9A84-71E39110972E}"/>
              </a:ext>
            </a:extLst>
          </p:cNvPr>
          <p:cNvSpPr txBox="1"/>
          <p:nvPr/>
        </p:nvSpPr>
        <p:spPr>
          <a:xfrm>
            <a:off x="0" y="919163"/>
            <a:ext cx="12192000" cy="523220"/>
          </a:xfrm>
          <a:prstGeom prst="rect">
            <a:avLst/>
          </a:prstGeom>
          <a:noFill/>
        </p:spPr>
        <p:txBody>
          <a:bodyPr wrap="square" rtlCol="0">
            <a:spAutoFit/>
          </a:bodyPr>
          <a:lstStyle/>
          <a:p>
            <a:r>
              <a:rPr lang="en-US" sz="2800" dirty="0"/>
              <a:t>Time distance between local Rb and UTC(OP): Common view vs White Rabbit</a:t>
            </a:r>
          </a:p>
        </p:txBody>
      </p:sp>
      <p:sp>
        <p:nvSpPr>
          <p:cNvPr id="44" name="TextBox 43">
            <a:extLst>
              <a:ext uri="{FF2B5EF4-FFF2-40B4-BE49-F238E27FC236}">
                <a16:creationId xmlns:a16="http://schemas.microsoft.com/office/drawing/2014/main" id="{81DD9F81-FCA1-A789-AA8D-CA1D25D09E28}"/>
              </a:ext>
            </a:extLst>
          </p:cNvPr>
          <p:cNvSpPr txBox="1"/>
          <p:nvPr/>
        </p:nvSpPr>
        <p:spPr>
          <a:xfrm>
            <a:off x="9544609" y="6395303"/>
            <a:ext cx="2647391" cy="461665"/>
          </a:xfrm>
          <a:prstGeom prst="rect">
            <a:avLst/>
          </a:prstGeom>
          <a:noFill/>
        </p:spPr>
        <p:txBody>
          <a:bodyPr wrap="none" rtlCol="0">
            <a:spAutoFit/>
          </a:bodyPr>
          <a:lstStyle/>
          <a:p>
            <a:r>
              <a:rPr lang="en-US" sz="2400" dirty="0">
                <a:solidFill>
                  <a:srgbClr val="FF0000"/>
                </a:solidFill>
              </a:rPr>
              <a:t>Vincent </a:t>
            </a:r>
            <a:r>
              <a:rPr lang="en-US" sz="2400" dirty="0" err="1">
                <a:solidFill>
                  <a:srgbClr val="FF0000"/>
                </a:solidFill>
              </a:rPr>
              <a:t>Voisin</a:t>
            </a:r>
            <a:r>
              <a:rPr lang="en-US" sz="2400" dirty="0">
                <a:solidFill>
                  <a:srgbClr val="FF0000"/>
                </a:solidFill>
              </a:rPr>
              <a:t> work</a:t>
            </a:r>
          </a:p>
        </p:txBody>
      </p:sp>
      <p:sp>
        <p:nvSpPr>
          <p:cNvPr id="45" name="TextBox 44">
            <a:extLst>
              <a:ext uri="{FF2B5EF4-FFF2-40B4-BE49-F238E27FC236}">
                <a16:creationId xmlns:a16="http://schemas.microsoft.com/office/drawing/2014/main" id="{DA4B5100-2F9A-D6DD-2305-80A48B987387}"/>
              </a:ext>
            </a:extLst>
          </p:cNvPr>
          <p:cNvSpPr txBox="1"/>
          <p:nvPr/>
        </p:nvSpPr>
        <p:spPr>
          <a:xfrm>
            <a:off x="4510926" y="6488668"/>
            <a:ext cx="4102533" cy="369332"/>
          </a:xfrm>
          <a:prstGeom prst="rect">
            <a:avLst/>
          </a:prstGeom>
          <a:noFill/>
        </p:spPr>
        <p:txBody>
          <a:bodyPr wrap="none" rtlCol="0">
            <a:spAutoFit/>
          </a:bodyPr>
          <a:lstStyle/>
          <a:p>
            <a:r>
              <a:rPr lang="en-US" dirty="0"/>
              <a:t>3 days of data. X axis: local time Y axis: ns </a:t>
            </a:r>
          </a:p>
        </p:txBody>
      </p:sp>
      <p:sp>
        <p:nvSpPr>
          <p:cNvPr id="46" name="TextBox 45">
            <a:extLst>
              <a:ext uri="{FF2B5EF4-FFF2-40B4-BE49-F238E27FC236}">
                <a16:creationId xmlns:a16="http://schemas.microsoft.com/office/drawing/2014/main" id="{8A411364-2B41-8C02-0A98-D310AE453765}"/>
              </a:ext>
            </a:extLst>
          </p:cNvPr>
          <p:cNvSpPr txBox="1"/>
          <p:nvPr/>
        </p:nvSpPr>
        <p:spPr>
          <a:xfrm>
            <a:off x="520914" y="4840744"/>
            <a:ext cx="3058862" cy="2031325"/>
          </a:xfrm>
          <a:prstGeom prst="rect">
            <a:avLst/>
          </a:prstGeom>
          <a:noFill/>
        </p:spPr>
        <p:txBody>
          <a:bodyPr wrap="square" rtlCol="0">
            <a:spAutoFit/>
          </a:bodyPr>
          <a:lstStyle/>
          <a:p>
            <a:r>
              <a:rPr lang="en-US" dirty="0"/>
              <a:t>Local time base/ UTC(OP)</a:t>
            </a:r>
          </a:p>
          <a:p>
            <a:r>
              <a:rPr lang="en-US" dirty="0"/>
              <a:t>Via common mode (blue)</a:t>
            </a:r>
          </a:p>
          <a:p>
            <a:endParaRPr lang="en-US" dirty="0"/>
          </a:p>
          <a:p>
            <a:r>
              <a:rPr lang="en-US" dirty="0"/>
              <a:t>Local time base/ UTC(OP)</a:t>
            </a:r>
          </a:p>
          <a:p>
            <a:r>
              <a:rPr lang="en-US" dirty="0"/>
              <a:t>Via white rabbit (red)</a:t>
            </a:r>
          </a:p>
          <a:p>
            <a:endParaRPr lang="en-US" dirty="0"/>
          </a:p>
          <a:p>
            <a:r>
              <a:rPr lang="en-US" dirty="0"/>
              <a:t>(same slope as before)</a:t>
            </a:r>
          </a:p>
        </p:txBody>
      </p:sp>
      <p:sp>
        <p:nvSpPr>
          <p:cNvPr id="64" name="TextBox 63">
            <a:extLst>
              <a:ext uri="{FF2B5EF4-FFF2-40B4-BE49-F238E27FC236}">
                <a16:creationId xmlns:a16="http://schemas.microsoft.com/office/drawing/2014/main" id="{53D4EC42-15ED-D225-4BD6-B937B9C32477}"/>
              </a:ext>
            </a:extLst>
          </p:cNvPr>
          <p:cNvSpPr txBox="1"/>
          <p:nvPr/>
        </p:nvSpPr>
        <p:spPr>
          <a:xfrm>
            <a:off x="5032761" y="4840744"/>
            <a:ext cx="3058862" cy="923330"/>
          </a:xfrm>
          <a:prstGeom prst="rect">
            <a:avLst/>
          </a:prstGeom>
          <a:noFill/>
        </p:spPr>
        <p:txBody>
          <a:bodyPr wrap="square" rtlCol="0">
            <a:spAutoFit/>
          </a:bodyPr>
          <a:lstStyle/>
          <a:p>
            <a:pPr algn="ctr"/>
            <a:r>
              <a:rPr lang="en-US" dirty="0"/>
              <a:t>Common view method/WR method difference </a:t>
            </a:r>
          </a:p>
          <a:p>
            <a:pPr algn="ctr"/>
            <a:r>
              <a:rPr lang="en-US" dirty="0"/>
              <a:t>+/- 3 ns max</a:t>
            </a:r>
          </a:p>
        </p:txBody>
      </p:sp>
      <p:sp>
        <p:nvSpPr>
          <p:cNvPr id="65" name="TextBox 64">
            <a:extLst>
              <a:ext uri="{FF2B5EF4-FFF2-40B4-BE49-F238E27FC236}">
                <a16:creationId xmlns:a16="http://schemas.microsoft.com/office/drawing/2014/main" id="{6D4B7F2E-7FC3-3D49-1426-E3047CEFE612}"/>
              </a:ext>
            </a:extLst>
          </p:cNvPr>
          <p:cNvSpPr txBox="1"/>
          <p:nvPr/>
        </p:nvSpPr>
        <p:spPr>
          <a:xfrm>
            <a:off x="8921886" y="4840744"/>
            <a:ext cx="3058862" cy="646331"/>
          </a:xfrm>
          <a:prstGeom prst="rect">
            <a:avLst/>
          </a:prstGeom>
          <a:noFill/>
        </p:spPr>
        <p:txBody>
          <a:bodyPr wrap="square" rtlCol="0">
            <a:spAutoFit/>
          </a:bodyPr>
          <a:lstStyle/>
          <a:p>
            <a:pPr algn="ctr"/>
            <a:r>
              <a:rPr lang="en-US" dirty="0"/>
              <a:t>Histogram of the difference</a:t>
            </a:r>
          </a:p>
          <a:p>
            <a:pPr algn="ctr"/>
            <a:r>
              <a:rPr lang="en-US" dirty="0"/>
              <a:t>Sigma = 0.48 ns</a:t>
            </a:r>
          </a:p>
        </p:txBody>
      </p:sp>
    </p:spTree>
    <p:extLst>
      <p:ext uri="{BB962C8B-B14F-4D97-AF65-F5344CB8AC3E}">
        <p14:creationId xmlns:p14="http://schemas.microsoft.com/office/powerpoint/2010/main" val="2764331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87332"/>
            <a:ext cx="12192000" cy="1325563"/>
          </a:xfrm>
        </p:spPr>
        <p:txBody>
          <a:bodyPr/>
          <a:lstStyle/>
          <a:p>
            <a:pPr algn="ctr"/>
            <a:r>
              <a:rPr lang="en-US" dirty="0">
                <a:solidFill>
                  <a:schemeClr val="accent2"/>
                </a:solidFill>
                <a:latin typeface="+mn-lt"/>
              </a:rPr>
              <a:t>Few More Updates</a:t>
            </a:r>
          </a:p>
        </p:txBody>
      </p:sp>
      <p:sp>
        <p:nvSpPr>
          <p:cNvPr id="6" name="Content Placeholder 2">
            <a:extLst>
              <a:ext uri="{FF2B5EF4-FFF2-40B4-BE49-F238E27FC236}">
                <a16:creationId xmlns:a16="http://schemas.microsoft.com/office/drawing/2014/main" id="{23FA88BF-3140-E549-8848-1F073C8BF5BA}"/>
              </a:ext>
            </a:extLst>
          </p:cNvPr>
          <p:cNvSpPr>
            <a:spLocks noGrp="1"/>
          </p:cNvSpPr>
          <p:nvPr>
            <p:ph idx="1"/>
          </p:nvPr>
        </p:nvSpPr>
        <p:spPr>
          <a:xfrm>
            <a:off x="0" y="1643982"/>
            <a:ext cx="12192000" cy="4872727"/>
          </a:xfrm>
        </p:spPr>
        <p:txBody>
          <a:bodyPr>
            <a:normAutofit/>
          </a:bodyPr>
          <a:lstStyle/>
          <a:p>
            <a:r>
              <a:rPr lang="en-US" dirty="0"/>
              <a:t>Work on the time base characterization continues thanks to Lucille Mathieu and Vincent. More results to come soon.</a:t>
            </a:r>
          </a:p>
          <a:p>
            <a:endParaRPr lang="en-US" dirty="0"/>
          </a:p>
          <a:p>
            <a:r>
              <a:rPr lang="en-US" dirty="0"/>
              <a:t>The second stage time distribution board is almost ready to be </a:t>
            </a:r>
            <a:r>
              <a:rPr lang="en-US" dirty="0" err="1"/>
              <a:t>fab’ed</a:t>
            </a:r>
            <a:r>
              <a:rPr lang="en-US" dirty="0"/>
              <a:t>. Great synergy with CEA. </a:t>
            </a:r>
            <a:r>
              <a:rPr lang="en-US" dirty="0">
                <a:solidFill>
                  <a:srgbClr val="FF0000"/>
                </a:solidFill>
              </a:rPr>
              <a:t>We are getting great advantage from the debug done by Denis </a:t>
            </a:r>
            <a:r>
              <a:rPr lang="en-US" dirty="0" err="1">
                <a:solidFill>
                  <a:srgbClr val="FF0000"/>
                </a:solidFill>
              </a:rPr>
              <a:t>Calvet</a:t>
            </a:r>
            <a:r>
              <a:rPr lang="en-US" dirty="0">
                <a:solidFill>
                  <a:srgbClr val="FF0000"/>
                </a:solidFill>
              </a:rPr>
              <a:t>!</a:t>
            </a:r>
          </a:p>
          <a:p>
            <a:pPr marL="0" indent="0">
              <a:buNone/>
            </a:pPr>
            <a:endParaRPr lang="en-US" dirty="0"/>
          </a:p>
          <a:p>
            <a:r>
              <a:rPr lang="en-US" dirty="0"/>
              <a:t>Firmware and embedded software development on EVB continue. Linux (</a:t>
            </a:r>
            <a:r>
              <a:rPr lang="en-US" dirty="0" err="1"/>
              <a:t>Petalinux</a:t>
            </a:r>
            <a:r>
              <a:rPr lang="en-US" dirty="0"/>
              <a:t> kernel + CentOS 7 </a:t>
            </a:r>
            <a:r>
              <a:rPr lang="en-US" dirty="0" err="1"/>
              <a:t>rootfs</a:t>
            </a:r>
            <a:r>
              <a:rPr lang="en-US" dirty="0"/>
              <a:t>) has been installed.</a:t>
            </a:r>
          </a:p>
          <a:p>
            <a:pPr marL="0" indent="0">
              <a:buNone/>
            </a:pPr>
            <a:endParaRPr lang="en-US" sz="2400" dirty="0"/>
          </a:p>
        </p:txBody>
      </p:sp>
    </p:spTree>
    <p:extLst>
      <p:ext uri="{BB962C8B-B14F-4D97-AF65-F5344CB8AC3E}">
        <p14:creationId xmlns:p14="http://schemas.microsoft.com/office/powerpoint/2010/main" val="20550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87332"/>
            <a:ext cx="12192000" cy="1325563"/>
          </a:xfrm>
        </p:spPr>
        <p:txBody>
          <a:bodyPr/>
          <a:lstStyle/>
          <a:p>
            <a:pPr algn="ctr"/>
            <a:r>
              <a:rPr lang="en-US" dirty="0">
                <a:solidFill>
                  <a:schemeClr val="accent2"/>
                </a:solidFill>
                <a:latin typeface="+mn-lt"/>
              </a:rPr>
              <a:t>Time Distribution System </a:t>
            </a:r>
            <a:br>
              <a:rPr lang="en-US" dirty="0">
                <a:solidFill>
                  <a:schemeClr val="accent2"/>
                </a:solidFill>
                <a:latin typeface="+mn-lt"/>
              </a:rPr>
            </a:br>
            <a:r>
              <a:rPr lang="en-US" dirty="0">
                <a:solidFill>
                  <a:schemeClr val="accent2"/>
                </a:solidFill>
                <a:latin typeface="+mn-lt"/>
              </a:rPr>
              <a:t>conclusions</a:t>
            </a:r>
          </a:p>
        </p:txBody>
      </p:sp>
      <p:sp>
        <p:nvSpPr>
          <p:cNvPr id="6" name="Content Placeholder 2">
            <a:extLst>
              <a:ext uri="{FF2B5EF4-FFF2-40B4-BE49-F238E27FC236}">
                <a16:creationId xmlns:a16="http://schemas.microsoft.com/office/drawing/2014/main" id="{23FA88BF-3140-E549-8848-1F073C8BF5BA}"/>
              </a:ext>
            </a:extLst>
          </p:cNvPr>
          <p:cNvSpPr>
            <a:spLocks noGrp="1"/>
          </p:cNvSpPr>
          <p:nvPr>
            <p:ph idx="1"/>
          </p:nvPr>
        </p:nvSpPr>
        <p:spPr>
          <a:xfrm>
            <a:off x="0" y="1772772"/>
            <a:ext cx="12192000" cy="4227084"/>
          </a:xfrm>
        </p:spPr>
        <p:txBody>
          <a:bodyPr>
            <a:normAutofit/>
          </a:bodyPr>
          <a:lstStyle/>
          <a:p>
            <a:r>
              <a:rPr lang="en-US" sz="2400" dirty="0"/>
              <a:t>The time base generation scheme has been finalized. </a:t>
            </a:r>
          </a:p>
          <a:p>
            <a:endParaRPr lang="en-US" sz="2400" dirty="0"/>
          </a:p>
          <a:p>
            <a:r>
              <a:rPr lang="en-US" sz="2400" dirty="0"/>
              <a:t>The instruments have been tested and calibrated. The full time base generation test is started. We keep working on characterization. </a:t>
            </a:r>
          </a:p>
          <a:p>
            <a:pPr marL="0" indent="0">
              <a:buNone/>
            </a:pPr>
            <a:r>
              <a:rPr lang="en-US" sz="2400" dirty="0"/>
              <a:t> </a:t>
            </a:r>
          </a:p>
          <a:p>
            <a:r>
              <a:rPr lang="en-US" sz="2400" dirty="0"/>
              <a:t>We would like to go to Japan to test our second station (purchased) as soon as the travels reopen. </a:t>
            </a:r>
          </a:p>
          <a:p>
            <a:endParaRPr lang="en-US" sz="2400" dirty="0"/>
          </a:p>
          <a:p>
            <a:r>
              <a:rPr lang="en-US" sz="2400" dirty="0"/>
              <a:t>The work on the distribution part is ongoing.</a:t>
            </a:r>
          </a:p>
        </p:txBody>
      </p:sp>
    </p:spTree>
    <p:extLst>
      <p:ext uri="{BB962C8B-B14F-4D97-AF65-F5344CB8AC3E}">
        <p14:creationId xmlns:p14="http://schemas.microsoft.com/office/powerpoint/2010/main" val="612350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2766218"/>
            <a:ext cx="12192000" cy="1325563"/>
          </a:xfrm>
        </p:spPr>
        <p:txBody>
          <a:bodyPr/>
          <a:lstStyle/>
          <a:p>
            <a:pPr algn="ctr"/>
            <a:r>
              <a:rPr lang="en-US" dirty="0">
                <a:solidFill>
                  <a:schemeClr val="accent2"/>
                </a:solidFill>
                <a:latin typeface="+mn-lt"/>
              </a:rPr>
              <a:t>Backup </a:t>
            </a:r>
          </a:p>
        </p:txBody>
      </p:sp>
    </p:spTree>
    <p:extLst>
      <p:ext uri="{BB962C8B-B14F-4D97-AF65-F5344CB8AC3E}">
        <p14:creationId xmlns:p14="http://schemas.microsoft.com/office/powerpoint/2010/main" val="4143314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838200" y="87332"/>
            <a:ext cx="10515600" cy="1325563"/>
          </a:xfrm>
        </p:spPr>
        <p:txBody>
          <a:bodyPr/>
          <a:lstStyle/>
          <a:p>
            <a:pPr algn="ctr"/>
            <a:r>
              <a:rPr lang="en-US" dirty="0">
                <a:solidFill>
                  <a:schemeClr val="accent2"/>
                </a:solidFill>
                <a:latin typeface="+mn-lt"/>
              </a:rPr>
              <a:t>Clock Generation &amp; UTC - Connections </a:t>
            </a:r>
          </a:p>
        </p:txBody>
      </p:sp>
      <p:sp>
        <p:nvSpPr>
          <p:cNvPr id="3" name="TextBox 2">
            <a:extLst>
              <a:ext uri="{FF2B5EF4-FFF2-40B4-BE49-F238E27FC236}">
                <a16:creationId xmlns:a16="http://schemas.microsoft.com/office/drawing/2014/main" id="{C1F2AD35-95C0-9F43-9A84-71E39110972E}"/>
              </a:ext>
            </a:extLst>
          </p:cNvPr>
          <p:cNvSpPr txBox="1"/>
          <p:nvPr/>
        </p:nvSpPr>
        <p:spPr>
          <a:xfrm>
            <a:off x="0" y="1791621"/>
            <a:ext cx="1219200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local time is generated (by a precise atomic clock) in the form of PPS and 10MHz in synch to each other (HK local time).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The time reference point custom board receives the frequencies and distributes it to the GNSSs and the first distribution stage. It has extra ports to compare the main and spare base cadence.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GNSSs use the input cadence to sync the outputs and have a reference frequency more stable than the internal oscillator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145916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838200" y="87332"/>
            <a:ext cx="10515600" cy="1325563"/>
          </a:xfrm>
        </p:spPr>
        <p:txBody>
          <a:bodyPr/>
          <a:lstStyle/>
          <a:p>
            <a:pPr algn="ctr"/>
            <a:r>
              <a:rPr lang="en-US" dirty="0">
                <a:solidFill>
                  <a:schemeClr val="accent2"/>
                </a:solidFill>
                <a:latin typeface="+mn-lt"/>
              </a:rPr>
              <a:t>Clock Generation &amp; UTC - Connections</a:t>
            </a:r>
          </a:p>
        </p:txBody>
      </p:sp>
      <p:sp>
        <p:nvSpPr>
          <p:cNvPr id="3" name="TextBox 2">
            <a:extLst>
              <a:ext uri="{FF2B5EF4-FFF2-40B4-BE49-F238E27FC236}">
                <a16:creationId xmlns:a16="http://schemas.microsoft.com/office/drawing/2014/main" id="{C1F2AD35-95C0-9F43-9A84-71E39110972E}"/>
              </a:ext>
            </a:extLst>
          </p:cNvPr>
          <p:cNvSpPr txBox="1"/>
          <p:nvPr/>
        </p:nvSpPr>
        <p:spPr>
          <a:xfrm>
            <a:off x="0" y="1932298"/>
            <a:ext cx="12192000"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t>2 GNSSs receivers (connected to the same antenna) get information from the satellites and measure the time distance between the local PPS and UTC.</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 result of this measure is sent to DAQ and used to transform the local tag to UTC</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 DAQ monitors the status of the GNSSs and select which one to use</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491432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838200" y="87332"/>
            <a:ext cx="10515600" cy="1325563"/>
          </a:xfrm>
        </p:spPr>
        <p:txBody>
          <a:bodyPr/>
          <a:lstStyle/>
          <a:p>
            <a:pPr algn="ctr"/>
            <a:r>
              <a:rPr lang="en-US" dirty="0">
                <a:solidFill>
                  <a:schemeClr val="accent2"/>
                </a:solidFill>
                <a:latin typeface="+mn-lt"/>
              </a:rPr>
              <a:t>Clock Generation &amp; UTC - Redundancy</a:t>
            </a:r>
          </a:p>
        </p:txBody>
      </p:sp>
      <p:sp>
        <p:nvSpPr>
          <p:cNvPr id="3" name="TextBox 2">
            <a:extLst>
              <a:ext uri="{FF2B5EF4-FFF2-40B4-BE49-F238E27FC236}">
                <a16:creationId xmlns:a16="http://schemas.microsoft.com/office/drawing/2014/main" id="{C1F2AD35-95C0-9F43-9A84-71E39110972E}"/>
              </a:ext>
            </a:extLst>
          </p:cNvPr>
          <p:cNvSpPr txBox="1"/>
          <p:nvPr/>
        </p:nvSpPr>
        <p:spPr>
          <a:xfrm>
            <a:off x="0" y="1967467"/>
            <a:ext cx="12192000"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The full chain (atomic clock, GNSSs (x2), and first distribution stage) is replicated for redundancy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Having a total of 4 GNSS receivers will allow the DAQ to identify if one is malfunctioning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 time distance between the 2 chains will be constantly measured and the result sent to DAQ. This info will be used in case of switch to one chain to the other</a:t>
            </a:r>
          </a:p>
        </p:txBody>
      </p:sp>
    </p:spTree>
    <p:extLst>
      <p:ext uri="{BB962C8B-B14F-4D97-AF65-F5344CB8AC3E}">
        <p14:creationId xmlns:p14="http://schemas.microsoft.com/office/powerpoint/2010/main" val="3427723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838200" y="87332"/>
            <a:ext cx="10515600" cy="1325563"/>
          </a:xfrm>
        </p:spPr>
        <p:txBody>
          <a:bodyPr/>
          <a:lstStyle/>
          <a:p>
            <a:pPr algn="ctr"/>
            <a:r>
              <a:rPr lang="en-US" dirty="0">
                <a:solidFill>
                  <a:schemeClr val="accent2"/>
                </a:solidFill>
                <a:latin typeface="+mn-lt"/>
              </a:rPr>
              <a:t>Clock Generation &amp; UTC - Reliability</a:t>
            </a:r>
          </a:p>
        </p:txBody>
      </p:sp>
      <p:sp>
        <p:nvSpPr>
          <p:cNvPr id="3" name="TextBox 2">
            <a:extLst>
              <a:ext uri="{FF2B5EF4-FFF2-40B4-BE49-F238E27FC236}">
                <a16:creationId xmlns:a16="http://schemas.microsoft.com/office/drawing/2014/main" id="{C1F2AD35-95C0-9F43-9A84-71E39110972E}"/>
              </a:ext>
            </a:extLst>
          </p:cNvPr>
          <p:cNvSpPr txBox="1"/>
          <p:nvPr/>
        </p:nvSpPr>
        <p:spPr>
          <a:xfrm>
            <a:off x="0" y="1287528"/>
            <a:ext cx="12192000" cy="5262979"/>
          </a:xfrm>
          <a:prstGeom prst="rect">
            <a:avLst/>
          </a:prstGeom>
          <a:noFill/>
        </p:spPr>
        <p:txBody>
          <a:bodyPr wrap="square" rtlCol="0">
            <a:spAutoFit/>
          </a:bodyPr>
          <a:lstStyle/>
          <a:p>
            <a:pPr marL="457200" indent="-457200">
              <a:buFont typeface="Arial" panose="020B0604020202020204" pitchFamily="34" charset="0"/>
              <a:buChar char="•"/>
            </a:pPr>
            <a:r>
              <a:rPr lang="en-US" sz="2400" dirty="0"/>
              <a:t>Scheduled interventions on components will be performed to reduce the risk of failures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In case of PHM, the atomic clock “physics package” will be replaced within 10 years (at productor’s site in CH). In case of rubidium the clock will be changed (SK?)</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A third atomic clock will be available at far detector site and periodically turned on. It will serve as cold spare used if the main or the hot spare needs maintenance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All the atomic clocks will be measured against the so-called travelling station every 3 / 4 years.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The GNSS receivers will be changed before the end of life.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The maintenance cost will be included in the budget request </a:t>
            </a:r>
          </a:p>
        </p:txBody>
      </p:sp>
    </p:spTree>
    <p:extLst>
      <p:ext uri="{BB962C8B-B14F-4D97-AF65-F5344CB8AC3E}">
        <p14:creationId xmlns:p14="http://schemas.microsoft.com/office/powerpoint/2010/main" val="9984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D3954DEE-2BD6-FF47-4F52-D6ED3142863A}"/>
              </a:ext>
            </a:extLst>
          </p:cNvPr>
          <p:cNvSpPr/>
          <p:nvPr/>
        </p:nvSpPr>
        <p:spPr>
          <a:xfrm>
            <a:off x="2281614" y="4867132"/>
            <a:ext cx="1069397" cy="36615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WR switch</a:t>
            </a:r>
          </a:p>
        </p:txBody>
      </p:sp>
      <p:sp>
        <p:nvSpPr>
          <p:cNvPr id="98" name="Rectangle 97">
            <a:extLst>
              <a:ext uri="{FF2B5EF4-FFF2-40B4-BE49-F238E27FC236}">
                <a16:creationId xmlns:a16="http://schemas.microsoft.com/office/drawing/2014/main" id="{C52BB3C0-0B22-76B6-F62D-841F6582C3C6}"/>
              </a:ext>
            </a:extLst>
          </p:cNvPr>
          <p:cNvSpPr/>
          <p:nvPr/>
        </p:nvSpPr>
        <p:spPr>
          <a:xfrm>
            <a:off x="407926" y="4871060"/>
            <a:ext cx="1069397" cy="36615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WR switch</a:t>
            </a:r>
          </a:p>
        </p:txBody>
      </p:sp>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3622" y="87332"/>
            <a:ext cx="12153290" cy="696735"/>
          </a:xfrm>
        </p:spPr>
        <p:txBody>
          <a:bodyPr/>
          <a:lstStyle/>
          <a:p>
            <a:pPr algn="ctr"/>
            <a:r>
              <a:rPr lang="en-US" dirty="0">
                <a:solidFill>
                  <a:schemeClr val="accent2"/>
                </a:solidFill>
                <a:latin typeface="+mn-lt"/>
              </a:rPr>
              <a:t>HK Clock Distribution Scheme</a:t>
            </a:r>
          </a:p>
        </p:txBody>
      </p:sp>
      <p:sp>
        <p:nvSpPr>
          <p:cNvPr id="8" name="Rectangle 7">
            <a:extLst>
              <a:ext uri="{FF2B5EF4-FFF2-40B4-BE49-F238E27FC236}">
                <a16:creationId xmlns:a16="http://schemas.microsoft.com/office/drawing/2014/main" id="{04599173-9BAB-BC4B-B960-FD87E7BE88DF}"/>
              </a:ext>
            </a:extLst>
          </p:cNvPr>
          <p:cNvSpPr/>
          <p:nvPr/>
        </p:nvSpPr>
        <p:spPr>
          <a:xfrm>
            <a:off x="352169" y="2794006"/>
            <a:ext cx="905933" cy="609600"/>
          </a:xfrm>
          <a:prstGeom prst="rect">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GNSS </a:t>
            </a:r>
          </a:p>
        </p:txBody>
      </p:sp>
      <p:sp>
        <p:nvSpPr>
          <p:cNvPr id="9" name="Rectangle 8">
            <a:extLst>
              <a:ext uri="{FF2B5EF4-FFF2-40B4-BE49-F238E27FC236}">
                <a16:creationId xmlns:a16="http://schemas.microsoft.com/office/drawing/2014/main" id="{80DF2854-08C0-1848-A141-B6DE7DE089FC}"/>
              </a:ext>
            </a:extLst>
          </p:cNvPr>
          <p:cNvSpPr/>
          <p:nvPr/>
        </p:nvSpPr>
        <p:spPr>
          <a:xfrm>
            <a:off x="1945411" y="3718918"/>
            <a:ext cx="986867" cy="6565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Atomic Clock</a:t>
            </a:r>
          </a:p>
        </p:txBody>
      </p:sp>
      <p:cxnSp>
        <p:nvCxnSpPr>
          <p:cNvPr id="13" name="Straight Connector 12">
            <a:extLst>
              <a:ext uri="{FF2B5EF4-FFF2-40B4-BE49-F238E27FC236}">
                <a16:creationId xmlns:a16="http://schemas.microsoft.com/office/drawing/2014/main" id="{AC50EFDE-D012-7046-A39D-339C693F2247}"/>
              </a:ext>
            </a:extLst>
          </p:cNvPr>
          <p:cNvCxnSpPr>
            <a:cxnSpLocks/>
          </p:cNvCxnSpPr>
          <p:nvPr/>
        </p:nvCxnSpPr>
        <p:spPr>
          <a:xfrm>
            <a:off x="1642533" y="750113"/>
            <a:ext cx="0" cy="6031221"/>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43C977C-52B8-0245-A174-12CF443D2649}"/>
              </a:ext>
            </a:extLst>
          </p:cNvPr>
          <p:cNvSpPr/>
          <p:nvPr/>
        </p:nvSpPr>
        <p:spPr>
          <a:xfrm>
            <a:off x="5991254" y="2423762"/>
            <a:ext cx="1342496" cy="8974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1st distribution stage</a:t>
            </a:r>
          </a:p>
        </p:txBody>
      </p:sp>
      <p:sp>
        <p:nvSpPr>
          <p:cNvPr id="55" name="TextBox 54">
            <a:extLst>
              <a:ext uri="{FF2B5EF4-FFF2-40B4-BE49-F238E27FC236}">
                <a16:creationId xmlns:a16="http://schemas.microsoft.com/office/drawing/2014/main" id="{6F3D8D42-54D6-A048-8F31-F24911BEF3FC}"/>
              </a:ext>
            </a:extLst>
          </p:cNvPr>
          <p:cNvSpPr txBox="1"/>
          <p:nvPr/>
        </p:nvSpPr>
        <p:spPr>
          <a:xfrm>
            <a:off x="1152193" y="389509"/>
            <a:ext cx="834203" cy="369332"/>
          </a:xfrm>
          <a:prstGeom prst="rect">
            <a:avLst/>
          </a:prstGeom>
          <a:noFill/>
        </p:spPr>
        <p:txBody>
          <a:bodyPr wrap="none" rtlCol="0">
            <a:spAutoFit/>
          </a:bodyPr>
          <a:lstStyle/>
          <a:p>
            <a:r>
              <a:rPr lang="en-US" dirty="0"/>
              <a:t>Cavern</a:t>
            </a:r>
          </a:p>
        </p:txBody>
      </p:sp>
      <p:sp>
        <p:nvSpPr>
          <p:cNvPr id="60" name="TextBox 59">
            <a:extLst>
              <a:ext uri="{FF2B5EF4-FFF2-40B4-BE49-F238E27FC236}">
                <a16:creationId xmlns:a16="http://schemas.microsoft.com/office/drawing/2014/main" id="{62577C23-82FC-AE43-9E29-96F7577BC677}"/>
              </a:ext>
            </a:extLst>
          </p:cNvPr>
          <p:cNvSpPr txBox="1"/>
          <p:nvPr/>
        </p:nvSpPr>
        <p:spPr>
          <a:xfrm>
            <a:off x="4780010" y="902384"/>
            <a:ext cx="1630496" cy="523220"/>
          </a:xfrm>
          <a:prstGeom prst="rect">
            <a:avLst/>
          </a:prstGeom>
          <a:noFill/>
        </p:spPr>
        <p:txBody>
          <a:bodyPr wrap="square" rtlCol="0">
            <a:spAutoFit/>
          </a:bodyPr>
          <a:lstStyle/>
          <a:p>
            <a:pPr algn="ctr"/>
            <a:r>
              <a:rPr lang="en-US" sz="1400" dirty="0"/>
              <a:t>Time data and UTC (ethernet)</a:t>
            </a:r>
          </a:p>
        </p:txBody>
      </p:sp>
      <p:sp>
        <p:nvSpPr>
          <p:cNvPr id="30" name="TextBox 29">
            <a:extLst>
              <a:ext uri="{FF2B5EF4-FFF2-40B4-BE49-F238E27FC236}">
                <a16:creationId xmlns:a16="http://schemas.microsoft.com/office/drawing/2014/main" id="{BE7C56C3-EA80-F440-8D08-846F938C7AEE}"/>
              </a:ext>
            </a:extLst>
          </p:cNvPr>
          <p:cNvSpPr txBox="1"/>
          <p:nvPr/>
        </p:nvSpPr>
        <p:spPr>
          <a:xfrm>
            <a:off x="2716783" y="3308763"/>
            <a:ext cx="673582" cy="338554"/>
          </a:xfrm>
          <a:prstGeom prst="rect">
            <a:avLst/>
          </a:prstGeom>
          <a:noFill/>
        </p:spPr>
        <p:txBody>
          <a:bodyPr wrap="none" rtlCol="0">
            <a:spAutoFit/>
          </a:bodyPr>
          <a:lstStyle/>
          <a:p>
            <a:r>
              <a:rPr lang="en-US" sz="1600" dirty="0"/>
              <a:t>5MHz</a:t>
            </a:r>
          </a:p>
        </p:txBody>
      </p:sp>
      <p:sp>
        <p:nvSpPr>
          <p:cNvPr id="36" name="Rectangle 35">
            <a:extLst>
              <a:ext uri="{FF2B5EF4-FFF2-40B4-BE49-F238E27FC236}">
                <a16:creationId xmlns:a16="http://schemas.microsoft.com/office/drawing/2014/main" id="{9A2D1E06-8C4D-1841-959E-6CB44A97D483}"/>
              </a:ext>
            </a:extLst>
          </p:cNvPr>
          <p:cNvSpPr/>
          <p:nvPr/>
        </p:nvSpPr>
        <p:spPr>
          <a:xfrm>
            <a:off x="148514" y="5805450"/>
            <a:ext cx="905933" cy="609600"/>
          </a:xfrm>
          <a:prstGeom prst="rect">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GNSS</a:t>
            </a:r>
          </a:p>
        </p:txBody>
      </p:sp>
      <p:cxnSp>
        <p:nvCxnSpPr>
          <p:cNvPr id="15" name="Elbow Connector 14">
            <a:extLst>
              <a:ext uri="{FF2B5EF4-FFF2-40B4-BE49-F238E27FC236}">
                <a16:creationId xmlns:a16="http://schemas.microsoft.com/office/drawing/2014/main" id="{38EF2044-ED9B-1849-8AE8-D8B715ED90A1}"/>
              </a:ext>
            </a:extLst>
          </p:cNvPr>
          <p:cNvCxnSpPr>
            <a:cxnSpLocks/>
          </p:cNvCxnSpPr>
          <p:nvPr/>
        </p:nvCxnSpPr>
        <p:spPr>
          <a:xfrm rot="5400000" flipH="1" flipV="1">
            <a:off x="4487299" y="-861632"/>
            <a:ext cx="789218" cy="4409910"/>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8DF6A62-2B2D-7142-9BD9-03C71BCB94E9}"/>
              </a:ext>
            </a:extLst>
          </p:cNvPr>
          <p:cNvSpPr/>
          <p:nvPr/>
        </p:nvSpPr>
        <p:spPr>
          <a:xfrm>
            <a:off x="76280" y="4829169"/>
            <a:ext cx="8064235" cy="1785503"/>
          </a:xfrm>
          <a:prstGeom prst="rect">
            <a:avLst/>
          </a:prstGeom>
          <a:no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4D1795-D6AD-A848-8641-AA5BB7DFF9E7}"/>
              </a:ext>
            </a:extLst>
          </p:cNvPr>
          <p:cNvSpPr txBox="1"/>
          <p:nvPr/>
        </p:nvSpPr>
        <p:spPr>
          <a:xfrm>
            <a:off x="6930312" y="6563323"/>
            <a:ext cx="1210203" cy="338554"/>
          </a:xfrm>
          <a:prstGeom prst="rect">
            <a:avLst/>
          </a:prstGeom>
          <a:noFill/>
        </p:spPr>
        <p:txBody>
          <a:bodyPr wrap="none" rtlCol="0">
            <a:spAutoFit/>
          </a:bodyPr>
          <a:lstStyle/>
          <a:p>
            <a:r>
              <a:rPr lang="en-US" sz="1600" dirty="0"/>
              <a:t>Redundancy</a:t>
            </a:r>
            <a:endParaRPr lang="en-US" dirty="0"/>
          </a:p>
        </p:txBody>
      </p:sp>
      <p:sp>
        <p:nvSpPr>
          <p:cNvPr id="10" name="Rectangle 9">
            <a:extLst>
              <a:ext uri="{FF2B5EF4-FFF2-40B4-BE49-F238E27FC236}">
                <a16:creationId xmlns:a16="http://schemas.microsoft.com/office/drawing/2014/main" id="{92192B4B-76A6-124D-A447-AEA824FBC7A7}"/>
              </a:ext>
            </a:extLst>
          </p:cNvPr>
          <p:cNvSpPr/>
          <p:nvPr/>
        </p:nvSpPr>
        <p:spPr>
          <a:xfrm>
            <a:off x="3031223" y="2278784"/>
            <a:ext cx="653143" cy="9224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Time Ref/</a:t>
            </a:r>
          </a:p>
          <a:p>
            <a:pPr algn="ctr"/>
            <a:r>
              <a:rPr lang="en-US" sz="1200" dirty="0"/>
              <a:t>fanout</a:t>
            </a:r>
          </a:p>
        </p:txBody>
      </p:sp>
      <p:sp>
        <p:nvSpPr>
          <p:cNvPr id="53" name="Rectangle 52">
            <a:extLst>
              <a:ext uri="{FF2B5EF4-FFF2-40B4-BE49-F238E27FC236}">
                <a16:creationId xmlns:a16="http://schemas.microsoft.com/office/drawing/2014/main" id="{F170280E-A2CC-1649-846D-B7383B4C25D8}"/>
              </a:ext>
            </a:extLst>
          </p:cNvPr>
          <p:cNvSpPr/>
          <p:nvPr/>
        </p:nvSpPr>
        <p:spPr>
          <a:xfrm>
            <a:off x="4228765" y="5202416"/>
            <a:ext cx="653143" cy="76917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Time Ref/</a:t>
            </a:r>
          </a:p>
          <a:p>
            <a:pPr algn="ctr"/>
            <a:r>
              <a:rPr lang="en-US" sz="1200" dirty="0"/>
              <a:t>fanout</a:t>
            </a:r>
          </a:p>
        </p:txBody>
      </p:sp>
      <p:sp>
        <p:nvSpPr>
          <p:cNvPr id="70" name="Rectangle 69">
            <a:extLst>
              <a:ext uri="{FF2B5EF4-FFF2-40B4-BE49-F238E27FC236}">
                <a16:creationId xmlns:a16="http://schemas.microsoft.com/office/drawing/2014/main" id="{EF13A94A-7A04-694B-BA8C-2FC8FA471E57}"/>
              </a:ext>
            </a:extLst>
          </p:cNvPr>
          <p:cNvSpPr/>
          <p:nvPr/>
        </p:nvSpPr>
        <p:spPr>
          <a:xfrm>
            <a:off x="8933939" y="2091920"/>
            <a:ext cx="1208823" cy="67164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r>
              <a:rPr lang="en-US" sz="1200" baseline="30000" dirty="0"/>
              <a:t>nd</a:t>
            </a:r>
            <a:r>
              <a:rPr lang="en-US" sz="1200" dirty="0"/>
              <a:t> distribution stage</a:t>
            </a:r>
          </a:p>
        </p:txBody>
      </p:sp>
      <p:sp>
        <p:nvSpPr>
          <p:cNvPr id="75" name="Rectangle 74">
            <a:extLst>
              <a:ext uri="{FF2B5EF4-FFF2-40B4-BE49-F238E27FC236}">
                <a16:creationId xmlns:a16="http://schemas.microsoft.com/office/drawing/2014/main" id="{E237CCE3-6460-B949-B6F4-0E8DC9C26D26}"/>
              </a:ext>
            </a:extLst>
          </p:cNvPr>
          <p:cNvSpPr/>
          <p:nvPr/>
        </p:nvSpPr>
        <p:spPr>
          <a:xfrm>
            <a:off x="11232588" y="1578451"/>
            <a:ext cx="580767" cy="55200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a:t>
            </a:r>
          </a:p>
        </p:txBody>
      </p:sp>
      <p:sp>
        <p:nvSpPr>
          <p:cNvPr id="87" name="Rectangle 86">
            <a:extLst>
              <a:ext uri="{FF2B5EF4-FFF2-40B4-BE49-F238E27FC236}">
                <a16:creationId xmlns:a16="http://schemas.microsoft.com/office/drawing/2014/main" id="{109C09F2-BD49-8A45-9342-27E23AEC71E8}"/>
              </a:ext>
            </a:extLst>
          </p:cNvPr>
          <p:cNvSpPr/>
          <p:nvPr/>
        </p:nvSpPr>
        <p:spPr>
          <a:xfrm>
            <a:off x="6455452" y="5641153"/>
            <a:ext cx="1342496" cy="8974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1st distribution stage</a:t>
            </a:r>
          </a:p>
        </p:txBody>
      </p:sp>
      <p:sp>
        <p:nvSpPr>
          <p:cNvPr id="90" name="Rectangle 89">
            <a:extLst>
              <a:ext uri="{FF2B5EF4-FFF2-40B4-BE49-F238E27FC236}">
                <a16:creationId xmlns:a16="http://schemas.microsoft.com/office/drawing/2014/main" id="{8BDFDDC6-B7A8-8542-9B32-6C6F3A5DC5D7}"/>
              </a:ext>
            </a:extLst>
          </p:cNvPr>
          <p:cNvSpPr/>
          <p:nvPr/>
        </p:nvSpPr>
        <p:spPr>
          <a:xfrm>
            <a:off x="8920761" y="4280941"/>
            <a:ext cx="1208823" cy="67164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r>
              <a:rPr lang="en-US" sz="1200" baseline="30000" dirty="0"/>
              <a:t>nd</a:t>
            </a:r>
            <a:r>
              <a:rPr lang="en-US" sz="1200" dirty="0"/>
              <a:t> distribution stage</a:t>
            </a:r>
          </a:p>
        </p:txBody>
      </p:sp>
      <p:cxnSp>
        <p:nvCxnSpPr>
          <p:cNvPr id="92" name="Straight Connector 91">
            <a:extLst>
              <a:ext uri="{FF2B5EF4-FFF2-40B4-BE49-F238E27FC236}">
                <a16:creationId xmlns:a16="http://schemas.microsoft.com/office/drawing/2014/main" id="{AE396547-1DDC-5141-9334-A6F2589A7D37}"/>
              </a:ext>
            </a:extLst>
          </p:cNvPr>
          <p:cNvCxnSpPr>
            <a:cxnSpLocks/>
          </p:cNvCxnSpPr>
          <p:nvPr/>
        </p:nvCxnSpPr>
        <p:spPr>
          <a:xfrm>
            <a:off x="8634790" y="2427741"/>
            <a:ext cx="0" cy="218902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8F3A7713-940C-5A45-8896-7F4C06CDA0ED}"/>
              </a:ext>
            </a:extLst>
          </p:cNvPr>
          <p:cNvCxnSpPr/>
          <p:nvPr/>
        </p:nvCxnSpPr>
        <p:spPr>
          <a:xfrm>
            <a:off x="8634790" y="2411513"/>
            <a:ext cx="299149" cy="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68AFBBB9-BFBD-7140-818D-A1AE055FC7AE}"/>
              </a:ext>
            </a:extLst>
          </p:cNvPr>
          <p:cNvCxnSpPr>
            <a:cxnSpLocks/>
            <a:endCxn id="90" idx="1"/>
          </p:cNvCxnSpPr>
          <p:nvPr/>
        </p:nvCxnSpPr>
        <p:spPr>
          <a:xfrm>
            <a:off x="8634790" y="4616761"/>
            <a:ext cx="285971" cy="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8516C80-383B-1941-9284-77B39AFCAD59}"/>
              </a:ext>
            </a:extLst>
          </p:cNvPr>
          <p:cNvCxnSpPr>
            <a:cxnSpLocks/>
          </p:cNvCxnSpPr>
          <p:nvPr/>
        </p:nvCxnSpPr>
        <p:spPr>
          <a:xfrm>
            <a:off x="8465702" y="2616106"/>
            <a:ext cx="212" cy="2205625"/>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836AE417-CBC1-FD4C-B95F-FA734A6B2841}"/>
              </a:ext>
            </a:extLst>
          </p:cNvPr>
          <p:cNvCxnSpPr>
            <a:cxnSpLocks/>
          </p:cNvCxnSpPr>
          <p:nvPr/>
        </p:nvCxnSpPr>
        <p:spPr>
          <a:xfrm>
            <a:off x="8482744" y="2616106"/>
            <a:ext cx="468025" cy="1"/>
          </a:xfrm>
          <a:prstGeom prst="straightConnector1">
            <a:avLst/>
          </a:prstGeom>
          <a:ln w="254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FA8C317E-6A56-1F40-8491-039D509E0F57}"/>
              </a:ext>
            </a:extLst>
          </p:cNvPr>
          <p:cNvCxnSpPr>
            <a:cxnSpLocks/>
          </p:cNvCxnSpPr>
          <p:nvPr/>
        </p:nvCxnSpPr>
        <p:spPr>
          <a:xfrm>
            <a:off x="8465914" y="4821731"/>
            <a:ext cx="468025" cy="7438"/>
          </a:xfrm>
          <a:prstGeom prst="straightConnector1">
            <a:avLst/>
          </a:prstGeom>
          <a:ln w="254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1" name="Elbow Connector 110">
            <a:extLst>
              <a:ext uri="{FF2B5EF4-FFF2-40B4-BE49-F238E27FC236}">
                <a16:creationId xmlns:a16="http://schemas.microsoft.com/office/drawing/2014/main" id="{B810C15E-4634-B549-90E0-B1C094331BCD}"/>
              </a:ext>
            </a:extLst>
          </p:cNvPr>
          <p:cNvCxnSpPr>
            <a:cxnSpLocks/>
            <a:stCxn id="87" idx="0"/>
          </p:cNvCxnSpPr>
          <p:nvPr/>
        </p:nvCxnSpPr>
        <p:spPr>
          <a:xfrm rot="5400000" flipH="1" flipV="1">
            <a:off x="6746898" y="3926213"/>
            <a:ext cx="2094743" cy="1335139"/>
          </a:xfrm>
          <a:prstGeom prst="bentConnector3">
            <a:avLst>
              <a:gd name="adj1" fmla="val 97191"/>
            </a:avLst>
          </a:prstGeom>
          <a:ln w="25400">
            <a:solidFill>
              <a:srgbClr val="7030A0"/>
            </a:solidFill>
            <a:prstDash val="dash"/>
            <a:headEnd type="triangle"/>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FF4BD051-DB60-2A4F-8DA7-BB325BB7ABD2}"/>
              </a:ext>
            </a:extLst>
          </p:cNvPr>
          <p:cNvSpPr/>
          <p:nvPr/>
        </p:nvSpPr>
        <p:spPr>
          <a:xfrm>
            <a:off x="11232587" y="2604875"/>
            <a:ext cx="580767" cy="55200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a:t>
            </a:r>
          </a:p>
        </p:txBody>
      </p:sp>
      <p:sp>
        <p:nvSpPr>
          <p:cNvPr id="119" name="TextBox 118">
            <a:extLst>
              <a:ext uri="{FF2B5EF4-FFF2-40B4-BE49-F238E27FC236}">
                <a16:creationId xmlns:a16="http://schemas.microsoft.com/office/drawing/2014/main" id="{FAC31FF3-9A95-6F4C-BF57-BE92D2511F91}"/>
              </a:ext>
            </a:extLst>
          </p:cNvPr>
          <p:cNvSpPr txBox="1"/>
          <p:nvPr/>
        </p:nvSpPr>
        <p:spPr>
          <a:xfrm>
            <a:off x="11232587" y="2162104"/>
            <a:ext cx="580767" cy="369332"/>
          </a:xfrm>
          <a:prstGeom prst="rect">
            <a:avLst/>
          </a:prstGeom>
          <a:noFill/>
        </p:spPr>
        <p:txBody>
          <a:bodyPr wrap="square" rtlCol="0">
            <a:spAutoFit/>
          </a:bodyPr>
          <a:lstStyle/>
          <a:p>
            <a:pPr algn="ctr"/>
            <a:r>
              <a:rPr lang="en-US" dirty="0"/>
              <a:t>…</a:t>
            </a:r>
          </a:p>
        </p:txBody>
      </p:sp>
      <p:cxnSp>
        <p:nvCxnSpPr>
          <p:cNvPr id="124" name="Elbow Connector 123">
            <a:extLst>
              <a:ext uri="{FF2B5EF4-FFF2-40B4-BE49-F238E27FC236}">
                <a16:creationId xmlns:a16="http://schemas.microsoft.com/office/drawing/2014/main" id="{E86025F0-D828-B845-8DF2-FE0EC944948E}"/>
              </a:ext>
            </a:extLst>
          </p:cNvPr>
          <p:cNvCxnSpPr>
            <a:stCxn id="70" idx="3"/>
            <a:endCxn id="75" idx="1"/>
          </p:cNvCxnSpPr>
          <p:nvPr/>
        </p:nvCxnSpPr>
        <p:spPr>
          <a:xfrm flipV="1">
            <a:off x="10142762" y="1854452"/>
            <a:ext cx="1089826" cy="573289"/>
          </a:xfrm>
          <a:prstGeom prst="bent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Elbow Connector 125">
            <a:extLst>
              <a:ext uri="{FF2B5EF4-FFF2-40B4-BE49-F238E27FC236}">
                <a16:creationId xmlns:a16="http://schemas.microsoft.com/office/drawing/2014/main" id="{6F498638-2858-A742-AF21-85B0DEBDE017}"/>
              </a:ext>
            </a:extLst>
          </p:cNvPr>
          <p:cNvCxnSpPr>
            <a:stCxn id="70" idx="3"/>
            <a:endCxn id="118" idx="1"/>
          </p:cNvCxnSpPr>
          <p:nvPr/>
        </p:nvCxnSpPr>
        <p:spPr>
          <a:xfrm>
            <a:off x="10142762" y="2427741"/>
            <a:ext cx="1089825" cy="453135"/>
          </a:xfrm>
          <a:prstGeom prst="bentConnector3">
            <a:avLst/>
          </a:prstGeom>
          <a:ln w="254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F6C0E8EA-1739-C24C-8941-D9E16EE10587}"/>
              </a:ext>
            </a:extLst>
          </p:cNvPr>
          <p:cNvSpPr/>
          <p:nvPr/>
        </p:nvSpPr>
        <p:spPr>
          <a:xfrm>
            <a:off x="11236452" y="3782247"/>
            <a:ext cx="580767" cy="55200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a:t>
            </a:r>
          </a:p>
        </p:txBody>
      </p:sp>
      <p:sp>
        <p:nvSpPr>
          <p:cNvPr id="128" name="Rectangle 127">
            <a:extLst>
              <a:ext uri="{FF2B5EF4-FFF2-40B4-BE49-F238E27FC236}">
                <a16:creationId xmlns:a16="http://schemas.microsoft.com/office/drawing/2014/main" id="{CC80A308-5D59-E04D-9FFD-EF7DA7783BEE}"/>
              </a:ext>
            </a:extLst>
          </p:cNvPr>
          <p:cNvSpPr/>
          <p:nvPr/>
        </p:nvSpPr>
        <p:spPr>
          <a:xfrm>
            <a:off x="11236451" y="4808671"/>
            <a:ext cx="580767" cy="55200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a:t>
            </a:r>
          </a:p>
        </p:txBody>
      </p:sp>
      <p:sp>
        <p:nvSpPr>
          <p:cNvPr id="129" name="TextBox 128">
            <a:extLst>
              <a:ext uri="{FF2B5EF4-FFF2-40B4-BE49-F238E27FC236}">
                <a16:creationId xmlns:a16="http://schemas.microsoft.com/office/drawing/2014/main" id="{C818EDA2-C18C-5C4A-BA74-C6C209C7B67A}"/>
              </a:ext>
            </a:extLst>
          </p:cNvPr>
          <p:cNvSpPr txBox="1"/>
          <p:nvPr/>
        </p:nvSpPr>
        <p:spPr>
          <a:xfrm>
            <a:off x="11236451" y="4365900"/>
            <a:ext cx="580767" cy="369332"/>
          </a:xfrm>
          <a:prstGeom prst="rect">
            <a:avLst/>
          </a:prstGeom>
          <a:noFill/>
        </p:spPr>
        <p:txBody>
          <a:bodyPr wrap="square" rtlCol="0">
            <a:spAutoFit/>
          </a:bodyPr>
          <a:lstStyle/>
          <a:p>
            <a:pPr algn="ctr"/>
            <a:r>
              <a:rPr lang="en-US" dirty="0"/>
              <a:t>…</a:t>
            </a:r>
          </a:p>
        </p:txBody>
      </p:sp>
      <p:cxnSp>
        <p:nvCxnSpPr>
          <p:cNvPr id="130" name="Elbow Connector 129">
            <a:extLst>
              <a:ext uri="{FF2B5EF4-FFF2-40B4-BE49-F238E27FC236}">
                <a16:creationId xmlns:a16="http://schemas.microsoft.com/office/drawing/2014/main" id="{27C06C74-CEAB-A74E-9A8C-85607CDF228A}"/>
              </a:ext>
            </a:extLst>
          </p:cNvPr>
          <p:cNvCxnSpPr>
            <a:endCxn id="127" idx="1"/>
          </p:cNvCxnSpPr>
          <p:nvPr/>
        </p:nvCxnSpPr>
        <p:spPr>
          <a:xfrm flipV="1">
            <a:off x="10146626" y="4058248"/>
            <a:ext cx="1089826" cy="573289"/>
          </a:xfrm>
          <a:prstGeom prst="bent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Elbow Connector 130">
            <a:extLst>
              <a:ext uri="{FF2B5EF4-FFF2-40B4-BE49-F238E27FC236}">
                <a16:creationId xmlns:a16="http://schemas.microsoft.com/office/drawing/2014/main" id="{2E0BD60D-8639-0940-96C2-9CB45CBEFF22}"/>
              </a:ext>
            </a:extLst>
          </p:cNvPr>
          <p:cNvCxnSpPr>
            <a:endCxn id="128" idx="1"/>
          </p:cNvCxnSpPr>
          <p:nvPr/>
        </p:nvCxnSpPr>
        <p:spPr>
          <a:xfrm>
            <a:off x="10146626" y="4631537"/>
            <a:ext cx="1089825" cy="453135"/>
          </a:xfrm>
          <a:prstGeom prst="bentConnector3">
            <a:avLst/>
          </a:prstGeom>
          <a:ln w="254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2AD66549-69D6-D644-9BFD-72BDE9EDB4FE}"/>
              </a:ext>
            </a:extLst>
          </p:cNvPr>
          <p:cNvSpPr txBox="1"/>
          <p:nvPr/>
        </p:nvSpPr>
        <p:spPr>
          <a:xfrm>
            <a:off x="11232586" y="3278973"/>
            <a:ext cx="580767" cy="369332"/>
          </a:xfrm>
          <a:prstGeom prst="rect">
            <a:avLst/>
          </a:prstGeom>
          <a:noFill/>
        </p:spPr>
        <p:txBody>
          <a:bodyPr wrap="square" rtlCol="0">
            <a:spAutoFit/>
          </a:bodyPr>
          <a:lstStyle/>
          <a:p>
            <a:pPr algn="ctr"/>
            <a:r>
              <a:rPr lang="en-US" dirty="0"/>
              <a:t>…</a:t>
            </a:r>
          </a:p>
        </p:txBody>
      </p:sp>
      <p:sp>
        <p:nvSpPr>
          <p:cNvPr id="137" name="TextBox 136">
            <a:extLst>
              <a:ext uri="{FF2B5EF4-FFF2-40B4-BE49-F238E27FC236}">
                <a16:creationId xmlns:a16="http://schemas.microsoft.com/office/drawing/2014/main" id="{44B2D9A1-235E-2847-BDBA-F60148242EC9}"/>
              </a:ext>
            </a:extLst>
          </p:cNvPr>
          <p:cNvSpPr txBox="1"/>
          <p:nvPr/>
        </p:nvSpPr>
        <p:spPr>
          <a:xfrm>
            <a:off x="9971764" y="2876608"/>
            <a:ext cx="1400576" cy="523220"/>
          </a:xfrm>
          <a:prstGeom prst="rect">
            <a:avLst/>
          </a:prstGeom>
          <a:noFill/>
        </p:spPr>
        <p:txBody>
          <a:bodyPr wrap="none" rtlCol="0">
            <a:spAutoFit/>
          </a:bodyPr>
          <a:lstStyle/>
          <a:p>
            <a:r>
              <a:rPr lang="en-US" sz="1400" dirty="0" err="1"/>
              <a:t>Clk</a:t>
            </a:r>
            <a:r>
              <a:rPr lang="en-US" sz="1400" dirty="0"/>
              <a:t> and data</a:t>
            </a:r>
          </a:p>
          <a:p>
            <a:r>
              <a:rPr lang="en-US" sz="1400" dirty="0"/>
              <a:t>(redounded link)</a:t>
            </a:r>
          </a:p>
        </p:txBody>
      </p:sp>
      <p:sp>
        <p:nvSpPr>
          <p:cNvPr id="138" name="TextBox 137">
            <a:extLst>
              <a:ext uri="{FF2B5EF4-FFF2-40B4-BE49-F238E27FC236}">
                <a16:creationId xmlns:a16="http://schemas.microsoft.com/office/drawing/2014/main" id="{A4B74485-4F2C-F942-AD54-BBA29E8DA037}"/>
              </a:ext>
            </a:extLst>
          </p:cNvPr>
          <p:cNvSpPr txBox="1"/>
          <p:nvPr/>
        </p:nvSpPr>
        <p:spPr>
          <a:xfrm>
            <a:off x="9832010" y="5032521"/>
            <a:ext cx="1400576" cy="523220"/>
          </a:xfrm>
          <a:prstGeom prst="rect">
            <a:avLst/>
          </a:prstGeom>
          <a:noFill/>
        </p:spPr>
        <p:txBody>
          <a:bodyPr wrap="none" rtlCol="0">
            <a:spAutoFit/>
          </a:bodyPr>
          <a:lstStyle/>
          <a:p>
            <a:r>
              <a:rPr lang="en-US" sz="1400" dirty="0" err="1"/>
              <a:t>Clk</a:t>
            </a:r>
            <a:r>
              <a:rPr lang="en-US" sz="1400" dirty="0"/>
              <a:t> and data</a:t>
            </a:r>
          </a:p>
          <a:p>
            <a:r>
              <a:rPr lang="en-US" sz="1400" dirty="0"/>
              <a:t>(redounded link)</a:t>
            </a:r>
          </a:p>
        </p:txBody>
      </p:sp>
      <p:sp>
        <p:nvSpPr>
          <p:cNvPr id="169" name="Rectangle 168">
            <a:extLst>
              <a:ext uri="{FF2B5EF4-FFF2-40B4-BE49-F238E27FC236}">
                <a16:creationId xmlns:a16="http://schemas.microsoft.com/office/drawing/2014/main" id="{6F275D35-20CE-4C44-A0C0-44C2163B03CB}"/>
              </a:ext>
            </a:extLst>
          </p:cNvPr>
          <p:cNvSpPr/>
          <p:nvPr/>
        </p:nvSpPr>
        <p:spPr>
          <a:xfrm>
            <a:off x="7104198" y="861590"/>
            <a:ext cx="973644" cy="10005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DAQ</a:t>
            </a:r>
          </a:p>
          <a:p>
            <a:pPr algn="ctr"/>
            <a:r>
              <a:rPr lang="en-US" dirty="0"/>
              <a:t>network</a:t>
            </a:r>
          </a:p>
        </p:txBody>
      </p:sp>
      <p:cxnSp>
        <p:nvCxnSpPr>
          <p:cNvPr id="171" name="Elbow Connector 170">
            <a:extLst>
              <a:ext uri="{FF2B5EF4-FFF2-40B4-BE49-F238E27FC236}">
                <a16:creationId xmlns:a16="http://schemas.microsoft.com/office/drawing/2014/main" id="{32B9389C-77C6-A441-BEE6-CA3E4A5F4D06}"/>
              </a:ext>
            </a:extLst>
          </p:cNvPr>
          <p:cNvCxnSpPr>
            <a:stCxn id="169" idx="3"/>
            <a:endCxn id="70" idx="0"/>
          </p:cNvCxnSpPr>
          <p:nvPr/>
        </p:nvCxnSpPr>
        <p:spPr>
          <a:xfrm>
            <a:off x="8077842" y="1361872"/>
            <a:ext cx="1460509" cy="730048"/>
          </a:xfrm>
          <a:prstGeom prst="bentConnector2">
            <a:avLst/>
          </a:prstGeom>
          <a:ln w="254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3" name="Elbow Connector 172">
            <a:extLst>
              <a:ext uri="{FF2B5EF4-FFF2-40B4-BE49-F238E27FC236}">
                <a16:creationId xmlns:a16="http://schemas.microsoft.com/office/drawing/2014/main" id="{24F517D8-438B-214E-B617-C8F91AED43C2}"/>
              </a:ext>
            </a:extLst>
          </p:cNvPr>
          <p:cNvCxnSpPr>
            <a:stCxn id="169" idx="2"/>
            <a:endCxn id="25" idx="0"/>
          </p:cNvCxnSpPr>
          <p:nvPr/>
        </p:nvCxnSpPr>
        <p:spPr>
          <a:xfrm rot="5400000">
            <a:off x="6845957" y="1678699"/>
            <a:ext cx="561608" cy="928518"/>
          </a:xfrm>
          <a:prstGeom prst="bentConnector3">
            <a:avLst/>
          </a:prstGeom>
          <a:ln w="254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F05820FF-654B-9245-BE69-2B4A39A4E1E1}"/>
              </a:ext>
            </a:extLst>
          </p:cNvPr>
          <p:cNvCxnSpPr>
            <a:stCxn id="70" idx="2"/>
          </p:cNvCxnSpPr>
          <p:nvPr/>
        </p:nvCxnSpPr>
        <p:spPr>
          <a:xfrm flipH="1">
            <a:off x="9538350" y="2763561"/>
            <a:ext cx="1" cy="1517380"/>
          </a:xfrm>
          <a:prstGeom prst="straightConnector1">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8EEAEE3D-FA68-C148-8141-926AFE48C8CA}"/>
              </a:ext>
            </a:extLst>
          </p:cNvPr>
          <p:cNvSpPr txBox="1"/>
          <p:nvPr/>
        </p:nvSpPr>
        <p:spPr>
          <a:xfrm>
            <a:off x="7445048" y="2353388"/>
            <a:ext cx="997389" cy="523220"/>
          </a:xfrm>
          <a:prstGeom prst="rect">
            <a:avLst/>
          </a:prstGeom>
          <a:noFill/>
        </p:spPr>
        <p:txBody>
          <a:bodyPr wrap="none" rtlCol="0">
            <a:spAutoFit/>
          </a:bodyPr>
          <a:lstStyle/>
          <a:p>
            <a:pPr algn="ctr"/>
            <a:r>
              <a:rPr lang="en-US" sz="1400" dirty="0"/>
              <a:t>125MHz &amp; </a:t>
            </a:r>
          </a:p>
          <a:p>
            <a:pPr algn="ctr"/>
            <a:r>
              <a:rPr lang="en-US" sz="1400" dirty="0"/>
              <a:t>data</a:t>
            </a:r>
            <a:endParaRPr lang="en-US" dirty="0"/>
          </a:p>
        </p:txBody>
      </p:sp>
      <p:sp>
        <p:nvSpPr>
          <p:cNvPr id="181" name="TextBox 180">
            <a:extLst>
              <a:ext uri="{FF2B5EF4-FFF2-40B4-BE49-F238E27FC236}">
                <a16:creationId xmlns:a16="http://schemas.microsoft.com/office/drawing/2014/main" id="{91BBC5B6-047C-884C-9AEA-94D2AB8A21A5}"/>
              </a:ext>
            </a:extLst>
          </p:cNvPr>
          <p:cNvSpPr txBox="1"/>
          <p:nvPr/>
        </p:nvSpPr>
        <p:spPr>
          <a:xfrm>
            <a:off x="5151171" y="3690304"/>
            <a:ext cx="1523750" cy="338554"/>
          </a:xfrm>
          <a:prstGeom prst="rect">
            <a:avLst/>
          </a:prstGeom>
          <a:noFill/>
        </p:spPr>
        <p:txBody>
          <a:bodyPr wrap="none" rtlCol="0">
            <a:spAutoFit/>
          </a:bodyPr>
          <a:lstStyle/>
          <a:p>
            <a:r>
              <a:rPr lang="en-US" sz="1600" dirty="0"/>
              <a:t>Sync commands</a:t>
            </a:r>
            <a:endParaRPr lang="en-US" dirty="0"/>
          </a:p>
        </p:txBody>
      </p:sp>
      <p:sp>
        <p:nvSpPr>
          <p:cNvPr id="182" name="TextBox 181">
            <a:extLst>
              <a:ext uri="{FF2B5EF4-FFF2-40B4-BE49-F238E27FC236}">
                <a16:creationId xmlns:a16="http://schemas.microsoft.com/office/drawing/2014/main" id="{F02C2608-4B25-5D4F-8704-8CE8A999FCA4}"/>
              </a:ext>
            </a:extLst>
          </p:cNvPr>
          <p:cNvSpPr txBox="1"/>
          <p:nvPr/>
        </p:nvSpPr>
        <p:spPr>
          <a:xfrm>
            <a:off x="8286068" y="1002825"/>
            <a:ext cx="1088439" cy="307777"/>
          </a:xfrm>
          <a:prstGeom prst="rect">
            <a:avLst/>
          </a:prstGeom>
          <a:noFill/>
        </p:spPr>
        <p:txBody>
          <a:bodyPr wrap="none" rtlCol="0">
            <a:spAutoFit/>
          </a:bodyPr>
          <a:lstStyle/>
          <a:p>
            <a:r>
              <a:rPr lang="en-US" sz="1400" dirty="0"/>
              <a:t>Slow control</a:t>
            </a:r>
            <a:endParaRPr lang="en-US" sz="1600" dirty="0"/>
          </a:p>
        </p:txBody>
      </p:sp>
      <p:sp>
        <p:nvSpPr>
          <p:cNvPr id="183" name="TextBox 182">
            <a:extLst>
              <a:ext uri="{FF2B5EF4-FFF2-40B4-BE49-F238E27FC236}">
                <a16:creationId xmlns:a16="http://schemas.microsoft.com/office/drawing/2014/main" id="{0CD5C187-33DE-6F4F-93BF-C237FA2DCAA0}"/>
              </a:ext>
            </a:extLst>
          </p:cNvPr>
          <p:cNvSpPr txBox="1"/>
          <p:nvPr/>
        </p:nvSpPr>
        <p:spPr>
          <a:xfrm>
            <a:off x="8849915" y="3278973"/>
            <a:ext cx="702821" cy="523220"/>
          </a:xfrm>
          <a:prstGeom prst="rect">
            <a:avLst/>
          </a:prstGeom>
          <a:noFill/>
        </p:spPr>
        <p:txBody>
          <a:bodyPr wrap="none" rtlCol="0">
            <a:spAutoFit/>
          </a:bodyPr>
          <a:lstStyle/>
          <a:p>
            <a:r>
              <a:rPr lang="en-US" sz="1400" dirty="0"/>
              <a:t>Slow </a:t>
            </a:r>
          </a:p>
          <a:p>
            <a:r>
              <a:rPr lang="en-US" sz="1400" dirty="0"/>
              <a:t>control</a:t>
            </a:r>
            <a:endParaRPr lang="en-US" sz="1600" dirty="0"/>
          </a:p>
        </p:txBody>
      </p:sp>
      <p:cxnSp>
        <p:nvCxnSpPr>
          <p:cNvPr id="186" name="Straight Arrow Connector 185">
            <a:extLst>
              <a:ext uri="{FF2B5EF4-FFF2-40B4-BE49-F238E27FC236}">
                <a16:creationId xmlns:a16="http://schemas.microsoft.com/office/drawing/2014/main" id="{0D32DC9E-2C19-6040-854D-805062D0DFBA}"/>
              </a:ext>
            </a:extLst>
          </p:cNvPr>
          <p:cNvCxnSpPr>
            <a:stCxn id="25" idx="3"/>
          </p:cNvCxnSpPr>
          <p:nvPr/>
        </p:nvCxnSpPr>
        <p:spPr>
          <a:xfrm flipV="1">
            <a:off x="7333750" y="2867067"/>
            <a:ext cx="1344303" cy="5429"/>
          </a:xfrm>
          <a:prstGeom prst="straightConnector1">
            <a:avLst/>
          </a:prstGeom>
          <a:ln w="25400">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7CAFDFE9-83B8-4F4C-B502-43CB807EF317}"/>
              </a:ext>
            </a:extLst>
          </p:cNvPr>
          <p:cNvCxnSpPr>
            <a:cxnSpLocks/>
          </p:cNvCxnSpPr>
          <p:nvPr/>
        </p:nvCxnSpPr>
        <p:spPr>
          <a:xfrm>
            <a:off x="7444963" y="1862154"/>
            <a:ext cx="0" cy="3780907"/>
          </a:xfrm>
          <a:prstGeom prst="straightConnector1">
            <a:avLst/>
          </a:prstGeom>
          <a:ln w="254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A4F8F68-F272-454C-905F-3FCB57B5FC4F}"/>
              </a:ext>
            </a:extLst>
          </p:cNvPr>
          <p:cNvSpPr/>
          <p:nvPr/>
        </p:nvSpPr>
        <p:spPr>
          <a:xfrm>
            <a:off x="5151170" y="4093320"/>
            <a:ext cx="1124435" cy="52344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Calibration</a:t>
            </a:r>
            <a:endParaRPr lang="en-US" sz="1200" dirty="0"/>
          </a:p>
        </p:txBody>
      </p:sp>
      <p:sp>
        <p:nvSpPr>
          <p:cNvPr id="79" name="TextBox 78">
            <a:extLst>
              <a:ext uri="{FF2B5EF4-FFF2-40B4-BE49-F238E27FC236}">
                <a16:creationId xmlns:a16="http://schemas.microsoft.com/office/drawing/2014/main" id="{29A5CC99-62D0-0149-B769-0629C5DB9767}"/>
              </a:ext>
            </a:extLst>
          </p:cNvPr>
          <p:cNvSpPr txBox="1"/>
          <p:nvPr/>
        </p:nvSpPr>
        <p:spPr>
          <a:xfrm>
            <a:off x="5577426" y="1826175"/>
            <a:ext cx="1895455" cy="338554"/>
          </a:xfrm>
          <a:prstGeom prst="rect">
            <a:avLst/>
          </a:prstGeom>
          <a:noFill/>
        </p:spPr>
        <p:txBody>
          <a:bodyPr wrap="none" rtlCol="0">
            <a:spAutoFit/>
          </a:bodyPr>
          <a:lstStyle/>
          <a:p>
            <a:r>
              <a:rPr lang="en-US" sz="1600" dirty="0"/>
              <a:t>Commands and data</a:t>
            </a:r>
            <a:endParaRPr lang="en-US" dirty="0"/>
          </a:p>
        </p:txBody>
      </p:sp>
      <p:cxnSp>
        <p:nvCxnSpPr>
          <p:cNvPr id="23" name="Elbow Connector 22">
            <a:extLst>
              <a:ext uri="{FF2B5EF4-FFF2-40B4-BE49-F238E27FC236}">
                <a16:creationId xmlns:a16="http://schemas.microsoft.com/office/drawing/2014/main" id="{4967C288-1766-5D44-9696-EE4F0DC3757C}"/>
              </a:ext>
            </a:extLst>
          </p:cNvPr>
          <p:cNvCxnSpPr>
            <a:cxnSpLocks/>
            <a:stCxn id="5" idx="3"/>
            <a:endCxn id="25" idx="2"/>
          </p:cNvCxnSpPr>
          <p:nvPr/>
        </p:nvCxnSpPr>
        <p:spPr>
          <a:xfrm flipV="1">
            <a:off x="6275605" y="3321229"/>
            <a:ext cx="386897" cy="1033812"/>
          </a:xfrm>
          <a:prstGeom prst="bentConnector2">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14F213E-1431-6442-96CD-FA4E9A331487}"/>
              </a:ext>
            </a:extLst>
          </p:cNvPr>
          <p:cNvCxnSpPr/>
          <p:nvPr/>
        </p:nvCxnSpPr>
        <p:spPr>
          <a:xfrm>
            <a:off x="6662502" y="4253781"/>
            <a:ext cx="0" cy="1397602"/>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78DEE321-5458-C048-9A43-71CB9C5E391F}"/>
              </a:ext>
            </a:extLst>
          </p:cNvPr>
          <p:cNvSpPr txBox="1"/>
          <p:nvPr/>
        </p:nvSpPr>
        <p:spPr>
          <a:xfrm>
            <a:off x="6292647" y="4199110"/>
            <a:ext cx="393056" cy="584775"/>
          </a:xfrm>
          <a:prstGeom prst="rect">
            <a:avLst/>
          </a:prstGeom>
          <a:noFill/>
        </p:spPr>
        <p:txBody>
          <a:bodyPr wrap="none" rtlCol="0">
            <a:spAutoFit/>
          </a:bodyPr>
          <a:lstStyle/>
          <a:p>
            <a:pPr algn="ctr"/>
            <a:r>
              <a:rPr lang="en-US" sz="1600" dirty="0"/>
              <a:t>/</a:t>
            </a:r>
          </a:p>
          <a:p>
            <a:pPr algn="ctr"/>
            <a:r>
              <a:rPr lang="en-US" sz="1600" dirty="0"/>
              <a:t>10</a:t>
            </a:r>
            <a:endParaRPr lang="en-US" dirty="0"/>
          </a:p>
        </p:txBody>
      </p:sp>
      <p:sp>
        <p:nvSpPr>
          <p:cNvPr id="81" name="Rectangle 80">
            <a:extLst>
              <a:ext uri="{FF2B5EF4-FFF2-40B4-BE49-F238E27FC236}">
                <a16:creationId xmlns:a16="http://schemas.microsoft.com/office/drawing/2014/main" id="{EEF0EBEB-6FEB-AF46-94E3-2E10EAF99897}"/>
              </a:ext>
            </a:extLst>
          </p:cNvPr>
          <p:cNvSpPr/>
          <p:nvPr/>
        </p:nvSpPr>
        <p:spPr>
          <a:xfrm>
            <a:off x="528122" y="2855378"/>
            <a:ext cx="905933" cy="609600"/>
          </a:xfrm>
          <a:prstGeom prst="rect">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GNSS </a:t>
            </a:r>
          </a:p>
        </p:txBody>
      </p:sp>
      <p:sp>
        <p:nvSpPr>
          <p:cNvPr id="89" name="Rectangle 88">
            <a:extLst>
              <a:ext uri="{FF2B5EF4-FFF2-40B4-BE49-F238E27FC236}">
                <a16:creationId xmlns:a16="http://schemas.microsoft.com/office/drawing/2014/main" id="{9BFA195F-9BDA-994E-BABE-8B7DA4B89E6C}"/>
              </a:ext>
            </a:extLst>
          </p:cNvPr>
          <p:cNvSpPr/>
          <p:nvPr/>
        </p:nvSpPr>
        <p:spPr>
          <a:xfrm>
            <a:off x="253844" y="5881293"/>
            <a:ext cx="905933" cy="609600"/>
          </a:xfrm>
          <a:prstGeom prst="rect">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GNSS</a:t>
            </a:r>
          </a:p>
        </p:txBody>
      </p:sp>
      <p:cxnSp>
        <p:nvCxnSpPr>
          <p:cNvPr id="47" name="Elbow Connector 46">
            <a:extLst>
              <a:ext uri="{FF2B5EF4-FFF2-40B4-BE49-F238E27FC236}">
                <a16:creationId xmlns:a16="http://schemas.microsoft.com/office/drawing/2014/main" id="{CFD98AFC-9178-9042-8A29-2EE704AD2D93}"/>
              </a:ext>
            </a:extLst>
          </p:cNvPr>
          <p:cNvCxnSpPr>
            <a:stCxn id="9" idx="3"/>
            <a:endCxn id="10" idx="2"/>
          </p:cNvCxnSpPr>
          <p:nvPr/>
        </p:nvCxnSpPr>
        <p:spPr>
          <a:xfrm flipV="1">
            <a:off x="2932278" y="3201212"/>
            <a:ext cx="425517" cy="846001"/>
          </a:xfrm>
          <a:prstGeom prst="bentConnector2">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8A8F7359-31B6-2A49-8476-2B7FE8312C94}"/>
              </a:ext>
            </a:extLst>
          </p:cNvPr>
          <p:cNvSpPr txBox="1"/>
          <p:nvPr/>
        </p:nvSpPr>
        <p:spPr>
          <a:xfrm>
            <a:off x="3668494" y="2458952"/>
            <a:ext cx="1266693" cy="338554"/>
          </a:xfrm>
          <a:prstGeom prst="rect">
            <a:avLst/>
          </a:prstGeom>
          <a:noFill/>
        </p:spPr>
        <p:txBody>
          <a:bodyPr wrap="none" rtlCol="0">
            <a:spAutoFit/>
          </a:bodyPr>
          <a:lstStyle/>
          <a:p>
            <a:r>
              <a:rPr lang="en-US" sz="1600" dirty="0"/>
              <a:t>PPS/125MHz</a:t>
            </a:r>
          </a:p>
        </p:txBody>
      </p:sp>
      <p:cxnSp>
        <p:nvCxnSpPr>
          <p:cNvPr id="69" name="Straight Arrow Connector 68">
            <a:extLst>
              <a:ext uri="{FF2B5EF4-FFF2-40B4-BE49-F238E27FC236}">
                <a16:creationId xmlns:a16="http://schemas.microsoft.com/office/drawing/2014/main" id="{9BD83FA1-E50A-D344-8F50-F0413DBBAD71}"/>
              </a:ext>
            </a:extLst>
          </p:cNvPr>
          <p:cNvCxnSpPr>
            <a:stCxn id="10" idx="3"/>
          </p:cNvCxnSpPr>
          <p:nvPr/>
        </p:nvCxnSpPr>
        <p:spPr>
          <a:xfrm>
            <a:off x="3684366" y="2739998"/>
            <a:ext cx="2306888"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D4FD7CF1-9ACC-574F-8EB5-B2A35F098BF3}"/>
              </a:ext>
            </a:extLst>
          </p:cNvPr>
          <p:cNvSpPr txBox="1"/>
          <p:nvPr/>
        </p:nvSpPr>
        <p:spPr>
          <a:xfrm>
            <a:off x="3408642" y="1851362"/>
            <a:ext cx="1162498" cy="338554"/>
          </a:xfrm>
          <a:prstGeom prst="rect">
            <a:avLst/>
          </a:prstGeom>
          <a:noFill/>
        </p:spPr>
        <p:txBody>
          <a:bodyPr wrap="none" rtlCol="0">
            <a:spAutoFit/>
          </a:bodyPr>
          <a:lstStyle/>
          <a:p>
            <a:r>
              <a:rPr lang="en-US" sz="1600" dirty="0"/>
              <a:t>PPS/10MHz</a:t>
            </a:r>
          </a:p>
        </p:txBody>
      </p:sp>
      <p:sp>
        <p:nvSpPr>
          <p:cNvPr id="120" name="Rectangle 119">
            <a:extLst>
              <a:ext uri="{FF2B5EF4-FFF2-40B4-BE49-F238E27FC236}">
                <a16:creationId xmlns:a16="http://schemas.microsoft.com/office/drawing/2014/main" id="{3F7ECE5B-CB5C-4C4B-BB82-ADB2D4546339}"/>
              </a:ext>
            </a:extLst>
          </p:cNvPr>
          <p:cNvSpPr/>
          <p:nvPr/>
        </p:nvSpPr>
        <p:spPr>
          <a:xfrm>
            <a:off x="4087213" y="3478040"/>
            <a:ext cx="919092" cy="897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 Time/</a:t>
            </a:r>
          </a:p>
          <a:p>
            <a:pPr algn="ctr"/>
            <a:r>
              <a:rPr lang="en-US" sz="1600" dirty="0"/>
              <a:t>Freq comp.</a:t>
            </a:r>
          </a:p>
        </p:txBody>
      </p:sp>
      <p:cxnSp>
        <p:nvCxnSpPr>
          <p:cNvPr id="77" name="Elbow Connector 76">
            <a:extLst>
              <a:ext uri="{FF2B5EF4-FFF2-40B4-BE49-F238E27FC236}">
                <a16:creationId xmlns:a16="http://schemas.microsoft.com/office/drawing/2014/main" id="{F9EA4480-2C03-5E4B-BE30-8D9F4EEE3F67}"/>
              </a:ext>
            </a:extLst>
          </p:cNvPr>
          <p:cNvCxnSpPr>
            <a:stCxn id="10" idx="3"/>
            <a:endCxn id="120" idx="0"/>
          </p:cNvCxnSpPr>
          <p:nvPr/>
        </p:nvCxnSpPr>
        <p:spPr>
          <a:xfrm>
            <a:off x="3684366" y="2739998"/>
            <a:ext cx="862393" cy="738042"/>
          </a:xfrm>
          <a:prstGeom prst="bentConnector2">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22C15E6B-2CF3-EC4D-91CA-02EAC207E543}"/>
              </a:ext>
            </a:extLst>
          </p:cNvPr>
          <p:cNvSpPr/>
          <p:nvPr/>
        </p:nvSpPr>
        <p:spPr>
          <a:xfrm>
            <a:off x="2370927" y="5844112"/>
            <a:ext cx="986867" cy="6565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Atomic Clock</a:t>
            </a:r>
          </a:p>
        </p:txBody>
      </p:sp>
      <p:cxnSp>
        <p:nvCxnSpPr>
          <p:cNvPr id="83" name="Elbow Connector 82">
            <a:extLst>
              <a:ext uri="{FF2B5EF4-FFF2-40B4-BE49-F238E27FC236}">
                <a16:creationId xmlns:a16="http://schemas.microsoft.com/office/drawing/2014/main" id="{45E802B4-FA6C-DD4D-A485-3077A776E816}"/>
              </a:ext>
            </a:extLst>
          </p:cNvPr>
          <p:cNvCxnSpPr>
            <a:stCxn id="53" idx="3"/>
            <a:endCxn id="87" idx="1"/>
          </p:cNvCxnSpPr>
          <p:nvPr/>
        </p:nvCxnSpPr>
        <p:spPr>
          <a:xfrm>
            <a:off x="4881908" y="5587006"/>
            <a:ext cx="1573544" cy="502881"/>
          </a:xfrm>
          <a:prstGeom prst="bentConnector3">
            <a:avLst/>
          </a:prstGeom>
          <a:ln w="2540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5" name="Elbow Connector 84">
            <a:extLst>
              <a:ext uri="{FF2B5EF4-FFF2-40B4-BE49-F238E27FC236}">
                <a16:creationId xmlns:a16="http://schemas.microsoft.com/office/drawing/2014/main" id="{15C26F22-03E4-C943-BECB-ACF43328B571}"/>
              </a:ext>
            </a:extLst>
          </p:cNvPr>
          <p:cNvCxnSpPr>
            <a:stCxn id="121" idx="3"/>
            <a:endCxn id="53" idx="2"/>
          </p:cNvCxnSpPr>
          <p:nvPr/>
        </p:nvCxnSpPr>
        <p:spPr>
          <a:xfrm flipV="1">
            <a:off x="3357794" y="5971595"/>
            <a:ext cx="1197543" cy="200812"/>
          </a:xfrm>
          <a:prstGeom prst="bentConnector2">
            <a:avLst/>
          </a:prstGeom>
          <a:ln w="2540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 name="Elbow Connector 90">
            <a:extLst>
              <a:ext uri="{FF2B5EF4-FFF2-40B4-BE49-F238E27FC236}">
                <a16:creationId xmlns:a16="http://schemas.microsoft.com/office/drawing/2014/main" id="{A8F6370E-501D-C04D-ADEF-9089017925CE}"/>
              </a:ext>
            </a:extLst>
          </p:cNvPr>
          <p:cNvCxnSpPr>
            <a:cxnSpLocks/>
            <a:stCxn id="53" idx="1"/>
            <a:endCxn id="97" idx="3"/>
          </p:cNvCxnSpPr>
          <p:nvPr/>
        </p:nvCxnSpPr>
        <p:spPr>
          <a:xfrm rot="10800000">
            <a:off x="3351011" y="5050210"/>
            <a:ext cx="877754" cy="536796"/>
          </a:xfrm>
          <a:prstGeom prst="bentConnector3">
            <a:avLst>
              <a:gd name="adj1" fmla="val 50000"/>
            </a:avLst>
          </a:prstGeom>
          <a:ln w="2540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AEDD6743-C43A-4642-82D6-1113987D1604}"/>
              </a:ext>
            </a:extLst>
          </p:cNvPr>
          <p:cNvSpPr txBox="1"/>
          <p:nvPr/>
        </p:nvSpPr>
        <p:spPr>
          <a:xfrm>
            <a:off x="3437696" y="6191120"/>
            <a:ext cx="673582" cy="338554"/>
          </a:xfrm>
          <a:prstGeom prst="rect">
            <a:avLst/>
          </a:prstGeom>
          <a:noFill/>
        </p:spPr>
        <p:txBody>
          <a:bodyPr wrap="none" rtlCol="0">
            <a:spAutoFit/>
          </a:bodyPr>
          <a:lstStyle/>
          <a:p>
            <a:r>
              <a:rPr lang="en-US" sz="1600" dirty="0"/>
              <a:t>5MHz</a:t>
            </a:r>
          </a:p>
        </p:txBody>
      </p:sp>
      <p:sp>
        <p:nvSpPr>
          <p:cNvPr id="134" name="TextBox 133">
            <a:extLst>
              <a:ext uri="{FF2B5EF4-FFF2-40B4-BE49-F238E27FC236}">
                <a16:creationId xmlns:a16="http://schemas.microsoft.com/office/drawing/2014/main" id="{46D4B38E-85A4-1D43-8684-B0B387779D96}"/>
              </a:ext>
            </a:extLst>
          </p:cNvPr>
          <p:cNvSpPr txBox="1"/>
          <p:nvPr/>
        </p:nvSpPr>
        <p:spPr>
          <a:xfrm>
            <a:off x="2712925" y="5355974"/>
            <a:ext cx="1162498" cy="338554"/>
          </a:xfrm>
          <a:prstGeom prst="rect">
            <a:avLst/>
          </a:prstGeom>
          <a:noFill/>
        </p:spPr>
        <p:txBody>
          <a:bodyPr wrap="none" rtlCol="0">
            <a:spAutoFit/>
          </a:bodyPr>
          <a:lstStyle/>
          <a:p>
            <a:r>
              <a:rPr lang="en-US" sz="1600" dirty="0"/>
              <a:t>PPS/10MHz</a:t>
            </a:r>
          </a:p>
        </p:txBody>
      </p:sp>
      <p:sp>
        <p:nvSpPr>
          <p:cNvPr id="135" name="TextBox 134">
            <a:extLst>
              <a:ext uri="{FF2B5EF4-FFF2-40B4-BE49-F238E27FC236}">
                <a16:creationId xmlns:a16="http://schemas.microsoft.com/office/drawing/2014/main" id="{6E53D206-3BCD-B947-811C-0006EDC8D089}"/>
              </a:ext>
            </a:extLst>
          </p:cNvPr>
          <p:cNvSpPr txBox="1"/>
          <p:nvPr/>
        </p:nvSpPr>
        <p:spPr>
          <a:xfrm>
            <a:off x="5047690" y="6119903"/>
            <a:ext cx="1266693" cy="338554"/>
          </a:xfrm>
          <a:prstGeom prst="rect">
            <a:avLst/>
          </a:prstGeom>
          <a:noFill/>
        </p:spPr>
        <p:txBody>
          <a:bodyPr wrap="none" rtlCol="0">
            <a:spAutoFit/>
          </a:bodyPr>
          <a:lstStyle/>
          <a:p>
            <a:r>
              <a:rPr lang="en-US" sz="1600" dirty="0"/>
              <a:t>PPS/125MHz</a:t>
            </a:r>
          </a:p>
        </p:txBody>
      </p:sp>
      <p:cxnSp>
        <p:nvCxnSpPr>
          <p:cNvPr id="100" name="Straight Arrow Connector 99">
            <a:extLst>
              <a:ext uri="{FF2B5EF4-FFF2-40B4-BE49-F238E27FC236}">
                <a16:creationId xmlns:a16="http://schemas.microsoft.com/office/drawing/2014/main" id="{6768AD8B-706F-A649-A269-1C24052F44BC}"/>
              </a:ext>
            </a:extLst>
          </p:cNvPr>
          <p:cNvCxnSpPr>
            <a:stCxn id="53" idx="0"/>
            <a:endCxn id="120" idx="2"/>
          </p:cNvCxnSpPr>
          <p:nvPr/>
        </p:nvCxnSpPr>
        <p:spPr>
          <a:xfrm flipH="1" flipV="1">
            <a:off x="4546759" y="4375507"/>
            <a:ext cx="8578" cy="826909"/>
          </a:xfrm>
          <a:prstGeom prst="straightConnector1">
            <a:avLst/>
          </a:prstGeom>
          <a:ln w="2540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A40A51C3-FBD7-AC41-83D8-93E6DE54F033}"/>
              </a:ext>
            </a:extLst>
          </p:cNvPr>
          <p:cNvSpPr txBox="1"/>
          <p:nvPr/>
        </p:nvSpPr>
        <p:spPr>
          <a:xfrm>
            <a:off x="3890170" y="4471875"/>
            <a:ext cx="673582" cy="338554"/>
          </a:xfrm>
          <a:prstGeom prst="rect">
            <a:avLst/>
          </a:prstGeom>
          <a:noFill/>
        </p:spPr>
        <p:txBody>
          <a:bodyPr wrap="none" rtlCol="0">
            <a:spAutoFit/>
          </a:bodyPr>
          <a:lstStyle/>
          <a:p>
            <a:r>
              <a:rPr lang="en-US" sz="1600" dirty="0"/>
              <a:t>5MHz</a:t>
            </a:r>
          </a:p>
        </p:txBody>
      </p:sp>
      <p:cxnSp>
        <p:nvCxnSpPr>
          <p:cNvPr id="102" name="Straight Connector 101">
            <a:extLst>
              <a:ext uri="{FF2B5EF4-FFF2-40B4-BE49-F238E27FC236}">
                <a16:creationId xmlns:a16="http://schemas.microsoft.com/office/drawing/2014/main" id="{137F995C-44F6-AC4C-B449-8E96E7F3A3F2}"/>
              </a:ext>
            </a:extLst>
          </p:cNvPr>
          <p:cNvCxnSpPr>
            <a:cxnSpLocks/>
          </p:cNvCxnSpPr>
          <p:nvPr/>
        </p:nvCxnSpPr>
        <p:spPr>
          <a:xfrm flipV="1">
            <a:off x="191528" y="1310602"/>
            <a:ext cx="0" cy="449484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30812C3-E317-8542-AB54-CE53399CDC2E}"/>
              </a:ext>
            </a:extLst>
          </p:cNvPr>
          <p:cNvCxnSpPr>
            <a:cxnSpLocks/>
          </p:cNvCxnSpPr>
          <p:nvPr/>
        </p:nvCxnSpPr>
        <p:spPr>
          <a:xfrm flipV="1">
            <a:off x="200583" y="1179530"/>
            <a:ext cx="6894561" cy="25404"/>
          </a:xfrm>
          <a:prstGeom prst="line">
            <a:avLst/>
          </a:prstGeom>
          <a:ln w="254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9" name="Elbow Connector 108">
            <a:extLst>
              <a:ext uri="{FF2B5EF4-FFF2-40B4-BE49-F238E27FC236}">
                <a16:creationId xmlns:a16="http://schemas.microsoft.com/office/drawing/2014/main" id="{AAF7AE7C-786B-744E-A59A-378D9DFFC9F2}"/>
              </a:ext>
            </a:extLst>
          </p:cNvPr>
          <p:cNvCxnSpPr>
            <a:cxnSpLocks/>
            <a:endCxn id="169" idx="1"/>
          </p:cNvCxnSpPr>
          <p:nvPr/>
        </p:nvCxnSpPr>
        <p:spPr>
          <a:xfrm flipV="1">
            <a:off x="4834860" y="1361872"/>
            <a:ext cx="2269338" cy="2108487"/>
          </a:xfrm>
          <a:prstGeom prst="bentConnector3">
            <a:avLst>
              <a:gd name="adj1" fmla="val 907"/>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69D5D612-BC6D-B04B-BEEB-3E4A29C89797}"/>
              </a:ext>
            </a:extLst>
          </p:cNvPr>
          <p:cNvSpPr txBox="1"/>
          <p:nvPr/>
        </p:nvSpPr>
        <p:spPr>
          <a:xfrm>
            <a:off x="2643416" y="794172"/>
            <a:ext cx="288862" cy="830997"/>
          </a:xfrm>
          <a:prstGeom prst="rect">
            <a:avLst/>
          </a:prstGeom>
          <a:noFill/>
        </p:spPr>
        <p:txBody>
          <a:bodyPr wrap="none" rtlCol="0">
            <a:spAutoFit/>
          </a:bodyPr>
          <a:lstStyle/>
          <a:p>
            <a:pPr algn="ctr"/>
            <a:r>
              <a:rPr lang="en-US" sz="1600" dirty="0"/>
              <a:t>/</a:t>
            </a:r>
          </a:p>
          <a:p>
            <a:pPr algn="ctr"/>
            <a:r>
              <a:rPr lang="en-US" sz="1600" dirty="0"/>
              <a:t>/</a:t>
            </a:r>
          </a:p>
          <a:p>
            <a:pPr algn="ctr"/>
            <a:r>
              <a:rPr lang="en-US" sz="1600" dirty="0"/>
              <a:t>2</a:t>
            </a:r>
            <a:endParaRPr lang="en-US" dirty="0"/>
          </a:p>
        </p:txBody>
      </p:sp>
      <p:sp>
        <p:nvSpPr>
          <p:cNvPr id="78" name="TextBox 77">
            <a:extLst>
              <a:ext uri="{FF2B5EF4-FFF2-40B4-BE49-F238E27FC236}">
                <a16:creationId xmlns:a16="http://schemas.microsoft.com/office/drawing/2014/main" id="{A1D61C01-2E3F-9347-B71C-8D2DED37FB74}"/>
              </a:ext>
            </a:extLst>
          </p:cNvPr>
          <p:cNvSpPr txBox="1"/>
          <p:nvPr/>
        </p:nvSpPr>
        <p:spPr>
          <a:xfrm>
            <a:off x="3893036" y="2886374"/>
            <a:ext cx="673582" cy="338554"/>
          </a:xfrm>
          <a:prstGeom prst="rect">
            <a:avLst/>
          </a:prstGeom>
          <a:noFill/>
        </p:spPr>
        <p:txBody>
          <a:bodyPr wrap="none" rtlCol="0">
            <a:spAutoFit/>
          </a:bodyPr>
          <a:lstStyle/>
          <a:p>
            <a:r>
              <a:rPr lang="en-US" sz="1600" dirty="0"/>
              <a:t>5MHz</a:t>
            </a:r>
          </a:p>
        </p:txBody>
      </p:sp>
      <p:sp>
        <p:nvSpPr>
          <p:cNvPr id="80" name="TextBox 79">
            <a:extLst>
              <a:ext uri="{FF2B5EF4-FFF2-40B4-BE49-F238E27FC236}">
                <a16:creationId xmlns:a16="http://schemas.microsoft.com/office/drawing/2014/main" id="{02D098D9-3800-2F44-891B-EC37637804AE}"/>
              </a:ext>
            </a:extLst>
          </p:cNvPr>
          <p:cNvSpPr txBox="1"/>
          <p:nvPr/>
        </p:nvSpPr>
        <p:spPr>
          <a:xfrm>
            <a:off x="7440913" y="3635976"/>
            <a:ext cx="997389" cy="523220"/>
          </a:xfrm>
          <a:prstGeom prst="rect">
            <a:avLst/>
          </a:prstGeom>
          <a:noFill/>
        </p:spPr>
        <p:txBody>
          <a:bodyPr wrap="none" rtlCol="0">
            <a:spAutoFit/>
          </a:bodyPr>
          <a:lstStyle/>
          <a:p>
            <a:pPr algn="ctr"/>
            <a:r>
              <a:rPr lang="en-US" sz="1400" dirty="0"/>
              <a:t>125MHz &amp; </a:t>
            </a:r>
          </a:p>
          <a:p>
            <a:pPr algn="ctr"/>
            <a:r>
              <a:rPr lang="en-US" sz="1400" dirty="0"/>
              <a:t>data</a:t>
            </a:r>
            <a:endParaRPr lang="en-US" dirty="0"/>
          </a:p>
        </p:txBody>
      </p:sp>
      <p:sp>
        <p:nvSpPr>
          <p:cNvPr id="82" name="Rectangle 81">
            <a:extLst>
              <a:ext uri="{FF2B5EF4-FFF2-40B4-BE49-F238E27FC236}">
                <a16:creationId xmlns:a16="http://schemas.microsoft.com/office/drawing/2014/main" id="{7C2D693A-26E2-A610-E2B0-31529704F8B8}"/>
              </a:ext>
            </a:extLst>
          </p:cNvPr>
          <p:cNvSpPr/>
          <p:nvPr/>
        </p:nvSpPr>
        <p:spPr>
          <a:xfrm>
            <a:off x="2150535" y="1577229"/>
            <a:ext cx="1069397" cy="36615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WR switch</a:t>
            </a:r>
          </a:p>
        </p:txBody>
      </p:sp>
      <p:cxnSp>
        <p:nvCxnSpPr>
          <p:cNvPr id="4" name="Elbow Connector 3">
            <a:extLst>
              <a:ext uri="{FF2B5EF4-FFF2-40B4-BE49-F238E27FC236}">
                <a16:creationId xmlns:a16="http://schemas.microsoft.com/office/drawing/2014/main" id="{1F223995-9403-A98E-AF49-EDA349E07731}"/>
              </a:ext>
            </a:extLst>
          </p:cNvPr>
          <p:cNvCxnSpPr>
            <a:stCxn id="10" idx="0"/>
            <a:endCxn id="82" idx="3"/>
          </p:cNvCxnSpPr>
          <p:nvPr/>
        </p:nvCxnSpPr>
        <p:spPr>
          <a:xfrm rot="16200000" flipV="1">
            <a:off x="3029626" y="1950614"/>
            <a:ext cx="518477" cy="137863"/>
          </a:xfrm>
          <a:prstGeom prst="bentConnector2">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C492B040-14BC-C215-7934-007620E5E55F}"/>
              </a:ext>
            </a:extLst>
          </p:cNvPr>
          <p:cNvSpPr/>
          <p:nvPr/>
        </p:nvSpPr>
        <p:spPr>
          <a:xfrm>
            <a:off x="276847" y="1581157"/>
            <a:ext cx="1069397" cy="36615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WR switch</a:t>
            </a:r>
          </a:p>
        </p:txBody>
      </p:sp>
      <p:cxnSp>
        <p:nvCxnSpPr>
          <p:cNvPr id="11" name="Straight Arrow Connector 10">
            <a:extLst>
              <a:ext uri="{FF2B5EF4-FFF2-40B4-BE49-F238E27FC236}">
                <a16:creationId xmlns:a16="http://schemas.microsoft.com/office/drawing/2014/main" id="{A35D4F1D-B5F5-754D-9CAE-58523C319D3D}"/>
              </a:ext>
            </a:extLst>
          </p:cNvPr>
          <p:cNvCxnSpPr>
            <a:stCxn id="82" idx="1"/>
            <a:endCxn id="84" idx="3"/>
          </p:cNvCxnSpPr>
          <p:nvPr/>
        </p:nvCxnSpPr>
        <p:spPr>
          <a:xfrm flipH="1">
            <a:off x="1346244" y="1760307"/>
            <a:ext cx="804291" cy="3928"/>
          </a:xfrm>
          <a:prstGeom prst="straightConnector1">
            <a:avLst/>
          </a:prstGeom>
          <a:ln w="254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985B8BB-B879-34FD-20BC-E603CE37563A}"/>
              </a:ext>
            </a:extLst>
          </p:cNvPr>
          <p:cNvCxnSpPr>
            <a:cxnSpLocks/>
            <a:stCxn id="84" idx="2"/>
            <a:endCxn id="8" idx="0"/>
          </p:cNvCxnSpPr>
          <p:nvPr/>
        </p:nvCxnSpPr>
        <p:spPr>
          <a:xfrm flipH="1">
            <a:off x="805136" y="1947312"/>
            <a:ext cx="6410" cy="846694"/>
          </a:xfrm>
          <a:prstGeom prst="straightConnector1">
            <a:avLst/>
          </a:prstGeom>
          <a:ln w="254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8B934740-5FBD-16C3-7431-DD0EDCA21D9F}"/>
              </a:ext>
            </a:extLst>
          </p:cNvPr>
          <p:cNvSpPr txBox="1"/>
          <p:nvPr/>
        </p:nvSpPr>
        <p:spPr>
          <a:xfrm>
            <a:off x="842854" y="2263766"/>
            <a:ext cx="1800878" cy="338554"/>
          </a:xfrm>
          <a:prstGeom prst="rect">
            <a:avLst/>
          </a:prstGeom>
          <a:noFill/>
        </p:spPr>
        <p:txBody>
          <a:bodyPr wrap="none" rtlCol="0">
            <a:spAutoFit/>
          </a:bodyPr>
          <a:lstStyle/>
          <a:p>
            <a:r>
              <a:rPr lang="en-US" sz="1600" dirty="0"/>
              <a:t>10MHz, PPS &amp; Data</a:t>
            </a:r>
          </a:p>
        </p:txBody>
      </p:sp>
      <p:sp>
        <p:nvSpPr>
          <p:cNvPr id="95" name="TextBox 94">
            <a:extLst>
              <a:ext uri="{FF2B5EF4-FFF2-40B4-BE49-F238E27FC236}">
                <a16:creationId xmlns:a16="http://schemas.microsoft.com/office/drawing/2014/main" id="{396456FD-62AA-B055-2E57-38481182E9A8}"/>
              </a:ext>
            </a:extLst>
          </p:cNvPr>
          <p:cNvSpPr txBox="1"/>
          <p:nvPr/>
        </p:nvSpPr>
        <p:spPr>
          <a:xfrm>
            <a:off x="1294911" y="1132282"/>
            <a:ext cx="907813" cy="584775"/>
          </a:xfrm>
          <a:prstGeom prst="rect">
            <a:avLst/>
          </a:prstGeom>
          <a:noFill/>
        </p:spPr>
        <p:txBody>
          <a:bodyPr wrap="square" rtlCol="0">
            <a:spAutoFit/>
          </a:bodyPr>
          <a:lstStyle/>
          <a:p>
            <a:pPr algn="ctr"/>
            <a:r>
              <a:rPr lang="en-US" sz="1600" dirty="0"/>
              <a:t>WR</a:t>
            </a:r>
          </a:p>
          <a:p>
            <a:pPr algn="ctr"/>
            <a:r>
              <a:rPr lang="en-US" sz="1600" dirty="0"/>
              <a:t>Network</a:t>
            </a:r>
          </a:p>
        </p:txBody>
      </p:sp>
      <p:cxnSp>
        <p:nvCxnSpPr>
          <p:cNvPr id="101" name="Straight Arrow Connector 100">
            <a:extLst>
              <a:ext uri="{FF2B5EF4-FFF2-40B4-BE49-F238E27FC236}">
                <a16:creationId xmlns:a16="http://schemas.microsoft.com/office/drawing/2014/main" id="{61019D8D-0F22-018F-1125-5B301186AA5E}"/>
              </a:ext>
            </a:extLst>
          </p:cNvPr>
          <p:cNvCxnSpPr>
            <a:stCxn id="97" idx="1"/>
            <a:endCxn id="98" idx="3"/>
          </p:cNvCxnSpPr>
          <p:nvPr/>
        </p:nvCxnSpPr>
        <p:spPr>
          <a:xfrm flipH="1">
            <a:off x="1477323" y="5050210"/>
            <a:ext cx="804291" cy="3928"/>
          </a:xfrm>
          <a:prstGeom prst="straightConnector1">
            <a:avLst/>
          </a:prstGeom>
          <a:ln w="254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ED40C245-73FB-0958-3BEC-DE6B33D8DECD}"/>
              </a:ext>
            </a:extLst>
          </p:cNvPr>
          <p:cNvSpPr txBox="1"/>
          <p:nvPr/>
        </p:nvSpPr>
        <p:spPr>
          <a:xfrm>
            <a:off x="1425990" y="4718753"/>
            <a:ext cx="907813" cy="584775"/>
          </a:xfrm>
          <a:prstGeom prst="rect">
            <a:avLst/>
          </a:prstGeom>
          <a:noFill/>
        </p:spPr>
        <p:txBody>
          <a:bodyPr wrap="none" rtlCol="0">
            <a:spAutoFit/>
          </a:bodyPr>
          <a:lstStyle/>
          <a:p>
            <a:pPr algn="ctr"/>
            <a:r>
              <a:rPr lang="en-US" sz="1600" dirty="0"/>
              <a:t>WR</a:t>
            </a:r>
          </a:p>
          <a:p>
            <a:pPr algn="ctr"/>
            <a:r>
              <a:rPr lang="en-US" sz="1600" dirty="0"/>
              <a:t>Network</a:t>
            </a:r>
          </a:p>
        </p:txBody>
      </p:sp>
      <p:cxnSp>
        <p:nvCxnSpPr>
          <p:cNvPr id="28" name="Elbow Connector 27">
            <a:extLst>
              <a:ext uri="{FF2B5EF4-FFF2-40B4-BE49-F238E27FC236}">
                <a16:creationId xmlns:a16="http://schemas.microsoft.com/office/drawing/2014/main" id="{62B17D02-6E66-1D54-6522-40E4BDF8F0F1}"/>
              </a:ext>
            </a:extLst>
          </p:cNvPr>
          <p:cNvCxnSpPr>
            <a:stCxn id="98" idx="2"/>
            <a:endCxn id="36" idx="0"/>
          </p:cNvCxnSpPr>
          <p:nvPr/>
        </p:nvCxnSpPr>
        <p:spPr>
          <a:xfrm rot="5400000">
            <a:off x="487936" y="5350760"/>
            <a:ext cx="568235" cy="341144"/>
          </a:xfrm>
          <a:prstGeom prst="bentConnector3">
            <a:avLst/>
          </a:prstGeom>
          <a:ln w="254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87792327-D74C-08BE-1556-7CFF2E64F59B}"/>
              </a:ext>
            </a:extLst>
          </p:cNvPr>
          <p:cNvSpPr txBox="1"/>
          <p:nvPr/>
        </p:nvSpPr>
        <p:spPr>
          <a:xfrm>
            <a:off x="563478" y="5505558"/>
            <a:ext cx="1800878" cy="338554"/>
          </a:xfrm>
          <a:prstGeom prst="rect">
            <a:avLst/>
          </a:prstGeom>
          <a:noFill/>
        </p:spPr>
        <p:txBody>
          <a:bodyPr wrap="none" rtlCol="0">
            <a:spAutoFit/>
          </a:bodyPr>
          <a:lstStyle/>
          <a:p>
            <a:r>
              <a:rPr lang="en-US" sz="1600" dirty="0"/>
              <a:t>10MHz, PPS &amp; Data</a:t>
            </a:r>
          </a:p>
        </p:txBody>
      </p:sp>
    </p:spTree>
    <p:extLst>
      <p:ext uri="{BB962C8B-B14F-4D97-AF65-F5344CB8AC3E}">
        <p14:creationId xmlns:p14="http://schemas.microsoft.com/office/powerpoint/2010/main" val="243850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0"/>
            <a:ext cx="12192000" cy="1325563"/>
          </a:xfrm>
        </p:spPr>
        <p:txBody>
          <a:bodyPr/>
          <a:lstStyle/>
          <a:p>
            <a:pPr algn="ctr"/>
            <a:r>
              <a:rPr lang="en-US" dirty="0">
                <a:solidFill>
                  <a:schemeClr val="accent2"/>
                </a:solidFill>
                <a:latin typeface="+mn-lt"/>
              </a:rPr>
              <a:t>Time Base and UTC Characterization</a:t>
            </a:r>
          </a:p>
        </p:txBody>
      </p:sp>
      <p:sp>
        <p:nvSpPr>
          <p:cNvPr id="3" name="TextBox 2">
            <a:extLst>
              <a:ext uri="{FF2B5EF4-FFF2-40B4-BE49-F238E27FC236}">
                <a16:creationId xmlns:a16="http://schemas.microsoft.com/office/drawing/2014/main" id="{C1F2AD35-95C0-9F43-9A84-71E39110972E}"/>
              </a:ext>
            </a:extLst>
          </p:cNvPr>
          <p:cNvSpPr txBox="1"/>
          <p:nvPr/>
        </p:nvSpPr>
        <p:spPr>
          <a:xfrm>
            <a:off x="0" y="1017898"/>
            <a:ext cx="12192000" cy="4401205"/>
          </a:xfrm>
          <a:prstGeom prst="rect">
            <a:avLst/>
          </a:prstGeom>
          <a:noFill/>
        </p:spPr>
        <p:txBody>
          <a:bodyPr wrap="square" rtlCol="0">
            <a:spAutoFit/>
          </a:bodyPr>
          <a:lstStyle/>
          <a:p>
            <a:r>
              <a:rPr lang="en-US" sz="3200" dirty="0"/>
              <a:t>The work on the time base characterization continues and an extensive test campaign is ongoing (thanks mainly to Lucille </a:t>
            </a:r>
            <a:r>
              <a:rPr lang="en-US" sz="3200" dirty="0" err="1"/>
              <a:t>Mellet</a:t>
            </a:r>
            <a:r>
              <a:rPr lang="en-US" sz="3200" dirty="0"/>
              <a:t>, Vincent </a:t>
            </a:r>
            <a:r>
              <a:rPr lang="en-US" sz="3200" dirty="0" err="1"/>
              <a:t>Voisin</a:t>
            </a:r>
            <a:r>
              <a:rPr lang="en-US" sz="3200" dirty="0"/>
              <a:t> and Mathieu </a:t>
            </a:r>
            <a:r>
              <a:rPr lang="en-US" sz="3200" dirty="0" err="1"/>
              <a:t>Guige</a:t>
            </a:r>
            <a:r>
              <a:rPr lang="en-US" sz="3200" dirty="0"/>
              <a:t>).</a:t>
            </a:r>
          </a:p>
          <a:p>
            <a:endParaRPr lang="en-US" sz="3200" dirty="0"/>
          </a:p>
          <a:p>
            <a:r>
              <a:rPr lang="en-US" sz="3200" dirty="0"/>
              <a:t>Most of the results are summarized here:</a:t>
            </a:r>
          </a:p>
          <a:p>
            <a:endParaRPr lang="en-US" sz="2000" dirty="0"/>
          </a:p>
          <a:p>
            <a:r>
              <a:rPr lang="en-US" dirty="0"/>
              <a:t>https://indico-</a:t>
            </a:r>
            <a:r>
              <a:rPr lang="en-US" dirty="0" err="1"/>
              <a:t>sk.icrr.u</a:t>
            </a:r>
            <a:r>
              <a:rPr lang="en-US" dirty="0"/>
              <a:t>-</a:t>
            </a:r>
            <a:r>
              <a:rPr lang="en-US" dirty="0" err="1"/>
              <a:t>tokyo.ac.jp</a:t>
            </a:r>
            <a:r>
              <a:rPr lang="en-US" dirty="0"/>
              <a:t>/event/7332/contributions/22011/attachments/20557/26254/LPNHE_timingsystem_R%26D.pdf </a:t>
            </a:r>
          </a:p>
          <a:p>
            <a:endParaRPr lang="en-US" sz="3200" dirty="0"/>
          </a:p>
          <a:p>
            <a:r>
              <a:rPr lang="en-US" sz="3200" dirty="0"/>
              <a:t>I give just a quick recap: </a:t>
            </a:r>
          </a:p>
        </p:txBody>
      </p:sp>
    </p:spTree>
    <p:extLst>
      <p:ext uri="{BB962C8B-B14F-4D97-AF65-F5344CB8AC3E}">
        <p14:creationId xmlns:p14="http://schemas.microsoft.com/office/powerpoint/2010/main" val="2951089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0"/>
            <a:ext cx="12192000" cy="1325563"/>
          </a:xfrm>
        </p:spPr>
        <p:txBody>
          <a:bodyPr/>
          <a:lstStyle/>
          <a:p>
            <a:pPr algn="ctr"/>
            <a:r>
              <a:rPr lang="en-US" dirty="0">
                <a:solidFill>
                  <a:schemeClr val="accent2"/>
                </a:solidFill>
                <a:latin typeface="+mn-lt"/>
              </a:rPr>
              <a:t>LPNHE Test equipment  </a:t>
            </a:r>
          </a:p>
        </p:txBody>
      </p:sp>
      <p:sp>
        <p:nvSpPr>
          <p:cNvPr id="3" name="TextBox 2">
            <a:extLst>
              <a:ext uri="{FF2B5EF4-FFF2-40B4-BE49-F238E27FC236}">
                <a16:creationId xmlns:a16="http://schemas.microsoft.com/office/drawing/2014/main" id="{C1F2AD35-95C0-9F43-9A84-71E39110972E}"/>
              </a:ext>
            </a:extLst>
          </p:cNvPr>
          <p:cNvSpPr txBox="1"/>
          <p:nvPr/>
        </p:nvSpPr>
        <p:spPr>
          <a:xfrm>
            <a:off x="0" y="1325563"/>
            <a:ext cx="12192000" cy="4401205"/>
          </a:xfrm>
          <a:prstGeom prst="rect">
            <a:avLst/>
          </a:prstGeom>
          <a:noFill/>
        </p:spPr>
        <p:txBody>
          <a:bodyPr wrap="square" rtlCol="0">
            <a:spAutoFit/>
          </a:bodyPr>
          <a:lstStyle/>
          <a:p>
            <a:r>
              <a:rPr lang="en-US" sz="2800" dirty="0"/>
              <a:t>At our lab we have:</a:t>
            </a:r>
          </a:p>
          <a:p>
            <a:pPr marL="457200" indent="-457200">
              <a:buFontTx/>
              <a:buChar char="-"/>
            </a:pPr>
            <a:r>
              <a:rPr lang="en-US" sz="2800" dirty="0"/>
              <a:t>2 SRS SF725 Rubidium atomic clocks</a:t>
            </a:r>
          </a:p>
          <a:p>
            <a:pPr marL="457200" indent="-457200">
              <a:buFontTx/>
              <a:buChar char="-"/>
            </a:pPr>
            <a:r>
              <a:rPr lang="en-US" sz="2800" dirty="0"/>
              <a:t>1 </a:t>
            </a:r>
            <a:r>
              <a:rPr lang="en-US" sz="2800" dirty="0" err="1"/>
              <a:t>Septentrio</a:t>
            </a:r>
            <a:r>
              <a:rPr lang="en-US" sz="2800" dirty="0"/>
              <a:t> PolaRx5TR + antenna</a:t>
            </a:r>
          </a:p>
          <a:p>
            <a:pPr marL="457200" indent="-457200">
              <a:buFontTx/>
              <a:buChar char="-"/>
            </a:pPr>
            <a:r>
              <a:rPr lang="en-US" sz="2800" dirty="0"/>
              <a:t>2 clock and Frequency counter Keysight 53220 </a:t>
            </a:r>
          </a:p>
          <a:p>
            <a:r>
              <a:rPr lang="en-US" sz="2800" dirty="0"/>
              <a:t>Plus (ordered but not yet arrived) </a:t>
            </a:r>
          </a:p>
          <a:p>
            <a:pPr marL="457200" indent="-457200">
              <a:buFontTx/>
              <a:buChar char="-"/>
            </a:pPr>
            <a:r>
              <a:rPr lang="en-US" sz="2800" dirty="0"/>
              <a:t>1 PH1008 Passive Hydrogen Maser Atomic clock</a:t>
            </a:r>
          </a:p>
          <a:p>
            <a:pPr marL="457200" indent="-457200">
              <a:buFontTx/>
              <a:buChar char="-"/>
            </a:pPr>
            <a:r>
              <a:rPr lang="en-US" sz="2800" dirty="0"/>
              <a:t>1 </a:t>
            </a:r>
            <a:r>
              <a:rPr lang="en-US" sz="2800" dirty="0" err="1"/>
              <a:t>Septentrio</a:t>
            </a:r>
            <a:r>
              <a:rPr lang="en-US" sz="2800" dirty="0"/>
              <a:t> PolaRx5TR + antenna</a:t>
            </a:r>
          </a:p>
          <a:p>
            <a:pPr marL="457200" indent="-457200">
              <a:buFontTx/>
              <a:buChar char="-"/>
            </a:pPr>
            <a:endParaRPr lang="en-US" sz="2800" dirty="0"/>
          </a:p>
          <a:p>
            <a:r>
              <a:rPr lang="en-US" sz="2800" dirty="0"/>
              <a:t>We have also a copy of the UTC(OP) PPS and 10MHz clock sent via white Rabbit link from the SYRTE laboratory (where it is produced).</a:t>
            </a:r>
          </a:p>
        </p:txBody>
      </p:sp>
    </p:spTree>
    <p:extLst>
      <p:ext uri="{BB962C8B-B14F-4D97-AF65-F5344CB8AC3E}">
        <p14:creationId xmlns:p14="http://schemas.microsoft.com/office/powerpoint/2010/main" val="261063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0"/>
            <a:ext cx="12192000" cy="1325563"/>
          </a:xfrm>
        </p:spPr>
        <p:txBody>
          <a:bodyPr/>
          <a:lstStyle/>
          <a:p>
            <a:pPr algn="ctr"/>
            <a:r>
              <a:rPr lang="en-US" dirty="0">
                <a:solidFill>
                  <a:schemeClr val="accent2"/>
                </a:solidFill>
                <a:latin typeface="+mn-lt"/>
              </a:rPr>
              <a:t>Kind of Test Performed </a:t>
            </a:r>
          </a:p>
        </p:txBody>
      </p:sp>
      <p:sp>
        <p:nvSpPr>
          <p:cNvPr id="3" name="TextBox 2">
            <a:extLst>
              <a:ext uri="{FF2B5EF4-FFF2-40B4-BE49-F238E27FC236}">
                <a16:creationId xmlns:a16="http://schemas.microsoft.com/office/drawing/2014/main" id="{C1F2AD35-95C0-9F43-9A84-71E39110972E}"/>
              </a:ext>
            </a:extLst>
          </p:cNvPr>
          <p:cNvSpPr txBox="1"/>
          <p:nvPr/>
        </p:nvSpPr>
        <p:spPr>
          <a:xfrm>
            <a:off x="0" y="1325563"/>
            <a:ext cx="12192000" cy="3539430"/>
          </a:xfrm>
          <a:prstGeom prst="rect">
            <a:avLst/>
          </a:prstGeom>
          <a:noFill/>
        </p:spPr>
        <p:txBody>
          <a:bodyPr wrap="square" rtlCol="0">
            <a:spAutoFit/>
          </a:bodyPr>
          <a:lstStyle/>
          <a:p>
            <a:r>
              <a:rPr lang="en-US" sz="2800" dirty="0"/>
              <a:t>We basically perform 2 kind of tests:</a:t>
            </a:r>
          </a:p>
          <a:p>
            <a:endParaRPr lang="en-US" sz="2800" dirty="0"/>
          </a:p>
          <a:p>
            <a:pPr marL="457200" indent="-457200">
              <a:buFontTx/>
              <a:buChar char="-"/>
            </a:pPr>
            <a:r>
              <a:rPr lang="en-US" sz="2800" dirty="0"/>
              <a:t>Local time base characterization. Test our proposed concept on real hardware </a:t>
            </a:r>
          </a:p>
          <a:p>
            <a:pPr marL="457200" indent="-457200">
              <a:buFontTx/>
              <a:buChar char="-"/>
            </a:pPr>
            <a:endParaRPr lang="en-US" sz="2800" dirty="0"/>
          </a:p>
          <a:p>
            <a:pPr marL="457200" indent="-457200">
              <a:buFontTx/>
              <a:buChar char="-"/>
            </a:pPr>
            <a:r>
              <a:rPr lang="en-US" sz="2800" dirty="0"/>
              <a:t>Time transfer via common view: a method to measure two local time bases using the GNSS data. This method is implemented using the files published regularly by UTC(k) labs (</a:t>
            </a:r>
            <a:r>
              <a:rPr lang="en-US" sz="2800" dirty="0" err="1"/>
              <a:t>Syrte</a:t>
            </a:r>
            <a:r>
              <a:rPr lang="en-US" sz="2800" dirty="0"/>
              <a:t> in our case).</a:t>
            </a:r>
          </a:p>
          <a:p>
            <a:pPr marL="457200" indent="-457200">
              <a:buFontTx/>
              <a:buChar char="-"/>
            </a:pPr>
            <a:endParaRPr lang="en-US" sz="2800" dirty="0"/>
          </a:p>
        </p:txBody>
      </p:sp>
    </p:spTree>
    <p:extLst>
      <p:ext uri="{BB962C8B-B14F-4D97-AF65-F5344CB8AC3E}">
        <p14:creationId xmlns:p14="http://schemas.microsoft.com/office/powerpoint/2010/main" val="184577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0"/>
            <a:ext cx="12192000" cy="1325563"/>
          </a:xfrm>
        </p:spPr>
        <p:txBody>
          <a:bodyPr/>
          <a:lstStyle/>
          <a:p>
            <a:pPr algn="ctr"/>
            <a:r>
              <a:rPr lang="en-US" dirty="0">
                <a:solidFill>
                  <a:schemeClr val="accent2"/>
                </a:solidFill>
                <a:latin typeface="+mn-lt"/>
              </a:rPr>
              <a:t>Local Time Base Characterization</a:t>
            </a:r>
          </a:p>
        </p:txBody>
      </p:sp>
      <p:sp>
        <p:nvSpPr>
          <p:cNvPr id="3" name="TextBox 2">
            <a:extLst>
              <a:ext uri="{FF2B5EF4-FFF2-40B4-BE49-F238E27FC236}">
                <a16:creationId xmlns:a16="http://schemas.microsoft.com/office/drawing/2014/main" id="{C1F2AD35-95C0-9F43-9A84-71E39110972E}"/>
              </a:ext>
            </a:extLst>
          </p:cNvPr>
          <p:cNvSpPr txBox="1"/>
          <p:nvPr/>
        </p:nvSpPr>
        <p:spPr>
          <a:xfrm>
            <a:off x="0" y="1008501"/>
            <a:ext cx="12192000" cy="1815882"/>
          </a:xfrm>
          <a:prstGeom prst="rect">
            <a:avLst/>
          </a:prstGeom>
          <a:noFill/>
        </p:spPr>
        <p:txBody>
          <a:bodyPr wrap="square" rtlCol="0">
            <a:spAutoFit/>
          </a:bodyPr>
          <a:lstStyle/>
          <a:p>
            <a:r>
              <a:rPr lang="en-US" sz="2800" dirty="0"/>
              <a:t>For this test we use 1Rb clock sending 1 PPS and 10 MHz clock to the </a:t>
            </a:r>
            <a:r>
              <a:rPr lang="en-US" sz="2800" dirty="0" err="1"/>
              <a:t>Spetentrio</a:t>
            </a:r>
            <a:r>
              <a:rPr lang="en-US" sz="2800" dirty="0"/>
              <a:t> receiver. Thanks to the time transfer algorithm, we can estimate the drift of our local time base with respect to GNSS time (only GPS in this case)</a:t>
            </a:r>
          </a:p>
          <a:p>
            <a:endParaRPr lang="en-US" sz="2800" dirty="0"/>
          </a:p>
        </p:txBody>
      </p:sp>
      <p:sp>
        <p:nvSpPr>
          <p:cNvPr id="4" name="Rectangle 3">
            <a:extLst>
              <a:ext uri="{FF2B5EF4-FFF2-40B4-BE49-F238E27FC236}">
                <a16:creationId xmlns:a16="http://schemas.microsoft.com/office/drawing/2014/main" id="{A9444E88-641E-9E2B-49AF-F9D53AE04994}"/>
              </a:ext>
            </a:extLst>
          </p:cNvPr>
          <p:cNvSpPr/>
          <p:nvPr/>
        </p:nvSpPr>
        <p:spPr>
          <a:xfrm>
            <a:off x="266700" y="3429000"/>
            <a:ext cx="14351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Rb </a:t>
            </a:r>
            <a:r>
              <a:rPr lang="en-US" dirty="0" err="1"/>
              <a:t>clk</a:t>
            </a:r>
            <a:endParaRPr lang="en-US" dirty="0"/>
          </a:p>
        </p:txBody>
      </p:sp>
      <p:sp>
        <p:nvSpPr>
          <p:cNvPr id="5" name="Rectangle 4">
            <a:extLst>
              <a:ext uri="{FF2B5EF4-FFF2-40B4-BE49-F238E27FC236}">
                <a16:creationId xmlns:a16="http://schemas.microsoft.com/office/drawing/2014/main" id="{69D9E857-A37F-866A-73B0-8DB5CA6F6B19}"/>
              </a:ext>
            </a:extLst>
          </p:cNvPr>
          <p:cNvSpPr/>
          <p:nvPr/>
        </p:nvSpPr>
        <p:spPr>
          <a:xfrm>
            <a:off x="2832100" y="3429000"/>
            <a:ext cx="17653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GNSS</a:t>
            </a:r>
          </a:p>
        </p:txBody>
      </p:sp>
      <p:cxnSp>
        <p:nvCxnSpPr>
          <p:cNvPr id="7" name="Straight Arrow Connector 6">
            <a:extLst>
              <a:ext uri="{FF2B5EF4-FFF2-40B4-BE49-F238E27FC236}">
                <a16:creationId xmlns:a16="http://schemas.microsoft.com/office/drawing/2014/main" id="{62BF4B60-FA8D-B64A-899A-0E3E8575C459}"/>
              </a:ext>
            </a:extLst>
          </p:cNvPr>
          <p:cNvCxnSpPr/>
          <p:nvPr/>
        </p:nvCxnSpPr>
        <p:spPr>
          <a:xfrm>
            <a:off x="1701800" y="3632200"/>
            <a:ext cx="113030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75EE0DC-F7A6-FC97-5571-DAD886CEF053}"/>
              </a:ext>
            </a:extLst>
          </p:cNvPr>
          <p:cNvCxnSpPr/>
          <p:nvPr/>
        </p:nvCxnSpPr>
        <p:spPr>
          <a:xfrm>
            <a:off x="1701800" y="4152900"/>
            <a:ext cx="113030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FC72AC-5760-B8FE-47C0-C27A750EF828}"/>
              </a:ext>
            </a:extLst>
          </p:cNvPr>
          <p:cNvSpPr txBox="1"/>
          <p:nvPr/>
        </p:nvSpPr>
        <p:spPr>
          <a:xfrm>
            <a:off x="2003095" y="3262868"/>
            <a:ext cx="527709" cy="369332"/>
          </a:xfrm>
          <a:prstGeom prst="rect">
            <a:avLst/>
          </a:prstGeom>
          <a:noFill/>
        </p:spPr>
        <p:txBody>
          <a:bodyPr wrap="none" rtlCol="0">
            <a:spAutoFit/>
          </a:bodyPr>
          <a:lstStyle/>
          <a:p>
            <a:r>
              <a:rPr lang="en-US" dirty="0"/>
              <a:t>PPS</a:t>
            </a:r>
          </a:p>
        </p:txBody>
      </p:sp>
      <p:sp>
        <p:nvSpPr>
          <p:cNvPr id="12" name="TextBox 11">
            <a:extLst>
              <a:ext uri="{FF2B5EF4-FFF2-40B4-BE49-F238E27FC236}">
                <a16:creationId xmlns:a16="http://schemas.microsoft.com/office/drawing/2014/main" id="{60A228AB-E0CC-B64F-6559-DA0C453B0844}"/>
              </a:ext>
            </a:extLst>
          </p:cNvPr>
          <p:cNvSpPr txBox="1"/>
          <p:nvPr/>
        </p:nvSpPr>
        <p:spPr>
          <a:xfrm>
            <a:off x="1821091" y="3808968"/>
            <a:ext cx="904415" cy="369332"/>
          </a:xfrm>
          <a:prstGeom prst="rect">
            <a:avLst/>
          </a:prstGeom>
          <a:noFill/>
        </p:spPr>
        <p:txBody>
          <a:bodyPr wrap="none" rtlCol="0">
            <a:spAutoFit/>
          </a:bodyPr>
          <a:lstStyle/>
          <a:p>
            <a:r>
              <a:rPr lang="en-US" dirty="0"/>
              <a:t>10 MHz</a:t>
            </a:r>
          </a:p>
        </p:txBody>
      </p:sp>
      <p:sp>
        <p:nvSpPr>
          <p:cNvPr id="9" name="Down Arrow 8">
            <a:extLst>
              <a:ext uri="{FF2B5EF4-FFF2-40B4-BE49-F238E27FC236}">
                <a16:creationId xmlns:a16="http://schemas.microsoft.com/office/drawing/2014/main" id="{C9715776-59CC-33A0-6F82-999D81B8F46F}"/>
              </a:ext>
            </a:extLst>
          </p:cNvPr>
          <p:cNvSpPr/>
          <p:nvPr/>
        </p:nvSpPr>
        <p:spPr>
          <a:xfrm>
            <a:off x="3444875" y="4343400"/>
            <a:ext cx="539750" cy="6985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F2A0FCD-DAA3-A24C-A16A-9227E07E2C80}"/>
              </a:ext>
            </a:extLst>
          </p:cNvPr>
          <p:cNvSpPr txBox="1"/>
          <p:nvPr/>
        </p:nvSpPr>
        <p:spPr>
          <a:xfrm>
            <a:off x="1298484" y="6211669"/>
            <a:ext cx="3298916" cy="646331"/>
          </a:xfrm>
          <a:prstGeom prst="rect">
            <a:avLst/>
          </a:prstGeom>
          <a:noFill/>
        </p:spPr>
        <p:txBody>
          <a:bodyPr wrap="none" rtlCol="0">
            <a:spAutoFit/>
          </a:bodyPr>
          <a:lstStyle/>
          <a:p>
            <a:r>
              <a:rPr lang="en-US" dirty="0"/>
              <a:t>CGGTTS file with time distance </a:t>
            </a:r>
          </a:p>
          <a:p>
            <a:r>
              <a:rPr lang="en-US" dirty="0"/>
              <a:t>Between local time and GPS time</a:t>
            </a:r>
          </a:p>
        </p:txBody>
      </p:sp>
      <p:pic>
        <p:nvPicPr>
          <p:cNvPr id="13" name="Picture 12">
            <a:extLst>
              <a:ext uri="{FF2B5EF4-FFF2-40B4-BE49-F238E27FC236}">
                <a16:creationId xmlns:a16="http://schemas.microsoft.com/office/drawing/2014/main" id="{B025BA3F-2380-6E56-4E1C-CAFC0DAF413C}"/>
              </a:ext>
            </a:extLst>
          </p:cNvPr>
          <p:cNvPicPr>
            <a:picLocks noChangeAspect="1"/>
          </p:cNvPicPr>
          <p:nvPr/>
        </p:nvPicPr>
        <p:blipFill>
          <a:blip r:embed="rId2"/>
          <a:stretch>
            <a:fillRect/>
          </a:stretch>
        </p:blipFill>
        <p:spPr>
          <a:xfrm>
            <a:off x="4898696" y="2824383"/>
            <a:ext cx="7057192" cy="3499068"/>
          </a:xfrm>
          <a:prstGeom prst="rect">
            <a:avLst/>
          </a:prstGeom>
        </p:spPr>
      </p:pic>
      <p:sp>
        <p:nvSpPr>
          <p:cNvPr id="14" name="Rectangle 13">
            <a:extLst>
              <a:ext uri="{FF2B5EF4-FFF2-40B4-BE49-F238E27FC236}">
                <a16:creationId xmlns:a16="http://schemas.microsoft.com/office/drawing/2014/main" id="{387A9900-22C6-4162-91E8-AC98B1A51A80}"/>
              </a:ext>
            </a:extLst>
          </p:cNvPr>
          <p:cNvSpPr/>
          <p:nvPr/>
        </p:nvSpPr>
        <p:spPr>
          <a:xfrm>
            <a:off x="7906674" y="4826593"/>
            <a:ext cx="636105" cy="1504948"/>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AB0D0A2-DF04-2BDB-BAF1-8418A7A9EAD6}"/>
              </a:ext>
            </a:extLst>
          </p:cNvPr>
          <p:cNvGrpSpPr/>
          <p:nvPr/>
        </p:nvGrpSpPr>
        <p:grpSpPr>
          <a:xfrm>
            <a:off x="3340929" y="5169584"/>
            <a:ext cx="747641" cy="914400"/>
            <a:chOff x="3321311" y="3603937"/>
            <a:chExt cx="747641" cy="914400"/>
          </a:xfrm>
        </p:grpSpPr>
        <p:grpSp>
          <p:nvGrpSpPr>
            <p:cNvPr id="18" name="Group 17">
              <a:extLst>
                <a:ext uri="{FF2B5EF4-FFF2-40B4-BE49-F238E27FC236}">
                  <a16:creationId xmlns:a16="http://schemas.microsoft.com/office/drawing/2014/main" id="{B3090D0E-29FC-468F-FAFF-1B1102BB090A}"/>
                </a:ext>
              </a:extLst>
            </p:cNvPr>
            <p:cNvGrpSpPr/>
            <p:nvPr/>
          </p:nvGrpSpPr>
          <p:grpSpPr>
            <a:xfrm>
              <a:off x="3321311" y="3603937"/>
              <a:ext cx="747641" cy="914400"/>
              <a:chOff x="3321311" y="3603937"/>
              <a:chExt cx="747641" cy="914400"/>
            </a:xfrm>
          </p:grpSpPr>
          <p:sp>
            <p:nvSpPr>
              <p:cNvPr id="20" name="Folded Corner 19">
                <a:extLst>
                  <a:ext uri="{FF2B5EF4-FFF2-40B4-BE49-F238E27FC236}">
                    <a16:creationId xmlns:a16="http://schemas.microsoft.com/office/drawing/2014/main" id="{A41D6242-388F-87E4-7B65-0CA63B2516F1}"/>
                  </a:ext>
                </a:extLst>
              </p:cNvPr>
              <p:cNvSpPr/>
              <p:nvPr/>
            </p:nvSpPr>
            <p:spPr>
              <a:xfrm>
                <a:off x="3321311" y="3603937"/>
                <a:ext cx="747641" cy="914400"/>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7B441FC2-3F06-49A1-B08E-846C1C26A435}"/>
                  </a:ext>
                </a:extLst>
              </p:cNvPr>
              <p:cNvCxnSpPr/>
              <p:nvPr/>
            </p:nvCxnSpPr>
            <p:spPr>
              <a:xfrm>
                <a:off x="3321311" y="3734316"/>
                <a:ext cx="747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101B554-595B-970F-C144-83ECC83AC72E}"/>
                  </a:ext>
                </a:extLst>
              </p:cNvPr>
              <p:cNvCxnSpPr/>
              <p:nvPr/>
            </p:nvCxnSpPr>
            <p:spPr>
              <a:xfrm>
                <a:off x="3321311" y="3886716"/>
                <a:ext cx="747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B358BA-3F40-9960-3DB0-60449B1C4F2B}"/>
                  </a:ext>
                </a:extLst>
              </p:cNvPr>
              <p:cNvCxnSpPr/>
              <p:nvPr/>
            </p:nvCxnSpPr>
            <p:spPr>
              <a:xfrm>
                <a:off x="3321311" y="4026416"/>
                <a:ext cx="747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578FB7-29AA-C133-58A0-71968AACCBAA}"/>
                  </a:ext>
                </a:extLst>
              </p:cNvPr>
              <p:cNvCxnSpPr/>
              <p:nvPr/>
            </p:nvCxnSpPr>
            <p:spPr>
              <a:xfrm>
                <a:off x="3321311" y="4140716"/>
                <a:ext cx="74764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95B2484C-A26B-522B-9E44-33BB31489357}"/>
                </a:ext>
              </a:extLst>
            </p:cNvPr>
            <p:cNvSpPr txBox="1"/>
            <p:nvPr/>
          </p:nvSpPr>
          <p:spPr>
            <a:xfrm>
              <a:off x="3336784" y="4192852"/>
              <a:ext cx="682431" cy="276999"/>
            </a:xfrm>
            <a:prstGeom prst="rect">
              <a:avLst/>
            </a:prstGeom>
            <a:noFill/>
          </p:spPr>
          <p:txBody>
            <a:bodyPr wrap="none" rtlCol="0">
              <a:spAutoFit/>
            </a:bodyPr>
            <a:lstStyle/>
            <a:p>
              <a:r>
                <a:rPr lang="en-US" sz="1200" dirty="0">
                  <a:solidFill>
                    <a:schemeClr val="accent1"/>
                  </a:solidFill>
                </a:rPr>
                <a:t>CGGTTS</a:t>
              </a:r>
              <a:endParaRPr lang="en-US" dirty="0">
                <a:solidFill>
                  <a:schemeClr val="accent1"/>
                </a:solidFill>
              </a:endParaRPr>
            </a:p>
          </p:txBody>
        </p:sp>
      </p:grpSp>
    </p:spTree>
    <p:extLst>
      <p:ext uri="{BB962C8B-B14F-4D97-AF65-F5344CB8AC3E}">
        <p14:creationId xmlns:p14="http://schemas.microsoft.com/office/powerpoint/2010/main" val="1904166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0"/>
            <a:ext cx="12192000" cy="1325563"/>
          </a:xfrm>
        </p:spPr>
        <p:txBody>
          <a:bodyPr/>
          <a:lstStyle/>
          <a:p>
            <a:pPr algn="ctr"/>
            <a:r>
              <a:rPr lang="en-US" dirty="0">
                <a:solidFill>
                  <a:schemeClr val="accent2"/>
                </a:solidFill>
                <a:latin typeface="+mn-lt"/>
              </a:rPr>
              <a:t>Local Time Base Characterization</a:t>
            </a:r>
          </a:p>
        </p:txBody>
      </p:sp>
      <p:sp>
        <p:nvSpPr>
          <p:cNvPr id="3" name="TextBox 2">
            <a:extLst>
              <a:ext uri="{FF2B5EF4-FFF2-40B4-BE49-F238E27FC236}">
                <a16:creationId xmlns:a16="http://schemas.microsoft.com/office/drawing/2014/main" id="{C1F2AD35-95C0-9F43-9A84-71E39110972E}"/>
              </a:ext>
            </a:extLst>
          </p:cNvPr>
          <p:cNvSpPr txBox="1"/>
          <p:nvPr/>
        </p:nvSpPr>
        <p:spPr>
          <a:xfrm>
            <a:off x="0" y="4783667"/>
            <a:ext cx="12192000" cy="2123658"/>
          </a:xfrm>
          <a:prstGeom prst="rect">
            <a:avLst/>
          </a:prstGeom>
          <a:noFill/>
        </p:spPr>
        <p:txBody>
          <a:bodyPr wrap="square" rtlCol="0">
            <a:spAutoFit/>
          </a:bodyPr>
          <a:lstStyle/>
          <a:p>
            <a:r>
              <a:rPr lang="en-US" sz="2800" dirty="0"/>
              <a:t>The “raw” plot (left), as produced from the receiver, shows a liner drift, as expected for the Rb clock. Once removed we can see that the clock “noise”. </a:t>
            </a:r>
          </a:p>
          <a:p>
            <a:endParaRPr lang="en-US" sz="2800" dirty="0"/>
          </a:p>
          <a:p>
            <a:r>
              <a:rPr lang="en-US" sz="2000" dirty="0">
                <a:solidFill>
                  <a:srgbClr val="FF0000"/>
                </a:solidFill>
              </a:rPr>
              <a:t>(from Lucille’s talk cited before)   </a:t>
            </a:r>
          </a:p>
          <a:p>
            <a:endParaRPr lang="en-US" sz="2800" dirty="0"/>
          </a:p>
        </p:txBody>
      </p:sp>
      <p:pic>
        <p:nvPicPr>
          <p:cNvPr id="1025" name="Picture 1" descr="page7image53683344">
            <a:extLst>
              <a:ext uri="{FF2B5EF4-FFF2-40B4-BE49-F238E27FC236}">
                <a16:creationId xmlns:a16="http://schemas.microsoft.com/office/drawing/2014/main" id="{BE85AC6D-4983-B5CA-51BB-581868874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63" y="1325563"/>
            <a:ext cx="5146670" cy="27325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7image53677728">
            <a:extLst>
              <a:ext uri="{FF2B5EF4-FFF2-40B4-BE49-F238E27FC236}">
                <a16:creationId xmlns:a16="http://schemas.microsoft.com/office/drawing/2014/main" id="{4999E202-3802-115A-5538-5530762CD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21214"/>
            <a:ext cx="4708613" cy="273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219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0"/>
            <a:ext cx="12192000" cy="1325563"/>
          </a:xfrm>
        </p:spPr>
        <p:txBody>
          <a:bodyPr/>
          <a:lstStyle/>
          <a:p>
            <a:pPr algn="ctr"/>
            <a:r>
              <a:rPr lang="en-US" dirty="0">
                <a:solidFill>
                  <a:schemeClr val="accent2"/>
                </a:solidFill>
                <a:latin typeface="+mn-lt"/>
              </a:rPr>
              <a:t>What Do We Do With It?</a:t>
            </a:r>
          </a:p>
        </p:txBody>
      </p:sp>
      <p:sp>
        <p:nvSpPr>
          <p:cNvPr id="3" name="TextBox 2">
            <a:extLst>
              <a:ext uri="{FF2B5EF4-FFF2-40B4-BE49-F238E27FC236}">
                <a16:creationId xmlns:a16="http://schemas.microsoft.com/office/drawing/2014/main" id="{C1F2AD35-95C0-9F43-9A84-71E39110972E}"/>
              </a:ext>
            </a:extLst>
          </p:cNvPr>
          <p:cNvSpPr txBox="1"/>
          <p:nvPr/>
        </p:nvSpPr>
        <p:spPr>
          <a:xfrm>
            <a:off x="0" y="4783667"/>
            <a:ext cx="12192000" cy="1815882"/>
          </a:xfrm>
          <a:prstGeom prst="rect">
            <a:avLst/>
          </a:prstGeom>
          <a:noFill/>
        </p:spPr>
        <p:txBody>
          <a:bodyPr wrap="square" rtlCol="0">
            <a:spAutoFit/>
          </a:bodyPr>
          <a:lstStyle/>
          <a:p>
            <a:r>
              <a:rPr lang="en-US" sz="2800" dirty="0"/>
              <a:t>Extracting the drift from the left plot will allow us to precisely correlate the local time base (used to time tag the events) to GNSS time. Once done we can calculate the uncertainty on it (right plot). In this case is about 4 ns over 6 days (random walk).</a:t>
            </a:r>
          </a:p>
        </p:txBody>
      </p:sp>
      <p:pic>
        <p:nvPicPr>
          <p:cNvPr id="1025" name="Picture 1" descr="page7image53683344">
            <a:extLst>
              <a:ext uri="{FF2B5EF4-FFF2-40B4-BE49-F238E27FC236}">
                <a16:creationId xmlns:a16="http://schemas.microsoft.com/office/drawing/2014/main" id="{BE85AC6D-4983-B5CA-51BB-581868874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63" y="1325563"/>
            <a:ext cx="5146670" cy="27325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7image53677728">
            <a:extLst>
              <a:ext uri="{FF2B5EF4-FFF2-40B4-BE49-F238E27FC236}">
                <a16:creationId xmlns:a16="http://schemas.microsoft.com/office/drawing/2014/main" id="{4999E202-3802-115A-5538-5530762CD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21214"/>
            <a:ext cx="4708613" cy="27368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9D7B28-BFCA-B132-9B6A-5DB6DDF8D7E1}"/>
              </a:ext>
            </a:extLst>
          </p:cNvPr>
          <p:cNvSpPr txBox="1"/>
          <p:nvPr/>
        </p:nvSpPr>
        <p:spPr>
          <a:xfrm>
            <a:off x="8898534" y="6488668"/>
            <a:ext cx="3293466" cy="369332"/>
          </a:xfrm>
          <a:prstGeom prst="rect">
            <a:avLst/>
          </a:prstGeom>
          <a:noFill/>
        </p:spPr>
        <p:txBody>
          <a:bodyPr wrap="none" rtlCol="0">
            <a:spAutoFit/>
          </a:bodyPr>
          <a:lstStyle/>
          <a:p>
            <a:r>
              <a:rPr lang="en-US" dirty="0">
                <a:solidFill>
                  <a:srgbClr val="FF0000"/>
                </a:solidFill>
              </a:rPr>
              <a:t>(from Lucille’s talk cited before)   </a:t>
            </a:r>
          </a:p>
        </p:txBody>
      </p:sp>
    </p:spTree>
    <p:extLst>
      <p:ext uri="{BB962C8B-B14F-4D97-AF65-F5344CB8AC3E}">
        <p14:creationId xmlns:p14="http://schemas.microsoft.com/office/powerpoint/2010/main" val="1130919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0"/>
            <a:ext cx="12192000" cy="1325563"/>
          </a:xfrm>
        </p:spPr>
        <p:txBody>
          <a:bodyPr/>
          <a:lstStyle/>
          <a:p>
            <a:pPr algn="ctr"/>
            <a:r>
              <a:rPr lang="en-US" dirty="0">
                <a:solidFill>
                  <a:schemeClr val="accent2"/>
                </a:solidFill>
                <a:latin typeface="+mn-lt"/>
              </a:rPr>
              <a:t>How Accurate Is This Method?</a:t>
            </a:r>
          </a:p>
        </p:txBody>
      </p:sp>
      <p:sp>
        <p:nvSpPr>
          <p:cNvPr id="3" name="TextBox 2">
            <a:extLst>
              <a:ext uri="{FF2B5EF4-FFF2-40B4-BE49-F238E27FC236}">
                <a16:creationId xmlns:a16="http://schemas.microsoft.com/office/drawing/2014/main" id="{C1F2AD35-95C0-9F43-9A84-71E39110972E}"/>
              </a:ext>
            </a:extLst>
          </p:cNvPr>
          <p:cNvSpPr txBox="1"/>
          <p:nvPr/>
        </p:nvSpPr>
        <p:spPr>
          <a:xfrm>
            <a:off x="0" y="5123987"/>
            <a:ext cx="12192000" cy="1631216"/>
          </a:xfrm>
          <a:prstGeom prst="rect">
            <a:avLst/>
          </a:prstGeom>
          <a:noFill/>
        </p:spPr>
        <p:txBody>
          <a:bodyPr wrap="square" rtlCol="0">
            <a:spAutoFit/>
          </a:bodyPr>
          <a:lstStyle/>
          <a:p>
            <a:r>
              <a:rPr lang="en-US" sz="2000" dirty="0"/>
              <a:t>To evaluate our drift estimation method, we have done the following measure:</a:t>
            </a:r>
          </a:p>
          <a:p>
            <a:r>
              <a:rPr lang="en-US" sz="2000" dirty="0"/>
              <a:t>-    We have created a CGGTTS form the GNSS steered by Rb clock (as before). </a:t>
            </a:r>
          </a:p>
          <a:p>
            <a:pPr marL="342900" indent="-342900">
              <a:buFontTx/>
              <a:buChar char="-"/>
            </a:pPr>
            <a:r>
              <a:rPr lang="en-US" sz="2000" dirty="0"/>
              <a:t>Then we have used the time transfer technique to measure the time distance between our Rb clock to SYRTE UTC(OP) via common view method. </a:t>
            </a:r>
          </a:p>
          <a:p>
            <a:pPr marL="342900" indent="-342900">
              <a:buFontTx/>
              <a:buChar char="-"/>
            </a:pPr>
            <a:r>
              <a:rPr lang="en-US" sz="2000" dirty="0"/>
              <a:t>Finally, we have compared this time distance with the one measured via the counter.</a:t>
            </a:r>
          </a:p>
        </p:txBody>
      </p:sp>
      <p:sp>
        <p:nvSpPr>
          <p:cNvPr id="6" name="Rectangle 5">
            <a:extLst>
              <a:ext uri="{FF2B5EF4-FFF2-40B4-BE49-F238E27FC236}">
                <a16:creationId xmlns:a16="http://schemas.microsoft.com/office/drawing/2014/main" id="{54AC81CC-AE6A-2443-1704-25A221217F74}"/>
              </a:ext>
            </a:extLst>
          </p:cNvPr>
          <p:cNvSpPr/>
          <p:nvPr/>
        </p:nvSpPr>
        <p:spPr>
          <a:xfrm>
            <a:off x="266700" y="1935665"/>
            <a:ext cx="14351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Rb </a:t>
            </a:r>
            <a:r>
              <a:rPr lang="en-US" dirty="0" err="1"/>
              <a:t>clk</a:t>
            </a:r>
            <a:endParaRPr lang="en-US" dirty="0"/>
          </a:p>
        </p:txBody>
      </p:sp>
      <p:sp>
        <p:nvSpPr>
          <p:cNvPr id="7" name="Rectangle 6">
            <a:extLst>
              <a:ext uri="{FF2B5EF4-FFF2-40B4-BE49-F238E27FC236}">
                <a16:creationId xmlns:a16="http://schemas.microsoft.com/office/drawing/2014/main" id="{D8723384-7931-40DA-9A7A-7901E3132230}"/>
              </a:ext>
            </a:extLst>
          </p:cNvPr>
          <p:cNvSpPr/>
          <p:nvPr/>
        </p:nvSpPr>
        <p:spPr>
          <a:xfrm>
            <a:off x="2832100" y="1935665"/>
            <a:ext cx="17653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GNSS</a:t>
            </a:r>
          </a:p>
        </p:txBody>
      </p:sp>
      <p:cxnSp>
        <p:nvCxnSpPr>
          <p:cNvPr id="8" name="Straight Arrow Connector 7">
            <a:extLst>
              <a:ext uri="{FF2B5EF4-FFF2-40B4-BE49-F238E27FC236}">
                <a16:creationId xmlns:a16="http://schemas.microsoft.com/office/drawing/2014/main" id="{5A563FAD-C42D-AB2F-0D45-583E363CB3C4}"/>
              </a:ext>
            </a:extLst>
          </p:cNvPr>
          <p:cNvCxnSpPr/>
          <p:nvPr/>
        </p:nvCxnSpPr>
        <p:spPr>
          <a:xfrm>
            <a:off x="1701800" y="2138865"/>
            <a:ext cx="113030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6B8E966-CE74-CE7A-BB4F-9F17A0333AC2}"/>
              </a:ext>
            </a:extLst>
          </p:cNvPr>
          <p:cNvCxnSpPr/>
          <p:nvPr/>
        </p:nvCxnSpPr>
        <p:spPr>
          <a:xfrm>
            <a:off x="1701800" y="2659565"/>
            <a:ext cx="113030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244654C-FA56-67E6-2052-529EF6E0BB29}"/>
              </a:ext>
            </a:extLst>
          </p:cNvPr>
          <p:cNvSpPr txBox="1"/>
          <p:nvPr/>
        </p:nvSpPr>
        <p:spPr>
          <a:xfrm>
            <a:off x="2003095" y="1769533"/>
            <a:ext cx="527709" cy="369332"/>
          </a:xfrm>
          <a:prstGeom prst="rect">
            <a:avLst/>
          </a:prstGeom>
          <a:noFill/>
        </p:spPr>
        <p:txBody>
          <a:bodyPr wrap="none" rtlCol="0">
            <a:spAutoFit/>
          </a:bodyPr>
          <a:lstStyle/>
          <a:p>
            <a:r>
              <a:rPr lang="en-US" dirty="0"/>
              <a:t>PPS</a:t>
            </a:r>
          </a:p>
        </p:txBody>
      </p:sp>
      <p:sp>
        <p:nvSpPr>
          <p:cNvPr id="11" name="TextBox 10">
            <a:extLst>
              <a:ext uri="{FF2B5EF4-FFF2-40B4-BE49-F238E27FC236}">
                <a16:creationId xmlns:a16="http://schemas.microsoft.com/office/drawing/2014/main" id="{CD5C38EA-38E4-45E4-9FC5-DC3B84C26D47}"/>
              </a:ext>
            </a:extLst>
          </p:cNvPr>
          <p:cNvSpPr txBox="1"/>
          <p:nvPr/>
        </p:nvSpPr>
        <p:spPr>
          <a:xfrm>
            <a:off x="1821091" y="2315633"/>
            <a:ext cx="904415" cy="369332"/>
          </a:xfrm>
          <a:prstGeom prst="rect">
            <a:avLst/>
          </a:prstGeom>
          <a:noFill/>
        </p:spPr>
        <p:txBody>
          <a:bodyPr wrap="none" rtlCol="0">
            <a:spAutoFit/>
          </a:bodyPr>
          <a:lstStyle/>
          <a:p>
            <a:r>
              <a:rPr lang="en-US" dirty="0"/>
              <a:t>10 MHz</a:t>
            </a:r>
          </a:p>
        </p:txBody>
      </p:sp>
      <p:sp>
        <p:nvSpPr>
          <p:cNvPr id="12" name="Down Arrow 11">
            <a:extLst>
              <a:ext uri="{FF2B5EF4-FFF2-40B4-BE49-F238E27FC236}">
                <a16:creationId xmlns:a16="http://schemas.microsoft.com/office/drawing/2014/main" id="{CBCBDA73-BA35-3D5F-443B-0EE8608CB3EC}"/>
              </a:ext>
            </a:extLst>
          </p:cNvPr>
          <p:cNvSpPr/>
          <p:nvPr/>
        </p:nvSpPr>
        <p:spPr>
          <a:xfrm>
            <a:off x="3444875" y="2850065"/>
            <a:ext cx="539750" cy="6985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6EA4CB5-8EA6-CB3E-4124-CACBD78ECAC6}"/>
              </a:ext>
            </a:extLst>
          </p:cNvPr>
          <p:cNvSpPr txBox="1"/>
          <p:nvPr/>
        </p:nvSpPr>
        <p:spPr>
          <a:xfrm>
            <a:off x="22395" y="3734316"/>
            <a:ext cx="3298916" cy="646331"/>
          </a:xfrm>
          <a:prstGeom prst="rect">
            <a:avLst/>
          </a:prstGeom>
          <a:noFill/>
        </p:spPr>
        <p:txBody>
          <a:bodyPr wrap="none" rtlCol="0">
            <a:spAutoFit/>
          </a:bodyPr>
          <a:lstStyle/>
          <a:p>
            <a:r>
              <a:rPr lang="en-US" dirty="0"/>
              <a:t>CGGTTS file with time distance </a:t>
            </a:r>
          </a:p>
          <a:p>
            <a:r>
              <a:rPr lang="en-US" dirty="0"/>
              <a:t>Between local time and GPS time</a:t>
            </a:r>
          </a:p>
        </p:txBody>
      </p:sp>
      <p:sp>
        <p:nvSpPr>
          <p:cNvPr id="4" name="Rectangle 3">
            <a:extLst>
              <a:ext uri="{FF2B5EF4-FFF2-40B4-BE49-F238E27FC236}">
                <a16:creationId xmlns:a16="http://schemas.microsoft.com/office/drawing/2014/main" id="{A6F13A6C-538C-77C0-49EB-DEA850D69A65}"/>
              </a:ext>
            </a:extLst>
          </p:cNvPr>
          <p:cNvSpPr/>
          <p:nvPr/>
        </p:nvSpPr>
        <p:spPr>
          <a:xfrm>
            <a:off x="5283200" y="1193800"/>
            <a:ext cx="1587500" cy="74186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Freq/Time </a:t>
            </a:r>
            <a:r>
              <a:rPr lang="en-US" dirty="0" err="1"/>
              <a:t>cnt</a:t>
            </a:r>
            <a:endParaRPr lang="en-US" dirty="0"/>
          </a:p>
        </p:txBody>
      </p:sp>
      <p:cxnSp>
        <p:nvCxnSpPr>
          <p:cNvPr id="14" name="Elbow Connector 13">
            <a:extLst>
              <a:ext uri="{FF2B5EF4-FFF2-40B4-BE49-F238E27FC236}">
                <a16:creationId xmlns:a16="http://schemas.microsoft.com/office/drawing/2014/main" id="{E4294E9A-0B95-6F41-B15E-A22D33CA2F99}"/>
              </a:ext>
            </a:extLst>
          </p:cNvPr>
          <p:cNvCxnSpPr>
            <a:endCxn id="4" idx="1"/>
          </p:cNvCxnSpPr>
          <p:nvPr/>
        </p:nvCxnSpPr>
        <p:spPr>
          <a:xfrm flipV="1">
            <a:off x="2530804" y="1564733"/>
            <a:ext cx="2752396" cy="574132"/>
          </a:xfrm>
          <a:prstGeom prst="bentConnector3">
            <a:avLst>
              <a:gd name="adj1" fmla="val 62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Cloud 19">
            <a:extLst>
              <a:ext uri="{FF2B5EF4-FFF2-40B4-BE49-F238E27FC236}">
                <a16:creationId xmlns:a16="http://schemas.microsoft.com/office/drawing/2014/main" id="{4652F77C-C143-B631-8EFE-7723EC1E64E9}"/>
              </a:ext>
            </a:extLst>
          </p:cNvPr>
          <p:cNvSpPr/>
          <p:nvPr/>
        </p:nvSpPr>
        <p:spPr>
          <a:xfrm>
            <a:off x="8394700" y="2074333"/>
            <a:ext cx="3797300" cy="218029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ED10A4F-EBD5-E341-ECAB-A87B7D6D6153}"/>
              </a:ext>
            </a:extLst>
          </p:cNvPr>
          <p:cNvSpPr txBox="1"/>
          <p:nvPr/>
        </p:nvSpPr>
        <p:spPr>
          <a:xfrm>
            <a:off x="10363203" y="4254625"/>
            <a:ext cx="747641" cy="369332"/>
          </a:xfrm>
          <a:prstGeom prst="rect">
            <a:avLst/>
          </a:prstGeom>
          <a:noFill/>
        </p:spPr>
        <p:txBody>
          <a:bodyPr wrap="none" rtlCol="0">
            <a:spAutoFit/>
          </a:bodyPr>
          <a:lstStyle/>
          <a:p>
            <a:r>
              <a:rPr lang="en-US" dirty="0"/>
              <a:t>SYRTE</a:t>
            </a:r>
          </a:p>
        </p:txBody>
      </p:sp>
      <p:sp>
        <p:nvSpPr>
          <p:cNvPr id="22" name="Rectangle 21">
            <a:extLst>
              <a:ext uri="{FF2B5EF4-FFF2-40B4-BE49-F238E27FC236}">
                <a16:creationId xmlns:a16="http://schemas.microsoft.com/office/drawing/2014/main" id="{0CDFFDDD-EB2C-E6CE-FCAA-77E9B5D94D0F}"/>
              </a:ext>
            </a:extLst>
          </p:cNvPr>
          <p:cNvSpPr/>
          <p:nvPr/>
        </p:nvSpPr>
        <p:spPr>
          <a:xfrm>
            <a:off x="10502902" y="3160116"/>
            <a:ext cx="853459" cy="574200"/>
          </a:xfrm>
          <a:prstGeom prst="rect">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GNSS</a:t>
            </a:r>
          </a:p>
        </p:txBody>
      </p:sp>
      <p:grpSp>
        <p:nvGrpSpPr>
          <p:cNvPr id="31" name="Group 30">
            <a:extLst>
              <a:ext uri="{FF2B5EF4-FFF2-40B4-BE49-F238E27FC236}">
                <a16:creationId xmlns:a16="http://schemas.microsoft.com/office/drawing/2014/main" id="{4A405D94-61C6-8ED3-4B08-18768D5A563D}"/>
              </a:ext>
            </a:extLst>
          </p:cNvPr>
          <p:cNvGrpSpPr/>
          <p:nvPr/>
        </p:nvGrpSpPr>
        <p:grpSpPr>
          <a:xfrm>
            <a:off x="3321311" y="3603937"/>
            <a:ext cx="747641" cy="914400"/>
            <a:chOff x="3321311" y="3603937"/>
            <a:chExt cx="747641" cy="914400"/>
          </a:xfrm>
        </p:grpSpPr>
        <p:grpSp>
          <p:nvGrpSpPr>
            <p:cNvPr id="26" name="Group 25">
              <a:extLst>
                <a:ext uri="{FF2B5EF4-FFF2-40B4-BE49-F238E27FC236}">
                  <a16:creationId xmlns:a16="http://schemas.microsoft.com/office/drawing/2014/main" id="{17AD3FF4-ED4B-DED9-E024-F6B99F951126}"/>
                </a:ext>
              </a:extLst>
            </p:cNvPr>
            <p:cNvGrpSpPr/>
            <p:nvPr/>
          </p:nvGrpSpPr>
          <p:grpSpPr>
            <a:xfrm>
              <a:off x="3321311" y="3603937"/>
              <a:ext cx="747641" cy="914400"/>
              <a:chOff x="3321311" y="3603937"/>
              <a:chExt cx="747641" cy="914400"/>
            </a:xfrm>
          </p:grpSpPr>
          <p:sp>
            <p:nvSpPr>
              <p:cNvPr id="23" name="Folded Corner 22">
                <a:extLst>
                  <a:ext uri="{FF2B5EF4-FFF2-40B4-BE49-F238E27FC236}">
                    <a16:creationId xmlns:a16="http://schemas.microsoft.com/office/drawing/2014/main" id="{F73F4A31-3AA6-9FE3-B057-E46C5FE99090}"/>
                  </a:ext>
                </a:extLst>
              </p:cNvPr>
              <p:cNvSpPr/>
              <p:nvPr/>
            </p:nvSpPr>
            <p:spPr>
              <a:xfrm>
                <a:off x="3321311" y="3603937"/>
                <a:ext cx="747641" cy="914400"/>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7B42AE19-FED3-5B50-1D00-D4C2442D2650}"/>
                  </a:ext>
                </a:extLst>
              </p:cNvPr>
              <p:cNvCxnSpPr/>
              <p:nvPr/>
            </p:nvCxnSpPr>
            <p:spPr>
              <a:xfrm>
                <a:off x="3321311" y="3734316"/>
                <a:ext cx="747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9FD082-1A74-A54F-042D-DFC467E8D2E3}"/>
                  </a:ext>
                </a:extLst>
              </p:cNvPr>
              <p:cNvCxnSpPr/>
              <p:nvPr/>
            </p:nvCxnSpPr>
            <p:spPr>
              <a:xfrm>
                <a:off x="3321311" y="3886716"/>
                <a:ext cx="747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CBE26A-FCC4-D45B-B9EE-81B1F44E8363}"/>
                  </a:ext>
                </a:extLst>
              </p:cNvPr>
              <p:cNvCxnSpPr/>
              <p:nvPr/>
            </p:nvCxnSpPr>
            <p:spPr>
              <a:xfrm>
                <a:off x="3321311" y="4026416"/>
                <a:ext cx="747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B553B0-7B77-B55A-28DA-969B22C735E3}"/>
                  </a:ext>
                </a:extLst>
              </p:cNvPr>
              <p:cNvCxnSpPr/>
              <p:nvPr/>
            </p:nvCxnSpPr>
            <p:spPr>
              <a:xfrm>
                <a:off x="3321311" y="4140716"/>
                <a:ext cx="74764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E78730DF-625F-5522-404C-2162F9FE5B2F}"/>
                </a:ext>
              </a:extLst>
            </p:cNvPr>
            <p:cNvSpPr txBox="1"/>
            <p:nvPr/>
          </p:nvSpPr>
          <p:spPr>
            <a:xfrm>
              <a:off x="3336784" y="4192852"/>
              <a:ext cx="682431" cy="276999"/>
            </a:xfrm>
            <a:prstGeom prst="rect">
              <a:avLst/>
            </a:prstGeom>
            <a:noFill/>
          </p:spPr>
          <p:txBody>
            <a:bodyPr wrap="none" rtlCol="0">
              <a:spAutoFit/>
            </a:bodyPr>
            <a:lstStyle/>
            <a:p>
              <a:r>
                <a:rPr lang="en-US" sz="1200" dirty="0">
                  <a:solidFill>
                    <a:schemeClr val="accent1"/>
                  </a:solidFill>
                </a:rPr>
                <a:t>CGGTTS</a:t>
              </a:r>
              <a:endParaRPr lang="en-US" dirty="0">
                <a:solidFill>
                  <a:schemeClr val="accent1"/>
                </a:solidFill>
              </a:endParaRPr>
            </a:p>
          </p:txBody>
        </p:sp>
      </p:grpSp>
      <p:grpSp>
        <p:nvGrpSpPr>
          <p:cNvPr id="39" name="Group 38">
            <a:extLst>
              <a:ext uri="{FF2B5EF4-FFF2-40B4-BE49-F238E27FC236}">
                <a16:creationId xmlns:a16="http://schemas.microsoft.com/office/drawing/2014/main" id="{7AB474FA-0282-22B2-ED8C-D051D4A880E2}"/>
              </a:ext>
            </a:extLst>
          </p:cNvPr>
          <p:cNvGrpSpPr/>
          <p:nvPr/>
        </p:nvGrpSpPr>
        <p:grpSpPr>
          <a:xfrm>
            <a:off x="9355412" y="3171813"/>
            <a:ext cx="598241" cy="698499"/>
            <a:chOff x="9251733" y="3160116"/>
            <a:chExt cx="598241" cy="698499"/>
          </a:xfrm>
        </p:grpSpPr>
        <p:grpSp>
          <p:nvGrpSpPr>
            <p:cNvPr id="32" name="Group 31">
              <a:extLst>
                <a:ext uri="{FF2B5EF4-FFF2-40B4-BE49-F238E27FC236}">
                  <a16:creationId xmlns:a16="http://schemas.microsoft.com/office/drawing/2014/main" id="{8BEDBD8B-5760-A1C9-0CA4-3C28FEF5279D}"/>
                </a:ext>
              </a:extLst>
            </p:cNvPr>
            <p:cNvGrpSpPr/>
            <p:nvPr/>
          </p:nvGrpSpPr>
          <p:grpSpPr>
            <a:xfrm>
              <a:off x="9251733" y="3160116"/>
              <a:ext cx="561237" cy="698499"/>
              <a:chOff x="3321311" y="3603937"/>
              <a:chExt cx="747641" cy="914400"/>
            </a:xfrm>
          </p:grpSpPr>
          <p:sp>
            <p:nvSpPr>
              <p:cNvPr id="33" name="Folded Corner 32">
                <a:extLst>
                  <a:ext uri="{FF2B5EF4-FFF2-40B4-BE49-F238E27FC236}">
                    <a16:creationId xmlns:a16="http://schemas.microsoft.com/office/drawing/2014/main" id="{2F77F42A-6212-6BEB-7B4E-D2F3FB91C09A}"/>
                  </a:ext>
                </a:extLst>
              </p:cNvPr>
              <p:cNvSpPr/>
              <p:nvPr/>
            </p:nvSpPr>
            <p:spPr>
              <a:xfrm>
                <a:off x="3321311" y="3603937"/>
                <a:ext cx="747641" cy="914400"/>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69FDD2C-482A-EEF8-5E85-550D2DDB2EB1}"/>
                  </a:ext>
                </a:extLst>
              </p:cNvPr>
              <p:cNvCxnSpPr/>
              <p:nvPr/>
            </p:nvCxnSpPr>
            <p:spPr>
              <a:xfrm>
                <a:off x="3321311" y="3734316"/>
                <a:ext cx="747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830999-52FF-E8BF-B1FB-4ED9A99CFDDB}"/>
                  </a:ext>
                </a:extLst>
              </p:cNvPr>
              <p:cNvCxnSpPr/>
              <p:nvPr/>
            </p:nvCxnSpPr>
            <p:spPr>
              <a:xfrm>
                <a:off x="3321311" y="3886716"/>
                <a:ext cx="747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2D03B44-723D-F16D-0B88-E24B2F463C9E}"/>
                  </a:ext>
                </a:extLst>
              </p:cNvPr>
              <p:cNvCxnSpPr/>
              <p:nvPr/>
            </p:nvCxnSpPr>
            <p:spPr>
              <a:xfrm>
                <a:off x="3321311" y="4026416"/>
                <a:ext cx="747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0FBB238-9793-F60E-DC66-77FAF4C0AA1A}"/>
                  </a:ext>
                </a:extLst>
              </p:cNvPr>
              <p:cNvCxnSpPr/>
              <p:nvPr/>
            </p:nvCxnSpPr>
            <p:spPr>
              <a:xfrm>
                <a:off x="3321311" y="4140716"/>
                <a:ext cx="74764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B2E6C436-B985-4A32-68D7-A34FDFB533BE}"/>
                </a:ext>
              </a:extLst>
            </p:cNvPr>
            <p:cNvSpPr txBox="1"/>
            <p:nvPr/>
          </p:nvSpPr>
          <p:spPr>
            <a:xfrm>
              <a:off x="9251733" y="3585331"/>
              <a:ext cx="598241" cy="246221"/>
            </a:xfrm>
            <a:prstGeom prst="rect">
              <a:avLst/>
            </a:prstGeom>
            <a:noFill/>
          </p:spPr>
          <p:txBody>
            <a:bodyPr wrap="none" rtlCol="0">
              <a:spAutoFit/>
            </a:bodyPr>
            <a:lstStyle/>
            <a:p>
              <a:r>
                <a:rPr lang="en-US" sz="1000" dirty="0">
                  <a:solidFill>
                    <a:schemeClr val="accent1"/>
                  </a:solidFill>
                </a:rPr>
                <a:t>CGGTTS</a:t>
              </a:r>
              <a:endParaRPr lang="en-US" dirty="0">
                <a:solidFill>
                  <a:schemeClr val="accent1"/>
                </a:solidFill>
              </a:endParaRPr>
            </a:p>
          </p:txBody>
        </p:sp>
      </p:grpSp>
      <p:sp>
        <p:nvSpPr>
          <p:cNvPr id="50" name="Down Arrow 49">
            <a:extLst>
              <a:ext uri="{FF2B5EF4-FFF2-40B4-BE49-F238E27FC236}">
                <a16:creationId xmlns:a16="http://schemas.microsoft.com/office/drawing/2014/main" id="{A59A4158-0672-FCC6-94E2-CC5DB8382B2E}"/>
              </a:ext>
            </a:extLst>
          </p:cNvPr>
          <p:cNvSpPr/>
          <p:nvPr/>
        </p:nvSpPr>
        <p:spPr>
          <a:xfrm rot="5400000">
            <a:off x="9976541" y="3236532"/>
            <a:ext cx="491485" cy="561237"/>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2E203C26-1DD6-F0D4-ADA8-2F0172D61044}"/>
              </a:ext>
            </a:extLst>
          </p:cNvPr>
          <p:cNvCxnSpPr>
            <a:cxnSpLocks/>
          </p:cNvCxnSpPr>
          <p:nvPr/>
        </p:nvCxnSpPr>
        <p:spPr>
          <a:xfrm>
            <a:off x="4197572" y="4071265"/>
            <a:ext cx="1460520" cy="36391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413E27A-88A1-43B6-3F89-C126B3F7B0C1}"/>
              </a:ext>
            </a:extLst>
          </p:cNvPr>
          <p:cNvCxnSpPr>
            <a:cxnSpLocks/>
          </p:cNvCxnSpPr>
          <p:nvPr/>
        </p:nvCxnSpPr>
        <p:spPr>
          <a:xfrm flipH="1">
            <a:off x="6962491" y="3528131"/>
            <a:ext cx="2123239" cy="92247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54" name="Graphic 53" descr="Computer with solid fill">
            <a:extLst>
              <a:ext uri="{FF2B5EF4-FFF2-40B4-BE49-F238E27FC236}">
                <a16:creationId xmlns:a16="http://schemas.microsoft.com/office/drawing/2014/main" id="{5BD82364-6E50-1470-1091-C5D6EBD699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69906" y="4012651"/>
            <a:ext cx="914400" cy="914400"/>
          </a:xfrm>
          <a:prstGeom prst="rect">
            <a:avLst/>
          </a:prstGeom>
        </p:spPr>
      </p:pic>
      <p:cxnSp>
        <p:nvCxnSpPr>
          <p:cNvPr id="58" name="Straight Arrow Connector 57">
            <a:extLst>
              <a:ext uri="{FF2B5EF4-FFF2-40B4-BE49-F238E27FC236}">
                <a16:creationId xmlns:a16="http://schemas.microsoft.com/office/drawing/2014/main" id="{0AFCF149-5268-EE24-9A30-3956B2E24C19}"/>
              </a:ext>
            </a:extLst>
          </p:cNvPr>
          <p:cNvCxnSpPr>
            <a:cxnSpLocks/>
          </p:cNvCxnSpPr>
          <p:nvPr/>
        </p:nvCxnSpPr>
        <p:spPr>
          <a:xfrm flipV="1">
            <a:off x="6270954" y="3597028"/>
            <a:ext cx="0" cy="53677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EFE3402-616E-AA72-F391-002422CAF750}"/>
              </a:ext>
            </a:extLst>
          </p:cNvPr>
          <p:cNvSpPr txBox="1"/>
          <p:nvPr/>
        </p:nvSpPr>
        <p:spPr>
          <a:xfrm>
            <a:off x="5179787" y="2862257"/>
            <a:ext cx="2418611" cy="646331"/>
          </a:xfrm>
          <a:prstGeom prst="rect">
            <a:avLst/>
          </a:prstGeom>
          <a:noFill/>
        </p:spPr>
        <p:txBody>
          <a:bodyPr wrap="none" rtlCol="0">
            <a:spAutoFit/>
          </a:bodyPr>
          <a:lstStyle/>
          <a:p>
            <a:r>
              <a:rPr lang="en-US" dirty="0"/>
              <a:t>Time distance between </a:t>
            </a:r>
          </a:p>
          <a:p>
            <a:r>
              <a:rPr lang="en-US" dirty="0"/>
              <a:t>local Rb and UTC(OP)</a:t>
            </a:r>
          </a:p>
        </p:txBody>
      </p:sp>
      <p:sp>
        <p:nvSpPr>
          <p:cNvPr id="60" name="Rectangle 59">
            <a:extLst>
              <a:ext uri="{FF2B5EF4-FFF2-40B4-BE49-F238E27FC236}">
                <a16:creationId xmlns:a16="http://schemas.microsoft.com/office/drawing/2014/main" id="{B9E20E06-E5BF-4C55-206C-EF65766E8CB1}"/>
              </a:ext>
            </a:extLst>
          </p:cNvPr>
          <p:cNvSpPr/>
          <p:nvPr/>
        </p:nvSpPr>
        <p:spPr>
          <a:xfrm>
            <a:off x="9509744" y="2500299"/>
            <a:ext cx="853459" cy="279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WR switch</a:t>
            </a:r>
          </a:p>
        </p:txBody>
      </p:sp>
      <p:cxnSp>
        <p:nvCxnSpPr>
          <p:cNvPr id="62" name="Elbow Connector 61">
            <a:extLst>
              <a:ext uri="{FF2B5EF4-FFF2-40B4-BE49-F238E27FC236}">
                <a16:creationId xmlns:a16="http://schemas.microsoft.com/office/drawing/2014/main" id="{B920F801-E969-84ED-14AB-071306C4483D}"/>
              </a:ext>
            </a:extLst>
          </p:cNvPr>
          <p:cNvCxnSpPr>
            <a:cxnSpLocks/>
            <a:stCxn id="60" idx="0"/>
          </p:cNvCxnSpPr>
          <p:nvPr/>
        </p:nvCxnSpPr>
        <p:spPr>
          <a:xfrm rot="16200000" flipV="1">
            <a:off x="9092088" y="1655913"/>
            <a:ext cx="1036555" cy="652218"/>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24" name="Rectangle 1023">
            <a:extLst>
              <a:ext uri="{FF2B5EF4-FFF2-40B4-BE49-F238E27FC236}">
                <a16:creationId xmlns:a16="http://schemas.microsoft.com/office/drawing/2014/main" id="{F0A71B1C-D791-7D0E-17A8-E394DA411A34}"/>
              </a:ext>
            </a:extLst>
          </p:cNvPr>
          <p:cNvSpPr/>
          <p:nvPr/>
        </p:nvSpPr>
        <p:spPr>
          <a:xfrm>
            <a:off x="10921999" y="2438400"/>
            <a:ext cx="832625" cy="41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UTC(OP)</a:t>
            </a:r>
          </a:p>
        </p:txBody>
      </p:sp>
      <p:cxnSp>
        <p:nvCxnSpPr>
          <p:cNvPr id="1028" name="Straight Arrow Connector 1027">
            <a:extLst>
              <a:ext uri="{FF2B5EF4-FFF2-40B4-BE49-F238E27FC236}">
                <a16:creationId xmlns:a16="http://schemas.microsoft.com/office/drawing/2014/main" id="{8D73C41D-F69F-C324-6125-FFD618AE1C6A}"/>
              </a:ext>
            </a:extLst>
          </p:cNvPr>
          <p:cNvCxnSpPr>
            <a:stCxn id="1024" idx="1"/>
            <a:endCxn id="60" idx="3"/>
          </p:cNvCxnSpPr>
          <p:nvPr/>
        </p:nvCxnSpPr>
        <p:spPr>
          <a:xfrm flipH="1" flipV="1">
            <a:off x="10363203" y="2639988"/>
            <a:ext cx="558796" cy="4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2" name="Straight Arrow Connector 1031">
            <a:extLst>
              <a:ext uri="{FF2B5EF4-FFF2-40B4-BE49-F238E27FC236}">
                <a16:creationId xmlns:a16="http://schemas.microsoft.com/office/drawing/2014/main" id="{6342351F-87A5-874D-A3EE-CCD78DB891F0}"/>
              </a:ext>
            </a:extLst>
          </p:cNvPr>
          <p:cNvCxnSpPr/>
          <p:nvPr/>
        </p:nvCxnSpPr>
        <p:spPr>
          <a:xfrm>
            <a:off x="10737023" y="2639987"/>
            <a:ext cx="0" cy="520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3" name="TextBox 1032">
            <a:extLst>
              <a:ext uri="{FF2B5EF4-FFF2-40B4-BE49-F238E27FC236}">
                <a16:creationId xmlns:a16="http://schemas.microsoft.com/office/drawing/2014/main" id="{C43F274C-059D-A7AE-9DCB-2B864928E73D}"/>
              </a:ext>
            </a:extLst>
          </p:cNvPr>
          <p:cNvSpPr txBox="1"/>
          <p:nvPr/>
        </p:nvSpPr>
        <p:spPr>
          <a:xfrm>
            <a:off x="10677872" y="2882033"/>
            <a:ext cx="865943" cy="261610"/>
          </a:xfrm>
          <a:prstGeom prst="rect">
            <a:avLst/>
          </a:prstGeom>
          <a:noFill/>
        </p:spPr>
        <p:txBody>
          <a:bodyPr wrap="none" rtlCol="0">
            <a:spAutoFit/>
          </a:bodyPr>
          <a:lstStyle/>
          <a:p>
            <a:r>
              <a:rPr lang="en-US" sz="1100" dirty="0">
                <a:solidFill>
                  <a:schemeClr val="accent1"/>
                </a:solidFill>
              </a:rPr>
              <a:t>PPS 10 MHz</a:t>
            </a:r>
            <a:endParaRPr lang="en-US" dirty="0">
              <a:solidFill>
                <a:schemeClr val="accent1"/>
              </a:solidFill>
            </a:endParaRPr>
          </a:p>
        </p:txBody>
      </p:sp>
      <p:sp>
        <p:nvSpPr>
          <p:cNvPr id="74" name="TextBox 73">
            <a:extLst>
              <a:ext uri="{FF2B5EF4-FFF2-40B4-BE49-F238E27FC236}">
                <a16:creationId xmlns:a16="http://schemas.microsoft.com/office/drawing/2014/main" id="{147CE1E7-D3CF-3D1B-B86D-964B5F49EC5F}"/>
              </a:ext>
            </a:extLst>
          </p:cNvPr>
          <p:cNvSpPr txBox="1"/>
          <p:nvPr/>
        </p:nvSpPr>
        <p:spPr>
          <a:xfrm>
            <a:off x="10339612" y="2232701"/>
            <a:ext cx="625492" cy="430887"/>
          </a:xfrm>
          <a:prstGeom prst="rect">
            <a:avLst/>
          </a:prstGeom>
          <a:noFill/>
        </p:spPr>
        <p:txBody>
          <a:bodyPr wrap="square" rtlCol="0">
            <a:spAutoFit/>
          </a:bodyPr>
          <a:lstStyle/>
          <a:p>
            <a:r>
              <a:rPr lang="en-US" sz="1100" dirty="0">
                <a:solidFill>
                  <a:schemeClr val="accent1"/>
                </a:solidFill>
              </a:rPr>
              <a:t>PPS </a:t>
            </a:r>
          </a:p>
          <a:p>
            <a:r>
              <a:rPr lang="en-US" sz="1100" dirty="0">
                <a:solidFill>
                  <a:schemeClr val="accent1"/>
                </a:solidFill>
              </a:rPr>
              <a:t>10 MHz</a:t>
            </a:r>
            <a:endParaRPr lang="en-US" dirty="0">
              <a:solidFill>
                <a:schemeClr val="accent1"/>
              </a:solidFill>
            </a:endParaRPr>
          </a:p>
        </p:txBody>
      </p:sp>
      <p:sp>
        <p:nvSpPr>
          <p:cNvPr id="75" name="TextBox 74">
            <a:extLst>
              <a:ext uri="{FF2B5EF4-FFF2-40B4-BE49-F238E27FC236}">
                <a16:creationId xmlns:a16="http://schemas.microsoft.com/office/drawing/2014/main" id="{1B8310E8-0D25-2E52-8849-E1CE6954452A}"/>
              </a:ext>
            </a:extLst>
          </p:cNvPr>
          <p:cNvSpPr txBox="1"/>
          <p:nvPr/>
        </p:nvSpPr>
        <p:spPr>
          <a:xfrm>
            <a:off x="7060224" y="1686599"/>
            <a:ext cx="625492" cy="369332"/>
          </a:xfrm>
          <a:prstGeom prst="rect">
            <a:avLst/>
          </a:prstGeom>
          <a:noFill/>
        </p:spPr>
        <p:txBody>
          <a:bodyPr wrap="square" rtlCol="0">
            <a:spAutoFit/>
          </a:bodyPr>
          <a:lstStyle/>
          <a:p>
            <a:r>
              <a:rPr lang="en-US" dirty="0">
                <a:solidFill>
                  <a:schemeClr val="accent1"/>
                </a:solidFill>
              </a:rPr>
              <a:t>PPS </a:t>
            </a:r>
          </a:p>
        </p:txBody>
      </p:sp>
      <p:sp>
        <p:nvSpPr>
          <p:cNvPr id="1035" name="Rectangle 1034">
            <a:extLst>
              <a:ext uri="{FF2B5EF4-FFF2-40B4-BE49-F238E27FC236}">
                <a16:creationId xmlns:a16="http://schemas.microsoft.com/office/drawing/2014/main" id="{4059C28E-686B-BD97-576A-84858D8E3980}"/>
              </a:ext>
            </a:extLst>
          </p:cNvPr>
          <p:cNvSpPr/>
          <p:nvPr/>
        </p:nvSpPr>
        <p:spPr>
          <a:xfrm>
            <a:off x="8688851" y="1158137"/>
            <a:ext cx="986224" cy="298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WR switch</a:t>
            </a:r>
          </a:p>
        </p:txBody>
      </p:sp>
      <p:cxnSp>
        <p:nvCxnSpPr>
          <p:cNvPr id="1041" name="Elbow Connector 1040">
            <a:extLst>
              <a:ext uri="{FF2B5EF4-FFF2-40B4-BE49-F238E27FC236}">
                <a16:creationId xmlns:a16="http://schemas.microsoft.com/office/drawing/2014/main" id="{3053317D-5BF9-3E5F-C61F-A1C3B0F8D5F1}"/>
              </a:ext>
            </a:extLst>
          </p:cNvPr>
          <p:cNvCxnSpPr>
            <a:stCxn id="1035" idx="1"/>
            <a:endCxn id="4" idx="3"/>
          </p:cNvCxnSpPr>
          <p:nvPr/>
        </p:nvCxnSpPr>
        <p:spPr>
          <a:xfrm rot="10800000" flipV="1">
            <a:off x="6870701" y="1307521"/>
            <a:ext cx="1818151" cy="257211"/>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0CC4701E-C363-F36E-E992-6593CDBB5B20}"/>
              </a:ext>
            </a:extLst>
          </p:cNvPr>
          <p:cNvCxnSpPr>
            <a:cxnSpLocks/>
          </p:cNvCxnSpPr>
          <p:nvPr/>
        </p:nvCxnSpPr>
        <p:spPr>
          <a:xfrm>
            <a:off x="6270954" y="1990507"/>
            <a:ext cx="0" cy="75148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632120B6-8A9B-CFD2-AFCE-A9EA4D455662}"/>
              </a:ext>
            </a:extLst>
          </p:cNvPr>
          <p:cNvSpPr txBox="1"/>
          <p:nvPr/>
        </p:nvSpPr>
        <p:spPr>
          <a:xfrm>
            <a:off x="9544609" y="6395303"/>
            <a:ext cx="2647391" cy="461665"/>
          </a:xfrm>
          <a:prstGeom prst="rect">
            <a:avLst/>
          </a:prstGeom>
          <a:noFill/>
        </p:spPr>
        <p:txBody>
          <a:bodyPr wrap="none" rtlCol="0">
            <a:spAutoFit/>
          </a:bodyPr>
          <a:lstStyle/>
          <a:p>
            <a:r>
              <a:rPr lang="en-US" sz="2400" dirty="0">
                <a:solidFill>
                  <a:srgbClr val="FF0000"/>
                </a:solidFill>
              </a:rPr>
              <a:t>Vincent </a:t>
            </a:r>
            <a:r>
              <a:rPr lang="en-US" sz="2400" dirty="0" err="1">
                <a:solidFill>
                  <a:srgbClr val="FF0000"/>
                </a:solidFill>
              </a:rPr>
              <a:t>Voisin</a:t>
            </a:r>
            <a:r>
              <a:rPr lang="en-US" sz="2400" dirty="0">
                <a:solidFill>
                  <a:srgbClr val="FF0000"/>
                </a:solidFill>
              </a:rPr>
              <a:t> work</a:t>
            </a:r>
          </a:p>
        </p:txBody>
      </p:sp>
    </p:spTree>
    <p:extLst>
      <p:ext uri="{BB962C8B-B14F-4D97-AF65-F5344CB8AC3E}">
        <p14:creationId xmlns:p14="http://schemas.microsoft.com/office/powerpoint/2010/main" val="3014096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23972</TotalTime>
  <Words>1288</Words>
  <Application>Microsoft Macintosh PowerPoint</Application>
  <PresentationFormat>Widescreen</PresentationFormat>
  <Paragraphs>195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Status of the Hyper-Kamiokande’s Time Distribution System Proposal  IN2P3-INFN-IRFU</vt:lpstr>
      <vt:lpstr>HK Clock Distribution Scheme</vt:lpstr>
      <vt:lpstr>Time Base and UTC Characterization</vt:lpstr>
      <vt:lpstr>LPNHE Test equipment  </vt:lpstr>
      <vt:lpstr>Kind of Test Performed </vt:lpstr>
      <vt:lpstr>Local Time Base Characterization</vt:lpstr>
      <vt:lpstr>Local Time Base Characterization</vt:lpstr>
      <vt:lpstr>What Do We Do With It?</vt:lpstr>
      <vt:lpstr>How Accurate Is This Method?</vt:lpstr>
      <vt:lpstr>How Accurate Is This Method?</vt:lpstr>
      <vt:lpstr>Few More Updates</vt:lpstr>
      <vt:lpstr>Time Distribution System  conclusions</vt:lpstr>
      <vt:lpstr>Backup </vt:lpstr>
      <vt:lpstr>Clock Generation &amp; UTC - Connections </vt:lpstr>
      <vt:lpstr>Clock Generation &amp; UTC - Connections</vt:lpstr>
      <vt:lpstr>Clock Generation &amp; UTC - Redundancy</vt:lpstr>
      <vt:lpstr>Clock Generation &amp; UTC - Reliability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2020 update on the  time distribution system R&amp;D for the Hyper-Kamiokande experiment </dc:title>
  <dc:creator>stefano russo</dc:creator>
  <cp:lastModifiedBy>Stefano Russo</cp:lastModifiedBy>
  <cp:revision>250</cp:revision>
  <dcterms:created xsi:type="dcterms:W3CDTF">2020-01-24T13:09:17Z</dcterms:created>
  <dcterms:modified xsi:type="dcterms:W3CDTF">2022-06-22T15:17:30Z</dcterms:modified>
</cp:coreProperties>
</file>