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8" r:id="rId3"/>
    <p:sldId id="257" r:id="rId4"/>
    <p:sldId id="260" r:id="rId5"/>
    <p:sldId id="259"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3">
          <p15:clr>
            <a:srgbClr val="A4A3A4"/>
          </p15:clr>
        </p15:guide>
        <p15:guide id="2" pos="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SKaGs3YeOZZYiBxpsj0ywz+tn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28"/>
  </p:normalViewPr>
  <p:slideViewPr>
    <p:cSldViewPr snapToGrid="0">
      <p:cViewPr varScale="1">
        <p:scale>
          <a:sx n="94" d="100"/>
          <a:sy n="94" d="100"/>
        </p:scale>
        <p:origin x="534" y="96"/>
      </p:cViewPr>
      <p:guideLst>
        <p:guide orient="horz" pos="913"/>
        <p:guide pos="25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413189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41318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extLst>
      <p:ext uri="{BB962C8B-B14F-4D97-AF65-F5344CB8AC3E}">
        <p14:creationId xmlns:p14="http://schemas.microsoft.com/office/powerpoint/2010/main" val="83450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extLst>
      <p:ext uri="{BB962C8B-B14F-4D97-AF65-F5344CB8AC3E}">
        <p14:creationId xmlns:p14="http://schemas.microsoft.com/office/powerpoint/2010/main" val="271783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extLst>
      <p:ext uri="{BB962C8B-B14F-4D97-AF65-F5344CB8AC3E}">
        <p14:creationId xmlns:p14="http://schemas.microsoft.com/office/powerpoint/2010/main" val="146915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extLst>
      <p:ext uri="{BB962C8B-B14F-4D97-AF65-F5344CB8AC3E}">
        <p14:creationId xmlns:p14="http://schemas.microsoft.com/office/powerpoint/2010/main" val="277670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extLst>
      <p:ext uri="{BB962C8B-B14F-4D97-AF65-F5344CB8AC3E}">
        <p14:creationId xmlns:p14="http://schemas.microsoft.com/office/powerpoint/2010/main" val="12010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a:t>
            </a:fld>
            <a:endParaRPr/>
          </a:p>
        </p:txBody>
      </p:sp>
    </p:spTree>
    <p:extLst>
      <p:ext uri="{BB962C8B-B14F-4D97-AF65-F5344CB8AC3E}">
        <p14:creationId xmlns:p14="http://schemas.microsoft.com/office/powerpoint/2010/main" val="340420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273172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2273172ea_0_0:notes"/>
          <p:cNvSpPr txBox="1">
            <a:spLocks noGrp="1"/>
          </p:cNvSpPr>
          <p:nvPr>
            <p:ph type="body" idx="1"/>
          </p:nvPr>
        </p:nvSpPr>
        <p:spPr>
          <a:xfrm>
            <a:off x="685800" y="4400550"/>
            <a:ext cx="5486400" cy="4131900"/>
          </a:xfrm>
          <a:prstGeom prst="rect">
            <a:avLst/>
          </a:prstGeom>
          <a:noFill/>
          <a:ln>
            <a:noFill/>
          </a:ln>
        </p:spPr>
        <p:txBody>
          <a:bodyPr spcFirstLastPara="1" wrap="square" lIns="91425" tIns="45700" rIns="91425" bIns="45700" anchor="t" anchorCtr="0">
            <a:noAutofit/>
          </a:bodyPr>
          <a:lstStyle/>
          <a:p>
            <a:pPr marL="177800" lvl="0" indent="-101600" algn="l" rtl="0">
              <a:lnSpc>
                <a:spcPct val="100000"/>
              </a:lnSpc>
              <a:spcBef>
                <a:spcPts val="0"/>
              </a:spcBef>
              <a:spcAft>
                <a:spcPts val="0"/>
              </a:spcAft>
              <a:buClr>
                <a:schemeClr val="dk1"/>
              </a:buClr>
              <a:buSzPts val="1200"/>
              <a:buNone/>
            </a:pPr>
            <a:endParaRPr/>
          </a:p>
        </p:txBody>
      </p:sp>
      <p:sp>
        <p:nvSpPr>
          <p:cNvPr id="130" name="Google Shape;130;gf2273172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Tree>
    <p:extLst>
      <p:ext uri="{BB962C8B-B14F-4D97-AF65-F5344CB8AC3E}">
        <p14:creationId xmlns:p14="http://schemas.microsoft.com/office/powerpoint/2010/main" val="45175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4"/>
        <p:cNvGrpSpPr/>
        <p:nvPr/>
      </p:nvGrpSpPr>
      <p:grpSpPr>
        <a:xfrm>
          <a:off x="0" y="0"/>
          <a:ext cx="0" cy="0"/>
          <a:chOff x="0" y="0"/>
          <a:chExt cx="0" cy="0"/>
        </a:xfrm>
      </p:grpSpPr>
      <p:sp>
        <p:nvSpPr>
          <p:cNvPr id="15" name="Google Shape;15;p12"/>
          <p:cNvSpPr txBox="1">
            <a:spLocks noGrp="1"/>
          </p:cNvSpPr>
          <p:nvPr>
            <p:ph type="ctrTitle"/>
          </p:nvPr>
        </p:nvSpPr>
        <p:spPr>
          <a:xfrm>
            <a:off x="407988" y="349611"/>
            <a:ext cx="11376025" cy="185525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ubTitle" idx="1"/>
          </p:nvPr>
        </p:nvSpPr>
        <p:spPr>
          <a:xfrm>
            <a:off x="407987" y="2335014"/>
            <a:ext cx="11376025" cy="15257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sz="1800" b="1">
                <a:solidFill>
                  <a:schemeClr val="accent2"/>
                </a:solidFill>
              </a:defRPr>
            </a:lvl1pPr>
            <a:lvl2pPr lvl="1" algn="ctr">
              <a:lnSpc>
                <a:spcPct val="100000"/>
              </a:lnSpc>
              <a:spcBef>
                <a:spcPts val="8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2"/>
          <p:cNvSpPr txBox="1">
            <a:spLocks noGrp="1"/>
          </p:cNvSpPr>
          <p:nvPr>
            <p:ph type="body" idx="2"/>
          </p:nvPr>
        </p:nvSpPr>
        <p:spPr>
          <a:xfrm>
            <a:off x="414396" y="4096780"/>
            <a:ext cx="11369549" cy="7003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p:nvPr/>
        </p:nvSpPr>
        <p:spPr>
          <a:xfrm>
            <a:off x="407612" y="6287602"/>
            <a:ext cx="1802188" cy="1327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txBox="1"/>
          <p:nvPr/>
        </p:nvSpPr>
        <p:spPr>
          <a:xfrm>
            <a:off x="407986" y="3573016"/>
            <a:ext cx="11376025" cy="12961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1600"/>
              <a:buFont typeface="Arial"/>
              <a:buNone/>
            </a:pPr>
            <a:endParaRPr sz="1600" b="0"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ext and 2 Pictures B">
  <p:cSld name="Title, Text and 2 Pictures B">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74" name="Google Shape;74;p22"/>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body" idx="2"/>
          </p:nvPr>
        </p:nvSpPr>
        <p:spPr>
          <a:xfrm>
            <a:off x="407988" y="1406427"/>
            <a:ext cx="7524750"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2"/>
          <p:cNvSpPr txBox="1">
            <a:spLocks noGrp="1"/>
          </p:cNvSpPr>
          <p:nvPr>
            <p:ph type="body" idx="3"/>
          </p:nvPr>
        </p:nvSpPr>
        <p:spPr>
          <a:xfrm>
            <a:off x="407988" y="3963533"/>
            <a:ext cx="7524750"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a:spLocks noGrp="1"/>
          </p:cNvSpPr>
          <p:nvPr>
            <p:ph type="pic" idx="4"/>
          </p:nvPr>
        </p:nvSpPr>
        <p:spPr>
          <a:xfrm>
            <a:off x="8075611" y="1449389"/>
            <a:ext cx="3708401" cy="2411412"/>
          </a:xfrm>
          <a:prstGeom prst="rect">
            <a:avLst/>
          </a:prstGeom>
          <a:solidFill>
            <a:srgbClr val="F2F2F2"/>
          </a:solidFill>
          <a:ln>
            <a:noFill/>
          </a:ln>
        </p:spPr>
      </p:sp>
      <p:sp>
        <p:nvSpPr>
          <p:cNvPr id="78" name="Google Shape;78;p22"/>
          <p:cNvSpPr>
            <a:spLocks noGrp="1"/>
          </p:cNvSpPr>
          <p:nvPr>
            <p:ph type="pic" idx="5"/>
          </p:nvPr>
        </p:nvSpPr>
        <p:spPr>
          <a:xfrm>
            <a:off x="8075612" y="4005263"/>
            <a:ext cx="3708401" cy="241264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2 Objects B">
  <p:cSld name="Title, Text and 2 Objects B">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82" name="Google Shape;82;p23"/>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3"/>
          <p:cNvSpPr txBox="1">
            <a:spLocks noGrp="1"/>
          </p:cNvSpPr>
          <p:nvPr>
            <p:ph type="body" idx="2"/>
          </p:nvPr>
        </p:nvSpPr>
        <p:spPr>
          <a:xfrm>
            <a:off x="407988" y="1406427"/>
            <a:ext cx="7524750"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3"/>
          <p:cNvSpPr txBox="1">
            <a:spLocks noGrp="1"/>
          </p:cNvSpPr>
          <p:nvPr>
            <p:ph type="body" idx="3"/>
          </p:nvPr>
        </p:nvSpPr>
        <p:spPr>
          <a:xfrm>
            <a:off x="407988" y="3963533"/>
            <a:ext cx="7524750"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3"/>
          <p:cNvSpPr txBox="1">
            <a:spLocks noGrp="1"/>
          </p:cNvSpPr>
          <p:nvPr>
            <p:ph type="body" idx="4"/>
          </p:nvPr>
        </p:nvSpPr>
        <p:spPr>
          <a:xfrm>
            <a:off x="8075612" y="1449388"/>
            <a:ext cx="3708399"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00000"/>
              </a:lnSpc>
              <a:spcBef>
                <a:spcPts val="0"/>
              </a:spcBef>
              <a:spcAft>
                <a:spcPts val="0"/>
              </a:spcAft>
              <a:buClr>
                <a:schemeClr val="dk1"/>
              </a:buClr>
              <a:buSzPts val="1600"/>
              <a:buNone/>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3"/>
          <p:cNvSpPr txBox="1">
            <a:spLocks noGrp="1"/>
          </p:cNvSpPr>
          <p:nvPr>
            <p:ph type="body" idx="5"/>
          </p:nvPr>
        </p:nvSpPr>
        <p:spPr>
          <a:xfrm>
            <a:off x="8075612" y="4005263"/>
            <a:ext cx="3708399"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00000"/>
              </a:lnSpc>
              <a:spcBef>
                <a:spcPts val="0"/>
              </a:spcBef>
              <a:spcAft>
                <a:spcPts val="0"/>
              </a:spcAft>
              <a:buClr>
                <a:schemeClr val="dk1"/>
              </a:buClr>
              <a:buSzPts val="1600"/>
              <a:buNone/>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4 Pictures">
  <p:cSld name="Title, Text and 4 Pictures">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4"/>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90" name="Google Shape;90;p24"/>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4"/>
          <p:cNvSpPr txBox="1">
            <a:spLocks noGrp="1"/>
          </p:cNvSpPr>
          <p:nvPr>
            <p:ph type="body" idx="2"/>
          </p:nvPr>
        </p:nvSpPr>
        <p:spPr>
          <a:xfrm>
            <a:off x="407989" y="1406427"/>
            <a:ext cx="3708400"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4"/>
          <p:cNvSpPr txBox="1">
            <a:spLocks noGrp="1"/>
          </p:cNvSpPr>
          <p:nvPr>
            <p:ph type="body" idx="3"/>
          </p:nvPr>
        </p:nvSpPr>
        <p:spPr>
          <a:xfrm>
            <a:off x="407989" y="3963533"/>
            <a:ext cx="3708400"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4"/>
          <p:cNvSpPr>
            <a:spLocks noGrp="1"/>
          </p:cNvSpPr>
          <p:nvPr>
            <p:ph type="pic" idx="4"/>
          </p:nvPr>
        </p:nvSpPr>
        <p:spPr>
          <a:xfrm>
            <a:off x="4259262" y="1449389"/>
            <a:ext cx="3673475" cy="2411412"/>
          </a:xfrm>
          <a:prstGeom prst="rect">
            <a:avLst/>
          </a:prstGeom>
          <a:solidFill>
            <a:srgbClr val="F2F2F2"/>
          </a:solidFill>
          <a:ln>
            <a:noFill/>
          </a:ln>
        </p:spPr>
      </p:sp>
      <p:sp>
        <p:nvSpPr>
          <p:cNvPr id="94" name="Google Shape;94;p24"/>
          <p:cNvSpPr>
            <a:spLocks noGrp="1"/>
          </p:cNvSpPr>
          <p:nvPr>
            <p:ph type="pic" idx="5"/>
          </p:nvPr>
        </p:nvSpPr>
        <p:spPr>
          <a:xfrm>
            <a:off x="4259263" y="4005263"/>
            <a:ext cx="3673475" cy="2412644"/>
          </a:xfrm>
          <a:prstGeom prst="rect">
            <a:avLst/>
          </a:prstGeom>
          <a:solidFill>
            <a:srgbClr val="F2F2F2"/>
          </a:solidFill>
          <a:ln>
            <a:noFill/>
          </a:ln>
        </p:spPr>
      </p:sp>
      <p:sp>
        <p:nvSpPr>
          <p:cNvPr id="95" name="Google Shape;95;p24"/>
          <p:cNvSpPr>
            <a:spLocks noGrp="1"/>
          </p:cNvSpPr>
          <p:nvPr>
            <p:ph type="pic" idx="6"/>
          </p:nvPr>
        </p:nvSpPr>
        <p:spPr>
          <a:xfrm>
            <a:off x="8075611" y="1449389"/>
            <a:ext cx="3708401" cy="2411412"/>
          </a:xfrm>
          <a:prstGeom prst="rect">
            <a:avLst/>
          </a:prstGeom>
          <a:solidFill>
            <a:srgbClr val="F2F2F2"/>
          </a:solidFill>
          <a:ln>
            <a:noFill/>
          </a:ln>
        </p:spPr>
      </p:sp>
      <p:sp>
        <p:nvSpPr>
          <p:cNvPr id="96" name="Google Shape;96;p24"/>
          <p:cNvSpPr>
            <a:spLocks noGrp="1"/>
          </p:cNvSpPr>
          <p:nvPr>
            <p:ph type="pic" idx="7"/>
          </p:nvPr>
        </p:nvSpPr>
        <p:spPr>
          <a:xfrm>
            <a:off x="8075612" y="4005263"/>
            <a:ext cx="3708401" cy="241264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100" name="Google Shape;100;p25"/>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5"/>
          <p:cNvSpPr>
            <a:spLocks noGrp="1"/>
          </p:cNvSpPr>
          <p:nvPr>
            <p:ph type="pic" idx="2"/>
          </p:nvPr>
        </p:nvSpPr>
        <p:spPr>
          <a:xfrm>
            <a:off x="407989" y="1449389"/>
            <a:ext cx="11376024" cy="4967287"/>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2 Pictures">
  <p:cSld name="Title and 2 Pictures">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105" name="Google Shape;105;p26"/>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6"/>
          <p:cNvSpPr>
            <a:spLocks noGrp="1"/>
          </p:cNvSpPr>
          <p:nvPr>
            <p:ph type="pic" idx="2"/>
          </p:nvPr>
        </p:nvSpPr>
        <p:spPr>
          <a:xfrm>
            <a:off x="407989" y="1449389"/>
            <a:ext cx="5616574" cy="4967287"/>
          </a:xfrm>
          <a:prstGeom prst="rect">
            <a:avLst/>
          </a:prstGeom>
          <a:solidFill>
            <a:srgbClr val="F2F2F2"/>
          </a:solidFill>
          <a:ln>
            <a:noFill/>
          </a:ln>
        </p:spPr>
      </p:sp>
      <p:sp>
        <p:nvSpPr>
          <p:cNvPr id="107" name="Google Shape;107;p26"/>
          <p:cNvSpPr>
            <a:spLocks noGrp="1"/>
          </p:cNvSpPr>
          <p:nvPr>
            <p:ph type="pic" idx="3"/>
          </p:nvPr>
        </p:nvSpPr>
        <p:spPr>
          <a:xfrm>
            <a:off x="6167437" y="1449389"/>
            <a:ext cx="5616575" cy="4967287"/>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Pictures B">
  <p:cSld name="Title and 2 Pictures B">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111" name="Google Shape;111;p27"/>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7"/>
          <p:cNvSpPr>
            <a:spLocks noGrp="1"/>
          </p:cNvSpPr>
          <p:nvPr>
            <p:ph type="pic" idx="2"/>
          </p:nvPr>
        </p:nvSpPr>
        <p:spPr>
          <a:xfrm>
            <a:off x="407989" y="1449389"/>
            <a:ext cx="3708399" cy="4967287"/>
          </a:xfrm>
          <a:prstGeom prst="rect">
            <a:avLst/>
          </a:prstGeom>
          <a:solidFill>
            <a:srgbClr val="F2F2F2"/>
          </a:solidFill>
          <a:ln>
            <a:noFill/>
          </a:ln>
        </p:spPr>
      </p:sp>
      <p:sp>
        <p:nvSpPr>
          <p:cNvPr id="113" name="Google Shape;113;p27"/>
          <p:cNvSpPr>
            <a:spLocks noGrp="1"/>
          </p:cNvSpPr>
          <p:nvPr>
            <p:ph type="pic" idx="3"/>
          </p:nvPr>
        </p:nvSpPr>
        <p:spPr>
          <a:xfrm>
            <a:off x="4259263" y="1449389"/>
            <a:ext cx="7524749" cy="4967287"/>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14"/>
        <p:cNvGrpSpPr/>
        <p:nvPr/>
      </p:nvGrpSpPr>
      <p:grpSpPr>
        <a:xfrm>
          <a:off x="0" y="0"/>
          <a:ext cx="0" cy="0"/>
          <a:chOff x="0" y="0"/>
          <a:chExt cx="0" cy="0"/>
        </a:xfrm>
      </p:grpSpPr>
      <p:sp>
        <p:nvSpPr>
          <p:cNvPr id="115" name="Google Shape;115;p28"/>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23" name="Google Shape;23;p13"/>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with Picture)">
  <p:cSld name="Title (with Picture)">
    <p:spTree>
      <p:nvGrpSpPr>
        <p:cNvPr id="1" name="Shape 26"/>
        <p:cNvGrpSpPr/>
        <p:nvPr/>
      </p:nvGrpSpPr>
      <p:grpSpPr>
        <a:xfrm>
          <a:off x="0" y="0"/>
          <a:ext cx="0" cy="0"/>
          <a:chOff x="0" y="0"/>
          <a:chExt cx="0" cy="0"/>
        </a:xfrm>
      </p:grpSpPr>
      <p:sp>
        <p:nvSpPr>
          <p:cNvPr id="27" name="Google Shape;27;p15"/>
          <p:cNvSpPr>
            <a:spLocks noGrp="1"/>
          </p:cNvSpPr>
          <p:nvPr>
            <p:ph type="pic" idx="2"/>
          </p:nvPr>
        </p:nvSpPr>
        <p:spPr>
          <a:xfrm>
            <a:off x="455" y="0"/>
            <a:ext cx="12191998" cy="3429001"/>
          </a:xfrm>
          <a:prstGeom prst="rect">
            <a:avLst/>
          </a:prstGeom>
          <a:solidFill>
            <a:schemeClr val="dk2"/>
          </a:solidFill>
          <a:ln>
            <a:noFill/>
          </a:ln>
        </p:spPr>
      </p:sp>
      <p:sp>
        <p:nvSpPr>
          <p:cNvPr id="28" name="Google Shape;28;p15"/>
          <p:cNvSpPr txBox="1">
            <a:spLocks noGrp="1"/>
          </p:cNvSpPr>
          <p:nvPr>
            <p:ph type="ctrTitle"/>
          </p:nvPr>
        </p:nvSpPr>
        <p:spPr>
          <a:xfrm>
            <a:off x="407988" y="349612"/>
            <a:ext cx="11376025" cy="109977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subTitle" idx="1"/>
          </p:nvPr>
        </p:nvSpPr>
        <p:spPr>
          <a:xfrm>
            <a:off x="407986" y="3573016"/>
            <a:ext cx="11376025" cy="12961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sz="1800" b="1">
                <a:solidFill>
                  <a:schemeClr val="accent2"/>
                </a:solidFill>
              </a:defRPr>
            </a:lvl1pPr>
            <a:lvl2pPr lvl="1" algn="ctr">
              <a:lnSpc>
                <a:spcPct val="100000"/>
              </a:lnSpc>
              <a:spcBef>
                <a:spcPts val="8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15"/>
          <p:cNvSpPr txBox="1">
            <a:spLocks noGrp="1"/>
          </p:cNvSpPr>
          <p:nvPr>
            <p:ph type="body" idx="3"/>
          </p:nvPr>
        </p:nvSpPr>
        <p:spPr>
          <a:xfrm>
            <a:off x="414464" y="4937942"/>
            <a:ext cx="11369548" cy="7003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5"/>
          <p:cNvPicPr preferRelativeResize="0"/>
          <p:nvPr/>
        </p:nvPicPr>
        <p:blipFill rotWithShape="1">
          <a:blip r:embed="rId2">
            <a:alphaModFix/>
          </a:blip>
          <a:srcRect/>
          <a:stretch/>
        </p:blipFill>
        <p:spPr>
          <a:xfrm>
            <a:off x="10833032" y="5669579"/>
            <a:ext cx="793750" cy="794719"/>
          </a:xfrm>
          <a:prstGeom prst="rect">
            <a:avLst/>
          </a:prstGeom>
          <a:noFill/>
          <a:ln>
            <a:noFill/>
          </a:ln>
        </p:spPr>
      </p:pic>
      <p:sp>
        <p:nvSpPr>
          <p:cNvPr id="32" name="Google Shape;32;p15"/>
          <p:cNvSpPr txBox="1"/>
          <p:nvPr/>
        </p:nvSpPr>
        <p:spPr>
          <a:xfrm>
            <a:off x="407987" y="3501008"/>
            <a:ext cx="11376025" cy="15257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1600"/>
              <a:buFont typeface="Arial"/>
              <a:buNone/>
            </a:pPr>
            <a:endParaRPr sz="1600" b="0" i="0" u="none" strike="noStrike" cap="none">
              <a:solidFill>
                <a:schemeClr val="accent2"/>
              </a:solidFill>
              <a:latin typeface="Arial"/>
              <a:ea typeface="Arial"/>
              <a:cs typeface="Arial"/>
              <a:sym typeface="Arial"/>
            </a:endParaRPr>
          </a:p>
        </p:txBody>
      </p:sp>
      <p:sp>
        <p:nvSpPr>
          <p:cNvPr id="33" name="Google Shape;33;p15" descr="https://www.helmholtz.de/fileadmin/user_upload/04_mediathek/Logos_2017/2017_H_Logo_RGB_EN.png"/>
          <p:cNvSpPr/>
          <p:nvPr/>
        </p:nvSpPr>
        <p:spPr>
          <a:xfrm>
            <a:off x="116303" y="5922590"/>
            <a:ext cx="3891465" cy="6988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p:cSld name="Divider">
    <p:bg>
      <p:bgPr>
        <a:solidFill>
          <a:schemeClr val="accent1"/>
        </a:solidFill>
        <a:effectLst/>
      </p:bgPr>
    </p:bg>
    <p:spTree>
      <p:nvGrpSpPr>
        <p:cNvPr id="1" name="Shape 34"/>
        <p:cNvGrpSpPr/>
        <p:nvPr/>
      </p:nvGrpSpPr>
      <p:grpSpPr>
        <a:xfrm>
          <a:off x="0" y="0"/>
          <a:ext cx="0" cy="0"/>
          <a:chOff x="0" y="0"/>
          <a:chExt cx="0" cy="0"/>
        </a:xfrm>
      </p:grpSpPr>
      <p:sp>
        <p:nvSpPr>
          <p:cNvPr id="35" name="Google Shape;35;p16"/>
          <p:cNvSpPr txBox="1">
            <a:spLocks noGrp="1"/>
          </p:cNvSpPr>
          <p:nvPr>
            <p:ph type="ctrTitle"/>
          </p:nvPr>
        </p:nvSpPr>
        <p:spPr>
          <a:xfrm>
            <a:off x="407988" y="349610"/>
            <a:ext cx="11376025" cy="185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ubTitle" idx="1"/>
          </p:nvPr>
        </p:nvSpPr>
        <p:spPr>
          <a:xfrm>
            <a:off x="407987" y="2335014"/>
            <a:ext cx="11376025" cy="15257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sz="1800" b="1">
                <a:solidFill>
                  <a:schemeClr val="accent2"/>
                </a:solidFill>
              </a:defRPr>
            </a:lvl1pPr>
            <a:lvl2pPr lvl="1" algn="ctr">
              <a:lnSpc>
                <a:spcPct val="100000"/>
              </a:lnSpc>
              <a:spcBef>
                <a:spcPts val="8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07987" y="1406427"/>
            <a:ext cx="11376025" cy="501024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41" name="Google Shape;41;p17"/>
          <p:cNvSpPr txBox="1">
            <a:spLocks noGrp="1"/>
          </p:cNvSpPr>
          <p:nvPr>
            <p:ph type="body" idx="2"/>
          </p:nvPr>
        </p:nvSpPr>
        <p:spPr>
          <a:xfrm>
            <a:off x="407988" y="817500"/>
            <a:ext cx="11376024"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2 Contents">
  <p:cSld name="Title and 2 Contents">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407988" y="1406427"/>
            <a:ext cx="5616575" cy="501024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8"/>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46" name="Google Shape;46;p18"/>
          <p:cNvSpPr txBox="1">
            <a:spLocks noGrp="1"/>
          </p:cNvSpPr>
          <p:nvPr>
            <p:ph type="body" idx="2"/>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8"/>
          <p:cNvSpPr txBox="1">
            <a:spLocks noGrp="1"/>
          </p:cNvSpPr>
          <p:nvPr>
            <p:ph type="body" idx="3"/>
          </p:nvPr>
        </p:nvSpPr>
        <p:spPr>
          <a:xfrm>
            <a:off x="6167439" y="1406427"/>
            <a:ext cx="5616574" cy="501024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ntents">
  <p:cSld name="Title and 3 Contents">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body" idx="1"/>
          </p:nvPr>
        </p:nvSpPr>
        <p:spPr>
          <a:xfrm>
            <a:off x="407989" y="1406427"/>
            <a:ext cx="3708400" cy="501024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52" name="Google Shape;52;p19"/>
          <p:cNvSpPr txBox="1">
            <a:spLocks noGrp="1"/>
          </p:cNvSpPr>
          <p:nvPr>
            <p:ph type="body" idx="2"/>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9"/>
          <p:cNvSpPr txBox="1">
            <a:spLocks noGrp="1"/>
          </p:cNvSpPr>
          <p:nvPr>
            <p:ph type="body" idx="3"/>
          </p:nvPr>
        </p:nvSpPr>
        <p:spPr>
          <a:xfrm>
            <a:off x="4259263" y="1406427"/>
            <a:ext cx="3673475" cy="501024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9"/>
          <p:cNvSpPr txBox="1">
            <a:spLocks noGrp="1"/>
          </p:cNvSpPr>
          <p:nvPr>
            <p:ph type="body" idx="4"/>
          </p:nvPr>
        </p:nvSpPr>
        <p:spPr>
          <a:xfrm>
            <a:off x="8075612" y="1406427"/>
            <a:ext cx="3708399" cy="501024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and 2 Pictures">
  <p:cSld name="Title, Text and 2 Pictures">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58" name="Google Shape;58;p20"/>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0"/>
          <p:cNvSpPr txBox="1">
            <a:spLocks noGrp="1"/>
          </p:cNvSpPr>
          <p:nvPr>
            <p:ph type="body" idx="2"/>
          </p:nvPr>
        </p:nvSpPr>
        <p:spPr>
          <a:xfrm>
            <a:off x="407988" y="1406427"/>
            <a:ext cx="5616575"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0"/>
          <p:cNvSpPr txBox="1">
            <a:spLocks noGrp="1"/>
          </p:cNvSpPr>
          <p:nvPr>
            <p:ph type="body" idx="3"/>
          </p:nvPr>
        </p:nvSpPr>
        <p:spPr>
          <a:xfrm>
            <a:off x="407988" y="3963533"/>
            <a:ext cx="5616575"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0"/>
          <p:cNvSpPr>
            <a:spLocks noGrp="1"/>
          </p:cNvSpPr>
          <p:nvPr>
            <p:ph type="pic" idx="4"/>
          </p:nvPr>
        </p:nvSpPr>
        <p:spPr>
          <a:xfrm>
            <a:off x="6167437" y="1449389"/>
            <a:ext cx="5616576" cy="2411412"/>
          </a:xfrm>
          <a:prstGeom prst="rect">
            <a:avLst/>
          </a:prstGeom>
          <a:solidFill>
            <a:srgbClr val="F2F2F2"/>
          </a:solidFill>
          <a:ln>
            <a:noFill/>
          </a:ln>
        </p:spPr>
      </p:sp>
      <p:sp>
        <p:nvSpPr>
          <p:cNvPr id="62" name="Google Shape;62;p20"/>
          <p:cNvSpPr>
            <a:spLocks noGrp="1"/>
          </p:cNvSpPr>
          <p:nvPr>
            <p:ph type="pic" idx="5"/>
          </p:nvPr>
        </p:nvSpPr>
        <p:spPr>
          <a:xfrm>
            <a:off x="6167438" y="4005263"/>
            <a:ext cx="5616576" cy="2412644"/>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2 Objects">
  <p:cSld name="Title, Text and 2 Objects">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IRL "DMLab"    |    SC+SPB    |    13 July 2022    |    TS and  DZ </a:t>
            </a:r>
            <a:endParaRPr/>
          </a:p>
        </p:txBody>
      </p:sp>
      <p:sp>
        <p:nvSpPr>
          <p:cNvPr id="66" name="Google Shape;66;p21"/>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6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1"/>
          <p:cNvSpPr txBox="1">
            <a:spLocks noGrp="1"/>
          </p:cNvSpPr>
          <p:nvPr>
            <p:ph type="body" idx="2"/>
          </p:nvPr>
        </p:nvSpPr>
        <p:spPr>
          <a:xfrm>
            <a:off x="407988" y="1406427"/>
            <a:ext cx="5616575"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
          <p:cNvSpPr txBox="1">
            <a:spLocks noGrp="1"/>
          </p:cNvSpPr>
          <p:nvPr>
            <p:ph type="body" idx="3"/>
          </p:nvPr>
        </p:nvSpPr>
        <p:spPr>
          <a:xfrm>
            <a:off x="407988" y="3963533"/>
            <a:ext cx="5616575" cy="24543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body" idx="4"/>
          </p:nvPr>
        </p:nvSpPr>
        <p:spPr>
          <a:xfrm>
            <a:off x="6167438" y="1449388"/>
            <a:ext cx="5616574"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00000"/>
              </a:lnSpc>
              <a:spcBef>
                <a:spcPts val="0"/>
              </a:spcBef>
              <a:spcAft>
                <a:spcPts val="0"/>
              </a:spcAft>
              <a:buClr>
                <a:schemeClr val="dk1"/>
              </a:buClr>
              <a:buSzPts val="1600"/>
              <a:buNone/>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1"/>
          <p:cNvSpPr txBox="1">
            <a:spLocks noGrp="1"/>
          </p:cNvSpPr>
          <p:nvPr>
            <p:ph type="body" idx="5"/>
          </p:nvPr>
        </p:nvSpPr>
        <p:spPr>
          <a:xfrm>
            <a:off x="6167438" y="4005263"/>
            <a:ext cx="5616574"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00000"/>
              </a:lnSpc>
              <a:spcBef>
                <a:spcPts val="0"/>
              </a:spcBef>
              <a:spcAft>
                <a:spcPts val="0"/>
              </a:spcAft>
              <a:buClr>
                <a:schemeClr val="dk1"/>
              </a:buClr>
              <a:buSzPts val="1600"/>
              <a:buNone/>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3000"/>
              <a:buFont typeface="Arial"/>
              <a:buNone/>
              <a:defRPr sz="3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07987" y="1406427"/>
            <a:ext cx="11376025" cy="5010249"/>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ftr" idx="11"/>
          </p:nvPr>
        </p:nvSpPr>
        <p:spPr>
          <a:xfrm>
            <a:off x="748800" y="6554528"/>
            <a:ext cx="9991716" cy="18684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GB"/>
              <a:t>IRL "DMLab"    |    SC+SPB    |    13 July 2022    |    TS and  DZ </a:t>
            </a:r>
            <a:endParaRPr/>
          </a:p>
        </p:txBody>
      </p:sp>
      <p:sp>
        <p:nvSpPr>
          <p:cNvPr id="13" name="Google Shape;13;p11"/>
          <p:cNvSpPr txBox="1"/>
          <p:nvPr/>
        </p:nvSpPr>
        <p:spPr>
          <a:xfrm>
            <a:off x="10848528" y="6554528"/>
            <a:ext cx="935485" cy="18684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Page </a:t>
            </a:r>
            <a:fld id="{00000000-1234-1234-1234-123412341234}" type="slidenum">
              <a:rPr lang="de-DE" sz="900" b="1" i="0" u="none" strike="noStrike" cap="none">
                <a:solidFill>
                  <a:schemeClr val="dk1"/>
                </a:solidFill>
                <a:latin typeface="Arial"/>
                <a:ea typeface="Arial"/>
                <a:cs typeface="Arial"/>
                <a:sym typeface="Arial"/>
              </a:rPr>
              <a:t>‹N°›</a:t>
            </a:fld>
            <a:endParaRPr sz="9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13">
          <p15:clr>
            <a:srgbClr val="F26B43"/>
          </p15:clr>
        </p15:guide>
        <p15:guide id="2" pos="3885">
          <p15:clr>
            <a:srgbClr val="F26B43"/>
          </p15:clr>
        </p15:guide>
        <p15:guide id="3" pos="3795">
          <p15:clr>
            <a:srgbClr val="F26B43"/>
          </p15:clr>
        </p15:guide>
        <p15:guide id="4" pos="7423">
          <p15:clr>
            <a:srgbClr val="F26B43"/>
          </p15:clr>
        </p15:guide>
        <p15:guide id="5" pos="257">
          <p15:clr>
            <a:srgbClr val="F26B43"/>
          </p15:clr>
        </p15:guide>
        <p15:guide id="6" orient="horz" pos="4042">
          <p15:clr>
            <a:srgbClr val="F26B43"/>
          </p15:clr>
        </p15:guide>
        <p15:guide id="7" orient="horz" pos="2432">
          <p15:clr>
            <a:srgbClr val="F26B43"/>
          </p15:clr>
        </p15:guide>
        <p15:guide id="8" orient="horz" pos="2523">
          <p15:clr>
            <a:srgbClr val="F26B43"/>
          </p15:clr>
        </p15:guide>
        <p15:guide id="9" pos="2593">
          <p15:clr>
            <a:srgbClr val="F26B43"/>
          </p15:clr>
        </p15:guide>
        <p15:guide id="10" pos="2683">
          <p15:clr>
            <a:srgbClr val="F26B43"/>
          </p15:clr>
        </p15:guide>
        <p15:guide id="11" pos="4997">
          <p15:clr>
            <a:srgbClr val="F26B43"/>
          </p15:clr>
        </p15:guide>
        <p15:guide id="12" pos="50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pdf/2202.06919.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
          <p:cNvGrpSpPr/>
          <p:nvPr/>
        </p:nvGrpSpPr>
        <p:grpSpPr>
          <a:xfrm>
            <a:off x="0" y="-27384"/>
            <a:ext cx="12216680" cy="3397541"/>
            <a:chOff x="0" y="0"/>
            <a:chExt cx="12216680" cy="3397541"/>
          </a:xfrm>
        </p:grpSpPr>
        <p:pic>
          <p:nvPicPr>
            <p:cNvPr id="121" name="Google Shape;121;p1"/>
            <p:cNvPicPr preferRelativeResize="0"/>
            <p:nvPr/>
          </p:nvPicPr>
          <p:blipFill rotWithShape="1">
            <a:blip r:embed="rId3">
              <a:alphaModFix/>
            </a:blip>
            <a:srcRect/>
            <a:stretch/>
          </p:blipFill>
          <p:spPr>
            <a:xfrm>
              <a:off x="3071664" y="0"/>
              <a:ext cx="6168008" cy="3397541"/>
            </a:xfrm>
            <a:prstGeom prst="rect">
              <a:avLst/>
            </a:prstGeom>
            <a:noFill/>
            <a:ln>
              <a:noFill/>
            </a:ln>
          </p:spPr>
        </p:pic>
        <p:pic>
          <p:nvPicPr>
            <p:cNvPr id="122" name="Google Shape;122;p1"/>
            <p:cNvPicPr preferRelativeResize="0"/>
            <p:nvPr/>
          </p:nvPicPr>
          <p:blipFill rotWithShape="1">
            <a:blip r:embed="rId4">
              <a:alphaModFix/>
            </a:blip>
            <a:srcRect/>
            <a:stretch/>
          </p:blipFill>
          <p:spPr>
            <a:xfrm>
              <a:off x="0" y="0"/>
              <a:ext cx="4248472" cy="3397541"/>
            </a:xfrm>
            <a:prstGeom prst="rect">
              <a:avLst/>
            </a:prstGeom>
            <a:noFill/>
            <a:ln>
              <a:noFill/>
            </a:ln>
          </p:spPr>
        </p:pic>
        <p:pic>
          <p:nvPicPr>
            <p:cNvPr id="123" name="Google Shape;123;p1"/>
            <p:cNvPicPr preferRelativeResize="0"/>
            <p:nvPr/>
          </p:nvPicPr>
          <p:blipFill rotWithShape="1">
            <a:blip r:embed="rId5">
              <a:alphaModFix/>
            </a:blip>
            <a:srcRect/>
            <a:stretch/>
          </p:blipFill>
          <p:spPr>
            <a:xfrm>
              <a:off x="8040216" y="0"/>
              <a:ext cx="4176464" cy="3397541"/>
            </a:xfrm>
            <a:prstGeom prst="rect">
              <a:avLst/>
            </a:prstGeom>
            <a:noFill/>
            <a:ln>
              <a:noFill/>
            </a:ln>
          </p:spPr>
        </p:pic>
      </p:grpSp>
      <p:sp>
        <p:nvSpPr>
          <p:cNvPr id="124" name="Google Shape;124;p1"/>
          <p:cNvSpPr txBox="1">
            <a:spLocks noGrp="1"/>
          </p:cNvSpPr>
          <p:nvPr>
            <p:ph type="subTitle" idx="1"/>
          </p:nvPr>
        </p:nvSpPr>
        <p:spPr>
          <a:xfrm>
            <a:off x="407987" y="2797595"/>
            <a:ext cx="11376000" cy="152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400"/>
              <a:buNone/>
            </a:pPr>
            <a:r>
              <a:rPr lang="de-DE" sz="2400" dirty="0"/>
              <a:t>… </a:t>
            </a:r>
            <a:r>
              <a:rPr lang="de-DE" sz="2400" dirty="0" err="1"/>
              <a:t>between</a:t>
            </a:r>
            <a:r>
              <a:rPr lang="de-DE" sz="2400" dirty="0"/>
              <a:t> IN2P3 – HGF-Matter</a:t>
            </a:r>
            <a:endParaRPr dirty="0"/>
          </a:p>
        </p:txBody>
      </p:sp>
      <p:sp>
        <p:nvSpPr>
          <p:cNvPr id="125" name="Google Shape;125;p1"/>
          <p:cNvSpPr txBox="1">
            <a:spLocks noGrp="1"/>
          </p:cNvSpPr>
          <p:nvPr>
            <p:ph type="body" idx="2"/>
          </p:nvPr>
        </p:nvSpPr>
        <p:spPr>
          <a:xfrm>
            <a:off x="414400" y="4096775"/>
            <a:ext cx="10045444" cy="2319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DE" sz="2000" dirty="0"/>
              <a:t>Thomas </a:t>
            </a:r>
            <a:r>
              <a:rPr lang="de-DE" sz="2000" dirty="0" err="1"/>
              <a:t>Schoerner</a:t>
            </a:r>
            <a:r>
              <a:rPr lang="de-DE" sz="2000" dirty="0"/>
              <a:t> (DESY) and Dirk </a:t>
            </a:r>
            <a:r>
              <a:rPr lang="de-DE" sz="2000" dirty="0" err="1"/>
              <a:t>Zerwas</a:t>
            </a:r>
            <a:r>
              <a:rPr lang="de-DE" sz="2000" dirty="0"/>
              <a:t> (</a:t>
            </a:r>
            <a:r>
              <a:rPr lang="de-DE" sz="2000" dirty="0" err="1"/>
              <a:t>IJCLab</a:t>
            </a:r>
            <a:r>
              <a:rPr lang="de-DE" sz="2000" dirty="0"/>
              <a:t>)</a:t>
            </a:r>
            <a:endParaRPr sz="2000" dirty="0"/>
          </a:p>
          <a:p>
            <a:pPr marL="0" lvl="0" indent="0" algn="l" rtl="0">
              <a:lnSpc>
                <a:spcPct val="100000"/>
              </a:lnSpc>
              <a:spcBef>
                <a:spcPts val="0"/>
              </a:spcBef>
              <a:spcAft>
                <a:spcPts val="0"/>
              </a:spcAft>
              <a:buClr>
                <a:schemeClr val="dk1"/>
              </a:buClr>
              <a:buSzPts val="1800"/>
              <a:buNone/>
            </a:pPr>
            <a:endParaRPr lang="en-US" sz="2000" dirty="0"/>
          </a:p>
          <a:p>
            <a:pPr marL="0" lvl="0" indent="0" algn="l" rtl="0">
              <a:lnSpc>
                <a:spcPct val="100000"/>
              </a:lnSpc>
              <a:spcBef>
                <a:spcPts val="0"/>
              </a:spcBef>
              <a:spcAft>
                <a:spcPts val="0"/>
              </a:spcAft>
              <a:buClr>
                <a:schemeClr val="dk1"/>
              </a:buClr>
              <a:buSzPts val="1800"/>
              <a:buNone/>
            </a:pPr>
            <a:r>
              <a:rPr lang="en-US" sz="2000" dirty="0"/>
              <a:t>Meeting of the </a:t>
            </a:r>
            <a:r>
              <a:rPr lang="en-US" sz="2000" dirty="0" err="1"/>
              <a:t>DMLab</a:t>
            </a:r>
            <a:r>
              <a:rPr lang="en-US" sz="2000" dirty="0"/>
              <a:t> Steering Committee and </a:t>
            </a:r>
            <a:r>
              <a:rPr lang="de-DE" sz="2000" dirty="0"/>
              <a:t>Scientific Projects Board </a:t>
            </a:r>
          </a:p>
          <a:p>
            <a:pPr marL="0" lvl="0" indent="0" algn="l" rtl="0">
              <a:lnSpc>
                <a:spcPct val="100000"/>
              </a:lnSpc>
              <a:spcBef>
                <a:spcPts val="0"/>
              </a:spcBef>
              <a:spcAft>
                <a:spcPts val="0"/>
              </a:spcAft>
              <a:buClr>
                <a:schemeClr val="dk1"/>
              </a:buClr>
              <a:buSzPts val="1800"/>
              <a:buNone/>
            </a:pPr>
            <a:r>
              <a:rPr lang="de-DE" sz="2000" dirty="0"/>
              <a:t>13 </a:t>
            </a:r>
            <a:r>
              <a:rPr lang="de-DE" sz="2000" dirty="0" err="1"/>
              <a:t>July</a:t>
            </a:r>
            <a:r>
              <a:rPr lang="de-DE" sz="2000" dirty="0"/>
              <a:t> 2022</a:t>
            </a:r>
            <a:endParaRPr sz="2000" dirty="0"/>
          </a:p>
          <a:p>
            <a:pPr marL="0" lvl="0" indent="0" algn="l" rtl="0">
              <a:lnSpc>
                <a:spcPct val="100000"/>
              </a:lnSpc>
              <a:spcBef>
                <a:spcPts val="0"/>
              </a:spcBef>
              <a:spcAft>
                <a:spcPts val="0"/>
              </a:spcAft>
              <a:buClr>
                <a:schemeClr val="dk1"/>
              </a:buClr>
              <a:buSzPts val="1800"/>
              <a:buNone/>
            </a:pPr>
            <a:endParaRPr sz="2000" dirty="0"/>
          </a:p>
          <a:p>
            <a:pPr marL="0" lvl="0" indent="0" algn="l" rtl="0">
              <a:lnSpc>
                <a:spcPct val="100000"/>
              </a:lnSpc>
              <a:spcBef>
                <a:spcPts val="0"/>
              </a:spcBef>
              <a:spcAft>
                <a:spcPts val="0"/>
              </a:spcAft>
              <a:buClr>
                <a:schemeClr val="dk1"/>
              </a:buClr>
              <a:buSzPts val="1800"/>
              <a:buNone/>
            </a:pPr>
            <a:endParaRPr sz="2000" dirty="0"/>
          </a:p>
        </p:txBody>
      </p:sp>
      <p:sp>
        <p:nvSpPr>
          <p:cNvPr id="126" name="Google Shape;126;p1"/>
          <p:cNvSpPr txBox="1">
            <a:spLocks noGrp="1"/>
          </p:cNvSpPr>
          <p:nvPr>
            <p:ph type="ctrTitle"/>
          </p:nvPr>
        </p:nvSpPr>
        <p:spPr>
          <a:xfrm>
            <a:off x="407988" y="349611"/>
            <a:ext cx="11376025" cy="185525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6000"/>
              <a:buFont typeface="Arial"/>
              <a:buNone/>
            </a:pPr>
            <a:r>
              <a:rPr lang="de-DE" sz="4800" dirty="0">
                <a:solidFill>
                  <a:schemeClr val="lt1"/>
                </a:solidFill>
              </a:rPr>
              <a:t>„</a:t>
            </a:r>
            <a:r>
              <a:rPr lang="de-DE" sz="4800" dirty="0" err="1">
                <a:solidFill>
                  <a:schemeClr val="lt1"/>
                </a:solidFill>
              </a:rPr>
              <a:t>DMLab</a:t>
            </a:r>
            <a:r>
              <a:rPr lang="de-DE" sz="4800" dirty="0">
                <a:solidFill>
                  <a:schemeClr val="lt1"/>
                </a:solidFill>
              </a:rPr>
              <a:t>“ International </a:t>
            </a:r>
            <a:br>
              <a:rPr lang="de-DE" sz="4800" dirty="0">
                <a:solidFill>
                  <a:schemeClr val="lt1"/>
                </a:solidFill>
              </a:rPr>
            </a:br>
            <a:r>
              <a:rPr lang="de-DE" sz="4800" dirty="0">
                <a:solidFill>
                  <a:schemeClr val="lt1"/>
                </a:solidFill>
              </a:rPr>
              <a:t>Research Lab</a:t>
            </a:r>
            <a:endParaRPr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dirty="0"/>
              <a:t>Today</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endParaRPr lang="en-US" sz="2000" dirty="0"/>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sp>
        <p:nvSpPr>
          <p:cNvPr id="2" name="TextBox 1">
            <a:extLst>
              <a:ext uri="{FF2B5EF4-FFF2-40B4-BE49-F238E27FC236}">
                <a16:creationId xmlns:a16="http://schemas.microsoft.com/office/drawing/2014/main" id="{752087C4-BA8B-2A29-1DEA-D799F33029FC}"/>
              </a:ext>
            </a:extLst>
          </p:cNvPr>
          <p:cNvSpPr txBox="1"/>
          <p:nvPr/>
        </p:nvSpPr>
        <p:spPr>
          <a:xfrm>
            <a:off x="407987" y="1268595"/>
            <a:ext cx="7220246" cy="2862322"/>
          </a:xfrm>
          <a:prstGeom prst="rect">
            <a:avLst/>
          </a:prstGeom>
          <a:noFill/>
        </p:spPr>
        <p:txBody>
          <a:bodyPr wrap="none" rtlCol="0">
            <a:spAutoFit/>
          </a:bodyPr>
          <a:lstStyle/>
          <a:p>
            <a:r>
              <a:rPr lang="en-GB" sz="2000" b="1" dirty="0"/>
              <a:t>Common meeting SC + SPB</a:t>
            </a:r>
          </a:p>
          <a:p>
            <a:pPr marL="342900" indent="-342900">
              <a:buFont typeface="Arial" panose="020B0604020202020204" pitchFamily="34" charset="0"/>
              <a:buChar char="•"/>
            </a:pPr>
            <a:r>
              <a:rPr lang="en-GB" sz="2000" dirty="0"/>
              <a:t>Report on recent developments</a:t>
            </a:r>
          </a:p>
          <a:p>
            <a:pPr marL="342900" indent="-342900">
              <a:buFont typeface="Arial" panose="020B0604020202020204" pitchFamily="34" charset="0"/>
              <a:buChar char="•"/>
            </a:pPr>
            <a:r>
              <a:rPr lang="en-GB" sz="2000" dirty="0"/>
              <a:t>Status of Memorandum of Understanding</a:t>
            </a:r>
          </a:p>
          <a:p>
            <a:pPr marL="342900" indent="-342900">
              <a:buFont typeface="Arial" panose="020B0604020202020204" pitchFamily="34" charset="0"/>
              <a:buChar char="•"/>
            </a:pPr>
            <a:r>
              <a:rPr lang="en-GB" sz="2000" dirty="0"/>
              <a:t>Open questions</a:t>
            </a:r>
          </a:p>
          <a:p>
            <a:endParaRPr lang="en-GB" sz="2000" dirty="0"/>
          </a:p>
          <a:p>
            <a:r>
              <a:rPr lang="en-GB" sz="2000" b="1" dirty="0"/>
              <a:t>Meeting of SPB</a:t>
            </a:r>
          </a:p>
          <a:p>
            <a:pPr marL="342900" indent="-342900">
              <a:buFont typeface="Arial" panose="020B0604020202020204" pitchFamily="34" charset="0"/>
              <a:buChar char="•"/>
            </a:pPr>
            <a:r>
              <a:rPr lang="en-GB" sz="2000" dirty="0"/>
              <a:t>Organisation of next scientific SPB meeting</a:t>
            </a:r>
          </a:p>
          <a:p>
            <a:pPr marL="342900" indent="-342900">
              <a:buFont typeface="Arial" panose="020B0604020202020204" pitchFamily="34" charset="0"/>
              <a:buChar char="•"/>
            </a:pPr>
            <a:r>
              <a:rPr lang="en-GB" sz="2000" dirty="0"/>
              <a:t>Organisation of secondments from France to HGF partners</a:t>
            </a:r>
          </a:p>
          <a:p>
            <a:pPr marL="342900" indent="-342900">
              <a:buFont typeface="Arial" panose="020B0604020202020204" pitchFamily="34" charset="0"/>
              <a:buChar char="•"/>
            </a:pPr>
            <a:r>
              <a:rPr lang="en-GB" sz="2000" dirty="0"/>
              <a:t>Open questions, e.g. money etc.</a:t>
            </a:r>
            <a:endParaRPr lang="en-DE" sz="2000" dirty="0"/>
          </a:p>
        </p:txBody>
      </p:sp>
    </p:spTree>
    <p:extLst>
      <p:ext uri="{BB962C8B-B14F-4D97-AF65-F5344CB8AC3E}">
        <p14:creationId xmlns:p14="http://schemas.microsoft.com/office/powerpoint/2010/main" val="406249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dirty="0"/>
              <a:t>The </a:t>
            </a:r>
            <a:r>
              <a:rPr lang="de-DE" dirty="0" err="1"/>
              <a:t>DMLab</a:t>
            </a:r>
            <a:r>
              <a:rPr lang="de-DE" dirty="0"/>
              <a:t> SPB – </a:t>
            </a:r>
            <a:r>
              <a:rPr lang="de-DE" dirty="0" err="1"/>
              <a:t>Recap</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r>
              <a:rPr lang="de-DE" sz="2000" dirty="0"/>
              <a:t>Mandate </a:t>
            </a:r>
            <a:r>
              <a:rPr lang="de-DE" sz="2000" dirty="0" err="1"/>
              <a:t>and</a:t>
            </a:r>
            <a:r>
              <a:rPr lang="de-DE" sz="2000" dirty="0"/>
              <a:t> </a:t>
            </a:r>
            <a:r>
              <a:rPr lang="de-DE" sz="2000" dirty="0" err="1"/>
              <a:t>members</a:t>
            </a:r>
            <a:endParaRPr sz="2000" dirty="0"/>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pic>
        <p:nvPicPr>
          <p:cNvPr id="3" name="Picture 2">
            <a:extLst>
              <a:ext uri="{FF2B5EF4-FFF2-40B4-BE49-F238E27FC236}">
                <a16:creationId xmlns:a16="http://schemas.microsoft.com/office/drawing/2014/main" id="{24483464-1162-2749-9342-59480053FF28}"/>
              </a:ext>
            </a:extLst>
          </p:cNvPr>
          <p:cNvPicPr>
            <a:picLocks noChangeAspect="1"/>
          </p:cNvPicPr>
          <p:nvPr/>
        </p:nvPicPr>
        <p:blipFill>
          <a:blip r:embed="rId3"/>
          <a:stretch>
            <a:fillRect/>
          </a:stretch>
        </p:blipFill>
        <p:spPr>
          <a:xfrm>
            <a:off x="1828798" y="2629095"/>
            <a:ext cx="8296185" cy="3785865"/>
          </a:xfrm>
          <a:prstGeom prst="rect">
            <a:avLst/>
          </a:prstGeom>
        </p:spPr>
      </p:pic>
      <p:pic>
        <p:nvPicPr>
          <p:cNvPr id="5" name="Picture 4">
            <a:extLst>
              <a:ext uri="{FF2B5EF4-FFF2-40B4-BE49-F238E27FC236}">
                <a16:creationId xmlns:a16="http://schemas.microsoft.com/office/drawing/2014/main" id="{001BC164-2857-ED4C-A529-F3A54AC36628}"/>
              </a:ext>
            </a:extLst>
          </p:cNvPr>
          <p:cNvPicPr>
            <a:picLocks noChangeAspect="1"/>
          </p:cNvPicPr>
          <p:nvPr/>
        </p:nvPicPr>
        <p:blipFill rotWithShape="1">
          <a:blip r:embed="rId4"/>
          <a:srcRect t="87435"/>
          <a:stretch/>
        </p:blipFill>
        <p:spPr>
          <a:xfrm>
            <a:off x="660400" y="2065804"/>
            <a:ext cx="11531600" cy="563291"/>
          </a:xfrm>
          <a:prstGeom prst="rect">
            <a:avLst/>
          </a:prstGeom>
        </p:spPr>
      </p:pic>
      <p:pic>
        <p:nvPicPr>
          <p:cNvPr id="12" name="Picture 11">
            <a:extLst>
              <a:ext uri="{FF2B5EF4-FFF2-40B4-BE49-F238E27FC236}">
                <a16:creationId xmlns:a16="http://schemas.microsoft.com/office/drawing/2014/main" id="{2FE5A04E-BC86-BE40-9E2C-4A2202D66C55}"/>
              </a:ext>
            </a:extLst>
          </p:cNvPr>
          <p:cNvPicPr>
            <a:picLocks noChangeAspect="1"/>
          </p:cNvPicPr>
          <p:nvPr/>
        </p:nvPicPr>
        <p:blipFill rotWithShape="1">
          <a:blip r:embed="rId4"/>
          <a:srcRect b="80359"/>
          <a:stretch/>
        </p:blipFill>
        <p:spPr>
          <a:xfrm>
            <a:off x="259576" y="1115505"/>
            <a:ext cx="11531600" cy="880487"/>
          </a:xfrm>
          <a:prstGeom prst="rect">
            <a:avLst/>
          </a:prstGeom>
        </p:spPr>
      </p:pic>
      <p:sp>
        <p:nvSpPr>
          <p:cNvPr id="2" name="ZoneTexte 1">
            <a:extLst>
              <a:ext uri="{FF2B5EF4-FFF2-40B4-BE49-F238E27FC236}">
                <a16:creationId xmlns:a16="http://schemas.microsoft.com/office/drawing/2014/main" id="{D28C70DE-9C3B-4DA8-9164-8BB5474E36AE}"/>
              </a:ext>
            </a:extLst>
          </p:cNvPr>
          <p:cNvSpPr txBox="1"/>
          <p:nvPr/>
        </p:nvSpPr>
        <p:spPr>
          <a:xfrm>
            <a:off x="7569200" y="5585263"/>
            <a:ext cx="1869423" cy="307777"/>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Jean-</a:t>
            </a:r>
            <a:r>
              <a:rPr lang="en-US" dirty="0" err="1">
                <a:latin typeface="Times New Roman" panose="02020603050405020304" pitchFamily="18" charset="0"/>
                <a:cs typeface="Times New Roman" panose="02020603050405020304" pitchFamily="18" charset="0"/>
              </a:rPr>
              <a:t>Loic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Kneur</a:t>
            </a:r>
            <a:r>
              <a:rPr lang="en-US" dirty="0">
                <a:latin typeface="Times New Roman" panose="02020603050405020304" pitchFamily="18" charset="0"/>
                <a:cs typeface="Times New Roman" panose="02020603050405020304" pitchFamily="18" charset="0"/>
              </a:rPr>
              <a:t> (L2C)</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dirty="0"/>
              <a:t>The </a:t>
            </a:r>
            <a:r>
              <a:rPr lang="de-DE" dirty="0" err="1"/>
              <a:t>DMLab</a:t>
            </a:r>
            <a:r>
              <a:rPr lang="de-DE" dirty="0"/>
              <a:t> SC – </a:t>
            </a:r>
            <a:r>
              <a:rPr lang="de-DE" dirty="0" err="1"/>
              <a:t>Recap</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r>
              <a:rPr lang="de-DE" sz="2000" dirty="0"/>
              <a:t>Mandate </a:t>
            </a:r>
            <a:r>
              <a:rPr lang="de-DE" sz="2000" dirty="0" err="1"/>
              <a:t>and</a:t>
            </a:r>
            <a:r>
              <a:rPr lang="de-DE" sz="2000" dirty="0"/>
              <a:t> </a:t>
            </a:r>
            <a:r>
              <a:rPr lang="de-DE" sz="2000" dirty="0" err="1"/>
              <a:t>members</a:t>
            </a:r>
            <a:endParaRPr sz="2000" dirty="0"/>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sp>
        <p:nvSpPr>
          <p:cNvPr id="2" name="ZoneTexte 1">
            <a:extLst>
              <a:ext uri="{FF2B5EF4-FFF2-40B4-BE49-F238E27FC236}">
                <a16:creationId xmlns:a16="http://schemas.microsoft.com/office/drawing/2014/main" id="{B0CEA2D2-4463-418C-9C18-0BF8C53135C9}"/>
              </a:ext>
            </a:extLst>
          </p:cNvPr>
          <p:cNvSpPr txBox="1"/>
          <p:nvPr/>
        </p:nvSpPr>
        <p:spPr>
          <a:xfrm>
            <a:off x="4734560" y="3534964"/>
            <a:ext cx="6522720" cy="884636"/>
          </a:xfrm>
          <a:prstGeom prst="rect">
            <a:avLst/>
          </a:prstGeom>
          <a:solidFill>
            <a:schemeClr val="bg1"/>
          </a:solidFill>
        </p:spPr>
        <p:txBody>
          <a:bodyPr wrap="square" rtlCol="0">
            <a:spAutoFit/>
          </a:bodyPr>
          <a:lstStyle/>
          <a:p>
            <a:endParaRPr lang="fr-FR" dirty="0"/>
          </a:p>
        </p:txBody>
      </p:sp>
      <p:graphicFrame>
        <p:nvGraphicFramePr>
          <p:cNvPr id="5" name="Table 6">
            <a:extLst>
              <a:ext uri="{FF2B5EF4-FFF2-40B4-BE49-F238E27FC236}">
                <a16:creationId xmlns:a16="http://schemas.microsoft.com/office/drawing/2014/main" id="{712958D0-AC6D-2828-AA83-FE11E0B543AB}"/>
              </a:ext>
            </a:extLst>
          </p:cNvPr>
          <p:cNvGraphicFramePr>
            <a:graphicFrameLocks noGrp="1"/>
          </p:cNvGraphicFramePr>
          <p:nvPr>
            <p:extLst>
              <p:ext uri="{D42A27DB-BD31-4B8C-83A1-F6EECF244321}">
                <p14:modId xmlns:p14="http://schemas.microsoft.com/office/powerpoint/2010/main" val="2590728398"/>
              </p:ext>
            </p:extLst>
          </p:nvPr>
        </p:nvGraphicFramePr>
        <p:xfrm>
          <a:off x="2366536" y="2978406"/>
          <a:ext cx="8127999" cy="3337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97743064"/>
                    </a:ext>
                  </a:extLst>
                </a:gridCol>
                <a:gridCol w="1960550">
                  <a:extLst>
                    <a:ext uri="{9D8B030D-6E8A-4147-A177-3AD203B41FA5}">
                      <a16:colId xmlns:a16="http://schemas.microsoft.com/office/drawing/2014/main" val="2985028268"/>
                    </a:ext>
                  </a:extLst>
                </a:gridCol>
                <a:gridCol w="3458116">
                  <a:extLst>
                    <a:ext uri="{9D8B030D-6E8A-4147-A177-3AD203B41FA5}">
                      <a16:colId xmlns:a16="http://schemas.microsoft.com/office/drawing/2014/main" val="2971413821"/>
                    </a:ext>
                  </a:extLst>
                </a:gridCol>
              </a:tblGrid>
              <a:tr h="370840">
                <a:tc>
                  <a:txBody>
                    <a:bodyPr/>
                    <a:lstStyle/>
                    <a:p>
                      <a:pPr algn="ctr"/>
                      <a:r>
                        <a:rPr lang="en-DE" dirty="0"/>
                        <a:t>Name</a:t>
                      </a:r>
                    </a:p>
                  </a:txBody>
                  <a:tcPr/>
                </a:tc>
                <a:tc>
                  <a:txBody>
                    <a:bodyPr/>
                    <a:lstStyle/>
                    <a:p>
                      <a:pPr algn="ctr"/>
                      <a:r>
                        <a:rPr lang="en-DE" dirty="0"/>
                        <a:t>Institution</a:t>
                      </a:r>
                    </a:p>
                  </a:txBody>
                  <a:tcPr/>
                </a:tc>
                <a:tc>
                  <a:txBody>
                    <a:bodyPr/>
                    <a:lstStyle/>
                    <a:p>
                      <a:pPr algn="ctr"/>
                      <a:r>
                        <a:rPr lang="en-DE" dirty="0"/>
                        <a:t>Function</a:t>
                      </a:r>
                    </a:p>
                  </a:txBody>
                  <a:tcPr/>
                </a:tc>
                <a:extLst>
                  <a:ext uri="{0D108BD9-81ED-4DB2-BD59-A6C34878D82A}">
                    <a16:rowId xmlns:a16="http://schemas.microsoft.com/office/drawing/2014/main" val="3151600225"/>
                  </a:ext>
                </a:extLst>
              </a:tr>
              <a:tr h="370840">
                <a:tc>
                  <a:txBody>
                    <a:bodyPr/>
                    <a:lstStyle/>
                    <a:p>
                      <a:r>
                        <a:rPr lang="en-DE" dirty="0"/>
                        <a:t>Reynald Pain / Berrie Giebels</a:t>
                      </a:r>
                    </a:p>
                  </a:txBody>
                  <a:tcPr/>
                </a:tc>
                <a:tc>
                  <a:txBody>
                    <a:bodyPr/>
                    <a:lstStyle/>
                    <a:p>
                      <a:pPr algn="ctr"/>
                      <a:r>
                        <a:rPr lang="en-DE" dirty="0"/>
                        <a:t>IN2P3</a:t>
                      </a:r>
                    </a:p>
                  </a:txBody>
                  <a:tcPr/>
                </a:tc>
                <a:tc>
                  <a:txBody>
                    <a:bodyPr/>
                    <a:lstStyle/>
                    <a:p>
                      <a:r>
                        <a:rPr lang="en-DE" dirty="0"/>
                        <a:t>Director</a:t>
                      </a:r>
                    </a:p>
                  </a:txBody>
                  <a:tcPr/>
                </a:tc>
                <a:extLst>
                  <a:ext uri="{0D108BD9-81ED-4DB2-BD59-A6C34878D82A}">
                    <a16:rowId xmlns:a16="http://schemas.microsoft.com/office/drawing/2014/main" val="3627637517"/>
                  </a:ext>
                </a:extLst>
              </a:tr>
              <a:tr h="370840">
                <a:tc>
                  <a:txBody>
                    <a:bodyPr/>
                    <a:lstStyle/>
                    <a:p>
                      <a:r>
                        <a:rPr lang="en-DE" dirty="0"/>
                        <a:t>Patrice Verdier (co-chair)</a:t>
                      </a:r>
                    </a:p>
                  </a:txBody>
                  <a:tcPr/>
                </a:tc>
                <a:tc>
                  <a:txBody>
                    <a:bodyPr/>
                    <a:lstStyle/>
                    <a:p>
                      <a:pPr algn="ctr"/>
                      <a:r>
                        <a:rPr lang="en-DE" dirty="0"/>
                        <a:t>IN2P3</a:t>
                      </a:r>
                    </a:p>
                  </a:txBody>
                  <a:tcPr/>
                </a:tc>
                <a:tc>
                  <a:txBody>
                    <a:bodyPr/>
                    <a:lstStyle/>
                    <a:p>
                      <a:endParaRPr lang="en-DE"/>
                    </a:p>
                  </a:txBody>
                  <a:tcPr/>
                </a:tc>
                <a:extLst>
                  <a:ext uri="{0D108BD9-81ED-4DB2-BD59-A6C34878D82A}">
                    <a16:rowId xmlns:a16="http://schemas.microsoft.com/office/drawing/2014/main" val="2226281025"/>
                  </a:ext>
                </a:extLst>
              </a:tr>
              <a:tr h="370840">
                <a:tc>
                  <a:txBody>
                    <a:bodyPr/>
                    <a:lstStyle/>
                    <a:p>
                      <a:r>
                        <a:rPr lang="en-DE" dirty="0"/>
                        <a:t>Vincent Poireau</a:t>
                      </a:r>
                    </a:p>
                  </a:txBody>
                  <a:tcPr/>
                </a:tc>
                <a:tc>
                  <a:txBody>
                    <a:bodyPr/>
                    <a:lstStyle/>
                    <a:p>
                      <a:pPr algn="ctr"/>
                      <a:r>
                        <a:rPr lang="en-DE" dirty="0"/>
                        <a:t>IN2P3</a:t>
                      </a:r>
                    </a:p>
                  </a:txBody>
                  <a:tcPr/>
                </a:tc>
                <a:tc>
                  <a:txBody>
                    <a:bodyPr/>
                    <a:lstStyle/>
                    <a:p>
                      <a:endParaRPr lang="en-DE"/>
                    </a:p>
                  </a:txBody>
                  <a:tcPr/>
                </a:tc>
                <a:extLst>
                  <a:ext uri="{0D108BD9-81ED-4DB2-BD59-A6C34878D82A}">
                    <a16:rowId xmlns:a16="http://schemas.microsoft.com/office/drawing/2014/main" val="1589640618"/>
                  </a:ext>
                </a:extLst>
              </a:tr>
              <a:tr h="370840">
                <a:tc>
                  <a:txBody>
                    <a:bodyPr/>
                    <a:lstStyle/>
                    <a:p>
                      <a:r>
                        <a:rPr lang="en-DE" dirty="0"/>
                        <a:t>Laurent Vacavant</a:t>
                      </a:r>
                    </a:p>
                  </a:txBody>
                  <a:tcPr/>
                </a:tc>
                <a:tc>
                  <a:txBody>
                    <a:bodyPr/>
                    <a:lstStyle/>
                    <a:p>
                      <a:pPr algn="ctr"/>
                      <a:r>
                        <a:rPr lang="en-DE" dirty="0"/>
                        <a:t>IN2P3</a:t>
                      </a:r>
                    </a:p>
                  </a:txBody>
                  <a:tcPr/>
                </a:tc>
                <a:tc>
                  <a:txBody>
                    <a:bodyPr/>
                    <a:lstStyle/>
                    <a:p>
                      <a:endParaRPr lang="en-DE"/>
                    </a:p>
                  </a:txBody>
                  <a:tcPr/>
                </a:tc>
                <a:extLst>
                  <a:ext uri="{0D108BD9-81ED-4DB2-BD59-A6C34878D82A}">
                    <a16:rowId xmlns:a16="http://schemas.microsoft.com/office/drawing/2014/main" val="2008523992"/>
                  </a:ext>
                </a:extLst>
              </a:tr>
              <a:tr h="370840">
                <a:tc>
                  <a:txBody>
                    <a:bodyPr/>
                    <a:lstStyle/>
                    <a:p>
                      <a:r>
                        <a:rPr lang="en-DE" dirty="0"/>
                        <a:t>Beate Heinemann</a:t>
                      </a:r>
                    </a:p>
                  </a:txBody>
                  <a:tcPr/>
                </a:tc>
                <a:tc>
                  <a:txBody>
                    <a:bodyPr/>
                    <a:lstStyle/>
                    <a:p>
                      <a:pPr algn="ctr"/>
                      <a:r>
                        <a:rPr lang="en-DE" dirty="0"/>
                        <a:t>DESY</a:t>
                      </a:r>
                    </a:p>
                  </a:txBody>
                  <a:tcPr/>
                </a:tc>
                <a:tc>
                  <a:txBody>
                    <a:bodyPr/>
                    <a:lstStyle/>
                    <a:p>
                      <a:r>
                        <a:rPr lang="en-DE" dirty="0"/>
                        <a:t>Director of particle physics</a:t>
                      </a:r>
                    </a:p>
                  </a:txBody>
                  <a:tcPr/>
                </a:tc>
                <a:extLst>
                  <a:ext uri="{0D108BD9-81ED-4DB2-BD59-A6C34878D82A}">
                    <a16:rowId xmlns:a16="http://schemas.microsoft.com/office/drawing/2014/main" val="3017568228"/>
                  </a:ext>
                </a:extLst>
              </a:tr>
              <a:tr h="370840">
                <a:tc>
                  <a:txBody>
                    <a:bodyPr/>
                    <a:lstStyle/>
                    <a:p>
                      <a:r>
                        <a:rPr lang="en-DE" dirty="0"/>
                        <a:t>Hans Ströher (co-chair)</a:t>
                      </a:r>
                    </a:p>
                  </a:txBody>
                  <a:tcPr/>
                </a:tc>
                <a:tc>
                  <a:txBody>
                    <a:bodyPr/>
                    <a:lstStyle/>
                    <a:p>
                      <a:pPr algn="ctr"/>
                      <a:r>
                        <a:rPr lang="en-DE" dirty="0"/>
                        <a:t>FZ Jülich</a:t>
                      </a:r>
                    </a:p>
                  </a:txBody>
                  <a:tcPr/>
                </a:tc>
                <a:tc>
                  <a:txBody>
                    <a:bodyPr/>
                    <a:lstStyle/>
                    <a:p>
                      <a:r>
                        <a:rPr lang="en-DE" dirty="0"/>
                        <a:t>Director of IKP2</a:t>
                      </a:r>
                    </a:p>
                  </a:txBody>
                  <a:tcPr/>
                </a:tc>
                <a:extLst>
                  <a:ext uri="{0D108BD9-81ED-4DB2-BD59-A6C34878D82A}">
                    <a16:rowId xmlns:a16="http://schemas.microsoft.com/office/drawing/2014/main" val="414963323"/>
                  </a:ext>
                </a:extLst>
              </a:tr>
              <a:tr h="370840">
                <a:tc>
                  <a:txBody>
                    <a:bodyPr/>
                    <a:lstStyle/>
                    <a:p>
                      <a:r>
                        <a:rPr lang="en-DE" dirty="0"/>
                        <a:t>Yvonne Leifels</a:t>
                      </a:r>
                    </a:p>
                  </a:txBody>
                  <a:tcPr/>
                </a:tc>
                <a:tc>
                  <a:txBody>
                    <a:bodyPr/>
                    <a:lstStyle/>
                    <a:p>
                      <a:pPr algn="ctr"/>
                      <a:r>
                        <a:rPr lang="en-DE" dirty="0"/>
                        <a:t>GSI</a:t>
                      </a:r>
                    </a:p>
                  </a:txBody>
                  <a:tcPr/>
                </a:tc>
                <a:tc>
                  <a:txBody>
                    <a:bodyPr/>
                    <a:lstStyle/>
                    <a:p>
                      <a:r>
                        <a:rPr lang="en-DE" dirty="0"/>
                        <a:t>Deputy research director</a:t>
                      </a:r>
                    </a:p>
                  </a:txBody>
                  <a:tcPr/>
                </a:tc>
                <a:extLst>
                  <a:ext uri="{0D108BD9-81ED-4DB2-BD59-A6C34878D82A}">
                    <a16:rowId xmlns:a16="http://schemas.microsoft.com/office/drawing/2014/main" val="387147652"/>
                  </a:ext>
                </a:extLst>
              </a:tr>
              <a:tr h="370840">
                <a:tc>
                  <a:txBody>
                    <a:bodyPr/>
                    <a:lstStyle/>
                    <a:p>
                      <a:r>
                        <a:rPr lang="en-DE" dirty="0"/>
                        <a:t>Marc W</a:t>
                      </a:r>
                      <a:r>
                        <a:rPr lang="en-GB" dirty="0"/>
                        <a:t>e</a:t>
                      </a:r>
                      <a:r>
                        <a:rPr lang="en-DE" dirty="0"/>
                        <a:t>ber</a:t>
                      </a:r>
                    </a:p>
                  </a:txBody>
                  <a:tcPr/>
                </a:tc>
                <a:tc>
                  <a:txBody>
                    <a:bodyPr/>
                    <a:lstStyle/>
                    <a:p>
                      <a:pPr algn="ctr"/>
                      <a:r>
                        <a:rPr lang="en-DE" dirty="0"/>
                        <a:t>KIT</a:t>
                      </a:r>
                    </a:p>
                  </a:txBody>
                  <a:tcPr/>
                </a:tc>
                <a:tc>
                  <a:txBody>
                    <a:bodyPr/>
                    <a:lstStyle/>
                    <a:p>
                      <a:r>
                        <a:rPr lang="en-DE" dirty="0"/>
                        <a:t>Head of division V </a:t>
                      </a:r>
                    </a:p>
                  </a:txBody>
                  <a:tcPr/>
                </a:tc>
                <a:extLst>
                  <a:ext uri="{0D108BD9-81ED-4DB2-BD59-A6C34878D82A}">
                    <a16:rowId xmlns:a16="http://schemas.microsoft.com/office/drawing/2014/main" val="2558065267"/>
                  </a:ext>
                </a:extLst>
              </a:tr>
            </a:tbl>
          </a:graphicData>
        </a:graphic>
      </p:graphicFrame>
      <p:pic>
        <p:nvPicPr>
          <p:cNvPr id="6" name="Picture 5">
            <a:extLst>
              <a:ext uri="{FF2B5EF4-FFF2-40B4-BE49-F238E27FC236}">
                <a16:creationId xmlns:a16="http://schemas.microsoft.com/office/drawing/2014/main" id="{7D91C2D0-74EE-EE10-0310-4FFAFEA45680}"/>
              </a:ext>
            </a:extLst>
          </p:cNvPr>
          <p:cNvPicPr>
            <a:picLocks noChangeAspect="1"/>
          </p:cNvPicPr>
          <p:nvPr/>
        </p:nvPicPr>
        <p:blipFill>
          <a:blip r:embed="rId3"/>
          <a:stretch>
            <a:fillRect/>
          </a:stretch>
        </p:blipFill>
        <p:spPr>
          <a:xfrm>
            <a:off x="3496499" y="737681"/>
            <a:ext cx="8695501" cy="1980868"/>
          </a:xfrm>
          <a:prstGeom prst="rect">
            <a:avLst/>
          </a:prstGeom>
        </p:spPr>
      </p:pic>
    </p:spTree>
    <p:extLst>
      <p:ext uri="{BB962C8B-B14F-4D97-AF65-F5344CB8AC3E}">
        <p14:creationId xmlns:p14="http://schemas.microsoft.com/office/powerpoint/2010/main" val="134457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i="1" dirty="0"/>
              <a:t>Common Meeting SC and SPB</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r>
              <a:rPr lang="en-US" sz="2000" dirty="0"/>
              <a:t>Recent developments and status</a:t>
            </a:r>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sp>
        <p:nvSpPr>
          <p:cNvPr id="2" name="TextBox 1">
            <a:extLst>
              <a:ext uri="{FF2B5EF4-FFF2-40B4-BE49-F238E27FC236}">
                <a16:creationId xmlns:a16="http://schemas.microsoft.com/office/drawing/2014/main" id="{752087C4-BA8B-2A29-1DEA-D799F33029FC}"/>
              </a:ext>
            </a:extLst>
          </p:cNvPr>
          <p:cNvSpPr txBox="1"/>
          <p:nvPr/>
        </p:nvSpPr>
        <p:spPr>
          <a:xfrm>
            <a:off x="407988" y="1205592"/>
            <a:ext cx="11376000" cy="5324535"/>
          </a:xfrm>
          <a:prstGeom prst="rect">
            <a:avLst/>
          </a:prstGeom>
          <a:noFill/>
        </p:spPr>
        <p:txBody>
          <a:bodyPr wrap="square" rtlCol="0">
            <a:spAutoFit/>
          </a:bodyPr>
          <a:lstStyle/>
          <a:p>
            <a:pPr marL="285750" indent="-285750">
              <a:buFont typeface="Arial" panose="020B0604020202020204" pitchFamily="34" charset="0"/>
              <a:buChar char="•"/>
            </a:pPr>
            <a:r>
              <a:rPr lang="en-GB" sz="1700" dirty="0"/>
              <a:t>September 2021: change in DESY legal department with some inactivity before (K. </a:t>
            </a:r>
            <a:r>
              <a:rPr lang="en-GB" sz="1700" dirty="0" err="1"/>
              <a:t>Paulat</a:t>
            </a:r>
            <a:r>
              <a:rPr lang="en-GB" sz="1700" dirty="0"/>
              <a:t> </a:t>
            </a:r>
            <a:r>
              <a:rPr lang="en-GB" sz="1700" dirty="0">
                <a:sym typeface="Wingdings" pitchFamily="2" charset="2"/>
              </a:rPr>
              <a:t> C. Runge-</a:t>
            </a:r>
            <a:r>
              <a:rPr lang="en-GB" sz="1700" dirty="0" err="1"/>
              <a:t>Siegle</a:t>
            </a:r>
            <a:r>
              <a:rPr lang="en-GB" sz="1700" dirty="0"/>
              <a:t>)</a:t>
            </a:r>
          </a:p>
          <a:p>
            <a:pPr marL="285750" indent="-285750">
              <a:buFont typeface="Arial" panose="020B0604020202020204" pitchFamily="34" charset="0"/>
              <a:buChar char="•"/>
            </a:pPr>
            <a:r>
              <a:rPr lang="en-GB" sz="1700" dirty="0"/>
              <a:t>Somewhat slow convergence of MoU discussions, with version in 3/2022 from DERCI somewhat of a step back</a:t>
            </a:r>
          </a:p>
          <a:p>
            <a:pPr marL="285750" indent="-285750">
              <a:buFont typeface="Arial" panose="020B0604020202020204" pitchFamily="34" charset="0"/>
              <a:buChar char="•"/>
            </a:pPr>
            <a:r>
              <a:rPr lang="en-GB" sz="1700" dirty="0"/>
              <a:t>Series of very constructive meetings in 2022, the latest on 27 June. </a:t>
            </a:r>
          </a:p>
          <a:p>
            <a:pPr marL="285750" indent="-285750">
              <a:buFont typeface="Wingdings" pitchFamily="2" charset="2"/>
              <a:buChar char="è"/>
            </a:pPr>
            <a:r>
              <a:rPr lang="en-GB" sz="1700" dirty="0">
                <a:sym typeface="Wingdings" pitchFamily="2" charset="2"/>
              </a:rPr>
              <a:t>Hopefully all stumbling blocks cleared by now (tax legislation, legal character of IRL, intellectual property etc.)</a:t>
            </a:r>
          </a:p>
          <a:p>
            <a:pPr marL="285750" indent="-285750">
              <a:buFont typeface="Wingdings" pitchFamily="2" charset="2"/>
              <a:buChar char="è"/>
            </a:pPr>
            <a:endParaRPr lang="en-GB" sz="1700" dirty="0"/>
          </a:p>
          <a:p>
            <a:r>
              <a:rPr lang="en-GB" sz="1700" b="1" dirty="0"/>
              <a:t>Next steps (and questions) </a:t>
            </a:r>
          </a:p>
          <a:p>
            <a:pPr marL="285750" indent="-285750">
              <a:buFont typeface="Arial" panose="020B0604020202020204" pitchFamily="34" charset="0"/>
              <a:buChar char="•"/>
            </a:pPr>
            <a:r>
              <a:rPr lang="en-GB" sz="1700" dirty="0"/>
              <a:t>CNRS internal meeting on 7 September</a:t>
            </a:r>
          </a:p>
          <a:p>
            <a:pPr marL="285750" indent="-285750">
              <a:buFont typeface="Arial" panose="020B0604020202020204" pitchFamily="34" charset="0"/>
              <a:buChar char="•"/>
            </a:pPr>
            <a:r>
              <a:rPr lang="en-GB" sz="1700" dirty="0">
                <a:solidFill>
                  <a:schemeClr val="tx1"/>
                </a:solidFill>
              </a:rPr>
              <a:t>Signatures of MoU (how – in series and via mail? All but the final two signatures (see next point)?</a:t>
            </a:r>
          </a:p>
          <a:p>
            <a:pPr marL="285750" indent="-285750">
              <a:buFont typeface="Arial" panose="020B0604020202020204" pitchFamily="34" charset="0"/>
              <a:buChar char="•"/>
            </a:pPr>
            <a:r>
              <a:rPr lang="en-GB" sz="1700" dirty="0">
                <a:solidFill>
                  <a:schemeClr val="tx1"/>
                </a:solidFill>
              </a:rPr>
              <a:t>Scientific follow-up meeting in autumn together with formal inauguration – or two separate events in order to increase chances to have relevant people around? </a:t>
            </a:r>
          </a:p>
          <a:p>
            <a:pPr marL="285750" indent="-285750">
              <a:buFont typeface="Arial" panose="020B0604020202020204" pitchFamily="34" charset="0"/>
              <a:buChar char="•"/>
            </a:pPr>
            <a:r>
              <a:rPr lang="en-GB" sz="1700" dirty="0"/>
              <a:t>Format (+ time, place, …) of meeting to be discussed in SPB meeting next. Opinions? </a:t>
            </a:r>
          </a:p>
          <a:p>
            <a:br>
              <a:rPr lang="en-GB" sz="1700" dirty="0"/>
            </a:br>
            <a:r>
              <a:rPr lang="en-GB" sz="1700" b="1" dirty="0"/>
              <a:t>AOB for SC + SPB</a:t>
            </a:r>
          </a:p>
          <a:p>
            <a:pPr marL="285750" indent="-285750">
              <a:buFont typeface="Arial" panose="020B0604020202020204" pitchFamily="34" charset="0"/>
              <a:buChar char="•"/>
            </a:pPr>
            <a:r>
              <a:rPr lang="en-GB" sz="1700" dirty="0"/>
              <a:t>First publication with </a:t>
            </a:r>
            <a:r>
              <a:rPr lang="en-GB" sz="1700" dirty="0" err="1"/>
              <a:t>DMLab</a:t>
            </a:r>
            <a:r>
              <a:rPr lang="en-GB" sz="1700" dirty="0"/>
              <a:t> co-authorship: R. El-</a:t>
            </a:r>
            <a:r>
              <a:rPr lang="en-GB" sz="1700" dirty="0" err="1"/>
              <a:t>Kosseifi</a:t>
            </a:r>
            <a:r>
              <a:rPr lang="en-GB" sz="1700" dirty="0"/>
              <a:t> et al., The Higgs Boson Mass as Fundamental Parameter of the Minimal Supersymmetric Standard Model, </a:t>
            </a:r>
            <a:r>
              <a:rPr lang="en-GB" sz="1700" dirty="0">
                <a:hlinkClick r:id="rId3"/>
              </a:rPr>
              <a:t>https://arxiv.org/pdf/2202.06919.pdf</a:t>
            </a:r>
            <a:r>
              <a:rPr lang="en-GB" sz="1700" dirty="0"/>
              <a:t> (accepted for publication)</a:t>
            </a:r>
          </a:p>
          <a:p>
            <a:pPr marL="285750" indent="-285750">
              <a:buFont typeface="Arial" panose="020B0604020202020204" pitchFamily="34" charset="0"/>
              <a:buChar char="•"/>
            </a:pPr>
            <a:r>
              <a:rPr lang="en-GB" sz="1700" dirty="0"/>
              <a:t>Ph.D. position at CPPM for work on MADMAX (Pascal </a:t>
            </a:r>
            <a:r>
              <a:rPr lang="en-GB" sz="1700" dirty="0" err="1"/>
              <a:t>Pralavorio</a:t>
            </a:r>
            <a:r>
              <a:rPr lang="en-GB" sz="1700" dirty="0"/>
              <a:t> and Fabrice </a:t>
            </a:r>
            <a:r>
              <a:rPr lang="en-GB" sz="1700" dirty="0" err="1"/>
              <a:t>Hubaut</a:t>
            </a:r>
            <a:r>
              <a:rPr lang="en-GB" sz="1700" dirty="0"/>
              <a:t>)  from CNRS special fund for IRLs</a:t>
            </a:r>
          </a:p>
          <a:p>
            <a:endParaRPr lang="en-GB" sz="1700" dirty="0"/>
          </a:p>
          <a:p>
            <a:r>
              <a:rPr lang="en-GB" sz="1700" b="1" dirty="0"/>
              <a:t>Formally end of SC meeting; next moving to SPB matters (SC welcome to stay).</a:t>
            </a:r>
            <a:endParaRPr lang="en-DE" sz="1700" b="1" dirty="0"/>
          </a:p>
        </p:txBody>
      </p:sp>
    </p:spTree>
    <p:extLst>
      <p:ext uri="{BB962C8B-B14F-4D97-AF65-F5344CB8AC3E}">
        <p14:creationId xmlns:p14="http://schemas.microsoft.com/office/powerpoint/2010/main" val="324420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i="1" dirty="0"/>
              <a:t>Topics </a:t>
            </a:r>
            <a:r>
              <a:rPr lang="de-DE" i="1" dirty="0" err="1"/>
              <a:t>for</a:t>
            </a:r>
            <a:r>
              <a:rPr lang="de-DE" i="1" dirty="0"/>
              <a:t> </a:t>
            </a:r>
            <a:r>
              <a:rPr lang="de-DE" i="1" dirty="0" err="1"/>
              <a:t>DMLab</a:t>
            </a:r>
            <a:r>
              <a:rPr lang="de-DE" i="1" dirty="0"/>
              <a:t> SPB</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endParaRPr lang="en-US" sz="2000" dirty="0"/>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sp>
        <p:nvSpPr>
          <p:cNvPr id="2" name="TextBox 1">
            <a:extLst>
              <a:ext uri="{FF2B5EF4-FFF2-40B4-BE49-F238E27FC236}">
                <a16:creationId xmlns:a16="http://schemas.microsoft.com/office/drawing/2014/main" id="{752087C4-BA8B-2A29-1DEA-D799F33029FC}"/>
              </a:ext>
            </a:extLst>
          </p:cNvPr>
          <p:cNvSpPr txBox="1"/>
          <p:nvPr/>
        </p:nvSpPr>
        <p:spPr>
          <a:xfrm>
            <a:off x="407987" y="1227894"/>
            <a:ext cx="10899350" cy="3693319"/>
          </a:xfrm>
          <a:prstGeom prst="rect">
            <a:avLst/>
          </a:prstGeom>
          <a:noFill/>
        </p:spPr>
        <p:txBody>
          <a:bodyPr wrap="square" rtlCol="0">
            <a:spAutoFit/>
          </a:bodyPr>
          <a:lstStyle/>
          <a:p>
            <a:r>
              <a:rPr lang="en-GB" sz="1800" b="1" dirty="0"/>
              <a:t>Format, place and date of next </a:t>
            </a:r>
            <a:br>
              <a:rPr lang="en-GB" sz="1800" b="1" dirty="0"/>
            </a:br>
            <a:r>
              <a:rPr lang="en-GB" sz="1800" b="1" dirty="0"/>
              <a:t>scientific meeting </a:t>
            </a:r>
          </a:p>
          <a:p>
            <a:pPr marL="285750" indent="-285750">
              <a:buFont typeface="Arial" panose="020B0604020202020204" pitchFamily="34" charset="0"/>
              <a:buChar char="•"/>
            </a:pPr>
            <a:r>
              <a:rPr lang="en-GB" sz="1800" dirty="0"/>
              <a:t>Reminder: Last meeting 9/10 December</a:t>
            </a:r>
            <a:br>
              <a:rPr lang="en-GB" sz="1800" dirty="0"/>
            </a:br>
            <a:r>
              <a:rPr lang="en-GB" sz="1800" dirty="0"/>
              <a:t>2 pm – 4 pm. </a:t>
            </a:r>
          </a:p>
          <a:p>
            <a:pPr marL="285750" indent="-285750">
              <a:buFont typeface="Arial" panose="020B0604020202020204" pitchFamily="34" charset="0"/>
              <a:buChar char="•"/>
            </a:pPr>
            <a:r>
              <a:rPr lang="en-GB" sz="1800" dirty="0"/>
              <a:t>Veto dates? </a:t>
            </a:r>
            <a:br>
              <a:rPr lang="en-GB" sz="1800" dirty="0"/>
            </a:br>
            <a:endParaRPr lang="en-GB" sz="1800" dirty="0"/>
          </a:p>
          <a:p>
            <a:pPr marL="285750" indent="-285750">
              <a:buFont typeface="Arial" panose="020B0604020202020204" pitchFamily="34" charset="0"/>
              <a:buChar char="•"/>
            </a:pPr>
            <a:endParaRPr lang="en-GB" sz="1800" dirty="0"/>
          </a:p>
          <a:p>
            <a:r>
              <a:rPr lang="en-GB" sz="1800" b="1" dirty="0"/>
              <a:t>Our proposal: </a:t>
            </a:r>
          </a:p>
          <a:p>
            <a:pPr marL="285750" lvl="5" indent="-285750">
              <a:buFont typeface="Arial" panose="020B0604020202020204" pitchFamily="34" charset="0"/>
              <a:buChar char="•"/>
            </a:pPr>
            <a:r>
              <a:rPr lang="en-GB" sz="1800" dirty="0"/>
              <a:t>Between 24 Oct and 11 Nov</a:t>
            </a:r>
          </a:p>
          <a:p>
            <a:pPr marL="285750" lvl="5" indent="-285750">
              <a:buFont typeface="Arial" panose="020B0604020202020204" pitchFamily="34" charset="0"/>
              <a:buChar char="•"/>
            </a:pPr>
            <a:r>
              <a:rPr lang="en-GB" sz="1800" dirty="0"/>
              <a:t>Same format and duration as last year, or </a:t>
            </a:r>
            <a:br>
              <a:rPr lang="en-GB" sz="1800" dirty="0"/>
            </a:br>
            <a:r>
              <a:rPr lang="en-GB" sz="1800" dirty="0"/>
              <a:t>extended by ½ day?</a:t>
            </a:r>
          </a:p>
          <a:p>
            <a:pPr marL="285750" lvl="5" indent="-285750">
              <a:buFont typeface="Arial" panose="020B0604020202020204" pitchFamily="34" charset="0"/>
              <a:buChar char="•"/>
            </a:pPr>
            <a:r>
              <a:rPr lang="en-GB" sz="1800" dirty="0"/>
              <a:t>Probably this time still DESY – hope </a:t>
            </a:r>
            <a:br>
              <a:rPr lang="en-GB" sz="1800" dirty="0"/>
            </a:br>
            <a:r>
              <a:rPr lang="en-GB" sz="1800" dirty="0"/>
              <a:t>for Karlsruhe and Darmstadt in future years?</a:t>
            </a:r>
          </a:p>
        </p:txBody>
      </p:sp>
      <p:pic>
        <p:nvPicPr>
          <p:cNvPr id="4" name="Picture 3">
            <a:extLst>
              <a:ext uri="{FF2B5EF4-FFF2-40B4-BE49-F238E27FC236}">
                <a16:creationId xmlns:a16="http://schemas.microsoft.com/office/drawing/2014/main" id="{DAB026DF-2765-FABA-B070-CEC24ACD8371}"/>
              </a:ext>
            </a:extLst>
          </p:cNvPr>
          <p:cNvPicPr>
            <a:picLocks noChangeAspect="1"/>
          </p:cNvPicPr>
          <p:nvPr/>
        </p:nvPicPr>
        <p:blipFill>
          <a:blip r:embed="rId3"/>
          <a:stretch>
            <a:fillRect/>
          </a:stretch>
        </p:blipFill>
        <p:spPr>
          <a:xfrm>
            <a:off x="5386039" y="105421"/>
            <a:ext cx="6549481" cy="2817949"/>
          </a:xfrm>
          <a:prstGeom prst="rect">
            <a:avLst/>
          </a:prstGeom>
        </p:spPr>
      </p:pic>
      <p:pic>
        <p:nvPicPr>
          <p:cNvPr id="6" name="Picture 5">
            <a:extLst>
              <a:ext uri="{FF2B5EF4-FFF2-40B4-BE49-F238E27FC236}">
                <a16:creationId xmlns:a16="http://schemas.microsoft.com/office/drawing/2014/main" id="{C22E0499-4FA1-A608-ECCE-762F870BE162}"/>
              </a:ext>
            </a:extLst>
          </p:cNvPr>
          <p:cNvPicPr>
            <a:picLocks noChangeAspect="1"/>
          </p:cNvPicPr>
          <p:nvPr/>
        </p:nvPicPr>
        <p:blipFill>
          <a:blip r:embed="rId4"/>
          <a:stretch>
            <a:fillRect/>
          </a:stretch>
        </p:blipFill>
        <p:spPr>
          <a:xfrm>
            <a:off x="5535649" y="3517723"/>
            <a:ext cx="6399871" cy="2635646"/>
          </a:xfrm>
          <a:prstGeom prst="rect">
            <a:avLst/>
          </a:prstGeom>
          <a:ln>
            <a:solidFill>
              <a:srgbClr val="7F7F7F"/>
            </a:solidFill>
          </a:ln>
        </p:spPr>
      </p:pic>
    </p:spTree>
    <p:extLst>
      <p:ext uri="{BB962C8B-B14F-4D97-AF65-F5344CB8AC3E}">
        <p14:creationId xmlns:p14="http://schemas.microsoft.com/office/powerpoint/2010/main" val="274504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i="1" dirty="0"/>
              <a:t>Topics </a:t>
            </a:r>
            <a:r>
              <a:rPr lang="de-DE" i="1" dirty="0" err="1"/>
              <a:t>for</a:t>
            </a:r>
            <a:r>
              <a:rPr lang="de-DE" i="1" dirty="0"/>
              <a:t> </a:t>
            </a:r>
            <a:r>
              <a:rPr lang="de-DE" i="1" dirty="0" err="1"/>
              <a:t>DMLab</a:t>
            </a:r>
            <a:r>
              <a:rPr lang="de-DE" i="1" dirty="0"/>
              <a:t> SPB</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r>
              <a:rPr lang="en-US" sz="2000" dirty="0"/>
              <a:t>Funding issues</a:t>
            </a:r>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sp>
        <p:nvSpPr>
          <p:cNvPr id="2" name="TextBox 1">
            <a:extLst>
              <a:ext uri="{FF2B5EF4-FFF2-40B4-BE49-F238E27FC236}">
                <a16:creationId xmlns:a16="http://schemas.microsoft.com/office/drawing/2014/main" id="{752087C4-BA8B-2A29-1DEA-D799F33029FC}"/>
              </a:ext>
            </a:extLst>
          </p:cNvPr>
          <p:cNvSpPr txBox="1"/>
          <p:nvPr/>
        </p:nvSpPr>
        <p:spPr>
          <a:xfrm>
            <a:off x="407987" y="1227894"/>
            <a:ext cx="10899350" cy="3693319"/>
          </a:xfrm>
          <a:prstGeom prst="rect">
            <a:avLst/>
          </a:prstGeom>
          <a:noFill/>
        </p:spPr>
        <p:txBody>
          <a:bodyPr wrap="square" rtlCol="0">
            <a:spAutoFit/>
          </a:bodyPr>
          <a:lstStyle/>
          <a:p>
            <a:r>
              <a:rPr lang="en-GB" sz="1800" b="1" dirty="0"/>
              <a:t>Travel F to Germany for the annual scientific meeting:</a:t>
            </a:r>
          </a:p>
          <a:p>
            <a:pPr marL="285750" lvl="3" indent="-285750">
              <a:buFont typeface="Arial" panose="020B0604020202020204" pitchFamily="34" charset="0"/>
              <a:buChar char="•"/>
            </a:pPr>
            <a:r>
              <a:rPr lang="en-GB" sz="1800" dirty="0"/>
              <a:t>Money will be transferred from the </a:t>
            </a:r>
            <a:r>
              <a:rPr lang="en-GB" sz="1800" dirty="0" err="1"/>
              <a:t>IJCLab</a:t>
            </a:r>
            <a:r>
              <a:rPr lang="en-GB" sz="1800" dirty="0"/>
              <a:t> account by CNRS lab-to-lab transfer to the labs</a:t>
            </a:r>
          </a:p>
          <a:p>
            <a:pPr marL="285750" lvl="3" indent="-285750">
              <a:buFont typeface="Arial" panose="020B0604020202020204" pitchFamily="34" charset="0"/>
              <a:buChar char="•"/>
            </a:pPr>
            <a:r>
              <a:rPr lang="en-GB" sz="1800" dirty="0"/>
              <a:t>Please send us an estimate for your project (French PI) for whom (affiliation) and which amount (no details, we trust your estimates)</a:t>
            </a:r>
          </a:p>
          <a:p>
            <a:pPr marL="285750" lvl="3" indent="-285750">
              <a:buFont typeface="Arial" panose="020B0604020202020204" pitchFamily="34" charset="0"/>
              <a:buChar char="•"/>
            </a:pPr>
            <a:r>
              <a:rPr lang="en-GB" sz="1800" dirty="0"/>
              <a:t>Thomas and Dirk will sum the requests so that we have 1 transfer per French lab, identify a single contact person per lab and then this persons receives and distributes the money if several people in different groups are involved</a:t>
            </a:r>
          </a:p>
          <a:p>
            <a:pPr marL="285750" lvl="3" indent="-285750">
              <a:buFont typeface="Arial" panose="020B0604020202020204" pitchFamily="34" charset="0"/>
              <a:buChar char="•"/>
            </a:pPr>
            <a:endParaRPr lang="en-GB" sz="1800" dirty="0"/>
          </a:p>
          <a:p>
            <a:pPr marL="285750" lvl="3" indent="-285750">
              <a:buFont typeface="Arial" panose="020B0604020202020204" pitchFamily="34" charset="0"/>
              <a:buChar char="•"/>
            </a:pPr>
            <a:endParaRPr lang="en-GB" sz="1800" dirty="0"/>
          </a:p>
          <a:p>
            <a:pPr lvl="3"/>
            <a:r>
              <a:rPr lang="en-GB" sz="1800" b="1" dirty="0"/>
              <a:t>Additional funds may be available, contact us with your ideas……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r>
              <a:rPr lang="en-GB" sz="1800" b="1" dirty="0"/>
              <a:t>Questions?</a:t>
            </a:r>
            <a:endParaRPr lang="en-DE" sz="1800" b="1" dirty="0"/>
          </a:p>
        </p:txBody>
      </p:sp>
    </p:spTree>
    <p:extLst>
      <p:ext uri="{BB962C8B-B14F-4D97-AF65-F5344CB8AC3E}">
        <p14:creationId xmlns:p14="http://schemas.microsoft.com/office/powerpoint/2010/main" val="84241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i="1" dirty="0"/>
              <a:t>Topics </a:t>
            </a:r>
            <a:r>
              <a:rPr lang="de-DE" i="1" dirty="0" err="1"/>
              <a:t>for</a:t>
            </a:r>
            <a:r>
              <a:rPr lang="de-DE" i="1" dirty="0"/>
              <a:t> </a:t>
            </a:r>
            <a:r>
              <a:rPr lang="de-DE" i="1" dirty="0" err="1"/>
              <a:t>DMLab</a:t>
            </a:r>
            <a:r>
              <a:rPr lang="de-DE" i="1" dirty="0"/>
              <a:t> SPB</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r>
              <a:rPr lang="en-US" sz="2000" dirty="0"/>
              <a:t>Sabbaticals F </a:t>
            </a:r>
            <a:r>
              <a:rPr lang="en-US" sz="2000" dirty="0">
                <a:sym typeface="Wingdings" pitchFamily="2" charset="2"/>
              </a:rPr>
              <a:t> D</a:t>
            </a:r>
            <a:endParaRPr lang="en-US" sz="2000" dirty="0"/>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IRL "DMLab"    |    SC+SPB    |    13 July 2022    |    TS and  DZ </a:t>
            </a:r>
            <a:endParaRPr/>
          </a:p>
        </p:txBody>
      </p:sp>
      <p:sp>
        <p:nvSpPr>
          <p:cNvPr id="2" name="TextBox 1">
            <a:extLst>
              <a:ext uri="{FF2B5EF4-FFF2-40B4-BE49-F238E27FC236}">
                <a16:creationId xmlns:a16="http://schemas.microsoft.com/office/drawing/2014/main" id="{752087C4-BA8B-2A29-1DEA-D799F33029FC}"/>
              </a:ext>
            </a:extLst>
          </p:cNvPr>
          <p:cNvSpPr txBox="1"/>
          <p:nvPr/>
        </p:nvSpPr>
        <p:spPr>
          <a:xfrm>
            <a:off x="396836" y="1172139"/>
            <a:ext cx="10899350" cy="5078313"/>
          </a:xfrm>
          <a:prstGeom prst="rect">
            <a:avLst/>
          </a:prstGeom>
          <a:noFill/>
        </p:spPr>
        <p:txBody>
          <a:bodyPr wrap="square" rtlCol="0">
            <a:spAutoFit/>
          </a:bodyPr>
          <a:lstStyle/>
          <a:p>
            <a:r>
              <a:rPr lang="en-GB" sz="1800" b="1" dirty="0">
                <a:sym typeface="Wingdings" pitchFamily="2" charset="2"/>
              </a:rPr>
              <a:t>Overview of intentions in the </a:t>
            </a:r>
            <a:r>
              <a:rPr lang="en-GB" sz="1800" b="1" dirty="0">
                <a:solidFill>
                  <a:schemeClr val="tx1"/>
                </a:solidFill>
                <a:sym typeface="Wingdings" pitchFamily="2" charset="2"/>
              </a:rPr>
              <a:t>next two years: P</a:t>
            </a:r>
            <a:r>
              <a:rPr lang="en-GB" sz="1800" b="1" dirty="0">
                <a:sym typeface="Wingdings" pitchFamily="2" charset="2"/>
              </a:rPr>
              <a:t>lease check with your colleagues in your projects:</a:t>
            </a:r>
          </a:p>
          <a:p>
            <a:pPr marL="285750" indent="-285750">
              <a:buFont typeface="Arial" panose="020B0604020202020204" pitchFamily="34" charset="0"/>
              <a:buChar char="•"/>
            </a:pPr>
            <a:r>
              <a:rPr lang="en-GB" sz="1800" dirty="0">
                <a:sym typeface="Wingdings" pitchFamily="2" charset="2"/>
              </a:rPr>
              <a:t>Who in your project is interested?</a:t>
            </a:r>
          </a:p>
          <a:p>
            <a:pPr marL="285750" indent="-285750">
              <a:buFont typeface="Arial" panose="020B0604020202020204" pitchFamily="34" charset="0"/>
              <a:buChar char="•"/>
            </a:pPr>
            <a:r>
              <a:rPr lang="en-GB" sz="1800" dirty="0">
                <a:sym typeface="Wingdings" pitchFamily="2" charset="2"/>
              </a:rPr>
              <a:t>Which period?</a:t>
            </a:r>
          </a:p>
          <a:p>
            <a:pPr marL="285750" indent="-285750">
              <a:buFont typeface="Arial" panose="020B0604020202020204" pitchFamily="34" charset="0"/>
              <a:buChar char="•"/>
            </a:pPr>
            <a:endParaRPr lang="en-GB" sz="1800" dirty="0">
              <a:sym typeface="Wingdings" pitchFamily="2" charset="2"/>
            </a:endParaRPr>
          </a:p>
          <a:p>
            <a:r>
              <a:rPr lang="en-GB" sz="1800" b="1" dirty="0"/>
              <a:t>Procedure:</a:t>
            </a:r>
            <a:endParaRPr lang="en-GB" sz="1800" dirty="0"/>
          </a:p>
          <a:p>
            <a:pPr marL="285750" indent="-285750">
              <a:buFont typeface="Arial" panose="020B0604020202020204" pitchFamily="34" charset="0"/>
              <a:buChar char="•"/>
            </a:pPr>
            <a:r>
              <a:rPr lang="en-US" sz="1800" dirty="0"/>
              <a:t>Attached to the INDICO page (you can give it to the interested people)</a:t>
            </a:r>
          </a:p>
          <a:p>
            <a:endParaRPr lang="en-US" sz="1800" dirty="0"/>
          </a:p>
          <a:p>
            <a:r>
              <a:rPr lang="en-US" sz="1800" b="1" dirty="0"/>
              <a:t>Eligibility:</a:t>
            </a:r>
            <a:r>
              <a:rPr lang="en-US" sz="1800" dirty="0"/>
              <a:t> restricted to CNRS personnel (researchers and ITA). The notion CNRS personnel is defined by which organization pays the salary. French University personnel can be affiliated with </a:t>
            </a:r>
            <a:r>
              <a:rPr lang="en-US" sz="1800" dirty="0" err="1"/>
              <a:t>DMLab</a:t>
            </a:r>
            <a:r>
              <a:rPr lang="en-US" sz="1800" dirty="0"/>
              <a:t>, but the financial benefits of working abroad have to be shouldered by the home University.</a:t>
            </a:r>
          </a:p>
          <a:p>
            <a:br>
              <a:rPr lang="en-US" sz="1800" dirty="0"/>
            </a:br>
            <a:r>
              <a:rPr lang="en-US" sz="1800" b="1" dirty="0"/>
              <a:t>Duration: </a:t>
            </a:r>
            <a:r>
              <a:rPr lang="en-US" sz="1800" dirty="0"/>
              <a:t>Long-term stays in </a:t>
            </a:r>
            <a:r>
              <a:rPr lang="en-US" sz="1800" dirty="0" err="1"/>
              <a:t>DMLab</a:t>
            </a:r>
            <a:r>
              <a:rPr lang="en-US" sz="1800" dirty="0"/>
              <a:t> are for a minimum of  one year, they may be renewed. Contact the </a:t>
            </a:r>
            <a:r>
              <a:rPr lang="en-US" sz="1800" dirty="0" err="1"/>
              <a:t>DMLab</a:t>
            </a:r>
            <a:r>
              <a:rPr lang="en-US" sz="1800" dirty="0"/>
              <a:t> directorate as soon as possible. </a:t>
            </a:r>
          </a:p>
          <a:p>
            <a:br>
              <a:rPr lang="en-US" sz="1800" dirty="0"/>
            </a:br>
            <a:r>
              <a:rPr lang="en-US" sz="1800" b="1" dirty="0"/>
              <a:t>Approval authority:</a:t>
            </a:r>
            <a:r>
              <a:rPr lang="en-US" sz="1800" dirty="0"/>
              <a:t> The long term stays (in French “expatriation”) are budgeted annually by the central administration. The director of the IN2P3 takes the decision for the members of the IN2P3. If you are a member of another CNRS Institute (INP,...) , the director of the corresponding institute will take the decision and this institute will have to set aside the corresponding budget.</a:t>
            </a:r>
          </a:p>
        </p:txBody>
      </p:sp>
    </p:spTree>
    <p:extLst>
      <p:ext uri="{BB962C8B-B14F-4D97-AF65-F5344CB8AC3E}">
        <p14:creationId xmlns:p14="http://schemas.microsoft.com/office/powerpoint/2010/main" val="130232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2273172ea_0_0"/>
          <p:cNvSpPr txBox="1">
            <a:spLocks noGrp="1"/>
          </p:cNvSpPr>
          <p:nvPr>
            <p:ph type="title"/>
          </p:nvPr>
        </p:nvSpPr>
        <p:spPr>
          <a:xfrm>
            <a:off x="407988" y="205595"/>
            <a:ext cx="113760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de-DE" i="1" dirty="0"/>
              <a:t>Topics </a:t>
            </a:r>
            <a:r>
              <a:rPr lang="de-DE" i="1" dirty="0" err="1"/>
              <a:t>for</a:t>
            </a:r>
            <a:r>
              <a:rPr lang="de-DE" i="1" dirty="0"/>
              <a:t> </a:t>
            </a:r>
            <a:r>
              <a:rPr lang="de-DE" i="1" dirty="0" err="1"/>
              <a:t>DMLab</a:t>
            </a:r>
            <a:r>
              <a:rPr lang="de-DE" i="1" dirty="0"/>
              <a:t> SPB</a:t>
            </a:r>
            <a:endParaRPr i="1" dirty="0"/>
          </a:p>
        </p:txBody>
      </p:sp>
      <p:sp>
        <p:nvSpPr>
          <p:cNvPr id="133" name="Google Shape;133;gf2273172ea_0_0" descr="Bildergebnis für desy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gf2273172ea_0_0"/>
          <p:cNvSpPr txBox="1">
            <a:spLocks noGrp="1"/>
          </p:cNvSpPr>
          <p:nvPr>
            <p:ph type="body" idx="1"/>
          </p:nvPr>
        </p:nvSpPr>
        <p:spPr>
          <a:xfrm>
            <a:off x="407987" y="731436"/>
            <a:ext cx="11376000" cy="37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None/>
            </a:pPr>
            <a:r>
              <a:rPr lang="en-US" sz="2000" dirty="0"/>
              <a:t>Change of lab for individual researchers</a:t>
            </a:r>
          </a:p>
        </p:txBody>
      </p:sp>
      <p:sp>
        <p:nvSpPr>
          <p:cNvPr id="136" name="Google Shape;136;gf2273172ea_0_0"/>
          <p:cNvSpPr txBox="1">
            <a:spLocks noGrp="1"/>
          </p:cNvSpPr>
          <p:nvPr>
            <p:ph type="ftr" idx="11"/>
          </p:nvPr>
        </p:nvSpPr>
        <p:spPr>
          <a:xfrm>
            <a:off x="748800" y="6554528"/>
            <a:ext cx="9991800" cy="18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de-DE" dirty="0"/>
              <a:t>IRL "</a:t>
            </a:r>
            <a:r>
              <a:rPr lang="de-DE" dirty="0" err="1"/>
              <a:t>DMLab</a:t>
            </a:r>
            <a:r>
              <a:rPr lang="de-DE" dirty="0"/>
              <a:t>"    |    SC+SPB    |    13 </a:t>
            </a:r>
            <a:r>
              <a:rPr lang="de-DE" dirty="0" err="1"/>
              <a:t>July</a:t>
            </a:r>
            <a:r>
              <a:rPr lang="de-DE" dirty="0"/>
              <a:t> 2022    |    TS and  DZ </a:t>
            </a:r>
            <a:endParaRPr dirty="0"/>
          </a:p>
        </p:txBody>
      </p:sp>
      <p:sp>
        <p:nvSpPr>
          <p:cNvPr id="2" name="TextBox 1">
            <a:extLst>
              <a:ext uri="{FF2B5EF4-FFF2-40B4-BE49-F238E27FC236}">
                <a16:creationId xmlns:a16="http://schemas.microsoft.com/office/drawing/2014/main" id="{752087C4-BA8B-2A29-1DEA-D799F33029FC}"/>
              </a:ext>
            </a:extLst>
          </p:cNvPr>
          <p:cNvSpPr txBox="1"/>
          <p:nvPr/>
        </p:nvSpPr>
        <p:spPr>
          <a:xfrm>
            <a:off x="407987" y="1085654"/>
            <a:ext cx="10899350" cy="5262979"/>
          </a:xfrm>
          <a:prstGeom prst="rect">
            <a:avLst/>
          </a:prstGeom>
          <a:noFill/>
        </p:spPr>
        <p:txBody>
          <a:bodyPr wrap="square" rtlCol="0">
            <a:spAutoFit/>
          </a:bodyPr>
          <a:lstStyle/>
          <a:p>
            <a:r>
              <a:rPr lang="en-US" sz="1600" dirty="0"/>
              <a:t>A long term stay at </a:t>
            </a:r>
            <a:r>
              <a:rPr lang="en-US" sz="1600" dirty="0" err="1"/>
              <a:t>DMLab</a:t>
            </a:r>
            <a:r>
              <a:rPr lang="en-US" sz="1600" dirty="0"/>
              <a:t> is formally a change of lab affiliation, in French “</a:t>
            </a:r>
            <a:r>
              <a:rPr lang="en-US" sz="1600" dirty="0" err="1"/>
              <a:t>changement</a:t>
            </a:r>
            <a:r>
              <a:rPr lang="en-US" sz="1600" dirty="0"/>
              <a:t> </a:t>
            </a:r>
            <a:r>
              <a:rPr lang="en-US" sz="1600" dirty="0" err="1"/>
              <a:t>d’affectation</a:t>
            </a:r>
            <a:r>
              <a:rPr lang="en-US" sz="1600" dirty="0"/>
              <a:t>”, therefore it is advisable to talk to your lab director about your plans. Returning to your old lab is again a change of lab. </a:t>
            </a:r>
          </a:p>
          <a:p>
            <a:br>
              <a:rPr lang="en-US" sz="1600" dirty="0"/>
            </a:br>
            <a:r>
              <a:rPr lang="en-US" sz="1600" b="1" dirty="0"/>
              <a:t>Financial benefits: </a:t>
            </a:r>
            <a:r>
              <a:rPr lang="en-US" sz="1600" dirty="0"/>
              <a:t>The CNRS foresees financial compensation for personnel working in its labs abroad. These benefits are calculated individually. You may contact the local CNRS administration (</a:t>
            </a:r>
            <a:r>
              <a:rPr lang="en-US" sz="1600" dirty="0" err="1"/>
              <a:t>délégation</a:t>
            </a:r>
            <a:r>
              <a:rPr lang="en-US" sz="1600" dirty="0"/>
              <a:t> </a:t>
            </a:r>
            <a:r>
              <a:rPr lang="en-US" sz="1600" dirty="0" err="1"/>
              <a:t>régionale</a:t>
            </a:r>
            <a:r>
              <a:rPr lang="en-US" sz="1600" dirty="0"/>
              <a:t>) to get an estimate of the additional support you may expect to receive.</a:t>
            </a:r>
          </a:p>
          <a:p>
            <a:br>
              <a:rPr lang="en-US" sz="1600" dirty="0"/>
            </a:br>
            <a:r>
              <a:rPr lang="en-US" sz="1600" b="1" dirty="0"/>
              <a:t>Time scale: </a:t>
            </a:r>
            <a:r>
              <a:rPr lang="en-US" sz="1600" dirty="0"/>
              <a:t>Count typically 6 months between start of the procedure and your move. The IN2P3 usually works on human resources questions for year N+1 in September and October of year N.</a:t>
            </a:r>
          </a:p>
          <a:p>
            <a:br>
              <a:rPr lang="en-US" sz="1600" dirty="0"/>
            </a:br>
            <a:r>
              <a:rPr lang="en-US" sz="1600" b="1" dirty="0"/>
              <a:t>Procedure:</a:t>
            </a:r>
            <a:endParaRPr lang="en-US" sz="1600" dirty="0"/>
          </a:p>
          <a:p>
            <a:pPr fontAlgn="base"/>
            <a:r>
              <a:rPr lang="en-US" sz="1600" dirty="0"/>
              <a:t>Discuss your scientific project and plan with:</a:t>
            </a:r>
          </a:p>
          <a:p>
            <a:pPr marL="285750" lvl="1" indent="-285750" fontAlgn="base">
              <a:buFont typeface="Arial" panose="020B0604020202020204" pitchFamily="34" charset="0"/>
              <a:buChar char="•"/>
            </a:pPr>
            <a:r>
              <a:rPr lang="en-US" sz="1600" dirty="0"/>
              <a:t>your group leader</a:t>
            </a:r>
          </a:p>
          <a:p>
            <a:pPr marL="285750" lvl="1" indent="-285750" fontAlgn="base">
              <a:buFont typeface="Arial" panose="020B0604020202020204" pitchFamily="34" charset="0"/>
              <a:buChar char="•"/>
            </a:pPr>
            <a:r>
              <a:rPr lang="en-US" sz="1600" dirty="0"/>
              <a:t>your lab director</a:t>
            </a:r>
          </a:p>
          <a:p>
            <a:pPr marL="285750" lvl="1" indent="-285750" fontAlgn="base">
              <a:buFont typeface="Arial" panose="020B0604020202020204" pitchFamily="34" charset="0"/>
              <a:buChar char="•"/>
            </a:pPr>
            <a:r>
              <a:rPr lang="en-US" sz="1600" dirty="0"/>
              <a:t>the </a:t>
            </a:r>
            <a:r>
              <a:rPr lang="en-US" sz="1600" dirty="0" err="1"/>
              <a:t>DMLab</a:t>
            </a:r>
            <a:r>
              <a:rPr lang="en-US" sz="1600" dirty="0"/>
              <a:t> directors</a:t>
            </a:r>
          </a:p>
          <a:p>
            <a:pPr marL="285750" lvl="1" indent="-285750" fontAlgn="base">
              <a:buFont typeface="Arial" panose="020B0604020202020204" pitchFamily="34" charset="0"/>
              <a:buChar char="•"/>
            </a:pPr>
            <a:r>
              <a:rPr lang="en-US" sz="1600" dirty="0"/>
              <a:t>the IN2P3 Deputy Scientific Director</a:t>
            </a:r>
          </a:p>
          <a:p>
            <a:pPr fontAlgn="base"/>
            <a:r>
              <a:rPr lang="en-US" sz="1600" dirty="0"/>
              <a:t>You need:</a:t>
            </a:r>
          </a:p>
          <a:p>
            <a:pPr marL="285750" indent="-285750" fontAlgn="base">
              <a:buFont typeface="Arial" panose="020B0604020202020204" pitchFamily="34" charset="0"/>
              <a:buChar char="•"/>
            </a:pPr>
            <a:r>
              <a:rPr lang="en-US" sz="1600" dirty="0"/>
              <a:t>Letter of support from the current lab director to the IN2P3 director</a:t>
            </a:r>
          </a:p>
          <a:p>
            <a:pPr marL="285750" indent="-285750" fontAlgn="base">
              <a:buFont typeface="Arial" panose="020B0604020202020204" pitchFamily="34" charset="0"/>
              <a:buChar char="•"/>
            </a:pPr>
            <a:r>
              <a:rPr lang="en-US" sz="1600" dirty="0"/>
              <a:t>Letter of support from the </a:t>
            </a:r>
            <a:r>
              <a:rPr lang="en-US" sz="1600" dirty="0" err="1"/>
              <a:t>DMLab</a:t>
            </a:r>
            <a:r>
              <a:rPr lang="en-US" sz="1600" dirty="0"/>
              <a:t> directors to the IN2P3 director</a:t>
            </a:r>
          </a:p>
          <a:p>
            <a:pPr marL="285750" indent="-285750" fontAlgn="base">
              <a:buFont typeface="Arial" panose="020B0604020202020204" pitchFamily="34" charset="0"/>
              <a:buChar char="•"/>
            </a:pPr>
            <a:r>
              <a:rPr lang="en-US" sz="1600" dirty="0"/>
              <a:t>the CNRS section (01, 02, ...) is informed</a:t>
            </a:r>
          </a:p>
          <a:p>
            <a:pPr marL="285750" indent="-285750" fontAlgn="base">
              <a:buFont typeface="Arial" panose="020B0604020202020204" pitchFamily="34" charset="0"/>
              <a:buChar char="•"/>
            </a:pPr>
            <a:r>
              <a:rPr lang="en-US" sz="1600" dirty="0"/>
              <a:t>Notification of the financial support by the CNRS</a:t>
            </a:r>
          </a:p>
        </p:txBody>
      </p:sp>
      <p:sp>
        <p:nvSpPr>
          <p:cNvPr id="3" name="TextBox 2">
            <a:extLst>
              <a:ext uri="{FF2B5EF4-FFF2-40B4-BE49-F238E27FC236}">
                <a16:creationId xmlns:a16="http://schemas.microsoft.com/office/drawing/2014/main" id="{E35A6B18-F21B-4BAB-B967-0C6EE0D7A4C8}"/>
              </a:ext>
            </a:extLst>
          </p:cNvPr>
          <p:cNvSpPr txBox="1"/>
          <p:nvPr/>
        </p:nvSpPr>
        <p:spPr>
          <a:xfrm>
            <a:off x="9584869" y="5886968"/>
            <a:ext cx="1960793" cy="461665"/>
          </a:xfrm>
          <a:prstGeom prst="rect">
            <a:avLst/>
          </a:prstGeom>
          <a:noFill/>
        </p:spPr>
        <p:txBody>
          <a:bodyPr wrap="none" rtlCol="0">
            <a:spAutoFit/>
          </a:bodyPr>
          <a:lstStyle/>
          <a:p>
            <a:r>
              <a:rPr lang="en-DE" sz="2400" b="1" dirty="0"/>
              <a:t>Questions? </a:t>
            </a:r>
          </a:p>
        </p:txBody>
      </p:sp>
    </p:spTree>
    <p:extLst>
      <p:ext uri="{BB962C8B-B14F-4D97-AF65-F5344CB8AC3E}">
        <p14:creationId xmlns:p14="http://schemas.microsoft.com/office/powerpoint/2010/main" val="801598786"/>
      </p:ext>
    </p:extLst>
  </p:cSld>
  <p:clrMapOvr>
    <a:masterClrMapping/>
  </p:clrMapOvr>
</p:sld>
</file>

<file path=ppt/theme/theme1.xml><?xml version="1.0" encoding="utf-8"?>
<a:theme xmlns:a="http://schemas.openxmlformats.org/drawingml/2006/main" name="DESY_PowerPoint_16x9_en(2)">
  <a:themeElements>
    <a:clrScheme name="Benutzerdefiniert 63">
      <a:dk1>
        <a:srgbClr val="000000"/>
      </a:dk1>
      <a:lt1>
        <a:srgbClr val="FFFFFF"/>
      </a:lt1>
      <a:dk2>
        <a:srgbClr val="898D8D"/>
      </a:dk2>
      <a:lt2>
        <a:srgbClr val="B2B4B2"/>
      </a:lt2>
      <a:accent1>
        <a:srgbClr val="009FDF"/>
      </a:accent1>
      <a:accent2>
        <a:srgbClr val="FF9E1B"/>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enutzerdefiniert 104">
      <a:dk1>
        <a:srgbClr val="000000"/>
      </a:dk1>
      <a:lt1>
        <a:srgbClr val="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7364</TotalTime>
  <Words>1148</Words>
  <Application>Microsoft Office PowerPoint</Application>
  <PresentationFormat>Grand écran</PresentationFormat>
  <Paragraphs>128</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Times New Roman</vt:lpstr>
      <vt:lpstr>Wingdings</vt:lpstr>
      <vt:lpstr>DESY_PowerPoint_16x9_en(2)</vt:lpstr>
      <vt:lpstr>„DMLab“ International  Research Lab</vt:lpstr>
      <vt:lpstr>Today</vt:lpstr>
      <vt:lpstr>The DMLab SPB – Recap</vt:lpstr>
      <vt:lpstr>The DMLab SC – Recap</vt:lpstr>
      <vt:lpstr>Common Meeting SC and SPB</vt:lpstr>
      <vt:lpstr>Topics for DMLab SPB</vt:lpstr>
      <vt:lpstr>Topics for DMLab SPB</vt:lpstr>
      <vt:lpstr>Topics for DMLab SPB</vt:lpstr>
      <vt:lpstr>Topics for DMLab SPB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„DMLab“ International  Research Lab</dc:title>
  <dc:creator>Nele Mueller</dc:creator>
  <cp:lastModifiedBy>Dirk Zerwas</cp:lastModifiedBy>
  <cp:revision>26</cp:revision>
  <dcterms:created xsi:type="dcterms:W3CDTF">2017-10-27T13:42:35Z</dcterms:created>
  <dcterms:modified xsi:type="dcterms:W3CDTF">2022-07-13T13:57:27Z</dcterms:modified>
</cp:coreProperties>
</file>