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76" r:id="rId4"/>
    <p:sldId id="275" r:id="rId5"/>
    <p:sldId id="268" r:id="rId6"/>
    <p:sldId id="274" r:id="rId7"/>
    <p:sldId id="273" r:id="rId8"/>
    <p:sldId id="277" r:id="rId9"/>
    <p:sldId id="267" r:id="rId10"/>
    <p:sldId id="269" r:id="rId11"/>
    <p:sldId id="270" r:id="rId12"/>
    <p:sldId id="272" r:id="rId13"/>
    <p:sldId id="271" r:id="rId14"/>
    <p:sldId id="263" r:id="rId15"/>
    <p:sldId id="265" r:id="rId16"/>
    <p:sldId id="266" r:id="rId17"/>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87" autoAdjust="0"/>
  </p:normalViewPr>
  <p:slideViewPr>
    <p:cSldViewPr>
      <p:cViewPr varScale="1">
        <p:scale>
          <a:sx n="57" d="100"/>
          <a:sy n="57" d="100"/>
        </p:scale>
        <p:origin x="924"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19/07/2022</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a:t>
            </a:fld>
            <a:endParaRPr lang="fr-FR"/>
          </a:p>
        </p:txBody>
      </p:sp>
    </p:spTree>
    <p:extLst>
      <p:ext uri="{BB962C8B-B14F-4D97-AF65-F5344CB8AC3E}">
        <p14:creationId xmlns:p14="http://schemas.microsoft.com/office/powerpoint/2010/main" val="276644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11</a:t>
            </a:fld>
            <a:endParaRPr lang="fr-FR"/>
          </a:p>
        </p:txBody>
      </p:sp>
    </p:spTree>
    <p:extLst>
      <p:ext uri="{BB962C8B-B14F-4D97-AF65-F5344CB8AC3E}">
        <p14:creationId xmlns:p14="http://schemas.microsoft.com/office/powerpoint/2010/main" val="318265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13</a:t>
            </a:fld>
            <a:endParaRPr lang="fr-FR"/>
          </a:p>
        </p:txBody>
      </p:sp>
    </p:spTree>
    <p:extLst>
      <p:ext uri="{BB962C8B-B14F-4D97-AF65-F5344CB8AC3E}">
        <p14:creationId xmlns:p14="http://schemas.microsoft.com/office/powerpoint/2010/main" val="28199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14</a:t>
            </a:fld>
            <a:endParaRPr lang="fr-FR"/>
          </a:p>
        </p:txBody>
      </p:sp>
    </p:spTree>
    <p:extLst>
      <p:ext uri="{BB962C8B-B14F-4D97-AF65-F5344CB8AC3E}">
        <p14:creationId xmlns:p14="http://schemas.microsoft.com/office/powerpoint/2010/main" val="86075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15</a:t>
            </a:fld>
            <a:endParaRPr lang="fr-FR"/>
          </a:p>
        </p:txBody>
      </p:sp>
    </p:spTree>
    <p:extLst>
      <p:ext uri="{BB962C8B-B14F-4D97-AF65-F5344CB8AC3E}">
        <p14:creationId xmlns:p14="http://schemas.microsoft.com/office/powerpoint/2010/main" val="235964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2</a:t>
            </a:fld>
            <a:endParaRPr lang="fr-FR"/>
          </a:p>
        </p:txBody>
      </p:sp>
    </p:spTree>
    <p:extLst>
      <p:ext uri="{BB962C8B-B14F-4D97-AF65-F5344CB8AC3E}">
        <p14:creationId xmlns:p14="http://schemas.microsoft.com/office/powerpoint/2010/main" val="396315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4</a:t>
            </a:fld>
            <a:endParaRPr lang="fr-FR"/>
          </a:p>
        </p:txBody>
      </p:sp>
    </p:spTree>
    <p:extLst>
      <p:ext uri="{BB962C8B-B14F-4D97-AF65-F5344CB8AC3E}">
        <p14:creationId xmlns:p14="http://schemas.microsoft.com/office/powerpoint/2010/main" val="13303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5</a:t>
            </a:fld>
            <a:endParaRPr lang="fr-FR"/>
          </a:p>
        </p:txBody>
      </p:sp>
    </p:spTree>
    <p:extLst>
      <p:ext uri="{BB962C8B-B14F-4D97-AF65-F5344CB8AC3E}">
        <p14:creationId xmlns:p14="http://schemas.microsoft.com/office/powerpoint/2010/main" val="242298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6</a:t>
            </a:fld>
            <a:endParaRPr lang="fr-FR"/>
          </a:p>
        </p:txBody>
      </p:sp>
    </p:spTree>
    <p:extLst>
      <p:ext uri="{BB962C8B-B14F-4D97-AF65-F5344CB8AC3E}">
        <p14:creationId xmlns:p14="http://schemas.microsoft.com/office/powerpoint/2010/main" val="77043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7</a:t>
            </a:fld>
            <a:endParaRPr lang="fr-FR"/>
          </a:p>
        </p:txBody>
      </p:sp>
    </p:spTree>
    <p:extLst>
      <p:ext uri="{BB962C8B-B14F-4D97-AF65-F5344CB8AC3E}">
        <p14:creationId xmlns:p14="http://schemas.microsoft.com/office/powerpoint/2010/main" val="22919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8</a:t>
            </a:fld>
            <a:endParaRPr lang="fr-FR"/>
          </a:p>
        </p:txBody>
      </p:sp>
    </p:spTree>
    <p:extLst>
      <p:ext uri="{BB962C8B-B14F-4D97-AF65-F5344CB8AC3E}">
        <p14:creationId xmlns:p14="http://schemas.microsoft.com/office/powerpoint/2010/main" val="401660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9</a:t>
            </a:fld>
            <a:endParaRPr lang="fr-FR"/>
          </a:p>
        </p:txBody>
      </p:sp>
    </p:spTree>
    <p:extLst>
      <p:ext uri="{BB962C8B-B14F-4D97-AF65-F5344CB8AC3E}">
        <p14:creationId xmlns:p14="http://schemas.microsoft.com/office/powerpoint/2010/main" val="89801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10</a:t>
            </a:fld>
            <a:endParaRPr lang="fr-FR"/>
          </a:p>
        </p:txBody>
      </p:sp>
    </p:spTree>
    <p:extLst>
      <p:ext uri="{BB962C8B-B14F-4D97-AF65-F5344CB8AC3E}">
        <p14:creationId xmlns:p14="http://schemas.microsoft.com/office/powerpoint/2010/main" val="10427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19/07/2022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19/07/2022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19/07/2022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Texte de pleine pag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01.04.22</a:t>
            </a: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1"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a:t>
            </a:r>
            <a:endParaRPr/>
          </a:p>
          <a:p>
            <a:pPr lvl="1">
              <a:defRPr/>
            </a:pPr>
            <a:r>
              <a:rPr lang="fr-FR"/>
              <a:t>Sus ulparum ser plique solorrumquid quam iur, sitatur.</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qui sendi sinvelendant molupic aborem rentur aut voluptus sedit, omniatur?</a:t>
            </a:r>
            <a:endParaRPr/>
          </a:p>
        </p:txBody>
      </p:sp>
    </p:spTree>
    <p:extLst>
      <p:ext uri="{BB962C8B-B14F-4D97-AF65-F5344CB8AC3E}">
        <p14:creationId xmlns:p14="http://schemas.microsoft.com/office/powerpoint/2010/main" val="2925799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19.07.22</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19.07.22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19.07.22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19.07.22</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19.07.22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19.07.22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19/07/2022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19.07.22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19/07/2022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19.07.22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19/07/2022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19/07/2022</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19/07/2022</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19/07/2022</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7" name="Rectangle 3">
            <a:extLst>
              <a:ext uri="{FF2B5EF4-FFF2-40B4-BE49-F238E27FC236}">
                <a16:creationId xmlns:a16="http://schemas.microsoft.com/office/drawing/2014/main" id="{4BF7DEC8-9A5F-4714-9535-D92FE10C5E37}"/>
              </a:ext>
            </a:extLst>
          </p:cNvPr>
          <p:cNvSpPr/>
          <p:nvPr userDrawn="1"/>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Slide Number Placeholder 3"/>
          <p:cNvSpPr>
            <a:spLocks noGrp="1"/>
          </p:cNvSpPr>
          <p:nvPr>
            <p:ph type="sldNum" sz="quarter" idx="12"/>
          </p:nvPr>
        </p:nvSpPr>
        <p:spPr bwMode="auto">
          <a:xfrm>
            <a:off x="9318692" y="6524279"/>
            <a:ext cx="2743200" cy="365125"/>
          </a:xfrm>
        </p:spPr>
        <p:txBody>
          <a:bodyPr/>
          <a:lstStyle>
            <a:lvl1pPr>
              <a:defRPr>
                <a:solidFill>
                  <a:schemeClr val="bg1"/>
                </a:solidFill>
              </a:defRPr>
            </a:lvl1pPr>
          </a:lstStyle>
          <a:p>
            <a:pPr>
              <a:defRPr/>
            </a:pPr>
            <a:fld id="{008B186D-AD4A-4644-ABB5-F15D7F3FB771}" type="slidenum">
              <a:rPr lang="fr-FR" smtClean="0"/>
              <a:pPr>
                <a:defRPr/>
              </a:pPr>
              <a:t>‹N°›</a:t>
            </a:fld>
            <a:endParaRPr lang="fr-FR"/>
          </a:p>
        </p:txBody>
      </p:sp>
      <p:sp>
        <p:nvSpPr>
          <p:cNvPr id="8" name="Espace réservé du pied de page 4">
            <a:extLst>
              <a:ext uri="{FF2B5EF4-FFF2-40B4-BE49-F238E27FC236}">
                <a16:creationId xmlns:a16="http://schemas.microsoft.com/office/drawing/2014/main" id="{2A844075-B95D-405E-AA66-3CB630056C4C}"/>
              </a:ext>
            </a:extLst>
          </p:cNvPr>
          <p:cNvSpPr txBox="1">
            <a:spLocks/>
          </p:cNvSpPr>
          <p:nvPr userDrawn="1"/>
        </p:nvSpPr>
        <p:spPr bwMode="auto">
          <a:xfrm>
            <a:off x="4746692" y="6492981"/>
            <a:ext cx="4937891" cy="354563"/>
          </a:xfrm>
          <a:prstGeom prst="rect">
            <a:avLst/>
          </a:prstGeom>
        </p:spPr>
        <p:txBody>
          <a:bodyPr vert="horz" lIns="91440" tIns="45720" rIns="91440" bIns="45720" rtlCol="0" anchor="ctr"/>
          <a:lstStyle>
            <a:defPPr>
              <a:defRPr lang="fr-FR"/>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latin typeface="Arial"/>
                <a:cs typeface="Arial"/>
              </a:rPr>
              <a:t>Réunion WP3 – 20 juillet 2022</a:t>
            </a:r>
          </a:p>
        </p:txBody>
      </p:sp>
      <p:pic>
        <p:nvPicPr>
          <p:cNvPr id="9" name="Google Shape;174;p3">
            <a:extLst>
              <a:ext uri="{FF2B5EF4-FFF2-40B4-BE49-F238E27FC236}">
                <a16:creationId xmlns:a16="http://schemas.microsoft.com/office/drawing/2014/main" id="{004CE9AF-DA83-4B0B-9A08-9F0FF4764C2F}"/>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19/07/2022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19/07/2022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19/07/2022</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19.07.22</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hyperlink" Target="https://indico.in2p3.fr/event/24504/" TargetMode="External"/><Relationship Id="rId4" Type="http://schemas.openxmlformats.org/officeDocument/2006/relationships/image" Target="../media/image14.jp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jpeg"/><Relationship Id="rId7"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g"/><Relationship Id="rId3" Type="http://schemas.openxmlformats.org/officeDocument/2006/relationships/image" Target="../media/image16.jpeg"/><Relationship Id="rId7" Type="http://schemas.openxmlformats.org/officeDocument/2006/relationships/image" Target="../media/image26.png"/><Relationship Id="rId12" Type="http://schemas.openxmlformats.org/officeDocument/2006/relationships/image" Target="../media/image34.png"/><Relationship Id="rId17" Type="http://schemas.openxmlformats.org/officeDocument/2006/relationships/image" Target="../media/image39.jpeg"/><Relationship Id="rId2" Type="http://schemas.openxmlformats.org/officeDocument/2006/relationships/notesSlide" Target="../notesSlides/notesSlide8.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jpg"/><Relationship Id="rId5" Type="http://schemas.openxmlformats.org/officeDocument/2006/relationships/image" Target="../media/image18.png"/><Relationship Id="rId15" Type="http://schemas.openxmlformats.org/officeDocument/2006/relationships/image" Target="../media/image37.jpg"/><Relationship Id="rId10" Type="http://schemas.openxmlformats.org/officeDocument/2006/relationships/image" Target="../media/image32.jpg"/><Relationship Id="rId4" Type="http://schemas.openxmlformats.org/officeDocument/2006/relationships/image" Target="../media/image17.png"/><Relationship Id="rId9" Type="http://schemas.openxmlformats.org/officeDocument/2006/relationships/image" Target="../media/image31.jpg"/><Relationship Id="rId1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600" dirty="0">
                <a:latin typeface="Berlin Sans FB"/>
                <a:cs typeface="Arial"/>
              </a:rPr>
              <a:t>Vers une Ressource(rie) partagée ?</a:t>
            </a:r>
          </a:p>
        </p:txBody>
      </p:sp>
      <p:sp>
        <p:nvSpPr>
          <p:cNvPr id="8" name="ZoneTexte 9"/>
          <p:cNvSpPr>
            <a:spLocks/>
          </p:cNvSpPr>
          <p:nvPr/>
        </p:nvSpPr>
        <p:spPr bwMode="auto">
          <a:xfrm>
            <a:off x="964166" y="817370"/>
            <a:ext cx="10382117" cy="2985433"/>
          </a:xfrm>
          <a:prstGeom prst="rect">
            <a:avLst/>
          </a:prstGeom>
          <a:noFill/>
        </p:spPr>
        <p:txBody>
          <a:bodyPr wrap="square" rtlCol="0">
            <a:spAutoFit/>
          </a:bodyPr>
          <a:lstStyle/>
          <a:p>
            <a:pPr algn="ctr">
              <a:defRPr/>
            </a:pPr>
            <a:r>
              <a:rPr lang="fr-FR" sz="2400" dirty="0">
                <a:latin typeface="Berlin Sans FB"/>
                <a:cs typeface="Arial"/>
              </a:rPr>
              <a:t>PIA3 EQUIPEX+ 2021 - 2028</a:t>
            </a:r>
          </a:p>
          <a:p>
            <a:pPr algn="ctr">
              <a:defRPr/>
            </a:pPr>
            <a:r>
              <a:rPr lang="fr-FR" sz="3600" dirty="0">
                <a:latin typeface="Berlin Sans FB"/>
                <a:cs typeface="Arial"/>
              </a:rPr>
              <a:t>TERRA FORMA</a:t>
            </a:r>
          </a:p>
          <a:p>
            <a:pPr algn="ctr">
              <a:defRPr/>
            </a:pPr>
            <a:endParaRPr dirty="0"/>
          </a:p>
          <a:p>
            <a:pPr algn="ctr">
              <a:defRPr/>
            </a:pPr>
            <a:r>
              <a:rPr lang="fr-FR" sz="2800" dirty="0">
                <a:latin typeface="Berlin Sans FB"/>
                <a:cs typeface="Arial"/>
              </a:rPr>
              <a:t>Concevoir et tester l’observatoire intelligent des territoires à l’heure de l’Anthropocène</a:t>
            </a:r>
          </a:p>
          <a:p>
            <a:pPr algn="ctr">
              <a:defRPr/>
            </a:pPr>
            <a:endParaRPr lang="fr-FR" dirty="0">
              <a:latin typeface="Arial"/>
              <a:cs typeface="Arial"/>
            </a:endParaRPr>
          </a:p>
          <a:p>
            <a:pPr algn="ctr">
              <a:defRPr/>
            </a:pPr>
            <a:r>
              <a:rPr lang="fr-FR" dirty="0">
                <a:latin typeface="Arial"/>
                <a:cs typeface="Arial"/>
              </a:rPr>
              <a:t>Laurent Longuevergne (CNRS/UR1); Arnaud </a:t>
            </a:r>
            <a:r>
              <a:rPr lang="fr-FR" dirty="0" err="1">
                <a:latin typeface="Arial"/>
                <a:cs typeface="Arial"/>
              </a:rPr>
              <a:t>Elger</a:t>
            </a:r>
            <a:r>
              <a:rPr lang="fr-FR" dirty="0">
                <a:latin typeface="Arial"/>
                <a:cs typeface="Arial"/>
              </a:rPr>
              <a:t> (UPS); Virginie Girard (CNRS/</a:t>
            </a:r>
            <a:r>
              <a:rPr lang="fr-FR" dirty="0" err="1">
                <a:latin typeface="Arial"/>
                <a:cs typeface="Arial"/>
              </a:rPr>
              <a:t>eLTER</a:t>
            </a:r>
            <a:r>
              <a:rPr lang="fr-FR" dirty="0">
                <a:latin typeface="Arial"/>
                <a:cs typeface="Arial"/>
              </a:rPr>
              <a:t> FR); </a:t>
            </a:r>
          </a:p>
          <a:p>
            <a:pPr algn="ctr">
              <a:defRPr/>
            </a:pPr>
            <a:endParaRPr lang="fr-FR" dirty="0">
              <a:latin typeface="Arial"/>
              <a:cs typeface="Arial"/>
            </a:endParaRPr>
          </a:p>
        </p:txBody>
      </p:sp>
      <p:sp>
        <p:nvSpPr>
          <p:cNvPr id="9" name="Rectangle 12"/>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grpSp>
        <p:nvGrpSpPr>
          <p:cNvPr id="2" name="Groupe 1">
            <a:extLst>
              <a:ext uri="{FF2B5EF4-FFF2-40B4-BE49-F238E27FC236}">
                <a16:creationId xmlns:a16="http://schemas.microsoft.com/office/drawing/2014/main" id="{7101EA28-337E-4E53-980D-462D72ECC054}"/>
              </a:ext>
            </a:extLst>
          </p:cNvPr>
          <p:cNvGrpSpPr/>
          <p:nvPr/>
        </p:nvGrpSpPr>
        <p:grpSpPr>
          <a:xfrm>
            <a:off x="3240265" y="3899598"/>
            <a:ext cx="5829917" cy="700100"/>
            <a:chOff x="2839449" y="5036724"/>
            <a:chExt cx="7649039" cy="918554"/>
          </a:xfrm>
        </p:grpSpPr>
        <p:pic>
          <p:nvPicPr>
            <p:cNvPr id="16" name="Google Shape;228;ga678da7c2e_1_22"/>
            <p:cNvPicPr/>
            <p:nvPr/>
          </p:nvPicPr>
          <p:blipFill>
            <a:blip r:embed="rId3">
              <a:alphaModFix/>
            </a:blip>
            <a:stretch/>
          </p:blipFill>
          <p:spPr bwMode="auto">
            <a:xfrm>
              <a:off x="2839449" y="5078979"/>
              <a:ext cx="3429000" cy="876299"/>
            </a:xfrm>
            <a:prstGeom prst="rect">
              <a:avLst/>
            </a:prstGeom>
            <a:noFill/>
            <a:ln>
              <a:noFill/>
            </a:ln>
          </p:spPr>
        </p:pic>
        <p:pic>
          <p:nvPicPr>
            <p:cNvPr id="17" name="Google Shape;229;ga678da7c2e_1_22" descr="Résultat de recherche d'images pour &quot;IR ozcar&quot;"/>
            <p:cNvPicPr/>
            <p:nvPr/>
          </p:nvPicPr>
          <p:blipFill>
            <a:blip r:embed="rId4">
              <a:alphaModFix/>
            </a:blip>
            <a:stretch/>
          </p:blipFill>
          <p:spPr bwMode="auto">
            <a:xfrm>
              <a:off x="8662222" y="5175584"/>
              <a:ext cx="1826266" cy="741454"/>
            </a:xfrm>
            <a:prstGeom prst="rect">
              <a:avLst/>
            </a:prstGeom>
            <a:noFill/>
            <a:ln>
              <a:noFill/>
            </a:ln>
          </p:spPr>
        </p:pic>
        <p:pic>
          <p:nvPicPr>
            <p:cNvPr id="18" name="Google Shape;230;ga678da7c2e_1_22"/>
            <p:cNvPicPr/>
            <p:nvPr/>
          </p:nvPicPr>
          <p:blipFill>
            <a:blip r:embed="rId5" cstate="print">
              <a:alphaModFix/>
              <a:extLst>
                <a:ext uri="{28A0092B-C50C-407E-A947-70E740481C1C}">
                  <a14:useLocalDpi xmlns:a14="http://schemas.microsoft.com/office/drawing/2010/main"/>
                </a:ext>
              </a:extLst>
            </a:blip>
            <a:srcRect/>
            <a:stretch/>
          </p:blipFill>
          <p:spPr bwMode="auto">
            <a:xfrm>
              <a:off x="6408600" y="5036724"/>
              <a:ext cx="2253622" cy="891992"/>
            </a:xfrm>
            <a:prstGeom prst="rect">
              <a:avLst/>
            </a:prstGeom>
            <a:noFill/>
            <a:ln>
              <a:noFill/>
            </a:ln>
          </p:spPr>
        </p:pic>
      </p:grpSp>
      <p:sp>
        <p:nvSpPr>
          <p:cNvPr id="19" name="Rectangle 18"/>
          <p:cNvSpPr/>
          <p:nvPr/>
        </p:nvSpPr>
        <p:spPr bwMode="auto">
          <a:xfrm>
            <a:off x="1343472" y="4260104"/>
            <a:ext cx="10848528" cy="20492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marR="0" lvl="0" indent="0" algn="ctr">
              <a:lnSpc>
                <a:spcPct val="100000"/>
              </a:lnSpc>
              <a:spcBef>
                <a:spcPts val="0"/>
              </a:spcBef>
              <a:spcAft>
                <a:spcPts val="0"/>
              </a:spcAft>
              <a:buClr>
                <a:srgbClr val="000000"/>
              </a:buClr>
              <a:buSzPts val="1800"/>
              <a:buFont typeface="Arial"/>
              <a:buNone/>
              <a:defRPr/>
            </a:pPr>
            <a:endParaRPr lang="fr-FR" sz="1800" b="0" i="0" u="sng" strike="noStrike" cap="none"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endParaRPr lang="fr-FR" u="sng"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r>
              <a:rPr lang="fr-FR" sz="1800" b="0" i="0" u="sng" strike="noStrike" cap="none" dirty="0">
                <a:latin typeface="Gill Sans"/>
                <a:ea typeface="Gill Sans"/>
                <a:cs typeface="Gill Sans"/>
              </a:rPr>
              <a:t>Partenaires : 42 laboratoires</a:t>
            </a:r>
            <a:endParaRPr lang="fr-FR" sz="1400" b="0" i="0" u="none" strike="noStrike" cap="none" dirty="0">
              <a:latin typeface="Arial"/>
              <a:ea typeface="Arial"/>
              <a:cs typeface="Arial"/>
            </a:endParaRP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CNRS (INSU, INEE, INSIS, IN2P3, INP, INS2I, INSHS, INSB), IRD, INRAE, Mines </a:t>
            </a:r>
            <a:r>
              <a:rPr lang="fr-FR" sz="1800" b="0" i="0" u="none" strike="noStrike" cap="none" dirty="0" err="1">
                <a:latin typeface="Gill Sans"/>
                <a:ea typeface="Gill Sans"/>
                <a:cs typeface="Gill Sans"/>
              </a:rPr>
              <a:t>Paristech</a:t>
            </a:r>
            <a:r>
              <a:rPr lang="fr-FR" sz="1800" b="0" i="0" u="none" strike="noStrike" cap="none" dirty="0">
                <a:latin typeface="Gill Sans"/>
                <a:ea typeface="Gill Sans"/>
                <a:cs typeface="Gill Sans"/>
              </a:rPr>
              <a:t>, INERIS</a:t>
            </a: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Universités (Rennes, Toulouse, Grenoble, Clermont-Auvergne, Paris-Diderot, Montpellier, Reims, Toulon, Franche-Comté, Orléans, Strasbourg, Aix-Marseille)</a:t>
            </a:r>
          </a:p>
          <a:p>
            <a:pPr marL="0" marR="0" lvl="2" indent="0" algn="ctr">
              <a:lnSpc>
                <a:spcPct val="100000"/>
              </a:lnSpc>
              <a:spcBef>
                <a:spcPts val="0"/>
              </a:spcBef>
              <a:spcAft>
                <a:spcPts val="0"/>
              </a:spcAft>
              <a:buClr>
                <a:schemeClr val="dk1"/>
              </a:buClr>
              <a:buSzPts val="1800"/>
              <a:buFont typeface="Arial"/>
              <a:buNone/>
              <a:defRPr/>
            </a:pPr>
            <a:r>
              <a:rPr lang="fr-FR" sz="1800" b="0" i="0" u="none" strike="noStrike" cap="none" dirty="0" err="1">
                <a:latin typeface="Gill Sans"/>
                <a:ea typeface="Gill Sans"/>
                <a:cs typeface="Gill Sans"/>
              </a:rPr>
              <a:t>Extralab</a:t>
            </a:r>
            <a:r>
              <a:rPr lang="fr-FR" sz="1800" b="0" i="0" u="none" strike="noStrike" cap="none" dirty="0">
                <a:latin typeface="Gill Sans"/>
                <a:ea typeface="Gill Sans"/>
                <a:cs typeface="Gill Sans"/>
              </a:rPr>
              <a:t> </a:t>
            </a:r>
            <a:r>
              <a:rPr lang="fr-FR" sz="1800" b="0" i="0" u="none" strike="noStrike" cap="none" dirty="0" err="1">
                <a:latin typeface="Gill Sans"/>
                <a:ea typeface="Gill Sans"/>
                <a:cs typeface="Gill Sans"/>
              </a:rPr>
              <a:t>company</a:t>
            </a:r>
            <a:endParaRPr lang="fr-FR" sz="1800" b="0" i="0" u="none" strike="noStrike" cap="none" dirty="0">
              <a:latin typeface="Gill Sans"/>
              <a:ea typeface="Gill Sans"/>
              <a:cs typeface="Gill Sans"/>
            </a:endParaRPr>
          </a:p>
          <a:p>
            <a:pPr algn="ctr">
              <a:defRPr/>
            </a:pPr>
            <a:endParaRPr dirty="0">
              <a:latin typeface="Arial"/>
              <a:ea typeface="Arial"/>
              <a:cs typeface="Arial"/>
            </a:endParaRPr>
          </a:p>
        </p:txBody>
      </p:sp>
      <p:grpSp>
        <p:nvGrpSpPr>
          <p:cNvPr id="35" name="Groupe 34">
            <a:extLst>
              <a:ext uri="{FF2B5EF4-FFF2-40B4-BE49-F238E27FC236}">
                <a16:creationId xmlns:a16="http://schemas.microsoft.com/office/drawing/2014/main" id="{F3A5BBD7-7991-4907-9F10-03220AF8C52B}"/>
              </a:ext>
            </a:extLst>
          </p:cNvPr>
          <p:cNvGrpSpPr/>
          <p:nvPr/>
        </p:nvGrpSpPr>
        <p:grpSpPr>
          <a:xfrm>
            <a:off x="8662222" y="-16064"/>
            <a:ext cx="3529778" cy="825639"/>
            <a:chOff x="8662222" y="-16064"/>
            <a:chExt cx="3529778" cy="825639"/>
          </a:xfrm>
        </p:grpSpPr>
        <p:pic>
          <p:nvPicPr>
            <p:cNvPr id="3" name="Image 2">
              <a:extLst>
                <a:ext uri="{FF2B5EF4-FFF2-40B4-BE49-F238E27FC236}">
                  <a16:creationId xmlns:a16="http://schemas.microsoft.com/office/drawing/2014/main" id="{4B8BE4E0-298A-492B-B2F4-B30B5D9F01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3" name="Image 22">
              <a:extLst>
                <a:ext uri="{FF2B5EF4-FFF2-40B4-BE49-F238E27FC236}">
                  <a16:creationId xmlns:a16="http://schemas.microsoft.com/office/drawing/2014/main" id="{2D41AE01-0F29-435C-9A78-4212233B592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D3FAA454-7B64-40A2-B98F-EFF1822D0DC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8" name="Google Shape;174;p3">
            <a:extLst>
              <a:ext uri="{FF2B5EF4-FFF2-40B4-BE49-F238E27FC236}">
                <a16:creationId xmlns:a16="http://schemas.microsoft.com/office/drawing/2014/main" id="{682CD2F3-E9FF-4107-9EF7-C5410D24A4EB}"/>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
        <p:nvSpPr>
          <p:cNvPr id="21" name="ZoneTexte 20">
            <a:extLst>
              <a:ext uri="{FF2B5EF4-FFF2-40B4-BE49-F238E27FC236}">
                <a16:creationId xmlns:a16="http://schemas.microsoft.com/office/drawing/2014/main" id="{20532AB7-67C8-444D-9EEE-F0E1F6378669}"/>
              </a:ext>
            </a:extLst>
          </p:cNvPr>
          <p:cNvSpPr txBox="1"/>
          <p:nvPr/>
        </p:nvSpPr>
        <p:spPr>
          <a:xfrm>
            <a:off x="4312131" y="1651184"/>
            <a:ext cx="6266046" cy="369332"/>
          </a:xfrm>
          <a:prstGeom prst="rect">
            <a:avLst/>
          </a:prstGeom>
          <a:noFill/>
        </p:spPr>
        <p:txBody>
          <a:bodyPr wrap="square">
            <a:spAutoFit/>
          </a:bodyPr>
          <a:lstStyle/>
          <a:p>
            <a:r>
              <a:rPr lang="fr-FR" dirty="0">
                <a:hlinkClick r:id="rId10"/>
              </a:rPr>
              <a:t>https://indico.in2p3.fr/event/24504/</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10</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Ressourcerie </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 name="Image 2">
            <a:extLst>
              <a:ext uri="{FF2B5EF4-FFF2-40B4-BE49-F238E27FC236}">
                <a16:creationId xmlns:a16="http://schemas.microsoft.com/office/drawing/2014/main" id="{FA80EFB9-1DA0-9AA0-B6A2-3B20EE417CC3}"/>
              </a:ext>
            </a:extLst>
          </p:cNvPr>
          <p:cNvPicPr>
            <a:picLocks noChangeAspect="1"/>
          </p:cNvPicPr>
          <p:nvPr/>
        </p:nvPicPr>
        <p:blipFill>
          <a:blip r:embed="rId6"/>
          <a:stretch>
            <a:fillRect/>
          </a:stretch>
        </p:blipFill>
        <p:spPr>
          <a:xfrm>
            <a:off x="1019822" y="1379294"/>
            <a:ext cx="10545463" cy="4099412"/>
          </a:xfrm>
          <a:prstGeom prst="rect">
            <a:avLst/>
          </a:prstGeom>
        </p:spPr>
      </p:pic>
    </p:spTree>
    <p:extLst>
      <p:ext uri="{BB962C8B-B14F-4D97-AF65-F5344CB8AC3E}">
        <p14:creationId xmlns:p14="http://schemas.microsoft.com/office/powerpoint/2010/main" val="395601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11</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Ressourcerie « Capteurs pour l’Environnement » </a:t>
            </a:r>
          </a:p>
          <a:p>
            <a:pPr algn="ctr">
              <a:defRPr/>
            </a:pPr>
            <a:r>
              <a:rPr lang="fr-FR" sz="2400" dirty="0" err="1">
                <a:solidFill>
                  <a:srgbClr val="FFFF00"/>
                </a:solidFill>
                <a:latin typeface="Berlin Sans FB"/>
                <a:cs typeface="Arial"/>
              </a:rPr>
              <a:t>ResCap’E</a:t>
            </a:r>
            <a:endParaRPr lang="fr-FR" sz="2400" dirty="0">
              <a:solidFill>
                <a:srgbClr val="FFFF00"/>
              </a:solidFill>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2" name="ZoneTexte 1">
            <a:extLst>
              <a:ext uri="{FF2B5EF4-FFF2-40B4-BE49-F238E27FC236}">
                <a16:creationId xmlns:a16="http://schemas.microsoft.com/office/drawing/2014/main" id="{529A5BE5-F990-5E64-8A39-4A947E9E2E98}"/>
              </a:ext>
            </a:extLst>
          </p:cNvPr>
          <p:cNvSpPr txBox="1"/>
          <p:nvPr/>
        </p:nvSpPr>
        <p:spPr>
          <a:xfrm>
            <a:off x="479376" y="846446"/>
            <a:ext cx="4392488" cy="5866350"/>
          </a:xfrm>
          <a:prstGeom prst="rect">
            <a:avLst/>
          </a:prstGeom>
          <a:noFill/>
        </p:spPr>
        <p:txBody>
          <a:bodyPr wrap="square" rtlCol="0">
            <a:spAutoFit/>
          </a:bodyPr>
          <a:lstStyle/>
          <a:p>
            <a:pPr>
              <a:lnSpc>
                <a:spcPct val="150000"/>
              </a:lnSpc>
            </a:pPr>
            <a:r>
              <a:rPr lang="fr-FR" b="1" dirty="0"/>
              <a:t>Arguments</a:t>
            </a:r>
            <a:r>
              <a:rPr lang="fr-FR" dirty="0"/>
              <a:t>:</a:t>
            </a:r>
          </a:p>
          <a:p>
            <a:pPr marL="285750" indent="-285750">
              <a:lnSpc>
                <a:spcPct val="150000"/>
              </a:lnSpc>
              <a:buFontTx/>
              <a:buChar char="-"/>
            </a:pPr>
            <a:r>
              <a:rPr lang="fr-FR" dirty="0"/>
              <a:t>gain de temps</a:t>
            </a:r>
          </a:p>
          <a:p>
            <a:pPr marL="285750" indent="-285750">
              <a:lnSpc>
                <a:spcPct val="150000"/>
              </a:lnSpc>
              <a:buFontTx/>
              <a:buChar char="-"/>
            </a:pPr>
            <a:r>
              <a:rPr lang="fr-FR" dirty="0"/>
              <a:t>gain d’argent</a:t>
            </a:r>
          </a:p>
          <a:p>
            <a:pPr marL="285750" indent="-285750">
              <a:lnSpc>
                <a:spcPct val="150000"/>
              </a:lnSpc>
              <a:buFontTx/>
              <a:buChar char="-"/>
            </a:pPr>
            <a:r>
              <a:rPr lang="fr-FR" dirty="0"/>
              <a:t>gain en fonctionnalités</a:t>
            </a:r>
          </a:p>
          <a:p>
            <a:pPr marL="285750" indent="-285750">
              <a:lnSpc>
                <a:spcPct val="150000"/>
              </a:lnSpc>
              <a:buFontTx/>
              <a:buChar char="-"/>
            </a:pPr>
            <a:r>
              <a:rPr lang="fr-FR" dirty="0"/>
              <a:t>gain en qualité </a:t>
            </a:r>
          </a:p>
          <a:p>
            <a:pPr marL="285750" indent="-285750">
              <a:lnSpc>
                <a:spcPct val="150000"/>
              </a:lnSpc>
              <a:buFontTx/>
              <a:buChar char="-"/>
            </a:pPr>
            <a:r>
              <a:rPr lang="fr-FR" dirty="0"/>
              <a:t>gain en flexibilité (changement techno)</a:t>
            </a:r>
          </a:p>
          <a:p>
            <a:pPr marL="285750" indent="-285750">
              <a:lnSpc>
                <a:spcPct val="150000"/>
              </a:lnSpc>
              <a:buFontTx/>
              <a:buChar char="-"/>
            </a:pPr>
            <a:r>
              <a:rPr lang="fr-FR" dirty="0"/>
              <a:t>contexte favorable</a:t>
            </a:r>
          </a:p>
          <a:p>
            <a:pPr marL="742950" lvl="1" indent="-285750">
              <a:lnSpc>
                <a:spcPct val="150000"/>
              </a:lnSpc>
              <a:buFontTx/>
              <a:buChar char="-"/>
            </a:pPr>
            <a:r>
              <a:rPr lang="fr-FR" dirty="0"/>
              <a:t>Projet Terra Forma (€€ ?)</a:t>
            </a:r>
          </a:p>
          <a:p>
            <a:pPr marL="742950" lvl="1" indent="-285750">
              <a:lnSpc>
                <a:spcPct val="150000"/>
              </a:lnSpc>
              <a:buFontTx/>
              <a:buChar char="-"/>
            </a:pPr>
            <a:r>
              <a:rPr lang="fr-FR" dirty="0"/>
              <a:t>Communauté RTCE  </a:t>
            </a:r>
          </a:p>
          <a:p>
            <a:pPr lvl="1">
              <a:lnSpc>
                <a:spcPct val="150000"/>
              </a:lnSpc>
            </a:pPr>
            <a:r>
              <a:rPr lang="fr-FR" dirty="0">
                <a:sym typeface="Wingdings" panose="05000000000000000000" pitchFamily="2" charset="2"/>
              </a:rPr>
              <a:t> forte volonté « de partager »</a:t>
            </a:r>
            <a:endParaRPr lang="fr-FR" dirty="0"/>
          </a:p>
          <a:p>
            <a:pPr marL="742950" lvl="1" indent="-285750">
              <a:lnSpc>
                <a:spcPct val="150000"/>
              </a:lnSpc>
              <a:buFontTx/>
              <a:buChar char="-"/>
            </a:pPr>
            <a:r>
              <a:rPr lang="fr-FR" dirty="0"/>
              <a:t>Communauté </a:t>
            </a:r>
            <a:r>
              <a:rPr lang="fr-FR" dirty="0" err="1"/>
              <a:t>RdE</a:t>
            </a:r>
            <a:endParaRPr lang="fr-FR" dirty="0"/>
          </a:p>
          <a:p>
            <a:pPr marL="742950" lvl="1" indent="-285750">
              <a:lnSpc>
                <a:spcPct val="150000"/>
              </a:lnSpc>
              <a:buFontTx/>
              <a:buChar char="-"/>
            </a:pPr>
            <a:r>
              <a:rPr lang="fr-FR" dirty="0"/>
              <a:t>Communautés </a:t>
            </a:r>
            <a:r>
              <a:rPr lang="fr-FR" dirty="0" err="1"/>
              <a:t>ZATUs</a:t>
            </a:r>
            <a:r>
              <a:rPr lang="fr-FR" dirty="0"/>
              <a:t>, OZCAR, …</a:t>
            </a:r>
          </a:p>
          <a:p>
            <a:pPr marL="742950" lvl="1" indent="-285750">
              <a:lnSpc>
                <a:spcPct val="150000"/>
              </a:lnSpc>
              <a:buFontTx/>
              <a:buChar char="-"/>
            </a:pPr>
            <a:endParaRPr lang="fr-FR" dirty="0"/>
          </a:p>
          <a:p>
            <a:pPr marL="285750" indent="-285750">
              <a:lnSpc>
                <a:spcPct val="150000"/>
              </a:lnSpc>
              <a:buFontTx/>
              <a:buChar char="-"/>
            </a:pPr>
            <a:endParaRPr lang="en-GB" dirty="0"/>
          </a:p>
        </p:txBody>
      </p:sp>
      <p:sp>
        <p:nvSpPr>
          <p:cNvPr id="19" name="ZoneTexte 18">
            <a:extLst>
              <a:ext uri="{FF2B5EF4-FFF2-40B4-BE49-F238E27FC236}">
                <a16:creationId xmlns:a16="http://schemas.microsoft.com/office/drawing/2014/main" id="{EF51AEAB-4D6A-AA98-025B-E837EE972B72}"/>
              </a:ext>
            </a:extLst>
          </p:cNvPr>
          <p:cNvSpPr txBox="1"/>
          <p:nvPr/>
        </p:nvSpPr>
        <p:spPr bwMode="auto">
          <a:xfrm>
            <a:off x="4808573" y="856201"/>
            <a:ext cx="7271542" cy="4204356"/>
          </a:xfrm>
          <a:prstGeom prst="rect">
            <a:avLst/>
          </a:prstGeom>
          <a:noFill/>
        </p:spPr>
        <p:txBody>
          <a:bodyPr wrap="none" rtlCol="0">
            <a:spAutoFit/>
          </a:bodyPr>
          <a:lstStyle/>
          <a:p>
            <a:pPr>
              <a:lnSpc>
                <a:spcPct val="150000"/>
              </a:lnSpc>
            </a:pPr>
            <a:r>
              <a:rPr lang="fr-FR" b="1" dirty="0"/>
              <a:t>Contre-Arguments</a:t>
            </a:r>
            <a:r>
              <a:rPr lang="fr-FR" dirty="0"/>
              <a:t>:</a:t>
            </a:r>
          </a:p>
          <a:p>
            <a:pPr marL="285750" indent="-285750">
              <a:lnSpc>
                <a:spcPct val="150000"/>
              </a:lnSpc>
              <a:buFontTx/>
              <a:buChar char="-"/>
            </a:pPr>
            <a:r>
              <a:rPr lang="fr-FR" dirty="0"/>
              <a:t>trop ambitieux: </a:t>
            </a:r>
            <a:r>
              <a:rPr lang="fr-FR" sz="1600" i="1" dirty="0"/>
              <a:t>« si ça n’existe pas, c’est qu’il y a une (</a:t>
            </a:r>
            <a:r>
              <a:rPr lang="fr-FR" sz="1600" i="1"/>
              <a:t>bonne) raison </a:t>
            </a:r>
            <a:r>
              <a:rPr lang="fr-FR" sz="1600" i="1" dirty="0"/>
              <a:t>! »</a:t>
            </a:r>
          </a:p>
          <a:p>
            <a:pPr marL="285750" indent="-285750">
              <a:lnSpc>
                <a:spcPct val="150000"/>
              </a:lnSpc>
              <a:buFontTx/>
              <a:buChar char="-"/>
            </a:pPr>
            <a:r>
              <a:rPr lang="fr-FR" dirty="0"/>
              <a:t>nécessité d’un catalogue étoffé</a:t>
            </a:r>
          </a:p>
          <a:p>
            <a:pPr marL="285750" indent="-285750">
              <a:lnSpc>
                <a:spcPct val="150000"/>
              </a:lnSpc>
              <a:buFontTx/>
              <a:buChar char="-"/>
            </a:pPr>
            <a:r>
              <a:rPr lang="fr-FR" dirty="0"/>
              <a:t>pas le temps/motivation pour partager (doc)</a:t>
            </a:r>
          </a:p>
          <a:p>
            <a:pPr marL="285750" indent="-285750">
              <a:lnSpc>
                <a:spcPct val="150000"/>
              </a:lnSpc>
              <a:buFontTx/>
              <a:buChar char="-"/>
            </a:pPr>
            <a:r>
              <a:rPr lang="fr-FR" dirty="0"/>
              <a:t>limite de l’Open Source (récupération industrielle)</a:t>
            </a:r>
          </a:p>
          <a:p>
            <a:pPr marL="285750" indent="-285750">
              <a:lnSpc>
                <a:spcPct val="150000"/>
              </a:lnSpc>
              <a:buFontTx/>
              <a:buChar char="-"/>
            </a:pPr>
            <a:r>
              <a:rPr lang="fr-FR" dirty="0"/>
              <a:t>perte de « son pré-carré »</a:t>
            </a:r>
          </a:p>
          <a:p>
            <a:pPr marL="285750" indent="-285750">
              <a:lnSpc>
                <a:spcPct val="150000"/>
              </a:lnSpc>
              <a:buFontTx/>
              <a:buChar char="-"/>
            </a:pPr>
            <a:r>
              <a:rPr lang="fr-FR" dirty="0"/>
              <a:t>besoin d’un outil info. (</a:t>
            </a:r>
            <a:r>
              <a:rPr lang="fr-FR" dirty="0" err="1"/>
              <a:t>BdD</a:t>
            </a:r>
            <a:r>
              <a:rPr lang="fr-FR" dirty="0"/>
              <a:t>, page web, outil filtrage, aide à la décision…)</a:t>
            </a:r>
          </a:p>
          <a:p>
            <a:pPr marL="285750" indent="-285750">
              <a:lnSpc>
                <a:spcPct val="150000"/>
              </a:lnSpc>
              <a:buFontTx/>
              <a:buChar char="-"/>
            </a:pPr>
            <a:r>
              <a:rPr lang="fr-FR" dirty="0"/>
              <a:t>besoin de </a:t>
            </a:r>
            <a:r>
              <a:rPr lang="fr-FR" dirty="0" err="1"/>
              <a:t>RHs</a:t>
            </a:r>
            <a:r>
              <a:rPr lang="fr-FR" dirty="0"/>
              <a:t> dédiées pour construction et gestion</a:t>
            </a:r>
          </a:p>
          <a:p>
            <a:pPr marL="285750" indent="-285750">
              <a:lnSpc>
                <a:spcPct val="150000"/>
              </a:lnSpc>
              <a:buFontTx/>
              <a:buChar char="-"/>
            </a:pPr>
            <a:endParaRPr lang="fr-FR" dirty="0"/>
          </a:p>
          <a:p>
            <a:pPr marL="285750" indent="-285750">
              <a:lnSpc>
                <a:spcPct val="150000"/>
              </a:lnSpc>
              <a:buFontTx/>
              <a:buChar char="-"/>
            </a:pPr>
            <a:endParaRPr lang="en-GB" dirty="0"/>
          </a:p>
        </p:txBody>
      </p:sp>
      <p:sp>
        <p:nvSpPr>
          <p:cNvPr id="3" name="ZoneTexte 2">
            <a:extLst>
              <a:ext uri="{FF2B5EF4-FFF2-40B4-BE49-F238E27FC236}">
                <a16:creationId xmlns:a16="http://schemas.microsoft.com/office/drawing/2014/main" id="{BFCAF704-78E2-4DFD-66C3-8571753C09E4}"/>
              </a:ext>
            </a:extLst>
          </p:cNvPr>
          <p:cNvSpPr txBox="1"/>
          <p:nvPr/>
        </p:nvSpPr>
        <p:spPr>
          <a:xfrm>
            <a:off x="6672064" y="4602700"/>
            <a:ext cx="3544560" cy="523220"/>
          </a:xfrm>
          <a:prstGeom prst="rect">
            <a:avLst/>
          </a:prstGeom>
          <a:noFill/>
        </p:spPr>
        <p:txBody>
          <a:bodyPr wrap="none" rtlCol="0">
            <a:spAutoFit/>
          </a:bodyPr>
          <a:lstStyle/>
          <a:p>
            <a:r>
              <a:rPr lang="fr-FR" sz="2800" dirty="0">
                <a:solidFill>
                  <a:srgbClr val="FF0000"/>
                </a:solidFill>
              </a:rPr>
              <a:t>Qu’en pensez-vous ???</a:t>
            </a:r>
            <a:endParaRPr lang="en-GB" sz="2800" dirty="0">
              <a:solidFill>
                <a:srgbClr val="FF0000"/>
              </a:solidFill>
            </a:endParaRPr>
          </a:p>
        </p:txBody>
      </p:sp>
    </p:spTree>
    <p:extLst>
      <p:ext uri="{BB962C8B-B14F-4D97-AF65-F5344CB8AC3E}">
        <p14:creationId xmlns:p14="http://schemas.microsoft.com/office/powerpoint/2010/main" val="195300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FA9D246-8262-0433-04D1-302DC66678A3}"/>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577F1126-619E-88C9-0688-753A646A4B19}"/>
              </a:ext>
            </a:extLst>
          </p:cNvPr>
          <p:cNvSpPr>
            <a:spLocks noGrp="1"/>
          </p:cNvSpPr>
          <p:nvPr>
            <p:ph type="sldNum" sz="quarter" idx="12"/>
          </p:nvPr>
        </p:nvSpPr>
        <p:spPr/>
        <p:txBody>
          <a:bodyPr/>
          <a:lstStyle/>
          <a:p>
            <a:pPr>
              <a:defRPr/>
            </a:pPr>
            <a:fld id="{008B186D-AD4A-4644-ABB5-F15D7F3FB771}" type="slidenum">
              <a:rPr lang="fr-FR" smtClean="0"/>
              <a:pPr>
                <a:defRPr/>
              </a:pPr>
              <a:t>12</a:t>
            </a:fld>
            <a:endParaRPr lang="fr-FR"/>
          </a:p>
        </p:txBody>
      </p:sp>
    </p:spTree>
    <p:extLst>
      <p:ext uri="{BB962C8B-B14F-4D97-AF65-F5344CB8AC3E}">
        <p14:creationId xmlns:p14="http://schemas.microsoft.com/office/powerpoint/2010/main" val="60556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13</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Découpage produit type PBS</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769441"/>
          </a:xfrm>
          <a:prstGeom prst="rect">
            <a:avLst/>
          </a:prstGeom>
          <a:noFill/>
        </p:spPr>
        <p:txBody>
          <a:bodyPr wrap="square" rtlCol="0">
            <a:spAutoFit/>
          </a:bodyPr>
          <a:lstStyle/>
          <a:p>
            <a:pPr marL="285750" indent="-285750">
              <a:buFont typeface="Wingdings" panose="05000000000000000000" pitchFamily="2" charset="2"/>
              <a:buChar char="q"/>
            </a:pPr>
            <a:r>
              <a:rPr lang="en-GB" sz="2400" dirty="0" err="1"/>
              <a:t>Chaque</a:t>
            </a:r>
            <a:r>
              <a:rPr lang="en-GB" sz="2400" dirty="0"/>
              <a:t> bloc qui </a:t>
            </a:r>
            <a:r>
              <a:rPr lang="en-GB" sz="2400" dirty="0" err="1"/>
              <a:t>peut</a:t>
            </a:r>
            <a:r>
              <a:rPr lang="en-GB" sz="2400" dirty="0"/>
              <a:t> </a:t>
            </a:r>
            <a:r>
              <a:rPr lang="en-GB" sz="2400" dirty="0" err="1"/>
              <a:t>être</a:t>
            </a:r>
            <a:r>
              <a:rPr lang="en-GB" sz="2400" dirty="0"/>
              <a:t> </a:t>
            </a:r>
            <a:r>
              <a:rPr lang="en-GB" sz="2400" dirty="0" err="1"/>
              <a:t>réutilisé</a:t>
            </a:r>
            <a:r>
              <a:rPr lang="en-GB" sz="2400" dirty="0"/>
              <a:t> </a:t>
            </a:r>
          </a:p>
          <a:p>
            <a:endParaRPr lang="en-GB" sz="2000" dirty="0"/>
          </a:p>
        </p:txBody>
      </p:sp>
      <p:pic>
        <p:nvPicPr>
          <p:cNvPr id="4" name="Image 3">
            <a:extLst>
              <a:ext uri="{FF2B5EF4-FFF2-40B4-BE49-F238E27FC236}">
                <a16:creationId xmlns:a16="http://schemas.microsoft.com/office/drawing/2014/main" id="{03ADE201-69BF-D435-0183-E17A7D69DF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9291" y="1879216"/>
            <a:ext cx="7289626" cy="4524902"/>
          </a:xfrm>
          <a:prstGeom prst="rect">
            <a:avLst/>
          </a:prstGeom>
        </p:spPr>
      </p:pic>
    </p:spTree>
    <p:extLst>
      <p:ext uri="{BB962C8B-B14F-4D97-AF65-F5344CB8AC3E}">
        <p14:creationId xmlns:p14="http://schemas.microsoft.com/office/powerpoint/2010/main" val="197735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14</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Exemple: découpage nœud </a:t>
            </a:r>
            <a:r>
              <a:rPr lang="fr-FR" sz="2400" dirty="0" err="1">
                <a:latin typeface="Berlin Sans FB"/>
                <a:cs typeface="Arial"/>
              </a:rPr>
              <a:t>SoLo</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2" name="Rectangle : coins arrondis 1">
            <a:extLst>
              <a:ext uri="{FF2B5EF4-FFF2-40B4-BE49-F238E27FC236}">
                <a16:creationId xmlns:a16="http://schemas.microsoft.com/office/drawing/2014/main" id="{8979B657-DF1C-BADE-1411-37F15842404D}"/>
              </a:ext>
            </a:extLst>
          </p:cNvPr>
          <p:cNvSpPr/>
          <p:nvPr/>
        </p:nvSpPr>
        <p:spPr>
          <a:xfrm>
            <a:off x="4583832" y="1628800"/>
            <a:ext cx="1656184" cy="6155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a:t>Nœud </a:t>
            </a:r>
            <a:r>
              <a:rPr lang="fr-FR" b="1" dirty="0" err="1"/>
              <a:t>SoLo</a:t>
            </a:r>
            <a:endParaRPr lang="en-GB" b="1" dirty="0"/>
          </a:p>
        </p:txBody>
      </p:sp>
      <p:sp>
        <p:nvSpPr>
          <p:cNvPr id="5" name="Rectangle 4">
            <a:extLst>
              <a:ext uri="{FF2B5EF4-FFF2-40B4-BE49-F238E27FC236}">
                <a16:creationId xmlns:a16="http://schemas.microsoft.com/office/drawing/2014/main" id="{E93C347F-6180-7633-071C-D7F901F56884}"/>
              </a:ext>
            </a:extLst>
          </p:cNvPr>
          <p:cNvSpPr/>
          <p:nvPr/>
        </p:nvSpPr>
        <p:spPr>
          <a:xfrm>
            <a:off x="691183" y="2483971"/>
            <a:ext cx="1300361"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Capteurs internes</a:t>
            </a:r>
            <a:endParaRPr lang="en-GB" b="1" dirty="0">
              <a:solidFill>
                <a:schemeClr val="tx1"/>
              </a:solidFill>
            </a:endParaRPr>
          </a:p>
        </p:txBody>
      </p:sp>
      <p:sp>
        <p:nvSpPr>
          <p:cNvPr id="14" name="Rectangle 13">
            <a:extLst>
              <a:ext uri="{FF2B5EF4-FFF2-40B4-BE49-F238E27FC236}">
                <a16:creationId xmlns:a16="http://schemas.microsoft.com/office/drawing/2014/main" id="{E1E5E43C-8E8A-A5EF-3EDD-ED455A603A4C}"/>
              </a:ext>
            </a:extLst>
          </p:cNvPr>
          <p:cNvSpPr/>
          <p:nvPr/>
        </p:nvSpPr>
        <p:spPr bwMode="auto">
          <a:xfrm>
            <a:off x="2378283" y="2483971"/>
            <a:ext cx="1300361"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Micro STM32L4</a:t>
            </a:r>
            <a:endParaRPr lang="en-GB" b="1" dirty="0">
              <a:solidFill>
                <a:schemeClr val="tx1"/>
              </a:solidFill>
            </a:endParaRPr>
          </a:p>
        </p:txBody>
      </p:sp>
      <p:sp>
        <p:nvSpPr>
          <p:cNvPr id="16" name="Rectangle 15">
            <a:extLst>
              <a:ext uri="{FF2B5EF4-FFF2-40B4-BE49-F238E27FC236}">
                <a16:creationId xmlns:a16="http://schemas.microsoft.com/office/drawing/2014/main" id="{07DCB911-D5C9-91AB-B624-3A20CAC0526D}"/>
              </a:ext>
            </a:extLst>
          </p:cNvPr>
          <p:cNvSpPr/>
          <p:nvPr/>
        </p:nvSpPr>
        <p:spPr bwMode="auto">
          <a:xfrm>
            <a:off x="8106503" y="2488230"/>
            <a:ext cx="1589897"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Bloc d’alimentation</a:t>
            </a:r>
            <a:endParaRPr lang="en-GB" b="1" dirty="0">
              <a:solidFill>
                <a:schemeClr val="tx1"/>
              </a:solidFill>
            </a:endParaRPr>
          </a:p>
        </p:txBody>
      </p:sp>
      <p:sp>
        <p:nvSpPr>
          <p:cNvPr id="17" name="Rectangle 16">
            <a:extLst>
              <a:ext uri="{FF2B5EF4-FFF2-40B4-BE49-F238E27FC236}">
                <a16:creationId xmlns:a16="http://schemas.microsoft.com/office/drawing/2014/main" id="{47BE1095-FD52-D0DE-7927-3796D6DC29FA}"/>
              </a:ext>
            </a:extLst>
          </p:cNvPr>
          <p:cNvSpPr/>
          <p:nvPr/>
        </p:nvSpPr>
        <p:spPr bwMode="auto">
          <a:xfrm>
            <a:off x="10052223" y="2478494"/>
            <a:ext cx="1300361"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Boitier</a:t>
            </a:r>
            <a:endParaRPr lang="en-GB" b="1" dirty="0">
              <a:solidFill>
                <a:schemeClr val="tx1"/>
              </a:solidFill>
            </a:endParaRPr>
          </a:p>
        </p:txBody>
      </p:sp>
      <p:sp>
        <p:nvSpPr>
          <p:cNvPr id="18" name="Rectangle 17">
            <a:extLst>
              <a:ext uri="{FF2B5EF4-FFF2-40B4-BE49-F238E27FC236}">
                <a16:creationId xmlns:a16="http://schemas.microsoft.com/office/drawing/2014/main" id="{1FA71A9A-E66C-419A-1CCA-E1C328F6581C}"/>
              </a:ext>
            </a:extLst>
          </p:cNvPr>
          <p:cNvSpPr/>
          <p:nvPr/>
        </p:nvSpPr>
        <p:spPr bwMode="auto">
          <a:xfrm>
            <a:off x="4079776" y="2483971"/>
            <a:ext cx="1589897"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Bloc mémoire (SD)</a:t>
            </a:r>
            <a:endParaRPr lang="en-GB" b="1" dirty="0">
              <a:solidFill>
                <a:schemeClr val="tx1"/>
              </a:solidFill>
            </a:endParaRPr>
          </a:p>
        </p:txBody>
      </p:sp>
      <p:sp>
        <p:nvSpPr>
          <p:cNvPr id="19" name="Rectangle 18">
            <a:extLst>
              <a:ext uri="{FF2B5EF4-FFF2-40B4-BE49-F238E27FC236}">
                <a16:creationId xmlns:a16="http://schemas.microsoft.com/office/drawing/2014/main" id="{B2C682E1-ECF3-9FC5-F554-ABAA84B4C207}"/>
              </a:ext>
            </a:extLst>
          </p:cNvPr>
          <p:cNvSpPr/>
          <p:nvPr/>
        </p:nvSpPr>
        <p:spPr bwMode="auto">
          <a:xfrm>
            <a:off x="6090279" y="2475046"/>
            <a:ext cx="1589897"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Bloc RF LoRa</a:t>
            </a:r>
            <a:endParaRPr lang="en-GB" b="1" dirty="0">
              <a:solidFill>
                <a:schemeClr val="tx1"/>
              </a:solidFill>
            </a:endParaRPr>
          </a:p>
        </p:txBody>
      </p:sp>
    </p:spTree>
    <p:extLst>
      <p:ext uri="{BB962C8B-B14F-4D97-AF65-F5344CB8AC3E}">
        <p14:creationId xmlns:p14="http://schemas.microsoft.com/office/powerpoint/2010/main" val="390584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15</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Ressources pour chaque bloc</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4" name="Rectangle : coins arrondis 3">
            <a:extLst>
              <a:ext uri="{FF2B5EF4-FFF2-40B4-BE49-F238E27FC236}">
                <a16:creationId xmlns:a16="http://schemas.microsoft.com/office/drawing/2014/main" id="{D93D0BEC-6F69-90D1-849F-40DF77E0E11B}"/>
              </a:ext>
            </a:extLst>
          </p:cNvPr>
          <p:cNvSpPr/>
          <p:nvPr/>
        </p:nvSpPr>
        <p:spPr>
          <a:xfrm>
            <a:off x="5474216" y="2042845"/>
            <a:ext cx="792088" cy="24482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t>E</a:t>
            </a:r>
          </a:p>
          <a:p>
            <a:pPr algn="ctr"/>
            <a:r>
              <a:rPr lang="fr-FR" sz="2000" b="1" dirty="0"/>
              <a:t>N</a:t>
            </a:r>
          </a:p>
          <a:p>
            <a:pPr algn="ctr"/>
            <a:r>
              <a:rPr lang="fr-FR" sz="2000" b="1" dirty="0"/>
              <a:t>T</a:t>
            </a:r>
          </a:p>
          <a:p>
            <a:pPr algn="ctr"/>
            <a:r>
              <a:rPr lang="fr-FR" sz="2000" b="1" dirty="0"/>
              <a:t>R</a:t>
            </a:r>
          </a:p>
          <a:p>
            <a:pPr algn="ctr"/>
            <a:r>
              <a:rPr lang="fr-FR" sz="2000" b="1" dirty="0"/>
              <a:t>E</a:t>
            </a:r>
          </a:p>
          <a:p>
            <a:pPr algn="ctr"/>
            <a:r>
              <a:rPr lang="fr-FR" sz="2000" b="1" dirty="0"/>
              <a:t>E</a:t>
            </a:r>
          </a:p>
          <a:p>
            <a:pPr algn="ctr"/>
            <a:r>
              <a:rPr lang="fr-FR" sz="2000" b="1" dirty="0"/>
              <a:t>S</a:t>
            </a:r>
            <a:endParaRPr lang="en-GB" sz="2000" b="1" dirty="0"/>
          </a:p>
        </p:txBody>
      </p:sp>
      <p:sp>
        <p:nvSpPr>
          <p:cNvPr id="21" name="Rectangle : coins arrondis 20">
            <a:extLst>
              <a:ext uri="{FF2B5EF4-FFF2-40B4-BE49-F238E27FC236}">
                <a16:creationId xmlns:a16="http://schemas.microsoft.com/office/drawing/2014/main" id="{58A969FC-7DAF-E229-D4CC-B9AE40A68BC1}"/>
              </a:ext>
            </a:extLst>
          </p:cNvPr>
          <p:cNvSpPr/>
          <p:nvPr/>
        </p:nvSpPr>
        <p:spPr bwMode="auto">
          <a:xfrm>
            <a:off x="8267885" y="2042845"/>
            <a:ext cx="792088" cy="24482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t>S</a:t>
            </a:r>
          </a:p>
          <a:p>
            <a:pPr algn="ctr"/>
            <a:r>
              <a:rPr lang="fr-FR" sz="2000" b="1" dirty="0"/>
              <a:t>O</a:t>
            </a:r>
          </a:p>
          <a:p>
            <a:pPr algn="ctr"/>
            <a:r>
              <a:rPr lang="fr-FR" sz="2000" b="1" dirty="0"/>
              <a:t>R</a:t>
            </a:r>
          </a:p>
          <a:p>
            <a:pPr algn="ctr"/>
            <a:r>
              <a:rPr lang="fr-FR" sz="2000" b="1" dirty="0"/>
              <a:t>T</a:t>
            </a:r>
          </a:p>
          <a:p>
            <a:pPr algn="ctr"/>
            <a:r>
              <a:rPr lang="fr-FR" sz="2000" b="1" dirty="0"/>
              <a:t>I</a:t>
            </a:r>
          </a:p>
          <a:p>
            <a:pPr algn="ctr"/>
            <a:r>
              <a:rPr lang="fr-FR" sz="2000" b="1" dirty="0"/>
              <a:t>E</a:t>
            </a:r>
          </a:p>
          <a:p>
            <a:pPr algn="ctr"/>
            <a:r>
              <a:rPr lang="fr-FR" sz="2000" b="1" dirty="0"/>
              <a:t>S</a:t>
            </a:r>
            <a:endParaRPr lang="en-GB" sz="2000" b="1" dirty="0"/>
          </a:p>
        </p:txBody>
      </p:sp>
      <p:sp>
        <p:nvSpPr>
          <p:cNvPr id="9" name="Rectangle 8">
            <a:extLst>
              <a:ext uri="{FF2B5EF4-FFF2-40B4-BE49-F238E27FC236}">
                <a16:creationId xmlns:a16="http://schemas.microsoft.com/office/drawing/2014/main" id="{BEAEA9D8-4FBA-BDC1-1B57-18E7BAD1BE07}"/>
              </a:ext>
            </a:extLst>
          </p:cNvPr>
          <p:cNvSpPr/>
          <p:nvPr/>
        </p:nvSpPr>
        <p:spPr>
          <a:xfrm>
            <a:off x="5474216" y="1230081"/>
            <a:ext cx="3585757" cy="3528392"/>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 coins arrondis 9">
            <a:extLst>
              <a:ext uri="{FF2B5EF4-FFF2-40B4-BE49-F238E27FC236}">
                <a16:creationId xmlns:a16="http://schemas.microsoft.com/office/drawing/2014/main" id="{BCC319B6-B35A-1EC8-2F2B-984E47A0DCC1}"/>
              </a:ext>
            </a:extLst>
          </p:cNvPr>
          <p:cNvSpPr/>
          <p:nvPr/>
        </p:nvSpPr>
        <p:spPr>
          <a:xfrm>
            <a:off x="6410320" y="1248355"/>
            <a:ext cx="1728192" cy="52178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Alimentation</a:t>
            </a:r>
            <a:endParaRPr lang="en-GB" dirty="0"/>
          </a:p>
        </p:txBody>
      </p:sp>
      <p:sp>
        <p:nvSpPr>
          <p:cNvPr id="11" name="Ellipse 10">
            <a:extLst>
              <a:ext uri="{FF2B5EF4-FFF2-40B4-BE49-F238E27FC236}">
                <a16:creationId xmlns:a16="http://schemas.microsoft.com/office/drawing/2014/main" id="{504F47A8-7187-8700-9103-02E5050CCEED}"/>
              </a:ext>
            </a:extLst>
          </p:cNvPr>
          <p:cNvSpPr/>
          <p:nvPr/>
        </p:nvSpPr>
        <p:spPr>
          <a:xfrm>
            <a:off x="6323669" y="2042845"/>
            <a:ext cx="1728192" cy="24482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err="1"/>
              <a:t>Fonction-nalités</a:t>
            </a:r>
            <a:endParaRPr lang="en-GB" sz="2000" b="1" dirty="0"/>
          </a:p>
        </p:txBody>
      </p:sp>
      <p:sp>
        <p:nvSpPr>
          <p:cNvPr id="18" name="Flèche : double flèche horizontale 17">
            <a:extLst>
              <a:ext uri="{FF2B5EF4-FFF2-40B4-BE49-F238E27FC236}">
                <a16:creationId xmlns:a16="http://schemas.microsoft.com/office/drawing/2014/main" id="{9C9FCF6E-D9F2-B161-B7DB-5A2EDACAE98D}"/>
              </a:ext>
            </a:extLst>
          </p:cNvPr>
          <p:cNvSpPr/>
          <p:nvPr/>
        </p:nvSpPr>
        <p:spPr>
          <a:xfrm rot="16200000">
            <a:off x="6788362" y="4815154"/>
            <a:ext cx="972108"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9A04DAF-3DB9-98D5-B8C1-B8F630F71C59}"/>
              </a:ext>
            </a:extLst>
          </p:cNvPr>
          <p:cNvSpPr/>
          <p:nvPr/>
        </p:nvSpPr>
        <p:spPr>
          <a:xfrm>
            <a:off x="6158292" y="5517232"/>
            <a:ext cx="2232248" cy="6814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t>Software/</a:t>
            </a:r>
            <a:r>
              <a:rPr lang="fr-FR" b="1" dirty="0" err="1"/>
              <a:t>Firmware</a:t>
            </a:r>
            <a:endParaRPr lang="en-GB" b="1" dirty="0"/>
          </a:p>
        </p:txBody>
      </p:sp>
      <p:sp>
        <p:nvSpPr>
          <p:cNvPr id="27" name="ZoneTexte 26">
            <a:extLst>
              <a:ext uri="{FF2B5EF4-FFF2-40B4-BE49-F238E27FC236}">
                <a16:creationId xmlns:a16="http://schemas.microsoft.com/office/drawing/2014/main" id="{D82D4B7C-EC2D-2148-4A2C-AEB1EDC69F5F}"/>
              </a:ext>
            </a:extLst>
          </p:cNvPr>
          <p:cNvSpPr txBox="1"/>
          <p:nvPr/>
        </p:nvSpPr>
        <p:spPr>
          <a:xfrm>
            <a:off x="47328" y="1124744"/>
            <a:ext cx="4754828" cy="3108543"/>
          </a:xfrm>
          <a:prstGeom prst="rect">
            <a:avLst/>
          </a:prstGeom>
          <a:noFill/>
        </p:spPr>
        <p:txBody>
          <a:bodyPr wrap="none" rtlCol="0">
            <a:spAutoFit/>
          </a:bodyPr>
          <a:lstStyle/>
          <a:p>
            <a:r>
              <a:rPr lang="fr-FR" sz="2800" b="1" dirty="0"/>
              <a:t>Ressources</a:t>
            </a:r>
            <a:r>
              <a:rPr lang="fr-FR" sz="2800" dirty="0"/>
              <a:t>:</a:t>
            </a:r>
          </a:p>
          <a:p>
            <a:pPr marL="285750" indent="-285750">
              <a:buFontTx/>
              <a:buChar char="-"/>
            </a:pPr>
            <a:r>
              <a:rPr lang="fr-FR" sz="2400" dirty="0"/>
              <a:t>Datasheet (Standardiser ? Aider ?)</a:t>
            </a:r>
          </a:p>
          <a:p>
            <a:pPr marL="285750" indent="-285750">
              <a:buFontTx/>
              <a:buChar char="-"/>
            </a:pPr>
            <a:r>
              <a:rPr lang="fr-FR" sz="2400" dirty="0"/>
              <a:t>Schémas/plans élec, </a:t>
            </a:r>
            <a:r>
              <a:rPr lang="fr-FR" sz="2400" dirty="0" err="1"/>
              <a:t>méca</a:t>
            </a:r>
            <a:endParaRPr lang="fr-FR" sz="2400" dirty="0"/>
          </a:p>
          <a:p>
            <a:pPr marL="285750" indent="-285750">
              <a:buFontTx/>
              <a:buChar char="-"/>
            </a:pPr>
            <a:r>
              <a:rPr lang="fr-FR" sz="2400" dirty="0" err="1"/>
              <a:t>BoM</a:t>
            </a:r>
            <a:endParaRPr lang="fr-FR" sz="2400" dirty="0"/>
          </a:p>
          <a:p>
            <a:pPr marL="285750" indent="-285750">
              <a:buFontTx/>
              <a:buChar char="-"/>
            </a:pPr>
            <a:r>
              <a:rPr lang="fr-FR" sz="2400" dirty="0"/>
              <a:t>codes FM/SW</a:t>
            </a:r>
          </a:p>
          <a:p>
            <a:pPr marL="285750" indent="-285750">
              <a:buFontTx/>
              <a:buChar char="-"/>
            </a:pPr>
            <a:r>
              <a:rPr lang="fr-FR" sz="2400" dirty="0"/>
              <a:t>Contact</a:t>
            </a:r>
          </a:p>
          <a:p>
            <a:pPr marL="285750" indent="-285750">
              <a:buFontTx/>
              <a:buChar char="-"/>
            </a:pPr>
            <a:r>
              <a:rPr lang="fr-FR" sz="2400" dirty="0"/>
              <a:t>Forum (FAQ)</a:t>
            </a:r>
          </a:p>
          <a:p>
            <a:pPr marL="285750" indent="-285750">
              <a:buFontTx/>
              <a:buChar char="-"/>
            </a:pPr>
            <a:r>
              <a:rPr lang="fr-FR" sz="2400" dirty="0"/>
              <a:t>…</a:t>
            </a:r>
            <a:endParaRPr lang="en-GB" sz="2400" dirty="0"/>
          </a:p>
        </p:txBody>
      </p:sp>
      <p:pic>
        <p:nvPicPr>
          <p:cNvPr id="3" name="Image 2" descr="Une image contenant texte, clipart&#10;&#10;Description générée automatiquement">
            <a:extLst>
              <a:ext uri="{FF2B5EF4-FFF2-40B4-BE49-F238E27FC236}">
                <a16:creationId xmlns:a16="http://schemas.microsoft.com/office/drawing/2014/main" id="{73990AC1-1157-B8DE-AF9F-493E7BDE66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9877" y="1509247"/>
            <a:ext cx="2209234" cy="3158656"/>
          </a:xfrm>
          <a:prstGeom prst="rect">
            <a:avLst/>
          </a:prstGeom>
        </p:spPr>
      </p:pic>
    </p:spTree>
    <p:extLst>
      <p:ext uri="{BB962C8B-B14F-4D97-AF65-F5344CB8AC3E}">
        <p14:creationId xmlns:p14="http://schemas.microsoft.com/office/powerpoint/2010/main" val="407295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2</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WP3 de Terra Forma</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2" name="Image 1">
            <a:extLst>
              <a:ext uri="{FF2B5EF4-FFF2-40B4-BE49-F238E27FC236}">
                <a16:creationId xmlns:a16="http://schemas.microsoft.com/office/drawing/2014/main" id="{3CA08570-71E5-A7F4-6F95-729A66B3A1B6}"/>
              </a:ext>
            </a:extLst>
          </p:cNvPr>
          <p:cNvPicPr>
            <a:picLocks noChangeAspect="1"/>
          </p:cNvPicPr>
          <p:nvPr/>
        </p:nvPicPr>
        <p:blipFill>
          <a:blip r:embed="rId6"/>
          <a:stretch>
            <a:fillRect/>
          </a:stretch>
        </p:blipFill>
        <p:spPr>
          <a:xfrm>
            <a:off x="3300694" y="596072"/>
            <a:ext cx="8934362" cy="5660418"/>
          </a:xfrm>
          <a:prstGeom prst="rect">
            <a:avLst/>
          </a:prstGeom>
        </p:spPr>
      </p:pic>
      <p:sp>
        <p:nvSpPr>
          <p:cNvPr id="11" name="Rectangle 10">
            <a:extLst>
              <a:ext uri="{FF2B5EF4-FFF2-40B4-BE49-F238E27FC236}">
                <a16:creationId xmlns:a16="http://schemas.microsoft.com/office/drawing/2014/main" id="{9C635B88-6BD5-0E4E-70EA-3F826FC8F077}"/>
              </a:ext>
            </a:extLst>
          </p:cNvPr>
          <p:cNvSpPr/>
          <p:nvPr/>
        </p:nvSpPr>
        <p:spPr bwMode="auto">
          <a:xfrm>
            <a:off x="-312712" y="1700808"/>
            <a:ext cx="3712845" cy="1294329"/>
          </a:xfrm>
          <a:prstGeom prst="rect">
            <a:avLst/>
          </a:prstGeom>
        </p:spPr>
        <p:txBody>
          <a:bodyPr wrap="square">
            <a:spAutoFit/>
          </a:bodyPr>
          <a:lstStyle/>
          <a:p>
            <a:pPr lvl="0" rtl="0">
              <a:lnSpc>
                <a:spcPct val="93000"/>
              </a:lnSpc>
              <a:buClr>
                <a:srgbClr val="000000"/>
              </a:buClr>
              <a:buSzPts val="1350"/>
            </a:pPr>
            <a:r>
              <a:rPr lang="fr-FR" sz="1200" b="1" dirty="0"/>
              <a:t>	</a:t>
            </a:r>
          </a:p>
          <a:p>
            <a:pPr lvl="0" rtl="0">
              <a:lnSpc>
                <a:spcPct val="93000"/>
              </a:lnSpc>
              <a:buClr>
                <a:srgbClr val="000000"/>
              </a:buClr>
              <a:buSzPts val="1350"/>
            </a:pPr>
            <a:endParaRPr lang="fr-FR" sz="1200" b="1" dirty="0"/>
          </a:p>
          <a:p>
            <a:pPr lvl="0" rtl="0">
              <a:lnSpc>
                <a:spcPct val="93000"/>
              </a:lnSpc>
              <a:buClr>
                <a:srgbClr val="000000"/>
              </a:buClr>
              <a:buSzPts val="1350"/>
            </a:pPr>
            <a:r>
              <a:rPr lang="fr-FR" sz="1200" b="1" dirty="0"/>
              <a:t>		</a:t>
            </a:r>
          </a:p>
          <a:p>
            <a:pPr lvl="0" rtl="0">
              <a:lnSpc>
                <a:spcPct val="93000"/>
              </a:lnSpc>
              <a:buClr>
                <a:srgbClr val="000000"/>
              </a:buClr>
              <a:buSzPts val="1350"/>
            </a:pPr>
            <a:r>
              <a:rPr lang="fr-FR" sz="1200" b="1" dirty="0"/>
              <a:t>			</a:t>
            </a:r>
          </a:p>
          <a:p>
            <a:pPr lvl="0" rtl="0">
              <a:lnSpc>
                <a:spcPct val="93000"/>
              </a:lnSpc>
              <a:buClr>
                <a:srgbClr val="000000"/>
              </a:buClr>
              <a:buSzPts val="1350"/>
            </a:pPr>
            <a:r>
              <a:rPr lang="fr-FR" sz="1200" b="1" dirty="0"/>
              <a:t>						</a:t>
            </a:r>
          </a:p>
          <a:p>
            <a:pPr lvl="0" rtl="0">
              <a:lnSpc>
                <a:spcPct val="93000"/>
              </a:lnSpc>
              <a:buClr>
                <a:srgbClr val="000000"/>
              </a:buClr>
              <a:buSzPts val="1350"/>
            </a:pPr>
            <a:r>
              <a:rPr lang="fr-FR" sz="1200" b="1" dirty="0"/>
              <a:t>	</a:t>
            </a:r>
            <a:endParaRPr lang="fr-FR" sz="1200" b="1" dirty="0">
              <a:sym typeface="Arial"/>
            </a:endParaRPr>
          </a:p>
        </p:txBody>
      </p:sp>
      <p:cxnSp>
        <p:nvCxnSpPr>
          <p:cNvPr id="14" name="Connecteur droit avec flèche 13">
            <a:extLst>
              <a:ext uri="{FF2B5EF4-FFF2-40B4-BE49-F238E27FC236}">
                <a16:creationId xmlns:a16="http://schemas.microsoft.com/office/drawing/2014/main" id="{C01E4B51-837A-12BB-DB81-ADB8897B2183}"/>
              </a:ext>
            </a:extLst>
          </p:cNvPr>
          <p:cNvCxnSpPr>
            <a:cxnSpLocks/>
          </p:cNvCxnSpPr>
          <p:nvPr/>
        </p:nvCxnSpPr>
        <p:spPr bwMode="auto">
          <a:xfrm flipV="1">
            <a:off x="701707" y="1537044"/>
            <a:ext cx="2518914" cy="110519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AA63663-FDF2-962E-44D9-9C7D901A84EE}"/>
              </a:ext>
            </a:extLst>
          </p:cNvPr>
          <p:cNvSpPr txBox="1"/>
          <p:nvPr/>
        </p:nvSpPr>
        <p:spPr bwMode="auto">
          <a:xfrm rot="20141887">
            <a:off x="1315175" y="2106321"/>
            <a:ext cx="1553630" cy="338554"/>
          </a:xfrm>
          <a:prstGeom prst="rect">
            <a:avLst/>
          </a:prstGeom>
          <a:noFill/>
        </p:spPr>
        <p:txBody>
          <a:bodyPr wrap="none" rtlCol="0">
            <a:spAutoFit/>
          </a:bodyPr>
          <a:lstStyle/>
          <a:p>
            <a:r>
              <a:rPr lang="fr-FR" sz="1600" b="1" dirty="0"/>
              <a:t>D</a:t>
            </a:r>
            <a:r>
              <a:rPr lang="fr-FR" sz="1200" b="1" dirty="0"/>
              <a:t>onnées capteurs</a:t>
            </a:r>
            <a:endParaRPr lang="fr-FR" sz="1200" b="1" i="0" u="none" strike="noStrike" cap="none" dirty="0">
              <a:latin typeface="Arial"/>
              <a:ea typeface="Arial"/>
              <a:cs typeface="Arial"/>
              <a:sym typeface="Arial"/>
            </a:endParaRPr>
          </a:p>
        </p:txBody>
      </p:sp>
      <p:sp>
        <p:nvSpPr>
          <p:cNvPr id="17" name="ZoneTexte 16">
            <a:extLst>
              <a:ext uri="{FF2B5EF4-FFF2-40B4-BE49-F238E27FC236}">
                <a16:creationId xmlns:a16="http://schemas.microsoft.com/office/drawing/2014/main" id="{371C5861-1CAF-C737-429B-75E64F15D7CD}"/>
              </a:ext>
            </a:extLst>
          </p:cNvPr>
          <p:cNvSpPr txBox="1"/>
          <p:nvPr/>
        </p:nvSpPr>
        <p:spPr bwMode="auto">
          <a:xfrm>
            <a:off x="94362" y="2648607"/>
            <a:ext cx="1421904" cy="292709"/>
          </a:xfrm>
          <a:prstGeom prst="rect">
            <a:avLst/>
          </a:prstGeom>
          <a:noFill/>
        </p:spPr>
        <p:txBody>
          <a:bodyPr wrap="square">
            <a:spAutoFit/>
          </a:bodyPr>
          <a:lstStyle/>
          <a:p>
            <a:pPr lvl="0" rtl="0">
              <a:lnSpc>
                <a:spcPct val="93000"/>
              </a:lnSpc>
              <a:buClr>
                <a:srgbClr val="000000"/>
              </a:buClr>
              <a:buSzPts val="1350"/>
            </a:pPr>
            <a:r>
              <a:rPr lang="fr-FR" sz="1400" b="1" dirty="0">
                <a:solidFill>
                  <a:srgbClr val="00B050"/>
                </a:solidFill>
              </a:rPr>
              <a:t>Collecter</a:t>
            </a:r>
            <a:endParaRPr lang="fr-FR" sz="1600" b="1" dirty="0">
              <a:solidFill>
                <a:srgbClr val="00B050"/>
              </a:solidFill>
            </a:endParaRPr>
          </a:p>
        </p:txBody>
      </p:sp>
      <p:sp>
        <p:nvSpPr>
          <p:cNvPr id="18" name="ZoneTexte 17">
            <a:extLst>
              <a:ext uri="{FF2B5EF4-FFF2-40B4-BE49-F238E27FC236}">
                <a16:creationId xmlns:a16="http://schemas.microsoft.com/office/drawing/2014/main" id="{DAE4FDBC-0F27-B4AD-E5C3-07C1C936817A}"/>
              </a:ext>
            </a:extLst>
          </p:cNvPr>
          <p:cNvSpPr txBox="1"/>
          <p:nvPr/>
        </p:nvSpPr>
        <p:spPr bwMode="auto">
          <a:xfrm>
            <a:off x="2554305" y="1221124"/>
            <a:ext cx="1205880" cy="292709"/>
          </a:xfrm>
          <a:prstGeom prst="rect">
            <a:avLst/>
          </a:prstGeom>
          <a:noFill/>
        </p:spPr>
        <p:txBody>
          <a:bodyPr wrap="square">
            <a:spAutoFit/>
          </a:bodyPr>
          <a:lstStyle/>
          <a:p>
            <a:pPr marL="0" marR="0" lvl="0" indent="0" algn="l" defTabSz="914400" rtl="0" eaLnBrk="1" fontAlgn="auto" latinLnBrk="0" hangingPunct="1">
              <a:lnSpc>
                <a:spcPct val="93000"/>
              </a:lnSpc>
              <a:spcBef>
                <a:spcPts val="0"/>
              </a:spcBef>
              <a:spcAft>
                <a:spcPts val="0"/>
              </a:spcAft>
              <a:buClr>
                <a:srgbClr val="000000"/>
              </a:buClr>
              <a:buSzPts val="1350"/>
              <a:buFontTx/>
              <a:buNone/>
              <a:tabLst/>
              <a:defRPr/>
            </a:pPr>
            <a:r>
              <a:rPr kumimoji="0" lang="fr-FR" sz="1400" b="1" i="0" u="none" strike="noStrike" kern="0" cap="none" spc="0" normalizeH="0" baseline="0" noProof="0" dirty="0">
                <a:ln>
                  <a:noFill/>
                </a:ln>
                <a:solidFill>
                  <a:srgbClr val="7030A0"/>
                </a:solidFill>
                <a:effectLst/>
                <a:uLnTx/>
                <a:uFillTx/>
                <a:latin typeface="Arial"/>
                <a:cs typeface="Arial"/>
              </a:rPr>
              <a:t>(Gérer)</a:t>
            </a:r>
          </a:p>
        </p:txBody>
      </p:sp>
      <p:sp>
        <p:nvSpPr>
          <p:cNvPr id="19" name="ZoneTexte 18">
            <a:extLst>
              <a:ext uri="{FF2B5EF4-FFF2-40B4-BE49-F238E27FC236}">
                <a16:creationId xmlns:a16="http://schemas.microsoft.com/office/drawing/2014/main" id="{60C7DD00-E57F-C0BA-F8BF-0A25B3AC9843}"/>
              </a:ext>
            </a:extLst>
          </p:cNvPr>
          <p:cNvSpPr txBox="1"/>
          <p:nvPr/>
        </p:nvSpPr>
        <p:spPr bwMode="auto">
          <a:xfrm>
            <a:off x="1296138" y="1682494"/>
            <a:ext cx="1071159" cy="307777"/>
          </a:xfrm>
          <a:prstGeom prst="rect">
            <a:avLst/>
          </a:prstGeom>
          <a:noFill/>
        </p:spPr>
        <p:txBody>
          <a:bodyPr wrap="square">
            <a:spAutoFit/>
          </a:bodyPr>
          <a:lstStyle/>
          <a:p>
            <a:r>
              <a:rPr kumimoji="0" lang="fr-FR" sz="1400" b="1" i="0" u="none" strike="noStrike" kern="0" cap="none" spc="0" normalizeH="0" baseline="0" noProof="0" dirty="0">
                <a:ln>
                  <a:noFill/>
                </a:ln>
                <a:solidFill>
                  <a:srgbClr val="FF0000"/>
                </a:solidFill>
                <a:effectLst/>
                <a:uLnTx/>
                <a:uFillTx/>
                <a:latin typeface="Arial"/>
                <a:cs typeface="Arial"/>
              </a:rPr>
              <a:t>Transférer</a:t>
            </a:r>
            <a:endParaRPr lang="en-GB" sz="2000" dirty="0">
              <a:solidFill>
                <a:srgbClr val="FF0000"/>
              </a:solidFill>
            </a:endParaRPr>
          </a:p>
        </p:txBody>
      </p:sp>
      <p:sp>
        <p:nvSpPr>
          <p:cNvPr id="20" name="ZoneTexte 19">
            <a:extLst>
              <a:ext uri="{FF2B5EF4-FFF2-40B4-BE49-F238E27FC236}">
                <a16:creationId xmlns:a16="http://schemas.microsoft.com/office/drawing/2014/main" id="{D909F799-DDCB-5FBF-7274-69A7CD87A664}"/>
              </a:ext>
            </a:extLst>
          </p:cNvPr>
          <p:cNvSpPr txBox="1"/>
          <p:nvPr/>
        </p:nvSpPr>
        <p:spPr bwMode="auto">
          <a:xfrm>
            <a:off x="512881" y="2089640"/>
            <a:ext cx="855344" cy="307777"/>
          </a:xfrm>
          <a:prstGeom prst="rect">
            <a:avLst/>
          </a:prstGeom>
          <a:noFill/>
        </p:spPr>
        <p:txBody>
          <a:bodyPr wrap="square">
            <a:spAutoFit/>
          </a:bodyPr>
          <a:lstStyle/>
          <a:p>
            <a:r>
              <a:rPr kumimoji="0" lang="fr-FR" sz="1400" b="1" i="0" u="none" strike="noStrike" kern="0" cap="none" spc="0" normalizeH="0" baseline="0" noProof="0" dirty="0">
                <a:ln>
                  <a:noFill/>
                </a:ln>
                <a:solidFill>
                  <a:srgbClr val="FFC000"/>
                </a:solidFill>
                <a:effectLst/>
                <a:uLnTx/>
                <a:uFillTx/>
                <a:latin typeface="Arial"/>
                <a:cs typeface="Arial"/>
              </a:rPr>
              <a:t>[Traiter]</a:t>
            </a:r>
            <a:endParaRPr lang="en-GB" sz="2000" dirty="0">
              <a:solidFill>
                <a:srgbClr val="FFC000"/>
              </a:solidFill>
            </a:endParaRPr>
          </a:p>
        </p:txBody>
      </p:sp>
      <p:sp>
        <p:nvSpPr>
          <p:cNvPr id="4" name="ZoneTexte 3">
            <a:extLst>
              <a:ext uri="{FF2B5EF4-FFF2-40B4-BE49-F238E27FC236}">
                <a16:creationId xmlns:a16="http://schemas.microsoft.com/office/drawing/2014/main" id="{2736284B-D8AA-6E4C-1D65-816B93062D6A}"/>
              </a:ext>
            </a:extLst>
          </p:cNvPr>
          <p:cNvSpPr txBox="1"/>
          <p:nvPr/>
        </p:nvSpPr>
        <p:spPr>
          <a:xfrm flipH="1">
            <a:off x="237333" y="3697369"/>
            <a:ext cx="2919912" cy="1200329"/>
          </a:xfrm>
          <a:prstGeom prst="rect">
            <a:avLst/>
          </a:prstGeom>
          <a:noFill/>
        </p:spPr>
        <p:txBody>
          <a:bodyPr wrap="square" rtlCol="0">
            <a:spAutoFit/>
          </a:bodyPr>
          <a:lstStyle/>
          <a:p>
            <a:r>
              <a:rPr lang="fr-FR" sz="2400" dirty="0">
                <a:solidFill>
                  <a:srgbClr val="FF0000"/>
                </a:solidFill>
              </a:rPr>
              <a:t>Grande </a:t>
            </a:r>
            <a:r>
              <a:rPr lang="fr-FR" sz="2400" b="1" dirty="0">
                <a:solidFill>
                  <a:srgbClr val="FF0000"/>
                </a:solidFill>
              </a:rPr>
              <a:t>diversité</a:t>
            </a:r>
            <a:r>
              <a:rPr lang="fr-FR" sz="2400" dirty="0">
                <a:solidFill>
                  <a:srgbClr val="FF0000"/>
                </a:solidFill>
              </a:rPr>
              <a:t> des besoins, contraintes, technos ….</a:t>
            </a:r>
            <a:endParaRPr lang="en-GB" sz="2400" dirty="0">
              <a:solidFill>
                <a:srgbClr val="FF0000"/>
              </a:solidFill>
            </a:endParaRPr>
          </a:p>
        </p:txBody>
      </p:sp>
    </p:spTree>
    <p:extLst>
      <p:ext uri="{BB962C8B-B14F-4D97-AF65-F5344CB8AC3E}">
        <p14:creationId xmlns:p14="http://schemas.microsoft.com/office/powerpoint/2010/main" val="234623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a:t>01.04.22</a:t>
            </a:r>
          </a:p>
        </p:txBody>
      </p:sp>
      <p:sp>
        <p:nvSpPr>
          <p:cNvPr id="3" name="Espace réservé du numéro de diapositive 2"/>
          <p:cNvSpPr>
            <a:spLocks noGrp="1"/>
          </p:cNvSpPr>
          <p:nvPr>
            <p:ph type="sldNum" sz="quarter" idx="12"/>
          </p:nvPr>
        </p:nvSpPr>
        <p:spPr/>
        <p:txBody>
          <a:bodyPr/>
          <a:lstStyle/>
          <a:p>
            <a:pPr>
              <a:defRPr/>
            </a:pPr>
            <a:r>
              <a:rPr lang="fr-FR"/>
              <a:t>P </a:t>
            </a:r>
            <a:fld id="{733122C9-A0B9-462F-8757-0847AD287B63}" type="slidenum">
              <a:rPr lang="fr-FR" smtClean="0"/>
              <a:t>3</a:t>
            </a:fld>
            <a:endParaRPr lang="fr-FR"/>
          </a:p>
        </p:txBody>
      </p:sp>
      <p:sp>
        <p:nvSpPr>
          <p:cNvPr id="4" name="Titre 3"/>
          <p:cNvSpPr>
            <a:spLocks noGrp="1"/>
          </p:cNvSpPr>
          <p:nvPr>
            <p:ph type="title"/>
          </p:nvPr>
        </p:nvSpPr>
        <p:spPr>
          <a:xfrm>
            <a:off x="1182825" y="0"/>
            <a:ext cx="6122361" cy="698568"/>
          </a:xfrm>
        </p:spPr>
        <p:txBody>
          <a:bodyPr>
            <a:normAutofit/>
          </a:bodyPr>
          <a:lstStyle/>
          <a:p>
            <a:pPr rtl="0"/>
            <a:r>
              <a:rPr lang="fr-FR" sz="2800" dirty="0">
                <a:solidFill>
                  <a:srgbClr val="000000"/>
                </a:solidFill>
                <a:ea typeface="Arial Black"/>
                <a:cs typeface="Arial Black"/>
                <a:sym typeface="Arial Black"/>
              </a:rPr>
              <a:t>Eléments du Cahier des charges</a:t>
            </a:r>
            <a:endParaRPr lang="en-GB" sz="2800" dirty="0"/>
          </a:p>
        </p:txBody>
      </p:sp>
      <p:sp>
        <p:nvSpPr>
          <p:cNvPr id="5" name="Espace réservé du texte 4"/>
          <p:cNvSpPr>
            <a:spLocks noGrp="1"/>
          </p:cNvSpPr>
          <p:nvPr>
            <p:ph type="body" sz="quarter" idx="16"/>
          </p:nvPr>
        </p:nvSpPr>
        <p:spPr>
          <a:xfrm>
            <a:off x="143338" y="1149000"/>
            <a:ext cx="6122361" cy="4560000"/>
          </a:xfrm>
        </p:spPr>
        <p:txBody>
          <a:bodyPr/>
          <a:lstStyle/>
          <a:p>
            <a:pPr marL="380990" indent="-380990">
              <a:buFont typeface="Arial" panose="020B0604020202020204" pitchFamily="34" charset="0"/>
              <a:buChar char="•"/>
            </a:pPr>
            <a:r>
              <a:rPr lang="fr-FR" dirty="0"/>
              <a:t>Collecter</a:t>
            </a:r>
            <a:r>
              <a:rPr lang="fr-FR" b="0" dirty="0"/>
              <a:t> toutes (ou presque) les données capteurs</a:t>
            </a:r>
          </a:p>
          <a:p>
            <a:pPr marL="1295368" lvl="1" indent="-380990">
              <a:buFont typeface="Arial" panose="020B0604020202020204" pitchFamily="34" charset="0"/>
              <a:buChar char="•"/>
            </a:pPr>
            <a:r>
              <a:rPr lang="fr-FR" sz="1867" dirty="0"/>
              <a:t>adaptabilité matérielle (interfaces câblées, sans fil, …)</a:t>
            </a:r>
          </a:p>
          <a:p>
            <a:pPr marL="1295368" lvl="1" indent="-380990">
              <a:buFont typeface="Arial" panose="020B0604020202020204" pitchFamily="34" charset="0"/>
              <a:buChar char="•"/>
            </a:pPr>
            <a:r>
              <a:rPr lang="fr-FR" sz="1867" dirty="0"/>
              <a:t>adaptabilité logicielle (drivers)</a:t>
            </a:r>
          </a:p>
          <a:p>
            <a:pPr marL="380990" indent="-380990">
              <a:buFont typeface="Arial" panose="020B0604020202020204" pitchFamily="34" charset="0"/>
              <a:buChar char="•"/>
            </a:pPr>
            <a:r>
              <a:rPr lang="fr-FR" dirty="0"/>
              <a:t>Transférer</a:t>
            </a:r>
            <a:r>
              <a:rPr lang="fr-FR" b="0" dirty="0"/>
              <a:t> les données quelque que soit le site et la position</a:t>
            </a:r>
          </a:p>
          <a:p>
            <a:pPr marL="380990" indent="-380990">
              <a:buFont typeface="Arial" panose="020B0604020202020204" pitchFamily="34" charset="0"/>
              <a:buChar char="•"/>
            </a:pPr>
            <a:r>
              <a:rPr lang="fr-FR" dirty="0"/>
              <a:t>Garantir</a:t>
            </a:r>
            <a:r>
              <a:rPr lang="fr-FR" b="0" dirty="0"/>
              <a:t> la </a:t>
            </a:r>
            <a:r>
              <a:rPr lang="fr-FR" dirty="0"/>
              <a:t>qualité</a:t>
            </a:r>
            <a:r>
              <a:rPr lang="fr-FR" b="0" dirty="0"/>
              <a:t> du service: </a:t>
            </a:r>
            <a:r>
              <a:rPr lang="fr-FR" b="0" dirty="0" err="1"/>
              <a:t>QoS</a:t>
            </a:r>
            <a:r>
              <a:rPr lang="fr-FR" b="0" dirty="0"/>
              <a:t> &gt; 90% ?</a:t>
            </a:r>
          </a:p>
          <a:p>
            <a:pPr marL="380990" indent="-380990">
              <a:buFont typeface="Arial" panose="020B0604020202020204" pitchFamily="34" charset="0"/>
              <a:buChar char="•"/>
            </a:pPr>
            <a:r>
              <a:rPr lang="fr-FR" dirty="0"/>
              <a:t>(Pré)-traiter </a:t>
            </a:r>
            <a:r>
              <a:rPr lang="fr-FR" b="0" dirty="0"/>
              <a:t>les données in-situ (IA)</a:t>
            </a:r>
          </a:p>
          <a:p>
            <a:pPr marL="380990" indent="-380990">
              <a:buFont typeface="Arial" panose="020B0604020202020204" pitchFamily="34" charset="0"/>
              <a:buChar char="•"/>
            </a:pPr>
            <a:r>
              <a:rPr lang="fr-FR" dirty="0"/>
              <a:t>Limiter</a:t>
            </a:r>
            <a:r>
              <a:rPr lang="fr-FR" b="0" dirty="0"/>
              <a:t> la </a:t>
            </a:r>
            <a:r>
              <a:rPr lang="fr-FR" dirty="0"/>
              <a:t>maintenance</a:t>
            </a:r>
            <a:r>
              <a:rPr lang="fr-FR" b="0" dirty="0"/>
              <a:t>: autonomie &gt; 6 mois ?</a:t>
            </a:r>
          </a:p>
          <a:p>
            <a:pPr marL="1295368" lvl="1" indent="-380990">
              <a:buFont typeface="Arial" panose="020B0604020202020204" pitchFamily="34" charset="0"/>
              <a:buChar char="•"/>
            </a:pPr>
            <a:r>
              <a:rPr lang="fr-FR" sz="1867" dirty="0"/>
              <a:t>Optimisation données transmises</a:t>
            </a:r>
          </a:p>
          <a:p>
            <a:pPr marL="1295368" lvl="1" indent="-380990">
              <a:buFont typeface="Arial" panose="020B0604020202020204" pitchFamily="34" charset="0"/>
              <a:buChar char="•"/>
            </a:pPr>
            <a:r>
              <a:rPr lang="fr-FR" sz="1867" dirty="0"/>
              <a:t>Energy </a:t>
            </a:r>
            <a:r>
              <a:rPr lang="fr-FR" sz="1867" dirty="0" err="1"/>
              <a:t>Harvesting</a:t>
            </a:r>
            <a:endParaRPr lang="fr-FR" sz="1867" dirty="0"/>
          </a:p>
          <a:p>
            <a:pPr marL="1295368" lvl="1" indent="-380990">
              <a:buFont typeface="Arial" panose="020B0604020202020204" pitchFamily="34" charset="0"/>
              <a:buChar char="•"/>
            </a:pPr>
            <a:r>
              <a:rPr lang="fr-FR" sz="1867" dirty="0"/>
              <a:t>Fiabiliser</a:t>
            </a:r>
          </a:p>
          <a:p>
            <a:endParaRPr lang="en-GB" b="0" dirty="0"/>
          </a:p>
        </p:txBody>
      </p:sp>
      <p:sp>
        <p:nvSpPr>
          <p:cNvPr id="6" name="Espace réservé du texte 4"/>
          <p:cNvSpPr txBox="1">
            <a:spLocks/>
          </p:cNvSpPr>
          <p:nvPr/>
        </p:nvSpPr>
        <p:spPr bwMode="auto">
          <a:xfrm>
            <a:off x="6826150" y="976641"/>
            <a:ext cx="5332644" cy="4560000"/>
          </a:xfrm>
          <a:prstGeom prst="rect">
            <a:avLst/>
          </a:prstGeom>
        </p:spPr>
        <p:txBody>
          <a:bodyPr lIns="0" tIns="0" rIns="0" bIns="0" numCol="1" spcCol="54000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ea typeface="+mn-ea"/>
                <a:cs typeface="+mn-cs"/>
              </a:defRPr>
            </a:lvl1pPr>
            <a:lvl2pPr marL="685800" indent="-228600" algn="l" defTabSz="914400">
              <a:lnSpc>
                <a:spcPct val="90000"/>
              </a:lnSpc>
              <a:spcBef>
                <a:spcPts val="500"/>
              </a:spcBef>
              <a:buClrTx/>
              <a:buFont typeface="Wingdings"/>
              <a:buChar char="§"/>
              <a:defRPr sz="1350" b="0" i="0">
                <a:solidFill>
                  <a:schemeClr val="tx1"/>
                </a:solidFill>
                <a:latin typeface="+mn-lt"/>
                <a:ea typeface="+mn-ea"/>
                <a:cs typeface="+mn-cs"/>
              </a:defRPr>
            </a:lvl2pPr>
            <a:lvl3pPr marL="1257300" indent="-342900" algn="l" defTabSz="914400">
              <a:lnSpc>
                <a:spcPct val="90000"/>
              </a:lnSpc>
              <a:spcBef>
                <a:spcPts val="500"/>
              </a:spcBef>
              <a:buClrTx/>
              <a:buFont typeface="Arial"/>
              <a:buChar char="•"/>
              <a:defRPr sz="1350" b="0" i="0">
                <a:solidFill>
                  <a:schemeClr val="tx1"/>
                </a:solidFill>
                <a:latin typeface="+mn-lt"/>
                <a:ea typeface="+mn-ea"/>
                <a:cs typeface="+mn-cs"/>
              </a:defRPr>
            </a:lvl3pPr>
            <a:lvl4pPr marL="1657350" indent="-285750" algn="l" defTabSz="914400">
              <a:lnSpc>
                <a:spcPct val="90000"/>
              </a:lnSpc>
              <a:spcBef>
                <a:spcPts val="500"/>
              </a:spcBef>
              <a:buClrTx/>
              <a:buFont typeface="Wingdings"/>
              <a:buChar char="ü"/>
              <a:defRPr sz="1350" b="0" i="0">
                <a:solidFill>
                  <a:schemeClr val="tx1"/>
                </a:solidFill>
                <a:latin typeface="+mn-lt"/>
                <a:ea typeface="+mn-ea"/>
                <a:cs typeface="+mn-cs"/>
              </a:defRPr>
            </a:lvl4pPr>
            <a:lvl5pPr marL="1828800" indent="0" algn="l" defTabSz="914400">
              <a:lnSpc>
                <a:spcPct val="90000"/>
              </a:lnSpc>
              <a:spcBef>
                <a:spcPts val="500"/>
              </a:spcBef>
              <a:buClr>
                <a:schemeClr val="tx2"/>
              </a:buClr>
              <a:buFontTx/>
              <a:buNone/>
              <a:defRPr sz="1350" b="0" i="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80990" indent="-380990">
              <a:buFont typeface="Arial" panose="020B0604020202020204" pitchFamily="34" charset="0"/>
              <a:buChar char="•"/>
            </a:pPr>
            <a:endParaRPr lang="fr-FR" sz="2133" b="0" dirty="0"/>
          </a:p>
          <a:p>
            <a:pPr marL="380990" indent="-380990">
              <a:buFont typeface="Arial" panose="020B0604020202020204" pitchFamily="34" charset="0"/>
              <a:buChar char="•"/>
            </a:pPr>
            <a:endParaRPr lang="fr-FR" sz="2133" b="0" dirty="0"/>
          </a:p>
          <a:p>
            <a:pPr marL="380990" indent="-380990">
              <a:buFont typeface="Arial" panose="020B0604020202020204" pitchFamily="34" charset="0"/>
              <a:buChar char="•"/>
            </a:pPr>
            <a:r>
              <a:rPr lang="fr-FR" sz="2133" dirty="0"/>
              <a:t>Pérenniser</a:t>
            </a:r>
            <a:r>
              <a:rPr lang="fr-FR" sz="2133" b="0" dirty="0"/>
              <a:t> les équipements: durée de vie &gt; 10 ans ? (réparabilité)</a:t>
            </a:r>
          </a:p>
          <a:p>
            <a:pPr marL="380990" indent="-380990">
              <a:buFont typeface="Arial" panose="020B0604020202020204" pitchFamily="34" charset="0"/>
              <a:buChar char="•"/>
            </a:pPr>
            <a:r>
              <a:rPr lang="fr-FR" sz="2133" dirty="0"/>
              <a:t>Faire évoluer </a:t>
            </a:r>
            <a:r>
              <a:rPr lang="fr-FR" sz="2133" b="0" dirty="0"/>
              <a:t>les systèmes (nouvelles technos)</a:t>
            </a:r>
          </a:p>
          <a:p>
            <a:pPr marL="380990" indent="-380990">
              <a:buFont typeface="Arial" panose="020B0604020202020204" pitchFamily="34" charset="0"/>
              <a:buChar char="•"/>
            </a:pPr>
            <a:r>
              <a:rPr lang="fr-FR" sz="2133" dirty="0"/>
              <a:t>Limiter</a:t>
            </a:r>
            <a:r>
              <a:rPr lang="fr-FR" sz="2133" b="0" dirty="0"/>
              <a:t> l’impact environnemental</a:t>
            </a:r>
          </a:p>
          <a:p>
            <a:pPr marL="380990" indent="-380990">
              <a:buFont typeface="Arial" panose="020B0604020202020204" pitchFamily="34" charset="0"/>
              <a:buChar char="•"/>
            </a:pPr>
            <a:r>
              <a:rPr lang="fr-FR" sz="2133" dirty="0"/>
              <a:t>Rendre</a:t>
            </a:r>
            <a:r>
              <a:rPr lang="fr-FR" sz="2133" b="0" dirty="0"/>
              <a:t> les systèmes « </a:t>
            </a:r>
            <a:r>
              <a:rPr lang="fr-FR" sz="2133" dirty="0"/>
              <a:t>accessibles</a:t>
            </a:r>
            <a:r>
              <a:rPr lang="fr-FR" sz="2133" b="0" dirty="0"/>
              <a:t> »</a:t>
            </a:r>
          </a:p>
          <a:p>
            <a:pPr marL="1295368" lvl="1" indent="-380990">
              <a:buFont typeface="Arial" panose="020B0604020202020204" pitchFamily="34" charset="0"/>
              <a:buChar char="•"/>
            </a:pPr>
            <a:r>
              <a:rPr lang="fr-FR" sz="1867" dirty="0"/>
              <a:t>DIY</a:t>
            </a:r>
          </a:p>
          <a:p>
            <a:pPr marL="1295368" lvl="1" indent="-380990">
              <a:buFont typeface="Arial" panose="020B0604020202020204" pitchFamily="34" charset="0"/>
              <a:buChar char="•"/>
            </a:pPr>
            <a:r>
              <a:rPr lang="fr-FR" sz="1867" dirty="0"/>
              <a:t>Facilité d’usage; outils d’aide (tutoriels, vidéo,…)</a:t>
            </a:r>
          </a:p>
          <a:p>
            <a:pPr marL="380990" indent="-380990">
              <a:buFont typeface="Arial" panose="020B0604020202020204" pitchFamily="34" charset="0"/>
              <a:buChar char="•"/>
            </a:pPr>
            <a:r>
              <a:rPr lang="fr-FR" sz="2133" dirty="0"/>
              <a:t>Limiter les coûts</a:t>
            </a:r>
            <a:r>
              <a:rPr lang="fr-FR" sz="2133" b="0" dirty="0"/>
              <a:t> (sur la durée de vie)</a:t>
            </a:r>
          </a:p>
          <a:p>
            <a:pPr marL="380990" indent="-380990">
              <a:buFont typeface="Arial" panose="020B0604020202020204" pitchFamily="34" charset="0"/>
              <a:buChar char="•"/>
            </a:pPr>
            <a:endParaRPr lang="en-GB" sz="2133" b="0" dirty="0"/>
          </a:p>
        </p:txBody>
      </p:sp>
      <p:pic>
        <p:nvPicPr>
          <p:cNvPr id="7" name="Image 6" descr="Une image contenant texte&#10;&#10;Description générée automatiquement">
            <a:extLst>
              <a:ext uri="{FF2B5EF4-FFF2-40B4-BE49-F238E27FC236}">
                <a16:creationId xmlns:a16="http://schemas.microsoft.com/office/drawing/2014/main" id="{6B97425A-1B05-4851-95B6-A0FCA3271D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2716" y="5349214"/>
            <a:ext cx="2546273" cy="144501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3D9BD8-9A53-45B2-9F16-74153EDA83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72715" y="29627"/>
            <a:ext cx="2554780" cy="1752323"/>
          </a:xfrm>
          <a:prstGeom prst="rect">
            <a:avLst/>
          </a:prstGeom>
        </p:spPr>
      </p:pic>
      <p:sp>
        <p:nvSpPr>
          <p:cNvPr id="10" name="ZoneTexte 9">
            <a:extLst>
              <a:ext uri="{FF2B5EF4-FFF2-40B4-BE49-F238E27FC236}">
                <a16:creationId xmlns:a16="http://schemas.microsoft.com/office/drawing/2014/main" id="{A97B1DDA-89D9-4CFA-8959-C96C392254A4}"/>
              </a:ext>
            </a:extLst>
          </p:cNvPr>
          <p:cNvSpPr txBox="1"/>
          <p:nvPr/>
        </p:nvSpPr>
        <p:spPr>
          <a:xfrm>
            <a:off x="7305210" y="5814716"/>
            <a:ext cx="3012363" cy="461665"/>
          </a:xfrm>
          <a:prstGeom prst="rect">
            <a:avLst/>
          </a:prstGeom>
          <a:noFill/>
        </p:spPr>
        <p:txBody>
          <a:bodyPr wrap="none" rtlCol="0">
            <a:spAutoFit/>
          </a:bodyPr>
          <a:lstStyle/>
          <a:p>
            <a:r>
              <a:rPr lang="fr-FR" sz="2400" dirty="0">
                <a:solidFill>
                  <a:srgbClr val="FF0000"/>
                </a:solidFill>
              </a:rPr>
              <a:t>Compromis à trouver !</a:t>
            </a:r>
            <a:endParaRPr lang="en-GB" sz="2400" dirty="0">
              <a:solidFill>
                <a:srgbClr val="FF0000"/>
              </a:solidFill>
            </a:endParaRPr>
          </a:p>
        </p:txBody>
      </p:sp>
    </p:spTree>
    <p:extLst>
      <p:ext uri="{BB962C8B-B14F-4D97-AF65-F5344CB8AC3E}">
        <p14:creationId xmlns:p14="http://schemas.microsoft.com/office/powerpoint/2010/main" val="425498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4</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Rencontres TF de St-</a:t>
            </a:r>
            <a:r>
              <a:rPr lang="fr-FR" sz="3200" dirty="0" err="1">
                <a:latin typeface="Berlin Sans FB"/>
                <a:cs typeface="Arial"/>
              </a:rPr>
              <a:t>Jacut</a:t>
            </a:r>
            <a:r>
              <a:rPr lang="fr-FR" sz="3200" dirty="0">
                <a:latin typeface="Berlin Sans FB"/>
                <a:cs typeface="Arial"/>
              </a:rPr>
              <a:t>: atelier WP2-WP3</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18" name="Image 17">
            <a:extLst>
              <a:ext uri="{FF2B5EF4-FFF2-40B4-BE49-F238E27FC236}">
                <a16:creationId xmlns:a16="http://schemas.microsoft.com/office/drawing/2014/main" id="{6EC60448-CE92-B051-3D26-4DC304AE1D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7607" y="806859"/>
            <a:ext cx="7850059" cy="5887544"/>
          </a:xfrm>
          <a:prstGeom prst="rect">
            <a:avLst/>
          </a:prstGeom>
        </p:spPr>
      </p:pic>
    </p:spTree>
    <p:extLst>
      <p:ext uri="{BB962C8B-B14F-4D97-AF65-F5344CB8AC3E}">
        <p14:creationId xmlns:p14="http://schemas.microsoft.com/office/powerpoint/2010/main" val="120391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5</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Rencontres TF de St-</a:t>
            </a:r>
            <a:r>
              <a:rPr lang="fr-FR" sz="3200" dirty="0" err="1">
                <a:latin typeface="Berlin Sans FB"/>
                <a:cs typeface="Arial"/>
              </a:rPr>
              <a:t>Jacut</a:t>
            </a:r>
            <a:r>
              <a:rPr lang="fr-FR" sz="3200" dirty="0">
                <a:latin typeface="Berlin Sans FB"/>
                <a:cs typeface="Arial"/>
              </a:rPr>
              <a:t>: atelier WP2-WP3</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11" name="Espace réservé du contenu 2">
            <a:extLst>
              <a:ext uri="{FF2B5EF4-FFF2-40B4-BE49-F238E27FC236}">
                <a16:creationId xmlns:a16="http://schemas.microsoft.com/office/drawing/2014/main" id="{C93C56F3-035F-4521-60A3-BE927A5C77D4}"/>
              </a:ext>
            </a:extLst>
          </p:cNvPr>
          <p:cNvSpPr txBox="1">
            <a:spLocks/>
          </p:cNvSpPr>
          <p:nvPr/>
        </p:nvSpPr>
        <p:spPr>
          <a:xfrm>
            <a:off x="507540" y="1253331"/>
            <a:ext cx="11277092" cy="4351338"/>
          </a:xfrm>
          <a:prstGeom prst="rect">
            <a:avLst/>
          </a:prstGeom>
        </p:spPr>
        <p:txBody>
          <a:bodyPr>
            <a:normAutofit lnSpcReduction="1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r>
              <a:rPr lang="fr-FR" dirty="0">
                <a:solidFill>
                  <a:schemeClr val="accent1"/>
                </a:solidFill>
              </a:rPr>
              <a:t>Hétérogénéité versus adaptabilité, pérennité (temps long)</a:t>
            </a:r>
          </a:p>
          <a:p>
            <a:pPr algn="just"/>
            <a:r>
              <a:rPr lang="fr-FR" dirty="0">
                <a:solidFill>
                  <a:schemeClr val="accent1"/>
                </a:solidFill>
              </a:rPr>
              <a:t>Envoi de données mais aussi alertes (</a:t>
            </a:r>
            <a:r>
              <a:rPr lang="fr-FR" dirty="0" err="1">
                <a:solidFill>
                  <a:schemeClr val="accent1"/>
                </a:solidFill>
              </a:rPr>
              <a:t>évts</a:t>
            </a:r>
            <a:r>
              <a:rPr lang="fr-FR" dirty="0">
                <a:solidFill>
                  <a:schemeClr val="accent1"/>
                </a:solidFill>
              </a:rPr>
              <a:t>, état capteur, état batterie)</a:t>
            </a:r>
          </a:p>
          <a:p>
            <a:pPr algn="just"/>
            <a:r>
              <a:rPr lang="fr-FR" dirty="0">
                <a:solidFill>
                  <a:schemeClr val="accent1"/>
                </a:solidFill>
              </a:rPr>
              <a:t>Catégories par flux de données</a:t>
            </a:r>
          </a:p>
          <a:p>
            <a:pPr algn="just"/>
            <a:r>
              <a:rPr lang="fr-FR" b="1" dirty="0">
                <a:solidFill>
                  <a:srgbClr val="FF0000"/>
                </a:solidFill>
              </a:rPr>
              <a:t>Compromis entre généricité et spécificité</a:t>
            </a:r>
          </a:p>
          <a:p>
            <a:pPr algn="just"/>
            <a:r>
              <a:rPr lang="fr-FR" dirty="0">
                <a:solidFill>
                  <a:srgbClr val="00B0F0"/>
                </a:solidFill>
              </a:rPr>
              <a:t>Eviter les développements en parallèle</a:t>
            </a:r>
          </a:p>
          <a:p>
            <a:pPr algn="just"/>
            <a:r>
              <a:rPr lang="fr-FR" dirty="0">
                <a:solidFill>
                  <a:srgbClr val="00B0F0"/>
                </a:solidFill>
              </a:rPr>
              <a:t>Rester dans son cœur de métier</a:t>
            </a:r>
          </a:p>
          <a:p>
            <a:pPr algn="just"/>
            <a:r>
              <a:rPr lang="fr-FR" dirty="0">
                <a:solidFill>
                  <a:srgbClr val="00B0F0"/>
                </a:solidFill>
              </a:rPr>
              <a:t>Importance des retours d’expériences – rester ouvert à la variété des sites</a:t>
            </a:r>
          </a:p>
          <a:p>
            <a:pPr algn="just"/>
            <a:r>
              <a:rPr lang="fr-FR" b="1" dirty="0">
                <a:solidFill>
                  <a:srgbClr val="FF0000"/>
                </a:solidFill>
              </a:rPr>
              <a:t>Parc de solutions (ressourcerie) </a:t>
            </a:r>
            <a:r>
              <a:rPr lang="fr-FR" b="1" dirty="0"/>
              <a:t>avec un arbre de décision pour le meilleur choix, y compris pour l’énergie</a:t>
            </a:r>
          </a:p>
          <a:p>
            <a:pPr algn="just"/>
            <a:endParaRPr lang="fr-FR" dirty="0"/>
          </a:p>
          <a:p>
            <a:pPr algn="just"/>
            <a:endParaRPr lang="fr-FR" dirty="0"/>
          </a:p>
        </p:txBody>
      </p:sp>
      <p:pic>
        <p:nvPicPr>
          <p:cNvPr id="14" name="Image 13" descr="Une image contenant texte&#10;&#10;Description générée automatiquement">
            <a:extLst>
              <a:ext uri="{FF2B5EF4-FFF2-40B4-BE49-F238E27FC236}">
                <a16:creationId xmlns:a16="http://schemas.microsoft.com/office/drawing/2014/main" id="{5F07C485-3238-9774-4513-2E865888C26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240387">
            <a:off x="9440168" y="2744667"/>
            <a:ext cx="2510453" cy="492862"/>
          </a:xfrm>
          <a:prstGeom prst="rect">
            <a:avLst/>
          </a:prstGeom>
        </p:spPr>
      </p:pic>
      <p:pic>
        <p:nvPicPr>
          <p:cNvPr id="16" name="Image 15" descr="Une image contenant couteau, arme, décapsuleur, outil&#10;&#10;Description générée automatiquement">
            <a:extLst>
              <a:ext uri="{FF2B5EF4-FFF2-40B4-BE49-F238E27FC236}">
                <a16:creationId xmlns:a16="http://schemas.microsoft.com/office/drawing/2014/main" id="{13BC4DB1-D394-507F-BB79-36183FD5E1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08168" y="2292186"/>
            <a:ext cx="1656184" cy="1656184"/>
          </a:xfrm>
          <a:prstGeom prst="rect">
            <a:avLst/>
          </a:prstGeom>
        </p:spPr>
      </p:pic>
    </p:spTree>
    <p:extLst>
      <p:ext uri="{BB962C8B-B14F-4D97-AF65-F5344CB8AC3E}">
        <p14:creationId xmlns:p14="http://schemas.microsoft.com/office/powerpoint/2010/main" val="305987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6</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Vers une Ressource(rie) partagée ?</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 name="Image 2" descr="Une image contenant texte&#10;&#10;Description générée automatiquement">
            <a:extLst>
              <a:ext uri="{FF2B5EF4-FFF2-40B4-BE49-F238E27FC236}">
                <a16:creationId xmlns:a16="http://schemas.microsoft.com/office/drawing/2014/main" id="{B04C68AE-422B-1F4E-23AF-A46304B61E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7768" y="1980012"/>
            <a:ext cx="4453086" cy="3339815"/>
          </a:xfrm>
          <a:prstGeom prst="rect">
            <a:avLst/>
          </a:prstGeom>
        </p:spPr>
      </p:pic>
    </p:spTree>
    <p:extLst>
      <p:ext uri="{BB962C8B-B14F-4D97-AF65-F5344CB8AC3E}">
        <p14:creationId xmlns:p14="http://schemas.microsoft.com/office/powerpoint/2010/main" val="357893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7</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Exemple tiré de mon expérience</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5" name="Image 4" descr="Une image contenant clipart&#10;&#10;Description générée automatiquement">
            <a:extLst>
              <a:ext uri="{FF2B5EF4-FFF2-40B4-BE49-F238E27FC236}">
                <a16:creationId xmlns:a16="http://schemas.microsoft.com/office/drawing/2014/main" id="{6ADE6BBF-A012-71CA-FFEB-856E133A44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368" y="2379668"/>
            <a:ext cx="1296144" cy="2087012"/>
          </a:xfrm>
          <a:prstGeom prst="rect">
            <a:avLst/>
          </a:prstGeom>
        </p:spPr>
      </p:pic>
      <p:sp>
        <p:nvSpPr>
          <p:cNvPr id="6" name="Phylactère : pensées 5">
            <a:extLst>
              <a:ext uri="{FF2B5EF4-FFF2-40B4-BE49-F238E27FC236}">
                <a16:creationId xmlns:a16="http://schemas.microsoft.com/office/drawing/2014/main" id="{48846BD7-0C37-3BAA-5888-E20FD8376F6B}"/>
              </a:ext>
            </a:extLst>
          </p:cNvPr>
          <p:cNvSpPr/>
          <p:nvPr/>
        </p:nvSpPr>
        <p:spPr>
          <a:xfrm>
            <a:off x="47328" y="980728"/>
            <a:ext cx="3312368" cy="1224136"/>
          </a:xfrm>
          <a:prstGeom prst="cloudCallou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fr-FR" sz="1200" dirty="0"/>
              <a:t>Je vais créer un dispositif expérimental in situ pour l’étude de la variabilité de la cinétique de </a:t>
            </a:r>
            <a:r>
              <a:rPr lang="fr-FR" sz="1200" dirty="0" err="1"/>
              <a:t>photodégradation</a:t>
            </a:r>
            <a:r>
              <a:rPr lang="fr-FR" sz="1200" dirty="0"/>
              <a:t> des plastiques au sein de l’environnement alluvial</a:t>
            </a:r>
            <a:endParaRPr lang="en-GB" sz="1200" dirty="0"/>
          </a:p>
        </p:txBody>
      </p:sp>
      <p:pic>
        <p:nvPicPr>
          <p:cNvPr id="16" name="Image 15" descr="Une image contenant clipart&#10;&#10;Description générée automatiquement">
            <a:extLst>
              <a:ext uri="{FF2B5EF4-FFF2-40B4-BE49-F238E27FC236}">
                <a16:creationId xmlns:a16="http://schemas.microsoft.com/office/drawing/2014/main" id="{ABA73836-81ED-879A-CAF8-F5F8C5866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728389" y="2411210"/>
            <a:ext cx="1296144" cy="2087012"/>
          </a:xfrm>
          <a:prstGeom prst="rect">
            <a:avLst/>
          </a:prstGeom>
        </p:spPr>
      </p:pic>
      <p:sp>
        <p:nvSpPr>
          <p:cNvPr id="17" name="Phylactère : pensées 16">
            <a:extLst>
              <a:ext uri="{FF2B5EF4-FFF2-40B4-BE49-F238E27FC236}">
                <a16:creationId xmlns:a16="http://schemas.microsoft.com/office/drawing/2014/main" id="{75BC16B7-EE8D-C1EA-5A29-1DC631C7D7F1}"/>
              </a:ext>
            </a:extLst>
          </p:cNvPr>
          <p:cNvSpPr/>
          <p:nvPr/>
        </p:nvSpPr>
        <p:spPr bwMode="auto">
          <a:xfrm>
            <a:off x="3584373" y="980728"/>
            <a:ext cx="2736304" cy="122413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 J’ai besoin (entre autre » d’un capteur de Lx connecté, pas cher, autonome …</a:t>
            </a:r>
            <a:endParaRPr lang="en-GB" sz="1200" dirty="0"/>
          </a:p>
        </p:txBody>
      </p:sp>
      <p:pic>
        <p:nvPicPr>
          <p:cNvPr id="19" name="Image 18" descr="Une image contenant clipart&#10;&#10;Description générée automatiquement">
            <a:extLst>
              <a:ext uri="{FF2B5EF4-FFF2-40B4-BE49-F238E27FC236}">
                <a16:creationId xmlns:a16="http://schemas.microsoft.com/office/drawing/2014/main" id="{6A8BF123-2BA4-8998-A61D-481E00431C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763008" y="2379668"/>
            <a:ext cx="1296144" cy="2087012"/>
          </a:xfrm>
          <a:prstGeom prst="rect">
            <a:avLst/>
          </a:prstGeom>
        </p:spPr>
      </p:pic>
      <p:sp>
        <p:nvSpPr>
          <p:cNvPr id="20" name="Phylactère : pensées 19">
            <a:extLst>
              <a:ext uri="{FF2B5EF4-FFF2-40B4-BE49-F238E27FC236}">
                <a16:creationId xmlns:a16="http://schemas.microsoft.com/office/drawing/2014/main" id="{CC386125-2C77-BE3E-2C15-E296084211EE}"/>
              </a:ext>
            </a:extLst>
          </p:cNvPr>
          <p:cNvSpPr/>
          <p:nvPr/>
        </p:nvSpPr>
        <p:spPr bwMode="auto">
          <a:xfrm>
            <a:off x="6762162" y="935588"/>
            <a:ext cx="2304256" cy="122413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Ca doit bien exister !</a:t>
            </a:r>
          </a:p>
          <a:p>
            <a:pPr algn="ctr"/>
            <a:r>
              <a:rPr lang="fr-FR" sz="1200" dirty="0"/>
              <a:t>Google, RTCE, … je vais bien trouver !</a:t>
            </a:r>
            <a:endParaRPr lang="en-GB" sz="1200" dirty="0"/>
          </a:p>
        </p:txBody>
      </p:sp>
      <p:pic>
        <p:nvPicPr>
          <p:cNvPr id="21" name="Image 20" descr="Une image contenant clipart&#10;&#10;Description générée automatiquement">
            <a:extLst>
              <a:ext uri="{FF2B5EF4-FFF2-40B4-BE49-F238E27FC236}">
                <a16:creationId xmlns:a16="http://schemas.microsoft.com/office/drawing/2014/main" id="{6F852486-5627-62D5-8981-9D7E6F2985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685352" y="2342457"/>
            <a:ext cx="1296144" cy="2087012"/>
          </a:xfrm>
          <a:prstGeom prst="rect">
            <a:avLst/>
          </a:prstGeom>
        </p:spPr>
      </p:pic>
      <p:sp>
        <p:nvSpPr>
          <p:cNvPr id="26" name="Phylactère : pensées 25">
            <a:extLst>
              <a:ext uri="{FF2B5EF4-FFF2-40B4-BE49-F238E27FC236}">
                <a16:creationId xmlns:a16="http://schemas.microsoft.com/office/drawing/2014/main" id="{01D3410F-BFFB-9823-7AD6-BC53F4D3CD9A}"/>
              </a:ext>
            </a:extLst>
          </p:cNvPr>
          <p:cNvSpPr/>
          <p:nvPr/>
        </p:nvSpPr>
        <p:spPr bwMode="auto">
          <a:xfrm>
            <a:off x="9507903" y="890880"/>
            <a:ext cx="2420745" cy="122413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Et bien non!</a:t>
            </a:r>
          </a:p>
          <a:p>
            <a:pPr algn="ctr"/>
            <a:r>
              <a:rPr lang="fr-FR" sz="1200" dirty="0"/>
              <a:t>Faut que je m’y colle !</a:t>
            </a:r>
            <a:endParaRPr lang="en-GB" sz="1200" dirty="0"/>
          </a:p>
        </p:txBody>
      </p:sp>
      <p:sp>
        <p:nvSpPr>
          <p:cNvPr id="8" name="ZoneTexte 7">
            <a:extLst>
              <a:ext uri="{FF2B5EF4-FFF2-40B4-BE49-F238E27FC236}">
                <a16:creationId xmlns:a16="http://schemas.microsoft.com/office/drawing/2014/main" id="{6BEB5F17-D856-E3D0-6664-E1F74E9F0184}"/>
              </a:ext>
            </a:extLst>
          </p:cNvPr>
          <p:cNvSpPr txBox="1"/>
          <p:nvPr/>
        </p:nvSpPr>
        <p:spPr>
          <a:xfrm>
            <a:off x="7986102" y="3423174"/>
            <a:ext cx="1915909" cy="369332"/>
          </a:xfrm>
          <a:prstGeom prst="rect">
            <a:avLst/>
          </a:prstGeom>
          <a:noFill/>
        </p:spPr>
        <p:txBody>
          <a:bodyPr wrap="none" rtlCol="0">
            <a:spAutoFit/>
          </a:bodyPr>
          <a:lstStyle/>
          <a:p>
            <a:r>
              <a:rPr lang="fr-FR" dirty="0"/>
              <a:t>… 8 jours plus tard</a:t>
            </a:r>
            <a:endParaRPr lang="en-GB" dirty="0"/>
          </a:p>
        </p:txBody>
      </p:sp>
    </p:spTree>
    <p:extLst>
      <p:ext uri="{BB962C8B-B14F-4D97-AF65-F5344CB8AC3E}">
        <p14:creationId xmlns:p14="http://schemas.microsoft.com/office/powerpoint/2010/main" val="33240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8</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Exemple tiré de mon expérience</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5" name="Image 4" descr="Une image contenant clipart&#10;&#10;Description générée automatiquement">
            <a:extLst>
              <a:ext uri="{FF2B5EF4-FFF2-40B4-BE49-F238E27FC236}">
                <a16:creationId xmlns:a16="http://schemas.microsoft.com/office/drawing/2014/main" id="{6ADE6BBF-A012-71CA-FFEB-856E133A44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 y="2378733"/>
            <a:ext cx="1296144" cy="2087012"/>
          </a:xfrm>
          <a:prstGeom prst="rect">
            <a:avLst/>
          </a:prstGeom>
        </p:spPr>
      </p:pic>
      <p:sp>
        <p:nvSpPr>
          <p:cNvPr id="6" name="Phylactère : pensées 5">
            <a:extLst>
              <a:ext uri="{FF2B5EF4-FFF2-40B4-BE49-F238E27FC236}">
                <a16:creationId xmlns:a16="http://schemas.microsoft.com/office/drawing/2014/main" id="{48846BD7-0C37-3BAA-5888-E20FD8376F6B}"/>
              </a:ext>
            </a:extLst>
          </p:cNvPr>
          <p:cNvSpPr/>
          <p:nvPr/>
        </p:nvSpPr>
        <p:spPr>
          <a:xfrm>
            <a:off x="-56973" y="1183067"/>
            <a:ext cx="2956259" cy="960486"/>
          </a:xfrm>
          <a:prstGeom prst="cloudCallou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fr-FR" sz="1200" dirty="0"/>
              <a:t>Salut mon ingénieur préféré !</a:t>
            </a:r>
          </a:p>
          <a:p>
            <a:pPr algn="ctr"/>
            <a:r>
              <a:rPr lang="fr-FR" sz="1200" dirty="0"/>
              <a:t>Tu aurais un peu de temps pour mon projet ? </a:t>
            </a:r>
            <a:endParaRPr lang="en-GB" sz="1200" dirty="0"/>
          </a:p>
        </p:txBody>
      </p:sp>
      <p:pic>
        <p:nvPicPr>
          <p:cNvPr id="3" name="Image 2" descr="Une image contenant texte, clipart&#10;&#10;Description générée automatiquement">
            <a:extLst>
              <a:ext uri="{FF2B5EF4-FFF2-40B4-BE49-F238E27FC236}">
                <a16:creationId xmlns:a16="http://schemas.microsoft.com/office/drawing/2014/main" id="{AEF166D8-9346-B4B8-A6B1-F1B021D6B5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59496" y="2378733"/>
            <a:ext cx="1656184" cy="2297847"/>
          </a:xfrm>
          <a:prstGeom prst="rect">
            <a:avLst/>
          </a:prstGeom>
        </p:spPr>
      </p:pic>
      <p:sp>
        <p:nvSpPr>
          <p:cNvPr id="27" name="Phylactère : pensées 26">
            <a:extLst>
              <a:ext uri="{FF2B5EF4-FFF2-40B4-BE49-F238E27FC236}">
                <a16:creationId xmlns:a16="http://schemas.microsoft.com/office/drawing/2014/main" id="{43466AA2-478F-F3D5-9BA2-BC863BBE53F4}"/>
              </a:ext>
            </a:extLst>
          </p:cNvPr>
          <p:cNvSpPr/>
          <p:nvPr/>
        </p:nvSpPr>
        <p:spPr bwMode="auto">
          <a:xfrm>
            <a:off x="2238388" y="1757463"/>
            <a:ext cx="2489459" cy="960486"/>
          </a:xfrm>
          <a:prstGeom prst="cloudCallou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fr-FR" sz="1200" dirty="0"/>
              <a:t>Trop cool ton idée ! Reviens dans 3 mois, j’ai pas trop le temps pour l’instant ...</a:t>
            </a:r>
            <a:endParaRPr lang="en-GB" sz="1200" dirty="0"/>
          </a:p>
        </p:txBody>
      </p:sp>
      <p:sp>
        <p:nvSpPr>
          <p:cNvPr id="28" name="ZoneTexte 27">
            <a:extLst>
              <a:ext uri="{FF2B5EF4-FFF2-40B4-BE49-F238E27FC236}">
                <a16:creationId xmlns:a16="http://schemas.microsoft.com/office/drawing/2014/main" id="{8336FA2A-63FD-D10B-755D-9859E33C20B4}"/>
              </a:ext>
            </a:extLst>
          </p:cNvPr>
          <p:cNvSpPr txBox="1"/>
          <p:nvPr/>
        </p:nvSpPr>
        <p:spPr bwMode="auto">
          <a:xfrm>
            <a:off x="207497" y="872762"/>
            <a:ext cx="2637260" cy="338554"/>
          </a:xfrm>
          <a:prstGeom prst="rect">
            <a:avLst/>
          </a:prstGeom>
          <a:noFill/>
        </p:spPr>
        <p:txBody>
          <a:bodyPr wrap="none" rtlCol="0">
            <a:spAutoFit/>
          </a:bodyPr>
          <a:lstStyle/>
          <a:p>
            <a:r>
              <a:rPr lang="fr-FR" sz="1600" dirty="0"/>
              <a:t>Quelques bureaux plus loin… </a:t>
            </a:r>
            <a:endParaRPr lang="en-GB" sz="1600" dirty="0"/>
          </a:p>
        </p:txBody>
      </p:sp>
      <p:sp>
        <p:nvSpPr>
          <p:cNvPr id="29" name="ZoneTexte 28">
            <a:extLst>
              <a:ext uri="{FF2B5EF4-FFF2-40B4-BE49-F238E27FC236}">
                <a16:creationId xmlns:a16="http://schemas.microsoft.com/office/drawing/2014/main" id="{F567561F-9134-4FA2-C6E9-F6BB1C62B67B}"/>
              </a:ext>
            </a:extLst>
          </p:cNvPr>
          <p:cNvSpPr txBox="1"/>
          <p:nvPr/>
        </p:nvSpPr>
        <p:spPr bwMode="auto">
          <a:xfrm>
            <a:off x="3947585" y="3422239"/>
            <a:ext cx="1896673" cy="369332"/>
          </a:xfrm>
          <a:prstGeom prst="rect">
            <a:avLst/>
          </a:prstGeom>
          <a:noFill/>
        </p:spPr>
        <p:txBody>
          <a:bodyPr wrap="none" rtlCol="0">
            <a:spAutoFit/>
          </a:bodyPr>
          <a:lstStyle/>
          <a:p>
            <a:r>
              <a:rPr lang="fr-FR" dirty="0"/>
              <a:t>… 3 mois plus tard</a:t>
            </a:r>
            <a:endParaRPr lang="en-GB" dirty="0"/>
          </a:p>
        </p:txBody>
      </p:sp>
      <p:pic>
        <p:nvPicPr>
          <p:cNvPr id="7" name="Image 6" descr="Une image contenant texte&#10;&#10;Description générée automatiquement">
            <a:extLst>
              <a:ext uri="{FF2B5EF4-FFF2-40B4-BE49-F238E27FC236}">
                <a16:creationId xmlns:a16="http://schemas.microsoft.com/office/drawing/2014/main" id="{C70A95FB-F179-59C0-13D2-F6064EE3845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775" t="1498" r="19173" b="4657"/>
          <a:stretch/>
        </p:blipFill>
        <p:spPr>
          <a:xfrm>
            <a:off x="6525437" y="2560896"/>
            <a:ext cx="1206763" cy="1933519"/>
          </a:xfrm>
          <a:prstGeom prst="rect">
            <a:avLst/>
          </a:prstGeom>
        </p:spPr>
      </p:pic>
      <p:sp>
        <p:nvSpPr>
          <p:cNvPr id="30" name="Phylactère : pensées 29">
            <a:extLst>
              <a:ext uri="{FF2B5EF4-FFF2-40B4-BE49-F238E27FC236}">
                <a16:creationId xmlns:a16="http://schemas.microsoft.com/office/drawing/2014/main" id="{7BCCE79A-2FBF-E350-5D4C-C6C3CDB060F7}"/>
              </a:ext>
            </a:extLst>
          </p:cNvPr>
          <p:cNvSpPr/>
          <p:nvPr/>
        </p:nvSpPr>
        <p:spPr bwMode="auto">
          <a:xfrm>
            <a:off x="6219425" y="1183067"/>
            <a:ext cx="2489459" cy="1195666"/>
          </a:xfrm>
          <a:prstGeom prst="cloudCallou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fr-FR" sz="1200" dirty="0"/>
              <a:t>C’est compliqué LoRa ! Et on ne trouve plus de STM32 !! Va falloir que je redéveloppe sur un autre micro …</a:t>
            </a:r>
            <a:endParaRPr lang="en-GB" sz="1200" dirty="0"/>
          </a:p>
        </p:txBody>
      </p:sp>
      <p:pic>
        <p:nvPicPr>
          <p:cNvPr id="31" name="Image 30" descr="Une image contenant clipart&#10;&#10;Description générée automatiquement">
            <a:extLst>
              <a:ext uri="{FF2B5EF4-FFF2-40B4-BE49-F238E27FC236}">
                <a16:creationId xmlns:a16="http://schemas.microsoft.com/office/drawing/2014/main" id="{02693590-34D5-6A34-F656-F1A7C7843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127395" y="2385494"/>
            <a:ext cx="1296144" cy="2087012"/>
          </a:xfrm>
          <a:prstGeom prst="rect">
            <a:avLst/>
          </a:prstGeom>
        </p:spPr>
      </p:pic>
      <p:sp>
        <p:nvSpPr>
          <p:cNvPr id="32" name="Phylactère : pensées 31">
            <a:extLst>
              <a:ext uri="{FF2B5EF4-FFF2-40B4-BE49-F238E27FC236}">
                <a16:creationId xmlns:a16="http://schemas.microsoft.com/office/drawing/2014/main" id="{3E199D08-153F-B752-1E86-AC48EFC0418D}"/>
              </a:ext>
            </a:extLst>
          </p:cNvPr>
          <p:cNvSpPr/>
          <p:nvPr/>
        </p:nvSpPr>
        <p:spPr bwMode="auto">
          <a:xfrm>
            <a:off x="9010650" y="1196737"/>
            <a:ext cx="2956259" cy="960486"/>
          </a:xfrm>
          <a:prstGeom prst="cloudCallou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fr-FR" sz="1200" dirty="0"/>
              <a:t>Pas de panique, on va aller voir sur la ressourcerie de Terra Forma !!</a:t>
            </a:r>
            <a:endParaRPr lang="en-GB" sz="1200" dirty="0"/>
          </a:p>
        </p:txBody>
      </p:sp>
    </p:spTree>
    <p:extLst>
      <p:ext uri="{BB962C8B-B14F-4D97-AF65-F5344CB8AC3E}">
        <p14:creationId xmlns:p14="http://schemas.microsoft.com/office/powerpoint/2010/main" val="153151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p:bldP spid="29" grpId="0"/>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9</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62666" y="10062"/>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Ressourcerie </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4" name="Image 3">
            <a:extLst>
              <a:ext uri="{FF2B5EF4-FFF2-40B4-BE49-F238E27FC236}">
                <a16:creationId xmlns:a16="http://schemas.microsoft.com/office/drawing/2014/main" id="{70033798-E2A2-2AE5-CC31-798C5D715417}"/>
              </a:ext>
            </a:extLst>
          </p:cNvPr>
          <p:cNvPicPr>
            <a:picLocks noChangeAspect="1"/>
          </p:cNvPicPr>
          <p:nvPr/>
        </p:nvPicPr>
        <p:blipFill>
          <a:blip r:embed="rId6"/>
          <a:stretch>
            <a:fillRect/>
          </a:stretch>
        </p:blipFill>
        <p:spPr>
          <a:xfrm>
            <a:off x="2668513" y="1543932"/>
            <a:ext cx="8832304" cy="4243298"/>
          </a:xfrm>
          <a:prstGeom prst="rect">
            <a:avLst/>
          </a:prstGeom>
        </p:spPr>
      </p:pic>
      <p:sp>
        <p:nvSpPr>
          <p:cNvPr id="8" name="Rectangle 7">
            <a:extLst>
              <a:ext uri="{FF2B5EF4-FFF2-40B4-BE49-F238E27FC236}">
                <a16:creationId xmlns:a16="http://schemas.microsoft.com/office/drawing/2014/main" id="{18157B77-6EDA-3C2C-843E-713225A2CF89}"/>
              </a:ext>
            </a:extLst>
          </p:cNvPr>
          <p:cNvSpPr/>
          <p:nvPr/>
        </p:nvSpPr>
        <p:spPr>
          <a:xfrm>
            <a:off x="4727353" y="3416448"/>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Capteurs connectés clé en main</a:t>
            </a:r>
            <a:endParaRPr lang="en-GB" sz="800" b="1" dirty="0">
              <a:solidFill>
                <a:schemeClr val="tx1"/>
              </a:solidFill>
            </a:endParaRPr>
          </a:p>
        </p:txBody>
      </p:sp>
      <p:sp>
        <p:nvSpPr>
          <p:cNvPr id="26" name="Rectangle 25">
            <a:extLst>
              <a:ext uri="{FF2B5EF4-FFF2-40B4-BE49-F238E27FC236}">
                <a16:creationId xmlns:a16="http://schemas.microsoft.com/office/drawing/2014/main" id="{B2336A38-37A0-63D4-EAA4-4998ABC7DB5A}"/>
              </a:ext>
            </a:extLst>
          </p:cNvPr>
          <p:cNvSpPr/>
          <p:nvPr/>
        </p:nvSpPr>
        <p:spPr bwMode="auto">
          <a:xfrm>
            <a:off x="6653122" y="3172284"/>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Capteurs</a:t>
            </a:r>
            <a:endParaRPr lang="en-GB" dirty="0">
              <a:solidFill>
                <a:schemeClr val="tx1"/>
              </a:solidFill>
            </a:endParaRPr>
          </a:p>
        </p:txBody>
      </p:sp>
      <p:pic>
        <p:nvPicPr>
          <p:cNvPr id="14" name="Image 13" descr="Une image contenant clipart&#10;&#10;Description générée automatiquement">
            <a:extLst>
              <a:ext uri="{FF2B5EF4-FFF2-40B4-BE49-F238E27FC236}">
                <a16:creationId xmlns:a16="http://schemas.microsoft.com/office/drawing/2014/main" id="{CB3582C6-5DFC-A787-516B-9A0752F9A9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472269" y="2636912"/>
            <a:ext cx="1296144" cy="2087012"/>
          </a:xfrm>
          <a:prstGeom prst="rect">
            <a:avLst/>
          </a:prstGeom>
        </p:spPr>
      </p:pic>
      <p:pic>
        <p:nvPicPr>
          <p:cNvPr id="33" name="Espace réservé pour une image  27">
            <a:extLst>
              <a:ext uri="{FF2B5EF4-FFF2-40B4-BE49-F238E27FC236}">
                <a16:creationId xmlns:a16="http://schemas.microsoft.com/office/drawing/2014/main" id="{A5484B30-FDB2-171E-89F9-F060E446F553}"/>
              </a:ext>
            </a:extLst>
          </p:cNvPr>
          <p:cNvPicPr>
            <a:picLocks noChangeAspect="1"/>
          </p:cNvPicPr>
          <p:nvPr/>
        </p:nvPicPr>
        <p:blipFill>
          <a:blip r:embed="rId8" cstate="print">
            <a:extLst>
              <a:ext uri="{28A0092B-C50C-407E-A947-70E740481C1C}">
                <a14:useLocalDpi xmlns:a14="http://schemas.microsoft.com/office/drawing/2010/main" val="0"/>
              </a:ext>
            </a:extLst>
          </a:blip>
          <a:srcRect l="6859" r="6859"/>
          <a:stretch>
            <a:fillRect/>
          </a:stretch>
        </p:blipFill>
        <p:spPr>
          <a:xfrm>
            <a:off x="4834920" y="2522805"/>
            <a:ext cx="1368152" cy="906195"/>
          </a:xfrm>
          <a:prstGeom prst="rect">
            <a:avLst/>
          </a:prstGeom>
        </p:spPr>
      </p:pic>
      <p:sp>
        <p:nvSpPr>
          <p:cNvPr id="2" name="Rectangle 1">
            <a:extLst>
              <a:ext uri="{FF2B5EF4-FFF2-40B4-BE49-F238E27FC236}">
                <a16:creationId xmlns:a16="http://schemas.microsoft.com/office/drawing/2014/main" id="{42B1D472-AF87-262F-9229-F31019000371}"/>
              </a:ext>
            </a:extLst>
          </p:cNvPr>
          <p:cNvSpPr/>
          <p:nvPr/>
        </p:nvSpPr>
        <p:spPr>
          <a:xfrm>
            <a:off x="6473102" y="246653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6" name="Rectangle 15">
            <a:extLst>
              <a:ext uri="{FF2B5EF4-FFF2-40B4-BE49-F238E27FC236}">
                <a16:creationId xmlns:a16="http://schemas.microsoft.com/office/drawing/2014/main" id="{AA7F2691-069C-814A-C579-75D0397E89A6}"/>
              </a:ext>
            </a:extLst>
          </p:cNvPr>
          <p:cNvSpPr/>
          <p:nvPr/>
        </p:nvSpPr>
        <p:spPr bwMode="auto">
          <a:xfrm>
            <a:off x="8212873" y="246653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8" name="Rectangle 17">
            <a:extLst>
              <a:ext uri="{FF2B5EF4-FFF2-40B4-BE49-F238E27FC236}">
                <a16:creationId xmlns:a16="http://schemas.microsoft.com/office/drawing/2014/main" id="{849DB65A-B310-9204-485D-3671CDBBD4A5}"/>
              </a:ext>
            </a:extLst>
          </p:cNvPr>
          <p:cNvSpPr/>
          <p:nvPr/>
        </p:nvSpPr>
        <p:spPr bwMode="auto">
          <a:xfrm>
            <a:off x="6473101" y="342299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Capteurs seuls</a:t>
            </a:r>
            <a:endParaRPr lang="en-GB" sz="800" b="1" dirty="0">
              <a:solidFill>
                <a:schemeClr val="tx1"/>
              </a:solidFill>
            </a:endParaRPr>
          </a:p>
        </p:txBody>
      </p:sp>
      <p:pic>
        <p:nvPicPr>
          <p:cNvPr id="5" name="Image 4">
            <a:extLst>
              <a:ext uri="{FF2B5EF4-FFF2-40B4-BE49-F238E27FC236}">
                <a16:creationId xmlns:a16="http://schemas.microsoft.com/office/drawing/2014/main" id="{3CB462A7-EC0E-108F-6E8B-1AAC9423C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7636" y="2536395"/>
            <a:ext cx="866089" cy="866089"/>
          </a:xfrm>
          <a:prstGeom prst="rect">
            <a:avLst/>
          </a:prstGeom>
        </p:spPr>
      </p:pic>
      <p:sp>
        <p:nvSpPr>
          <p:cNvPr id="19" name="Rectangle 18">
            <a:extLst>
              <a:ext uri="{FF2B5EF4-FFF2-40B4-BE49-F238E27FC236}">
                <a16:creationId xmlns:a16="http://schemas.microsoft.com/office/drawing/2014/main" id="{1C84C2C9-56BA-46E6-40B8-DE06B58064C3}"/>
              </a:ext>
            </a:extLst>
          </p:cNvPr>
          <p:cNvSpPr/>
          <p:nvPr/>
        </p:nvSpPr>
        <p:spPr bwMode="auto">
          <a:xfrm>
            <a:off x="2763177" y="2947766"/>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Labo/Equipe</a:t>
            </a:r>
            <a:endParaRPr lang="en-GB" sz="800" b="1" dirty="0">
              <a:solidFill>
                <a:schemeClr val="tx1"/>
              </a:solidFill>
            </a:endParaRPr>
          </a:p>
        </p:txBody>
      </p:sp>
      <p:sp>
        <p:nvSpPr>
          <p:cNvPr id="20" name="Rectangle 19">
            <a:extLst>
              <a:ext uri="{FF2B5EF4-FFF2-40B4-BE49-F238E27FC236}">
                <a16:creationId xmlns:a16="http://schemas.microsoft.com/office/drawing/2014/main" id="{1B726F65-4826-4D12-36BE-D83AE6E3F68D}"/>
              </a:ext>
            </a:extLst>
          </p:cNvPr>
          <p:cNvSpPr/>
          <p:nvPr/>
        </p:nvSpPr>
        <p:spPr bwMode="auto">
          <a:xfrm>
            <a:off x="2735320" y="3169412"/>
            <a:ext cx="1644484" cy="763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DT INSU</a:t>
            </a:r>
          </a:p>
          <a:p>
            <a:r>
              <a:rPr lang="fr-FR" sz="800" b="1" dirty="0">
                <a:solidFill>
                  <a:schemeClr val="tx1"/>
                </a:solidFill>
              </a:rPr>
              <a:t>IRISA</a:t>
            </a:r>
          </a:p>
          <a:p>
            <a:r>
              <a:rPr lang="fr-FR" sz="800" b="1" dirty="0">
                <a:solidFill>
                  <a:schemeClr val="tx1"/>
                </a:solidFill>
              </a:rPr>
              <a:t>IRIT</a:t>
            </a:r>
          </a:p>
          <a:p>
            <a:r>
              <a:rPr lang="fr-FR" sz="800" b="1" dirty="0">
                <a:solidFill>
                  <a:schemeClr val="tx1"/>
                </a:solidFill>
              </a:rPr>
              <a:t>LAAS</a:t>
            </a:r>
          </a:p>
          <a:p>
            <a:r>
              <a:rPr lang="fr-FR" sz="800" b="1" dirty="0">
                <a:solidFill>
                  <a:schemeClr val="tx1"/>
                </a:solidFill>
              </a:rPr>
              <a:t>LPC</a:t>
            </a:r>
            <a:endParaRPr lang="en-GB" sz="800" b="1" dirty="0">
              <a:solidFill>
                <a:schemeClr val="tx1"/>
              </a:solidFill>
            </a:endParaRPr>
          </a:p>
        </p:txBody>
      </p:sp>
      <p:sp>
        <p:nvSpPr>
          <p:cNvPr id="21" name="Rectangle 20">
            <a:extLst>
              <a:ext uri="{FF2B5EF4-FFF2-40B4-BE49-F238E27FC236}">
                <a16:creationId xmlns:a16="http://schemas.microsoft.com/office/drawing/2014/main" id="{EBFC1C0C-6A7C-2D74-BFD0-8C927CB0F167}"/>
              </a:ext>
            </a:extLst>
          </p:cNvPr>
          <p:cNvSpPr/>
          <p:nvPr/>
        </p:nvSpPr>
        <p:spPr bwMode="auto">
          <a:xfrm>
            <a:off x="2688733" y="4184310"/>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Niveau de développement</a:t>
            </a:r>
            <a:endParaRPr lang="en-GB" sz="800" b="1" dirty="0">
              <a:solidFill>
                <a:schemeClr val="tx1"/>
              </a:solidFill>
            </a:endParaRPr>
          </a:p>
        </p:txBody>
      </p:sp>
      <p:sp>
        <p:nvSpPr>
          <p:cNvPr id="27" name="Rectangle 26">
            <a:extLst>
              <a:ext uri="{FF2B5EF4-FFF2-40B4-BE49-F238E27FC236}">
                <a16:creationId xmlns:a16="http://schemas.microsoft.com/office/drawing/2014/main" id="{A352ECA4-E4E0-6722-C764-6E3689470D55}"/>
              </a:ext>
            </a:extLst>
          </p:cNvPr>
          <p:cNvSpPr/>
          <p:nvPr/>
        </p:nvSpPr>
        <p:spPr bwMode="auto">
          <a:xfrm>
            <a:off x="2695758" y="4393590"/>
            <a:ext cx="1405331" cy="3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TRL3</a:t>
            </a:r>
          </a:p>
          <a:p>
            <a:r>
              <a:rPr lang="fr-FR" sz="800" b="1" dirty="0">
                <a:solidFill>
                  <a:schemeClr val="tx1"/>
                </a:solidFill>
              </a:rPr>
              <a:t>TRL4</a:t>
            </a:r>
          </a:p>
          <a:p>
            <a:r>
              <a:rPr lang="fr-FR" sz="800" b="1" dirty="0">
                <a:solidFill>
                  <a:schemeClr val="tx1"/>
                </a:solidFill>
              </a:rPr>
              <a:t>TRL5</a:t>
            </a:r>
            <a:endParaRPr lang="en-GB" sz="800" b="1" dirty="0">
              <a:solidFill>
                <a:schemeClr val="tx1"/>
              </a:solidFill>
            </a:endParaRPr>
          </a:p>
        </p:txBody>
      </p:sp>
      <p:sp>
        <p:nvSpPr>
          <p:cNvPr id="3" name="Rectangle 2">
            <a:extLst>
              <a:ext uri="{FF2B5EF4-FFF2-40B4-BE49-F238E27FC236}">
                <a16:creationId xmlns:a16="http://schemas.microsoft.com/office/drawing/2014/main" id="{17CF3B6E-8DF5-2276-6607-8060CF5F308D}"/>
              </a:ext>
            </a:extLst>
          </p:cNvPr>
          <p:cNvSpPr/>
          <p:nvPr/>
        </p:nvSpPr>
        <p:spPr>
          <a:xfrm>
            <a:off x="2695758" y="4789079"/>
            <a:ext cx="1816066" cy="101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6EABD02-8B90-9D06-9290-2619571880A3}"/>
              </a:ext>
            </a:extLst>
          </p:cNvPr>
          <p:cNvSpPr/>
          <p:nvPr/>
        </p:nvSpPr>
        <p:spPr bwMode="auto">
          <a:xfrm>
            <a:off x="9930384" y="2484020"/>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1" name="Rectangle 30">
            <a:extLst>
              <a:ext uri="{FF2B5EF4-FFF2-40B4-BE49-F238E27FC236}">
                <a16:creationId xmlns:a16="http://schemas.microsoft.com/office/drawing/2014/main" id="{F28BBE6C-D148-18E9-7471-EEEFACEADE5C}"/>
              </a:ext>
            </a:extLst>
          </p:cNvPr>
          <p:cNvSpPr/>
          <p:nvPr/>
        </p:nvSpPr>
        <p:spPr bwMode="auto">
          <a:xfrm>
            <a:off x="4762466" y="370307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2" name="Rectangle 31">
            <a:extLst>
              <a:ext uri="{FF2B5EF4-FFF2-40B4-BE49-F238E27FC236}">
                <a16:creationId xmlns:a16="http://schemas.microsoft.com/office/drawing/2014/main" id="{7AAA4044-CBD7-0880-09E9-1F58E4B91EBA}"/>
              </a:ext>
            </a:extLst>
          </p:cNvPr>
          <p:cNvSpPr/>
          <p:nvPr/>
        </p:nvSpPr>
        <p:spPr bwMode="auto">
          <a:xfrm>
            <a:off x="6490657" y="3719520"/>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4" name="Rectangle 33">
            <a:extLst>
              <a:ext uri="{FF2B5EF4-FFF2-40B4-BE49-F238E27FC236}">
                <a16:creationId xmlns:a16="http://schemas.microsoft.com/office/drawing/2014/main" id="{373E905A-7AD8-4888-520B-CF27568B60DE}"/>
              </a:ext>
            </a:extLst>
          </p:cNvPr>
          <p:cNvSpPr/>
          <p:nvPr/>
        </p:nvSpPr>
        <p:spPr bwMode="auto">
          <a:xfrm>
            <a:off x="8184232" y="369066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35" name="Rectangle 34">
            <a:extLst>
              <a:ext uri="{FF2B5EF4-FFF2-40B4-BE49-F238E27FC236}">
                <a16:creationId xmlns:a16="http://schemas.microsoft.com/office/drawing/2014/main" id="{42D85EE7-7D17-B500-1A94-6E963FD9EFCF}"/>
              </a:ext>
            </a:extLst>
          </p:cNvPr>
          <p:cNvSpPr/>
          <p:nvPr/>
        </p:nvSpPr>
        <p:spPr bwMode="auto">
          <a:xfrm>
            <a:off x="9959510" y="3703075"/>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8" name="Rectangle 37">
            <a:extLst>
              <a:ext uri="{FF2B5EF4-FFF2-40B4-BE49-F238E27FC236}">
                <a16:creationId xmlns:a16="http://schemas.microsoft.com/office/drawing/2014/main" id="{3FA24B8C-3476-4365-2A59-53E4B31D5AB2}"/>
              </a:ext>
            </a:extLst>
          </p:cNvPr>
          <p:cNvSpPr/>
          <p:nvPr/>
        </p:nvSpPr>
        <p:spPr bwMode="auto">
          <a:xfrm>
            <a:off x="8177760" y="342299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Modules microcontrôleur</a:t>
            </a:r>
            <a:endParaRPr lang="en-GB" sz="800" b="1" dirty="0">
              <a:solidFill>
                <a:schemeClr val="tx1"/>
              </a:solidFill>
            </a:endParaRPr>
          </a:p>
        </p:txBody>
      </p:sp>
      <p:sp>
        <p:nvSpPr>
          <p:cNvPr id="39" name="Rectangle 38">
            <a:extLst>
              <a:ext uri="{FF2B5EF4-FFF2-40B4-BE49-F238E27FC236}">
                <a16:creationId xmlns:a16="http://schemas.microsoft.com/office/drawing/2014/main" id="{0D0314F8-213B-C6BB-83E5-FEDDE170D5AC}"/>
              </a:ext>
            </a:extLst>
          </p:cNvPr>
          <p:cNvSpPr/>
          <p:nvPr/>
        </p:nvSpPr>
        <p:spPr bwMode="auto">
          <a:xfrm>
            <a:off x="9930384" y="3441628"/>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Interfaces de communication</a:t>
            </a:r>
            <a:endParaRPr lang="en-GB" sz="800" b="1" dirty="0">
              <a:solidFill>
                <a:schemeClr val="tx1"/>
              </a:solidFill>
            </a:endParaRPr>
          </a:p>
        </p:txBody>
      </p:sp>
      <p:sp>
        <p:nvSpPr>
          <p:cNvPr id="40" name="Rectangle 39">
            <a:extLst>
              <a:ext uri="{FF2B5EF4-FFF2-40B4-BE49-F238E27FC236}">
                <a16:creationId xmlns:a16="http://schemas.microsoft.com/office/drawing/2014/main" id="{50D5BEAA-680E-716A-BEF7-455299025B39}"/>
              </a:ext>
            </a:extLst>
          </p:cNvPr>
          <p:cNvSpPr/>
          <p:nvPr/>
        </p:nvSpPr>
        <p:spPr bwMode="auto">
          <a:xfrm>
            <a:off x="4733779" y="4665542"/>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 d’alimentation</a:t>
            </a:r>
            <a:endParaRPr lang="en-GB" sz="800" b="1" dirty="0">
              <a:solidFill>
                <a:schemeClr val="tx1"/>
              </a:solidFill>
            </a:endParaRPr>
          </a:p>
        </p:txBody>
      </p:sp>
      <p:sp>
        <p:nvSpPr>
          <p:cNvPr id="41" name="Rectangle 40">
            <a:extLst>
              <a:ext uri="{FF2B5EF4-FFF2-40B4-BE49-F238E27FC236}">
                <a16:creationId xmlns:a16="http://schemas.microsoft.com/office/drawing/2014/main" id="{EC1C583E-231B-18E0-C666-1DD6DDB38EE4}"/>
              </a:ext>
            </a:extLst>
          </p:cNvPr>
          <p:cNvSpPr/>
          <p:nvPr/>
        </p:nvSpPr>
        <p:spPr bwMode="auto">
          <a:xfrm>
            <a:off x="6497083" y="465361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 gestion du temps- GPS</a:t>
            </a:r>
            <a:endParaRPr lang="en-GB" sz="800" b="1" dirty="0">
              <a:solidFill>
                <a:schemeClr val="tx1"/>
              </a:solidFill>
            </a:endParaRPr>
          </a:p>
        </p:txBody>
      </p:sp>
      <p:pic>
        <p:nvPicPr>
          <p:cNvPr id="7" name="Image 6" descr="Une image contenant texte, équipement électronique, circuit&#10;&#10;Description générée automatiquement">
            <a:extLst>
              <a:ext uri="{FF2B5EF4-FFF2-40B4-BE49-F238E27FC236}">
                <a16:creationId xmlns:a16="http://schemas.microsoft.com/office/drawing/2014/main" id="{1C4FC278-3BCB-D647-9812-4290744CA2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1044" y="2574899"/>
            <a:ext cx="1122809" cy="802006"/>
          </a:xfrm>
          <a:prstGeom prst="rect">
            <a:avLst/>
          </a:prstGeom>
        </p:spPr>
      </p:pic>
      <p:pic>
        <p:nvPicPr>
          <p:cNvPr id="10" name="Image 9" descr="Une image contenant tableau blanc&#10;&#10;Description générée automatiquement">
            <a:extLst>
              <a:ext uri="{FF2B5EF4-FFF2-40B4-BE49-F238E27FC236}">
                <a16:creationId xmlns:a16="http://schemas.microsoft.com/office/drawing/2014/main" id="{C7CBE4C5-A1C2-1467-80AA-89B96BF4027B}"/>
              </a:ext>
            </a:extLst>
          </p:cNvPr>
          <p:cNvPicPr>
            <a:picLocks noChangeAspect="1"/>
          </p:cNvPicPr>
          <p:nvPr/>
        </p:nvPicPr>
        <p:blipFill rotWithShape="1">
          <a:blip r:embed="rId11">
            <a:extLst>
              <a:ext uri="{28A0092B-C50C-407E-A947-70E740481C1C}">
                <a14:useLocalDpi xmlns:a14="http://schemas.microsoft.com/office/drawing/2010/main" val="0"/>
              </a:ext>
            </a:extLst>
          </a:blip>
          <a:srcRect l="25075" t="8904" r="23905" b="10991"/>
          <a:stretch/>
        </p:blipFill>
        <p:spPr>
          <a:xfrm>
            <a:off x="10199948" y="2466290"/>
            <a:ext cx="936104" cy="978054"/>
          </a:xfrm>
          <a:prstGeom prst="rect">
            <a:avLst/>
          </a:prstGeom>
        </p:spPr>
      </p:pic>
      <p:pic>
        <p:nvPicPr>
          <p:cNvPr id="43" name="Image 42">
            <a:extLst>
              <a:ext uri="{FF2B5EF4-FFF2-40B4-BE49-F238E27FC236}">
                <a16:creationId xmlns:a16="http://schemas.microsoft.com/office/drawing/2014/main" id="{E7814139-D0AD-2CAC-99F3-AC389934D8B4}"/>
              </a:ext>
            </a:extLst>
          </p:cNvPr>
          <p:cNvPicPr>
            <a:picLocks noChangeAspect="1"/>
          </p:cNvPicPr>
          <p:nvPr/>
        </p:nvPicPr>
        <p:blipFill>
          <a:blip r:embed="rId12"/>
          <a:stretch>
            <a:fillRect/>
          </a:stretch>
        </p:blipFill>
        <p:spPr>
          <a:xfrm>
            <a:off x="4882415" y="3719520"/>
            <a:ext cx="1202681" cy="867196"/>
          </a:xfrm>
          <a:prstGeom prst="rect">
            <a:avLst/>
          </a:prstGeom>
        </p:spPr>
      </p:pic>
      <p:sp>
        <p:nvSpPr>
          <p:cNvPr id="46" name="Rectangle 45">
            <a:extLst>
              <a:ext uri="{FF2B5EF4-FFF2-40B4-BE49-F238E27FC236}">
                <a16:creationId xmlns:a16="http://schemas.microsoft.com/office/drawing/2014/main" id="{3444A3E4-A0F0-0254-2C0F-FC4E219CB55C}"/>
              </a:ext>
            </a:extLst>
          </p:cNvPr>
          <p:cNvSpPr/>
          <p:nvPr/>
        </p:nvSpPr>
        <p:spPr bwMode="auto">
          <a:xfrm>
            <a:off x="8263098" y="4613966"/>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Modules mémoire</a:t>
            </a:r>
            <a:endParaRPr lang="en-GB" sz="800" b="1" dirty="0">
              <a:solidFill>
                <a:schemeClr val="tx1"/>
              </a:solidFill>
            </a:endParaRPr>
          </a:p>
        </p:txBody>
      </p:sp>
      <p:sp>
        <p:nvSpPr>
          <p:cNvPr id="52" name="Rectangle 51">
            <a:extLst>
              <a:ext uri="{FF2B5EF4-FFF2-40B4-BE49-F238E27FC236}">
                <a16:creationId xmlns:a16="http://schemas.microsoft.com/office/drawing/2014/main" id="{440CD1A4-4C75-1C66-27F4-FB5D16607229}"/>
              </a:ext>
            </a:extLst>
          </p:cNvPr>
          <p:cNvSpPr/>
          <p:nvPr/>
        </p:nvSpPr>
        <p:spPr bwMode="auto">
          <a:xfrm>
            <a:off x="4791153" y="495481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3" name="Rectangle 52">
            <a:extLst>
              <a:ext uri="{FF2B5EF4-FFF2-40B4-BE49-F238E27FC236}">
                <a16:creationId xmlns:a16="http://schemas.microsoft.com/office/drawing/2014/main" id="{21C91EFB-1D4B-716F-78C4-0BC83B2E2C8E}"/>
              </a:ext>
            </a:extLst>
          </p:cNvPr>
          <p:cNvSpPr/>
          <p:nvPr/>
        </p:nvSpPr>
        <p:spPr bwMode="auto">
          <a:xfrm>
            <a:off x="6519344" y="4971257"/>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4" name="Rectangle 53">
            <a:extLst>
              <a:ext uri="{FF2B5EF4-FFF2-40B4-BE49-F238E27FC236}">
                <a16:creationId xmlns:a16="http://schemas.microsoft.com/office/drawing/2014/main" id="{244E19C7-3E4F-FEBA-6C5B-1C95E68AC7F3}"/>
              </a:ext>
            </a:extLst>
          </p:cNvPr>
          <p:cNvSpPr/>
          <p:nvPr/>
        </p:nvSpPr>
        <p:spPr bwMode="auto">
          <a:xfrm>
            <a:off x="8280377" y="492696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55" name="Rectangle 54">
            <a:extLst>
              <a:ext uri="{FF2B5EF4-FFF2-40B4-BE49-F238E27FC236}">
                <a16:creationId xmlns:a16="http://schemas.microsoft.com/office/drawing/2014/main" id="{E7CD8672-F8C7-5C30-9482-F7B2B7CFB7F5}"/>
              </a:ext>
            </a:extLst>
          </p:cNvPr>
          <p:cNvSpPr/>
          <p:nvPr/>
        </p:nvSpPr>
        <p:spPr bwMode="auto">
          <a:xfrm>
            <a:off x="9988197" y="4954812"/>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7" name="Rectangle 56">
            <a:extLst>
              <a:ext uri="{FF2B5EF4-FFF2-40B4-BE49-F238E27FC236}">
                <a16:creationId xmlns:a16="http://schemas.microsoft.com/office/drawing/2014/main" id="{740EE473-62BB-C4DB-6513-F86666F1426E}"/>
              </a:ext>
            </a:extLst>
          </p:cNvPr>
          <p:cNvSpPr/>
          <p:nvPr/>
        </p:nvSpPr>
        <p:spPr bwMode="auto">
          <a:xfrm>
            <a:off x="6525770" y="5905352"/>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Packaging</a:t>
            </a:r>
            <a:endParaRPr lang="en-GB" sz="800" b="1" dirty="0">
              <a:solidFill>
                <a:schemeClr val="tx1"/>
              </a:solidFill>
            </a:endParaRPr>
          </a:p>
        </p:txBody>
      </p:sp>
      <p:pic>
        <p:nvPicPr>
          <p:cNvPr id="59" name="Image 58">
            <a:extLst>
              <a:ext uri="{FF2B5EF4-FFF2-40B4-BE49-F238E27FC236}">
                <a16:creationId xmlns:a16="http://schemas.microsoft.com/office/drawing/2014/main" id="{8DE2860A-2B4A-0745-433B-571C5E219CCB}"/>
              </a:ext>
            </a:extLst>
          </p:cNvPr>
          <p:cNvPicPr>
            <a:picLocks noChangeAspect="1"/>
          </p:cNvPicPr>
          <p:nvPr/>
        </p:nvPicPr>
        <p:blipFill rotWithShape="1">
          <a:blip r:embed="rId13">
            <a:extLst>
              <a:ext uri="{28A0092B-C50C-407E-A947-70E740481C1C}">
                <a14:useLocalDpi xmlns:a14="http://schemas.microsoft.com/office/drawing/2010/main" val="0"/>
              </a:ext>
            </a:extLst>
          </a:blip>
          <a:srcRect t="16223" b="11288"/>
          <a:stretch/>
        </p:blipFill>
        <p:spPr bwMode="auto">
          <a:xfrm>
            <a:off x="6730058" y="4976263"/>
            <a:ext cx="1159585" cy="867196"/>
          </a:xfrm>
          <a:prstGeom prst="rect">
            <a:avLst/>
          </a:prstGeom>
        </p:spPr>
      </p:pic>
      <p:sp>
        <p:nvSpPr>
          <p:cNvPr id="60" name="Rectangle 59">
            <a:extLst>
              <a:ext uri="{FF2B5EF4-FFF2-40B4-BE49-F238E27FC236}">
                <a16:creationId xmlns:a16="http://schemas.microsoft.com/office/drawing/2014/main" id="{88B1BD74-98CC-CB52-5206-A1837FB45453}"/>
              </a:ext>
            </a:extLst>
          </p:cNvPr>
          <p:cNvSpPr/>
          <p:nvPr/>
        </p:nvSpPr>
        <p:spPr bwMode="auto">
          <a:xfrm>
            <a:off x="8291785" y="5865703"/>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Passerelles-routeurs</a:t>
            </a:r>
            <a:endParaRPr lang="en-GB" sz="800" b="1" dirty="0">
              <a:solidFill>
                <a:schemeClr val="tx1"/>
              </a:solidFill>
            </a:endParaRPr>
          </a:p>
        </p:txBody>
      </p:sp>
      <p:pic>
        <p:nvPicPr>
          <p:cNvPr id="61" name="Image 60" descr="Une image contenant imprimante&#10;&#10;Description générée automatiquement">
            <a:extLst>
              <a:ext uri="{FF2B5EF4-FFF2-40B4-BE49-F238E27FC236}">
                <a16:creationId xmlns:a16="http://schemas.microsoft.com/office/drawing/2014/main" id="{D6A3142F-279F-995A-17CD-3DF77CD370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8616568" y="4939376"/>
            <a:ext cx="935606" cy="923186"/>
          </a:xfrm>
          <a:prstGeom prst="rect">
            <a:avLst/>
          </a:prstGeom>
        </p:spPr>
      </p:pic>
      <p:pic>
        <p:nvPicPr>
          <p:cNvPr id="62" name="Image 61" descr="Une image contenant texte, clipart&#10;&#10;Description générée automatiquement">
            <a:extLst>
              <a:ext uri="{FF2B5EF4-FFF2-40B4-BE49-F238E27FC236}">
                <a16:creationId xmlns:a16="http://schemas.microsoft.com/office/drawing/2014/main" id="{7A138123-E1E9-46F5-80F8-5BF9216934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10109425" y="5139977"/>
            <a:ext cx="1362186" cy="765375"/>
          </a:xfrm>
          <a:prstGeom prst="rect">
            <a:avLst/>
          </a:prstGeom>
        </p:spPr>
      </p:pic>
      <p:pic>
        <p:nvPicPr>
          <p:cNvPr id="64" name="Image 63">
            <a:extLst>
              <a:ext uri="{FF2B5EF4-FFF2-40B4-BE49-F238E27FC236}">
                <a16:creationId xmlns:a16="http://schemas.microsoft.com/office/drawing/2014/main" id="{15A2D7D7-3F73-B6F9-7AE4-C50C83C41120}"/>
              </a:ext>
            </a:extLst>
          </p:cNvPr>
          <p:cNvPicPr>
            <a:picLocks noChangeAspect="1"/>
          </p:cNvPicPr>
          <p:nvPr/>
        </p:nvPicPr>
        <p:blipFill>
          <a:blip r:embed="rId16"/>
          <a:stretch>
            <a:fillRect/>
          </a:stretch>
        </p:blipFill>
        <p:spPr>
          <a:xfrm>
            <a:off x="6970190" y="3831945"/>
            <a:ext cx="836610" cy="724071"/>
          </a:xfrm>
          <a:prstGeom prst="rect">
            <a:avLst/>
          </a:prstGeom>
        </p:spPr>
      </p:pic>
      <p:pic>
        <p:nvPicPr>
          <p:cNvPr id="66" name="Image 65" descr="Une image contenant texte, équipement électronique, circuit&#10;&#10;Description générée automatiquement">
            <a:extLst>
              <a:ext uri="{FF2B5EF4-FFF2-40B4-BE49-F238E27FC236}">
                <a16:creationId xmlns:a16="http://schemas.microsoft.com/office/drawing/2014/main" id="{1DF42143-B55D-8642-D580-991C6B0B91D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9884" b="9170"/>
          <a:stretch/>
        </p:blipFill>
        <p:spPr>
          <a:xfrm>
            <a:off x="8551540" y="3805053"/>
            <a:ext cx="1000634" cy="809968"/>
          </a:xfrm>
          <a:prstGeom prst="rect">
            <a:avLst/>
          </a:prstGeom>
        </p:spPr>
      </p:pic>
    </p:spTree>
    <p:extLst>
      <p:ext uri="{BB962C8B-B14F-4D97-AF65-F5344CB8AC3E}">
        <p14:creationId xmlns:p14="http://schemas.microsoft.com/office/powerpoint/2010/main" val="351395858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3545</TotalTime>
  <Words>831</Words>
  <Application>Microsoft Office PowerPoint</Application>
  <DocSecurity>0</DocSecurity>
  <PresentationFormat>Grand écran</PresentationFormat>
  <Paragraphs>186</Paragraphs>
  <Slides>15</Slides>
  <Notes>13</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15</vt:i4>
      </vt:variant>
    </vt:vector>
  </HeadingPairs>
  <TitlesOfParts>
    <vt:vector size="24" baseType="lpstr">
      <vt:lpstr>Arial</vt:lpstr>
      <vt:lpstr>Arial Black</vt:lpstr>
      <vt:lpstr>Berlin Sans FB</vt:lpstr>
      <vt:lpstr>Calibri</vt:lpstr>
      <vt:lpstr>Calibri Light</vt:lpstr>
      <vt:lpstr>Gill Sans</vt:lpstr>
      <vt:lpstr>Wingdings</vt:lpstr>
      <vt:lpstr>Thème Office</vt:lpstr>
      <vt:lpstr>Masque titre du document</vt:lpstr>
      <vt:lpstr>Présentation PowerPoint</vt:lpstr>
      <vt:lpstr>Présentation PowerPoint</vt:lpstr>
      <vt:lpstr>Eléments du Cahier des charges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130</cp:revision>
  <dcterms:created xsi:type="dcterms:W3CDTF">2018-09-28T07:43:09Z</dcterms:created>
  <dcterms:modified xsi:type="dcterms:W3CDTF">2022-07-19T19:51:27Z</dcterms:modified>
  <cp:category/>
  <dc:identifier/>
  <cp:contentStatus/>
  <dc:language/>
  <cp:version/>
</cp:coreProperties>
</file>