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61" r:id="rId2"/>
    <p:sldId id="265" r:id="rId3"/>
    <p:sldId id="266" r:id="rId4"/>
    <p:sldId id="267" r:id="rId5"/>
    <p:sldId id="263" r:id="rId6"/>
    <p:sldId id="258" r:id="rId7"/>
    <p:sldId id="286" r:id="rId8"/>
    <p:sldId id="287" r:id="rId9"/>
    <p:sldId id="288" r:id="rId10"/>
    <p:sldId id="289" r:id="rId11"/>
  </p:sldIdLst>
  <p:sldSz cx="9144000" cy="5143500" type="screen16x9"/>
  <p:notesSz cx="9144000" cy="5143500"/>
  <p:embeddedFontLst>
    <p:embeddedFont>
      <p:font typeface="Arial Black" panose="020B0A04020102020204" pitchFamily="34" charset="0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18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7D4E7-CAFC-4E92-A873-25F0F467A223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A01C9-7762-4A25-A006-06B501B8964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348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de présentation vier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0" y="1752300"/>
            <a:ext cx="9144000" cy="3391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440000" tIns="1224000" rIns="144000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image, puis placez en arrière-plan</a:t>
            </a:r>
            <a:endParaRPr/>
          </a:p>
        </p:txBody>
      </p:sp>
      <p:sp>
        <p:nvSpPr>
          <p:cNvPr id="5" name="Espace réservé du texte 13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1710001" y="352800"/>
            <a:ext cx="3960000" cy="845476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 marL="0" indent="0">
              <a:lnSpc>
                <a:spcPts val="2240"/>
              </a:lnSpc>
              <a:spcBef>
                <a:spcPts val="0"/>
              </a:spcBef>
              <a:buFontTx/>
              <a:buNone/>
              <a:defRPr sz="195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950">
                <a:solidFill>
                  <a:schemeClr val="bg2"/>
                </a:solidFill>
                <a:latin typeface="+mj-lt"/>
              </a:defRPr>
            </a:lvl2pPr>
            <a:lvl3pPr marL="914400" indent="0">
              <a:buFontTx/>
              <a:buNone/>
              <a:defRPr sz="1950">
                <a:solidFill>
                  <a:schemeClr val="bg2"/>
                </a:solidFill>
                <a:latin typeface="+mj-lt"/>
              </a:defRPr>
            </a:lvl3pPr>
            <a:lvl4pPr>
              <a:buFontTx/>
              <a:buNone/>
              <a:defRPr sz="1950">
                <a:solidFill>
                  <a:schemeClr val="bg2"/>
                </a:solidFill>
                <a:latin typeface="+mj-lt"/>
              </a:defRPr>
            </a:lvl4pPr>
            <a:lvl5pPr>
              <a:buFontTx/>
              <a:buNone/>
              <a:defRPr sz="195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fr-FR"/>
              <a:t>OPTION DE TITRE LONG      AVEC LE NOMBRE                     DE 3 LIGNES MAXIMUM</a:t>
            </a:r>
            <a:endParaRPr/>
          </a:p>
        </p:txBody>
      </p:sp>
      <p:sp>
        <p:nvSpPr>
          <p:cNvPr id="6" name="Sous-titre 4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710000" y="1318485"/>
            <a:ext cx="3960000" cy="3825015"/>
          </a:xfrm>
          <a:prstGeom prst="rect">
            <a:avLst/>
          </a:prstGeom>
          <a:solidFill>
            <a:srgbClr val="936037">
              <a:alpha val="69804"/>
            </a:srgbClr>
          </a:solidFill>
        </p:spPr>
        <p:txBody>
          <a:bodyPr lIns="144000" tIns="90000"/>
          <a:lstStyle>
            <a:lvl1pPr marL="0" indent="0">
              <a:lnSpc>
                <a:spcPct val="93000"/>
              </a:lnSpc>
              <a:spcAft>
                <a:spcPts val="0"/>
              </a:spcAft>
              <a:buFontTx/>
              <a:buNone/>
              <a:defRPr sz="135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1587" indent="0">
              <a:buFontTx/>
              <a:buNone/>
              <a:defRPr sz="950" b="1">
                <a:solidFill>
                  <a:schemeClr val="bg1"/>
                </a:solidFill>
              </a:defRPr>
            </a:lvl2pPr>
          </a:lstStyle>
          <a:p>
            <a:pPr>
              <a:defRPr/>
            </a:pPr>
            <a:r>
              <a:rPr lang="fr-FR"/>
              <a:t>(facultatif) Sous titre et description sur plusieurs lignes</a:t>
            </a:r>
            <a:endParaRPr/>
          </a:p>
        </p:txBody>
      </p:sp>
      <p:sp>
        <p:nvSpPr>
          <p:cNvPr id="7" name="Espace réservé du texte 20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872916" y="3567762"/>
            <a:ext cx="3311999" cy="28733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(Insérez date du jour)</a:t>
            </a:r>
            <a:endParaRPr/>
          </a:p>
        </p:txBody>
      </p:sp>
      <p:sp>
        <p:nvSpPr>
          <p:cNvPr id="8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1872917" y="4363555"/>
            <a:ext cx="3311999" cy="59596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TerraForma – (slogan?)</a:t>
            </a:r>
            <a:endParaRPr/>
          </a:p>
        </p:txBody>
      </p:sp>
      <p:pic>
        <p:nvPicPr>
          <p:cNvPr id="9" name="Imag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gray">
          <a:xfrm>
            <a:off x="179388" y="195263"/>
            <a:ext cx="1154902" cy="1368425"/>
          </a:xfrm>
          <a:prstGeom prst="rect">
            <a:avLst/>
          </a:prstGeom>
        </p:spPr>
      </p:pic>
      <p:sp>
        <p:nvSpPr>
          <p:cNvPr id="10" name="Espace réservé de la date 1"/>
          <p:cNvSpPr>
            <a:spLocks noGrp="1"/>
          </p:cNvSpPr>
          <p:nvPr>
            <p:ph type="dt" sz="half" idx="18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01.04.22</a:t>
            </a:r>
          </a:p>
        </p:txBody>
      </p:sp>
      <p:sp>
        <p:nvSpPr>
          <p:cNvPr id="11" name="Espace réservé du numéro de diapositive 2"/>
          <p:cNvSpPr>
            <a:spLocks noGrp="1"/>
          </p:cNvSpPr>
          <p:nvPr>
            <p:ph type="sldNum" sz="quarter" idx="19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e 2 col distinct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01.04.22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pic>
        <p:nvPicPr>
          <p:cNvPr id="8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9" name="Rectangle 14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Espace réservé du texte 22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608014" y="1080000"/>
            <a:ext cx="3801826" cy="342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600" b="1" i="0">
                <a:solidFill>
                  <a:schemeClr val="tx1"/>
                </a:solidFill>
                <a:latin typeface="+mn-lt"/>
              </a:defRPr>
            </a:lvl1pPr>
            <a:lvl2pPr marL="685800" indent="-228600">
              <a:buClrTx/>
              <a:buFont typeface="Wingdings"/>
              <a:buChar char="§"/>
              <a:defRPr sz="1350">
                <a:solidFill>
                  <a:schemeClr val="tx1"/>
                </a:solidFill>
                <a:latin typeface="+mn-lt"/>
              </a:defRPr>
            </a:lvl2pPr>
            <a:lvl3pPr marL="1257300" indent="-342900">
              <a:buClrTx/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</a:defRPr>
            </a:lvl3pPr>
            <a:lvl4pPr marL="1657350" indent="-285750">
              <a:buClrTx/>
              <a:buFont typeface="Wingdings"/>
              <a:buChar char="ü"/>
              <a:defRPr sz="1350">
                <a:solidFill>
                  <a:schemeClr val="tx1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91440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/>
            </a:pPr>
            <a:r>
              <a:rPr lang="fr-FR"/>
              <a:t>Cliquez pour insérer du texte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1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4572000" y="1082150"/>
            <a:ext cx="3806907" cy="342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600" b="1" i="0">
                <a:solidFill>
                  <a:schemeClr val="tx1"/>
                </a:solidFill>
                <a:latin typeface="+mn-lt"/>
              </a:defRPr>
            </a:lvl1pPr>
            <a:lvl2pPr marL="685800" indent="-228600">
              <a:buClrTx/>
              <a:buFont typeface="Wingdings"/>
              <a:buChar char="§"/>
              <a:defRPr sz="1350">
                <a:solidFill>
                  <a:schemeClr val="tx1"/>
                </a:solidFill>
                <a:latin typeface="+mn-lt"/>
              </a:defRPr>
            </a:lvl2pPr>
            <a:lvl3pPr marL="1257300" indent="-342900">
              <a:buClrTx/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</a:defRPr>
            </a:lvl3pPr>
            <a:lvl4pPr marL="1657350" indent="-285750">
              <a:buClrTx/>
              <a:buFont typeface="Wingdings"/>
              <a:buChar char="ü"/>
              <a:defRPr sz="1350">
                <a:solidFill>
                  <a:schemeClr val="tx1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91440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/>
            </a:pPr>
            <a:r>
              <a:rPr lang="fr-FR"/>
              <a:t>Cliquez pour insérer du texte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e 1 col + 1 pho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01.04.22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tabLst>
                <a:tab pos="984250" algn="l"/>
              </a:tabLst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08015" y="1080000"/>
            <a:ext cx="2970528" cy="34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>
                <a:solidFill>
                  <a:schemeClr val="tx1"/>
                </a:solidFill>
                <a:latin typeface="+mn-lt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Cliquez pour insérer du texte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9" name="Espace réservé pour une image 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4076077" y="1079999"/>
            <a:ext cx="4302085" cy="2959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64000" tIns="827999" rIns="864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sp>
        <p:nvSpPr>
          <p:cNvPr id="10" name="Espace réservé du texte 2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076079" y="4195663"/>
            <a:ext cx="4302746" cy="306487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800" b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4"/>
              </a:buClr>
              <a:buFont typeface="Wingdings"/>
              <a:buChar char="§"/>
              <a:defRPr sz="135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defRPr/>
            </a:pPr>
            <a:r>
              <a:rPr lang="fr-FR"/>
              <a:t>Légende photo</a:t>
            </a:r>
            <a:endParaRPr/>
          </a:p>
        </p:txBody>
      </p:sp>
      <p:pic>
        <p:nvPicPr>
          <p:cNvPr id="11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2" name="Rectangle 14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e + docum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01.04.22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08015" y="1080000"/>
            <a:ext cx="2589887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 b="0" i="0">
                <a:solidFill>
                  <a:schemeClr val="bg2"/>
                </a:solidFill>
                <a:latin typeface="Arial"/>
                <a:cs typeface="Arial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Cliquez pour insérer du texte</a:t>
            </a:r>
            <a:endParaRPr/>
          </a:p>
        </p:txBody>
      </p:sp>
      <p:sp>
        <p:nvSpPr>
          <p:cNvPr id="9" name="Espace réservé du contenu 4"/>
          <p:cNvSpPr>
            <a:spLocks noGrp="1"/>
          </p:cNvSpPr>
          <p:nvPr>
            <p:ph sz="quarter" idx="19" hasCustomPrompt="1"/>
          </p:nvPr>
        </p:nvSpPr>
        <p:spPr bwMode="auto">
          <a:xfrm>
            <a:off x="3622623" y="1074737"/>
            <a:ext cx="4756202" cy="341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27999" tIns="612000" rIns="827999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l’une des icônes ci-dessous pour insérer un graphique, un tableau, une image, une vidéo</a:t>
            </a:r>
            <a:endParaRPr/>
          </a:p>
        </p:txBody>
      </p:sp>
      <p:sp>
        <p:nvSpPr>
          <p:cNvPr id="10" name="Espace réservé du texte 22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608015" y="1624643"/>
            <a:ext cx="2589887" cy="3739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5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 b="0" i="0">
                <a:solidFill>
                  <a:schemeClr val="bg2"/>
                </a:solidFill>
                <a:latin typeface="Arial"/>
                <a:cs typeface="Arial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Cliquez pour insérer du texte de commentaire</a:t>
            </a:r>
            <a:endParaRPr/>
          </a:p>
        </p:txBody>
      </p:sp>
      <p:pic>
        <p:nvPicPr>
          <p:cNvPr id="11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2" name="Rectangle 15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ocument +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01.04.22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5774525" y="1080000"/>
            <a:ext cx="2589887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 b="0" i="0">
                <a:solidFill>
                  <a:schemeClr val="bg2"/>
                </a:solidFill>
                <a:latin typeface="Arial"/>
                <a:cs typeface="Arial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Cliquez pour insérer du texte</a:t>
            </a:r>
            <a:endParaRPr/>
          </a:p>
        </p:txBody>
      </p:sp>
      <p:sp>
        <p:nvSpPr>
          <p:cNvPr id="9" name="Espace réservé du contenu 4"/>
          <p:cNvSpPr>
            <a:spLocks noGrp="1"/>
          </p:cNvSpPr>
          <p:nvPr>
            <p:ph sz="quarter" idx="19" hasCustomPrompt="1"/>
          </p:nvPr>
        </p:nvSpPr>
        <p:spPr bwMode="auto">
          <a:xfrm>
            <a:off x="608013" y="1074737"/>
            <a:ext cx="4756202" cy="341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27999" tIns="612000" rIns="827999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l’une des icônes ci-dessous pour insérer un graphique, un tableau, une image, une vidéo</a:t>
            </a:r>
            <a:endParaRPr/>
          </a:p>
        </p:txBody>
      </p:sp>
      <p:sp>
        <p:nvSpPr>
          <p:cNvPr id="10" name="Espace réservé du texte 22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5774525" y="1624643"/>
            <a:ext cx="2589887" cy="3739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5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 b="0" i="0">
                <a:solidFill>
                  <a:schemeClr val="bg2"/>
                </a:solidFill>
                <a:latin typeface="Arial"/>
                <a:cs typeface="Arial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Cliquez pour insérer du texte de commentaire</a:t>
            </a:r>
            <a:endParaRPr/>
          </a:p>
        </p:txBody>
      </p:sp>
      <p:pic>
        <p:nvPicPr>
          <p:cNvPr id="11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2" name="Rectangle 15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ocum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01.04.22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du contenu 4"/>
          <p:cNvSpPr>
            <a:spLocks noGrp="1"/>
          </p:cNvSpPr>
          <p:nvPr>
            <p:ph sz="quarter" idx="19" hasCustomPrompt="1"/>
          </p:nvPr>
        </p:nvSpPr>
        <p:spPr bwMode="auto">
          <a:xfrm>
            <a:off x="608013" y="1074737"/>
            <a:ext cx="7770812" cy="341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475998" tIns="396000" rIns="1440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l’une des icônes ci-dessous </a:t>
            </a:r>
            <a:br>
              <a:rPr lang="fr-FR"/>
            </a:br>
            <a:r>
              <a:rPr lang="fr-FR"/>
              <a:t>pour insérer un graphique, un tableau, une image, une vidéo (merci de respecter cet encombrement maximum)</a:t>
            </a:r>
            <a:endParaRPr/>
          </a:p>
        </p:txBody>
      </p:sp>
      <p:pic>
        <p:nvPicPr>
          <p:cNvPr id="9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0" name="Rectangle 14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ocument + 3 chiff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4"/>
          <p:cNvSpPr>
            <a:spLocks noGrp="1"/>
          </p:cNvSpPr>
          <p:nvPr>
            <p:ph sz="quarter" idx="22" hasCustomPrompt="1"/>
          </p:nvPr>
        </p:nvSpPr>
        <p:spPr bwMode="auto">
          <a:xfrm>
            <a:off x="608012" y="1074737"/>
            <a:ext cx="5056354" cy="341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36000" tIns="540000" rIns="900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l’une des icônes ci-dessous pour insérer un graphique, un tableau, une image, une vidéo</a:t>
            </a:r>
            <a:endParaRPr/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01.04.22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8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9" name="Espace réservé du texte 20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074676" y="1621816"/>
            <a:ext cx="1454046" cy="434007"/>
          </a:xfrm>
          <a:prstGeom prst="rect">
            <a:avLst/>
          </a:prstGeom>
          <a:solidFill>
            <a:srgbClr val="E16F3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0" name="Espace réservé du texte 20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074676" y="2055823"/>
            <a:ext cx="2303488" cy="431075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3 lignes </a:t>
            </a:r>
            <a:endParaRPr/>
          </a:p>
          <a:p>
            <a:pPr lvl="0">
              <a:defRPr/>
            </a:pPr>
            <a:r>
              <a:rPr lang="fr-FR"/>
              <a:t>maximum</a:t>
            </a:r>
            <a:endParaRPr/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6074676" y="2631465"/>
            <a:ext cx="1454046" cy="434007"/>
          </a:xfrm>
          <a:prstGeom prst="rect">
            <a:avLst/>
          </a:prstGeom>
          <a:solidFill>
            <a:srgbClr val="E16F3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2" name="Espace réservé du texte 20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6074676" y="3065472"/>
            <a:ext cx="2303488" cy="431075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3 lignes </a:t>
            </a:r>
            <a:endParaRPr/>
          </a:p>
          <a:p>
            <a:pPr lvl="0">
              <a:defRPr/>
            </a:pPr>
            <a:r>
              <a:rPr lang="fr-FR"/>
              <a:t>maximum</a:t>
            </a:r>
            <a:endParaRPr/>
          </a:p>
        </p:txBody>
      </p:sp>
      <p:sp>
        <p:nvSpPr>
          <p:cNvPr id="13" name="Espace réservé du texte 20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6074676" y="3634915"/>
            <a:ext cx="1454046" cy="434007"/>
          </a:xfrm>
          <a:prstGeom prst="rect">
            <a:avLst/>
          </a:prstGeom>
          <a:solidFill>
            <a:srgbClr val="E16F3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4" name="Espace réservé du texte 20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6074676" y="4068922"/>
            <a:ext cx="2303488" cy="431075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3 lignes </a:t>
            </a:r>
            <a:endParaRPr/>
          </a:p>
          <a:p>
            <a:pPr lvl="0">
              <a:defRPr/>
            </a:pPr>
            <a:r>
              <a:rPr lang="fr-FR"/>
              <a:t>maximum</a:t>
            </a:r>
            <a:endParaRPr/>
          </a:p>
        </p:txBody>
      </p:sp>
      <p:sp>
        <p:nvSpPr>
          <p:cNvPr id="15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074676" y="1079998"/>
            <a:ext cx="2304149" cy="431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Chiffres clés</a:t>
            </a:r>
            <a:endParaRPr/>
          </a:p>
        </p:txBody>
      </p:sp>
      <p:pic>
        <p:nvPicPr>
          <p:cNvPr id="16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7" name="Rectangle 23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e + 3 chiff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01.04.22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du texte 20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491137" y="1383032"/>
            <a:ext cx="1454046" cy="434007"/>
          </a:xfrm>
          <a:prstGeom prst="rect">
            <a:avLst/>
          </a:prstGeom>
          <a:solidFill>
            <a:srgbClr val="E16F3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9" name="Espace réservé du texte 20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5491137" y="1817039"/>
            <a:ext cx="2303488" cy="431075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3 lignes </a:t>
            </a:r>
            <a:endParaRPr/>
          </a:p>
          <a:p>
            <a:pPr lvl="0">
              <a:defRPr/>
            </a:pPr>
            <a:r>
              <a:rPr lang="fr-FR"/>
              <a:t>maximum</a:t>
            </a:r>
            <a:endParaRPr/>
          </a:p>
        </p:txBody>
      </p:sp>
      <p:sp>
        <p:nvSpPr>
          <p:cNvPr id="10" name="Espace réservé du texte 20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5491137" y="2508975"/>
            <a:ext cx="1454046" cy="434007"/>
          </a:xfrm>
          <a:prstGeom prst="rect">
            <a:avLst/>
          </a:prstGeom>
          <a:solidFill>
            <a:srgbClr val="E16F3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491137" y="2942982"/>
            <a:ext cx="2303488" cy="431075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3 lignes </a:t>
            </a:r>
            <a:endParaRPr/>
          </a:p>
          <a:p>
            <a:pPr lvl="0">
              <a:defRPr/>
            </a:pPr>
            <a:r>
              <a:rPr lang="fr-FR"/>
              <a:t>maximum</a:t>
            </a:r>
            <a:endParaRPr/>
          </a:p>
        </p:txBody>
      </p:sp>
      <p:sp>
        <p:nvSpPr>
          <p:cNvPr id="12" name="Espace réservé du texte 20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5491137" y="3634918"/>
            <a:ext cx="1454046" cy="434007"/>
          </a:xfrm>
          <a:prstGeom prst="rect">
            <a:avLst/>
          </a:prstGeom>
          <a:solidFill>
            <a:srgbClr val="E16F3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3" name="Espace réservé du texte 20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5491137" y="4068925"/>
            <a:ext cx="2303488" cy="431075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3 lignes </a:t>
            </a:r>
            <a:endParaRPr/>
          </a:p>
          <a:p>
            <a:pPr lvl="0">
              <a:defRPr/>
            </a:pPr>
            <a:r>
              <a:rPr lang="fr-FR"/>
              <a:t>maximum</a:t>
            </a:r>
            <a:endParaRPr/>
          </a:p>
        </p:txBody>
      </p:sp>
      <p:pic>
        <p:nvPicPr>
          <p:cNvPr id="14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5" name="Rectangle 23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Espace réservé du texte 22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608014" y="1080000"/>
            <a:ext cx="4472813" cy="342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600" b="1" i="0">
                <a:solidFill>
                  <a:schemeClr val="tx1"/>
                </a:solidFill>
                <a:latin typeface="+mn-lt"/>
              </a:defRPr>
            </a:lvl1pPr>
            <a:lvl2pPr marL="685800" indent="-228600">
              <a:buClrTx/>
              <a:buFont typeface="Wingdings"/>
              <a:buChar char="§"/>
              <a:defRPr sz="1350">
                <a:solidFill>
                  <a:schemeClr val="tx1"/>
                </a:solidFill>
                <a:latin typeface="+mn-lt"/>
              </a:defRPr>
            </a:lvl2pPr>
            <a:lvl3pPr marL="1257300" indent="-342900">
              <a:buClrTx/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</a:defRPr>
            </a:lvl3pPr>
            <a:lvl4pPr marL="1657350" indent="-285750">
              <a:buClrTx/>
              <a:buFont typeface="Wingdings"/>
              <a:buChar char="ü"/>
              <a:defRPr sz="1350">
                <a:solidFill>
                  <a:schemeClr val="tx1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91440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/>
            </a:pPr>
            <a:r>
              <a:rPr lang="fr-FR"/>
              <a:t>Cliquez pour insérer du texte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e + 5 chiff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01.04.22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08014" y="1080000"/>
            <a:ext cx="3013551" cy="34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>
                <a:solidFill>
                  <a:schemeClr val="tx1"/>
                </a:solidFill>
                <a:latin typeface="+mn-lt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Cliquez pour insérer du texte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br>
              <a:rPr lang="fr-FR"/>
            </a:br>
            <a:endParaRPr lang="fr-FR"/>
          </a:p>
        </p:txBody>
      </p:sp>
      <p:sp>
        <p:nvSpPr>
          <p:cNvPr id="9" name="Espace réservé du texte 20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6770557" y="1466236"/>
            <a:ext cx="1613941" cy="752308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4400" b="1" spc="-150">
                <a:solidFill>
                  <a:srgbClr val="88B14A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0" name="Espace réservé du texte 20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6770558" y="2218544"/>
            <a:ext cx="1613941" cy="394723"/>
          </a:xfrm>
          <a:prstGeom prst="rect">
            <a:avLst/>
          </a:prstGeom>
          <a:noFill/>
        </p:spPr>
        <p:txBody>
          <a:bodyPr wrap="square" lIns="108000" tIns="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nombre de lignes </a:t>
            </a:r>
            <a:endParaRPr/>
          </a:p>
          <a:p>
            <a:pPr lvl="0">
              <a:defRPr/>
            </a:pPr>
            <a:r>
              <a:rPr lang="fr-FR"/>
              <a:t>souhaité</a:t>
            </a:r>
            <a:endParaRPr/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4572000" y="1020593"/>
            <a:ext cx="1613941" cy="518398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 spc="-150">
                <a:solidFill>
                  <a:srgbClr val="E16F34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2" name="Espace réservé du texte 20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4572001" y="1538991"/>
            <a:ext cx="1613941" cy="394723"/>
          </a:xfrm>
          <a:prstGeom prst="rect">
            <a:avLst/>
          </a:prstGeom>
          <a:noFill/>
        </p:spPr>
        <p:txBody>
          <a:bodyPr wrap="square" lIns="108000" tIns="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nombre de lignes </a:t>
            </a:r>
            <a:endParaRPr/>
          </a:p>
          <a:p>
            <a:pPr lvl="0">
              <a:defRPr/>
            </a:pPr>
            <a:r>
              <a:rPr lang="fr-FR"/>
              <a:t>souhaité</a:t>
            </a:r>
            <a:endParaRPr/>
          </a:p>
        </p:txBody>
      </p:sp>
      <p:sp>
        <p:nvSpPr>
          <p:cNvPr id="13" name="Espace réservé du texte 20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5021704" y="2323309"/>
            <a:ext cx="1613941" cy="401442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000" b="1" spc="0">
                <a:solidFill>
                  <a:srgbClr val="DD371A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4" name="Espace réservé du texte 20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5021705" y="2724751"/>
            <a:ext cx="1613941" cy="394723"/>
          </a:xfrm>
          <a:prstGeom prst="rect">
            <a:avLst/>
          </a:prstGeom>
          <a:noFill/>
        </p:spPr>
        <p:txBody>
          <a:bodyPr wrap="square" lIns="108000" tIns="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nombre de lignes </a:t>
            </a:r>
            <a:endParaRPr/>
          </a:p>
          <a:p>
            <a:pPr lvl="0">
              <a:defRPr/>
            </a:pPr>
            <a:r>
              <a:rPr lang="fr-FR"/>
              <a:t>souhaité</a:t>
            </a:r>
            <a:endParaRPr/>
          </a:p>
        </p:txBody>
      </p:sp>
      <p:sp>
        <p:nvSpPr>
          <p:cNvPr id="15" name="Espace réservé du texte 20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455764" y="3239552"/>
            <a:ext cx="1613941" cy="518398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 spc="-150">
                <a:solidFill>
                  <a:srgbClr val="E16F34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6" name="Espace réservé du texte 20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6455765" y="3757950"/>
            <a:ext cx="1613941" cy="394723"/>
          </a:xfrm>
          <a:prstGeom prst="rect">
            <a:avLst/>
          </a:prstGeom>
          <a:noFill/>
        </p:spPr>
        <p:txBody>
          <a:bodyPr wrap="square" lIns="108000" tIns="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nombre de lignes </a:t>
            </a:r>
            <a:endParaRPr/>
          </a:p>
          <a:p>
            <a:pPr lvl="0">
              <a:defRPr/>
            </a:pPr>
            <a:r>
              <a:rPr lang="fr-FR"/>
              <a:t>souhaité</a:t>
            </a:r>
            <a:endParaRPr/>
          </a:p>
        </p:txBody>
      </p:sp>
      <p:sp>
        <p:nvSpPr>
          <p:cNvPr id="17" name="Espace réservé du texte 20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117298" y="3471952"/>
            <a:ext cx="1613941" cy="635353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3600" b="1" spc="-150">
                <a:solidFill>
                  <a:srgbClr val="936037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8" name="Espace réservé du texte 20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4117298" y="4107305"/>
            <a:ext cx="1613941" cy="394723"/>
          </a:xfrm>
          <a:prstGeom prst="rect">
            <a:avLst/>
          </a:prstGeom>
          <a:noFill/>
        </p:spPr>
        <p:txBody>
          <a:bodyPr wrap="square" lIns="108000" tIns="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nombre de lignes </a:t>
            </a:r>
            <a:endParaRPr/>
          </a:p>
          <a:p>
            <a:pPr lvl="0">
              <a:defRPr/>
            </a:pPr>
            <a:r>
              <a:rPr lang="fr-FR"/>
              <a:t>souhaité</a:t>
            </a:r>
            <a:endParaRPr/>
          </a:p>
        </p:txBody>
      </p:sp>
      <p:pic>
        <p:nvPicPr>
          <p:cNvPr id="19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20" name="Rectangle 32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 photos V + légend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01.04.22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1408433" y="3976070"/>
            <a:ext cx="1826507" cy="523927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800" b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4"/>
              </a:buClr>
              <a:buFont typeface="Wingdings"/>
              <a:buChar char="§"/>
              <a:defRPr sz="135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defRPr/>
            </a:pPr>
            <a:r>
              <a:rPr lang="fr-FR"/>
              <a:t>Légende photo</a:t>
            </a:r>
            <a:endParaRPr/>
          </a:p>
        </p:txBody>
      </p:sp>
      <p:sp>
        <p:nvSpPr>
          <p:cNvPr id="9" name="Espace réservé pour une image 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1408431" y="1079999"/>
            <a:ext cx="1826508" cy="2739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612000" rIns="108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sp>
        <p:nvSpPr>
          <p:cNvPr id="10" name="Espace réservé du texte 2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3658746" y="3976070"/>
            <a:ext cx="1826507" cy="523927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800" b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4"/>
              </a:buClr>
              <a:buFont typeface="Wingdings"/>
              <a:buChar char="§"/>
              <a:defRPr sz="135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defRPr/>
            </a:pPr>
            <a:r>
              <a:rPr lang="fr-FR"/>
              <a:t>Légende photo</a:t>
            </a:r>
            <a:endParaRPr/>
          </a:p>
        </p:txBody>
      </p:sp>
      <p:sp>
        <p:nvSpPr>
          <p:cNvPr id="11" name="Espace réservé pour une image  5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3658745" y="1079999"/>
            <a:ext cx="1826508" cy="2739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612000" rIns="108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sp>
        <p:nvSpPr>
          <p:cNvPr id="12" name="Espace réservé du texte 22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5895563" y="3976070"/>
            <a:ext cx="1826507" cy="523927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800" b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4"/>
              </a:buClr>
              <a:buFont typeface="Wingdings"/>
              <a:buChar char="§"/>
              <a:defRPr sz="135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defRPr/>
            </a:pPr>
            <a:r>
              <a:rPr lang="fr-FR"/>
              <a:t>Légende photo</a:t>
            </a:r>
            <a:endParaRPr/>
          </a:p>
        </p:txBody>
      </p:sp>
      <p:sp>
        <p:nvSpPr>
          <p:cNvPr id="13" name="Espace réservé pour une image  5"/>
          <p:cNvSpPr>
            <a:spLocks noGrp="1"/>
          </p:cNvSpPr>
          <p:nvPr>
            <p:ph type="pic" sz="quarter" idx="21" hasCustomPrompt="1"/>
          </p:nvPr>
        </p:nvSpPr>
        <p:spPr bwMode="auto">
          <a:xfrm>
            <a:off x="5895562" y="1079999"/>
            <a:ext cx="1826508" cy="2739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612000" rIns="108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pic>
        <p:nvPicPr>
          <p:cNvPr id="14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5" name="Rectangle 17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 photos H + 3 poin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01.04.22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pour une image  5"/>
          <p:cNvSpPr>
            <a:spLocks noGrp="1"/>
          </p:cNvSpPr>
          <p:nvPr>
            <p:ph type="pic" sz="quarter" idx="22" hasCustomPrompt="1"/>
          </p:nvPr>
        </p:nvSpPr>
        <p:spPr bwMode="auto">
          <a:xfrm>
            <a:off x="612000" y="1074738"/>
            <a:ext cx="2416661" cy="16111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216000" rIns="36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sp>
        <p:nvSpPr>
          <p:cNvPr id="9" name="Espace réservé pour une image  5"/>
          <p:cNvSpPr>
            <a:spLocks noGrp="1"/>
          </p:cNvSpPr>
          <p:nvPr>
            <p:ph type="pic" sz="quarter" idx="27" hasCustomPrompt="1"/>
          </p:nvPr>
        </p:nvSpPr>
        <p:spPr bwMode="auto">
          <a:xfrm>
            <a:off x="3287182" y="1074738"/>
            <a:ext cx="2416661" cy="16111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216000" rIns="36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sp>
        <p:nvSpPr>
          <p:cNvPr id="10" name="Espace réservé pour une image  5"/>
          <p:cNvSpPr>
            <a:spLocks noGrp="1"/>
          </p:cNvSpPr>
          <p:nvPr>
            <p:ph type="pic" sz="quarter" idx="28" hasCustomPrompt="1"/>
          </p:nvPr>
        </p:nvSpPr>
        <p:spPr bwMode="auto">
          <a:xfrm>
            <a:off x="5962163" y="1074738"/>
            <a:ext cx="2416661" cy="16111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216000" rIns="36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sp>
        <p:nvSpPr>
          <p:cNvPr id="11" name="Espace réservé du texte 14"/>
          <p:cNvSpPr>
            <a:spLocks noGrp="1"/>
          </p:cNvSpPr>
          <p:nvPr>
            <p:ph type="body" sz="quarter" idx="30" hasCustomPrompt="1"/>
          </p:nvPr>
        </p:nvSpPr>
        <p:spPr bwMode="auto">
          <a:xfrm>
            <a:off x="608014" y="2782603"/>
            <a:ext cx="2416661" cy="26692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fr-FR"/>
              <a:t>N°1 sur une ligne</a:t>
            </a:r>
            <a:endParaRPr/>
          </a:p>
        </p:txBody>
      </p:sp>
      <p:sp>
        <p:nvSpPr>
          <p:cNvPr id="12" name="Espace réservé du texte 34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608013" y="3111296"/>
            <a:ext cx="2416663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>
                <a:latin typeface="+mn-lt"/>
              </a:defRPr>
            </a:lvl1pPr>
          </a:lstStyle>
          <a:p>
            <a:pPr lvl="0">
              <a:defRPr/>
            </a:pPr>
            <a:r>
              <a:rPr lang="fr-FR"/>
              <a:t>Insérez du texte sur le nombre de lignes souhaité</a:t>
            </a:r>
            <a:endParaRPr/>
          </a:p>
        </p:txBody>
      </p:sp>
      <p:sp>
        <p:nvSpPr>
          <p:cNvPr id="13" name="Espace réservé du texte 14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3287182" y="2782603"/>
            <a:ext cx="2416661" cy="26692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 b="1">
                <a:solidFill>
                  <a:schemeClr val="tx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fr-FR"/>
              <a:t>N°2 sur une ligne</a:t>
            </a:r>
            <a:endParaRPr/>
          </a:p>
        </p:txBody>
      </p:sp>
      <p:sp>
        <p:nvSpPr>
          <p:cNvPr id="14" name="Espace réservé du texte 34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3287182" y="3111296"/>
            <a:ext cx="2416663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>
                <a:latin typeface="+mn-lt"/>
              </a:defRPr>
            </a:lvl1pPr>
          </a:lstStyle>
          <a:p>
            <a:pPr lvl="0">
              <a:defRPr/>
            </a:pPr>
            <a:r>
              <a:rPr lang="fr-FR"/>
              <a:t>Insérez du texte sur le nombre de lignes souhaité</a:t>
            </a:r>
            <a:endParaRPr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5962163" y="2782603"/>
            <a:ext cx="2416661" cy="26692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 b="1">
                <a:solidFill>
                  <a:schemeClr val="tx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fr-FR"/>
              <a:t>N°3 sur une ligne</a:t>
            </a:r>
            <a:endParaRPr/>
          </a:p>
        </p:txBody>
      </p:sp>
      <p:sp>
        <p:nvSpPr>
          <p:cNvPr id="16" name="Espace réservé du texte 34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5962163" y="3111296"/>
            <a:ext cx="2416663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>
                <a:latin typeface="+mn-lt"/>
              </a:defRPr>
            </a:lvl1pPr>
          </a:lstStyle>
          <a:p>
            <a:pPr lvl="0">
              <a:defRPr/>
            </a:pPr>
            <a:r>
              <a:rPr lang="fr-FR"/>
              <a:t>Insérez du texte sur le nombre de lignes souhaité</a:t>
            </a:r>
            <a:endParaRPr/>
          </a:p>
        </p:txBody>
      </p:sp>
      <p:pic>
        <p:nvPicPr>
          <p:cNvPr id="1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8" name="Rectangle 19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tercalaire photo vierge - Signal_No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1" y="411163"/>
            <a:ext cx="4571998" cy="3600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5400000" tIns="2052000" rIns="158400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centrale pour insérer une image</a:t>
            </a:r>
            <a:endParaRPr/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12.05.22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292725" y="3288270"/>
            <a:ext cx="3851275" cy="1080000"/>
          </a:xfrm>
          <a:prstGeom prst="rect">
            <a:avLst/>
          </a:prstGeom>
          <a:noFill/>
        </p:spPr>
        <p:txBody>
          <a:bodyPr lIns="180000" tIns="180000" rIns="90000" bIns="108000" anchor="t" anchorCtr="0"/>
          <a:lstStyle>
            <a:lvl1pPr marL="0" indent="0">
              <a:spcBef>
                <a:spcPts val="600"/>
              </a:spcBef>
              <a:buFontTx/>
              <a:buNone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pPr>
              <a:defRPr/>
            </a:pPr>
            <a:r>
              <a:rPr lang="fr-FR"/>
              <a:t>Page intercalaire avec titre sur 2 lignes maximum</a:t>
            </a:r>
            <a:endParaRPr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916707" y="4007907"/>
            <a:ext cx="3227294" cy="36036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158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400">
                <a:latin typeface="+mn-lt"/>
              </a:defRPr>
            </a:lvl2pPr>
            <a:lvl3pPr marL="914400" indent="0">
              <a:buFontTx/>
              <a:buNone/>
              <a:defRPr sz="1400">
                <a:latin typeface="+mn-lt"/>
              </a:defRPr>
            </a:lvl3pPr>
            <a:lvl4pPr>
              <a:buFontTx/>
              <a:buNone/>
              <a:defRPr sz="1400">
                <a:latin typeface="+mn-lt"/>
              </a:defRPr>
            </a:lvl4pPr>
            <a:lvl5pPr>
              <a:buFontTx/>
              <a:buNone/>
              <a:defRPr sz="1400"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Sous titre</a:t>
            </a:r>
            <a:endParaRPr/>
          </a:p>
        </p:txBody>
      </p:sp>
      <p:pic>
        <p:nvPicPr>
          <p:cNvPr id="9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pic>
        <p:nvPicPr>
          <p:cNvPr id="10" name="Imag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 rot="12270882">
            <a:off x="7734145" y="411163"/>
            <a:ext cx="1800000" cy="1800000"/>
          </a:xfrm>
          <a:prstGeom prst="rect">
            <a:avLst/>
          </a:prstGeom>
        </p:spPr>
      </p:pic>
      <p:sp>
        <p:nvSpPr>
          <p:cNvPr id="11" name="Rectangle 2"/>
          <p:cNvSpPr/>
          <p:nvPr userDrawn="1"/>
        </p:nvSpPr>
        <p:spPr bwMode="auto">
          <a:xfrm>
            <a:off x="0" y="4008967"/>
            <a:ext cx="4571999" cy="358775"/>
          </a:xfrm>
          <a:prstGeom prst="rect">
            <a:avLst/>
          </a:prstGeom>
          <a:solidFill>
            <a:srgbClr val="41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 photos H + légend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01.04.22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12000" y="4063875"/>
            <a:ext cx="4249244" cy="438275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800" b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4"/>
              </a:buClr>
              <a:buFont typeface="Wingdings"/>
              <a:buChar char="§"/>
              <a:defRPr sz="135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defRPr/>
            </a:pPr>
            <a:r>
              <a:rPr lang="fr-FR"/>
              <a:t>Légende pour les 3 photos</a:t>
            </a:r>
            <a:endParaRPr/>
          </a:p>
        </p:txBody>
      </p:sp>
      <p:sp>
        <p:nvSpPr>
          <p:cNvPr id="9" name="Espace réservé pour une image  5"/>
          <p:cNvSpPr>
            <a:spLocks noGrp="1"/>
          </p:cNvSpPr>
          <p:nvPr>
            <p:ph type="pic" sz="quarter" idx="22" hasCustomPrompt="1"/>
          </p:nvPr>
        </p:nvSpPr>
        <p:spPr bwMode="auto">
          <a:xfrm>
            <a:off x="612000" y="1074737"/>
            <a:ext cx="4249244" cy="28328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36000" tIns="684000" rIns="936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sp>
        <p:nvSpPr>
          <p:cNvPr id="10" name="Espace réservé pour une image  5"/>
          <p:cNvSpPr>
            <a:spLocks noGrp="1"/>
          </p:cNvSpPr>
          <p:nvPr>
            <p:ph type="pic" sz="quarter" idx="27" hasCustomPrompt="1"/>
          </p:nvPr>
        </p:nvSpPr>
        <p:spPr bwMode="auto">
          <a:xfrm>
            <a:off x="5271554" y="334381"/>
            <a:ext cx="3107270" cy="20715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96000" tIns="360000" rIns="396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sp>
        <p:nvSpPr>
          <p:cNvPr id="11" name="Espace réservé pour une image  5"/>
          <p:cNvSpPr>
            <a:spLocks noGrp="1"/>
          </p:cNvSpPr>
          <p:nvPr>
            <p:ph type="pic" sz="quarter" idx="28" hasCustomPrompt="1"/>
          </p:nvPr>
        </p:nvSpPr>
        <p:spPr bwMode="auto">
          <a:xfrm>
            <a:off x="5271554" y="2837462"/>
            <a:ext cx="2523072" cy="168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216000" rIns="36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pic>
        <p:nvPicPr>
          <p:cNvPr id="12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3" name="Rectangle 18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clus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01.04.22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ZoneTexte 2"/>
          <p:cNvSpPr>
            <a:spLocks noAdjustHandles="1"/>
          </p:cNvSpPr>
          <p:nvPr userDrawn="1"/>
        </p:nvSpPr>
        <p:spPr bwMode="auto">
          <a:xfrm>
            <a:off x="608013" y="4327161"/>
            <a:ext cx="38540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fr-FR" sz="1350" b="1" spc="0">
                <a:solidFill>
                  <a:srgbClr val="936037"/>
                </a:solidFill>
              </a:rPr>
              <a:t>terra-forma.cnrs.fr</a:t>
            </a:r>
            <a:endParaRPr/>
          </a:p>
        </p:txBody>
      </p:sp>
      <p:sp>
        <p:nvSpPr>
          <p:cNvPr id="7" name="Espace réservé du texte 22"/>
          <p:cNvSpPr>
            <a:spLocks noGrp="1"/>
          </p:cNvSpPr>
          <p:nvPr>
            <p:ph type="body" sz="quarter" idx="16"/>
          </p:nvPr>
        </p:nvSpPr>
        <p:spPr bwMode="auto">
          <a:xfrm>
            <a:off x="608014" y="651933"/>
            <a:ext cx="4421186" cy="33655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400" b="1" i="0">
                <a:solidFill>
                  <a:schemeClr val="tx1"/>
                </a:solidFill>
                <a:latin typeface="+mn-lt"/>
              </a:defRPr>
            </a:lvl1pPr>
            <a:lvl2pPr marL="685800" indent="-228600">
              <a:buClrTx/>
              <a:buFont typeface="Wingdings"/>
              <a:buChar char="§"/>
              <a:defRPr sz="1350">
                <a:solidFill>
                  <a:schemeClr val="tx1"/>
                </a:solidFill>
                <a:latin typeface="+mn-lt"/>
              </a:defRPr>
            </a:lvl2pPr>
            <a:lvl3pPr marL="1257300" indent="-342900">
              <a:buClrTx/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</a:defRPr>
            </a:lvl3pPr>
            <a:lvl4pPr marL="1657350" indent="-285750">
              <a:buClrTx/>
              <a:buFont typeface="Wingdings"/>
              <a:buChar char="ü"/>
              <a:defRPr sz="1350">
                <a:solidFill>
                  <a:schemeClr val="tx1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tx1"/>
                </a:solidFill>
                <a:latin typeface="+mn-lt"/>
              </a:defRPr>
            </a:lvl5pPr>
          </a:lstStyle>
          <a:p>
            <a:pPr algn="just">
              <a:defRPr/>
            </a:pPr>
            <a:endParaRPr lang="fr-FR" sz="1600" b="0"/>
          </a:p>
        </p:txBody>
      </p:sp>
      <p:pic>
        <p:nvPicPr>
          <p:cNvPr id="8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gray">
          <a:xfrm>
            <a:off x="5536155" y="1203598"/>
            <a:ext cx="2027760" cy="2402660"/>
          </a:xfrm>
          <a:prstGeom prst="rect">
            <a:avLst/>
          </a:prstGeom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5520902" y="3914892"/>
            <a:ext cx="584439" cy="58443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332944" y="4074674"/>
            <a:ext cx="1250354" cy="27507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650397" y="3961424"/>
            <a:ext cx="1235487" cy="49137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531209" y="153424"/>
            <a:ext cx="2065412" cy="116351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484475" y="1093364"/>
            <a:ext cx="915566" cy="91556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auto">
          <a:xfrm rot="16199999">
            <a:off x="7801441" y="1069170"/>
            <a:ext cx="15905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 i="0" u="none" strike="noStrike">
                <a:solidFill>
                  <a:srgbClr val="565655"/>
                </a:solidFill>
                <a:latin typeface="Arial"/>
              </a:rPr>
              <a:t>ANR-21-ESRE-0014</a:t>
            </a:r>
            <a:endParaRPr lang="en-GB" sz="120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dications techniqu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01.04.22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ZoneTexte 5"/>
          <p:cNvSpPr>
            <a:spLocks noAdjustHandles="1"/>
          </p:cNvSpPr>
          <p:nvPr userDrawn="1"/>
        </p:nvSpPr>
        <p:spPr bwMode="auto">
          <a:xfrm>
            <a:off x="608013" y="649288"/>
            <a:ext cx="7770812" cy="3852862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ctr">
              <a:defRPr/>
            </a:pPr>
            <a:r>
              <a:rPr lang="fr-FR" sz="1400"/>
              <a:t>Pour commencer à créer votre présentation, </a:t>
            </a:r>
            <a:endParaRPr/>
          </a:p>
          <a:p>
            <a:pPr algn="ctr">
              <a:defRPr/>
            </a:pPr>
            <a:r>
              <a:rPr lang="fr-FR" sz="1400"/>
              <a:t>rendez vous dans le menu </a:t>
            </a:r>
            <a:endParaRPr/>
          </a:p>
          <a:p>
            <a:pPr algn="ctr">
              <a:defRPr/>
            </a:pPr>
            <a:r>
              <a:rPr lang="fr-FR" sz="1400"/>
              <a:t>Affichage &gt; Masque &gt; Masque des diapositives</a:t>
            </a:r>
            <a:endParaRPr/>
          </a:p>
          <a:p>
            <a:pPr algn="ctr">
              <a:defRPr/>
            </a:pPr>
            <a:endParaRPr lang="fr-FR" sz="1400"/>
          </a:p>
          <a:p>
            <a:pPr algn="ctr">
              <a:defRPr/>
            </a:pPr>
            <a:r>
              <a:rPr lang="fr-FR" sz="1400"/>
              <a:t>Allez sur le premier masque blanc, renseignez le </a:t>
            </a:r>
            <a:endParaRPr/>
          </a:p>
          <a:p>
            <a:pPr algn="ctr">
              <a:defRPr/>
            </a:pPr>
            <a:r>
              <a:rPr lang="fr-FR" sz="1400"/>
              <a:t>TITRE DE VOTRE PRÉSENTATION </a:t>
            </a:r>
            <a:endParaRPr/>
          </a:p>
          <a:p>
            <a:pPr algn="ctr">
              <a:defRPr/>
            </a:pPr>
            <a:r>
              <a:rPr lang="fr-FR" sz="1400"/>
              <a:t>en bas de page, puis fermez le mode masque.</a:t>
            </a:r>
            <a:endParaRPr/>
          </a:p>
          <a:p>
            <a:pPr algn="ctr">
              <a:defRPr/>
            </a:pPr>
            <a:r>
              <a:rPr lang="fr-FR" sz="1400"/>
              <a:t>____</a:t>
            </a:r>
            <a:endParaRPr/>
          </a:p>
          <a:p>
            <a:pPr algn="ctr">
              <a:defRPr/>
            </a:pPr>
            <a:endParaRPr lang="fr-FR" sz="1400"/>
          </a:p>
          <a:p>
            <a:pPr algn="ctr">
              <a:defRPr/>
            </a:pPr>
            <a:r>
              <a:rPr lang="fr-FR" sz="1400"/>
              <a:t>Si vous souhaitez ne rien inscrire dans une zone de texte réservé, </a:t>
            </a:r>
            <a:endParaRPr/>
          </a:p>
          <a:p>
            <a:pPr algn="ctr">
              <a:defRPr/>
            </a:pPr>
            <a:r>
              <a:rPr lang="fr-FR" sz="1400"/>
              <a:t>tapez un espace pour faire disparaître le texte du masque.</a:t>
            </a:r>
            <a:endParaRPr/>
          </a:p>
          <a:p>
            <a:pPr algn="ctr">
              <a:defRPr/>
            </a:pPr>
            <a:r>
              <a:rPr lang="fr-FR" sz="1400"/>
              <a:t>____</a:t>
            </a:r>
            <a:endParaRPr/>
          </a:p>
          <a:p>
            <a:pPr algn="ctr">
              <a:defRPr/>
            </a:pPr>
            <a:endParaRPr lang="fr-FR" sz="1400"/>
          </a:p>
          <a:p>
            <a:pPr algn="ctr">
              <a:defRPr/>
            </a:pPr>
            <a:r>
              <a:rPr lang="fr-FR" sz="1400"/>
              <a:t>Les photos des diapositives « Titre de présentation photo » et « Intercalaire photo » </a:t>
            </a:r>
            <a:endParaRPr/>
          </a:p>
          <a:p>
            <a:pPr algn="ctr">
              <a:defRPr/>
            </a:pPr>
            <a:r>
              <a:rPr lang="fr-FR" sz="1400"/>
              <a:t>peuvent être remplacées par les vôtres. </a:t>
            </a:r>
            <a:endParaRPr/>
          </a:p>
          <a:p>
            <a:pPr algn="ctr">
              <a:defRPr/>
            </a:pPr>
            <a:r>
              <a:rPr lang="fr-FR" sz="1400"/>
              <a:t>Pour cela, utilisez le masque « Titre de présentation vierge » et « Intercalaire photo vierge », </a:t>
            </a:r>
            <a:endParaRPr/>
          </a:p>
          <a:p>
            <a:pPr algn="ctr">
              <a:defRPr/>
            </a:pPr>
            <a:r>
              <a:rPr lang="fr-FR" sz="1400"/>
              <a:t>et insérez votre image dans l’emplacement gris en cliquant sur l’icône centrale.</a:t>
            </a:r>
            <a:endParaRPr/>
          </a:p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Intercalaire photo vierge - Signal_No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1" y="411163"/>
            <a:ext cx="4571998" cy="3600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5400000" tIns="2052000" rIns="158400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centrale pour insérer une image</a:t>
            </a:r>
            <a:endParaRPr/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01.04.22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292725" y="3296733"/>
            <a:ext cx="3851275" cy="1080000"/>
          </a:xfrm>
          <a:prstGeom prst="rect">
            <a:avLst/>
          </a:prstGeom>
          <a:noFill/>
        </p:spPr>
        <p:txBody>
          <a:bodyPr lIns="180000" tIns="180000" rIns="90000" bIns="108000" anchor="t" anchorCtr="0"/>
          <a:lstStyle>
            <a:lvl1pPr marL="0" indent="0">
              <a:spcBef>
                <a:spcPts val="600"/>
              </a:spcBef>
              <a:buFontTx/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pPr>
              <a:defRPr/>
            </a:pPr>
            <a:r>
              <a:rPr lang="fr-FR"/>
              <a:t>Page intercalaire avec titre sur 2 lignes maximum</a:t>
            </a:r>
            <a:endParaRPr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916707" y="4016370"/>
            <a:ext cx="3227294" cy="36036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158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400">
                <a:latin typeface="+mn-lt"/>
              </a:defRPr>
            </a:lvl2pPr>
            <a:lvl3pPr marL="914400" indent="0">
              <a:buFontTx/>
              <a:buNone/>
              <a:defRPr sz="1400">
                <a:latin typeface="+mn-lt"/>
              </a:defRPr>
            </a:lvl3pPr>
            <a:lvl4pPr>
              <a:buFontTx/>
              <a:buNone/>
              <a:defRPr sz="1400">
                <a:latin typeface="+mn-lt"/>
              </a:defRPr>
            </a:lvl4pPr>
            <a:lvl5pPr>
              <a:buFontTx/>
              <a:buNone/>
              <a:defRPr sz="1400"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Sous titre</a:t>
            </a:r>
            <a:endParaRPr/>
          </a:p>
        </p:txBody>
      </p:sp>
      <p:sp>
        <p:nvSpPr>
          <p:cNvPr id="9" name="Rectangle 2"/>
          <p:cNvSpPr/>
          <p:nvPr userDrawn="1"/>
        </p:nvSpPr>
        <p:spPr bwMode="auto">
          <a:xfrm>
            <a:off x="0" y="4008967"/>
            <a:ext cx="4571999" cy="358775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 rot="1063927">
            <a:off x="8110075" y="436787"/>
            <a:ext cx="1283962" cy="1800000"/>
          </a:xfrm>
          <a:prstGeom prst="rect">
            <a:avLst/>
          </a:prstGeom>
        </p:spPr>
      </p:pic>
      <p:pic>
        <p:nvPicPr>
          <p:cNvPr id="11" name="Imag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Intercalaire photo vierge - Signal_No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001112" y="356188"/>
            <a:ext cx="1800000" cy="1800000"/>
          </a:xfrm>
          <a:prstGeom prst="rect">
            <a:avLst/>
          </a:prstGeom>
        </p:spPr>
      </p:pic>
      <p:sp>
        <p:nvSpPr>
          <p:cNvPr id="5" name="Espace réservé pour une image 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1" y="411163"/>
            <a:ext cx="4572000" cy="3600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5400000" tIns="2052000" rIns="158400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centrale pour insérer une image</a:t>
            </a:r>
            <a:endParaRPr/>
          </a:p>
        </p:txBody>
      </p:sp>
      <p:sp>
        <p:nvSpPr>
          <p:cNvPr id="6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01.04.22</a:t>
            </a:r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292725" y="3296733"/>
            <a:ext cx="3851275" cy="1080000"/>
          </a:xfrm>
          <a:prstGeom prst="rect">
            <a:avLst/>
          </a:prstGeom>
          <a:noFill/>
        </p:spPr>
        <p:txBody>
          <a:bodyPr lIns="180000" tIns="180000" rIns="90000" bIns="108000" anchor="t" anchorCtr="0"/>
          <a:lstStyle>
            <a:lvl1pPr marL="0" indent="0">
              <a:spcBef>
                <a:spcPts val="600"/>
              </a:spcBef>
              <a:buFontTx/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pPr>
              <a:defRPr/>
            </a:pPr>
            <a:r>
              <a:rPr lang="fr-FR"/>
              <a:t>Page intercalaire avec titre sur 2 lignes maximum</a:t>
            </a:r>
            <a:endParaRPr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916707" y="4016370"/>
            <a:ext cx="3227294" cy="36036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158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400">
                <a:latin typeface="+mn-lt"/>
              </a:defRPr>
            </a:lvl2pPr>
            <a:lvl3pPr marL="914400" indent="0">
              <a:buFontTx/>
              <a:buNone/>
              <a:defRPr sz="1400">
                <a:latin typeface="+mn-lt"/>
              </a:defRPr>
            </a:lvl3pPr>
            <a:lvl4pPr>
              <a:buFontTx/>
              <a:buNone/>
              <a:defRPr sz="1400">
                <a:latin typeface="+mn-lt"/>
              </a:defRPr>
            </a:lvl4pPr>
            <a:lvl5pPr>
              <a:buFontTx/>
              <a:buNone/>
              <a:defRPr sz="1400"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Sous titre</a:t>
            </a:r>
            <a:endParaRPr/>
          </a:p>
        </p:txBody>
      </p:sp>
      <p:sp>
        <p:nvSpPr>
          <p:cNvPr id="10" name="Rectangle 2"/>
          <p:cNvSpPr/>
          <p:nvPr userDrawn="1"/>
        </p:nvSpPr>
        <p:spPr bwMode="auto">
          <a:xfrm>
            <a:off x="0" y="4008967"/>
            <a:ext cx="4571999" cy="358775"/>
          </a:xfrm>
          <a:prstGeom prst="rect">
            <a:avLst/>
          </a:prstGeom>
          <a:solidFill>
            <a:srgbClr val="DD3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1" name="Imag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Intercalaire photo vierge - Signal_No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1" y="411163"/>
            <a:ext cx="4572000" cy="3600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5400000" tIns="2052000" rIns="158400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centrale pour insérer une image</a:t>
            </a:r>
            <a:endParaRPr/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01.04.22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292725" y="3652338"/>
            <a:ext cx="3851275" cy="1080000"/>
          </a:xfrm>
          <a:prstGeom prst="rect">
            <a:avLst/>
          </a:prstGeom>
          <a:noFill/>
        </p:spPr>
        <p:txBody>
          <a:bodyPr lIns="180000" tIns="180000" rIns="90000" bIns="108000" anchor="t" anchorCtr="0"/>
          <a:lstStyle>
            <a:lvl1pPr marL="0" indent="0">
              <a:spcBef>
                <a:spcPts val="600"/>
              </a:spcBef>
              <a:buFontTx/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pPr>
              <a:defRPr/>
            </a:pPr>
            <a:r>
              <a:rPr lang="fr-FR"/>
              <a:t>Page intercalaire avec titre sur 2 lignes maximum</a:t>
            </a:r>
            <a:endParaRPr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916707" y="4371975"/>
            <a:ext cx="3227294" cy="36036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158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400">
                <a:latin typeface="+mn-lt"/>
              </a:defRPr>
            </a:lvl2pPr>
            <a:lvl3pPr marL="914400" indent="0">
              <a:buFontTx/>
              <a:buNone/>
              <a:defRPr sz="1400">
                <a:latin typeface="+mn-lt"/>
              </a:defRPr>
            </a:lvl3pPr>
            <a:lvl4pPr>
              <a:buFontTx/>
              <a:buNone/>
              <a:defRPr sz="1400">
                <a:latin typeface="+mn-lt"/>
              </a:defRPr>
            </a:lvl4pPr>
            <a:lvl5pPr>
              <a:buFontTx/>
              <a:buNone/>
              <a:defRPr sz="1400"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Sous titre</a:t>
            </a:r>
            <a:endParaRPr/>
          </a:p>
        </p:txBody>
      </p:sp>
      <p:sp>
        <p:nvSpPr>
          <p:cNvPr id="9" name="Rectangle 2"/>
          <p:cNvSpPr/>
          <p:nvPr userDrawn="1"/>
        </p:nvSpPr>
        <p:spPr bwMode="auto">
          <a:xfrm>
            <a:off x="0" y="4011083"/>
            <a:ext cx="4571999" cy="358775"/>
          </a:xfrm>
          <a:prstGeom prst="rect">
            <a:avLst/>
          </a:prstGeom>
          <a:solidFill>
            <a:srgbClr val="E16F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122315" y="411163"/>
            <a:ext cx="1241856" cy="2160000"/>
          </a:xfrm>
          <a:prstGeom prst="rect">
            <a:avLst/>
          </a:prstGeom>
        </p:spPr>
      </p:pic>
      <p:pic>
        <p:nvPicPr>
          <p:cNvPr id="11" name="Imag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Intercalaire photo vierge - Signal_No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1" y="411163"/>
            <a:ext cx="4572000" cy="3600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5400000" tIns="2052000" rIns="158400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centrale pour insérer une image</a:t>
            </a:r>
            <a:endParaRPr/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01.04.22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292725" y="3652338"/>
            <a:ext cx="3851275" cy="1080000"/>
          </a:xfrm>
          <a:prstGeom prst="rect">
            <a:avLst/>
          </a:prstGeom>
          <a:noFill/>
        </p:spPr>
        <p:txBody>
          <a:bodyPr lIns="180000" tIns="180000" rIns="90000" bIns="108000" anchor="t" anchorCtr="0"/>
          <a:lstStyle>
            <a:lvl1pPr marL="0" indent="0">
              <a:spcBef>
                <a:spcPts val="600"/>
              </a:spcBef>
              <a:buFontTx/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pPr>
              <a:defRPr/>
            </a:pPr>
            <a:r>
              <a:rPr lang="fr-FR"/>
              <a:t>Page intercalaire avec titre sur 2 lignes maximum</a:t>
            </a:r>
            <a:endParaRPr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916707" y="4371975"/>
            <a:ext cx="3227294" cy="36036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158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400">
                <a:latin typeface="+mn-lt"/>
              </a:defRPr>
            </a:lvl2pPr>
            <a:lvl3pPr marL="914400" indent="0">
              <a:buFontTx/>
              <a:buNone/>
              <a:defRPr sz="1400">
                <a:latin typeface="+mn-lt"/>
              </a:defRPr>
            </a:lvl3pPr>
            <a:lvl4pPr>
              <a:buFontTx/>
              <a:buNone/>
              <a:defRPr sz="1400">
                <a:latin typeface="+mn-lt"/>
              </a:defRPr>
            </a:lvl4pPr>
            <a:lvl5pPr>
              <a:buFontTx/>
              <a:buNone/>
              <a:defRPr sz="1400"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Sous titre</a:t>
            </a:r>
            <a:endParaRPr/>
          </a:p>
        </p:txBody>
      </p:sp>
      <p:sp>
        <p:nvSpPr>
          <p:cNvPr id="9" name="Rectangle 2"/>
          <p:cNvSpPr/>
          <p:nvPr userDrawn="1"/>
        </p:nvSpPr>
        <p:spPr bwMode="auto">
          <a:xfrm>
            <a:off x="0" y="4008967"/>
            <a:ext cx="4571999" cy="358775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023999" y="620379"/>
            <a:ext cx="1120001" cy="720000"/>
          </a:xfrm>
          <a:prstGeom prst="rect">
            <a:avLst/>
          </a:prstGeom>
        </p:spPr>
      </p:pic>
      <p:pic>
        <p:nvPicPr>
          <p:cNvPr id="11" name="Imag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903998" y="620379"/>
            <a:ext cx="1120001" cy="720000"/>
          </a:xfrm>
          <a:prstGeom prst="rect">
            <a:avLst/>
          </a:prstGeom>
        </p:spPr>
      </p:pic>
      <p:pic>
        <p:nvPicPr>
          <p:cNvPr id="12" name="Imag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e + 1 chiff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01.04.22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840512" y="1401989"/>
            <a:ext cx="1958975" cy="558800"/>
          </a:xfrm>
          <a:prstGeom prst="rect">
            <a:avLst/>
          </a:prstGeom>
        </p:spPr>
        <p:txBody>
          <a:bodyPr lIns="72000" tIns="0" rIns="0" bIns="0" anchor="b" anchorCtr="0"/>
          <a:lstStyle>
            <a:lvl1pPr marL="3175" indent="0" algn="l" defTabSz="9144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lang="fr-FR" sz="2250" b="1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Texte/Chiffre</a:t>
            </a:r>
            <a:endParaRPr/>
          </a:p>
        </p:txBody>
      </p:sp>
      <p:sp>
        <p:nvSpPr>
          <p:cNvPr id="9" name="Espace réservé du texte 20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840512" y="1960789"/>
            <a:ext cx="2303488" cy="539736"/>
          </a:xfrm>
          <a:prstGeom prst="rect">
            <a:avLst/>
          </a:prstGeom>
          <a:solidFill>
            <a:srgbClr val="E16F34"/>
          </a:solidFill>
        </p:spPr>
        <p:txBody>
          <a:bodyPr wrap="square" lIns="108000" tIns="108000" rIns="360000" bIns="10800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Message sur le nombre de lignes souhaité</a:t>
            </a:r>
            <a:endParaRPr/>
          </a:p>
        </p:txBody>
      </p:sp>
      <p:sp>
        <p:nvSpPr>
          <p:cNvPr id="10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08014" y="1080000"/>
            <a:ext cx="5513512" cy="342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600" b="1" i="0">
                <a:solidFill>
                  <a:schemeClr val="tx1"/>
                </a:solidFill>
                <a:latin typeface="+mn-lt"/>
              </a:defRPr>
            </a:lvl1pPr>
            <a:lvl2pPr marL="685800" indent="-228600">
              <a:buClrTx/>
              <a:buFont typeface="Wingdings"/>
              <a:buChar char="§"/>
              <a:defRPr sz="1350">
                <a:solidFill>
                  <a:schemeClr val="tx1"/>
                </a:solidFill>
                <a:latin typeface="+mn-lt"/>
              </a:defRPr>
            </a:lvl2pPr>
            <a:lvl3pPr marL="1257300" indent="-342900">
              <a:buClrTx/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</a:defRPr>
            </a:lvl3pPr>
            <a:lvl4pPr marL="1657350" indent="-285750">
              <a:buClrTx/>
              <a:buFont typeface="Wingdings"/>
              <a:buChar char="ü"/>
              <a:defRPr sz="1350">
                <a:solidFill>
                  <a:schemeClr val="tx1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91440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/>
            </a:pPr>
            <a:r>
              <a:rPr lang="fr-FR"/>
              <a:t>Cliquez pour insérer du texte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pic>
        <p:nvPicPr>
          <p:cNvPr id="11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2" name="Rectangle 14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e message cour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01.04.22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Rectangle 12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Espace réservé du texte 20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397213" y="1074738"/>
            <a:ext cx="6357436" cy="3427413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95000"/>
              </a:lnSpc>
              <a:spcBef>
                <a:spcPts val="1600"/>
              </a:spcBef>
              <a:buFontTx/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 message court</a:t>
            </a:r>
            <a:br>
              <a:rPr lang="fr-FR"/>
            </a:br>
            <a:r>
              <a:rPr lang="fr-FR"/>
              <a:t>Ovit moluptae nonemquatem. Aces</a:t>
            </a:r>
            <a:endParaRPr/>
          </a:p>
          <a:p>
            <a:pPr lvl="0">
              <a:defRPr/>
            </a:pPr>
            <a:r>
              <a:rPr lang="fr-FR"/>
              <a:t>ipitia neseque sinctur aute dolenih icillenimini imincitam, quossit ut aut aut vendipsum experciam</a:t>
            </a:r>
          </a:p>
        </p:txBody>
      </p:sp>
      <p:pic>
        <p:nvPicPr>
          <p:cNvPr id="10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e de pleine p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01.04.22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pic>
        <p:nvPicPr>
          <p:cNvPr id="8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9" name="Rectangle 14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Espace réservé du texte 22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08013" y="1080000"/>
            <a:ext cx="7770151" cy="3420000"/>
          </a:xfrm>
          <a:prstGeom prst="rect">
            <a:avLst/>
          </a:prstGeom>
        </p:spPr>
        <p:txBody>
          <a:bodyPr lIns="0" tIns="0" rIns="0" bIns="0" numCol="1" spcCol="54000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600" b="1" i="0">
                <a:solidFill>
                  <a:schemeClr val="tx1"/>
                </a:solidFill>
                <a:latin typeface="+mn-lt"/>
              </a:defRPr>
            </a:lvl1pPr>
            <a:lvl2pPr marL="685800" indent="-228600">
              <a:buClrTx/>
              <a:buFont typeface="Wingdings"/>
              <a:buChar char="§"/>
              <a:defRPr sz="1350">
                <a:solidFill>
                  <a:schemeClr val="tx1"/>
                </a:solidFill>
                <a:latin typeface="+mn-lt"/>
              </a:defRPr>
            </a:lvl2pPr>
            <a:lvl3pPr marL="1257300" indent="-342900">
              <a:buClrTx/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</a:defRPr>
            </a:lvl3pPr>
            <a:lvl4pPr marL="1657350" indent="-285750">
              <a:buClrTx/>
              <a:buFont typeface="Wingdings"/>
              <a:buChar char="ü"/>
              <a:defRPr sz="1350">
                <a:solidFill>
                  <a:schemeClr val="tx1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91440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/>
            </a:pPr>
            <a:r>
              <a:rPr lang="fr-FR"/>
              <a:t>Cliquez pour insérer du texte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  <a:p>
            <a:pPr lvl="4">
              <a:defRPr/>
            </a:pPr>
            <a:endParaRPr lang="fr-FR"/>
          </a:p>
          <a:p>
            <a:pPr lvl="1">
              <a:defRPr/>
            </a:pPr>
            <a:r>
              <a:rPr lang="fr-FR"/>
              <a:t>As et audit acepreperis iusdam elecus dolorion erovid ut apistibus.</a:t>
            </a:r>
            <a:endParaRPr/>
          </a:p>
          <a:p>
            <a:pPr lvl="1">
              <a:defRPr/>
            </a:pPr>
            <a:r>
              <a:rPr lang="fr-FR"/>
              <a:t>Sus ulparum ser plique solorrumquid quam iur, sitatur.</a:t>
            </a:r>
            <a:endParaRPr/>
          </a:p>
          <a:p>
            <a:pPr lvl="1">
              <a:defRPr/>
            </a:pPr>
            <a:endParaRPr lang="fr-FR"/>
          </a:p>
          <a:p>
            <a:pPr lvl="0">
              <a:defRPr/>
            </a:pPr>
            <a:r>
              <a:rPr lang="fr-FR"/>
              <a:t>Bit volorro dem quia cuptatur sit aut doleceptur magnimporio conse nis aut earument </a:t>
            </a:r>
            <a:endParaRPr/>
          </a:p>
          <a:p>
            <a:pPr lvl="1">
              <a:defRPr/>
            </a:pPr>
            <a:r>
              <a:rPr lang="fr-FR"/>
              <a:t>acea sum et, ea dolore vel iducias iur, qui sendi sinvelendant molupic aborem rentur aut voluptus sedit, omniatur?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7866466" y="4807965"/>
            <a:ext cx="511698" cy="1523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indent="0" algn="r">
              <a:buClr>
                <a:schemeClr val="tx2"/>
              </a:buClr>
              <a:buFontTx/>
              <a:buNone/>
              <a:defRPr sz="700" b="1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01.04.22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451849" y="4807965"/>
            <a:ext cx="449263" cy="1523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ZoneTexte 1"/>
          <p:cNvSpPr>
            <a:spLocks noAdjustHandles="1"/>
          </p:cNvSpPr>
          <p:nvPr userDrawn="1"/>
        </p:nvSpPr>
        <p:spPr bwMode="auto">
          <a:xfrm>
            <a:off x="2925973" y="4807965"/>
            <a:ext cx="4866807" cy="1523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700" b="1" i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Rencontres St-</a:t>
            </a:r>
            <a:r>
              <a:rPr lang="fr-FR" sz="700" b="1" i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Jacut</a:t>
            </a:r>
            <a:endParaRPr lang="fr-FR" sz="700" b="1" i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hdr="0" ftr="0"/>
  <p:txStyles>
    <p:titleStyle>
      <a:lvl1pPr algn="l" defTabSz="914400">
        <a:lnSpc>
          <a:spcPct val="90000"/>
        </a:lnSpc>
        <a:spcBef>
          <a:spcPts val="0"/>
        </a:spcBef>
        <a:buNone/>
        <a:defRPr sz="4400" b="1" i="0">
          <a:solidFill>
            <a:schemeClr val="tx1"/>
          </a:solidFill>
          <a:latin typeface="Arial Black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Clr>
          <a:schemeClr val="tx2"/>
        </a:buClr>
        <a:buFont typeface="Arial"/>
        <a:buChar char="•"/>
        <a:defRPr sz="2800" b="0" i="0">
          <a:solidFill>
            <a:schemeClr val="tx1"/>
          </a:solidFill>
          <a:latin typeface="Arial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Clr>
          <a:schemeClr val="tx2"/>
        </a:buClr>
        <a:buFont typeface="Arial"/>
        <a:buChar char="•"/>
        <a:defRPr sz="2400" b="0" i="0">
          <a:solidFill>
            <a:schemeClr val="tx1"/>
          </a:solidFill>
          <a:latin typeface="Arial"/>
          <a:ea typeface="+mn-ea"/>
          <a:cs typeface="+mn-cs"/>
        </a:defRPr>
      </a:lvl2pPr>
      <a:lvl3pPr marL="1257300" indent="-342900" algn="l" defTabSz="914400">
        <a:lnSpc>
          <a:spcPct val="90000"/>
        </a:lnSpc>
        <a:spcBef>
          <a:spcPts val="500"/>
        </a:spcBef>
        <a:buClr>
          <a:schemeClr val="tx2"/>
        </a:buClr>
        <a:buFont typeface="Arial"/>
        <a:buChar char="•"/>
        <a:defRPr sz="2000" b="0" i="0">
          <a:solidFill>
            <a:schemeClr val="tx1"/>
          </a:solidFill>
          <a:latin typeface="Arial"/>
          <a:ea typeface="+mn-ea"/>
          <a:cs typeface="+mn-cs"/>
        </a:defRPr>
      </a:lvl3pPr>
      <a:lvl4pPr marL="1371600" indent="0" algn="l" defTabSz="914400">
        <a:lnSpc>
          <a:spcPct val="90000"/>
        </a:lnSpc>
        <a:spcBef>
          <a:spcPts val="500"/>
        </a:spcBef>
        <a:buFont typeface="Arial"/>
        <a:buNone/>
        <a:defRPr sz="1800" b="0" i="0">
          <a:solidFill>
            <a:schemeClr val="tx1"/>
          </a:solidFill>
          <a:latin typeface="Arial"/>
          <a:ea typeface="+mn-ea"/>
          <a:cs typeface="+mn-cs"/>
        </a:defRPr>
      </a:lvl4pPr>
      <a:lvl5pPr marL="1828800" indent="0" algn="l" defTabSz="914400">
        <a:lnSpc>
          <a:spcPct val="90000"/>
        </a:lnSpc>
        <a:spcBef>
          <a:spcPts val="500"/>
        </a:spcBef>
        <a:buFont typeface="Arial"/>
        <a:buNone/>
        <a:defRPr sz="1800" b="0" i="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01.04.22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 smtClean="0"/>
              <a:t>1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fr-FR" dirty="0">
                <a:solidFill>
                  <a:srgbClr val="000000"/>
                </a:solidFill>
                <a:ea typeface="Arial Black"/>
                <a:cs typeface="Arial Black"/>
                <a:sym typeface="Arial Black"/>
              </a:rPr>
              <a:t>Connecter </a:t>
            </a:r>
            <a:r>
              <a:rPr lang="fr-FR" dirty="0">
                <a:ea typeface="Arial Black"/>
                <a:cs typeface="Arial Black"/>
                <a:sym typeface="Arial Black"/>
              </a:rPr>
              <a:t>vos </a:t>
            </a:r>
            <a:r>
              <a:rPr lang="fr-FR" dirty="0">
                <a:solidFill>
                  <a:srgbClr val="000000"/>
                </a:solidFill>
                <a:ea typeface="Arial Black"/>
                <a:cs typeface="Arial Black"/>
                <a:sym typeface="Arial Black"/>
              </a:rPr>
              <a:t>capteurs au(x) cloud(s)</a:t>
            </a:r>
            <a:endParaRPr lang="en-GB" dirty="0"/>
          </a:p>
        </p:txBody>
      </p:sp>
      <p:pic>
        <p:nvPicPr>
          <p:cNvPr id="6" name="Google Shape;298;g780503d8e8_0_14">
            <a:extLst>
              <a:ext uri="{FF2B5EF4-FFF2-40B4-BE49-F238E27FC236}">
                <a16:creationId xmlns:a16="http://schemas.microsoft.com/office/drawing/2014/main" id="{FF200DF9-7E48-4ADB-9AA9-40D5C15495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8"/>
          <a:stretch/>
        </p:blipFill>
        <p:spPr bwMode="auto">
          <a:xfrm>
            <a:off x="970402" y="744555"/>
            <a:ext cx="7203195" cy="4059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2E1B584-A933-4DFA-BD67-815719AEF9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5147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93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B9D8FAB-D617-1CF3-213D-4D83274A1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01.04.22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B2F3517-1F41-EF34-0985-CC0ADDE25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 smtClean="0"/>
              <a:t>10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45EBCB-1531-182F-9011-F5A53786E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815BEDB-012C-773B-A790-105C0E42AE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305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01.04.22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 smtClean="0"/>
              <a:t>2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fr-FR" dirty="0">
                <a:solidFill>
                  <a:srgbClr val="000000"/>
                </a:solidFill>
                <a:ea typeface="Arial Black"/>
                <a:cs typeface="Arial Black"/>
                <a:sym typeface="Arial Black"/>
              </a:rPr>
              <a:t>Données générées par les capteurs </a:t>
            </a:r>
            <a:br>
              <a:rPr lang="fr-FR" dirty="0">
                <a:solidFill>
                  <a:srgbClr val="000000"/>
                </a:solidFill>
                <a:ea typeface="Arial Black"/>
                <a:cs typeface="Arial Black"/>
                <a:sym typeface="Arial Black"/>
              </a:rPr>
            </a:br>
            <a:r>
              <a:rPr lang="fr-FR" dirty="0">
                <a:solidFill>
                  <a:srgbClr val="000000"/>
                </a:solidFill>
                <a:ea typeface="Arial Black"/>
                <a:cs typeface="Arial Black"/>
                <a:sym typeface="Arial Black"/>
              </a:rPr>
              <a:t>(cf. Marathon)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608013" y="1080000"/>
            <a:ext cx="3891979" cy="3420000"/>
          </a:xfrm>
        </p:spPr>
        <p:txBody>
          <a:bodyPr/>
          <a:lstStyle/>
          <a:p>
            <a:r>
              <a:rPr lang="en-GB" sz="1200" dirty="0">
                <a:latin typeface="Arial" panose="020B0604020202020204" pitchFamily="34" charset="0"/>
              </a:rPr>
              <a:t>W2.1 - </a:t>
            </a:r>
            <a:r>
              <a:rPr lang="en-GB" sz="1200" dirty="0" err="1">
                <a:latin typeface="Arial" panose="020B0604020202020204" pitchFamily="34" charset="0"/>
              </a:rPr>
              <a:t>Caméra</a:t>
            </a:r>
            <a:r>
              <a:rPr lang="en-GB" sz="1200" dirty="0">
                <a:latin typeface="Arial" panose="020B0604020202020204" pitchFamily="34" charset="0"/>
              </a:rPr>
              <a:t> hyper-</a:t>
            </a:r>
            <a:r>
              <a:rPr lang="en-GB" sz="1200" dirty="0" err="1">
                <a:latin typeface="Arial" panose="020B0604020202020204" pitchFamily="34" charset="0"/>
              </a:rPr>
              <a:t>spectrales</a:t>
            </a:r>
            <a:endParaRPr lang="en-GB" sz="1200" dirty="0"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FF0000"/>
                </a:solidFill>
                <a:latin typeface="Arial" panose="020B0604020202020204" pitchFamily="34" charset="0"/>
              </a:rPr>
              <a:t>Campagne de mesure: 1 Go de données en 17 s !!</a:t>
            </a:r>
            <a:endParaRPr lang="en-GB" sz="1200" dirty="0">
              <a:latin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</a:rPr>
              <a:t>W2.2 - Sondes </a:t>
            </a:r>
            <a:r>
              <a:rPr lang="en-GB" sz="1200" dirty="0" err="1">
                <a:latin typeface="Arial" panose="020B0604020202020204" pitchFamily="34" charset="0"/>
              </a:rPr>
              <a:t>multiparamètre</a:t>
            </a:r>
            <a:r>
              <a:rPr lang="en-GB" sz="1200" dirty="0">
                <a:latin typeface="Arial" panose="020B0604020202020204" pitchFamily="34" charset="0"/>
              </a:rPr>
              <a:t> / </a:t>
            </a:r>
            <a:r>
              <a:rPr lang="en-GB" sz="1200" dirty="0" err="1">
                <a:latin typeface="Arial" panose="020B0604020202020204" pitchFamily="34" charset="0"/>
              </a:rPr>
              <a:t>débit</a:t>
            </a:r>
            <a:endParaRPr lang="en-GB" sz="1200" dirty="0"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err="1">
                <a:solidFill>
                  <a:srgbClr val="00B050"/>
                </a:solidFill>
                <a:latin typeface="Arial" panose="020B0604020202020204" pitchFamily="34" charset="0"/>
              </a:rPr>
              <a:t>sonde</a:t>
            </a:r>
            <a:r>
              <a:rPr lang="en-GB" sz="12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B050"/>
                </a:solidFill>
                <a:latin typeface="Arial" panose="020B0604020202020204" pitchFamily="34" charset="0"/>
              </a:rPr>
              <a:t>multip</a:t>
            </a:r>
            <a:r>
              <a:rPr lang="en-GB" sz="1200" dirty="0">
                <a:solidFill>
                  <a:srgbClr val="00B050"/>
                </a:solidFill>
                <a:latin typeface="Arial" panose="020B0604020202020204" pitchFamily="34" charset="0"/>
              </a:rPr>
              <a:t>.: </a:t>
            </a:r>
            <a:r>
              <a:rPr lang="en-GB" sz="1200" dirty="0" err="1">
                <a:solidFill>
                  <a:srgbClr val="00B050"/>
                </a:solidFill>
                <a:latin typeface="Arial" panose="020B0604020202020204" pitchFamily="34" charset="0"/>
              </a:rPr>
              <a:t>faible</a:t>
            </a:r>
            <a:r>
              <a:rPr lang="en-GB" sz="1200" dirty="0">
                <a:solidFill>
                  <a:srgbClr val="00B050"/>
                </a:solidFill>
                <a:latin typeface="Arial" panose="020B0604020202020204" pitchFamily="34" charset="0"/>
              </a:rPr>
              <a:t> ?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B050"/>
                </a:solidFill>
                <a:latin typeface="Arial" panose="020B0604020202020204" pitchFamily="34" charset="0"/>
              </a:rPr>
              <a:t>sonde MOD: </a:t>
            </a:r>
            <a:r>
              <a:rPr lang="en-GB" sz="1200" dirty="0" err="1">
                <a:solidFill>
                  <a:srgbClr val="00B050"/>
                </a:solidFill>
                <a:latin typeface="Arial" panose="020B0604020202020204" pitchFamily="34" charset="0"/>
              </a:rPr>
              <a:t>faible</a:t>
            </a:r>
            <a:r>
              <a:rPr lang="en-GB" sz="1200" dirty="0">
                <a:solidFill>
                  <a:srgbClr val="00B050"/>
                </a:solidFill>
                <a:latin typeface="Arial" panose="020B0604020202020204" pitchFamily="34" charset="0"/>
              </a:rPr>
              <a:t> ?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200" dirty="0" err="1">
                <a:solidFill>
                  <a:srgbClr val="FFC000"/>
                </a:solidFill>
                <a:latin typeface="Arial" panose="020B0604020202020204" pitchFamily="34" charset="0"/>
              </a:rPr>
              <a:t>débit</a:t>
            </a:r>
            <a:r>
              <a:rPr lang="en-GB" sz="12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sz="1200" dirty="0">
                <a:solidFill>
                  <a:srgbClr val="FFC000"/>
                </a:solidFill>
                <a:latin typeface="Arial" panose="020B0604020202020204" pitchFamily="34" charset="0"/>
              </a:rPr>
              <a:t>: </a:t>
            </a:r>
            <a:r>
              <a:rPr lang="en-GB" sz="1200" dirty="0" err="1">
                <a:solidFill>
                  <a:srgbClr val="FFC000"/>
                </a:solidFill>
                <a:latin typeface="Arial" panose="020B0604020202020204" pitchFamily="34" charset="0"/>
              </a:rPr>
              <a:t>peu</a:t>
            </a:r>
            <a:r>
              <a:rPr lang="en-GB" sz="1200" dirty="0">
                <a:solidFill>
                  <a:srgbClr val="FFC000"/>
                </a:solidFill>
                <a:latin typeface="Arial" panose="020B0604020202020204" pitchFamily="34" charset="0"/>
              </a:rPr>
              <a:t> de </a:t>
            </a:r>
            <a:r>
              <a:rPr lang="en-GB" sz="1200" dirty="0" err="1">
                <a:solidFill>
                  <a:srgbClr val="FFC000"/>
                </a:solidFill>
                <a:latin typeface="Arial" panose="020B0604020202020204" pitchFamily="34" charset="0"/>
              </a:rPr>
              <a:t>données</a:t>
            </a:r>
            <a:r>
              <a:rPr lang="en-GB" sz="1200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" panose="020B0604020202020204" pitchFamily="34" charset="0"/>
              </a:rPr>
              <a:t>mais</a:t>
            </a:r>
            <a:r>
              <a:rPr lang="en-GB" sz="1200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" panose="020B0604020202020204" pitchFamily="34" charset="0"/>
              </a:rPr>
              <a:t>hte</a:t>
            </a:r>
            <a:r>
              <a:rPr lang="en-GB" sz="1200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Arial" panose="020B0604020202020204" pitchFamily="34" charset="0"/>
              </a:rPr>
              <a:t>fréquence</a:t>
            </a:r>
            <a:r>
              <a:rPr lang="en-GB" sz="1200" dirty="0">
                <a:solidFill>
                  <a:srgbClr val="FFC000"/>
                </a:solidFill>
                <a:latin typeface="Arial" panose="020B0604020202020204" pitchFamily="34" charset="0"/>
              </a:rPr>
              <a:t> (</a:t>
            </a:r>
            <a:r>
              <a:rPr lang="en-GB" sz="1200" dirty="0" err="1">
                <a:solidFill>
                  <a:srgbClr val="FFC000"/>
                </a:solidFill>
                <a:latin typeface="Arial" panose="020B0604020202020204" pitchFamily="34" charset="0"/>
              </a:rPr>
              <a:t>crue</a:t>
            </a:r>
            <a:r>
              <a:rPr lang="en-GB" sz="1200" dirty="0">
                <a:solidFill>
                  <a:srgbClr val="FFC000"/>
                </a:solidFill>
                <a:latin typeface="Arial" panose="020B0604020202020204" pitchFamily="34" charset="0"/>
              </a:rPr>
              <a:t>)</a:t>
            </a:r>
          </a:p>
          <a:p>
            <a:r>
              <a:rPr lang="fr-FR" sz="1200" dirty="0">
                <a:latin typeface="Arial" panose="020B0604020202020204" pitchFamily="34" charset="0"/>
              </a:rPr>
              <a:t>W2.3 - Métabolisme des rivières: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B050"/>
                </a:solidFill>
                <a:latin typeface="Arial" panose="020B0604020202020204" pitchFamily="34" charset="0"/>
              </a:rPr>
              <a:t>Mini-</a:t>
            </a:r>
            <a:r>
              <a:rPr lang="fr-FR" sz="1200" dirty="0" err="1">
                <a:solidFill>
                  <a:srgbClr val="00B050"/>
                </a:solidFill>
                <a:latin typeface="Arial" panose="020B0604020202020204" pitchFamily="34" charset="0"/>
              </a:rPr>
              <a:t>Lomos</a:t>
            </a:r>
            <a:r>
              <a:rPr lang="fr-FR" sz="1200" dirty="0">
                <a:solidFill>
                  <a:srgbClr val="00B050"/>
                </a:solidFill>
                <a:latin typeface="Arial" panose="020B0604020202020204" pitchFamily="34" charset="0"/>
              </a:rPr>
              <a:t> &amp; Gaz dissous: </a:t>
            </a:r>
            <a:r>
              <a:rPr lang="fr-FR" sz="1200" dirty="0" err="1">
                <a:solidFill>
                  <a:srgbClr val="00B050"/>
                </a:solidFill>
                <a:latin typeface="Arial" panose="020B0604020202020204" pitchFamily="34" charset="0"/>
              </a:rPr>
              <a:t>qqs</a:t>
            </a:r>
            <a:r>
              <a:rPr lang="fr-FR" sz="1200" dirty="0">
                <a:solidFill>
                  <a:srgbClr val="00B050"/>
                </a:solidFill>
                <a:latin typeface="Arial" panose="020B0604020202020204" pitchFamily="34" charset="0"/>
              </a:rPr>
              <a:t> voies, acquisition &gt;15mn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200" dirty="0" err="1">
                <a:solidFill>
                  <a:srgbClr val="FFC000"/>
                </a:solidFill>
                <a:latin typeface="Arial" panose="020B0604020202020204" pitchFamily="34" charset="0"/>
              </a:rPr>
              <a:t>Spectro</a:t>
            </a:r>
            <a:r>
              <a:rPr lang="fr-FR" sz="1200" dirty="0">
                <a:solidFill>
                  <a:srgbClr val="FFC000"/>
                </a:solidFill>
                <a:latin typeface="Arial" panose="020B0604020202020204" pitchFamily="34" charset="0"/>
              </a:rPr>
              <a:t> masse &amp; Isotopes: acquisition haute fréquence (&lt;30s)</a:t>
            </a:r>
            <a:endParaRPr lang="fr-FR" sz="1200" dirty="0">
              <a:latin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</a:rPr>
              <a:t>WP2.4 - Contaminants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B050"/>
                </a:solidFill>
                <a:latin typeface="Arial" panose="020B0604020202020204" pitchFamily="34" charset="0"/>
              </a:rPr>
              <a:t>radon: stockage et transfert faible </a:t>
            </a:r>
            <a:r>
              <a:rPr lang="fr-FR" sz="1200" dirty="0" err="1">
                <a:solidFill>
                  <a:srgbClr val="00B050"/>
                </a:solidFill>
                <a:latin typeface="Arial" panose="020B0604020202020204" pitchFamily="34" charset="0"/>
              </a:rPr>
              <a:t>qté</a:t>
            </a:r>
            <a:r>
              <a:rPr lang="fr-FR" sz="1200" dirty="0">
                <a:solidFill>
                  <a:srgbClr val="00B050"/>
                </a:solidFill>
                <a:latin typeface="Arial" panose="020B0604020202020204" pitchFamily="34" charset="0"/>
              </a:rPr>
              <a:t> (mesure &lt;10mn)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</a:rPr>
              <a:t>plateforme aquatique: ?</a:t>
            </a:r>
          </a:p>
        </p:txBody>
      </p:sp>
      <p:sp>
        <p:nvSpPr>
          <p:cNvPr id="6" name="Espace réservé du texte 4"/>
          <p:cNvSpPr txBox="1">
            <a:spLocks/>
          </p:cNvSpPr>
          <p:nvPr/>
        </p:nvSpPr>
        <p:spPr bwMode="auto">
          <a:xfrm>
            <a:off x="4779669" y="1080000"/>
            <a:ext cx="4256827" cy="3420000"/>
          </a:xfrm>
          <a:prstGeom prst="rect">
            <a:avLst/>
          </a:prstGeom>
        </p:spPr>
        <p:txBody>
          <a:bodyPr lIns="0" tIns="0" rIns="0" bIns="0" numCol="1" spcCol="54000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6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Tx/>
              <a:buFont typeface="Wingdings"/>
              <a:buChar char="§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>
              <a:lnSpc>
                <a:spcPct val="90000"/>
              </a:lnSpc>
              <a:spcBef>
                <a:spcPts val="500"/>
              </a:spcBef>
              <a:buClrTx/>
              <a:buFont typeface="Arial"/>
              <a:buChar char="•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>
              <a:lnSpc>
                <a:spcPct val="90000"/>
              </a:lnSpc>
              <a:spcBef>
                <a:spcPts val="500"/>
              </a:spcBef>
              <a:buClrTx/>
              <a:buFont typeface="Wingdings"/>
              <a:buChar char="ü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Tx/>
              <a:buNone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latin typeface="Arial" panose="020B0604020202020204" pitchFamily="34" charset="0"/>
              </a:rPr>
              <a:t>WP2.5 - GES/Flux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FF0000"/>
                </a:solidFill>
                <a:latin typeface="Arial" panose="020B0604020202020204" pitchFamily="34" charset="0"/>
              </a:rPr>
              <a:t>données brutes: 54 Mo par min( /1000 en post-</a:t>
            </a:r>
            <a:r>
              <a:rPr lang="fr-FR" sz="1200" dirty="0" err="1">
                <a:solidFill>
                  <a:srgbClr val="FF0000"/>
                </a:solidFill>
                <a:latin typeface="Arial" panose="020B0604020202020204" pitchFamily="34" charset="0"/>
              </a:rPr>
              <a:t>process</a:t>
            </a:r>
            <a:r>
              <a:rPr lang="fr-FR" sz="1200" dirty="0">
                <a:solidFill>
                  <a:srgbClr val="FF0000"/>
                </a:solidFill>
                <a:latin typeface="Arial" panose="020B0604020202020204" pitchFamily="34" charset="0"/>
              </a:rPr>
              <a:t>.)</a:t>
            </a:r>
            <a:endParaRPr lang="fr-FR" sz="1200" dirty="0">
              <a:latin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</a:rPr>
              <a:t>WP2.6– </a:t>
            </a:r>
            <a:r>
              <a:rPr lang="fr-FR" sz="1200" dirty="0" err="1">
                <a:latin typeface="Arial" panose="020B0604020202020204" pitchFamily="34" charset="0"/>
              </a:rPr>
              <a:t>Biologging</a:t>
            </a:r>
            <a:r>
              <a:rPr lang="fr-FR" sz="1200" dirty="0">
                <a:latin typeface="Arial" panose="020B0604020202020204" pitchFamily="34" charset="0"/>
              </a:rPr>
              <a:t> mouvement inertiel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FFC000"/>
                </a:solidFill>
                <a:latin typeface="Arial" panose="020B0604020202020204" pitchFamily="34" charset="0"/>
              </a:rPr>
              <a:t>échantillonnage à 100Hz</a:t>
            </a:r>
          </a:p>
          <a:p>
            <a:r>
              <a:rPr lang="fr-FR" sz="1200" dirty="0">
                <a:latin typeface="Arial" panose="020B0604020202020204" pitchFamily="34" charset="0"/>
              </a:rPr>
              <a:t>WP2.7 - Biochimie</a:t>
            </a:r>
          </a:p>
          <a:p>
            <a:r>
              <a:rPr lang="fr-FR" sz="1200" dirty="0">
                <a:latin typeface="Arial" panose="020B0604020202020204" pitchFamily="34" charset="0"/>
              </a:rPr>
              <a:t>WP2.8 - Audio-Vidéo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FF0000"/>
                </a:solidFill>
                <a:latin typeface="Arial" panose="020B0604020202020204" pitchFamily="34" charset="0"/>
              </a:rPr>
              <a:t>Jusqu’à 6 voies - 512 </a:t>
            </a:r>
            <a:r>
              <a:rPr lang="fr-FR" sz="1200" dirty="0" err="1">
                <a:solidFill>
                  <a:srgbClr val="FF0000"/>
                </a:solidFill>
                <a:latin typeface="Arial" panose="020B0604020202020204" pitchFamily="34" charset="0"/>
              </a:rPr>
              <a:t>ksps</a:t>
            </a:r>
            <a:r>
              <a:rPr lang="fr-FR" sz="1200" dirty="0">
                <a:solidFill>
                  <a:srgbClr val="FF0000"/>
                </a:solidFill>
                <a:latin typeface="Arial" panose="020B0604020202020204" pitchFamily="34" charset="0"/>
              </a:rPr>
              <a:t>/ voie - 24 bits carte SD (1TB aujourd’hui)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B050"/>
                </a:solidFill>
                <a:latin typeface="Arial" panose="020B0604020202020204" pitchFamily="34" charset="0"/>
              </a:rPr>
              <a:t>Enregistrement déclenchable en IA Ultra Low Power</a:t>
            </a:r>
            <a:endParaRPr lang="fr-FR" sz="1200" dirty="0">
              <a:latin typeface="Arial" panose="020B0604020202020204" pitchFamily="34" charset="0"/>
            </a:endParaRPr>
          </a:p>
          <a:p>
            <a:endParaRPr lang="fr-FR" sz="1200" dirty="0">
              <a:latin typeface="Arial" panose="020B0604020202020204" pitchFamily="34" charset="0"/>
            </a:endParaRPr>
          </a:p>
          <a:p>
            <a:endParaRPr lang="en-GB" sz="1200" dirty="0"/>
          </a:p>
        </p:txBody>
      </p:sp>
      <p:sp>
        <p:nvSpPr>
          <p:cNvPr id="7" name="Rectangle 6"/>
          <p:cNvSpPr/>
          <p:nvPr/>
        </p:nvSpPr>
        <p:spPr>
          <a:xfrm>
            <a:off x="3995936" y="413076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sz="1400" dirty="0">
                <a:solidFill>
                  <a:srgbClr val="0070C0"/>
                </a:solidFill>
                <a:sym typeface="Wingdings" panose="05000000000000000000" pitchFamily="2" charset="2"/>
              </a:rPr>
              <a:t>Large panel de type/quantité de données produites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sz="1400" dirty="0">
                <a:solidFill>
                  <a:srgbClr val="0070C0"/>
                </a:solidFill>
                <a:sym typeface="Wingdings" panose="05000000000000000000" pitchFamily="2" charset="2"/>
              </a:rPr>
              <a:t>Horodatage, des métadonnées … ?</a:t>
            </a:r>
            <a:endParaRPr lang="en-GB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992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01.04.22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 smtClean="0"/>
              <a:t>3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71600" y="119574"/>
            <a:ext cx="4591771" cy="523926"/>
          </a:xfrm>
        </p:spPr>
        <p:txBody>
          <a:bodyPr/>
          <a:lstStyle/>
          <a:p>
            <a:pPr rtl="0"/>
            <a:r>
              <a:rPr lang="fr-FR" dirty="0">
                <a:solidFill>
                  <a:srgbClr val="000000"/>
                </a:solidFill>
                <a:ea typeface="Arial Black"/>
                <a:cs typeface="Arial Black"/>
                <a:sym typeface="Arial Black"/>
              </a:rPr>
              <a:t>Interfaces de communication</a:t>
            </a:r>
            <a:br>
              <a:rPr lang="fr-FR" dirty="0">
                <a:solidFill>
                  <a:srgbClr val="000000"/>
                </a:solidFill>
                <a:ea typeface="Arial Black"/>
                <a:cs typeface="Arial Black"/>
                <a:sym typeface="Arial Black"/>
              </a:rPr>
            </a:br>
            <a:r>
              <a:rPr lang="fr-FR" dirty="0">
                <a:solidFill>
                  <a:srgbClr val="000000"/>
                </a:solidFill>
                <a:ea typeface="Arial Black"/>
                <a:cs typeface="Arial Black"/>
                <a:sym typeface="Arial Black"/>
              </a:rPr>
              <a:t>(cf. Marathon)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608013" y="1080000"/>
            <a:ext cx="3891979" cy="3420000"/>
          </a:xfrm>
        </p:spPr>
        <p:txBody>
          <a:bodyPr/>
          <a:lstStyle/>
          <a:p>
            <a:r>
              <a:rPr lang="fr-FR" sz="1200" dirty="0">
                <a:latin typeface="Arial" panose="020B0604020202020204" pitchFamily="34" charset="0"/>
              </a:rPr>
              <a:t>W2.1: Caméras hyper-spectrales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0" dirty="0">
                <a:latin typeface="Arial" panose="020B0604020202020204" pitchFamily="34" charset="0"/>
              </a:rPr>
              <a:t>flux </a:t>
            </a:r>
            <a:r>
              <a:rPr lang="fr-FR" sz="1200" b="0" dirty="0" err="1">
                <a:latin typeface="Arial" panose="020B0604020202020204" pitchFamily="34" charset="0"/>
              </a:rPr>
              <a:t>video</a:t>
            </a:r>
            <a:r>
              <a:rPr lang="fr-FR" sz="1200" b="0" dirty="0">
                <a:latin typeface="Arial" panose="020B0604020202020204" pitchFamily="34" charset="0"/>
              </a:rPr>
              <a:t> par </a:t>
            </a:r>
            <a:r>
              <a:rPr lang="fr-FR" sz="1200" dirty="0">
                <a:solidFill>
                  <a:srgbClr val="FF0000"/>
                </a:solidFill>
                <a:latin typeface="Arial" panose="020B0604020202020204" pitchFamily="34" charset="0"/>
              </a:rPr>
              <a:t>USB3.1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200" b="0" dirty="0">
                <a:latin typeface="Arial" panose="020B0604020202020204" pitchFamily="34" charset="0"/>
              </a:rPr>
              <a:t>Pilotage du PC de contrôle à distance possible (actuellement </a:t>
            </a:r>
            <a:r>
              <a:rPr lang="fr-FR" sz="1200" dirty="0">
                <a:solidFill>
                  <a:srgbClr val="FF0000"/>
                </a:solidFill>
                <a:latin typeface="Arial" panose="020B0604020202020204" pitchFamily="34" charset="0"/>
              </a:rPr>
              <a:t>WIFI</a:t>
            </a:r>
            <a:r>
              <a:rPr lang="fr-FR" sz="1200" b="0" dirty="0">
                <a:latin typeface="Arial" panose="020B0604020202020204" pitchFamily="34" charset="0"/>
              </a:rPr>
              <a:t>, mais possible par module radio, </a:t>
            </a:r>
            <a:r>
              <a:rPr lang="fr-FR" sz="1200" dirty="0">
                <a:solidFill>
                  <a:srgbClr val="FF0000"/>
                </a:solidFill>
                <a:latin typeface="Arial" panose="020B0604020202020204" pitchFamily="34" charset="0"/>
              </a:rPr>
              <a:t>4G</a:t>
            </a:r>
            <a:r>
              <a:rPr lang="fr-FR" sz="1200" b="0" dirty="0">
                <a:latin typeface="Arial" panose="020B0604020202020204" pitchFamily="34" charset="0"/>
              </a:rPr>
              <a:t>)</a:t>
            </a:r>
          </a:p>
          <a:p>
            <a:r>
              <a:rPr lang="fr-FR" sz="1200" dirty="0">
                <a:latin typeface="Arial" panose="020B0604020202020204" pitchFamily="34" charset="0"/>
              </a:rPr>
              <a:t>W2.2: Sonde </a:t>
            </a:r>
            <a:r>
              <a:rPr lang="fr-FR" sz="1200" dirty="0" err="1">
                <a:latin typeface="Arial" panose="020B0604020202020204" pitchFamily="34" charset="0"/>
              </a:rPr>
              <a:t>multiparamètre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0" dirty="0">
                <a:latin typeface="Arial" panose="020B0604020202020204" pitchFamily="34" charset="0"/>
              </a:rPr>
              <a:t>sonde </a:t>
            </a:r>
            <a:r>
              <a:rPr lang="fr-FR" sz="1200" b="0" dirty="0" err="1">
                <a:latin typeface="Arial" panose="020B0604020202020204" pitchFamily="34" charset="0"/>
              </a:rPr>
              <a:t>multip</a:t>
            </a:r>
            <a:r>
              <a:rPr lang="fr-FR" sz="1200" b="0" dirty="0">
                <a:latin typeface="Arial" panose="020B0604020202020204" pitchFamily="34" charset="0"/>
              </a:rPr>
              <a:t>.: </a:t>
            </a:r>
            <a:r>
              <a:rPr lang="fr-FR" sz="1200" b="0" dirty="0">
                <a:solidFill>
                  <a:srgbClr val="FF0000"/>
                </a:solidFill>
                <a:latin typeface="Arial" panose="020B0604020202020204" pitchFamily="34" charset="0"/>
              </a:rPr>
              <a:t>BT</a:t>
            </a:r>
            <a:r>
              <a:rPr lang="fr-FR" sz="1200" b="0" dirty="0">
                <a:latin typeface="Arial" panose="020B0604020202020204" pitchFamily="34" charset="0"/>
              </a:rPr>
              <a:t> et </a:t>
            </a:r>
            <a:r>
              <a:rPr lang="fr-FR" sz="1200" b="0" dirty="0" err="1">
                <a:solidFill>
                  <a:srgbClr val="FF0000"/>
                </a:solidFill>
                <a:latin typeface="Arial" panose="020B0604020202020204" pitchFamily="34" charset="0"/>
              </a:rPr>
              <a:t>LoRa</a:t>
            </a:r>
            <a:r>
              <a:rPr lang="fr-FR" sz="1200" b="0" dirty="0">
                <a:latin typeface="Arial" panose="020B0604020202020204" pitchFamily="34" charset="0"/>
              </a:rPr>
              <a:t> intégré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200" b="0" dirty="0">
                <a:latin typeface="Arial" panose="020B0604020202020204" pitchFamily="34" charset="0"/>
              </a:rPr>
              <a:t>MOD:  </a:t>
            </a:r>
          </a:p>
          <a:p>
            <a:pPr marL="360363" lvl="4" indent="-92075" defTabSz="361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</a:rPr>
              <a:t>sonde recherche: transmission via application sur smartphone</a:t>
            </a:r>
          </a:p>
          <a:p>
            <a:pPr marL="360363" lvl="4" indent="-92075" defTabSz="361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</a:rPr>
              <a:t>sonde « longue durée »: données télétransmises</a:t>
            </a:r>
          </a:p>
          <a:p>
            <a:pPr marL="171450" lvl="4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Radar </a:t>
            </a:r>
            <a:r>
              <a:rPr lang="fr-FR" sz="1200" dirty="0" err="1"/>
              <a:t>discharge</a:t>
            </a:r>
            <a:r>
              <a:rPr lang="fr-FR" sz="1200" dirty="0"/>
              <a:t>:</a:t>
            </a:r>
          </a:p>
          <a:p>
            <a:pPr marL="0" lvl="4">
              <a:spcBef>
                <a:spcPts val="0"/>
              </a:spcBef>
            </a:pPr>
            <a:endParaRPr lang="fr-FR" sz="1200" dirty="0"/>
          </a:p>
          <a:p>
            <a:pPr marL="0" lvl="4"/>
            <a:r>
              <a:rPr lang="fr-FR" sz="1200" b="1" dirty="0">
                <a:latin typeface="Arial" panose="020B0604020202020204" pitchFamily="34" charset="0"/>
              </a:rPr>
              <a:t>W2.3 - Métabolisme des rivières: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0" dirty="0">
                <a:latin typeface="Arial" panose="020B0604020202020204" pitchFamily="34" charset="0"/>
              </a:rPr>
              <a:t>Communication « en temps réel » à distance </a:t>
            </a:r>
            <a:r>
              <a:rPr lang="fr-FR" sz="1200" b="0" dirty="0">
                <a:solidFill>
                  <a:srgbClr val="FF0000"/>
                </a:solidFill>
                <a:latin typeface="Arial" panose="020B0604020202020204" pitchFamily="34" charset="0"/>
              </a:rPr>
              <a:t>à développer</a:t>
            </a:r>
          </a:p>
        </p:txBody>
      </p:sp>
      <p:sp>
        <p:nvSpPr>
          <p:cNvPr id="6" name="Espace réservé du texte 4"/>
          <p:cNvSpPr txBox="1">
            <a:spLocks/>
          </p:cNvSpPr>
          <p:nvPr/>
        </p:nvSpPr>
        <p:spPr bwMode="auto">
          <a:xfrm>
            <a:off x="4779669" y="1080000"/>
            <a:ext cx="3891979" cy="3420000"/>
          </a:xfrm>
          <a:prstGeom prst="rect">
            <a:avLst/>
          </a:prstGeom>
        </p:spPr>
        <p:txBody>
          <a:bodyPr lIns="0" tIns="0" rIns="0" bIns="0" numCol="1" spcCol="54000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6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Tx/>
              <a:buFont typeface="Wingdings"/>
              <a:buChar char="§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>
              <a:lnSpc>
                <a:spcPct val="90000"/>
              </a:lnSpc>
              <a:spcBef>
                <a:spcPts val="500"/>
              </a:spcBef>
              <a:buClrTx/>
              <a:buFont typeface="Arial"/>
              <a:buChar char="•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>
              <a:lnSpc>
                <a:spcPct val="90000"/>
              </a:lnSpc>
              <a:spcBef>
                <a:spcPts val="500"/>
              </a:spcBef>
              <a:buClrTx/>
              <a:buFont typeface="Wingdings"/>
              <a:buChar char="ü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Tx/>
              <a:buNone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latin typeface="Arial" panose="020B0604020202020204" pitchFamily="34" charset="0"/>
              </a:rPr>
              <a:t>WP2.4 – Contaminants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0" dirty="0">
                <a:latin typeface="Arial" panose="020B0604020202020204" pitchFamily="34" charset="0"/>
              </a:rPr>
              <a:t>radon: télétransmission « temps réel » </a:t>
            </a:r>
            <a:r>
              <a:rPr lang="fr-FR" sz="1200" b="0" dirty="0">
                <a:solidFill>
                  <a:srgbClr val="FF0000"/>
                </a:solidFill>
                <a:latin typeface="Arial" panose="020B0604020202020204" pitchFamily="34" charset="0"/>
              </a:rPr>
              <a:t>à développer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200" b="0" dirty="0">
                <a:latin typeface="Arial" panose="020B0604020202020204" pitchFamily="34" charset="0"/>
              </a:rPr>
              <a:t>plateforme aquatique: contrôle à distance existant; data collecte fin campagne: </a:t>
            </a:r>
            <a:r>
              <a:rPr lang="fr-FR" sz="1200" b="0" dirty="0">
                <a:solidFill>
                  <a:srgbClr val="FF0000"/>
                </a:solidFill>
                <a:latin typeface="Arial" panose="020B0604020202020204" pitchFamily="34" charset="0"/>
              </a:rPr>
              <a:t>BT/Wifi</a:t>
            </a:r>
          </a:p>
          <a:p>
            <a:r>
              <a:rPr lang="fr-FR" sz="1200" dirty="0">
                <a:latin typeface="Arial" panose="020B0604020202020204" pitchFamily="34" charset="0"/>
              </a:rPr>
              <a:t>WP2.5 - GES/Flux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0" dirty="0">
                <a:latin typeface="Arial" panose="020B0604020202020204" pitchFamily="34" charset="0"/>
              </a:rPr>
              <a:t>données brutes transférées au </a:t>
            </a:r>
            <a:r>
              <a:rPr lang="fr-FR" sz="1200" b="0" dirty="0" err="1">
                <a:latin typeface="Arial" panose="020B0604020202020204" pitchFamily="34" charset="0"/>
              </a:rPr>
              <a:t>télépilote</a:t>
            </a:r>
            <a:r>
              <a:rPr lang="fr-FR" sz="1200" b="0" dirty="0">
                <a:latin typeface="Arial" panose="020B0604020202020204" pitchFamily="34" charset="0"/>
              </a:rPr>
              <a:t> en </a:t>
            </a:r>
            <a:r>
              <a:rPr lang="fr-FR" sz="1200" b="0" dirty="0">
                <a:solidFill>
                  <a:srgbClr val="FF0000"/>
                </a:solidFill>
                <a:latin typeface="Arial" panose="020B0604020202020204" pitchFamily="34" charset="0"/>
              </a:rPr>
              <a:t>4G</a:t>
            </a:r>
            <a:r>
              <a:rPr lang="fr-FR" sz="1200" b="0" dirty="0">
                <a:latin typeface="Arial" panose="020B0604020202020204" pitchFamily="34" charset="0"/>
              </a:rPr>
              <a:t> puis envoyer vers un cloud</a:t>
            </a:r>
          </a:p>
          <a:p>
            <a:r>
              <a:rPr lang="fr-FR" sz="1200" dirty="0">
                <a:latin typeface="Arial" panose="020B0604020202020204" pitchFamily="34" charset="0"/>
              </a:rPr>
              <a:t>WP2.6– </a:t>
            </a:r>
            <a:r>
              <a:rPr lang="fr-FR" sz="1200" dirty="0" err="1">
                <a:latin typeface="Arial" panose="020B0604020202020204" pitchFamily="34" charset="0"/>
              </a:rPr>
              <a:t>Biologging</a:t>
            </a:r>
            <a:r>
              <a:rPr lang="fr-FR" sz="1200" dirty="0">
                <a:latin typeface="Arial" panose="020B0604020202020204" pitchFamily="34" charset="0"/>
              </a:rPr>
              <a:t> mouvement inertiel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fr-FR" sz="1200" b="0" dirty="0" err="1">
                <a:solidFill>
                  <a:srgbClr val="FF0000"/>
                </a:solidFill>
                <a:latin typeface="Arial" panose="020B0604020202020204" pitchFamily="34" charset="0"/>
              </a:rPr>
              <a:t>LoRaWan</a:t>
            </a:r>
            <a:r>
              <a:rPr lang="fr-FR" sz="1200" b="0" dirty="0">
                <a:latin typeface="Arial" panose="020B0604020202020204" pitchFamily="34" charset="0"/>
              </a:rPr>
              <a:t> envisagée (portée 10km). Pour l’instant, expérience avec du </a:t>
            </a:r>
            <a:r>
              <a:rPr lang="fr-FR" sz="1200" b="0" dirty="0">
                <a:solidFill>
                  <a:srgbClr val="FF0000"/>
                </a:solidFill>
                <a:latin typeface="Arial" panose="020B0604020202020204" pitchFamily="34" charset="0"/>
              </a:rPr>
              <a:t>GSM</a:t>
            </a:r>
            <a:r>
              <a:rPr lang="fr-FR" sz="1200" b="0" dirty="0">
                <a:latin typeface="Arial" panose="020B0604020202020204" pitchFamily="34" charset="0"/>
              </a:rPr>
              <a:t>; intérêt et contacts pour satellite</a:t>
            </a:r>
          </a:p>
          <a:p>
            <a:r>
              <a:rPr lang="fr-FR" sz="1200" dirty="0">
                <a:latin typeface="Arial" panose="020B0604020202020204" pitchFamily="34" charset="0"/>
              </a:rPr>
              <a:t>WP2.7 - Biochimie</a:t>
            </a:r>
          </a:p>
          <a:p>
            <a:r>
              <a:rPr lang="fr-FR" sz="1200" dirty="0">
                <a:latin typeface="Arial" panose="020B0604020202020204" pitchFamily="34" charset="0"/>
              </a:rPr>
              <a:t>WP2.8 – Audio-Vidéo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fr-FR" sz="1200" b="0" dirty="0">
                <a:latin typeface="Arial" panose="020B0604020202020204" pitchFamily="34" charset="0"/>
              </a:rPr>
              <a:t>Alerte: </a:t>
            </a:r>
            <a:r>
              <a:rPr lang="fr-FR" sz="1200" b="0" dirty="0">
                <a:solidFill>
                  <a:srgbClr val="FF0000"/>
                </a:solidFill>
                <a:latin typeface="Arial" panose="020B0604020202020204" pitchFamily="34" charset="0"/>
              </a:rPr>
              <a:t>besoin</a:t>
            </a:r>
            <a:r>
              <a:rPr lang="fr-FR" sz="1200" b="0" dirty="0">
                <a:latin typeface="Arial" panose="020B0604020202020204" pitchFamily="34" charset="0"/>
              </a:rPr>
              <a:t> de dispositifs de communication sans fil longue portée</a:t>
            </a:r>
          </a:p>
          <a:p>
            <a:endParaRPr lang="fr-FR" sz="1200" b="0" dirty="0">
              <a:latin typeface="Arial" panose="020B0604020202020204" pitchFamily="34" charset="0"/>
            </a:endParaRPr>
          </a:p>
          <a:p>
            <a:endParaRPr lang="en-GB" sz="1200" b="0" dirty="0"/>
          </a:p>
        </p:txBody>
      </p:sp>
      <p:sp>
        <p:nvSpPr>
          <p:cNvPr id="7" name="Rectangle 6"/>
          <p:cNvSpPr/>
          <p:nvPr/>
        </p:nvSpPr>
        <p:spPr>
          <a:xfrm>
            <a:off x="889560" y="4437045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sz="1400" dirty="0">
                <a:solidFill>
                  <a:srgbClr val="0070C0"/>
                </a:solidFill>
              </a:rPr>
              <a:t>Besoin quasi général de télétransmission des données, parfois déjà intégré </a:t>
            </a:r>
            <a:endParaRPr lang="en-GB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179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01.04.22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 smtClean="0"/>
              <a:t>4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fr-FR" dirty="0">
                <a:solidFill>
                  <a:srgbClr val="000000"/>
                </a:solidFill>
                <a:ea typeface="Arial Black"/>
                <a:cs typeface="Arial Black"/>
                <a:sym typeface="Arial Black"/>
              </a:rPr>
              <a:t>Interfaces matériels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608013" y="1080000"/>
            <a:ext cx="3891979" cy="3420000"/>
          </a:xfrm>
        </p:spPr>
        <p:txBody>
          <a:bodyPr/>
          <a:lstStyle/>
          <a:p>
            <a:r>
              <a:rPr lang="fr-FR" sz="1200" dirty="0">
                <a:latin typeface="Arial" panose="020B0604020202020204" pitchFamily="34" charset="0"/>
              </a:rPr>
              <a:t>W2.1: Caméras hyper-spectrales</a:t>
            </a:r>
          </a:p>
          <a:p>
            <a:endParaRPr lang="fr-FR" sz="1200" dirty="0">
              <a:latin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</a:rPr>
              <a:t>W2.2: Sonde </a:t>
            </a:r>
            <a:r>
              <a:rPr lang="fr-FR" sz="1200" dirty="0" err="1">
                <a:latin typeface="Arial" panose="020B0604020202020204" pitchFamily="34" charset="0"/>
              </a:rPr>
              <a:t>multiparamètre</a:t>
            </a:r>
            <a:endParaRPr lang="fr-FR" sz="1200" dirty="0"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200" b="0" dirty="0">
                <a:latin typeface="Arial" panose="020B0604020202020204" pitchFamily="34" charset="0"/>
              </a:rPr>
              <a:t>sonde </a:t>
            </a:r>
            <a:r>
              <a:rPr lang="fr-FR" sz="1200" b="0" dirty="0" err="1">
                <a:latin typeface="Arial" panose="020B0604020202020204" pitchFamily="34" charset="0"/>
              </a:rPr>
              <a:t>multip</a:t>
            </a:r>
            <a:r>
              <a:rPr lang="fr-FR" sz="1200" b="0" dirty="0">
                <a:latin typeface="Arial" panose="020B0604020202020204" pitchFamily="34" charset="0"/>
              </a:rPr>
              <a:t>.: base </a:t>
            </a:r>
            <a:r>
              <a:rPr lang="fr-FR" sz="1200" b="0" dirty="0" err="1">
                <a:solidFill>
                  <a:srgbClr val="00B050"/>
                </a:solidFill>
                <a:latin typeface="Arial" panose="020B0604020202020204" pitchFamily="34" charset="0"/>
              </a:rPr>
              <a:t>Arduino</a:t>
            </a:r>
            <a:endParaRPr lang="fr-FR" sz="1200" b="0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200" b="0" dirty="0">
                <a:latin typeface="Arial" panose="020B0604020202020204" pitchFamily="34" charset="0"/>
              </a:rPr>
              <a:t>MOD:  base </a:t>
            </a:r>
            <a:r>
              <a:rPr lang="fr-FR" sz="1200" b="0" dirty="0">
                <a:solidFill>
                  <a:srgbClr val="00B050"/>
                </a:solidFill>
                <a:latin typeface="Arial" panose="020B0604020202020204" pitchFamily="34" charset="0"/>
              </a:rPr>
              <a:t>Arduino</a:t>
            </a:r>
          </a:p>
          <a:p>
            <a:pPr marL="285750" lvl="4" indent="-285750">
              <a:spcBef>
                <a:spcPts val="1000"/>
              </a:spcBef>
              <a:buFontTx/>
              <a:buChar char="-"/>
            </a:pPr>
            <a:r>
              <a:rPr lang="fr-FR" sz="1200" dirty="0"/>
              <a:t>Radar </a:t>
            </a:r>
            <a:r>
              <a:rPr lang="fr-FR" sz="1200" dirty="0" err="1"/>
              <a:t>discharge</a:t>
            </a:r>
            <a:r>
              <a:rPr lang="fr-FR" sz="1200" dirty="0"/>
              <a:t>: ??</a:t>
            </a:r>
          </a:p>
          <a:p>
            <a:pPr marL="285750" indent="-285750">
              <a:buFontTx/>
              <a:buChar char="-"/>
            </a:pPr>
            <a:endParaRPr lang="fr-FR" sz="1200" dirty="0">
              <a:latin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</a:rPr>
              <a:t>W2.3: Métabolisme des rivières:</a:t>
            </a:r>
          </a:p>
          <a:p>
            <a:pPr marL="285750" indent="-285750">
              <a:buFontTx/>
              <a:buChar char="-"/>
            </a:pPr>
            <a:r>
              <a:rPr lang="fr-FR" sz="1200" b="0" dirty="0">
                <a:latin typeface="Arial" panose="020B0604020202020204" pitchFamily="34" charset="0"/>
              </a:rPr>
              <a:t>Mini-</a:t>
            </a:r>
            <a:r>
              <a:rPr lang="fr-FR" sz="1200" b="0" dirty="0" err="1">
                <a:latin typeface="Arial" panose="020B0604020202020204" pitchFamily="34" charset="0"/>
              </a:rPr>
              <a:t>Lomos</a:t>
            </a:r>
            <a:r>
              <a:rPr lang="fr-FR" sz="1200" b="0" dirty="0">
                <a:latin typeface="Arial" panose="020B0604020202020204" pitchFamily="34" charset="0"/>
              </a:rPr>
              <a:t>: </a:t>
            </a:r>
            <a:r>
              <a:rPr lang="fr-FR" sz="1200" b="0" dirty="0" err="1">
                <a:solidFill>
                  <a:srgbClr val="00B050"/>
                </a:solidFill>
                <a:latin typeface="Arial" panose="020B0604020202020204" pitchFamily="34" charset="0"/>
              </a:rPr>
              <a:t>Arduino</a:t>
            </a:r>
            <a:endParaRPr lang="fr-FR" sz="1200" b="0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endParaRPr lang="fr-FR" sz="1200" dirty="0">
              <a:latin typeface="Arial" panose="020B0604020202020204" pitchFamily="34" charset="0"/>
            </a:endParaRPr>
          </a:p>
        </p:txBody>
      </p:sp>
      <p:sp>
        <p:nvSpPr>
          <p:cNvPr id="6" name="Espace réservé du texte 4"/>
          <p:cNvSpPr txBox="1">
            <a:spLocks/>
          </p:cNvSpPr>
          <p:nvPr/>
        </p:nvSpPr>
        <p:spPr bwMode="auto">
          <a:xfrm>
            <a:off x="3707904" y="1080000"/>
            <a:ext cx="3891979" cy="3420000"/>
          </a:xfrm>
          <a:prstGeom prst="rect">
            <a:avLst/>
          </a:prstGeom>
        </p:spPr>
        <p:txBody>
          <a:bodyPr lIns="0" tIns="0" rIns="0" bIns="0" numCol="1" spcCol="54000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6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Tx/>
              <a:buFont typeface="Wingdings"/>
              <a:buChar char="§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>
              <a:lnSpc>
                <a:spcPct val="90000"/>
              </a:lnSpc>
              <a:spcBef>
                <a:spcPts val="500"/>
              </a:spcBef>
              <a:buClrTx/>
              <a:buFont typeface="Arial"/>
              <a:buChar char="•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>
              <a:lnSpc>
                <a:spcPct val="90000"/>
              </a:lnSpc>
              <a:spcBef>
                <a:spcPts val="500"/>
              </a:spcBef>
              <a:buClrTx/>
              <a:buFont typeface="Wingdings"/>
              <a:buChar char="ü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Tx/>
              <a:buNone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latin typeface="Arial" panose="020B0604020202020204" pitchFamily="34" charset="0"/>
              </a:rPr>
              <a:t>WP2.4: Contaminants</a:t>
            </a:r>
          </a:p>
          <a:p>
            <a:endParaRPr lang="fr-FR" sz="1200" dirty="0">
              <a:latin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</a:rPr>
              <a:t>WP2.6: </a:t>
            </a:r>
            <a:r>
              <a:rPr lang="fr-FR" sz="1200" dirty="0" err="1">
                <a:latin typeface="Arial" panose="020B0604020202020204" pitchFamily="34" charset="0"/>
              </a:rPr>
              <a:t>Biologging</a:t>
            </a:r>
            <a:r>
              <a:rPr lang="fr-FR" sz="1200" dirty="0">
                <a:latin typeface="Arial" panose="020B0604020202020204" pitchFamily="34" charset="0"/>
              </a:rPr>
              <a:t> mouvement inertiel</a:t>
            </a:r>
          </a:p>
          <a:p>
            <a:r>
              <a:rPr lang="fr-FR" sz="1200" b="0" dirty="0">
                <a:latin typeface="Arial" panose="020B0604020202020204" pitchFamily="34" charset="0"/>
              </a:rPr>
              <a:t>- Base </a:t>
            </a:r>
            <a:r>
              <a:rPr lang="fr-FR" sz="1200" b="0" dirty="0" err="1">
                <a:solidFill>
                  <a:srgbClr val="00B050"/>
                </a:solidFill>
                <a:latin typeface="Arial" panose="020B0604020202020204" pitchFamily="34" charset="0"/>
              </a:rPr>
              <a:t>Arduino</a:t>
            </a:r>
            <a:endParaRPr lang="fr-FR" sz="1200" b="0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endParaRPr lang="fr-FR" sz="1200" dirty="0">
              <a:latin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</a:rPr>
              <a:t>WP2.7: Biochimie</a:t>
            </a:r>
          </a:p>
          <a:p>
            <a:endParaRPr lang="fr-FR" sz="1200" dirty="0">
              <a:latin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</a:rPr>
              <a:t>WP2.8: Audio-Vidéo</a:t>
            </a:r>
          </a:p>
          <a:p>
            <a:r>
              <a:rPr lang="fr-FR" sz="1200" b="0" dirty="0">
                <a:latin typeface="Arial" panose="020B0604020202020204" pitchFamily="34" charset="0"/>
              </a:rPr>
              <a:t>- PIC 32MZ by </a:t>
            </a:r>
            <a:r>
              <a:rPr lang="fr-FR" sz="1200" b="0" dirty="0" err="1">
                <a:latin typeface="Arial" panose="020B0604020202020204" pitchFamily="34" charset="0"/>
              </a:rPr>
              <a:t>Microchip</a:t>
            </a:r>
            <a:endParaRPr lang="fr-FR" sz="1200" b="0" dirty="0">
              <a:latin typeface="Arial" panose="020B0604020202020204" pitchFamily="34" charset="0"/>
            </a:endParaRPr>
          </a:p>
          <a:p>
            <a:endParaRPr lang="fr-FR" sz="1200" b="0" dirty="0">
              <a:latin typeface="Arial" panose="020B0604020202020204" pitchFamily="34" charset="0"/>
            </a:endParaRPr>
          </a:p>
          <a:p>
            <a:endParaRPr lang="en-GB" sz="1200" b="0" dirty="0"/>
          </a:p>
        </p:txBody>
      </p:sp>
      <p:sp>
        <p:nvSpPr>
          <p:cNvPr id="7" name="Rectangle 6"/>
          <p:cNvSpPr/>
          <p:nvPr/>
        </p:nvSpPr>
        <p:spPr>
          <a:xfrm>
            <a:off x="1403648" y="4083918"/>
            <a:ext cx="60486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sz="1400" dirty="0" err="1">
                <a:solidFill>
                  <a:srgbClr val="0070C0"/>
                </a:solidFill>
              </a:rPr>
              <a:t>Arduino</a:t>
            </a:r>
            <a:r>
              <a:rPr lang="fr-FR" sz="1400" dirty="0">
                <a:solidFill>
                  <a:srgbClr val="0070C0"/>
                </a:solidFill>
              </a:rPr>
              <a:t> utilisé sur plusieurs capteurs; question à creuser …</a:t>
            </a:r>
            <a:endParaRPr lang="en-GB" sz="1400" dirty="0">
              <a:solidFill>
                <a:srgbClr val="0070C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BD3D26B-A043-45F4-B38D-2BA7C76C2E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0385" y="177388"/>
            <a:ext cx="2418996" cy="130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56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01.04.22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 smtClean="0"/>
              <a:t>5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87118" y="0"/>
            <a:ext cx="4591771" cy="523926"/>
          </a:xfrm>
        </p:spPr>
        <p:txBody>
          <a:bodyPr/>
          <a:lstStyle/>
          <a:p>
            <a:pPr rtl="0"/>
            <a:r>
              <a:rPr lang="fr-FR" dirty="0">
                <a:solidFill>
                  <a:srgbClr val="000000"/>
                </a:solidFill>
                <a:ea typeface="Arial Black"/>
                <a:cs typeface="Arial Black"/>
                <a:sym typeface="Arial Black"/>
              </a:rPr>
              <a:t>Eléments du Cahier des charges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107503" y="861750"/>
            <a:ext cx="4591771" cy="3420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Collecter</a:t>
            </a:r>
            <a:r>
              <a:rPr lang="fr-FR" b="0" dirty="0"/>
              <a:t> toutes (ou presque) les données capteurs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fr-FR" sz="1400" b="0" dirty="0"/>
              <a:t>adaptabilité matérielle (interfaces câblées, sans fil, …)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fr-FR" sz="1400" b="0" dirty="0"/>
              <a:t>adaptabilité logicielle (drivers)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Transférer</a:t>
            </a:r>
            <a:r>
              <a:rPr lang="fr-FR" b="0" dirty="0"/>
              <a:t> les données quelque que soit le site et la 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Garantir</a:t>
            </a:r>
            <a:r>
              <a:rPr lang="fr-FR" b="0" dirty="0"/>
              <a:t> la </a:t>
            </a:r>
            <a:r>
              <a:rPr lang="fr-FR" dirty="0"/>
              <a:t>qualité</a:t>
            </a:r>
            <a:r>
              <a:rPr lang="fr-FR" b="0" dirty="0"/>
              <a:t> du service: </a:t>
            </a:r>
            <a:r>
              <a:rPr lang="fr-FR" b="0" dirty="0" err="1"/>
              <a:t>QoS</a:t>
            </a:r>
            <a:r>
              <a:rPr lang="fr-FR" b="0" dirty="0"/>
              <a:t> &gt; 90%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(Pré)-traiter </a:t>
            </a:r>
            <a:r>
              <a:rPr lang="fr-FR" b="0" dirty="0"/>
              <a:t>les données in-situ (IA)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Limiter</a:t>
            </a:r>
            <a:r>
              <a:rPr lang="fr-FR" b="0" dirty="0"/>
              <a:t> la </a:t>
            </a:r>
            <a:r>
              <a:rPr lang="fr-FR" dirty="0"/>
              <a:t>maintenance</a:t>
            </a:r>
            <a:r>
              <a:rPr lang="fr-FR" b="0" dirty="0"/>
              <a:t>: autonomie &gt; 6 mois ?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fr-FR" sz="1400" b="0" dirty="0"/>
              <a:t>Optimisation données transmises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fr-FR" sz="1400" b="0" dirty="0"/>
              <a:t>Energy </a:t>
            </a:r>
            <a:r>
              <a:rPr lang="fr-FR" sz="1400" b="0" dirty="0" err="1"/>
              <a:t>Harvesting</a:t>
            </a:r>
            <a:endParaRPr lang="fr-FR" sz="1400" b="0" dirty="0"/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fr-FR" sz="1400" b="0" dirty="0"/>
              <a:t>Fiabiliser</a:t>
            </a:r>
          </a:p>
          <a:p>
            <a:endParaRPr lang="en-GB" b="0" dirty="0"/>
          </a:p>
        </p:txBody>
      </p:sp>
      <p:sp>
        <p:nvSpPr>
          <p:cNvPr id="6" name="Espace réservé du texte 4"/>
          <p:cNvSpPr txBox="1">
            <a:spLocks/>
          </p:cNvSpPr>
          <p:nvPr/>
        </p:nvSpPr>
        <p:spPr bwMode="auto">
          <a:xfrm>
            <a:off x="5119612" y="732481"/>
            <a:ext cx="3999483" cy="3420000"/>
          </a:xfrm>
          <a:prstGeom prst="rect">
            <a:avLst/>
          </a:prstGeom>
        </p:spPr>
        <p:txBody>
          <a:bodyPr lIns="0" tIns="0" rIns="0" bIns="0" numCol="1" spcCol="54000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6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Tx/>
              <a:buFont typeface="Wingdings"/>
              <a:buChar char="§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>
              <a:lnSpc>
                <a:spcPct val="90000"/>
              </a:lnSpc>
              <a:spcBef>
                <a:spcPts val="500"/>
              </a:spcBef>
              <a:buClrTx/>
              <a:buFont typeface="Arial"/>
              <a:buChar char="•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>
              <a:lnSpc>
                <a:spcPct val="90000"/>
              </a:lnSpc>
              <a:spcBef>
                <a:spcPts val="500"/>
              </a:spcBef>
              <a:buClrTx/>
              <a:buFont typeface="Wingdings"/>
              <a:buChar char="ü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Tx/>
              <a:buNone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fr-FR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Pérenniser</a:t>
            </a:r>
            <a:r>
              <a:rPr lang="fr-FR" b="0" dirty="0"/>
              <a:t> les équipements: durée de vie &gt; 10 ans ? (réparabilité)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Faire évoluer </a:t>
            </a:r>
            <a:r>
              <a:rPr lang="fr-FR" b="0" dirty="0"/>
              <a:t>les systèmes (nouvelles technos)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Limiter</a:t>
            </a:r>
            <a:r>
              <a:rPr lang="fr-FR" b="0" dirty="0"/>
              <a:t> l’impact environnemental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Rendre</a:t>
            </a:r>
            <a:r>
              <a:rPr lang="fr-FR" b="0" dirty="0"/>
              <a:t> les systèmes « </a:t>
            </a:r>
            <a:r>
              <a:rPr lang="fr-FR" dirty="0"/>
              <a:t>accessibles</a:t>
            </a:r>
            <a:r>
              <a:rPr lang="fr-FR" b="0" dirty="0"/>
              <a:t> »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DIY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Facilité d’usage; outils d’aide (tutoriels, vidéo,…)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Limiter les coûts</a:t>
            </a:r>
            <a:r>
              <a:rPr lang="fr-FR" b="0" dirty="0"/>
              <a:t> (sur la durée de vie)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dirty="0"/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6B97425A-1B05-4851-95B6-A0FCA3271D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9536" y="4011910"/>
            <a:ext cx="1909705" cy="1083759"/>
          </a:xfrm>
          <a:prstGeom prst="rect">
            <a:avLst/>
          </a:prstGeom>
        </p:spPr>
      </p:pic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C73D9BD8-9A53-45B2-9F16-74153EDA83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4536" y="22220"/>
            <a:ext cx="1916085" cy="131424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97B1DDA-89D9-4CFA-8959-C96C392254A4}"/>
              </a:ext>
            </a:extLst>
          </p:cNvPr>
          <p:cNvSpPr txBox="1"/>
          <p:nvPr/>
        </p:nvSpPr>
        <p:spPr>
          <a:xfrm>
            <a:off x="5478907" y="4361036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Compromis à trouver !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980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01.04.22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6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auto">
          <a:xfrm>
            <a:off x="957395" y="32575"/>
            <a:ext cx="5530847" cy="523926"/>
          </a:xfrm>
        </p:spPr>
        <p:txBody>
          <a:bodyPr/>
          <a:lstStyle/>
          <a:p>
            <a:pPr rtl="0">
              <a:defRPr/>
            </a:pPr>
            <a:r>
              <a:rPr lang="fr-FR" dirty="0">
                <a:solidFill>
                  <a:srgbClr val="000000"/>
                </a:solidFill>
                <a:ea typeface="Arial Black"/>
                <a:cs typeface="Arial Black"/>
                <a:sym typeface="Arial Black"/>
              </a:rPr>
              <a:t>WP3 : des connexions fortes avec les autres WP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A59DD8-AD23-4ED0-800E-0672AA64C564}"/>
              </a:ext>
            </a:extLst>
          </p:cNvPr>
          <p:cNvSpPr/>
          <p:nvPr/>
        </p:nvSpPr>
        <p:spPr>
          <a:xfrm>
            <a:off x="1841685" y="1230318"/>
            <a:ext cx="2009274" cy="34362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67A3C6-09EE-4850-B372-B8E115F353F5}"/>
              </a:ext>
            </a:extLst>
          </p:cNvPr>
          <p:cNvSpPr/>
          <p:nvPr/>
        </p:nvSpPr>
        <p:spPr>
          <a:xfrm>
            <a:off x="391880" y="1655558"/>
            <a:ext cx="1798721" cy="2638756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0D0405A-45AE-4CD5-A855-E565A0B252C7}"/>
              </a:ext>
            </a:extLst>
          </p:cNvPr>
          <p:cNvSpPr txBox="1"/>
          <p:nvPr/>
        </p:nvSpPr>
        <p:spPr>
          <a:xfrm>
            <a:off x="913898" y="1690040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WP2.1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C9540A8-DFC7-4846-A050-378B025D376E}"/>
              </a:ext>
            </a:extLst>
          </p:cNvPr>
          <p:cNvSpPr txBox="1"/>
          <p:nvPr/>
        </p:nvSpPr>
        <p:spPr>
          <a:xfrm>
            <a:off x="2590758" y="2616232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WP3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2A5374-C1AF-4D26-AE8F-099B144E3AFA}"/>
              </a:ext>
            </a:extLst>
          </p:cNvPr>
          <p:cNvSpPr/>
          <p:nvPr/>
        </p:nvSpPr>
        <p:spPr>
          <a:xfrm flipH="1">
            <a:off x="3575125" y="1669628"/>
            <a:ext cx="2587901" cy="862262"/>
          </a:xfrm>
          <a:prstGeom prst="rect">
            <a:avLst/>
          </a:prstGeom>
          <a:noFill/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D730A78-3CEE-43BC-874E-BBEA5C97D1C0}"/>
              </a:ext>
            </a:extLst>
          </p:cNvPr>
          <p:cNvCxnSpPr/>
          <p:nvPr/>
        </p:nvCxnSpPr>
        <p:spPr>
          <a:xfrm>
            <a:off x="406364" y="1997817"/>
            <a:ext cx="1784237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BB984C6-ABB8-4375-99F8-0DA9D3646EB0}"/>
              </a:ext>
            </a:extLst>
          </p:cNvPr>
          <p:cNvCxnSpPr/>
          <p:nvPr/>
        </p:nvCxnSpPr>
        <p:spPr>
          <a:xfrm>
            <a:off x="391880" y="2300964"/>
            <a:ext cx="1784237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5FCDDE3-8A02-4705-8400-AB81316350FB}"/>
              </a:ext>
            </a:extLst>
          </p:cNvPr>
          <p:cNvCxnSpPr/>
          <p:nvPr/>
        </p:nvCxnSpPr>
        <p:spPr>
          <a:xfrm>
            <a:off x="406364" y="2645941"/>
            <a:ext cx="1784237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BD1D2C3-98DE-45E0-A496-D8F5B1B8AED9}"/>
              </a:ext>
            </a:extLst>
          </p:cNvPr>
          <p:cNvCxnSpPr/>
          <p:nvPr/>
        </p:nvCxnSpPr>
        <p:spPr>
          <a:xfrm>
            <a:off x="391879" y="2970377"/>
            <a:ext cx="1784237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FDF68AD7-1D29-49F6-95BB-61DECF71B4A9}"/>
              </a:ext>
            </a:extLst>
          </p:cNvPr>
          <p:cNvCxnSpPr/>
          <p:nvPr/>
        </p:nvCxnSpPr>
        <p:spPr>
          <a:xfrm>
            <a:off x="399121" y="3297721"/>
            <a:ext cx="1784237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1B77147-9949-4900-A9A7-3A6D87225C7D}"/>
              </a:ext>
            </a:extLst>
          </p:cNvPr>
          <p:cNvCxnSpPr/>
          <p:nvPr/>
        </p:nvCxnSpPr>
        <p:spPr>
          <a:xfrm>
            <a:off x="391878" y="3641025"/>
            <a:ext cx="1784237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158C3B8-D918-4BE9-8FC5-92CAB60E90A3}"/>
              </a:ext>
            </a:extLst>
          </p:cNvPr>
          <p:cNvSpPr/>
          <p:nvPr/>
        </p:nvSpPr>
        <p:spPr>
          <a:xfrm flipH="1">
            <a:off x="1459129" y="761212"/>
            <a:ext cx="2814941" cy="781309"/>
          </a:xfrm>
          <a:prstGeom prst="rect">
            <a:avLst/>
          </a:prstGeom>
          <a:noFill/>
          <a:ln w="38100">
            <a:solidFill>
              <a:srgbClr val="9A291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FDABCEF-38C4-4577-9ECA-E12D12EAC0BB}"/>
              </a:ext>
            </a:extLst>
          </p:cNvPr>
          <p:cNvSpPr txBox="1"/>
          <p:nvPr/>
        </p:nvSpPr>
        <p:spPr>
          <a:xfrm>
            <a:off x="2233646" y="842897"/>
            <a:ext cx="1245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</a:rPr>
              <a:t>WP5: Sites</a:t>
            </a:r>
            <a:endParaRPr lang="en-GB" sz="1600" b="1" dirty="0">
              <a:solidFill>
                <a:srgbClr val="C00000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D2429E1-D1F8-42F1-8A77-87AA40635862}"/>
              </a:ext>
            </a:extLst>
          </p:cNvPr>
          <p:cNvSpPr txBox="1"/>
          <p:nvPr/>
        </p:nvSpPr>
        <p:spPr>
          <a:xfrm>
            <a:off x="4448729" y="1937658"/>
            <a:ext cx="72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FFC000"/>
                </a:solidFill>
              </a:rPr>
              <a:t>AT IA</a:t>
            </a:r>
            <a:endParaRPr lang="en-GB" sz="1600" b="1" dirty="0">
              <a:solidFill>
                <a:srgbClr val="FFC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9564F-36AC-4C36-9AC5-555F8792C341}"/>
              </a:ext>
            </a:extLst>
          </p:cNvPr>
          <p:cNvSpPr/>
          <p:nvPr/>
        </p:nvSpPr>
        <p:spPr>
          <a:xfrm flipH="1">
            <a:off x="3572997" y="3619883"/>
            <a:ext cx="2585447" cy="528418"/>
          </a:xfrm>
          <a:prstGeom prst="rect">
            <a:avLst/>
          </a:prstGeom>
          <a:noFill/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030A0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8FF8307-9FD1-45E0-A0AF-66EBD0300C0D}"/>
              </a:ext>
            </a:extLst>
          </p:cNvPr>
          <p:cNvSpPr txBox="1"/>
          <p:nvPr/>
        </p:nvSpPr>
        <p:spPr>
          <a:xfrm>
            <a:off x="3983092" y="3720039"/>
            <a:ext cx="19271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7030A0"/>
                </a:solidFill>
              </a:rPr>
              <a:t>AT Industrialisation</a:t>
            </a:r>
            <a:endParaRPr lang="en-GB" sz="1600" dirty="0">
              <a:solidFill>
                <a:srgbClr val="7030A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7887C1-44E4-45C2-BD93-998FC756C339}"/>
              </a:ext>
            </a:extLst>
          </p:cNvPr>
          <p:cNvSpPr/>
          <p:nvPr/>
        </p:nvSpPr>
        <p:spPr>
          <a:xfrm flipH="1">
            <a:off x="3575126" y="2624322"/>
            <a:ext cx="2587901" cy="862262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A27C791-F044-4287-B731-6F2737351C73}"/>
              </a:ext>
            </a:extLst>
          </p:cNvPr>
          <p:cNvSpPr txBox="1"/>
          <p:nvPr/>
        </p:nvSpPr>
        <p:spPr>
          <a:xfrm>
            <a:off x="3756160" y="2875193"/>
            <a:ext cx="2400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Sc. participative (WP4)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2DE0D0-E875-4969-8B34-2C22025E9F8F}"/>
              </a:ext>
            </a:extLst>
          </p:cNvPr>
          <p:cNvSpPr/>
          <p:nvPr/>
        </p:nvSpPr>
        <p:spPr>
          <a:xfrm flipH="1">
            <a:off x="1459129" y="4491604"/>
            <a:ext cx="2585447" cy="528418"/>
          </a:xfrm>
          <a:prstGeom prst="rect">
            <a:avLst/>
          </a:prstGeom>
          <a:noFill/>
          <a:ln w="38100">
            <a:solidFill>
              <a:schemeClr val="accent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AA692A5-D056-497E-9BD0-BA985E4F5F7D}"/>
              </a:ext>
            </a:extLst>
          </p:cNvPr>
          <p:cNvSpPr txBox="1"/>
          <p:nvPr/>
        </p:nvSpPr>
        <p:spPr>
          <a:xfrm>
            <a:off x="2176115" y="4650891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Data Terra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A710054-E635-42E1-B73F-18E7D6644BFC}"/>
              </a:ext>
            </a:extLst>
          </p:cNvPr>
          <p:cNvSpPr txBox="1"/>
          <p:nvPr/>
        </p:nvSpPr>
        <p:spPr>
          <a:xfrm>
            <a:off x="913898" y="202695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WP2.2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DA9AF1B-DEE1-41F3-B9A6-0F6B60258CA4}"/>
              </a:ext>
            </a:extLst>
          </p:cNvPr>
          <p:cNvSpPr txBox="1"/>
          <p:nvPr/>
        </p:nvSpPr>
        <p:spPr>
          <a:xfrm>
            <a:off x="913898" y="237288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WP2.3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5E85F0A-5747-4CC4-904E-034B1B2B48FA}"/>
              </a:ext>
            </a:extLst>
          </p:cNvPr>
          <p:cNvSpPr txBox="1"/>
          <p:nvPr/>
        </p:nvSpPr>
        <p:spPr>
          <a:xfrm>
            <a:off x="913898" y="267238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WP2.4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7246EFB-E5F4-4731-B01D-EE1F6580CFB6}"/>
              </a:ext>
            </a:extLst>
          </p:cNvPr>
          <p:cNvSpPr txBox="1"/>
          <p:nvPr/>
        </p:nvSpPr>
        <p:spPr>
          <a:xfrm>
            <a:off x="913898" y="3003469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WP2.5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70810EA-87AC-44E8-8030-EA870E0259C2}"/>
              </a:ext>
            </a:extLst>
          </p:cNvPr>
          <p:cNvSpPr txBox="1"/>
          <p:nvPr/>
        </p:nvSpPr>
        <p:spPr>
          <a:xfrm>
            <a:off x="913898" y="33417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WP2.6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BCA1FF84-CD92-40CB-A893-46445314C4E2}"/>
              </a:ext>
            </a:extLst>
          </p:cNvPr>
          <p:cNvSpPr txBox="1"/>
          <p:nvPr/>
        </p:nvSpPr>
        <p:spPr>
          <a:xfrm>
            <a:off x="913898" y="3649573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WP2.7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1941340A-1673-4873-A010-C1495790EC20}"/>
              </a:ext>
            </a:extLst>
          </p:cNvPr>
          <p:cNvSpPr txBox="1"/>
          <p:nvPr/>
        </p:nvSpPr>
        <p:spPr>
          <a:xfrm>
            <a:off x="913898" y="3979352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WP2.8</a:t>
            </a:r>
            <a:endParaRPr lang="en-GB" dirty="0">
              <a:solidFill>
                <a:srgbClr val="00B050"/>
              </a:solidFill>
            </a:endParaRP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1D70730A-90E2-4417-B48F-40243D028A0A}"/>
              </a:ext>
            </a:extLst>
          </p:cNvPr>
          <p:cNvCxnSpPr/>
          <p:nvPr/>
        </p:nvCxnSpPr>
        <p:spPr>
          <a:xfrm>
            <a:off x="406364" y="3979352"/>
            <a:ext cx="1784237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A995CE34-5B78-4E23-9E1F-7758E6015BEF}"/>
              </a:ext>
            </a:extLst>
          </p:cNvPr>
          <p:cNvSpPr txBox="1"/>
          <p:nvPr/>
        </p:nvSpPr>
        <p:spPr>
          <a:xfrm>
            <a:off x="4275798" y="4294314"/>
            <a:ext cx="4971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sym typeface="Wingdings" panose="05000000000000000000" pitchFamily="2" charset="2"/>
              </a:rPr>
              <a:t> Besoins permanents échanges/interactions 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50C2FDF-1B44-D7A0-E51E-BC13BAD2324E}"/>
              </a:ext>
            </a:extLst>
          </p:cNvPr>
          <p:cNvSpPr/>
          <p:nvPr/>
        </p:nvSpPr>
        <p:spPr>
          <a:xfrm>
            <a:off x="1526425" y="1131589"/>
            <a:ext cx="1065902" cy="35838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lèche : droite 33">
            <a:extLst>
              <a:ext uri="{FF2B5EF4-FFF2-40B4-BE49-F238E27FC236}">
                <a16:creationId xmlns:a16="http://schemas.microsoft.com/office/drawing/2014/main" id="{6DE3C9D6-EAFB-2F37-3C8C-EA7B19266F52}"/>
              </a:ext>
            </a:extLst>
          </p:cNvPr>
          <p:cNvSpPr/>
          <p:nvPr/>
        </p:nvSpPr>
        <p:spPr>
          <a:xfrm rot="10800000">
            <a:off x="4536993" y="2620798"/>
            <a:ext cx="996541" cy="18442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9FE670-76A2-2492-BA1C-339478603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01.04.22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479E57E-DDD4-895C-9E13-26F900F4D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 smtClean="0"/>
              <a:t>7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778EB1B-9C40-54BD-EF1F-C8A6349A6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0"/>
            <a:ext cx="7920880" cy="523926"/>
          </a:xfrm>
        </p:spPr>
        <p:txBody>
          <a:bodyPr/>
          <a:lstStyle/>
          <a:p>
            <a:r>
              <a:rPr lang="fr-FR" dirty="0"/>
              <a:t>Quel(s) chemin(s) suivre pour « fusionner » les 2 domaines d’activités ? </a:t>
            </a:r>
            <a:endParaRPr lang="en-GB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B0500CC8-3390-36CF-0BD4-1F7B3031484A}"/>
              </a:ext>
            </a:extLst>
          </p:cNvPr>
          <p:cNvCxnSpPr>
            <a:cxnSpLocks/>
          </p:cNvCxnSpPr>
          <p:nvPr/>
        </p:nvCxnSpPr>
        <p:spPr>
          <a:xfrm>
            <a:off x="4493089" y="987574"/>
            <a:ext cx="0" cy="367240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>
            <a:extLst>
              <a:ext uri="{FF2B5EF4-FFF2-40B4-BE49-F238E27FC236}">
                <a16:creationId xmlns:a16="http://schemas.microsoft.com/office/drawing/2014/main" id="{DA48AEF2-5CD6-1044-868B-430C47CB886B}"/>
              </a:ext>
            </a:extLst>
          </p:cNvPr>
          <p:cNvSpPr/>
          <p:nvPr/>
        </p:nvSpPr>
        <p:spPr>
          <a:xfrm>
            <a:off x="1619672" y="1563638"/>
            <a:ext cx="757573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C1</a:t>
            </a:r>
            <a:endParaRPr lang="en-GB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F79DC46-D7C4-B7F3-E7BC-6B5F62F0573E}"/>
              </a:ext>
            </a:extLst>
          </p:cNvPr>
          <p:cNvSpPr txBox="1"/>
          <p:nvPr/>
        </p:nvSpPr>
        <p:spPr>
          <a:xfrm>
            <a:off x="1403648" y="906274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 monde des capteurs</a:t>
            </a:r>
            <a:endParaRPr lang="en-GB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81AA398-5B70-ECEF-B4F7-5D757713937B}"/>
              </a:ext>
            </a:extLst>
          </p:cNvPr>
          <p:cNvSpPr txBox="1"/>
          <p:nvPr/>
        </p:nvSpPr>
        <p:spPr>
          <a:xfrm>
            <a:off x="5364088" y="987574"/>
            <a:ext cx="202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 monde de l’IoT</a:t>
            </a:r>
            <a:endParaRPr lang="en-GB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A9FE0F4-CF0C-8886-D7C4-9D40A6800439}"/>
              </a:ext>
            </a:extLst>
          </p:cNvPr>
          <p:cNvSpPr/>
          <p:nvPr/>
        </p:nvSpPr>
        <p:spPr>
          <a:xfrm>
            <a:off x="2298808" y="2398771"/>
            <a:ext cx="757573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C2</a:t>
            </a:r>
            <a:endParaRPr lang="en-GB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F157415-419A-5906-ACFC-BD9EA78B4909}"/>
              </a:ext>
            </a:extLst>
          </p:cNvPr>
          <p:cNvSpPr/>
          <p:nvPr/>
        </p:nvSpPr>
        <p:spPr>
          <a:xfrm>
            <a:off x="1115616" y="3147814"/>
            <a:ext cx="757573" cy="57606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C3</a:t>
            </a:r>
            <a:endParaRPr lang="en-GB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8008A43-EE7A-3821-3FF9-5483F92196FB}"/>
              </a:ext>
            </a:extLst>
          </p:cNvPr>
          <p:cNvSpPr/>
          <p:nvPr/>
        </p:nvSpPr>
        <p:spPr>
          <a:xfrm>
            <a:off x="3109800" y="3579862"/>
            <a:ext cx="757573" cy="57606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C4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191A09-F293-5A08-27BE-9523B4434799}"/>
              </a:ext>
            </a:extLst>
          </p:cNvPr>
          <p:cNvSpPr/>
          <p:nvPr/>
        </p:nvSpPr>
        <p:spPr>
          <a:xfrm>
            <a:off x="6732246" y="2140910"/>
            <a:ext cx="792082" cy="4817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Ta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442B04-18D9-CEB8-E7BF-562A878955F0}"/>
              </a:ext>
            </a:extLst>
          </p:cNvPr>
          <p:cNvSpPr/>
          <p:nvPr/>
        </p:nvSpPr>
        <p:spPr>
          <a:xfrm>
            <a:off x="5363164" y="3928374"/>
            <a:ext cx="792082" cy="4817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Tb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A23EFC-B2CC-F1EC-BA8B-3D34E0ADCBF7}"/>
              </a:ext>
            </a:extLst>
          </p:cNvPr>
          <p:cNvSpPr/>
          <p:nvPr/>
        </p:nvSpPr>
        <p:spPr>
          <a:xfrm>
            <a:off x="5332279" y="1551196"/>
            <a:ext cx="792082" cy="4817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Tc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863BA0-ECA0-BCD7-0E9E-F57C0A52CC41}"/>
              </a:ext>
            </a:extLst>
          </p:cNvPr>
          <p:cNvSpPr/>
          <p:nvPr/>
        </p:nvSpPr>
        <p:spPr>
          <a:xfrm>
            <a:off x="4884199" y="2493087"/>
            <a:ext cx="792082" cy="4817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Td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C330E8-D5D0-C102-A322-D998979BD3E9}"/>
              </a:ext>
            </a:extLst>
          </p:cNvPr>
          <p:cNvSpPr/>
          <p:nvPr/>
        </p:nvSpPr>
        <p:spPr>
          <a:xfrm>
            <a:off x="7906244" y="2722830"/>
            <a:ext cx="792082" cy="4817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Tb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45DA50-EBEC-B576-BF2F-28FDC4465521}"/>
              </a:ext>
            </a:extLst>
          </p:cNvPr>
          <p:cNvSpPr/>
          <p:nvPr/>
        </p:nvSpPr>
        <p:spPr>
          <a:xfrm>
            <a:off x="6595317" y="3296139"/>
            <a:ext cx="792082" cy="4817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Tf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DF3005F-7AD9-014C-F6DE-94958429CB9B}"/>
              </a:ext>
            </a:extLst>
          </p:cNvPr>
          <p:cNvSpPr/>
          <p:nvPr/>
        </p:nvSpPr>
        <p:spPr>
          <a:xfrm>
            <a:off x="7601355" y="1369922"/>
            <a:ext cx="792082" cy="4817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Te</a:t>
            </a:r>
            <a:endParaRPr lang="en-GB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2D2FE5F0-26E0-DC6A-2E88-EA4DA5C05483}"/>
              </a:ext>
            </a:extLst>
          </p:cNvPr>
          <p:cNvSpPr/>
          <p:nvPr/>
        </p:nvSpPr>
        <p:spPr>
          <a:xfrm>
            <a:off x="2046780" y="4259847"/>
            <a:ext cx="757573" cy="57606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Cx</a:t>
            </a:r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EABD9AF-B563-F044-F12D-5066547C4847}"/>
              </a:ext>
            </a:extLst>
          </p:cNvPr>
          <p:cNvSpPr/>
          <p:nvPr/>
        </p:nvSpPr>
        <p:spPr>
          <a:xfrm>
            <a:off x="7205314" y="4259847"/>
            <a:ext cx="792082" cy="4817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/>
                </a:solidFill>
              </a:rPr>
              <a:t>Tx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Flèche : droite 27">
            <a:extLst>
              <a:ext uri="{FF2B5EF4-FFF2-40B4-BE49-F238E27FC236}">
                <a16:creationId xmlns:a16="http://schemas.microsoft.com/office/drawing/2014/main" id="{C19053DA-B49C-2E95-74C7-D852A5E022F8}"/>
              </a:ext>
            </a:extLst>
          </p:cNvPr>
          <p:cNvSpPr/>
          <p:nvPr/>
        </p:nvSpPr>
        <p:spPr>
          <a:xfrm>
            <a:off x="3349668" y="2603828"/>
            <a:ext cx="723374" cy="184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lèche : droite 28">
            <a:extLst>
              <a:ext uri="{FF2B5EF4-FFF2-40B4-BE49-F238E27FC236}">
                <a16:creationId xmlns:a16="http://schemas.microsoft.com/office/drawing/2014/main" id="{B10B3549-475A-B66B-977A-58F32AE3B3AA}"/>
              </a:ext>
            </a:extLst>
          </p:cNvPr>
          <p:cNvSpPr/>
          <p:nvPr/>
        </p:nvSpPr>
        <p:spPr>
          <a:xfrm>
            <a:off x="2563660" y="1792412"/>
            <a:ext cx="723374" cy="184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lèche : droite 29">
            <a:extLst>
              <a:ext uri="{FF2B5EF4-FFF2-40B4-BE49-F238E27FC236}">
                <a16:creationId xmlns:a16="http://schemas.microsoft.com/office/drawing/2014/main" id="{F0162A3A-58E0-A5CB-7FD8-C423F0BD079A}"/>
              </a:ext>
            </a:extLst>
          </p:cNvPr>
          <p:cNvSpPr/>
          <p:nvPr/>
        </p:nvSpPr>
        <p:spPr>
          <a:xfrm>
            <a:off x="2029175" y="3352589"/>
            <a:ext cx="723374" cy="184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lèche : droite 30">
            <a:extLst>
              <a:ext uri="{FF2B5EF4-FFF2-40B4-BE49-F238E27FC236}">
                <a16:creationId xmlns:a16="http://schemas.microsoft.com/office/drawing/2014/main" id="{2E847FA9-5142-15B2-3021-8262C5C38376}"/>
              </a:ext>
            </a:extLst>
          </p:cNvPr>
          <p:cNvSpPr/>
          <p:nvPr/>
        </p:nvSpPr>
        <p:spPr>
          <a:xfrm>
            <a:off x="3929433" y="3783406"/>
            <a:ext cx="723374" cy="184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lèche : droite 31">
            <a:extLst>
              <a:ext uri="{FF2B5EF4-FFF2-40B4-BE49-F238E27FC236}">
                <a16:creationId xmlns:a16="http://schemas.microsoft.com/office/drawing/2014/main" id="{736FC018-4AE4-A728-A07B-A8B2D3B058F5}"/>
              </a:ext>
            </a:extLst>
          </p:cNvPr>
          <p:cNvSpPr/>
          <p:nvPr/>
        </p:nvSpPr>
        <p:spPr>
          <a:xfrm>
            <a:off x="2958114" y="4437830"/>
            <a:ext cx="723374" cy="18442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lèche : droite 32">
            <a:extLst>
              <a:ext uri="{FF2B5EF4-FFF2-40B4-BE49-F238E27FC236}">
                <a16:creationId xmlns:a16="http://schemas.microsoft.com/office/drawing/2014/main" id="{C1C81922-2243-A12A-590F-4006EE1EF689}"/>
              </a:ext>
            </a:extLst>
          </p:cNvPr>
          <p:cNvSpPr/>
          <p:nvPr/>
        </p:nvSpPr>
        <p:spPr>
          <a:xfrm rot="10800000">
            <a:off x="4211970" y="1700200"/>
            <a:ext cx="996541" cy="18442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lèche : droite 34">
            <a:extLst>
              <a:ext uri="{FF2B5EF4-FFF2-40B4-BE49-F238E27FC236}">
                <a16:creationId xmlns:a16="http://schemas.microsoft.com/office/drawing/2014/main" id="{624E814F-4EB3-8846-37A4-F84F17FBA299}"/>
              </a:ext>
            </a:extLst>
          </p:cNvPr>
          <p:cNvSpPr/>
          <p:nvPr/>
        </p:nvSpPr>
        <p:spPr>
          <a:xfrm rot="10800000">
            <a:off x="6527787" y="1467915"/>
            <a:ext cx="996541" cy="18442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lèche : droite 35">
            <a:extLst>
              <a:ext uri="{FF2B5EF4-FFF2-40B4-BE49-F238E27FC236}">
                <a16:creationId xmlns:a16="http://schemas.microsoft.com/office/drawing/2014/main" id="{EF68E421-A473-817E-A89E-E609EA2E71D3}"/>
              </a:ext>
            </a:extLst>
          </p:cNvPr>
          <p:cNvSpPr/>
          <p:nvPr/>
        </p:nvSpPr>
        <p:spPr>
          <a:xfrm rot="10800000">
            <a:off x="6858537" y="2871492"/>
            <a:ext cx="996541" cy="18442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lèche : droite 36">
            <a:extLst>
              <a:ext uri="{FF2B5EF4-FFF2-40B4-BE49-F238E27FC236}">
                <a16:creationId xmlns:a16="http://schemas.microsoft.com/office/drawing/2014/main" id="{F374A2B8-42E1-3CCD-4616-D6ED688D48CD}"/>
              </a:ext>
            </a:extLst>
          </p:cNvPr>
          <p:cNvSpPr/>
          <p:nvPr/>
        </p:nvSpPr>
        <p:spPr>
          <a:xfrm rot="10800000">
            <a:off x="5705993" y="2264709"/>
            <a:ext cx="996541" cy="18442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lèche : droite 37">
            <a:extLst>
              <a:ext uri="{FF2B5EF4-FFF2-40B4-BE49-F238E27FC236}">
                <a16:creationId xmlns:a16="http://schemas.microsoft.com/office/drawing/2014/main" id="{25378EA6-B33A-676C-0848-8C8C7AC0D528}"/>
              </a:ext>
            </a:extLst>
          </p:cNvPr>
          <p:cNvSpPr/>
          <p:nvPr/>
        </p:nvSpPr>
        <p:spPr>
          <a:xfrm rot="10800000">
            <a:off x="5502322" y="3352589"/>
            <a:ext cx="996541" cy="18442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lèche : droite 38">
            <a:extLst>
              <a:ext uri="{FF2B5EF4-FFF2-40B4-BE49-F238E27FC236}">
                <a16:creationId xmlns:a16="http://schemas.microsoft.com/office/drawing/2014/main" id="{8072533E-018A-2ACD-B356-11A58DBA0200}"/>
              </a:ext>
            </a:extLst>
          </p:cNvPr>
          <p:cNvSpPr/>
          <p:nvPr/>
        </p:nvSpPr>
        <p:spPr>
          <a:xfrm rot="10800000">
            <a:off x="4650911" y="4075423"/>
            <a:ext cx="659612" cy="18442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Flèche : droite 39">
            <a:extLst>
              <a:ext uri="{FF2B5EF4-FFF2-40B4-BE49-F238E27FC236}">
                <a16:creationId xmlns:a16="http://schemas.microsoft.com/office/drawing/2014/main" id="{5DDA4E1F-0385-0451-42C5-066F3B1AE8AA}"/>
              </a:ext>
            </a:extLst>
          </p:cNvPr>
          <p:cNvSpPr/>
          <p:nvPr/>
        </p:nvSpPr>
        <p:spPr>
          <a:xfrm rot="10800000">
            <a:off x="6518940" y="4455667"/>
            <a:ext cx="659612" cy="18442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095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02C2BC7-2336-E654-DD69-040CC9BE4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01.04.22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53E5888-D7DA-6AB7-199E-9B0A6A76F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 smtClean="0"/>
              <a:t>8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F828A45-47EE-BD8D-C4D3-E41960584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0"/>
            <a:ext cx="7043015" cy="523926"/>
          </a:xfrm>
        </p:spPr>
        <p:txBody>
          <a:bodyPr/>
          <a:lstStyle/>
          <a:p>
            <a:r>
              <a:rPr lang="fr-FR" dirty="0"/>
              <a:t>Entre solution générique et spécifique, point de salut ?</a:t>
            </a:r>
            <a:endParaRPr lang="en-GB" dirty="0"/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BB15270E-F966-03ED-AFD3-D6D9FCA528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240387">
            <a:off x="1010055" y="2086630"/>
            <a:ext cx="4135808" cy="811958"/>
          </a:xfrm>
          <a:prstGeom prst="rect">
            <a:avLst/>
          </a:prstGeom>
        </p:spPr>
      </p:pic>
      <p:pic>
        <p:nvPicPr>
          <p:cNvPr id="11" name="Image 10" descr="Une image contenant couteau, arme, décapsuleur, outil&#10;&#10;Description générée automatiquement">
            <a:extLst>
              <a:ext uri="{FF2B5EF4-FFF2-40B4-BE49-F238E27FC236}">
                <a16:creationId xmlns:a16="http://schemas.microsoft.com/office/drawing/2014/main" id="{3738E87B-D097-CAFF-0F54-0FD1FF200B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1568" y="915566"/>
            <a:ext cx="2643758" cy="264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24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02C2BC7-2336-E654-DD69-040CC9BE4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01.04.22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53E5888-D7DA-6AB7-199E-9B0A6A76F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 smtClean="0"/>
              <a:t>9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F828A45-47EE-BD8D-C4D3-E41960584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Quelles 1ères actions concrètes à lancer ?</a:t>
            </a:r>
            <a:endParaRPr lang="en-GB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9AC1737-EF26-1B81-C9CE-62AFCE008A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803141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 titre du document">
  <a:themeElements>
    <a:clrScheme name="Theme CNRS">
      <a:dk1>
        <a:srgbClr val="000000"/>
      </a:dk1>
      <a:lt1>
        <a:srgbClr val="FFFFFF"/>
      </a:lt1>
      <a:dk2>
        <a:srgbClr val="5FBEDC"/>
      </a:dk2>
      <a:lt2>
        <a:srgbClr val="0C284B"/>
      </a:lt2>
      <a:accent1>
        <a:srgbClr val="0C284B"/>
      </a:accent1>
      <a:accent2>
        <a:srgbClr val="5FBEDC"/>
      </a:accent2>
      <a:accent3>
        <a:srgbClr val="4B6487"/>
      </a:accent3>
      <a:accent4>
        <a:srgbClr val="115596"/>
      </a:accent4>
      <a:accent5>
        <a:srgbClr val="0F69B4"/>
      </a:accent5>
      <a:accent6>
        <a:srgbClr val="3978BC"/>
      </a:accent6>
      <a:hlink>
        <a:srgbClr val="000000"/>
      </a:hlink>
      <a:folHlink>
        <a:srgbClr val="000000"/>
      </a:folHlink>
    </a:clrScheme>
    <a:fontScheme name="Arial Black-Arial">
      <a:majorFont>
        <a:latin typeface="Arial Black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PPT_CNRS_2019_def</Template>
  <TotalTime>1001</TotalTime>
  <Words>685</Words>
  <Application>Microsoft Office PowerPoint</Application>
  <DocSecurity>0</DocSecurity>
  <PresentationFormat>Affichage à l'écran (16:9)</PresentationFormat>
  <Paragraphs>143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Calibri</vt:lpstr>
      <vt:lpstr>Arial Black</vt:lpstr>
      <vt:lpstr>Wingdings</vt:lpstr>
      <vt:lpstr>Arial</vt:lpstr>
      <vt:lpstr>Masque titre du document</vt:lpstr>
      <vt:lpstr>Connecter vos capteurs au(x) cloud(s)</vt:lpstr>
      <vt:lpstr>Données générées par les capteurs  (cf. Marathon)</vt:lpstr>
      <vt:lpstr>Interfaces de communication (cf. Marathon)</vt:lpstr>
      <vt:lpstr>Interfaces matériels</vt:lpstr>
      <vt:lpstr>Eléments du Cahier des charges</vt:lpstr>
      <vt:lpstr>WP3 : des connexions fortes avec les autres WP</vt:lpstr>
      <vt:lpstr>Quel(s) chemin(s) suivre pour « fusionner » les 2 domaines d’activités ? </vt:lpstr>
      <vt:lpstr>Entre solution générique et spécifique, point de salut ?</vt:lpstr>
      <vt:lpstr>Quelles 1ères actions concrètes à lancer ?</vt:lpstr>
      <vt:lpstr>Présentation PowerPoint</vt:lpstr>
    </vt:vector>
  </TitlesOfParts>
  <Manager/>
  <Company>CNRS-DR16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CNRS</dc:subject>
  <dc:creator>CALLON Corentin</dc:creator>
  <cp:keywords/>
  <dc:description/>
  <cp:lastModifiedBy>Laurent Royer</cp:lastModifiedBy>
  <cp:revision>185</cp:revision>
  <dcterms:created xsi:type="dcterms:W3CDTF">2021-02-23T10:22:49Z</dcterms:created>
  <dcterms:modified xsi:type="dcterms:W3CDTF">2022-05-23T05:59:32Z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0x010100A70A40E86A24154B814CF0FF2318376D</vt:lpwstr>
  </property>
</Properties>
</file>