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4"/>
  </p:notesMasterIdLst>
  <p:handoutMasterIdLst>
    <p:handoutMasterId r:id="rId95"/>
  </p:handoutMasterIdLst>
  <p:sldIdLst>
    <p:sldId id="256" r:id="rId2"/>
    <p:sldId id="441" r:id="rId3"/>
    <p:sldId id="417" r:id="rId4"/>
    <p:sldId id="398" r:id="rId5"/>
    <p:sldId id="445" r:id="rId6"/>
    <p:sldId id="390" r:id="rId7"/>
    <p:sldId id="270" r:id="rId8"/>
    <p:sldId id="401" r:id="rId9"/>
    <p:sldId id="313" r:id="rId10"/>
    <p:sldId id="283" r:id="rId11"/>
    <p:sldId id="287" r:id="rId12"/>
    <p:sldId id="282" r:id="rId13"/>
    <p:sldId id="312" r:id="rId14"/>
    <p:sldId id="359" r:id="rId15"/>
    <p:sldId id="320" r:id="rId16"/>
    <p:sldId id="265" r:id="rId17"/>
    <p:sldId id="382" r:id="rId18"/>
    <p:sldId id="383" r:id="rId19"/>
    <p:sldId id="273" r:id="rId20"/>
    <p:sldId id="421" r:id="rId21"/>
    <p:sldId id="258" r:id="rId22"/>
    <p:sldId id="325" r:id="rId23"/>
    <p:sldId id="324" r:id="rId24"/>
    <p:sldId id="358" r:id="rId25"/>
    <p:sldId id="275" r:id="rId26"/>
    <p:sldId id="434" r:id="rId27"/>
    <p:sldId id="314" r:id="rId28"/>
    <p:sldId id="315" r:id="rId29"/>
    <p:sldId id="316" r:id="rId30"/>
    <p:sldId id="318" r:id="rId31"/>
    <p:sldId id="267" r:id="rId32"/>
    <p:sldId id="317" r:id="rId33"/>
    <p:sldId id="276" r:id="rId34"/>
    <p:sldId id="440" r:id="rId35"/>
    <p:sldId id="293" r:id="rId36"/>
    <p:sldId id="296" r:id="rId37"/>
    <p:sldId id="310" r:id="rId38"/>
    <p:sldId id="309" r:id="rId39"/>
    <p:sldId id="371" r:id="rId40"/>
    <p:sldId id="311" r:id="rId41"/>
    <p:sldId id="408" r:id="rId42"/>
    <p:sldId id="427" r:id="rId43"/>
    <p:sldId id="409" r:id="rId44"/>
    <p:sldId id="410" r:id="rId45"/>
    <p:sldId id="277" r:id="rId46"/>
    <p:sldId id="444" r:id="rId47"/>
    <p:sldId id="431" r:id="rId48"/>
    <p:sldId id="432" r:id="rId49"/>
    <p:sldId id="329" r:id="rId50"/>
    <p:sldId id="330" r:id="rId51"/>
    <p:sldId id="337" r:id="rId52"/>
    <p:sldId id="331" r:id="rId53"/>
    <p:sldId id="372" r:id="rId54"/>
    <p:sldId id="442" r:id="rId55"/>
    <p:sldId id="290" r:id="rId56"/>
    <p:sldId id="430" r:id="rId57"/>
    <p:sldId id="438" r:id="rId58"/>
    <p:sldId id="288" r:id="rId59"/>
    <p:sldId id="289" r:id="rId60"/>
    <p:sldId id="291" r:id="rId61"/>
    <p:sldId id="448" r:id="rId62"/>
    <p:sldId id="385" r:id="rId63"/>
    <p:sldId id="364" r:id="rId64"/>
    <p:sldId id="394" r:id="rId65"/>
    <p:sldId id="443" r:id="rId66"/>
    <p:sldId id="395" r:id="rId67"/>
    <p:sldId id="279" r:id="rId68"/>
    <p:sldId id="388" r:id="rId69"/>
    <p:sldId id="280" r:id="rId70"/>
    <p:sldId id="357" r:id="rId71"/>
    <p:sldId id="414" r:id="rId72"/>
    <p:sldId id="378" r:id="rId73"/>
    <p:sldId id="433" r:id="rId74"/>
    <p:sldId id="412" r:id="rId75"/>
    <p:sldId id="413" r:id="rId76"/>
    <p:sldId id="343" r:id="rId77"/>
    <p:sldId id="342" r:id="rId78"/>
    <p:sldId id="399" r:id="rId79"/>
    <p:sldId id="340" r:id="rId80"/>
    <p:sldId id="344" r:id="rId81"/>
    <p:sldId id="346" r:id="rId82"/>
    <p:sldId id="348" r:id="rId83"/>
    <p:sldId id="349" r:id="rId84"/>
    <p:sldId id="352" r:id="rId85"/>
    <p:sldId id="353" r:id="rId86"/>
    <p:sldId id="354" r:id="rId87"/>
    <p:sldId id="373" r:id="rId88"/>
    <p:sldId id="355" r:id="rId89"/>
    <p:sldId id="374" r:id="rId90"/>
    <p:sldId id="376" r:id="rId91"/>
    <p:sldId id="377" r:id="rId92"/>
    <p:sldId id="375" r:id="rId93"/>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dman, Maury C." initials="GM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23" autoAdjust="0"/>
    <p:restoredTop sz="94660"/>
  </p:normalViewPr>
  <p:slideViewPr>
    <p:cSldViewPr snapToGrid="0">
      <p:cViewPr varScale="1">
        <p:scale>
          <a:sx n="72" d="100"/>
          <a:sy n="72" d="100"/>
        </p:scale>
        <p:origin x="1188"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32" tIns="45716" rIns="91432" bIns="45716" rtlCol="0"/>
          <a:lstStyle>
            <a:lvl1pPr algn="r">
              <a:defRPr sz="1200"/>
            </a:lvl1pPr>
          </a:lstStyle>
          <a:p>
            <a:fld id="{1FEDC0C7-7FFF-41F9-8FC3-16888B9F4BC7}" type="datetimeFigureOut">
              <a:rPr lang="en-US" smtClean="0"/>
              <a:t>9/1/2022</a:t>
            </a:fld>
            <a:endParaRPr lang="en-US"/>
          </a:p>
        </p:txBody>
      </p:sp>
      <p:sp>
        <p:nvSpPr>
          <p:cNvPr id="4" name="Footer Placeholder 3"/>
          <p:cNvSpPr>
            <a:spLocks noGrp="1"/>
          </p:cNvSpPr>
          <p:nvPr>
            <p:ph type="ftr" sz="quarter" idx="2"/>
          </p:nvPr>
        </p:nvSpPr>
        <p:spPr>
          <a:xfrm>
            <a:off x="0" y="8772527"/>
            <a:ext cx="3011488" cy="463550"/>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7"/>
            <a:ext cx="3011488" cy="463550"/>
          </a:xfrm>
          <a:prstGeom prst="rect">
            <a:avLst/>
          </a:prstGeom>
        </p:spPr>
        <p:txBody>
          <a:bodyPr vert="horz" lIns="91432" tIns="45716" rIns="91432" bIns="45716" rtlCol="0" anchor="b"/>
          <a:lstStyle>
            <a:lvl1pPr algn="r">
              <a:defRPr sz="1200"/>
            </a:lvl1pPr>
          </a:lstStyle>
          <a:p>
            <a:fld id="{A4B470CE-26BB-4BB3-BE5E-81F470D97795}" type="slidenum">
              <a:rPr lang="en-US" smtClean="0"/>
              <a:t>‹#›</a:t>
            </a:fld>
            <a:endParaRPr lang="en-US"/>
          </a:p>
        </p:txBody>
      </p:sp>
    </p:spTree>
    <p:extLst>
      <p:ext uri="{BB962C8B-B14F-4D97-AF65-F5344CB8AC3E}">
        <p14:creationId xmlns:p14="http://schemas.microsoft.com/office/powerpoint/2010/main" val="362731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32" tIns="45716" rIns="91432" bIns="45716" rtlCol="0"/>
          <a:lstStyle>
            <a:lvl1pPr algn="r">
              <a:defRPr sz="1200"/>
            </a:lvl1pPr>
          </a:lstStyle>
          <a:p>
            <a:fld id="{BC5C9191-596A-44AA-9A7F-64E4D613DA9E}" type="datetimeFigureOut">
              <a:rPr lang="en-US" smtClean="0"/>
              <a:t>9/1/2022</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95327" y="4445002"/>
            <a:ext cx="5559425" cy="3636963"/>
          </a:xfrm>
          <a:prstGeom prst="rect">
            <a:avLst/>
          </a:prstGeom>
        </p:spPr>
        <p:txBody>
          <a:bodyPr vert="horz" lIns="91432" tIns="45716" rIns="91432"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7"/>
            <a:ext cx="3011488" cy="463550"/>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7"/>
            <a:ext cx="3011488" cy="463550"/>
          </a:xfrm>
          <a:prstGeom prst="rect">
            <a:avLst/>
          </a:prstGeom>
        </p:spPr>
        <p:txBody>
          <a:bodyPr vert="horz" lIns="91432" tIns="45716" rIns="91432" bIns="45716" rtlCol="0" anchor="b"/>
          <a:lstStyle>
            <a:lvl1pPr algn="r">
              <a:defRPr sz="1200"/>
            </a:lvl1pPr>
          </a:lstStyle>
          <a:p>
            <a:fld id="{010A9665-0BB1-4B25-890D-F55E70FA0735}" type="slidenum">
              <a:rPr lang="en-US" smtClean="0"/>
              <a:t>‹#›</a:t>
            </a:fld>
            <a:endParaRPr lang="en-US"/>
          </a:p>
        </p:txBody>
      </p:sp>
    </p:spTree>
    <p:extLst>
      <p:ext uri="{BB962C8B-B14F-4D97-AF65-F5344CB8AC3E}">
        <p14:creationId xmlns:p14="http://schemas.microsoft.com/office/powerpoint/2010/main" val="275099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a:t>
            </a:fld>
            <a:endParaRPr lang="en-US"/>
          </a:p>
        </p:txBody>
      </p:sp>
    </p:spTree>
    <p:extLst>
      <p:ext uri="{BB962C8B-B14F-4D97-AF65-F5344CB8AC3E}">
        <p14:creationId xmlns:p14="http://schemas.microsoft.com/office/powerpoint/2010/main" val="292282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a:t>
            </a:fld>
            <a:endParaRPr lang="en-US"/>
          </a:p>
        </p:txBody>
      </p:sp>
    </p:spTree>
    <p:extLst>
      <p:ext uri="{BB962C8B-B14F-4D97-AF65-F5344CB8AC3E}">
        <p14:creationId xmlns:p14="http://schemas.microsoft.com/office/powerpoint/2010/main" val="175042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a:t>
            </a:fld>
            <a:endParaRPr lang="en-US"/>
          </a:p>
        </p:txBody>
      </p:sp>
    </p:spTree>
    <p:extLst>
      <p:ext uri="{BB962C8B-B14F-4D97-AF65-F5344CB8AC3E}">
        <p14:creationId xmlns:p14="http://schemas.microsoft.com/office/powerpoint/2010/main" val="368129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5777" y="174628"/>
            <a:ext cx="6519573" cy="1325563"/>
          </a:xfrm>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p>
            <a:pPr lvl="0"/>
            <a:r>
              <a:rPr lang="fr-FR" noProof="0"/>
              <a:t>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a:t>
            </a:fld>
            <a:endParaRPr lang="en-US"/>
          </a:p>
        </p:txBody>
      </p:sp>
      <p:sp>
        <p:nvSpPr>
          <p:cNvPr id="7" name="AutoShape 2" descr="Image result for drexel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4501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a:t>
            </a:fld>
            <a:endParaRPr lang="en-US"/>
          </a:p>
        </p:txBody>
      </p:sp>
    </p:spTree>
    <p:extLst>
      <p:ext uri="{BB962C8B-B14F-4D97-AF65-F5344CB8AC3E}">
        <p14:creationId xmlns:p14="http://schemas.microsoft.com/office/powerpoint/2010/main" val="122081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6050" y="365128"/>
            <a:ext cx="5829300"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8 September 2022</a:t>
            </a:r>
          </a:p>
        </p:txBody>
      </p:sp>
      <p:sp>
        <p:nvSpPr>
          <p:cNvPr id="6" name="Footer Placeholder 5"/>
          <p:cNvSpPr>
            <a:spLocks noGrp="1"/>
          </p:cNvSpPr>
          <p:nvPr>
            <p:ph type="ftr" sz="quarter" idx="11"/>
          </p:nvPr>
        </p:nvSpPr>
        <p:spPr/>
        <p:txBody>
          <a:bodyPr/>
          <a:lstStyle/>
          <a:p>
            <a:r>
              <a:rPr lang="en-US"/>
              <a:t>Maury Goodman, Argonne</a:t>
            </a:r>
          </a:p>
        </p:txBody>
      </p:sp>
      <p:sp>
        <p:nvSpPr>
          <p:cNvPr id="7" name="Slide Number Placeholder 6"/>
          <p:cNvSpPr>
            <a:spLocks noGrp="1"/>
          </p:cNvSpPr>
          <p:nvPr>
            <p:ph type="sldNum" sz="quarter" idx="12"/>
          </p:nvPr>
        </p:nvSpPr>
        <p:spPr/>
        <p:txBody>
          <a:bodyPr/>
          <a:lstStyle/>
          <a:p>
            <a:fld id="{B1B62872-2766-48FF-8EB8-A6F419938F53}" type="slidenum">
              <a:rPr lang="en-US" smtClean="0"/>
              <a:t>‹#›</a:t>
            </a:fld>
            <a:endParaRPr lang="en-US"/>
          </a:p>
        </p:txBody>
      </p:sp>
    </p:spTree>
    <p:extLst>
      <p:ext uri="{BB962C8B-B14F-4D97-AF65-F5344CB8AC3E}">
        <p14:creationId xmlns:p14="http://schemas.microsoft.com/office/powerpoint/2010/main" val="30296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8 September 2022</a:t>
            </a:r>
          </a:p>
        </p:txBody>
      </p:sp>
      <p:sp>
        <p:nvSpPr>
          <p:cNvPr id="8" name="Footer Placeholder 7"/>
          <p:cNvSpPr>
            <a:spLocks noGrp="1"/>
          </p:cNvSpPr>
          <p:nvPr>
            <p:ph type="ftr" sz="quarter" idx="11"/>
          </p:nvPr>
        </p:nvSpPr>
        <p:spPr/>
        <p:txBody>
          <a:bodyPr/>
          <a:lstStyle/>
          <a:p>
            <a:r>
              <a:rPr lang="en-US"/>
              <a:t>Maury Goodman, Argonne</a:t>
            </a:r>
          </a:p>
        </p:txBody>
      </p:sp>
      <p:sp>
        <p:nvSpPr>
          <p:cNvPr id="9" name="Slide Number Placeholder 8"/>
          <p:cNvSpPr>
            <a:spLocks noGrp="1"/>
          </p:cNvSpPr>
          <p:nvPr>
            <p:ph type="sldNum" sz="quarter" idx="12"/>
          </p:nvPr>
        </p:nvSpPr>
        <p:spPr/>
        <p:txBody>
          <a:bodyPr/>
          <a:lstStyle/>
          <a:p>
            <a:fld id="{B1B62872-2766-48FF-8EB8-A6F419938F53}" type="slidenum">
              <a:rPr lang="en-US" smtClean="0"/>
              <a:t>‹#›</a:t>
            </a:fld>
            <a:endParaRPr lang="en-US"/>
          </a:p>
        </p:txBody>
      </p:sp>
    </p:spTree>
    <p:extLst>
      <p:ext uri="{BB962C8B-B14F-4D97-AF65-F5344CB8AC3E}">
        <p14:creationId xmlns:p14="http://schemas.microsoft.com/office/powerpoint/2010/main" val="67560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28950" y="365128"/>
            <a:ext cx="5486400" cy="1325563"/>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r>
              <a:rPr lang="en-US"/>
              <a:t>8 September 2022</a:t>
            </a:r>
          </a:p>
        </p:txBody>
      </p:sp>
      <p:sp>
        <p:nvSpPr>
          <p:cNvPr id="4" name="Footer Placeholder 3"/>
          <p:cNvSpPr>
            <a:spLocks noGrp="1"/>
          </p:cNvSpPr>
          <p:nvPr>
            <p:ph type="ftr" sz="quarter" idx="11"/>
          </p:nvPr>
        </p:nvSpPr>
        <p:spPr/>
        <p:txBody>
          <a:bodyPr/>
          <a:lstStyle/>
          <a:p>
            <a:r>
              <a:rPr lang="en-US"/>
              <a:t>Maury Goodman, Argonne</a:t>
            </a:r>
          </a:p>
        </p:txBody>
      </p:sp>
      <p:sp>
        <p:nvSpPr>
          <p:cNvPr id="5" name="Slide Number Placeholder 4"/>
          <p:cNvSpPr>
            <a:spLocks noGrp="1"/>
          </p:cNvSpPr>
          <p:nvPr>
            <p:ph type="sldNum" sz="quarter" idx="12"/>
          </p:nvPr>
        </p:nvSpPr>
        <p:spPr/>
        <p:txBody>
          <a:bodyPr/>
          <a:lstStyle/>
          <a:p>
            <a:fld id="{B1B62872-2766-48FF-8EB8-A6F419938F53}" type="slidenum">
              <a:rPr lang="en-US" smtClean="0"/>
              <a:t>‹#›</a:t>
            </a:fld>
            <a:endParaRPr lang="en-US"/>
          </a:p>
        </p:txBody>
      </p:sp>
    </p:spTree>
    <p:extLst>
      <p:ext uri="{BB962C8B-B14F-4D97-AF65-F5344CB8AC3E}">
        <p14:creationId xmlns:p14="http://schemas.microsoft.com/office/powerpoint/2010/main" val="258536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 September 2022</a:t>
            </a:r>
          </a:p>
        </p:txBody>
      </p:sp>
      <p:sp>
        <p:nvSpPr>
          <p:cNvPr id="3" name="Footer Placeholder 2"/>
          <p:cNvSpPr>
            <a:spLocks noGrp="1"/>
          </p:cNvSpPr>
          <p:nvPr>
            <p:ph type="ftr" sz="quarter" idx="11"/>
          </p:nvPr>
        </p:nvSpPr>
        <p:spPr/>
        <p:txBody>
          <a:bodyPr/>
          <a:lstStyle/>
          <a:p>
            <a:r>
              <a:rPr lang="en-US"/>
              <a:t>Maury Goodman, Argonne</a:t>
            </a:r>
          </a:p>
        </p:txBody>
      </p:sp>
      <p:sp>
        <p:nvSpPr>
          <p:cNvPr id="4" name="Slide Number Placeholder 3"/>
          <p:cNvSpPr>
            <a:spLocks noGrp="1"/>
          </p:cNvSpPr>
          <p:nvPr>
            <p:ph type="sldNum" sz="quarter" idx="12"/>
          </p:nvPr>
        </p:nvSpPr>
        <p:spPr/>
        <p:txBody>
          <a:bodyPr/>
          <a:lstStyle/>
          <a:p>
            <a:fld id="{B1B62872-2766-48FF-8EB8-A6F419938F53}" type="slidenum">
              <a:rPr lang="en-US" smtClean="0"/>
              <a:t>‹#›</a:t>
            </a:fld>
            <a:endParaRPr lang="en-US"/>
          </a:p>
        </p:txBody>
      </p:sp>
    </p:spTree>
    <p:extLst>
      <p:ext uri="{BB962C8B-B14F-4D97-AF65-F5344CB8AC3E}">
        <p14:creationId xmlns:p14="http://schemas.microsoft.com/office/powerpoint/2010/main" val="84191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8 September 2022</a:t>
            </a:r>
          </a:p>
        </p:txBody>
      </p:sp>
      <p:sp>
        <p:nvSpPr>
          <p:cNvPr id="6" name="Footer Placeholder 5"/>
          <p:cNvSpPr>
            <a:spLocks noGrp="1"/>
          </p:cNvSpPr>
          <p:nvPr>
            <p:ph type="ftr" sz="quarter" idx="11"/>
          </p:nvPr>
        </p:nvSpPr>
        <p:spPr/>
        <p:txBody>
          <a:bodyPr/>
          <a:lstStyle/>
          <a:p>
            <a:r>
              <a:rPr lang="en-US"/>
              <a:t>Maury Goodman, Argonne</a:t>
            </a:r>
          </a:p>
        </p:txBody>
      </p:sp>
      <p:sp>
        <p:nvSpPr>
          <p:cNvPr id="7" name="Slide Number Placeholder 6"/>
          <p:cNvSpPr>
            <a:spLocks noGrp="1"/>
          </p:cNvSpPr>
          <p:nvPr>
            <p:ph type="sldNum" sz="quarter" idx="12"/>
          </p:nvPr>
        </p:nvSpPr>
        <p:spPr/>
        <p:txBody>
          <a:bodyPr/>
          <a:lstStyle/>
          <a:p>
            <a:fld id="{B1B62872-2766-48FF-8EB8-A6F419938F53}" type="slidenum">
              <a:rPr lang="en-US" smtClean="0"/>
              <a:t>‹#›</a:t>
            </a:fld>
            <a:endParaRPr lang="en-US"/>
          </a:p>
        </p:txBody>
      </p:sp>
    </p:spTree>
    <p:extLst>
      <p:ext uri="{BB962C8B-B14F-4D97-AF65-F5344CB8AC3E}">
        <p14:creationId xmlns:p14="http://schemas.microsoft.com/office/powerpoint/2010/main" val="409968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8 September 2022</a:t>
            </a:r>
          </a:p>
        </p:txBody>
      </p:sp>
      <p:sp>
        <p:nvSpPr>
          <p:cNvPr id="6" name="Footer Placeholder 5"/>
          <p:cNvSpPr>
            <a:spLocks noGrp="1"/>
          </p:cNvSpPr>
          <p:nvPr>
            <p:ph type="ftr" sz="quarter" idx="11"/>
          </p:nvPr>
        </p:nvSpPr>
        <p:spPr/>
        <p:txBody>
          <a:bodyPr/>
          <a:lstStyle/>
          <a:p>
            <a:r>
              <a:rPr lang="en-US"/>
              <a:t>Maury Goodman, Argonne</a:t>
            </a:r>
          </a:p>
        </p:txBody>
      </p:sp>
      <p:sp>
        <p:nvSpPr>
          <p:cNvPr id="7" name="Slide Number Placeholder 6"/>
          <p:cNvSpPr>
            <a:spLocks noGrp="1"/>
          </p:cNvSpPr>
          <p:nvPr>
            <p:ph type="sldNum" sz="quarter" idx="12"/>
          </p:nvPr>
        </p:nvSpPr>
        <p:spPr/>
        <p:txBody>
          <a:bodyPr/>
          <a:lstStyle/>
          <a:p>
            <a:fld id="{B1B62872-2766-48FF-8EB8-A6F419938F53}" type="slidenum">
              <a:rPr lang="en-US" smtClean="0"/>
              <a:t>‹#›</a:t>
            </a:fld>
            <a:endParaRPr lang="en-US"/>
          </a:p>
        </p:txBody>
      </p:sp>
    </p:spTree>
    <p:extLst>
      <p:ext uri="{BB962C8B-B14F-4D97-AF65-F5344CB8AC3E}">
        <p14:creationId xmlns:p14="http://schemas.microsoft.com/office/powerpoint/2010/main" val="59171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7806" y="365128"/>
            <a:ext cx="6477544" cy="1325563"/>
          </a:xfrm>
          <a:prstGeom prst="rect">
            <a:avLst/>
          </a:prstGeom>
          <a:solidFill>
            <a:schemeClr val="accent1">
              <a:lumMod val="20000"/>
              <a:lumOff val="80000"/>
            </a:scheme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a:t>
            </a:r>
            <a:r>
              <a:rPr lang="fr-FR"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a:t>
            </a:r>
            <a:r>
              <a:rPr lang="fr-FR" noProof="0" dirty="0" err="1"/>
              <a:t>level</a:t>
            </a:r>
            <a:endParaRPr lang="fr-FR" noProof="0"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8 September 2022</a:t>
            </a: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Maury Goodman, Argonne</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B62872-2766-48FF-8EB8-A6F419938F5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9B43BB0B-EC11-4D6F-B875-72CDA50A9386}"/>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31520" y="381089"/>
            <a:ext cx="925830" cy="1309602"/>
          </a:xfrm>
          <a:prstGeom prst="rect">
            <a:avLst/>
          </a:prstGeom>
        </p:spPr>
      </p:pic>
    </p:spTree>
    <p:extLst>
      <p:ext uri="{BB962C8B-B14F-4D97-AF65-F5344CB8AC3E}">
        <p14:creationId xmlns:p14="http://schemas.microsoft.com/office/powerpoint/2010/main" val="2174836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hep.anl.gov/ndk/longbnew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wmf"/><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ress.cern/press-releases/2011/09/opera-experiment-reports-anomaly-flight-time-neutrinos-cern-gran-sasso#footnote2" TargetMode="External"/><Relationship Id="rId2" Type="http://schemas.openxmlformats.org/officeDocument/2006/relationships/hyperlink" Target="https://press.cern/press-releases/2011/09/opera-experiment-reports-anomaly-flight-time-neutrinos-cern-gran-sasso#footnote1" TargetMode="External"/><Relationship Id="rId1" Type="http://schemas.openxmlformats.org/officeDocument/2006/relationships/slideLayout" Target="../slideLayouts/slideLayout2.xml"/><Relationship Id="rId5" Type="http://schemas.openxmlformats.org/officeDocument/2006/relationships/hyperlink" Target="http://arxiv.org/abs/1109.4897" TargetMode="External"/><Relationship Id="rId4" Type="http://schemas.openxmlformats.org/officeDocument/2006/relationships/hyperlink" Target="http://webcast.cern.ch/"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4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hyperlink" Target="https://www.aps.org/publications/apsnews/200706/miniboone.cf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goodreads.com/author/show/285217.Johann_Wolfgang_von_Goethe"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4.xml"/><Relationship Id="rId4" Type="http://schemas.openxmlformats.org/officeDocument/2006/relationships/image" Target="../media/image70.emf"/></Relationships>
</file>

<file path=ppt/slides/_rels/slide7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4.xml"/><Relationship Id="rId4" Type="http://schemas.openxmlformats.org/officeDocument/2006/relationships/image" Target="../media/image73.emf"/></Relationships>
</file>

<file path=ppt/slides/_rels/slide77.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4.xml"/><Relationship Id="rId5" Type="http://schemas.openxmlformats.org/officeDocument/2006/relationships/image" Target="../media/image79.emf"/><Relationship Id="rId4" Type="http://schemas.openxmlformats.org/officeDocument/2006/relationships/image" Target="../media/image78.emf"/></Relationships>
</file>

<file path=ppt/slides/_rels/slide79.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265043"/>
            <a:ext cx="5692637" cy="2663030"/>
          </a:xfrm>
          <a:ln w="9525">
            <a:solidFill>
              <a:schemeClr val="tx1"/>
            </a:solidFill>
          </a:ln>
        </p:spPr>
        <p:txBody>
          <a:bodyPr/>
          <a:lstStyle/>
          <a:p>
            <a:r>
              <a:rPr lang="en-US" dirty="0" err="1">
                <a:latin typeface="Bernard MT Condensed" panose="02050806060905020404" pitchFamily="18" charset="0"/>
              </a:rPr>
              <a:t>Erreurs</a:t>
            </a:r>
            <a:r>
              <a:rPr lang="en-US" dirty="0">
                <a:latin typeface="Bernard MT Condensed" panose="02050806060905020404" pitchFamily="18" charset="0"/>
              </a:rPr>
              <a:t> </a:t>
            </a:r>
            <a:r>
              <a:rPr lang="en-US" dirty="0" err="1">
                <a:latin typeface="Bernard MT Condensed" panose="02050806060905020404" pitchFamily="18" charset="0"/>
              </a:rPr>
              <a:t>en</a:t>
            </a:r>
            <a:r>
              <a:rPr lang="en-US" dirty="0">
                <a:latin typeface="Bernard MT Condensed" panose="02050806060905020404" pitchFamily="18" charset="0"/>
              </a:rPr>
              <a:t> neutrinos</a:t>
            </a:r>
            <a:br>
              <a:rPr lang="en-US" dirty="0">
                <a:latin typeface="Bernard MT Condensed" panose="02050806060905020404" pitchFamily="18" charset="0"/>
              </a:rPr>
            </a:br>
            <a:r>
              <a:rPr lang="en-US" sz="2800" i="1" dirty="0" err="1">
                <a:latin typeface="Bernard MT Condensed" panose="02050806060905020404" pitchFamily="18" charset="0"/>
              </a:rPr>
              <a:t>fausses</a:t>
            </a:r>
            <a:r>
              <a:rPr lang="en-US" sz="2800" i="1" dirty="0">
                <a:latin typeface="Bernard MT Condensed" panose="02050806060905020404" pitchFamily="18" charset="0"/>
              </a:rPr>
              <a:t> </a:t>
            </a:r>
            <a:r>
              <a:rPr lang="en-US" sz="2800" i="1" dirty="0" err="1">
                <a:latin typeface="Bernard MT Condensed" panose="02050806060905020404" pitchFamily="18" charset="0"/>
              </a:rPr>
              <a:t>pistes</a:t>
            </a:r>
            <a:r>
              <a:rPr lang="en-US" sz="2800" i="1" dirty="0">
                <a:latin typeface="Bernard MT Condensed" panose="02050806060905020404" pitchFamily="18" charset="0"/>
              </a:rPr>
              <a:t>, faux indices,</a:t>
            </a:r>
            <a:br>
              <a:rPr lang="en-US" sz="2800" i="1" dirty="0">
                <a:latin typeface="Bernard MT Condensed" panose="02050806060905020404" pitchFamily="18" charset="0"/>
              </a:rPr>
            </a:br>
            <a:r>
              <a:rPr lang="en-US" sz="2800" i="1" dirty="0" err="1">
                <a:latin typeface="Bernard MT Condensed" panose="02050806060905020404" pitchFamily="18" charset="0"/>
              </a:rPr>
              <a:t>espoirs</a:t>
            </a:r>
            <a:r>
              <a:rPr lang="en-US" sz="2800" i="1" dirty="0">
                <a:latin typeface="Bernard MT Condensed" panose="02050806060905020404" pitchFamily="18" charset="0"/>
              </a:rPr>
              <a:t> et </a:t>
            </a:r>
            <a:r>
              <a:rPr lang="en-US" sz="2800" i="1" dirty="0" err="1">
                <a:latin typeface="Bernard MT Condensed" panose="02050806060905020404" pitchFamily="18" charset="0"/>
              </a:rPr>
              <a:t>échecs</a:t>
            </a:r>
            <a:br>
              <a:rPr lang="en-US" dirty="0">
                <a:latin typeface="Bernard MT Condensed" panose="02050806060905020404" pitchFamily="18" charset="0"/>
              </a:rPr>
            </a:br>
            <a:endParaRPr lang="en-US" sz="4000" dirty="0">
              <a:solidFill>
                <a:schemeClr val="bg1">
                  <a:lumMod val="50000"/>
                </a:schemeClr>
              </a:solidFill>
              <a:latin typeface="Bernard MT Condensed" panose="02050806060905020404" pitchFamily="18" charset="0"/>
            </a:endParaRPr>
          </a:p>
        </p:txBody>
      </p:sp>
      <p:sp>
        <p:nvSpPr>
          <p:cNvPr id="3" name="Subtitle 2"/>
          <p:cNvSpPr>
            <a:spLocks noGrp="1"/>
          </p:cNvSpPr>
          <p:nvPr>
            <p:ph type="subTitle" idx="1"/>
          </p:nvPr>
        </p:nvSpPr>
        <p:spPr>
          <a:xfrm>
            <a:off x="45968" y="2928073"/>
            <a:ext cx="6858000" cy="1655762"/>
          </a:xfrm>
        </p:spPr>
        <p:txBody>
          <a:bodyPr/>
          <a:lstStyle/>
          <a:p>
            <a:r>
              <a:rPr lang="en-US" dirty="0"/>
              <a:t> De: History of Neutrinos,  Paris  September 2018</a:t>
            </a:r>
          </a:p>
          <a:p>
            <a:r>
              <a:rPr lang="en-US" dirty="0"/>
              <a:t>Pour: La Physique des Neutrinos, Paris September 2022</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256" y="3965535"/>
            <a:ext cx="8030094" cy="209227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1DF90889-B058-46C8-B79B-4F135AFEF5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4291" y="515087"/>
            <a:ext cx="2060007" cy="2913913"/>
          </a:xfrm>
          <a:prstGeom prst="rect">
            <a:avLst/>
          </a:prstGeom>
        </p:spPr>
      </p:pic>
    </p:spTree>
    <p:extLst>
      <p:ext uri="{BB962C8B-B14F-4D97-AF65-F5344CB8AC3E}">
        <p14:creationId xmlns:p14="http://schemas.microsoft.com/office/powerpoint/2010/main" val="1356114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SIN Results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95423" y="1695397"/>
            <a:ext cx="7697164" cy="4802615"/>
          </a:xfrm>
          <a:prstGeom prst="rect">
            <a:avLst/>
          </a:prstGeom>
        </p:spPr>
      </p:pic>
      <p:cxnSp>
        <p:nvCxnSpPr>
          <p:cNvPr id="6" name="Straight Connector 5"/>
          <p:cNvCxnSpPr/>
          <p:nvPr/>
        </p:nvCxnSpPr>
        <p:spPr>
          <a:xfrm>
            <a:off x="1608881" y="5185458"/>
            <a:ext cx="3622876" cy="347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85590" y="5011838"/>
            <a:ext cx="231494" cy="11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r>
              <a:rPr lang="en-US"/>
              <a:t>8 September 2022</a:t>
            </a:r>
          </a:p>
        </p:txBody>
      </p:sp>
      <p:sp>
        <p:nvSpPr>
          <p:cNvPr id="8" name="Footer Placeholder 7"/>
          <p:cNvSpPr>
            <a:spLocks noGrp="1"/>
          </p:cNvSpPr>
          <p:nvPr>
            <p:ph type="ftr" sz="quarter" idx="11"/>
          </p:nvPr>
        </p:nvSpPr>
        <p:spPr/>
        <p:txBody>
          <a:bodyPr/>
          <a:lstStyle/>
          <a:p>
            <a:r>
              <a:rPr lang="en-US"/>
              <a:t>Maury Goodman, Argonne</a:t>
            </a:r>
          </a:p>
        </p:txBody>
      </p:sp>
      <p:sp>
        <p:nvSpPr>
          <p:cNvPr id="9" name="Slide Number Placeholder 8"/>
          <p:cNvSpPr>
            <a:spLocks noGrp="1"/>
          </p:cNvSpPr>
          <p:nvPr>
            <p:ph type="sldNum" sz="quarter" idx="12"/>
          </p:nvPr>
        </p:nvSpPr>
        <p:spPr/>
        <p:txBody>
          <a:bodyPr/>
          <a:lstStyle/>
          <a:p>
            <a:fld id="{B1B62872-2766-48FF-8EB8-A6F419938F53}" type="slidenum">
              <a:rPr lang="en-US" smtClean="0"/>
              <a:t>10</a:t>
            </a:fld>
            <a:endParaRPr lang="en-US"/>
          </a:p>
        </p:txBody>
      </p:sp>
    </p:spTree>
    <p:extLst>
      <p:ext uri="{BB962C8B-B14F-4D97-AF65-F5344CB8AC3E}">
        <p14:creationId xmlns:p14="http://schemas.microsoft.com/office/powerpoint/2010/main" val="35048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SIN Results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95423" y="1695397"/>
            <a:ext cx="7697164" cy="4802615"/>
          </a:xfrm>
          <a:prstGeom prst="rect">
            <a:avLst/>
          </a:prstGeom>
        </p:spPr>
      </p:pic>
      <p:cxnSp>
        <p:nvCxnSpPr>
          <p:cNvPr id="6" name="Straight Connector 5"/>
          <p:cNvCxnSpPr/>
          <p:nvPr/>
        </p:nvCxnSpPr>
        <p:spPr>
          <a:xfrm>
            <a:off x="4294208" y="5393802"/>
            <a:ext cx="3622876" cy="3472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20456" y="5590573"/>
            <a:ext cx="4988688" cy="3472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r>
              <a:rPr lang="en-US"/>
              <a:t>8 September 2022</a:t>
            </a:r>
          </a:p>
        </p:txBody>
      </p:sp>
      <p:sp>
        <p:nvSpPr>
          <p:cNvPr id="8" name="Footer Placeholder 7"/>
          <p:cNvSpPr>
            <a:spLocks noGrp="1"/>
          </p:cNvSpPr>
          <p:nvPr>
            <p:ph type="ftr" sz="quarter" idx="11"/>
          </p:nvPr>
        </p:nvSpPr>
        <p:spPr/>
        <p:txBody>
          <a:bodyPr/>
          <a:lstStyle/>
          <a:p>
            <a:r>
              <a:rPr lang="en-US"/>
              <a:t>Maury Goodman, Argonne</a:t>
            </a:r>
          </a:p>
        </p:txBody>
      </p:sp>
      <p:sp>
        <p:nvSpPr>
          <p:cNvPr id="9" name="Slide Number Placeholder 8"/>
          <p:cNvSpPr>
            <a:spLocks noGrp="1"/>
          </p:cNvSpPr>
          <p:nvPr>
            <p:ph type="sldNum" sz="quarter" idx="12"/>
          </p:nvPr>
        </p:nvSpPr>
        <p:spPr/>
        <p:txBody>
          <a:bodyPr/>
          <a:lstStyle/>
          <a:p>
            <a:fld id="{B1B62872-2766-48FF-8EB8-A6F419938F53}" type="slidenum">
              <a:rPr lang="en-US" smtClean="0"/>
              <a:t>11</a:t>
            </a:fld>
            <a:endParaRPr lang="en-US"/>
          </a:p>
        </p:txBody>
      </p:sp>
    </p:spTree>
    <p:extLst>
      <p:ext uri="{BB962C8B-B14F-4D97-AF65-F5344CB8AC3E}">
        <p14:creationId xmlns:p14="http://schemas.microsoft.com/office/powerpoint/2010/main" val="588630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solidFill>
                  <a:prstClr val="black"/>
                </a:solidFill>
                <a:latin typeface="Symbol" panose="05050102010706020507" pitchFamily="18" charset="2"/>
              </a:rPr>
              <a:t>m</a:t>
            </a:r>
            <a:r>
              <a:rPr lang="en-US">
                <a:solidFill>
                  <a:prstClr val="black"/>
                </a:solidFill>
              </a:rPr>
              <a:t> </a:t>
            </a:r>
            <a:r>
              <a:rPr lang="en-US">
                <a:solidFill>
                  <a:prstClr val="black"/>
                </a:solidFill>
                <a:sym typeface="Wingdings" panose="05000000000000000000" pitchFamily="2" charset="2"/>
              </a:rPr>
              <a:t></a:t>
            </a:r>
            <a:r>
              <a:rPr lang="en-US">
                <a:solidFill>
                  <a:prstClr val="black"/>
                </a:solidFill>
              </a:rPr>
              <a:t>e </a:t>
            </a:r>
            <a:r>
              <a:rPr lang="en-US">
                <a:solidFill>
                  <a:prstClr val="black"/>
                </a:solidFill>
                <a:latin typeface="Symbol" panose="05050102010706020507" pitchFamily="18" charset="2"/>
              </a:rPr>
              <a:t>g</a:t>
            </a:r>
            <a:endParaRPr lang="en-US"/>
          </a:p>
        </p:txBody>
      </p:sp>
      <p:sp>
        <p:nvSpPr>
          <p:cNvPr id="3" name="Content Placeholder 2"/>
          <p:cNvSpPr>
            <a:spLocks noGrp="1"/>
          </p:cNvSpPr>
          <p:nvPr>
            <p:ph idx="1"/>
          </p:nvPr>
        </p:nvSpPr>
        <p:spPr>
          <a:xfrm>
            <a:off x="1420387" y="4746163"/>
            <a:ext cx="7886700" cy="4351338"/>
          </a:xfrm>
        </p:spPr>
        <p:txBody>
          <a:bodyPr/>
          <a:lstStyle/>
          <a:p>
            <a:r>
              <a:rPr lang="en-US"/>
              <a:t>…</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9885" y="1512404"/>
            <a:ext cx="4924828" cy="2186380"/>
          </a:xfrm>
          <a:prstGeom prst="rect">
            <a:avLst/>
          </a:prstGeom>
        </p:spPr>
      </p:pic>
      <p:pic>
        <p:nvPicPr>
          <p:cNvPr id="5" name="Picture 4"/>
          <p:cNvPicPr>
            <a:picLocks noChangeAspect="1"/>
          </p:cNvPicPr>
          <p:nvPr/>
        </p:nvPicPr>
        <p:blipFill>
          <a:blip r:embed="rId3"/>
          <a:stretch>
            <a:fillRect/>
          </a:stretch>
        </p:blipFill>
        <p:spPr>
          <a:xfrm>
            <a:off x="1605776" y="3771624"/>
            <a:ext cx="5593046" cy="2565999"/>
          </a:xfrm>
          <a:prstGeom prst="rect">
            <a:avLst/>
          </a:prstGeom>
          <a:ln w="9525">
            <a:solidFill>
              <a:schemeClr val="tx1"/>
            </a:solidFill>
          </a:ln>
        </p:spPr>
      </p:pic>
      <p:sp>
        <p:nvSpPr>
          <p:cNvPr id="6" name="Date Placeholder 5"/>
          <p:cNvSpPr>
            <a:spLocks noGrp="1"/>
          </p:cNvSpPr>
          <p:nvPr>
            <p:ph type="dt" sz="half" idx="10"/>
          </p:nvPr>
        </p:nvSpPr>
        <p:spPr/>
        <p:txBody>
          <a:bodyPr/>
          <a:lstStyle/>
          <a:p>
            <a:r>
              <a:rPr lang="en-US"/>
              <a:t>8 September 2022</a:t>
            </a:r>
          </a:p>
        </p:txBody>
      </p:sp>
      <p:sp>
        <p:nvSpPr>
          <p:cNvPr id="7" name="Footer Placeholder 6"/>
          <p:cNvSpPr>
            <a:spLocks noGrp="1"/>
          </p:cNvSpPr>
          <p:nvPr>
            <p:ph type="ftr" sz="quarter" idx="11"/>
          </p:nvPr>
        </p:nvSpPr>
        <p:spPr/>
        <p:txBody>
          <a:bodyPr/>
          <a:lstStyle/>
          <a:p>
            <a:r>
              <a:rPr lang="en-US"/>
              <a:t>Maury Goodman, Argonne</a:t>
            </a:r>
          </a:p>
        </p:txBody>
      </p:sp>
      <p:sp>
        <p:nvSpPr>
          <p:cNvPr id="8" name="Slide Number Placeholder 7"/>
          <p:cNvSpPr>
            <a:spLocks noGrp="1"/>
          </p:cNvSpPr>
          <p:nvPr>
            <p:ph type="sldNum" sz="quarter" idx="12"/>
          </p:nvPr>
        </p:nvSpPr>
        <p:spPr/>
        <p:txBody>
          <a:bodyPr/>
          <a:lstStyle/>
          <a:p>
            <a:fld id="{B1B62872-2766-48FF-8EB8-A6F419938F53}" type="slidenum">
              <a:rPr lang="en-US" smtClean="0"/>
              <a:t>12</a:t>
            </a:fld>
            <a:endParaRPr lang="en-US"/>
          </a:p>
        </p:txBody>
      </p:sp>
    </p:spTree>
    <p:extLst>
      <p:ext uri="{BB962C8B-B14F-4D97-AF65-F5344CB8AC3E}">
        <p14:creationId xmlns:p14="http://schemas.microsoft.com/office/powerpoint/2010/main" val="615369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Symbol" panose="05050102010706020507" pitchFamily="18" charset="2"/>
              </a:rPr>
              <a:t>m</a:t>
            </a:r>
            <a:r>
              <a:rPr lang="en-US"/>
              <a:t> </a:t>
            </a:r>
            <a:r>
              <a:rPr lang="en-US">
                <a:sym typeface="Wingdings" panose="05000000000000000000" pitchFamily="2" charset="2"/>
              </a:rPr>
              <a:t></a:t>
            </a:r>
            <a:r>
              <a:rPr lang="en-US"/>
              <a:t>e </a:t>
            </a:r>
            <a:r>
              <a:rPr lang="en-US">
                <a:latin typeface="Symbol" panose="05050102010706020507" pitchFamily="18" charset="2"/>
              </a:rPr>
              <a:t>g</a:t>
            </a:r>
            <a:endParaRPr lang="en-US"/>
          </a:p>
        </p:txBody>
      </p:sp>
      <p:sp>
        <p:nvSpPr>
          <p:cNvPr id="3" name="Content Placeholder 2"/>
          <p:cNvSpPr>
            <a:spLocks noGrp="1"/>
          </p:cNvSpPr>
          <p:nvPr>
            <p:ph idx="1"/>
          </p:nvPr>
        </p:nvSpPr>
        <p:spPr/>
        <p:txBody>
          <a:bodyPr>
            <a:normAutofit lnSpcReduction="10000"/>
          </a:bodyPr>
          <a:lstStyle/>
          <a:p>
            <a:pPr>
              <a:buClr>
                <a:schemeClr val="bg1">
                  <a:lumMod val="50000"/>
                </a:schemeClr>
              </a:buClr>
              <a:buFont typeface="Wingdings" panose="05000000000000000000" pitchFamily="2" charset="2"/>
              <a:buChar char="¯"/>
            </a:pPr>
            <a:r>
              <a:rPr lang="en-US" dirty="0" err="1"/>
              <a:t>Quand</a:t>
            </a:r>
            <a:r>
              <a:rPr lang="en-US" dirty="0"/>
              <a:t> </a:t>
            </a:r>
            <a:r>
              <a:rPr lang="en-US" dirty="0" err="1"/>
              <a:t>j’étais</a:t>
            </a:r>
            <a:r>
              <a:rPr lang="en-US" dirty="0"/>
              <a:t> </a:t>
            </a:r>
            <a:r>
              <a:rPr lang="en-US" dirty="0" err="1"/>
              <a:t>doctorant</a:t>
            </a:r>
            <a:r>
              <a:rPr lang="en-US" dirty="0"/>
              <a:t> </a:t>
            </a:r>
            <a:r>
              <a:rPr lang="en-US" dirty="0" err="1"/>
              <a:t>à</a:t>
            </a:r>
            <a:r>
              <a:rPr lang="en-US" dirty="0"/>
              <a:t> Fermilab dans les </a:t>
            </a:r>
            <a:r>
              <a:rPr lang="en-US" dirty="0" err="1"/>
              <a:t>années</a:t>
            </a:r>
            <a:r>
              <a:rPr lang="en-US" dirty="0"/>
              <a:t> 70, </a:t>
            </a:r>
            <a:r>
              <a:rPr lang="en-US" dirty="0" err="1"/>
              <a:t>j’ai</a:t>
            </a:r>
            <a:r>
              <a:rPr lang="en-US" dirty="0"/>
              <a:t> </a:t>
            </a:r>
            <a:r>
              <a:rPr lang="en-US" dirty="0" err="1"/>
              <a:t>entendu</a:t>
            </a:r>
            <a:r>
              <a:rPr lang="en-US" dirty="0"/>
              <a:t> la </a:t>
            </a:r>
            <a:r>
              <a:rPr lang="en-US" dirty="0" err="1"/>
              <a:t>rumeur</a:t>
            </a:r>
            <a:r>
              <a:rPr lang="en-US" dirty="0"/>
              <a:t> que le </a:t>
            </a:r>
            <a:r>
              <a:rPr lang="en-US" dirty="0" err="1"/>
              <a:t>processus</a:t>
            </a:r>
            <a:r>
              <a:rPr lang="en-US" dirty="0"/>
              <a:t> </a:t>
            </a:r>
            <a:r>
              <a:rPr lang="en-US" dirty="0" err="1"/>
              <a:t>avait</a:t>
            </a:r>
            <a:r>
              <a:rPr lang="en-US" dirty="0"/>
              <a:t> </a:t>
            </a:r>
            <a:r>
              <a:rPr lang="en-US" dirty="0" err="1"/>
              <a:t>été</a:t>
            </a:r>
            <a:r>
              <a:rPr lang="en-US" dirty="0"/>
              <a:t> </a:t>
            </a:r>
            <a:r>
              <a:rPr lang="en-US" dirty="0" err="1"/>
              <a:t>mesuré</a:t>
            </a:r>
            <a:r>
              <a:rPr lang="en-US" dirty="0"/>
              <a:t> avec B ~ 10</a:t>
            </a:r>
            <a:r>
              <a:rPr lang="en-US" baseline="30000" dirty="0"/>
              <a:t>-8</a:t>
            </a:r>
            <a:r>
              <a:rPr lang="en-US" dirty="0"/>
              <a:t>  au SIN </a:t>
            </a:r>
            <a:r>
              <a:rPr lang="en-US" dirty="0" err="1"/>
              <a:t>en</a:t>
            </a:r>
            <a:r>
              <a:rPr lang="en-US" dirty="0"/>
              <a:t> Suisse.  </a:t>
            </a:r>
          </a:p>
          <a:p>
            <a:pPr>
              <a:buClr>
                <a:schemeClr val="bg1">
                  <a:lumMod val="50000"/>
                </a:schemeClr>
              </a:buClr>
              <a:buFont typeface="Wingdings" panose="05000000000000000000" pitchFamily="2" charset="2"/>
              <a:buChar char="¯"/>
            </a:pPr>
            <a:r>
              <a:rPr lang="en-US" dirty="0"/>
              <a:t> </a:t>
            </a:r>
            <a:r>
              <a:rPr lang="en-US" dirty="0" err="1"/>
              <a:t>Attendu</a:t>
            </a:r>
            <a:r>
              <a:rPr lang="en-US" dirty="0"/>
              <a:t> (</a:t>
            </a:r>
            <a:r>
              <a:rPr lang="en-US" dirty="0" err="1"/>
              <a:t>aujourd’hui</a:t>
            </a:r>
            <a:r>
              <a:rPr lang="en-US" dirty="0"/>
              <a:t>) </a:t>
            </a:r>
          </a:p>
          <a:p>
            <a:pPr marL="342900" lvl="1" indent="0">
              <a:buClr>
                <a:schemeClr val="bg1">
                  <a:lumMod val="50000"/>
                </a:schemeClr>
              </a:buClr>
              <a:buNone/>
            </a:pPr>
            <a:r>
              <a:rPr lang="en-US" dirty="0"/>
              <a:t>B(</a:t>
            </a:r>
            <a:r>
              <a:rPr lang="en-US" dirty="0">
                <a:latin typeface="Symbol" panose="05050102010706020507" pitchFamily="18" charset="2"/>
              </a:rPr>
              <a:t>m</a:t>
            </a:r>
            <a:r>
              <a:rPr lang="en-US" dirty="0"/>
              <a:t> </a:t>
            </a:r>
            <a:r>
              <a:rPr lang="en-US" dirty="0">
                <a:sym typeface="Wingdings" panose="05000000000000000000" pitchFamily="2" charset="2"/>
              </a:rPr>
              <a:t></a:t>
            </a:r>
            <a:r>
              <a:rPr lang="en-US" dirty="0"/>
              <a:t>e </a:t>
            </a:r>
            <a:r>
              <a:rPr lang="en-US" dirty="0">
                <a:latin typeface="Symbol" panose="05050102010706020507" pitchFamily="18" charset="2"/>
              </a:rPr>
              <a:t>g)</a:t>
            </a:r>
            <a:r>
              <a:rPr lang="en-US" dirty="0"/>
              <a:t> = 5 </a:t>
            </a:r>
            <a:r>
              <a:rPr lang="en-US" dirty="0">
                <a:sym typeface="Symbol" panose="05050102010706020507" pitchFamily="18" charset="2"/>
              </a:rPr>
              <a:t> 10</a:t>
            </a:r>
            <a:r>
              <a:rPr lang="en-US" baseline="30000" dirty="0">
                <a:sym typeface="Symbol" panose="05050102010706020507" pitchFamily="18" charset="2"/>
              </a:rPr>
              <a:t>-48</a:t>
            </a:r>
            <a:r>
              <a:rPr lang="en-US" dirty="0">
                <a:sym typeface="Symbol" panose="05050102010706020507" pitchFamily="18" charset="2"/>
              </a:rPr>
              <a:t> [</a:t>
            </a:r>
            <a:r>
              <a:rPr lang="en-US" dirty="0">
                <a:latin typeface="Symbol" panose="05050102010706020507" pitchFamily="18" charset="2"/>
                <a:sym typeface="Symbol" panose="05050102010706020507" pitchFamily="18" charset="2"/>
              </a:rPr>
              <a:t>D</a:t>
            </a:r>
            <a:r>
              <a:rPr lang="en-US" dirty="0">
                <a:sym typeface="Symbol" panose="05050102010706020507" pitchFamily="18" charset="2"/>
              </a:rPr>
              <a:t>m</a:t>
            </a:r>
            <a:r>
              <a:rPr lang="en-US" baseline="30000" dirty="0">
                <a:sym typeface="Symbol" panose="05050102010706020507" pitchFamily="18" charset="2"/>
              </a:rPr>
              <a:t>2</a:t>
            </a:r>
            <a:r>
              <a:rPr lang="en-US" baseline="-25000" dirty="0">
                <a:sym typeface="Symbol" panose="05050102010706020507" pitchFamily="18" charset="2"/>
              </a:rPr>
              <a:t>21</a:t>
            </a:r>
            <a:r>
              <a:rPr lang="en-US" dirty="0">
                <a:sym typeface="Symbol" panose="05050102010706020507" pitchFamily="18" charset="2"/>
              </a:rPr>
              <a:t> (eV)</a:t>
            </a:r>
            <a:r>
              <a:rPr lang="en-US" baseline="30000" dirty="0">
                <a:sym typeface="Symbol" panose="05050102010706020507" pitchFamily="18" charset="2"/>
              </a:rPr>
              <a:t>2</a:t>
            </a:r>
            <a:r>
              <a:rPr lang="en-US" dirty="0">
                <a:sym typeface="Symbol" panose="05050102010706020507" pitchFamily="18" charset="2"/>
              </a:rPr>
              <a:t>]</a:t>
            </a:r>
            <a:r>
              <a:rPr lang="en-US" baseline="30000" dirty="0">
                <a:sym typeface="Symbol" panose="05050102010706020507" pitchFamily="18" charset="2"/>
              </a:rPr>
              <a:t>2</a:t>
            </a:r>
            <a:r>
              <a:rPr lang="en-US" dirty="0">
                <a:sym typeface="Symbol" panose="05050102010706020507" pitchFamily="18" charset="2"/>
              </a:rPr>
              <a:t> sin</a:t>
            </a:r>
            <a:r>
              <a:rPr lang="en-US" baseline="30000" dirty="0">
                <a:sym typeface="Symbol" panose="05050102010706020507" pitchFamily="18" charset="2"/>
              </a:rPr>
              <a:t>2</a:t>
            </a:r>
            <a:r>
              <a:rPr lang="en-US" dirty="0">
                <a:sym typeface="Symbol" panose="05050102010706020507" pitchFamily="18" charset="2"/>
              </a:rPr>
              <a:t> </a:t>
            </a:r>
            <a:r>
              <a:rPr lang="en-US" dirty="0">
                <a:latin typeface="Symbol" panose="05050102010706020507" pitchFamily="18" charset="2"/>
                <a:sym typeface="Symbol" panose="05050102010706020507" pitchFamily="18" charset="2"/>
              </a:rPr>
              <a:t>q</a:t>
            </a:r>
            <a:r>
              <a:rPr lang="en-US" baseline="-25000" dirty="0">
                <a:sym typeface="Symbol" panose="05050102010706020507" pitchFamily="18" charset="2"/>
              </a:rPr>
              <a:t>12</a:t>
            </a:r>
            <a:r>
              <a:rPr lang="en-US" dirty="0">
                <a:sym typeface="Symbol" panose="05050102010706020507" pitchFamily="18" charset="2"/>
              </a:rPr>
              <a:t> cos</a:t>
            </a:r>
            <a:r>
              <a:rPr lang="en-US" baseline="30000" dirty="0">
                <a:sym typeface="Symbol" panose="05050102010706020507" pitchFamily="18" charset="2"/>
              </a:rPr>
              <a:t>2</a:t>
            </a:r>
            <a:r>
              <a:rPr lang="en-US" dirty="0">
                <a:sym typeface="Symbol" panose="05050102010706020507" pitchFamily="18" charset="2"/>
              </a:rPr>
              <a:t> </a:t>
            </a:r>
            <a:r>
              <a:rPr lang="en-US" dirty="0">
                <a:latin typeface="Symbol" panose="05050102010706020507" pitchFamily="18" charset="2"/>
                <a:sym typeface="Symbol" panose="05050102010706020507" pitchFamily="18" charset="2"/>
              </a:rPr>
              <a:t>q</a:t>
            </a:r>
            <a:r>
              <a:rPr lang="en-US" baseline="-25000" dirty="0">
                <a:sym typeface="Symbol" panose="05050102010706020507" pitchFamily="18" charset="2"/>
              </a:rPr>
              <a:t>12</a:t>
            </a:r>
            <a:r>
              <a:rPr lang="en-US" dirty="0">
                <a:sym typeface="Symbol" panose="05050102010706020507" pitchFamily="18" charset="2"/>
              </a:rPr>
              <a:t> = 6</a:t>
            </a:r>
            <a:r>
              <a:rPr lang="en-US" dirty="0"/>
              <a:t> </a:t>
            </a:r>
            <a:r>
              <a:rPr lang="en-US" dirty="0">
                <a:sym typeface="Symbol" panose="05050102010706020507" pitchFamily="18" charset="2"/>
              </a:rPr>
              <a:t> 10</a:t>
            </a:r>
            <a:r>
              <a:rPr lang="en-US" baseline="30000" dirty="0">
                <a:sym typeface="Symbol" panose="05050102010706020507" pitchFamily="18" charset="2"/>
              </a:rPr>
              <a:t>-57</a:t>
            </a:r>
            <a:r>
              <a:rPr lang="en-US" dirty="0">
                <a:sym typeface="Symbol" panose="05050102010706020507" pitchFamily="18" charset="2"/>
              </a:rPr>
              <a:t> </a:t>
            </a:r>
            <a:endParaRPr lang="en-US" dirty="0"/>
          </a:p>
          <a:p>
            <a:pPr>
              <a:buClr>
                <a:schemeClr val="bg1">
                  <a:lumMod val="50000"/>
                </a:schemeClr>
              </a:buClr>
              <a:buFont typeface="Wingdings" panose="05000000000000000000" pitchFamily="2" charset="2"/>
              <a:buChar char="¯"/>
            </a:pPr>
            <a:r>
              <a:rPr lang="en-US" dirty="0"/>
              <a:t> Je </a:t>
            </a:r>
            <a:r>
              <a:rPr lang="en-US" dirty="0" err="1"/>
              <a:t>n’ai</a:t>
            </a:r>
            <a:r>
              <a:rPr lang="en-US" dirty="0"/>
              <a:t> jamais vu de </a:t>
            </a:r>
            <a:r>
              <a:rPr lang="en-US" dirty="0" err="1"/>
              <a:t>présentation</a:t>
            </a:r>
            <a:r>
              <a:rPr lang="en-US" dirty="0"/>
              <a:t> </a:t>
            </a:r>
            <a:r>
              <a:rPr lang="en-US" dirty="0" err="1"/>
              <a:t>à</a:t>
            </a:r>
            <a:r>
              <a:rPr lang="en-US" dirty="0"/>
              <a:t> </a:t>
            </a:r>
            <a:r>
              <a:rPr lang="en-US" dirty="0" err="1"/>
              <a:t>ce</a:t>
            </a:r>
            <a:r>
              <a:rPr lang="en-US" dirty="0"/>
              <a:t> </a:t>
            </a:r>
            <a:r>
              <a:rPr lang="en-US" dirty="0" err="1"/>
              <a:t>sujet</a:t>
            </a:r>
            <a:r>
              <a:rPr lang="en-US" dirty="0"/>
              <a:t>, </a:t>
            </a:r>
            <a:r>
              <a:rPr lang="en-US" dirty="0" err="1"/>
              <a:t>ni</a:t>
            </a:r>
            <a:r>
              <a:rPr lang="en-US" dirty="0"/>
              <a:t> de publication de </a:t>
            </a:r>
            <a:r>
              <a:rPr lang="en-US" dirty="0" err="1"/>
              <a:t>résultat</a:t>
            </a:r>
            <a:r>
              <a:rPr lang="en-US" dirty="0"/>
              <a:t> </a:t>
            </a:r>
            <a:r>
              <a:rPr lang="en-US" dirty="0" err="1"/>
              <a:t>positif</a:t>
            </a:r>
            <a:endParaRPr lang="en-US" dirty="0"/>
          </a:p>
          <a:p>
            <a:pPr>
              <a:buClr>
                <a:schemeClr val="bg1">
                  <a:lumMod val="50000"/>
                </a:schemeClr>
              </a:buClr>
              <a:buFont typeface="Wingdings" panose="05000000000000000000" pitchFamily="2" charset="2"/>
              <a:buChar char="¯"/>
            </a:pPr>
            <a:r>
              <a:rPr lang="en-US" dirty="0"/>
              <a:t> SIN a </a:t>
            </a:r>
            <a:r>
              <a:rPr lang="en-US" dirty="0" err="1"/>
              <a:t>publié</a:t>
            </a:r>
            <a:r>
              <a:rPr lang="en-US" dirty="0"/>
              <a:t> </a:t>
            </a:r>
            <a:r>
              <a:rPr lang="en-US" dirty="0" err="1"/>
              <a:t>une</a:t>
            </a:r>
            <a:r>
              <a:rPr lang="en-US" dirty="0"/>
              <a:t> </a:t>
            </a:r>
            <a:r>
              <a:rPr lang="en-US" dirty="0" err="1"/>
              <a:t>limite</a:t>
            </a:r>
            <a:endParaRPr lang="en-US" dirty="0"/>
          </a:p>
          <a:p>
            <a:pPr>
              <a:buClr>
                <a:schemeClr val="bg1">
                  <a:lumMod val="50000"/>
                </a:schemeClr>
              </a:buClr>
              <a:buFont typeface="Wingdings" panose="05000000000000000000" pitchFamily="2" charset="2"/>
              <a:buChar char="¯"/>
            </a:pPr>
            <a:r>
              <a:rPr lang="en-US" dirty="0"/>
              <a:t> La </a:t>
            </a:r>
            <a:r>
              <a:rPr lang="en-US" dirty="0" err="1"/>
              <a:t>seule</a:t>
            </a:r>
            <a:r>
              <a:rPr lang="en-US" dirty="0"/>
              <a:t> confirmation (de </a:t>
            </a:r>
            <a:r>
              <a:rPr lang="en-US" dirty="0" err="1"/>
              <a:t>mémoire</a:t>
            </a:r>
            <a:r>
              <a:rPr lang="en-US" dirty="0"/>
              <a:t>) </a:t>
            </a:r>
            <a:r>
              <a:rPr lang="en-US" dirty="0" err="1"/>
              <a:t>est</a:t>
            </a:r>
            <a:r>
              <a:rPr lang="en-US" dirty="0"/>
              <a:t> </a:t>
            </a:r>
            <a:r>
              <a:rPr lang="en-US" dirty="0" err="1"/>
              <a:t>une</a:t>
            </a:r>
            <a:r>
              <a:rPr lang="en-US" dirty="0"/>
              <a:t> discussion avec Robert </a:t>
            </a:r>
            <a:r>
              <a:rPr lang="en-US" dirty="0" err="1"/>
              <a:t>Shrock</a:t>
            </a:r>
            <a:r>
              <a:rPr lang="en-US" dirty="0"/>
              <a:t> qui </a:t>
            </a:r>
            <a:r>
              <a:rPr lang="en-US" dirty="0" err="1"/>
              <a:t>m’a</a:t>
            </a:r>
            <a:r>
              <a:rPr lang="en-US" dirty="0"/>
              <a:t> </a:t>
            </a:r>
            <a:r>
              <a:rPr lang="en-US" dirty="0" err="1"/>
              <a:t>mené</a:t>
            </a:r>
            <a:r>
              <a:rPr lang="en-US" dirty="0"/>
              <a:t> </a:t>
            </a:r>
            <a:r>
              <a:rPr lang="en-US" dirty="0" err="1"/>
              <a:t>vers</a:t>
            </a:r>
            <a:r>
              <a:rPr lang="en-US" dirty="0"/>
              <a:t> </a:t>
            </a:r>
            <a:r>
              <a:rPr lang="en-US" dirty="0" err="1"/>
              <a:t>une</a:t>
            </a:r>
            <a:r>
              <a:rPr lang="en-US" dirty="0"/>
              <a:t> note de bas de page dans un papier de </a:t>
            </a:r>
            <a:r>
              <a:rPr lang="en-US" dirty="0" err="1"/>
              <a:t>Bjorken</a:t>
            </a:r>
            <a:r>
              <a:rPr lang="en-US" dirty="0"/>
              <a:t> &amp; Weinberg</a:t>
            </a:r>
          </a:p>
          <a:p>
            <a:pPr>
              <a:buClr>
                <a:srgbClr val="7030A0"/>
              </a:buClr>
              <a:buFont typeface="Wingdings" panose="05000000000000000000" pitchFamily="2" charset="2"/>
              <a:buChar char="¯"/>
            </a:pPr>
            <a:r>
              <a:rPr lang="en-US" dirty="0" err="1">
                <a:solidFill>
                  <a:srgbClr val="7030A0"/>
                </a:solidFill>
              </a:rPr>
              <a:t>Cette</a:t>
            </a:r>
            <a:r>
              <a:rPr lang="en-US" dirty="0">
                <a:solidFill>
                  <a:srgbClr val="7030A0"/>
                </a:solidFill>
              </a:rPr>
              <a:t> </a:t>
            </a:r>
            <a:r>
              <a:rPr lang="en-US" dirty="0" err="1">
                <a:solidFill>
                  <a:srgbClr val="7030A0"/>
                </a:solidFill>
              </a:rPr>
              <a:t>rumeur</a:t>
            </a:r>
            <a:r>
              <a:rPr lang="en-US" dirty="0">
                <a:solidFill>
                  <a:srgbClr val="7030A0"/>
                </a:solidFill>
              </a:rPr>
              <a:t> a conduit a </a:t>
            </a:r>
            <a:r>
              <a:rPr lang="en-US" dirty="0" err="1">
                <a:solidFill>
                  <a:srgbClr val="7030A0"/>
                </a:solidFill>
              </a:rPr>
              <a:t>une</a:t>
            </a:r>
            <a:r>
              <a:rPr lang="en-US" dirty="0">
                <a:solidFill>
                  <a:srgbClr val="7030A0"/>
                </a:solidFill>
              </a:rPr>
              <a:t> </a:t>
            </a:r>
            <a:r>
              <a:rPr lang="en-US" dirty="0" err="1">
                <a:solidFill>
                  <a:srgbClr val="7030A0"/>
                </a:solidFill>
              </a:rPr>
              <a:t>série</a:t>
            </a:r>
            <a:r>
              <a:rPr lang="en-US" dirty="0">
                <a:solidFill>
                  <a:srgbClr val="7030A0"/>
                </a:solidFill>
              </a:rPr>
              <a:t> de </a:t>
            </a:r>
            <a:r>
              <a:rPr lang="en-US" dirty="0" err="1">
                <a:solidFill>
                  <a:srgbClr val="7030A0"/>
                </a:solidFill>
              </a:rPr>
              <a:t>cours</a:t>
            </a:r>
            <a:r>
              <a:rPr lang="en-US" dirty="0">
                <a:solidFill>
                  <a:srgbClr val="7030A0"/>
                </a:solidFill>
              </a:rPr>
              <a:t> </a:t>
            </a:r>
            <a:r>
              <a:rPr lang="en-US" dirty="0" err="1">
                <a:solidFill>
                  <a:srgbClr val="7030A0"/>
                </a:solidFill>
              </a:rPr>
              <a:t>à</a:t>
            </a:r>
            <a:r>
              <a:rPr lang="en-US" dirty="0">
                <a:solidFill>
                  <a:srgbClr val="7030A0"/>
                </a:solidFill>
              </a:rPr>
              <a:t> Fermilab par Robert </a:t>
            </a:r>
            <a:r>
              <a:rPr lang="en-US" dirty="0" err="1">
                <a:solidFill>
                  <a:srgbClr val="7030A0"/>
                </a:solidFill>
              </a:rPr>
              <a:t>Shrock</a:t>
            </a:r>
            <a:r>
              <a:rPr lang="en-US" dirty="0">
                <a:solidFill>
                  <a:srgbClr val="7030A0"/>
                </a:solidFill>
              </a:rPr>
              <a:t>. </a:t>
            </a:r>
            <a:r>
              <a:rPr lang="en-US" dirty="0" err="1">
                <a:solidFill>
                  <a:srgbClr val="7030A0"/>
                </a:solidFill>
              </a:rPr>
              <a:t>C’est</a:t>
            </a:r>
            <a:r>
              <a:rPr lang="en-US" dirty="0">
                <a:solidFill>
                  <a:srgbClr val="7030A0"/>
                </a:solidFill>
              </a:rPr>
              <a:t> </a:t>
            </a:r>
            <a:r>
              <a:rPr lang="en-US" dirty="0" err="1">
                <a:solidFill>
                  <a:srgbClr val="7030A0"/>
                </a:solidFill>
              </a:rPr>
              <a:t>alors</a:t>
            </a:r>
            <a:r>
              <a:rPr lang="en-US" dirty="0">
                <a:solidFill>
                  <a:srgbClr val="7030A0"/>
                </a:solidFill>
              </a:rPr>
              <a:t> que </a:t>
            </a:r>
            <a:r>
              <a:rPr lang="en-US" dirty="0" err="1">
                <a:solidFill>
                  <a:srgbClr val="7030A0"/>
                </a:solidFill>
              </a:rPr>
              <a:t>j’ai</a:t>
            </a:r>
            <a:r>
              <a:rPr lang="en-US" dirty="0">
                <a:solidFill>
                  <a:srgbClr val="7030A0"/>
                </a:solidFill>
              </a:rPr>
              <a:t> </a:t>
            </a:r>
            <a:r>
              <a:rPr lang="en-US" dirty="0" err="1">
                <a:solidFill>
                  <a:srgbClr val="7030A0"/>
                </a:solidFill>
              </a:rPr>
              <a:t>appris</a:t>
            </a:r>
            <a:r>
              <a:rPr lang="en-US" dirty="0">
                <a:solidFill>
                  <a:srgbClr val="7030A0"/>
                </a:solidFill>
              </a:rPr>
              <a:t> </a:t>
            </a:r>
            <a:r>
              <a:rPr lang="en-US" dirty="0" err="1">
                <a:solidFill>
                  <a:srgbClr val="7030A0"/>
                </a:solidFill>
              </a:rPr>
              <a:t>à</a:t>
            </a:r>
            <a:r>
              <a:rPr lang="en-US" dirty="0">
                <a:solidFill>
                  <a:srgbClr val="7030A0"/>
                </a:solidFill>
              </a:rPr>
              <a:t> </a:t>
            </a:r>
            <a:r>
              <a:rPr lang="en-US" dirty="0" err="1">
                <a:solidFill>
                  <a:srgbClr val="7030A0"/>
                </a:solidFill>
              </a:rPr>
              <a:t>propos</a:t>
            </a:r>
            <a:r>
              <a:rPr lang="en-US" dirty="0">
                <a:solidFill>
                  <a:srgbClr val="7030A0"/>
                </a:solidFill>
              </a:rPr>
              <a:t> des oscillations de </a:t>
            </a:r>
            <a:r>
              <a:rPr lang="en-US" dirty="0" err="1">
                <a:solidFill>
                  <a:srgbClr val="7030A0"/>
                </a:solidFill>
              </a:rPr>
              <a:t>ν</a:t>
            </a:r>
            <a:endParaRPr lang="en-US" dirty="0">
              <a:solidFill>
                <a:srgbClr val="7030A0"/>
              </a:solidFill>
            </a:endParaRP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13</a:t>
            </a:fld>
            <a:endParaRPr lang="en-US"/>
          </a:p>
        </p:txBody>
      </p:sp>
    </p:spTree>
    <p:extLst>
      <p:ext uri="{BB962C8B-B14F-4D97-AF65-F5344CB8AC3E}">
        <p14:creationId xmlns:p14="http://schemas.microsoft.com/office/powerpoint/2010/main" val="1741831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431" y="1427357"/>
            <a:ext cx="5829300" cy="3389970"/>
          </a:xfrm>
        </p:spPr>
        <p:txBody>
          <a:bodyPr/>
          <a:lstStyle/>
          <a:p>
            <a:pPr algn="ctr"/>
            <a:r>
              <a:rPr lang="en-US" dirty="0">
                <a:latin typeface="Times New Roman" panose="02020603050405020304" pitchFamily="18" charset="0"/>
                <a:cs typeface="Times New Roman" panose="02020603050405020304" pitchFamily="18" charset="0"/>
              </a:rPr>
              <a:t>Plan</a:t>
            </a:r>
          </a:p>
        </p:txBody>
      </p:sp>
      <p:sp>
        <p:nvSpPr>
          <p:cNvPr id="3" name="Date Placeholder 2"/>
          <p:cNvSpPr>
            <a:spLocks noGrp="1"/>
          </p:cNvSpPr>
          <p:nvPr>
            <p:ph type="dt" sz="half" idx="10"/>
          </p:nvPr>
        </p:nvSpPr>
        <p:spPr/>
        <p:txBody>
          <a:bodyPr/>
          <a:lstStyle/>
          <a:p>
            <a:r>
              <a:rPr lang="en-US"/>
              <a:t>8 September 2022</a:t>
            </a:r>
          </a:p>
        </p:txBody>
      </p:sp>
      <p:sp>
        <p:nvSpPr>
          <p:cNvPr id="4" name="Footer Placeholder 3"/>
          <p:cNvSpPr>
            <a:spLocks noGrp="1"/>
          </p:cNvSpPr>
          <p:nvPr>
            <p:ph type="ftr" sz="quarter" idx="11"/>
          </p:nvPr>
        </p:nvSpPr>
        <p:spPr/>
        <p:txBody>
          <a:bodyPr/>
          <a:lstStyle/>
          <a:p>
            <a:r>
              <a:rPr lang="en-US"/>
              <a:t>Maury Goodman, Argonne</a:t>
            </a:r>
          </a:p>
        </p:txBody>
      </p:sp>
      <p:sp>
        <p:nvSpPr>
          <p:cNvPr id="5" name="Slide Number Placeholder 4"/>
          <p:cNvSpPr>
            <a:spLocks noGrp="1"/>
          </p:cNvSpPr>
          <p:nvPr>
            <p:ph type="sldNum" sz="quarter" idx="12"/>
          </p:nvPr>
        </p:nvSpPr>
        <p:spPr/>
        <p:txBody>
          <a:bodyPr/>
          <a:lstStyle/>
          <a:p>
            <a:fld id="{B1B62872-2766-48FF-8EB8-A6F419938F53}" type="slidenum">
              <a:rPr lang="en-US" smtClean="0"/>
              <a:t>14</a:t>
            </a:fld>
            <a:endParaRPr lang="en-US"/>
          </a:p>
        </p:txBody>
      </p:sp>
      <p:sp>
        <p:nvSpPr>
          <p:cNvPr id="6" name="TextBox 5">
            <a:extLst>
              <a:ext uri="{FF2B5EF4-FFF2-40B4-BE49-F238E27FC236}">
                <a16:creationId xmlns:a16="http://schemas.microsoft.com/office/drawing/2014/main" id="{2A4B4BAD-5392-40E3-899B-A46408B9E9EB}"/>
              </a:ext>
            </a:extLst>
          </p:cNvPr>
          <p:cNvSpPr txBox="1"/>
          <p:nvPr/>
        </p:nvSpPr>
        <p:spPr>
          <a:xfrm>
            <a:off x="371061" y="198783"/>
            <a:ext cx="1563756" cy="1815547"/>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178129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959859" y="1318548"/>
            <a:ext cx="3497301" cy="3935097"/>
          </a:xfrm>
        </p:spPr>
        <p:txBody>
          <a:bodyPr>
            <a:noAutofit/>
          </a:bodyPr>
          <a:lstStyle/>
          <a:p>
            <a:pPr>
              <a:buClr>
                <a:srgbClr val="FF0000"/>
              </a:buClr>
              <a:buFont typeface="Wingdings 2" panose="05020102010507070707" pitchFamily="18" charset="2"/>
              <a:buChar char=""/>
            </a:pPr>
            <a:r>
              <a:rPr lang="en-US" sz="1600" dirty="0">
                <a:solidFill>
                  <a:srgbClr val="FF0000"/>
                </a:solidFill>
                <a:latin typeface="Times New Roman" panose="02020603050405020304" pitchFamily="18" charset="0"/>
                <a:cs typeface="Times New Roman" panose="02020603050405020304" pitchFamily="18" charset="0"/>
              </a:rPr>
              <a:t>Neutrinos </a:t>
            </a:r>
            <a:r>
              <a:rPr lang="en-US" sz="1600" dirty="0" err="1">
                <a:solidFill>
                  <a:srgbClr val="FF0000"/>
                </a:solidFill>
                <a:latin typeface="Times New Roman" panose="02020603050405020304" pitchFamily="18" charset="0"/>
                <a:cs typeface="Times New Roman" panose="02020603050405020304" pitchFamily="18" charset="0"/>
              </a:rPr>
              <a:t>supraluminiques</a:t>
            </a:r>
            <a:endParaRPr lang="en-US" sz="1600" dirty="0">
              <a:solidFill>
                <a:srgbClr val="FF0000"/>
              </a:solidFill>
              <a:latin typeface="Times New Roman" panose="02020603050405020304" pitchFamily="18" charset="0"/>
              <a:cs typeface="Times New Roman" panose="02020603050405020304" pitchFamily="18" charset="0"/>
            </a:endParaRPr>
          </a:p>
          <a:p>
            <a:pPr>
              <a:buClr>
                <a:srgbClr val="FF0000"/>
              </a:buClr>
              <a:buFont typeface="Wingdings 2" panose="05020102010507070707" pitchFamily="18" charset="2"/>
              <a:buChar char=""/>
            </a:pPr>
            <a:r>
              <a:rPr lang="en-US" sz="1600" dirty="0">
                <a:solidFill>
                  <a:srgbClr val="FF0000"/>
                </a:solidFill>
                <a:latin typeface="Times New Roman" panose="02020603050405020304" pitchFamily="18" charset="0"/>
                <a:cs typeface="Times New Roman" panose="02020603050405020304" pitchFamily="18" charset="0"/>
              </a:rPr>
              <a:t>Neutrinos </a:t>
            </a:r>
            <a:r>
              <a:rPr lang="en-US" sz="1600" dirty="0" err="1">
                <a:solidFill>
                  <a:srgbClr val="FF0000"/>
                </a:solidFill>
                <a:latin typeface="Times New Roman" panose="02020603050405020304" pitchFamily="18" charset="0"/>
                <a:cs typeface="Times New Roman" panose="02020603050405020304" pitchFamily="18" charset="0"/>
              </a:rPr>
              <a:t>à</a:t>
            </a:r>
            <a:r>
              <a:rPr lang="en-US" sz="1600" dirty="0">
                <a:solidFill>
                  <a:srgbClr val="FF0000"/>
                </a:solidFill>
                <a:latin typeface="Times New Roman" panose="02020603050405020304" pitchFamily="18" charset="0"/>
                <a:cs typeface="Times New Roman" panose="02020603050405020304" pitchFamily="18" charset="0"/>
              </a:rPr>
              <a:t> 17 keV</a:t>
            </a:r>
          </a:p>
          <a:p>
            <a:pPr>
              <a:buClr>
                <a:schemeClr val="bg1">
                  <a:lumMod val="50000"/>
                </a:schemeClr>
              </a:buClr>
              <a:buFont typeface="Wingdings 2" panose="05020102010507070707" pitchFamily="18" charset="2"/>
              <a:buChar char="õ"/>
            </a:pPr>
            <a:r>
              <a:rPr lang="en-US" sz="1600" dirty="0" err="1">
                <a:latin typeface="Times New Roman" panose="02020603050405020304" pitchFamily="18" charset="0"/>
                <a:cs typeface="Times New Roman" panose="02020603050405020304" pitchFamily="18" charset="0"/>
              </a:rPr>
              <a:t>Anomalie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NuTeV</a:t>
            </a:r>
            <a:endParaRPr lang="en-US" sz="1600" dirty="0">
              <a:latin typeface="Times New Roman" panose="02020603050405020304" pitchFamily="18" charset="0"/>
              <a:cs typeface="Times New Roman" panose="02020603050405020304" pitchFamily="18" charset="0"/>
            </a:endParaRPr>
          </a:p>
          <a:p>
            <a:pPr>
              <a:buClr>
                <a:schemeClr val="bg1">
                  <a:lumMod val="50000"/>
                </a:schemeClr>
              </a:buClr>
              <a:buFont typeface="Wingdings 2" panose="05020102010507070707" pitchFamily="18" charset="2"/>
              <a:buChar char="õ"/>
            </a:pPr>
            <a:r>
              <a:rPr lang="en-US" sz="1600" dirty="0">
                <a:solidFill>
                  <a:prstClr val="black"/>
                </a:solidFill>
                <a:latin typeface="Times New Roman" panose="02020603050405020304" pitchFamily="18" charset="0"/>
                <a:cs typeface="Times New Roman" panose="02020603050405020304" pitchFamily="18" charset="0"/>
              </a:rPr>
              <a:t>Tritium endpoint (-)m</a:t>
            </a:r>
            <a:r>
              <a:rPr lang="en-US" sz="1600" baseline="30000" dirty="0">
                <a:solidFill>
                  <a:prstClr val="black"/>
                </a:solidFill>
                <a:latin typeface="Times New Roman" panose="02020603050405020304" pitchFamily="18" charset="0"/>
                <a:cs typeface="Times New Roman" panose="02020603050405020304" pitchFamily="18" charset="0"/>
              </a:rPr>
              <a:t>2</a:t>
            </a:r>
          </a:p>
          <a:p>
            <a:pPr>
              <a:buClr>
                <a:schemeClr val="bg1">
                  <a:lumMod val="50000"/>
                </a:schemeClr>
              </a:buClr>
              <a:buFont typeface="Wingdings 2" panose="05020102010507070707" pitchFamily="18" charset="2"/>
              <a:buChar char="õ"/>
            </a:pPr>
            <a:r>
              <a:rPr lang="en-US" sz="1600" dirty="0" err="1">
                <a:latin typeface="Times New Roman" panose="02020603050405020304" pitchFamily="18" charset="0"/>
                <a:cs typeface="Times New Roman" panose="02020603050405020304" pitchFamily="18" charset="0"/>
              </a:rPr>
              <a:t>Évènements</a:t>
            </a:r>
            <a:r>
              <a:rPr lang="en-US" sz="1600" dirty="0">
                <a:latin typeface="Times New Roman" panose="02020603050405020304" pitchFamily="18" charset="0"/>
                <a:cs typeface="Times New Roman" panose="02020603050405020304" pitchFamily="18" charset="0"/>
              </a:rPr>
              <a:t> de Kolar</a:t>
            </a:r>
          </a:p>
          <a:p>
            <a:pPr>
              <a:buClr>
                <a:schemeClr val="bg1">
                  <a:lumMod val="50000"/>
                </a:schemeClr>
              </a:buClr>
              <a:buFont typeface="Wingdings 2" panose="05020102010507070707" pitchFamily="18" charset="2"/>
              <a:buChar char="õ"/>
            </a:pPr>
            <a:r>
              <a:rPr lang="en-US" sz="1600" dirty="0">
                <a:latin typeface="Times New Roman" panose="02020603050405020304" pitchFamily="18" charset="0"/>
                <a:cs typeface="Times New Roman" panose="02020603050405020304" pitchFamily="18" charset="0"/>
              </a:rPr>
              <a:t>Manque de </a:t>
            </a:r>
            <a:r>
              <a:rPr lang="en-US" sz="1600" dirty="0" err="1">
                <a:latin typeface="Times New Roman" panose="02020603050405020304" pitchFamily="18" charset="0"/>
                <a:cs typeface="Times New Roman" panose="02020603050405020304" pitchFamily="18" charset="0"/>
              </a:rPr>
              <a:t>polarisation</a:t>
            </a:r>
            <a:r>
              <a:rPr lang="en-US" sz="1600" dirty="0">
                <a:latin typeface="Times New Roman" panose="02020603050405020304" pitchFamily="18" charset="0"/>
                <a:cs typeface="Times New Roman" panose="02020603050405020304" pitchFamily="18" charset="0"/>
              </a:rPr>
              <a:t> des neutrinos </a:t>
            </a:r>
            <a:r>
              <a:rPr lang="en-US" sz="1600" dirty="0" err="1">
                <a:latin typeface="Times New Roman" panose="02020603050405020304" pitchFamily="18" charset="0"/>
                <a:cs typeface="Times New Roman" panose="02020603050405020304" pitchFamily="18" charset="0"/>
              </a:rPr>
              <a:t>atmosphériques</a:t>
            </a:r>
            <a:endParaRPr lang="en-US" sz="1600" dirty="0">
              <a:latin typeface="Times New Roman" panose="02020603050405020304" pitchFamily="18" charset="0"/>
              <a:cs typeface="Times New Roman" panose="02020603050405020304" pitchFamily="18" charset="0"/>
            </a:endParaRPr>
          </a:p>
          <a:p>
            <a:pPr>
              <a:buClr>
                <a:schemeClr val="bg1">
                  <a:lumMod val="50000"/>
                </a:schemeClr>
              </a:buClr>
              <a:buFont typeface="Wingdings 2" panose="05020102010507070707" pitchFamily="18" charset="2"/>
              <a:buChar char="õ"/>
            </a:pPr>
            <a:r>
              <a:rPr lang="en-US" sz="1600" dirty="0">
                <a:latin typeface="Times New Roman" panose="02020603050405020304" pitchFamily="18" charset="0"/>
                <a:cs typeface="Times New Roman" panose="02020603050405020304" pitchFamily="18" charset="0"/>
              </a:rPr>
              <a:t>Anti-</a:t>
            </a:r>
            <a:r>
              <a:rPr lang="en-US" sz="1600" dirty="0">
                <a:latin typeface="Symbol" panose="05050102010706020507" pitchFamily="18" charset="2"/>
                <a:cs typeface="Times New Roman" panose="02020603050405020304" pitchFamily="18" charset="0"/>
              </a:rPr>
              <a:t>n</a:t>
            </a:r>
            <a:r>
              <a:rPr lang="en-US" sz="1600" dirty="0">
                <a:latin typeface="Times New Roman" panose="02020603050405020304" pitchFamily="18" charset="0"/>
                <a:cs typeface="Times New Roman" panose="02020603050405020304" pitchFamily="18" charset="0"/>
              </a:rPr>
              <a:t> </a:t>
            </a:r>
            <a:r>
              <a:rPr lang="en-US" sz="1600" dirty="0">
                <a:latin typeface="Symbol" panose="05050102010706020507" pitchFamily="18" charset="2"/>
                <a:cs typeface="Times New Roman" panose="02020603050405020304" pitchFamily="18" charset="0"/>
              </a:rPr>
              <a:t>q</a:t>
            </a:r>
            <a:r>
              <a:rPr lang="en-US" sz="1600" baseline="-25000" dirty="0">
                <a:latin typeface="Symbol" panose="05050102010706020507" pitchFamily="18" charset="2"/>
                <a:cs typeface="Times New Roman" panose="02020603050405020304" pitchFamily="18" charset="0"/>
              </a:rPr>
              <a:t>23</a:t>
            </a:r>
            <a:r>
              <a:rPr lang="en-US" sz="1600" dirty="0">
                <a:latin typeface="Times New Roman" panose="02020603050405020304" pitchFamily="18" charset="0"/>
                <a:cs typeface="Times New Roman" panose="02020603050405020304" pitchFamily="18" charset="0"/>
              </a:rPr>
              <a:t> MINOS</a:t>
            </a:r>
            <a:endParaRPr lang="en-US" sz="1600" dirty="0">
              <a:latin typeface="Symbol" panose="05050102010706020507" pitchFamily="18" charset="2"/>
              <a:cs typeface="Times New Roman" panose="02020603050405020304" pitchFamily="18" charset="0"/>
            </a:endParaRPr>
          </a:p>
          <a:p>
            <a:pPr>
              <a:buClr>
                <a:srgbClr val="FF0000"/>
              </a:buClr>
              <a:buFont typeface="Wingdings 2" panose="05020102010507070707" pitchFamily="18" charset="2"/>
              <a:buChar char="õ"/>
            </a:pPr>
            <a:r>
              <a:rPr lang="en-US" sz="1600" dirty="0">
                <a:solidFill>
                  <a:srgbClr val="FF0000"/>
                </a:solidFill>
                <a:latin typeface="Times New Roman" panose="02020603050405020304" pitchFamily="18" charset="0"/>
                <a:cs typeface="Times New Roman" panose="02020603050405020304" pitchFamily="18" charset="0"/>
              </a:rPr>
              <a:t>“God’s mistake”</a:t>
            </a:r>
          </a:p>
          <a:p>
            <a:pPr>
              <a:buClr>
                <a:schemeClr val="bg1">
                  <a:lumMod val="50000"/>
                </a:schemeClr>
              </a:buClr>
              <a:buFont typeface="Wingdings 2" panose="05020102010507070707" pitchFamily="18" charset="2"/>
              <a:buChar char="õ"/>
            </a:pPr>
            <a:r>
              <a:rPr lang="en-US" sz="1600" dirty="0" err="1">
                <a:latin typeface="Times New Roman" panose="02020603050405020304" pitchFamily="18" charset="0"/>
                <a:cs typeface="Times New Roman" panose="02020603050405020304" pitchFamily="18" charset="0"/>
              </a:rPr>
              <a:t>Grammire</a:t>
            </a:r>
            <a:r>
              <a:rPr lang="en-US" sz="1600" dirty="0">
                <a:latin typeface="Times New Roman" panose="02020603050405020304" pitchFamily="18" charset="0"/>
                <a:cs typeface="Times New Roman" panose="02020603050405020304" pitchFamily="18" charset="0"/>
              </a:rPr>
              <a:t> des neutrinos</a:t>
            </a:r>
          </a:p>
          <a:p>
            <a:pPr>
              <a:buClr>
                <a:schemeClr val="bg1">
                  <a:lumMod val="50000"/>
                </a:schemeClr>
              </a:buClr>
              <a:buFont typeface="Wingdings 2" panose="05020102010507070707" pitchFamily="18" charset="2"/>
              <a:buChar char="õ"/>
            </a:pPr>
            <a:r>
              <a:rPr lang="en-US" sz="1600" dirty="0">
                <a:latin typeface="Times New Roman" panose="02020603050405020304" pitchFamily="18" charset="0"/>
                <a:cs typeface="Times New Roman" panose="02020603050405020304" pitchFamily="18" charset="0"/>
              </a:rPr>
              <a:t>Labels pour </a:t>
            </a:r>
            <a:r>
              <a:rPr lang="en-US" sz="1600" dirty="0">
                <a:latin typeface="Symbol" panose="05050102010706020507" pitchFamily="18" charset="2"/>
                <a:cs typeface="Times New Roman" panose="02020603050405020304" pitchFamily="18" charset="0"/>
              </a:rPr>
              <a:t>D</a:t>
            </a:r>
            <a:r>
              <a:rPr lang="en-US" sz="1600" dirty="0">
                <a:latin typeface="Times New Roman" panose="02020603050405020304" pitchFamily="18" charset="0"/>
                <a:cs typeface="Times New Roman" panose="02020603050405020304" pitchFamily="18" charset="0"/>
              </a:rPr>
              <a:t>m</a:t>
            </a:r>
            <a:r>
              <a:rPr lang="en-US" sz="1600" baseline="30000" dirty="0">
                <a:latin typeface="Times New Roman" panose="02020603050405020304" pitchFamily="18" charset="0"/>
                <a:cs typeface="Times New Roman" panose="02020603050405020304" pitchFamily="18" charset="0"/>
              </a:rPr>
              <a:t>2</a:t>
            </a:r>
            <a:r>
              <a:rPr lang="en-US" sz="1600" baseline="-25000" dirty="0">
                <a:latin typeface="Times New Roman" panose="02020603050405020304" pitchFamily="18" charset="0"/>
                <a:cs typeface="Times New Roman" panose="02020603050405020304" pitchFamily="18" charset="0"/>
              </a:rPr>
              <a:t>ab</a:t>
            </a:r>
          </a:p>
          <a:p>
            <a:pPr>
              <a:buClr>
                <a:schemeClr val="bg1">
                  <a:lumMod val="50000"/>
                </a:schemeClr>
              </a:buClr>
              <a:buFont typeface="Wingdings 2" panose="05020102010507070707" pitchFamily="18" charset="2"/>
              <a:buChar char="õ"/>
            </a:pPr>
            <a:r>
              <a:rPr lang="en-US" sz="1600" dirty="0" err="1">
                <a:solidFill>
                  <a:prstClr val="black"/>
                </a:solidFill>
                <a:latin typeface="Times New Roman" panose="02020603050405020304" pitchFamily="18" charset="0"/>
                <a:cs typeface="Times New Roman" panose="02020603050405020304" pitchFamily="18" charset="0"/>
              </a:rPr>
              <a:t>Encodage</a:t>
            </a:r>
            <a:r>
              <a:rPr lang="en-US" sz="1600" dirty="0">
                <a:solidFill>
                  <a:prstClr val="black"/>
                </a:solidFill>
                <a:latin typeface="Times New Roman" panose="02020603050405020304" pitchFamily="18" charset="0"/>
                <a:cs typeface="Times New Roman" panose="02020603050405020304" pitchFamily="18" charset="0"/>
              </a:rPr>
              <a:t> PDG m(</a:t>
            </a:r>
            <a:r>
              <a:rPr lang="en-US" sz="1600" dirty="0">
                <a:solidFill>
                  <a:prstClr val="black"/>
                </a:solidFill>
                <a:latin typeface="Symbol" panose="05050102010706020507" pitchFamily="18" charset="2"/>
                <a:cs typeface="Times New Roman" panose="02020603050405020304" pitchFamily="18" charset="0"/>
              </a:rPr>
              <a:t>n</a:t>
            </a:r>
            <a:r>
              <a:rPr lang="en-US" sz="1600" dirty="0">
                <a:solidFill>
                  <a:prstClr val="black"/>
                </a:solidFill>
                <a:latin typeface="Times New Roman" panose="02020603050405020304" pitchFamily="18" charset="0"/>
                <a:cs typeface="Times New Roman" panose="02020603050405020304" pitchFamily="18" charset="0"/>
              </a:rPr>
              <a:t>)</a:t>
            </a:r>
            <a:endParaRPr lang="en-US" sz="1600" baseline="-25000" dirty="0">
              <a:latin typeface="Times New Roman" panose="02020603050405020304" pitchFamily="18" charset="0"/>
              <a:cs typeface="Times New Roman" panose="02020603050405020304" pitchFamily="18" charset="0"/>
            </a:endParaRPr>
          </a:p>
          <a:p>
            <a:pPr>
              <a:buClr>
                <a:schemeClr val="bg1">
                  <a:lumMod val="50000"/>
                </a:schemeClr>
              </a:buClr>
              <a:buFont typeface="Wingdings 2" panose="05020102010507070707" pitchFamily="18" charset="2"/>
              <a:buChar char="õ"/>
            </a:pPr>
            <a:r>
              <a:rPr lang="en-US" sz="1600" dirty="0" err="1">
                <a:solidFill>
                  <a:prstClr val="black"/>
                </a:solidFill>
                <a:latin typeface="Times New Roman" panose="02020603050405020304" pitchFamily="18" charset="0"/>
                <a:cs typeface="Times New Roman" panose="02020603050405020304" pitchFamily="18" charset="0"/>
              </a:rPr>
              <a:t>Quel</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a:solidFill>
                  <a:prstClr val="black"/>
                </a:solidFill>
                <a:latin typeface="Symbol" panose="05050102010706020507" pitchFamily="18" charset="2"/>
                <a:cs typeface="Times New Roman" panose="02020603050405020304" pitchFamily="18" charset="0"/>
              </a:rPr>
              <a:t>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est</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une</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particule</a:t>
            </a:r>
            <a:r>
              <a:rPr lang="en-US" sz="1600" dirty="0">
                <a:solidFill>
                  <a:prstClr val="black"/>
                </a:solidFill>
                <a:latin typeface="Times New Roman" panose="02020603050405020304" pitchFamily="18" charset="0"/>
                <a:cs typeface="Times New Roman" panose="02020603050405020304" pitchFamily="18" charset="0"/>
              </a:rPr>
              <a:t>?</a:t>
            </a:r>
          </a:p>
          <a:p>
            <a:pPr>
              <a:buClr>
                <a:schemeClr val="bg1">
                  <a:lumMod val="50000"/>
                </a:schemeClr>
              </a:buClr>
              <a:buFont typeface="Wingdings 2" panose="05020102010507070707" pitchFamily="18" charset="2"/>
              <a:buChar char="õ"/>
            </a:pPr>
            <a:r>
              <a:rPr lang="en-US" sz="1600" dirty="0" err="1">
                <a:solidFill>
                  <a:prstClr val="black"/>
                </a:solidFill>
                <a:latin typeface="Times New Roman" panose="02020603050405020304" pitchFamily="18" charset="0"/>
                <a:cs typeface="Times New Roman" panose="02020603050405020304" pitchFamily="18" charset="0"/>
              </a:rPr>
              <a:t>Anomalie</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temporellede</a:t>
            </a:r>
            <a:r>
              <a:rPr lang="en-US" sz="1600" dirty="0">
                <a:solidFill>
                  <a:prstClr val="black"/>
                </a:solidFill>
                <a:latin typeface="Times New Roman" panose="02020603050405020304" pitchFamily="18" charset="0"/>
                <a:cs typeface="Times New Roman" panose="02020603050405020304" pitchFamily="18" charset="0"/>
              </a:rPr>
              <a:t> Karmen</a:t>
            </a:r>
          </a:p>
          <a:p>
            <a:pPr>
              <a:buClr>
                <a:schemeClr val="bg1">
                  <a:lumMod val="50000"/>
                </a:schemeClr>
              </a:buClr>
              <a:buFont typeface="Wingdings 2" panose="05020102010507070707" pitchFamily="18" charset="2"/>
              <a:buChar char="õ"/>
            </a:pPr>
            <a:r>
              <a:rPr lang="en-US" sz="1600" dirty="0">
                <a:solidFill>
                  <a:prstClr val="black"/>
                </a:solidFill>
                <a:latin typeface="Times New Roman" panose="02020603050405020304" pitchFamily="18" charset="0"/>
                <a:cs typeface="Times New Roman" panose="02020603050405020304" pitchFamily="18" charset="0"/>
              </a:rPr>
              <a:t>Variations </a:t>
            </a:r>
            <a:r>
              <a:rPr lang="en-US" sz="1600" dirty="0" err="1">
                <a:solidFill>
                  <a:prstClr val="black"/>
                </a:solidFill>
                <a:latin typeface="Times New Roman" panose="02020603050405020304" pitchFamily="18" charset="0"/>
                <a:cs typeface="Times New Roman" panose="02020603050405020304" pitchFamily="18" charset="0"/>
              </a:rPr>
              <a:t>temporelle</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à</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Troitsk</a:t>
            </a:r>
            <a:r>
              <a:rPr lang="en-US" sz="1600" dirty="0">
                <a:solidFill>
                  <a:prstClr val="black"/>
                </a:solidFill>
                <a:latin typeface="Times New Roman" panose="02020603050405020304" pitchFamily="18" charset="0"/>
                <a:cs typeface="Times New Roman" panose="02020603050405020304" pitchFamily="18" charset="0"/>
              </a:rPr>
              <a:t> m</a:t>
            </a:r>
            <a:r>
              <a:rPr lang="en-US" sz="1600" baseline="-25000" dirty="0">
                <a:solidFill>
                  <a:prstClr val="black"/>
                </a:solidFill>
                <a:latin typeface="Symbol" panose="05050102010706020507" pitchFamily="18" charset="2"/>
                <a:cs typeface="Times New Roman" panose="02020603050405020304" pitchFamily="18" charset="0"/>
              </a:rPr>
              <a:t>n</a:t>
            </a:r>
            <a:r>
              <a:rPr lang="en-US" sz="1600" baseline="30000" dirty="0">
                <a:solidFill>
                  <a:prstClr val="black"/>
                </a:solidFill>
                <a:latin typeface="Times New Roman" panose="02020603050405020304" pitchFamily="18" charset="0"/>
                <a:cs typeface="Times New Roman" panose="02020603050405020304" pitchFamily="18" charset="0"/>
              </a:rPr>
              <a:t>2</a:t>
            </a:r>
          </a:p>
          <a:p>
            <a:pPr>
              <a:buClr>
                <a:schemeClr val="bg1">
                  <a:lumMod val="50000"/>
                </a:schemeClr>
              </a:buClr>
              <a:buFont typeface="Wingdings 2" panose="05020102010507070707" pitchFamily="18" charset="2"/>
              <a:buChar char="õ"/>
            </a:pPr>
            <a:r>
              <a:rPr lang="en-US" sz="1600" dirty="0">
                <a:latin typeface="Times New Roman" panose="02020603050405020304" pitchFamily="18" charset="0"/>
                <a:cs typeface="Times New Roman" panose="02020603050405020304" pitchFamily="18" charset="0"/>
              </a:rPr>
              <a:t>ITEP m</a:t>
            </a:r>
            <a:r>
              <a:rPr lang="en-US" sz="1600" dirty="0"/>
              <a:t>(</a:t>
            </a:r>
            <a:r>
              <a:rPr lang="en-US" sz="1600" dirty="0">
                <a:latin typeface="Symbol" panose="05050102010706020507" pitchFamily="18" charset="2"/>
              </a:rPr>
              <a:t>n</a:t>
            </a:r>
            <a:r>
              <a:rPr lang="en-US" sz="1600" baseline="-25000" dirty="0"/>
              <a:t>e</a:t>
            </a:r>
            <a:r>
              <a:rPr lang="en-US" sz="1600" dirty="0"/>
              <a:t>) </a:t>
            </a:r>
            <a:r>
              <a:rPr lang="en-US" sz="1600" dirty="0">
                <a:latin typeface="Times New Roman" panose="02020603050405020304" pitchFamily="18" charset="0"/>
                <a:cs typeface="Times New Roman" panose="02020603050405020304" pitchFamily="18" charset="0"/>
              </a:rPr>
              <a:t>= 30 eV </a:t>
            </a:r>
            <a:r>
              <a:rPr lang="en-US" sz="1600" dirty="0" err="1">
                <a:latin typeface="Times New Roman" panose="02020603050405020304" pitchFamily="18" charset="0"/>
                <a:cs typeface="Times New Roman" panose="02020603050405020304" pitchFamily="18" charset="0"/>
              </a:rPr>
              <a:t>en</a:t>
            </a:r>
            <a:r>
              <a:rPr lang="en-US" sz="1600" dirty="0">
                <a:latin typeface="Times New Roman" panose="02020603050405020304" pitchFamily="18" charset="0"/>
                <a:cs typeface="Times New Roman" panose="02020603050405020304" pitchFamily="18" charset="0"/>
              </a:rPr>
              <a:t> 1980</a:t>
            </a:r>
          </a:p>
        </p:txBody>
      </p:sp>
      <p:sp>
        <p:nvSpPr>
          <p:cNvPr id="5" name="Date Placeholder 4"/>
          <p:cNvSpPr>
            <a:spLocks noGrp="1"/>
          </p:cNvSpPr>
          <p:nvPr>
            <p:ph type="dt" sz="half" idx="10"/>
          </p:nvPr>
        </p:nvSpPr>
        <p:spPr/>
        <p:txBody>
          <a:bodyPr/>
          <a:lstStyle/>
          <a:p>
            <a:r>
              <a:rPr lang="en-US"/>
              <a:t>8 September 2022</a:t>
            </a:r>
          </a:p>
        </p:txBody>
      </p:sp>
      <p:sp>
        <p:nvSpPr>
          <p:cNvPr id="6" name="Footer Placeholder 5"/>
          <p:cNvSpPr>
            <a:spLocks noGrp="1"/>
          </p:cNvSpPr>
          <p:nvPr>
            <p:ph type="ftr" sz="quarter" idx="11"/>
          </p:nvPr>
        </p:nvSpPr>
        <p:spPr/>
        <p:txBody>
          <a:bodyPr/>
          <a:lstStyle/>
          <a:p>
            <a:r>
              <a:rPr lang="en-US"/>
              <a:t>Maury Goodman, Argonne</a:t>
            </a:r>
          </a:p>
        </p:txBody>
      </p:sp>
      <p:sp>
        <p:nvSpPr>
          <p:cNvPr id="7" name="Slide Number Placeholder 6"/>
          <p:cNvSpPr>
            <a:spLocks noGrp="1"/>
          </p:cNvSpPr>
          <p:nvPr>
            <p:ph type="sldNum" sz="quarter" idx="12"/>
          </p:nvPr>
        </p:nvSpPr>
        <p:spPr/>
        <p:txBody>
          <a:bodyPr/>
          <a:lstStyle/>
          <a:p>
            <a:fld id="{B1B62872-2766-48FF-8EB8-A6F419938F53}" type="slidenum">
              <a:rPr lang="en-US" smtClean="0"/>
              <a:t>15</a:t>
            </a:fld>
            <a:endParaRPr lang="en-US"/>
          </a:p>
        </p:txBody>
      </p:sp>
      <p:sp>
        <p:nvSpPr>
          <p:cNvPr id="8" name="TextBox 7">
            <a:extLst>
              <a:ext uri="{FF2B5EF4-FFF2-40B4-BE49-F238E27FC236}">
                <a16:creationId xmlns:a16="http://schemas.microsoft.com/office/drawing/2014/main" id="{EB30944E-377F-466C-AF76-161E2137EB1B}"/>
              </a:ext>
            </a:extLst>
          </p:cNvPr>
          <p:cNvSpPr txBox="1"/>
          <p:nvPr/>
        </p:nvSpPr>
        <p:spPr>
          <a:xfrm>
            <a:off x="371061" y="198783"/>
            <a:ext cx="1387401" cy="1815547"/>
          </a:xfrm>
          <a:prstGeom prst="rect">
            <a:avLst/>
          </a:prstGeom>
          <a:solidFill>
            <a:schemeClr val="bg1"/>
          </a:solidFill>
        </p:spPr>
        <p:txBody>
          <a:bodyPr wrap="square" rtlCol="0">
            <a:spAutoFit/>
          </a:bodyPr>
          <a:lstStyle/>
          <a:p>
            <a:endParaRPr lang="en-US" dirty="0"/>
          </a:p>
        </p:txBody>
      </p:sp>
      <p:sp>
        <p:nvSpPr>
          <p:cNvPr id="3" name="Content Placeholder 2"/>
          <p:cNvSpPr>
            <a:spLocks noGrp="1"/>
          </p:cNvSpPr>
          <p:nvPr>
            <p:ph sz="half" idx="1"/>
          </p:nvPr>
        </p:nvSpPr>
        <p:spPr>
          <a:xfrm>
            <a:off x="410327" y="1318548"/>
            <a:ext cx="4371278" cy="3935097"/>
          </a:xfrm>
        </p:spPr>
        <p:txBody>
          <a:bodyPr>
            <a:noAutofit/>
          </a:bodyPr>
          <a:lstStyle/>
          <a:p>
            <a:pPr>
              <a:buClr>
                <a:srgbClr val="FF0000"/>
              </a:buClr>
              <a:buFont typeface="Wingdings 2" panose="05020102010507070707" pitchFamily="18" charset="2"/>
              <a:buChar char=""/>
            </a:pPr>
            <a:r>
              <a:rPr lang="en-US" sz="1600" dirty="0">
                <a:solidFill>
                  <a:srgbClr val="FF0000"/>
                </a:solidFill>
                <a:latin typeface="Times New Roman" panose="02020603050405020304" pitchFamily="18" charset="0"/>
                <a:cs typeface="Times New Roman" panose="02020603050405020304" pitchFamily="18" charset="0"/>
              </a:rPr>
              <a:t>Rapport de </a:t>
            </a:r>
            <a:r>
              <a:rPr lang="en-US" sz="1600" dirty="0">
                <a:solidFill>
                  <a:srgbClr val="FF0000"/>
                </a:solidFill>
                <a:latin typeface="Symbol" panose="05050102010706020507" pitchFamily="18" charset="2"/>
              </a:rPr>
              <a:t>m</a:t>
            </a:r>
            <a:r>
              <a:rPr lang="en-US" sz="1600" dirty="0">
                <a:solidFill>
                  <a:srgbClr val="FF0000"/>
                </a:solidFill>
              </a:rPr>
              <a:t> →e </a:t>
            </a:r>
            <a:r>
              <a:rPr lang="en-US" sz="1600" dirty="0">
                <a:solidFill>
                  <a:srgbClr val="FF0000"/>
                </a:solidFill>
                <a:latin typeface="Symbol" panose="05050102010706020507" pitchFamily="18" charset="2"/>
              </a:rPr>
              <a:t>g </a:t>
            </a:r>
            <a:r>
              <a:rPr lang="en-US" sz="1600" dirty="0">
                <a:solidFill>
                  <a:srgbClr val="FF0000"/>
                </a:solidFill>
                <a:latin typeface="Times New Roman" panose="02020603050405020304" pitchFamily="18" charset="0"/>
                <a:cs typeface="Times New Roman" panose="02020603050405020304" pitchFamily="18" charset="0"/>
              </a:rPr>
              <a:t>par le SIN</a:t>
            </a:r>
            <a:endParaRPr lang="en-US" sz="1600" dirty="0">
              <a:solidFill>
                <a:srgbClr val="FF0000"/>
              </a:solidFill>
              <a:latin typeface="Symbol" panose="05050102010706020507" pitchFamily="18" charset="2"/>
            </a:endParaRPr>
          </a:p>
          <a:p>
            <a:pPr>
              <a:buClr>
                <a:schemeClr val="bg1">
                  <a:lumMod val="50000"/>
                </a:schemeClr>
              </a:buClr>
              <a:buFont typeface="Wingdings 2" panose="05020102010507070707" pitchFamily="18" charset="2"/>
              <a:buChar char=""/>
            </a:pPr>
            <a:r>
              <a:rPr lang="en-US" sz="1600" dirty="0" err="1">
                <a:solidFill>
                  <a:prstClr val="black"/>
                </a:solidFill>
                <a:latin typeface="Times New Roman" panose="02020603050405020304" pitchFamily="18" charset="0"/>
                <a:cs typeface="Times New Roman" panose="02020603050405020304" pitchFamily="18" charset="0"/>
              </a:rPr>
              <a:t>Anomalie</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à</a:t>
            </a:r>
            <a:r>
              <a:rPr lang="en-US" sz="1600" dirty="0">
                <a:solidFill>
                  <a:prstClr val="black"/>
                </a:solidFill>
                <a:latin typeface="Times New Roman" panose="02020603050405020304" pitchFamily="18" charset="0"/>
                <a:cs typeface="Times New Roman" panose="02020603050405020304" pitchFamily="18" charset="0"/>
              </a:rPr>
              <a:t> haut y</a:t>
            </a:r>
          </a:p>
          <a:p>
            <a:pPr>
              <a:buClr>
                <a:schemeClr val="bg1">
                  <a:lumMod val="50000"/>
                </a:schemeClr>
              </a:buClr>
              <a:buFont typeface="Wingdings 2" panose="05020102010507070707" pitchFamily="18" charset="2"/>
              <a:buChar char=""/>
            </a:pPr>
            <a:r>
              <a:rPr lang="en-US" sz="1600" dirty="0" err="1">
                <a:solidFill>
                  <a:prstClr val="black"/>
                </a:solidFill>
                <a:latin typeface="Times New Roman" panose="02020603050405020304" pitchFamily="18" charset="0"/>
                <a:cs typeface="Times New Roman" panose="02020603050405020304" pitchFamily="18" charset="0"/>
              </a:rPr>
              <a:t>Évènements</a:t>
            </a:r>
            <a:r>
              <a:rPr lang="en-US" sz="1600" dirty="0">
                <a:solidFill>
                  <a:prstClr val="black"/>
                </a:solidFill>
                <a:latin typeface="Times New Roman" panose="02020603050405020304" pitchFamily="18" charset="0"/>
                <a:cs typeface="Times New Roman" panose="02020603050405020304" pitchFamily="18" charset="0"/>
              </a:rPr>
              <a:t> dans le </a:t>
            </a:r>
            <a:r>
              <a:rPr lang="en-US" sz="1600" dirty="0" err="1">
                <a:solidFill>
                  <a:prstClr val="black"/>
                </a:solidFill>
                <a:latin typeface="Times New Roman" panose="02020603050405020304" pitchFamily="18" charset="0"/>
                <a:cs typeface="Times New Roman" panose="02020603050405020304" pitchFamily="18" charset="0"/>
              </a:rPr>
              <a:t>NuTeV</a:t>
            </a:r>
            <a:endParaRPr lang="en-US" sz="1600" dirty="0">
              <a:solidFill>
                <a:prstClr val="black"/>
              </a:solidFill>
              <a:latin typeface="Times New Roman" panose="02020603050405020304" pitchFamily="18" charset="0"/>
              <a:cs typeface="Times New Roman" panose="02020603050405020304" pitchFamily="18" charset="0"/>
            </a:endParaRPr>
          </a:p>
          <a:p>
            <a:pPr>
              <a:buClr>
                <a:srgbClr val="FF0000"/>
              </a:buClr>
              <a:buFont typeface="Wingdings 2" panose="05020102010507070707" pitchFamily="18" charset="2"/>
              <a:buChar char=""/>
            </a:pPr>
            <a:r>
              <a:rPr lang="en-US" sz="1600" dirty="0">
                <a:solidFill>
                  <a:srgbClr val="FF0000"/>
                </a:solidFill>
                <a:latin typeface="Times New Roman" panose="02020603050405020304" pitchFamily="18" charset="0"/>
                <a:cs typeface="Times New Roman" panose="02020603050405020304" pitchFamily="18" charset="0"/>
              </a:rPr>
              <a:t>Signal 0</a:t>
            </a:r>
            <a:r>
              <a:rPr lang="en-US" sz="1600" dirty="0">
                <a:solidFill>
                  <a:srgbClr val="FF0000"/>
                </a:solidFill>
                <a:latin typeface="Symbol" panose="05050102010706020507" pitchFamily="18" charset="2"/>
                <a:cs typeface="Times New Roman" panose="02020603050405020304" pitchFamily="18" charset="0"/>
              </a:rPr>
              <a:t>nbb</a:t>
            </a:r>
            <a:r>
              <a:rPr lang="en-US" sz="1600" dirty="0">
                <a:solidFill>
                  <a:srgbClr val="FF0000"/>
                </a:solidFill>
                <a:latin typeface="Times New Roman" panose="02020603050405020304" pitchFamily="18" charset="0"/>
                <a:cs typeface="Times New Roman" panose="02020603050405020304" pitchFamily="18" charset="0"/>
              </a:rPr>
              <a:t> par </a:t>
            </a:r>
            <a:r>
              <a:rPr lang="en-US" sz="1600" dirty="0" err="1">
                <a:solidFill>
                  <a:srgbClr val="FF0000"/>
                </a:solidFill>
                <a:latin typeface="Times New Roman" panose="02020603050405020304" pitchFamily="18" charset="0"/>
                <a:cs typeface="Times New Roman" panose="02020603050405020304" pitchFamily="18" charset="0"/>
              </a:rPr>
              <a:t>Klapdor</a:t>
            </a:r>
            <a:endParaRPr lang="en-US" sz="1600" dirty="0">
              <a:solidFill>
                <a:srgbClr val="FF0000"/>
              </a:solidFill>
              <a:latin typeface="Times New Roman" panose="02020603050405020304" pitchFamily="18" charset="0"/>
              <a:cs typeface="Times New Roman" panose="02020603050405020304" pitchFamily="18" charset="0"/>
            </a:endParaRPr>
          </a:p>
          <a:p>
            <a:pPr>
              <a:buClr>
                <a:srgbClr val="FF0000"/>
              </a:buClr>
              <a:buFont typeface="Wingdings 2" panose="05020102010507070707" pitchFamily="18" charset="2"/>
              <a:buChar char=""/>
            </a:pPr>
            <a:r>
              <a:rPr lang="en-US" sz="1600" dirty="0">
                <a:solidFill>
                  <a:srgbClr val="FF0000"/>
                </a:solidFill>
                <a:latin typeface="Times New Roman" panose="02020603050405020304" pitchFamily="18" charset="0"/>
                <a:cs typeface="Times New Roman" panose="02020603050405020304" pitchFamily="18" charset="0"/>
              </a:rPr>
              <a:t>Neutrinos “</a:t>
            </a:r>
            <a:r>
              <a:rPr lang="en-US" sz="1600" dirty="0" err="1">
                <a:solidFill>
                  <a:srgbClr val="FF0000"/>
                </a:solidFill>
                <a:latin typeface="Times New Roman" panose="02020603050405020304" pitchFamily="18" charset="0"/>
                <a:cs typeface="Times New Roman" panose="02020603050405020304" pitchFamily="18" charset="0"/>
              </a:rPr>
              <a:t>stériles</a:t>
            </a:r>
            <a:r>
              <a:rPr lang="en-US" sz="1600" dirty="0">
                <a:solidFill>
                  <a:srgbClr val="FF0000"/>
                </a:solidFill>
                <a:latin typeface="Times New Roman" panose="02020603050405020304" pitchFamily="18" charset="0"/>
                <a:cs typeface="Times New Roman" panose="02020603050405020304" pitchFamily="18" charset="0"/>
              </a:rPr>
              <a:t>” LSND/eV</a:t>
            </a:r>
          </a:p>
          <a:p>
            <a:pPr>
              <a:buClr>
                <a:srgbClr val="FF0000"/>
              </a:buClr>
              <a:buFont typeface="Wingdings 2" panose="05020102010507070707" pitchFamily="18" charset="2"/>
              <a:buChar char=""/>
            </a:pPr>
            <a:r>
              <a:rPr lang="en-US" sz="1600" dirty="0" err="1">
                <a:solidFill>
                  <a:srgbClr val="FF0000"/>
                </a:solidFill>
                <a:latin typeface="Times New Roman" panose="02020603050405020304" pitchFamily="18" charset="0"/>
                <a:cs typeface="Times New Roman" panose="02020603050405020304" pitchFamily="18" charset="0"/>
              </a:rPr>
              <a:t>Limite</a:t>
            </a:r>
            <a:r>
              <a:rPr lang="en-US" sz="1600" dirty="0">
                <a:solidFill>
                  <a:srgbClr val="FF0000"/>
                </a:solidFill>
                <a:latin typeface="Times New Roman" panose="02020603050405020304" pitchFamily="18" charset="0"/>
                <a:cs typeface="Times New Roman" panose="02020603050405020304" pitchFamily="18" charset="0"/>
              </a:rPr>
              <a:t> sur les oscillations par IMB</a:t>
            </a:r>
          </a:p>
          <a:p>
            <a:pPr>
              <a:buClr>
                <a:schemeClr val="bg1">
                  <a:lumMod val="50000"/>
                </a:schemeClr>
              </a:buClr>
              <a:buFont typeface="Wingdings 2" panose="05020102010507070707" pitchFamily="18" charset="2"/>
              <a:buChar char=""/>
            </a:pPr>
            <a:r>
              <a:rPr lang="en-US" sz="1600" dirty="0">
                <a:latin typeface="Times New Roman" panose="02020603050405020304" pitchFamily="18" charset="0"/>
                <a:cs typeface="Times New Roman" panose="02020603050405020304" pitchFamily="18" charset="0"/>
              </a:rPr>
              <a:t>Courants </a:t>
            </a:r>
            <a:r>
              <a:rPr lang="en-US" sz="1600" dirty="0" err="1">
                <a:latin typeface="Times New Roman" panose="02020603050405020304" pitchFamily="18" charset="0"/>
                <a:cs typeface="Times New Roman" panose="02020603050405020304" pitchFamily="18" charset="0"/>
              </a:rPr>
              <a:t>neutres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alternatifs</a:t>
            </a:r>
            <a:endParaRPr lang="en-US" sz="1600" dirty="0">
              <a:latin typeface="Times New Roman" panose="02020603050405020304" pitchFamily="18" charset="0"/>
              <a:cs typeface="Times New Roman" panose="02020603050405020304" pitchFamily="18" charset="0"/>
            </a:endParaRPr>
          </a:p>
          <a:p>
            <a:pPr>
              <a:buClr>
                <a:schemeClr val="bg1">
                  <a:lumMod val="50000"/>
                </a:schemeClr>
              </a:buClr>
              <a:buFont typeface="Wingdings 2" panose="05020102010507070707" pitchFamily="18" charset="2"/>
              <a:buChar char=""/>
            </a:pPr>
            <a:r>
              <a:rPr lang="en-US" sz="1600" dirty="0">
                <a:latin typeface="Times New Roman" panose="02020603050405020304" pitchFamily="18" charset="0"/>
                <a:cs typeface="Times New Roman" panose="02020603050405020304" pitchFamily="18" charset="0"/>
              </a:rPr>
              <a:t>Oscillations par </a:t>
            </a:r>
            <a:r>
              <a:rPr lang="en-US" sz="1600" dirty="0" err="1">
                <a:latin typeface="Times New Roman" panose="02020603050405020304" pitchFamily="18" charset="0"/>
                <a:cs typeface="Times New Roman" panose="02020603050405020304" pitchFamily="18" charset="0"/>
              </a:rPr>
              <a:t>Reines</a:t>
            </a:r>
            <a:r>
              <a:rPr lang="en-US" sz="1600" dirty="0">
                <a:latin typeface="Times New Roman" panose="02020603050405020304" pitchFamily="18" charset="0"/>
                <a:cs typeface="Times New Roman" panose="02020603050405020304" pitchFamily="18" charset="0"/>
              </a:rPr>
              <a:t>-Sobel</a:t>
            </a:r>
            <a:endParaRPr lang="en-US" sz="1600" dirty="0">
              <a:latin typeface="Times New Roman" panose="02020603050405020304" pitchFamily="18" charset="0"/>
            </a:endParaRPr>
          </a:p>
          <a:p>
            <a:pPr>
              <a:buClr>
                <a:schemeClr val="bg1">
                  <a:lumMod val="50000"/>
                </a:schemeClr>
              </a:buClr>
              <a:buFont typeface="Wingdings 2" panose="05020102010507070707" pitchFamily="18" charset="2"/>
              <a:buChar char=""/>
            </a:pPr>
            <a:r>
              <a:rPr lang="en-US" sz="1600" dirty="0">
                <a:solidFill>
                  <a:prstClr val="black"/>
                </a:solidFill>
                <a:latin typeface="Times New Roman" panose="02020603050405020304" pitchFamily="18" charset="0"/>
                <a:cs typeface="Times New Roman" panose="02020603050405020304" pitchFamily="18" charset="0"/>
              </a:rPr>
              <a:t>Oscillations </a:t>
            </a:r>
            <a:r>
              <a:rPr lang="en-US" sz="1600" dirty="0" err="1">
                <a:solidFill>
                  <a:prstClr val="black"/>
                </a:solidFill>
                <a:latin typeface="Times New Roman" panose="02020603050405020304" pitchFamily="18" charset="0"/>
                <a:cs typeface="Times New Roman" panose="02020603050405020304" pitchFamily="18" charset="0"/>
              </a:rPr>
              <a:t>Vanucci</a:t>
            </a:r>
            <a:r>
              <a:rPr lang="en-US" sz="1600" dirty="0">
                <a:solidFill>
                  <a:prstClr val="black"/>
                </a:solidFill>
                <a:latin typeface="Times New Roman" panose="02020603050405020304" pitchFamily="18" charset="0"/>
                <a:cs typeface="Times New Roman" panose="02020603050405020304" pitchFamily="18" charset="0"/>
              </a:rPr>
              <a:t> PS191</a:t>
            </a:r>
          </a:p>
          <a:p>
            <a:pPr>
              <a:buClr>
                <a:schemeClr val="bg1">
                  <a:lumMod val="50000"/>
                </a:schemeClr>
              </a:buClr>
              <a:buFont typeface="Wingdings 2" panose="05020102010507070707" pitchFamily="18" charset="2"/>
              <a:buChar char=""/>
            </a:pPr>
            <a:r>
              <a:rPr lang="en-US" sz="1600" dirty="0">
                <a:solidFill>
                  <a:prstClr val="black"/>
                </a:solidFill>
                <a:latin typeface="Times New Roman" panose="02020603050405020304" pitchFamily="18" charset="0"/>
                <a:cs typeface="Times New Roman" panose="02020603050405020304" pitchFamily="18" charset="0"/>
              </a:rPr>
              <a:t>Oscillations BNL 776 &amp; 816</a:t>
            </a:r>
          </a:p>
          <a:p>
            <a:pPr>
              <a:buClr>
                <a:schemeClr val="bg1">
                  <a:lumMod val="50000"/>
                </a:schemeClr>
              </a:buClr>
              <a:buFont typeface="Wingdings 2" panose="05020102010507070707" pitchFamily="18" charset="2"/>
              <a:buChar char=""/>
            </a:pPr>
            <a:r>
              <a:rPr lang="en-US" sz="1600" dirty="0">
                <a:solidFill>
                  <a:prstClr val="black"/>
                </a:solidFill>
                <a:latin typeface="Times New Roman" panose="02020603050405020304" pitchFamily="18" charset="0"/>
                <a:cs typeface="Times New Roman" panose="02020603050405020304" pitchFamily="18" charset="0"/>
              </a:rPr>
              <a:t>Oscillations BEBC</a:t>
            </a:r>
          </a:p>
          <a:p>
            <a:pPr>
              <a:buClr>
                <a:schemeClr val="bg1">
                  <a:lumMod val="50000"/>
                </a:schemeClr>
              </a:buClr>
              <a:buFont typeface="Wingdings 2" panose="05020102010507070707" pitchFamily="18" charset="2"/>
              <a:buChar char=""/>
            </a:pPr>
            <a:r>
              <a:rPr lang="en-US" sz="1600" dirty="0">
                <a:solidFill>
                  <a:prstClr val="black"/>
                </a:solidFill>
                <a:latin typeface="Times New Roman" panose="02020603050405020304" pitchFamily="18" charset="0"/>
                <a:cs typeface="Times New Roman" panose="02020603050405020304" pitchFamily="18" charset="0"/>
              </a:rPr>
              <a:t>“super” trimuons HPWF</a:t>
            </a:r>
          </a:p>
          <a:p>
            <a:pPr>
              <a:buClr>
                <a:schemeClr val="bg1">
                  <a:lumMod val="50000"/>
                </a:schemeClr>
              </a:buClr>
              <a:buFont typeface="Wingdings 2" panose="05020102010507070707" pitchFamily="18" charset="2"/>
              <a:buChar char=""/>
            </a:pPr>
            <a:r>
              <a:rPr lang="en-US" sz="1600" dirty="0">
                <a:solidFill>
                  <a:prstClr val="black"/>
                </a:solidFill>
                <a:latin typeface="Times New Roman" panose="02020603050405020304" pitchFamily="18" charset="0"/>
                <a:cs typeface="Times New Roman" panose="02020603050405020304" pitchFamily="18" charset="0"/>
              </a:rPr>
              <a:t>Oscillations </a:t>
            </a:r>
            <a:r>
              <a:rPr lang="en-US" sz="1600" dirty="0" err="1">
                <a:solidFill>
                  <a:prstClr val="black"/>
                </a:solidFill>
                <a:latin typeface="Times New Roman" panose="02020603050405020304" pitchFamily="18" charset="0"/>
                <a:cs typeface="Times New Roman" panose="02020603050405020304" pitchFamily="18" charset="0"/>
              </a:rPr>
              <a:t>à</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Bugey</a:t>
            </a:r>
            <a:endParaRPr lang="en-US" sz="1600" dirty="0">
              <a:solidFill>
                <a:prstClr val="black"/>
              </a:solidFill>
              <a:latin typeface="Times New Roman" panose="02020603050405020304" pitchFamily="18" charset="0"/>
              <a:cs typeface="Times New Roman" panose="02020603050405020304" pitchFamily="18" charset="0"/>
            </a:endParaRPr>
          </a:p>
          <a:p>
            <a:pPr>
              <a:buClr>
                <a:schemeClr val="bg1">
                  <a:lumMod val="50000"/>
                </a:schemeClr>
              </a:buClr>
              <a:buFont typeface="Wingdings 2" panose="05020102010507070707" pitchFamily="18" charset="2"/>
              <a:buChar char=""/>
            </a:pPr>
            <a:r>
              <a:rPr lang="en-US" sz="1600" dirty="0" err="1">
                <a:solidFill>
                  <a:prstClr val="black"/>
                </a:solidFill>
                <a:latin typeface="Times New Roman" panose="02020603050405020304" pitchFamily="18" charset="0"/>
                <a:cs typeface="Times New Roman" panose="02020603050405020304" pitchFamily="18" charset="0"/>
              </a:rPr>
              <a:t>Émission</a:t>
            </a:r>
            <a:r>
              <a:rPr lang="en-US" sz="1600" dirty="0">
                <a:solidFill>
                  <a:prstClr val="black"/>
                </a:solidFill>
                <a:latin typeface="Times New Roman" panose="02020603050405020304" pitchFamily="18" charset="0"/>
                <a:cs typeface="Times New Roman" panose="02020603050405020304" pitchFamily="18" charset="0"/>
              </a:rPr>
              <a:t> de Majoron </a:t>
            </a:r>
            <a:r>
              <a:rPr lang="en-US" sz="1600" dirty="0" err="1">
                <a:solidFill>
                  <a:prstClr val="black"/>
                </a:solidFill>
                <a:latin typeface="Times New Roman" panose="02020603050405020304" pitchFamily="18" charset="0"/>
                <a:cs typeface="Times New Roman" panose="02020603050405020304" pitchFamily="18" charset="0"/>
              </a:rPr>
              <a:t>en</a:t>
            </a:r>
            <a:r>
              <a:rPr lang="en-US" sz="1600" dirty="0">
                <a:solidFill>
                  <a:prstClr val="black"/>
                </a:solidFill>
                <a:latin typeface="Times New Roman" panose="02020603050405020304" pitchFamily="18" charset="0"/>
                <a:cs typeface="Times New Roman" panose="02020603050405020304" pitchFamily="18" charset="0"/>
              </a:rPr>
              <a:t> 0</a:t>
            </a:r>
            <a:r>
              <a:rPr lang="en-US" sz="1600" dirty="0">
                <a:solidFill>
                  <a:prstClr val="black"/>
                </a:solidFill>
                <a:latin typeface="Symbol" panose="05050102010706020507" pitchFamily="18" charset="2"/>
                <a:cs typeface="Times New Roman" panose="02020603050405020304" pitchFamily="18" charset="0"/>
              </a:rPr>
              <a:t>n2b</a:t>
            </a:r>
            <a:r>
              <a:rPr lang="en-US" sz="1600" dirty="0">
                <a:solidFill>
                  <a:prstClr val="black"/>
                </a:solidFill>
                <a:latin typeface="Times New Roman" panose="02020603050405020304" pitchFamily="18" charset="0"/>
                <a:cs typeface="Times New Roman" panose="02020603050405020304" pitchFamily="18" charset="0"/>
              </a:rPr>
              <a:t> PNL/USC</a:t>
            </a:r>
          </a:p>
          <a:p>
            <a:pPr>
              <a:buClr>
                <a:schemeClr val="bg1">
                  <a:lumMod val="50000"/>
                </a:schemeClr>
              </a:buClr>
              <a:buFont typeface="Wingdings 2" panose="05020102010507070707" pitchFamily="18" charset="2"/>
              <a:buChar char=""/>
            </a:pPr>
            <a:r>
              <a:rPr lang="en-US" sz="1600" dirty="0">
                <a:solidFill>
                  <a:prstClr val="black"/>
                </a:solidFill>
                <a:latin typeface="Times New Roman" panose="02020603050405020304" pitchFamily="18" charset="0"/>
                <a:cs typeface="Times New Roman" panose="02020603050405020304" pitchFamily="18" charset="0"/>
              </a:rPr>
              <a:t>SPT vs. V-A</a:t>
            </a:r>
          </a:p>
        </p:txBody>
      </p:sp>
      <p:sp>
        <p:nvSpPr>
          <p:cNvPr id="2" name="Title 1"/>
          <p:cNvSpPr>
            <a:spLocks noGrp="1"/>
          </p:cNvSpPr>
          <p:nvPr>
            <p:ph type="title"/>
          </p:nvPr>
        </p:nvSpPr>
        <p:spPr>
          <a:xfrm>
            <a:off x="1203569" y="365129"/>
            <a:ext cx="7311781" cy="864864"/>
          </a:xfrm>
        </p:spPr>
        <p:txBody>
          <a:bodyPr>
            <a:normAutofit fontScale="90000"/>
          </a:bodyPr>
          <a:lstStyle/>
          <a:p>
            <a:r>
              <a:rPr lang="en-US" dirty="0"/>
              <a:t>“</a:t>
            </a:r>
            <a:r>
              <a:rPr lang="en-US" dirty="0" err="1"/>
              <a:t>Erreurs</a:t>
            </a:r>
            <a:r>
              <a:rPr lang="en-US" dirty="0"/>
              <a:t>” </a:t>
            </a:r>
            <a:r>
              <a:rPr lang="en-US" dirty="0" err="1"/>
              <a:t>considérées</a:t>
            </a:r>
            <a:r>
              <a:rPr lang="en-US" dirty="0"/>
              <a:t> pour </a:t>
            </a:r>
            <a:r>
              <a:rPr lang="en-US" dirty="0" err="1"/>
              <a:t>cette</a:t>
            </a:r>
            <a:r>
              <a:rPr lang="en-US" dirty="0"/>
              <a:t> </a:t>
            </a:r>
            <a:r>
              <a:rPr lang="en-US" dirty="0" err="1"/>
              <a:t>présentation</a:t>
            </a:r>
            <a:endParaRPr lang="en-US" dirty="0"/>
          </a:p>
        </p:txBody>
      </p:sp>
    </p:spTree>
    <p:extLst>
      <p:ext uri="{BB962C8B-B14F-4D97-AF65-F5344CB8AC3E}">
        <p14:creationId xmlns:p14="http://schemas.microsoft.com/office/powerpoint/2010/main" val="1758205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Qu’est-ce</a:t>
            </a:r>
            <a:r>
              <a:rPr lang="en-US" dirty="0"/>
              <a:t> </a:t>
            </a:r>
            <a:r>
              <a:rPr lang="en-US" dirty="0" err="1"/>
              <a:t>qu’une</a:t>
            </a:r>
            <a:r>
              <a:rPr lang="en-US" dirty="0"/>
              <a:t> </a:t>
            </a:r>
            <a:r>
              <a:rPr lang="en-US" dirty="0" err="1"/>
              <a:t>erreur</a:t>
            </a:r>
            <a:r>
              <a:rPr lang="en-US" dirty="0"/>
              <a:t>?</a:t>
            </a:r>
          </a:p>
        </p:txBody>
      </p:sp>
      <p:sp>
        <p:nvSpPr>
          <p:cNvPr id="3" name="Content Placeholder 2"/>
          <p:cNvSpPr>
            <a:spLocks noGrp="1"/>
          </p:cNvSpPr>
          <p:nvPr>
            <p:ph sz="half" idx="1"/>
          </p:nvPr>
        </p:nvSpPr>
        <p:spPr>
          <a:xfrm>
            <a:off x="390698" y="1825625"/>
            <a:ext cx="4124152" cy="4351338"/>
          </a:xfrm>
        </p:spPr>
        <p:txBody>
          <a:bodyPr>
            <a:normAutofit lnSpcReduction="10000"/>
          </a:bodyPr>
          <a:lstStyle/>
          <a:p>
            <a:pPr marL="0" indent="0">
              <a:buClr>
                <a:schemeClr val="bg1">
                  <a:lumMod val="50000"/>
                </a:schemeClr>
              </a:buClr>
              <a:buNone/>
            </a:pPr>
            <a:r>
              <a:rPr lang="en-US" dirty="0">
                <a:latin typeface="Times New Roman" panose="02020603050405020304" pitchFamily="18" charset="0"/>
                <a:cs typeface="Times New Roman" panose="02020603050405020304" pitchFamily="18" charset="0"/>
              </a:rPr>
              <a:t>Ma </a:t>
            </a:r>
            <a:r>
              <a:rPr lang="en-US" dirty="0" err="1">
                <a:latin typeface="Times New Roman" panose="02020603050405020304" pitchFamily="18" charset="0"/>
                <a:cs typeface="Times New Roman" panose="02020603050405020304" pitchFamily="18" charset="0"/>
              </a:rPr>
              <a:t>définition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à</a:t>
            </a:r>
            <a:r>
              <a:rPr lang="en-US" dirty="0">
                <a:latin typeface="Times New Roman" panose="02020603050405020304" pitchFamily="18" charset="0"/>
                <a:cs typeface="Times New Roman" panose="02020603050405020304" pitchFamily="18" charset="0"/>
              </a:rPr>
              <a:t> posteriori – </a:t>
            </a:r>
            <a:r>
              <a:rPr lang="en-US" dirty="0" err="1">
                <a:latin typeface="Times New Roman" panose="02020603050405020304" pitchFamily="18" charset="0"/>
                <a:cs typeface="Times New Roman" panose="02020603050405020304" pitchFamily="18" charset="0"/>
              </a:rPr>
              <a:t>une</a:t>
            </a:r>
            <a:r>
              <a:rPr lang="en-US" dirty="0">
                <a:latin typeface="Times New Roman" panose="02020603050405020304" pitchFamily="18" charset="0"/>
                <a:cs typeface="Times New Roman" panose="02020603050405020304" pitchFamily="18" charset="0"/>
              </a:rPr>
              <a:t> recherche </a:t>
            </a:r>
            <a:r>
              <a:rPr lang="en-US" dirty="0" err="1">
                <a:latin typeface="Times New Roman" panose="02020603050405020304" pitchFamily="18" charset="0"/>
                <a:cs typeface="Times New Roman" panose="02020603050405020304" pitchFamily="18" charset="0"/>
              </a:rPr>
              <a:t>expérimentale</a:t>
            </a:r>
            <a:r>
              <a:rPr lang="en-US" dirty="0">
                <a:latin typeface="Times New Roman" panose="02020603050405020304" pitchFamily="18" charset="0"/>
                <a:cs typeface="Times New Roman" panose="02020603050405020304" pitchFamily="18" charset="0"/>
              </a:rPr>
              <a:t> de nouvelle physique des </a:t>
            </a:r>
            <a:r>
              <a:rPr lang="en-US" dirty="0">
                <a:latin typeface="Symbol" panose="05050102010706020507" pitchFamily="18" charset="2"/>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pour </a:t>
            </a:r>
            <a:r>
              <a:rPr lang="en-US" dirty="0" err="1">
                <a:latin typeface="Times New Roman" panose="02020603050405020304" pitchFamily="18" charset="0"/>
                <a:cs typeface="Times New Roman" panose="02020603050405020304" pitchFamily="18" charset="0"/>
              </a:rPr>
              <a:t>laquelle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erreur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apparente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été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comise</a:t>
            </a:r>
            <a:r>
              <a:rPr lang="en-US" dirty="0">
                <a:latin typeface="Times New Roman" panose="02020603050405020304" pitchFamily="18" charset="0"/>
                <a:cs typeface="Times New Roman" panose="02020603050405020304" pitchFamily="18" charset="0"/>
              </a:rPr>
              <a:t>.</a:t>
            </a:r>
          </a:p>
          <a:p>
            <a:pPr marL="0" indent="0">
              <a:buClr>
                <a:schemeClr val="bg1">
                  <a:lumMod val="50000"/>
                </a:schemeClr>
              </a:buClr>
              <a:buNone/>
            </a:pPr>
            <a:r>
              <a:rPr lang="en-US" sz="1500" dirty="0" err="1">
                <a:latin typeface="Times New Roman" panose="02020603050405020304" pitchFamily="18" charset="0"/>
                <a:cs typeface="Times New Roman" panose="02020603050405020304" pitchFamily="18" charset="0"/>
              </a:rPr>
              <a:t>Ou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une</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erreur</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sémantique</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conséquente</a:t>
            </a:r>
            <a:r>
              <a:rPr lang="en-US" sz="1500" dirty="0">
                <a:latin typeface="Times New Roman" panose="02020603050405020304" pitchFamily="18" charset="0"/>
                <a:cs typeface="Times New Roman" panose="02020603050405020304" pitchFamily="18" charset="0"/>
              </a:rPr>
              <a:t>.</a:t>
            </a:r>
          </a:p>
          <a:p>
            <a:pPr>
              <a:buClr>
                <a:schemeClr val="bg1">
                  <a:lumMod val="50000"/>
                </a:schemeClr>
              </a:buCl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0" indent="0">
              <a:buClr>
                <a:schemeClr val="bg1">
                  <a:lumMod val="50000"/>
                </a:schemeClr>
              </a:buClr>
              <a:buNone/>
            </a:pPr>
            <a:r>
              <a:rPr lang="en-US" dirty="0">
                <a:latin typeface="Times New Roman" panose="02020603050405020304" pitchFamily="18" charset="0"/>
                <a:cs typeface="Times New Roman" panose="02020603050405020304" pitchFamily="18" charset="0"/>
              </a:rPr>
              <a:t>Causes </a:t>
            </a:r>
            <a:r>
              <a:rPr lang="en-US" dirty="0" err="1">
                <a:latin typeface="Times New Roman" panose="02020603050405020304" pitchFamily="18" charset="0"/>
                <a:cs typeface="Times New Roman" panose="02020603050405020304" pitchFamily="18" charset="0"/>
              </a:rPr>
              <a:t>possibles</a:t>
            </a:r>
            <a:r>
              <a:rPr lang="en-US" dirty="0">
                <a:latin typeface="Times New Roman" panose="02020603050405020304" pitchFamily="18" charset="0"/>
                <a:cs typeface="Times New Roman" panose="02020603050405020304" pitchFamily="18" charset="0"/>
              </a:rPr>
              <a:t>:</a:t>
            </a:r>
          </a:p>
          <a:p>
            <a:pPr>
              <a:buClr>
                <a:schemeClr val="bg1">
                  <a:lumMod val="50000"/>
                </a:schemeClr>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Fluctuation </a:t>
            </a:r>
            <a:r>
              <a:rPr lang="en-US" dirty="0" err="1">
                <a:latin typeface="Times New Roman" panose="02020603050405020304" pitchFamily="18" charset="0"/>
                <a:cs typeface="Times New Roman" panose="02020603050405020304" pitchFamily="18" charset="0"/>
              </a:rPr>
              <a:t>statistique</a:t>
            </a:r>
            <a:r>
              <a:rPr lang="en-US" dirty="0">
                <a:latin typeface="Times New Roman" panose="02020603050405020304" pitchFamily="18" charset="0"/>
                <a:cs typeface="Times New Roman" panose="02020603050405020304" pitchFamily="18" charset="0"/>
              </a:rPr>
              <a:t>?</a:t>
            </a:r>
          </a:p>
          <a:p>
            <a:pPr>
              <a:buClr>
                <a:schemeClr val="bg1">
                  <a:lumMod val="50000"/>
                </a:schemeClr>
              </a:buClr>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Erreur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systématique</a:t>
            </a:r>
            <a:r>
              <a:rPr lang="en-US" dirty="0">
                <a:latin typeface="Times New Roman" panose="02020603050405020304" pitchFamily="18" charset="0"/>
                <a:cs typeface="Times New Roman" panose="02020603050405020304" pitchFamily="18" charset="0"/>
              </a:rPr>
              <a:t>?</a:t>
            </a:r>
          </a:p>
          <a:p>
            <a:pPr>
              <a:buClr>
                <a:schemeClr val="bg1">
                  <a:lumMod val="50000"/>
                </a:schemeClr>
              </a:buClr>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Mauvaise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interprétation</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bonnes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données</a:t>
            </a:r>
            <a:r>
              <a:rPr lang="en-US" dirty="0">
                <a:latin typeface="Times New Roman" panose="02020603050405020304" pitchFamily="18" charset="0"/>
                <a:cs typeface="Times New Roman" panose="02020603050405020304" pitchFamily="18" charset="0"/>
              </a:rPr>
              <a:t>?</a:t>
            </a:r>
          </a:p>
          <a:p>
            <a:pPr>
              <a:buClr>
                <a:schemeClr val="bg1">
                  <a:lumMod val="50000"/>
                </a:schemeClr>
              </a:buClr>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Incompréhension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théorique</a:t>
            </a:r>
            <a:r>
              <a:rPr lang="en-US" dirty="0">
                <a:latin typeface="Times New Roman" panose="02020603050405020304" pitchFamily="18" charset="0"/>
                <a:cs typeface="Times New Roman" panose="02020603050405020304" pitchFamily="18" charset="0"/>
              </a:rPr>
              <a:t>?</a:t>
            </a:r>
          </a:p>
          <a:p>
            <a:pPr>
              <a:buClr>
                <a:schemeClr val="bg1">
                  <a:lumMod val="50000"/>
                </a:schemeClr>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t>
            </a:r>
          </a:p>
        </p:txBody>
      </p:sp>
      <p:sp>
        <p:nvSpPr>
          <p:cNvPr id="7" name="Content Placeholder 6"/>
          <p:cNvSpPr>
            <a:spLocks noGrp="1"/>
          </p:cNvSpPr>
          <p:nvPr>
            <p:ph sz="half" idx="2"/>
          </p:nvPr>
        </p:nvSpPr>
        <p:spPr/>
        <p:txBody>
          <a:bodyPr>
            <a:normAutofit lnSpcReduction="10000"/>
          </a:bodyPr>
          <a:lstStyle/>
          <a:p>
            <a:pPr marL="0" indent="0">
              <a:buNone/>
            </a:pPr>
            <a:r>
              <a:rPr lang="en-US" dirty="0"/>
              <a:t>Non </a:t>
            </a:r>
            <a:r>
              <a:rPr lang="en-US" dirty="0" err="1"/>
              <a:t>inclus</a:t>
            </a:r>
            <a:r>
              <a:rPr lang="en-US" dirty="0"/>
              <a:t>:</a:t>
            </a:r>
          </a:p>
          <a:p>
            <a:r>
              <a:rPr lang="en-US" dirty="0" err="1"/>
              <a:t>Erreurs</a:t>
            </a:r>
            <a:r>
              <a:rPr lang="en-US" dirty="0"/>
              <a:t> non-</a:t>
            </a:r>
            <a:r>
              <a:rPr lang="en-US" dirty="0" err="1"/>
              <a:t>liées</a:t>
            </a:r>
            <a:r>
              <a:rPr lang="en-US" dirty="0"/>
              <a:t> aux </a:t>
            </a:r>
            <a:r>
              <a:rPr lang="en-US" dirty="0">
                <a:latin typeface="Symbol" panose="05050102010706020507" pitchFamily="18" charset="2"/>
              </a:rPr>
              <a:t>n</a:t>
            </a:r>
            <a:r>
              <a:rPr lang="en-US" dirty="0"/>
              <a:t>s</a:t>
            </a:r>
          </a:p>
          <a:p>
            <a:pPr marL="0" indent="0">
              <a:buNone/>
            </a:pPr>
            <a:r>
              <a:rPr lang="en-US" sz="1600" dirty="0">
                <a:solidFill>
                  <a:srgbClr val="7030A0"/>
                </a:solidFill>
              </a:rPr>
              <a:t>(e.g. matière </a:t>
            </a:r>
            <a:r>
              <a:rPr lang="en-US" sz="1600" dirty="0" err="1">
                <a:solidFill>
                  <a:srgbClr val="7030A0"/>
                </a:solidFill>
              </a:rPr>
              <a:t>sombre</a:t>
            </a:r>
            <a:r>
              <a:rPr lang="en-US" sz="1600" dirty="0">
                <a:solidFill>
                  <a:srgbClr val="7030A0"/>
                </a:solidFill>
              </a:rPr>
              <a:t>, PDG-cm …)</a:t>
            </a:r>
          </a:p>
          <a:p>
            <a:r>
              <a:rPr lang="en-US" dirty="0" err="1"/>
              <a:t>Problèmes</a:t>
            </a:r>
            <a:r>
              <a:rPr lang="en-US" dirty="0"/>
              <a:t> hardware</a:t>
            </a:r>
          </a:p>
          <a:p>
            <a:pPr marL="0" indent="0">
              <a:buNone/>
            </a:pPr>
            <a:r>
              <a:rPr lang="en-US" sz="1600" dirty="0">
                <a:solidFill>
                  <a:srgbClr val="7030A0"/>
                </a:solidFill>
              </a:rPr>
              <a:t>(IMB bag collapse, Super-K tubes…)</a:t>
            </a:r>
          </a:p>
          <a:p>
            <a:r>
              <a:rPr lang="en-US" dirty="0" err="1"/>
              <a:t>Fausses</a:t>
            </a:r>
            <a:r>
              <a:rPr lang="en-US" dirty="0"/>
              <a:t> </a:t>
            </a:r>
            <a:r>
              <a:rPr lang="en-US" dirty="0" err="1"/>
              <a:t>théories</a:t>
            </a:r>
            <a:endParaRPr lang="en-US" dirty="0"/>
          </a:p>
          <a:p>
            <a:pPr marL="0" indent="0">
              <a:buNone/>
            </a:pPr>
            <a:r>
              <a:rPr lang="en-US" sz="1600" dirty="0">
                <a:solidFill>
                  <a:srgbClr val="7030A0"/>
                </a:solidFill>
              </a:rPr>
              <a:t>(Hot Dark Matter, SU(5)…)</a:t>
            </a: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16</a:t>
            </a:fld>
            <a:endParaRPr lang="en-US"/>
          </a:p>
        </p:txBody>
      </p:sp>
    </p:spTree>
    <p:extLst>
      <p:ext uri="{BB962C8B-B14F-4D97-AF65-F5344CB8AC3E}">
        <p14:creationId xmlns:p14="http://schemas.microsoft.com/office/powerpoint/2010/main" val="3032653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latin typeface="Times New Roman" panose="02020603050405020304" pitchFamily="18" charset="0"/>
                <a:cs typeface="Times New Roman" panose="02020603050405020304" pitchFamily="18" charset="0"/>
              </a:rPr>
              <a:t>Epistémologie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b="1" dirty="0" err="1">
                <a:latin typeface="Times New Roman" panose="02020603050405020304" pitchFamily="18" charset="0"/>
                <a:cs typeface="Times New Roman" panose="02020603050405020304" pitchFamily="18" charset="0"/>
              </a:rPr>
              <a:t>Définition</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l’</a:t>
            </a:r>
            <a:r>
              <a:rPr lang="en-US" b="1" i="1" dirty="0" err="1">
                <a:latin typeface="Times New Roman" panose="02020603050405020304" pitchFamily="18" charset="0"/>
                <a:cs typeface="Times New Roman" panose="02020603050405020304" pitchFamily="18" charset="0"/>
              </a:rPr>
              <a:t>épistemologie</a:t>
            </a:r>
            <a:r>
              <a:rPr lang="en-US" b="1" i="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L’étude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théorie</a:t>
            </a:r>
            <a:r>
              <a:rPr lang="en-US" dirty="0">
                <a:latin typeface="Times New Roman" panose="02020603050405020304" pitchFamily="18" charset="0"/>
                <a:cs typeface="Times New Roman" panose="02020603050405020304" pitchFamily="18" charset="0"/>
              </a:rPr>
              <a:t> de la nature et de </a:t>
            </a:r>
            <a:r>
              <a:rPr lang="en-US" dirty="0" err="1">
                <a:latin typeface="Times New Roman" panose="02020603050405020304" pitchFamily="18" charset="0"/>
                <a:cs typeface="Times New Roman" panose="02020603050405020304" pitchFamily="18" charset="0"/>
              </a:rPr>
              <a:t>ses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fondements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particulier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référence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limites</a:t>
            </a:r>
            <a:r>
              <a:rPr lang="en-US" dirty="0">
                <a:latin typeface="Times New Roman" panose="02020603050405020304" pitchFamily="18" charset="0"/>
                <a:cs typeface="Times New Roman" panose="02020603050405020304" pitchFamily="18" charset="0"/>
              </a:rPr>
              <a:t> et </a:t>
            </a:r>
            <a:r>
              <a:rPr lang="en-US" dirty="0" err="1">
                <a:latin typeface="Times New Roman" panose="02020603050405020304" pitchFamily="18" charset="0"/>
                <a:cs typeface="Times New Roman" panose="02020603050405020304" pitchFamily="18" charset="0"/>
              </a:rPr>
              <a:t>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validité</a:t>
            </a:r>
            <a:endParaRPr lang="en-US" dirty="0">
              <a:latin typeface="Times New Roman" panose="02020603050405020304" pitchFamily="18" charset="0"/>
              <a:cs typeface="Times New Roman" panose="02020603050405020304" pitchFamily="18" charset="0"/>
            </a:endParaRPr>
          </a:p>
          <a:p>
            <a:pPr marL="0" indent="0">
              <a:buNone/>
            </a:pPr>
            <a:endParaRPr lang="en-US" i="1" dirty="0">
              <a:latin typeface="Times New Roman" panose="02020603050405020304" pitchFamily="18" charset="0"/>
              <a:cs typeface="Times New Roman" panose="02020603050405020304" pitchFamily="18" charset="0"/>
            </a:endParaRPr>
          </a:p>
          <a:p>
            <a:pPr marL="0" indent="0">
              <a:buNone/>
            </a:pPr>
            <a:r>
              <a:rPr lang="en-US" i="1" dirty="0" err="1">
                <a:latin typeface="Times New Roman" panose="02020603050405020304" pitchFamily="18" charset="0"/>
                <a:cs typeface="Times New Roman" panose="02020603050405020304" pitchFamily="18" charset="0"/>
              </a:rPr>
              <a:t>Ou</a:t>
            </a:r>
            <a:r>
              <a:rPr lang="en-US" i="1" dirty="0">
                <a:latin typeface="Times New Roman" panose="02020603050405020304" pitchFamily="18" charset="0"/>
                <a:cs typeface="Times New Roman" panose="02020603050405020304" pitchFamily="18" charset="0"/>
              </a:rPr>
              <a:t> encore</a:t>
            </a:r>
          </a:p>
          <a:p>
            <a:pPr marL="0" indent="0">
              <a:buNone/>
            </a:pPr>
            <a:endParaRPr lang="en-US" i="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Comment </a:t>
            </a:r>
            <a:r>
              <a:rPr lang="en-US" dirty="0" err="1">
                <a:latin typeface="Times New Roman" panose="02020603050405020304" pitchFamily="18" charset="0"/>
                <a:cs typeface="Times New Roman" panose="02020603050405020304" pitchFamily="18" charset="0"/>
              </a:rPr>
              <a:t>savons</a:t>
            </a:r>
            <a:r>
              <a:rPr lang="en-US" dirty="0">
                <a:latin typeface="Times New Roman" panose="02020603050405020304" pitchFamily="18" charset="0"/>
                <a:cs typeface="Times New Roman" panose="02020603050405020304" pitchFamily="18" charset="0"/>
              </a:rPr>
              <a:t>-nous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que nous </a:t>
            </a:r>
            <a:r>
              <a:rPr lang="en-US" dirty="0" err="1">
                <a:latin typeface="Times New Roman" panose="02020603050405020304" pitchFamily="18" charset="0"/>
                <a:cs typeface="Times New Roman" panose="02020603050405020304" pitchFamily="18" charset="0"/>
              </a:rPr>
              <a:t>savons</a:t>
            </a:r>
            <a:r>
              <a:rPr lang="en-US" dirty="0">
                <a:latin typeface="Times New Roman" panose="02020603050405020304" pitchFamily="18" charset="0"/>
                <a:cs typeface="Times New Roman" panose="02020603050405020304" pitchFamily="18" charset="0"/>
              </a:rPr>
              <a:t>?</a:t>
            </a:r>
          </a:p>
          <a:p>
            <a:endParaRPr lang="en-US" dirty="0"/>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17</a:t>
            </a:fld>
            <a:endParaRPr lang="en-US"/>
          </a:p>
        </p:txBody>
      </p:sp>
    </p:spTree>
    <p:extLst>
      <p:ext uri="{BB962C8B-B14F-4D97-AF65-F5344CB8AC3E}">
        <p14:creationId xmlns:p14="http://schemas.microsoft.com/office/powerpoint/2010/main" val="4111815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a:t>Certains</a:t>
            </a:r>
            <a:r>
              <a:rPr lang="en-US" dirty="0"/>
              <a:t> de </a:t>
            </a:r>
            <a:r>
              <a:rPr lang="en-US" dirty="0" err="1"/>
              <a:t>mes</a:t>
            </a:r>
            <a:r>
              <a:rPr lang="en-US" dirty="0"/>
              <a:t> </a:t>
            </a:r>
            <a:r>
              <a:rPr lang="en-US" dirty="0" err="1"/>
              <a:t>principes</a:t>
            </a:r>
            <a:r>
              <a:rPr lang="en-US" dirty="0"/>
              <a:t> de bases dans </a:t>
            </a:r>
            <a:r>
              <a:rPr lang="en-US" dirty="0" err="1"/>
              <a:t>l’évaluation</a:t>
            </a:r>
            <a:r>
              <a:rPr lang="en-US" dirty="0"/>
              <a:t> de </a:t>
            </a:r>
            <a:r>
              <a:rPr lang="en-US" dirty="0" err="1"/>
              <a:t>résultats</a:t>
            </a:r>
            <a:r>
              <a:rPr lang="en-US" dirty="0"/>
              <a:t> </a:t>
            </a:r>
            <a:r>
              <a:rPr lang="en-US" dirty="0" err="1"/>
              <a:t>expérimentaux</a:t>
            </a:r>
            <a:endParaRPr lang="en-US" dirty="0"/>
          </a:p>
        </p:txBody>
      </p:sp>
      <p:sp>
        <p:nvSpPr>
          <p:cNvPr id="3" name="Content Placeholder 2"/>
          <p:cNvSpPr>
            <a:spLocks noGrp="1"/>
          </p:cNvSpPr>
          <p:nvPr>
            <p:ph idx="1"/>
          </p:nvPr>
        </p:nvSpPr>
        <p:spPr/>
        <p:txBody>
          <a:bodyPr>
            <a:normAutofit fontScale="92500" lnSpcReduction="10000"/>
          </a:bodyPr>
          <a:lstStyle/>
          <a:p>
            <a:pPr>
              <a:buClr>
                <a:schemeClr val="bg1">
                  <a:lumMod val="50000"/>
                </a:schemeClr>
              </a:buClr>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a:buClr>
                <a:schemeClr val="bg1">
                  <a:lumMod val="50000"/>
                </a:schemeClr>
              </a:buCl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Il y a un </a:t>
            </a:r>
            <a:r>
              <a:rPr lang="en-US" sz="2400" b="1" dirty="0" err="1">
                <a:latin typeface="Times New Roman" panose="02020603050405020304" pitchFamily="18" charset="0"/>
                <a:cs typeface="Times New Roman" panose="02020603050405020304" pitchFamily="18" charset="0"/>
              </a:rPr>
              <a:t>nombre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fini</a:t>
            </a:r>
            <a:r>
              <a:rPr lang="en-US" sz="2400" b="1" dirty="0">
                <a:latin typeface="Times New Roman" panose="02020603050405020304" pitchFamily="18" charset="0"/>
                <a:cs typeface="Times New Roman" panose="02020603050405020304" pitchFamily="18" charset="0"/>
              </a:rPr>
              <a:t> de tests de </a:t>
            </a:r>
            <a:r>
              <a:rPr lang="en-US" sz="2400" b="1" dirty="0" err="1">
                <a:latin typeface="Times New Roman" panose="02020603050405020304" pitchFamily="18" charset="0"/>
                <a:cs typeface="Times New Roman" panose="02020603050405020304" pitchFamily="18" charset="0"/>
              </a:rPr>
              <a:t>l’hypothèse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nulle</a:t>
            </a:r>
            <a:endParaRPr lang="en-US" sz="2400" b="1" dirty="0">
              <a:latin typeface="Times New Roman" panose="02020603050405020304" pitchFamily="18" charset="0"/>
              <a:cs typeface="Times New Roman" panose="02020603050405020304" pitchFamily="18" charset="0"/>
            </a:endParaRPr>
          </a:p>
          <a:p>
            <a:pPr>
              <a:buClr>
                <a:schemeClr val="bg1">
                  <a:lumMod val="50000"/>
                </a:schemeClr>
              </a:buClr>
              <a:buFont typeface="Wingdings" panose="05000000000000000000" pitchFamily="2" charset="2"/>
              <a:buChar char=""/>
            </a:pPr>
            <a:endParaRPr lang="en-US" sz="2400" b="1" dirty="0">
              <a:latin typeface="Times New Roman" panose="02020603050405020304" pitchFamily="18" charset="0"/>
              <a:cs typeface="Times New Roman" panose="02020603050405020304" pitchFamily="18" charset="0"/>
            </a:endParaRPr>
          </a:p>
          <a:p>
            <a:pPr>
              <a:buClr>
                <a:schemeClr val="bg1">
                  <a:lumMod val="50000"/>
                </a:schemeClr>
              </a:buClr>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 Il </a:t>
            </a:r>
            <a:r>
              <a:rPr lang="en-US" sz="2400" b="1" dirty="0" err="1">
                <a:latin typeface="Times New Roman" panose="02020603050405020304" pitchFamily="18" charset="0"/>
                <a:cs typeface="Times New Roman" panose="02020603050405020304" pitchFamily="18" charset="0"/>
              </a:rPr>
              <a:t>n’existe</a:t>
            </a:r>
            <a:r>
              <a:rPr lang="en-US" sz="2400" b="1" dirty="0">
                <a:latin typeface="Times New Roman" panose="02020603050405020304" pitchFamily="18" charset="0"/>
                <a:cs typeface="Times New Roman" panose="02020603050405020304" pitchFamily="18" charset="0"/>
              </a:rPr>
              <a:t> pas de </a:t>
            </a:r>
            <a:r>
              <a:rPr lang="en-US" sz="2400" b="1" dirty="0" err="1">
                <a:latin typeface="Times New Roman" panose="02020603050405020304" pitchFamily="18" charset="0"/>
                <a:cs typeface="Times New Roman" panose="02020603050405020304" pitchFamily="18" charset="0"/>
              </a:rPr>
              <a:t>théorie</a:t>
            </a:r>
            <a:r>
              <a:rPr lang="en-US" sz="2400" b="1" dirty="0">
                <a:latin typeface="Times New Roman" panose="02020603050405020304" pitchFamily="18" charset="0"/>
                <a:cs typeface="Times New Roman" panose="02020603050405020304" pitchFamily="18" charset="0"/>
              </a:rPr>
              <a:t> des </a:t>
            </a:r>
            <a:r>
              <a:rPr lang="en-US" sz="2400" b="1" dirty="0" err="1">
                <a:latin typeface="Times New Roman" panose="02020603050405020304" pitchFamily="18" charset="0"/>
                <a:cs typeface="Times New Roman" panose="02020603050405020304" pitchFamily="18" charset="0"/>
              </a:rPr>
              <a:t>erreurs</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systématiques</a:t>
            </a:r>
            <a:endParaRPr lang="en-US" sz="2400" b="1" dirty="0">
              <a:latin typeface="Times New Roman" panose="02020603050405020304" pitchFamily="18" charset="0"/>
              <a:cs typeface="Times New Roman" panose="02020603050405020304" pitchFamily="18" charset="0"/>
            </a:endParaRPr>
          </a:p>
          <a:p>
            <a:pPr>
              <a:buClr>
                <a:schemeClr val="bg1">
                  <a:lumMod val="50000"/>
                </a:schemeClr>
              </a:buClr>
              <a:buFont typeface="Wingdings" panose="05000000000000000000" pitchFamily="2" charset="2"/>
              <a:buChar char=""/>
            </a:pPr>
            <a:endParaRPr lang="en-US" sz="2400" b="1" dirty="0">
              <a:latin typeface="Times New Roman" panose="02020603050405020304" pitchFamily="18" charset="0"/>
              <a:cs typeface="Times New Roman" panose="02020603050405020304" pitchFamily="18" charset="0"/>
            </a:endParaRPr>
          </a:p>
          <a:p>
            <a:pPr>
              <a:buClr>
                <a:schemeClr val="bg1">
                  <a:lumMod val="50000"/>
                </a:schemeClr>
              </a:buClr>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 On ne </a:t>
            </a:r>
            <a:r>
              <a:rPr lang="en-US" sz="2400" b="1" dirty="0" err="1">
                <a:latin typeface="Times New Roman" panose="02020603050405020304" pitchFamily="18" charset="0"/>
                <a:cs typeface="Times New Roman" panose="02020603050405020304" pitchFamily="18" charset="0"/>
              </a:rPr>
              <a:t>peut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rien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prouver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en</a:t>
            </a:r>
            <a:r>
              <a:rPr lang="en-US" sz="2400" b="1" dirty="0">
                <a:latin typeface="Times New Roman" panose="02020603050405020304" pitchFamily="18" charset="0"/>
                <a:cs typeface="Times New Roman" panose="02020603050405020304" pitchFamily="18" charset="0"/>
              </a:rPr>
              <a:t> physique</a:t>
            </a:r>
          </a:p>
          <a:p>
            <a:pPr>
              <a:buClr>
                <a:schemeClr val="bg1">
                  <a:lumMod val="50000"/>
                </a:schemeClr>
              </a:buClr>
              <a:buFont typeface="Wingdings" panose="05000000000000000000" pitchFamily="2" charset="2"/>
              <a:buChar char=""/>
            </a:pPr>
            <a:endParaRPr lang="en-US" sz="2400" b="1" dirty="0">
              <a:latin typeface="Times New Roman" panose="02020603050405020304" pitchFamily="18" charset="0"/>
              <a:cs typeface="Times New Roman" panose="02020603050405020304" pitchFamily="18" charset="0"/>
            </a:endParaRPr>
          </a:p>
          <a:p>
            <a:pPr>
              <a:buClr>
                <a:schemeClr val="bg1">
                  <a:lumMod val="50000"/>
                </a:schemeClr>
              </a:buClr>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L’union</a:t>
            </a:r>
            <a:r>
              <a:rPr lang="en-US" sz="2400" b="1" dirty="0">
                <a:latin typeface="Times New Roman" panose="02020603050405020304" pitchFamily="18" charset="0"/>
                <a:cs typeface="Times New Roman" panose="02020603050405020304" pitchFamily="18" charset="0"/>
              </a:rPr>
              <a:t> de deux </a:t>
            </a:r>
            <a:r>
              <a:rPr lang="en-US" sz="2400" b="1" dirty="0" err="1">
                <a:latin typeface="Times New Roman" panose="02020603050405020304" pitchFamily="18" charset="0"/>
                <a:cs typeface="Times New Roman" panose="02020603050405020304" pitchFamily="18" charset="0"/>
              </a:rPr>
              <a:t>intervalles</a:t>
            </a:r>
            <a:r>
              <a:rPr lang="en-US" sz="2400" b="1" dirty="0">
                <a:latin typeface="Times New Roman" panose="02020603050405020304" pitchFamily="18" charset="0"/>
                <a:cs typeface="Times New Roman" panose="02020603050405020304" pitchFamily="18" charset="0"/>
              </a:rPr>
              <a:t> de </a:t>
            </a:r>
            <a:r>
              <a:rPr lang="en-US" sz="2400" b="1" dirty="0" err="1">
                <a:latin typeface="Times New Roman" panose="02020603050405020304" pitchFamily="18" charset="0"/>
                <a:cs typeface="Times New Roman" panose="02020603050405020304" pitchFamily="18" charset="0"/>
              </a:rPr>
              <a:t>confiance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n’est</a:t>
            </a:r>
            <a:r>
              <a:rPr lang="en-US" sz="2400" b="1" dirty="0">
                <a:latin typeface="Times New Roman" panose="02020603050405020304" pitchFamily="18" charset="0"/>
                <a:cs typeface="Times New Roman" panose="02020603050405020304" pitchFamily="18" charset="0"/>
              </a:rPr>
              <a:t> pas un </a:t>
            </a:r>
            <a:r>
              <a:rPr lang="en-US" sz="2400" b="1" dirty="0" err="1">
                <a:latin typeface="Times New Roman" panose="02020603050405020304" pitchFamily="18" charset="0"/>
                <a:cs typeface="Times New Roman" panose="02020603050405020304" pitchFamily="18" charset="0"/>
              </a:rPr>
              <a:t>intervalle</a:t>
            </a:r>
            <a:r>
              <a:rPr lang="en-US" sz="2400" b="1" dirty="0">
                <a:latin typeface="Times New Roman" panose="02020603050405020304" pitchFamily="18" charset="0"/>
                <a:cs typeface="Times New Roman" panose="02020603050405020304" pitchFamily="18" charset="0"/>
              </a:rPr>
              <a:t> de </a:t>
            </a:r>
            <a:r>
              <a:rPr lang="en-US" sz="2400" b="1" dirty="0" err="1">
                <a:latin typeface="Times New Roman" panose="02020603050405020304" pitchFamily="18" charset="0"/>
                <a:cs typeface="Times New Roman" panose="02020603050405020304" pitchFamily="18" charset="0"/>
              </a:rPr>
              <a:t>confiance</a:t>
            </a:r>
            <a:r>
              <a:rPr lang="en-US" sz="2400" b="1" dirty="0">
                <a:latin typeface="Times New Roman" panose="02020603050405020304" pitchFamily="18" charset="0"/>
                <a:cs typeface="Times New Roman" panose="02020603050405020304" pitchFamily="18" charset="0"/>
              </a:rPr>
              <a:t>.</a:t>
            </a:r>
          </a:p>
          <a:p>
            <a:pPr>
              <a:buClr>
                <a:schemeClr val="bg1">
                  <a:lumMod val="50000"/>
                </a:schemeClr>
              </a:buClr>
              <a:buFont typeface="Wingdings" panose="05000000000000000000" pitchFamily="2" charset="2"/>
              <a:buChar char=""/>
            </a:pPr>
            <a:endParaRPr lang="en-US" sz="2400" b="1" dirty="0">
              <a:latin typeface="Times New Roman" panose="02020603050405020304" pitchFamily="18" charset="0"/>
              <a:cs typeface="Times New Roman" panose="02020603050405020304" pitchFamily="18" charset="0"/>
            </a:endParaRPr>
          </a:p>
          <a:p>
            <a:pPr>
              <a:buClr>
                <a:schemeClr val="bg1">
                  <a:lumMod val="50000"/>
                </a:schemeClr>
              </a:buClr>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 Le </a:t>
            </a:r>
            <a:r>
              <a:rPr lang="en-US" sz="2400" b="1" dirty="0" err="1">
                <a:latin typeface="Times New Roman" panose="02020603050405020304" pitchFamily="18" charset="0"/>
                <a:cs typeface="Times New Roman" panose="02020603050405020304" pitchFamily="18" charset="0"/>
              </a:rPr>
              <a:t>critère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habituel</a:t>
            </a:r>
            <a:r>
              <a:rPr lang="en-US" sz="2400" b="1" dirty="0">
                <a:latin typeface="Times New Roman" panose="02020603050405020304" pitchFamily="18" charset="0"/>
                <a:cs typeface="Times New Roman" panose="02020603050405020304" pitchFamily="18" charset="0"/>
              </a:rPr>
              <a:t> 5</a:t>
            </a:r>
            <a:r>
              <a:rPr lang="en-US" sz="2400" b="1" dirty="0">
                <a:latin typeface="Symbol" panose="05050102010706020507" pitchFamily="18" charset="2"/>
                <a:cs typeface="Times New Roman" panose="02020603050405020304" pitchFamily="18" charset="0"/>
              </a:rPr>
              <a:t>s</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est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fondé</a:t>
            </a:r>
            <a:r>
              <a:rPr lang="en-US" sz="2400" b="1" dirty="0">
                <a:latin typeface="Times New Roman" panose="02020603050405020304" pitchFamily="18" charset="0"/>
                <a:cs typeface="Times New Roman" panose="02020603050405020304" pitchFamily="18" charset="0"/>
              </a:rPr>
              <a:t> sur des </a:t>
            </a:r>
            <a:r>
              <a:rPr lang="en-US" sz="2400" b="1" dirty="0" err="1">
                <a:latin typeface="Times New Roman" panose="02020603050405020304" pitchFamily="18" charset="0"/>
                <a:cs typeface="Times New Roman" panose="02020603050405020304" pitchFamily="18" charset="0"/>
              </a:rPr>
              <a:t>incompréhensions</a:t>
            </a:r>
            <a:r>
              <a:rPr lang="en-US" sz="2400" b="1" dirty="0">
                <a:latin typeface="Times New Roman" panose="02020603050405020304" pitchFamily="18" charset="0"/>
                <a:cs typeface="Times New Roman" panose="02020603050405020304" pitchFamily="18" charset="0"/>
              </a:rPr>
              <a:t> et mal </a:t>
            </a:r>
            <a:r>
              <a:rPr lang="en-US" sz="2400" b="1" dirty="0" err="1">
                <a:latin typeface="Times New Roman" panose="02020603050405020304" pitchFamily="18" charset="0"/>
                <a:cs typeface="Times New Roman" panose="02020603050405020304" pitchFamily="18" charset="0"/>
              </a:rPr>
              <a:t>utilisé</a:t>
            </a:r>
            <a:endParaRPr lang="en-US" sz="24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18</a:t>
            </a:fld>
            <a:endParaRPr lang="en-US"/>
          </a:p>
        </p:txBody>
      </p:sp>
    </p:spTree>
    <p:extLst>
      <p:ext uri="{BB962C8B-B14F-4D97-AF65-F5344CB8AC3E}">
        <p14:creationId xmlns:p14="http://schemas.microsoft.com/office/powerpoint/2010/main" val="3207539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431" y="1427357"/>
            <a:ext cx="5829300" cy="3389970"/>
          </a:xfrm>
        </p:spPr>
        <p:txBody>
          <a:bodyPr/>
          <a:lstStyle/>
          <a:p>
            <a:pPr algn="ctr"/>
            <a:r>
              <a:rPr lang="en-US" dirty="0">
                <a:latin typeface="Times New Roman" panose="02020603050405020304" pitchFamily="18" charset="0"/>
                <a:cs typeface="Times New Roman" panose="02020603050405020304" pitchFamily="18" charset="0"/>
              </a:rPr>
              <a:t>Neutrinos </a:t>
            </a:r>
            <a:r>
              <a:rPr lang="en-US" dirty="0" err="1">
                <a:latin typeface="Times New Roman" panose="02020603050405020304" pitchFamily="18" charset="0"/>
                <a:cs typeface="Times New Roman" panose="02020603050405020304" pitchFamily="18" charset="0"/>
              </a:rPr>
              <a:t>à</a:t>
            </a:r>
            <a:r>
              <a:rPr lang="en-US" dirty="0">
                <a:latin typeface="Times New Roman" panose="02020603050405020304" pitchFamily="18" charset="0"/>
                <a:cs typeface="Times New Roman" panose="02020603050405020304" pitchFamily="18" charset="0"/>
              </a:rPr>
              <a:t> 17 keV</a:t>
            </a:r>
          </a:p>
        </p:txBody>
      </p:sp>
      <p:sp>
        <p:nvSpPr>
          <p:cNvPr id="3" name="Date Placeholder 2"/>
          <p:cNvSpPr>
            <a:spLocks noGrp="1"/>
          </p:cNvSpPr>
          <p:nvPr>
            <p:ph type="dt" sz="half" idx="10"/>
          </p:nvPr>
        </p:nvSpPr>
        <p:spPr/>
        <p:txBody>
          <a:bodyPr/>
          <a:lstStyle/>
          <a:p>
            <a:r>
              <a:rPr lang="en-US"/>
              <a:t>8 September 2022</a:t>
            </a:r>
          </a:p>
        </p:txBody>
      </p:sp>
      <p:sp>
        <p:nvSpPr>
          <p:cNvPr id="4" name="Footer Placeholder 3"/>
          <p:cNvSpPr>
            <a:spLocks noGrp="1"/>
          </p:cNvSpPr>
          <p:nvPr>
            <p:ph type="ftr" sz="quarter" idx="11"/>
          </p:nvPr>
        </p:nvSpPr>
        <p:spPr/>
        <p:txBody>
          <a:bodyPr/>
          <a:lstStyle/>
          <a:p>
            <a:r>
              <a:rPr lang="en-US"/>
              <a:t>Maury Goodman, Argonne</a:t>
            </a:r>
          </a:p>
        </p:txBody>
      </p:sp>
      <p:sp>
        <p:nvSpPr>
          <p:cNvPr id="5" name="Slide Number Placeholder 4"/>
          <p:cNvSpPr>
            <a:spLocks noGrp="1"/>
          </p:cNvSpPr>
          <p:nvPr>
            <p:ph type="sldNum" sz="quarter" idx="12"/>
          </p:nvPr>
        </p:nvSpPr>
        <p:spPr/>
        <p:txBody>
          <a:bodyPr/>
          <a:lstStyle/>
          <a:p>
            <a:fld id="{B1B62872-2766-48FF-8EB8-A6F419938F53}" type="slidenum">
              <a:rPr lang="en-US" smtClean="0"/>
              <a:t>19</a:t>
            </a:fld>
            <a:endParaRPr lang="en-US"/>
          </a:p>
        </p:txBody>
      </p:sp>
    </p:spTree>
    <p:extLst>
      <p:ext uri="{BB962C8B-B14F-4D97-AF65-F5344CB8AC3E}">
        <p14:creationId xmlns:p14="http://schemas.microsoft.com/office/powerpoint/2010/main" val="151909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5AF8C-8FFC-456B-ADE6-13F522579CD3}"/>
              </a:ext>
            </a:extLst>
          </p:cNvPr>
          <p:cNvSpPr>
            <a:spLocks noGrp="1"/>
          </p:cNvSpPr>
          <p:nvPr>
            <p:ph type="title"/>
          </p:nvPr>
        </p:nvSpPr>
        <p:spPr/>
        <p:txBody>
          <a:bodyPr/>
          <a:lstStyle/>
          <a:p>
            <a:pPr algn="ctr"/>
            <a:r>
              <a:rPr lang="en-US" dirty="0" err="1"/>
              <a:t>Pourquoi</a:t>
            </a:r>
            <a:r>
              <a:rPr lang="en-US"/>
              <a:t> </a:t>
            </a:r>
            <a:r>
              <a:rPr lang="en-US" err="1"/>
              <a:t>cette</a:t>
            </a:r>
            <a:r>
              <a:rPr lang="en-US"/>
              <a:t> presentation?</a:t>
            </a:r>
          </a:p>
        </p:txBody>
      </p:sp>
      <p:sp>
        <p:nvSpPr>
          <p:cNvPr id="3" name="Content Placeholder 2">
            <a:extLst>
              <a:ext uri="{FF2B5EF4-FFF2-40B4-BE49-F238E27FC236}">
                <a16:creationId xmlns:a16="http://schemas.microsoft.com/office/drawing/2014/main" id="{E0835571-48FA-441C-A32F-7C9E8A01A98A}"/>
              </a:ext>
            </a:extLst>
          </p:cNvPr>
          <p:cNvSpPr>
            <a:spLocks noGrp="1"/>
          </p:cNvSpPr>
          <p:nvPr>
            <p:ph idx="1"/>
          </p:nvPr>
        </p:nvSpPr>
        <p:spPr>
          <a:xfrm>
            <a:off x="628650" y="1825625"/>
            <a:ext cx="7309402" cy="4351338"/>
          </a:xfrm>
        </p:spPr>
        <p:txBody>
          <a:bodyPr>
            <a:normAutofit/>
          </a:bodyPr>
          <a:lstStyle/>
          <a:p>
            <a:r>
              <a:rPr lang="fr-FR" sz="2800" dirty="0">
                <a:latin typeface="Times New Roman" panose="02020603050405020304" pitchFamily="18" charset="0"/>
                <a:cs typeface="Times New Roman" panose="02020603050405020304" pitchFamily="18" charset="0"/>
              </a:rPr>
              <a:t>Sûrement parce que j’édite la newsletter gratuite “Long-</a:t>
            </a:r>
            <a:r>
              <a:rPr lang="fr-FR" sz="2800" dirty="0" err="1">
                <a:latin typeface="Times New Roman" panose="02020603050405020304" pitchFamily="18" charset="0"/>
                <a:cs typeface="Times New Roman" panose="02020603050405020304" pitchFamily="18" charset="0"/>
              </a:rPr>
              <a:t>baseline</a:t>
            </a:r>
            <a:r>
              <a:rPr lang="fr-FR" sz="2800" dirty="0">
                <a:latin typeface="Times New Roman" panose="02020603050405020304" pitchFamily="18" charset="0"/>
                <a:cs typeface="Times New Roman" panose="02020603050405020304" pitchFamily="18" charset="0"/>
              </a:rPr>
              <a:t> Neutrino Oscillation Newsletters” depuis 1992</a:t>
            </a:r>
          </a:p>
          <a:p>
            <a:pPr marL="0" indent="0">
              <a:buNone/>
            </a:pPr>
            <a:r>
              <a:rPr lang="fr-FR" sz="2800" dirty="0">
                <a:latin typeface="Times New Roman" panose="02020603050405020304" pitchFamily="18" charset="0"/>
                <a:cs typeface="Times New Roman" panose="02020603050405020304" pitchFamily="18" charset="0"/>
              </a:rPr>
              <a:t> [Pour rejoindre les 2410 membres, envoyer “</a:t>
            </a:r>
            <a:r>
              <a:rPr lang="fr-FR" sz="2800" dirty="0" err="1">
                <a:latin typeface="Times New Roman" panose="02020603050405020304" pitchFamily="18" charset="0"/>
                <a:cs typeface="Times New Roman" panose="02020603050405020304" pitchFamily="18" charset="0"/>
              </a:rPr>
              <a:t>subscribe</a:t>
            </a:r>
            <a:r>
              <a:rPr lang="fr-FR" sz="2800" dirty="0">
                <a:latin typeface="Times New Roman" panose="02020603050405020304" pitchFamily="18" charset="0"/>
                <a:cs typeface="Times New Roman" panose="02020603050405020304" pitchFamily="18" charset="0"/>
              </a:rPr>
              <a:t>” à </a:t>
            </a:r>
            <a:r>
              <a:rPr lang="fr-FR" sz="2800" dirty="0" err="1">
                <a:latin typeface="Times New Roman" panose="02020603050405020304" pitchFamily="18" charset="0"/>
                <a:cs typeface="Times New Roman" panose="02020603050405020304" pitchFamily="18" charset="0"/>
              </a:rPr>
              <a:t>maury.goodman@anl.gov</a:t>
            </a:r>
            <a:r>
              <a:rPr lang="fr-FR" sz="2800" dirty="0">
                <a:latin typeface="Times New Roman" panose="02020603050405020304" pitchFamily="18" charset="0"/>
                <a:cs typeface="Times New Roman" panose="02020603050405020304" pitchFamily="18" charset="0"/>
              </a:rPr>
              <a:t> ou voir </a:t>
            </a:r>
            <a:r>
              <a:rPr lang="fr-FR" sz="2800" dirty="0">
                <a:latin typeface="Times New Roman" panose="02020603050405020304" pitchFamily="18" charset="0"/>
                <a:cs typeface="Times New Roman" panose="02020603050405020304" pitchFamily="18" charset="0"/>
                <a:hlinkClick r:id="rId2"/>
              </a:rPr>
              <a:t>http://www.hep.anl.gov/ndk/longbnews/</a:t>
            </a:r>
            <a:r>
              <a:rPr lang="fr-FR" sz="2800" dirty="0">
                <a:latin typeface="Times New Roman" panose="02020603050405020304" pitchFamily="18" charset="0"/>
                <a:cs typeface="Times New Roman" panose="02020603050405020304" pitchFamily="18" charset="0"/>
              </a:rPr>
              <a:t>]</a:t>
            </a:r>
          </a:p>
          <a:p>
            <a:endParaRPr lang="fr-FR"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Même si je n’ai pas trouvé “ce que l’on a appris de nos erreurs”, certains trouvent les histoires intéressantes</a:t>
            </a:r>
          </a:p>
          <a:p>
            <a:endParaRPr lang="fr-FR" dirty="0"/>
          </a:p>
        </p:txBody>
      </p:sp>
      <p:sp>
        <p:nvSpPr>
          <p:cNvPr id="4" name="Date Placeholder 3">
            <a:extLst>
              <a:ext uri="{FF2B5EF4-FFF2-40B4-BE49-F238E27FC236}">
                <a16:creationId xmlns:a16="http://schemas.microsoft.com/office/drawing/2014/main" id="{D1038483-86B8-4C71-A462-B7751DD922DE}"/>
              </a:ext>
            </a:extLst>
          </p:cNvPr>
          <p:cNvSpPr>
            <a:spLocks noGrp="1"/>
          </p:cNvSpPr>
          <p:nvPr>
            <p:ph type="dt" sz="half" idx="10"/>
          </p:nvPr>
        </p:nvSpPr>
        <p:spPr/>
        <p:txBody>
          <a:bodyPr/>
          <a:lstStyle/>
          <a:p>
            <a:r>
              <a:rPr lang="en-US"/>
              <a:t>8 September 2022</a:t>
            </a:r>
          </a:p>
        </p:txBody>
      </p:sp>
      <p:sp>
        <p:nvSpPr>
          <p:cNvPr id="5" name="Footer Placeholder 4">
            <a:extLst>
              <a:ext uri="{FF2B5EF4-FFF2-40B4-BE49-F238E27FC236}">
                <a16:creationId xmlns:a16="http://schemas.microsoft.com/office/drawing/2014/main" id="{3434C965-B26E-4106-8A59-7042CC8C217E}"/>
              </a:ext>
            </a:extLst>
          </p:cNvPr>
          <p:cNvSpPr>
            <a:spLocks noGrp="1"/>
          </p:cNvSpPr>
          <p:nvPr>
            <p:ph type="ftr" sz="quarter" idx="11"/>
          </p:nvPr>
        </p:nvSpPr>
        <p:spPr/>
        <p:txBody>
          <a:bodyPr/>
          <a:lstStyle/>
          <a:p>
            <a:r>
              <a:rPr lang="en-US"/>
              <a:t>Maury Goodman, Argonne</a:t>
            </a:r>
          </a:p>
        </p:txBody>
      </p:sp>
      <p:sp>
        <p:nvSpPr>
          <p:cNvPr id="6" name="Slide Number Placeholder 5">
            <a:extLst>
              <a:ext uri="{FF2B5EF4-FFF2-40B4-BE49-F238E27FC236}">
                <a16:creationId xmlns:a16="http://schemas.microsoft.com/office/drawing/2014/main" id="{5F7A4D22-8559-414D-A75D-6663369EC483}"/>
              </a:ext>
            </a:extLst>
          </p:cNvPr>
          <p:cNvSpPr>
            <a:spLocks noGrp="1"/>
          </p:cNvSpPr>
          <p:nvPr>
            <p:ph type="sldNum" sz="quarter" idx="12"/>
          </p:nvPr>
        </p:nvSpPr>
        <p:spPr/>
        <p:txBody>
          <a:bodyPr/>
          <a:lstStyle/>
          <a:p>
            <a:fld id="{B1B62872-2766-48FF-8EB8-A6F419938F53}" type="slidenum">
              <a:rPr lang="en-US" smtClean="0"/>
              <a:t>2</a:t>
            </a:fld>
            <a:endParaRPr lang="en-US"/>
          </a:p>
        </p:txBody>
      </p:sp>
    </p:spTree>
    <p:extLst>
      <p:ext uri="{BB962C8B-B14F-4D97-AF65-F5344CB8AC3E}">
        <p14:creationId xmlns:p14="http://schemas.microsoft.com/office/powerpoint/2010/main" val="230349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Contexte</a:t>
            </a:r>
            <a:r>
              <a:rPr lang="en-US" dirty="0"/>
              <a:t> pour les </a:t>
            </a:r>
            <a:r>
              <a:rPr lang="en-US" dirty="0" err="1"/>
              <a:t>recherches</a:t>
            </a:r>
            <a:r>
              <a:rPr lang="en-US" dirty="0"/>
              <a:t> de </a:t>
            </a:r>
            <a:r>
              <a:rPr lang="en-US" dirty="0" err="1"/>
              <a:t>décroissance</a:t>
            </a:r>
            <a:r>
              <a:rPr lang="en-US" dirty="0"/>
              <a:t> beta </a:t>
            </a:r>
            <a:r>
              <a:rPr lang="en-US" dirty="0">
                <a:sym typeface="Symbol"/>
              </a:rPr>
              <a:t> </a:t>
            </a:r>
            <a:endParaRPr lang="en-US" dirty="0"/>
          </a:p>
        </p:txBody>
      </p:sp>
      <p:sp>
        <p:nvSpPr>
          <p:cNvPr id="7" name="Content Placeholder 6"/>
          <p:cNvSpPr>
            <a:spLocks noGrp="1"/>
          </p:cNvSpPr>
          <p:nvPr>
            <p:ph sz="half" idx="1"/>
          </p:nvPr>
        </p:nvSpPr>
        <p:spPr/>
        <p:txBody>
          <a:bodyPr/>
          <a:lstStyle/>
          <a:p>
            <a:pPr>
              <a:buClr>
                <a:schemeClr val="bg1">
                  <a:lumMod val="50000"/>
                </a:schemeClr>
              </a:buClr>
              <a:buFont typeface="Wingdings" panose="05000000000000000000" pitchFamily="2" charset="2"/>
              <a:buChar char=""/>
            </a:pPr>
            <a:r>
              <a:rPr lang="en-US" dirty="0"/>
              <a:t> </a:t>
            </a:r>
            <a:r>
              <a:rPr lang="en-US" dirty="0" err="1"/>
              <a:t>Décroissance</a:t>
            </a:r>
            <a:r>
              <a:rPr lang="en-US" dirty="0"/>
              <a:t> du tritium: </a:t>
            </a:r>
            <a:br>
              <a:rPr lang="en-US" dirty="0"/>
            </a:br>
            <a:r>
              <a:rPr lang="en-US" dirty="0"/>
              <a:t>Q = 18.6 keV.</a:t>
            </a:r>
          </a:p>
          <a:p>
            <a:pPr>
              <a:buClr>
                <a:schemeClr val="bg1">
                  <a:lumMod val="50000"/>
                </a:schemeClr>
              </a:buClr>
              <a:buFont typeface="Wingdings" panose="05000000000000000000" pitchFamily="2" charset="2"/>
              <a:buChar char=""/>
            </a:pPr>
            <a:r>
              <a:rPr lang="en-US" dirty="0"/>
              <a:t> Une </a:t>
            </a:r>
            <a:r>
              <a:rPr lang="en-US" dirty="0" err="1"/>
              <a:t>faible</a:t>
            </a:r>
            <a:r>
              <a:rPr lang="en-US" dirty="0"/>
              <a:t> masse de neutrino (eV) </a:t>
            </a:r>
            <a:r>
              <a:rPr lang="en-US" dirty="0" err="1"/>
              <a:t>modifie</a:t>
            </a:r>
            <a:r>
              <a:rPr lang="en-US" dirty="0"/>
              <a:t> la </a:t>
            </a:r>
            <a:r>
              <a:rPr lang="en-US" dirty="0" err="1"/>
              <a:t>forme</a:t>
            </a:r>
            <a:r>
              <a:rPr lang="en-US" dirty="0"/>
              <a:t> de la queue du </a:t>
            </a:r>
            <a:r>
              <a:rPr lang="en-US" dirty="0" err="1"/>
              <a:t>spectre</a:t>
            </a:r>
            <a:r>
              <a:rPr lang="en-US" dirty="0"/>
              <a:t> des </a:t>
            </a:r>
            <a:r>
              <a:rPr lang="en-US" dirty="0" err="1"/>
              <a:t>électrons</a:t>
            </a:r>
            <a:r>
              <a:rPr lang="en-US" dirty="0"/>
              <a:t>.</a:t>
            </a:r>
          </a:p>
          <a:p>
            <a:pPr>
              <a:buClr>
                <a:schemeClr val="bg1">
                  <a:lumMod val="50000"/>
                </a:schemeClr>
              </a:buClr>
              <a:buFont typeface="Wingdings" panose="05000000000000000000" pitchFamily="2" charset="2"/>
              <a:buChar char=""/>
            </a:pPr>
            <a:r>
              <a:rPr lang="en-US" dirty="0"/>
              <a:t> Une masse </a:t>
            </a:r>
            <a:r>
              <a:rPr lang="en-US" dirty="0" err="1"/>
              <a:t>élevée</a:t>
            </a:r>
            <a:r>
              <a:rPr lang="en-US" dirty="0"/>
              <a:t> (keV) </a:t>
            </a:r>
            <a:r>
              <a:rPr lang="en-US" dirty="0" err="1"/>
              <a:t>créerait</a:t>
            </a:r>
            <a:r>
              <a:rPr lang="en-US" dirty="0"/>
              <a:t> </a:t>
            </a:r>
            <a:r>
              <a:rPr lang="en-US" dirty="0" err="1"/>
              <a:t>une</a:t>
            </a:r>
            <a:r>
              <a:rPr lang="en-US" dirty="0"/>
              <a:t> signature dans le </a:t>
            </a:r>
            <a:r>
              <a:rPr lang="en-US" dirty="0" err="1"/>
              <a:t>spectre</a:t>
            </a:r>
            <a:r>
              <a:rPr lang="en-US" dirty="0"/>
              <a:t> (“kink”).</a:t>
            </a:r>
          </a:p>
        </p:txBody>
      </p:sp>
      <p:sp>
        <p:nvSpPr>
          <p:cNvPr id="4" name="Date Placeholder 3"/>
          <p:cNvSpPr>
            <a:spLocks noGrp="1"/>
          </p:cNvSpPr>
          <p:nvPr>
            <p:ph type="dt" sz="half" idx="10"/>
          </p:nvPr>
        </p:nvSpPr>
        <p:spPr/>
        <p:txBody>
          <a:bodyPr/>
          <a:lstStyle/>
          <a:p>
            <a:r>
              <a:rPr lang="en-US">
                <a:solidFill>
                  <a:prstClr val="black">
                    <a:tint val="75000"/>
                  </a:prstClr>
                </a:solidFill>
              </a:rPr>
              <a:t>8 September 2022</a:t>
            </a:r>
          </a:p>
        </p:txBody>
      </p:sp>
      <p:sp>
        <p:nvSpPr>
          <p:cNvPr id="5" name="Footer Placeholder 4"/>
          <p:cNvSpPr>
            <a:spLocks noGrp="1"/>
          </p:cNvSpPr>
          <p:nvPr>
            <p:ph type="ftr" sz="quarter" idx="11"/>
          </p:nvPr>
        </p:nvSpPr>
        <p:spPr/>
        <p:txBody>
          <a:bodyPr/>
          <a:lstStyle/>
          <a:p>
            <a:r>
              <a:rPr lang="en-US">
                <a:solidFill>
                  <a:prstClr val="black">
                    <a:tint val="75000"/>
                  </a:prstClr>
                </a:solidFill>
              </a:rPr>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solidFill>
                  <a:prstClr val="black">
                    <a:tint val="75000"/>
                  </a:prstClr>
                </a:solidFill>
              </a:rPr>
              <a:pPr/>
              <a:t>20</a:t>
            </a:fld>
            <a:endParaRPr lang="en-US">
              <a:solidFill>
                <a:prstClr val="black">
                  <a:tint val="75000"/>
                </a:prstClr>
              </a:solidFill>
            </a:endParaRP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4401440" y="1844704"/>
            <a:ext cx="4254756" cy="240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056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050" y="174628"/>
            <a:ext cx="2583374" cy="1325563"/>
          </a:xfrm>
        </p:spPr>
        <p:txBody>
          <a:bodyPr/>
          <a:lstStyle/>
          <a:p>
            <a:pPr algn="ctr"/>
            <a:r>
              <a:rPr lang="en-US" dirty="0" err="1"/>
              <a:t>Chronologie</a:t>
            </a:r>
            <a:r>
              <a:rPr lang="en-US" dirty="0"/>
              <a:t> 17 keV</a:t>
            </a:r>
          </a:p>
        </p:txBody>
      </p:sp>
      <p:sp>
        <p:nvSpPr>
          <p:cNvPr id="3" name="Content Placeholder 2"/>
          <p:cNvSpPr>
            <a:spLocks noGrp="1"/>
          </p:cNvSpPr>
          <p:nvPr>
            <p:ph idx="1"/>
          </p:nvPr>
        </p:nvSpPr>
        <p:spPr>
          <a:xfrm>
            <a:off x="628650" y="2100019"/>
            <a:ext cx="8349424" cy="4548754"/>
          </a:xfrm>
        </p:spPr>
        <p:txBody>
          <a:bodyPr>
            <a:normAutofit/>
          </a:bodyPr>
          <a:lstStyle/>
          <a:p>
            <a:pPr>
              <a:buClr>
                <a:schemeClr val="bg1">
                  <a:lumMod val="50000"/>
                </a:schemeClr>
              </a:buClr>
              <a:buFont typeface="Wingdings 2" panose="05020102010507070707" pitchFamily="18" charset="2"/>
              <a:buChar char=""/>
            </a:pPr>
            <a:r>
              <a:rPr lang="en-US" sz="2000" dirty="0">
                <a:latin typeface="Times New Roman" panose="02020603050405020304" pitchFamily="18" charset="0"/>
                <a:cs typeface="Times New Roman" panose="02020603050405020304" pitchFamily="18" charset="0"/>
              </a:rPr>
              <a:t>1985, Simpson: kink </a:t>
            </a:r>
            <a:r>
              <a:rPr lang="en-US" sz="2000" dirty="0" err="1">
                <a:latin typeface="Times New Roman" panose="02020603050405020304" pitchFamily="18" charset="0"/>
                <a:cs typeface="Times New Roman" panose="02020603050405020304" pitchFamily="18" charset="0"/>
              </a:rPr>
              <a:t>à</a:t>
            </a:r>
            <a:r>
              <a:rPr lang="en-US" sz="2000" dirty="0">
                <a:latin typeface="Times New Roman" panose="02020603050405020304" pitchFamily="18" charset="0"/>
                <a:cs typeface="Times New Roman" panose="02020603050405020304" pitchFamily="18" charset="0"/>
              </a:rPr>
              <a:t> 1.5 keV dans le </a:t>
            </a:r>
            <a:r>
              <a:rPr lang="en-US" sz="2000" dirty="0" err="1">
                <a:latin typeface="Times New Roman" panose="02020603050405020304" pitchFamily="18" charset="0"/>
                <a:cs typeface="Times New Roman" panose="02020603050405020304" pitchFamily="18" charset="0"/>
              </a:rPr>
              <a:t>spectre</a:t>
            </a:r>
            <a:r>
              <a:rPr lang="en-US" sz="2000" dirty="0">
                <a:latin typeface="Times New Roman" panose="02020603050405020304" pitchFamily="18" charset="0"/>
                <a:cs typeface="Times New Roman" panose="02020603050405020304" pitchFamily="18" charset="0"/>
              </a:rPr>
              <a:t> du tritium</a:t>
            </a:r>
            <a:r>
              <a:rPr lang="en-US" sz="2000" dirty="0"/>
              <a:t>; </a:t>
            </a:r>
            <a:r>
              <a:rPr lang="en-US" sz="2000" dirty="0">
                <a:solidFill>
                  <a:srgbClr val="0070C0"/>
                </a:solidFill>
                <a:latin typeface="Arial Narrow" panose="020B0606020202030204" pitchFamily="34" charset="0"/>
              </a:rPr>
              <a:t>18.6-1.5=17.1, P=3%</a:t>
            </a:r>
          </a:p>
          <a:p>
            <a:pPr algn="r">
              <a:buClr>
                <a:schemeClr val="bg1">
                  <a:lumMod val="50000"/>
                </a:schemeClr>
              </a:buClr>
              <a:buFont typeface="Wingdings 2" panose="05020102010507070707" pitchFamily="18" charset="2"/>
              <a:buChar char=""/>
            </a:pPr>
            <a:r>
              <a:rPr lang="en-US" sz="2000" i="1" dirty="0">
                <a:latin typeface="Times New Roman" panose="02020603050405020304" pitchFamily="18" charset="0"/>
                <a:cs typeface="Times New Roman" panose="02020603050405020304" pitchFamily="18" charset="0"/>
              </a:rPr>
              <a:t>Phys. Rev. Lett </a:t>
            </a:r>
            <a:r>
              <a:rPr lang="en-US" sz="2000" b="1" i="1" dirty="0">
                <a:latin typeface="Times New Roman" panose="02020603050405020304" pitchFamily="18" charset="0"/>
                <a:cs typeface="Times New Roman" panose="02020603050405020304" pitchFamily="18" charset="0"/>
              </a:rPr>
              <a:t>54</a:t>
            </a:r>
            <a:r>
              <a:rPr lang="en-US" sz="2000" i="1" dirty="0">
                <a:latin typeface="Times New Roman" panose="02020603050405020304" pitchFamily="18" charset="0"/>
                <a:cs typeface="Times New Roman" panose="02020603050405020304" pitchFamily="18" charset="0"/>
              </a:rPr>
              <a:t> 1891-1893</a:t>
            </a:r>
          </a:p>
          <a:p>
            <a:pPr>
              <a:buClr>
                <a:schemeClr val="bg1">
                  <a:lumMod val="50000"/>
                </a:schemeClr>
              </a:buClr>
              <a:buFont typeface="Wingdings 2" panose="05020102010507070707" pitchFamily="18" charset="2"/>
              <a:buChar char=""/>
            </a:pPr>
            <a:r>
              <a:rPr lang="en-US" sz="2000" dirty="0">
                <a:latin typeface="Times New Roman" panose="02020603050405020304" pitchFamily="18" charset="0"/>
                <a:cs typeface="Times New Roman" panose="02020603050405020304" pitchFamily="18" charset="0"/>
              </a:rPr>
              <a:t>1985: divers </a:t>
            </a:r>
            <a:r>
              <a:rPr lang="en-US" sz="2000" dirty="0" err="1">
                <a:latin typeface="Times New Roman" panose="02020603050405020304" pitchFamily="18" charset="0"/>
                <a:cs typeface="Times New Roman" panose="02020603050405020304" pitchFamily="18" charset="0"/>
              </a:rPr>
              <a:t>résultats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négatifs</a:t>
            </a:r>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Arial Narrow" panose="020B0606020202030204" pitchFamily="34" charset="0"/>
                <a:cs typeface="Times New Roman" panose="02020603050405020304" pitchFamily="18" charset="0"/>
              </a:rPr>
              <a:t>P &lt; 0.3%</a:t>
            </a:r>
          </a:p>
          <a:p>
            <a:pPr algn="r">
              <a:buClr>
                <a:schemeClr val="bg1">
                  <a:lumMod val="50000"/>
                </a:schemeClr>
              </a:buClr>
              <a:buFont typeface="Wingdings 2" panose="05020102010507070707" pitchFamily="18" charset="2"/>
              <a:buChar char=""/>
            </a:pPr>
            <a:r>
              <a:rPr lang="en-US" sz="2000" i="1" dirty="0">
                <a:latin typeface="Times New Roman" panose="02020603050405020304" pitchFamily="18" charset="0"/>
                <a:cs typeface="Times New Roman" panose="02020603050405020304" pitchFamily="18" charset="0"/>
              </a:rPr>
              <a:t>Phys. Rev. </a:t>
            </a:r>
            <a:r>
              <a:rPr lang="en-US" sz="2000" b="1" i="1" dirty="0">
                <a:latin typeface="Times New Roman" panose="02020603050405020304" pitchFamily="18" charset="0"/>
                <a:cs typeface="Times New Roman" panose="02020603050405020304" pitchFamily="18" charset="0"/>
              </a:rPr>
              <a:t>C32</a:t>
            </a:r>
            <a:r>
              <a:rPr lang="en-US" sz="2000" i="1" dirty="0">
                <a:latin typeface="Times New Roman" panose="02020603050405020304" pitchFamily="18" charset="0"/>
                <a:cs typeface="Times New Roman" panose="02020603050405020304" pitchFamily="18" charset="0"/>
              </a:rPr>
              <a:t> 2215-2216</a:t>
            </a:r>
          </a:p>
          <a:p>
            <a:pPr>
              <a:buClr>
                <a:schemeClr val="bg1">
                  <a:lumMod val="50000"/>
                </a:schemeClr>
              </a:buClr>
              <a:buFont typeface="Wingdings 2" panose="05020102010507070707" pitchFamily="18" charset="2"/>
              <a:buChar char=""/>
            </a:pPr>
            <a:r>
              <a:rPr lang="en-US" sz="2000" dirty="0">
                <a:latin typeface="Times New Roman" panose="02020603050405020304" pitchFamily="18" charset="0"/>
                <a:cs typeface="Times New Roman" panose="02020603050405020304" pitchFamily="18" charset="0"/>
              </a:rPr>
              <a:t>1989, </a:t>
            </a:r>
            <a:r>
              <a:rPr lang="en-US" sz="2000" dirty="0" err="1">
                <a:latin typeface="Times New Roman" panose="02020603050405020304" pitchFamily="18" charset="0"/>
                <a:cs typeface="Times New Roman" panose="02020603050405020304" pitchFamily="18" charset="0"/>
              </a:rPr>
              <a:t>Hime</a:t>
            </a:r>
            <a:r>
              <a:rPr lang="en-US" sz="2000" dirty="0">
                <a:latin typeface="Times New Roman" panose="02020603050405020304" pitchFamily="18" charset="0"/>
                <a:cs typeface="Times New Roman" panose="02020603050405020304" pitchFamily="18" charset="0"/>
              </a:rPr>
              <a:t> &amp; Simpson: kink dans </a:t>
            </a:r>
            <a:r>
              <a:rPr lang="en-US" sz="2000" i="1" baseline="30000" dirty="0">
                <a:latin typeface="Times New Roman" panose="02020603050405020304" pitchFamily="18" charset="0"/>
                <a:cs typeface="Times New Roman" panose="02020603050405020304" pitchFamily="18" charset="0"/>
              </a:rPr>
              <a:t>35</a:t>
            </a:r>
            <a:r>
              <a:rPr lang="en-US" sz="2000" i="1"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Arial Narrow" panose="020B0606020202030204" pitchFamily="34" charset="0"/>
              </a:rPr>
              <a:t>16.9 keV, P = 0.7%</a:t>
            </a:r>
          </a:p>
          <a:p>
            <a:pPr algn="r">
              <a:buClr>
                <a:schemeClr val="bg1">
                  <a:lumMod val="50000"/>
                </a:schemeClr>
              </a:buClr>
              <a:buFont typeface="Wingdings 2" panose="05020102010507070707" pitchFamily="18" charset="2"/>
              <a:buChar char=""/>
            </a:pPr>
            <a:r>
              <a:rPr lang="en-US" sz="2000" i="1" dirty="0">
                <a:latin typeface="Times New Roman" panose="02020603050405020304" pitchFamily="18" charset="0"/>
                <a:cs typeface="Times New Roman" panose="02020603050405020304" pitchFamily="18" charset="0"/>
              </a:rPr>
              <a:t>Phys. Rev </a:t>
            </a:r>
            <a:r>
              <a:rPr lang="en-US" sz="2000" b="1" i="1" dirty="0">
                <a:latin typeface="Times New Roman" panose="02020603050405020304" pitchFamily="18" charset="0"/>
                <a:cs typeface="Times New Roman" panose="02020603050405020304" pitchFamily="18" charset="0"/>
              </a:rPr>
              <a:t>D39</a:t>
            </a:r>
            <a:r>
              <a:rPr lang="en-US" sz="2000" i="1" dirty="0">
                <a:latin typeface="Times New Roman" panose="02020603050405020304" pitchFamily="18" charset="0"/>
                <a:cs typeface="Times New Roman" panose="02020603050405020304" pitchFamily="18" charset="0"/>
              </a:rPr>
              <a:t>, 1805</a:t>
            </a:r>
          </a:p>
          <a:p>
            <a:pPr>
              <a:buClr>
                <a:schemeClr val="bg1">
                  <a:lumMod val="50000"/>
                </a:schemeClr>
              </a:buClr>
              <a:buFont typeface="Wingdings 2" panose="05020102010507070707" pitchFamily="18" charset="2"/>
              <a:buChar char=""/>
            </a:pPr>
            <a:r>
              <a:rPr lang="en-US" sz="2000" dirty="0">
                <a:latin typeface="Times New Roman" panose="02020603050405020304" pitchFamily="18" charset="0"/>
                <a:cs typeface="Times New Roman" panose="02020603050405020304" pitchFamily="18" charset="0"/>
              </a:rPr>
              <a:t>1991, </a:t>
            </a:r>
            <a:r>
              <a:rPr lang="en-US" sz="2000" dirty="0" err="1">
                <a:latin typeface="Times New Roman" panose="02020603050405020304" pitchFamily="18" charset="0"/>
                <a:cs typeface="Times New Roman" panose="02020603050405020304" pitchFamily="18" charset="0"/>
              </a:rPr>
              <a:t>Hime</a:t>
            </a:r>
            <a:r>
              <a:rPr lang="en-US" sz="2000" dirty="0">
                <a:latin typeface="Times New Roman" panose="02020603050405020304" pitchFamily="18" charset="0"/>
                <a:cs typeface="Times New Roman" panose="02020603050405020304" pitchFamily="18" charset="0"/>
              </a:rPr>
              <a:t> &amp; </a:t>
            </a:r>
            <a:r>
              <a:rPr lang="en-US" sz="2000" dirty="0" err="1">
                <a:latin typeface="Times New Roman" panose="02020603050405020304" pitchFamily="18" charset="0"/>
                <a:cs typeface="Times New Roman" panose="02020603050405020304" pitchFamily="18" charset="0"/>
              </a:rPr>
              <a:t>Jelley</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mesures</a:t>
            </a:r>
            <a:r>
              <a:rPr lang="en-US" sz="2000" dirty="0">
                <a:latin typeface="Times New Roman" panose="02020603050405020304" pitchFamily="18" charset="0"/>
                <a:cs typeface="Times New Roman" panose="02020603050405020304" pitchFamily="18" charset="0"/>
              </a:rPr>
              <a:t> dans </a:t>
            </a:r>
            <a:r>
              <a:rPr lang="en-US" sz="2000" baseline="30000" dirty="0">
                <a:latin typeface="Times New Roman" panose="02020603050405020304" pitchFamily="18" charset="0"/>
                <a:cs typeface="Times New Roman" panose="02020603050405020304" pitchFamily="18" charset="0"/>
              </a:rPr>
              <a:t>35</a:t>
            </a:r>
            <a:r>
              <a:rPr lang="en-US" sz="2000" dirty="0">
                <a:latin typeface="Times New Roman" panose="02020603050405020304" pitchFamily="18" charset="0"/>
                <a:cs typeface="Times New Roman" panose="02020603050405020304" pitchFamily="18" charset="0"/>
              </a:rPr>
              <a:t>S</a:t>
            </a:r>
            <a:r>
              <a:rPr lang="en-US" sz="2000" i="1" dirty="0">
                <a:latin typeface="Times New Roman" panose="02020603050405020304" pitchFamily="18" charset="0"/>
                <a:cs typeface="Times New Roman" panose="02020603050405020304" pitchFamily="18" charset="0"/>
              </a:rPr>
              <a:t>; </a:t>
            </a:r>
            <a:r>
              <a:rPr lang="en-US" sz="2000" dirty="0">
                <a:solidFill>
                  <a:srgbClr val="0070C0"/>
                </a:solidFill>
                <a:latin typeface="Arial Narrow" panose="020B0606020202030204" pitchFamily="34" charset="0"/>
                <a:cs typeface="Times New Roman" panose="02020603050405020304" pitchFamily="18" charset="0"/>
              </a:rPr>
              <a:t>17 keV, P=0.8% 8</a:t>
            </a:r>
            <a:r>
              <a:rPr lang="en-US" sz="2000" dirty="0">
                <a:solidFill>
                  <a:srgbClr val="0070C0"/>
                </a:solidFill>
                <a:latin typeface="Symbol" panose="05050102010706020507" pitchFamily="18" charset="2"/>
                <a:cs typeface="Times New Roman" panose="02020603050405020304" pitchFamily="18" charset="0"/>
              </a:rPr>
              <a:t>s</a:t>
            </a:r>
          </a:p>
          <a:p>
            <a:pPr algn="r">
              <a:buClr>
                <a:schemeClr val="bg1">
                  <a:lumMod val="50000"/>
                </a:schemeClr>
              </a:buClr>
              <a:buFont typeface="Wingdings 2" panose="05020102010507070707" pitchFamily="18" charset="2"/>
              <a:buChar char=""/>
            </a:pPr>
            <a:r>
              <a:rPr lang="en-US" sz="2000" i="1" dirty="0">
                <a:latin typeface="Times New Roman" panose="02020603050405020304" pitchFamily="18" charset="0"/>
                <a:cs typeface="Times New Roman" panose="02020603050405020304" pitchFamily="18" charset="0"/>
              </a:rPr>
              <a:t>Phys. Lett. </a:t>
            </a:r>
            <a:r>
              <a:rPr lang="en-US" sz="2000" b="1" i="1" dirty="0">
                <a:latin typeface="Times New Roman" panose="02020603050405020304" pitchFamily="18" charset="0"/>
                <a:cs typeface="Times New Roman" panose="02020603050405020304" pitchFamily="18" charset="0"/>
              </a:rPr>
              <a:t>B257</a:t>
            </a:r>
            <a:r>
              <a:rPr lang="en-US" sz="2000" i="1" dirty="0">
                <a:latin typeface="Times New Roman" panose="02020603050405020304" pitchFamily="18" charset="0"/>
                <a:cs typeface="Times New Roman" panose="02020603050405020304" pitchFamily="18" charset="0"/>
              </a:rPr>
              <a:t> 441</a:t>
            </a:r>
          </a:p>
          <a:p>
            <a:pPr>
              <a:buClr>
                <a:schemeClr val="bg1">
                  <a:lumMod val="50000"/>
                </a:schemeClr>
              </a:buClr>
              <a:buFont typeface="Wingdings 2" panose="05020102010507070707" pitchFamily="18" charset="2"/>
              <a:buChar char=""/>
            </a:pPr>
            <a:r>
              <a:rPr lang="en-US" sz="2000" dirty="0">
                <a:latin typeface="Times New Roman" panose="02020603050405020304" pitchFamily="18" charset="0"/>
                <a:cs typeface="Times New Roman" panose="02020603050405020304" pitchFamily="18" charset="0"/>
              </a:rPr>
              <a:t>1993, </a:t>
            </a:r>
            <a:r>
              <a:rPr lang="en-US" sz="2000" dirty="0" err="1">
                <a:latin typeface="Times New Roman" panose="02020603050405020304" pitchFamily="18" charset="0"/>
                <a:cs typeface="Times New Roman" panose="02020603050405020304" pitchFamily="18" charset="0"/>
              </a:rPr>
              <a:t>Mortara</a:t>
            </a:r>
            <a:r>
              <a:rPr lang="en-US" sz="2000" dirty="0">
                <a:latin typeface="Times New Roman" panose="02020603050405020304" pitchFamily="18" charset="0"/>
                <a:cs typeface="Times New Roman" panose="02020603050405020304" pitchFamily="18" charset="0"/>
              </a:rPr>
              <a:t> et al.: exclusion </a:t>
            </a:r>
            <a:r>
              <a:rPr lang="en-US" sz="2000" dirty="0" err="1">
                <a:latin typeface="Times New Roman" panose="02020603050405020304" pitchFamily="18" charset="0"/>
                <a:cs typeface="Times New Roman" panose="02020603050405020304" pitchFamily="18" charset="0"/>
              </a:rPr>
              <a:t>définitive</a:t>
            </a:r>
            <a:endParaRPr lang="en-US" sz="2000" dirty="0">
              <a:latin typeface="Times New Roman" panose="02020603050405020304" pitchFamily="18" charset="0"/>
              <a:cs typeface="Times New Roman" panose="02020603050405020304" pitchFamily="18" charset="0"/>
            </a:endParaRPr>
          </a:p>
          <a:p>
            <a:pPr lvl="1" algn="r">
              <a:buClr>
                <a:schemeClr val="bg1">
                  <a:lumMod val="50000"/>
                </a:schemeClr>
              </a:buClr>
              <a:buFont typeface="Wingdings 2" panose="05020102010507070707" pitchFamily="18" charset="2"/>
              <a:buChar char=""/>
            </a:pPr>
            <a:r>
              <a:rPr lang="en-US" sz="2000" i="1" dirty="0">
                <a:latin typeface="Times New Roman" panose="02020603050405020304" pitchFamily="18" charset="0"/>
                <a:cs typeface="Times New Roman" panose="02020603050405020304" pitchFamily="18" charset="0"/>
              </a:rPr>
              <a:t>Phys. Rev. Lett. </a:t>
            </a:r>
            <a:r>
              <a:rPr lang="en-US" sz="2000" b="1" i="1" dirty="0">
                <a:latin typeface="Times New Roman" panose="02020603050405020304" pitchFamily="18" charset="0"/>
                <a:cs typeface="Times New Roman" panose="02020603050405020304" pitchFamily="18" charset="0"/>
              </a:rPr>
              <a:t>70</a:t>
            </a:r>
            <a:r>
              <a:rPr lang="en-US" sz="2000" i="1" dirty="0">
                <a:latin typeface="Times New Roman" panose="02020603050405020304" pitchFamily="18" charset="0"/>
                <a:cs typeface="Times New Roman" panose="02020603050405020304" pitchFamily="18" charset="0"/>
              </a:rPr>
              <a:t> 394</a:t>
            </a:r>
          </a:p>
          <a:p>
            <a:pPr>
              <a:buClr>
                <a:schemeClr val="bg1">
                  <a:lumMod val="50000"/>
                </a:schemeClr>
              </a:buClr>
              <a:buFont typeface="Wingdings 2" panose="05020102010507070707" pitchFamily="18" charset="2"/>
              <a:buChar char=""/>
            </a:pPr>
            <a:r>
              <a:rPr lang="en-US" sz="2000" dirty="0">
                <a:latin typeface="Times New Roman" panose="02020603050405020304" pitchFamily="18" charset="0"/>
                <a:cs typeface="Times New Roman" panose="02020603050405020304" pitchFamily="18" charset="0"/>
              </a:rPr>
              <a:t>1993, </a:t>
            </a:r>
            <a:r>
              <a:rPr lang="en-US" sz="2000" dirty="0" err="1">
                <a:latin typeface="Times New Roman" panose="02020603050405020304" pitchFamily="18" charset="0"/>
                <a:cs typeface="Times New Roman" panose="02020603050405020304" pitchFamily="18" charset="0"/>
              </a:rPr>
              <a:t>Hime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Identifie</a:t>
            </a:r>
            <a:r>
              <a:rPr lang="en-US" sz="2000" dirty="0">
                <a:latin typeface="Times New Roman" panose="02020603050405020304" pitchFamily="18" charset="0"/>
                <a:cs typeface="Times New Roman" panose="02020603050405020304" pitchFamily="18" charset="0"/>
              </a:rPr>
              <a:t> des </a:t>
            </a:r>
            <a:r>
              <a:rPr lang="en-US" sz="2000" dirty="0" err="1">
                <a:latin typeface="Times New Roman" panose="02020603050405020304" pitchFamily="18" charset="0"/>
                <a:cs typeface="Times New Roman" panose="02020603050405020304" pitchFamily="18" charset="0"/>
              </a:rPr>
              <a:t>effets</a:t>
            </a:r>
            <a:r>
              <a:rPr lang="en-US" sz="2000" dirty="0">
                <a:latin typeface="Times New Roman" panose="02020603050405020304" pitchFamily="18" charset="0"/>
                <a:cs typeface="Times New Roman" panose="02020603050405020304" pitchFamily="18" charset="0"/>
              </a:rPr>
              <a:t> de diffusion </a:t>
            </a:r>
            <a:r>
              <a:rPr lang="en-US" sz="2000" dirty="0" err="1">
                <a:latin typeface="Times New Roman" panose="02020603050405020304" pitchFamily="18" charset="0"/>
                <a:cs typeface="Times New Roman" panose="02020603050405020304" pitchFamily="18" charset="0"/>
              </a:rPr>
              <a:t>comme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responsable</a:t>
            </a:r>
            <a:r>
              <a:rPr lang="en-US" sz="2000" dirty="0">
                <a:latin typeface="Times New Roman" panose="02020603050405020304" pitchFamily="18" charset="0"/>
                <a:cs typeface="Times New Roman" panose="02020603050405020304" pitchFamily="18" charset="0"/>
              </a:rPr>
              <a:t> probable</a:t>
            </a:r>
          </a:p>
          <a:p>
            <a:pPr algn="r"/>
            <a:r>
              <a:rPr lang="en-US" sz="2000" dirty="0">
                <a:latin typeface="Times New Roman" panose="02020603050405020304" pitchFamily="18" charset="0"/>
                <a:cs typeface="Times New Roman" panose="02020603050405020304" pitchFamily="18" charset="0"/>
              </a:rPr>
              <a:t>Phys. Lett B299, 165-173</a:t>
            </a:r>
          </a:p>
          <a:p>
            <a:endParaRPr lang="en-US"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269424" y="108986"/>
            <a:ext cx="3708650" cy="2059122"/>
          </a:xfrm>
          <a:prstGeom prst="rect">
            <a:avLst/>
          </a:prstGeom>
        </p:spPr>
      </p:pic>
      <p:sp>
        <p:nvSpPr>
          <p:cNvPr id="5" name="Date Placeholder 4"/>
          <p:cNvSpPr>
            <a:spLocks noGrp="1"/>
          </p:cNvSpPr>
          <p:nvPr>
            <p:ph type="dt" sz="half" idx="10"/>
          </p:nvPr>
        </p:nvSpPr>
        <p:spPr/>
        <p:txBody>
          <a:bodyPr/>
          <a:lstStyle/>
          <a:p>
            <a:r>
              <a:rPr lang="en-US"/>
              <a:t>8 September 2022</a:t>
            </a:r>
          </a:p>
        </p:txBody>
      </p:sp>
      <p:sp>
        <p:nvSpPr>
          <p:cNvPr id="6" name="Footer Placeholder 5"/>
          <p:cNvSpPr>
            <a:spLocks noGrp="1"/>
          </p:cNvSpPr>
          <p:nvPr>
            <p:ph type="ftr" sz="quarter" idx="11"/>
          </p:nvPr>
        </p:nvSpPr>
        <p:spPr/>
        <p:txBody>
          <a:bodyPr/>
          <a:lstStyle/>
          <a:p>
            <a:r>
              <a:rPr lang="en-US"/>
              <a:t>Maury Goodman, Argonne</a:t>
            </a:r>
          </a:p>
        </p:txBody>
      </p:sp>
      <p:sp>
        <p:nvSpPr>
          <p:cNvPr id="7" name="Slide Number Placeholder 6"/>
          <p:cNvSpPr>
            <a:spLocks noGrp="1"/>
          </p:cNvSpPr>
          <p:nvPr>
            <p:ph type="sldNum" sz="quarter" idx="12"/>
          </p:nvPr>
        </p:nvSpPr>
        <p:spPr/>
        <p:txBody>
          <a:bodyPr/>
          <a:lstStyle/>
          <a:p>
            <a:fld id="{B1B62872-2766-48FF-8EB8-A6F419938F53}" type="slidenum">
              <a:rPr lang="en-US" smtClean="0"/>
              <a:t>21</a:t>
            </a:fld>
            <a:endParaRPr lang="en-US"/>
          </a:p>
        </p:txBody>
      </p:sp>
    </p:spTree>
    <p:extLst>
      <p:ext uri="{BB962C8B-B14F-4D97-AF65-F5344CB8AC3E}">
        <p14:creationId xmlns:p14="http://schemas.microsoft.com/office/powerpoint/2010/main" val="2685089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17 </a:t>
            </a:r>
            <a:r>
              <a:rPr lang="en-US" err="1"/>
              <a:t>keV</a:t>
            </a:r>
            <a:endParaRPr lang="en-US"/>
          </a:p>
        </p:txBody>
      </p:sp>
      <p:sp>
        <p:nvSpPr>
          <p:cNvPr id="3" name="Content Placeholder 2"/>
          <p:cNvSpPr>
            <a:spLocks noGrp="1"/>
          </p:cNvSpPr>
          <p:nvPr>
            <p:ph idx="1"/>
          </p:nvPr>
        </p:nvSpPr>
        <p:spPr>
          <a:xfrm>
            <a:off x="628650" y="2247253"/>
            <a:ext cx="7886700" cy="3929709"/>
          </a:xfrm>
        </p:spPr>
        <p:txBody>
          <a:bodyPr/>
          <a:lstStyle/>
          <a:p>
            <a:pPr marL="0" indent="0" algn="ctr">
              <a:buNone/>
            </a:pPr>
            <a:r>
              <a:rPr lang="en-US"/>
              <a:t>Stuart Freedman</a:t>
            </a:r>
          </a:p>
        </p:txBody>
      </p:sp>
      <p:pic>
        <p:nvPicPr>
          <p:cNvPr id="5" name="Picture 4"/>
          <p:cNvPicPr>
            <a:picLocks noChangeAspect="1"/>
          </p:cNvPicPr>
          <p:nvPr/>
        </p:nvPicPr>
        <p:blipFill>
          <a:blip r:embed="rId2"/>
          <a:stretch>
            <a:fillRect/>
          </a:stretch>
        </p:blipFill>
        <p:spPr>
          <a:xfrm>
            <a:off x="145914" y="1620599"/>
            <a:ext cx="6161896" cy="2370639"/>
          </a:xfrm>
          <a:prstGeom prst="rect">
            <a:avLst/>
          </a:prstGeom>
        </p:spPr>
      </p:pic>
      <p:pic>
        <p:nvPicPr>
          <p:cNvPr id="4" name="Picture 3"/>
          <p:cNvPicPr>
            <a:picLocks noChangeAspect="1"/>
          </p:cNvPicPr>
          <p:nvPr/>
        </p:nvPicPr>
        <p:blipFill>
          <a:blip r:embed="rId3"/>
          <a:stretch>
            <a:fillRect/>
          </a:stretch>
        </p:blipFill>
        <p:spPr>
          <a:xfrm>
            <a:off x="5459747" y="3807755"/>
            <a:ext cx="3538339" cy="255269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2752" y="1959101"/>
            <a:ext cx="2765539" cy="1807438"/>
          </a:xfrm>
          <a:prstGeom prst="rect">
            <a:avLst/>
          </a:prstGeom>
        </p:spPr>
      </p:pic>
      <p:sp>
        <p:nvSpPr>
          <p:cNvPr id="7" name="Date Placeholder 6"/>
          <p:cNvSpPr>
            <a:spLocks noGrp="1"/>
          </p:cNvSpPr>
          <p:nvPr>
            <p:ph type="dt" sz="half" idx="10"/>
          </p:nvPr>
        </p:nvSpPr>
        <p:spPr/>
        <p:txBody>
          <a:bodyPr/>
          <a:lstStyle/>
          <a:p>
            <a:r>
              <a:rPr lang="en-US"/>
              <a:t>8 September 2022</a:t>
            </a:r>
          </a:p>
        </p:txBody>
      </p:sp>
      <p:sp>
        <p:nvSpPr>
          <p:cNvPr id="8" name="Footer Placeholder 7"/>
          <p:cNvSpPr>
            <a:spLocks noGrp="1"/>
          </p:cNvSpPr>
          <p:nvPr>
            <p:ph type="ftr" sz="quarter" idx="11"/>
          </p:nvPr>
        </p:nvSpPr>
        <p:spPr/>
        <p:txBody>
          <a:bodyPr/>
          <a:lstStyle/>
          <a:p>
            <a:r>
              <a:rPr lang="en-US"/>
              <a:t>Maury Goodman, Argonne</a:t>
            </a:r>
          </a:p>
        </p:txBody>
      </p:sp>
      <p:sp>
        <p:nvSpPr>
          <p:cNvPr id="9" name="Slide Number Placeholder 8"/>
          <p:cNvSpPr>
            <a:spLocks noGrp="1"/>
          </p:cNvSpPr>
          <p:nvPr>
            <p:ph type="sldNum" sz="quarter" idx="12"/>
          </p:nvPr>
        </p:nvSpPr>
        <p:spPr/>
        <p:txBody>
          <a:bodyPr/>
          <a:lstStyle/>
          <a:p>
            <a:fld id="{B1B62872-2766-48FF-8EB8-A6F419938F53}" type="slidenum">
              <a:rPr lang="en-US" smtClean="0"/>
              <a:t>22</a:t>
            </a:fld>
            <a:endParaRPr lang="en-US"/>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0391" y="4062970"/>
            <a:ext cx="2708302" cy="2042260"/>
          </a:xfrm>
          <a:prstGeom prst="rect">
            <a:avLst/>
          </a:prstGeom>
        </p:spPr>
      </p:pic>
    </p:spTree>
    <p:extLst>
      <p:ext uri="{BB962C8B-B14F-4D97-AF65-F5344CB8AC3E}">
        <p14:creationId xmlns:p14="http://schemas.microsoft.com/office/powerpoint/2010/main" val="3267219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17 </a:t>
            </a:r>
            <a:r>
              <a:rPr lang="en-US" err="1"/>
              <a:t>keV</a:t>
            </a:r>
            <a:endParaRPr lang="en-US"/>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23</a:t>
            </a:fld>
            <a:endParaRPr lang="en-US"/>
          </a:p>
        </p:txBody>
      </p:sp>
      <p:pic>
        <p:nvPicPr>
          <p:cNvPr id="7" name="Picture 6"/>
          <p:cNvPicPr>
            <a:picLocks noChangeAspect="1"/>
          </p:cNvPicPr>
          <p:nvPr/>
        </p:nvPicPr>
        <p:blipFill>
          <a:blip r:embed="rId2"/>
          <a:stretch>
            <a:fillRect/>
          </a:stretch>
        </p:blipFill>
        <p:spPr>
          <a:xfrm>
            <a:off x="5401792" y="1779793"/>
            <a:ext cx="3113558" cy="4864627"/>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50" y="1993580"/>
            <a:ext cx="2874479" cy="4362773"/>
          </a:xfrm>
          <a:prstGeom prst="rect">
            <a:avLst/>
          </a:prstGeom>
        </p:spPr>
      </p:pic>
      <p:sp>
        <p:nvSpPr>
          <p:cNvPr id="3" name="Content Placeholder 2"/>
          <p:cNvSpPr>
            <a:spLocks noGrp="1"/>
          </p:cNvSpPr>
          <p:nvPr>
            <p:ph idx="1"/>
          </p:nvPr>
        </p:nvSpPr>
        <p:spPr>
          <a:xfrm>
            <a:off x="3210218" y="2271344"/>
            <a:ext cx="2191574" cy="2610621"/>
          </a:xfrm>
          <a:ln w="12700">
            <a:solidFill>
              <a:schemeClr val="tx1"/>
            </a:solidFill>
          </a:ln>
        </p:spPr>
        <p:txBody>
          <a:bodyPr>
            <a:normAutofit lnSpcReduction="10000"/>
          </a:bodyPr>
          <a:lstStyle/>
          <a:p>
            <a:pPr marL="0" indent="0">
              <a:buNone/>
            </a:pPr>
            <a:r>
              <a:rPr lang="en-US" dirty="0"/>
              <a:t>La </a:t>
            </a:r>
            <a:r>
              <a:rPr lang="en-US" dirty="0" err="1"/>
              <a:t>réinterprétation</a:t>
            </a:r>
            <a:r>
              <a:rPr lang="en-US" dirty="0"/>
              <a:t> de Himes avec </a:t>
            </a:r>
            <a:r>
              <a:rPr lang="en-US" dirty="0" err="1"/>
              <a:t>une</a:t>
            </a:r>
            <a:r>
              <a:rPr lang="en-US" dirty="0"/>
              <a:t> </a:t>
            </a:r>
            <a:r>
              <a:rPr lang="en-US" dirty="0" err="1"/>
              <a:t>fonction</a:t>
            </a:r>
            <a:r>
              <a:rPr lang="en-US" dirty="0"/>
              <a:t> de </a:t>
            </a:r>
            <a:r>
              <a:rPr lang="en-US" dirty="0" err="1"/>
              <a:t>réponse</a:t>
            </a:r>
            <a:r>
              <a:rPr lang="en-US" dirty="0"/>
              <a:t> </a:t>
            </a:r>
            <a:r>
              <a:rPr lang="en-US" dirty="0" err="1"/>
              <a:t>d’électrons</a:t>
            </a:r>
            <a:r>
              <a:rPr lang="en-US" dirty="0"/>
              <a:t> “plus </a:t>
            </a:r>
            <a:r>
              <a:rPr lang="en-US" dirty="0" err="1"/>
              <a:t>complète</a:t>
            </a:r>
            <a:r>
              <a:rPr lang="en-US" dirty="0"/>
              <a:t>” avec “diffusion </a:t>
            </a:r>
            <a:r>
              <a:rPr lang="en-US" dirty="0" err="1"/>
              <a:t>intermédiaire</a:t>
            </a:r>
            <a:r>
              <a:rPr lang="en-US" dirty="0"/>
              <a:t>”</a:t>
            </a:r>
          </a:p>
        </p:txBody>
      </p:sp>
    </p:spTree>
    <p:extLst>
      <p:ext uri="{BB962C8B-B14F-4D97-AF65-F5344CB8AC3E}">
        <p14:creationId xmlns:p14="http://schemas.microsoft.com/office/powerpoint/2010/main" val="3619826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17 keV</a:t>
            </a:r>
          </a:p>
        </p:txBody>
      </p:sp>
      <p:sp>
        <p:nvSpPr>
          <p:cNvPr id="3" name="Content Placeholder 2"/>
          <p:cNvSpPr>
            <a:spLocks noGrp="1"/>
          </p:cNvSpPr>
          <p:nvPr>
            <p:ph idx="1"/>
          </p:nvPr>
        </p:nvSpPr>
        <p:spPr/>
        <p:txBody>
          <a:bodyPr/>
          <a:lstStyle/>
          <a:p>
            <a:pPr marL="0" indent="0" algn="ctr">
              <a:buNone/>
            </a:pPr>
            <a:r>
              <a:rPr lang="en-US" dirty="0" err="1"/>
              <a:t>Commentaire</a:t>
            </a:r>
            <a:r>
              <a:rPr lang="en-US" dirty="0"/>
              <a:t>:</a:t>
            </a:r>
          </a:p>
          <a:p>
            <a:pPr marL="0" indent="0" algn="ctr">
              <a:buNone/>
            </a:pPr>
            <a:endParaRPr lang="en-US" dirty="0"/>
          </a:p>
          <a:p>
            <a:pPr>
              <a:buClr>
                <a:schemeClr val="bg1">
                  <a:lumMod val="50000"/>
                </a:schemeClr>
              </a:buClr>
              <a:buFont typeface="Wingdings" panose="05000000000000000000" pitchFamily="2" charset="2"/>
              <a:buChar char=""/>
            </a:pPr>
            <a:r>
              <a:rPr lang="en-US" dirty="0"/>
              <a:t>La fin des neutrinos </a:t>
            </a:r>
            <a:r>
              <a:rPr lang="en-US" dirty="0" err="1"/>
              <a:t>à</a:t>
            </a:r>
            <a:r>
              <a:rPr lang="en-US" dirty="0"/>
              <a:t> 17 keV </a:t>
            </a:r>
            <a:r>
              <a:rPr lang="en-US" dirty="0" err="1"/>
              <a:t>est</a:t>
            </a:r>
            <a:r>
              <a:rPr lang="en-US" dirty="0"/>
              <a:t> </a:t>
            </a:r>
            <a:r>
              <a:rPr lang="en-US" dirty="0" err="1"/>
              <a:t>contemporaine</a:t>
            </a:r>
            <a:r>
              <a:rPr lang="en-US" dirty="0"/>
              <a:t> </a:t>
            </a:r>
            <a:r>
              <a:rPr lang="en-US" dirty="0" err="1"/>
              <a:t>à</a:t>
            </a:r>
            <a:r>
              <a:rPr lang="en-US" dirty="0"/>
              <a:t>:</a:t>
            </a:r>
          </a:p>
          <a:p>
            <a:pPr lvl="1">
              <a:buClr>
                <a:schemeClr val="bg1">
                  <a:lumMod val="50000"/>
                </a:schemeClr>
              </a:buClr>
              <a:buFont typeface="Wingdings" panose="05000000000000000000" pitchFamily="2" charset="2"/>
              <a:buChar char="¶"/>
            </a:pPr>
            <a:r>
              <a:rPr lang="en-US" dirty="0" err="1"/>
              <a:t>L’étude</a:t>
            </a:r>
            <a:r>
              <a:rPr lang="en-US" dirty="0"/>
              <a:t> </a:t>
            </a:r>
            <a:r>
              <a:rPr lang="en-US" dirty="0" err="1"/>
              <a:t>sérieuse</a:t>
            </a:r>
            <a:r>
              <a:rPr lang="en-US" dirty="0"/>
              <a:t> </a:t>
            </a:r>
            <a:r>
              <a:rPr lang="en-US" dirty="0" err="1"/>
              <a:t>d’éxpériences</a:t>
            </a:r>
            <a:r>
              <a:rPr lang="en-US" dirty="0"/>
              <a:t> “long baseline”</a:t>
            </a:r>
          </a:p>
          <a:p>
            <a:pPr lvl="1">
              <a:buClr>
                <a:schemeClr val="bg1">
                  <a:lumMod val="50000"/>
                </a:schemeClr>
              </a:buClr>
              <a:buFont typeface="Wingdings" panose="05000000000000000000" pitchFamily="2" charset="2"/>
              <a:buChar char="¶"/>
            </a:pPr>
            <a:r>
              <a:rPr lang="en-US" dirty="0"/>
              <a:t>Le début de ma newsletter (Mai 1992)</a:t>
            </a:r>
          </a:p>
          <a:p>
            <a:pPr lvl="1">
              <a:buClr>
                <a:schemeClr val="bg1">
                  <a:lumMod val="50000"/>
                </a:schemeClr>
              </a:buClr>
              <a:buFont typeface="Wingdings" panose="05000000000000000000" pitchFamily="2" charset="2"/>
              <a:buChar char="¶"/>
            </a:pPr>
            <a:endParaRPr lang="en-US" dirty="0"/>
          </a:p>
          <a:p>
            <a:pPr lvl="1">
              <a:buClr>
                <a:schemeClr val="bg1">
                  <a:lumMod val="50000"/>
                </a:schemeClr>
              </a:buClr>
              <a:buFont typeface="Wingdings" panose="05000000000000000000" pitchFamily="2" charset="2"/>
              <a:buChar char="¶"/>
            </a:pPr>
            <a:r>
              <a:rPr lang="en-US" dirty="0"/>
              <a:t>Il y </a:t>
            </a:r>
            <a:r>
              <a:rPr lang="en-US" dirty="0" err="1"/>
              <a:t>avait</a:t>
            </a:r>
            <a:r>
              <a:rPr lang="en-US" dirty="0"/>
              <a:t> plus </a:t>
            </a:r>
            <a:r>
              <a:rPr lang="en-US" dirty="0" err="1"/>
              <a:t>d’intérêt</a:t>
            </a:r>
            <a:r>
              <a:rPr lang="en-US" dirty="0"/>
              <a:t> </a:t>
            </a:r>
            <a:r>
              <a:rPr lang="en-US" dirty="0" err="1"/>
              <a:t>théorique</a:t>
            </a:r>
            <a:r>
              <a:rPr lang="en-US" dirty="0"/>
              <a:t> (&gt; </a:t>
            </a:r>
            <a:r>
              <a:rPr lang="en-US" dirty="0">
                <a:sym typeface="Symbol" panose="05050102010706020507" pitchFamily="18" charset="2"/>
              </a:rPr>
              <a:t> 5) pour </a:t>
            </a:r>
            <a:r>
              <a:rPr lang="en-US" dirty="0" err="1">
                <a:sym typeface="Symbol" panose="05050102010706020507" pitchFamily="18" charset="2"/>
              </a:rPr>
              <a:t>l’existence</a:t>
            </a:r>
            <a:r>
              <a:rPr lang="en-US" dirty="0">
                <a:sym typeface="Symbol" panose="05050102010706020507" pitchFamily="18" charset="2"/>
              </a:rPr>
              <a:t> possible de </a:t>
            </a:r>
            <a:r>
              <a:rPr lang="en-US" dirty="0">
                <a:latin typeface="Symbol" panose="05050102010706020507" pitchFamily="18" charset="2"/>
                <a:sym typeface="Symbol" panose="05050102010706020507" pitchFamily="18" charset="2"/>
              </a:rPr>
              <a:t>n </a:t>
            </a:r>
            <a:r>
              <a:rPr lang="en-US" dirty="0" err="1">
                <a:sym typeface="Symbol" panose="05050102010706020507" pitchFamily="18" charset="2"/>
              </a:rPr>
              <a:t>à</a:t>
            </a:r>
            <a:br>
              <a:rPr lang="en-US" dirty="0">
                <a:sym typeface="Symbol" panose="05050102010706020507" pitchFamily="18" charset="2"/>
              </a:rPr>
            </a:br>
            <a:r>
              <a:rPr lang="en-US" dirty="0" err="1">
                <a:sym typeface="Symbol" panose="05050102010706020507" pitchFamily="18" charset="2"/>
              </a:rPr>
              <a:t>m</a:t>
            </a:r>
            <a:r>
              <a:rPr lang="en-US" baseline="-25000" dirty="0" err="1">
                <a:latin typeface="Symbol" panose="05050102010706020507" pitchFamily="18" charset="2"/>
                <a:sym typeface="Symbol" panose="05050102010706020507" pitchFamily="18" charset="2"/>
              </a:rPr>
              <a:t>n</a:t>
            </a:r>
            <a:r>
              <a:rPr lang="en-US" dirty="0">
                <a:sym typeface="Symbol" panose="05050102010706020507" pitchFamily="18" charset="2"/>
              </a:rPr>
              <a:t> = 17 keV </a:t>
            </a:r>
            <a:r>
              <a:rPr lang="en-US" dirty="0">
                <a:latin typeface="Symbol" panose="05050102010706020507" pitchFamily="18" charset="2"/>
                <a:sym typeface="Symbol" panose="05050102010706020507" pitchFamily="18" charset="2"/>
              </a:rPr>
              <a:t>n</a:t>
            </a:r>
            <a:r>
              <a:rPr lang="en-US" dirty="0">
                <a:sym typeface="Symbol" panose="05050102010706020507" pitchFamily="18" charset="2"/>
              </a:rPr>
              <a:t> que </a:t>
            </a:r>
            <a:r>
              <a:rPr lang="en-US" dirty="0" err="1">
                <a:sym typeface="Symbol" panose="05050102010706020507" pitchFamily="18" charset="2"/>
              </a:rPr>
              <a:t>d’oscillations</a:t>
            </a:r>
            <a:r>
              <a:rPr lang="en-US" dirty="0">
                <a:sym typeface="Symbol" panose="05050102010706020507" pitchFamily="18" charset="2"/>
              </a:rPr>
              <a:t> </a:t>
            </a:r>
            <a:r>
              <a:rPr lang="en-US" dirty="0" err="1">
                <a:sym typeface="Symbol" panose="05050102010706020507" pitchFamily="18" charset="2"/>
              </a:rPr>
              <a:t>atmosphériques</a:t>
            </a:r>
            <a:r>
              <a:rPr lang="en-US" dirty="0">
                <a:sym typeface="Symbol" panose="05050102010706020507" pitchFamily="18" charset="2"/>
              </a:rPr>
              <a:t>, </a:t>
            </a:r>
            <a:r>
              <a:rPr lang="en-US" dirty="0" err="1">
                <a:sym typeface="Symbol" panose="05050102010706020507" pitchFamily="18" charset="2"/>
              </a:rPr>
              <a:t>m</a:t>
            </a:r>
            <a:r>
              <a:rPr lang="en-US" baseline="-25000" dirty="0" err="1">
                <a:latin typeface="Symbol" panose="05050102010706020507" pitchFamily="18" charset="2"/>
                <a:sym typeface="Symbol" panose="05050102010706020507" pitchFamily="18" charset="2"/>
              </a:rPr>
              <a:t>n</a:t>
            </a:r>
            <a:r>
              <a:rPr lang="en-US" dirty="0">
                <a:sym typeface="Symbol" panose="05050102010706020507" pitchFamily="18" charset="2"/>
              </a:rPr>
              <a:t> = 1-100 </a:t>
            </a:r>
            <a:r>
              <a:rPr lang="en-US" dirty="0" err="1">
                <a:sym typeface="Symbol" panose="05050102010706020507" pitchFamily="18" charset="2"/>
              </a:rPr>
              <a:t>meV</a:t>
            </a:r>
            <a:endParaRPr lang="en-US" dirty="0"/>
          </a:p>
          <a:p>
            <a:pPr lvl="1">
              <a:buClr>
                <a:schemeClr val="bg1">
                  <a:lumMod val="50000"/>
                </a:schemeClr>
              </a:buClr>
              <a:buFont typeface="Wingdings" panose="05000000000000000000" pitchFamily="2" charset="2"/>
              <a:buChar char="¶"/>
            </a:pPr>
            <a:endParaRPr lang="en-US" dirty="0"/>
          </a:p>
          <a:p>
            <a:endParaRPr lang="en-US" dirty="0"/>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24</a:t>
            </a:fld>
            <a:endParaRPr lang="en-US"/>
          </a:p>
        </p:txBody>
      </p:sp>
      <p:pic>
        <p:nvPicPr>
          <p:cNvPr id="7" name="Picture 6"/>
          <p:cNvPicPr>
            <a:picLocks noChangeAspect="1"/>
          </p:cNvPicPr>
          <p:nvPr/>
        </p:nvPicPr>
        <p:blipFill>
          <a:blip r:embed="rId2"/>
          <a:stretch>
            <a:fillRect/>
          </a:stretch>
        </p:blipFill>
        <p:spPr>
          <a:xfrm>
            <a:off x="5284922" y="4429166"/>
            <a:ext cx="3708650" cy="2059122"/>
          </a:xfrm>
          <a:prstGeom prst="rect">
            <a:avLst/>
          </a:prstGeom>
        </p:spPr>
      </p:pic>
    </p:spTree>
    <p:extLst>
      <p:ext uri="{BB962C8B-B14F-4D97-AF65-F5344CB8AC3E}">
        <p14:creationId xmlns:p14="http://schemas.microsoft.com/office/powerpoint/2010/main" val="3087598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431" y="1427357"/>
            <a:ext cx="5829300" cy="3389970"/>
          </a:xfrm>
        </p:spPr>
        <p:txBody>
          <a:bodyPr/>
          <a:lstStyle/>
          <a:p>
            <a:pPr algn="ctr"/>
            <a:r>
              <a:rPr lang="en-US" dirty="0">
                <a:latin typeface="Times New Roman" panose="02020603050405020304" pitchFamily="18" charset="0"/>
                <a:cs typeface="Times New Roman" panose="02020603050405020304" pitchFamily="18" charset="0"/>
              </a:rPr>
              <a:t>Double beta sans neutrino de </a:t>
            </a:r>
            <a:r>
              <a:rPr lang="en-US" dirty="0" err="1">
                <a:latin typeface="Times New Roman" panose="02020603050405020304" pitchFamily="18" charset="0"/>
                <a:cs typeface="Times New Roman" panose="02020603050405020304" pitchFamily="18" charset="0"/>
              </a:rPr>
              <a:t>Klapdor</a:t>
            </a:r>
            <a:endParaRPr lang="en-US"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a:t>8 September 2022</a:t>
            </a:r>
          </a:p>
        </p:txBody>
      </p:sp>
      <p:sp>
        <p:nvSpPr>
          <p:cNvPr id="4" name="Footer Placeholder 3"/>
          <p:cNvSpPr>
            <a:spLocks noGrp="1"/>
          </p:cNvSpPr>
          <p:nvPr>
            <p:ph type="ftr" sz="quarter" idx="11"/>
          </p:nvPr>
        </p:nvSpPr>
        <p:spPr/>
        <p:txBody>
          <a:bodyPr/>
          <a:lstStyle/>
          <a:p>
            <a:r>
              <a:rPr lang="en-US"/>
              <a:t>Maury Goodman, Argonne</a:t>
            </a:r>
          </a:p>
        </p:txBody>
      </p:sp>
      <p:sp>
        <p:nvSpPr>
          <p:cNvPr id="5" name="Slide Number Placeholder 4"/>
          <p:cNvSpPr>
            <a:spLocks noGrp="1"/>
          </p:cNvSpPr>
          <p:nvPr>
            <p:ph type="sldNum" sz="quarter" idx="12"/>
          </p:nvPr>
        </p:nvSpPr>
        <p:spPr/>
        <p:txBody>
          <a:bodyPr/>
          <a:lstStyle/>
          <a:p>
            <a:fld id="{B1B62872-2766-48FF-8EB8-A6F419938F53}" type="slidenum">
              <a:rPr lang="en-US" smtClean="0"/>
              <a:t>25</a:t>
            </a:fld>
            <a:endParaRPr lang="en-US"/>
          </a:p>
        </p:txBody>
      </p:sp>
    </p:spTree>
    <p:extLst>
      <p:ext uri="{BB962C8B-B14F-4D97-AF65-F5344CB8AC3E}">
        <p14:creationId xmlns:p14="http://schemas.microsoft.com/office/powerpoint/2010/main" val="3534456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00"/>
                </a:solidFill>
                <a:latin typeface="Times New Roman" pitchFamily="18" charset="0"/>
                <a:ea typeface="ＭＳ Ｐゴシック" charset="-128"/>
              </a:defRPr>
            </a:lvl1pPr>
            <a:lvl2pPr marL="742950" indent="-285750" eaLnBrk="0" hangingPunct="0">
              <a:defRPr sz="1200">
                <a:solidFill>
                  <a:srgbClr val="000000"/>
                </a:solidFill>
                <a:latin typeface="Times New Roman" pitchFamily="18" charset="0"/>
                <a:ea typeface="ＭＳ Ｐゴシック" charset="-128"/>
              </a:defRPr>
            </a:lvl2pPr>
            <a:lvl3pPr marL="1143000" indent="-228600" eaLnBrk="0" hangingPunct="0">
              <a:defRPr sz="1200">
                <a:solidFill>
                  <a:srgbClr val="000000"/>
                </a:solidFill>
                <a:latin typeface="Times New Roman" pitchFamily="18" charset="0"/>
                <a:ea typeface="ＭＳ Ｐゴシック" charset="-128"/>
              </a:defRPr>
            </a:lvl3pPr>
            <a:lvl4pPr marL="1600200" indent="-228600" eaLnBrk="0" hangingPunct="0">
              <a:defRPr sz="1200">
                <a:solidFill>
                  <a:srgbClr val="000000"/>
                </a:solidFill>
                <a:latin typeface="Times New Roman" pitchFamily="18" charset="0"/>
                <a:ea typeface="ＭＳ Ｐゴシック" charset="-128"/>
              </a:defRPr>
            </a:lvl4pPr>
            <a:lvl5pPr marL="2057400" indent="-228600" eaLnBrk="0" hangingPunct="0">
              <a:defRPr sz="1200">
                <a:solidFill>
                  <a:srgbClr val="000000"/>
                </a:solidFill>
                <a:latin typeface="Times New Roman" pitchFamily="18" charset="0"/>
                <a:ea typeface="ＭＳ Ｐゴシック" charset="-128"/>
              </a:defRPr>
            </a:lvl5pPr>
            <a:lvl6pPr marL="25146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6pPr>
            <a:lvl7pPr marL="29718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7pPr>
            <a:lvl8pPr marL="34290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8pPr>
            <a:lvl9pPr marL="38862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9pPr>
          </a:lstStyle>
          <a:p>
            <a:pPr eaLnBrk="1" hangingPunct="1"/>
            <a:r>
              <a:rPr lang="en-US" altLang="en-US" sz="1800">
                <a:solidFill>
                  <a:schemeClr val="tx1"/>
                </a:solidFill>
                <a:latin typeface="Calibri" pitchFamily="34" charset="0"/>
              </a:rPr>
              <a:t>8 September 2022</a:t>
            </a:r>
          </a:p>
        </p:txBody>
      </p:sp>
      <p:sp>
        <p:nvSpPr>
          <p:cNvPr id="2969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00"/>
                </a:solidFill>
                <a:latin typeface="Times New Roman" pitchFamily="18" charset="0"/>
                <a:ea typeface="ＭＳ Ｐゴシック" charset="-128"/>
              </a:defRPr>
            </a:lvl1pPr>
            <a:lvl2pPr marL="742950" indent="-285750" eaLnBrk="0" hangingPunct="0">
              <a:defRPr sz="1200">
                <a:solidFill>
                  <a:srgbClr val="000000"/>
                </a:solidFill>
                <a:latin typeface="Times New Roman" pitchFamily="18" charset="0"/>
                <a:ea typeface="ＭＳ Ｐゴシック" charset="-128"/>
              </a:defRPr>
            </a:lvl2pPr>
            <a:lvl3pPr marL="1143000" indent="-228600" eaLnBrk="0" hangingPunct="0">
              <a:defRPr sz="1200">
                <a:solidFill>
                  <a:srgbClr val="000000"/>
                </a:solidFill>
                <a:latin typeface="Times New Roman" pitchFamily="18" charset="0"/>
                <a:ea typeface="ＭＳ Ｐゴシック" charset="-128"/>
              </a:defRPr>
            </a:lvl3pPr>
            <a:lvl4pPr marL="1600200" indent="-228600" eaLnBrk="0" hangingPunct="0">
              <a:defRPr sz="1200">
                <a:solidFill>
                  <a:srgbClr val="000000"/>
                </a:solidFill>
                <a:latin typeface="Times New Roman" pitchFamily="18" charset="0"/>
                <a:ea typeface="ＭＳ Ｐゴシック" charset="-128"/>
              </a:defRPr>
            </a:lvl4pPr>
            <a:lvl5pPr marL="2057400" indent="-228600" eaLnBrk="0" hangingPunct="0">
              <a:defRPr sz="1200">
                <a:solidFill>
                  <a:srgbClr val="000000"/>
                </a:solidFill>
                <a:latin typeface="Times New Roman" pitchFamily="18" charset="0"/>
                <a:ea typeface="ＭＳ Ｐゴシック" charset="-128"/>
              </a:defRPr>
            </a:lvl5pPr>
            <a:lvl6pPr marL="25146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6pPr>
            <a:lvl7pPr marL="29718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7pPr>
            <a:lvl8pPr marL="34290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8pPr>
            <a:lvl9pPr marL="38862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9pPr>
          </a:lstStyle>
          <a:p>
            <a:pPr eaLnBrk="1" hangingPunct="1"/>
            <a:fld id="{A4FDA923-1AF0-4642-BD1A-F74F98115BBE}" type="slidenum">
              <a:rPr lang="en-US" altLang="en-US" sz="1400" smtClean="0"/>
              <a:pPr eaLnBrk="1" hangingPunct="1"/>
              <a:t>26</a:t>
            </a:fld>
            <a:endParaRPr lang="en-US" altLang="en-US" sz="1400"/>
          </a:p>
        </p:txBody>
      </p:sp>
      <p:sp>
        <p:nvSpPr>
          <p:cNvPr id="29700" name="Slide Number Placeholder 5"/>
          <p:cNvSpPr txBox="1">
            <a:spLocks noGrp="1"/>
          </p:cNvSpPr>
          <p:nvPr/>
        </p:nvSpPr>
        <p:spPr bwMode="auto">
          <a:xfrm>
            <a:off x="6705600" y="61737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rgbClr val="000000"/>
                </a:solidFill>
                <a:latin typeface="Times New Roman" pitchFamily="18" charset="0"/>
                <a:ea typeface="ＭＳ Ｐゴシック" charset="-128"/>
              </a:defRPr>
            </a:lvl1pPr>
            <a:lvl2pPr marL="742950" indent="-285750" eaLnBrk="0" hangingPunct="0">
              <a:defRPr sz="1200">
                <a:solidFill>
                  <a:srgbClr val="000000"/>
                </a:solidFill>
                <a:latin typeface="Times New Roman" pitchFamily="18" charset="0"/>
                <a:ea typeface="ＭＳ Ｐゴシック" charset="-128"/>
              </a:defRPr>
            </a:lvl2pPr>
            <a:lvl3pPr marL="1143000" indent="-228600" eaLnBrk="0" hangingPunct="0">
              <a:defRPr sz="1200">
                <a:solidFill>
                  <a:srgbClr val="000000"/>
                </a:solidFill>
                <a:latin typeface="Times New Roman" pitchFamily="18" charset="0"/>
                <a:ea typeface="ＭＳ Ｐゴシック" charset="-128"/>
              </a:defRPr>
            </a:lvl3pPr>
            <a:lvl4pPr marL="1600200" indent="-228600" eaLnBrk="0" hangingPunct="0">
              <a:defRPr sz="1200">
                <a:solidFill>
                  <a:srgbClr val="000000"/>
                </a:solidFill>
                <a:latin typeface="Times New Roman" pitchFamily="18" charset="0"/>
                <a:ea typeface="ＭＳ Ｐゴシック" charset="-128"/>
              </a:defRPr>
            </a:lvl4pPr>
            <a:lvl5pPr marL="2057400" indent="-228600" eaLnBrk="0" hangingPunct="0">
              <a:defRPr sz="1200">
                <a:solidFill>
                  <a:srgbClr val="000000"/>
                </a:solidFill>
                <a:latin typeface="Times New Roman" pitchFamily="18" charset="0"/>
                <a:ea typeface="ＭＳ Ｐゴシック" charset="-128"/>
              </a:defRPr>
            </a:lvl5pPr>
            <a:lvl6pPr marL="25146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6pPr>
            <a:lvl7pPr marL="29718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7pPr>
            <a:lvl8pPr marL="34290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8pPr>
            <a:lvl9pPr marL="38862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9pPr>
          </a:lstStyle>
          <a:p>
            <a:pPr algn="r" eaLnBrk="1" hangingPunct="1"/>
            <a:fld id="{944A44BC-25FD-4435-B6D2-CB9B6273B961}" type="slidenum">
              <a:rPr lang="en-US" altLang="en-US" sz="1400"/>
              <a:pPr algn="r" eaLnBrk="1" hangingPunct="1"/>
              <a:t>26</a:t>
            </a:fld>
            <a:endParaRPr lang="en-US" altLang="en-US" sz="1400"/>
          </a:p>
        </p:txBody>
      </p:sp>
      <p:graphicFrame>
        <p:nvGraphicFramePr>
          <p:cNvPr id="29701" name="Object 3"/>
          <p:cNvGraphicFramePr>
            <a:graphicFrameLocks noChangeAspect="1"/>
          </p:cNvGraphicFramePr>
          <p:nvPr>
            <p:extLst>
              <p:ext uri="{D42A27DB-BD31-4B8C-83A1-F6EECF244321}">
                <p14:modId xmlns:p14="http://schemas.microsoft.com/office/powerpoint/2010/main" val="2754611547"/>
              </p:ext>
            </p:extLst>
          </p:nvPr>
        </p:nvGraphicFramePr>
        <p:xfrm>
          <a:off x="327708" y="3391010"/>
          <a:ext cx="4064000" cy="857250"/>
        </p:xfrm>
        <a:graphic>
          <a:graphicData uri="http://schemas.openxmlformats.org/presentationml/2006/ole">
            <mc:AlternateContent xmlns:mc="http://schemas.openxmlformats.org/markup-compatibility/2006">
              <mc:Choice xmlns:v="urn:schemas-microsoft-com:vml" Requires="v">
                <p:oleObj spid="_x0000_s1030" name="Equation" r:id="rId3" imgW="1714500" imgH="317500" progId="Equation.3">
                  <p:embed/>
                </p:oleObj>
              </mc:Choice>
              <mc:Fallback>
                <p:oleObj name="Equation" r:id="rId3" imgW="1714500" imgH="317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708" y="3391010"/>
                        <a:ext cx="4064000" cy="8572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3" name="Object 5"/>
          <p:cNvGraphicFramePr>
            <a:graphicFrameLocks noChangeAspect="1"/>
          </p:cNvGraphicFramePr>
          <p:nvPr>
            <p:extLst>
              <p:ext uri="{D42A27DB-BD31-4B8C-83A1-F6EECF244321}">
                <p14:modId xmlns:p14="http://schemas.microsoft.com/office/powerpoint/2010/main" val="948267294"/>
              </p:ext>
            </p:extLst>
          </p:nvPr>
        </p:nvGraphicFramePr>
        <p:xfrm>
          <a:off x="4646199" y="3203575"/>
          <a:ext cx="3387725" cy="1093788"/>
        </p:xfrm>
        <a:graphic>
          <a:graphicData uri="http://schemas.openxmlformats.org/presentationml/2006/ole">
            <mc:AlternateContent xmlns:mc="http://schemas.openxmlformats.org/markup-compatibility/2006">
              <mc:Choice xmlns:v="urn:schemas-microsoft-com:vml" Requires="v">
                <p:oleObj spid="_x0000_s1031" name="Equation" r:id="rId5" imgW="1485255" imgH="482391" progId="Equation.3">
                  <p:embed/>
                </p:oleObj>
              </mc:Choice>
              <mc:Fallback>
                <p:oleObj name="Equation" r:id="rId5" imgW="1485255" imgH="4823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6199" y="3203575"/>
                        <a:ext cx="3387725" cy="1093788"/>
                      </a:xfrm>
                      <a:prstGeom prst="rect">
                        <a:avLst/>
                      </a:prstGeom>
                      <a:noFill/>
                      <a:ln>
                        <a:noFill/>
                      </a:ln>
                    </p:spPr>
                  </p:pic>
                </p:oleObj>
              </mc:Fallback>
            </mc:AlternateContent>
          </a:graphicData>
        </a:graphic>
      </p:graphicFrame>
      <p:grpSp>
        <p:nvGrpSpPr>
          <p:cNvPr id="29704" name="Group 5"/>
          <p:cNvGrpSpPr>
            <a:grpSpLocks/>
          </p:cNvGrpSpPr>
          <p:nvPr/>
        </p:nvGrpSpPr>
        <p:grpSpPr bwMode="auto">
          <a:xfrm>
            <a:off x="4812361" y="4056407"/>
            <a:ext cx="1725613" cy="949325"/>
            <a:chOff x="449" y="2352"/>
            <a:chExt cx="1087" cy="598"/>
          </a:xfrm>
        </p:grpSpPr>
        <p:sp>
          <p:nvSpPr>
            <p:cNvPr id="29721" name="Text Box 6"/>
            <p:cNvSpPr txBox="1">
              <a:spLocks noChangeArrowheads="1"/>
            </p:cNvSpPr>
            <p:nvPr/>
          </p:nvSpPr>
          <p:spPr bwMode="auto">
            <a:xfrm>
              <a:off x="449" y="2717"/>
              <a:ext cx="1013" cy="233"/>
            </a:xfrm>
            <a:prstGeom prst="rect">
              <a:avLst/>
            </a:prstGeom>
            <a:noFill/>
            <a:ln w="3175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a:solidFill>
                    <a:srgbClr val="000000"/>
                  </a:solidFill>
                  <a:latin typeface="Times New Roman" pitchFamily="18" charset="0"/>
                  <a:ea typeface="ＭＳ Ｐゴシック" charset="-128"/>
                </a:defRPr>
              </a:lvl1pPr>
              <a:lvl2pPr marL="742950" indent="-285750" eaLnBrk="0" hangingPunct="0">
                <a:defRPr sz="1200">
                  <a:solidFill>
                    <a:srgbClr val="000000"/>
                  </a:solidFill>
                  <a:latin typeface="Times New Roman" pitchFamily="18" charset="0"/>
                  <a:ea typeface="ＭＳ Ｐゴシック" charset="-128"/>
                </a:defRPr>
              </a:lvl2pPr>
              <a:lvl3pPr marL="1143000" indent="-228600" eaLnBrk="0" hangingPunct="0">
                <a:defRPr sz="1200">
                  <a:solidFill>
                    <a:srgbClr val="000000"/>
                  </a:solidFill>
                  <a:latin typeface="Times New Roman" pitchFamily="18" charset="0"/>
                  <a:ea typeface="ＭＳ Ｐゴシック" charset="-128"/>
                </a:defRPr>
              </a:lvl3pPr>
              <a:lvl4pPr marL="1600200" indent="-228600" eaLnBrk="0" hangingPunct="0">
                <a:defRPr sz="1200">
                  <a:solidFill>
                    <a:srgbClr val="000000"/>
                  </a:solidFill>
                  <a:latin typeface="Times New Roman" pitchFamily="18" charset="0"/>
                  <a:ea typeface="ＭＳ Ｐゴシック" charset="-128"/>
                </a:defRPr>
              </a:lvl4pPr>
              <a:lvl5pPr marL="2057400" indent="-228600" eaLnBrk="0" hangingPunct="0">
                <a:defRPr sz="1200">
                  <a:solidFill>
                    <a:srgbClr val="000000"/>
                  </a:solidFill>
                  <a:latin typeface="Times New Roman" pitchFamily="18" charset="0"/>
                  <a:ea typeface="ＭＳ Ｐゴシック" charset="-128"/>
                </a:defRPr>
              </a:lvl5pPr>
              <a:lvl6pPr marL="25146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6pPr>
              <a:lvl7pPr marL="29718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7pPr>
              <a:lvl8pPr marL="34290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8pPr>
              <a:lvl9pPr marL="38862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9pPr>
            </a:lstStyle>
            <a:p>
              <a:pPr algn="l" eaLnBrk="1" hangingPunct="1"/>
              <a:r>
                <a:rPr lang="en-US" altLang="en-US" sz="1800" dirty="0">
                  <a:solidFill>
                    <a:srgbClr val="0000CC"/>
                  </a:solidFill>
                  <a:latin typeface="Times" pitchFamily="18" charset="0"/>
                </a:rPr>
                <a:t>Phases CP: ±1</a:t>
              </a:r>
            </a:p>
          </p:txBody>
        </p:sp>
        <p:sp>
          <p:nvSpPr>
            <p:cNvPr id="29722" name="Line 7"/>
            <p:cNvSpPr>
              <a:spLocks noChangeShapeType="1"/>
            </p:cNvSpPr>
            <p:nvPr/>
          </p:nvSpPr>
          <p:spPr bwMode="auto">
            <a:xfrm flipV="1">
              <a:off x="1536" y="2352"/>
              <a:ext cx="0" cy="384"/>
            </a:xfrm>
            <a:prstGeom prst="line">
              <a:avLst/>
            </a:prstGeom>
            <a:noFill/>
            <a:ln w="31750">
              <a:solidFill>
                <a:srgbClr val="0000CC"/>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29705" name="Group 8"/>
          <p:cNvGrpSpPr>
            <a:grpSpLocks/>
          </p:cNvGrpSpPr>
          <p:nvPr/>
        </p:nvGrpSpPr>
        <p:grpSpPr bwMode="auto">
          <a:xfrm>
            <a:off x="5933638" y="3978275"/>
            <a:ext cx="2146302" cy="2560638"/>
            <a:chOff x="3707" y="2148"/>
            <a:chExt cx="1352" cy="1613"/>
          </a:xfrm>
        </p:grpSpPr>
        <p:sp>
          <p:nvSpPr>
            <p:cNvPr id="29719" name="Text Box 9"/>
            <p:cNvSpPr txBox="1">
              <a:spLocks noChangeArrowheads="1"/>
            </p:cNvSpPr>
            <p:nvPr/>
          </p:nvSpPr>
          <p:spPr bwMode="auto">
            <a:xfrm>
              <a:off x="3707" y="3528"/>
              <a:ext cx="1352" cy="233"/>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a:solidFill>
                    <a:srgbClr val="000000"/>
                  </a:solidFill>
                  <a:latin typeface="Times New Roman" pitchFamily="18" charset="0"/>
                  <a:ea typeface="ＭＳ Ｐゴシック" charset="-128"/>
                </a:defRPr>
              </a:lvl1pPr>
              <a:lvl2pPr marL="742950" indent="-285750" eaLnBrk="0" hangingPunct="0">
                <a:defRPr sz="1200">
                  <a:solidFill>
                    <a:srgbClr val="000000"/>
                  </a:solidFill>
                  <a:latin typeface="Times New Roman" pitchFamily="18" charset="0"/>
                  <a:ea typeface="ＭＳ Ｐゴシック" charset="-128"/>
                </a:defRPr>
              </a:lvl2pPr>
              <a:lvl3pPr marL="1143000" indent="-228600" eaLnBrk="0" hangingPunct="0">
                <a:defRPr sz="1200">
                  <a:solidFill>
                    <a:srgbClr val="000000"/>
                  </a:solidFill>
                  <a:latin typeface="Times New Roman" pitchFamily="18" charset="0"/>
                  <a:ea typeface="ＭＳ Ｐゴシック" charset="-128"/>
                </a:defRPr>
              </a:lvl3pPr>
              <a:lvl4pPr marL="1600200" indent="-228600" eaLnBrk="0" hangingPunct="0">
                <a:defRPr sz="1200">
                  <a:solidFill>
                    <a:srgbClr val="000000"/>
                  </a:solidFill>
                  <a:latin typeface="Times New Roman" pitchFamily="18" charset="0"/>
                  <a:ea typeface="ＭＳ Ｐゴシック" charset="-128"/>
                </a:defRPr>
              </a:lvl4pPr>
              <a:lvl5pPr marL="2057400" indent="-228600" eaLnBrk="0" hangingPunct="0">
                <a:defRPr sz="1200">
                  <a:solidFill>
                    <a:srgbClr val="000000"/>
                  </a:solidFill>
                  <a:latin typeface="Times New Roman" pitchFamily="18" charset="0"/>
                  <a:ea typeface="ＭＳ Ｐゴシック" charset="-128"/>
                </a:defRPr>
              </a:lvl5pPr>
              <a:lvl6pPr marL="25146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6pPr>
              <a:lvl7pPr marL="29718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7pPr>
              <a:lvl8pPr marL="34290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8pPr>
              <a:lvl9pPr marL="38862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9pPr>
            </a:lstStyle>
            <a:p>
              <a:pPr algn="l" eaLnBrk="1" hangingPunct="1"/>
              <a:r>
                <a:rPr lang="en-US" altLang="en-US" sz="1800" dirty="0">
                  <a:solidFill>
                    <a:srgbClr val="FF0000"/>
                  </a:solidFill>
                  <a:latin typeface="Times" pitchFamily="18" charset="0"/>
                </a:rPr>
                <a:t>Masses des neutrinos</a:t>
              </a:r>
            </a:p>
          </p:txBody>
        </p:sp>
        <p:sp>
          <p:nvSpPr>
            <p:cNvPr id="29720" name="Line 10"/>
            <p:cNvSpPr>
              <a:spLocks noChangeShapeType="1"/>
            </p:cNvSpPr>
            <p:nvPr/>
          </p:nvSpPr>
          <p:spPr bwMode="auto">
            <a:xfrm flipV="1">
              <a:off x="4766" y="2148"/>
              <a:ext cx="0" cy="1344"/>
            </a:xfrm>
            <a:prstGeom prst="line">
              <a:avLst/>
            </a:prstGeom>
            <a:noFill/>
            <a:ln w="31750">
              <a:solidFill>
                <a:srgbClr val="FF0000"/>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29706" name="Group 11"/>
          <p:cNvGrpSpPr>
            <a:grpSpLocks/>
          </p:cNvGrpSpPr>
          <p:nvPr/>
        </p:nvGrpSpPr>
        <p:grpSpPr bwMode="auto">
          <a:xfrm>
            <a:off x="4322772" y="4006057"/>
            <a:ext cx="3076580" cy="1865313"/>
            <a:chOff x="2709" y="1728"/>
            <a:chExt cx="1938" cy="1175"/>
          </a:xfrm>
        </p:grpSpPr>
        <p:sp>
          <p:nvSpPr>
            <p:cNvPr id="29717" name="Text Box 12"/>
            <p:cNvSpPr txBox="1">
              <a:spLocks noChangeArrowheads="1"/>
            </p:cNvSpPr>
            <p:nvPr/>
          </p:nvSpPr>
          <p:spPr bwMode="auto">
            <a:xfrm>
              <a:off x="2709" y="2496"/>
              <a:ext cx="1938" cy="40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a:solidFill>
                    <a:srgbClr val="000000"/>
                  </a:solidFill>
                  <a:latin typeface="Times New Roman" pitchFamily="18" charset="0"/>
                  <a:ea typeface="ＭＳ Ｐゴシック" charset="-128"/>
                </a:defRPr>
              </a:lvl1pPr>
              <a:lvl2pPr marL="742950" indent="-285750" eaLnBrk="0" hangingPunct="0">
                <a:defRPr sz="1200">
                  <a:solidFill>
                    <a:srgbClr val="000000"/>
                  </a:solidFill>
                  <a:latin typeface="Times New Roman" pitchFamily="18" charset="0"/>
                  <a:ea typeface="ＭＳ Ｐゴシック" charset="-128"/>
                </a:defRPr>
              </a:lvl2pPr>
              <a:lvl3pPr marL="1143000" indent="-228600" eaLnBrk="0" hangingPunct="0">
                <a:defRPr sz="1200">
                  <a:solidFill>
                    <a:srgbClr val="000000"/>
                  </a:solidFill>
                  <a:latin typeface="Times New Roman" pitchFamily="18" charset="0"/>
                  <a:ea typeface="ＭＳ Ｐゴシック" charset="-128"/>
                </a:defRPr>
              </a:lvl3pPr>
              <a:lvl4pPr marL="1600200" indent="-228600" eaLnBrk="0" hangingPunct="0">
                <a:defRPr sz="1200">
                  <a:solidFill>
                    <a:srgbClr val="000000"/>
                  </a:solidFill>
                  <a:latin typeface="Times New Roman" pitchFamily="18" charset="0"/>
                  <a:ea typeface="ＭＳ Ｐゴシック" charset="-128"/>
                </a:defRPr>
              </a:lvl4pPr>
              <a:lvl5pPr marL="2057400" indent="-228600" eaLnBrk="0" hangingPunct="0">
                <a:defRPr sz="1200">
                  <a:solidFill>
                    <a:srgbClr val="000000"/>
                  </a:solidFill>
                  <a:latin typeface="Times New Roman" pitchFamily="18" charset="0"/>
                  <a:ea typeface="ＭＳ Ｐゴシック" charset="-128"/>
                </a:defRPr>
              </a:lvl5pPr>
              <a:lvl6pPr marL="25146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6pPr>
              <a:lvl7pPr marL="29718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7pPr>
              <a:lvl8pPr marL="34290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8pPr>
              <a:lvl9pPr marL="38862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9pPr>
            </a:lstStyle>
            <a:p>
              <a:pPr algn="l" eaLnBrk="1" hangingPunct="1"/>
              <a:r>
                <a:rPr lang="en-US" altLang="en-US" sz="1800" dirty="0" err="1">
                  <a:solidFill>
                    <a:schemeClr val="tx1"/>
                  </a:solidFill>
                  <a:latin typeface="Times" pitchFamily="18" charset="0"/>
                </a:rPr>
                <a:t>Ligne</a:t>
              </a:r>
              <a:r>
                <a:rPr lang="en-US" altLang="en-US" sz="1800" dirty="0">
                  <a:solidFill>
                    <a:schemeClr val="tx1"/>
                  </a:solidFill>
                  <a:latin typeface="Times" pitchFamily="18" charset="0"/>
                </a:rPr>
                <a:t> supérieure de la </a:t>
              </a:r>
              <a:r>
                <a:rPr lang="en-US" altLang="en-US" sz="1800" dirty="0" err="1">
                  <a:solidFill>
                    <a:schemeClr val="tx1"/>
                  </a:solidFill>
                  <a:latin typeface="Times" pitchFamily="18" charset="0"/>
                </a:rPr>
                <a:t>matrice</a:t>
              </a:r>
              <a:r>
                <a:rPr lang="en-US" altLang="en-US" sz="1800" dirty="0">
                  <a:solidFill>
                    <a:schemeClr val="tx1"/>
                  </a:solidFill>
                  <a:latin typeface="Times" pitchFamily="18" charset="0"/>
                </a:rPr>
                <a:t> </a:t>
              </a:r>
              <a:br>
                <a:rPr lang="en-US" altLang="en-US" sz="1800" dirty="0">
                  <a:solidFill>
                    <a:schemeClr val="tx1"/>
                  </a:solidFill>
                  <a:latin typeface="Times" pitchFamily="18" charset="0"/>
                </a:rPr>
              </a:br>
              <a:r>
                <a:rPr lang="en-US" altLang="en-US" sz="1800" dirty="0">
                  <a:solidFill>
                    <a:schemeClr val="tx1"/>
                  </a:solidFill>
                  <a:latin typeface="Times" pitchFamily="18" charset="0"/>
                </a:rPr>
                <a:t>MNS de </a:t>
              </a:r>
              <a:r>
                <a:rPr lang="en-US" altLang="en-US" sz="1800" dirty="0" err="1">
                  <a:solidFill>
                    <a:schemeClr val="tx1"/>
                  </a:solidFill>
                  <a:latin typeface="Times" pitchFamily="18" charset="0"/>
                </a:rPr>
                <a:t>l’élément</a:t>
              </a:r>
              <a:endParaRPr lang="en-US" altLang="en-US" sz="1800" dirty="0">
                <a:solidFill>
                  <a:schemeClr val="tx1"/>
                </a:solidFill>
                <a:latin typeface="Times" pitchFamily="18" charset="0"/>
              </a:endParaRPr>
            </a:p>
          </p:txBody>
        </p:sp>
        <p:sp>
          <p:nvSpPr>
            <p:cNvPr id="29718" name="Line 13"/>
            <p:cNvSpPr>
              <a:spLocks noChangeShapeType="1"/>
            </p:cNvSpPr>
            <p:nvPr/>
          </p:nvSpPr>
          <p:spPr bwMode="auto">
            <a:xfrm flipV="1">
              <a:off x="4512" y="1728"/>
              <a:ext cx="0" cy="768"/>
            </a:xfrm>
            <a:prstGeom prst="line">
              <a:avLst/>
            </a:prstGeom>
            <a:noFill/>
            <a:ln w="3175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sp>
        <p:nvSpPr>
          <p:cNvPr id="29707" name="Text Box 14"/>
          <p:cNvSpPr txBox="1">
            <a:spLocks noChangeArrowheads="1"/>
          </p:cNvSpPr>
          <p:nvPr/>
        </p:nvSpPr>
        <p:spPr bwMode="auto">
          <a:xfrm>
            <a:off x="327708" y="2614420"/>
            <a:ext cx="27233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00"/>
                </a:solidFill>
                <a:latin typeface="Times New Roman" pitchFamily="18" charset="0"/>
                <a:ea typeface="ＭＳ Ｐゴシック" charset="-128"/>
              </a:defRPr>
            </a:lvl1pPr>
            <a:lvl2pPr marL="742950" indent="-285750" eaLnBrk="0" hangingPunct="0">
              <a:defRPr sz="1200">
                <a:solidFill>
                  <a:srgbClr val="000000"/>
                </a:solidFill>
                <a:latin typeface="Times New Roman" pitchFamily="18" charset="0"/>
                <a:ea typeface="ＭＳ Ｐゴシック" charset="-128"/>
              </a:defRPr>
            </a:lvl2pPr>
            <a:lvl3pPr marL="1143000" indent="-228600" eaLnBrk="0" hangingPunct="0">
              <a:defRPr sz="1200">
                <a:solidFill>
                  <a:srgbClr val="000000"/>
                </a:solidFill>
                <a:latin typeface="Times New Roman" pitchFamily="18" charset="0"/>
                <a:ea typeface="ＭＳ Ｐゴシック" charset="-128"/>
              </a:defRPr>
            </a:lvl3pPr>
            <a:lvl4pPr marL="1600200" indent="-228600" eaLnBrk="0" hangingPunct="0">
              <a:defRPr sz="1200">
                <a:solidFill>
                  <a:srgbClr val="000000"/>
                </a:solidFill>
                <a:latin typeface="Times New Roman" pitchFamily="18" charset="0"/>
                <a:ea typeface="ＭＳ Ｐゴシック" charset="-128"/>
              </a:defRPr>
            </a:lvl4pPr>
            <a:lvl5pPr marL="2057400" indent="-228600" eaLnBrk="0" hangingPunct="0">
              <a:defRPr sz="1200">
                <a:solidFill>
                  <a:srgbClr val="000000"/>
                </a:solidFill>
                <a:latin typeface="Times New Roman" pitchFamily="18" charset="0"/>
                <a:ea typeface="ＭＳ Ｐゴシック" charset="-128"/>
              </a:defRPr>
            </a:lvl5pPr>
            <a:lvl6pPr marL="25146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6pPr>
            <a:lvl7pPr marL="29718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7pPr>
            <a:lvl8pPr marL="34290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8pPr>
            <a:lvl9pPr marL="38862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9pPr>
          </a:lstStyle>
          <a:p>
            <a:pPr algn="l" eaLnBrk="1" hangingPunct="1"/>
            <a:r>
              <a:rPr lang="en-US" altLang="en-US" sz="2000" b="1" dirty="0" err="1">
                <a:solidFill>
                  <a:schemeClr val="hlink"/>
                </a:solidFill>
                <a:latin typeface="Times" pitchFamily="18" charset="0"/>
              </a:rPr>
              <a:t>Taux</a:t>
            </a:r>
            <a:r>
              <a:rPr lang="en-US" altLang="en-US" sz="2000" b="1" dirty="0">
                <a:solidFill>
                  <a:schemeClr val="hlink"/>
                </a:solidFill>
                <a:latin typeface="Times" pitchFamily="18" charset="0"/>
              </a:rPr>
              <a:t> de </a:t>
            </a:r>
            <a:r>
              <a:rPr lang="en-US" altLang="en-US" sz="2000" b="1" dirty="0" err="1">
                <a:solidFill>
                  <a:schemeClr val="hlink"/>
                </a:solidFill>
                <a:latin typeface="Times" pitchFamily="18" charset="0"/>
              </a:rPr>
              <a:t>décroissance</a:t>
            </a:r>
            <a:r>
              <a:rPr lang="en-US" altLang="en-US" sz="2000" b="1" dirty="0">
                <a:solidFill>
                  <a:schemeClr val="hlink"/>
                </a:solidFill>
                <a:latin typeface="Times" pitchFamily="18" charset="0"/>
              </a:rPr>
              <a:t> T</a:t>
            </a:r>
          </a:p>
        </p:txBody>
      </p:sp>
      <p:grpSp>
        <p:nvGrpSpPr>
          <p:cNvPr id="29708" name="Group 25"/>
          <p:cNvGrpSpPr>
            <a:grpSpLocks/>
          </p:cNvGrpSpPr>
          <p:nvPr/>
        </p:nvGrpSpPr>
        <p:grpSpPr bwMode="auto">
          <a:xfrm>
            <a:off x="444295" y="4294982"/>
            <a:ext cx="1877437" cy="641454"/>
            <a:chOff x="634835" y="2622494"/>
            <a:chExt cx="1877437" cy="641635"/>
          </a:xfrm>
        </p:grpSpPr>
        <p:sp>
          <p:nvSpPr>
            <p:cNvPr id="29715" name="Text Box 6"/>
            <p:cNvSpPr txBox="1">
              <a:spLocks noChangeArrowheads="1"/>
            </p:cNvSpPr>
            <p:nvPr/>
          </p:nvSpPr>
          <p:spPr bwMode="auto">
            <a:xfrm>
              <a:off x="634835" y="2894693"/>
              <a:ext cx="1877437" cy="369436"/>
            </a:xfrm>
            <a:prstGeom prst="rect">
              <a:avLst/>
            </a:prstGeom>
            <a:noFill/>
            <a:ln w="3175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a:solidFill>
                    <a:srgbClr val="000000"/>
                  </a:solidFill>
                  <a:latin typeface="Times New Roman" pitchFamily="18" charset="0"/>
                  <a:ea typeface="ＭＳ Ｐゴシック" charset="-128"/>
                </a:defRPr>
              </a:lvl1pPr>
              <a:lvl2pPr marL="742950" indent="-285750" eaLnBrk="0" hangingPunct="0">
                <a:defRPr sz="1200">
                  <a:solidFill>
                    <a:srgbClr val="000000"/>
                  </a:solidFill>
                  <a:latin typeface="Times New Roman" pitchFamily="18" charset="0"/>
                  <a:ea typeface="ＭＳ Ｐゴシック" charset="-128"/>
                </a:defRPr>
              </a:lvl2pPr>
              <a:lvl3pPr marL="1143000" indent="-228600" eaLnBrk="0" hangingPunct="0">
                <a:defRPr sz="1200">
                  <a:solidFill>
                    <a:srgbClr val="000000"/>
                  </a:solidFill>
                  <a:latin typeface="Times New Roman" pitchFamily="18" charset="0"/>
                  <a:ea typeface="ＭＳ Ｐゴシック" charset="-128"/>
                </a:defRPr>
              </a:lvl3pPr>
              <a:lvl4pPr marL="1600200" indent="-228600" eaLnBrk="0" hangingPunct="0">
                <a:defRPr sz="1200">
                  <a:solidFill>
                    <a:srgbClr val="000000"/>
                  </a:solidFill>
                  <a:latin typeface="Times New Roman" pitchFamily="18" charset="0"/>
                  <a:ea typeface="ＭＳ Ｐゴシック" charset="-128"/>
                </a:defRPr>
              </a:lvl4pPr>
              <a:lvl5pPr marL="2057400" indent="-228600" eaLnBrk="0" hangingPunct="0">
                <a:defRPr sz="1200">
                  <a:solidFill>
                    <a:srgbClr val="000000"/>
                  </a:solidFill>
                  <a:latin typeface="Times New Roman" pitchFamily="18" charset="0"/>
                  <a:ea typeface="ＭＳ Ｐゴシック" charset="-128"/>
                </a:defRPr>
              </a:lvl5pPr>
              <a:lvl6pPr marL="25146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6pPr>
              <a:lvl7pPr marL="29718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7pPr>
              <a:lvl8pPr marL="34290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8pPr>
              <a:lvl9pPr marL="38862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9pPr>
            </a:lstStyle>
            <a:p>
              <a:pPr algn="l" eaLnBrk="1" hangingPunct="1"/>
              <a:r>
                <a:rPr lang="en-US" altLang="en-US" sz="1800" dirty="0" err="1">
                  <a:solidFill>
                    <a:srgbClr val="0000CC"/>
                  </a:solidFill>
                  <a:latin typeface="Times" pitchFamily="18" charset="0"/>
                </a:rPr>
                <a:t>Espace</a:t>
              </a:r>
              <a:r>
                <a:rPr lang="en-US" altLang="en-US" sz="1800" dirty="0">
                  <a:solidFill>
                    <a:srgbClr val="0000CC"/>
                  </a:solidFill>
                  <a:latin typeface="Times" pitchFamily="18" charset="0"/>
                </a:rPr>
                <a:t> des phases</a:t>
              </a:r>
            </a:p>
          </p:txBody>
        </p:sp>
        <p:sp>
          <p:nvSpPr>
            <p:cNvPr id="29716" name="Line 7"/>
            <p:cNvSpPr>
              <a:spLocks noChangeShapeType="1"/>
            </p:cNvSpPr>
            <p:nvPr/>
          </p:nvSpPr>
          <p:spPr bwMode="auto">
            <a:xfrm flipV="1">
              <a:off x="2152485" y="2622494"/>
              <a:ext cx="0" cy="302360"/>
            </a:xfrm>
            <a:prstGeom prst="line">
              <a:avLst/>
            </a:prstGeom>
            <a:noFill/>
            <a:ln w="31750">
              <a:solidFill>
                <a:srgbClr val="0000CC"/>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29709" name="Group 26"/>
          <p:cNvGrpSpPr>
            <a:grpSpLocks/>
          </p:cNvGrpSpPr>
          <p:nvPr/>
        </p:nvGrpSpPr>
        <p:grpSpPr bwMode="auto">
          <a:xfrm>
            <a:off x="939729" y="4348164"/>
            <a:ext cx="2081135" cy="1176181"/>
            <a:chOff x="1184277" y="2622494"/>
            <a:chExt cx="2080249" cy="1175681"/>
          </a:xfrm>
        </p:grpSpPr>
        <p:sp>
          <p:nvSpPr>
            <p:cNvPr id="29713" name="Text Box 12"/>
            <p:cNvSpPr txBox="1">
              <a:spLocks noChangeArrowheads="1"/>
            </p:cNvSpPr>
            <p:nvPr/>
          </p:nvSpPr>
          <p:spPr bwMode="auto">
            <a:xfrm>
              <a:off x="1184277" y="3429000"/>
              <a:ext cx="2080249" cy="36917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200">
                  <a:solidFill>
                    <a:srgbClr val="000000"/>
                  </a:solidFill>
                  <a:latin typeface="Times New Roman" pitchFamily="18" charset="0"/>
                  <a:ea typeface="ＭＳ Ｐゴシック" charset="-128"/>
                </a:defRPr>
              </a:lvl1pPr>
              <a:lvl2pPr marL="742950" indent="-285750" eaLnBrk="0" hangingPunct="0">
                <a:defRPr sz="1200">
                  <a:solidFill>
                    <a:srgbClr val="000000"/>
                  </a:solidFill>
                  <a:latin typeface="Times New Roman" pitchFamily="18" charset="0"/>
                  <a:ea typeface="ＭＳ Ｐゴシック" charset="-128"/>
                </a:defRPr>
              </a:lvl2pPr>
              <a:lvl3pPr marL="1143000" indent="-228600" eaLnBrk="0" hangingPunct="0">
                <a:defRPr sz="1200">
                  <a:solidFill>
                    <a:srgbClr val="000000"/>
                  </a:solidFill>
                  <a:latin typeface="Times New Roman" pitchFamily="18" charset="0"/>
                  <a:ea typeface="ＭＳ Ｐゴシック" charset="-128"/>
                </a:defRPr>
              </a:lvl3pPr>
              <a:lvl4pPr marL="1600200" indent="-228600" eaLnBrk="0" hangingPunct="0">
                <a:defRPr sz="1200">
                  <a:solidFill>
                    <a:srgbClr val="000000"/>
                  </a:solidFill>
                  <a:latin typeface="Times New Roman" pitchFamily="18" charset="0"/>
                  <a:ea typeface="ＭＳ Ｐゴシック" charset="-128"/>
                </a:defRPr>
              </a:lvl4pPr>
              <a:lvl5pPr marL="2057400" indent="-228600" eaLnBrk="0" hangingPunct="0">
                <a:defRPr sz="1200">
                  <a:solidFill>
                    <a:srgbClr val="000000"/>
                  </a:solidFill>
                  <a:latin typeface="Times New Roman" pitchFamily="18" charset="0"/>
                  <a:ea typeface="ＭＳ Ｐゴシック" charset="-128"/>
                </a:defRPr>
              </a:lvl5pPr>
              <a:lvl6pPr marL="25146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6pPr>
              <a:lvl7pPr marL="29718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7pPr>
              <a:lvl8pPr marL="34290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8pPr>
              <a:lvl9pPr marL="38862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9pPr>
            </a:lstStyle>
            <a:p>
              <a:pPr algn="l" eaLnBrk="1" hangingPunct="1"/>
              <a:r>
                <a:rPr lang="en-US" altLang="en-US" sz="1800" dirty="0" err="1">
                  <a:solidFill>
                    <a:schemeClr val="tx1"/>
                  </a:solidFill>
                  <a:latin typeface="Times" pitchFamily="18" charset="0"/>
                </a:rPr>
                <a:t>Élément</a:t>
              </a:r>
              <a:r>
                <a:rPr lang="en-US" altLang="en-US" sz="1800" dirty="0">
                  <a:solidFill>
                    <a:schemeClr val="tx1"/>
                  </a:solidFill>
                  <a:latin typeface="Times" pitchFamily="18" charset="0"/>
                </a:rPr>
                <a:t> de </a:t>
              </a:r>
              <a:r>
                <a:rPr lang="en-US" altLang="en-US" sz="1800" dirty="0" err="1">
                  <a:solidFill>
                    <a:schemeClr val="tx1"/>
                  </a:solidFill>
                  <a:latin typeface="Times" pitchFamily="18" charset="0"/>
                </a:rPr>
                <a:t>matrice</a:t>
              </a:r>
              <a:endParaRPr lang="en-US" altLang="en-US" sz="1800" dirty="0">
                <a:solidFill>
                  <a:schemeClr val="tx1"/>
                </a:solidFill>
                <a:latin typeface="Times" pitchFamily="18" charset="0"/>
              </a:endParaRPr>
            </a:p>
          </p:txBody>
        </p:sp>
        <p:sp>
          <p:nvSpPr>
            <p:cNvPr id="29714" name="Line 13"/>
            <p:cNvSpPr>
              <a:spLocks noChangeShapeType="1"/>
            </p:cNvSpPr>
            <p:nvPr/>
          </p:nvSpPr>
          <p:spPr bwMode="auto">
            <a:xfrm flipV="1">
              <a:off x="2874098" y="2622494"/>
              <a:ext cx="8082" cy="821221"/>
            </a:xfrm>
            <a:prstGeom prst="line">
              <a:avLst/>
            </a:prstGeom>
            <a:noFill/>
            <a:ln w="3175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pic>
        <p:nvPicPr>
          <p:cNvPr id="29710" name="Picture 2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31327" y="1463040"/>
            <a:ext cx="3095625" cy="181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11" name="Text Box 24"/>
          <p:cNvSpPr txBox="1">
            <a:spLocks noChangeArrowheads="1"/>
          </p:cNvSpPr>
          <p:nvPr/>
        </p:nvSpPr>
        <p:spPr bwMode="auto">
          <a:xfrm>
            <a:off x="5610225" y="762000"/>
            <a:ext cx="561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000000"/>
                </a:solidFill>
                <a:latin typeface="Times New Roman" pitchFamily="18" charset="0"/>
                <a:ea typeface="ＭＳ Ｐゴシック" charset="-128"/>
              </a:defRPr>
            </a:lvl1pPr>
            <a:lvl2pPr marL="742950" indent="-285750" eaLnBrk="0" hangingPunct="0">
              <a:defRPr sz="1200">
                <a:solidFill>
                  <a:srgbClr val="000000"/>
                </a:solidFill>
                <a:latin typeface="Times New Roman" pitchFamily="18" charset="0"/>
                <a:ea typeface="ＭＳ Ｐゴシック" charset="-128"/>
              </a:defRPr>
            </a:lvl2pPr>
            <a:lvl3pPr marL="1143000" indent="-228600" eaLnBrk="0" hangingPunct="0">
              <a:defRPr sz="1200">
                <a:solidFill>
                  <a:srgbClr val="000000"/>
                </a:solidFill>
                <a:latin typeface="Times New Roman" pitchFamily="18" charset="0"/>
                <a:ea typeface="ＭＳ Ｐゴシック" charset="-128"/>
              </a:defRPr>
            </a:lvl3pPr>
            <a:lvl4pPr marL="1600200" indent="-228600" eaLnBrk="0" hangingPunct="0">
              <a:defRPr sz="1200">
                <a:solidFill>
                  <a:srgbClr val="000000"/>
                </a:solidFill>
                <a:latin typeface="Times New Roman" pitchFamily="18" charset="0"/>
                <a:ea typeface="ＭＳ Ｐゴシック" charset="-128"/>
              </a:defRPr>
            </a:lvl4pPr>
            <a:lvl5pPr marL="2057400" indent="-228600" eaLnBrk="0" hangingPunct="0">
              <a:defRPr sz="1200">
                <a:solidFill>
                  <a:srgbClr val="000000"/>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rgbClr val="000000"/>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rgbClr val="000000"/>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rgbClr val="000000"/>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rgbClr val="000000"/>
                </a:solidFill>
                <a:latin typeface="Times New Roman" pitchFamily="18" charset="0"/>
                <a:ea typeface="ＭＳ Ｐゴシック" charset="-128"/>
              </a:defRPr>
            </a:lvl9pPr>
          </a:lstStyle>
          <a:p>
            <a:pPr algn="l" defTabSz="914400" eaLnBrk="1" hangingPunct="1">
              <a:spcBef>
                <a:spcPct val="50000"/>
              </a:spcBef>
            </a:pPr>
            <a:r>
              <a:rPr lang="en-US" altLang="en-US" sz="3600">
                <a:latin typeface="Algerian" pitchFamily="82" charset="0"/>
              </a:rPr>
              <a:t>M</a:t>
            </a:r>
          </a:p>
        </p:txBody>
      </p:sp>
      <p:sp>
        <p:nvSpPr>
          <p:cNvPr id="28" name="Title 1"/>
          <p:cNvSpPr>
            <a:spLocks noGrp="1"/>
          </p:cNvSpPr>
          <p:nvPr>
            <p:ph type="title"/>
          </p:nvPr>
        </p:nvSpPr>
        <p:spPr>
          <a:xfrm>
            <a:off x="1995777" y="203655"/>
            <a:ext cx="6519573" cy="1199695"/>
          </a:xfrm>
        </p:spPr>
        <p:txBody>
          <a:bodyPr/>
          <a:lstStyle/>
          <a:p>
            <a:pPr algn="ctr"/>
            <a:r>
              <a:rPr lang="en-US" dirty="0" err="1"/>
              <a:t>Contexte</a:t>
            </a:r>
            <a:r>
              <a:rPr lang="en-US" dirty="0"/>
              <a:t> pour </a:t>
            </a:r>
            <a:r>
              <a:rPr lang="en-US" dirty="0">
                <a:latin typeface="Symbol" panose="05050102010706020507" pitchFamily="18" charset="2"/>
              </a:rPr>
              <a:t>0nbb </a:t>
            </a:r>
            <a:r>
              <a:rPr lang="en-US" dirty="0">
                <a:sym typeface="Symbol"/>
              </a:rPr>
              <a:t> </a:t>
            </a:r>
            <a:endParaRPr lang="en-US" dirty="0"/>
          </a:p>
        </p:txBody>
      </p:sp>
      <p:cxnSp>
        <p:nvCxnSpPr>
          <p:cNvPr id="3" name="Straight Arrow Connector 2"/>
          <p:cNvCxnSpPr>
            <a:cxnSpLocks/>
          </p:cNvCxnSpPr>
          <p:nvPr/>
        </p:nvCxnSpPr>
        <p:spPr>
          <a:xfrm flipH="1">
            <a:off x="858748" y="3061252"/>
            <a:ext cx="739464" cy="3467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a:t>Maury Goodman, Argonne</a:t>
            </a:r>
          </a:p>
        </p:txBody>
      </p:sp>
      <p:sp>
        <p:nvSpPr>
          <p:cNvPr id="29702" name="Text Box 3"/>
          <p:cNvSpPr txBox="1">
            <a:spLocks noChangeArrowheads="1"/>
          </p:cNvSpPr>
          <p:nvPr/>
        </p:nvSpPr>
        <p:spPr bwMode="auto">
          <a:xfrm>
            <a:off x="335142" y="1745060"/>
            <a:ext cx="58400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00"/>
                </a:solidFill>
                <a:latin typeface="Times New Roman" pitchFamily="18" charset="0"/>
                <a:ea typeface="ＭＳ Ｐゴシック" charset="-128"/>
              </a:defRPr>
            </a:lvl1pPr>
            <a:lvl2pPr marL="742950" indent="-285750" eaLnBrk="0" hangingPunct="0">
              <a:defRPr sz="1200">
                <a:solidFill>
                  <a:srgbClr val="000000"/>
                </a:solidFill>
                <a:latin typeface="Times New Roman" pitchFamily="18" charset="0"/>
                <a:ea typeface="ＭＳ Ｐゴシック" charset="-128"/>
              </a:defRPr>
            </a:lvl2pPr>
            <a:lvl3pPr marL="1143000" indent="-228600" eaLnBrk="0" hangingPunct="0">
              <a:defRPr sz="1200">
                <a:solidFill>
                  <a:srgbClr val="000000"/>
                </a:solidFill>
                <a:latin typeface="Times New Roman" pitchFamily="18" charset="0"/>
                <a:ea typeface="ＭＳ Ｐゴシック" charset="-128"/>
              </a:defRPr>
            </a:lvl3pPr>
            <a:lvl4pPr marL="1600200" indent="-228600" eaLnBrk="0" hangingPunct="0">
              <a:defRPr sz="1200">
                <a:solidFill>
                  <a:srgbClr val="000000"/>
                </a:solidFill>
                <a:latin typeface="Times New Roman" pitchFamily="18" charset="0"/>
                <a:ea typeface="ＭＳ Ｐゴシック" charset="-128"/>
              </a:defRPr>
            </a:lvl4pPr>
            <a:lvl5pPr marL="2057400" indent="-228600" eaLnBrk="0" hangingPunct="0">
              <a:defRPr sz="1200">
                <a:solidFill>
                  <a:srgbClr val="000000"/>
                </a:solidFill>
                <a:latin typeface="Times New Roman" pitchFamily="18" charset="0"/>
                <a:ea typeface="ＭＳ Ｐゴシック" charset="-128"/>
              </a:defRPr>
            </a:lvl5pPr>
            <a:lvl6pPr marL="25146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6pPr>
            <a:lvl7pPr marL="29718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7pPr>
            <a:lvl8pPr marL="34290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8pPr>
            <a:lvl9pPr marL="38862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9pPr>
          </a:lstStyle>
          <a:p>
            <a:pPr algn="l" eaLnBrk="1" hangingPunct="1"/>
            <a:r>
              <a:rPr lang="en-US" altLang="en-US" sz="1800" dirty="0" err="1">
                <a:solidFill>
                  <a:schemeClr val="tx1"/>
                </a:solidFill>
                <a:latin typeface="Times" pitchFamily="18" charset="0"/>
              </a:rPr>
              <a:t>Taux</a:t>
            </a:r>
            <a:r>
              <a:rPr lang="en-US" altLang="en-US" sz="1800" dirty="0">
                <a:solidFill>
                  <a:schemeClr val="tx1"/>
                </a:solidFill>
                <a:latin typeface="Times" pitchFamily="18" charset="0"/>
              </a:rPr>
              <a:t> de </a:t>
            </a:r>
            <a:r>
              <a:rPr lang="en-US" altLang="en-US" sz="1800" dirty="0" err="1">
                <a:solidFill>
                  <a:schemeClr val="tx1"/>
                </a:solidFill>
                <a:latin typeface="Times" pitchFamily="18" charset="0"/>
              </a:rPr>
              <a:t>décroissance</a:t>
            </a:r>
            <a:r>
              <a:rPr lang="en-US" altLang="en-US" sz="1800" dirty="0">
                <a:solidFill>
                  <a:schemeClr val="tx1"/>
                </a:solidFill>
                <a:latin typeface="Times" pitchFamily="18" charset="0"/>
              </a:rPr>
              <a:t> </a:t>
            </a:r>
            <a:r>
              <a:rPr lang="en-US" altLang="en-US" sz="1800" dirty="0" err="1">
                <a:solidFill>
                  <a:schemeClr val="tx1"/>
                </a:solidFill>
                <a:latin typeface="Times" pitchFamily="18" charset="0"/>
              </a:rPr>
              <a:t>donné</a:t>
            </a:r>
            <a:r>
              <a:rPr lang="en-US" altLang="en-US" sz="1800" dirty="0">
                <a:solidFill>
                  <a:schemeClr val="tx1"/>
                </a:solidFill>
                <a:latin typeface="Times" pitchFamily="18" charset="0"/>
              </a:rPr>
              <a:t> par la </a:t>
            </a:r>
            <a:r>
              <a:rPr lang="en-US" altLang="en-US" sz="1800" dirty="0" err="1">
                <a:solidFill>
                  <a:schemeClr val="tx1"/>
                </a:solidFill>
                <a:latin typeface="Times" pitchFamily="18" charset="0"/>
              </a:rPr>
              <a:t>règle</a:t>
            </a:r>
            <a:r>
              <a:rPr lang="en-US" altLang="en-US" sz="1800" dirty="0">
                <a:solidFill>
                  <a:schemeClr val="tx1"/>
                </a:solidFill>
                <a:latin typeface="Times" pitchFamily="18" charset="0"/>
              </a:rPr>
              <a:t> d’or et </a:t>
            </a:r>
            <a:r>
              <a:rPr lang="en-US" altLang="en-US" sz="1800" dirty="0" err="1">
                <a:solidFill>
                  <a:schemeClr val="tx1"/>
                </a:solidFill>
                <a:latin typeface="Times" pitchFamily="18" charset="0"/>
              </a:rPr>
              <a:t>dépend</a:t>
            </a:r>
            <a:br>
              <a:rPr lang="en-US" altLang="en-US" sz="1800" dirty="0">
                <a:solidFill>
                  <a:schemeClr val="tx1"/>
                </a:solidFill>
                <a:latin typeface="Times" pitchFamily="18" charset="0"/>
              </a:rPr>
            </a:br>
            <a:r>
              <a:rPr lang="en-US" altLang="en-US" sz="1800" dirty="0" err="1">
                <a:solidFill>
                  <a:schemeClr val="tx1"/>
                </a:solidFill>
                <a:latin typeface="Times" pitchFamily="18" charset="0"/>
              </a:rPr>
              <a:t>d’une</a:t>
            </a:r>
            <a:r>
              <a:rPr lang="en-US" altLang="en-US" sz="1800" dirty="0">
                <a:solidFill>
                  <a:schemeClr val="tx1"/>
                </a:solidFill>
                <a:latin typeface="Times" pitchFamily="18" charset="0"/>
              </a:rPr>
              <a:t> masse Majorana effective, qui </a:t>
            </a:r>
            <a:r>
              <a:rPr lang="en-US" altLang="en-US" sz="1800" dirty="0" err="1">
                <a:solidFill>
                  <a:schemeClr val="tx1"/>
                </a:solidFill>
                <a:latin typeface="Times" pitchFamily="18" charset="0"/>
              </a:rPr>
              <a:t>requiert</a:t>
            </a:r>
            <a:r>
              <a:rPr lang="en-US" altLang="en-US" sz="1800" dirty="0">
                <a:solidFill>
                  <a:schemeClr val="tx1"/>
                </a:solidFill>
                <a:latin typeface="Times" pitchFamily="18" charset="0"/>
              </a:rPr>
              <a:t> la </a:t>
            </a:r>
            <a:r>
              <a:rPr lang="en-US" altLang="en-US" sz="1800" dirty="0" err="1">
                <a:solidFill>
                  <a:schemeClr val="tx1"/>
                </a:solidFill>
                <a:latin typeface="Times" pitchFamily="18" charset="0"/>
              </a:rPr>
              <a:t>connaissance</a:t>
            </a:r>
            <a:br>
              <a:rPr lang="en-US" altLang="en-US" sz="1800" dirty="0">
                <a:solidFill>
                  <a:schemeClr val="tx1"/>
                </a:solidFill>
                <a:latin typeface="Times" pitchFamily="18" charset="0"/>
              </a:rPr>
            </a:br>
            <a:r>
              <a:rPr lang="en-US" altLang="en-US" sz="1800" dirty="0">
                <a:solidFill>
                  <a:schemeClr val="tx1"/>
                </a:solidFill>
                <a:latin typeface="Times" pitchFamily="18" charset="0"/>
              </a:rPr>
              <a:t>de </a:t>
            </a:r>
            <a:r>
              <a:rPr lang="en-US" altLang="en-US" sz="1800" dirty="0" err="1">
                <a:solidFill>
                  <a:schemeClr val="tx1"/>
                </a:solidFill>
                <a:latin typeface="Times" pitchFamily="18" charset="0"/>
              </a:rPr>
              <a:t>quantités</a:t>
            </a:r>
            <a:r>
              <a:rPr lang="en-US" altLang="en-US" sz="1800" dirty="0">
                <a:solidFill>
                  <a:schemeClr val="tx1"/>
                </a:solidFill>
                <a:latin typeface="Times" pitchFamily="18" charset="0"/>
              </a:rPr>
              <a:t> de physique </a:t>
            </a:r>
            <a:r>
              <a:rPr lang="en-US" altLang="en-US" sz="1800" dirty="0" err="1">
                <a:solidFill>
                  <a:schemeClr val="tx1"/>
                </a:solidFill>
                <a:latin typeface="Times" pitchFamily="18" charset="0"/>
              </a:rPr>
              <a:t>nucléaire</a:t>
            </a:r>
            <a:endParaRPr lang="en-US" altLang="en-US" sz="1800" dirty="0">
              <a:solidFill>
                <a:schemeClr val="tx1"/>
              </a:solidFill>
              <a:latin typeface="Times" pitchFamily="18" charset="0"/>
            </a:endParaRPr>
          </a:p>
        </p:txBody>
      </p:sp>
    </p:spTree>
    <p:extLst>
      <p:ext uri="{BB962C8B-B14F-4D97-AF65-F5344CB8AC3E}">
        <p14:creationId xmlns:p14="http://schemas.microsoft.com/office/powerpoint/2010/main" val="1169066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904" y="3671735"/>
            <a:ext cx="4832352" cy="2745690"/>
          </a:xfrm>
          <a:prstGeom prst="rect">
            <a:avLst/>
          </a:prstGeom>
        </p:spPr>
      </p:pic>
      <p:sp>
        <p:nvSpPr>
          <p:cNvPr id="2" name="Title 1"/>
          <p:cNvSpPr>
            <a:spLocks noGrp="1"/>
          </p:cNvSpPr>
          <p:nvPr>
            <p:ph type="title"/>
          </p:nvPr>
        </p:nvSpPr>
        <p:spPr/>
        <p:txBody>
          <a:bodyPr/>
          <a:lstStyle/>
          <a:p>
            <a:pPr algn="ctr"/>
            <a:r>
              <a:rPr lang="en-US" dirty="0">
                <a:latin typeface="Symbol" panose="05050102010706020507" pitchFamily="18" charset="2"/>
              </a:rPr>
              <a:t>0nbb</a:t>
            </a:r>
            <a:endParaRPr lang="en-US" dirty="0"/>
          </a:p>
        </p:txBody>
      </p:sp>
      <p:sp>
        <p:nvSpPr>
          <p:cNvPr id="3" name="Content Placeholder 2"/>
          <p:cNvSpPr>
            <a:spLocks noGrp="1"/>
          </p:cNvSpPr>
          <p:nvPr>
            <p:ph idx="1"/>
          </p:nvPr>
        </p:nvSpPr>
        <p:spPr>
          <a:xfrm>
            <a:off x="150904" y="1568565"/>
            <a:ext cx="5052864" cy="4351338"/>
          </a:xfrm>
        </p:spPr>
        <p:txBody>
          <a:bodyPr/>
          <a:lstStyle/>
          <a:p>
            <a:pPr marL="0" indent="0">
              <a:buNone/>
            </a:pPr>
            <a:r>
              <a:rPr lang="en-US" dirty="0"/>
              <a:t>Collaboration Heidelberg-</a:t>
            </a:r>
            <a:r>
              <a:rPr lang="en-US" dirty="0" err="1"/>
              <a:t>Moscou</a:t>
            </a:r>
            <a:r>
              <a:rPr lang="en-US" dirty="0"/>
              <a:t> </a:t>
            </a:r>
            <a:r>
              <a:rPr lang="en-US" dirty="0" err="1"/>
              <a:t>cherchait</a:t>
            </a:r>
            <a:r>
              <a:rPr lang="en-US" dirty="0"/>
              <a:t> 0</a:t>
            </a:r>
            <a:r>
              <a:rPr lang="en-US" dirty="0">
                <a:latin typeface="Symbol" panose="05050102010706020507" pitchFamily="18" charset="2"/>
              </a:rPr>
              <a:t>nbb</a:t>
            </a:r>
            <a:r>
              <a:rPr lang="en-US" dirty="0"/>
              <a:t> dans du </a:t>
            </a:r>
            <a:r>
              <a:rPr lang="en-US" baseline="30000" dirty="0"/>
              <a:t>76</a:t>
            </a:r>
            <a:r>
              <a:rPr lang="en-US" dirty="0"/>
              <a:t>Germanium</a:t>
            </a:r>
          </a:p>
          <a:p>
            <a:pPr>
              <a:buClr>
                <a:schemeClr val="bg1">
                  <a:lumMod val="50000"/>
                </a:schemeClr>
              </a:buClr>
              <a:buFont typeface="Wingdings 2" panose="05020102010507070707" pitchFamily="18" charset="2"/>
              <a:buChar char="1"/>
            </a:pPr>
            <a:r>
              <a:rPr lang="en-US" dirty="0"/>
              <a:t>Eur.Phys.J.A12:147-154,2001; 14 auteurs;    T &gt; 1.9 10</a:t>
            </a:r>
            <a:r>
              <a:rPr lang="en-US" baseline="30000" dirty="0"/>
              <a:t>25</a:t>
            </a:r>
            <a:r>
              <a:rPr lang="en-US" dirty="0"/>
              <a:t> y @90%CL</a:t>
            </a:r>
          </a:p>
          <a:p>
            <a:pPr>
              <a:buClr>
                <a:schemeClr val="bg1">
                  <a:lumMod val="50000"/>
                </a:schemeClr>
              </a:buClr>
              <a:buFont typeface="Wingdings 2" panose="05020102010507070707" pitchFamily="18" charset="2"/>
              <a:buChar char="1"/>
            </a:pPr>
            <a:r>
              <a:rPr lang="en-US" dirty="0"/>
              <a:t>Mod.Phys.Lett.A16:2409-2420,2001;                 4 auteurs; T= 1.5 -0.7 +16.8 10</a:t>
            </a:r>
            <a:r>
              <a:rPr lang="en-US" baseline="30000" dirty="0"/>
              <a:t>25</a:t>
            </a:r>
            <a:r>
              <a:rPr lang="en-US" dirty="0"/>
              <a:t> y @95%CL</a:t>
            </a:r>
          </a:p>
        </p:txBody>
      </p:sp>
      <p:sp>
        <p:nvSpPr>
          <p:cNvPr id="5" name="Date Placeholder 4"/>
          <p:cNvSpPr>
            <a:spLocks noGrp="1"/>
          </p:cNvSpPr>
          <p:nvPr>
            <p:ph type="dt" sz="half" idx="10"/>
          </p:nvPr>
        </p:nvSpPr>
        <p:spPr/>
        <p:txBody>
          <a:bodyPr/>
          <a:lstStyle/>
          <a:p>
            <a:r>
              <a:rPr lang="en-US"/>
              <a:t>8 September 2022</a:t>
            </a:r>
          </a:p>
        </p:txBody>
      </p:sp>
      <p:sp>
        <p:nvSpPr>
          <p:cNvPr id="6" name="Footer Placeholder 5"/>
          <p:cNvSpPr>
            <a:spLocks noGrp="1"/>
          </p:cNvSpPr>
          <p:nvPr>
            <p:ph type="ftr" sz="quarter" idx="11"/>
          </p:nvPr>
        </p:nvSpPr>
        <p:spPr/>
        <p:txBody>
          <a:bodyPr/>
          <a:lstStyle/>
          <a:p>
            <a:r>
              <a:rPr lang="en-US"/>
              <a:t>Maury Goodman, Argonne</a:t>
            </a:r>
          </a:p>
        </p:txBody>
      </p:sp>
      <p:sp>
        <p:nvSpPr>
          <p:cNvPr id="7" name="Slide Number Placeholder 6"/>
          <p:cNvSpPr>
            <a:spLocks noGrp="1"/>
          </p:cNvSpPr>
          <p:nvPr>
            <p:ph type="sldNum" sz="quarter" idx="12"/>
          </p:nvPr>
        </p:nvSpPr>
        <p:spPr/>
        <p:txBody>
          <a:bodyPr/>
          <a:lstStyle/>
          <a:p>
            <a:fld id="{B1B62872-2766-48FF-8EB8-A6F419938F53}" type="slidenum">
              <a:rPr lang="en-US" smtClean="0"/>
              <a:t>27</a:t>
            </a:fld>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6225" y="2327564"/>
            <a:ext cx="3607775" cy="3263490"/>
          </a:xfrm>
          <a:prstGeom prst="rect">
            <a:avLst/>
          </a:prstGeom>
        </p:spPr>
      </p:pic>
    </p:spTree>
    <p:extLst>
      <p:ext uri="{BB962C8B-B14F-4D97-AF65-F5344CB8AC3E}">
        <p14:creationId xmlns:p14="http://schemas.microsoft.com/office/powerpoint/2010/main" val="403418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Symbol" panose="05050102010706020507" pitchFamily="18" charset="2"/>
              </a:rPr>
              <a:t>0nbb</a:t>
            </a:r>
            <a:br>
              <a:rPr lang="en-US" dirty="0"/>
            </a:br>
            <a:r>
              <a:rPr lang="en-US" sz="2400" dirty="0"/>
              <a:t>Premières </a:t>
            </a:r>
            <a:r>
              <a:rPr lang="en-US" sz="2400" dirty="0" err="1"/>
              <a:t>réactions</a:t>
            </a:r>
            <a:endParaRPr lang="en-US" dirty="0"/>
          </a:p>
        </p:txBody>
      </p:sp>
      <p:sp>
        <p:nvSpPr>
          <p:cNvPr id="3" name="Content Placeholder 2"/>
          <p:cNvSpPr>
            <a:spLocks noGrp="1"/>
          </p:cNvSpPr>
          <p:nvPr>
            <p:ph idx="1"/>
          </p:nvPr>
        </p:nvSpPr>
        <p:spPr>
          <a:xfrm>
            <a:off x="628650" y="1825625"/>
            <a:ext cx="4623574" cy="4351338"/>
          </a:xfrm>
        </p:spPr>
        <p:txBody>
          <a:bodyPr/>
          <a:lstStyle/>
          <a:p>
            <a:endParaRPr lang="en-US"/>
          </a:p>
        </p:txBody>
      </p:sp>
      <p:pic>
        <p:nvPicPr>
          <p:cNvPr id="4" name="Picture 3"/>
          <p:cNvPicPr>
            <a:picLocks noChangeAspect="1"/>
          </p:cNvPicPr>
          <p:nvPr/>
        </p:nvPicPr>
        <p:blipFill>
          <a:blip r:embed="rId2"/>
          <a:stretch>
            <a:fillRect/>
          </a:stretch>
        </p:blipFill>
        <p:spPr>
          <a:xfrm>
            <a:off x="556460" y="1679394"/>
            <a:ext cx="5005045" cy="5058290"/>
          </a:xfrm>
          <a:prstGeom prst="rect">
            <a:avLst/>
          </a:prstGeom>
        </p:spPr>
      </p:pic>
      <p:pic>
        <p:nvPicPr>
          <p:cNvPr id="5" name="Picture 4"/>
          <p:cNvPicPr>
            <a:picLocks noChangeAspect="1"/>
          </p:cNvPicPr>
          <p:nvPr/>
        </p:nvPicPr>
        <p:blipFill>
          <a:blip r:embed="rId3"/>
          <a:stretch>
            <a:fillRect/>
          </a:stretch>
        </p:blipFill>
        <p:spPr>
          <a:xfrm>
            <a:off x="1611696" y="4750569"/>
            <a:ext cx="6658544" cy="773829"/>
          </a:xfrm>
          <a:prstGeom prst="rect">
            <a:avLst/>
          </a:prstGeom>
          <a:ln w="28575">
            <a:solidFill>
              <a:schemeClr val="tx1"/>
            </a:solidFill>
          </a:ln>
        </p:spPr>
      </p:pic>
      <p:sp>
        <p:nvSpPr>
          <p:cNvPr id="6" name="Date Placeholder 5"/>
          <p:cNvSpPr>
            <a:spLocks noGrp="1"/>
          </p:cNvSpPr>
          <p:nvPr>
            <p:ph type="dt" sz="half" idx="10"/>
          </p:nvPr>
        </p:nvSpPr>
        <p:spPr/>
        <p:txBody>
          <a:bodyPr/>
          <a:lstStyle/>
          <a:p>
            <a:r>
              <a:rPr lang="en-US"/>
              <a:t>8 September 2022</a:t>
            </a:r>
          </a:p>
        </p:txBody>
      </p:sp>
      <p:sp>
        <p:nvSpPr>
          <p:cNvPr id="7" name="Footer Placeholder 6"/>
          <p:cNvSpPr>
            <a:spLocks noGrp="1"/>
          </p:cNvSpPr>
          <p:nvPr>
            <p:ph type="ftr" sz="quarter" idx="11"/>
          </p:nvPr>
        </p:nvSpPr>
        <p:spPr/>
        <p:txBody>
          <a:bodyPr/>
          <a:lstStyle/>
          <a:p>
            <a:r>
              <a:rPr lang="en-US"/>
              <a:t>Maury Goodman, Argonne</a:t>
            </a:r>
          </a:p>
        </p:txBody>
      </p:sp>
      <p:sp>
        <p:nvSpPr>
          <p:cNvPr id="8" name="Slide Number Placeholder 7"/>
          <p:cNvSpPr>
            <a:spLocks noGrp="1"/>
          </p:cNvSpPr>
          <p:nvPr>
            <p:ph type="sldNum" sz="quarter" idx="12"/>
          </p:nvPr>
        </p:nvSpPr>
        <p:spPr/>
        <p:txBody>
          <a:bodyPr/>
          <a:lstStyle/>
          <a:p>
            <a:fld id="{B1B62872-2766-48FF-8EB8-A6F419938F53}" type="slidenum">
              <a:rPr lang="en-US" smtClean="0"/>
              <a:t>28</a:t>
            </a:fld>
            <a:endParaRPr lang="en-US"/>
          </a:p>
        </p:txBody>
      </p:sp>
    </p:spTree>
    <p:extLst>
      <p:ext uri="{BB962C8B-B14F-4D97-AF65-F5344CB8AC3E}">
        <p14:creationId xmlns:p14="http://schemas.microsoft.com/office/powerpoint/2010/main" val="4147442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Symbol" panose="05050102010706020507" pitchFamily="18" charset="2"/>
              </a:rPr>
              <a:t>0nbb</a:t>
            </a:r>
            <a:br>
              <a:rPr lang="en-US" dirty="0"/>
            </a:br>
            <a:r>
              <a:rPr lang="en-US" sz="2400" dirty="0"/>
              <a:t>Newsletter</a:t>
            </a:r>
            <a:endParaRPr lang="en-US" dirty="0"/>
          </a:p>
        </p:txBody>
      </p:sp>
      <p:sp>
        <p:nvSpPr>
          <p:cNvPr id="3" name="Content Placeholder 2"/>
          <p:cNvSpPr>
            <a:spLocks noGrp="1"/>
          </p:cNvSpPr>
          <p:nvPr>
            <p:ph idx="1"/>
          </p:nvPr>
        </p:nvSpPr>
        <p:spPr>
          <a:xfrm>
            <a:off x="628650" y="3069137"/>
            <a:ext cx="4623574" cy="3107826"/>
          </a:xfrm>
        </p:spPr>
        <p:txBody>
          <a:bodyPr/>
          <a:lstStyle/>
          <a:p>
            <a:pPr>
              <a:buClr>
                <a:schemeClr val="bg1">
                  <a:lumMod val="50000"/>
                </a:schemeClr>
              </a:buClr>
              <a:buFont typeface="Wingdings" panose="05000000000000000000" pitchFamily="2" charset="2"/>
              <a:buChar char="Ä"/>
            </a:pPr>
            <a:r>
              <a:rPr lang="en-US" dirty="0" err="1"/>
              <a:t>J’ai</a:t>
            </a:r>
            <a:r>
              <a:rPr lang="en-US" dirty="0"/>
              <a:t> </a:t>
            </a:r>
            <a:r>
              <a:rPr lang="en-US" dirty="0" err="1"/>
              <a:t>vite</a:t>
            </a:r>
            <a:r>
              <a:rPr lang="en-US" dirty="0"/>
              <a:t> </a:t>
            </a:r>
            <a:r>
              <a:rPr lang="en-US" dirty="0" err="1"/>
              <a:t>reçu</a:t>
            </a:r>
            <a:r>
              <a:rPr lang="en-US" dirty="0"/>
              <a:t> un email de John </a:t>
            </a:r>
            <a:r>
              <a:rPr lang="en-US" dirty="0" err="1"/>
              <a:t>Beacom</a:t>
            </a:r>
            <a:r>
              <a:rPr lang="en-US" dirty="0"/>
              <a:t> qui ne </a:t>
            </a:r>
            <a:r>
              <a:rPr lang="en-US" dirty="0" err="1"/>
              <a:t>croyait</a:t>
            </a:r>
            <a:r>
              <a:rPr lang="en-US" dirty="0"/>
              <a:t> pas le </a:t>
            </a:r>
            <a:r>
              <a:rPr lang="en-US" dirty="0" err="1"/>
              <a:t>résultat</a:t>
            </a:r>
            <a:r>
              <a:rPr lang="en-US" dirty="0"/>
              <a:t>, </a:t>
            </a:r>
            <a:r>
              <a:rPr lang="en-US" dirty="0" err="1"/>
              <a:t>disant</a:t>
            </a:r>
            <a:r>
              <a:rPr lang="en-US" dirty="0"/>
              <a:t> que </a:t>
            </a:r>
            <a:r>
              <a:rPr lang="en-US" dirty="0" err="1"/>
              <a:t>cela</a:t>
            </a:r>
            <a:r>
              <a:rPr lang="en-US" dirty="0"/>
              <a:t> ne </a:t>
            </a:r>
            <a:r>
              <a:rPr lang="en-US" dirty="0" err="1"/>
              <a:t>rentrait</a:t>
            </a:r>
            <a:r>
              <a:rPr lang="en-US" dirty="0"/>
              <a:t> pas dans les standards de ma newsletter. Je </a:t>
            </a:r>
            <a:r>
              <a:rPr lang="en-US" dirty="0" err="1"/>
              <a:t>lui</a:t>
            </a:r>
            <a:r>
              <a:rPr lang="en-US" dirty="0"/>
              <a:t> ai </a:t>
            </a:r>
            <a:r>
              <a:rPr lang="en-US" dirty="0" err="1"/>
              <a:t>répondu</a:t>
            </a:r>
            <a:r>
              <a:rPr lang="en-US" dirty="0"/>
              <a:t> que je </a:t>
            </a:r>
            <a:r>
              <a:rPr lang="en-US" dirty="0" err="1"/>
              <a:t>n’avais</a:t>
            </a:r>
            <a:r>
              <a:rPr lang="en-US" dirty="0"/>
              <a:t> pas de standards, </a:t>
            </a:r>
            <a:r>
              <a:rPr lang="en-US" dirty="0" err="1"/>
              <a:t>seulement</a:t>
            </a:r>
            <a:r>
              <a:rPr lang="en-US" dirty="0"/>
              <a:t> des deadlines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660363"/>
            <a:ext cx="5800176" cy="1248602"/>
          </a:xfrm>
          <a:prstGeom prst="rect">
            <a:avLst/>
          </a:prstGeom>
        </p:spPr>
      </p:pic>
      <p:sp>
        <p:nvSpPr>
          <p:cNvPr id="5" name="Date Placeholder 4"/>
          <p:cNvSpPr>
            <a:spLocks noGrp="1"/>
          </p:cNvSpPr>
          <p:nvPr>
            <p:ph type="dt" sz="half" idx="10"/>
          </p:nvPr>
        </p:nvSpPr>
        <p:spPr/>
        <p:txBody>
          <a:bodyPr/>
          <a:lstStyle/>
          <a:p>
            <a:r>
              <a:rPr lang="en-US"/>
              <a:t>8 September 2022</a:t>
            </a:r>
          </a:p>
        </p:txBody>
      </p:sp>
      <p:sp>
        <p:nvSpPr>
          <p:cNvPr id="6" name="Footer Placeholder 5"/>
          <p:cNvSpPr>
            <a:spLocks noGrp="1"/>
          </p:cNvSpPr>
          <p:nvPr>
            <p:ph type="ftr" sz="quarter" idx="11"/>
          </p:nvPr>
        </p:nvSpPr>
        <p:spPr/>
        <p:txBody>
          <a:bodyPr/>
          <a:lstStyle/>
          <a:p>
            <a:r>
              <a:rPr lang="en-US"/>
              <a:t>Maury Goodman, Argonne</a:t>
            </a:r>
          </a:p>
        </p:txBody>
      </p:sp>
      <p:sp>
        <p:nvSpPr>
          <p:cNvPr id="7" name="Slide Number Placeholder 6"/>
          <p:cNvSpPr>
            <a:spLocks noGrp="1"/>
          </p:cNvSpPr>
          <p:nvPr>
            <p:ph type="sldNum" sz="quarter" idx="12"/>
          </p:nvPr>
        </p:nvSpPr>
        <p:spPr/>
        <p:txBody>
          <a:bodyPr/>
          <a:lstStyle/>
          <a:p>
            <a:fld id="{B1B62872-2766-48FF-8EB8-A6F419938F53}" type="slidenum">
              <a:rPr lang="en-US" smtClean="0"/>
              <a:t>29</a:t>
            </a:fld>
            <a:endParaRPr lang="en-US"/>
          </a:p>
        </p:txBody>
      </p:sp>
    </p:spTree>
    <p:extLst>
      <p:ext uri="{BB962C8B-B14F-4D97-AF65-F5344CB8AC3E}">
        <p14:creationId xmlns:p14="http://schemas.microsoft.com/office/powerpoint/2010/main" val="387261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777" y="203655"/>
            <a:ext cx="6519573" cy="1325563"/>
          </a:xfrm>
        </p:spPr>
        <p:txBody>
          <a:bodyPr/>
          <a:lstStyle/>
          <a:p>
            <a:pPr algn="ctr"/>
            <a:r>
              <a:rPr lang="en-US" err="1"/>
              <a:t>Contexte</a:t>
            </a:r>
            <a:endParaRPr lang="en-US"/>
          </a:p>
        </p:txBody>
      </p:sp>
      <p:sp>
        <p:nvSpPr>
          <p:cNvPr id="3" name="Content Placeholder 2"/>
          <p:cNvSpPr>
            <a:spLocks noGrp="1"/>
          </p:cNvSpPr>
          <p:nvPr>
            <p:ph idx="1"/>
          </p:nvPr>
        </p:nvSpPr>
        <p:spPr/>
        <p:txBody>
          <a:bodyPr/>
          <a:lstStyle/>
          <a:p>
            <a:pPr>
              <a:buClr>
                <a:schemeClr val="bg1">
                  <a:lumMod val="50000"/>
                </a:schemeClr>
              </a:buClr>
              <a:buFont typeface="Webdings" panose="05030102010509060703" pitchFamily="18" charset="2"/>
              <a:buChar char="G"/>
            </a:pPr>
            <a:r>
              <a:rPr lang="fr-FR" dirty="0"/>
              <a:t> Présentation originale devant des physiciens des neutrinos (seniors)</a:t>
            </a:r>
          </a:p>
          <a:p>
            <a:pPr>
              <a:buClr>
                <a:schemeClr val="bg1">
                  <a:lumMod val="50000"/>
                </a:schemeClr>
              </a:buClr>
              <a:buFont typeface="Webdings" panose="05030102010509060703" pitchFamily="18" charset="2"/>
              <a:buChar char="G"/>
            </a:pPr>
            <a:r>
              <a:rPr lang="fr-FR" dirty="0"/>
              <a:t> La plupart des membres du public d’origine connaissaient ces histoires, surtout à propos de nouvelle physique</a:t>
            </a:r>
          </a:p>
          <a:p>
            <a:pPr>
              <a:buClr>
                <a:schemeClr val="bg1">
                  <a:lumMod val="50000"/>
                </a:schemeClr>
              </a:buClr>
              <a:buFont typeface="Webdings" panose="05030102010509060703" pitchFamily="18" charset="2"/>
              <a:buChar char="G"/>
            </a:pPr>
            <a:r>
              <a:rPr lang="fr-FR" dirty="0"/>
              <a:t> Beaucoup de jargon et de détails appris cette semaine</a:t>
            </a:r>
          </a:p>
          <a:p>
            <a:pPr>
              <a:buClr>
                <a:schemeClr val="bg1">
                  <a:lumMod val="50000"/>
                </a:schemeClr>
              </a:buClr>
              <a:buFont typeface="Webdings" panose="05030102010509060703" pitchFamily="18" charset="2"/>
              <a:buChar char="G"/>
            </a:pPr>
            <a:r>
              <a:rPr lang="fr-FR" dirty="0"/>
              <a:t> Chaque histoire a des slides de contexte, que je présenterai vite</a:t>
            </a:r>
          </a:p>
          <a:p>
            <a:pPr>
              <a:buClr>
                <a:schemeClr val="bg1">
                  <a:lumMod val="50000"/>
                </a:schemeClr>
              </a:buClr>
              <a:buFont typeface="Webdings" panose="05030102010509060703" pitchFamily="18" charset="2"/>
              <a:buChar char="G"/>
            </a:pPr>
            <a:r>
              <a:rPr lang="fr-FR" dirty="0"/>
              <a:t> Cette présentation saute souvent d’un sujet à un autre</a:t>
            </a:r>
          </a:p>
          <a:p>
            <a:pPr>
              <a:buClr>
                <a:schemeClr val="bg1">
                  <a:lumMod val="50000"/>
                </a:schemeClr>
              </a:buClr>
              <a:buFont typeface="Webdings" panose="05030102010509060703" pitchFamily="18" charset="2"/>
              <a:buChar char="G"/>
            </a:pPr>
            <a:endParaRPr lang="fr-FR" dirty="0"/>
          </a:p>
          <a:p>
            <a:pPr>
              <a:buClr>
                <a:schemeClr val="bg1">
                  <a:lumMod val="50000"/>
                </a:schemeClr>
              </a:buClr>
              <a:buFont typeface="Webdings" panose="05030102010509060703" pitchFamily="18" charset="2"/>
              <a:buChar char="G"/>
            </a:pPr>
            <a:r>
              <a:rPr lang="fr-FR" dirty="0"/>
              <a:t> </a:t>
            </a:r>
            <a:r>
              <a:rPr lang="fr-FR" b="1" dirty="0"/>
              <a:t>Les interruptions et questions sont les bienvenues pendant la présentation</a:t>
            </a: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3</a:t>
            </a:fld>
            <a:endParaRPr lang="en-US"/>
          </a:p>
        </p:txBody>
      </p:sp>
      <p:sp>
        <p:nvSpPr>
          <p:cNvPr id="7" name="AutoShape 2" descr="Image result for institute of physics czech academy of scien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institute of physics czech academy of scien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3955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Symbol" panose="05050102010706020507" pitchFamily="18" charset="2"/>
              </a:rPr>
              <a:t>0nbb</a:t>
            </a:r>
            <a:br>
              <a:rPr lang="en-US" dirty="0"/>
            </a:br>
            <a:r>
              <a:rPr lang="en-US" sz="2400" dirty="0"/>
              <a:t>Newsletter 2</a:t>
            </a:r>
            <a:endParaRPr lang="en-US" dirty="0"/>
          </a:p>
        </p:txBody>
      </p:sp>
      <p:sp>
        <p:nvSpPr>
          <p:cNvPr id="3" name="Content Placeholder 2"/>
          <p:cNvSpPr>
            <a:spLocks noGrp="1"/>
          </p:cNvSpPr>
          <p:nvPr>
            <p:ph idx="1"/>
          </p:nvPr>
        </p:nvSpPr>
        <p:spPr>
          <a:xfrm>
            <a:off x="224589" y="3885987"/>
            <a:ext cx="3160295" cy="2290975"/>
          </a:xfrm>
        </p:spPr>
        <p:txBody>
          <a:bodyPr>
            <a:normAutofit lnSpcReduction="10000"/>
          </a:bodyPr>
          <a:lstStyle/>
          <a:p>
            <a:pPr>
              <a:buClr>
                <a:schemeClr val="bg1">
                  <a:lumMod val="50000"/>
                </a:schemeClr>
              </a:buClr>
              <a:buFont typeface="Wingdings" panose="05000000000000000000" pitchFamily="2" charset="2"/>
              <a:buChar char="Ä"/>
            </a:pPr>
            <a:r>
              <a:rPr lang="en-US" dirty="0" err="1"/>
              <a:t>J’ai</a:t>
            </a:r>
            <a:r>
              <a:rPr lang="en-US" dirty="0"/>
              <a:t> </a:t>
            </a:r>
            <a:r>
              <a:rPr lang="en-US" dirty="0" err="1"/>
              <a:t>répondu</a:t>
            </a:r>
            <a:r>
              <a:rPr lang="en-US" dirty="0"/>
              <a:t> que ma newsletter </a:t>
            </a:r>
            <a:r>
              <a:rPr lang="en-US" dirty="0" err="1"/>
              <a:t>donnait</a:t>
            </a:r>
            <a:r>
              <a:rPr lang="en-US" dirty="0"/>
              <a:t> </a:t>
            </a:r>
            <a:r>
              <a:rPr lang="en-US" dirty="0" err="1"/>
              <a:t>autant</a:t>
            </a:r>
            <a:r>
              <a:rPr lang="en-US" dirty="0"/>
              <a:t> </a:t>
            </a:r>
            <a:r>
              <a:rPr lang="en-US" dirty="0" err="1"/>
              <a:t>d’attention</a:t>
            </a:r>
            <a:r>
              <a:rPr lang="en-US" dirty="0"/>
              <a:t> aux </a:t>
            </a:r>
            <a:r>
              <a:rPr lang="en-US" dirty="0" err="1"/>
              <a:t>découvertes</a:t>
            </a:r>
            <a:r>
              <a:rPr lang="en-US" dirty="0"/>
              <a:t> </a:t>
            </a:r>
            <a:r>
              <a:rPr lang="en-US" dirty="0" err="1"/>
              <a:t>d’oscillations</a:t>
            </a:r>
            <a:r>
              <a:rPr lang="en-US" dirty="0"/>
              <a:t> de neutrinos </a:t>
            </a:r>
            <a:r>
              <a:rPr lang="en-US" dirty="0" err="1"/>
              <a:t>qu’à</a:t>
            </a:r>
            <a:r>
              <a:rPr lang="en-US" dirty="0"/>
              <a:t> un roman </a:t>
            </a:r>
            <a:r>
              <a:rPr lang="en-US" dirty="0" err="1"/>
              <a:t>à</a:t>
            </a:r>
            <a:r>
              <a:rPr lang="en-US" dirty="0"/>
              <a:t> </a:t>
            </a:r>
            <a:r>
              <a:rPr lang="en-US" dirty="0" err="1"/>
              <a:t>propos</a:t>
            </a:r>
            <a:r>
              <a:rPr lang="en-US" dirty="0"/>
              <a:t> d’un </a:t>
            </a:r>
            <a:r>
              <a:rPr lang="en-US" dirty="0" err="1"/>
              <a:t>physicien</a:t>
            </a:r>
            <a:r>
              <a:rPr lang="en-US" dirty="0"/>
              <a:t> des neutrinos </a:t>
            </a:r>
            <a:r>
              <a:rPr lang="en-US" dirty="0" err="1"/>
              <a:t>Néanderthal</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1598327"/>
            <a:ext cx="4305158" cy="1045694"/>
          </a:xfrm>
          <a:prstGeom prst="rect">
            <a:avLst/>
          </a:prstGeom>
        </p:spPr>
      </p:pic>
      <p:pic>
        <p:nvPicPr>
          <p:cNvPr id="6" name="Picture 5"/>
          <p:cNvPicPr>
            <a:picLocks noChangeAspect="1"/>
          </p:cNvPicPr>
          <p:nvPr/>
        </p:nvPicPr>
        <p:blipFill>
          <a:blip r:embed="rId3"/>
          <a:stretch>
            <a:fillRect/>
          </a:stretch>
        </p:blipFill>
        <p:spPr>
          <a:xfrm>
            <a:off x="369935" y="2027965"/>
            <a:ext cx="6609348" cy="1012748"/>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4355" y="2857301"/>
            <a:ext cx="4063666" cy="3497002"/>
          </a:xfrm>
          <a:prstGeom prst="rect">
            <a:avLst/>
          </a:prstGeom>
          <a:ln w="28575">
            <a:solidFill>
              <a:schemeClr val="tx1"/>
            </a:solidFill>
          </a:ln>
        </p:spPr>
      </p:pic>
      <p:sp>
        <p:nvSpPr>
          <p:cNvPr id="4" name="Date Placeholder 3"/>
          <p:cNvSpPr>
            <a:spLocks noGrp="1"/>
          </p:cNvSpPr>
          <p:nvPr>
            <p:ph type="dt" sz="half" idx="10"/>
          </p:nvPr>
        </p:nvSpPr>
        <p:spPr/>
        <p:txBody>
          <a:bodyPr/>
          <a:lstStyle/>
          <a:p>
            <a:r>
              <a:rPr lang="en-US"/>
              <a:t>8 September 2022</a:t>
            </a:r>
          </a:p>
        </p:txBody>
      </p:sp>
      <p:sp>
        <p:nvSpPr>
          <p:cNvPr id="8" name="Footer Placeholder 7"/>
          <p:cNvSpPr>
            <a:spLocks noGrp="1"/>
          </p:cNvSpPr>
          <p:nvPr>
            <p:ph type="ftr" sz="quarter" idx="11"/>
          </p:nvPr>
        </p:nvSpPr>
        <p:spPr/>
        <p:txBody>
          <a:bodyPr/>
          <a:lstStyle/>
          <a:p>
            <a:r>
              <a:rPr lang="en-US"/>
              <a:t>Maury Goodman, Argonne</a:t>
            </a:r>
          </a:p>
        </p:txBody>
      </p:sp>
      <p:sp>
        <p:nvSpPr>
          <p:cNvPr id="9" name="Slide Number Placeholder 8"/>
          <p:cNvSpPr>
            <a:spLocks noGrp="1"/>
          </p:cNvSpPr>
          <p:nvPr>
            <p:ph type="sldNum" sz="quarter" idx="12"/>
          </p:nvPr>
        </p:nvSpPr>
        <p:spPr/>
        <p:txBody>
          <a:bodyPr/>
          <a:lstStyle/>
          <a:p>
            <a:fld id="{B1B62872-2766-48FF-8EB8-A6F419938F53}" type="slidenum">
              <a:rPr lang="en-US" smtClean="0"/>
              <a:t>30</a:t>
            </a:fld>
            <a:endParaRPr lang="en-US"/>
          </a:p>
        </p:txBody>
      </p:sp>
    </p:spTree>
    <p:extLst>
      <p:ext uri="{BB962C8B-B14F-4D97-AF65-F5344CB8AC3E}">
        <p14:creationId xmlns:p14="http://schemas.microsoft.com/office/powerpoint/2010/main" val="3820882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0800000">
            <a:off x="5494420" y="3369519"/>
            <a:ext cx="3797245" cy="2157553"/>
          </a:xfrm>
          <a:prstGeom prst="rect">
            <a:avLst/>
          </a:prstGeom>
        </p:spPr>
      </p:pic>
      <p:sp>
        <p:nvSpPr>
          <p:cNvPr id="2" name="Title 1"/>
          <p:cNvSpPr>
            <a:spLocks noGrp="1"/>
          </p:cNvSpPr>
          <p:nvPr>
            <p:ph type="title"/>
          </p:nvPr>
        </p:nvSpPr>
        <p:spPr/>
        <p:txBody>
          <a:bodyPr/>
          <a:lstStyle/>
          <a:p>
            <a:pPr algn="ctr"/>
            <a:r>
              <a:rPr lang="en-US" dirty="0">
                <a:latin typeface="Symbol" panose="05050102010706020507" pitchFamily="18" charset="2"/>
              </a:rPr>
              <a:t>0nbb</a:t>
            </a:r>
            <a:br>
              <a:rPr lang="en-US" dirty="0"/>
            </a:br>
            <a:r>
              <a:rPr lang="en-US" sz="2400" dirty="0"/>
              <a:t>Faits </a:t>
            </a:r>
            <a:r>
              <a:rPr lang="en-US" sz="2400" dirty="0" err="1"/>
              <a:t>irrelevants</a:t>
            </a:r>
            <a:r>
              <a:rPr lang="en-US" sz="2400" dirty="0"/>
              <a:t> qui </a:t>
            </a:r>
            <a:r>
              <a:rPr lang="en-US" sz="2400" dirty="0" err="1"/>
              <a:t>affectent</a:t>
            </a:r>
            <a:r>
              <a:rPr lang="en-US" sz="2400" dirty="0"/>
              <a:t> la </a:t>
            </a:r>
            <a:r>
              <a:rPr lang="en-US" sz="2400" dirty="0" err="1"/>
              <a:t>confiance</a:t>
            </a:r>
            <a:endParaRPr lang="en-US" dirty="0"/>
          </a:p>
        </p:txBody>
      </p:sp>
      <p:sp>
        <p:nvSpPr>
          <p:cNvPr id="3" name="Content Placeholder 2"/>
          <p:cNvSpPr>
            <a:spLocks noGrp="1"/>
          </p:cNvSpPr>
          <p:nvPr>
            <p:ph idx="1"/>
          </p:nvPr>
        </p:nvSpPr>
        <p:spPr>
          <a:xfrm>
            <a:off x="628650" y="1825625"/>
            <a:ext cx="7322654" cy="4351338"/>
          </a:xfrm>
        </p:spPr>
        <p:txBody>
          <a:bodyPr>
            <a:normAutofit lnSpcReduction="10000"/>
          </a:bodyPr>
          <a:lstStyle/>
          <a:p>
            <a:pPr>
              <a:buClr>
                <a:schemeClr val="bg1">
                  <a:lumMod val="50000"/>
                </a:schemeClr>
              </a:buClr>
              <a:buFont typeface="Wingdings 2" panose="05020102010507070707" pitchFamily="18" charset="2"/>
              <a:buChar char="õ"/>
            </a:pPr>
            <a:r>
              <a:rPr lang="en-US" dirty="0" err="1"/>
              <a:t>Résultats</a:t>
            </a:r>
            <a:r>
              <a:rPr lang="en-US" dirty="0"/>
              <a:t> </a:t>
            </a:r>
            <a:r>
              <a:rPr lang="en-US" dirty="0" err="1"/>
              <a:t>publiés</a:t>
            </a:r>
            <a:r>
              <a:rPr lang="en-US" dirty="0"/>
              <a:t> </a:t>
            </a:r>
            <a:r>
              <a:rPr lang="en-US" dirty="0" err="1"/>
              <a:t>avant</a:t>
            </a:r>
            <a:r>
              <a:rPr lang="en-US" dirty="0"/>
              <a:t> le preprint</a:t>
            </a:r>
          </a:p>
          <a:p>
            <a:pPr>
              <a:buClr>
                <a:schemeClr val="bg1">
                  <a:lumMod val="50000"/>
                </a:schemeClr>
              </a:buClr>
              <a:buFont typeface="Wingdings 2" panose="05020102010507070707" pitchFamily="18" charset="2"/>
              <a:buChar char="õ"/>
            </a:pPr>
            <a:r>
              <a:rPr lang="en-US" dirty="0" err="1"/>
              <a:t>Publiés</a:t>
            </a:r>
            <a:r>
              <a:rPr lang="en-US" dirty="0"/>
              <a:t> dans un journal </a:t>
            </a:r>
            <a:r>
              <a:rPr lang="en-US" dirty="0" err="1"/>
              <a:t>auquel</a:t>
            </a:r>
            <a:r>
              <a:rPr lang="en-US" dirty="0"/>
              <a:t> </a:t>
            </a:r>
            <a:r>
              <a:rPr lang="en-US" dirty="0" err="1"/>
              <a:t>Klapdor</a:t>
            </a:r>
            <a:r>
              <a:rPr lang="en-US" dirty="0"/>
              <a:t> </a:t>
            </a:r>
            <a:r>
              <a:rPr lang="en-US" dirty="0" err="1"/>
              <a:t>était</a:t>
            </a:r>
            <a:r>
              <a:rPr lang="en-US" dirty="0"/>
              <a:t> </a:t>
            </a:r>
            <a:r>
              <a:rPr lang="en-US" dirty="0" err="1"/>
              <a:t>associé</a:t>
            </a:r>
            <a:endParaRPr lang="en-US" dirty="0"/>
          </a:p>
          <a:p>
            <a:pPr>
              <a:buClr>
                <a:schemeClr val="bg1">
                  <a:lumMod val="50000"/>
                </a:schemeClr>
              </a:buClr>
              <a:buFont typeface="Wingdings 2" panose="05020102010507070707" pitchFamily="18" charset="2"/>
              <a:buChar char="õ"/>
            </a:pPr>
            <a:r>
              <a:rPr lang="en-US" dirty="0"/>
              <a:t>Une part </a:t>
            </a:r>
            <a:r>
              <a:rPr lang="en-US" dirty="0" err="1"/>
              <a:t>importante</a:t>
            </a:r>
            <a:r>
              <a:rPr lang="en-US" dirty="0"/>
              <a:t> de la collaboration </a:t>
            </a:r>
            <a:r>
              <a:rPr lang="en-US" dirty="0" err="1"/>
              <a:t>n’a</a:t>
            </a:r>
            <a:r>
              <a:rPr lang="en-US" dirty="0"/>
              <a:t> pas </a:t>
            </a:r>
            <a:r>
              <a:rPr lang="en-US" dirty="0" err="1"/>
              <a:t>signé</a:t>
            </a:r>
            <a:endParaRPr lang="en-US" dirty="0"/>
          </a:p>
          <a:p>
            <a:pPr>
              <a:buClr>
                <a:schemeClr val="bg1">
                  <a:lumMod val="50000"/>
                </a:schemeClr>
              </a:buClr>
              <a:buFont typeface="Wingdings 2" panose="05020102010507070707" pitchFamily="18" charset="2"/>
              <a:buChar char="õ"/>
            </a:pPr>
            <a:r>
              <a:rPr lang="en-US" dirty="0"/>
              <a:t>Le signal </a:t>
            </a:r>
            <a:r>
              <a:rPr lang="en-US" dirty="0" err="1"/>
              <a:t>n’a</a:t>
            </a:r>
            <a:r>
              <a:rPr lang="en-US" dirty="0"/>
              <a:t> pas passé le “upside-down test”</a:t>
            </a:r>
          </a:p>
          <a:p>
            <a:pPr>
              <a:buClr>
                <a:schemeClr val="bg1">
                  <a:lumMod val="50000"/>
                </a:schemeClr>
              </a:buClr>
              <a:buFont typeface="Wingdings 2" panose="05020102010507070707" pitchFamily="18" charset="2"/>
              <a:buChar char="õ"/>
            </a:pPr>
            <a:r>
              <a:rPr lang="en-US" dirty="0"/>
              <a:t>Il </a:t>
            </a:r>
            <a:r>
              <a:rPr lang="en-US" dirty="0" err="1"/>
              <a:t>était</a:t>
            </a:r>
            <a:r>
              <a:rPr lang="en-US" dirty="0"/>
              <a:t> arrogant </a:t>
            </a:r>
            <a:r>
              <a:rPr lang="en-US" dirty="0" err="1"/>
              <a:t>lors</a:t>
            </a:r>
            <a:r>
              <a:rPr lang="en-US" dirty="0"/>
              <a:t> de la </a:t>
            </a:r>
            <a:r>
              <a:rPr lang="en-US" dirty="0" err="1"/>
              <a:t>seule</a:t>
            </a:r>
            <a:r>
              <a:rPr lang="en-US" dirty="0"/>
              <a:t> </a:t>
            </a:r>
            <a:r>
              <a:rPr lang="en-US" dirty="0" err="1"/>
              <a:t>présentation</a:t>
            </a:r>
            <a:r>
              <a:rPr lang="en-US" dirty="0"/>
              <a:t> que </a:t>
            </a:r>
            <a:r>
              <a:rPr lang="en-US" dirty="0" err="1"/>
              <a:t>j’ai</a:t>
            </a:r>
            <a:r>
              <a:rPr lang="en-US" dirty="0"/>
              <a:t> </a:t>
            </a:r>
            <a:r>
              <a:rPr lang="en-US" dirty="0" err="1"/>
              <a:t>vue</a:t>
            </a:r>
            <a:r>
              <a:rPr lang="en-US" dirty="0"/>
              <a:t> de </a:t>
            </a:r>
            <a:r>
              <a:rPr lang="en-US" dirty="0" err="1"/>
              <a:t>lui</a:t>
            </a:r>
            <a:endParaRPr lang="en-US" dirty="0"/>
          </a:p>
          <a:p>
            <a:pPr>
              <a:buClr>
                <a:schemeClr val="bg1">
                  <a:lumMod val="50000"/>
                </a:schemeClr>
              </a:buClr>
              <a:buFont typeface="Wingdings 2" panose="05020102010507070707" pitchFamily="18" charset="2"/>
              <a:buChar char="õ"/>
            </a:pPr>
            <a:r>
              <a:rPr lang="en-US" dirty="0"/>
              <a:t>Les </a:t>
            </a:r>
            <a:r>
              <a:rPr lang="en-US" dirty="0" err="1"/>
              <a:t>données</a:t>
            </a:r>
            <a:r>
              <a:rPr lang="en-US" dirty="0"/>
              <a:t> </a:t>
            </a:r>
            <a:r>
              <a:rPr lang="en-US" dirty="0" err="1"/>
              <a:t>n’étaient</a:t>
            </a:r>
            <a:r>
              <a:rPr lang="en-US" dirty="0"/>
              <a:t> pas </a:t>
            </a:r>
            <a:r>
              <a:rPr lang="en-US" dirty="0" err="1"/>
              <a:t>partagées</a:t>
            </a:r>
            <a:r>
              <a:rPr lang="en-US" dirty="0"/>
              <a:t> entre les</a:t>
            </a:r>
            <a:br>
              <a:rPr lang="en-US" dirty="0"/>
            </a:br>
            <a:r>
              <a:rPr lang="en-US" dirty="0" err="1"/>
              <a:t>collaborateurs</a:t>
            </a:r>
            <a:endParaRPr lang="en-US" dirty="0"/>
          </a:p>
          <a:p>
            <a:pPr>
              <a:buClr>
                <a:schemeClr val="bg1">
                  <a:lumMod val="50000"/>
                </a:schemeClr>
              </a:buClr>
              <a:buFont typeface="Wingdings 2" panose="05020102010507070707" pitchFamily="18" charset="2"/>
              <a:buChar char="õ"/>
            </a:pPr>
            <a:r>
              <a:rPr lang="en-US" dirty="0"/>
              <a:t>Il a </a:t>
            </a:r>
            <a:r>
              <a:rPr lang="en-US" dirty="0" err="1"/>
              <a:t>vanté</a:t>
            </a:r>
            <a:r>
              <a:rPr lang="en-US" dirty="0"/>
              <a:t> </a:t>
            </a:r>
            <a:r>
              <a:rPr lang="en-US" dirty="0" err="1"/>
              <a:t>cela</a:t>
            </a:r>
            <a:r>
              <a:rPr lang="en-US" dirty="0"/>
              <a:t> </a:t>
            </a:r>
            <a:r>
              <a:rPr lang="en-US" dirty="0" err="1"/>
              <a:t>comme</a:t>
            </a:r>
            <a:r>
              <a:rPr lang="en-US" dirty="0"/>
              <a:t> la “</a:t>
            </a:r>
            <a:r>
              <a:rPr lang="en-US" dirty="0" err="1"/>
              <a:t>découverte</a:t>
            </a:r>
            <a:r>
              <a:rPr lang="en-US" dirty="0"/>
              <a:t>” de la </a:t>
            </a:r>
            <a:br>
              <a:rPr lang="en-US" dirty="0"/>
            </a:br>
            <a:r>
              <a:rPr lang="en-US" dirty="0"/>
              <a:t>matière </a:t>
            </a:r>
            <a:r>
              <a:rPr lang="en-US" dirty="0" err="1"/>
              <a:t>sombre</a:t>
            </a:r>
            <a:r>
              <a:rPr lang="en-US" dirty="0"/>
              <a:t> par DAMA</a:t>
            </a:r>
          </a:p>
          <a:p>
            <a:pPr>
              <a:buClr>
                <a:schemeClr val="bg1">
                  <a:lumMod val="50000"/>
                </a:schemeClr>
              </a:buClr>
              <a:buFont typeface="Wingdings 2" panose="05020102010507070707" pitchFamily="18" charset="2"/>
              <a:buChar char="õ"/>
            </a:pPr>
            <a:r>
              <a:rPr lang="en-US" dirty="0"/>
              <a:t>Point de </a:t>
            </a:r>
            <a:r>
              <a:rPr lang="en-US" dirty="0" err="1"/>
              <a:t>vue</a:t>
            </a:r>
            <a:r>
              <a:rPr lang="en-US" dirty="0"/>
              <a:t> de Doug Michael’s:</a:t>
            </a:r>
          </a:p>
          <a:p>
            <a:pPr marL="342900" lvl="1" indent="0">
              <a:buClr>
                <a:schemeClr val="bg1">
                  <a:lumMod val="50000"/>
                </a:schemeClr>
              </a:buClr>
              <a:buNone/>
            </a:pPr>
            <a:r>
              <a:rPr lang="en-US" i="1" dirty="0"/>
              <a:t>“Even if it’s right, it’s wrong” (</a:t>
            </a:r>
            <a:r>
              <a:rPr lang="en-US" i="1" dirty="0" err="1"/>
              <a:t>même</a:t>
            </a:r>
            <a:r>
              <a:rPr lang="en-US" i="1" dirty="0"/>
              <a:t> </a:t>
            </a:r>
            <a:r>
              <a:rPr lang="en-US" i="1" dirty="0" err="1"/>
              <a:t>si</a:t>
            </a:r>
            <a:r>
              <a:rPr lang="en-US" i="1" dirty="0"/>
              <a:t> </a:t>
            </a:r>
            <a:r>
              <a:rPr lang="en-US" i="1" dirty="0" err="1"/>
              <a:t>c’est</a:t>
            </a:r>
            <a:r>
              <a:rPr lang="en-US" i="1" dirty="0"/>
              <a:t> </a:t>
            </a:r>
            <a:r>
              <a:rPr lang="en-US" i="1" dirty="0" err="1"/>
              <a:t>vrai</a:t>
            </a:r>
            <a:r>
              <a:rPr lang="en-US" i="1" dirty="0"/>
              <a:t>, </a:t>
            </a:r>
            <a:r>
              <a:rPr lang="en-US" i="1" dirty="0" err="1"/>
              <a:t>c’est</a:t>
            </a:r>
            <a:r>
              <a:rPr lang="en-US" i="1" dirty="0"/>
              <a:t> faux)</a:t>
            </a:r>
          </a:p>
          <a:p>
            <a:pPr>
              <a:buClr>
                <a:schemeClr val="bg1">
                  <a:lumMod val="50000"/>
                </a:schemeClr>
              </a:buClr>
              <a:buFont typeface="Wingdings 2" panose="05020102010507070707" pitchFamily="18" charset="2"/>
              <a:buChar char="õ"/>
            </a:pPr>
            <a:r>
              <a:rPr lang="en-US" dirty="0" err="1"/>
              <a:t>L’analyse</a:t>
            </a:r>
            <a:r>
              <a:rPr lang="en-US" dirty="0"/>
              <a:t> </a:t>
            </a:r>
            <a:r>
              <a:rPr lang="en-US" dirty="0" err="1"/>
              <a:t>semblait</a:t>
            </a:r>
            <a:r>
              <a:rPr lang="en-US" dirty="0"/>
              <a:t> </a:t>
            </a:r>
            <a:r>
              <a:rPr lang="en-US" dirty="0" err="1"/>
              <a:t>à</a:t>
            </a:r>
            <a:r>
              <a:rPr lang="en-US" dirty="0"/>
              <a:t> posteriori</a:t>
            </a:r>
          </a:p>
          <a:p>
            <a:endParaRPr lang="en-US" dirty="0"/>
          </a:p>
          <a:p>
            <a:endParaRPr lang="en-US" dirty="0"/>
          </a:p>
        </p:txBody>
      </p:sp>
      <p:sp>
        <p:nvSpPr>
          <p:cNvPr id="4" name="Date Placeholder 3"/>
          <p:cNvSpPr>
            <a:spLocks noGrp="1"/>
          </p:cNvSpPr>
          <p:nvPr>
            <p:ph type="dt" sz="half" idx="10"/>
          </p:nvPr>
        </p:nvSpPr>
        <p:spPr/>
        <p:txBody>
          <a:bodyPr/>
          <a:lstStyle/>
          <a:p>
            <a:r>
              <a:rPr lang="en-US"/>
              <a:t>8 September 2022</a:t>
            </a:r>
          </a:p>
        </p:txBody>
      </p:sp>
      <p:sp>
        <p:nvSpPr>
          <p:cNvPr id="6" name="Footer Placeholder 5"/>
          <p:cNvSpPr>
            <a:spLocks noGrp="1"/>
          </p:cNvSpPr>
          <p:nvPr>
            <p:ph type="ftr" sz="quarter" idx="11"/>
          </p:nvPr>
        </p:nvSpPr>
        <p:spPr/>
        <p:txBody>
          <a:bodyPr/>
          <a:lstStyle/>
          <a:p>
            <a:r>
              <a:rPr lang="en-US"/>
              <a:t>Maury Goodman, Argonne</a:t>
            </a:r>
          </a:p>
        </p:txBody>
      </p:sp>
      <p:sp>
        <p:nvSpPr>
          <p:cNvPr id="7" name="Slide Number Placeholder 6"/>
          <p:cNvSpPr>
            <a:spLocks noGrp="1"/>
          </p:cNvSpPr>
          <p:nvPr>
            <p:ph type="sldNum" sz="quarter" idx="12"/>
          </p:nvPr>
        </p:nvSpPr>
        <p:spPr/>
        <p:txBody>
          <a:bodyPr/>
          <a:lstStyle/>
          <a:p>
            <a:fld id="{B1B62872-2766-48FF-8EB8-A6F419938F53}" type="slidenum">
              <a:rPr lang="en-US" smtClean="0"/>
              <a:t>31</a:t>
            </a:fld>
            <a:endParaRPr lang="en-US"/>
          </a:p>
        </p:txBody>
      </p:sp>
    </p:spTree>
    <p:extLst>
      <p:ext uri="{BB962C8B-B14F-4D97-AF65-F5344CB8AC3E}">
        <p14:creationId xmlns:p14="http://schemas.microsoft.com/office/powerpoint/2010/main" val="1919915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Symbol" panose="05050102010706020507" pitchFamily="18" charset="2"/>
              </a:rPr>
              <a:t>0nbb</a:t>
            </a:r>
            <a:endParaRPr lang="en-US" dirty="0"/>
          </a:p>
        </p:txBody>
      </p:sp>
      <p:sp>
        <p:nvSpPr>
          <p:cNvPr id="3" name="Content Placeholder 2"/>
          <p:cNvSpPr>
            <a:spLocks noGrp="1"/>
          </p:cNvSpPr>
          <p:nvPr>
            <p:ph idx="1"/>
          </p:nvPr>
        </p:nvSpPr>
        <p:spPr/>
        <p:txBody>
          <a:bodyPr/>
          <a:lstStyle/>
          <a:p>
            <a:pPr marL="0" indent="0">
              <a:buNone/>
            </a:pPr>
            <a:r>
              <a:rPr lang="en-US" dirty="0" err="1"/>
              <a:t>Même</a:t>
            </a:r>
            <a:r>
              <a:rPr lang="en-US" dirty="0"/>
              <a:t> </a:t>
            </a:r>
            <a:r>
              <a:rPr lang="en-US" dirty="0" err="1"/>
              <a:t>si</a:t>
            </a:r>
            <a:r>
              <a:rPr lang="en-US" dirty="0"/>
              <a:t> </a:t>
            </a:r>
            <a:r>
              <a:rPr lang="en-US" dirty="0" err="1"/>
              <a:t>peu</a:t>
            </a:r>
            <a:r>
              <a:rPr lang="en-US" dirty="0"/>
              <a:t> de </a:t>
            </a:r>
            <a:r>
              <a:rPr lang="en-US" dirty="0" err="1"/>
              <a:t>chercheurs</a:t>
            </a:r>
            <a:r>
              <a:rPr lang="en-US" dirty="0"/>
              <a:t> y </a:t>
            </a:r>
            <a:r>
              <a:rPr lang="en-US" dirty="0" err="1"/>
              <a:t>croyaient</a:t>
            </a:r>
            <a:r>
              <a:rPr lang="en-US" dirty="0"/>
              <a:t>, la </a:t>
            </a:r>
            <a:r>
              <a:rPr lang="en-US" dirty="0" err="1"/>
              <a:t>valeur</a:t>
            </a:r>
            <a:r>
              <a:rPr lang="en-US" dirty="0"/>
              <a:t> de </a:t>
            </a:r>
            <a:r>
              <a:rPr lang="en-US" dirty="0" err="1"/>
              <a:t>Klapdor</a:t>
            </a:r>
            <a:r>
              <a:rPr lang="en-US" dirty="0"/>
              <a:t> </a:t>
            </a:r>
            <a:r>
              <a:rPr lang="en-US" dirty="0" err="1"/>
              <a:t>est</a:t>
            </a:r>
            <a:r>
              <a:rPr lang="en-US" dirty="0"/>
              <a:t> </a:t>
            </a:r>
            <a:r>
              <a:rPr lang="en-US" dirty="0" err="1"/>
              <a:t>devenu</a:t>
            </a:r>
            <a:r>
              <a:rPr lang="en-US" dirty="0"/>
              <a:t> un </a:t>
            </a:r>
            <a:r>
              <a:rPr lang="en-US" dirty="0" err="1"/>
              <a:t>étalon</a:t>
            </a:r>
            <a:endParaRPr lang="en-US" dirty="0"/>
          </a:p>
          <a:p>
            <a:pPr>
              <a:buClr>
                <a:schemeClr val="bg1">
                  <a:lumMod val="50000"/>
                </a:schemeClr>
              </a:buClr>
              <a:buFont typeface="Wingdings 2" panose="05020102010507070707" pitchFamily="18" charset="2"/>
              <a:buChar char="1"/>
            </a:pPr>
            <a:r>
              <a:rPr lang="en-US" dirty="0"/>
              <a:t>EXO Phys. Rev. Lett., 109, 032505 (2012).</a:t>
            </a:r>
          </a:p>
          <a:p>
            <a:pPr>
              <a:buClr>
                <a:schemeClr val="bg1">
                  <a:lumMod val="50000"/>
                </a:schemeClr>
              </a:buClr>
              <a:buFont typeface="Wingdings 2" panose="05020102010507070707" pitchFamily="18" charset="2"/>
              <a:buChar char="1"/>
            </a:pPr>
            <a:endParaRPr lang="en-US" dirty="0"/>
          </a:p>
          <a:p>
            <a:pPr>
              <a:buClr>
                <a:schemeClr val="bg1">
                  <a:lumMod val="50000"/>
                </a:schemeClr>
              </a:buClr>
              <a:buFont typeface="Wingdings 2" panose="05020102010507070707" pitchFamily="18" charset="2"/>
              <a:buChar char="1"/>
            </a:pPr>
            <a:endParaRPr lang="en-US" dirty="0"/>
          </a:p>
          <a:p>
            <a:pPr>
              <a:buClr>
                <a:schemeClr val="bg1">
                  <a:lumMod val="50000"/>
                </a:schemeClr>
              </a:buClr>
              <a:buFont typeface="Wingdings 2" panose="05020102010507070707" pitchFamily="18" charset="2"/>
              <a:buChar char="1"/>
            </a:pPr>
            <a:r>
              <a:rPr lang="en-US" dirty="0"/>
              <a:t>GERDA 2013</a:t>
            </a:r>
          </a:p>
          <a:p>
            <a:pPr>
              <a:buClr>
                <a:schemeClr val="bg1">
                  <a:lumMod val="50000"/>
                </a:schemeClr>
              </a:buClr>
              <a:buFont typeface="Wingdings 2" panose="05020102010507070707" pitchFamily="18" charset="2"/>
              <a:buChar char="1"/>
            </a:pPr>
            <a:endParaRPr lang="en-US" dirty="0"/>
          </a:p>
          <a:p>
            <a:pPr>
              <a:buClr>
                <a:schemeClr val="bg1">
                  <a:lumMod val="50000"/>
                </a:schemeClr>
              </a:buClr>
              <a:buFont typeface="Wingdings 2" panose="05020102010507070707" pitchFamily="18" charset="2"/>
              <a:buChar char="1"/>
            </a:pPr>
            <a:endParaRPr lang="en-US" dirty="0"/>
          </a:p>
          <a:p>
            <a:pPr>
              <a:buClr>
                <a:schemeClr val="bg1">
                  <a:lumMod val="50000"/>
                </a:schemeClr>
              </a:buClr>
              <a:buFont typeface="Wingdings 2" panose="05020102010507070707" pitchFamily="18" charset="2"/>
              <a:buChar char="1"/>
            </a:pPr>
            <a:endParaRPr lang="en-US" dirty="0"/>
          </a:p>
          <a:p>
            <a:pPr>
              <a:buClr>
                <a:schemeClr val="bg1">
                  <a:lumMod val="50000"/>
                </a:schemeClr>
              </a:buClr>
              <a:buFont typeface="Wingdings 2" panose="05020102010507070707" pitchFamily="18" charset="2"/>
              <a:buChar char="1"/>
            </a:pPr>
            <a:r>
              <a:rPr lang="en-US" dirty="0" err="1"/>
              <a:t>KamLAND</a:t>
            </a:r>
            <a:r>
              <a:rPr lang="en-US" dirty="0"/>
              <a:t>-Zen 2013</a:t>
            </a: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32</a:t>
            </a:fld>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47781" y="2910665"/>
            <a:ext cx="4070567" cy="1417414"/>
          </a:xfrm>
          <a:prstGeom prst="rect">
            <a:avLst/>
          </a:prstGeom>
        </p:spPr>
      </p:pic>
      <p:pic>
        <p:nvPicPr>
          <p:cNvPr id="8" name="Picture 7"/>
          <p:cNvPicPr>
            <a:picLocks noChangeAspect="1"/>
          </p:cNvPicPr>
          <p:nvPr/>
        </p:nvPicPr>
        <p:blipFill>
          <a:blip r:embed="rId3"/>
          <a:stretch>
            <a:fillRect/>
          </a:stretch>
        </p:blipFill>
        <p:spPr>
          <a:xfrm>
            <a:off x="628650" y="4118738"/>
            <a:ext cx="4172989" cy="958955"/>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15405" y="4996685"/>
            <a:ext cx="4964813" cy="663033"/>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4540" y="5781215"/>
            <a:ext cx="5051439" cy="424490"/>
          </a:xfrm>
          <a:prstGeom prst="rect">
            <a:avLst/>
          </a:prstGeom>
          <a:ln w="19050">
            <a:solidFill>
              <a:srgbClr val="FF0000"/>
            </a:solidFill>
          </a:ln>
        </p:spPr>
      </p:pic>
    </p:spTree>
    <p:extLst>
      <p:ext uri="{BB962C8B-B14F-4D97-AF65-F5344CB8AC3E}">
        <p14:creationId xmlns:p14="http://schemas.microsoft.com/office/powerpoint/2010/main" val="865074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431" y="1427357"/>
            <a:ext cx="5829300" cy="2854711"/>
          </a:xfrm>
        </p:spPr>
        <p:txBody>
          <a:bodyPr/>
          <a:lstStyle/>
          <a:p>
            <a:pPr algn="ctr"/>
            <a:r>
              <a:rPr lang="en-US" dirty="0">
                <a:latin typeface="Times New Roman" panose="02020603050405020304" pitchFamily="18" charset="0"/>
                <a:cs typeface="Times New Roman" panose="02020603050405020304" pitchFamily="18" charset="0"/>
              </a:rPr>
              <a:t>Neutrinos </a:t>
            </a:r>
            <a:r>
              <a:rPr lang="en-US" dirty="0" err="1">
                <a:latin typeface="Times New Roman" panose="02020603050405020304" pitchFamily="18" charset="0"/>
                <a:cs typeface="Times New Roman" panose="02020603050405020304" pitchFamily="18" charset="0"/>
              </a:rPr>
              <a:t>supraluminiques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6426" y="4485695"/>
            <a:ext cx="1917581" cy="1892126"/>
          </a:xfrm>
          <a:prstGeom prst="rect">
            <a:avLst/>
          </a:prstGeom>
        </p:spPr>
      </p:pic>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33</a:t>
            </a:fld>
            <a:endParaRPr lang="en-US"/>
          </a:p>
        </p:txBody>
      </p:sp>
      <p:sp>
        <p:nvSpPr>
          <p:cNvPr id="7" name="Rectangle 3"/>
          <p:cNvSpPr txBox="1">
            <a:spLocks noChangeArrowheads="1"/>
          </p:cNvSpPr>
          <p:nvPr/>
        </p:nvSpPr>
        <p:spPr>
          <a:xfrm>
            <a:off x="2686051" y="4485693"/>
            <a:ext cx="1893698" cy="1870660"/>
          </a:xfrm>
          <a:prstGeom prst="rect">
            <a:avLst/>
          </a:prstGeom>
          <a:ln w="38100" cmpd="dbl">
            <a:solidFill>
              <a:schemeClr val="tx1"/>
            </a:solidFill>
            <a:miter lim="800000"/>
            <a:headEnd/>
            <a:tailEnd/>
          </a:ln>
        </p:spPr>
        <p:txBody>
          <a:bodyPr vert="horz" lIns="91440" tIns="45720" rIns="91440" bIns="45720" rtlCol="0">
            <a:normAutofit fontScale="4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ebdings" panose="05030102010509060703" pitchFamily="18" charset="2"/>
              <a:buChar char="~"/>
            </a:pPr>
            <a:r>
              <a:rPr lang="en-US" altLang="en-US" sz="3600" dirty="0"/>
              <a:t>Le barman </a:t>
            </a:r>
            <a:r>
              <a:rPr lang="en-US" altLang="en-US" sz="3600" dirty="0" err="1"/>
              <a:t>dit</a:t>
            </a:r>
            <a:r>
              <a:rPr lang="en-US" altLang="en-US" sz="3600" dirty="0"/>
              <a:t>: “On ne </a:t>
            </a:r>
            <a:r>
              <a:rPr lang="en-US" altLang="en-US" sz="3600" dirty="0" err="1"/>
              <a:t>sert</a:t>
            </a:r>
            <a:r>
              <a:rPr lang="en-US" altLang="en-US" sz="3600" dirty="0"/>
              <a:t> pas les neutrinos </a:t>
            </a:r>
            <a:r>
              <a:rPr lang="en-US" altLang="en-US" sz="3600" dirty="0" err="1"/>
              <a:t>ici</a:t>
            </a:r>
            <a:r>
              <a:rPr lang="en-US" altLang="en-US" sz="3600" dirty="0"/>
              <a:t>”</a:t>
            </a:r>
          </a:p>
          <a:p>
            <a:pPr>
              <a:buFont typeface="Webdings" panose="05030102010509060703" pitchFamily="18" charset="2"/>
              <a:buChar char="~"/>
            </a:pPr>
            <a:r>
              <a:rPr lang="en-US" altLang="en-US" sz="3600" dirty="0"/>
              <a:t>Un neutrino </a:t>
            </a:r>
            <a:r>
              <a:rPr lang="en-US" altLang="en-US" sz="3600" dirty="0" err="1"/>
              <a:t>supraluminique</a:t>
            </a:r>
            <a:r>
              <a:rPr lang="en-US" altLang="en-US" sz="3600" dirty="0"/>
              <a:t> </a:t>
            </a:r>
            <a:r>
              <a:rPr lang="en-US" altLang="en-US" sz="3600" dirty="0" err="1"/>
              <a:t>rentre</a:t>
            </a:r>
            <a:r>
              <a:rPr lang="en-US" altLang="en-US" sz="3600" dirty="0"/>
              <a:t> dans un bar</a:t>
            </a:r>
          </a:p>
        </p:txBody>
      </p:sp>
      <p:sp>
        <p:nvSpPr>
          <p:cNvPr id="9" name="Rectangle 4"/>
          <p:cNvSpPr txBox="1">
            <a:spLocks noChangeArrowheads="1"/>
          </p:cNvSpPr>
          <p:nvPr/>
        </p:nvSpPr>
        <p:spPr>
          <a:xfrm>
            <a:off x="4932631" y="4485693"/>
            <a:ext cx="3582719" cy="1859736"/>
          </a:xfrm>
          <a:prstGeom prst="rect">
            <a:avLst/>
          </a:prstGeom>
          <a:ln cap="rnd">
            <a:solidFill>
              <a:schemeClr val="tx1"/>
            </a:solidFill>
            <a:prstDash val="sysDot"/>
            <a:miter lim="800000"/>
            <a:headEnd/>
            <a:tailEnd/>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2" panose="05020102010507070707" pitchFamily="18" charset="2"/>
              <a:buChar char="ø"/>
            </a:pPr>
            <a:r>
              <a:rPr lang="en-US" altLang="en-US" sz="3200" dirty="0"/>
              <a:t>Neutrino</a:t>
            </a:r>
          </a:p>
          <a:p>
            <a:pPr>
              <a:buFont typeface="Wingdings 2" panose="05020102010507070707" pitchFamily="18" charset="2"/>
              <a:buChar char="ø"/>
            </a:pPr>
            <a:r>
              <a:rPr lang="en-US" altLang="en-US" sz="3200" dirty="0"/>
              <a:t>Qui </a:t>
            </a:r>
            <a:r>
              <a:rPr lang="en-US" altLang="en-US" sz="3200" dirty="0" err="1"/>
              <a:t>est</a:t>
            </a:r>
            <a:r>
              <a:rPr lang="en-US" altLang="en-US" sz="3200" dirty="0"/>
              <a:t> </a:t>
            </a:r>
            <a:r>
              <a:rPr lang="en-US" altLang="en-US" sz="3200" dirty="0" err="1"/>
              <a:t>là</a:t>
            </a:r>
            <a:r>
              <a:rPr lang="en-US" altLang="en-US" sz="3200" dirty="0"/>
              <a:t>?</a:t>
            </a:r>
          </a:p>
          <a:p>
            <a:pPr>
              <a:buFont typeface="Wingdings 2" panose="05020102010507070707" pitchFamily="18" charset="2"/>
              <a:buChar char="ø"/>
            </a:pPr>
            <a:r>
              <a:rPr lang="en-US" altLang="en-US" sz="3200" dirty="0"/>
              <a:t>Toc Toc</a:t>
            </a:r>
          </a:p>
        </p:txBody>
      </p:sp>
    </p:spTree>
    <p:extLst>
      <p:ext uri="{BB962C8B-B14F-4D97-AF65-F5344CB8AC3E}">
        <p14:creationId xmlns:p14="http://schemas.microsoft.com/office/powerpoint/2010/main" val="1650643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Contexte</a:t>
            </a:r>
            <a:r>
              <a:rPr lang="en-US" dirty="0"/>
              <a:t> : </a:t>
            </a:r>
            <a:br>
              <a:rPr lang="en-US" dirty="0"/>
            </a:br>
            <a:r>
              <a:rPr lang="en-US" dirty="0"/>
              <a:t>études de temps de vol </a:t>
            </a:r>
          </a:p>
        </p:txBody>
      </p:sp>
      <p:sp>
        <p:nvSpPr>
          <p:cNvPr id="7" name="Content Placeholder 6"/>
          <p:cNvSpPr>
            <a:spLocks noGrp="1"/>
          </p:cNvSpPr>
          <p:nvPr>
            <p:ph sz="half" idx="1"/>
          </p:nvPr>
        </p:nvSpPr>
        <p:spPr>
          <a:xfrm>
            <a:off x="628651" y="1825625"/>
            <a:ext cx="1844206" cy="4351338"/>
          </a:xfrm>
        </p:spPr>
        <p:txBody>
          <a:bodyPr/>
          <a:lstStyle/>
          <a:p>
            <a:pPr marL="0" indent="0">
              <a:buNone/>
            </a:pPr>
            <a:r>
              <a:rPr lang="en-US" dirty="0"/>
              <a:t>MINOS</a:t>
            </a:r>
          </a:p>
          <a:p>
            <a:r>
              <a:rPr lang="en-US" dirty="0"/>
              <a:t>FNAL → Soudan</a:t>
            </a:r>
          </a:p>
        </p:txBody>
      </p:sp>
      <p:sp>
        <p:nvSpPr>
          <p:cNvPr id="8" name="Content Placeholder 7"/>
          <p:cNvSpPr>
            <a:spLocks noGrp="1"/>
          </p:cNvSpPr>
          <p:nvPr>
            <p:ph sz="half" idx="2"/>
          </p:nvPr>
        </p:nvSpPr>
        <p:spPr/>
        <p:txBody>
          <a:bodyPr/>
          <a:lstStyle/>
          <a:p>
            <a:pPr marL="0" indent="0">
              <a:buNone/>
            </a:pPr>
            <a:r>
              <a:rPr lang="en-US"/>
              <a:t>OPERA</a:t>
            </a:r>
          </a:p>
          <a:p>
            <a:r>
              <a:rPr lang="en-US"/>
              <a:t>CERN to Gran </a:t>
            </a:r>
            <a:r>
              <a:rPr lang="en-US" err="1"/>
              <a:t>Sasso</a:t>
            </a:r>
            <a:endParaRPr lang="en-US"/>
          </a:p>
        </p:txBody>
      </p:sp>
      <p:sp>
        <p:nvSpPr>
          <p:cNvPr id="4" name="Date Placeholder 3"/>
          <p:cNvSpPr>
            <a:spLocks noGrp="1"/>
          </p:cNvSpPr>
          <p:nvPr>
            <p:ph type="dt" sz="half" idx="10"/>
          </p:nvPr>
        </p:nvSpPr>
        <p:spPr/>
        <p:txBody>
          <a:bodyPr/>
          <a:lstStyle/>
          <a:p>
            <a:r>
              <a:rPr lang="en-US">
                <a:solidFill>
                  <a:prstClr val="black">
                    <a:tint val="75000"/>
                  </a:prstClr>
                </a:solidFill>
              </a:rPr>
              <a:t>8 September 2022</a:t>
            </a:r>
          </a:p>
        </p:txBody>
      </p:sp>
      <p:sp>
        <p:nvSpPr>
          <p:cNvPr id="5" name="Footer Placeholder 4"/>
          <p:cNvSpPr>
            <a:spLocks noGrp="1"/>
          </p:cNvSpPr>
          <p:nvPr>
            <p:ph type="ftr" sz="quarter" idx="11"/>
          </p:nvPr>
        </p:nvSpPr>
        <p:spPr/>
        <p:txBody>
          <a:bodyPr/>
          <a:lstStyle/>
          <a:p>
            <a:r>
              <a:rPr lang="en-US">
                <a:solidFill>
                  <a:prstClr val="black">
                    <a:tint val="75000"/>
                  </a:prstClr>
                </a:solidFill>
              </a:rPr>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solidFill>
                  <a:prstClr val="black">
                    <a:tint val="75000"/>
                  </a:prstClr>
                </a:solidFill>
              </a:rPr>
              <a:pPr/>
              <a:t>34</a:t>
            </a:fld>
            <a:endParaRPr lang="en-US">
              <a:solidFill>
                <a:prstClr val="black">
                  <a:tint val="75000"/>
                </a:prstClr>
              </a:solidFill>
            </a:endParaRPr>
          </a:p>
        </p:txBody>
      </p:sp>
      <p:pic>
        <p:nvPicPr>
          <p:cNvPr id="10"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l="1547" t="983" r="2167" b="17255"/>
          <a:stretch>
            <a:fillRect/>
          </a:stretch>
        </p:blipFill>
        <p:spPr>
          <a:xfrm>
            <a:off x="2115048" y="1832111"/>
            <a:ext cx="1913474" cy="2302565"/>
          </a:xfrm>
          <a:prstGeom prst="rect">
            <a:avLst/>
          </a:prstGeom>
          <a:noFill/>
          <a:ln/>
        </p:spPr>
      </p:pic>
      <p:pic>
        <p:nvPicPr>
          <p:cNvPr id="11" name="Picture 5"/>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1895" t="84119" r="3679" b="2779"/>
          <a:stretch>
            <a:fillRect/>
          </a:stretch>
        </p:blipFill>
        <p:spPr bwMode="auto">
          <a:xfrm>
            <a:off x="582434" y="4134678"/>
            <a:ext cx="3514504" cy="691764"/>
          </a:xfrm>
          <a:prstGeom prst="rect">
            <a:avLst/>
          </a:prstGeom>
          <a:noFill/>
          <a:ln w="12700">
            <a:noFill/>
            <a:miter lim="800000"/>
            <a:headEnd type="none" w="sm" len="sm"/>
            <a:tailEnd type="none" w="sm" len="sm"/>
          </a:ln>
          <a:effectLst/>
        </p:spPr>
      </p:pic>
      <p:pic>
        <p:nvPicPr>
          <p:cNvPr id="12"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7768" y="4939009"/>
            <a:ext cx="2194560" cy="1526602"/>
          </a:xfrm>
          <a:prstGeom prst="rect">
            <a:avLst/>
          </a:prstGeom>
          <a:noFill/>
          <a:ln w="9525">
            <a:noFill/>
            <a:miter lim="800000"/>
            <a:headEnd/>
            <a:tailEnd/>
          </a:ln>
          <a:effectLst/>
        </p:spPr>
      </p:pic>
      <p:pic>
        <p:nvPicPr>
          <p:cNvPr id="13" name="Picture 3" descr="cng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08216" y="2608298"/>
            <a:ext cx="3145238" cy="1192425"/>
          </a:xfrm>
          <a:prstGeom prst="rect">
            <a:avLst/>
          </a:prstGeom>
          <a:noFill/>
          <a:ln w="9525">
            <a:noFill/>
            <a:miter lim="800000"/>
            <a:headEnd/>
            <a:tailEnd/>
          </a:ln>
          <a:effectLst/>
        </p:spPr>
      </p:pic>
      <p:pic>
        <p:nvPicPr>
          <p:cNvPr id="14" name="Picture 3" descr="operaspsc"/>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08216" y="3919629"/>
            <a:ext cx="3202730" cy="2393707"/>
          </a:xfrm>
          <a:prstGeom prst="rect">
            <a:avLst/>
          </a:prstGeom>
          <a:noFill/>
          <a:ln w="9525">
            <a:noFill/>
            <a:miter lim="800000"/>
            <a:headEnd/>
            <a:tailEnd/>
          </a:ln>
          <a:effectLst/>
        </p:spPr>
      </p:pic>
    </p:spTree>
    <p:extLst>
      <p:ext uri="{BB962C8B-B14F-4D97-AF65-F5344CB8AC3E}">
        <p14:creationId xmlns:p14="http://schemas.microsoft.com/office/powerpoint/2010/main" val="4198100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Neutrinos </a:t>
            </a:r>
            <a:r>
              <a:rPr lang="en-US" dirty="0" err="1">
                <a:latin typeface="Times New Roman" panose="02020603050405020304" pitchFamily="18" charset="0"/>
                <a:cs typeface="Times New Roman" panose="02020603050405020304" pitchFamily="18" charset="0"/>
              </a:rPr>
              <a:t>supraluminiques</a:t>
            </a:r>
            <a:endParaRPr lang="en-US" dirty="0"/>
          </a:p>
        </p:txBody>
      </p:sp>
      <p:sp>
        <p:nvSpPr>
          <p:cNvPr id="3" name="Content Placeholder 2"/>
          <p:cNvSpPr>
            <a:spLocks noGrp="1"/>
          </p:cNvSpPr>
          <p:nvPr>
            <p:ph idx="1"/>
          </p:nvPr>
        </p:nvSpPr>
        <p:spPr/>
        <p:txBody>
          <a:bodyPr/>
          <a:lstStyle/>
          <a:p>
            <a:pPr>
              <a:buClr>
                <a:schemeClr val="bg1">
                  <a:lumMod val="50000"/>
                </a:schemeClr>
              </a:buClr>
              <a:buFont typeface="Webdings" panose="05030102010509060703" pitchFamily="18" charset="2"/>
              <a:buChar char=""/>
            </a:pPr>
            <a:r>
              <a:rPr lang="en-US" sz="2400" dirty="0"/>
              <a:t> </a:t>
            </a:r>
            <a:r>
              <a:rPr lang="en-US" sz="2400" dirty="0" err="1"/>
              <a:t>Août</a:t>
            </a:r>
            <a:r>
              <a:rPr lang="en-US" sz="2400" dirty="0"/>
              <a:t> 2007 – preprint de MINOS </a:t>
            </a:r>
            <a:r>
              <a:rPr lang="en-US" sz="1800" dirty="0"/>
              <a:t>(</a:t>
            </a:r>
            <a:r>
              <a:rPr lang="en-US" sz="1800" dirty="0" err="1"/>
              <a:t>publié</a:t>
            </a:r>
            <a:r>
              <a:rPr lang="en-US" sz="1800" dirty="0"/>
              <a:t> : 2008)</a:t>
            </a:r>
          </a:p>
          <a:p>
            <a:pPr>
              <a:buClr>
                <a:schemeClr val="bg1">
                  <a:lumMod val="50000"/>
                </a:schemeClr>
              </a:buClr>
              <a:buFont typeface="Webdings" panose="05030102010509060703" pitchFamily="18" charset="2"/>
              <a:buChar char=""/>
            </a:pPr>
            <a:r>
              <a:rPr lang="en-US" sz="2400" dirty="0"/>
              <a:t> 22 Sep 2011 – preprint </a:t>
            </a:r>
            <a:r>
              <a:rPr lang="en-US" sz="2400" dirty="0" err="1"/>
              <a:t>d’OPERA</a:t>
            </a:r>
            <a:r>
              <a:rPr lang="en-US" sz="2400" dirty="0"/>
              <a:t> -- </a:t>
            </a:r>
            <a:r>
              <a:rPr lang="en-US" sz="2400" dirty="0">
                <a:solidFill>
                  <a:srgbClr val="0070C0"/>
                </a:solidFill>
              </a:rPr>
              <a:t>6</a:t>
            </a:r>
            <a:r>
              <a:rPr lang="en-US" sz="2400" dirty="0"/>
              <a:t> </a:t>
            </a:r>
            <a:r>
              <a:rPr lang="en-US" sz="2400" dirty="0">
                <a:solidFill>
                  <a:srgbClr val="0070C0"/>
                </a:solidFill>
                <a:latin typeface="Symbol" panose="05050102010706020507" pitchFamily="18" charset="2"/>
              </a:rPr>
              <a:t>s</a:t>
            </a:r>
          </a:p>
          <a:p>
            <a:pPr>
              <a:buClr>
                <a:schemeClr val="bg1">
                  <a:lumMod val="50000"/>
                </a:schemeClr>
              </a:buClr>
              <a:buFont typeface="Webdings" panose="05030102010509060703" pitchFamily="18" charset="2"/>
              <a:buChar char=""/>
            </a:pPr>
            <a:r>
              <a:rPr lang="en-US" sz="2400" dirty="0"/>
              <a:t> 23 Sep 2011 – </a:t>
            </a:r>
            <a:r>
              <a:rPr lang="en-US" sz="2400" dirty="0" err="1"/>
              <a:t>séminaire</a:t>
            </a:r>
            <a:r>
              <a:rPr lang="en-US" sz="2400" dirty="0"/>
              <a:t> </a:t>
            </a:r>
            <a:r>
              <a:rPr lang="en-US" sz="2400" dirty="0" err="1"/>
              <a:t>en</a:t>
            </a:r>
            <a:r>
              <a:rPr lang="en-US" sz="2400" dirty="0"/>
              <a:t> live du CERN. PREPRINT</a:t>
            </a:r>
          </a:p>
          <a:p>
            <a:pPr>
              <a:buClr>
                <a:schemeClr val="bg1">
                  <a:lumMod val="50000"/>
                </a:schemeClr>
              </a:buClr>
              <a:buFont typeface="Webdings" panose="05030102010509060703" pitchFamily="18" charset="2"/>
              <a:buChar char=""/>
            </a:pPr>
            <a:r>
              <a:rPr lang="en-US" sz="2400" dirty="0"/>
              <a:t> 23 Sep 2011 – Communiqué de </a:t>
            </a:r>
            <a:r>
              <a:rPr lang="en-US" sz="2400" dirty="0" err="1"/>
              <a:t>presse</a:t>
            </a:r>
            <a:r>
              <a:rPr lang="en-US" sz="2400" dirty="0"/>
              <a:t> (original) du CERN</a:t>
            </a:r>
          </a:p>
          <a:p>
            <a:pPr>
              <a:buClr>
                <a:schemeClr val="bg1">
                  <a:lumMod val="50000"/>
                </a:schemeClr>
              </a:buClr>
              <a:buFont typeface="Webdings" panose="05030102010509060703" pitchFamily="18" charset="2"/>
              <a:buChar char=""/>
            </a:pPr>
            <a:r>
              <a:rPr lang="en-US" sz="2400" dirty="0"/>
              <a:t> 17 Nov 2011 – </a:t>
            </a:r>
            <a:r>
              <a:rPr lang="en-US" sz="1800" dirty="0"/>
              <a:t>preprint </a:t>
            </a:r>
            <a:r>
              <a:rPr lang="en-US" sz="1800" dirty="0" err="1"/>
              <a:t>modifié</a:t>
            </a:r>
            <a:r>
              <a:rPr lang="en-US" sz="1800" dirty="0"/>
              <a:t> </a:t>
            </a:r>
            <a:r>
              <a:rPr lang="en-US" sz="1800" dirty="0" err="1"/>
              <a:t>soumis</a:t>
            </a:r>
            <a:r>
              <a:rPr lang="en-US" sz="1800" dirty="0"/>
              <a:t> pour publication</a:t>
            </a:r>
          </a:p>
          <a:p>
            <a:pPr>
              <a:buClr>
                <a:schemeClr val="bg1">
                  <a:lumMod val="50000"/>
                </a:schemeClr>
              </a:buClr>
              <a:buFont typeface="Webdings" panose="05030102010509060703" pitchFamily="18" charset="2"/>
              <a:buChar char=""/>
            </a:pPr>
            <a:r>
              <a:rPr lang="en-US" sz="2400" dirty="0"/>
              <a:t> 25 Feb 2012 – </a:t>
            </a:r>
            <a:r>
              <a:rPr lang="en-US" sz="2400" dirty="0" err="1"/>
              <a:t>Annonce</a:t>
            </a:r>
            <a:r>
              <a:rPr lang="en-US" sz="2400" dirty="0"/>
              <a:t> d’un possible </a:t>
            </a:r>
            <a:r>
              <a:rPr lang="en-US" sz="2400" dirty="0" err="1"/>
              <a:t>connecteur</a:t>
            </a:r>
            <a:r>
              <a:rPr lang="en-US" sz="2400" dirty="0"/>
              <a:t> </a:t>
            </a:r>
            <a:r>
              <a:rPr lang="en-US" sz="2400" dirty="0" err="1"/>
              <a:t>défectueux</a:t>
            </a:r>
            <a:endParaRPr lang="en-US" sz="2400" dirty="0"/>
          </a:p>
          <a:p>
            <a:endParaRPr lang="en-US" dirty="0"/>
          </a:p>
          <a:p>
            <a:endParaRPr lang="en-US" dirty="0"/>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35</a:t>
            </a:fld>
            <a:endParaRPr lang="en-US"/>
          </a:p>
        </p:txBody>
      </p:sp>
    </p:spTree>
    <p:extLst>
      <p:ext uri="{BB962C8B-B14F-4D97-AF65-F5344CB8AC3E}">
        <p14:creationId xmlns:p14="http://schemas.microsoft.com/office/powerpoint/2010/main" val="2931970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0"/>
              <a:t>8 September 2022</a:t>
            </a:r>
            <a:endParaRPr lang="en-US" altLang="en-US"/>
          </a:p>
        </p:txBody>
      </p:sp>
      <p:sp>
        <p:nvSpPr>
          <p:cNvPr id="4099"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Maury Goodman, Argonne</a:t>
            </a:r>
            <a:endParaRPr lang="en-US" altLang="en-US" i="0"/>
          </a:p>
        </p:txBody>
      </p:sp>
      <p:sp>
        <p:nvSpPr>
          <p:cNvPr id="4100"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509CA9-FCAA-425D-8A82-7EFC1B0263C2}" type="slidenum">
              <a:rPr lang="en-US" altLang="en-US"/>
              <a:pPr/>
              <a:t>36</a:t>
            </a:fld>
            <a:endParaRPr lang="en-US" altLang="en-US"/>
          </a:p>
        </p:txBody>
      </p:sp>
      <p:sp>
        <p:nvSpPr>
          <p:cNvPr id="4101" name="Rectangle 2"/>
          <p:cNvSpPr>
            <a:spLocks noGrp="1" noChangeArrowheads="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Neutrinos </a:t>
            </a:r>
            <a:r>
              <a:rPr lang="en-US" dirty="0" err="1">
                <a:latin typeface="Times New Roman" panose="02020603050405020304" pitchFamily="18" charset="0"/>
                <a:cs typeface="Times New Roman" panose="02020603050405020304" pitchFamily="18" charset="0"/>
              </a:rPr>
              <a:t>supraluminiques</a:t>
            </a:r>
            <a:endParaRPr lang="en-US" altLang="en-US" dirty="0"/>
          </a:p>
        </p:txBody>
      </p:sp>
      <p:sp>
        <p:nvSpPr>
          <p:cNvPr id="4102" name="Rectangle 3"/>
          <p:cNvSpPr>
            <a:spLocks noGrp="1" noChangeArrowheads="1"/>
          </p:cNvSpPr>
          <p:nvPr>
            <p:ph type="body" idx="1"/>
          </p:nvPr>
        </p:nvSpPr>
        <p:spPr>
          <a:xfrm>
            <a:off x="628650" y="1629676"/>
            <a:ext cx="7886700" cy="1198765"/>
          </a:xfrm>
        </p:spPr>
        <p:txBody>
          <a:bodyPr>
            <a:normAutofit/>
          </a:bodyPr>
          <a:lstStyle/>
          <a:p>
            <a:pPr marL="0" indent="0" algn="ctr" eaLnBrk="1" hangingPunct="1">
              <a:buNone/>
            </a:pPr>
            <a:r>
              <a:rPr lang="en-US" altLang="en-US" dirty="0">
                <a:solidFill>
                  <a:srgbClr val="00B050"/>
                </a:solidFill>
              </a:rPr>
              <a:t>MINOS</a:t>
            </a:r>
          </a:p>
          <a:p>
            <a:pPr marL="0" indent="0" eaLnBrk="1" hangingPunct="1">
              <a:buNone/>
            </a:pPr>
            <a:r>
              <a:rPr lang="en-US" altLang="en-US" dirty="0">
                <a:solidFill>
                  <a:srgbClr val="00B050"/>
                </a:solidFill>
              </a:rPr>
              <a:t>Il </a:t>
            </a:r>
            <a:r>
              <a:rPr lang="en-US" altLang="en-US" dirty="0" err="1">
                <a:solidFill>
                  <a:srgbClr val="00B050"/>
                </a:solidFill>
              </a:rPr>
              <a:t>est</a:t>
            </a:r>
            <a:r>
              <a:rPr lang="en-US" altLang="en-US" dirty="0">
                <a:solidFill>
                  <a:srgbClr val="00B050"/>
                </a:solidFill>
              </a:rPr>
              <a:t> </a:t>
            </a:r>
            <a:r>
              <a:rPr lang="en-US" altLang="en-US" dirty="0" err="1">
                <a:solidFill>
                  <a:srgbClr val="00B050"/>
                </a:solidFill>
              </a:rPr>
              <a:t>typique</a:t>
            </a:r>
            <a:r>
              <a:rPr lang="en-US" altLang="en-US" dirty="0">
                <a:solidFill>
                  <a:srgbClr val="00B050"/>
                </a:solidFill>
              </a:rPr>
              <a:t> que les </a:t>
            </a:r>
            <a:r>
              <a:rPr lang="en-US" altLang="en-US" dirty="0" err="1">
                <a:solidFill>
                  <a:srgbClr val="00B050"/>
                </a:solidFill>
              </a:rPr>
              <a:t>physiciens</a:t>
            </a:r>
            <a:r>
              <a:rPr lang="en-US" altLang="en-US" dirty="0">
                <a:solidFill>
                  <a:srgbClr val="00B050"/>
                </a:solidFill>
              </a:rPr>
              <a:t> des </a:t>
            </a:r>
            <a:r>
              <a:rPr lang="en-US" altLang="en-US" dirty="0" err="1">
                <a:solidFill>
                  <a:srgbClr val="00B050"/>
                </a:solidFill>
              </a:rPr>
              <a:t>hautes</a:t>
            </a:r>
            <a:r>
              <a:rPr lang="en-US" altLang="en-US" dirty="0">
                <a:solidFill>
                  <a:srgbClr val="00B050"/>
                </a:solidFill>
              </a:rPr>
              <a:t> </a:t>
            </a:r>
            <a:r>
              <a:rPr lang="en-US" altLang="en-US" dirty="0" err="1">
                <a:solidFill>
                  <a:srgbClr val="00B050"/>
                </a:solidFill>
              </a:rPr>
              <a:t>énergies</a:t>
            </a:r>
            <a:r>
              <a:rPr lang="en-US" altLang="en-US" dirty="0">
                <a:solidFill>
                  <a:srgbClr val="00B050"/>
                </a:solidFill>
              </a:rPr>
              <a:t> ne </a:t>
            </a:r>
            <a:r>
              <a:rPr lang="en-US" altLang="en-US" dirty="0" err="1">
                <a:solidFill>
                  <a:srgbClr val="00B050"/>
                </a:solidFill>
              </a:rPr>
              <a:t>lisent</a:t>
            </a:r>
            <a:r>
              <a:rPr lang="en-US" altLang="en-US" dirty="0">
                <a:solidFill>
                  <a:srgbClr val="00B050"/>
                </a:solidFill>
              </a:rPr>
              <a:t> pas la </a:t>
            </a:r>
            <a:r>
              <a:rPr lang="en-US" altLang="en-US" dirty="0" err="1">
                <a:solidFill>
                  <a:srgbClr val="00B050"/>
                </a:solidFill>
              </a:rPr>
              <a:t>majorité</a:t>
            </a:r>
            <a:r>
              <a:rPr lang="en-US" altLang="en-US" dirty="0">
                <a:solidFill>
                  <a:srgbClr val="00B050"/>
                </a:solidFill>
              </a:rPr>
              <a:t> de </a:t>
            </a:r>
            <a:r>
              <a:rPr lang="en-US" altLang="en-US" dirty="0" err="1">
                <a:solidFill>
                  <a:srgbClr val="00B050"/>
                </a:solidFill>
              </a:rPr>
              <a:t>leurs</a:t>
            </a:r>
            <a:r>
              <a:rPr lang="en-US" altLang="en-US" dirty="0">
                <a:solidFill>
                  <a:srgbClr val="00B050"/>
                </a:solidFill>
              </a:rPr>
              <a:t> articles. (!)</a:t>
            </a:r>
          </a:p>
        </p:txBody>
      </p:sp>
      <p:pic>
        <p:nvPicPr>
          <p:cNvPr id="4103"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4322" y="2859949"/>
            <a:ext cx="5052447" cy="501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2923381" y="1465123"/>
            <a:ext cx="596900" cy="475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4322" y="4271927"/>
            <a:ext cx="5540644" cy="99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5557111" y="2701721"/>
            <a:ext cx="3254644" cy="1232794"/>
          </a:xfrm>
          <a:prstGeom prst="rect">
            <a:avLst/>
          </a:prstGeom>
          <a:noFill/>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15050" y="4074851"/>
            <a:ext cx="2602624" cy="2141166"/>
          </a:xfrm>
          <a:prstGeom prst="rect">
            <a:avLst/>
          </a:prstGeom>
        </p:spPr>
      </p:pic>
    </p:spTree>
    <p:extLst>
      <p:ext uri="{BB962C8B-B14F-4D97-AF65-F5344CB8AC3E}">
        <p14:creationId xmlns:p14="http://schemas.microsoft.com/office/powerpoint/2010/main" val="857068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Neutrinos </a:t>
            </a:r>
            <a:r>
              <a:rPr lang="en-US" dirty="0" err="1">
                <a:latin typeface="Times New Roman" panose="02020603050405020304" pitchFamily="18" charset="0"/>
                <a:cs typeface="Times New Roman" panose="02020603050405020304" pitchFamily="18" charset="0"/>
              </a:rPr>
              <a:t>supraluminiques</a:t>
            </a:r>
            <a:endParaRPr lang="en-US" dirty="0"/>
          </a:p>
        </p:txBody>
      </p:sp>
      <p:sp>
        <p:nvSpPr>
          <p:cNvPr id="3" name="Content Placeholder 2"/>
          <p:cNvSpPr>
            <a:spLocks noGrp="1"/>
          </p:cNvSpPr>
          <p:nvPr>
            <p:ph sz="half" idx="1"/>
          </p:nvPr>
        </p:nvSpPr>
        <p:spPr>
          <a:xfrm>
            <a:off x="628649" y="5247290"/>
            <a:ext cx="3886200" cy="1689315"/>
          </a:xfrm>
        </p:spPr>
        <p:txBody>
          <a:bodyPr/>
          <a:lstStyle/>
          <a:p>
            <a:pPr>
              <a:buFont typeface="Wingdings 2" panose="05020102010507070707" pitchFamily="18" charset="2"/>
              <a:buChar char="õ"/>
            </a:pPr>
            <a:r>
              <a:rPr lang="en-US" altLang="en-US" sz="1200" dirty="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rPr>
              <a:t>OPERA: Oscillation Project with Emulsion Tracking Apparatus</a:t>
            </a:r>
          </a:p>
          <a:p>
            <a:pPr>
              <a:buFont typeface="Wingdings 2" panose="05020102010507070707" pitchFamily="18" charset="2"/>
              <a:buChar char="õ"/>
            </a:pPr>
            <a:r>
              <a:rPr lang="en-US" altLang="en-US" sz="1200" dirty="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rPr>
              <a:t>CNGS: CERN Neutrinos to Gran </a:t>
            </a:r>
            <a:r>
              <a:rPr lang="en-US" altLang="en-US" sz="1200" dirty="0" err="1">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rPr>
              <a:t>Sasso</a:t>
            </a:r>
            <a:endParaRPr lang="en-US" altLang="en-US" sz="1200" dirty="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altLang="en-US" sz="2000" baseline="-25000" dirty="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dirty="0"/>
          </a:p>
        </p:txBody>
      </p:sp>
      <p:pic>
        <p:nvPicPr>
          <p:cNvPr id="5" name="Picture 4"/>
          <p:cNvPicPr>
            <a:picLocks noChangeAspect="1"/>
          </p:cNvPicPr>
          <p:nvPr/>
        </p:nvPicPr>
        <p:blipFill>
          <a:blip r:embed="rId2"/>
          <a:stretch>
            <a:fillRect/>
          </a:stretch>
        </p:blipFill>
        <p:spPr>
          <a:xfrm>
            <a:off x="264802" y="2800278"/>
            <a:ext cx="8614395" cy="2402032"/>
          </a:xfrm>
          <a:prstGeom prst="rect">
            <a:avLst/>
          </a:prstGeom>
        </p:spPr>
      </p:pic>
      <p:pic>
        <p:nvPicPr>
          <p:cNvPr id="6" name="Picture 5"/>
          <p:cNvPicPr>
            <a:picLocks noChangeAspect="1"/>
          </p:cNvPicPr>
          <p:nvPr/>
        </p:nvPicPr>
        <p:blipFill>
          <a:blip r:embed="rId3"/>
          <a:stretch>
            <a:fillRect/>
          </a:stretch>
        </p:blipFill>
        <p:spPr>
          <a:xfrm>
            <a:off x="399693" y="1910640"/>
            <a:ext cx="8230313" cy="975445"/>
          </a:xfrm>
          <a:prstGeom prst="rect">
            <a:avLst/>
          </a:prstGeom>
        </p:spPr>
      </p:pic>
      <p:sp>
        <p:nvSpPr>
          <p:cNvPr id="4" name="Date Placeholder 3"/>
          <p:cNvSpPr>
            <a:spLocks noGrp="1"/>
          </p:cNvSpPr>
          <p:nvPr>
            <p:ph type="dt" sz="half" idx="10"/>
          </p:nvPr>
        </p:nvSpPr>
        <p:spPr/>
        <p:txBody>
          <a:bodyPr/>
          <a:lstStyle/>
          <a:p>
            <a:r>
              <a:rPr lang="en-US"/>
              <a:t>8 September 2022</a:t>
            </a:r>
          </a:p>
        </p:txBody>
      </p:sp>
      <p:sp>
        <p:nvSpPr>
          <p:cNvPr id="7" name="Footer Placeholder 6"/>
          <p:cNvSpPr>
            <a:spLocks noGrp="1"/>
          </p:cNvSpPr>
          <p:nvPr>
            <p:ph type="ftr" sz="quarter" idx="11"/>
          </p:nvPr>
        </p:nvSpPr>
        <p:spPr/>
        <p:txBody>
          <a:bodyPr/>
          <a:lstStyle/>
          <a:p>
            <a:r>
              <a:rPr lang="en-US"/>
              <a:t>Maury Goodman, Argonne</a:t>
            </a:r>
          </a:p>
        </p:txBody>
      </p:sp>
      <p:sp>
        <p:nvSpPr>
          <p:cNvPr id="8" name="Slide Number Placeholder 7"/>
          <p:cNvSpPr>
            <a:spLocks noGrp="1"/>
          </p:cNvSpPr>
          <p:nvPr>
            <p:ph type="sldNum" sz="quarter" idx="12"/>
          </p:nvPr>
        </p:nvSpPr>
        <p:spPr/>
        <p:txBody>
          <a:bodyPr/>
          <a:lstStyle/>
          <a:p>
            <a:fld id="{B1B62872-2766-48FF-8EB8-A6F419938F53}" type="slidenum">
              <a:rPr lang="en-US" smtClean="0"/>
              <a:t>37</a:t>
            </a:fld>
            <a:endParaRPr lang="en-US"/>
          </a:p>
        </p:txBody>
      </p:sp>
    </p:spTree>
    <p:extLst>
      <p:ext uri="{BB962C8B-B14F-4D97-AF65-F5344CB8AC3E}">
        <p14:creationId xmlns:p14="http://schemas.microsoft.com/office/powerpoint/2010/main" val="2041820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0"/>
              <a:t>8 September 2022</a:t>
            </a:r>
            <a:endParaRPr lang="en-US" altLang="en-US"/>
          </a:p>
        </p:txBody>
      </p:sp>
      <p:sp>
        <p:nvSpPr>
          <p:cNvPr id="18435" name="Footer Placeholder 4"/>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t>Maury Goodman, Argonne</a:t>
            </a:r>
            <a:endParaRPr lang="en-US" altLang="en-US" i="0"/>
          </a:p>
        </p:txBody>
      </p:sp>
      <p:sp>
        <p:nvSpPr>
          <p:cNvPr id="18436" name="Slide Number Placeholder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ADC34A-8525-4B9E-B86A-BC4FE559E615}" type="slidenum">
              <a:rPr lang="en-US" altLang="en-US"/>
              <a:pPr/>
              <a:t>38</a:t>
            </a:fld>
            <a:endParaRPr lang="en-US" altLang="en-US"/>
          </a:p>
        </p:txBody>
      </p:sp>
      <p:sp>
        <p:nvSpPr>
          <p:cNvPr id="18437" name="Rectangle 2"/>
          <p:cNvSpPr>
            <a:spLocks noGrp="1" noChangeArrowheads="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Neutrinos </a:t>
            </a:r>
            <a:r>
              <a:rPr lang="en-US" dirty="0" err="1">
                <a:latin typeface="Times New Roman" panose="02020603050405020304" pitchFamily="18" charset="0"/>
                <a:cs typeface="Times New Roman" panose="02020603050405020304" pitchFamily="18" charset="0"/>
              </a:rPr>
              <a:t>supraluminiques</a:t>
            </a:r>
            <a:endParaRPr lang="en-US" altLang="en-US" dirty="0"/>
          </a:p>
        </p:txBody>
      </p:sp>
      <p:sp>
        <p:nvSpPr>
          <p:cNvPr id="18438" name="Rectangle 3"/>
          <p:cNvSpPr>
            <a:spLocks noGrp="1" noChangeArrowheads="1"/>
          </p:cNvSpPr>
          <p:nvPr>
            <p:ph type="body" idx="1"/>
          </p:nvPr>
        </p:nvSpPr>
        <p:spPr/>
        <p:txBody>
          <a:bodyPr/>
          <a:lstStyle/>
          <a:p>
            <a:pPr marL="0" indent="0" algn="ctr" eaLnBrk="1" hangingPunct="1">
              <a:buNone/>
            </a:pPr>
            <a:r>
              <a:rPr lang="en-US" altLang="en-US" i="1" dirty="0" err="1"/>
              <a:t>Mes</a:t>
            </a:r>
            <a:r>
              <a:rPr lang="en-US" altLang="en-US" i="1" dirty="0"/>
              <a:t> </a:t>
            </a:r>
            <a:r>
              <a:rPr lang="en-US" altLang="en-US" i="1" dirty="0" err="1"/>
              <a:t>commentaires</a:t>
            </a:r>
            <a:r>
              <a:rPr lang="en-US" altLang="en-US" i="1" dirty="0"/>
              <a:t> de 2011</a:t>
            </a:r>
          </a:p>
          <a:p>
            <a:pPr eaLnBrk="1" hangingPunct="1"/>
            <a:endParaRPr lang="en-US" altLang="en-US" dirty="0"/>
          </a:p>
          <a:p>
            <a:pPr eaLnBrk="1" hangingPunct="1">
              <a:buClr>
                <a:schemeClr val="bg1">
                  <a:lumMod val="50000"/>
                </a:schemeClr>
              </a:buClr>
              <a:buFont typeface="Wingdings 2" panose="05020102010507070707" pitchFamily="18" charset="2"/>
              <a:buChar char="õ"/>
            </a:pPr>
            <a:r>
              <a:rPr lang="en-US" altLang="en-US" dirty="0" err="1"/>
              <a:t>Aucune</a:t>
            </a:r>
            <a:r>
              <a:rPr lang="en-US" altLang="en-US" dirty="0"/>
              <a:t> </a:t>
            </a:r>
            <a:r>
              <a:rPr lang="en-US" altLang="en-US" dirty="0" err="1"/>
              <a:t>vitesse</a:t>
            </a:r>
            <a:r>
              <a:rPr lang="en-US" altLang="en-US" dirty="0"/>
              <a:t> de neutrino </a:t>
            </a:r>
            <a:r>
              <a:rPr lang="en-US" altLang="en-US" dirty="0" err="1"/>
              <a:t>n’a</a:t>
            </a:r>
            <a:r>
              <a:rPr lang="en-US" altLang="en-US" dirty="0"/>
              <a:t> </a:t>
            </a:r>
            <a:r>
              <a:rPr lang="en-US" altLang="en-US" dirty="0" err="1"/>
              <a:t>été</a:t>
            </a:r>
            <a:r>
              <a:rPr lang="en-US" altLang="en-US" dirty="0"/>
              <a:t> </a:t>
            </a:r>
            <a:r>
              <a:rPr lang="en-US" altLang="en-US" dirty="0" err="1"/>
              <a:t>mesurée</a:t>
            </a:r>
            <a:endParaRPr lang="en-US" altLang="en-US" dirty="0"/>
          </a:p>
          <a:p>
            <a:pPr eaLnBrk="1" hangingPunct="1">
              <a:buClr>
                <a:schemeClr val="bg1">
                  <a:lumMod val="50000"/>
                </a:schemeClr>
              </a:buClr>
              <a:buFont typeface="Wingdings 2" panose="05020102010507070707" pitchFamily="18" charset="2"/>
              <a:buChar char="õ"/>
            </a:pPr>
            <a:r>
              <a:rPr lang="en-US" altLang="en-US" dirty="0"/>
              <a:t>Trois </a:t>
            </a:r>
            <a:r>
              <a:rPr lang="en-US" altLang="en-US" dirty="0" err="1"/>
              <a:t>erreurs</a:t>
            </a:r>
            <a:r>
              <a:rPr lang="en-US" altLang="en-US" dirty="0"/>
              <a:t> </a:t>
            </a:r>
            <a:r>
              <a:rPr lang="en-US" altLang="en-US" dirty="0" err="1"/>
              <a:t>possibles</a:t>
            </a:r>
            <a:r>
              <a:rPr lang="en-US" altLang="en-US" dirty="0"/>
              <a:t>:</a:t>
            </a:r>
          </a:p>
          <a:p>
            <a:pPr lvl="1" eaLnBrk="1" hangingPunct="1">
              <a:buClr>
                <a:schemeClr val="bg1">
                  <a:lumMod val="50000"/>
                </a:schemeClr>
              </a:buClr>
              <a:buFont typeface="Wingdings" panose="05000000000000000000" pitchFamily="2" charset="2"/>
              <a:buChar char="v"/>
            </a:pPr>
            <a:r>
              <a:rPr lang="en-US" altLang="en-US" dirty="0" err="1"/>
              <a:t>Horloges</a:t>
            </a:r>
            <a:r>
              <a:rPr lang="en-US" altLang="en-US" dirty="0"/>
              <a:t> (t)</a:t>
            </a:r>
          </a:p>
          <a:p>
            <a:pPr lvl="1" eaLnBrk="1" hangingPunct="1">
              <a:buClr>
                <a:schemeClr val="bg1">
                  <a:lumMod val="50000"/>
                </a:schemeClr>
              </a:buClr>
              <a:buFont typeface="Wingdings" panose="05000000000000000000" pitchFamily="2" charset="2"/>
              <a:buChar char="v"/>
            </a:pPr>
            <a:r>
              <a:rPr lang="en-US" altLang="en-US" dirty="0"/>
              <a:t>Sondages (distance)</a:t>
            </a:r>
          </a:p>
          <a:p>
            <a:pPr lvl="1" eaLnBrk="1" hangingPunct="1">
              <a:buClr>
                <a:schemeClr val="bg1">
                  <a:lumMod val="50000"/>
                </a:schemeClr>
              </a:buClr>
              <a:buFont typeface="Wingdings" panose="05000000000000000000" pitchFamily="2" charset="2"/>
              <a:buChar char="v"/>
            </a:pPr>
            <a:r>
              <a:rPr lang="en-US" altLang="en-US" dirty="0" err="1"/>
              <a:t>Hypothèses</a:t>
            </a:r>
            <a:r>
              <a:rPr lang="en-US" altLang="en-US" dirty="0"/>
              <a:t> sur la physique du </a:t>
            </a:r>
            <a:r>
              <a:rPr lang="en-US" altLang="en-US" dirty="0" err="1"/>
              <a:t>faisceau</a:t>
            </a:r>
            <a:endParaRPr lang="en-US" altLang="en-US" dirty="0"/>
          </a:p>
          <a:p>
            <a:pPr eaLnBrk="1" hangingPunct="1">
              <a:buClr>
                <a:schemeClr val="bg1">
                  <a:lumMod val="50000"/>
                </a:schemeClr>
              </a:buClr>
              <a:buFont typeface="Wingdings 2" panose="05020102010507070707" pitchFamily="18" charset="2"/>
              <a:buChar char="õ"/>
            </a:pPr>
            <a:r>
              <a:rPr lang="en-US" altLang="en-US" dirty="0"/>
              <a:t>Mon opinion – OPERA se trompe</a:t>
            </a:r>
          </a:p>
          <a:p>
            <a:pPr lvl="1" eaLnBrk="1" hangingPunct="1">
              <a:buFont typeface="Wingdings" panose="05000000000000000000" pitchFamily="2" charset="2"/>
              <a:buChar char="v"/>
            </a:pPr>
            <a:r>
              <a:rPr lang="en-US" altLang="en-US" dirty="0" err="1"/>
              <a:t>Mais</a:t>
            </a:r>
            <a:r>
              <a:rPr lang="en-US" altLang="en-US" dirty="0"/>
              <a:t>, </a:t>
            </a:r>
            <a:r>
              <a:rPr lang="en-US" altLang="en-US" dirty="0" err="1"/>
              <a:t>s’il</a:t>
            </a:r>
            <a:r>
              <a:rPr lang="en-US" altLang="en-US" dirty="0"/>
              <a:t> a raison, nous ne </a:t>
            </a:r>
            <a:r>
              <a:rPr lang="en-US" altLang="en-US" dirty="0" err="1"/>
              <a:t>savons</a:t>
            </a:r>
            <a:r>
              <a:rPr lang="en-US" altLang="en-US" dirty="0"/>
              <a:t> pas </a:t>
            </a:r>
            <a:r>
              <a:rPr lang="en-US" altLang="en-US" dirty="0" err="1"/>
              <a:t>ce</a:t>
            </a:r>
            <a:r>
              <a:rPr lang="en-US" altLang="en-US" dirty="0"/>
              <a:t> </a:t>
            </a:r>
            <a:r>
              <a:rPr lang="en-US" altLang="en-US" dirty="0" err="1"/>
              <a:t>qu’il</a:t>
            </a:r>
            <a:r>
              <a:rPr lang="en-US" altLang="en-US" dirty="0"/>
              <a:t> </a:t>
            </a:r>
            <a:r>
              <a:rPr lang="en-US" altLang="en-US" dirty="0" err="1"/>
              <a:t>est</a:t>
            </a:r>
            <a:r>
              <a:rPr lang="en-US" altLang="en-US" dirty="0"/>
              <a:t>, </a:t>
            </a:r>
            <a:r>
              <a:rPr lang="en-US" altLang="en-US" dirty="0" err="1"/>
              <a:t>donc</a:t>
            </a:r>
            <a:r>
              <a:rPr lang="en-US" altLang="en-US" dirty="0"/>
              <a:t> nous ne </a:t>
            </a:r>
            <a:r>
              <a:rPr lang="en-US" altLang="en-US" dirty="0" err="1"/>
              <a:t>pouvons</a:t>
            </a:r>
            <a:r>
              <a:rPr lang="en-US" altLang="en-US" dirty="0"/>
              <a:t> pas le tester </a:t>
            </a:r>
          </a:p>
        </p:txBody>
      </p:sp>
    </p:spTree>
    <p:extLst>
      <p:ext uri="{BB962C8B-B14F-4D97-AF65-F5344CB8AC3E}">
        <p14:creationId xmlns:p14="http://schemas.microsoft.com/office/powerpoint/2010/main" val="3363334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Neutrinos </a:t>
            </a:r>
            <a:r>
              <a:rPr lang="en-US" dirty="0" err="1">
                <a:latin typeface="Times New Roman" panose="02020603050405020304" pitchFamily="18" charset="0"/>
                <a:cs typeface="Times New Roman" panose="02020603050405020304" pitchFamily="18" charset="0"/>
              </a:rPr>
              <a:t>supraluminiques</a:t>
            </a:r>
            <a:endParaRPr lang="en-US" dirty="0"/>
          </a:p>
        </p:txBody>
      </p:sp>
      <p:sp>
        <p:nvSpPr>
          <p:cNvPr id="3" name="Content Placeholder 2"/>
          <p:cNvSpPr>
            <a:spLocks noGrp="1"/>
          </p:cNvSpPr>
          <p:nvPr>
            <p:ph idx="1"/>
          </p:nvPr>
        </p:nvSpPr>
        <p:spPr>
          <a:xfrm>
            <a:off x="628650" y="1825624"/>
            <a:ext cx="7886700" cy="4668165"/>
          </a:xfrm>
        </p:spPr>
        <p:txBody>
          <a:bodyPr>
            <a:normAutofit fontScale="40000" lnSpcReduction="20000"/>
          </a:bodyPr>
          <a:lstStyle/>
          <a:p>
            <a:pPr marL="0" indent="0" algn="ctr">
              <a:buNone/>
            </a:pPr>
            <a:r>
              <a:rPr lang="en-US" b="1"/>
              <a:t>ORIGINAL PRESS RELEASE</a:t>
            </a:r>
          </a:p>
          <a:p>
            <a:pPr marL="0" indent="0">
              <a:buNone/>
            </a:pPr>
            <a:r>
              <a:rPr lang="en-US"/>
              <a:t>Geneva, 23 September 2011. The OPERA</a:t>
            </a:r>
            <a:r>
              <a:rPr lang="en-US" baseline="30000">
                <a:hlinkClick r:id="rId2"/>
              </a:rPr>
              <a:t>1</a:t>
            </a:r>
            <a:r>
              <a:rPr lang="en-US"/>
              <a:t> experiment, which observes a neutrino beam from CERN</a:t>
            </a:r>
            <a:r>
              <a:rPr lang="en-US" baseline="30000">
                <a:hlinkClick r:id="rId3"/>
              </a:rPr>
              <a:t>2</a:t>
            </a:r>
            <a:r>
              <a:rPr lang="en-US"/>
              <a:t> 730 km away at Italy’s INFN Gran Sasso Laboratory, will present new results in a seminar at CERN this afternoon at 16:00 CEST. The seminar will be webcast at </a:t>
            </a:r>
            <a:r>
              <a:rPr lang="en-US">
                <a:hlinkClick r:id="rId4"/>
              </a:rPr>
              <a:t>http://webcast.cern.ch</a:t>
            </a:r>
            <a:r>
              <a:rPr lang="en-US"/>
              <a:t>. Journalists wishing to ask questions may do so via twitter using the hash tag #</a:t>
            </a:r>
            <a:r>
              <a:rPr lang="en-US" err="1"/>
              <a:t>nuquestions</a:t>
            </a:r>
            <a:r>
              <a:rPr lang="en-US"/>
              <a:t>, or via the usual CERN press office channels.</a:t>
            </a:r>
          </a:p>
          <a:p>
            <a:pPr marL="0" indent="0">
              <a:buNone/>
            </a:pPr>
            <a:r>
              <a:rPr lang="en-US"/>
              <a:t>The OPERA result is based on the observation of over 15000 neutrino events measured at Gran Sasso, and appears to indicate that the neutrinos travel at a velocity 20 parts per million above the speed of light, nature’s cosmic speed limit. Given the potential far-reaching consequences of such a result, independent measurements are needed before the effect can either be refuted or firmly established. This is why the OPERA collaboration has decided to open the result to broader scrutiny. The collaboration’s result is available on the preprint server arxiv.org: </a:t>
            </a:r>
            <a:r>
              <a:rPr lang="en-US">
                <a:hlinkClick r:id="rId5"/>
              </a:rPr>
              <a:t>http://arxiv.org/abs/1109.4897</a:t>
            </a:r>
            <a:r>
              <a:rPr lang="en-US"/>
              <a:t>.</a:t>
            </a:r>
          </a:p>
          <a:p>
            <a:pPr marL="0" indent="0">
              <a:buNone/>
            </a:pPr>
            <a:r>
              <a:rPr lang="en-US" sz="2500">
                <a:solidFill>
                  <a:srgbClr val="FF0000"/>
                </a:solidFill>
              </a:rPr>
              <a:t>The OPERA measurement is at odds with well-established laws of nature, though science frequently progresses by overthrowing the established paradigms</a:t>
            </a:r>
            <a:r>
              <a:rPr lang="en-US"/>
              <a:t>. For this reason, many searches have been made for deviations from Einstein’s theory of relativity, so far not finding any such evidence. The strong constraints arising from these observations makes an interpretation of the OPERA measurement in terms of modification of Einstein’s theory </a:t>
            </a:r>
            <a:r>
              <a:rPr lang="en-US">
                <a:solidFill>
                  <a:srgbClr val="FF0000"/>
                </a:solidFill>
              </a:rPr>
              <a:t>unlikely, </a:t>
            </a:r>
            <a:r>
              <a:rPr lang="en-US"/>
              <a:t>and give further strong reason to seek new independent measurements.</a:t>
            </a:r>
          </a:p>
          <a:p>
            <a:pPr marL="0" indent="0">
              <a:buNone/>
            </a:pPr>
            <a:r>
              <a:rPr lang="en-US" i="1"/>
              <a:t>“This result comes as a complete surprise,”</a:t>
            </a:r>
            <a:r>
              <a:rPr lang="en-US"/>
              <a:t> said OPERA spokesperson, Antonio </a:t>
            </a:r>
            <a:r>
              <a:rPr lang="en-US" err="1"/>
              <a:t>Ereditato</a:t>
            </a:r>
            <a:r>
              <a:rPr lang="en-US"/>
              <a:t> of the University of Bern. </a:t>
            </a:r>
            <a:r>
              <a:rPr lang="en-US" i="1"/>
              <a:t>“After many months of studies and cross checks we have not found any instrumental effect that could explain the result of the measurement.</a:t>
            </a:r>
            <a:r>
              <a:rPr lang="en-US"/>
              <a:t> </a:t>
            </a:r>
            <a:r>
              <a:rPr lang="en-US" i="1"/>
              <a:t>While OPERA researchers will continue their studies, we are also looking forward to independent measurements to fully assess the nature of this observation.”</a:t>
            </a:r>
            <a:endParaRPr lang="en-US"/>
          </a:p>
          <a:p>
            <a:pPr marL="0" indent="0">
              <a:buNone/>
            </a:pPr>
            <a:r>
              <a:rPr lang="en-US" i="1"/>
              <a:t> “When an experiment finds an apparently unbelievable result and can find no artefact of the measurement to account for it, it’s normal procedure to invite broader scrutiny, and this is exactly what the OPERA collaboration is doing, it’s good scientific practice,”</a:t>
            </a:r>
            <a:r>
              <a:rPr lang="en-US"/>
              <a:t> said CERN Research Director Sergio </a:t>
            </a:r>
            <a:r>
              <a:rPr lang="en-US" err="1"/>
              <a:t>Bertolucci</a:t>
            </a:r>
            <a:r>
              <a:rPr lang="en-US"/>
              <a:t>. </a:t>
            </a:r>
            <a:r>
              <a:rPr lang="en-US" i="1"/>
              <a:t>“If this measurement is confirmed, it might change our view of physics, but we need to be sure that there are no other, more mundane, explanations. That will require independent measurements.”</a:t>
            </a:r>
            <a:endParaRPr lang="en-US"/>
          </a:p>
          <a:p>
            <a:pPr marL="0" indent="0">
              <a:buNone/>
            </a:pPr>
            <a:r>
              <a:rPr lang="en-US"/>
              <a:t>In order to perform this study, the OPERA Collaboration teamed up with experts in metrology from CERN and other institutions to perform a series of high precision measurements of the distance between the source and the detector, and of the neutrinos’ time of flight. The distance between the origin of the neutrino beam and OPERA was measured with an uncertainty of 20 cm over the 730 km travel path. The neutrinos’ time of flight was determined with an accuracy of less than 10 nanoseconds by using sophisticated instruments including advanced GPS systems and atomic clocks. The time response of all elements of the CNGS beam line and of the OPERA detector has also been measured with great precision.</a:t>
            </a:r>
          </a:p>
          <a:p>
            <a:pPr marL="0" indent="0">
              <a:buNone/>
            </a:pPr>
            <a:r>
              <a:rPr lang="en-US" i="1"/>
              <a:t>"We have established synchronization between CERN and Gran Sasso that gives us nanosecond accuracy, and we’ve measured the distance between the two sites to 20 </a:t>
            </a:r>
            <a:r>
              <a:rPr lang="en-US" i="1" err="1"/>
              <a:t>centimetres</a:t>
            </a:r>
            <a:r>
              <a:rPr lang="en-US" i="1"/>
              <a:t>,” </a:t>
            </a:r>
            <a:r>
              <a:rPr lang="en-US"/>
              <a:t>said Dario </a:t>
            </a:r>
            <a:r>
              <a:rPr lang="en-US" err="1"/>
              <a:t>Autiero</a:t>
            </a:r>
            <a:r>
              <a:rPr lang="en-US"/>
              <a:t>, the CNRS researcher who will give this afternoon’s seminar.</a:t>
            </a:r>
            <a:r>
              <a:rPr lang="en-US" i="1"/>
              <a:t> “Although our measurements have low systematic uncertainty and high statistical accuracy, and we place great confidence in our results, we’re looking forward to comparing them with those from other experiments."</a:t>
            </a:r>
            <a:endParaRPr lang="en-US"/>
          </a:p>
          <a:p>
            <a:pPr marL="0" indent="0">
              <a:buNone/>
            </a:pPr>
            <a:r>
              <a:rPr lang="en-US" i="1"/>
              <a:t>“The potential impact on science is too large to draw immediate conclusions or attempt physics interpretations. My first reaction is that the neutrino is still surprising us with its mysteries.”</a:t>
            </a:r>
            <a:r>
              <a:rPr lang="en-US"/>
              <a:t> said </a:t>
            </a:r>
            <a:r>
              <a:rPr lang="en-US" err="1"/>
              <a:t>Ereditato</a:t>
            </a:r>
            <a:r>
              <a:rPr lang="en-US"/>
              <a:t>. “</a:t>
            </a:r>
            <a:r>
              <a:rPr lang="en-US" i="1"/>
              <a:t>Today’s seminar is intended to invite scrutiny from the broader particle physics community.”</a:t>
            </a:r>
            <a:endParaRPr lang="en-US"/>
          </a:p>
          <a:p>
            <a:pPr marL="0" indent="0">
              <a:buNone/>
            </a:pPr>
            <a:r>
              <a:rPr lang="en-US"/>
              <a:t>The OPERA experiment was inaugurated in 2006, with the main goal of studying the rare transformation (oscillation) of muon neutrinos into tau neutrinos. One first such event was observed in 2010, proving the unique ability of the experiment in the detection of the elusive signal of tau neutrinos.</a:t>
            </a:r>
          </a:p>
          <a:p>
            <a:pPr marL="0" indent="0">
              <a:buNone/>
            </a:pPr>
            <a:endParaRPr lang="en-US"/>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39</a:t>
            </a:fld>
            <a:endParaRPr lang="en-US"/>
          </a:p>
        </p:txBody>
      </p:sp>
    </p:spTree>
    <p:extLst>
      <p:ext uri="{BB962C8B-B14F-4D97-AF65-F5344CB8AC3E}">
        <p14:creationId xmlns:p14="http://schemas.microsoft.com/office/powerpoint/2010/main" val="375657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4557"/>
            <a:ext cx="7772400" cy="2583516"/>
          </a:xfrm>
          <a:ln w="9525">
            <a:solidFill>
              <a:schemeClr val="tx1"/>
            </a:solidFill>
          </a:ln>
        </p:spPr>
        <p:txBody>
          <a:bodyPr/>
          <a:lstStyle/>
          <a:p>
            <a:r>
              <a:rPr lang="en-US" dirty="0" err="1">
                <a:latin typeface="Bernard MT Condensed" panose="02050806060905020404" pitchFamily="18" charset="0"/>
              </a:rPr>
              <a:t>Erreurs</a:t>
            </a:r>
            <a:r>
              <a:rPr lang="en-US" dirty="0">
                <a:latin typeface="Bernard MT Condensed" panose="02050806060905020404" pitchFamily="18" charset="0"/>
              </a:rPr>
              <a:t> </a:t>
            </a:r>
            <a:r>
              <a:rPr lang="en-US" dirty="0" err="1">
                <a:latin typeface="Bernard MT Condensed" panose="02050806060905020404" pitchFamily="18" charset="0"/>
              </a:rPr>
              <a:t>en</a:t>
            </a:r>
            <a:r>
              <a:rPr lang="en-US" dirty="0">
                <a:latin typeface="Bernard MT Condensed" panose="02050806060905020404" pitchFamily="18" charset="0"/>
              </a:rPr>
              <a:t> neutrinos</a:t>
            </a:r>
            <a:br>
              <a:rPr lang="en-US" dirty="0">
                <a:latin typeface="Bernard MT Condensed" panose="02050806060905020404" pitchFamily="18" charset="0"/>
              </a:rPr>
            </a:br>
            <a:r>
              <a:rPr lang="en-US" sz="1800" i="1" dirty="0" err="1">
                <a:latin typeface="Bernard MT Condensed" panose="02050806060905020404" pitchFamily="18" charset="0"/>
              </a:rPr>
              <a:t>fausses</a:t>
            </a:r>
            <a:r>
              <a:rPr lang="en-US" sz="1800" i="1" dirty="0">
                <a:latin typeface="Bernard MT Condensed" panose="02050806060905020404" pitchFamily="18" charset="0"/>
              </a:rPr>
              <a:t> </a:t>
            </a:r>
            <a:r>
              <a:rPr lang="en-US" sz="1800" i="1" dirty="0" err="1">
                <a:latin typeface="Bernard MT Condensed" panose="02050806060905020404" pitchFamily="18" charset="0"/>
              </a:rPr>
              <a:t>pistes</a:t>
            </a:r>
            <a:r>
              <a:rPr lang="en-US" sz="1800" i="1" dirty="0">
                <a:latin typeface="Bernard MT Condensed" panose="02050806060905020404" pitchFamily="18" charset="0"/>
              </a:rPr>
              <a:t>, faux indices,</a:t>
            </a:r>
            <a:br>
              <a:rPr lang="en-US" sz="1800" i="1" dirty="0">
                <a:latin typeface="Bernard MT Condensed" panose="02050806060905020404" pitchFamily="18" charset="0"/>
              </a:rPr>
            </a:br>
            <a:r>
              <a:rPr lang="en-US" sz="1800" i="1" dirty="0" err="1">
                <a:latin typeface="Bernard MT Condensed" panose="02050806060905020404" pitchFamily="18" charset="0"/>
              </a:rPr>
              <a:t>espoirs</a:t>
            </a:r>
            <a:r>
              <a:rPr lang="en-US" sz="1800" i="1" dirty="0">
                <a:latin typeface="Bernard MT Condensed" panose="02050806060905020404" pitchFamily="18" charset="0"/>
              </a:rPr>
              <a:t> et </a:t>
            </a:r>
            <a:r>
              <a:rPr lang="en-US" sz="1800" i="1" dirty="0" err="1">
                <a:latin typeface="Bernard MT Condensed" panose="02050806060905020404" pitchFamily="18" charset="0"/>
              </a:rPr>
              <a:t>échecs</a:t>
            </a:r>
            <a:r>
              <a:rPr lang="en-US" sz="1800" i="1" dirty="0">
                <a:latin typeface="Bernard MT Condensed" panose="02050806060905020404" pitchFamily="18" charset="0"/>
              </a:rPr>
              <a:t> </a:t>
            </a:r>
            <a:br>
              <a:rPr lang="en-US" sz="1800" i="1" dirty="0">
                <a:latin typeface="Bernard MT Condensed" panose="02050806060905020404" pitchFamily="18" charset="0"/>
              </a:rPr>
            </a:br>
            <a:r>
              <a:rPr lang="fr-FR" sz="4000" dirty="0">
                <a:solidFill>
                  <a:schemeClr val="bg1">
                    <a:lumMod val="50000"/>
                  </a:schemeClr>
                </a:solidFill>
                <a:latin typeface="Bernard MT Condensed" panose="02050806060905020404" pitchFamily="18" charset="0"/>
              </a:rPr>
              <a:t>Faux </a:t>
            </a:r>
            <a:r>
              <a:rPr lang="fr-FR" sz="4000" dirty="0">
                <a:solidFill>
                  <a:schemeClr val="bg1">
                    <a:lumMod val="50000"/>
                  </a:schemeClr>
                </a:solidFill>
                <a:latin typeface="Symbol" panose="05050102010706020507" pitchFamily="18" charset="2"/>
              </a:rPr>
              <a:t>n</a:t>
            </a:r>
            <a:r>
              <a:rPr lang="fr-FR" sz="4000" dirty="0">
                <a:solidFill>
                  <a:schemeClr val="bg1">
                    <a:lumMod val="50000"/>
                  </a:schemeClr>
                </a:solidFill>
                <a:latin typeface="Bernard MT Condensed" panose="02050806060905020404" pitchFamily="18" charset="0"/>
              </a:rPr>
              <a:t>s</a:t>
            </a:r>
          </a:p>
        </p:txBody>
      </p:sp>
      <p:sp>
        <p:nvSpPr>
          <p:cNvPr id="3" name="Subtitle 2"/>
          <p:cNvSpPr>
            <a:spLocks noGrp="1"/>
          </p:cNvSpPr>
          <p:nvPr>
            <p:ph type="subTitle" idx="1"/>
          </p:nvPr>
        </p:nvSpPr>
        <p:spPr>
          <a:xfrm>
            <a:off x="1143000" y="2954009"/>
            <a:ext cx="6858000" cy="1655762"/>
          </a:xfrm>
        </p:spPr>
        <p:txBody>
          <a:bodyPr/>
          <a:lstStyle/>
          <a:p>
            <a:r>
              <a:rPr lang="en-US" dirty="0" err="1"/>
              <a:t>Histoire</a:t>
            </a:r>
            <a:r>
              <a:rPr lang="en-US" dirty="0"/>
              <a:t> des Neutrinos</a:t>
            </a:r>
          </a:p>
          <a:p>
            <a:r>
              <a:rPr lang="en-US" dirty="0"/>
              <a:t>Paris</a:t>
            </a:r>
          </a:p>
          <a:p>
            <a:r>
              <a:rPr lang="en-US" dirty="0"/>
              <a:t>September 2018</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256" y="3965535"/>
            <a:ext cx="8030094" cy="2092274"/>
          </a:xfrm>
          <a:prstGeom prst="rect">
            <a:avLst/>
          </a:prstGeom>
        </p:spPr>
      </p:pic>
    </p:spTree>
    <p:extLst>
      <p:ext uri="{BB962C8B-B14F-4D97-AF65-F5344CB8AC3E}">
        <p14:creationId xmlns:p14="http://schemas.microsoft.com/office/powerpoint/2010/main" val="2533737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8399" y="1669257"/>
            <a:ext cx="3295098" cy="2484289"/>
          </a:xfrm>
          <a:prstGeom prst="rect">
            <a:avLst/>
          </a:prstGeom>
        </p:spPr>
      </p:pic>
      <p:sp>
        <p:nvSpPr>
          <p:cNvPr id="2" name="Title 1"/>
          <p:cNvSpPr>
            <a:spLocks noGrp="1"/>
          </p:cNvSpPr>
          <p:nvPr>
            <p:ph type="title"/>
          </p:nvPr>
        </p:nvSpPr>
        <p:spPr/>
        <p:txBody>
          <a:bodyPr/>
          <a:lstStyle/>
          <a:p>
            <a:pPr algn="ctr"/>
            <a:r>
              <a:rPr lang="en-US" dirty="0" err="1"/>
              <a:t>L’histoire</a:t>
            </a:r>
            <a:r>
              <a:rPr lang="en-US" dirty="0"/>
              <a:t> de </a:t>
            </a:r>
            <a:r>
              <a:rPr lang="en-US" dirty="0" err="1"/>
              <a:t>Gedanken</a:t>
            </a:r>
            <a:endParaRPr lang="en-US" dirty="0"/>
          </a:p>
        </p:txBody>
      </p:sp>
      <p:sp>
        <p:nvSpPr>
          <p:cNvPr id="3" name="Content Placeholder 2"/>
          <p:cNvSpPr>
            <a:spLocks noGrp="1"/>
          </p:cNvSpPr>
          <p:nvPr>
            <p:ph idx="1"/>
          </p:nvPr>
        </p:nvSpPr>
        <p:spPr>
          <a:xfrm>
            <a:off x="628650" y="1825625"/>
            <a:ext cx="4602028" cy="4351338"/>
          </a:xfrm>
        </p:spPr>
        <p:txBody>
          <a:bodyPr>
            <a:normAutofit/>
          </a:bodyPr>
          <a:lstStyle/>
          <a:p>
            <a:pPr marL="0" indent="0">
              <a:buNone/>
            </a:pPr>
            <a:r>
              <a:rPr lang="en-US" dirty="0"/>
              <a:t>Après le communiqué de </a:t>
            </a:r>
            <a:r>
              <a:rPr lang="en-US" dirty="0" err="1"/>
              <a:t>presse</a:t>
            </a:r>
            <a:r>
              <a:rPr lang="en-US" dirty="0"/>
              <a:t>, les neutrinos </a:t>
            </a:r>
            <a:r>
              <a:rPr lang="en-US" dirty="0" err="1"/>
              <a:t>ont</a:t>
            </a:r>
            <a:r>
              <a:rPr lang="en-US" dirty="0"/>
              <a:t> fait la </a:t>
            </a:r>
            <a:r>
              <a:rPr lang="en-US" dirty="0" err="1"/>
              <a:t>une</a:t>
            </a:r>
            <a:r>
              <a:rPr lang="en-US" dirty="0"/>
              <a:t> des </a:t>
            </a:r>
            <a:r>
              <a:rPr lang="en-US" dirty="0" err="1"/>
              <a:t>journaux</a:t>
            </a:r>
            <a:r>
              <a:rPr lang="en-US" dirty="0"/>
              <a:t> dans le monde </a:t>
            </a:r>
            <a:r>
              <a:rPr lang="en-US" dirty="0" err="1"/>
              <a:t>entier</a:t>
            </a:r>
            <a:r>
              <a:rPr lang="en-US" dirty="0"/>
              <a:t>.</a:t>
            </a:r>
          </a:p>
          <a:p>
            <a:pPr marL="0" indent="0">
              <a:buNone/>
            </a:pPr>
            <a:r>
              <a:rPr lang="en-US" dirty="0" err="1"/>
              <a:t>Mais</a:t>
            </a:r>
            <a:r>
              <a:rPr lang="en-US" dirty="0"/>
              <a:t>…</a:t>
            </a:r>
          </a:p>
          <a:p>
            <a:pPr>
              <a:buClr>
                <a:schemeClr val="bg1">
                  <a:lumMod val="50000"/>
                </a:schemeClr>
              </a:buClr>
              <a:buFont typeface="Wingdings 2" panose="05020102010507070707" pitchFamily="18" charset="2"/>
              <a:buChar char="õ"/>
            </a:pPr>
            <a:r>
              <a:rPr lang="en-US" dirty="0" err="1"/>
              <a:t>Supposons</a:t>
            </a:r>
            <a:r>
              <a:rPr lang="en-US" dirty="0"/>
              <a:t> </a:t>
            </a:r>
            <a:r>
              <a:rPr lang="en-US" dirty="0" err="1"/>
              <a:t>qu’OPERA</a:t>
            </a:r>
            <a:r>
              <a:rPr lang="en-US" dirty="0"/>
              <a:t> </a:t>
            </a:r>
            <a:r>
              <a:rPr lang="en-US" dirty="0" err="1"/>
              <a:t>ait</a:t>
            </a:r>
            <a:r>
              <a:rPr lang="en-US" dirty="0"/>
              <a:t> </a:t>
            </a:r>
            <a:r>
              <a:rPr lang="en-US" dirty="0" err="1"/>
              <a:t>donné</a:t>
            </a:r>
            <a:r>
              <a:rPr lang="en-US" dirty="0"/>
              <a:t> le </a:t>
            </a:r>
            <a:r>
              <a:rPr lang="en-US" dirty="0" err="1"/>
              <a:t>même</a:t>
            </a:r>
            <a:r>
              <a:rPr lang="en-US" dirty="0"/>
              <a:t> </a:t>
            </a:r>
            <a:r>
              <a:rPr lang="en-US" dirty="0" err="1"/>
              <a:t>séminaire</a:t>
            </a:r>
            <a:r>
              <a:rPr lang="en-US" dirty="0"/>
              <a:t> </a:t>
            </a:r>
            <a:r>
              <a:rPr lang="en-US" dirty="0" err="1"/>
              <a:t>mais</a:t>
            </a:r>
            <a:r>
              <a:rPr lang="en-US" dirty="0"/>
              <a:t> </a:t>
            </a:r>
            <a:r>
              <a:rPr lang="en-US" u="sng" dirty="0">
                <a:solidFill>
                  <a:srgbClr val="FF0000"/>
                </a:solidFill>
              </a:rPr>
              <a:t>sans</a:t>
            </a:r>
            <a:r>
              <a:rPr lang="en-US" dirty="0"/>
              <a:t> le communiqué de </a:t>
            </a:r>
            <a:r>
              <a:rPr lang="en-US" dirty="0" err="1"/>
              <a:t>presse</a:t>
            </a:r>
            <a:r>
              <a:rPr lang="en-US" dirty="0"/>
              <a:t>...</a:t>
            </a:r>
          </a:p>
          <a:p>
            <a:pPr>
              <a:buClr>
                <a:schemeClr val="bg1">
                  <a:lumMod val="50000"/>
                </a:schemeClr>
              </a:buClr>
              <a:buFont typeface="Wingdings 2" panose="05020102010507070707" pitchFamily="18" charset="2"/>
              <a:buChar char="õ"/>
            </a:pPr>
            <a:r>
              <a:rPr lang="en-US" dirty="0"/>
              <a:t>Deux </a:t>
            </a:r>
            <a:r>
              <a:rPr lang="en-US" dirty="0" err="1"/>
              <a:t>semaines</a:t>
            </a:r>
            <a:r>
              <a:rPr lang="en-US" dirty="0"/>
              <a:t> plus tard </a:t>
            </a:r>
            <a:r>
              <a:rPr lang="en-US" dirty="0" err="1"/>
              <a:t>cela</a:t>
            </a:r>
            <a:r>
              <a:rPr lang="en-US" dirty="0"/>
              <a:t> </a:t>
            </a:r>
            <a:r>
              <a:rPr lang="en-US" dirty="0" err="1"/>
              <a:t>n’aurait</a:t>
            </a:r>
            <a:r>
              <a:rPr lang="en-US" dirty="0"/>
              <a:t> </a:t>
            </a:r>
            <a:r>
              <a:rPr lang="en-US" dirty="0" err="1"/>
              <a:t>été</a:t>
            </a:r>
            <a:r>
              <a:rPr lang="en-US" dirty="0"/>
              <a:t> </a:t>
            </a:r>
            <a:r>
              <a:rPr lang="en-US" dirty="0" err="1"/>
              <a:t>qu’un</a:t>
            </a:r>
            <a:r>
              <a:rPr lang="en-US" dirty="0"/>
              <a:t> article dans la section “sciences” du New York Times</a:t>
            </a:r>
          </a:p>
          <a:p>
            <a:pPr lvl="1">
              <a:buClr>
                <a:schemeClr val="bg1">
                  <a:lumMod val="50000"/>
                </a:schemeClr>
              </a:buClr>
              <a:buFont typeface="Wingdings" panose="05000000000000000000" pitchFamily="2" charset="2"/>
              <a:buChar char="Ä"/>
            </a:pPr>
            <a:r>
              <a:rPr lang="en-US" dirty="0" err="1"/>
              <a:t>L’histoire</a:t>
            </a:r>
            <a:r>
              <a:rPr lang="en-US" dirty="0"/>
              <a:t> </a:t>
            </a:r>
            <a:r>
              <a:rPr lang="en-US" dirty="0" err="1"/>
              <a:t>scientifique</a:t>
            </a:r>
            <a:r>
              <a:rPr lang="en-US" dirty="0"/>
              <a:t> </a:t>
            </a:r>
            <a:r>
              <a:rPr lang="en-US" dirty="0" err="1"/>
              <a:t>aurait</a:t>
            </a:r>
            <a:r>
              <a:rPr lang="en-US" dirty="0"/>
              <a:t> </a:t>
            </a:r>
            <a:r>
              <a:rPr lang="en-US" dirty="0" err="1"/>
              <a:t>été</a:t>
            </a:r>
            <a:r>
              <a:rPr lang="en-US" dirty="0"/>
              <a:t> la </a:t>
            </a:r>
            <a:r>
              <a:rPr lang="en-US" dirty="0" err="1"/>
              <a:t>même</a:t>
            </a:r>
            <a:r>
              <a:rPr lang="en-US" dirty="0"/>
              <a:t>.</a:t>
            </a:r>
          </a:p>
          <a:p>
            <a:pPr lvl="1">
              <a:buClr>
                <a:schemeClr val="bg1">
                  <a:lumMod val="50000"/>
                </a:schemeClr>
              </a:buClr>
              <a:buFont typeface="Wingdings" panose="05000000000000000000" pitchFamily="2" charset="2"/>
              <a:buChar char="Ä"/>
            </a:pPr>
            <a:r>
              <a:rPr lang="en-US" dirty="0"/>
              <a:t>Le buzz </a:t>
            </a:r>
            <a:r>
              <a:rPr lang="en-US" dirty="0" err="1"/>
              <a:t>mondial</a:t>
            </a:r>
            <a:r>
              <a:rPr lang="en-US" dirty="0"/>
              <a:t> </a:t>
            </a:r>
            <a:r>
              <a:rPr lang="en-US" dirty="0" err="1"/>
              <a:t>aurait</a:t>
            </a:r>
            <a:r>
              <a:rPr lang="en-US" dirty="0"/>
              <a:t> </a:t>
            </a:r>
            <a:r>
              <a:rPr lang="en-US" dirty="0" err="1"/>
              <a:t>été</a:t>
            </a:r>
            <a:r>
              <a:rPr lang="en-US" dirty="0"/>
              <a:t> </a:t>
            </a:r>
            <a:r>
              <a:rPr lang="en-US" dirty="0" err="1"/>
              <a:t>différent</a:t>
            </a:r>
            <a:r>
              <a:rPr lang="en-US" dirty="0"/>
              <a:t>.</a:t>
            </a: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40</a:t>
            </a:fld>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4922" y="3889827"/>
            <a:ext cx="3293662" cy="2398603"/>
          </a:xfrm>
          <a:prstGeom prst="rect">
            <a:avLst/>
          </a:prstGeom>
        </p:spPr>
      </p:pic>
    </p:spTree>
    <p:extLst>
      <p:ext uri="{BB962C8B-B14F-4D97-AF65-F5344CB8AC3E}">
        <p14:creationId xmlns:p14="http://schemas.microsoft.com/office/powerpoint/2010/main" val="3464722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431" y="1427357"/>
            <a:ext cx="5829300" cy="3389970"/>
          </a:xfrm>
        </p:spPr>
        <p:txBody>
          <a:bodyPr/>
          <a:lstStyle/>
          <a:p>
            <a:pPr algn="ctr"/>
            <a:r>
              <a:rPr lang="en-US" dirty="0" err="1">
                <a:latin typeface="Times New Roman" panose="02020603050405020304" pitchFamily="18" charset="0"/>
                <a:cs typeface="Times New Roman" panose="02020603050405020304" pitchFamily="18" charset="0"/>
              </a:rPr>
              <a:t>Limite</a:t>
            </a:r>
            <a:r>
              <a:rPr lang="en-US" dirty="0">
                <a:latin typeface="Times New Roman" panose="02020603050405020304" pitchFamily="18" charset="0"/>
                <a:cs typeface="Times New Roman" panose="02020603050405020304" pitchFamily="18" charset="0"/>
              </a:rPr>
              <a:t> sur les oscillations de neutrinos avec IMB,</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utilisant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l’atténuation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atmosphérique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ascension</a:t>
            </a:r>
            <a:endParaRPr lang="en-US" dirty="0">
              <a:latin typeface="Symbol" panose="05050102010706020507" pitchFamily="18" charset="2"/>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a:t>8 September 2022</a:t>
            </a:r>
          </a:p>
        </p:txBody>
      </p:sp>
      <p:sp>
        <p:nvSpPr>
          <p:cNvPr id="4" name="Footer Placeholder 3"/>
          <p:cNvSpPr>
            <a:spLocks noGrp="1"/>
          </p:cNvSpPr>
          <p:nvPr>
            <p:ph type="ftr" sz="quarter" idx="11"/>
          </p:nvPr>
        </p:nvSpPr>
        <p:spPr/>
        <p:txBody>
          <a:bodyPr/>
          <a:lstStyle/>
          <a:p>
            <a:r>
              <a:rPr lang="en-US"/>
              <a:t>Maury Goodman, Argonne</a:t>
            </a:r>
          </a:p>
        </p:txBody>
      </p:sp>
      <p:sp>
        <p:nvSpPr>
          <p:cNvPr id="5" name="Slide Number Placeholder 4"/>
          <p:cNvSpPr>
            <a:spLocks noGrp="1"/>
          </p:cNvSpPr>
          <p:nvPr>
            <p:ph type="sldNum" sz="quarter" idx="12"/>
          </p:nvPr>
        </p:nvSpPr>
        <p:spPr/>
        <p:txBody>
          <a:bodyPr/>
          <a:lstStyle/>
          <a:p>
            <a:fld id="{B1B62872-2766-48FF-8EB8-A6F419938F53}" type="slidenum">
              <a:rPr lang="en-US" smtClean="0"/>
              <a:t>41</a:t>
            </a:fld>
            <a:endParaRPr lang="en-US"/>
          </a:p>
        </p:txBody>
      </p:sp>
    </p:spTree>
    <p:extLst>
      <p:ext uri="{BB962C8B-B14F-4D97-AF65-F5344CB8AC3E}">
        <p14:creationId xmlns:p14="http://schemas.microsoft.com/office/powerpoint/2010/main" val="2137202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Contexte</a:t>
            </a:r>
            <a:r>
              <a:rPr lang="en-US" dirty="0"/>
              <a:t>: oscillations </a:t>
            </a:r>
            <a:r>
              <a:rPr lang="en-US" dirty="0">
                <a:latin typeface="Symbol" panose="05050102010706020507" pitchFamily="18" charset="2"/>
                <a:sym typeface="Symbol"/>
              </a:rPr>
              <a:t>(1)</a:t>
            </a:r>
            <a:r>
              <a:rPr lang="en-US" dirty="0">
                <a:sym typeface="Symbol"/>
              </a:rPr>
              <a:t> </a:t>
            </a:r>
            <a:endParaRPr lang="en-US" dirty="0"/>
          </a:p>
        </p:txBody>
      </p:sp>
      <p:sp>
        <p:nvSpPr>
          <p:cNvPr id="7" name="Content Placeholder 6"/>
          <p:cNvSpPr>
            <a:spLocks noGrp="1"/>
          </p:cNvSpPr>
          <p:nvPr>
            <p:ph sz="half" idx="1"/>
          </p:nvPr>
        </p:nvSpPr>
        <p:spPr/>
        <p:txBody>
          <a:bodyPr>
            <a:noAutofit/>
          </a:bodyPr>
          <a:lstStyle/>
          <a:p>
            <a:pPr>
              <a:buNone/>
            </a:pPr>
            <a:r>
              <a:rPr lang="en-US" sz="2000" dirty="0">
                <a:sym typeface="Symbol" pitchFamily="18" charset="2"/>
              </a:rPr>
              <a:t>P =  </a:t>
            </a:r>
            <a:r>
              <a:rPr lang="en-US" sz="2000" dirty="0">
                <a:solidFill>
                  <a:srgbClr val="CC0000"/>
                </a:solidFill>
                <a:sym typeface="Symbol" pitchFamily="18" charset="2"/>
              </a:rPr>
              <a:t>sin</a:t>
            </a:r>
            <a:r>
              <a:rPr lang="en-US" sz="2000" baseline="30000" dirty="0">
                <a:solidFill>
                  <a:srgbClr val="CC0000"/>
                </a:solidFill>
                <a:sym typeface="Symbol" pitchFamily="18" charset="2"/>
              </a:rPr>
              <a:t>2</a:t>
            </a:r>
            <a:r>
              <a:rPr lang="en-US" sz="2000" dirty="0">
                <a:solidFill>
                  <a:srgbClr val="CC0000"/>
                </a:solidFill>
                <a:sym typeface="Symbol" pitchFamily="18" charset="2"/>
              </a:rPr>
              <a:t>(2</a:t>
            </a:r>
            <a:r>
              <a:rPr lang="en-US" sz="2000" dirty="0">
                <a:solidFill>
                  <a:srgbClr val="CC0000"/>
                </a:solidFill>
                <a:latin typeface="Symbol" pitchFamily="18" charset="2"/>
                <a:sym typeface="Symbol" pitchFamily="18" charset="2"/>
              </a:rPr>
              <a:t>q</a:t>
            </a:r>
            <a:r>
              <a:rPr lang="en-US" sz="2000" dirty="0">
                <a:solidFill>
                  <a:srgbClr val="CC0000"/>
                </a:solidFill>
                <a:sym typeface="Symbol" pitchFamily="18" charset="2"/>
              </a:rPr>
              <a:t>)</a:t>
            </a:r>
            <a:r>
              <a:rPr lang="en-US" sz="2000" dirty="0">
                <a:sym typeface="Symbol" pitchFamily="18" charset="2"/>
              </a:rPr>
              <a:t> sin</a:t>
            </a:r>
            <a:r>
              <a:rPr lang="en-US" sz="2000" baseline="30000" dirty="0">
                <a:sym typeface="Symbol" pitchFamily="18" charset="2"/>
              </a:rPr>
              <a:t>2</a:t>
            </a:r>
            <a:r>
              <a:rPr lang="en-US" sz="2000" dirty="0">
                <a:sym typeface="Symbol" pitchFamily="18" charset="2"/>
              </a:rPr>
              <a:t>(1.27 </a:t>
            </a:r>
            <a:r>
              <a:rPr lang="en-US" sz="2000" b="1" dirty="0">
                <a:solidFill>
                  <a:srgbClr val="CC0000"/>
                </a:solidFill>
                <a:latin typeface="Symbol" pitchFamily="18" charset="2"/>
                <a:sym typeface="Symbol" pitchFamily="18" charset="2"/>
              </a:rPr>
              <a:t>D</a:t>
            </a:r>
            <a:r>
              <a:rPr lang="en-US" sz="2000" b="1" dirty="0">
                <a:solidFill>
                  <a:srgbClr val="CC0000"/>
                </a:solidFill>
                <a:sym typeface="Symbol" pitchFamily="18" charset="2"/>
              </a:rPr>
              <a:t>m</a:t>
            </a:r>
            <a:r>
              <a:rPr lang="en-US" sz="2000" b="1" baseline="30000" dirty="0">
                <a:solidFill>
                  <a:srgbClr val="CC0000"/>
                </a:solidFill>
                <a:sym typeface="Symbol" pitchFamily="18" charset="2"/>
              </a:rPr>
              <a:t>2</a:t>
            </a:r>
            <a:r>
              <a:rPr lang="en-US" sz="2000" dirty="0">
                <a:solidFill>
                  <a:srgbClr val="006600"/>
                </a:solidFill>
                <a:sym typeface="Symbol" pitchFamily="18" charset="2"/>
              </a:rPr>
              <a:t>L/E</a:t>
            </a:r>
            <a:r>
              <a:rPr lang="en-US" sz="2000" dirty="0">
                <a:sym typeface="Symbol" pitchFamily="18" charset="2"/>
              </a:rPr>
              <a:t>)</a:t>
            </a:r>
          </a:p>
          <a:p>
            <a:pPr>
              <a:buFont typeface="Wingdings" pitchFamily="2" charset="2"/>
              <a:buChar char="Ø"/>
            </a:pPr>
            <a:r>
              <a:rPr lang="en-US" sz="2000" b="1" dirty="0">
                <a:solidFill>
                  <a:srgbClr val="CC0000"/>
                </a:solidFill>
                <a:latin typeface="Symbol" pitchFamily="18" charset="2"/>
                <a:sym typeface="Symbol" pitchFamily="18" charset="2"/>
              </a:rPr>
              <a:t>D</a:t>
            </a:r>
            <a:r>
              <a:rPr lang="en-US" sz="2000" b="1" dirty="0">
                <a:solidFill>
                  <a:srgbClr val="CC0000"/>
                </a:solidFill>
                <a:sym typeface="Symbol" pitchFamily="18" charset="2"/>
              </a:rPr>
              <a:t>m</a:t>
            </a:r>
            <a:r>
              <a:rPr lang="en-US" sz="2000" b="1" baseline="30000" dirty="0">
                <a:solidFill>
                  <a:srgbClr val="CC0000"/>
                </a:solidFill>
                <a:sym typeface="Symbol" pitchFamily="18" charset="2"/>
              </a:rPr>
              <a:t>2</a:t>
            </a:r>
            <a:r>
              <a:rPr lang="en-US" sz="2000" dirty="0">
                <a:sym typeface="Symbol" pitchFamily="18" charset="2"/>
              </a:rPr>
              <a:t>= |m</a:t>
            </a:r>
            <a:r>
              <a:rPr lang="en-US" sz="2000" baseline="-25000" dirty="0">
                <a:sym typeface="Symbol" pitchFamily="18" charset="2"/>
              </a:rPr>
              <a:t>2</a:t>
            </a:r>
            <a:r>
              <a:rPr lang="en-US" sz="2000" baseline="30000" dirty="0">
                <a:sym typeface="Symbol" pitchFamily="18" charset="2"/>
              </a:rPr>
              <a:t>2</a:t>
            </a:r>
            <a:r>
              <a:rPr lang="en-US" sz="2000" dirty="0">
                <a:sym typeface="Symbol" pitchFamily="18" charset="2"/>
              </a:rPr>
              <a:t>-m</a:t>
            </a:r>
            <a:r>
              <a:rPr lang="en-US" sz="2000" baseline="-25000" dirty="0">
                <a:sym typeface="Symbol" pitchFamily="18" charset="2"/>
              </a:rPr>
              <a:t>1</a:t>
            </a:r>
            <a:r>
              <a:rPr lang="en-US" sz="2000" baseline="30000" dirty="0">
                <a:sym typeface="Symbol" pitchFamily="18" charset="2"/>
              </a:rPr>
              <a:t>2</a:t>
            </a:r>
            <a:r>
              <a:rPr lang="en-US" sz="2000" dirty="0">
                <a:sym typeface="Symbol" pitchFamily="18" charset="2"/>
              </a:rPr>
              <a:t>| (eV</a:t>
            </a:r>
            <a:r>
              <a:rPr lang="en-US" sz="2000" baseline="30000" dirty="0">
                <a:sym typeface="Symbol" pitchFamily="18" charset="2"/>
              </a:rPr>
              <a:t>2</a:t>
            </a:r>
            <a:r>
              <a:rPr lang="en-US" sz="2000" dirty="0">
                <a:sym typeface="Symbol" pitchFamily="18" charset="2"/>
              </a:rPr>
              <a:t>)</a:t>
            </a:r>
          </a:p>
          <a:p>
            <a:pPr>
              <a:buFont typeface="Wingdings" pitchFamily="2" charset="2"/>
              <a:buChar char="Ø"/>
            </a:pPr>
            <a:r>
              <a:rPr lang="en-US" sz="2000" dirty="0">
                <a:solidFill>
                  <a:srgbClr val="CC0000"/>
                </a:solidFill>
                <a:sym typeface="Symbol" pitchFamily="18" charset="2"/>
              </a:rPr>
              <a:t>sin</a:t>
            </a:r>
            <a:r>
              <a:rPr lang="en-US" sz="2000" baseline="30000" dirty="0">
                <a:solidFill>
                  <a:srgbClr val="CC0000"/>
                </a:solidFill>
                <a:sym typeface="Symbol" pitchFamily="18" charset="2"/>
              </a:rPr>
              <a:t>2</a:t>
            </a:r>
            <a:r>
              <a:rPr lang="en-US" sz="2000" dirty="0">
                <a:solidFill>
                  <a:srgbClr val="CC0000"/>
                </a:solidFill>
                <a:sym typeface="Symbol" pitchFamily="18" charset="2"/>
              </a:rPr>
              <a:t>(2</a:t>
            </a:r>
            <a:r>
              <a:rPr lang="en-US" sz="2000" dirty="0">
                <a:solidFill>
                  <a:srgbClr val="CC0000"/>
                </a:solidFill>
                <a:latin typeface="Symbol" pitchFamily="18" charset="2"/>
                <a:sym typeface="Symbol" pitchFamily="18" charset="2"/>
              </a:rPr>
              <a:t>q</a:t>
            </a:r>
            <a:r>
              <a:rPr lang="en-US" sz="2000" dirty="0">
                <a:solidFill>
                  <a:srgbClr val="CC0000"/>
                </a:solidFill>
                <a:sym typeface="Symbol" pitchFamily="18" charset="2"/>
              </a:rPr>
              <a:t>)</a:t>
            </a:r>
            <a:r>
              <a:rPr lang="en-US" sz="2000" dirty="0">
                <a:sym typeface="Symbol" pitchFamily="18" charset="2"/>
              </a:rPr>
              <a:t> </a:t>
            </a:r>
            <a:r>
              <a:rPr lang="en-US" sz="2000" dirty="0" err="1">
                <a:sym typeface="Symbol" pitchFamily="18" charset="2"/>
              </a:rPr>
              <a:t>est</a:t>
            </a:r>
            <a:r>
              <a:rPr lang="en-US" sz="2000" dirty="0">
                <a:sym typeface="Symbol" pitchFamily="18" charset="2"/>
              </a:rPr>
              <a:t> la force du mélange;  sin</a:t>
            </a:r>
            <a:r>
              <a:rPr lang="en-US" sz="2000" baseline="30000" dirty="0">
                <a:sym typeface="Symbol" pitchFamily="18" charset="2"/>
              </a:rPr>
              <a:t>2</a:t>
            </a:r>
            <a:r>
              <a:rPr lang="en-US" sz="2000" dirty="0">
                <a:sym typeface="Symbol" pitchFamily="18" charset="2"/>
              </a:rPr>
              <a:t>(2</a:t>
            </a:r>
            <a:r>
              <a:rPr lang="en-US" sz="2000" dirty="0">
                <a:latin typeface="Symbol" pitchFamily="18" charset="2"/>
                <a:sym typeface="Symbol" pitchFamily="18" charset="2"/>
              </a:rPr>
              <a:t>q</a:t>
            </a:r>
            <a:r>
              <a:rPr lang="en-US" sz="2000" dirty="0">
                <a:sym typeface="Symbol" pitchFamily="18" charset="2"/>
              </a:rPr>
              <a:t>)=0 ↔ “pas </a:t>
            </a:r>
            <a:r>
              <a:rPr lang="en-US" sz="2000" dirty="0" err="1">
                <a:sym typeface="Symbol" pitchFamily="18" charset="2"/>
              </a:rPr>
              <a:t>d’oscillations</a:t>
            </a:r>
            <a:r>
              <a:rPr lang="en-US" sz="2000" dirty="0">
                <a:sym typeface="Symbol" pitchFamily="18" charset="2"/>
              </a:rPr>
              <a:t>”</a:t>
            </a:r>
          </a:p>
          <a:p>
            <a:pPr>
              <a:spcBef>
                <a:spcPct val="0"/>
              </a:spcBef>
              <a:buFont typeface="Wingdings" pitchFamily="2" charset="2"/>
              <a:buChar char="Ø"/>
            </a:pPr>
            <a:r>
              <a:rPr lang="en-US" sz="2000" dirty="0" err="1">
                <a:solidFill>
                  <a:srgbClr val="006600"/>
                </a:solidFill>
                <a:sym typeface="Symbol" pitchFamily="18" charset="2"/>
              </a:rPr>
              <a:t>E</a:t>
            </a:r>
            <a:r>
              <a:rPr lang="en-US" sz="2000" baseline="-25000" dirty="0" err="1">
                <a:solidFill>
                  <a:srgbClr val="006600"/>
                </a:solidFill>
                <a:latin typeface="Symbol" panose="05050102010706020507" pitchFamily="18" charset="2"/>
                <a:sym typeface="Symbol" pitchFamily="18" charset="2"/>
              </a:rPr>
              <a:t>n</a:t>
            </a:r>
            <a:r>
              <a:rPr lang="en-US" sz="2000" dirty="0">
                <a:sym typeface="Symbol" pitchFamily="18" charset="2"/>
              </a:rPr>
              <a:t> </a:t>
            </a:r>
            <a:r>
              <a:rPr lang="en-US" sz="2000" dirty="0" err="1">
                <a:sym typeface="Symbol" pitchFamily="18" charset="2"/>
              </a:rPr>
              <a:t>est</a:t>
            </a:r>
            <a:r>
              <a:rPr lang="en-US" sz="2000" dirty="0">
                <a:sym typeface="Symbol" pitchFamily="18" charset="2"/>
              </a:rPr>
              <a:t> </a:t>
            </a:r>
            <a:r>
              <a:rPr lang="en-US" sz="2000" dirty="0" err="1">
                <a:sym typeface="Symbol" pitchFamily="18" charset="2"/>
              </a:rPr>
              <a:t>l’énergie</a:t>
            </a:r>
            <a:r>
              <a:rPr lang="en-US" sz="2000" dirty="0">
                <a:sym typeface="Symbol" pitchFamily="18" charset="2"/>
              </a:rPr>
              <a:t> du </a:t>
            </a:r>
            <a:r>
              <a:rPr lang="en-US" sz="2000" u="sng" dirty="0">
                <a:sym typeface="Symbol" pitchFamily="18" charset="2"/>
              </a:rPr>
              <a:t>neutrino</a:t>
            </a:r>
            <a:r>
              <a:rPr lang="en-US" sz="2000" dirty="0">
                <a:sym typeface="Symbol" pitchFamily="18" charset="2"/>
              </a:rPr>
              <a:t> (GeV) (log(E</a:t>
            </a:r>
            <a:r>
              <a:rPr lang="en-US" sz="2000" baseline="-25000" dirty="0">
                <a:sym typeface="Symbol" pitchFamily="18" charset="2"/>
              </a:rPr>
              <a:t>p</a:t>
            </a:r>
            <a:r>
              <a:rPr lang="en-US" sz="2000" dirty="0">
                <a:sym typeface="Symbol" pitchFamily="18" charset="2"/>
              </a:rPr>
              <a:t>) dans un </a:t>
            </a:r>
            <a:r>
              <a:rPr lang="en-US" sz="2000" dirty="0" err="1">
                <a:sym typeface="Symbol" pitchFamily="18" charset="2"/>
              </a:rPr>
              <a:t>accelérateur</a:t>
            </a:r>
            <a:r>
              <a:rPr lang="en-US" sz="2000" dirty="0">
                <a:sym typeface="Symbol" pitchFamily="18" charset="2"/>
              </a:rPr>
              <a:t>)</a:t>
            </a:r>
          </a:p>
          <a:p>
            <a:pPr>
              <a:spcBef>
                <a:spcPct val="0"/>
              </a:spcBef>
              <a:buFont typeface="Wingdings" pitchFamily="2" charset="2"/>
              <a:buChar char="Ø"/>
            </a:pPr>
            <a:r>
              <a:rPr lang="en-US" sz="2000" dirty="0">
                <a:solidFill>
                  <a:srgbClr val="006600"/>
                </a:solidFill>
                <a:sym typeface="Symbol" pitchFamily="18" charset="2"/>
              </a:rPr>
              <a:t>L</a:t>
            </a:r>
            <a:r>
              <a:rPr lang="en-US" sz="2000" dirty="0">
                <a:sym typeface="Symbol" pitchFamily="18" charset="2"/>
              </a:rPr>
              <a:t> </a:t>
            </a:r>
            <a:r>
              <a:rPr lang="en-US" sz="2000" dirty="0" err="1">
                <a:sym typeface="Symbol" pitchFamily="18" charset="2"/>
              </a:rPr>
              <a:t>est</a:t>
            </a:r>
            <a:r>
              <a:rPr lang="en-US" sz="2000" dirty="0">
                <a:sym typeface="Symbol" pitchFamily="18" charset="2"/>
              </a:rPr>
              <a:t> la distance source-</a:t>
            </a:r>
            <a:r>
              <a:rPr lang="en-US" sz="2000" dirty="0" err="1">
                <a:sym typeface="Symbol" pitchFamily="18" charset="2"/>
              </a:rPr>
              <a:t>détecteur</a:t>
            </a:r>
            <a:r>
              <a:rPr lang="en-US" sz="2000" dirty="0">
                <a:sym typeface="Symbol" pitchFamily="18" charset="2"/>
              </a:rPr>
              <a:t> (km)</a:t>
            </a:r>
          </a:p>
          <a:p>
            <a:pPr>
              <a:spcBef>
                <a:spcPct val="0"/>
              </a:spcBef>
              <a:buFont typeface="Wingdings" pitchFamily="2" charset="2"/>
              <a:buChar char="Ø"/>
            </a:pPr>
            <a:r>
              <a:rPr lang="en-US" sz="2000" dirty="0">
                <a:sym typeface="Symbol" pitchFamily="18" charset="2"/>
              </a:rPr>
              <a:t>P </a:t>
            </a:r>
            <a:r>
              <a:rPr lang="en-US" sz="2000" dirty="0" err="1">
                <a:sym typeface="Symbol" pitchFamily="18" charset="2"/>
              </a:rPr>
              <a:t>est</a:t>
            </a:r>
            <a:r>
              <a:rPr lang="en-US" sz="2000" dirty="0">
                <a:sym typeface="Symbol" pitchFamily="18" charset="2"/>
              </a:rPr>
              <a:t> la </a:t>
            </a:r>
            <a:r>
              <a:rPr lang="en-US" sz="2000" dirty="0" err="1">
                <a:sym typeface="Symbol" pitchFamily="18" charset="2"/>
              </a:rPr>
              <a:t>probabilité</a:t>
            </a:r>
            <a:r>
              <a:rPr lang="en-US" sz="2000" dirty="0">
                <a:sym typeface="Symbol" pitchFamily="18" charset="2"/>
              </a:rPr>
              <a:t> </a:t>
            </a:r>
            <a:r>
              <a:rPr lang="en-US" sz="2000" dirty="0" err="1">
                <a:sym typeface="Symbol" pitchFamily="18" charset="2"/>
              </a:rPr>
              <a:t>d’oscillation</a:t>
            </a:r>
            <a:r>
              <a:rPr lang="en-US" sz="2000" dirty="0">
                <a:sym typeface="Symbol" pitchFamily="18" charset="2"/>
              </a:rPr>
              <a:t>.  Les </a:t>
            </a:r>
            <a:r>
              <a:rPr lang="en-US" sz="2000" dirty="0" err="1">
                <a:sym typeface="Symbol" pitchFamily="18" charset="2"/>
              </a:rPr>
              <a:t>résultats</a:t>
            </a:r>
            <a:r>
              <a:rPr lang="en-US" sz="2000" dirty="0">
                <a:sym typeface="Symbol" pitchFamily="18" charset="2"/>
              </a:rPr>
              <a:t> </a:t>
            </a:r>
            <a:r>
              <a:rPr lang="en-US" sz="2000" dirty="0" err="1">
                <a:sym typeface="Symbol" pitchFamily="18" charset="2"/>
              </a:rPr>
              <a:t>sont</a:t>
            </a:r>
            <a:r>
              <a:rPr lang="en-US" sz="2000" dirty="0">
                <a:sym typeface="Symbol" pitchFamily="18" charset="2"/>
              </a:rPr>
              <a:t> </a:t>
            </a:r>
            <a:r>
              <a:rPr lang="en-US" sz="2000" dirty="0" err="1">
                <a:sym typeface="Symbol" pitchFamily="18" charset="2"/>
              </a:rPr>
              <a:t>en</a:t>
            </a:r>
            <a:r>
              <a:rPr lang="en-US" sz="2000" dirty="0">
                <a:sym typeface="Symbol" pitchFamily="18" charset="2"/>
              </a:rPr>
              <a:t> </a:t>
            </a:r>
            <a:r>
              <a:rPr lang="en-US" sz="2000" dirty="0" err="1">
                <a:sym typeface="Symbol" pitchFamily="18" charset="2"/>
              </a:rPr>
              <a:t>général</a:t>
            </a:r>
            <a:r>
              <a:rPr lang="en-US" sz="2000" dirty="0">
                <a:sym typeface="Symbol" pitchFamily="18" charset="2"/>
              </a:rPr>
              <a:t> </a:t>
            </a:r>
            <a:r>
              <a:rPr lang="en-US" sz="2000" dirty="0" err="1">
                <a:sym typeface="Symbol" pitchFamily="18" charset="2"/>
              </a:rPr>
              <a:t>montrés</a:t>
            </a:r>
            <a:r>
              <a:rPr lang="en-US" sz="2000" dirty="0">
                <a:sym typeface="Symbol" pitchFamily="18" charset="2"/>
              </a:rPr>
              <a:t> dans </a:t>
            </a:r>
            <a:r>
              <a:rPr lang="en-US" sz="2000" dirty="0" err="1">
                <a:sym typeface="Symbol" pitchFamily="18" charset="2"/>
              </a:rPr>
              <a:t>l’espace</a:t>
            </a:r>
            <a:r>
              <a:rPr lang="en-US" sz="2000" dirty="0">
                <a:sym typeface="Symbol" pitchFamily="18" charset="2"/>
              </a:rPr>
              <a:t> des </a:t>
            </a:r>
            <a:r>
              <a:rPr lang="en-US" sz="2000" dirty="0" err="1">
                <a:sym typeface="Symbol" pitchFamily="18" charset="2"/>
              </a:rPr>
              <a:t>paramètres</a:t>
            </a:r>
            <a:r>
              <a:rPr lang="en-US" sz="2000" dirty="0">
                <a:sym typeface="Symbol" pitchFamily="18" charset="2"/>
              </a:rPr>
              <a:t>, (sin</a:t>
            </a:r>
            <a:r>
              <a:rPr lang="en-US" sz="2000" baseline="30000" dirty="0">
                <a:sym typeface="Symbol" pitchFamily="18" charset="2"/>
              </a:rPr>
              <a:t>2</a:t>
            </a:r>
            <a:r>
              <a:rPr lang="en-US" sz="2000" dirty="0">
                <a:sym typeface="Symbol" pitchFamily="18" charset="2"/>
              </a:rPr>
              <a:t>(2</a:t>
            </a:r>
            <a:r>
              <a:rPr lang="en-US" sz="2000" dirty="0">
                <a:latin typeface="Symbol" pitchFamily="18" charset="2"/>
                <a:sym typeface="Symbol" pitchFamily="18" charset="2"/>
              </a:rPr>
              <a:t>q</a:t>
            </a:r>
            <a:r>
              <a:rPr lang="en-US" sz="2000" dirty="0">
                <a:sym typeface="Symbol" pitchFamily="18" charset="2"/>
              </a:rPr>
              <a:t>) vs. </a:t>
            </a:r>
            <a:r>
              <a:rPr lang="en-US" sz="2000" dirty="0">
                <a:latin typeface="Symbol" pitchFamily="18" charset="2"/>
                <a:sym typeface="Symbol" pitchFamily="18" charset="2"/>
              </a:rPr>
              <a:t>D</a:t>
            </a:r>
            <a:r>
              <a:rPr lang="en-US" sz="2000" dirty="0">
                <a:sym typeface="Symbol" pitchFamily="18" charset="2"/>
              </a:rPr>
              <a:t>m</a:t>
            </a:r>
            <a:r>
              <a:rPr lang="en-US" sz="2000" baseline="30000" dirty="0">
                <a:sym typeface="Symbol" pitchFamily="18" charset="2"/>
              </a:rPr>
              <a:t>2</a:t>
            </a:r>
            <a:r>
              <a:rPr lang="en-US" sz="2000" dirty="0">
                <a:sym typeface="Symbol" pitchFamily="18" charset="2"/>
              </a:rPr>
              <a:t>).</a:t>
            </a:r>
            <a:endParaRPr lang="en-US" sz="2000" dirty="0"/>
          </a:p>
        </p:txBody>
      </p:sp>
      <p:sp>
        <p:nvSpPr>
          <p:cNvPr id="4" name="Date Placeholder 3"/>
          <p:cNvSpPr>
            <a:spLocks noGrp="1"/>
          </p:cNvSpPr>
          <p:nvPr>
            <p:ph type="dt" sz="half" idx="10"/>
          </p:nvPr>
        </p:nvSpPr>
        <p:spPr/>
        <p:txBody>
          <a:bodyPr/>
          <a:lstStyle/>
          <a:p>
            <a:r>
              <a:rPr lang="en-US">
                <a:solidFill>
                  <a:prstClr val="black">
                    <a:tint val="75000"/>
                  </a:prstClr>
                </a:solidFill>
              </a:rPr>
              <a:t>8 September 2022</a:t>
            </a:r>
          </a:p>
        </p:txBody>
      </p:sp>
      <p:sp>
        <p:nvSpPr>
          <p:cNvPr id="5" name="Footer Placeholder 4"/>
          <p:cNvSpPr>
            <a:spLocks noGrp="1"/>
          </p:cNvSpPr>
          <p:nvPr>
            <p:ph type="ftr" sz="quarter" idx="11"/>
          </p:nvPr>
        </p:nvSpPr>
        <p:spPr/>
        <p:txBody>
          <a:bodyPr/>
          <a:lstStyle/>
          <a:p>
            <a:r>
              <a:rPr lang="en-US">
                <a:solidFill>
                  <a:prstClr val="black">
                    <a:tint val="75000"/>
                  </a:prstClr>
                </a:solidFill>
              </a:rPr>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solidFill>
                  <a:prstClr val="black">
                    <a:tint val="75000"/>
                  </a:prstClr>
                </a:solidFill>
              </a:rPr>
              <a:pPr/>
              <a:t>42</a:t>
            </a:fld>
            <a:endParaRPr lang="en-US">
              <a:solidFill>
                <a:prstClr val="black">
                  <a:tint val="75000"/>
                </a:prstClr>
              </a:solidFill>
            </a:endParaRPr>
          </a:p>
        </p:txBody>
      </p:sp>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93705" y="4423719"/>
            <a:ext cx="2337753" cy="202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2218" y="3621666"/>
            <a:ext cx="2172805" cy="2364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flipV="1">
            <a:off x="7267492" y="4354513"/>
            <a:ext cx="7951" cy="453224"/>
          </a:xfrm>
          <a:prstGeom prst="straightConnector1">
            <a:avLst/>
          </a:prstGeom>
          <a:ln w="28575">
            <a:solidFill>
              <a:srgbClr val="0099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859079" y="4325451"/>
            <a:ext cx="7952" cy="511348"/>
          </a:xfrm>
          <a:prstGeom prst="straightConnector1">
            <a:avLst/>
          </a:prstGeom>
          <a:ln w="28575">
            <a:solidFill>
              <a:srgbClr val="0099FF"/>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50657" y="4477882"/>
            <a:ext cx="516835" cy="369332"/>
          </a:xfrm>
          <a:prstGeom prst="rect">
            <a:avLst/>
          </a:prstGeom>
          <a:noFill/>
        </p:spPr>
        <p:txBody>
          <a:bodyPr wrap="square" rtlCol="0">
            <a:spAutoFit/>
          </a:bodyPr>
          <a:lstStyle/>
          <a:p>
            <a:r>
              <a:rPr lang="en-US" b="1">
                <a:solidFill>
                  <a:srgbClr val="00B0F0"/>
                </a:solidFill>
              </a:rPr>
              <a:t>up</a:t>
            </a:r>
          </a:p>
        </p:txBody>
      </p:sp>
      <p:sp>
        <p:nvSpPr>
          <p:cNvPr id="17" name="TextBox 16"/>
          <p:cNvSpPr txBox="1"/>
          <p:nvPr/>
        </p:nvSpPr>
        <p:spPr>
          <a:xfrm>
            <a:off x="8404528" y="3922900"/>
            <a:ext cx="739472" cy="369332"/>
          </a:xfrm>
          <a:prstGeom prst="rect">
            <a:avLst/>
          </a:prstGeom>
          <a:noFill/>
        </p:spPr>
        <p:txBody>
          <a:bodyPr wrap="square" rtlCol="0">
            <a:spAutoFit/>
          </a:bodyPr>
          <a:lstStyle/>
          <a:p>
            <a:r>
              <a:rPr lang="en-US" b="1">
                <a:solidFill>
                  <a:srgbClr val="0099FF"/>
                </a:solidFill>
              </a:rPr>
              <a:t>down</a:t>
            </a:r>
          </a:p>
        </p:txBody>
      </p:sp>
      <p:sp>
        <p:nvSpPr>
          <p:cNvPr id="8" name="Content Placeholder 7"/>
          <p:cNvSpPr>
            <a:spLocks noGrp="1"/>
          </p:cNvSpPr>
          <p:nvPr>
            <p:ph sz="half" idx="2"/>
          </p:nvPr>
        </p:nvSpPr>
        <p:spPr/>
        <p:txBody>
          <a:bodyPr>
            <a:normAutofit/>
          </a:bodyPr>
          <a:lstStyle/>
          <a:p>
            <a:r>
              <a:rPr lang="en-US" dirty="0"/>
              <a:t>On </a:t>
            </a:r>
            <a:r>
              <a:rPr lang="en-US" dirty="0" err="1"/>
              <a:t>mesure</a:t>
            </a:r>
            <a:r>
              <a:rPr lang="en-US" dirty="0"/>
              <a:t> des </a:t>
            </a:r>
            <a:r>
              <a:rPr lang="en-US" dirty="0" err="1"/>
              <a:t>quantités</a:t>
            </a:r>
            <a:r>
              <a:rPr lang="en-US" dirty="0"/>
              <a:t> </a:t>
            </a:r>
            <a:r>
              <a:rPr lang="en-US" dirty="0" err="1"/>
              <a:t>liées</a:t>
            </a:r>
            <a:r>
              <a:rPr lang="en-US" dirty="0"/>
              <a:t> </a:t>
            </a:r>
            <a:r>
              <a:rPr lang="en-US" dirty="0" err="1"/>
              <a:t>à</a:t>
            </a:r>
            <a:r>
              <a:rPr lang="en-US" dirty="0"/>
              <a:t> L et </a:t>
            </a:r>
            <a:r>
              <a:rPr lang="en-US" dirty="0" err="1"/>
              <a:t>E</a:t>
            </a:r>
            <a:r>
              <a:rPr lang="en-US" baseline="-25000" dirty="0" err="1">
                <a:latin typeface="Symbol" panose="05050102010706020507" pitchFamily="18" charset="2"/>
              </a:rPr>
              <a:t>n</a:t>
            </a:r>
            <a:r>
              <a:rPr lang="en-US" dirty="0">
                <a:latin typeface="Symbol" panose="05050102010706020507" pitchFamily="18" charset="2"/>
              </a:rPr>
              <a:t>.</a:t>
            </a:r>
          </a:p>
          <a:p>
            <a:r>
              <a:rPr lang="en-US" dirty="0"/>
              <a:t>Pour les neutrinos </a:t>
            </a:r>
            <a:r>
              <a:rPr lang="en-US" dirty="0" err="1"/>
              <a:t>atmosphériques</a:t>
            </a:r>
            <a:r>
              <a:rPr lang="en-US" dirty="0"/>
              <a:t>, </a:t>
            </a:r>
            <a:r>
              <a:rPr lang="en-US" dirty="0" err="1"/>
              <a:t>l’angle</a:t>
            </a:r>
            <a:r>
              <a:rPr lang="en-US" dirty="0"/>
              <a:t> au </a:t>
            </a:r>
            <a:r>
              <a:rPr lang="en-US" dirty="0" err="1"/>
              <a:t>zénith</a:t>
            </a:r>
            <a:r>
              <a:rPr lang="en-US" dirty="0"/>
              <a:t> </a:t>
            </a:r>
            <a:r>
              <a:rPr lang="en-US" dirty="0" err="1"/>
              <a:t>est</a:t>
            </a:r>
            <a:r>
              <a:rPr lang="en-US" dirty="0"/>
              <a:t> un proxy pour L.</a:t>
            </a:r>
          </a:p>
        </p:txBody>
      </p:sp>
    </p:spTree>
    <p:extLst>
      <p:ext uri="{BB962C8B-B14F-4D97-AF65-F5344CB8AC3E}">
        <p14:creationId xmlns:p14="http://schemas.microsoft.com/office/powerpoint/2010/main" val="1886610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Limite</a:t>
            </a:r>
            <a:r>
              <a:rPr lang="en-US" dirty="0"/>
              <a:t> sur les oscillations par IMB</a:t>
            </a:r>
          </a:p>
        </p:txBody>
      </p:sp>
      <p:sp>
        <p:nvSpPr>
          <p:cNvPr id="3" name="Content Placeholder 2"/>
          <p:cNvSpPr>
            <a:spLocks noGrp="1"/>
          </p:cNvSpPr>
          <p:nvPr>
            <p:ph idx="1"/>
          </p:nvPr>
        </p:nvSpPr>
        <p:spPr>
          <a:xfrm>
            <a:off x="300775" y="1871344"/>
            <a:ext cx="4166374" cy="4351338"/>
          </a:xfrm>
        </p:spPr>
        <p:txBody>
          <a:bodyPr/>
          <a:lstStyle/>
          <a:p>
            <a:pPr>
              <a:buClr>
                <a:schemeClr val="bg1">
                  <a:lumMod val="50000"/>
                </a:schemeClr>
              </a:buClr>
              <a:buFont typeface="Wingdings 2" panose="05020102010507070707" pitchFamily="18" charset="2"/>
              <a:buChar char="õ"/>
            </a:pPr>
            <a:r>
              <a:rPr lang="en-US" dirty="0" err="1"/>
              <a:t>En</a:t>
            </a:r>
            <a:r>
              <a:rPr lang="en-US" dirty="0"/>
              <a:t>  1992, IMB a </a:t>
            </a:r>
            <a:r>
              <a:rPr lang="en-US" dirty="0" err="1"/>
              <a:t>publié</a:t>
            </a:r>
            <a:r>
              <a:rPr lang="en-US" dirty="0"/>
              <a:t> </a:t>
            </a:r>
            <a:r>
              <a:rPr lang="en-US" dirty="0" err="1"/>
              <a:t>une</a:t>
            </a:r>
            <a:r>
              <a:rPr lang="en-US" dirty="0"/>
              <a:t> </a:t>
            </a:r>
            <a:r>
              <a:rPr lang="en-US" dirty="0" err="1"/>
              <a:t>limite</a:t>
            </a:r>
            <a:r>
              <a:rPr lang="en-US" dirty="0"/>
              <a:t> sur les oscillations </a:t>
            </a:r>
            <a:r>
              <a:rPr lang="en-US" dirty="0" err="1"/>
              <a:t>basée</a:t>
            </a:r>
            <a:r>
              <a:rPr lang="en-US" dirty="0"/>
              <a:t> sur la fraction de </a:t>
            </a:r>
            <a:r>
              <a:rPr lang="en-US" dirty="0">
                <a:latin typeface="Symbol" panose="05050102010706020507" pitchFamily="18" charset="2"/>
              </a:rPr>
              <a:t>m</a:t>
            </a:r>
            <a:r>
              <a:rPr lang="en-US" dirty="0"/>
              <a:t> </a:t>
            </a:r>
            <a:r>
              <a:rPr lang="en-US" dirty="0" err="1"/>
              <a:t>provenant</a:t>
            </a:r>
            <a:r>
              <a:rPr lang="en-US" dirty="0"/>
              <a:t> de </a:t>
            </a:r>
            <a:r>
              <a:rPr lang="en-US" dirty="0">
                <a:latin typeface="Symbol" panose="05050102010706020507" pitchFamily="18" charset="2"/>
              </a:rPr>
              <a:t>n</a:t>
            </a:r>
            <a:r>
              <a:rPr lang="en-US" dirty="0"/>
              <a:t> </a:t>
            </a:r>
            <a:r>
              <a:rPr lang="en-US" dirty="0" err="1"/>
              <a:t>atmosphériques</a:t>
            </a:r>
            <a:r>
              <a:rPr lang="en-US" dirty="0"/>
              <a:t>.</a:t>
            </a:r>
          </a:p>
          <a:p>
            <a:pPr>
              <a:buClr>
                <a:schemeClr val="bg1">
                  <a:lumMod val="50000"/>
                </a:schemeClr>
              </a:buClr>
              <a:buFont typeface="Wingdings 2" panose="05020102010507070707" pitchFamily="18" charset="2"/>
              <a:buChar char="õ"/>
            </a:pPr>
            <a:r>
              <a:rPr lang="en-US" dirty="0" err="1"/>
              <a:t>Connaissances</a:t>
            </a:r>
            <a:r>
              <a:rPr lang="en-US" dirty="0"/>
              <a:t> </a:t>
            </a:r>
            <a:r>
              <a:rPr lang="en-US" dirty="0" err="1"/>
              <a:t>actuelles</a:t>
            </a:r>
            <a:r>
              <a:rPr lang="en-US" dirty="0"/>
              <a:t> : </a:t>
            </a:r>
          </a:p>
        </p:txBody>
      </p:sp>
      <p:pic>
        <p:nvPicPr>
          <p:cNvPr id="4" name="Picture 3"/>
          <p:cNvPicPr>
            <a:picLocks noChangeAspect="1"/>
          </p:cNvPicPr>
          <p:nvPr/>
        </p:nvPicPr>
        <p:blipFill>
          <a:blip r:embed="rId2"/>
          <a:stretch>
            <a:fillRect/>
          </a:stretch>
        </p:blipFill>
        <p:spPr>
          <a:xfrm>
            <a:off x="4467149" y="1833601"/>
            <a:ext cx="4359416" cy="4698690"/>
          </a:xfrm>
          <a:prstGeom prst="rect">
            <a:avLst/>
          </a:prstGeom>
        </p:spPr>
      </p:pic>
      <p:sp>
        <p:nvSpPr>
          <p:cNvPr id="6" name="Round Single Corner Rectangle 5"/>
          <p:cNvSpPr/>
          <p:nvPr/>
        </p:nvSpPr>
        <p:spPr>
          <a:xfrm>
            <a:off x="8118087" y="4001294"/>
            <a:ext cx="78059" cy="45719"/>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21861" y="3630657"/>
            <a:ext cx="5173364" cy="1088625"/>
          </a:xfrm>
          <a:prstGeom prst="rect">
            <a:avLst/>
          </a:prstGeom>
        </p:spPr>
      </p:pic>
      <p:pic>
        <p:nvPicPr>
          <p:cNvPr id="8" name="Picture 7"/>
          <p:cNvPicPr>
            <a:picLocks noChangeAspect="1"/>
          </p:cNvPicPr>
          <p:nvPr/>
        </p:nvPicPr>
        <p:blipFill>
          <a:blip r:embed="rId4"/>
          <a:stretch>
            <a:fillRect/>
          </a:stretch>
        </p:blipFill>
        <p:spPr>
          <a:xfrm>
            <a:off x="188033" y="5122846"/>
            <a:ext cx="4606991" cy="753846"/>
          </a:xfrm>
          <a:prstGeom prst="rect">
            <a:avLst/>
          </a:prstGeom>
        </p:spPr>
      </p:pic>
      <p:cxnSp>
        <p:nvCxnSpPr>
          <p:cNvPr id="10" name="Straight Arrow Connector 9"/>
          <p:cNvCxnSpPr>
            <a:cxnSpLocks/>
          </p:cNvCxnSpPr>
          <p:nvPr/>
        </p:nvCxnSpPr>
        <p:spPr>
          <a:xfrm>
            <a:off x="3423138" y="3352800"/>
            <a:ext cx="4549984" cy="6484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15449" y="2476821"/>
            <a:ext cx="3022053" cy="13391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8006762" y="3887035"/>
            <a:ext cx="301083" cy="31995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186960" y="4200310"/>
            <a:ext cx="301083" cy="3199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a:t>8 September 2022</a:t>
            </a:r>
          </a:p>
        </p:txBody>
      </p:sp>
      <p:sp>
        <p:nvSpPr>
          <p:cNvPr id="9" name="Footer Placeholder 8"/>
          <p:cNvSpPr>
            <a:spLocks noGrp="1"/>
          </p:cNvSpPr>
          <p:nvPr>
            <p:ph type="ftr" sz="quarter" idx="11"/>
          </p:nvPr>
        </p:nvSpPr>
        <p:spPr/>
        <p:txBody>
          <a:bodyPr/>
          <a:lstStyle/>
          <a:p>
            <a:r>
              <a:rPr lang="en-US"/>
              <a:t>Maury Goodman, Argonne</a:t>
            </a:r>
          </a:p>
        </p:txBody>
      </p:sp>
      <p:sp>
        <p:nvSpPr>
          <p:cNvPr id="11" name="Slide Number Placeholder 10"/>
          <p:cNvSpPr>
            <a:spLocks noGrp="1"/>
          </p:cNvSpPr>
          <p:nvPr>
            <p:ph type="sldNum" sz="quarter" idx="12"/>
          </p:nvPr>
        </p:nvSpPr>
        <p:spPr/>
        <p:txBody>
          <a:bodyPr/>
          <a:lstStyle/>
          <a:p>
            <a:fld id="{B1B62872-2766-48FF-8EB8-A6F419938F53}" type="slidenum">
              <a:rPr lang="en-US" smtClean="0"/>
              <a:t>43</a:t>
            </a:fld>
            <a:endParaRPr lang="en-US"/>
          </a:p>
        </p:txBody>
      </p:sp>
    </p:spTree>
    <p:extLst>
      <p:ext uri="{BB962C8B-B14F-4D97-AF65-F5344CB8AC3E}">
        <p14:creationId xmlns:p14="http://schemas.microsoft.com/office/powerpoint/2010/main" val="2559490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IMB </a:t>
            </a:r>
          </a:p>
        </p:txBody>
      </p:sp>
      <p:sp>
        <p:nvSpPr>
          <p:cNvPr id="3" name="Content Placeholder 2"/>
          <p:cNvSpPr>
            <a:spLocks noGrp="1"/>
          </p:cNvSpPr>
          <p:nvPr>
            <p:ph idx="1"/>
          </p:nvPr>
        </p:nvSpPr>
        <p:spPr>
          <a:xfrm>
            <a:off x="628650" y="1750740"/>
            <a:ext cx="7886700" cy="2062008"/>
          </a:xfrm>
        </p:spPr>
        <p:txBody>
          <a:bodyPr/>
          <a:lstStyle/>
          <a:p>
            <a:pPr>
              <a:buClr>
                <a:schemeClr val="bg1">
                  <a:lumMod val="50000"/>
                </a:schemeClr>
              </a:buClr>
              <a:buFont typeface="Wingdings" panose="05000000000000000000" pitchFamily="2" charset="2"/>
              <a:buChar char="¯"/>
            </a:pPr>
            <a:r>
              <a:rPr lang="en-US" dirty="0"/>
              <a:t>La publication </a:t>
            </a:r>
            <a:r>
              <a:rPr lang="en-US" dirty="0" err="1"/>
              <a:t>n’a</a:t>
            </a:r>
            <a:r>
              <a:rPr lang="en-US" dirty="0"/>
              <a:t> jamais </a:t>
            </a:r>
            <a:r>
              <a:rPr lang="en-US" dirty="0" err="1"/>
              <a:t>été</a:t>
            </a:r>
            <a:r>
              <a:rPr lang="en-US" dirty="0"/>
              <a:t> </a:t>
            </a:r>
            <a:r>
              <a:rPr lang="en-US" dirty="0" err="1"/>
              <a:t>retirée</a:t>
            </a:r>
            <a:r>
              <a:rPr lang="en-US" dirty="0"/>
              <a:t>, </a:t>
            </a:r>
            <a:r>
              <a:rPr lang="en-US" dirty="0" err="1"/>
              <a:t>mais</a:t>
            </a:r>
            <a:r>
              <a:rPr lang="en-US" dirty="0"/>
              <a:t> la </a:t>
            </a:r>
            <a:r>
              <a:rPr lang="en-US" dirty="0" err="1"/>
              <a:t>limite</a:t>
            </a:r>
            <a:r>
              <a:rPr lang="en-US" dirty="0"/>
              <a:t> </a:t>
            </a:r>
            <a:r>
              <a:rPr lang="en-US" dirty="0" err="1"/>
              <a:t>était</a:t>
            </a:r>
            <a:r>
              <a:rPr lang="en-US" dirty="0"/>
              <a:t> </a:t>
            </a:r>
            <a:r>
              <a:rPr lang="en-US" dirty="0" err="1"/>
              <a:t>apparemment</a:t>
            </a:r>
            <a:r>
              <a:rPr lang="en-US" dirty="0"/>
              <a:t> très sensible aux </a:t>
            </a:r>
            <a:r>
              <a:rPr lang="en-US" dirty="0" err="1"/>
              <a:t>fonctions</a:t>
            </a:r>
            <a:r>
              <a:rPr lang="en-US" dirty="0"/>
              <a:t> de structures</a:t>
            </a:r>
          </a:p>
          <a:p>
            <a:pPr>
              <a:buClr>
                <a:schemeClr val="bg1">
                  <a:lumMod val="50000"/>
                </a:schemeClr>
              </a:buClr>
              <a:buFont typeface="Wingdings" panose="05000000000000000000" pitchFamily="2" charset="2"/>
              <a:buChar char="¯"/>
            </a:pPr>
            <a:r>
              <a:rPr lang="en-US" dirty="0"/>
              <a:t>Abstract dans la </a:t>
            </a:r>
            <a:r>
              <a:rPr lang="en-US" dirty="0" err="1"/>
              <a:t>conférence</a:t>
            </a:r>
            <a:r>
              <a:rPr lang="en-US" dirty="0"/>
              <a:t> Cosmic Rays 1999:</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0062" y="3081228"/>
            <a:ext cx="4677866" cy="3045252"/>
          </a:xfrm>
          <a:prstGeom prst="rect">
            <a:avLst/>
          </a:prstGeom>
        </p:spPr>
      </p:pic>
      <p:sp>
        <p:nvSpPr>
          <p:cNvPr id="5" name="Date Placeholder 4"/>
          <p:cNvSpPr>
            <a:spLocks noGrp="1"/>
          </p:cNvSpPr>
          <p:nvPr>
            <p:ph type="dt" sz="half" idx="10"/>
          </p:nvPr>
        </p:nvSpPr>
        <p:spPr/>
        <p:txBody>
          <a:bodyPr/>
          <a:lstStyle/>
          <a:p>
            <a:r>
              <a:rPr lang="en-US"/>
              <a:t>8 September 2022</a:t>
            </a:r>
          </a:p>
        </p:txBody>
      </p:sp>
      <p:sp>
        <p:nvSpPr>
          <p:cNvPr id="6" name="Footer Placeholder 5"/>
          <p:cNvSpPr>
            <a:spLocks noGrp="1"/>
          </p:cNvSpPr>
          <p:nvPr>
            <p:ph type="ftr" sz="quarter" idx="11"/>
          </p:nvPr>
        </p:nvSpPr>
        <p:spPr/>
        <p:txBody>
          <a:bodyPr/>
          <a:lstStyle/>
          <a:p>
            <a:r>
              <a:rPr lang="en-US"/>
              <a:t>Maury Goodman, Argonne</a:t>
            </a:r>
          </a:p>
        </p:txBody>
      </p:sp>
      <p:sp>
        <p:nvSpPr>
          <p:cNvPr id="7" name="Slide Number Placeholder 6"/>
          <p:cNvSpPr>
            <a:spLocks noGrp="1"/>
          </p:cNvSpPr>
          <p:nvPr>
            <p:ph type="sldNum" sz="quarter" idx="12"/>
          </p:nvPr>
        </p:nvSpPr>
        <p:spPr/>
        <p:txBody>
          <a:bodyPr/>
          <a:lstStyle/>
          <a:p>
            <a:fld id="{B1B62872-2766-48FF-8EB8-A6F419938F53}" type="slidenum">
              <a:rPr lang="en-US" smtClean="0"/>
              <a:t>44</a:t>
            </a:fld>
            <a:endParaRPr lang="en-US"/>
          </a:p>
        </p:txBody>
      </p:sp>
    </p:spTree>
    <p:extLst>
      <p:ext uri="{BB962C8B-B14F-4D97-AF65-F5344CB8AC3E}">
        <p14:creationId xmlns:p14="http://schemas.microsoft.com/office/powerpoint/2010/main" val="1964370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431" y="1427357"/>
            <a:ext cx="5829300" cy="3389970"/>
          </a:xfrm>
        </p:spPr>
        <p:txBody>
          <a:bodyPr/>
          <a:lstStyle/>
          <a:p>
            <a:pPr algn="ctr"/>
            <a:r>
              <a:rPr lang="en-US" dirty="0">
                <a:latin typeface="Times New Roman" panose="02020603050405020304" pitchFamily="18" charset="0"/>
                <a:cs typeface="Times New Roman" panose="02020603050405020304" pitchFamily="18" charset="0"/>
              </a:rPr>
              <a:t>LSND et les neutrinos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stériles</a:t>
            </a:r>
            <a:r>
              <a:rPr lang="en-US" dirty="0">
                <a:latin typeface="Times New Roman" panose="02020603050405020304" pitchFamily="18" charset="0"/>
                <a:cs typeface="Times New Roman" panose="02020603050405020304" pitchFamily="18" charset="0"/>
              </a:rPr>
              <a:t> ~eV</a:t>
            </a:r>
          </a:p>
        </p:txBody>
      </p:sp>
      <p:sp>
        <p:nvSpPr>
          <p:cNvPr id="3" name="Date Placeholder 2"/>
          <p:cNvSpPr>
            <a:spLocks noGrp="1"/>
          </p:cNvSpPr>
          <p:nvPr>
            <p:ph type="dt" sz="half" idx="10"/>
          </p:nvPr>
        </p:nvSpPr>
        <p:spPr/>
        <p:txBody>
          <a:bodyPr/>
          <a:lstStyle/>
          <a:p>
            <a:r>
              <a:rPr lang="en-US"/>
              <a:t>8 September 2022</a:t>
            </a:r>
          </a:p>
        </p:txBody>
      </p:sp>
      <p:sp>
        <p:nvSpPr>
          <p:cNvPr id="4" name="Footer Placeholder 3"/>
          <p:cNvSpPr>
            <a:spLocks noGrp="1"/>
          </p:cNvSpPr>
          <p:nvPr>
            <p:ph type="ftr" sz="quarter" idx="11"/>
          </p:nvPr>
        </p:nvSpPr>
        <p:spPr/>
        <p:txBody>
          <a:bodyPr/>
          <a:lstStyle/>
          <a:p>
            <a:r>
              <a:rPr lang="en-US"/>
              <a:t>Maury Goodman, Argonne</a:t>
            </a:r>
          </a:p>
        </p:txBody>
      </p:sp>
      <p:sp>
        <p:nvSpPr>
          <p:cNvPr id="5" name="Slide Number Placeholder 4"/>
          <p:cNvSpPr>
            <a:spLocks noGrp="1"/>
          </p:cNvSpPr>
          <p:nvPr>
            <p:ph type="sldNum" sz="quarter" idx="12"/>
          </p:nvPr>
        </p:nvSpPr>
        <p:spPr/>
        <p:txBody>
          <a:bodyPr/>
          <a:lstStyle/>
          <a:p>
            <a:fld id="{B1B62872-2766-48FF-8EB8-A6F419938F53}" type="slidenum">
              <a:rPr lang="en-US" smtClean="0"/>
              <a:t>45</a:t>
            </a:fld>
            <a:endParaRPr lang="en-US"/>
          </a:p>
        </p:txBody>
      </p:sp>
    </p:spTree>
    <p:extLst>
      <p:ext uri="{BB962C8B-B14F-4D97-AF65-F5344CB8AC3E}">
        <p14:creationId xmlns:p14="http://schemas.microsoft.com/office/powerpoint/2010/main" val="2144207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2458C-9F00-4E7A-B2D8-9D075A9EA6C5}"/>
              </a:ext>
            </a:extLst>
          </p:cNvPr>
          <p:cNvSpPr>
            <a:spLocks noGrp="1"/>
          </p:cNvSpPr>
          <p:nvPr>
            <p:ph type="title"/>
          </p:nvPr>
        </p:nvSpPr>
        <p:spPr/>
        <p:txBody>
          <a:bodyPr/>
          <a:lstStyle/>
          <a:p>
            <a:pPr algn="ctr"/>
            <a:r>
              <a:rPr lang="en-US" dirty="0"/>
              <a:t>Interlude </a:t>
            </a:r>
            <a:r>
              <a:rPr lang="en-US" dirty="0" err="1"/>
              <a:t>sémantique</a:t>
            </a:r>
            <a:endParaRPr lang="en-US" dirty="0"/>
          </a:p>
        </p:txBody>
      </p:sp>
      <p:sp>
        <p:nvSpPr>
          <p:cNvPr id="3" name="Content Placeholder 2">
            <a:extLst>
              <a:ext uri="{FF2B5EF4-FFF2-40B4-BE49-F238E27FC236}">
                <a16:creationId xmlns:a16="http://schemas.microsoft.com/office/drawing/2014/main" id="{142573DC-296B-490C-A2FB-BD763FC31AFE}"/>
              </a:ext>
            </a:extLst>
          </p:cNvPr>
          <p:cNvSpPr>
            <a:spLocks noGrp="1"/>
          </p:cNvSpPr>
          <p:nvPr>
            <p:ph idx="1"/>
          </p:nvPr>
        </p:nvSpPr>
        <p:spPr/>
        <p:txBody>
          <a:bodyPr/>
          <a:lstStyle/>
          <a:p>
            <a:endParaRPr lang="en-US" dirty="0"/>
          </a:p>
          <a:p>
            <a:r>
              <a:rPr lang="en-US" dirty="0"/>
              <a:t>Les neutrinos </a:t>
            </a:r>
            <a:r>
              <a:rPr lang="en-US" dirty="0" err="1"/>
              <a:t>stériles</a:t>
            </a:r>
            <a:r>
              <a:rPr lang="en-US" dirty="0"/>
              <a:t> avec </a:t>
            </a:r>
            <a:r>
              <a:rPr lang="en-US" dirty="0" err="1"/>
              <a:t>une</a:t>
            </a:r>
            <a:r>
              <a:rPr lang="en-US" dirty="0"/>
              <a:t> masse </a:t>
            </a:r>
            <a:r>
              <a:rPr lang="en-US" dirty="0" err="1"/>
              <a:t>m~eV</a:t>
            </a:r>
            <a:r>
              <a:rPr lang="en-US" dirty="0"/>
              <a:t> </a:t>
            </a:r>
            <a:r>
              <a:rPr lang="en-US" dirty="0" err="1"/>
              <a:t>ont</a:t>
            </a:r>
            <a:r>
              <a:rPr lang="en-US" dirty="0"/>
              <a:t> </a:t>
            </a:r>
            <a:r>
              <a:rPr lang="en-US" dirty="0" err="1"/>
              <a:t>été</a:t>
            </a:r>
            <a:r>
              <a:rPr lang="en-US" dirty="0"/>
              <a:t> </a:t>
            </a:r>
            <a:r>
              <a:rPr lang="en-US" dirty="0" err="1"/>
              <a:t>proposés</a:t>
            </a:r>
            <a:r>
              <a:rPr lang="en-US" dirty="0"/>
              <a:t> </a:t>
            </a:r>
            <a:r>
              <a:rPr lang="en-US" dirty="0" err="1"/>
              <a:t>comme</a:t>
            </a:r>
            <a:r>
              <a:rPr lang="en-US" dirty="0"/>
              <a:t> solution pour quatre anomalies “short-baseline”: LSND, source de Cr pour </a:t>
            </a:r>
            <a:r>
              <a:rPr lang="en-US" dirty="0" err="1"/>
              <a:t>expériences</a:t>
            </a:r>
            <a:r>
              <a:rPr lang="en-US" dirty="0"/>
              <a:t> Ga, </a:t>
            </a:r>
            <a:r>
              <a:rPr lang="en-US" dirty="0" err="1"/>
              <a:t>anomalie</a:t>
            </a:r>
            <a:r>
              <a:rPr lang="en-US" dirty="0"/>
              <a:t> de </a:t>
            </a:r>
            <a:r>
              <a:rPr lang="en-US" dirty="0" err="1"/>
              <a:t>réacteurs</a:t>
            </a:r>
            <a:r>
              <a:rPr lang="en-US" dirty="0"/>
              <a:t>, </a:t>
            </a:r>
            <a:r>
              <a:rPr lang="en-US" dirty="0" err="1"/>
              <a:t>MiniBooNE</a:t>
            </a:r>
            <a:r>
              <a:rPr lang="en-US" dirty="0"/>
              <a:t>.</a:t>
            </a:r>
          </a:p>
          <a:p>
            <a:endParaRPr lang="en-US" dirty="0"/>
          </a:p>
          <a:p>
            <a:r>
              <a:rPr lang="en-US" dirty="0" err="1"/>
              <a:t>Cela</a:t>
            </a:r>
            <a:r>
              <a:rPr lang="en-US" dirty="0"/>
              <a:t> a </a:t>
            </a:r>
            <a:r>
              <a:rPr lang="en-US" dirty="0" err="1"/>
              <a:t>motivé</a:t>
            </a:r>
            <a:r>
              <a:rPr lang="en-US" dirty="0"/>
              <a:t> </a:t>
            </a:r>
            <a:r>
              <a:rPr lang="en-US" dirty="0" err="1"/>
              <a:t>une</a:t>
            </a:r>
            <a:r>
              <a:rPr lang="en-US" dirty="0"/>
              <a:t> </a:t>
            </a:r>
            <a:r>
              <a:rPr lang="en-US" dirty="0" err="1"/>
              <a:t>série</a:t>
            </a:r>
            <a:r>
              <a:rPr lang="en-US" dirty="0"/>
              <a:t> </a:t>
            </a:r>
            <a:r>
              <a:rPr lang="en-US" dirty="0" err="1"/>
              <a:t>d’expériences</a:t>
            </a:r>
            <a:r>
              <a:rPr lang="en-US" dirty="0"/>
              <a:t>, </a:t>
            </a:r>
            <a:r>
              <a:rPr lang="en-US" dirty="0" err="1"/>
              <a:t>incluant</a:t>
            </a:r>
            <a:r>
              <a:rPr lang="en-US" dirty="0"/>
              <a:t> le </a:t>
            </a:r>
            <a:r>
              <a:rPr lang="en-US" dirty="0" err="1"/>
              <a:t>programme</a:t>
            </a:r>
            <a:r>
              <a:rPr lang="en-US" dirty="0"/>
              <a:t> “short-baseline” de Fermilab</a:t>
            </a:r>
          </a:p>
          <a:p>
            <a:endParaRPr lang="en-US" dirty="0"/>
          </a:p>
          <a:p>
            <a:r>
              <a:rPr lang="en-US" dirty="0"/>
              <a:t>Plus </a:t>
            </a:r>
            <a:r>
              <a:rPr lang="en-US" dirty="0" err="1"/>
              <a:t>généralement</a:t>
            </a:r>
            <a:r>
              <a:rPr lang="en-US" dirty="0"/>
              <a:t>, des neutrinos </a:t>
            </a:r>
            <a:r>
              <a:rPr lang="en-US" dirty="0" err="1"/>
              <a:t>stériles</a:t>
            </a:r>
            <a:r>
              <a:rPr lang="en-US" dirty="0"/>
              <a:t> de </a:t>
            </a:r>
            <a:r>
              <a:rPr lang="en-US" dirty="0" err="1"/>
              <a:t>différentes</a:t>
            </a:r>
            <a:r>
              <a:rPr lang="en-US" dirty="0"/>
              <a:t> masses (du keV </a:t>
            </a:r>
            <a:r>
              <a:rPr lang="en-US" dirty="0" err="1"/>
              <a:t>à</a:t>
            </a:r>
            <a:r>
              <a:rPr lang="en-US" dirty="0"/>
              <a:t> </a:t>
            </a:r>
            <a:r>
              <a:rPr lang="en-US" dirty="0" err="1"/>
              <a:t>l’échelle</a:t>
            </a:r>
            <a:r>
              <a:rPr lang="en-US" dirty="0"/>
              <a:t> GUT) </a:t>
            </a:r>
            <a:r>
              <a:rPr lang="en-US" dirty="0" err="1"/>
              <a:t>ont</a:t>
            </a:r>
            <a:r>
              <a:rPr lang="en-US" dirty="0"/>
              <a:t> </a:t>
            </a:r>
            <a:r>
              <a:rPr lang="en-US" dirty="0" err="1"/>
              <a:t>été</a:t>
            </a:r>
            <a:r>
              <a:rPr lang="en-US" dirty="0"/>
              <a:t> </a:t>
            </a:r>
            <a:r>
              <a:rPr lang="en-US" dirty="0" err="1"/>
              <a:t>proposés</a:t>
            </a:r>
            <a:r>
              <a:rPr lang="en-US" dirty="0"/>
              <a:t> pour </a:t>
            </a:r>
            <a:r>
              <a:rPr lang="en-US" dirty="0" err="1"/>
              <a:t>différentes</a:t>
            </a:r>
            <a:r>
              <a:rPr lang="en-US" dirty="0"/>
              <a:t> raisons </a:t>
            </a:r>
            <a:r>
              <a:rPr lang="en-US" dirty="0" err="1"/>
              <a:t>théoriques</a:t>
            </a:r>
            <a:r>
              <a:rPr lang="en-US" dirty="0"/>
              <a:t>.</a:t>
            </a:r>
          </a:p>
        </p:txBody>
      </p:sp>
      <p:sp>
        <p:nvSpPr>
          <p:cNvPr id="4" name="Date Placeholder 3">
            <a:extLst>
              <a:ext uri="{FF2B5EF4-FFF2-40B4-BE49-F238E27FC236}">
                <a16:creationId xmlns:a16="http://schemas.microsoft.com/office/drawing/2014/main" id="{906E3535-A592-4680-B94D-DED6DCA3CD09}"/>
              </a:ext>
            </a:extLst>
          </p:cNvPr>
          <p:cNvSpPr>
            <a:spLocks noGrp="1"/>
          </p:cNvSpPr>
          <p:nvPr>
            <p:ph type="dt" sz="half" idx="10"/>
          </p:nvPr>
        </p:nvSpPr>
        <p:spPr/>
        <p:txBody>
          <a:bodyPr/>
          <a:lstStyle/>
          <a:p>
            <a:r>
              <a:rPr lang="en-US"/>
              <a:t>8 September 2022</a:t>
            </a:r>
          </a:p>
        </p:txBody>
      </p:sp>
      <p:sp>
        <p:nvSpPr>
          <p:cNvPr id="5" name="Footer Placeholder 4">
            <a:extLst>
              <a:ext uri="{FF2B5EF4-FFF2-40B4-BE49-F238E27FC236}">
                <a16:creationId xmlns:a16="http://schemas.microsoft.com/office/drawing/2014/main" id="{232BE289-FBBF-451E-9E0C-0A77DD9D9463}"/>
              </a:ext>
            </a:extLst>
          </p:cNvPr>
          <p:cNvSpPr>
            <a:spLocks noGrp="1"/>
          </p:cNvSpPr>
          <p:nvPr>
            <p:ph type="ftr" sz="quarter" idx="11"/>
          </p:nvPr>
        </p:nvSpPr>
        <p:spPr/>
        <p:txBody>
          <a:bodyPr/>
          <a:lstStyle/>
          <a:p>
            <a:r>
              <a:rPr lang="en-US"/>
              <a:t>Maury Goodman, Argonne</a:t>
            </a:r>
          </a:p>
        </p:txBody>
      </p:sp>
      <p:sp>
        <p:nvSpPr>
          <p:cNvPr id="6" name="Slide Number Placeholder 5">
            <a:extLst>
              <a:ext uri="{FF2B5EF4-FFF2-40B4-BE49-F238E27FC236}">
                <a16:creationId xmlns:a16="http://schemas.microsoft.com/office/drawing/2014/main" id="{FF3634D6-8895-425A-A957-2E29666C200C}"/>
              </a:ext>
            </a:extLst>
          </p:cNvPr>
          <p:cNvSpPr>
            <a:spLocks noGrp="1"/>
          </p:cNvSpPr>
          <p:nvPr>
            <p:ph type="sldNum" sz="quarter" idx="12"/>
          </p:nvPr>
        </p:nvSpPr>
        <p:spPr/>
        <p:txBody>
          <a:bodyPr/>
          <a:lstStyle/>
          <a:p>
            <a:fld id="{B1B62872-2766-48FF-8EB8-A6F419938F53}" type="slidenum">
              <a:rPr lang="en-US" smtClean="0"/>
              <a:t>46</a:t>
            </a:fld>
            <a:endParaRPr lang="en-US"/>
          </a:p>
        </p:txBody>
      </p:sp>
    </p:spTree>
    <p:extLst>
      <p:ext uri="{BB962C8B-B14F-4D97-AF65-F5344CB8AC3E}">
        <p14:creationId xmlns:p14="http://schemas.microsoft.com/office/powerpoint/2010/main" val="3448338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Contexte</a:t>
            </a:r>
            <a:r>
              <a:rPr lang="en-US" dirty="0"/>
              <a:t>: neutrinos </a:t>
            </a:r>
            <a:r>
              <a:rPr lang="en-US" dirty="0" err="1"/>
              <a:t>stériles</a:t>
            </a:r>
            <a:r>
              <a:rPr lang="en-US" dirty="0"/>
              <a:t> </a:t>
            </a:r>
            <a:r>
              <a:rPr lang="en-US" dirty="0">
                <a:latin typeface="Symbol" panose="05050102010706020507" pitchFamily="18" charset="2"/>
                <a:sym typeface="Symbol"/>
              </a:rPr>
              <a:t>(1)</a:t>
            </a:r>
            <a:r>
              <a:rPr lang="en-US" dirty="0">
                <a:sym typeface="Symbol"/>
              </a:rPr>
              <a:t> </a:t>
            </a:r>
            <a:endParaRPr lang="en-US" dirty="0"/>
          </a:p>
        </p:txBody>
      </p:sp>
      <p:sp>
        <p:nvSpPr>
          <p:cNvPr id="8" name="Content Placeholder 7"/>
          <p:cNvSpPr>
            <a:spLocks noGrp="1"/>
          </p:cNvSpPr>
          <p:nvPr>
            <p:ph sz="half" idx="2"/>
          </p:nvPr>
        </p:nvSpPr>
        <p:spPr/>
        <p:txBody>
          <a:bodyPr>
            <a:normAutofit lnSpcReduction="10000"/>
          </a:bodyPr>
          <a:lstStyle/>
          <a:p>
            <a:endParaRPr lang="en-US"/>
          </a:p>
        </p:txBody>
      </p:sp>
      <p:sp>
        <p:nvSpPr>
          <p:cNvPr id="4" name="Date Placeholder 3"/>
          <p:cNvSpPr>
            <a:spLocks noGrp="1"/>
          </p:cNvSpPr>
          <p:nvPr>
            <p:ph type="dt" sz="half" idx="10"/>
          </p:nvPr>
        </p:nvSpPr>
        <p:spPr/>
        <p:txBody>
          <a:bodyPr/>
          <a:lstStyle/>
          <a:p>
            <a:r>
              <a:rPr lang="en-US">
                <a:solidFill>
                  <a:prstClr val="black">
                    <a:tint val="75000"/>
                  </a:prstClr>
                </a:solidFill>
              </a:rPr>
              <a:t>8 September 2022</a:t>
            </a:r>
          </a:p>
        </p:txBody>
      </p:sp>
      <p:sp>
        <p:nvSpPr>
          <p:cNvPr id="5" name="Footer Placeholder 4"/>
          <p:cNvSpPr>
            <a:spLocks noGrp="1"/>
          </p:cNvSpPr>
          <p:nvPr>
            <p:ph type="ftr" sz="quarter" idx="11"/>
          </p:nvPr>
        </p:nvSpPr>
        <p:spPr/>
        <p:txBody>
          <a:bodyPr/>
          <a:lstStyle/>
          <a:p>
            <a:r>
              <a:rPr lang="en-US">
                <a:solidFill>
                  <a:prstClr val="black">
                    <a:tint val="75000"/>
                  </a:prstClr>
                </a:solidFill>
              </a:rPr>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solidFill>
                  <a:prstClr val="black">
                    <a:tint val="75000"/>
                  </a:prstClr>
                </a:solidFill>
              </a:rPr>
              <a:pPr/>
              <a:t>47</a:t>
            </a:fld>
            <a:endParaRPr lang="en-US">
              <a:solidFill>
                <a:prstClr val="black">
                  <a:tint val="75000"/>
                </a:prstClr>
              </a:solidFill>
            </a:endParaRPr>
          </a:p>
        </p:txBody>
      </p:sp>
      <p:pic>
        <p:nvPicPr>
          <p:cNvPr id="10" name="Picture 6" descr="z5"/>
          <p:cNvPicPr>
            <a:picLocks noChangeAspect="1" noChangeArrowheads="1"/>
          </p:cNvPicPr>
          <p:nvPr/>
        </p:nvPicPr>
        <p:blipFill>
          <a:blip r:embed="rId2"/>
          <a:srcRect/>
          <a:stretch>
            <a:fillRect/>
          </a:stretch>
        </p:blipFill>
        <p:spPr bwMode="auto">
          <a:xfrm>
            <a:off x="4357315" y="1977224"/>
            <a:ext cx="4135603" cy="4527224"/>
          </a:xfrm>
          <a:prstGeom prst="rect">
            <a:avLst/>
          </a:prstGeom>
          <a:noFill/>
          <a:ln w="9525">
            <a:noFill/>
            <a:miter lim="800000"/>
            <a:headEnd/>
            <a:tailEnd/>
          </a:ln>
          <a:effectLst/>
        </p:spPr>
      </p:pic>
      <p:sp>
        <p:nvSpPr>
          <p:cNvPr id="11" name="Rectangle 4"/>
          <p:cNvSpPr>
            <a:spLocks noGrp="1" noChangeArrowheads="1"/>
          </p:cNvSpPr>
          <p:nvPr>
            <p:ph sz="half" idx="1"/>
          </p:nvPr>
        </p:nvSpPr>
        <p:spPr>
          <a:xfrm>
            <a:off x="335142" y="1825625"/>
            <a:ext cx="4179708" cy="4351338"/>
          </a:xfrm>
        </p:spPr>
        <p:txBody>
          <a:bodyPr>
            <a:normAutofit lnSpcReduction="10000"/>
          </a:bodyPr>
          <a:lstStyle/>
          <a:p>
            <a:pPr>
              <a:buClr>
                <a:srgbClr val="800080"/>
              </a:buClr>
              <a:buFont typeface="Wingdings 2" pitchFamily="18" charset="2"/>
              <a:buChar char="$"/>
            </a:pPr>
            <a:r>
              <a:rPr lang="en-US" sz="2400" dirty="0">
                <a:solidFill>
                  <a:srgbClr val="CC6600"/>
                </a:solidFill>
              </a:rPr>
              <a:t> </a:t>
            </a:r>
            <a:r>
              <a:rPr lang="en-US" sz="2400" dirty="0" err="1">
                <a:solidFill>
                  <a:srgbClr val="CC6600"/>
                </a:solidFill>
              </a:rPr>
              <a:t>Largeur</a:t>
            </a:r>
            <a:r>
              <a:rPr lang="en-US" sz="2400" dirty="0">
                <a:solidFill>
                  <a:srgbClr val="CC6600"/>
                </a:solidFill>
              </a:rPr>
              <a:t> de Z        </a:t>
            </a:r>
            <a:r>
              <a:rPr lang="en-US" sz="2400" dirty="0" err="1">
                <a:solidFill>
                  <a:srgbClr val="CC6600"/>
                </a:solidFill>
              </a:rPr>
              <a:t>N</a:t>
            </a:r>
            <a:r>
              <a:rPr lang="en-US" sz="2400" baseline="-25000" dirty="0" err="1">
                <a:solidFill>
                  <a:srgbClr val="CC6600"/>
                </a:solidFill>
                <a:latin typeface="Symbol" pitchFamily="18" charset="2"/>
              </a:rPr>
              <a:t>n</a:t>
            </a:r>
            <a:endParaRPr lang="en-US" sz="2400" baseline="-25000" dirty="0">
              <a:solidFill>
                <a:srgbClr val="CC6600"/>
              </a:solidFill>
              <a:latin typeface="Symbol" pitchFamily="18" charset="2"/>
            </a:endParaRPr>
          </a:p>
          <a:p>
            <a:pPr>
              <a:buClr>
                <a:srgbClr val="800080"/>
              </a:buClr>
              <a:buFont typeface="Wingdings 2" pitchFamily="18" charset="2"/>
              <a:buChar char="$"/>
            </a:pPr>
            <a:r>
              <a:rPr lang="en-US" sz="2400" dirty="0">
                <a:solidFill>
                  <a:srgbClr val="CC6600"/>
                </a:solidFill>
              </a:rPr>
              <a:t> </a:t>
            </a:r>
            <a:r>
              <a:rPr lang="en-US" sz="2400" dirty="0" err="1">
                <a:solidFill>
                  <a:srgbClr val="CC6600"/>
                </a:solidFill>
              </a:rPr>
              <a:t>Z</a:t>
            </a:r>
            <a:r>
              <a:rPr lang="en-US" sz="2400" dirty="0" err="1">
                <a:solidFill>
                  <a:srgbClr val="CC6600"/>
                </a:solidFill>
                <a:sym typeface="Symbol" pitchFamily="18" charset="2"/>
              </a:rPr>
              <a:t></a:t>
            </a:r>
            <a:r>
              <a:rPr lang="en-US" sz="2400" dirty="0" err="1">
                <a:solidFill>
                  <a:srgbClr val="CC6600"/>
                </a:solidFill>
                <a:latin typeface="Symbol" pitchFamily="18" charset="2"/>
                <a:sym typeface="Symbol" pitchFamily="18" charset="2"/>
              </a:rPr>
              <a:t>t</a:t>
            </a:r>
            <a:r>
              <a:rPr lang="en-US" sz="2400" baseline="30000" dirty="0" err="1">
                <a:solidFill>
                  <a:srgbClr val="CC6600"/>
                </a:solidFill>
                <a:latin typeface="Symbol" pitchFamily="18" charset="2"/>
                <a:sym typeface="Symbol" pitchFamily="18" charset="2"/>
              </a:rPr>
              <a:t>+</a:t>
            </a:r>
            <a:r>
              <a:rPr lang="en-US" sz="2400" dirty="0" err="1">
                <a:solidFill>
                  <a:srgbClr val="CC6600"/>
                </a:solidFill>
                <a:latin typeface="Symbol" pitchFamily="18" charset="2"/>
                <a:sym typeface="Symbol" pitchFamily="18" charset="2"/>
              </a:rPr>
              <a:t>t</a:t>
            </a:r>
            <a:r>
              <a:rPr lang="en-US" sz="2400" baseline="30000" dirty="0">
                <a:solidFill>
                  <a:srgbClr val="CC6600"/>
                </a:solidFill>
                <a:latin typeface="Symbol" pitchFamily="18" charset="2"/>
                <a:sym typeface="Symbol" pitchFamily="18" charset="2"/>
              </a:rPr>
              <a:t>-</a:t>
            </a:r>
            <a:r>
              <a:rPr lang="en-US" sz="2400" dirty="0">
                <a:solidFill>
                  <a:srgbClr val="CC6600"/>
                </a:solidFill>
                <a:latin typeface="Symbol" pitchFamily="18" charset="2"/>
                <a:sym typeface="Symbol" pitchFamily="18" charset="2"/>
              </a:rPr>
              <a:t>,</a:t>
            </a:r>
            <a:r>
              <a:rPr lang="en-US" sz="2400" dirty="0" err="1">
                <a:solidFill>
                  <a:srgbClr val="CC6600"/>
                </a:solidFill>
                <a:sym typeface="Symbol" pitchFamily="18" charset="2"/>
              </a:rPr>
              <a:t>e</a:t>
            </a:r>
            <a:r>
              <a:rPr lang="en-US" sz="2400" baseline="30000" dirty="0" err="1">
                <a:solidFill>
                  <a:srgbClr val="CC6600"/>
                </a:solidFill>
                <a:sym typeface="Symbol" pitchFamily="18" charset="2"/>
              </a:rPr>
              <a:t>+</a:t>
            </a:r>
            <a:r>
              <a:rPr lang="en-US" sz="2400" dirty="0" err="1">
                <a:solidFill>
                  <a:srgbClr val="CC6600"/>
                </a:solidFill>
                <a:sym typeface="Symbol" pitchFamily="18" charset="2"/>
              </a:rPr>
              <a:t>e</a:t>
            </a:r>
            <a:r>
              <a:rPr lang="en-US" sz="2400" baseline="30000" dirty="0">
                <a:solidFill>
                  <a:srgbClr val="CC6600"/>
                </a:solidFill>
                <a:sym typeface="Symbol" pitchFamily="18" charset="2"/>
              </a:rPr>
              <a:t>-</a:t>
            </a:r>
            <a:r>
              <a:rPr lang="en-US" sz="2400" dirty="0">
                <a:solidFill>
                  <a:srgbClr val="CC6600"/>
                </a:solidFill>
                <a:sym typeface="Symbol" pitchFamily="18" charset="2"/>
              </a:rPr>
              <a:t>,</a:t>
            </a:r>
            <a:r>
              <a:rPr lang="en-US" sz="2400" dirty="0" err="1">
                <a:solidFill>
                  <a:srgbClr val="CC6600"/>
                </a:solidFill>
                <a:latin typeface="Symbol" pitchFamily="18" charset="2"/>
                <a:sym typeface="Symbol" pitchFamily="18" charset="2"/>
              </a:rPr>
              <a:t>m</a:t>
            </a:r>
            <a:r>
              <a:rPr lang="en-US" sz="2400" baseline="30000" dirty="0" err="1">
                <a:solidFill>
                  <a:srgbClr val="CC6600"/>
                </a:solidFill>
                <a:latin typeface="Symbol" pitchFamily="18" charset="2"/>
                <a:sym typeface="Symbol" pitchFamily="18" charset="2"/>
              </a:rPr>
              <a:t>+</a:t>
            </a:r>
            <a:r>
              <a:rPr lang="en-US" sz="2400" dirty="0" err="1">
                <a:solidFill>
                  <a:srgbClr val="CC6600"/>
                </a:solidFill>
                <a:latin typeface="Symbol" pitchFamily="18" charset="2"/>
                <a:sym typeface="Symbol" pitchFamily="18" charset="2"/>
              </a:rPr>
              <a:t>m</a:t>
            </a:r>
            <a:r>
              <a:rPr lang="en-US" sz="2400" baseline="30000" dirty="0">
                <a:solidFill>
                  <a:srgbClr val="CC6600"/>
                </a:solidFill>
                <a:latin typeface="Symbol" pitchFamily="18" charset="2"/>
                <a:sym typeface="Symbol" pitchFamily="18" charset="2"/>
              </a:rPr>
              <a:t>-</a:t>
            </a:r>
          </a:p>
          <a:p>
            <a:pPr lvl="2">
              <a:buClr>
                <a:srgbClr val="800080"/>
              </a:buClr>
              <a:buFont typeface="Wingdings 2" pitchFamily="18" charset="2"/>
              <a:buNone/>
            </a:pPr>
            <a:r>
              <a:rPr lang="en-US" sz="2400" dirty="0" err="1">
                <a:solidFill>
                  <a:srgbClr val="CC6600"/>
                </a:solidFill>
                <a:sym typeface="Symbol" pitchFamily="18" charset="2"/>
              </a:rPr>
              <a:t>qq</a:t>
            </a:r>
            <a:r>
              <a:rPr lang="en-US" sz="2400" dirty="0">
                <a:solidFill>
                  <a:srgbClr val="CC6600"/>
                </a:solidFill>
                <a:latin typeface="Arial Unicode MS"/>
                <a:ea typeface="Arial Unicode MS"/>
                <a:cs typeface="Arial Unicode MS"/>
                <a:sym typeface="Symbol" pitchFamily="18" charset="2"/>
              </a:rPr>
              <a:t>̅</a:t>
            </a:r>
            <a:r>
              <a:rPr lang="en-US" sz="2400" dirty="0">
                <a:solidFill>
                  <a:srgbClr val="CC6600"/>
                </a:solidFill>
                <a:sym typeface="Symbol" pitchFamily="18" charset="2"/>
              </a:rPr>
              <a:t>, </a:t>
            </a:r>
            <a:r>
              <a:rPr lang="en-US" sz="2400" dirty="0" err="1">
                <a:solidFill>
                  <a:srgbClr val="CC6600"/>
                </a:solidFill>
                <a:latin typeface="Symbol" pitchFamily="18" charset="2"/>
                <a:sym typeface="Symbol" pitchFamily="18" charset="2"/>
              </a:rPr>
              <a:t>n</a:t>
            </a:r>
            <a:r>
              <a:rPr lang="en-US" sz="2400" baseline="-25000" dirty="0" err="1">
                <a:solidFill>
                  <a:srgbClr val="CC6600"/>
                </a:solidFill>
                <a:latin typeface="Symbol" pitchFamily="18" charset="2"/>
                <a:sym typeface="Symbol" pitchFamily="18" charset="2"/>
              </a:rPr>
              <a:t>m</a:t>
            </a:r>
            <a:r>
              <a:rPr lang="en-US" sz="2400" dirty="0" err="1">
                <a:solidFill>
                  <a:srgbClr val="CC6600"/>
                </a:solidFill>
                <a:latin typeface="Symbol" pitchFamily="18" charset="2"/>
                <a:sym typeface="Symbol" pitchFamily="18" charset="2"/>
              </a:rPr>
              <a:t>n</a:t>
            </a:r>
            <a:r>
              <a:rPr lang="en-US" sz="2400" dirty="0" err="1">
                <a:solidFill>
                  <a:srgbClr val="CC6600"/>
                </a:solidFill>
                <a:latin typeface="Arial Unicode MS"/>
                <a:ea typeface="Arial Unicode MS"/>
                <a:cs typeface="Arial Unicode MS"/>
                <a:sym typeface="Symbol" pitchFamily="18" charset="2"/>
              </a:rPr>
              <a:t>̅</a:t>
            </a:r>
            <a:r>
              <a:rPr lang="en-US" sz="2400" baseline="-25000" dirty="0" err="1">
                <a:solidFill>
                  <a:srgbClr val="CC6600"/>
                </a:solidFill>
                <a:latin typeface="Symbol" pitchFamily="18" charset="2"/>
                <a:sym typeface="Symbol" pitchFamily="18" charset="2"/>
              </a:rPr>
              <a:t>m</a:t>
            </a:r>
            <a:r>
              <a:rPr lang="en-US" sz="2400" dirty="0" err="1">
                <a:solidFill>
                  <a:srgbClr val="CC6600"/>
                </a:solidFill>
                <a:latin typeface="Symbol" pitchFamily="18" charset="2"/>
                <a:sym typeface="Symbol" pitchFamily="18" charset="2"/>
              </a:rPr>
              <a:t>,n</a:t>
            </a:r>
            <a:r>
              <a:rPr lang="en-US" sz="2400" baseline="-25000" dirty="0" err="1">
                <a:solidFill>
                  <a:srgbClr val="CC6600"/>
                </a:solidFill>
                <a:sym typeface="Symbol" pitchFamily="18" charset="2"/>
              </a:rPr>
              <a:t>e</a:t>
            </a:r>
            <a:r>
              <a:rPr lang="en-US" sz="2400" dirty="0" err="1">
                <a:solidFill>
                  <a:srgbClr val="CC6600"/>
                </a:solidFill>
                <a:latin typeface="Symbol" pitchFamily="18" charset="2"/>
                <a:sym typeface="Symbol" pitchFamily="18" charset="2"/>
              </a:rPr>
              <a:t>n</a:t>
            </a:r>
            <a:r>
              <a:rPr lang="en-US" sz="2400" dirty="0" err="1">
                <a:solidFill>
                  <a:srgbClr val="CC6600"/>
                </a:solidFill>
                <a:latin typeface="Arial Unicode MS"/>
                <a:ea typeface="Arial Unicode MS"/>
                <a:cs typeface="Arial Unicode MS"/>
                <a:sym typeface="Symbol" pitchFamily="18" charset="2"/>
              </a:rPr>
              <a:t>̅</a:t>
            </a:r>
            <a:r>
              <a:rPr lang="en-US" sz="2400" baseline="-25000" dirty="0" err="1">
                <a:solidFill>
                  <a:srgbClr val="CC6600"/>
                </a:solidFill>
                <a:sym typeface="Symbol" pitchFamily="18" charset="2"/>
              </a:rPr>
              <a:t>e</a:t>
            </a:r>
            <a:r>
              <a:rPr lang="en-US" sz="2400" dirty="0" err="1">
                <a:solidFill>
                  <a:srgbClr val="CC6600"/>
                </a:solidFill>
                <a:latin typeface="Symbol" pitchFamily="18" charset="2"/>
                <a:sym typeface="Symbol" pitchFamily="18" charset="2"/>
              </a:rPr>
              <a:t>,n</a:t>
            </a:r>
            <a:r>
              <a:rPr lang="en-US" sz="2400" baseline="-25000" dirty="0" err="1">
                <a:solidFill>
                  <a:srgbClr val="CC6600"/>
                </a:solidFill>
                <a:latin typeface="Symbol" pitchFamily="18" charset="2"/>
                <a:sym typeface="Symbol" pitchFamily="18" charset="2"/>
              </a:rPr>
              <a:t>t</a:t>
            </a:r>
            <a:r>
              <a:rPr lang="en-US" sz="2400" dirty="0" err="1">
                <a:solidFill>
                  <a:srgbClr val="CC6600"/>
                </a:solidFill>
                <a:latin typeface="Symbol" pitchFamily="18" charset="2"/>
                <a:sym typeface="Symbol" pitchFamily="18" charset="2"/>
              </a:rPr>
              <a:t>n</a:t>
            </a:r>
            <a:r>
              <a:rPr lang="en-US" sz="2400" dirty="0" err="1">
                <a:solidFill>
                  <a:srgbClr val="CC6600"/>
                </a:solidFill>
                <a:latin typeface="Arial Unicode MS"/>
                <a:ea typeface="Arial Unicode MS"/>
                <a:cs typeface="Arial Unicode MS"/>
                <a:sym typeface="Symbol" pitchFamily="18" charset="2"/>
              </a:rPr>
              <a:t>̅</a:t>
            </a:r>
            <a:r>
              <a:rPr lang="en-US" sz="2400" baseline="-25000" dirty="0" err="1">
                <a:solidFill>
                  <a:srgbClr val="CC6600"/>
                </a:solidFill>
                <a:latin typeface="Symbol" pitchFamily="18" charset="2"/>
                <a:sym typeface="Symbol" pitchFamily="18" charset="2"/>
              </a:rPr>
              <a:t>t</a:t>
            </a:r>
            <a:r>
              <a:rPr lang="en-US" sz="2400" dirty="0">
                <a:solidFill>
                  <a:srgbClr val="CC6600"/>
                </a:solidFill>
                <a:latin typeface="Symbol" pitchFamily="18" charset="2"/>
                <a:sym typeface="Symbol" pitchFamily="18" charset="2"/>
              </a:rPr>
              <a:t>,??</a:t>
            </a:r>
          </a:p>
          <a:p>
            <a:pPr>
              <a:buClr>
                <a:srgbClr val="800080"/>
              </a:buClr>
              <a:buFont typeface="Wingdings 2" pitchFamily="18" charset="2"/>
              <a:buChar char="$"/>
            </a:pPr>
            <a:r>
              <a:rPr lang="en-US" sz="2400" dirty="0">
                <a:solidFill>
                  <a:srgbClr val="CC6600"/>
                </a:solidFill>
                <a:sym typeface="Symbol" pitchFamily="18" charset="2"/>
              </a:rPr>
              <a:t> SLAC 2.80.6</a:t>
            </a:r>
          </a:p>
          <a:p>
            <a:pPr>
              <a:buClr>
                <a:srgbClr val="800080"/>
              </a:buClr>
              <a:buFont typeface="Wingdings 2" pitchFamily="18" charset="2"/>
              <a:buChar char="$"/>
            </a:pPr>
            <a:r>
              <a:rPr lang="en-US" sz="2400" dirty="0">
                <a:solidFill>
                  <a:srgbClr val="CC6600"/>
                </a:solidFill>
                <a:sym typeface="Symbol" pitchFamily="18" charset="2"/>
              </a:rPr>
              <a:t> LEP 3.29 0.17</a:t>
            </a:r>
          </a:p>
          <a:p>
            <a:pPr>
              <a:buClr>
                <a:srgbClr val="800080"/>
              </a:buClr>
              <a:buFont typeface="Wingdings 2" pitchFamily="18" charset="2"/>
              <a:buChar char="$"/>
            </a:pPr>
            <a:r>
              <a:rPr lang="en-US" sz="2400" dirty="0">
                <a:solidFill>
                  <a:srgbClr val="CC6600"/>
                </a:solidFill>
                <a:sym typeface="Symbol" pitchFamily="18" charset="2"/>
              </a:rPr>
              <a:t> </a:t>
            </a:r>
            <a:r>
              <a:rPr lang="en-US" sz="2400" dirty="0" err="1">
                <a:solidFill>
                  <a:srgbClr val="CC6600"/>
                </a:solidFill>
                <a:sym typeface="Symbol" pitchFamily="18" charset="2"/>
              </a:rPr>
              <a:t>Aujourd’hui</a:t>
            </a:r>
            <a:r>
              <a:rPr lang="en-US" sz="2400" dirty="0">
                <a:solidFill>
                  <a:srgbClr val="CC6600"/>
                </a:solidFill>
                <a:sym typeface="Symbol" pitchFamily="18" charset="2"/>
              </a:rPr>
              <a:t> 2.994 0.012 (</a:t>
            </a:r>
            <a:r>
              <a:rPr lang="en-US" sz="2400" dirty="0" err="1">
                <a:solidFill>
                  <a:srgbClr val="CC6600"/>
                </a:solidFill>
                <a:sym typeface="Symbol" pitchFamily="18" charset="2"/>
              </a:rPr>
              <a:t>évènements</a:t>
            </a:r>
            <a:r>
              <a:rPr lang="en-US" sz="2400" dirty="0">
                <a:solidFill>
                  <a:srgbClr val="CC6600"/>
                </a:solidFill>
                <a:sym typeface="Symbol" pitchFamily="18" charset="2"/>
              </a:rPr>
              <a:t> 1</a:t>
            </a:r>
            <a:r>
              <a:rPr lang="en-US" sz="2400" dirty="0">
                <a:solidFill>
                  <a:srgbClr val="CC6600"/>
                </a:solidFill>
                <a:latin typeface="Symbol" pitchFamily="18" charset="2"/>
                <a:sym typeface="Symbol" pitchFamily="18" charset="2"/>
              </a:rPr>
              <a:t>g</a:t>
            </a:r>
            <a:r>
              <a:rPr lang="en-US" sz="2400" dirty="0">
                <a:solidFill>
                  <a:srgbClr val="CC6600"/>
                </a:solidFill>
                <a:sym typeface="Symbol" pitchFamily="18" charset="2"/>
              </a:rPr>
              <a:t>)</a:t>
            </a:r>
          </a:p>
          <a:p>
            <a:pPr>
              <a:buClr>
                <a:srgbClr val="800080"/>
              </a:buClr>
              <a:buFont typeface="Wingdings 2" pitchFamily="18" charset="2"/>
              <a:buChar char="$"/>
            </a:pPr>
            <a:r>
              <a:rPr lang="en-US" sz="2400" dirty="0" err="1">
                <a:solidFill>
                  <a:srgbClr val="CC6600"/>
                </a:solidFill>
                <a:sym typeface="Symbol" pitchFamily="18" charset="2"/>
              </a:rPr>
              <a:t>Donc</a:t>
            </a:r>
            <a:r>
              <a:rPr lang="en-US" sz="2400" dirty="0">
                <a:solidFill>
                  <a:srgbClr val="CC6600"/>
                </a:solidFill>
                <a:sym typeface="Symbol" pitchFamily="18" charset="2"/>
              </a:rPr>
              <a:t>, </a:t>
            </a:r>
            <a:r>
              <a:rPr lang="en-US" sz="2400" dirty="0" err="1">
                <a:solidFill>
                  <a:srgbClr val="CC6600"/>
                </a:solidFill>
                <a:sym typeface="Symbol" pitchFamily="18" charset="2"/>
              </a:rPr>
              <a:t>si</a:t>
            </a:r>
            <a:r>
              <a:rPr lang="en-US" sz="2400" dirty="0">
                <a:solidFill>
                  <a:srgbClr val="CC6600"/>
                </a:solidFill>
                <a:sym typeface="Symbol" pitchFamily="18" charset="2"/>
              </a:rPr>
              <a:t> on </a:t>
            </a:r>
            <a:r>
              <a:rPr lang="en-US" sz="2400" dirty="0" err="1">
                <a:solidFill>
                  <a:srgbClr val="CC6600"/>
                </a:solidFill>
                <a:sym typeface="Symbol" pitchFamily="18" charset="2"/>
              </a:rPr>
              <a:t>mesure</a:t>
            </a:r>
            <a:r>
              <a:rPr lang="en-US" sz="2400" dirty="0">
                <a:solidFill>
                  <a:srgbClr val="CC6600"/>
                </a:solidFill>
                <a:sym typeface="Symbol" pitchFamily="18" charset="2"/>
              </a:rPr>
              <a:t> plus de neutrinos </a:t>
            </a:r>
            <a:r>
              <a:rPr lang="en-US" sz="2400" dirty="0" err="1">
                <a:solidFill>
                  <a:srgbClr val="CC6600"/>
                </a:solidFill>
                <a:sym typeface="Symbol" pitchFamily="18" charset="2"/>
              </a:rPr>
              <a:t>légers</a:t>
            </a:r>
            <a:r>
              <a:rPr lang="en-US" sz="2400" dirty="0">
                <a:solidFill>
                  <a:srgbClr val="CC6600"/>
                </a:solidFill>
                <a:sym typeface="Symbol" pitchFamily="18" charset="2"/>
              </a:rPr>
              <a:t>, </a:t>
            </a:r>
            <a:r>
              <a:rPr lang="en-US" sz="2400" dirty="0" err="1">
                <a:solidFill>
                  <a:srgbClr val="CC6600"/>
                </a:solidFill>
                <a:sym typeface="Symbol" pitchFamily="18" charset="2"/>
              </a:rPr>
              <a:t>ils</a:t>
            </a:r>
            <a:r>
              <a:rPr lang="en-US" sz="2400" dirty="0">
                <a:solidFill>
                  <a:srgbClr val="CC6600"/>
                </a:solidFill>
                <a:sym typeface="Symbol" pitchFamily="18" charset="2"/>
              </a:rPr>
              <a:t> </a:t>
            </a:r>
            <a:r>
              <a:rPr lang="en-US" sz="2400" dirty="0" err="1">
                <a:solidFill>
                  <a:srgbClr val="CC6600"/>
                </a:solidFill>
                <a:sym typeface="Symbol" pitchFamily="18" charset="2"/>
              </a:rPr>
              <a:t>doivent</a:t>
            </a:r>
            <a:r>
              <a:rPr lang="en-US" sz="2400" dirty="0">
                <a:solidFill>
                  <a:srgbClr val="CC6600"/>
                </a:solidFill>
                <a:sym typeface="Symbol" pitchFamily="18" charset="2"/>
              </a:rPr>
              <a:t> </a:t>
            </a:r>
            <a:r>
              <a:rPr lang="en-US" sz="2400" dirty="0" err="1">
                <a:solidFill>
                  <a:srgbClr val="CC6600"/>
                </a:solidFill>
                <a:sym typeface="Symbol" pitchFamily="18" charset="2"/>
              </a:rPr>
              <a:t>être</a:t>
            </a:r>
            <a:r>
              <a:rPr lang="en-US" sz="2400" dirty="0">
                <a:solidFill>
                  <a:srgbClr val="CC6600"/>
                </a:solidFill>
                <a:sym typeface="Symbol" pitchFamily="18" charset="2"/>
              </a:rPr>
              <a:t> </a:t>
            </a:r>
            <a:r>
              <a:rPr lang="en-US" sz="2400" dirty="0" err="1">
                <a:solidFill>
                  <a:srgbClr val="CC6600"/>
                </a:solidFill>
                <a:sym typeface="Symbol" pitchFamily="18" charset="2"/>
              </a:rPr>
              <a:t>stériles</a:t>
            </a:r>
            <a:r>
              <a:rPr lang="en-US" sz="2400" dirty="0">
                <a:solidFill>
                  <a:srgbClr val="CC6600"/>
                </a:solidFill>
                <a:sym typeface="Symbol" pitchFamily="18" charset="2"/>
              </a:rPr>
              <a:t>, i.e. ne se </a:t>
            </a:r>
            <a:r>
              <a:rPr lang="en-US" sz="2400" dirty="0" err="1">
                <a:solidFill>
                  <a:srgbClr val="CC6600"/>
                </a:solidFill>
                <a:sym typeface="Symbol" pitchFamily="18" charset="2"/>
              </a:rPr>
              <a:t>couplent</a:t>
            </a:r>
            <a:r>
              <a:rPr lang="en-US" sz="2400" dirty="0">
                <a:solidFill>
                  <a:srgbClr val="CC6600"/>
                </a:solidFill>
                <a:sym typeface="Symbol" pitchFamily="18" charset="2"/>
              </a:rPr>
              <a:t> pas au Z par interaction </a:t>
            </a:r>
            <a:r>
              <a:rPr lang="en-US" sz="2400" dirty="0" err="1">
                <a:solidFill>
                  <a:srgbClr val="CC6600"/>
                </a:solidFill>
                <a:sym typeface="Symbol" pitchFamily="18" charset="2"/>
              </a:rPr>
              <a:t>faible</a:t>
            </a:r>
            <a:endParaRPr lang="en-US" sz="2400" dirty="0">
              <a:solidFill>
                <a:srgbClr val="993300"/>
              </a:solidFill>
              <a:sym typeface="Symbol" pitchFamily="18" charset="2"/>
            </a:endParaRPr>
          </a:p>
        </p:txBody>
      </p:sp>
    </p:spTree>
    <p:extLst>
      <p:ext uri="{BB962C8B-B14F-4D97-AF65-F5344CB8AC3E}">
        <p14:creationId xmlns:p14="http://schemas.microsoft.com/office/powerpoint/2010/main" val="1641097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Contexte</a:t>
            </a:r>
            <a:r>
              <a:rPr lang="en-US" dirty="0"/>
              <a:t>: neutrinos </a:t>
            </a:r>
            <a:r>
              <a:rPr lang="en-US" dirty="0" err="1"/>
              <a:t>stériles</a:t>
            </a:r>
            <a:r>
              <a:rPr lang="en-US" dirty="0"/>
              <a:t> </a:t>
            </a:r>
            <a:r>
              <a:rPr lang="en-US" dirty="0">
                <a:latin typeface="Symbol" panose="05050102010706020507" pitchFamily="18" charset="2"/>
                <a:sym typeface="Symbol"/>
              </a:rPr>
              <a:t>(2)</a:t>
            </a:r>
            <a:r>
              <a:rPr lang="en-US" dirty="0">
                <a:sym typeface="Symbol"/>
              </a:rPr>
              <a:t> </a:t>
            </a:r>
            <a:endParaRPr lang="en-US" dirty="0"/>
          </a:p>
        </p:txBody>
      </p:sp>
      <p:sp>
        <p:nvSpPr>
          <p:cNvPr id="7" name="Content Placeholder 6"/>
          <p:cNvSpPr>
            <a:spLocks noGrp="1"/>
          </p:cNvSpPr>
          <p:nvPr>
            <p:ph sz="half" idx="1"/>
          </p:nvPr>
        </p:nvSpPr>
        <p:spPr/>
        <p:txBody>
          <a:bodyPr/>
          <a:lstStyle/>
          <a:p>
            <a:r>
              <a:rPr lang="en-US" dirty="0" err="1"/>
              <a:t>Plusieurs</a:t>
            </a:r>
            <a:r>
              <a:rPr lang="en-US" dirty="0"/>
              <a:t> anomalies </a:t>
            </a:r>
            <a:r>
              <a:rPr lang="en-US" dirty="0" err="1"/>
              <a:t>expérimentales</a:t>
            </a:r>
            <a:r>
              <a:rPr lang="en-US" dirty="0"/>
              <a:t> </a:t>
            </a:r>
            <a:r>
              <a:rPr lang="en-US" dirty="0" err="1"/>
              <a:t>peuvent</a:t>
            </a:r>
            <a:r>
              <a:rPr lang="en-US" dirty="0"/>
              <a:t> (</a:t>
            </a:r>
            <a:r>
              <a:rPr lang="en-US" dirty="0" err="1"/>
              <a:t>seules</a:t>
            </a:r>
            <a:r>
              <a:rPr lang="en-US" dirty="0"/>
              <a:t>) </a:t>
            </a:r>
            <a:r>
              <a:rPr lang="en-US" dirty="0" err="1"/>
              <a:t>être</a:t>
            </a:r>
            <a:r>
              <a:rPr lang="en-US" dirty="0"/>
              <a:t> </a:t>
            </a:r>
            <a:r>
              <a:rPr lang="en-US" dirty="0" err="1"/>
              <a:t>interprétées</a:t>
            </a:r>
            <a:r>
              <a:rPr lang="en-US" dirty="0"/>
              <a:t> </a:t>
            </a:r>
            <a:r>
              <a:rPr lang="en-US" dirty="0" err="1"/>
              <a:t>comme</a:t>
            </a:r>
            <a:r>
              <a:rPr lang="en-US" dirty="0"/>
              <a:t> dues </a:t>
            </a:r>
            <a:r>
              <a:rPr lang="en-US" dirty="0" err="1"/>
              <a:t>à</a:t>
            </a:r>
            <a:r>
              <a:rPr lang="en-US" dirty="0"/>
              <a:t> des oscillations </a:t>
            </a:r>
            <a:r>
              <a:rPr lang="en-US" dirty="0">
                <a:latin typeface="Symbol" panose="05050102010706020507" pitchFamily="18" charset="2"/>
              </a:rPr>
              <a:t>n</a:t>
            </a:r>
            <a:r>
              <a:rPr lang="en-US" baseline="-25000" dirty="0">
                <a:latin typeface="Symbol" panose="05050102010706020507" pitchFamily="18" charset="2"/>
              </a:rPr>
              <a:t>m</a:t>
            </a:r>
            <a:r>
              <a:rPr lang="en-US" dirty="0"/>
              <a:t> </a:t>
            </a:r>
            <a:r>
              <a:rPr lang="en-US" dirty="0">
                <a:sym typeface="Symbol"/>
              </a:rPr>
              <a:t></a:t>
            </a:r>
            <a:r>
              <a:rPr lang="en-US" dirty="0">
                <a:latin typeface="Symbol" panose="05050102010706020507" pitchFamily="18" charset="2"/>
              </a:rPr>
              <a:t>n</a:t>
            </a:r>
            <a:r>
              <a:rPr lang="en-US" baseline="-25000" dirty="0"/>
              <a:t>e</a:t>
            </a:r>
            <a:r>
              <a:rPr lang="en-US" dirty="0"/>
              <a:t> avec </a:t>
            </a:r>
            <a:r>
              <a:rPr lang="en-US" dirty="0">
                <a:latin typeface="Symbol" panose="05050102010706020507" pitchFamily="18" charset="2"/>
              </a:rPr>
              <a:t>D</a:t>
            </a:r>
            <a:r>
              <a:rPr lang="en-US" dirty="0"/>
              <a:t>m</a:t>
            </a:r>
            <a:r>
              <a:rPr lang="en-US" baseline="30000" dirty="0"/>
              <a:t>2</a:t>
            </a:r>
            <a:r>
              <a:rPr lang="en-US" dirty="0"/>
              <a:t> ~ 1 eV</a:t>
            </a:r>
            <a:r>
              <a:rPr lang="en-US" baseline="30000" dirty="0"/>
              <a:t>2</a:t>
            </a:r>
          </a:p>
          <a:p>
            <a:pPr lvl="1">
              <a:buFont typeface="Wingdings" panose="05000000000000000000" pitchFamily="2" charset="2"/>
              <a:buChar char=""/>
            </a:pPr>
            <a:r>
              <a:rPr lang="en-US" dirty="0"/>
              <a:t> LSND</a:t>
            </a:r>
          </a:p>
          <a:p>
            <a:pPr lvl="1">
              <a:buFont typeface="Wingdings" panose="05000000000000000000" pitchFamily="2" charset="2"/>
              <a:buChar char=""/>
            </a:pPr>
            <a:r>
              <a:rPr lang="en-US" dirty="0"/>
              <a:t> </a:t>
            </a:r>
            <a:r>
              <a:rPr lang="en-US" dirty="0" err="1"/>
              <a:t>Mesure</a:t>
            </a:r>
            <a:r>
              <a:rPr lang="en-US" dirty="0"/>
              <a:t> de source de Chrome pas des </a:t>
            </a:r>
            <a:r>
              <a:rPr lang="en-US" dirty="0" err="1"/>
              <a:t>détecteurs</a:t>
            </a:r>
            <a:r>
              <a:rPr lang="en-US" dirty="0"/>
              <a:t> de </a:t>
            </a:r>
            <a:r>
              <a:rPr lang="en-US" dirty="0">
                <a:latin typeface="Symbol" panose="05050102010706020507" pitchFamily="18" charset="2"/>
              </a:rPr>
              <a:t>n</a:t>
            </a:r>
            <a:r>
              <a:rPr lang="en-US" dirty="0"/>
              <a:t> </a:t>
            </a:r>
            <a:r>
              <a:rPr lang="en-US" dirty="0" err="1"/>
              <a:t>solaires</a:t>
            </a:r>
            <a:r>
              <a:rPr lang="en-US" dirty="0"/>
              <a:t> </a:t>
            </a:r>
            <a:r>
              <a:rPr lang="en-US" dirty="0" err="1"/>
              <a:t>en</a:t>
            </a:r>
            <a:r>
              <a:rPr lang="en-US" dirty="0"/>
              <a:t> Gallium</a:t>
            </a:r>
          </a:p>
          <a:p>
            <a:pPr lvl="1">
              <a:buFont typeface="Wingdings" panose="05000000000000000000" pitchFamily="2" charset="2"/>
              <a:buChar char=""/>
            </a:pPr>
            <a:r>
              <a:rPr lang="en-US" dirty="0"/>
              <a:t> </a:t>
            </a:r>
            <a:r>
              <a:rPr lang="en-US" dirty="0" err="1"/>
              <a:t>Normalisation</a:t>
            </a:r>
            <a:r>
              <a:rPr lang="en-US" dirty="0"/>
              <a:t> du flux de neutrinos de </a:t>
            </a:r>
            <a:r>
              <a:rPr lang="en-US" dirty="0" err="1"/>
              <a:t>réacteurs</a:t>
            </a:r>
            <a:endParaRPr lang="en-US" dirty="0"/>
          </a:p>
          <a:p>
            <a:pPr lvl="1">
              <a:buFont typeface="Wingdings" panose="05000000000000000000" pitchFamily="2" charset="2"/>
              <a:buChar char=""/>
            </a:pPr>
            <a:r>
              <a:rPr lang="en-US" dirty="0"/>
              <a:t> </a:t>
            </a:r>
            <a:r>
              <a:rPr lang="en-US" dirty="0" err="1"/>
              <a:t>MiniBooNE</a:t>
            </a:r>
            <a:r>
              <a:rPr lang="en-US" dirty="0"/>
              <a:t> (@ Fermilab)</a:t>
            </a:r>
          </a:p>
          <a:p>
            <a:pPr>
              <a:buFont typeface="Wingdings" panose="05000000000000000000" pitchFamily="2" charset="2"/>
              <a:buChar char=""/>
            </a:pPr>
            <a:r>
              <a:rPr lang="en-US" dirty="0"/>
              <a:t>Avec 3 </a:t>
            </a:r>
            <a:r>
              <a:rPr lang="en-US" dirty="0" err="1"/>
              <a:t>m</a:t>
            </a:r>
            <a:r>
              <a:rPr lang="en-US" baseline="-25000" dirty="0" err="1">
                <a:latin typeface="Symbol" panose="05050102010706020507" pitchFamily="18" charset="2"/>
              </a:rPr>
              <a:t>n</a:t>
            </a:r>
            <a:r>
              <a:rPr lang="en-US" dirty="0"/>
              <a:t>, il y a </a:t>
            </a:r>
            <a:r>
              <a:rPr lang="en-US" dirty="0" err="1"/>
              <a:t>seulement</a:t>
            </a:r>
            <a:r>
              <a:rPr lang="en-US" dirty="0"/>
              <a:t> 2 </a:t>
            </a:r>
            <a:r>
              <a:rPr lang="en-US" dirty="0">
                <a:latin typeface="Symbol" panose="05050102010706020507" pitchFamily="18" charset="2"/>
              </a:rPr>
              <a:t>D</a:t>
            </a:r>
            <a:r>
              <a:rPr lang="en-US" dirty="0"/>
              <a:t>m</a:t>
            </a:r>
            <a:r>
              <a:rPr lang="en-US" baseline="30000" dirty="0"/>
              <a:t>2</a:t>
            </a:r>
            <a:r>
              <a:rPr lang="en-US" dirty="0"/>
              <a:t> </a:t>
            </a:r>
            <a:r>
              <a:rPr lang="en-US" dirty="0" err="1"/>
              <a:t>indépendants</a:t>
            </a:r>
            <a:endParaRPr lang="en-US" dirty="0"/>
          </a:p>
        </p:txBody>
      </p:sp>
      <p:sp>
        <p:nvSpPr>
          <p:cNvPr id="8" name="Content Placeholder 7"/>
          <p:cNvSpPr>
            <a:spLocks noGrp="1"/>
          </p:cNvSpPr>
          <p:nvPr>
            <p:ph sz="half" idx="2"/>
          </p:nvPr>
        </p:nvSpPr>
        <p:spPr/>
        <p:txBody>
          <a:bodyPr/>
          <a:lstStyle/>
          <a:p>
            <a:pPr marL="0" indent="0" algn="ctr">
              <a:buNone/>
            </a:pPr>
            <a:r>
              <a:rPr lang="en-US" u="sng"/>
              <a:t>LSND</a:t>
            </a:r>
          </a:p>
        </p:txBody>
      </p:sp>
      <p:sp>
        <p:nvSpPr>
          <p:cNvPr id="4" name="Date Placeholder 3"/>
          <p:cNvSpPr>
            <a:spLocks noGrp="1"/>
          </p:cNvSpPr>
          <p:nvPr>
            <p:ph type="dt" sz="half" idx="10"/>
          </p:nvPr>
        </p:nvSpPr>
        <p:spPr/>
        <p:txBody>
          <a:bodyPr/>
          <a:lstStyle/>
          <a:p>
            <a:r>
              <a:rPr lang="en-US" dirty="0">
                <a:solidFill>
                  <a:prstClr val="black">
                    <a:tint val="75000"/>
                  </a:prstClr>
                </a:solidFill>
              </a:rPr>
              <a:t>8 September 2022</a:t>
            </a:r>
          </a:p>
        </p:txBody>
      </p:sp>
      <p:sp>
        <p:nvSpPr>
          <p:cNvPr id="5" name="Footer Placeholder 4"/>
          <p:cNvSpPr>
            <a:spLocks noGrp="1"/>
          </p:cNvSpPr>
          <p:nvPr>
            <p:ph type="ftr" sz="quarter" idx="11"/>
          </p:nvPr>
        </p:nvSpPr>
        <p:spPr/>
        <p:txBody>
          <a:bodyPr/>
          <a:lstStyle/>
          <a:p>
            <a:r>
              <a:rPr lang="en-US">
                <a:solidFill>
                  <a:prstClr val="black">
                    <a:tint val="75000"/>
                  </a:prstClr>
                </a:solidFill>
              </a:rPr>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solidFill>
                  <a:prstClr val="black">
                    <a:tint val="75000"/>
                  </a:prstClr>
                </a:solidFill>
              </a:rPr>
              <a:pPr/>
              <a:t>48</a:t>
            </a:fld>
            <a:endParaRPr lang="en-US">
              <a:solidFill>
                <a:prstClr val="black">
                  <a:tint val="75000"/>
                </a:prst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74308" y="4264260"/>
            <a:ext cx="255270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16477" y="2159215"/>
            <a:ext cx="3268359" cy="2105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1987826" y="3427012"/>
            <a:ext cx="2981739" cy="31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099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Neutrinos </a:t>
            </a:r>
            <a:r>
              <a:rPr lang="en-US" dirty="0" err="1"/>
              <a:t>stériles</a:t>
            </a:r>
            <a:r>
              <a:rPr lang="en-US" dirty="0"/>
              <a:t> </a:t>
            </a:r>
            <a:r>
              <a:rPr lang="en-US" dirty="0" err="1"/>
              <a:t>légers</a:t>
            </a:r>
            <a:endParaRPr lang="en-US" dirty="0"/>
          </a:p>
        </p:txBody>
      </p:sp>
      <p:sp>
        <p:nvSpPr>
          <p:cNvPr id="3" name="Content Placeholder 2"/>
          <p:cNvSpPr>
            <a:spLocks noGrp="1"/>
          </p:cNvSpPr>
          <p:nvPr>
            <p:ph idx="1"/>
          </p:nvPr>
        </p:nvSpPr>
        <p:spPr>
          <a:xfrm>
            <a:off x="628650" y="1500191"/>
            <a:ext cx="7886700" cy="4676772"/>
          </a:xfrm>
        </p:spPr>
        <p:txBody>
          <a:bodyPr>
            <a:normAutofit/>
          </a:bodyPr>
          <a:lstStyle/>
          <a:p>
            <a:pPr marL="0" indent="0" algn="ctr">
              <a:buNone/>
            </a:pPr>
            <a:r>
              <a:rPr lang="en-US" dirty="0" err="1"/>
              <a:t>Chronologie</a:t>
            </a:r>
            <a:r>
              <a:rPr lang="en-US" dirty="0"/>
              <a:t> </a:t>
            </a:r>
            <a:r>
              <a:rPr lang="en-US" dirty="0" err="1"/>
              <a:t>partielle</a:t>
            </a:r>
            <a:endParaRPr lang="en-US" dirty="0"/>
          </a:p>
          <a:p>
            <a:pPr>
              <a:buClr>
                <a:schemeClr val="bg1">
                  <a:lumMod val="50000"/>
                </a:schemeClr>
              </a:buClr>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Neutrino 1994; 8 </a:t>
            </a:r>
            <a:r>
              <a:rPr lang="en-US" sz="1600" dirty="0" err="1">
                <a:latin typeface="Times New Roman" panose="02020603050405020304" pitchFamily="18" charset="0"/>
                <a:cs typeface="Times New Roman" panose="02020603050405020304" pitchFamily="18" charset="0"/>
              </a:rPr>
              <a:t>évènements</a:t>
            </a:r>
            <a:r>
              <a:rPr lang="en-US" sz="1600" dirty="0">
                <a:latin typeface="Times New Roman" panose="02020603050405020304" pitchFamily="18" charset="0"/>
                <a:cs typeface="Times New Roman" panose="02020603050405020304" pitchFamily="18" charset="0"/>
              </a:rPr>
              <a:t> B = 0.9</a:t>
            </a:r>
          </a:p>
          <a:p>
            <a:pPr marL="0" indent="0">
              <a:buClr>
                <a:schemeClr val="bg1">
                  <a:lumMod val="50000"/>
                </a:schemeClr>
              </a:buClr>
              <a:buNone/>
            </a:pPr>
            <a:r>
              <a:rPr lang="en-US" sz="1200" i="1" dirty="0" err="1">
                <a:latin typeface="Times New Roman" panose="02020603050405020304" pitchFamily="18" charset="0"/>
                <a:cs typeface="Times New Roman" panose="02020603050405020304" pitchFamily="18" charset="0"/>
              </a:rPr>
              <a:t>Nucl</a:t>
            </a:r>
            <a:r>
              <a:rPr lang="en-US" sz="1200" i="1" dirty="0">
                <a:latin typeface="Times New Roman" panose="02020603050405020304" pitchFamily="18" charset="0"/>
                <a:cs typeface="Times New Roman" panose="02020603050405020304" pitchFamily="18" charset="0"/>
              </a:rPr>
              <a:t>. Phys. B (Proc. Suppl.) 38 229-234 1995</a:t>
            </a:r>
          </a:p>
          <a:p>
            <a:pPr>
              <a:buClr>
                <a:schemeClr val="bg1">
                  <a:lumMod val="50000"/>
                </a:schemeClr>
              </a:buClr>
              <a:buFont typeface="Wingdings" panose="05000000000000000000" pitchFamily="2" charset="2"/>
              <a:buChar char="¶"/>
            </a:pPr>
            <a:r>
              <a:rPr lang="en-US" sz="1600" dirty="0">
                <a:solidFill>
                  <a:schemeClr val="accent4">
                    <a:lumMod val="50000"/>
                  </a:schemeClr>
                </a:solidFill>
                <a:latin typeface="Times New Roman" panose="02020603050405020304" pitchFamily="18" charset="0"/>
                <a:cs typeface="Times New Roman" panose="02020603050405020304" pitchFamily="18" charset="0"/>
              </a:rPr>
              <a:t>1er Papier: </a:t>
            </a:r>
            <a:r>
              <a:rPr lang="en-US" sz="1600" dirty="0" err="1">
                <a:solidFill>
                  <a:schemeClr val="accent4">
                    <a:lumMod val="50000"/>
                  </a:schemeClr>
                </a:solidFill>
                <a:latin typeface="Times New Roman" panose="02020603050405020304" pitchFamily="18" charset="0"/>
                <a:cs typeface="Times New Roman" panose="02020603050405020304" pitchFamily="18" charset="0"/>
              </a:rPr>
              <a:t>excès</a:t>
            </a:r>
            <a:r>
              <a:rPr lang="en-US" sz="1600" dirty="0">
                <a:solidFill>
                  <a:schemeClr val="accent4">
                    <a:lumMod val="50000"/>
                  </a:schemeClr>
                </a:solidFill>
                <a:latin typeface="Times New Roman" panose="02020603050405020304" pitchFamily="18" charset="0"/>
                <a:cs typeface="Times New Roman" panose="02020603050405020304" pitchFamily="18" charset="0"/>
              </a:rPr>
              <a:t> 16.4+9.7-8.9 ± 3.3</a:t>
            </a:r>
          </a:p>
          <a:p>
            <a:pPr marL="0" indent="0">
              <a:buClr>
                <a:schemeClr val="bg1">
                  <a:lumMod val="50000"/>
                </a:schemeClr>
              </a:buClr>
              <a:buNone/>
            </a:pPr>
            <a:r>
              <a:rPr lang="en-US" sz="1200" i="1" dirty="0">
                <a:solidFill>
                  <a:schemeClr val="accent4">
                    <a:lumMod val="50000"/>
                  </a:schemeClr>
                </a:solidFill>
                <a:latin typeface="Times New Roman" panose="02020603050405020304" pitchFamily="18" charset="0"/>
                <a:cs typeface="Times New Roman" panose="02020603050405020304" pitchFamily="18" charset="0"/>
              </a:rPr>
              <a:t>Phys. Rev. Lett. 75 2650-2653 1995</a:t>
            </a:r>
          </a:p>
          <a:p>
            <a:pPr>
              <a:buClr>
                <a:schemeClr val="bg1">
                  <a:lumMod val="50000"/>
                </a:schemeClr>
              </a:buClr>
              <a:buFont typeface="Wingdings" panose="05000000000000000000" pitchFamily="2" charset="2"/>
              <a:buChar char="¶"/>
            </a:pPr>
            <a:r>
              <a:rPr lang="en-US" sz="1600" dirty="0">
                <a:solidFill>
                  <a:schemeClr val="accent4">
                    <a:lumMod val="50000"/>
                  </a:schemeClr>
                </a:solidFill>
                <a:latin typeface="Times New Roman" panose="02020603050405020304" pitchFamily="18" charset="0"/>
                <a:cs typeface="Times New Roman" panose="02020603050405020304" pitchFamily="18" charset="0"/>
              </a:rPr>
              <a:t>Papier de Hill avec </a:t>
            </a:r>
            <a:r>
              <a:rPr lang="en-US" sz="1600" dirty="0" err="1">
                <a:solidFill>
                  <a:schemeClr val="accent4">
                    <a:lumMod val="50000"/>
                  </a:schemeClr>
                </a:solidFill>
                <a:latin typeface="Times New Roman" panose="02020603050405020304" pitchFamily="18" charset="0"/>
                <a:cs typeface="Times New Roman" panose="02020603050405020304" pitchFamily="18" charset="0"/>
              </a:rPr>
              <a:t>une</a:t>
            </a:r>
            <a:r>
              <a:rPr lang="en-US" sz="1600" dirty="0">
                <a:solidFill>
                  <a:schemeClr val="accent4">
                    <a:lumMod val="50000"/>
                  </a:schemeClr>
                </a:solidFill>
                <a:latin typeface="Times New Roman" panose="02020603050405020304" pitchFamily="18" charset="0"/>
                <a:cs typeface="Times New Roman" panose="02020603050405020304" pitchFamily="18" charset="0"/>
              </a:rPr>
              <a:t> </a:t>
            </a:r>
            <a:r>
              <a:rPr lang="en-US" sz="1600" dirty="0" err="1">
                <a:solidFill>
                  <a:schemeClr val="accent4">
                    <a:lumMod val="50000"/>
                  </a:schemeClr>
                </a:solidFill>
                <a:latin typeface="Times New Roman" panose="02020603050405020304" pitchFamily="18" charset="0"/>
                <a:cs typeface="Times New Roman" panose="02020603050405020304" pitchFamily="18" charset="0"/>
              </a:rPr>
              <a:t>limite</a:t>
            </a:r>
            <a:r>
              <a:rPr lang="en-US" sz="1600" dirty="0">
                <a:solidFill>
                  <a:schemeClr val="accent4">
                    <a:lumMod val="50000"/>
                  </a:schemeClr>
                </a:solidFill>
                <a:latin typeface="Times New Roman" panose="02020603050405020304" pitchFamily="18" charset="0"/>
                <a:cs typeface="Times New Roman" panose="02020603050405020304" pitchFamily="18" charset="0"/>
              </a:rPr>
              <a:t> </a:t>
            </a:r>
            <a:r>
              <a:rPr lang="en-US" sz="1600" dirty="0" err="1">
                <a:solidFill>
                  <a:schemeClr val="accent4">
                    <a:lumMod val="50000"/>
                  </a:schemeClr>
                </a:solidFill>
                <a:latin typeface="Times New Roman" panose="02020603050405020304" pitchFamily="18" charset="0"/>
                <a:cs typeface="Times New Roman" panose="02020603050405020304" pitchFamily="18" charset="0"/>
              </a:rPr>
              <a:t>à</a:t>
            </a:r>
            <a:r>
              <a:rPr lang="en-US" sz="1600" dirty="0">
                <a:solidFill>
                  <a:schemeClr val="accent4">
                    <a:lumMod val="50000"/>
                  </a:schemeClr>
                </a:solidFill>
                <a:latin typeface="Times New Roman" panose="02020603050405020304" pitchFamily="18" charset="0"/>
                <a:cs typeface="Times New Roman" panose="02020603050405020304" pitchFamily="18" charset="0"/>
              </a:rPr>
              <a:t> 5 </a:t>
            </a:r>
            <a:r>
              <a:rPr lang="en-US" sz="1600" dirty="0" err="1">
                <a:solidFill>
                  <a:schemeClr val="accent4">
                    <a:lumMod val="50000"/>
                  </a:schemeClr>
                </a:solidFill>
                <a:latin typeface="Times New Roman" panose="02020603050405020304" pitchFamily="18" charset="0"/>
                <a:cs typeface="Times New Roman" panose="02020603050405020304" pitchFamily="18" charset="0"/>
              </a:rPr>
              <a:t>évènements</a:t>
            </a:r>
            <a:r>
              <a:rPr lang="en-US" sz="1600" dirty="0">
                <a:solidFill>
                  <a:schemeClr val="accent4">
                    <a:lumMod val="50000"/>
                  </a:schemeClr>
                </a:solidFill>
                <a:latin typeface="Times New Roman" panose="02020603050405020304" pitchFamily="18" charset="0"/>
                <a:cs typeface="Times New Roman" panose="02020603050405020304" pitchFamily="18" charset="0"/>
              </a:rPr>
              <a:t> B=6.2</a:t>
            </a:r>
          </a:p>
          <a:p>
            <a:pPr marL="0" indent="0">
              <a:buClr>
                <a:schemeClr val="bg1">
                  <a:lumMod val="50000"/>
                </a:schemeClr>
              </a:buClr>
              <a:buNone/>
            </a:pPr>
            <a:r>
              <a:rPr lang="en-US" sz="1200" i="1" dirty="0">
                <a:solidFill>
                  <a:schemeClr val="accent4">
                    <a:lumMod val="50000"/>
                  </a:schemeClr>
                </a:solidFill>
                <a:latin typeface="Times New Roman" panose="02020603050405020304" pitchFamily="18" charset="0"/>
                <a:cs typeface="Times New Roman" panose="02020603050405020304" pitchFamily="18" charset="0"/>
              </a:rPr>
              <a:t>Phys. Rev. Lett. 75 2654-2657 1995</a:t>
            </a:r>
          </a:p>
          <a:p>
            <a:pPr>
              <a:buClr>
                <a:schemeClr val="bg1">
                  <a:lumMod val="50000"/>
                </a:schemeClr>
              </a:buClr>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2007 </a:t>
            </a:r>
            <a:r>
              <a:rPr lang="en-US" sz="1600" b="1" dirty="0" err="1">
                <a:latin typeface="Times New Roman" panose="02020603050405020304" pitchFamily="18" charset="0"/>
                <a:cs typeface="Times New Roman" panose="02020603050405020304" pitchFamily="18" charset="0"/>
              </a:rPr>
              <a:t>Résultats</a:t>
            </a:r>
            <a:r>
              <a:rPr lang="en-US" sz="1600" b="1" dirty="0">
                <a:latin typeface="Times New Roman" panose="02020603050405020304" pitchFamily="18" charset="0"/>
                <a:cs typeface="Times New Roman" panose="02020603050405020304" pitchFamily="18" charset="0"/>
              </a:rPr>
              <a:t> de </a:t>
            </a:r>
            <a:r>
              <a:rPr lang="en-US" sz="1600" b="1" dirty="0" err="1">
                <a:latin typeface="Times New Roman" panose="02020603050405020304" pitchFamily="18" charset="0"/>
                <a:cs typeface="Times New Roman" panose="02020603050405020304" pitchFamily="18" charset="0"/>
              </a:rPr>
              <a:t>MiniBooNE</a:t>
            </a:r>
            <a:r>
              <a:rPr lang="en-US" sz="1600" b="1" dirty="0">
                <a:latin typeface="Times New Roman" panose="02020603050405020304" pitchFamily="18" charset="0"/>
                <a:cs typeface="Times New Roman" panose="02020603050405020304" pitchFamily="18" charset="0"/>
              </a:rPr>
              <a:t> incompatibles avec </a:t>
            </a:r>
            <a:r>
              <a:rPr lang="en-US" sz="1600" b="1" dirty="0" err="1">
                <a:latin typeface="Times New Roman" panose="02020603050405020304" pitchFamily="18" charset="0"/>
                <a:cs typeface="Times New Roman" panose="02020603050405020304" pitchFamily="18" charset="0"/>
              </a:rPr>
              <a:t>l’existence</a:t>
            </a:r>
            <a:r>
              <a:rPr lang="en-US" sz="1600" b="1" dirty="0">
                <a:latin typeface="Times New Roman" panose="02020603050405020304" pitchFamily="18" charset="0"/>
                <a:cs typeface="Times New Roman" panose="02020603050405020304" pitchFamily="18" charset="0"/>
              </a:rPr>
              <a:t> de neutrinos "</a:t>
            </a:r>
            <a:r>
              <a:rPr lang="en-US" sz="1600" b="1" dirty="0" err="1">
                <a:latin typeface="Times New Roman" panose="02020603050405020304" pitchFamily="18" charset="0"/>
                <a:cs typeface="Times New Roman" panose="02020603050405020304" pitchFamily="18" charset="0"/>
              </a:rPr>
              <a:t>Stériles</a:t>
            </a:r>
            <a:r>
              <a:rPr lang="en-US" sz="1600" b="1"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marL="0" indent="0">
              <a:buClr>
                <a:schemeClr val="bg1">
                  <a:lumMod val="50000"/>
                </a:schemeClr>
              </a:buClr>
              <a:buNone/>
            </a:pPr>
            <a:r>
              <a:rPr lang="en-US" sz="1200" i="1" dirty="0">
                <a:latin typeface="Times New Roman" panose="02020603050405020304" pitchFamily="18" charset="0"/>
                <a:cs typeface="Times New Roman" panose="02020603050405020304" pitchFamily="18" charset="0"/>
                <a:hlinkClick r:id="rId2"/>
              </a:rPr>
              <a:t>https://www.aps.org/publications/apsnews/200706/miniboone.cfm</a:t>
            </a:r>
            <a:endParaRPr lang="en-US" sz="1200" i="1" dirty="0">
              <a:latin typeface="Times New Roman" panose="02020603050405020304" pitchFamily="18" charset="0"/>
              <a:cs typeface="Times New Roman" panose="02020603050405020304" pitchFamily="18" charset="0"/>
            </a:endParaRPr>
          </a:p>
          <a:p>
            <a:pPr>
              <a:buClr>
                <a:schemeClr val="bg1">
                  <a:lumMod val="50000"/>
                </a:schemeClr>
              </a:buClr>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2006 </a:t>
            </a:r>
            <a:r>
              <a:rPr lang="en-US" sz="1600" dirty="0" err="1">
                <a:latin typeface="Times New Roman" panose="02020603050405020304" pitchFamily="18" charset="0"/>
                <a:cs typeface="Times New Roman" panose="02020603050405020304" pitchFamily="18" charset="0"/>
              </a:rPr>
              <a:t>Anomalie</a:t>
            </a:r>
            <a:r>
              <a:rPr lang="en-US" sz="1600" dirty="0">
                <a:latin typeface="Times New Roman" panose="02020603050405020304" pitchFamily="18" charset="0"/>
                <a:cs typeface="Times New Roman" panose="02020603050405020304" pitchFamily="18" charset="0"/>
              </a:rPr>
              <a:t> Gallium </a:t>
            </a:r>
            <a:r>
              <a:rPr lang="en-US" sz="1600" dirty="0"/>
              <a:t>0.79+0.09−0.10 </a:t>
            </a:r>
            <a:r>
              <a:rPr lang="en-US" sz="1600" dirty="0" err="1"/>
              <a:t>taux</a:t>
            </a:r>
            <a:r>
              <a:rPr lang="en-US" sz="1600" dirty="0"/>
              <a:t> </a:t>
            </a:r>
            <a:r>
              <a:rPr lang="en-US" sz="1600" dirty="0" err="1"/>
              <a:t>attendu</a:t>
            </a:r>
            <a:r>
              <a:rPr lang="en-US" sz="1600" dirty="0"/>
              <a:t> avec source</a:t>
            </a:r>
          </a:p>
          <a:p>
            <a:pPr marL="0" indent="0">
              <a:buClr>
                <a:schemeClr val="bg1">
                  <a:lumMod val="50000"/>
                </a:schemeClr>
              </a:buClr>
              <a:buNone/>
            </a:pPr>
            <a:r>
              <a:rPr lang="en-US" sz="1200" i="1" dirty="0">
                <a:latin typeface="Times New Roman" panose="02020603050405020304" pitchFamily="18" charset="0"/>
                <a:cs typeface="Times New Roman" panose="02020603050405020304" pitchFamily="18" charset="0"/>
              </a:rPr>
              <a:t>J. N. </a:t>
            </a:r>
            <a:r>
              <a:rPr lang="en-US" sz="1200" i="1" dirty="0" err="1">
                <a:latin typeface="Times New Roman" panose="02020603050405020304" pitchFamily="18" charset="0"/>
                <a:cs typeface="Times New Roman" panose="02020603050405020304" pitchFamily="18" charset="0"/>
              </a:rPr>
              <a:t>Abdurashitov</a:t>
            </a:r>
            <a:r>
              <a:rPr lang="en-US" sz="1200" i="1" dirty="0">
                <a:latin typeface="Times New Roman" panose="02020603050405020304" pitchFamily="18" charset="0"/>
                <a:cs typeface="Times New Roman" panose="02020603050405020304" pitchFamily="18" charset="0"/>
              </a:rPr>
              <a:t> et al.,</a:t>
            </a:r>
            <a:r>
              <a:rPr lang="en-US" sz="1200" i="1" dirty="0" err="1">
                <a:latin typeface="Times New Roman" panose="02020603050405020304" pitchFamily="18" charset="0"/>
                <a:cs typeface="Times New Roman" panose="02020603050405020304" pitchFamily="18" charset="0"/>
              </a:rPr>
              <a:t>Phys.Rev.C</a:t>
            </a:r>
            <a:r>
              <a:rPr lang="en-US" sz="1200" i="1" dirty="0">
                <a:latin typeface="Times New Roman" panose="02020603050405020304" pitchFamily="18" charset="0"/>
                <a:cs typeface="Times New Roman" panose="02020603050405020304" pitchFamily="18" charset="0"/>
              </a:rPr>
              <a:t> 73(2006) 045805</a:t>
            </a:r>
          </a:p>
          <a:p>
            <a:pPr>
              <a:buClr>
                <a:schemeClr val="bg1">
                  <a:lumMod val="50000"/>
                </a:schemeClr>
              </a:buClr>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2011 </a:t>
            </a:r>
            <a:r>
              <a:rPr lang="en-US" sz="1600" dirty="0" err="1">
                <a:latin typeface="Times New Roman" panose="02020603050405020304" pitchFamily="18" charset="0"/>
                <a:cs typeface="Times New Roman" panose="02020603050405020304" pitchFamily="18" charset="0"/>
              </a:rPr>
              <a:t>Anomalie</a:t>
            </a:r>
            <a:r>
              <a:rPr lang="en-US" sz="1600" dirty="0">
                <a:latin typeface="Times New Roman" panose="02020603050405020304" pitchFamily="18" charset="0"/>
                <a:cs typeface="Times New Roman" panose="02020603050405020304" pitchFamily="18" charset="0"/>
              </a:rPr>
              <a:t> des neutrinos de </a:t>
            </a:r>
            <a:r>
              <a:rPr lang="en-US" sz="1600" dirty="0" err="1">
                <a:latin typeface="Times New Roman" panose="02020603050405020304" pitchFamily="18" charset="0"/>
                <a:cs typeface="Times New Roman" panose="02020603050405020304" pitchFamily="18" charset="0"/>
              </a:rPr>
              <a:t>réacteurs</a:t>
            </a:r>
            <a:endParaRPr lang="en-US" sz="1600" dirty="0">
              <a:latin typeface="Times New Roman" panose="02020603050405020304" pitchFamily="18" charset="0"/>
              <a:cs typeface="Times New Roman" panose="02020603050405020304" pitchFamily="18" charset="0"/>
            </a:endParaRPr>
          </a:p>
          <a:p>
            <a:pPr marL="0" indent="0">
              <a:buNone/>
            </a:pPr>
            <a:r>
              <a:rPr lang="en-US" sz="1200" i="1" dirty="0"/>
              <a:t>Phys.Rev.D83:073006,2011</a:t>
            </a:r>
          </a:p>
          <a:p>
            <a:pPr marL="0" indent="0">
              <a:buNone/>
            </a:pPr>
            <a:endParaRPr lang="en-US" sz="1200" i="1"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49</a:t>
            </a:fld>
            <a:endParaRPr lang="en-US"/>
          </a:p>
        </p:txBody>
      </p:sp>
      <p:pic>
        <p:nvPicPr>
          <p:cNvPr id="7" name="Picture 6"/>
          <p:cNvPicPr>
            <a:picLocks noChangeAspect="1"/>
          </p:cNvPicPr>
          <p:nvPr/>
        </p:nvPicPr>
        <p:blipFill>
          <a:blip r:embed="rId3"/>
          <a:stretch>
            <a:fillRect/>
          </a:stretch>
        </p:blipFill>
        <p:spPr>
          <a:xfrm>
            <a:off x="6338170" y="1590805"/>
            <a:ext cx="2177180" cy="2000286"/>
          </a:xfrm>
          <a:prstGeom prst="rect">
            <a:avLst/>
          </a:prstGeom>
        </p:spPr>
      </p:pic>
      <p:sp>
        <p:nvSpPr>
          <p:cNvPr id="8" name="TextBox 7"/>
          <p:cNvSpPr txBox="1"/>
          <p:nvPr/>
        </p:nvSpPr>
        <p:spPr>
          <a:xfrm>
            <a:off x="3991555" y="1944617"/>
            <a:ext cx="2472856" cy="923330"/>
          </a:xfrm>
          <a:prstGeom prst="rect">
            <a:avLst/>
          </a:prstGeom>
          <a:noFill/>
          <a:ln w="38100">
            <a:solidFill>
              <a:schemeClr val="tx1"/>
            </a:solidFill>
          </a:ln>
        </p:spPr>
        <p:txBody>
          <a:bodyPr wrap="square" rtlCol="0">
            <a:spAutoFit/>
          </a:bodyPr>
          <a:lstStyle/>
          <a:p>
            <a:r>
              <a:rPr lang="en-US" dirty="0"/>
              <a:t>LSND a </a:t>
            </a:r>
            <a:r>
              <a:rPr lang="en-US" dirty="0" err="1"/>
              <a:t>été</a:t>
            </a:r>
            <a:r>
              <a:rPr lang="en-US" dirty="0"/>
              <a:t> </a:t>
            </a:r>
            <a:r>
              <a:rPr lang="en-US" dirty="0" err="1"/>
              <a:t>construit</a:t>
            </a:r>
            <a:r>
              <a:rPr lang="en-US" dirty="0"/>
              <a:t> pour </a:t>
            </a:r>
            <a:r>
              <a:rPr lang="en-US" dirty="0" err="1"/>
              <a:t>ce</a:t>
            </a:r>
            <a:r>
              <a:rPr lang="en-US" dirty="0"/>
              <a:t> que nous </a:t>
            </a:r>
            <a:r>
              <a:rPr lang="en-US" dirty="0" err="1"/>
              <a:t>apellons</a:t>
            </a:r>
            <a:r>
              <a:rPr lang="en-US" dirty="0"/>
              <a:t> </a:t>
            </a:r>
            <a:r>
              <a:rPr lang="en-US" dirty="0" err="1"/>
              <a:t>aujourd’hui</a:t>
            </a:r>
            <a:r>
              <a:rPr lang="en-US" dirty="0"/>
              <a:t> </a:t>
            </a:r>
            <a:r>
              <a:rPr lang="en-US" dirty="0">
                <a:latin typeface="Symbol" panose="05050102010706020507" pitchFamily="18" charset="2"/>
              </a:rPr>
              <a:t>q</a:t>
            </a:r>
            <a:r>
              <a:rPr lang="en-US" baseline="-25000" dirty="0"/>
              <a:t>12</a:t>
            </a:r>
          </a:p>
        </p:txBody>
      </p:sp>
    </p:spTree>
    <p:extLst>
      <p:ext uri="{BB962C8B-B14F-4D97-AF65-F5344CB8AC3E}">
        <p14:creationId xmlns:p14="http://schemas.microsoft.com/office/powerpoint/2010/main" val="3662400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4557"/>
            <a:ext cx="7772400" cy="2583516"/>
          </a:xfrm>
          <a:ln w="9525">
            <a:solidFill>
              <a:schemeClr val="tx1"/>
            </a:solidFill>
          </a:ln>
        </p:spPr>
        <p:txBody>
          <a:bodyPr/>
          <a:lstStyle/>
          <a:p>
            <a:r>
              <a:rPr lang="en-US" dirty="0" err="1">
                <a:latin typeface="Bernard MT Condensed" panose="02050806060905020404" pitchFamily="18" charset="0"/>
              </a:rPr>
              <a:t>Erreurs</a:t>
            </a:r>
            <a:r>
              <a:rPr lang="en-US" dirty="0">
                <a:latin typeface="Bernard MT Condensed" panose="02050806060905020404" pitchFamily="18" charset="0"/>
              </a:rPr>
              <a:t> </a:t>
            </a:r>
            <a:r>
              <a:rPr lang="en-US" dirty="0" err="1">
                <a:latin typeface="Bernard MT Condensed" panose="02050806060905020404" pitchFamily="18" charset="0"/>
              </a:rPr>
              <a:t>en</a:t>
            </a:r>
            <a:r>
              <a:rPr lang="en-US" dirty="0">
                <a:latin typeface="Bernard MT Condensed" panose="02050806060905020404" pitchFamily="18" charset="0"/>
              </a:rPr>
              <a:t> neutrinos</a:t>
            </a:r>
            <a:br>
              <a:rPr lang="en-US" dirty="0">
                <a:latin typeface="Bernard MT Condensed" panose="02050806060905020404" pitchFamily="18" charset="0"/>
              </a:rPr>
            </a:br>
            <a:r>
              <a:rPr lang="en-US" sz="1800" i="1" dirty="0" err="1">
                <a:latin typeface="Bernard MT Condensed" panose="02050806060905020404" pitchFamily="18" charset="0"/>
              </a:rPr>
              <a:t>fausses</a:t>
            </a:r>
            <a:r>
              <a:rPr lang="en-US" sz="1800" i="1" dirty="0">
                <a:latin typeface="Bernard MT Condensed" panose="02050806060905020404" pitchFamily="18" charset="0"/>
              </a:rPr>
              <a:t> </a:t>
            </a:r>
            <a:r>
              <a:rPr lang="en-US" sz="1800" i="1" dirty="0" err="1">
                <a:latin typeface="Bernard MT Condensed" panose="02050806060905020404" pitchFamily="18" charset="0"/>
              </a:rPr>
              <a:t>pistes</a:t>
            </a:r>
            <a:r>
              <a:rPr lang="en-US" sz="1800" i="1" dirty="0">
                <a:latin typeface="Bernard MT Condensed" panose="02050806060905020404" pitchFamily="18" charset="0"/>
              </a:rPr>
              <a:t>, faux indices,</a:t>
            </a:r>
            <a:br>
              <a:rPr lang="en-US" sz="1800" i="1" dirty="0">
                <a:latin typeface="Bernard MT Condensed" panose="02050806060905020404" pitchFamily="18" charset="0"/>
              </a:rPr>
            </a:br>
            <a:r>
              <a:rPr lang="en-US" sz="1800" i="1" dirty="0" err="1">
                <a:latin typeface="Bernard MT Condensed" panose="02050806060905020404" pitchFamily="18" charset="0"/>
              </a:rPr>
              <a:t>espoirs</a:t>
            </a:r>
            <a:r>
              <a:rPr lang="en-US" sz="1800" i="1" dirty="0">
                <a:latin typeface="Bernard MT Condensed" panose="02050806060905020404" pitchFamily="18" charset="0"/>
              </a:rPr>
              <a:t> et </a:t>
            </a:r>
            <a:r>
              <a:rPr lang="en-US" sz="1800" i="1" dirty="0" err="1">
                <a:latin typeface="Bernard MT Condensed" panose="02050806060905020404" pitchFamily="18" charset="0"/>
              </a:rPr>
              <a:t>échecs</a:t>
            </a:r>
            <a:r>
              <a:rPr lang="en-US" sz="1800" i="1" dirty="0">
                <a:latin typeface="Bernard MT Condensed" panose="02050806060905020404" pitchFamily="18" charset="0"/>
              </a:rPr>
              <a:t> </a:t>
            </a:r>
            <a:br>
              <a:rPr lang="en-US" sz="1800" i="1" dirty="0">
                <a:latin typeface="Bernard MT Condensed" panose="02050806060905020404" pitchFamily="18" charset="0"/>
              </a:rPr>
            </a:br>
            <a:r>
              <a:rPr lang="fr-FR" sz="4000" dirty="0">
                <a:solidFill>
                  <a:schemeClr val="bg1">
                    <a:lumMod val="50000"/>
                  </a:schemeClr>
                </a:solidFill>
                <a:latin typeface="Bernard MT Condensed" panose="02050806060905020404" pitchFamily="18" charset="0"/>
              </a:rPr>
              <a:t>Faux </a:t>
            </a:r>
            <a:r>
              <a:rPr lang="fr-FR" sz="4000" dirty="0">
                <a:solidFill>
                  <a:schemeClr val="bg1">
                    <a:lumMod val="50000"/>
                  </a:schemeClr>
                </a:solidFill>
                <a:latin typeface="Symbol" panose="05050102010706020507" pitchFamily="18" charset="2"/>
              </a:rPr>
              <a:t>n</a:t>
            </a:r>
            <a:r>
              <a:rPr lang="fr-FR" sz="4000" dirty="0">
                <a:solidFill>
                  <a:schemeClr val="bg1">
                    <a:lumMod val="50000"/>
                  </a:schemeClr>
                </a:solidFill>
                <a:latin typeface="Bernard MT Condensed" panose="02050806060905020404" pitchFamily="18" charset="0"/>
              </a:rPr>
              <a:t>s</a:t>
            </a:r>
          </a:p>
        </p:txBody>
      </p:sp>
      <p:sp>
        <p:nvSpPr>
          <p:cNvPr id="3" name="Subtitle 2"/>
          <p:cNvSpPr>
            <a:spLocks noGrp="1"/>
          </p:cNvSpPr>
          <p:nvPr>
            <p:ph type="subTitle" idx="1"/>
          </p:nvPr>
        </p:nvSpPr>
        <p:spPr>
          <a:xfrm>
            <a:off x="1143000" y="2954009"/>
            <a:ext cx="6858000" cy="1655762"/>
          </a:xfrm>
        </p:spPr>
        <p:txBody>
          <a:bodyPr/>
          <a:lstStyle/>
          <a:p>
            <a:r>
              <a:rPr lang="en-US" dirty="0" err="1"/>
              <a:t>Histoire</a:t>
            </a:r>
            <a:r>
              <a:rPr lang="en-US" dirty="0"/>
              <a:t> des Neutrinos</a:t>
            </a:r>
          </a:p>
          <a:p>
            <a:r>
              <a:rPr lang="en-US" dirty="0"/>
              <a:t>Paris</a:t>
            </a:r>
          </a:p>
          <a:p>
            <a:r>
              <a:rPr lang="en-US" dirty="0"/>
              <a:t>September 2018</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256" y="3965535"/>
            <a:ext cx="8030094" cy="2092274"/>
          </a:xfrm>
          <a:prstGeom prst="rect">
            <a:avLst/>
          </a:prstGeom>
        </p:spPr>
      </p:pic>
      <p:sp>
        <p:nvSpPr>
          <p:cNvPr id="4" name="Oval 3">
            <a:extLst>
              <a:ext uri="{FF2B5EF4-FFF2-40B4-BE49-F238E27FC236}">
                <a16:creationId xmlns:a16="http://schemas.microsoft.com/office/drawing/2014/main" id="{94FD1083-2D27-B8D6-0370-BEF82427DC9E}"/>
              </a:ext>
            </a:extLst>
          </p:cNvPr>
          <p:cNvSpPr/>
          <p:nvPr/>
        </p:nvSpPr>
        <p:spPr>
          <a:xfrm>
            <a:off x="6954636" y="4352076"/>
            <a:ext cx="914400" cy="2576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5" name="TextBox 4">
            <a:extLst>
              <a:ext uri="{FF2B5EF4-FFF2-40B4-BE49-F238E27FC236}">
                <a16:creationId xmlns:a16="http://schemas.microsoft.com/office/drawing/2014/main" id="{49D4B3B2-C4CE-B789-0389-D8683385199A}"/>
              </a:ext>
            </a:extLst>
          </p:cNvPr>
          <p:cNvSpPr txBox="1"/>
          <p:nvPr/>
        </p:nvSpPr>
        <p:spPr>
          <a:xfrm>
            <a:off x="6879914" y="2904038"/>
            <a:ext cx="1037463" cy="923330"/>
          </a:xfrm>
          <a:prstGeom prst="rect">
            <a:avLst/>
          </a:prstGeom>
          <a:noFill/>
          <a:ln w="28575">
            <a:solidFill>
              <a:srgbClr val="FF0000"/>
            </a:solidFill>
          </a:ln>
        </p:spPr>
        <p:txBody>
          <a:bodyPr wrap="none" rtlCol="0">
            <a:spAutoFit/>
          </a:bodyPr>
          <a:lstStyle/>
          <a:p>
            <a:r>
              <a:rPr lang="en-US" b="1" dirty="0">
                <a:solidFill>
                  <a:srgbClr val="FF0000"/>
                </a:solidFill>
                <a:latin typeface="Forte" panose="03060902040502070203" pitchFamily="66" charset="0"/>
              </a:rPr>
              <a:t>Non</a:t>
            </a:r>
            <a:r>
              <a:rPr lang="en-US" b="1" dirty="0">
                <a:solidFill>
                  <a:srgbClr val="FF0000"/>
                </a:solidFill>
                <a:latin typeface="Symbol" panose="05050102010706020507" pitchFamily="18" charset="2"/>
              </a:rPr>
              <a:t>!</a:t>
            </a:r>
          </a:p>
          <a:p>
            <a:r>
              <a:rPr lang="en-US" b="1" dirty="0">
                <a:solidFill>
                  <a:srgbClr val="FF0000"/>
                </a:solidFill>
                <a:latin typeface="Symbol" panose="05050102010706020507" pitchFamily="18" charset="2"/>
              </a:rPr>
              <a:t>a=</a:t>
            </a:r>
            <a:r>
              <a:rPr lang="en-US" b="1" dirty="0">
                <a:solidFill>
                  <a:srgbClr val="FF0000"/>
                </a:solidFill>
                <a:latin typeface="Times New Roman" panose="02020603050405020304" pitchFamily="18" charset="0"/>
                <a:cs typeface="Times New Roman" panose="02020603050405020304" pitchFamily="18" charset="0"/>
              </a:rPr>
              <a:t>e</a:t>
            </a:r>
            <a:r>
              <a:rPr lang="en-US" b="1" baseline="30000" dirty="0">
                <a:solidFill>
                  <a:srgbClr val="FF0000"/>
                </a:solidFill>
                <a:latin typeface="Times New Roman" panose="02020603050405020304" pitchFamily="18" charset="0"/>
                <a:cs typeface="Times New Roman" panose="02020603050405020304" pitchFamily="18" charset="0"/>
              </a:rPr>
              <a:t>2</a:t>
            </a:r>
            <a:r>
              <a:rPr lang="en-US" b="1" dirty="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latin typeface="MT Extra" panose="05050102010205020202" pitchFamily="18" charset="2"/>
                <a:cs typeface="Times New Roman" panose="02020603050405020304" pitchFamily="18" charset="0"/>
                <a:sym typeface="MT Extra" panose="05050102010205020202" pitchFamily="18" charset="2"/>
              </a:rPr>
              <a:t></a:t>
            </a:r>
            <a:r>
              <a:rPr lang="en-US" b="1" dirty="0">
                <a:solidFill>
                  <a:srgbClr val="FF0000"/>
                </a:solidFill>
                <a:latin typeface="Times New Roman" panose="02020603050405020304" pitchFamily="18" charset="0"/>
                <a:cs typeface="Times New Roman" panose="02020603050405020304" pitchFamily="18" charset="0"/>
              </a:rPr>
              <a:t>c</a:t>
            </a:r>
          </a:p>
          <a:p>
            <a:r>
              <a:rPr lang="en-US" b="1" dirty="0">
                <a:solidFill>
                  <a:srgbClr val="FF0000"/>
                </a:solidFill>
                <a:latin typeface="Times New Roman" panose="02020603050405020304" pitchFamily="18" charset="0"/>
                <a:cs typeface="Times New Roman" panose="02020603050405020304" pitchFamily="18" charset="0"/>
              </a:rPr>
              <a:t>-5 points</a:t>
            </a:r>
          </a:p>
        </p:txBody>
      </p:sp>
    </p:spTree>
    <p:extLst>
      <p:ext uri="{BB962C8B-B14F-4D97-AF65-F5344CB8AC3E}">
        <p14:creationId xmlns:p14="http://schemas.microsoft.com/office/powerpoint/2010/main" val="3265154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Neutrinos </a:t>
            </a:r>
            <a:r>
              <a:rPr lang="en-US" dirty="0" err="1"/>
              <a:t>stériles</a:t>
            </a:r>
            <a:r>
              <a:rPr lang="en-US" dirty="0"/>
              <a:t> </a:t>
            </a:r>
            <a:r>
              <a:rPr lang="en-US" dirty="0" err="1"/>
              <a:t>légers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err="1"/>
              <a:t>Problèmes</a:t>
            </a:r>
            <a:endParaRPr lang="en-US" dirty="0"/>
          </a:p>
          <a:p>
            <a:pPr>
              <a:buClr>
                <a:schemeClr val="bg1">
                  <a:lumMod val="50000"/>
                </a:schemeClr>
              </a:buClr>
              <a:buFont typeface="Wingdings 2" panose="05020102010507070707" pitchFamily="18" charset="2"/>
              <a:buChar char="õ"/>
            </a:pPr>
            <a:r>
              <a:rPr lang="en-US" dirty="0" err="1"/>
              <a:t>Incompatibilité</a:t>
            </a:r>
            <a:r>
              <a:rPr lang="en-US" dirty="0"/>
              <a:t> entre </a:t>
            </a:r>
            <a:r>
              <a:rPr lang="en-US" dirty="0" err="1"/>
              <a:t>signaux</a:t>
            </a:r>
            <a:r>
              <a:rPr lang="en-US" dirty="0"/>
              <a:t> 0.3%, 3% et 20%</a:t>
            </a:r>
          </a:p>
          <a:p>
            <a:pPr>
              <a:buClr>
                <a:schemeClr val="bg1">
                  <a:lumMod val="50000"/>
                </a:schemeClr>
              </a:buClr>
              <a:buFont typeface="Wingdings 2" panose="05020102010507070707" pitchFamily="18" charset="2"/>
              <a:buChar char="õ"/>
            </a:pPr>
            <a:r>
              <a:rPr lang="en-US" dirty="0"/>
              <a:t>LSND </a:t>
            </a:r>
            <a:r>
              <a:rPr lang="en-US" dirty="0" err="1"/>
              <a:t>décroissance</a:t>
            </a:r>
            <a:r>
              <a:rPr lang="en-US" dirty="0"/>
              <a:t> </a:t>
            </a:r>
            <a:r>
              <a:rPr lang="en-US" dirty="0" err="1"/>
              <a:t>en</a:t>
            </a:r>
            <a:r>
              <a:rPr lang="en-US" dirty="0"/>
              <a:t> signal de vol</a:t>
            </a:r>
          </a:p>
          <a:p>
            <a:pPr>
              <a:buClr>
                <a:schemeClr val="bg1">
                  <a:lumMod val="50000"/>
                </a:schemeClr>
              </a:buClr>
              <a:buFont typeface="Wingdings 2" panose="05020102010507070707" pitchFamily="18" charset="2"/>
              <a:buChar char="õ"/>
            </a:pPr>
            <a:r>
              <a:rPr lang="en-US" dirty="0" err="1"/>
              <a:t>Limite</a:t>
            </a:r>
            <a:r>
              <a:rPr lang="en-US" dirty="0"/>
              <a:t> de Karmen </a:t>
            </a:r>
            <a:r>
              <a:rPr lang="en-US" dirty="0" err="1"/>
              <a:t>meilleure</a:t>
            </a:r>
            <a:r>
              <a:rPr lang="en-US" dirty="0"/>
              <a:t> que </a:t>
            </a:r>
            <a:r>
              <a:rPr lang="en-US" dirty="0" err="1"/>
              <a:t>sa</a:t>
            </a:r>
            <a:r>
              <a:rPr lang="en-US" dirty="0"/>
              <a:t> </a:t>
            </a:r>
            <a:r>
              <a:rPr lang="en-US" dirty="0" err="1"/>
              <a:t>sensibilité</a:t>
            </a:r>
            <a:endParaRPr lang="en-US" dirty="0"/>
          </a:p>
          <a:p>
            <a:pPr>
              <a:buClr>
                <a:schemeClr val="bg1">
                  <a:lumMod val="50000"/>
                </a:schemeClr>
              </a:buClr>
              <a:buFont typeface="Wingdings 2" panose="05020102010507070707" pitchFamily="18" charset="2"/>
              <a:buChar char="õ"/>
            </a:pPr>
            <a:r>
              <a:rPr lang="en-US" dirty="0"/>
              <a:t>La </a:t>
            </a:r>
            <a:r>
              <a:rPr lang="en-US" dirty="0" err="1"/>
              <a:t>plupart</a:t>
            </a:r>
            <a:r>
              <a:rPr lang="en-US" dirty="0"/>
              <a:t> des analyses </a:t>
            </a:r>
            <a:r>
              <a:rPr lang="en-US" dirty="0" err="1"/>
              <a:t>présentées</a:t>
            </a:r>
            <a:r>
              <a:rPr lang="en-US" dirty="0"/>
              <a:t> </a:t>
            </a:r>
            <a:r>
              <a:rPr lang="en-US" dirty="0" err="1"/>
              <a:t>basées</a:t>
            </a:r>
            <a:r>
              <a:rPr lang="en-US" dirty="0"/>
              <a:t> sur 2-</a:t>
            </a:r>
            <a:r>
              <a:rPr lang="en-US" dirty="0">
                <a:latin typeface="Symbol" panose="05050102010706020507" pitchFamily="18" charset="2"/>
              </a:rPr>
              <a:t>n</a:t>
            </a:r>
            <a:r>
              <a:rPr lang="en-US" dirty="0"/>
              <a:t>s (</a:t>
            </a:r>
            <a:r>
              <a:rPr lang="en-US" dirty="0" err="1">
                <a:latin typeface="Symbol" panose="05050102010706020507" pitchFamily="18" charset="2"/>
              </a:rPr>
              <a:t>q</a:t>
            </a:r>
            <a:r>
              <a:rPr lang="en-US" baseline="-25000" dirty="0" err="1">
                <a:latin typeface="Symbol" panose="05050102010706020507" pitchFamily="18" charset="2"/>
              </a:rPr>
              <a:t>m</a:t>
            </a:r>
            <a:r>
              <a:rPr lang="en-US" baseline="-25000" dirty="0" err="1"/>
              <a:t>e</a:t>
            </a:r>
            <a:r>
              <a:rPr lang="en-US" dirty="0"/>
              <a:t>)</a:t>
            </a:r>
          </a:p>
          <a:p>
            <a:pPr>
              <a:buClr>
                <a:schemeClr val="bg1">
                  <a:lumMod val="50000"/>
                </a:schemeClr>
              </a:buClr>
              <a:buFont typeface="Wingdings 2" panose="05020102010507070707" pitchFamily="18" charset="2"/>
              <a:buChar char="õ"/>
            </a:pPr>
            <a:r>
              <a:rPr lang="en-US" dirty="0" err="1"/>
              <a:t>Limites</a:t>
            </a:r>
            <a:r>
              <a:rPr lang="en-US" dirty="0"/>
              <a:t> </a:t>
            </a:r>
            <a:r>
              <a:rPr lang="en-US" dirty="0" err="1"/>
              <a:t>cosmologiques</a:t>
            </a:r>
            <a:r>
              <a:rPr lang="en-US" dirty="0"/>
              <a:t> sur </a:t>
            </a:r>
            <a:r>
              <a:rPr lang="en-US" dirty="0" err="1"/>
              <a:t>N</a:t>
            </a:r>
            <a:r>
              <a:rPr lang="en-US" baseline="-25000" dirty="0" err="1">
                <a:latin typeface="Symbol" panose="05050102010706020507" pitchFamily="18" charset="2"/>
              </a:rPr>
              <a:t>n</a:t>
            </a:r>
            <a:r>
              <a:rPr lang="en-US" baseline="30000" dirty="0" err="1">
                <a:latin typeface="Times New Roman" panose="02020603050405020304" pitchFamily="18" charset="0"/>
                <a:cs typeface="Times New Roman" panose="02020603050405020304" pitchFamily="18" charset="0"/>
              </a:rPr>
              <a:t>eff</a:t>
            </a:r>
            <a:r>
              <a:rPr lang="en-US" dirty="0"/>
              <a:t> &amp; </a:t>
            </a:r>
            <a:r>
              <a:rPr lang="en-US" dirty="0" err="1">
                <a:latin typeface="Symbol" panose="05050102010706020507" pitchFamily="18" charset="2"/>
              </a:rPr>
              <a:t>S</a:t>
            </a:r>
            <a:r>
              <a:rPr lang="en-US" dirty="0" err="1"/>
              <a:t>m</a:t>
            </a:r>
            <a:r>
              <a:rPr lang="en-US" baseline="-25000" dirty="0" err="1">
                <a:latin typeface="Symbol" panose="05050102010706020507" pitchFamily="18" charset="2"/>
              </a:rPr>
              <a:t>n</a:t>
            </a:r>
            <a:r>
              <a:rPr lang="en-US" baseline="-25000" dirty="0">
                <a:latin typeface="Symbol" panose="05050102010706020507" pitchFamily="18" charset="2"/>
              </a:rPr>
              <a:t> </a:t>
            </a:r>
            <a:endParaRPr lang="en-US" dirty="0">
              <a:latin typeface="Symbol" panose="05050102010706020507" pitchFamily="18" charset="2"/>
            </a:endParaRPr>
          </a:p>
          <a:p>
            <a:pPr>
              <a:buClr>
                <a:schemeClr val="bg1">
                  <a:lumMod val="50000"/>
                </a:schemeClr>
              </a:buClr>
              <a:buFont typeface="Wingdings 2" panose="05020102010507070707" pitchFamily="18" charset="2"/>
              <a:buChar char="õ"/>
            </a:pPr>
            <a:r>
              <a:rPr lang="en-US" dirty="0" err="1">
                <a:latin typeface="Times New Roman" panose="02020603050405020304" pitchFamily="18" charset="0"/>
                <a:cs typeface="Times New Roman" panose="02020603050405020304" pitchFamily="18" charset="0"/>
              </a:rPr>
              <a:t>Excès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basse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énergie</a:t>
            </a:r>
            <a:r>
              <a:rPr lang="en-US" dirty="0">
                <a:latin typeface="Times New Roman" panose="02020603050405020304" pitchFamily="18" charset="0"/>
                <a:cs typeface="Times New Roman" panose="02020603050405020304" pitchFamily="18" charset="0"/>
              </a:rPr>
              <a:t> de</a:t>
            </a:r>
          </a:p>
          <a:p>
            <a:pPr>
              <a:buClr>
                <a:schemeClr val="bg1">
                  <a:lumMod val="50000"/>
                </a:schemeClr>
              </a:buClr>
              <a:buFont typeface="Wingdings 2" panose="05020102010507070707" pitchFamily="18" charset="2"/>
              <a:buChar char="õ"/>
            </a:pPr>
            <a:r>
              <a:rPr lang="en-US" dirty="0">
                <a:latin typeface="Times New Roman" panose="02020603050405020304" pitchFamily="18" charset="0"/>
                <a:cs typeface="Times New Roman" panose="02020603050405020304" pitchFamily="18" charset="0"/>
              </a:rPr>
              <a:t>3+1 vs 3+2 vs 3+3</a:t>
            </a:r>
          </a:p>
          <a:p>
            <a:pPr>
              <a:buClr>
                <a:schemeClr val="bg1">
                  <a:lumMod val="50000"/>
                </a:schemeClr>
              </a:buClr>
              <a:buFont typeface="Wingdings 2" panose="05020102010507070707" pitchFamily="18" charset="2"/>
              <a:buChar char="õ"/>
            </a:pPr>
            <a:r>
              <a:rPr lang="en-US" dirty="0" err="1">
                <a:latin typeface="Times New Roman" panose="02020603050405020304" pitchFamily="18" charset="0"/>
                <a:cs typeface="Times New Roman" panose="02020603050405020304" pitchFamily="18" charset="0"/>
              </a:rPr>
              <a:t>Limites</a:t>
            </a:r>
            <a:r>
              <a:rPr lang="en-US" dirty="0">
                <a:latin typeface="Times New Roman" panose="02020603050405020304" pitchFamily="18" charset="0"/>
                <a:cs typeface="Times New Roman" panose="02020603050405020304" pitchFamily="18" charset="0"/>
              </a:rPr>
              <a:t> de MINOS+, </a:t>
            </a:r>
            <a:r>
              <a:rPr lang="en-US" dirty="0" err="1">
                <a:latin typeface="Times New Roman" panose="02020603050405020304" pitchFamily="18" charset="0"/>
                <a:cs typeface="Times New Roman" panose="02020603050405020304" pitchFamily="18" charset="0"/>
              </a:rPr>
              <a:t>NOvA</a:t>
            </a:r>
            <a:r>
              <a:rPr lang="en-US" dirty="0">
                <a:latin typeface="Times New Roman" panose="02020603050405020304" pitchFamily="18" charset="0"/>
                <a:cs typeface="Times New Roman" panose="02020603050405020304" pitchFamily="18" charset="0"/>
              </a:rPr>
              <a:t>, Ice-Cube, …</a:t>
            </a:r>
          </a:p>
          <a:p>
            <a:pPr>
              <a:buClr>
                <a:schemeClr val="bg1">
                  <a:lumMod val="50000"/>
                </a:schemeClr>
              </a:buClr>
              <a:buFont typeface="Wingdings 2" panose="05020102010507070707" pitchFamily="18" charset="2"/>
              <a:buChar char="õ"/>
            </a:pPr>
            <a:r>
              <a:rPr lang="en-US" dirty="0" err="1">
                <a:latin typeface="Times New Roman" panose="02020603050405020304" pitchFamily="18" charset="0"/>
                <a:cs typeface="Times New Roman" panose="02020603050405020304" pitchFamily="18" charset="0"/>
              </a:rPr>
              <a:t>Incompatibilité</a:t>
            </a:r>
            <a:r>
              <a:rPr lang="en-US" dirty="0">
                <a:latin typeface="Times New Roman" panose="02020603050405020304" pitchFamily="18" charset="0"/>
                <a:cs typeface="Times New Roman" panose="02020603050405020304" pitchFamily="18" charset="0"/>
              </a:rPr>
              <a:t> entre apparition de </a:t>
            </a:r>
            <a:r>
              <a:rPr lang="en-US" dirty="0">
                <a:latin typeface="Symbol" panose="05050102010706020507" pitchFamily="18" charset="2"/>
                <a:cs typeface="Times New Roman" panose="02020603050405020304" pitchFamily="18" charset="0"/>
              </a:rPr>
              <a:t>n</a:t>
            </a:r>
            <a:r>
              <a:rPr lang="en-US" baseline="-2500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et </a:t>
            </a:r>
            <a:r>
              <a:rPr lang="en-US" dirty="0" err="1">
                <a:latin typeface="Times New Roman" panose="02020603050405020304" pitchFamily="18" charset="0"/>
                <a:cs typeface="Times New Roman" panose="02020603050405020304" pitchFamily="18" charset="0"/>
              </a:rPr>
              <a:t>disparition</a:t>
            </a:r>
            <a:r>
              <a:rPr lang="en-US" dirty="0">
                <a:latin typeface="Times New Roman" panose="02020603050405020304" pitchFamily="18" charset="0"/>
                <a:cs typeface="Times New Roman" panose="02020603050405020304" pitchFamily="18" charset="0"/>
              </a:rPr>
              <a:t> de </a:t>
            </a:r>
            <a:r>
              <a:rPr lang="en-US" dirty="0">
                <a:latin typeface="Symbol" panose="05050102010706020507" pitchFamily="18" charset="2"/>
                <a:cs typeface="Times New Roman" panose="02020603050405020304" pitchFamily="18" charset="0"/>
              </a:rPr>
              <a:t>n</a:t>
            </a:r>
            <a:r>
              <a:rPr lang="en-US" baseline="-25000" dirty="0">
                <a:latin typeface="Symbol" panose="05050102010706020507" pitchFamily="18" charset="2"/>
                <a:cs typeface="Times New Roman" panose="02020603050405020304" pitchFamily="18" charset="0"/>
              </a:rPr>
              <a:t>m</a:t>
            </a:r>
            <a:endParaRPr lang="en-US" dirty="0">
              <a:latin typeface="Times New Roman" panose="02020603050405020304" pitchFamily="18" charset="0"/>
              <a:cs typeface="Times New Roman" panose="02020603050405020304" pitchFamily="18" charset="0"/>
            </a:endParaRPr>
          </a:p>
          <a:p>
            <a:pPr>
              <a:buClr>
                <a:schemeClr val="bg1">
                  <a:lumMod val="50000"/>
                </a:schemeClr>
              </a:buClr>
              <a:buFont typeface="Wingdings 2" panose="05020102010507070707" pitchFamily="18" charset="2"/>
              <a:buChar char="õ"/>
            </a:pPr>
            <a:r>
              <a:rPr lang="en-US" dirty="0">
                <a:latin typeface="Times New Roman" panose="02020603050405020304" pitchFamily="18" charset="0"/>
                <a:cs typeface="Times New Roman" panose="02020603050405020304" pitchFamily="18" charset="0"/>
              </a:rPr>
              <a:t>Et </a:t>
            </a:r>
            <a:r>
              <a:rPr lang="en-US" dirty="0" err="1">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 le “Best Fit” </a:t>
            </a:r>
            <a:r>
              <a:rPr lang="en-US" dirty="0" err="1">
                <a:latin typeface="Times New Roman" panose="02020603050405020304" pitchFamily="18" charset="0"/>
                <a:cs typeface="Times New Roman" panose="02020603050405020304" pitchFamily="18" charset="0"/>
              </a:rPr>
              <a:t>était</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mauvais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ajustement</a:t>
            </a:r>
            <a:r>
              <a:rPr lang="en-US" dirty="0">
                <a:latin typeface="Times New Roman" panose="02020603050405020304" pitchFamily="18" charset="0"/>
                <a:cs typeface="Times New Roman" panose="02020603050405020304" pitchFamily="18" charset="0"/>
              </a:rPr>
              <a:t> ?</a:t>
            </a:r>
          </a:p>
          <a:p>
            <a:pPr>
              <a:buClr>
                <a:schemeClr val="bg1">
                  <a:lumMod val="50000"/>
                </a:schemeClr>
              </a:buClr>
              <a:buFont typeface="Wingdings 2" panose="05020102010507070707" pitchFamily="18" charset="2"/>
              <a:buChar char="õ"/>
            </a:pPr>
            <a:r>
              <a:rPr lang="en-US" dirty="0">
                <a:latin typeface="Times New Roman" panose="02020603050405020304" pitchFamily="18" charset="0"/>
                <a:cs typeface="Times New Roman" panose="02020603050405020304" pitchFamily="18" charset="0"/>
              </a:rPr>
              <a:t>Valeur de </a:t>
            </a:r>
            <a:r>
              <a:rPr lang="en-US" dirty="0">
                <a:latin typeface="Symbol" panose="05050102010706020507" pitchFamily="18" charset="2"/>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m</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pour </a:t>
            </a:r>
            <a:r>
              <a:rPr lang="en-US" dirty="0" err="1">
                <a:latin typeface="Times New Roman" panose="02020603050405020304" pitchFamily="18" charset="0"/>
                <a:cs typeface="Times New Roman" panose="02020603050405020304" pitchFamily="18" charset="0"/>
              </a:rPr>
              <a:t>l’excès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basse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énergie</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50</a:t>
            </a:fld>
            <a:endParaRPr lang="en-US"/>
          </a:p>
        </p:txBody>
      </p:sp>
    </p:spTree>
    <p:extLst>
      <p:ext uri="{BB962C8B-B14F-4D97-AF65-F5344CB8AC3E}">
        <p14:creationId xmlns:p14="http://schemas.microsoft.com/office/powerpoint/2010/main" val="1916789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Neutrinos </a:t>
            </a:r>
            <a:r>
              <a:rPr lang="en-US" dirty="0" err="1"/>
              <a:t>stériles</a:t>
            </a:r>
            <a:r>
              <a:rPr lang="en-US" dirty="0"/>
              <a:t> </a:t>
            </a:r>
            <a:r>
              <a:rPr lang="en-US" dirty="0" err="1"/>
              <a:t>légers</a:t>
            </a:r>
            <a:r>
              <a:rPr lang="en-US" dirty="0"/>
              <a:t> :</a:t>
            </a:r>
            <a:br>
              <a:rPr lang="en-US" dirty="0"/>
            </a:br>
            <a:r>
              <a:rPr lang="en-US" dirty="0"/>
              <a:t>Le best fit </a:t>
            </a:r>
            <a:r>
              <a:rPr lang="en-US" dirty="0" err="1"/>
              <a:t>est</a:t>
            </a:r>
            <a:r>
              <a:rPr lang="en-US" dirty="0"/>
              <a:t> un </a:t>
            </a:r>
            <a:r>
              <a:rPr lang="en-US" dirty="0" err="1"/>
              <a:t>mauvais</a:t>
            </a:r>
            <a:r>
              <a:rPr lang="en-US" dirty="0"/>
              <a:t> fit</a:t>
            </a:r>
          </a:p>
        </p:txBody>
      </p:sp>
      <p:sp>
        <p:nvSpPr>
          <p:cNvPr id="3" name="Content Placeholder 2"/>
          <p:cNvSpPr>
            <a:spLocks noGrp="1"/>
          </p:cNvSpPr>
          <p:nvPr>
            <p:ph sz="half" idx="1"/>
          </p:nvPr>
        </p:nvSpPr>
        <p:spPr>
          <a:xfrm>
            <a:off x="742950" y="4545633"/>
            <a:ext cx="3886200" cy="4351338"/>
          </a:xfrm>
        </p:spPr>
        <p:txBody>
          <a:bodyPr>
            <a:normAutofit/>
          </a:bodyPr>
          <a:lstStyle/>
          <a:p>
            <a:pPr marL="0" indent="0">
              <a:buNone/>
            </a:pPr>
            <a:r>
              <a:rPr lang="en-US" sz="1800" b="1" dirty="0" err="1"/>
              <a:t>Pourquoi</a:t>
            </a:r>
            <a:r>
              <a:rPr lang="en-US" sz="1800" b="1" dirty="0"/>
              <a:t> les </a:t>
            </a:r>
            <a:r>
              <a:rPr lang="en-US" sz="1800" b="1" dirty="0" err="1"/>
              <a:t>physiciens</a:t>
            </a:r>
            <a:r>
              <a:rPr lang="en-US" sz="1800" b="1" dirty="0"/>
              <a:t> ne </a:t>
            </a:r>
            <a:r>
              <a:rPr lang="en-US" sz="1800" b="1" dirty="0" err="1"/>
              <a:t>sont</a:t>
            </a:r>
            <a:r>
              <a:rPr lang="en-US" sz="1800" b="1" dirty="0"/>
              <a:t> pas </a:t>
            </a:r>
            <a:r>
              <a:rPr lang="en-US" sz="1800" b="1" dirty="0" err="1"/>
              <a:t>d’accord</a:t>
            </a:r>
            <a:r>
              <a:rPr lang="en-US" sz="1800" b="1" dirty="0"/>
              <a:t> :</a:t>
            </a:r>
          </a:p>
          <a:p>
            <a:pPr marL="0" indent="0" algn="ctr">
              <a:buNone/>
            </a:pPr>
            <a:r>
              <a:rPr lang="en-US" sz="1800" b="1" dirty="0"/>
              <a:t>Si les </a:t>
            </a:r>
            <a:r>
              <a:rPr lang="en-US" sz="1800" b="1" dirty="0" err="1"/>
              <a:t>données</a:t>
            </a:r>
            <a:r>
              <a:rPr lang="en-US" sz="1800" b="1" dirty="0"/>
              <a:t> ne </a:t>
            </a:r>
            <a:r>
              <a:rPr lang="en-US" sz="1800" b="1" dirty="0" err="1"/>
              <a:t>sont</a:t>
            </a:r>
            <a:r>
              <a:rPr lang="en-US" sz="1800" b="1" dirty="0"/>
              <a:t> pas </a:t>
            </a:r>
            <a:r>
              <a:rPr lang="en-US" sz="1800" b="1" dirty="0" err="1"/>
              <a:t>en</a:t>
            </a:r>
            <a:r>
              <a:rPr lang="en-US" sz="1800" b="1" dirty="0"/>
              <a:t> accord avec </a:t>
            </a:r>
            <a:r>
              <a:rPr lang="en-US" sz="1800" b="1" dirty="0" err="1"/>
              <a:t>l’hypothèse</a:t>
            </a:r>
            <a:r>
              <a:rPr lang="en-US" sz="1800" b="1" dirty="0"/>
              <a:t> </a:t>
            </a:r>
            <a:r>
              <a:rPr lang="en-US" sz="1800" b="1" dirty="0" err="1"/>
              <a:t>nulle</a:t>
            </a:r>
            <a:r>
              <a:rPr lang="en-US" sz="1800" b="1" dirty="0"/>
              <a:t> </a:t>
            </a:r>
            <a:r>
              <a:rPr lang="en-US" sz="1800" b="1" dirty="0" err="1"/>
              <a:t>ou</a:t>
            </a:r>
            <a:r>
              <a:rPr lang="en-US" sz="1800" b="1" dirty="0"/>
              <a:t> </a:t>
            </a:r>
            <a:r>
              <a:rPr lang="en-US" sz="1800" b="1" dirty="0" err="1"/>
              <a:t>l’hypothèse</a:t>
            </a:r>
            <a:r>
              <a:rPr lang="en-US" sz="1800" b="1" dirty="0"/>
              <a:t> alternative, </a:t>
            </a:r>
            <a:r>
              <a:rPr lang="en-US" sz="1800" b="1" dirty="0" err="1"/>
              <a:t>certains</a:t>
            </a:r>
            <a:r>
              <a:rPr lang="en-US" sz="1800" b="1" dirty="0"/>
              <a:t> </a:t>
            </a:r>
            <a:r>
              <a:rPr lang="en-US" sz="1800" b="1" dirty="0" err="1"/>
              <a:t>diraient</a:t>
            </a:r>
            <a:r>
              <a:rPr lang="en-US" sz="1800" b="1" dirty="0"/>
              <a:t> </a:t>
            </a:r>
            <a:r>
              <a:rPr lang="en-US" sz="1800" b="1" dirty="0" err="1"/>
              <a:t>qu’il</a:t>
            </a:r>
            <a:r>
              <a:rPr lang="en-US" sz="1800" b="1" dirty="0"/>
              <a:t> faut plus de </a:t>
            </a:r>
            <a:r>
              <a:rPr lang="en-US" sz="1800" b="1" dirty="0" err="1"/>
              <a:t>données</a:t>
            </a:r>
            <a:r>
              <a:rPr lang="en-US" sz="1800" b="1" dirty="0"/>
              <a:t>. Je dis </a:t>
            </a:r>
            <a:r>
              <a:rPr lang="en-US" sz="1800" b="1" dirty="0" err="1"/>
              <a:t>qu’il</a:t>
            </a:r>
            <a:r>
              <a:rPr lang="en-US" sz="1800" b="1" dirty="0"/>
              <a:t> faut plus </a:t>
            </a:r>
            <a:r>
              <a:rPr lang="en-US" sz="1800" b="1" dirty="0" err="1"/>
              <a:t>d’hypothèses</a:t>
            </a:r>
            <a:r>
              <a:rPr lang="en-US" sz="1800" b="1" dirty="0"/>
              <a:t>.</a:t>
            </a:r>
          </a:p>
        </p:txBody>
      </p:sp>
      <p:pic>
        <p:nvPicPr>
          <p:cNvPr id="9" name="Content Placeholder 8"/>
          <p:cNvPicPr>
            <a:picLocks noGrp="1" noChangeAspect="1"/>
          </p:cNvPicPr>
          <p:nvPr>
            <p:ph sz="half" idx="2"/>
          </p:nvPr>
        </p:nvPicPr>
        <p:blipFill>
          <a:blip r:embed="rId2"/>
          <a:stretch>
            <a:fillRect/>
          </a:stretch>
        </p:blipFill>
        <p:spPr>
          <a:xfrm>
            <a:off x="842327" y="1839717"/>
            <a:ext cx="3886200" cy="2705916"/>
          </a:xfrm>
          <a:prstGeom prst="rect">
            <a:avLst/>
          </a:prstGeom>
        </p:spPr>
      </p:pic>
      <p:sp>
        <p:nvSpPr>
          <p:cNvPr id="4" name="Date Placeholder 3"/>
          <p:cNvSpPr>
            <a:spLocks noGrp="1"/>
          </p:cNvSpPr>
          <p:nvPr>
            <p:ph type="dt" sz="half" idx="10"/>
          </p:nvPr>
        </p:nvSpPr>
        <p:spPr/>
        <p:txBody>
          <a:bodyPr/>
          <a:lstStyle/>
          <a:p>
            <a:r>
              <a:rPr lang="en-US" dirty="0"/>
              <a:t>8 September 2022</a:t>
            </a:r>
          </a:p>
        </p:txBody>
      </p:sp>
      <p:sp>
        <p:nvSpPr>
          <p:cNvPr id="5" name="Footer Placeholder 4"/>
          <p:cNvSpPr>
            <a:spLocks noGrp="1"/>
          </p:cNvSpPr>
          <p:nvPr>
            <p:ph type="ftr" sz="quarter" idx="11"/>
          </p:nvPr>
        </p:nvSpPr>
        <p:spPr/>
        <p:txBody>
          <a:bodyPr/>
          <a:lstStyle/>
          <a:p>
            <a:r>
              <a:rPr lang="en-US" dirty="0"/>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51</a:t>
            </a:fld>
            <a:endParaRPr lang="en-US"/>
          </a:p>
        </p:txBody>
      </p:sp>
      <p:pic>
        <p:nvPicPr>
          <p:cNvPr id="8" name="Picture 7"/>
          <p:cNvPicPr>
            <a:picLocks noChangeAspect="1"/>
          </p:cNvPicPr>
          <p:nvPr/>
        </p:nvPicPr>
        <p:blipFill>
          <a:blip r:embed="rId3"/>
          <a:stretch>
            <a:fillRect/>
          </a:stretch>
        </p:blipFill>
        <p:spPr>
          <a:xfrm>
            <a:off x="5095648" y="1839717"/>
            <a:ext cx="3784522" cy="4494408"/>
          </a:xfrm>
          <a:prstGeom prst="rect">
            <a:avLst/>
          </a:prstGeom>
        </p:spPr>
      </p:pic>
      <p:sp>
        <p:nvSpPr>
          <p:cNvPr id="7" name="Oval 6">
            <a:extLst>
              <a:ext uri="{FF2B5EF4-FFF2-40B4-BE49-F238E27FC236}">
                <a16:creationId xmlns:a16="http://schemas.microsoft.com/office/drawing/2014/main" id="{FED70DF0-3D9F-4F33-BAB0-6344392A44C5}"/>
              </a:ext>
            </a:extLst>
          </p:cNvPr>
          <p:cNvSpPr/>
          <p:nvPr/>
        </p:nvSpPr>
        <p:spPr>
          <a:xfrm>
            <a:off x="159026" y="4180860"/>
            <a:ext cx="4691270" cy="270591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153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Neutrinos </a:t>
            </a:r>
            <a:r>
              <a:rPr lang="en-US" dirty="0" err="1"/>
              <a:t>stériles</a:t>
            </a:r>
            <a:r>
              <a:rPr lang="en-US" dirty="0"/>
              <a:t> </a:t>
            </a:r>
            <a:r>
              <a:rPr lang="en-US" dirty="0" err="1"/>
              <a:t>légers</a:t>
            </a:r>
            <a:endParaRPr lang="en-US" dirty="0"/>
          </a:p>
        </p:txBody>
      </p:sp>
      <p:sp>
        <p:nvSpPr>
          <p:cNvPr id="3" name="Content Placeholder 2"/>
          <p:cNvSpPr>
            <a:spLocks noGrp="1"/>
          </p:cNvSpPr>
          <p:nvPr>
            <p:ph idx="1"/>
          </p:nvPr>
        </p:nvSpPr>
        <p:spPr/>
        <p:txBody>
          <a:bodyPr/>
          <a:lstStyle/>
          <a:p>
            <a:pPr marL="0" indent="0" algn="ctr">
              <a:buNone/>
            </a:pPr>
            <a:r>
              <a:rPr lang="en-US"/>
              <a:t>Joe </a:t>
            </a:r>
            <a:r>
              <a:rPr lang="en-US" err="1"/>
              <a:t>Lykken</a:t>
            </a:r>
            <a:r>
              <a:rPr lang="en-US"/>
              <a:t> &amp; </a:t>
            </a:r>
            <a:r>
              <a:rPr lang="en-US" err="1"/>
              <a:t>evidenc</a:t>
            </a:r>
            <a:endParaRPr lang="en-US"/>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52</a:t>
            </a:fld>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23922" y="1679581"/>
            <a:ext cx="5618413" cy="3932079"/>
          </a:xfrm>
          <a:prstGeom prst="rect">
            <a:avLst/>
          </a:prstGeom>
        </p:spPr>
      </p:pic>
      <p:sp>
        <p:nvSpPr>
          <p:cNvPr id="9" name="TextBox 8"/>
          <p:cNvSpPr txBox="1"/>
          <p:nvPr/>
        </p:nvSpPr>
        <p:spPr>
          <a:xfrm>
            <a:off x="313151" y="5799551"/>
            <a:ext cx="8693063" cy="338554"/>
          </a:xfrm>
          <a:prstGeom prst="rect">
            <a:avLst/>
          </a:prstGeom>
          <a:noFill/>
        </p:spPr>
        <p:txBody>
          <a:bodyPr wrap="square" rtlCol="0">
            <a:spAutoFit/>
          </a:bodyPr>
          <a:lstStyle/>
          <a:p>
            <a:r>
              <a:rPr lang="en-US" sz="1600" i="1"/>
              <a:t>http://news.fnal.gov/2018/06/big-boost-for-fermilabs-short-baseline-neutrino-experiments/</a:t>
            </a:r>
          </a:p>
        </p:txBody>
      </p:sp>
      <p:cxnSp>
        <p:nvCxnSpPr>
          <p:cNvPr id="10" name="Straight Connector 9"/>
          <p:cNvCxnSpPr/>
          <p:nvPr/>
        </p:nvCxnSpPr>
        <p:spPr>
          <a:xfrm>
            <a:off x="6861976" y="3705308"/>
            <a:ext cx="119269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55274" y="3857708"/>
            <a:ext cx="51550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606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Neutrinos </a:t>
            </a:r>
            <a:r>
              <a:rPr lang="en-US" dirty="0" err="1"/>
              <a:t>stériles</a:t>
            </a:r>
            <a:r>
              <a:rPr lang="en-US" dirty="0"/>
              <a:t> </a:t>
            </a:r>
            <a:r>
              <a:rPr lang="en-US" dirty="0" err="1"/>
              <a:t>légers</a:t>
            </a:r>
            <a:endParaRPr lang="en-US" dirty="0"/>
          </a:p>
        </p:txBody>
      </p:sp>
      <p:sp>
        <p:nvSpPr>
          <p:cNvPr id="3" name="Content Placeholder 2"/>
          <p:cNvSpPr>
            <a:spLocks noGrp="1"/>
          </p:cNvSpPr>
          <p:nvPr>
            <p:ph idx="1"/>
          </p:nvPr>
        </p:nvSpPr>
        <p:spPr/>
        <p:txBody>
          <a:bodyPr/>
          <a:lstStyle/>
          <a:p>
            <a:pPr marL="0" indent="0" algn="ctr">
              <a:buNone/>
            </a:pPr>
            <a:r>
              <a:rPr lang="en-US" dirty="0" err="1"/>
              <a:t>À</a:t>
            </a:r>
            <a:r>
              <a:rPr lang="en-US" dirty="0"/>
              <a:t> </a:t>
            </a:r>
            <a:r>
              <a:rPr lang="en-US" u="sng" dirty="0" err="1"/>
              <a:t>mon</a:t>
            </a:r>
            <a:r>
              <a:rPr lang="en-US" dirty="0"/>
              <a:t> </a:t>
            </a:r>
            <a:r>
              <a:rPr lang="en-US" dirty="0" err="1"/>
              <a:t>avis</a:t>
            </a:r>
            <a:endParaRPr lang="en-US" dirty="0"/>
          </a:p>
          <a:p>
            <a:pPr marL="0" indent="0">
              <a:buNone/>
            </a:pPr>
            <a:r>
              <a:rPr lang="en-US" dirty="0"/>
              <a:t>Les </a:t>
            </a:r>
            <a:r>
              <a:rPr lang="en-US" dirty="0">
                <a:latin typeface="Symbol" panose="05050102010706020507" pitchFamily="18" charset="2"/>
              </a:rPr>
              <a:t>n</a:t>
            </a:r>
            <a:r>
              <a:rPr lang="en-US" dirty="0"/>
              <a:t>s </a:t>
            </a:r>
            <a:r>
              <a:rPr lang="en-US" dirty="0" err="1"/>
              <a:t>stériles</a:t>
            </a:r>
            <a:r>
              <a:rPr lang="en-US" dirty="0"/>
              <a:t> </a:t>
            </a:r>
            <a:r>
              <a:rPr lang="en-US" dirty="0" err="1"/>
              <a:t>à</a:t>
            </a:r>
            <a:r>
              <a:rPr lang="en-US" dirty="0"/>
              <a:t> </a:t>
            </a:r>
            <a:r>
              <a:rPr lang="en-US" dirty="0" err="1"/>
              <a:t>l’eV</a:t>
            </a:r>
            <a:r>
              <a:rPr lang="en-US" dirty="0"/>
              <a:t> </a:t>
            </a:r>
            <a:r>
              <a:rPr lang="en-US" dirty="0" err="1"/>
              <a:t>suggérés</a:t>
            </a:r>
            <a:r>
              <a:rPr lang="en-US" dirty="0"/>
              <a:t> par </a:t>
            </a:r>
            <a:r>
              <a:rPr lang="en-US" dirty="0" err="1"/>
              <a:t>une</a:t>
            </a:r>
            <a:r>
              <a:rPr lang="en-US" dirty="0"/>
              <a:t> </a:t>
            </a:r>
            <a:r>
              <a:rPr lang="en-US" dirty="0" err="1"/>
              <a:t>interprétation</a:t>
            </a:r>
            <a:r>
              <a:rPr lang="en-US" dirty="0"/>
              <a:t> de LSND </a:t>
            </a:r>
            <a:r>
              <a:rPr lang="en-US" dirty="0" err="1"/>
              <a:t>ont</a:t>
            </a:r>
            <a:r>
              <a:rPr lang="en-US" dirty="0"/>
              <a:t> </a:t>
            </a:r>
            <a:r>
              <a:rPr lang="en-US" dirty="0" err="1"/>
              <a:t>été</a:t>
            </a:r>
            <a:r>
              <a:rPr lang="en-US" dirty="0"/>
              <a:t> </a:t>
            </a:r>
            <a:r>
              <a:rPr lang="en-US" dirty="0" err="1"/>
              <a:t>discrédités</a:t>
            </a:r>
            <a:r>
              <a:rPr lang="en-US" dirty="0"/>
              <a:t> </a:t>
            </a:r>
            <a:r>
              <a:rPr lang="en-US" dirty="0" err="1"/>
              <a:t>depuis</a:t>
            </a:r>
            <a:r>
              <a:rPr lang="en-US" dirty="0"/>
              <a:t> </a:t>
            </a:r>
            <a:r>
              <a:rPr lang="en-US" dirty="0" err="1"/>
              <a:t>longtemps</a:t>
            </a:r>
            <a:endParaRPr lang="en-US" dirty="0"/>
          </a:p>
          <a:p>
            <a:pPr marL="0" indent="0">
              <a:buNone/>
            </a:pPr>
            <a:r>
              <a:rPr lang="en-US" dirty="0"/>
              <a:t>Les anomalies SBL </a:t>
            </a:r>
            <a:r>
              <a:rPr lang="en-US" dirty="0" err="1"/>
              <a:t>sont</a:t>
            </a:r>
            <a:r>
              <a:rPr lang="en-US" dirty="0"/>
              <a:t> </a:t>
            </a:r>
            <a:r>
              <a:rPr lang="en-US" dirty="0" err="1">
                <a:solidFill>
                  <a:srgbClr val="FF0000"/>
                </a:solidFill>
              </a:rPr>
              <a:t>réelles</a:t>
            </a:r>
            <a:endParaRPr lang="en-US" dirty="0">
              <a:solidFill>
                <a:srgbClr val="FF0000"/>
              </a:solidFill>
            </a:endParaRPr>
          </a:p>
          <a:p>
            <a:pPr marL="0" indent="0">
              <a:buNone/>
            </a:pPr>
            <a:r>
              <a:rPr lang="en-US" dirty="0"/>
              <a:t>Il </a:t>
            </a:r>
            <a:r>
              <a:rPr lang="en-US" dirty="0" err="1"/>
              <a:t>peut</a:t>
            </a:r>
            <a:r>
              <a:rPr lang="en-US" dirty="0"/>
              <a:t> y </a:t>
            </a:r>
            <a:r>
              <a:rPr lang="en-US" dirty="0" err="1"/>
              <a:t>avoir</a:t>
            </a:r>
            <a:r>
              <a:rPr lang="en-US" dirty="0"/>
              <a:t> </a:t>
            </a:r>
            <a:r>
              <a:rPr lang="en-US" dirty="0" err="1"/>
              <a:t>plusieurs</a:t>
            </a:r>
            <a:r>
              <a:rPr lang="en-US" dirty="0"/>
              <a:t> explications, </a:t>
            </a:r>
            <a:r>
              <a:rPr lang="en-US" dirty="0" err="1"/>
              <a:t>intéressantes</a:t>
            </a:r>
            <a:r>
              <a:rPr lang="en-US" dirty="0"/>
              <a:t> </a:t>
            </a:r>
            <a:r>
              <a:rPr lang="en-US" dirty="0" err="1"/>
              <a:t>ou</a:t>
            </a:r>
            <a:r>
              <a:rPr lang="en-US" dirty="0"/>
              <a:t> non.</a:t>
            </a:r>
          </a:p>
          <a:p>
            <a:pPr marL="0" indent="0">
              <a:buNone/>
            </a:pPr>
            <a:endParaRPr lang="en-US" dirty="0"/>
          </a:p>
          <a:p>
            <a:pPr marL="0" indent="0" algn="ctr">
              <a:buNone/>
            </a:pPr>
            <a:r>
              <a:rPr lang="en-US" dirty="0"/>
              <a:t>Si on ne </a:t>
            </a:r>
            <a:r>
              <a:rPr lang="en-US" dirty="0" err="1"/>
              <a:t>sait</a:t>
            </a:r>
            <a:r>
              <a:rPr lang="en-US" dirty="0"/>
              <a:t> pas </a:t>
            </a:r>
            <a:r>
              <a:rPr lang="en-US" dirty="0" err="1"/>
              <a:t>ce</a:t>
            </a:r>
            <a:r>
              <a:rPr lang="en-US" dirty="0"/>
              <a:t> que </a:t>
            </a:r>
            <a:r>
              <a:rPr lang="en-US" dirty="0" err="1"/>
              <a:t>l’on</a:t>
            </a:r>
            <a:r>
              <a:rPr lang="en-US" dirty="0"/>
              <a:t> </a:t>
            </a:r>
            <a:r>
              <a:rPr lang="en-US" dirty="0" err="1"/>
              <a:t>cherche</a:t>
            </a:r>
            <a:r>
              <a:rPr lang="en-US" dirty="0"/>
              <a:t>…</a:t>
            </a:r>
          </a:p>
          <a:p>
            <a:pPr>
              <a:buFont typeface="Wingdings" panose="05000000000000000000" pitchFamily="2" charset="2"/>
              <a:buChar char="Ø"/>
            </a:pPr>
            <a:r>
              <a:rPr lang="en-US" dirty="0"/>
              <a:t>On </a:t>
            </a:r>
            <a:r>
              <a:rPr lang="en-US" dirty="0" err="1"/>
              <a:t>peut</a:t>
            </a:r>
            <a:r>
              <a:rPr lang="en-US" dirty="0"/>
              <a:t> le </a:t>
            </a:r>
            <a:r>
              <a:rPr lang="en-US" dirty="0" err="1"/>
              <a:t>trouver</a:t>
            </a:r>
            <a:endParaRPr lang="en-US" dirty="0"/>
          </a:p>
          <a:p>
            <a:pPr>
              <a:buFont typeface="Wingdings" panose="05000000000000000000" pitchFamily="2" charset="2"/>
              <a:buChar char="Ø"/>
            </a:pPr>
            <a:r>
              <a:rPr lang="en-US" dirty="0"/>
              <a:t>On </a:t>
            </a:r>
            <a:r>
              <a:rPr lang="en-US" dirty="0" err="1"/>
              <a:t>peut</a:t>
            </a:r>
            <a:r>
              <a:rPr lang="en-US" dirty="0"/>
              <a:t> ne pas le </a:t>
            </a:r>
            <a:r>
              <a:rPr lang="en-US" dirty="0" err="1"/>
              <a:t>trouver</a:t>
            </a:r>
            <a:endParaRPr lang="en-US" dirty="0"/>
          </a:p>
          <a:p>
            <a:pPr>
              <a:buFont typeface="Wingdings" panose="05000000000000000000" pitchFamily="2" charset="2"/>
              <a:buChar char="Ø"/>
            </a:pPr>
            <a:r>
              <a:rPr lang="en-US" dirty="0" err="1"/>
              <a:t>Mais</a:t>
            </a:r>
            <a:r>
              <a:rPr lang="en-US" dirty="0"/>
              <a:t> on ne </a:t>
            </a:r>
            <a:r>
              <a:rPr lang="en-US" u="sng" dirty="0" err="1"/>
              <a:t>peut</a:t>
            </a:r>
            <a:r>
              <a:rPr lang="en-US" u="sng" dirty="0"/>
              <a:t> pas</a:t>
            </a:r>
            <a:r>
              <a:rPr lang="en-US" dirty="0"/>
              <a:t> </a:t>
            </a:r>
            <a:r>
              <a:rPr lang="en-US" dirty="0" err="1"/>
              <a:t>l’exclure</a:t>
            </a:r>
            <a:r>
              <a:rPr lang="en-US" dirty="0"/>
              <a:t> </a:t>
            </a:r>
            <a:r>
              <a:rPr lang="en-US" dirty="0" err="1"/>
              <a:t>logiquement</a:t>
            </a: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53</a:t>
            </a:fld>
            <a:endParaRPr lang="en-US"/>
          </a:p>
        </p:txBody>
      </p:sp>
      <p:sp>
        <p:nvSpPr>
          <p:cNvPr id="8" name="Oval 7">
            <a:extLst>
              <a:ext uri="{FF2B5EF4-FFF2-40B4-BE49-F238E27FC236}">
                <a16:creationId xmlns:a16="http://schemas.microsoft.com/office/drawing/2014/main" id="{6C1D26C2-8D06-42FA-A46C-AC33C860BC7B}"/>
              </a:ext>
            </a:extLst>
          </p:cNvPr>
          <p:cNvSpPr/>
          <p:nvPr/>
        </p:nvSpPr>
        <p:spPr>
          <a:xfrm>
            <a:off x="265044" y="3790123"/>
            <a:ext cx="8017566" cy="238684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6921765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58B1-8775-4693-A12E-4F278E34099B}"/>
              </a:ext>
            </a:extLst>
          </p:cNvPr>
          <p:cNvSpPr>
            <a:spLocks noGrp="1"/>
          </p:cNvSpPr>
          <p:nvPr>
            <p:ph type="title"/>
          </p:nvPr>
        </p:nvSpPr>
        <p:spPr/>
        <p:txBody>
          <a:bodyPr/>
          <a:lstStyle/>
          <a:p>
            <a:pPr algn="ctr"/>
            <a:r>
              <a:rPr lang="en-US" dirty="0"/>
              <a:t>Neutrinos </a:t>
            </a:r>
            <a:r>
              <a:rPr lang="en-US" dirty="0" err="1"/>
              <a:t>stériles</a:t>
            </a:r>
            <a:br>
              <a:rPr lang="en-US" dirty="0"/>
            </a:br>
            <a:r>
              <a:rPr lang="en-US" dirty="0"/>
              <a:t>2018-2022</a:t>
            </a:r>
          </a:p>
        </p:txBody>
      </p:sp>
      <p:sp>
        <p:nvSpPr>
          <p:cNvPr id="3" name="Content Placeholder 2">
            <a:extLst>
              <a:ext uri="{FF2B5EF4-FFF2-40B4-BE49-F238E27FC236}">
                <a16:creationId xmlns:a16="http://schemas.microsoft.com/office/drawing/2014/main" id="{896D7D4E-2426-4FF9-9F19-AE344008E0D6}"/>
              </a:ext>
            </a:extLst>
          </p:cNvPr>
          <p:cNvSpPr>
            <a:spLocks noGrp="1"/>
          </p:cNvSpPr>
          <p:nvPr>
            <p:ph idx="1"/>
          </p:nvPr>
        </p:nvSpPr>
        <p:spPr>
          <a:xfrm>
            <a:off x="628650" y="1825625"/>
            <a:ext cx="7886700" cy="4530728"/>
          </a:xfrm>
        </p:spPr>
        <p:txBody>
          <a:bodyPr>
            <a:normAutofit lnSpcReduction="10000"/>
          </a:bodyPr>
          <a:lstStyle/>
          <a:p>
            <a:r>
              <a:rPr lang="fr-FR" dirty="0"/>
              <a:t>L’anomalie des neutrinos de réacteurs disparaît avec un flux de </a:t>
            </a:r>
            <a:r>
              <a:rPr lang="fr-FR" dirty="0">
                <a:latin typeface="Symbol" panose="05050102010706020507" pitchFamily="18" charset="2"/>
              </a:rPr>
              <a:t>n</a:t>
            </a:r>
            <a:r>
              <a:rPr lang="fr-FR" dirty="0"/>
              <a:t> modifié par la chaine de </a:t>
            </a:r>
            <a:r>
              <a:rPr lang="fr-FR" baseline="30000" dirty="0"/>
              <a:t>235</a:t>
            </a:r>
            <a:r>
              <a:rPr lang="fr-FR" dirty="0"/>
              <a:t>U.</a:t>
            </a:r>
          </a:p>
          <a:p>
            <a:r>
              <a:rPr lang="fr-FR" dirty="0" err="1"/>
              <a:t>MicroBooNE</a:t>
            </a:r>
            <a:r>
              <a:rPr lang="fr-FR" dirty="0"/>
              <a:t> a été construit pour vérifier si l’excès à basse énergie de </a:t>
            </a:r>
            <a:r>
              <a:rPr lang="fr-FR" dirty="0" err="1"/>
              <a:t>MiniBooNE</a:t>
            </a:r>
            <a:r>
              <a:rPr lang="fr-FR" dirty="0"/>
              <a:t> était dû à des photons ou à des électrons, et n’a pas mesuré d’excès. Ils refusent d’admettre que ce résultat exclut une interprétation des résultats de </a:t>
            </a:r>
            <a:r>
              <a:rPr lang="fr-FR" dirty="0" err="1"/>
              <a:t>MiniBooNE</a:t>
            </a:r>
            <a:r>
              <a:rPr lang="fr-FR" dirty="0"/>
              <a:t> comme preuve de neutrinos stériles</a:t>
            </a:r>
          </a:p>
          <a:p>
            <a:r>
              <a:rPr lang="fr-FR"/>
              <a:t>Avec de </a:t>
            </a:r>
            <a:r>
              <a:rPr lang="fr-FR" dirty="0"/>
              <a:t>nouvelles données, BEST détecte toujours une </a:t>
            </a:r>
            <a:r>
              <a:rPr lang="fr-FR" dirty="0" err="1"/>
              <a:t>amomalie</a:t>
            </a:r>
            <a:r>
              <a:rPr lang="fr-FR" dirty="0"/>
              <a:t> Ga</a:t>
            </a:r>
          </a:p>
          <a:p>
            <a:r>
              <a:rPr lang="fr-FR" dirty="0"/>
              <a:t>Neutrino 4</a:t>
            </a:r>
          </a:p>
          <a:p>
            <a:pPr marL="0" indent="0">
              <a:buNone/>
            </a:pPr>
            <a:endParaRPr lang="fr-FR" dirty="0"/>
          </a:p>
          <a:p>
            <a:pPr>
              <a:buClr>
                <a:schemeClr val="bg1">
                  <a:lumMod val="50000"/>
                </a:schemeClr>
              </a:buClr>
              <a:buFont typeface="Wingdings" panose="05000000000000000000" pitchFamily="2" charset="2"/>
              <a:buChar char=""/>
            </a:pPr>
            <a:r>
              <a:rPr lang="fr-FR" dirty="0"/>
              <a:t>Les théoriciens ont activement tenté de trouver des mécanismes expliquant un excès dans </a:t>
            </a:r>
            <a:r>
              <a:rPr lang="fr-FR" dirty="0" err="1"/>
              <a:t>MiniBooNE</a:t>
            </a:r>
            <a:r>
              <a:rPr lang="fr-FR" dirty="0"/>
              <a:t> mais pas </a:t>
            </a:r>
            <a:r>
              <a:rPr lang="fr-FR" dirty="0" err="1"/>
              <a:t>MicroBooNE</a:t>
            </a:r>
            <a:endParaRPr lang="fr-FR" dirty="0"/>
          </a:p>
          <a:p>
            <a:pPr>
              <a:buClr>
                <a:schemeClr val="bg1">
                  <a:lumMod val="50000"/>
                </a:schemeClr>
              </a:buClr>
              <a:buFont typeface="Wingdings" panose="05000000000000000000" pitchFamily="2" charset="2"/>
              <a:buChar char=""/>
            </a:pPr>
            <a:r>
              <a:rPr lang="fr-FR" dirty="0"/>
              <a:t> Je n’ai jamais vu de réévaluation des fonds et systématiques dans </a:t>
            </a:r>
            <a:r>
              <a:rPr lang="fr-FR" dirty="0" err="1"/>
              <a:t>MiniBooNE</a:t>
            </a:r>
            <a:r>
              <a:rPr lang="fr-FR" dirty="0"/>
              <a:t> qui auraient pu causer l’excès (faible S/B)</a:t>
            </a:r>
          </a:p>
        </p:txBody>
      </p:sp>
      <p:sp>
        <p:nvSpPr>
          <p:cNvPr id="4" name="Date Placeholder 3">
            <a:extLst>
              <a:ext uri="{FF2B5EF4-FFF2-40B4-BE49-F238E27FC236}">
                <a16:creationId xmlns:a16="http://schemas.microsoft.com/office/drawing/2014/main" id="{658D5E61-3554-4C4D-B3A5-7F56B0D74D05}"/>
              </a:ext>
            </a:extLst>
          </p:cNvPr>
          <p:cNvSpPr>
            <a:spLocks noGrp="1"/>
          </p:cNvSpPr>
          <p:nvPr>
            <p:ph type="dt" sz="half" idx="10"/>
          </p:nvPr>
        </p:nvSpPr>
        <p:spPr/>
        <p:txBody>
          <a:bodyPr/>
          <a:lstStyle/>
          <a:p>
            <a:r>
              <a:rPr lang="en-US"/>
              <a:t>8 September 2022</a:t>
            </a:r>
            <a:endParaRPr lang="en-US" dirty="0"/>
          </a:p>
        </p:txBody>
      </p:sp>
      <p:sp>
        <p:nvSpPr>
          <p:cNvPr id="5" name="Footer Placeholder 4">
            <a:extLst>
              <a:ext uri="{FF2B5EF4-FFF2-40B4-BE49-F238E27FC236}">
                <a16:creationId xmlns:a16="http://schemas.microsoft.com/office/drawing/2014/main" id="{58DEBFCC-CDFC-487C-B9E2-E0EA72773465}"/>
              </a:ext>
            </a:extLst>
          </p:cNvPr>
          <p:cNvSpPr>
            <a:spLocks noGrp="1"/>
          </p:cNvSpPr>
          <p:nvPr>
            <p:ph type="ftr" sz="quarter" idx="11"/>
          </p:nvPr>
        </p:nvSpPr>
        <p:spPr/>
        <p:txBody>
          <a:bodyPr/>
          <a:lstStyle/>
          <a:p>
            <a:r>
              <a:rPr lang="en-US"/>
              <a:t>Maury Goodman, Argonne</a:t>
            </a:r>
          </a:p>
        </p:txBody>
      </p:sp>
      <p:sp>
        <p:nvSpPr>
          <p:cNvPr id="6" name="Slide Number Placeholder 5">
            <a:extLst>
              <a:ext uri="{FF2B5EF4-FFF2-40B4-BE49-F238E27FC236}">
                <a16:creationId xmlns:a16="http://schemas.microsoft.com/office/drawing/2014/main" id="{E1744548-8536-4D8E-B8B9-75A7C4341046}"/>
              </a:ext>
            </a:extLst>
          </p:cNvPr>
          <p:cNvSpPr>
            <a:spLocks noGrp="1"/>
          </p:cNvSpPr>
          <p:nvPr>
            <p:ph type="sldNum" sz="quarter" idx="12"/>
          </p:nvPr>
        </p:nvSpPr>
        <p:spPr/>
        <p:txBody>
          <a:bodyPr/>
          <a:lstStyle/>
          <a:p>
            <a:fld id="{B1B62872-2766-48FF-8EB8-A6F419938F53}" type="slidenum">
              <a:rPr lang="en-US" smtClean="0"/>
              <a:t>54</a:t>
            </a:fld>
            <a:endParaRPr lang="en-US"/>
          </a:p>
        </p:txBody>
      </p:sp>
      <p:cxnSp>
        <p:nvCxnSpPr>
          <p:cNvPr id="8" name="Straight Connector 7">
            <a:extLst>
              <a:ext uri="{FF2B5EF4-FFF2-40B4-BE49-F238E27FC236}">
                <a16:creationId xmlns:a16="http://schemas.microsoft.com/office/drawing/2014/main" id="{3EFCEA89-94A7-4116-A6A6-3D00D086893F}"/>
              </a:ext>
            </a:extLst>
          </p:cNvPr>
          <p:cNvCxnSpPr>
            <a:cxnSpLocks/>
          </p:cNvCxnSpPr>
          <p:nvPr/>
        </p:nvCxnSpPr>
        <p:spPr>
          <a:xfrm>
            <a:off x="1497496" y="4598504"/>
            <a:ext cx="5698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401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431" y="1427357"/>
            <a:ext cx="5829300" cy="3389970"/>
          </a:xfrm>
        </p:spPr>
        <p:txBody>
          <a:bodyPr/>
          <a:lstStyle/>
          <a:p>
            <a:pPr algn="ctr"/>
            <a:r>
              <a:rPr lang="en-US" dirty="0">
                <a:latin typeface="Times New Roman" panose="02020603050405020304" pitchFamily="18" charset="0"/>
                <a:cs typeface="Times New Roman" panose="02020603050405020304" pitchFamily="18" charset="0"/>
              </a:rPr>
              <a:t>God’s mistake?</a:t>
            </a:r>
          </a:p>
        </p:txBody>
      </p:sp>
      <p:sp>
        <p:nvSpPr>
          <p:cNvPr id="3" name="Date Placeholder 2"/>
          <p:cNvSpPr>
            <a:spLocks noGrp="1"/>
          </p:cNvSpPr>
          <p:nvPr>
            <p:ph type="dt" sz="half" idx="10"/>
          </p:nvPr>
        </p:nvSpPr>
        <p:spPr/>
        <p:txBody>
          <a:bodyPr/>
          <a:lstStyle/>
          <a:p>
            <a:r>
              <a:rPr lang="en-US"/>
              <a:t>8 September 2022</a:t>
            </a:r>
          </a:p>
        </p:txBody>
      </p:sp>
      <p:sp>
        <p:nvSpPr>
          <p:cNvPr id="4" name="Footer Placeholder 3"/>
          <p:cNvSpPr>
            <a:spLocks noGrp="1"/>
          </p:cNvSpPr>
          <p:nvPr>
            <p:ph type="ftr" sz="quarter" idx="11"/>
          </p:nvPr>
        </p:nvSpPr>
        <p:spPr/>
        <p:txBody>
          <a:bodyPr/>
          <a:lstStyle/>
          <a:p>
            <a:r>
              <a:rPr lang="en-US"/>
              <a:t>Maury Goodman, Argonne</a:t>
            </a:r>
          </a:p>
        </p:txBody>
      </p:sp>
      <p:sp>
        <p:nvSpPr>
          <p:cNvPr id="5" name="Slide Number Placeholder 4"/>
          <p:cNvSpPr>
            <a:spLocks noGrp="1"/>
          </p:cNvSpPr>
          <p:nvPr>
            <p:ph type="sldNum" sz="quarter" idx="12"/>
          </p:nvPr>
        </p:nvSpPr>
        <p:spPr/>
        <p:txBody>
          <a:bodyPr/>
          <a:lstStyle/>
          <a:p>
            <a:fld id="{B1B62872-2766-48FF-8EB8-A6F419938F53}" type="slidenum">
              <a:rPr lang="en-US" smtClean="0"/>
              <a:t>55</a:t>
            </a:fld>
            <a:endParaRPr lang="en-US"/>
          </a:p>
        </p:txBody>
      </p:sp>
    </p:spTree>
    <p:extLst>
      <p:ext uri="{BB962C8B-B14F-4D97-AF65-F5344CB8AC3E}">
        <p14:creationId xmlns:p14="http://schemas.microsoft.com/office/powerpoint/2010/main" val="516261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897" y="203655"/>
            <a:ext cx="6798366" cy="1325563"/>
          </a:xfrm>
        </p:spPr>
        <p:txBody>
          <a:bodyPr>
            <a:normAutofit/>
          </a:bodyPr>
          <a:lstStyle/>
          <a:p>
            <a:pPr algn="ctr"/>
            <a:r>
              <a:rPr lang="en-US" sz="2800" dirty="0" err="1"/>
              <a:t>Contexte</a:t>
            </a:r>
            <a:r>
              <a:rPr lang="en-US" sz="2800" dirty="0"/>
              <a:t> : </a:t>
            </a:r>
            <a:r>
              <a:rPr lang="en-US" sz="2800" dirty="0" err="1"/>
              <a:t>mesure</a:t>
            </a:r>
            <a:r>
              <a:rPr lang="en-US" sz="2800" dirty="0"/>
              <a:t> des </a:t>
            </a:r>
            <a:r>
              <a:rPr lang="en-US" sz="2800" dirty="0" err="1"/>
              <a:t>paramètres</a:t>
            </a:r>
            <a:r>
              <a:rPr lang="en-US" sz="2800" dirty="0"/>
              <a:t> de </a:t>
            </a:r>
            <a:r>
              <a:rPr lang="en-US" sz="2800" dirty="0">
                <a:latin typeface="Symbol" panose="05050102010706020507" pitchFamily="18" charset="2"/>
              </a:rPr>
              <a:t>n</a:t>
            </a:r>
            <a:r>
              <a:rPr lang="en-US" sz="2800" dirty="0"/>
              <a:t> </a:t>
            </a:r>
            <a:r>
              <a:rPr lang="en-US" sz="2800" dirty="0">
                <a:latin typeface="Symbol" panose="05050102010706020507" pitchFamily="18" charset="2"/>
                <a:sym typeface="Symbol"/>
              </a:rPr>
              <a:t>(1)</a:t>
            </a:r>
            <a:r>
              <a:rPr lang="en-US" sz="2800" dirty="0">
                <a:sym typeface="Symbol"/>
              </a:rPr>
              <a:t> </a:t>
            </a:r>
            <a:endParaRPr lang="en-US" sz="2800"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a:solidFill>
                  <a:prstClr val="black">
                    <a:tint val="75000"/>
                  </a:prstClr>
                </a:solidFill>
              </a:rPr>
              <a:t>8 September 2022</a:t>
            </a:r>
          </a:p>
        </p:txBody>
      </p:sp>
      <p:sp>
        <p:nvSpPr>
          <p:cNvPr id="5" name="Footer Placeholder 4"/>
          <p:cNvSpPr>
            <a:spLocks noGrp="1"/>
          </p:cNvSpPr>
          <p:nvPr>
            <p:ph type="ftr" sz="quarter" idx="11"/>
          </p:nvPr>
        </p:nvSpPr>
        <p:spPr/>
        <p:txBody>
          <a:bodyPr/>
          <a:lstStyle/>
          <a:p>
            <a:r>
              <a:rPr lang="en-US">
                <a:solidFill>
                  <a:prstClr val="black">
                    <a:tint val="75000"/>
                  </a:prstClr>
                </a:solidFill>
              </a:rPr>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solidFill>
                  <a:prstClr val="black">
                    <a:tint val="75000"/>
                  </a:prstClr>
                </a:solidFill>
              </a:rPr>
              <a:pPr/>
              <a:t>56</a:t>
            </a:fld>
            <a:endParaRPr lang="en-US">
              <a:solidFill>
                <a:prstClr val="black">
                  <a:tint val="75000"/>
                </a:prstClr>
              </a:solidFill>
            </a:endParaRPr>
          </a:p>
        </p:txBody>
      </p:sp>
      <p:grpSp>
        <p:nvGrpSpPr>
          <p:cNvPr id="8" name="Group 4"/>
          <p:cNvGrpSpPr>
            <a:grpSpLocks/>
          </p:cNvGrpSpPr>
          <p:nvPr/>
        </p:nvGrpSpPr>
        <p:grpSpPr bwMode="auto">
          <a:xfrm>
            <a:off x="1406387" y="1905000"/>
            <a:ext cx="1752600" cy="990600"/>
            <a:chOff x="2112" y="912"/>
            <a:chExt cx="1104" cy="624"/>
          </a:xfrm>
        </p:grpSpPr>
        <p:pic>
          <p:nvPicPr>
            <p:cNvPr id="9" name="Picture 5" descr="te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12" y="912"/>
              <a:ext cx="110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2352" y="1008"/>
              <a:ext cx="76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000000"/>
                  </a:solidFill>
                  <a:latin typeface="Times New Roman" pitchFamily="18" charset="0"/>
                  <a:ea typeface="ＭＳ Ｐゴシック" charset="-128"/>
                </a:defRPr>
              </a:lvl1pPr>
              <a:lvl2pPr marL="742950" indent="-285750" eaLnBrk="0" hangingPunct="0">
                <a:defRPr sz="1200">
                  <a:solidFill>
                    <a:srgbClr val="000000"/>
                  </a:solidFill>
                  <a:latin typeface="Times New Roman" pitchFamily="18" charset="0"/>
                  <a:ea typeface="ＭＳ Ｐゴシック" charset="-128"/>
                </a:defRPr>
              </a:lvl2pPr>
              <a:lvl3pPr marL="1143000" indent="-228600" eaLnBrk="0" hangingPunct="0">
                <a:defRPr sz="1200">
                  <a:solidFill>
                    <a:srgbClr val="000000"/>
                  </a:solidFill>
                  <a:latin typeface="Times New Roman" pitchFamily="18" charset="0"/>
                  <a:ea typeface="ＭＳ Ｐゴシック" charset="-128"/>
                </a:defRPr>
              </a:lvl3pPr>
              <a:lvl4pPr marL="1600200" indent="-228600" eaLnBrk="0" hangingPunct="0">
                <a:defRPr sz="1200">
                  <a:solidFill>
                    <a:srgbClr val="000000"/>
                  </a:solidFill>
                  <a:latin typeface="Times New Roman" pitchFamily="18" charset="0"/>
                  <a:ea typeface="ＭＳ Ｐゴシック" charset="-128"/>
                </a:defRPr>
              </a:lvl4pPr>
              <a:lvl5pPr marL="2057400" indent="-228600" eaLnBrk="0" hangingPunct="0">
                <a:defRPr sz="1200">
                  <a:solidFill>
                    <a:srgbClr val="000000"/>
                  </a:solidFill>
                  <a:latin typeface="Times New Roman" pitchFamily="18" charset="0"/>
                  <a:ea typeface="ＭＳ Ｐゴシック" charset="-128"/>
                </a:defRPr>
              </a:lvl5pPr>
              <a:lvl6pPr marL="25146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6pPr>
              <a:lvl7pPr marL="29718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7pPr>
              <a:lvl8pPr marL="34290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8pPr>
              <a:lvl9pPr marL="3886200" indent="-228600" algn="ctr" defTabSz="457200" eaLnBrk="0" fontAlgn="base" hangingPunct="0">
                <a:spcBef>
                  <a:spcPct val="0"/>
                </a:spcBef>
                <a:spcAft>
                  <a:spcPct val="0"/>
                </a:spcAft>
                <a:defRPr sz="1200">
                  <a:solidFill>
                    <a:srgbClr val="000000"/>
                  </a:solidFill>
                  <a:latin typeface="Times New Roman" pitchFamily="18" charset="0"/>
                  <a:ea typeface="ＭＳ Ｐゴシック" charset="-128"/>
                </a:defRPr>
              </a:lvl9pPr>
            </a:lstStyle>
            <a:p>
              <a:pPr algn="l">
                <a:spcBef>
                  <a:spcPct val="50000"/>
                </a:spcBef>
              </a:pPr>
              <a:r>
                <a:rPr lang="en-US" altLang="en-US" sz="3200">
                  <a:solidFill>
                    <a:srgbClr val="FF0000"/>
                  </a:solidFill>
                  <a:latin typeface="Verdana" pitchFamily="34" charset="0"/>
                  <a:cs typeface="Arial" charset="0"/>
                </a:rPr>
                <a:t>= U</a:t>
              </a: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335142" y="2998966"/>
            <a:ext cx="4678526" cy="3095625"/>
          </a:xfrm>
          <a:prstGeom prst="rect">
            <a:avLst/>
          </a:prstGeom>
          <a:noFill/>
        </p:spPr>
      </p:pic>
      <p:sp>
        <p:nvSpPr>
          <p:cNvPr id="14" name="Text Box 7"/>
          <p:cNvSpPr txBox="1">
            <a:spLocks noChangeArrowheads="1"/>
          </p:cNvSpPr>
          <p:nvPr/>
        </p:nvSpPr>
        <p:spPr bwMode="auto">
          <a:xfrm>
            <a:off x="5371699" y="1682750"/>
            <a:ext cx="3541713" cy="2425700"/>
          </a:xfrm>
          <a:prstGeom prst="rect">
            <a:avLst/>
          </a:prstGeom>
          <a:noFill/>
          <a:ln w="9525">
            <a:solidFill>
              <a:schemeClr val="tx1"/>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000000"/>
                </a:solidFill>
                <a:latin typeface="Times New Roman" pitchFamily="18" charset="0"/>
                <a:ea typeface="ＭＳ Ｐゴシック" charset="-128"/>
              </a:defRPr>
            </a:lvl1pPr>
            <a:lvl2pPr marL="742950" indent="-285750" eaLnBrk="0" hangingPunct="0">
              <a:defRPr sz="1200">
                <a:solidFill>
                  <a:srgbClr val="000000"/>
                </a:solidFill>
                <a:latin typeface="Times New Roman" pitchFamily="18" charset="0"/>
                <a:ea typeface="ＭＳ Ｐゴシック" charset="-128"/>
              </a:defRPr>
            </a:lvl2pPr>
            <a:lvl3pPr marL="1143000" indent="-228600" eaLnBrk="0" hangingPunct="0">
              <a:defRPr sz="1200">
                <a:solidFill>
                  <a:srgbClr val="000000"/>
                </a:solidFill>
                <a:latin typeface="Times New Roman" pitchFamily="18" charset="0"/>
                <a:ea typeface="ＭＳ Ｐゴシック" charset="-128"/>
              </a:defRPr>
            </a:lvl3pPr>
            <a:lvl4pPr marL="1600200" indent="-228600" eaLnBrk="0" hangingPunct="0">
              <a:defRPr sz="1200">
                <a:solidFill>
                  <a:srgbClr val="000000"/>
                </a:solidFill>
                <a:latin typeface="Times New Roman" pitchFamily="18" charset="0"/>
                <a:ea typeface="ＭＳ Ｐゴシック" charset="-128"/>
              </a:defRPr>
            </a:lvl4pPr>
            <a:lvl5pPr marL="2057400" indent="-228600" eaLnBrk="0" hangingPunct="0">
              <a:defRPr sz="1200">
                <a:solidFill>
                  <a:srgbClr val="000000"/>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rgbClr val="000000"/>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rgbClr val="000000"/>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rgbClr val="000000"/>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rgbClr val="000000"/>
                </a:solidFill>
                <a:latin typeface="Times New Roman" pitchFamily="18" charset="0"/>
                <a:ea typeface="ＭＳ Ｐゴシック" charset="-128"/>
              </a:defRPr>
            </a:lvl9pPr>
          </a:lstStyle>
          <a:p>
            <a:pPr algn="ctr" defTabSz="914400" eaLnBrk="1" hangingPunct="1">
              <a:spcBef>
                <a:spcPct val="50000"/>
              </a:spcBef>
            </a:pPr>
            <a:br>
              <a:rPr lang="en-US" altLang="en-US" sz="1600">
                <a:latin typeface="Calibri" pitchFamily="34" charset="0"/>
              </a:rPr>
            </a:br>
            <a:r>
              <a:rPr lang="en-US" altLang="en-US" sz="1600">
                <a:latin typeface="Calibri" pitchFamily="34" charset="0"/>
              </a:rPr>
              <a:t>PDG 2022</a:t>
            </a:r>
          </a:p>
          <a:p>
            <a:pPr algn="l" defTabSz="914400" eaLnBrk="1" hangingPunct="1">
              <a:spcBef>
                <a:spcPct val="50000"/>
              </a:spcBef>
            </a:pPr>
            <a:r>
              <a:rPr lang="en-US" altLang="en-US" sz="1600" b="1">
                <a:latin typeface="Calibri" pitchFamily="34" charset="0"/>
              </a:rPr>
              <a:t>sin</a:t>
            </a:r>
            <a:r>
              <a:rPr lang="en-US" altLang="en-US" sz="1600" b="1" baseline="30000">
                <a:latin typeface="Calibri" pitchFamily="34" charset="0"/>
              </a:rPr>
              <a:t>2</a:t>
            </a:r>
            <a:r>
              <a:rPr lang="en-US" altLang="en-US" sz="1600" b="1">
                <a:latin typeface="Calibri" pitchFamily="34" charset="0"/>
              </a:rPr>
              <a:t>(θ</a:t>
            </a:r>
            <a:r>
              <a:rPr lang="en-US" altLang="en-US" sz="1600" b="1" baseline="-25000">
                <a:latin typeface="Calibri" pitchFamily="34" charset="0"/>
              </a:rPr>
              <a:t>12</a:t>
            </a:r>
            <a:r>
              <a:rPr lang="en-US" altLang="en-US" sz="1600" b="1">
                <a:latin typeface="Calibri" pitchFamily="34" charset="0"/>
              </a:rPr>
              <a:t>)  = 0.307 </a:t>
            </a:r>
            <a:r>
              <a:rPr lang="en-US" altLang="en-US" sz="1600" b="1">
                <a:latin typeface="Calibri" pitchFamily="34" charset="0"/>
                <a:sym typeface="Symbol" pitchFamily="18" charset="2"/>
              </a:rPr>
              <a:t> 0.013</a:t>
            </a:r>
            <a:r>
              <a:rPr lang="en-US" altLang="en-US" sz="1600" b="1">
                <a:latin typeface="Calibri" pitchFamily="34" charset="0"/>
              </a:rPr>
              <a:t>   </a:t>
            </a:r>
          </a:p>
          <a:p>
            <a:pPr algn="l" defTabSz="914400" eaLnBrk="1" hangingPunct="1">
              <a:spcBef>
                <a:spcPct val="50000"/>
              </a:spcBef>
            </a:pPr>
            <a:r>
              <a:rPr lang="en-US" altLang="en-US" sz="1600" b="1">
                <a:latin typeface="Calibri" pitchFamily="34" charset="0"/>
              </a:rPr>
              <a:t>Δm</a:t>
            </a:r>
            <a:r>
              <a:rPr lang="en-US" altLang="en-US" sz="1600" b="1" baseline="30000">
                <a:latin typeface="Calibri" pitchFamily="34" charset="0"/>
              </a:rPr>
              <a:t>2</a:t>
            </a:r>
            <a:r>
              <a:rPr lang="en-US" altLang="en-US" sz="1600" b="1" baseline="-25000">
                <a:latin typeface="Calibri" pitchFamily="34" charset="0"/>
              </a:rPr>
              <a:t>21</a:t>
            </a:r>
            <a:r>
              <a:rPr lang="en-US" altLang="en-US" sz="1600" b="1">
                <a:latin typeface="Calibri" pitchFamily="34" charset="0"/>
              </a:rPr>
              <a:t>  = (7.53 </a:t>
            </a:r>
            <a:r>
              <a:rPr lang="en-US" altLang="en-US" sz="1600" b="1">
                <a:latin typeface="Calibri" pitchFamily="34" charset="0"/>
                <a:sym typeface="Symbol" pitchFamily="18" charset="2"/>
              </a:rPr>
              <a:t> 0.18)  10</a:t>
            </a:r>
            <a:r>
              <a:rPr lang="en-US" altLang="en-US" sz="1600" b="1" baseline="30000">
                <a:latin typeface="Calibri" pitchFamily="34" charset="0"/>
                <a:sym typeface="Symbol" pitchFamily="18" charset="2"/>
              </a:rPr>
              <a:t>-5</a:t>
            </a:r>
            <a:r>
              <a:rPr lang="en-US" altLang="en-US" sz="1600" b="1">
                <a:latin typeface="Calibri" pitchFamily="34" charset="0"/>
                <a:sym typeface="Symbol" pitchFamily="18" charset="2"/>
              </a:rPr>
              <a:t> eV</a:t>
            </a:r>
            <a:r>
              <a:rPr lang="en-US" altLang="en-US" sz="1600" b="1" baseline="30000">
                <a:latin typeface="Calibri" pitchFamily="34" charset="0"/>
                <a:sym typeface="Symbol" pitchFamily="18" charset="2"/>
              </a:rPr>
              <a:t>2</a:t>
            </a:r>
            <a:r>
              <a:rPr lang="en-US" altLang="en-US" sz="1600" b="1">
                <a:latin typeface="Calibri" pitchFamily="34" charset="0"/>
              </a:rPr>
              <a:t>   </a:t>
            </a:r>
          </a:p>
          <a:p>
            <a:pPr algn="l" defTabSz="914400" eaLnBrk="1" hangingPunct="1">
              <a:spcBef>
                <a:spcPct val="50000"/>
              </a:spcBef>
            </a:pPr>
            <a:r>
              <a:rPr lang="en-US" altLang="en-US" sz="1600" b="1">
                <a:latin typeface="Calibri" pitchFamily="34" charset="0"/>
              </a:rPr>
              <a:t>sin</a:t>
            </a:r>
            <a:r>
              <a:rPr lang="en-US" altLang="en-US" sz="1600" b="1" baseline="30000">
                <a:latin typeface="Calibri" pitchFamily="34" charset="0"/>
              </a:rPr>
              <a:t>2</a:t>
            </a:r>
            <a:r>
              <a:rPr lang="en-US" altLang="en-US" sz="1600" b="1">
                <a:latin typeface="Calibri" pitchFamily="34" charset="0"/>
              </a:rPr>
              <a:t>(θ</a:t>
            </a:r>
            <a:r>
              <a:rPr lang="en-US" altLang="en-US" sz="1600" b="1" baseline="-25000">
                <a:latin typeface="Calibri" pitchFamily="34" charset="0"/>
              </a:rPr>
              <a:t>23</a:t>
            </a:r>
            <a:r>
              <a:rPr lang="en-US" altLang="en-US" sz="1600" b="1">
                <a:latin typeface="Calibri" pitchFamily="34" charset="0"/>
              </a:rPr>
              <a:t>)  = 0.545 </a:t>
            </a:r>
            <a:r>
              <a:rPr lang="en-US" altLang="en-US" sz="1600" b="1">
                <a:latin typeface="Calibri" panose="020F0502020204030204" pitchFamily="34" charset="0"/>
                <a:cs typeface="Calibri" panose="020F0502020204030204" pitchFamily="34" charset="0"/>
              </a:rPr>
              <a:t>±0.021</a:t>
            </a:r>
            <a:endParaRPr lang="en-US" altLang="en-US" sz="1600" b="1" baseline="-25000">
              <a:latin typeface="Calibri" pitchFamily="34" charset="0"/>
            </a:endParaRPr>
          </a:p>
          <a:p>
            <a:pPr defTabSz="914400" eaLnBrk="1" hangingPunct="1">
              <a:spcBef>
                <a:spcPct val="50000"/>
              </a:spcBef>
            </a:pPr>
            <a:r>
              <a:rPr lang="en-US" altLang="en-US" sz="1600" b="1">
                <a:latin typeface="Calibri" pitchFamily="34" charset="0"/>
              </a:rPr>
              <a:t>Δm</a:t>
            </a:r>
            <a:r>
              <a:rPr lang="en-US" altLang="en-US" sz="1600" b="1" baseline="30000">
                <a:latin typeface="Calibri" pitchFamily="34" charset="0"/>
              </a:rPr>
              <a:t>2</a:t>
            </a:r>
            <a:r>
              <a:rPr lang="en-US" altLang="en-US" sz="1600" b="1" baseline="-25000">
                <a:latin typeface="Calibri" pitchFamily="34" charset="0"/>
              </a:rPr>
              <a:t>32</a:t>
            </a:r>
            <a:r>
              <a:rPr lang="en-US" altLang="en-US" sz="1600" b="1">
                <a:latin typeface="Calibri" pitchFamily="34" charset="0"/>
              </a:rPr>
              <a:t>  = 2.45 </a:t>
            </a:r>
            <a:r>
              <a:rPr lang="en-US" altLang="en-US" sz="1600" b="1">
                <a:latin typeface="Calibri" pitchFamily="34" charset="0"/>
                <a:sym typeface="Symbol" pitchFamily="18" charset="2"/>
              </a:rPr>
              <a:t>  0.03  10</a:t>
            </a:r>
            <a:r>
              <a:rPr lang="en-US" altLang="en-US" sz="1600" b="1" baseline="30000">
                <a:latin typeface="Calibri" pitchFamily="34" charset="0"/>
                <a:sym typeface="Symbol" pitchFamily="18" charset="2"/>
              </a:rPr>
              <a:t>-3</a:t>
            </a:r>
            <a:r>
              <a:rPr lang="en-US" altLang="en-US" sz="1600" b="1">
                <a:latin typeface="Calibri" pitchFamily="34" charset="0"/>
                <a:sym typeface="Symbol" pitchFamily="18" charset="2"/>
              </a:rPr>
              <a:t> eV</a:t>
            </a:r>
            <a:r>
              <a:rPr lang="en-US" altLang="en-US" sz="1600" b="1" baseline="30000">
                <a:latin typeface="Calibri" pitchFamily="34" charset="0"/>
                <a:sym typeface="Symbol" pitchFamily="18" charset="2"/>
              </a:rPr>
              <a:t>2</a:t>
            </a:r>
            <a:endParaRPr lang="en-US" altLang="en-US" sz="1600" b="1" baseline="30000">
              <a:latin typeface="Calibri" pitchFamily="34" charset="0"/>
            </a:endParaRPr>
          </a:p>
          <a:p>
            <a:pPr algn="l" defTabSz="914400" eaLnBrk="1" hangingPunct="1">
              <a:spcBef>
                <a:spcPct val="50000"/>
              </a:spcBef>
            </a:pPr>
            <a:r>
              <a:rPr lang="en-US" altLang="en-US" sz="1600" b="1">
                <a:latin typeface="Calibri" pitchFamily="34" charset="0"/>
              </a:rPr>
              <a:t> sin</a:t>
            </a:r>
            <a:r>
              <a:rPr lang="en-US" altLang="en-US" sz="1600" b="1" baseline="30000">
                <a:latin typeface="Calibri" pitchFamily="34" charset="0"/>
              </a:rPr>
              <a:t>2</a:t>
            </a:r>
            <a:r>
              <a:rPr lang="en-US" altLang="en-US" sz="1600" b="1">
                <a:latin typeface="Calibri" pitchFamily="34" charset="0"/>
              </a:rPr>
              <a:t>(θ</a:t>
            </a:r>
            <a:r>
              <a:rPr lang="en-US" altLang="en-US" sz="1600" b="1" baseline="-25000">
                <a:latin typeface="Calibri" pitchFamily="34" charset="0"/>
              </a:rPr>
              <a:t>13</a:t>
            </a:r>
            <a:r>
              <a:rPr lang="en-US" altLang="en-US" sz="1600" b="1">
                <a:latin typeface="Calibri" pitchFamily="34" charset="0"/>
              </a:rPr>
              <a:t>) = 0.0220 </a:t>
            </a:r>
            <a:r>
              <a:rPr lang="en-US" altLang="en-US" sz="1600" b="1">
                <a:latin typeface="Calibri" pitchFamily="34" charset="0"/>
                <a:sym typeface="Symbol" pitchFamily="18" charset="2"/>
              </a:rPr>
              <a:t> 0.0007 </a:t>
            </a:r>
            <a:r>
              <a:rPr lang="en-US" altLang="en-US" sz="1600" b="1">
                <a:latin typeface="Calibri" pitchFamily="34" charset="0"/>
              </a:rPr>
              <a:t>  </a:t>
            </a:r>
            <a:r>
              <a:rPr lang="en-US" altLang="en-US" sz="1600">
                <a:latin typeface="Calibri" pitchFamily="34" charset="0"/>
              </a:rPr>
              <a:t> </a:t>
            </a:r>
          </a:p>
        </p:txBody>
      </p:sp>
      <p:sp>
        <p:nvSpPr>
          <p:cNvPr id="16" name="Text Box 12"/>
          <p:cNvSpPr txBox="1">
            <a:spLocks noChangeArrowheads="1"/>
          </p:cNvSpPr>
          <p:nvPr/>
        </p:nvSpPr>
        <p:spPr bwMode="auto">
          <a:xfrm>
            <a:off x="5445980" y="4120983"/>
            <a:ext cx="354171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rgbClr val="000000"/>
                </a:solidFill>
                <a:latin typeface="Times New Roman" pitchFamily="18" charset="0"/>
                <a:ea typeface="ＭＳ Ｐゴシック" charset="-128"/>
              </a:defRPr>
            </a:lvl1pPr>
            <a:lvl2pPr marL="742950" indent="-285750" eaLnBrk="0" hangingPunct="0">
              <a:defRPr sz="1200">
                <a:solidFill>
                  <a:srgbClr val="000000"/>
                </a:solidFill>
                <a:latin typeface="Times New Roman" pitchFamily="18" charset="0"/>
                <a:ea typeface="ＭＳ Ｐゴシック" charset="-128"/>
              </a:defRPr>
            </a:lvl2pPr>
            <a:lvl3pPr marL="1143000" indent="-228600" eaLnBrk="0" hangingPunct="0">
              <a:defRPr sz="1200">
                <a:solidFill>
                  <a:srgbClr val="000000"/>
                </a:solidFill>
                <a:latin typeface="Times New Roman" pitchFamily="18" charset="0"/>
                <a:ea typeface="ＭＳ Ｐゴシック" charset="-128"/>
              </a:defRPr>
            </a:lvl3pPr>
            <a:lvl4pPr marL="1600200" indent="-228600" eaLnBrk="0" hangingPunct="0">
              <a:defRPr sz="1200">
                <a:solidFill>
                  <a:srgbClr val="000000"/>
                </a:solidFill>
                <a:latin typeface="Times New Roman" pitchFamily="18" charset="0"/>
                <a:ea typeface="ＭＳ Ｐゴシック" charset="-128"/>
              </a:defRPr>
            </a:lvl4pPr>
            <a:lvl5pPr marL="2057400" indent="-228600" eaLnBrk="0" hangingPunct="0">
              <a:defRPr sz="1200">
                <a:solidFill>
                  <a:srgbClr val="000000"/>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rgbClr val="000000"/>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rgbClr val="000000"/>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rgbClr val="000000"/>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rgbClr val="000000"/>
                </a:solidFill>
                <a:latin typeface="Times New Roman" pitchFamily="18" charset="0"/>
                <a:ea typeface="ＭＳ Ｐゴシック" charset="-128"/>
              </a:defRPr>
            </a:lvl9pPr>
          </a:lstStyle>
          <a:p>
            <a:pPr algn="l" defTabSz="914400" eaLnBrk="1" hangingPunct="1">
              <a:spcBef>
                <a:spcPct val="50000"/>
              </a:spcBef>
            </a:pPr>
            <a:r>
              <a:rPr lang="en-US" altLang="en-US" sz="2000" dirty="0"/>
              <a:t>Si les masses </a:t>
            </a:r>
            <a:r>
              <a:rPr lang="en-US" altLang="en-US" sz="2000" dirty="0" err="1"/>
              <a:t>sont</a:t>
            </a:r>
            <a:r>
              <a:rPr lang="en-US" altLang="en-US" sz="2000" dirty="0"/>
              <a:t> </a:t>
            </a:r>
            <a:r>
              <a:rPr lang="en-US" altLang="en-US" sz="2000" dirty="0" err="1"/>
              <a:t>hiérarchiques</a:t>
            </a:r>
            <a:r>
              <a:rPr lang="en-US" altLang="en-US" sz="2000" dirty="0"/>
              <a:t>,</a:t>
            </a:r>
          </a:p>
          <a:p>
            <a:pPr algn="l" defTabSz="914400" eaLnBrk="1" hangingPunct="1">
              <a:spcBef>
                <a:spcPct val="50000"/>
              </a:spcBef>
            </a:pPr>
            <a:r>
              <a:rPr lang="en-US" altLang="en-US" sz="2000" dirty="0" err="1"/>
              <a:t>m</a:t>
            </a:r>
            <a:r>
              <a:rPr lang="en-US" altLang="en-US" sz="2000" baseline="-25000" dirty="0" err="1"/>
              <a:t>lourd</a:t>
            </a:r>
            <a:r>
              <a:rPr lang="en-US" altLang="en-US" sz="2000" dirty="0"/>
              <a:t> = 48 </a:t>
            </a:r>
            <a:r>
              <a:rPr lang="en-US" altLang="en-US" sz="2000" dirty="0" err="1"/>
              <a:t>meV</a:t>
            </a:r>
            <a:endParaRPr lang="en-US" altLang="en-US" sz="2000" dirty="0"/>
          </a:p>
          <a:p>
            <a:pPr algn="l" defTabSz="914400" eaLnBrk="1" hangingPunct="1">
              <a:spcBef>
                <a:spcPct val="50000"/>
              </a:spcBef>
            </a:pPr>
            <a:r>
              <a:rPr lang="en-US" altLang="en-US" sz="2000" dirty="0" err="1"/>
              <a:t>m</a:t>
            </a:r>
            <a:r>
              <a:rPr lang="en-US" altLang="en-US" sz="2000" baseline="-25000" dirty="0" err="1"/>
              <a:t>léger</a:t>
            </a:r>
            <a:r>
              <a:rPr lang="en-US" altLang="en-US" sz="2000" dirty="0"/>
              <a:t>   =  9 </a:t>
            </a:r>
            <a:r>
              <a:rPr lang="en-US" altLang="en-US" sz="2000" dirty="0" err="1"/>
              <a:t>meV</a:t>
            </a:r>
            <a:endParaRPr lang="en-US" altLang="en-US" sz="2000" dirty="0"/>
          </a:p>
          <a:p>
            <a:pPr algn="l" defTabSz="914400" eaLnBrk="1" hangingPunct="1">
              <a:spcBef>
                <a:spcPct val="50000"/>
              </a:spcBef>
            </a:pPr>
            <a:r>
              <a:rPr lang="en-US" altLang="en-US" sz="2000" dirty="0" err="1"/>
              <a:t>mais</a:t>
            </a:r>
            <a:r>
              <a:rPr lang="en-US" altLang="en-US" sz="2000" dirty="0"/>
              <a:t> </a:t>
            </a:r>
            <a:r>
              <a:rPr lang="en-US" altLang="en-US" sz="2000" dirty="0">
                <a:latin typeface="Symbol" pitchFamily="18" charset="2"/>
              </a:rPr>
              <a:t>S(</a:t>
            </a:r>
            <a:r>
              <a:rPr lang="en-US" altLang="en-US" sz="2000" dirty="0" err="1"/>
              <a:t>m</a:t>
            </a:r>
            <a:r>
              <a:rPr lang="en-US" altLang="en-US" sz="2000" baseline="-25000" dirty="0" err="1">
                <a:latin typeface="Symbol" pitchFamily="18" charset="2"/>
              </a:rPr>
              <a:t>n</a:t>
            </a:r>
            <a:r>
              <a:rPr lang="en-US" altLang="en-US" sz="2000" dirty="0"/>
              <a:t>) &lt; 87 </a:t>
            </a:r>
            <a:r>
              <a:rPr lang="en-US" altLang="en-US" sz="2000" dirty="0" err="1"/>
              <a:t>meV</a:t>
            </a:r>
            <a:endParaRPr lang="en-US" altLang="en-US" sz="2000" dirty="0"/>
          </a:p>
          <a:p>
            <a:pPr algn="l" defTabSz="914400" eaLnBrk="1" hangingPunct="1">
              <a:spcBef>
                <a:spcPct val="50000"/>
              </a:spcBef>
            </a:pPr>
            <a:endParaRPr lang="en-US" altLang="en-US" sz="2000" dirty="0"/>
          </a:p>
        </p:txBody>
      </p:sp>
      <p:sp>
        <p:nvSpPr>
          <p:cNvPr id="17" name="Text Box 9"/>
          <p:cNvSpPr txBox="1">
            <a:spLocks noChangeArrowheads="1"/>
          </p:cNvSpPr>
          <p:nvPr/>
        </p:nvSpPr>
        <p:spPr bwMode="auto">
          <a:xfrm>
            <a:off x="5751905" y="5949257"/>
            <a:ext cx="2857500" cy="400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000000"/>
                </a:solidFill>
                <a:latin typeface="Times New Roman" pitchFamily="18" charset="0"/>
                <a:ea typeface="ＭＳ Ｐゴシック" charset="-128"/>
              </a:defRPr>
            </a:lvl1pPr>
            <a:lvl2pPr marL="742950" indent="-285750" eaLnBrk="0" hangingPunct="0">
              <a:defRPr sz="1200">
                <a:solidFill>
                  <a:srgbClr val="000000"/>
                </a:solidFill>
                <a:latin typeface="Times New Roman" pitchFamily="18" charset="0"/>
                <a:ea typeface="ＭＳ Ｐゴシック" charset="-128"/>
              </a:defRPr>
            </a:lvl2pPr>
            <a:lvl3pPr marL="1143000" indent="-228600" eaLnBrk="0" hangingPunct="0">
              <a:defRPr sz="1200">
                <a:solidFill>
                  <a:srgbClr val="000000"/>
                </a:solidFill>
                <a:latin typeface="Times New Roman" pitchFamily="18" charset="0"/>
                <a:ea typeface="ＭＳ Ｐゴシック" charset="-128"/>
              </a:defRPr>
            </a:lvl3pPr>
            <a:lvl4pPr marL="1600200" indent="-228600" eaLnBrk="0" hangingPunct="0">
              <a:defRPr sz="1200">
                <a:solidFill>
                  <a:srgbClr val="000000"/>
                </a:solidFill>
                <a:latin typeface="Times New Roman" pitchFamily="18" charset="0"/>
                <a:ea typeface="ＭＳ Ｐゴシック" charset="-128"/>
              </a:defRPr>
            </a:lvl4pPr>
            <a:lvl5pPr marL="2057400" indent="-228600" eaLnBrk="0" hangingPunct="0">
              <a:defRPr sz="1200">
                <a:solidFill>
                  <a:srgbClr val="000000"/>
                </a:solidFill>
                <a:latin typeface="Times New Roman" pitchFamily="18" charset="0"/>
                <a:ea typeface="ＭＳ Ｐゴシック" charset="-128"/>
              </a:defRPr>
            </a:lvl5pPr>
            <a:lvl6pPr marL="2514600" indent="-228600" algn="ctr" eaLnBrk="0" fontAlgn="base" hangingPunct="0">
              <a:spcBef>
                <a:spcPct val="0"/>
              </a:spcBef>
              <a:spcAft>
                <a:spcPct val="0"/>
              </a:spcAft>
              <a:defRPr sz="1200">
                <a:solidFill>
                  <a:srgbClr val="000000"/>
                </a:solidFill>
                <a:latin typeface="Times New Roman" pitchFamily="18" charset="0"/>
                <a:ea typeface="ＭＳ Ｐゴシック" charset="-128"/>
              </a:defRPr>
            </a:lvl6pPr>
            <a:lvl7pPr marL="2971800" indent="-228600" algn="ctr" eaLnBrk="0" fontAlgn="base" hangingPunct="0">
              <a:spcBef>
                <a:spcPct val="0"/>
              </a:spcBef>
              <a:spcAft>
                <a:spcPct val="0"/>
              </a:spcAft>
              <a:defRPr sz="1200">
                <a:solidFill>
                  <a:srgbClr val="000000"/>
                </a:solidFill>
                <a:latin typeface="Times New Roman" pitchFamily="18" charset="0"/>
                <a:ea typeface="ＭＳ Ｐゴシック" charset="-128"/>
              </a:defRPr>
            </a:lvl7pPr>
            <a:lvl8pPr marL="3429000" indent="-228600" algn="ctr" eaLnBrk="0" fontAlgn="base" hangingPunct="0">
              <a:spcBef>
                <a:spcPct val="0"/>
              </a:spcBef>
              <a:spcAft>
                <a:spcPct val="0"/>
              </a:spcAft>
              <a:defRPr sz="1200">
                <a:solidFill>
                  <a:srgbClr val="000000"/>
                </a:solidFill>
                <a:latin typeface="Times New Roman" pitchFamily="18" charset="0"/>
                <a:ea typeface="ＭＳ Ｐゴシック" charset="-128"/>
              </a:defRPr>
            </a:lvl8pPr>
            <a:lvl9pPr marL="3886200" indent="-228600" algn="ctr" eaLnBrk="0" fontAlgn="base" hangingPunct="0">
              <a:spcBef>
                <a:spcPct val="0"/>
              </a:spcBef>
              <a:spcAft>
                <a:spcPct val="0"/>
              </a:spcAft>
              <a:defRPr sz="1200">
                <a:solidFill>
                  <a:srgbClr val="000000"/>
                </a:solidFill>
                <a:latin typeface="Times New Roman" pitchFamily="18" charset="0"/>
                <a:ea typeface="ＭＳ Ｐゴシック" charset="-128"/>
              </a:defRPr>
            </a:lvl9pPr>
          </a:lstStyle>
          <a:p>
            <a:pPr algn="l" defTabSz="914400" eaLnBrk="1" hangingPunct="1">
              <a:spcBef>
                <a:spcPct val="50000"/>
              </a:spcBef>
            </a:pPr>
            <a:r>
              <a:rPr lang="en-US" altLang="en-US" sz="2000" u="sng">
                <a:latin typeface="Calibri" pitchFamily="34" charset="0"/>
              </a:rPr>
              <a:t>1 meV (milli eV)= 10</a:t>
            </a:r>
            <a:r>
              <a:rPr lang="en-US" altLang="en-US" sz="2000" u="sng" baseline="30000">
                <a:latin typeface="Calibri" pitchFamily="34" charset="0"/>
              </a:rPr>
              <a:t>-3</a:t>
            </a:r>
            <a:r>
              <a:rPr lang="en-US" altLang="en-US" sz="2000" u="sng">
                <a:latin typeface="Calibri" pitchFamily="34" charset="0"/>
              </a:rPr>
              <a:t> eV</a:t>
            </a:r>
          </a:p>
        </p:txBody>
      </p:sp>
    </p:spTree>
    <p:extLst>
      <p:ext uri="{BB962C8B-B14F-4D97-AF65-F5344CB8AC3E}">
        <p14:creationId xmlns:p14="http://schemas.microsoft.com/office/powerpoint/2010/main" val="3550865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897" y="203655"/>
            <a:ext cx="6798366" cy="1325563"/>
          </a:xfrm>
        </p:spPr>
        <p:txBody>
          <a:bodyPr>
            <a:normAutofit/>
          </a:bodyPr>
          <a:lstStyle/>
          <a:p>
            <a:pPr algn="ctr"/>
            <a:r>
              <a:rPr lang="en-US" sz="2800" dirty="0" err="1"/>
              <a:t>Contexte</a:t>
            </a:r>
            <a:r>
              <a:rPr lang="en-US" sz="2800" dirty="0"/>
              <a:t> : </a:t>
            </a:r>
            <a:r>
              <a:rPr lang="en-US" sz="2800" dirty="0" err="1"/>
              <a:t>mesure</a:t>
            </a:r>
            <a:r>
              <a:rPr lang="en-US" sz="2800" dirty="0"/>
              <a:t> des </a:t>
            </a:r>
            <a:r>
              <a:rPr lang="en-US" sz="2800" dirty="0" err="1"/>
              <a:t>paramètres</a:t>
            </a:r>
            <a:r>
              <a:rPr lang="en-US" sz="2800" dirty="0"/>
              <a:t> de </a:t>
            </a:r>
            <a:r>
              <a:rPr lang="en-US" sz="2800" dirty="0">
                <a:latin typeface="Symbol" panose="05050102010706020507" pitchFamily="18" charset="2"/>
              </a:rPr>
              <a:t>n</a:t>
            </a:r>
            <a:r>
              <a:rPr lang="en-US" sz="2800" dirty="0"/>
              <a:t> </a:t>
            </a:r>
            <a:r>
              <a:rPr lang="en-US" sz="2800" dirty="0">
                <a:latin typeface="Symbol" panose="05050102010706020507" pitchFamily="18" charset="2"/>
                <a:sym typeface="Symbol"/>
              </a:rPr>
              <a:t>(1)</a:t>
            </a:r>
            <a:r>
              <a:rPr lang="en-US" sz="2800" dirty="0">
                <a:sym typeface="Symbol"/>
              </a:rPr>
              <a:t> </a:t>
            </a:r>
            <a:endParaRPr lang="en-US" sz="2800" dirty="0"/>
          </a:p>
        </p:txBody>
      </p:sp>
      <p:sp>
        <p:nvSpPr>
          <p:cNvPr id="4" name="Date Placeholder 3"/>
          <p:cNvSpPr>
            <a:spLocks noGrp="1"/>
          </p:cNvSpPr>
          <p:nvPr>
            <p:ph type="dt" sz="half" idx="10"/>
          </p:nvPr>
        </p:nvSpPr>
        <p:spPr/>
        <p:txBody>
          <a:bodyPr/>
          <a:lstStyle/>
          <a:p>
            <a:r>
              <a:rPr lang="en-US">
                <a:solidFill>
                  <a:prstClr val="black">
                    <a:tint val="75000"/>
                  </a:prstClr>
                </a:solidFill>
              </a:rPr>
              <a:t>8 September 2022</a:t>
            </a:r>
          </a:p>
        </p:txBody>
      </p:sp>
      <p:sp>
        <p:nvSpPr>
          <p:cNvPr id="5" name="Footer Placeholder 4"/>
          <p:cNvSpPr>
            <a:spLocks noGrp="1"/>
          </p:cNvSpPr>
          <p:nvPr>
            <p:ph type="ftr" sz="quarter" idx="11"/>
          </p:nvPr>
        </p:nvSpPr>
        <p:spPr/>
        <p:txBody>
          <a:bodyPr/>
          <a:lstStyle/>
          <a:p>
            <a:r>
              <a:rPr lang="en-US">
                <a:solidFill>
                  <a:prstClr val="black">
                    <a:tint val="75000"/>
                  </a:prstClr>
                </a:solidFill>
              </a:rPr>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solidFill>
                  <a:prstClr val="black">
                    <a:tint val="75000"/>
                  </a:prstClr>
                </a:solidFill>
              </a:rPr>
              <a:pPr/>
              <a:t>57</a:t>
            </a:fld>
            <a:endParaRPr lang="en-US">
              <a:solidFill>
                <a:prstClr val="black">
                  <a:tint val="75000"/>
                </a:prstClr>
              </a:solidFill>
            </a:endParaRPr>
          </a:p>
        </p:txBody>
      </p:sp>
      <p:sp>
        <p:nvSpPr>
          <p:cNvPr id="9" name="Rectangle 3"/>
          <p:cNvSpPr>
            <a:spLocks noGrp="1" noChangeArrowheads="1"/>
          </p:cNvSpPr>
          <p:nvPr>
            <p:ph idx="1"/>
          </p:nvPr>
        </p:nvSpPr>
        <p:spPr/>
        <p:txBody>
          <a:bodyPr>
            <a:normAutofit lnSpcReduction="10000"/>
          </a:bodyPr>
          <a:lstStyle/>
          <a:p>
            <a:pPr algn="ctr">
              <a:buNone/>
            </a:pPr>
            <a:r>
              <a:rPr lang="en-US" sz="3200" dirty="0"/>
              <a:t>Sources de </a:t>
            </a:r>
            <a:r>
              <a:rPr lang="en-US" sz="3200" dirty="0">
                <a:latin typeface="Symbol" panose="05050102010706020507" pitchFamily="18" charset="2"/>
              </a:rPr>
              <a:t>n</a:t>
            </a:r>
            <a:endParaRPr lang="en-US" sz="3200" dirty="0"/>
          </a:p>
          <a:p>
            <a:pPr>
              <a:lnSpc>
                <a:spcPct val="90000"/>
              </a:lnSpc>
              <a:buClr>
                <a:schemeClr val="accent6">
                  <a:lumMod val="75000"/>
                </a:schemeClr>
              </a:buClr>
              <a:buFont typeface="Wingdings" panose="05000000000000000000" pitchFamily="2" charset="2"/>
              <a:buChar char="ü"/>
            </a:pPr>
            <a:r>
              <a:rPr lang="en-US" sz="2400" dirty="0" err="1"/>
              <a:t>Solaires</a:t>
            </a:r>
            <a:r>
              <a:rPr lang="en-US" sz="2400" dirty="0"/>
              <a:t> </a:t>
            </a:r>
            <a:r>
              <a:rPr lang="en-US" sz="2000" dirty="0">
                <a:solidFill>
                  <a:schemeClr val="accent2"/>
                </a:solidFill>
              </a:rPr>
              <a:t>(</a:t>
            </a:r>
            <a:r>
              <a:rPr lang="en-US" sz="2000" dirty="0" err="1">
                <a:solidFill>
                  <a:schemeClr val="accent2"/>
                </a:solidFill>
              </a:rPr>
              <a:t>produits</a:t>
            </a:r>
            <a:r>
              <a:rPr lang="en-US" sz="2000" dirty="0">
                <a:solidFill>
                  <a:schemeClr val="accent2"/>
                </a:solidFill>
              </a:rPr>
              <a:t> par fusion </a:t>
            </a:r>
            <a:r>
              <a:rPr lang="en-US" sz="2000" dirty="0" err="1">
                <a:solidFill>
                  <a:schemeClr val="accent2"/>
                </a:solidFill>
              </a:rPr>
              <a:t>nucl</a:t>
            </a:r>
            <a:r>
              <a:rPr lang="en-US" sz="2000" dirty="0">
                <a:solidFill>
                  <a:schemeClr val="accent2"/>
                </a:solidFill>
              </a:rPr>
              <a:t>. dans le Soleil)	</a:t>
            </a:r>
            <a:r>
              <a:rPr lang="en-US" sz="2000" dirty="0">
                <a:solidFill>
                  <a:srgbClr val="800080"/>
                </a:solidFill>
              </a:rPr>
              <a:t>.</a:t>
            </a:r>
            <a:r>
              <a:rPr lang="en-US" sz="2400" dirty="0">
                <a:solidFill>
                  <a:srgbClr val="800080"/>
                </a:solidFill>
              </a:rPr>
              <a:t>1-10 MeV</a:t>
            </a:r>
          </a:p>
          <a:p>
            <a:pPr>
              <a:lnSpc>
                <a:spcPct val="90000"/>
              </a:lnSpc>
              <a:buClr>
                <a:schemeClr val="accent6">
                  <a:lumMod val="75000"/>
                </a:schemeClr>
              </a:buClr>
              <a:buFont typeface="Wingdings" panose="05000000000000000000" pitchFamily="2" charset="2"/>
              <a:buChar char="ü"/>
            </a:pPr>
            <a:r>
              <a:rPr lang="en-US" sz="2400" dirty="0" err="1"/>
              <a:t>Atmosphériques</a:t>
            </a:r>
            <a:r>
              <a:rPr lang="en-US" sz="2400" dirty="0">
                <a:latin typeface="Symbol" pitchFamily="18" charset="2"/>
              </a:rPr>
              <a:t>                                       	</a:t>
            </a:r>
            <a:r>
              <a:rPr lang="en-US" sz="2400" dirty="0">
                <a:solidFill>
                  <a:srgbClr val="800080"/>
                </a:solidFill>
                <a:latin typeface="Symbol" pitchFamily="18" charset="2"/>
              </a:rPr>
              <a:t>.1-50 </a:t>
            </a:r>
            <a:r>
              <a:rPr lang="en-US" sz="2400" dirty="0">
                <a:solidFill>
                  <a:srgbClr val="800080"/>
                </a:solidFill>
              </a:rPr>
              <a:t>GeV</a:t>
            </a:r>
          </a:p>
          <a:p>
            <a:pPr>
              <a:lnSpc>
                <a:spcPct val="90000"/>
              </a:lnSpc>
              <a:buClr>
                <a:schemeClr val="accent6">
                  <a:lumMod val="75000"/>
                </a:schemeClr>
              </a:buClr>
              <a:buFont typeface="Wingdings" panose="05000000000000000000" pitchFamily="2" charset="2"/>
              <a:buChar char=""/>
            </a:pPr>
            <a:r>
              <a:rPr lang="en-US" sz="2400" dirty="0" err="1"/>
              <a:t>Accélérateurs</a:t>
            </a:r>
            <a:r>
              <a:rPr lang="en-US" sz="2400" dirty="0">
                <a:latin typeface="Symbol" pitchFamily="18" charset="2"/>
              </a:rPr>
              <a:t>                            		     	</a:t>
            </a:r>
            <a:r>
              <a:rPr lang="en-US" sz="2400" dirty="0">
                <a:solidFill>
                  <a:srgbClr val="800080"/>
                </a:solidFill>
                <a:latin typeface="Symbol" pitchFamily="18" charset="2"/>
              </a:rPr>
              <a:t>1-100 </a:t>
            </a:r>
            <a:r>
              <a:rPr lang="en-US" sz="2400" dirty="0">
                <a:solidFill>
                  <a:srgbClr val="800080"/>
                </a:solidFill>
              </a:rPr>
              <a:t>GeV</a:t>
            </a:r>
          </a:p>
          <a:p>
            <a:pPr>
              <a:lnSpc>
                <a:spcPct val="90000"/>
              </a:lnSpc>
              <a:buClr>
                <a:schemeClr val="accent6">
                  <a:lumMod val="75000"/>
                </a:schemeClr>
              </a:buClr>
              <a:buFont typeface="Wingdings" panose="05000000000000000000" pitchFamily="2" charset="2"/>
              <a:buChar char="ü"/>
            </a:pPr>
            <a:r>
              <a:rPr lang="en-US" sz="2400" dirty="0"/>
              <a:t>Supernovas </a:t>
            </a:r>
            <a:r>
              <a:rPr lang="en-US" sz="2400" dirty="0">
                <a:latin typeface="Symbol" pitchFamily="18" charset="2"/>
              </a:rPr>
              <a:t>	                                           	</a:t>
            </a:r>
            <a:r>
              <a:rPr lang="en-US" sz="2400" dirty="0">
                <a:solidFill>
                  <a:srgbClr val="800080"/>
                </a:solidFill>
              </a:rPr>
              <a:t>10-50 MeV</a:t>
            </a:r>
          </a:p>
          <a:p>
            <a:pPr>
              <a:buClr>
                <a:srgbClr val="FF0000"/>
              </a:buClr>
              <a:buFont typeface="Wingdings" panose="05000000000000000000" pitchFamily="2" charset="2"/>
              <a:buChar char=""/>
            </a:pPr>
            <a:r>
              <a:rPr lang="en-US" sz="2400" dirty="0"/>
              <a:t> Fond </a:t>
            </a:r>
            <a:r>
              <a:rPr lang="en-US" sz="2400" dirty="0" err="1"/>
              <a:t>cosmologique</a:t>
            </a:r>
            <a:r>
              <a:rPr lang="en-US" sz="2400" dirty="0"/>
              <a:t> de </a:t>
            </a:r>
            <a:r>
              <a:rPr lang="en-US" sz="2400" dirty="0">
                <a:latin typeface="Symbol" pitchFamily="18" charset="2"/>
              </a:rPr>
              <a:t>n                            	</a:t>
            </a:r>
            <a:r>
              <a:rPr lang="en-US" sz="2400" dirty="0">
                <a:solidFill>
                  <a:srgbClr val="800080"/>
                </a:solidFill>
                <a:latin typeface="Symbol" pitchFamily="18" charset="2"/>
              </a:rPr>
              <a:t>3</a:t>
            </a:r>
            <a:r>
              <a:rPr lang="en-US" sz="2400" baseline="30000" dirty="0">
                <a:solidFill>
                  <a:srgbClr val="800080"/>
                </a:solidFill>
                <a:latin typeface="Symbol" pitchFamily="18" charset="2"/>
              </a:rPr>
              <a:t>o</a:t>
            </a:r>
            <a:r>
              <a:rPr lang="en-US" sz="2400" dirty="0">
                <a:solidFill>
                  <a:srgbClr val="800080"/>
                </a:solidFill>
                <a:latin typeface="Symbol" pitchFamily="18" charset="2"/>
              </a:rPr>
              <a:t> (330/</a:t>
            </a:r>
            <a:r>
              <a:rPr lang="en-US" sz="2400" dirty="0">
                <a:solidFill>
                  <a:srgbClr val="800080"/>
                </a:solidFill>
              </a:rPr>
              <a:t>cm</a:t>
            </a:r>
            <a:r>
              <a:rPr lang="en-US" sz="2400" baseline="30000" dirty="0">
                <a:solidFill>
                  <a:srgbClr val="800080"/>
                </a:solidFill>
              </a:rPr>
              <a:t>3</a:t>
            </a:r>
            <a:r>
              <a:rPr lang="en-US" sz="2400" dirty="0">
                <a:solidFill>
                  <a:srgbClr val="800080"/>
                </a:solidFill>
              </a:rPr>
              <a:t>)</a:t>
            </a:r>
          </a:p>
          <a:p>
            <a:pPr>
              <a:lnSpc>
                <a:spcPct val="90000"/>
              </a:lnSpc>
              <a:buClr>
                <a:schemeClr val="accent6">
                  <a:lumMod val="75000"/>
                </a:schemeClr>
              </a:buClr>
              <a:buFont typeface="Wingdings" panose="05000000000000000000" pitchFamily="2" charset="2"/>
              <a:buChar char="ü"/>
            </a:pPr>
            <a:r>
              <a:rPr lang="en-US" sz="2400" dirty="0" err="1"/>
              <a:t>Réacteurs</a:t>
            </a:r>
            <a:r>
              <a:rPr lang="en-US" sz="2400" dirty="0"/>
              <a:t> 						</a:t>
            </a:r>
            <a:r>
              <a:rPr lang="en-US" sz="2400" dirty="0">
                <a:solidFill>
                  <a:srgbClr val="800080"/>
                </a:solidFill>
                <a:latin typeface="Symbol" pitchFamily="18" charset="2"/>
              </a:rPr>
              <a:t>1-6</a:t>
            </a:r>
            <a:r>
              <a:rPr lang="en-US" sz="2400" dirty="0">
                <a:latin typeface="Symbol" pitchFamily="18" charset="2"/>
              </a:rPr>
              <a:t> </a:t>
            </a:r>
            <a:r>
              <a:rPr lang="en-US" sz="2400" dirty="0">
                <a:solidFill>
                  <a:srgbClr val="800080"/>
                </a:solidFill>
              </a:rPr>
              <a:t>MeV</a:t>
            </a:r>
            <a:r>
              <a:rPr lang="en-US" sz="2400" dirty="0">
                <a:latin typeface="Symbol" pitchFamily="18" charset="2"/>
              </a:rPr>
              <a:t> </a:t>
            </a:r>
            <a:endParaRPr lang="en-US" sz="2400" dirty="0"/>
          </a:p>
          <a:p>
            <a:pPr>
              <a:lnSpc>
                <a:spcPct val="90000"/>
              </a:lnSpc>
              <a:buClr>
                <a:schemeClr val="accent6">
                  <a:lumMod val="75000"/>
                </a:schemeClr>
              </a:buClr>
              <a:buFont typeface="Wingdings" panose="05000000000000000000" pitchFamily="2" charset="2"/>
              <a:buChar char="ü"/>
            </a:pPr>
            <a:r>
              <a:rPr lang="en-US" sz="2400" dirty="0" err="1"/>
              <a:t>Systèmes</a:t>
            </a:r>
            <a:r>
              <a:rPr lang="en-US" sz="2400" dirty="0"/>
              <a:t> </a:t>
            </a:r>
            <a:r>
              <a:rPr lang="en-US" sz="2400" dirty="0" err="1"/>
              <a:t>astrophysiques</a:t>
            </a:r>
            <a:r>
              <a:rPr lang="en-US" sz="2400" dirty="0"/>
              <a:t> </a:t>
            </a:r>
            <a:r>
              <a:rPr lang="en-US" sz="2400" dirty="0" err="1"/>
              <a:t>énergétiques</a:t>
            </a:r>
            <a:r>
              <a:rPr lang="en-US" sz="2400" dirty="0"/>
              <a:t>       	</a:t>
            </a:r>
            <a:r>
              <a:rPr lang="en-US" sz="2400" dirty="0">
                <a:solidFill>
                  <a:srgbClr val="800080"/>
                </a:solidFill>
              </a:rPr>
              <a:t>1-100 </a:t>
            </a:r>
            <a:r>
              <a:rPr lang="en-US" sz="2400" dirty="0" err="1">
                <a:solidFill>
                  <a:srgbClr val="800080"/>
                </a:solidFill>
              </a:rPr>
              <a:t>TeV</a:t>
            </a:r>
            <a:endParaRPr lang="en-US" sz="2400" dirty="0">
              <a:solidFill>
                <a:srgbClr val="800080"/>
              </a:solidFill>
            </a:endParaRPr>
          </a:p>
          <a:p>
            <a:pPr>
              <a:lnSpc>
                <a:spcPct val="90000"/>
              </a:lnSpc>
              <a:buClr>
                <a:schemeClr val="accent6">
                  <a:lumMod val="75000"/>
                </a:schemeClr>
              </a:buClr>
              <a:buFont typeface="Wingdings" panose="05000000000000000000" pitchFamily="2" charset="2"/>
              <a:buChar char="ü"/>
            </a:pPr>
            <a:r>
              <a:rPr lang="en-US" sz="2400" dirty="0" err="1"/>
              <a:t>Géophysiques</a:t>
            </a:r>
            <a:r>
              <a:rPr lang="en-US" sz="2400" dirty="0"/>
              <a:t>     </a:t>
            </a:r>
            <a:r>
              <a:rPr lang="en-US" sz="2400" dirty="0">
                <a:solidFill>
                  <a:srgbClr val="800080"/>
                </a:solidFill>
              </a:rPr>
              <a:t>                                             	0.2 MeV</a:t>
            </a:r>
          </a:p>
          <a:p>
            <a:pPr>
              <a:lnSpc>
                <a:spcPct val="90000"/>
              </a:lnSpc>
              <a:buClr>
                <a:srgbClr val="FF0000"/>
              </a:buClr>
              <a:buFont typeface="Wingdings" panose="05000000000000000000" pitchFamily="2" charset="2"/>
              <a:buChar char="û"/>
            </a:pPr>
            <a:r>
              <a:rPr lang="en-US" sz="2400" dirty="0"/>
              <a:t> Tests </a:t>
            </a:r>
            <a:r>
              <a:rPr lang="en-US" sz="2400" dirty="0" err="1"/>
              <a:t>d’armes</a:t>
            </a:r>
            <a:r>
              <a:rPr lang="en-US" sz="2400" dirty="0"/>
              <a:t> </a:t>
            </a:r>
            <a:r>
              <a:rPr lang="en-US" sz="2400" dirty="0" err="1"/>
              <a:t>nucléaires</a:t>
            </a:r>
            <a:endParaRPr lang="en-US" sz="2400" dirty="0"/>
          </a:p>
          <a:p>
            <a:pPr>
              <a:lnSpc>
                <a:spcPct val="90000"/>
              </a:lnSpc>
              <a:buFontTx/>
              <a:buNone/>
            </a:pPr>
            <a:endParaRPr lang="en-US" sz="2400" dirty="0">
              <a:solidFill>
                <a:schemeClr val="accent2"/>
              </a:solidFill>
            </a:endParaRPr>
          </a:p>
          <a:p>
            <a:pPr>
              <a:lnSpc>
                <a:spcPct val="90000"/>
              </a:lnSpc>
            </a:pPr>
            <a:endParaRPr lang="en-US" dirty="0"/>
          </a:p>
        </p:txBody>
      </p:sp>
    </p:spTree>
    <p:extLst>
      <p:ext uri="{BB962C8B-B14F-4D97-AF65-F5344CB8AC3E}">
        <p14:creationId xmlns:p14="http://schemas.microsoft.com/office/powerpoint/2010/main" val="1463195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666B66"/>
              </a:buClr>
              <a:buFont typeface="Arial" charset="0"/>
              <a:buChar char="•"/>
              <a:defRPr>
                <a:solidFill>
                  <a:srgbClr val="7F7F7F"/>
                </a:solidFill>
                <a:latin typeface="Arial" charset="0"/>
                <a:ea typeface="ＭＳ Ｐゴシック" pitchFamily="34" charset="-128"/>
              </a:defRPr>
            </a:lvl1pPr>
            <a:lvl2pPr marL="742950" indent="-285750" algn="l" eaLnBrk="0" hangingPunct="0">
              <a:spcBef>
                <a:spcPct val="20000"/>
              </a:spcBef>
              <a:buClr>
                <a:srgbClr val="666B66"/>
              </a:buClr>
              <a:buFont typeface="Arial" charset="0"/>
              <a:buChar char="–"/>
              <a:defRPr sz="1600">
                <a:solidFill>
                  <a:srgbClr val="7F7F7F"/>
                </a:solidFill>
                <a:latin typeface="Arial" charset="0"/>
                <a:ea typeface="ＭＳ Ｐゴシック" pitchFamily="34" charset="-128"/>
              </a:defRPr>
            </a:lvl2pPr>
            <a:lvl3pPr marL="11430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3pPr>
            <a:lvl4pPr marL="16002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4pPr>
            <a:lvl5pPr marL="20574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9pPr>
          </a:lstStyle>
          <a:p>
            <a:pPr algn="r" eaLnBrk="1" hangingPunct="1">
              <a:spcBef>
                <a:spcPct val="0"/>
              </a:spcBef>
              <a:buClrTx/>
              <a:buFontTx/>
              <a:buNone/>
            </a:pPr>
            <a:fld id="{DE734169-ED43-4AB2-A9DB-7DAA589EFE57}" type="slidenum">
              <a:rPr lang="en-US" altLang="en-US" smtClean="0">
                <a:solidFill>
                  <a:srgbClr val="000000"/>
                </a:solidFill>
                <a:latin typeface="Times New Roman" pitchFamily="18" charset="0"/>
              </a:rPr>
              <a:pPr algn="r" eaLnBrk="1" hangingPunct="1">
                <a:spcBef>
                  <a:spcPct val="0"/>
                </a:spcBef>
                <a:buClrTx/>
                <a:buFontTx/>
                <a:buNone/>
              </a:pPr>
              <a:t>58</a:t>
            </a:fld>
            <a:endParaRPr lang="en-US" altLang="en-US">
              <a:solidFill>
                <a:srgbClr val="000000"/>
              </a:solidFill>
              <a:latin typeface="Times New Roman" pitchFamily="18" charset="0"/>
            </a:endParaRPr>
          </a:p>
        </p:txBody>
      </p:sp>
      <p:sp>
        <p:nvSpPr>
          <p:cNvPr id="5124" name="Slide Number Placeholder 5"/>
          <p:cNvSpPr txBox="1">
            <a:spLocks noGrp="1"/>
          </p:cNvSpPr>
          <p:nvPr/>
        </p:nvSpPr>
        <p:spPr bwMode="auto">
          <a:xfrm>
            <a:off x="6705600" y="61737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rgbClr val="666B66"/>
              </a:buClr>
              <a:buFont typeface="Arial" charset="0"/>
              <a:buChar char="•"/>
              <a:defRPr>
                <a:solidFill>
                  <a:srgbClr val="7F7F7F"/>
                </a:solidFill>
                <a:latin typeface="Arial" charset="0"/>
                <a:ea typeface="ＭＳ Ｐゴシック" pitchFamily="34" charset="-128"/>
              </a:defRPr>
            </a:lvl1pPr>
            <a:lvl2pPr marL="742950" indent="-285750" algn="l" eaLnBrk="0" hangingPunct="0">
              <a:spcBef>
                <a:spcPct val="20000"/>
              </a:spcBef>
              <a:buClr>
                <a:srgbClr val="666B66"/>
              </a:buClr>
              <a:buFont typeface="Arial" charset="0"/>
              <a:buChar char="–"/>
              <a:defRPr sz="1600">
                <a:solidFill>
                  <a:srgbClr val="7F7F7F"/>
                </a:solidFill>
                <a:latin typeface="Arial" charset="0"/>
                <a:ea typeface="ＭＳ Ｐゴシック" pitchFamily="34" charset="-128"/>
              </a:defRPr>
            </a:lvl2pPr>
            <a:lvl3pPr marL="11430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3pPr>
            <a:lvl4pPr marL="16002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4pPr>
            <a:lvl5pPr marL="20574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9pPr>
          </a:lstStyle>
          <a:p>
            <a:pPr algn="r" defTabSz="457200" eaLnBrk="1" fontAlgn="base" hangingPunct="1">
              <a:spcBef>
                <a:spcPct val="0"/>
              </a:spcBef>
              <a:spcAft>
                <a:spcPct val="0"/>
              </a:spcAft>
              <a:buClrTx/>
              <a:buFontTx/>
              <a:buNone/>
            </a:pPr>
            <a:endParaRPr lang="en-US" altLang="en-US" sz="1400">
              <a:solidFill>
                <a:srgbClr val="000000"/>
              </a:solidFill>
              <a:latin typeface="Times New Roman" pitchFamily="18" charset="0"/>
            </a:endParaRPr>
          </a:p>
        </p:txBody>
      </p:sp>
      <p:sp>
        <p:nvSpPr>
          <p:cNvPr id="5125" name="Rectangle 2"/>
          <p:cNvSpPr>
            <a:spLocks noGrp="1"/>
          </p:cNvSpPr>
          <p:nvPr>
            <p:ph type="title" idx="4294967295"/>
          </p:nvPr>
        </p:nvSpPr>
        <p:spPr>
          <a:xfrm>
            <a:off x="3333750" y="304800"/>
            <a:ext cx="5181600" cy="1065212"/>
          </a:xfrm>
        </p:spPr>
        <p:txBody>
          <a:bodyPr/>
          <a:lstStyle/>
          <a:p>
            <a:pPr algn="ctr"/>
            <a:r>
              <a:rPr lang="en-US" altLang="en-US" sz="2800" dirty="0"/>
              <a:t>Intelligent Design of </a:t>
            </a:r>
            <a:br>
              <a:rPr lang="en-US" altLang="en-US" sz="2800" dirty="0"/>
            </a:br>
            <a:r>
              <a:rPr lang="en-US" altLang="en-US" sz="2800" dirty="0"/>
              <a:t>Neutrino Parameters? (~2005)</a:t>
            </a:r>
            <a:r>
              <a:rPr lang="en-US" altLang="en-US" sz="2200" dirty="0"/>
              <a:t> </a:t>
            </a:r>
            <a:br>
              <a:rPr lang="en-US" altLang="en-US" sz="2200" dirty="0"/>
            </a:br>
            <a:r>
              <a:rPr lang="en-US" altLang="en-US" sz="900" i="1" dirty="0"/>
              <a:t>(from S. Wojcicki) </a:t>
            </a:r>
          </a:p>
        </p:txBody>
      </p:sp>
      <p:sp>
        <p:nvSpPr>
          <p:cNvPr id="5126" name="Rectangle 3"/>
          <p:cNvSpPr>
            <a:spLocks noGrp="1"/>
          </p:cNvSpPr>
          <p:nvPr>
            <p:ph type="body" idx="4294967295"/>
          </p:nvPr>
        </p:nvSpPr>
        <p:spPr>
          <a:xfrm>
            <a:off x="152400" y="2085278"/>
            <a:ext cx="8686800" cy="4086922"/>
          </a:xfrm>
        </p:spPr>
        <p:txBody>
          <a:bodyPr>
            <a:normAutofit fontScale="85000" lnSpcReduction="20000"/>
          </a:bodyPr>
          <a:lstStyle/>
          <a:p>
            <a:pPr>
              <a:lnSpc>
                <a:spcPct val="90000"/>
              </a:lnSpc>
            </a:pPr>
            <a:r>
              <a:rPr lang="en-US" altLang="en-US" sz="2000" dirty="0"/>
              <a:t>Choix optimal pour </a:t>
            </a:r>
            <a:r>
              <a:rPr lang="en-US" altLang="en-US" sz="2000" dirty="0">
                <a:latin typeface="Symbol" pitchFamily="18" charset="2"/>
              </a:rPr>
              <a:t>D</a:t>
            </a:r>
            <a:r>
              <a:rPr lang="en-US" altLang="en-US" sz="2000" dirty="0"/>
              <a:t>m</a:t>
            </a:r>
            <a:r>
              <a:rPr lang="en-US" altLang="en-US" sz="2000" baseline="30000" dirty="0"/>
              <a:t>2</a:t>
            </a:r>
            <a:r>
              <a:rPr lang="en-US" altLang="en-US" sz="2000" baseline="-25000" dirty="0"/>
              <a:t>21</a:t>
            </a:r>
            <a:r>
              <a:rPr lang="en-US" altLang="en-US" sz="2000" dirty="0"/>
              <a:t>?                                   </a:t>
            </a:r>
          </a:p>
          <a:p>
            <a:pPr>
              <a:lnSpc>
                <a:spcPct val="90000"/>
              </a:lnSpc>
              <a:buFont typeface="Arial" charset="0"/>
              <a:buNone/>
            </a:pPr>
            <a:r>
              <a:rPr lang="en-US" altLang="en-US" sz="2000" dirty="0">
                <a:solidFill>
                  <a:srgbClr val="FF00FF"/>
                </a:solidFill>
              </a:rPr>
              <a:t>Pour </a:t>
            </a:r>
            <a:r>
              <a:rPr lang="en-US" altLang="en-US" sz="2000" dirty="0" err="1">
                <a:solidFill>
                  <a:srgbClr val="FF00FF"/>
                </a:solidFill>
              </a:rPr>
              <a:t>créer</a:t>
            </a:r>
            <a:r>
              <a:rPr lang="en-US" altLang="en-US" sz="2000" dirty="0">
                <a:solidFill>
                  <a:srgbClr val="FF00FF"/>
                </a:solidFill>
              </a:rPr>
              <a:t> </a:t>
            </a:r>
            <a:r>
              <a:rPr lang="en-US" altLang="en-US" sz="2000" dirty="0" err="1">
                <a:solidFill>
                  <a:srgbClr val="FF00FF"/>
                </a:solidFill>
              </a:rPr>
              <a:t>une</a:t>
            </a:r>
            <a:r>
              <a:rPr lang="en-US" altLang="en-US" sz="2000" dirty="0">
                <a:solidFill>
                  <a:srgbClr val="FF00FF"/>
                </a:solidFill>
              </a:rPr>
              <a:t> transition </a:t>
            </a:r>
            <a:r>
              <a:rPr lang="en-US" altLang="en-US" sz="2000" dirty="0" err="1">
                <a:solidFill>
                  <a:srgbClr val="FF00FF"/>
                </a:solidFill>
              </a:rPr>
              <a:t>résonante</a:t>
            </a:r>
            <a:r>
              <a:rPr lang="en-US" altLang="en-US" sz="2000" dirty="0">
                <a:solidFill>
                  <a:srgbClr val="FF00FF"/>
                </a:solidFill>
              </a:rPr>
              <a:t> (</a:t>
            </a:r>
            <a:r>
              <a:rPr lang="en-US" altLang="en-US" sz="2000" dirty="0" err="1">
                <a:solidFill>
                  <a:srgbClr val="FF00FF"/>
                </a:solidFill>
              </a:rPr>
              <a:t>effet</a:t>
            </a:r>
            <a:r>
              <a:rPr lang="en-US" altLang="en-US" sz="2000" dirty="0">
                <a:solidFill>
                  <a:srgbClr val="FF00FF"/>
                </a:solidFill>
              </a:rPr>
              <a:t> MSW) au milieu du </a:t>
            </a:r>
            <a:r>
              <a:rPr lang="en-US" altLang="en-US" sz="2000" dirty="0" err="1">
                <a:solidFill>
                  <a:srgbClr val="FF00FF"/>
                </a:solidFill>
              </a:rPr>
              <a:t>spectre</a:t>
            </a:r>
            <a:r>
              <a:rPr lang="en-US" altLang="en-US" sz="2000" dirty="0">
                <a:solidFill>
                  <a:srgbClr val="FF00FF"/>
                </a:solidFill>
              </a:rPr>
              <a:t> </a:t>
            </a:r>
            <a:r>
              <a:rPr lang="en-US" altLang="en-US" sz="2000" dirty="0" err="1">
                <a:solidFill>
                  <a:srgbClr val="FF00FF"/>
                </a:solidFill>
              </a:rPr>
              <a:t>d’énergie</a:t>
            </a:r>
            <a:r>
              <a:rPr lang="en-US" altLang="en-US" sz="2000" dirty="0">
                <a:solidFill>
                  <a:srgbClr val="FF00FF"/>
                </a:solidFill>
              </a:rPr>
              <a:t> </a:t>
            </a:r>
            <a:r>
              <a:rPr lang="en-US" altLang="en-US" sz="2000" dirty="0" err="1">
                <a:solidFill>
                  <a:srgbClr val="FF00FF"/>
                </a:solidFill>
              </a:rPr>
              <a:t>solaire</a:t>
            </a:r>
            <a:r>
              <a:rPr lang="en-US" altLang="en-US" sz="2000" dirty="0">
                <a:solidFill>
                  <a:srgbClr val="FF00FF"/>
                </a:solidFill>
              </a:rPr>
              <a:t>, </a:t>
            </a:r>
            <a:r>
              <a:rPr lang="en-US" altLang="en-US" sz="2000" dirty="0">
                <a:solidFill>
                  <a:srgbClr val="FF00FF"/>
                </a:solidFill>
                <a:latin typeface="Symbol" pitchFamily="18" charset="2"/>
              </a:rPr>
              <a:t>D</a:t>
            </a:r>
            <a:r>
              <a:rPr lang="en-US" altLang="en-US" sz="2000" dirty="0">
                <a:solidFill>
                  <a:srgbClr val="FF00FF"/>
                </a:solidFill>
              </a:rPr>
              <a:t>m</a:t>
            </a:r>
            <a:r>
              <a:rPr lang="en-US" altLang="en-US" sz="2000" baseline="30000" dirty="0">
                <a:solidFill>
                  <a:srgbClr val="FF00FF"/>
                </a:solidFill>
              </a:rPr>
              <a:t>2</a:t>
            </a:r>
            <a:r>
              <a:rPr lang="en-US" altLang="en-US" sz="2000" baseline="-25000" dirty="0">
                <a:solidFill>
                  <a:srgbClr val="FF00FF"/>
                </a:solidFill>
              </a:rPr>
              <a:t>21 </a:t>
            </a:r>
            <a:r>
              <a:rPr lang="en-US" altLang="en-US" sz="2000" dirty="0">
                <a:solidFill>
                  <a:srgbClr val="FF00FF"/>
                </a:solidFill>
              </a:rPr>
              <a:t>= 8.2 x 10</a:t>
            </a:r>
            <a:r>
              <a:rPr lang="en-US" altLang="en-US" sz="2000" baseline="30000" dirty="0">
                <a:solidFill>
                  <a:srgbClr val="FF00FF"/>
                </a:solidFill>
              </a:rPr>
              <a:t>-5</a:t>
            </a:r>
            <a:r>
              <a:rPr lang="en-US" altLang="en-US" sz="2000" dirty="0">
                <a:solidFill>
                  <a:srgbClr val="FF00FF"/>
                </a:solidFill>
              </a:rPr>
              <a:t> eV</a:t>
            </a:r>
            <a:r>
              <a:rPr lang="en-US" altLang="en-US" sz="2000" baseline="30000" dirty="0">
                <a:solidFill>
                  <a:srgbClr val="FF00FF"/>
                </a:solidFill>
              </a:rPr>
              <a:t>2</a:t>
            </a:r>
          </a:p>
          <a:p>
            <a:pPr>
              <a:lnSpc>
                <a:spcPct val="90000"/>
              </a:lnSpc>
            </a:pPr>
            <a:r>
              <a:rPr lang="en-US" altLang="en-US" sz="2000" dirty="0"/>
              <a:t>Choix optimal pour sin</a:t>
            </a:r>
            <a:r>
              <a:rPr lang="en-US" altLang="en-US" sz="2000" dirty="0">
                <a:latin typeface="Symbol" pitchFamily="18" charset="2"/>
              </a:rPr>
              <a:t>q</a:t>
            </a:r>
            <a:r>
              <a:rPr lang="en-US" altLang="en-US" sz="2000" baseline="-25000" dirty="0"/>
              <a:t>12</a:t>
            </a:r>
            <a:r>
              <a:rPr lang="en-US" altLang="en-US" sz="2000" dirty="0"/>
              <a:t>? </a:t>
            </a:r>
            <a:r>
              <a:rPr lang="en-US" altLang="en-US" sz="2000" dirty="0">
                <a:solidFill>
                  <a:srgbClr val="FF00FF"/>
                </a:solidFill>
              </a:rPr>
              <a:t>                                                  </a:t>
            </a:r>
          </a:p>
          <a:p>
            <a:pPr>
              <a:lnSpc>
                <a:spcPct val="90000"/>
              </a:lnSpc>
              <a:buFont typeface="Arial" charset="0"/>
              <a:buNone/>
            </a:pPr>
            <a:r>
              <a:rPr lang="en-US" altLang="en-US" sz="2000" dirty="0" err="1">
                <a:solidFill>
                  <a:srgbClr val="FF00FF"/>
                </a:solidFill>
              </a:rPr>
              <a:t>Assez</a:t>
            </a:r>
            <a:r>
              <a:rPr lang="en-US" altLang="en-US" sz="2000" dirty="0">
                <a:solidFill>
                  <a:srgbClr val="FF00FF"/>
                </a:solidFill>
              </a:rPr>
              <a:t> </a:t>
            </a:r>
            <a:r>
              <a:rPr lang="en-US" altLang="en-US" sz="2000" dirty="0" err="1">
                <a:solidFill>
                  <a:srgbClr val="FF00FF"/>
                </a:solidFill>
              </a:rPr>
              <a:t>élevé</a:t>
            </a:r>
            <a:r>
              <a:rPr lang="en-US" altLang="en-US" sz="2000" dirty="0">
                <a:solidFill>
                  <a:srgbClr val="FF00FF"/>
                </a:solidFill>
              </a:rPr>
              <a:t> pour que les oscillations </a:t>
            </a:r>
            <a:r>
              <a:rPr lang="en-US" altLang="en-US" sz="2000" dirty="0" err="1">
                <a:solidFill>
                  <a:srgbClr val="FF00FF"/>
                </a:solidFill>
              </a:rPr>
              <a:t>soient</a:t>
            </a:r>
            <a:r>
              <a:rPr lang="en-US" altLang="en-US" sz="2000" dirty="0">
                <a:solidFill>
                  <a:srgbClr val="FF00FF"/>
                </a:solidFill>
              </a:rPr>
              <a:t> </a:t>
            </a:r>
            <a:r>
              <a:rPr lang="en-US" altLang="en-US" sz="2000" dirty="0" err="1">
                <a:solidFill>
                  <a:srgbClr val="FF00FF"/>
                </a:solidFill>
              </a:rPr>
              <a:t>vues</a:t>
            </a:r>
            <a:r>
              <a:rPr lang="en-US" altLang="en-US" sz="2000" dirty="0">
                <a:solidFill>
                  <a:srgbClr val="FF00FF"/>
                </a:solidFill>
              </a:rPr>
              <a:t> dans </a:t>
            </a:r>
            <a:r>
              <a:rPr lang="en-US" altLang="en-US" sz="2000" dirty="0" err="1">
                <a:solidFill>
                  <a:srgbClr val="FF00FF"/>
                </a:solidFill>
              </a:rPr>
              <a:t>KamLAND</a:t>
            </a:r>
            <a:r>
              <a:rPr lang="en-US" altLang="en-US" sz="2000" dirty="0">
                <a:solidFill>
                  <a:srgbClr val="FF00FF"/>
                </a:solidFill>
              </a:rPr>
              <a:t> - ~0.8</a:t>
            </a:r>
          </a:p>
          <a:p>
            <a:pPr>
              <a:lnSpc>
                <a:spcPct val="90000"/>
              </a:lnSpc>
            </a:pPr>
            <a:r>
              <a:rPr lang="en-US" altLang="en-US" sz="2000" dirty="0"/>
              <a:t>Choix optimal pour </a:t>
            </a:r>
            <a:r>
              <a:rPr lang="en-US" altLang="en-US" sz="2000" dirty="0">
                <a:latin typeface="Symbol" pitchFamily="18" charset="2"/>
              </a:rPr>
              <a:t>D</a:t>
            </a:r>
            <a:r>
              <a:rPr lang="en-US" altLang="en-US" sz="2000" dirty="0"/>
              <a:t>m</a:t>
            </a:r>
            <a:r>
              <a:rPr lang="en-US" altLang="en-US" sz="2000" baseline="30000" dirty="0"/>
              <a:t>2</a:t>
            </a:r>
            <a:r>
              <a:rPr lang="en-US" altLang="en-US" sz="2000" baseline="-25000" dirty="0"/>
              <a:t>32</a:t>
            </a:r>
            <a:r>
              <a:rPr lang="en-US" altLang="en-US" sz="2000" dirty="0"/>
              <a:t>?                                    </a:t>
            </a:r>
          </a:p>
          <a:p>
            <a:pPr>
              <a:lnSpc>
                <a:spcPct val="90000"/>
              </a:lnSpc>
              <a:buFont typeface="Arial" charset="0"/>
              <a:buNone/>
            </a:pPr>
            <a:r>
              <a:rPr lang="en-US" altLang="en-US" sz="2000" dirty="0">
                <a:solidFill>
                  <a:srgbClr val="FF00FF"/>
                </a:solidFill>
              </a:rPr>
              <a:t>Pour donner </a:t>
            </a:r>
            <a:r>
              <a:rPr lang="en-US" altLang="en-US" sz="2000" dirty="0" err="1">
                <a:solidFill>
                  <a:srgbClr val="FF00FF"/>
                </a:solidFill>
              </a:rPr>
              <a:t>une</a:t>
            </a:r>
            <a:r>
              <a:rPr lang="en-US" altLang="en-US" sz="2000" dirty="0">
                <a:solidFill>
                  <a:srgbClr val="FF00FF"/>
                </a:solidFill>
              </a:rPr>
              <a:t> oscillation </a:t>
            </a:r>
            <a:r>
              <a:rPr lang="en-US" altLang="en-US" sz="2000" dirty="0" err="1">
                <a:solidFill>
                  <a:srgbClr val="FF00FF"/>
                </a:solidFill>
              </a:rPr>
              <a:t>complète</a:t>
            </a:r>
            <a:r>
              <a:rPr lang="en-US" altLang="en-US" sz="2000" dirty="0">
                <a:solidFill>
                  <a:srgbClr val="FF00FF"/>
                </a:solidFill>
              </a:rPr>
              <a:t> au milieu de la </a:t>
            </a:r>
            <a:r>
              <a:rPr lang="en-US" altLang="en-US" sz="2000" dirty="0" err="1">
                <a:solidFill>
                  <a:srgbClr val="FF00FF"/>
                </a:solidFill>
              </a:rPr>
              <a:t>gamme</a:t>
            </a:r>
            <a:r>
              <a:rPr lang="en-US" altLang="en-US" sz="2000" dirty="0">
                <a:solidFill>
                  <a:srgbClr val="FF00FF"/>
                </a:solidFill>
              </a:rPr>
              <a:t> de distances </a:t>
            </a:r>
            <a:r>
              <a:rPr lang="en-US" altLang="en-US" sz="2000" dirty="0" err="1">
                <a:solidFill>
                  <a:srgbClr val="FF00FF"/>
                </a:solidFill>
              </a:rPr>
              <a:t>pouvant</a:t>
            </a:r>
            <a:r>
              <a:rPr lang="en-US" altLang="en-US" sz="2000" dirty="0">
                <a:solidFill>
                  <a:srgbClr val="FF00FF"/>
                </a:solidFill>
              </a:rPr>
              <a:t> </a:t>
            </a:r>
            <a:r>
              <a:rPr lang="en-US" altLang="en-US" sz="2000" dirty="0" err="1">
                <a:solidFill>
                  <a:srgbClr val="FF00FF"/>
                </a:solidFill>
              </a:rPr>
              <a:t>être</a:t>
            </a:r>
            <a:r>
              <a:rPr lang="en-US" altLang="en-US" sz="2000" dirty="0">
                <a:solidFill>
                  <a:srgbClr val="FF00FF"/>
                </a:solidFill>
              </a:rPr>
              <a:t> </a:t>
            </a:r>
            <a:r>
              <a:rPr lang="en-US" altLang="en-US" sz="2000" dirty="0" err="1">
                <a:solidFill>
                  <a:srgbClr val="FF00FF"/>
                </a:solidFill>
              </a:rPr>
              <a:t>parcourues</a:t>
            </a:r>
            <a:r>
              <a:rPr lang="en-US" altLang="en-US" sz="2000" dirty="0">
                <a:solidFill>
                  <a:srgbClr val="FF00FF"/>
                </a:solidFill>
              </a:rPr>
              <a:t> par les </a:t>
            </a:r>
            <a:r>
              <a:rPr lang="en-US" altLang="en-US" sz="2000" dirty="0">
                <a:solidFill>
                  <a:srgbClr val="FF00FF"/>
                </a:solidFill>
                <a:latin typeface="Symbol" pitchFamily="18" charset="2"/>
              </a:rPr>
              <a:t>n</a:t>
            </a:r>
            <a:r>
              <a:rPr lang="en-US" altLang="en-US" sz="2000" dirty="0">
                <a:solidFill>
                  <a:srgbClr val="FF00FF"/>
                </a:solidFill>
              </a:rPr>
              <a:t> pour </a:t>
            </a:r>
            <a:r>
              <a:rPr lang="en-US" altLang="en-US" sz="2000" dirty="0" err="1">
                <a:solidFill>
                  <a:srgbClr val="FF00FF"/>
                </a:solidFill>
              </a:rPr>
              <a:t>atteindre</a:t>
            </a:r>
            <a:r>
              <a:rPr lang="en-US" altLang="en-US" sz="2000" dirty="0">
                <a:solidFill>
                  <a:srgbClr val="FF00FF"/>
                </a:solidFill>
              </a:rPr>
              <a:t> le </a:t>
            </a:r>
            <a:r>
              <a:rPr lang="en-US" altLang="en-US" sz="2000" dirty="0" err="1">
                <a:solidFill>
                  <a:srgbClr val="FF00FF"/>
                </a:solidFill>
              </a:rPr>
              <a:t>détecteur</a:t>
            </a:r>
            <a:r>
              <a:rPr lang="en-US" altLang="en-US" sz="2000" dirty="0">
                <a:solidFill>
                  <a:srgbClr val="FF00FF"/>
                </a:solidFill>
              </a:rPr>
              <a:t> -             </a:t>
            </a:r>
            <a:r>
              <a:rPr lang="en-US" altLang="en-US" sz="2000" dirty="0">
                <a:solidFill>
                  <a:srgbClr val="FF00FF"/>
                </a:solidFill>
                <a:latin typeface="Symbol" pitchFamily="18" charset="2"/>
              </a:rPr>
              <a:t>D</a:t>
            </a:r>
            <a:r>
              <a:rPr lang="en-US" altLang="en-US" sz="2000" dirty="0">
                <a:solidFill>
                  <a:srgbClr val="FF00FF"/>
                </a:solidFill>
              </a:rPr>
              <a:t>m</a:t>
            </a:r>
            <a:r>
              <a:rPr lang="en-US" altLang="en-US" sz="2000" baseline="30000" dirty="0">
                <a:solidFill>
                  <a:srgbClr val="FF00FF"/>
                </a:solidFill>
              </a:rPr>
              <a:t>2</a:t>
            </a:r>
            <a:r>
              <a:rPr lang="en-US" altLang="en-US" sz="2000" baseline="-25000" dirty="0">
                <a:solidFill>
                  <a:srgbClr val="FF00FF"/>
                </a:solidFill>
              </a:rPr>
              <a:t>32 </a:t>
            </a:r>
            <a:r>
              <a:rPr lang="en-US" altLang="en-US" sz="2000" dirty="0">
                <a:solidFill>
                  <a:srgbClr val="FF00FF"/>
                </a:solidFill>
              </a:rPr>
              <a:t>= 2.3 x 10</a:t>
            </a:r>
            <a:r>
              <a:rPr lang="en-US" altLang="en-US" sz="2000" baseline="30000" dirty="0">
                <a:solidFill>
                  <a:srgbClr val="FF00FF"/>
                </a:solidFill>
              </a:rPr>
              <a:t>-3</a:t>
            </a:r>
            <a:r>
              <a:rPr lang="en-US" altLang="en-US" sz="2000" dirty="0">
                <a:solidFill>
                  <a:srgbClr val="FF00FF"/>
                </a:solidFill>
              </a:rPr>
              <a:t> eV</a:t>
            </a:r>
            <a:r>
              <a:rPr lang="en-US" altLang="en-US" sz="2000" baseline="30000" dirty="0">
                <a:solidFill>
                  <a:srgbClr val="FF00FF"/>
                </a:solidFill>
              </a:rPr>
              <a:t>2</a:t>
            </a:r>
            <a:r>
              <a:rPr lang="en-US" altLang="en-US" sz="2000" dirty="0">
                <a:solidFill>
                  <a:srgbClr val="FF00FF"/>
                </a:solidFill>
              </a:rPr>
              <a:t> </a:t>
            </a:r>
          </a:p>
          <a:p>
            <a:pPr>
              <a:lnSpc>
                <a:spcPct val="90000"/>
              </a:lnSpc>
            </a:pPr>
            <a:r>
              <a:rPr lang="en-US" altLang="en-US" sz="2000" dirty="0"/>
              <a:t>Choix optimal pour sin</a:t>
            </a:r>
            <a:r>
              <a:rPr lang="en-US" altLang="en-US" sz="2000" dirty="0">
                <a:latin typeface="Symbol" pitchFamily="18" charset="2"/>
              </a:rPr>
              <a:t>q</a:t>
            </a:r>
            <a:r>
              <a:rPr lang="en-US" altLang="en-US" sz="2000" baseline="-25000" dirty="0">
                <a:latin typeface="Symbol" pitchFamily="18" charset="2"/>
              </a:rPr>
              <a:t>23</a:t>
            </a:r>
            <a:r>
              <a:rPr lang="en-US" altLang="en-US" sz="2000" dirty="0"/>
              <a:t>?                                     </a:t>
            </a:r>
          </a:p>
          <a:p>
            <a:pPr>
              <a:lnSpc>
                <a:spcPct val="90000"/>
              </a:lnSpc>
              <a:buFont typeface="Arial" charset="0"/>
              <a:buNone/>
            </a:pPr>
            <a:r>
              <a:rPr lang="en-US" altLang="en-US" sz="2000" dirty="0" err="1">
                <a:solidFill>
                  <a:srgbClr val="FF00FF"/>
                </a:solidFill>
              </a:rPr>
              <a:t>Assez</a:t>
            </a:r>
            <a:r>
              <a:rPr lang="en-US" altLang="en-US" sz="2000" dirty="0">
                <a:solidFill>
                  <a:srgbClr val="FF00FF"/>
                </a:solidFill>
              </a:rPr>
              <a:t> </a:t>
            </a:r>
            <a:r>
              <a:rPr lang="en-US" altLang="en-US" sz="2000" dirty="0" err="1">
                <a:solidFill>
                  <a:srgbClr val="FF00FF"/>
                </a:solidFill>
              </a:rPr>
              <a:t>élevé</a:t>
            </a:r>
            <a:r>
              <a:rPr lang="en-US" altLang="en-US" sz="2000" dirty="0">
                <a:solidFill>
                  <a:srgbClr val="FF00FF"/>
                </a:solidFill>
              </a:rPr>
              <a:t> pour que les oscillations </a:t>
            </a:r>
            <a:r>
              <a:rPr lang="en-US" altLang="en-US" sz="2000" dirty="0" err="1">
                <a:solidFill>
                  <a:srgbClr val="FF00FF"/>
                </a:solidFill>
              </a:rPr>
              <a:t>soient</a:t>
            </a:r>
            <a:r>
              <a:rPr lang="en-US" altLang="en-US" sz="2000" dirty="0">
                <a:solidFill>
                  <a:srgbClr val="FF00FF"/>
                </a:solidFill>
              </a:rPr>
              <a:t> </a:t>
            </a:r>
            <a:r>
              <a:rPr lang="en-US" altLang="en-US" sz="2000" dirty="0" err="1">
                <a:solidFill>
                  <a:srgbClr val="FF00FF"/>
                </a:solidFill>
              </a:rPr>
              <a:t>facilement</a:t>
            </a:r>
            <a:r>
              <a:rPr lang="en-US" altLang="en-US" sz="2000" dirty="0">
                <a:solidFill>
                  <a:srgbClr val="FF00FF"/>
                </a:solidFill>
              </a:rPr>
              <a:t> observables - </a:t>
            </a:r>
            <a:r>
              <a:rPr lang="en-US" altLang="en-US" sz="2000" dirty="0">
                <a:solidFill>
                  <a:srgbClr val="FF00FF"/>
                </a:solidFill>
                <a:latin typeface="Symbol" pitchFamily="18" charset="2"/>
              </a:rPr>
              <a:t>q</a:t>
            </a:r>
            <a:r>
              <a:rPr lang="en-US" altLang="en-US" sz="2000" baseline="-25000" dirty="0">
                <a:solidFill>
                  <a:srgbClr val="FF00FF"/>
                </a:solidFill>
              </a:rPr>
              <a:t>23 </a:t>
            </a:r>
            <a:r>
              <a:rPr lang="en-US" altLang="en-US" sz="2000" dirty="0">
                <a:solidFill>
                  <a:srgbClr val="FF00FF"/>
                </a:solidFill>
              </a:rPr>
              <a:t>~ </a:t>
            </a:r>
            <a:r>
              <a:rPr lang="en-US" altLang="en-US" sz="2000" dirty="0">
                <a:solidFill>
                  <a:srgbClr val="FF00FF"/>
                </a:solidFill>
                <a:latin typeface="Symbol" pitchFamily="18" charset="2"/>
              </a:rPr>
              <a:t>p</a:t>
            </a:r>
            <a:r>
              <a:rPr lang="en-US" altLang="en-US" sz="2000" dirty="0">
                <a:solidFill>
                  <a:srgbClr val="FF00FF"/>
                </a:solidFill>
              </a:rPr>
              <a:t>/4</a:t>
            </a:r>
          </a:p>
          <a:p>
            <a:pPr>
              <a:lnSpc>
                <a:spcPct val="90000"/>
              </a:lnSpc>
            </a:pPr>
            <a:r>
              <a:rPr lang="en-US" altLang="en-US" sz="2000" dirty="0"/>
              <a:t>Choix optimal pour sin</a:t>
            </a:r>
            <a:r>
              <a:rPr lang="en-US" altLang="en-US" sz="2000" dirty="0">
                <a:latin typeface="Symbol" pitchFamily="18" charset="2"/>
              </a:rPr>
              <a:t>q</a:t>
            </a:r>
            <a:r>
              <a:rPr lang="en-US" altLang="en-US" sz="2000" baseline="-25000" dirty="0">
                <a:latin typeface="Symbol" pitchFamily="18" charset="2"/>
              </a:rPr>
              <a:t>13</a:t>
            </a:r>
            <a:r>
              <a:rPr lang="en-US" altLang="en-US" sz="2000" dirty="0"/>
              <a:t>?                                   </a:t>
            </a:r>
          </a:p>
          <a:p>
            <a:pPr>
              <a:lnSpc>
                <a:spcPct val="90000"/>
              </a:lnSpc>
              <a:buFont typeface="Arial" charset="0"/>
              <a:buNone/>
            </a:pPr>
            <a:r>
              <a:rPr lang="en-US" altLang="en-US" sz="2000" dirty="0" err="1">
                <a:solidFill>
                  <a:srgbClr val="FF00FF"/>
                </a:solidFill>
              </a:rPr>
              <a:t>Assez</a:t>
            </a:r>
            <a:r>
              <a:rPr lang="en-US" altLang="en-US" sz="2000" dirty="0">
                <a:solidFill>
                  <a:srgbClr val="FF00FF"/>
                </a:solidFill>
              </a:rPr>
              <a:t> petit pour ne pas </a:t>
            </a:r>
            <a:r>
              <a:rPr lang="en-US" altLang="en-US" sz="2000" dirty="0" err="1">
                <a:solidFill>
                  <a:srgbClr val="FF00FF"/>
                </a:solidFill>
              </a:rPr>
              <a:t>créer</a:t>
            </a:r>
            <a:r>
              <a:rPr lang="en-US" altLang="en-US" sz="2000" dirty="0">
                <a:solidFill>
                  <a:srgbClr val="FF00FF"/>
                </a:solidFill>
              </a:rPr>
              <a:t> de confusion dans </a:t>
            </a:r>
            <a:r>
              <a:rPr lang="en-US" altLang="en-US" sz="2000" dirty="0" err="1">
                <a:solidFill>
                  <a:srgbClr val="FF00FF"/>
                </a:solidFill>
              </a:rPr>
              <a:t>l’interpréation</a:t>
            </a:r>
            <a:r>
              <a:rPr lang="en-US" altLang="en-US" sz="2000" dirty="0">
                <a:solidFill>
                  <a:srgbClr val="FF00FF"/>
                </a:solidFill>
              </a:rPr>
              <a:t> ci-dessus - </a:t>
            </a:r>
            <a:r>
              <a:rPr lang="en-US" altLang="en-US" sz="2000" dirty="0">
                <a:solidFill>
                  <a:srgbClr val="FF00FF"/>
                </a:solidFill>
                <a:latin typeface="Symbol" pitchFamily="18" charset="2"/>
              </a:rPr>
              <a:t>q</a:t>
            </a:r>
            <a:r>
              <a:rPr lang="en-US" altLang="en-US" sz="2000" baseline="-25000" dirty="0">
                <a:solidFill>
                  <a:srgbClr val="FF00FF"/>
                </a:solidFill>
              </a:rPr>
              <a:t>13 </a:t>
            </a:r>
            <a:r>
              <a:rPr lang="en-US" altLang="en-US" sz="2000" dirty="0">
                <a:solidFill>
                  <a:srgbClr val="FF00FF"/>
                </a:solidFill>
              </a:rPr>
              <a:t>&lt; 10</a:t>
            </a:r>
            <a:r>
              <a:rPr lang="en-US" altLang="en-US" sz="2000" baseline="30000" dirty="0">
                <a:solidFill>
                  <a:srgbClr val="FF00FF"/>
                </a:solidFill>
              </a:rPr>
              <a:t>0</a:t>
            </a:r>
          </a:p>
          <a:p>
            <a:pPr>
              <a:lnSpc>
                <a:spcPct val="90000"/>
              </a:lnSpc>
            </a:pPr>
            <a:r>
              <a:rPr lang="en-US" altLang="en-US" sz="2000" b="1" dirty="0" err="1"/>
              <a:t>Mais</a:t>
            </a:r>
            <a:r>
              <a:rPr lang="en-US" altLang="en-US" sz="2000" b="1" dirty="0"/>
              <a:t>- </a:t>
            </a:r>
            <a:r>
              <a:rPr lang="en-US" altLang="en-US" sz="2000" b="1" dirty="0">
                <a:latin typeface="Symbol" pitchFamily="18" charset="2"/>
              </a:rPr>
              <a:t>q</a:t>
            </a:r>
            <a:r>
              <a:rPr lang="en-US" altLang="en-US" sz="2000" b="1" baseline="-25000" dirty="0"/>
              <a:t>13 </a:t>
            </a:r>
            <a:r>
              <a:rPr lang="en-US" altLang="en-US" sz="2000" b="1" dirty="0"/>
              <a:t>sera-t-il </a:t>
            </a:r>
            <a:r>
              <a:rPr lang="en-US" altLang="en-US" sz="2000" b="1" dirty="0" err="1"/>
              <a:t>assez</a:t>
            </a:r>
            <a:r>
              <a:rPr lang="en-US" altLang="en-US" sz="2000" b="1" dirty="0"/>
              <a:t> grand pour observer </a:t>
            </a:r>
            <a:r>
              <a:rPr lang="en-US" altLang="en-US" sz="2000" b="1" dirty="0" err="1"/>
              <a:t>une</a:t>
            </a:r>
            <a:r>
              <a:rPr lang="en-US" altLang="en-US" sz="2000" b="1" dirty="0"/>
              <a:t> violation CP et </a:t>
            </a:r>
            <a:r>
              <a:rPr lang="en-US" altLang="en-US" sz="2000" b="1" dirty="0" err="1"/>
              <a:t>déterminer</a:t>
            </a:r>
            <a:r>
              <a:rPr lang="en-US" altLang="en-US" sz="2000" b="1" dirty="0"/>
              <a:t> la </a:t>
            </a:r>
            <a:r>
              <a:rPr lang="en-US" altLang="en-US" sz="2000" b="1" dirty="0" err="1"/>
              <a:t>hiérarchie</a:t>
            </a:r>
            <a:r>
              <a:rPr lang="en-US" altLang="en-US" sz="2000" b="1" dirty="0"/>
              <a:t> des masses ?</a:t>
            </a:r>
            <a:r>
              <a:rPr lang="en-US" altLang="en-US" sz="1200" b="1" dirty="0"/>
              <a:t>  </a:t>
            </a:r>
          </a:p>
          <a:p>
            <a:pPr>
              <a:lnSpc>
                <a:spcPct val="90000"/>
              </a:lnSpc>
              <a:buFont typeface="Arial" charset="0"/>
              <a:buNone/>
            </a:pPr>
            <a:endParaRPr lang="en-US" altLang="en-US" sz="1200" b="1" dirty="0"/>
          </a:p>
          <a:p>
            <a:pPr>
              <a:lnSpc>
                <a:spcPct val="90000"/>
              </a:lnSpc>
              <a:buFont typeface="Arial" charset="0"/>
              <a:buNone/>
            </a:pPr>
            <a:r>
              <a:rPr lang="en-US" altLang="en-US" sz="1200" dirty="0"/>
              <a:t> </a:t>
            </a:r>
          </a:p>
        </p:txBody>
      </p:sp>
      <p:sp>
        <p:nvSpPr>
          <p:cNvPr id="5127" name="Rectangle 4"/>
          <p:cNvSpPr>
            <a:spLocks noChangeArrowheads="1"/>
          </p:cNvSpPr>
          <p:nvPr/>
        </p:nvSpPr>
        <p:spPr bwMode="auto">
          <a:xfrm>
            <a:off x="8153400" y="22098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lr>
                <a:srgbClr val="666B66"/>
              </a:buClr>
              <a:buFont typeface="Arial" charset="0"/>
              <a:buChar char="•"/>
              <a:defRPr>
                <a:solidFill>
                  <a:srgbClr val="7F7F7F"/>
                </a:solidFill>
                <a:latin typeface="Arial" charset="0"/>
                <a:ea typeface="ＭＳ Ｐゴシック" pitchFamily="34" charset="-128"/>
              </a:defRPr>
            </a:lvl1pPr>
            <a:lvl2pPr marL="742950" indent="-285750" algn="l" eaLnBrk="0" hangingPunct="0">
              <a:spcBef>
                <a:spcPct val="20000"/>
              </a:spcBef>
              <a:buClr>
                <a:srgbClr val="666B66"/>
              </a:buClr>
              <a:buFont typeface="Arial" charset="0"/>
              <a:buChar char="–"/>
              <a:defRPr sz="1600">
                <a:solidFill>
                  <a:srgbClr val="7F7F7F"/>
                </a:solidFill>
                <a:latin typeface="Arial" charset="0"/>
                <a:ea typeface="ＭＳ Ｐゴシック" pitchFamily="34" charset="-128"/>
              </a:defRPr>
            </a:lvl2pPr>
            <a:lvl3pPr marL="11430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3pPr>
            <a:lvl4pPr marL="16002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4pPr>
            <a:lvl5pPr marL="20574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9pPr>
          </a:lstStyle>
          <a:p>
            <a:pPr defTabSz="457200" eaLnBrk="1" fontAlgn="base" hangingPunct="1">
              <a:spcBef>
                <a:spcPct val="0"/>
              </a:spcBef>
              <a:spcAft>
                <a:spcPct val="0"/>
              </a:spcAft>
              <a:buClrTx/>
              <a:buFontTx/>
              <a:buNone/>
            </a:pPr>
            <a:endParaRPr lang="en-US" altLang="en-US" sz="2000" baseline="-25000">
              <a:solidFill>
                <a:srgbClr val="000000"/>
              </a:solidFill>
              <a:latin typeface="Calibri" pitchFamily="34" charset="0"/>
            </a:endParaRPr>
          </a:p>
        </p:txBody>
      </p:sp>
      <p:sp>
        <p:nvSpPr>
          <p:cNvPr id="2" name="Date Placeholder 1"/>
          <p:cNvSpPr>
            <a:spLocks noGrp="1"/>
          </p:cNvSpPr>
          <p:nvPr>
            <p:ph type="dt" sz="half" idx="10"/>
          </p:nvPr>
        </p:nvSpPr>
        <p:spPr/>
        <p:txBody>
          <a:bodyPr/>
          <a:lstStyle/>
          <a:p>
            <a:r>
              <a:rPr lang="en-US"/>
              <a:t>8 September 2022</a:t>
            </a:r>
          </a:p>
        </p:txBody>
      </p:sp>
      <p:sp>
        <p:nvSpPr>
          <p:cNvPr id="3" name="Footer Placeholder 2"/>
          <p:cNvSpPr>
            <a:spLocks noGrp="1"/>
          </p:cNvSpPr>
          <p:nvPr>
            <p:ph type="ftr" sz="quarter" idx="11"/>
          </p:nvPr>
        </p:nvSpPr>
        <p:spPr/>
        <p:txBody>
          <a:bodyPr/>
          <a:lstStyle/>
          <a:p>
            <a:r>
              <a:rPr lang="en-US"/>
              <a:t>Maury Goodman, Argonne</a:t>
            </a:r>
          </a:p>
        </p:txBody>
      </p:sp>
    </p:spTree>
    <p:extLst>
      <p:ext uri="{BB962C8B-B14F-4D97-AF65-F5344CB8AC3E}">
        <p14:creationId xmlns:p14="http://schemas.microsoft.com/office/powerpoint/2010/main" val="715330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666B66"/>
              </a:buClr>
              <a:buFont typeface="Arial" charset="0"/>
              <a:buChar char="•"/>
              <a:defRPr>
                <a:solidFill>
                  <a:srgbClr val="7F7F7F"/>
                </a:solidFill>
                <a:latin typeface="Arial" charset="0"/>
                <a:ea typeface="ＭＳ Ｐゴシック" pitchFamily="34" charset="-128"/>
              </a:defRPr>
            </a:lvl1pPr>
            <a:lvl2pPr marL="742950" indent="-285750" algn="l" eaLnBrk="0" hangingPunct="0">
              <a:spcBef>
                <a:spcPct val="20000"/>
              </a:spcBef>
              <a:buClr>
                <a:srgbClr val="666B66"/>
              </a:buClr>
              <a:buFont typeface="Arial" charset="0"/>
              <a:buChar char="–"/>
              <a:defRPr sz="1600">
                <a:solidFill>
                  <a:srgbClr val="7F7F7F"/>
                </a:solidFill>
                <a:latin typeface="Arial" charset="0"/>
                <a:ea typeface="ＭＳ Ｐゴシック" pitchFamily="34" charset="-128"/>
              </a:defRPr>
            </a:lvl2pPr>
            <a:lvl3pPr marL="11430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3pPr>
            <a:lvl4pPr marL="16002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4pPr>
            <a:lvl5pPr marL="20574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9pPr>
          </a:lstStyle>
          <a:p>
            <a:pPr algn="r" eaLnBrk="1" hangingPunct="1">
              <a:spcBef>
                <a:spcPct val="0"/>
              </a:spcBef>
              <a:buClrTx/>
              <a:buFontTx/>
              <a:buNone/>
            </a:pPr>
            <a:fld id="{69E3CAC3-E350-446A-9816-35D3B15C72FA}" type="slidenum">
              <a:rPr lang="en-US" altLang="en-US" smtClean="0">
                <a:solidFill>
                  <a:srgbClr val="000000"/>
                </a:solidFill>
                <a:latin typeface="Times New Roman" pitchFamily="18" charset="0"/>
              </a:rPr>
              <a:pPr algn="r" eaLnBrk="1" hangingPunct="1">
                <a:spcBef>
                  <a:spcPct val="0"/>
                </a:spcBef>
                <a:buClrTx/>
                <a:buFontTx/>
                <a:buNone/>
              </a:pPr>
              <a:t>59</a:t>
            </a:fld>
            <a:endParaRPr lang="en-US" altLang="en-US">
              <a:solidFill>
                <a:srgbClr val="000000"/>
              </a:solidFill>
              <a:latin typeface="Times New Roman" pitchFamily="18" charset="0"/>
            </a:endParaRPr>
          </a:p>
        </p:txBody>
      </p:sp>
      <p:sp>
        <p:nvSpPr>
          <p:cNvPr id="6148" name="Slide Number Placeholder 5"/>
          <p:cNvSpPr txBox="1">
            <a:spLocks noGrp="1"/>
          </p:cNvSpPr>
          <p:nvPr/>
        </p:nvSpPr>
        <p:spPr bwMode="auto">
          <a:xfrm>
            <a:off x="6705600" y="61737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rgbClr val="666B66"/>
              </a:buClr>
              <a:buFont typeface="Arial" charset="0"/>
              <a:buChar char="•"/>
              <a:defRPr>
                <a:solidFill>
                  <a:srgbClr val="7F7F7F"/>
                </a:solidFill>
                <a:latin typeface="Arial" charset="0"/>
                <a:ea typeface="ＭＳ Ｐゴシック" pitchFamily="34" charset="-128"/>
              </a:defRPr>
            </a:lvl1pPr>
            <a:lvl2pPr marL="742950" indent="-285750" algn="l" eaLnBrk="0" hangingPunct="0">
              <a:spcBef>
                <a:spcPct val="20000"/>
              </a:spcBef>
              <a:buClr>
                <a:srgbClr val="666B66"/>
              </a:buClr>
              <a:buFont typeface="Arial" charset="0"/>
              <a:buChar char="–"/>
              <a:defRPr sz="1600">
                <a:solidFill>
                  <a:srgbClr val="7F7F7F"/>
                </a:solidFill>
                <a:latin typeface="Arial" charset="0"/>
                <a:ea typeface="ＭＳ Ｐゴシック" pitchFamily="34" charset="-128"/>
              </a:defRPr>
            </a:lvl2pPr>
            <a:lvl3pPr marL="11430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3pPr>
            <a:lvl4pPr marL="16002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4pPr>
            <a:lvl5pPr marL="20574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9pPr>
          </a:lstStyle>
          <a:p>
            <a:pPr algn="r" defTabSz="457200" eaLnBrk="1" fontAlgn="base" hangingPunct="1">
              <a:spcBef>
                <a:spcPct val="0"/>
              </a:spcBef>
              <a:spcAft>
                <a:spcPct val="0"/>
              </a:spcAft>
              <a:buClrTx/>
              <a:buFontTx/>
              <a:buNone/>
            </a:pPr>
            <a:endParaRPr lang="en-US" altLang="en-US" sz="1400">
              <a:solidFill>
                <a:srgbClr val="000000"/>
              </a:solidFill>
              <a:latin typeface="Times New Roman" pitchFamily="18" charset="0"/>
            </a:endParaRPr>
          </a:p>
        </p:txBody>
      </p:sp>
      <p:sp>
        <p:nvSpPr>
          <p:cNvPr id="6149" name="Rectangle 2"/>
          <p:cNvSpPr>
            <a:spLocks noGrp="1"/>
          </p:cNvSpPr>
          <p:nvPr>
            <p:ph type="title" idx="4294967295"/>
          </p:nvPr>
        </p:nvSpPr>
        <p:spPr>
          <a:xfrm>
            <a:off x="3927087" y="285789"/>
            <a:ext cx="4419600" cy="1143000"/>
          </a:xfrm>
        </p:spPr>
        <p:txBody>
          <a:bodyPr/>
          <a:lstStyle/>
          <a:p>
            <a:pPr algn="ctr"/>
            <a:r>
              <a:rPr lang="en-US" altLang="en-US" dirty="0"/>
              <a:t>Et </a:t>
            </a:r>
            <a:r>
              <a:rPr lang="en-US" altLang="en-US" dirty="0" err="1"/>
              <a:t>pourtant</a:t>
            </a:r>
            <a:r>
              <a:rPr lang="en-US" altLang="en-US" dirty="0"/>
              <a:t> ?</a:t>
            </a:r>
          </a:p>
        </p:txBody>
      </p:sp>
      <p:sp>
        <p:nvSpPr>
          <p:cNvPr id="6150" name="Rectangle 3"/>
          <p:cNvSpPr>
            <a:spLocks noGrp="1"/>
          </p:cNvSpPr>
          <p:nvPr>
            <p:ph type="body" idx="4294967295"/>
          </p:nvPr>
        </p:nvSpPr>
        <p:spPr/>
        <p:txBody>
          <a:bodyPr>
            <a:normAutofit lnSpcReduction="10000"/>
          </a:bodyPr>
          <a:lstStyle/>
          <a:p>
            <a:pPr marL="0" indent="0">
              <a:buNone/>
            </a:pPr>
            <a:r>
              <a:rPr lang="en-US" altLang="en-US" sz="2400" dirty="0" err="1">
                <a:solidFill>
                  <a:srgbClr val="008080"/>
                </a:solidFill>
              </a:rPr>
              <a:t>En</a:t>
            </a:r>
            <a:r>
              <a:rPr lang="en-US" altLang="en-US" sz="2400" dirty="0">
                <a:solidFill>
                  <a:srgbClr val="008080"/>
                </a:solidFill>
              </a:rPr>
              <a:t> 2011 nous </a:t>
            </a:r>
            <a:r>
              <a:rPr lang="en-US" altLang="en-US" sz="2400" dirty="0" err="1">
                <a:solidFill>
                  <a:srgbClr val="008080"/>
                </a:solidFill>
              </a:rPr>
              <a:t>apprenions</a:t>
            </a:r>
            <a:r>
              <a:rPr lang="en-US" altLang="en-US" sz="2400" dirty="0">
                <a:solidFill>
                  <a:srgbClr val="008080"/>
                </a:solidFill>
              </a:rPr>
              <a:t> que </a:t>
            </a:r>
            <a:r>
              <a:rPr lang="en-US" altLang="en-US" sz="2400" b="1" dirty="0">
                <a:solidFill>
                  <a:srgbClr val="008080"/>
                </a:solidFill>
                <a:latin typeface="Symbol" pitchFamily="18" charset="2"/>
              </a:rPr>
              <a:t>q</a:t>
            </a:r>
            <a:r>
              <a:rPr lang="en-US" altLang="en-US" sz="2400" b="1" baseline="-25000" dirty="0">
                <a:solidFill>
                  <a:srgbClr val="008080"/>
                </a:solidFill>
              </a:rPr>
              <a:t>13</a:t>
            </a:r>
            <a:r>
              <a:rPr lang="en-US" altLang="en-US" sz="2400" dirty="0">
                <a:solidFill>
                  <a:srgbClr val="008080"/>
                </a:solidFill>
              </a:rPr>
              <a:t> </a:t>
            </a:r>
            <a:r>
              <a:rPr lang="en-US" altLang="en-US" sz="2400" dirty="0" err="1">
                <a:solidFill>
                  <a:srgbClr val="008080"/>
                </a:solidFill>
              </a:rPr>
              <a:t>était</a:t>
            </a:r>
            <a:r>
              <a:rPr lang="en-US" altLang="en-US" sz="2400" dirty="0">
                <a:solidFill>
                  <a:srgbClr val="008080"/>
                </a:solidFill>
              </a:rPr>
              <a:t> </a:t>
            </a:r>
            <a:r>
              <a:rPr lang="en-US" altLang="en-US" sz="2400" dirty="0" err="1">
                <a:solidFill>
                  <a:srgbClr val="008080"/>
                </a:solidFill>
              </a:rPr>
              <a:t>aussi</a:t>
            </a:r>
            <a:r>
              <a:rPr lang="en-US" altLang="en-US" sz="2400" dirty="0">
                <a:solidFill>
                  <a:srgbClr val="008080"/>
                </a:solidFill>
              </a:rPr>
              <a:t> grand </a:t>
            </a:r>
            <a:r>
              <a:rPr lang="en-US" altLang="en-US" sz="2400" dirty="0" err="1">
                <a:solidFill>
                  <a:srgbClr val="008080"/>
                </a:solidFill>
              </a:rPr>
              <a:t>qu’il</a:t>
            </a:r>
            <a:r>
              <a:rPr lang="en-US" altLang="en-US" sz="2400" dirty="0">
                <a:solidFill>
                  <a:srgbClr val="008080"/>
                </a:solidFill>
              </a:rPr>
              <a:t> </a:t>
            </a:r>
            <a:r>
              <a:rPr lang="en-US" altLang="en-US" sz="2400" dirty="0" err="1">
                <a:solidFill>
                  <a:srgbClr val="008080"/>
                </a:solidFill>
              </a:rPr>
              <a:t>pouvait</a:t>
            </a:r>
            <a:r>
              <a:rPr lang="en-US" altLang="en-US" sz="2400" dirty="0">
                <a:solidFill>
                  <a:srgbClr val="008080"/>
                </a:solidFill>
              </a:rPr>
              <a:t> </a:t>
            </a:r>
            <a:r>
              <a:rPr lang="en-US" altLang="en-US" sz="2400" dirty="0" err="1">
                <a:solidFill>
                  <a:srgbClr val="008080"/>
                </a:solidFill>
              </a:rPr>
              <a:t>l’être</a:t>
            </a:r>
            <a:r>
              <a:rPr lang="en-US" altLang="en-US" sz="2400" dirty="0">
                <a:solidFill>
                  <a:srgbClr val="008080"/>
                </a:solidFill>
              </a:rPr>
              <a:t> </a:t>
            </a:r>
            <a:r>
              <a:rPr lang="en-US" altLang="en-US" sz="2400" dirty="0" err="1">
                <a:solidFill>
                  <a:srgbClr val="008080"/>
                </a:solidFill>
              </a:rPr>
              <a:t>imaginé</a:t>
            </a:r>
            <a:r>
              <a:rPr lang="en-US" altLang="en-US" sz="2400" dirty="0">
                <a:solidFill>
                  <a:srgbClr val="008080"/>
                </a:solidFill>
              </a:rPr>
              <a:t> </a:t>
            </a:r>
            <a:r>
              <a:rPr lang="en-US" altLang="en-US" sz="2400" dirty="0" err="1">
                <a:solidFill>
                  <a:srgbClr val="008080"/>
                </a:solidFill>
              </a:rPr>
              <a:t>en</a:t>
            </a:r>
            <a:r>
              <a:rPr lang="en-US" altLang="en-US" sz="2400" dirty="0">
                <a:solidFill>
                  <a:srgbClr val="008080"/>
                </a:solidFill>
              </a:rPr>
              <a:t> 2006</a:t>
            </a:r>
          </a:p>
          <a:p>
            <a:pPr>
              <a:buFont typeface="Webdings" pitchFamily="18" charset="2"/>
              <a:buChar char="s"/>
            </a:pPr>
            <a:r>
              <a:rPr lang="en-US" altLang="en-US" sz="2400" dirty="0">
                <a:solidFill>
                  <a:srgbClr val="008080"/>
                </a:solidFill>
              </a:rPr>
              <a:t>Quid des </a:t>
            </a:r>
            <a:r>
              <a:rPr lang="en-US" altLang="en-US" sz="2400" dirty="0" err="1">
                <a:solidFill>
                  <a:srgbClr val="008080"/>
                </a:solidFill>
              </a:rPr>
              <a:t>autres</a:t>
            </a:r>
            <a:r>
              <a:rPr lang="en-US" altLang="en-US" sz="2400" dirty="0">
                <a:solidFill>
                  <a:srgbClr val="008080"/>
                </a:solidFill>
              </a:rPr>
              <a:t> </a:t>
            </a:r>
            <a:r>
              <a:rPr lang="en-US" altLang="en-US" sz="2400" dirty="0" err="1">
                <a:solidFill>
                  <a:srgbClr val="008080"/>
                </a:solidFill>
              </a:rPr>
              <a:t>paramètres</a:t>
            </a:r>
            <a:r>
              <a:rPr lang="en-US" altLang="en-US" sz="2400" dirty="0">
                <a:solidFill>
                  <a:srgbClr val="008080"/>
                </a:solidFill>
              </a:rPr>
              <a:t> pour </a:t>
            </a:r>
            <a:r>
              <a:rPr lang="en-US" altLang="en-US" sz="2400" dirty="0" err="1">
                <a:solidFill>
                  <a:srgbClr val="008080"/>
                </a:solidFill>
              </a:rPr>
              <a:t>ajouter</a:t>
            </a:r>
            <a:r>
              <a:rPr lang="en-US" altLang="en-US" sz="2400" dirty="0">
                <a:solidFill>
                  <a:srgbClr val="008080"/>
                </a:solidFill>
              </a:rPr>
              <a:t> </a:t>
            </a:r>
            <a:r>
              <a:rPr lang="en-US" altLang="en-US" sz="2400" dirty="0" err="1">
                <a:solidFill>
                  <a:srgbClr val="008080"/>
                </a:solidFill>
              </a:rPr>
              <a:t>à</a:t>
            </a:r>
            <a:r>
              <a:rPr lang="en-US" altLang="en-US" sz="2400" dirty="0">
                <a:solidFill>
                  <a:srgbClr val="008080"/>
                </a:solidFill>
              </a:rPr>
              <a:t> la </a:t>
            </a:r>
            <a:r>
              <a:rPr lang="en-US" altLang="en-US" sz="2400" dirty="0" err="1">
                <a:solidFill>
                  <a:srgbClr val="008080"/>
                </a:solidFill>
              </a:rPr>
              <a:t>liste</a:t>
            </a:r>
            <a:r>
              <a:rPr lang="en-US" altLang="en-US" sz="2400" dirty="0">
                <a:solidFill>
                  <a:srgbClr val="008080"/>
                </a:solidFill>
              </a:rPr>
              <a:t> des arguments “Intelligent Design” (2012)?</a:t>
            </a:r>
          </a:p>
          <a:p>
            <a:pPr lvl="1">
              <a:buFont typeface="Wingdings" pitchFamily="2" charset="2"/>
              <a:buChar char="Ä"/>
            </a:pPr>
            <a:r>
              <a:rPr lang="en-US" altLang="en-US" sz="2400" dirty="0">
                <a:latin typeface="Symbol" pitchFamily="18" charset="2"/>
                <a:sym typeface="Wingdings" pitchFamily="2" charset="2"/>
              </a:rPr>
              <a:t>d</a:t>
            </a:r>
            <a:r>
              <a:rPr lang="en-US" altLang="en-US" sz="2400" dirty="0">
                <a:sym typeface="Wingdings" pitchFamily="2" charset="2"/>
              </a:rPr>
              <a:t> ~ 3</a:t>
            </a:r>
            <a:r>
              <a:rPr lang="en-US" altLang="en-US" sz="2400" dirty="0">
                <a:latin typeface="Symbol" pitchFamily="18" charset="2"/>
              </a:rPr>
              <a:t>p</a:t>
            </a:r>
            <a:r>
              <a:rPr lang="en-US" altLang="en-US" sz="2400" dirty="0"/>
              <a:t>/2</a:t>
            </a:r>
            <a:r>
              <a:rPr lang="en-US" altLang="en-US" sz="2400" dirty="0">
                <a:sym typeface="Wingdings" pitchFamily="2" charset="2"/>
              </a:rPr>
              <a:t> </a:t>
            </a:r>
          </a:p>
          <a:p>
            <a:pPr lvl="2">
              <a:buFont typeface="Wingdings" pitchFamily="2" charset="2"/>
              <a:buChar char="±"/>
            </a:pPr>
            <a:r>
              <a:rPr lang="en-US" altLang="en-US" sz="2000" dirty="0">
                <a:sym typeface="Wingdings" pitchFamily="2" charset="2"/>
              </a:rPr>
              <a:t>  pour </a:t>
            </a:r>
            <a:r>
              <a:rPr lang="en-US" altLang="en-US" sz="2000" dirty="0" err="1">
                <a:sym typeface="Wingdings" pitchFamily="2" charset="2"/>
              </a:rPr>
              <a:t>déterminer</a:t>
            </a:r>
            <a:r>
              <a:rPr lang="en-US" altLang="en-US" sz="2000" dirty="0">
                <a:sym typeface="Wingdings" pitchFamily="2" charset="2"/>
              </a:rPr>
              <a:t> </a:t>
            </a:r>
            <a:r>
              <a:rPr lang="en-US" altLang="en-US" sz="2000" dirty="0" err="1">
                <a:sym typeface="Wingdings" pitchFamily="2" charset="2"/>
              </a:rPr>
              <a:t>rapidement</a:t>
            </a:r>
            <a:r>
              <a:rPr lang="en-US" altLang="en-US" sz="2000" dirty="0">
                <a:sym typeface="Wingdings" pitchFamily="2" charset="2"/>
              </a:rPr>
              <a:t> la </a:t>
            </a:r>
            <a:r>
              <a:rPr lang="en-US" altLang="en-US" sz="2000" dirty="0" err="1">
                <a:sym typeface="Wingdings" pitchFamily="2" charset="2"/>
              </a:rPr>
              <a:t>hiérarchie</a:t>
            </a:r>
            <a:endParaRPr lang="en-US" altLang="en-US" sz="2000" dirty="0"/>
          </a:p>
          <a:p>
            <a:pPr lvl="2">
              <a:buFont typeface="Wingdings" pitchFamily="2" charset="2"/>
              <a:buChar char="±"/>
            </a:pPr>
            <a:r>
              <a:rPr lang="en-US" altLang="en-US" sz="2000" dirty="0">
                <a:latin typeface="Symbol" pitchFamily="18" charset="2"/>
              </a:rPr>
              <a:t>  </a:t>
            </a:r>
            <a:r>
              <a:rPr lang="en-US" altLang="en-US" sz="2000" dirty="0"/>
              <a:t>pour </a:t>
            </a:r>
            <a:r>
              <a:rPr lang="en-US" altLang="en-US" sz="2000" dirty="0" err="1"/>
              <a:t>obtenir</a:t>
            </a:r>
            <a:r>
              <a:rPr lang="en-US" altLang="en-US" sz="2000" dirty="0"/>
              <a:t> </a:t>
            </a:r>
            <a:r>
              <a:rPr lang="en-US" altLang="en-US" sz="2000" dirty="0" err="1"/>
              <a:t>une</a:t>
            </a:r>
            <a:r>
              <a:rPr lang="en-US" altLang="en-US" sz="2000" dirty="0"/>
              <a:t> forte violation CP et </a:t>
            </a:r>
            <a:r>
              <a:rPr lang="en-US" altLang="en-US" sz="2000" dirty="0" err="1"/>
              <a:t>répondre</a:t>
            </a:r>
            <a:r>
              <a:rPr lang="en-US" altLang="en-US" sz="2000" dirty="0"/>
              <a:t> </a:t>
            </a:r>
            <a:r>
              <a:rPr lang="en-US" altLang="en-US" sz="2000" dirty="0" err="1"/>
              <a:t>à</a:t>
            </a:r>
            <a:r>
              <a:rPr lang="en-US" altLang="en-US" sz="2000" dirty="0"/>
              <a:t> la question de la violation CP</a:t>
            </a:r>
          </a:p>
          <a:p>
            <a:pPr lvl="1">
              <a:buFont typeface="Wingdings" pitchFamily="2" charset="2"/>
              <a:buChar char="Ä"/>
            </a:pPr>
            <a:r>
              <a:rPr lang="en-US" altLang="en-US" sz="2400" dirty="0"/>
              <a:t>La </a:t>
            </a:r>
            <a:r>
              <a:rPr lang="en-US" altLang="en-US" sz="2400" dirty="0" err="1"/>
              <a:t>hiérarchie</a:t>
            </a:r>
            <a:r>
              <a:rPr lang="en-US" altLang="en-US" sz="2400" dirty="0"/>
              <a:t> </a:t>
            </a:r>
            <a:r>
              <a:rPr lang="en-US" altLang="en-US" sz="2400" dirty="0" err="1"/>
              <a:t>inversée</a:t>
            </a:r>
            <a:r>
              <a:rPr lang="en-US" altLang="en-US" sz="2400" dirty="0"/>
              <a:t>, pour </a:t>
            </a:r>
            <a:r>
              <a:rPr lang="en-US" altLang="en-US" sz="2400" dirty="0" err="1"/>
              <a:t>déterminer</a:t>
            </a:r>
            <a:r>
              <a:rPr lang="en-US" altLang="en-US" sz="2400" dirty="0"/>
              <a:t> Dirac/Majorana &amp; </a:t>
            </a:r>
            <a:r>
              <a:rPr lang="en-US" altLang="en-US" sz="2400" dirty="0" err="1"/>
              <a:t>potentiellement</a:t>
            </a:r>
            <a:r>
              <a:rPr lang="en-US" altLang="en-US" sz="2400" dirty="0"/>
              <a:t> la queue du </a:t>
            </a:r>
            <a:r>
              <a:rPr lang="en-US" altLang="en-US" sz="2400" dirty="0" err="1"/>
              <a:t>spectre</a:t>
            </a:r>
            <a:r>
              <a:rPr lang="en-US" altLang="en-US" sz="2400" dirty="0"/>
              <a:t> de la </a:t>
            </a:r>
            <a:r>
              <a:rPr lang="en-US" altLang="en-US" sz="2400" dirty="0" err="1"/>
              <a:t>décroissance</a:t>
            </a:r>
            <a:r>
              <a:rPr lang="en-US" altLang="en-US" sz="2400" dirty="0"/>
              <a:t> beta</a:t>
            </a:r>
          </a:p>
          <a:p>
            <a:pPr lvl="1">
              <a:buFont typeface="Wingdings" pitchFamily="2" charset="2"/>
              <a:buChar char="Ä"/>
            </a:pPr>
            <a:r>
              <a:rPr lang="en-US" altLang="en-US" sz="2400" dirty="0"/>
              <a:t>Majorana, qui </a:t>
            </a:r>
            <a:r>
              <a:rPr lang="en-US" altLang="en-US" sz="2400" dirty="0" err="1"/>
              <a:t>semble</a:t>
            </a:r>
            <a:r>
              <a:rPr lang="en-US" altLang="en-US" sz="2400" dirty="0"/>
              <a:t> plus </a:t>
            </a:r>
            <a:r>
              <a:rPr lang="en-US" altLang="en-US" sz="2400" dirty="0" err="1"/>
              <a:t>intéressant</a:t>
            </a:r>
            <a:r>
              <a:rPr lang="en-US" altLang="en-US" sz="2400" dirty="0"/>
              <a:t> pour faire </a:t>
            </a:r>
            <a:r>
              <a:rPr lang="en-US" altLang="en-US" sz="2400" dirty="0" err="1"/>
              <a:t>plaisir</a:t>
            </a:r>
            <a:r>
              <a:rPr lang="en-US" altLang="en-US" sz="2400" dirty="0"/>
              <a:t> </a:t>
            </a:r>
            <a:r>
              <a:rPr lang="en-US" altLang="en-US" sz="2400" dirty="0" err="1"/>
              <a:t>à</a:t>
            </a:r>
            <a:r>
              <a:rPr lang="en-US" altLang="en-US" sz="2400" dirty="0"/>
              <a:t> </a:t>
            </a:r>
            <a:r>
              <a:rPr lang="en-US" altLang="en-US" sz="2400" dirty="0" err="1"/>
              <a:t>certains</a:t>
            </a:r>
            <a:r>
              <a:rPr lang="en-US" altLang="en-US" sz="2400" dirty="0"/>
              <a:t> de </a:t>
            </a:r>
            <a:r>
              <a:rPr lang="en-US" altLang="en-US" sz="2400" dirty="0" err="1"/>
              <a:t>nos</a:t>
            </a:r>
            <a:r>
              <a:rPr lang="en-US" altLang="en-US" sz="2400" dirty="0"/>
              <a:t> </a:t>
            </a:r>
            <a:r>
              <a:rPr lang="en-US" altLang="en-US" sz="2400" dirty="0" err="1"/>
              <a:t>théoriciens</a:t>
            </a:r>
            <a:r>
              <a:rPr lang="en-US" altLang="en-US" sz="2400" dirty="0"/>
              <a:t> (</a:t>
            </a:r>
            <a:r>
              <a:rPr lang="en-US" altLang="en-US" sz="2400" dirty="0" err="1"/>
              <a:t>balançoire</a:t>
            </a:r>
            <a:r>
              <a:rPr lang="en-US" altLang="en-US" sz="2400" dirty="0"/>
              <a:t>, etc.)</a:t>
            </a:r>
          </a:p>
          <a:p>
            <a:pPr lvl="1">
              <a:buFont typeface="Wingdings" pitchFamily="2" charset="2"/>
              <a:buChar char="Ä"/>
            </a:pPr>
            <a:endParaRPr lang="en-US" altLang="en-US" sz="2400" dirty="0"/>
          </a:p>
          <a:p>
            <a:pPr lvl="1"/>
            <a:endParaRPr lang="en-US" altLang="en-US" dirty="0"/>
          </a:p>
          <a:p>
            <a:pPr lvl="1"/>
            <a:endParaRPr lang="en-US" altLang="en-US" dirty="0"/>
          </a:p>
        </p:txBody>
      </p:sp>
      <p:sp>
        <p:nvSpPr>
          <p:cNvPr id="2" name="Date Placeholder 1"/>
          <p:cNvSpPr>
            <a:spLocks noGrp="1"/>
          </p:cNvSpPr>
          <p:nvPr>
            <p:ph type="dt" sz="half" idx="10"/>
          </p:nvPr>
        </p:nvSpPr>
        <p:spPr/>
        <p:txBody>
          <a:bodyPr/>
          <a:lstStyle/>
          <a:p>
            <a:r>
              <a:rPr lang="en-US"/>
              <a:t>8 September 2022</a:t>
            </a:r>
          </a:p>
        </p:txBody>
      </p:sp>
      <p:sp>
        <p:nvSpPr>
          <p:cNvPr id="3" name="Footer Placeholder 2"/>
          <p:cNvSpPr>
            <a:spLocks noGrp="1"/>
          </p:cNvSpPr>
          <p:nvPr>
            <p:ph type="ftr" sz="quarter" idx="11"/>
          </p:nvPr>
        </p:nvSpPr>
        <p:spPr/>
        <p:txBody>
          <a:bodyPr/>
          <a:lstStyle/>
          <a:p>
            <a:r>
              <a:rPr lang="en-US"/>
              <a:t>Maury Goodman, Argonne</a:t>
            </a:r>
          </a:p>
        </p:txBody>
      </p:sp>
    </p:spTree>
    <p:extLst>
      <p:ext uri="{BB962C8B-B14F-4D97-AF65-F5344CB8AC3E}">
        <p14:creationId xmlns:p14="http://schemas.microsoft.com/office/powerpoint/2010/main" val="1406663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La Poste </a:t>
            </a:r>
            <a:r>
              <a:rPr lang="en-US" b="1" dirty="0" err="1"/>
              <a:t>américaine</a:t>
            </a:r>
            <a:r>
              <a:rPr lang="en-US" b="1" dirty="0"/>
              <a:t> ne </a:t>
            </a:r>
            <a:r>
              <a:rPr lang="en-US" b="1" dirty="0" err="1"/>
              <a:t>veut</a:t>
            </a:r>
            <a:r>
              <a:rPr lang="en-US" b="1" dirty="0"/>
              <a:t> pas </a:t>
            </a:r>
            <a:r>
              <a:rPr lang="en-US" b="1" dirty="0" err="1"/>
              <a:t>d’erreur</a:t>
            </a:r>
            <a:r>
              <a:rPr lang="en-US" b="1" dirty="0"/>
              <a:t> sur </a:t>
            </a:r>
            <a:r>
              <a:rPr lang="en-US" b="1" dirty="0" err="1"/>
              <a:t>ses</a:t>
            </a:r>
            <a:r>
              <a:rPr lang="en-US" b="1" dirty="0"/>
              <a:t> timbres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177340" y="1825625"/>
            <a:ext cx="2789319" cy="4351338"/>
          </a:xfrm>
        </p:spPr>
      </p:pic>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6</a:t>
            </a:fld>
            <a:endParaRPr lang="en-US"/>
          </a:p>
        </p:txBody>
      </p:sp>
      <p:pic>
        <p:nvPicPr>
          <p:cNvPr id="8" name="Picture 7"/>
          <p:cNvPicPr>
            <a:picLocks noChangeAspect="1"/>
          </p:cNvPicPr>
          <p:nvPr/>
        </p:nvPicPr>
        <p:blipFill>
          <a:blip r:embed="rId3"/>
          <a:stretch>
            <a:fillRect/>
          </a:stretch>
        </p:blipFill>
        <p:spPr>
          <a:xfrm>
            <a:off x="714375" y="3010694"/>
            <a:ext cx="2314575" cy="1981200"/>
          </a:xfrm>
          <a:prstGeom prst="rect">
            <a:avLst/>
          </a:prstGeom>
        </p:spPr>
      </p:pic>
      <p:pic>
        <p:nvPicPr>
          <p:cNvPr id="9" name="Picture 8"/>
          <p:cNvPicPr>
            <a:picLocks noChangeAspect="1"/>
          </p:cNvPicPr>
          <p:nvPr/>
        </p:nvPicPr>
        <p:blipFill>
          <a:blip r:embed="rId4"/>
          <a:stretch>
            <a:fillRect/>
          </a:stretch>
        </p:blipFill>
        <p:spPr>
          <a:xfrm>
            <a:off x="6457950" y="2683712"/>
            <a:ext cx="1924050" cy="2371725"/>
          </a:xfrm>
          <a:prstGeom prst="rect">
            <a:avLst/>
          </a:prstGeom>
        </p:spPr>
      </p:pic>
      <p:sp>
        <p:nvSpPr>
          <p:cNvPr id="10" name="TextBox 9"/>
          <p:cNvSpPr txBox="1"/>
          <p:nvPr/>
        </p:nvSpPr>
        <p:spPr>
          <a:xfrm>
            <a:off x="6774873" y="5353396"/>
            <a:ext cx="1679171" cy="369332"/>
          </a:xfrm>
          <a:prstGeom prst="rect">
            <a:avLst/>
          </a:prstGeom>
          <a:noFill/>
        </p:spPr>
        <p:txBody>
          <a:bodyPr wrap="square" rtlCol="0">
            <a:spAutoFit/>
          </a:bodyPr>
          <a:lstStyle/>
          <a:p>
            <a:r>
              <a:rPr lang="en-US"/>
              <a:t>Ben Pickett</a:t>
            </a:r>
          </a:p>
        </p:txBody>
      </p:sp>
      <p:sp>
        <p:nvSpPr>
          <p:cNvPr id="11" name="TextBox 10"/>
          <p:cNvSpPr txBox="1"/>
          <p:nvPr/>
        </p:nvSpPr>
        <p:spPr>
          <a:xfrm>
            <a:off x="989215" y="5270269"/>
            <a:ext cx="1878676" cy="382386"/>
          </a:xfrm>
          <a:prstGeom prst="rect">
            <a:avLst/>
          </a:prstGeom>
          <a:noFill/>
        </p:spPr>
        <p:txBody>
          <a:bodyPr wrap="square" rtlCol="0">
            <a:spAutoFit/>
          </a:bodyPr>
          <a:lstStyle/>
          <a:p>
            <a:r>
              <a:rPr lang="en-US"/>
              <a:t>Inverted Jenny</a:t>
            </a:r>
          </a:p>
        </p:txBody>
      </p:sp>
    </p:spTree>
    <p:extLst>
      <p:ext uri="{BB962C8B-B14F-4D97-AF65-F5344CB8AC3E}">
        <p14:creationId xmlns:p14="http://schemas.microsoft.com/office/powerpoint/2010/main" val="566660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666B66"/>
              </a:buClr>
              <a:buFont typeface="Arial" charset="0"/>
              <a:buChar char="•"/>
              <a:defRPr>
                <a:solidFill>
                  <a:srgbClr val="7F7F7F"/>
                </a:solidFill>
                <a:latin typeface="Arial" charset="0"/>
                <a:ea typeface="ＭＳ Ｐゴシック" pitchFamily="34" charset="-128"/>
              </a:defRPr>
            </a:lvl1pPr>
            <a:lvl2pPr marL="742950" indent="-285750" algn="l" eaLnBrk="0" hangingPunct="0">
              <a:spcBef>
                <a:spcPct val="20000"/>
              </a:spcBef>
              <a:buClr>
                <a:srgbClr val="666B66"/>
              </a:buClr>
              <a:buFont typeface="Arial" charset="0"/>
              <a:buChar char="–"/>
              <a:defRPr sz="1600">
                <a:solidFill>
                  <a:srgbClr val="7F7F7F"/>
                </a:solidFill>
                <a:latin typeface="Arial" charset="0"/>
                <a:ea typeface="ＭＳ Ｐゴシック" pitchFamily="34" charset="-128"/>
              </a:defRPr>
            </a:lvl2pPr>
            <a:lvl3pPr marL="11430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3pPr>
            <a:lvl4pPr marL="16002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4pPr>
            <a:lvl5pPr marL="20574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9pPr>
          </a:lstStyle>
          <a:p>
            <a:pPr algn="r" eaLnBrk="1" hangingPunct="1">
              <a:spcBef>
                <a:spcPct val="0"/>
              </a:spcBef>
              <a:buClrTx/>
              <a:buFontTx/>
              <a:buNone/>
            </a:pPr>
            <a:fld id="{69E3CAC3-E350-446A-9816-35D3B15C72FA}" type="slidenum">
              <a:rPr lang="en-US" altLang="en-US" smtClean="0">
                <a:solidFill>
                  <a:srgbClr val="000000"/>
                </a:solidFill>
                <a:latin typeface="Times New Roman" pitchFamily="18" charset="0"/>
              </a:rPr>
              <a:pPr algn="r" eaLnBrk="1" hangingPunct="1">
                <a:spcBef>
                  <a:spcPct val="0"/>
                </a:spcBef>
                <a:buClrTx/>
                <a:buFontTx/>
                <a:buNone/>
              </a:pPr>
              <a:t>60</a:t>
            </a:fld>
            <a:endParaRPr lang="en-US" altLang="en-US">
              <a:solidFill>
                <a:srgbClr val="000000"/>
              </a:solidFill>
              <a:latin typeface="Times New Roman" pitchFamily="18" charset="0"/>
            </a:endParaRPr>
          </a:p>
        </p:txBody>
      </p:sp>
      <p:sp>
        <p:nvSpPr>
          <p:cNvPr id="6148" name="Slide Number Placeholder 5"/>
          <p:cNvSpPr txBox="1">
            <a:spLocks noGrp="1"/>
          </p:cNvSpPr>
          <p:nvPr/>
        </p:nvSpPr>
        <p:spPr bwMode="auto">
          <a:xfrm>
            <a:off x="6705600" y="61737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lr>
                <a:srgbClr val="666B66"/>
              </a:buClr>
              <a:buFont typeface="Arial" charset="0"/>
              <a:buChar char="•"/>
              <a:defRPr>
                <a:solidFill>
                  <a:srgbClr val="7F7F7F"/>
                </a:solidFill>
                <a:latin typeface="Arial" charset="0"/>
                <a:ea typeface="ＭＳ Ｐゴシック" pitchFamily="34" charset="-128"/>
              </a:defRPr>
            </a:lvl1pPr>
            <a:lvl2pPr marL="742950" indent="-285750" algn="l" eaLnBrk="0" hangingPunct="0">
              <a:spcBef>
                <a:spcPct val="20000"/>
              </a:spcBef>
              <a:buClr>
                <a:srgbClr val="666B66"/>
              </a:buClr>
              <a:buFont typeface="Arial" charset="0"/>
              <a:buChar char="–"/>
              <a:defRPr sz="1600">
                <a:solidFill>
                  <a:srgbClr val="7F7F7F"/>
                </a:solidFill>
                <a:latin typeface="Arial" charset="0"/>
                <a:ea typeface="ＭＳ Ｐゴシック" pitchFamily="34" charset="-128"/>
              </a:defRPr>
            </a:lvl2pPr>
            <a:lvl3pPr marL="11430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3pPr>
            <a:lvl4pPr marL="16002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4pPr>
            <a:lvl5pPr marL="2057400" indent="-228600" algn="l" eaLnBrk="0" hangingPunct="0">
              <a:spcBef>
                <a:spcPct val="20000"/>
              </a:spcBef>
              <a:buClr>
                <a:srgbClr val="666B66"/>
              </a:buClr>
              <a:buFont typeface="Arial" charset="0"/>
              <a:buChar char="»"/>
              <a:defRPr sz="1400">
                <a:solidFill>
                  <a:srgbClr val="7F7F7F"/>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666B66"/>
              </a:buClr>
              <a:buFont typeface="Arial" charset="0"/>
              <a:buChar char="»"/>
              <a:defRPr sz="1400">
                <a:solidFill>
                  <a:srgbClr val="7F7F7F"/>
                </a:solidFill>
                <a:latin typeface="Arial" charset="0"/>
                <a:ea typeface="ＭＳ Ｐゴシック" pitchFamily="34" charset="-128"/>
              </a:defRPr>
            </a:lvl9pPr>
          </a:lstStyle>
          <a:p>
            <a:pPr algn="r" defTabSz="457200" eaLnBrk="1" fontAlgn="base" hangingPunct="1">
              <a:spcBef>
                <a:spcPct val="0"/>
              </a:spcBef>
              <a:spcAft>
                <a:spcPct val="0"/>
              </a:spcAft>
              <a:buClrTx/>
              <a:buFontTx/>
              <a:buNone/>
            </a:pPr>
            <a:endParaRPr lang="en-US" altLang="en-US" sz="1400">
              <a:solidFill>
                <a:srgbClr val="000000"/>
              </a:solidFill>
              <a:latin typeface="Times New Roman" pitchFamily="18" charset="0"/>
            </a:endParaRPr>
          </a:p>
        </p:txBody>
      </p:sp>
      <p:sp>
        <p:nvSpPr>
          <p:cNvPr id="6149" name="Rectangle 2"/>
          <p:cNvSpPr>
            <a:spLocks noGrp="1"/>
          </p:cNvSpPr>
          <p:nvPr>
            <p:ph type="title" idx="4294967295"/>
          </p:nvPr>
        </p:nvSpPr>
        <p:spPr>
          <a:xfrm>
            <a:off x="3927087" y="285789"/>
            <a:ext cx="4419600" cy="1143000"/>
          </a:xfrm>
        </p:spPr>
        <p:txBody>
          <a:bodyPr/>
          <a:lstStyle/>
          <a:p>
            <a:pPr algn="ctr"/>
            <a:r>
              <a:rPr lang="en-US" altLang="en-US" dirty="0" err="1"/>
              <a:t>En</a:t>
            </a:r>
            <a:r>
              <a:rPr lang="en-US" altLang="en-US" dirty="0"/>
              <a:t> 2022 :</a:t>
            </a:r>
          </a:p>
        </p:txBody>
      </p:sp>
      <p:sp>
        <p:nvSpPr>
          <p:cNvPr id="2" name="TextBox 1"/>
          <p:cNvSpPr txBox="1"/>
          <p:nvPr/>
        </p:nvSpPr>
        <p:spPr>
          <a:xfrm>
            <a:off x="334538" y="3389971"/>
            <a:ext cx="765392" cy="584775"/>
          </a:xfrm>
          <a:prstGeom prst="rect">
            <a:avLst/>
          </a:prstGeom>
          <a:noFill/>
          <a:ln w="28575">
            <a:solidFill>
              <a:srgbClr val="008080"/>
            </a:solidFill>
          </a:ln>
        </p:spPr>
        <p:txBody>
          <a:bodyPr wrap="square" rtlCol="0">
            <a:spAutoFit/>
          </a:bodyPr>
          <a:lstStyle/>
          <a:p>
            <a:r>
              <a:rPr lang="en-US" altLang="en-US" sz="3200">
                <a:solidFill>
                  <a:srgbClr val="008080"/>
                </a:solidFill>
                <a:sym typeface="Wingdings" panose="05000000000000000000" pitchFamily="2" charset="2"/>
              </a:rPr>
              <a:t>?</a:t>
            </a:r>
            <a:endParaRPr lang="en-US" sz="3200"/>
          </a:p>
        </p:txBody>
      </p:sp>
      <p:sp>
        <p:nvSpPr>
          <p:cNvPr id="7" name="TextBox 6"/>
          <p:cNvSpPr txBox="1"/>
          <p:nvPr/>
        </p:nvSpPr>
        <p:spPr>
          <a:xfrm>
            <a:off x="305265" y="4285933"/>
            <a:ext cx="646770" cy="584775"/>
          </a:xfrm>
          <a:prstGeom prst="rect">
            <a:avLst/>
          </a:prstGeom>
          <a:noFill/>
          <a:ln w="28575">
            <a:solidFill>
              <a:srgbClr val="008080"/>
            </a:solidFill>
          </a:ln>
        </p:spPr>
        <p:txBody>
          <a:bodyPr wrap="square" rtlCol="0">
            <a:spAutoFit/>
          </a:bodyPr>
          <a:lstStyle/>
          <a:p>
            <a:r>
              <a:rPr lang="en-US" altLang="en-US" sz="3200">
                <a:solidFill>
                  <a:srgbClr val="008080"/>
                </a:solidFill>
                <a:sym typeface="Wingdings" panose="05000000000000000000" pitchFamily="2" charset="2"/>
              </a:rPr>
              <a:t> </a:t>
            </a:r>
            <a:endParaRPr lang="en-US" sz="3200"/>
          </a:p>
        </p:txBody>
      </p:sp>
      <p:sp>
        <p:nvSpPr>
          <p:cNvPr id="8" name="TextBox 7"/>
          <p:cNvSpPr txBox="1"/>
          <p:nvPr/>
        </p:nvSpPr>
        <p:spPr>
          <a:xfrm>
            <a:off x="301084" y="5167679"/>
            <a:ext cx="646770" cy="584775"/>
          </a:xfrm>
          <a:prstGeom prst="rect">
            <a:avLst/>
          </a:prstGeom>
          <a:noFill/>
          <a:ln w="28575">
            <a:solidFill>
              <a:srgbClr val="008080"/>
            </a:solidFill>
          </a:ln>
        </p:spPr>
        <p:txBody>
          <a:bodyPr wrap="square" rtlCol="0">
            <a:spAutoFit/>
          </a:bodyPr>
          <a:lstStyle/>
          <a:p>
            <a:r>
              <a:rPr lang="en-US" altLang="en-US" sz="3200">
                <a:solidFill>
                  <a:srgbClr val="008080"/>
                </a:solidFill>
                <a:sym typeface="Wingdings" panose="05000000000000000000" pitchFamily="2" charset="2"/>
              </a:rPr>
              <a:t> ?</a:t>
            </a:r>
            <a:endParaRPr lang="en-US" sz="3200"/>
          </a:p>
        </p:txBody>
      </p:sp>
      <p:sp>
        <p:nvSpPr>
          <p:cNvPr id="3" name="Date Placeholder 2"/>
          <p:cNvSpPr>
            <a:spLocks noGrp="1"/>
          </p:cNvSpPr>
          <p:nvPr>
            <p:ph type="dt" sz="half" idx="10"/>
          </p:nvPr>
        </p:nvSpPr>
        <p:spPr/>
        <p:txBody>
          <a:bodyPr/>
          <a:lstStyle/>
          <a:p>
            <a:r>
              <a:rPr lang="en-US"/>
              <a:t>8 September 2022</a:t>
            </a:r>
          </a:p>
        </p:txBody>
      </p:sp>
      <p:sp>
        <p:nvSpPr>
          <p:cNvPr id="4" name="Footer Placeholder 3"/>
          <p:cNvSpPr>
            <a:spLocks noGrp="1"/>
          </p:cNvSpPr>
          <p:nvPr>
            <p:ph type="ftr" sz="quarter" idx="11"/>
          </p:nvPr>
        </p:nvSpPr>
        <p:spPr/>
        <p:txBody>
          <a:bodyPr/>
          <a:lstStyle/>
          <a:p>
            <a:r>
              <a:rPr lang="en-US"/>
              <a:t>Maury Goodman, Argonne</a:t>
            </a:r>
          </a:p>
        </p:txBody>
      </p:sp>
      <p:sp>
        <p:nvSpPr>
          <p:cNvPr id="5" name="Rectangle 3">
            <a:extLst>
              <a:ext uri="{FF2B5EF4-FFF2-40B4-BE49-F238E27FC236}">
                <a16:creationId xmlns:a16="http://schemas.microsoft.com/office/drawing/2014/main" id="{B00A9CFD-1AA0-B636-14E0-A16938AFBDF2}"/>
              </a:ext>
            </a:extLst>
          </p:cNvPr>
          <p:cNvSpPr txBox="1">
            <a:spLocks/>
          </p:cNvSpPr>
          <p:nvPr/>
        </p:nvSpPr>
        <p:spPr>
          <a:xfrm>
            <a:off x="628650" y="1825625"/>
            <a:ext cx="7886700" cy="4351338"/>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altLang="en-US" sz="2400" dirty="0" err="1">
                <a:solidFill>
                  <a:srgbClr val="008080"/>
                </a:solidFill>
              </a:rPr>
              <a:t>En</a:t>
            </a:r>
            <a:r>
              <a:rPr lang="en-US" altLang="en-US" sz="2400" dirty="0">
                <a:solidFill>
                  <a:srgbClr val="008080"/>
                </a:solidFill>
              </a:rPr>
              <a:t> 2011 nous </a:t>
            </a:r>
            <a:r>
              <a:rPr lang="en-US" altLang="en-US" sz="2400" dirty="0" err="1">
                <a:solidFill>
                  <a:srgbClr val="008080"/>
                </a:solidFill>
              </a:rPr>
              <a:t>apprenions</a:t>
            </a:r>
            <a:r>
              <a:rPr lang="en-US" altLang="en-US" sz="2400" dirty="0">
                <a:solidFill>
                  <a:srgbClr val="008080"/>
                </a:solidFill>
              </a:rPr>
              <a:t> que </a:t>
            </a:r>
            <a:r>
              <a:rPr lang="en-US" altLang="en-US" sz="2400" b="1" dirty="0">
                <a:solidFill>
                  <a:srgbClr val="008080"/>
                </a:solidFill>
                <a:latin typeface="Symbol" pitchFamily="18" charset="2"/>
              </a:rPr>
              <a:t>q</a:t>
            </a:r>
            <a:r>
              <a:rPr lang="en-US" altLang="en-US" sz="2400" b="1" baseline="-25000" dirty="0">
                <a:solidFill>
                  <a:srgbClr val="008080"/>
                </a:solidFill>
              </a:rPr>
              <a:t>13</a:t>
            </a:r>
            <a:r>
              <a:rPr lang="en-US" altLang="en-US" sz="2400" dirty="0">
                <a:solidFill>
                  <a:srgbClr val="008080"/>
                </a:solidFill>
              </a:rPr>
              <a:t> </a:t>
            </a:r>
            <a:r>
              <a:rPr lang="en-US" altLang="en-US" sz="2400" dirty="0" err="1">
                <a:solidFill>
                  <a:srgbClr val="008080"/>
                </a:solidFill>
              </a:rPr>
              <a:t>était</a:t>
            </a:r>
            <a:r>
              <a:rPr lang="en-US" altLang="en-US" sz="2400" dirty="0">
                <a:solidFill>
                  <a:srgbClr val="008080"/>
                </a:solidFill>
              </a:rPr>
              <a:t> </a:t>
            </a:r>
            <a:r>
              <a:rPr lang="en-US" altLang="en-US" sz="2400" dirty="0" err="1">
                <a:solidFill>
                  <a:srgbClr val="008080"/>
                </a:solidFill>
              </a:rPr>
              <a:t>aussi</a:t>
            </a:r>
            <a:r>
              <a:rPr lang="en-US" altLang="en-US" sz="2400" dirty="0">
                <a:solidFill>
                  <a:srgbClr val="008080"/>
                </a:solidFill>
              </a:rPr>
              <a:t> grand </a:t>
            </a:r>
            <a:r>
              <a:rPr lang="en-US" altLang="en-US" sz="2400" dirty="0" err="1">
                <a:solidFill>
                  <a:srgbClr val="008080"/>
                </a:solidFill>
              </a:rPr>
              <a:t>qu’il</a:t>
            </a:r>
            <a:r>
              <a:rPr lang="en-US" altLang="en-US" sz="2400" dirty="0">
                <a:solidFill>
                  <a:srgbClr val="008080"/>
                </a:solidFill>
              </a:rPr>
              <a:t> </a:t>
            </a:r>
            <a:r>
              <a:rPr lang="en-US" altLang="en-US" sz="2400" dirty="0" err="1">
                <a:solidFill>
                  <a:srgbClr val="008080"/>
                </a:solidFill>
              </a:rPr>
              <a:t>pouvait</a:t>
            </a:r>
            <a:r>
              <a:rPr lang="en-US" altLang="en-US" sz="2400" dirty="0">
                <a:solidFill>
                  <a:srgbClr val="008080"/>
                </a:solidFill>
              </a:rPr>
              <a:t> </a:t>
            </a:r>
            <a:r>
              <a:rPr lang="en-US" altLang="en-US" sz="2400" dirty="0" err="1">
                <a:solidFill>
                  <a:srgbClr val="008080"/>
                </a:solidFill>
              </a:rPr>
              <a:t>l’être</a:t>
            </a:r>
            <a:r>
              <a:rPr lang="en-US" altLang="en-US" sz="2400" dirty="0">
                <a:solidFill>
                  <a:srgbClr val="008080"/>
                </a:solidFill>
              </a:rPr>
              <a:t> </a:t>
            </a:r>
            <a:r>
              <a:rPr lang="en-US" altLang="en-US" sz="2400" dirty="0" err="1">
                <a:solidFill>
                  <a:srgbClr val="008080"/>
                </a:solidFill>
              </a:rPr>
              <a:t>imaginé</a:t>
            </a:r>
            <a:r>
              <a:rPr lang="en-US" altLang="en-US" sz="2400" dirty="0">
                <a:solidFill>
                  <a:srgbClr val="008080"/>
                </a:solidFill>
              </a:rPr>
              <a:t> </a:t>
            </a:r>
            <a:r>
              <a:rPr lang="en-US" altLang="en-US" sz="2400" dirty="0" err="1">
                <a:solidFill>
                  <a:srgbClr val="008080"/>
                </a:solidFill>
              </a:rPr>
              <a:t>en</a:t>
            </a:r>
            <a:r>
              <a:rPr lang="en-US" altLang="en-US" sz="2400" dirty="0">
                <a:solidFill>
                  <a:srgbClr val="008080"/>
                </a:solidFill>
              </a:rPr>
              <a:t> 2006</a:t>
            </a:r>
          </a:p>
          <a:p>
            <a:pPr>
              <a:buFont typeface="Webdings" pitchFamily="18" charset="2"/>
              <a:buChar char="s"/>
            </a:pPr>
            <a:r>
              <a:rPr lang="en-US" altLang="en-US" sz="2400" dirty="0">
                <a:solidFill>
                  <a:srgbClr val="008080"/>
                </a:solidFill>
              </a:rPr>
              <a:t>Quid des </a:t>
            </a:r>
            <a:r>
              <a:rPr lang="en-US" altLang="en-US" sz="2400" dirty="0" err="1">
                <a:solidFill>
                  <a:srgbClr val="008080"/>
                </a:solidFill>
              </a:rPr>
              <a:t>autres</a:t>
            </a:r>
            <a:r>
              <a:rPr lang="en-US" altLang="en-US" sz="2400" dirty="0">
                <a:solidFill>
                  <a:srgbClr val="008080"/>
                </a:solidFill>
              </a:rPr>
              <a:t> </a:t>
            </a:r>
            <a:r>
              <a:rPr lang="en-US" altLang="en-US" sz="2400" dirty="0" err="1">
                <a:solidFill>
                  <a:srgbClr val="008080"/>
                </a:solidFill>
              </a:rPr>
              <a:t>paramètres</a:t>
            </a:r>
            <a:r>
              <a:rPr lang="en-US" altLang="en-US" sz="2400" dirty="0">
                <a:solidFill>
                  <a:srgbClr val="008080"/>
                </a:solidFill>
              </a:rPr>
              <a:t> pour </a:t>
            </a:r>
            <a:r>
              <a:rPr lang="en-US" altLang="en-US" sz="2400" dirty="0" err="1">
                <a:solidFill>
                  <a:srgbClr val="008080"/>
                </a:solidFill>
              </a:rPr>
              <a:t>ajouter</a:t>
            </a:r>
            <a:r>
              <a:rPr lang="en-US" altLang="en-US" sz="2400" dirty="0">
                <a:solidFill>
                  <a:srgbClr val="008080"/>
                </a:solidFill>
              </a:rPr>
              <a:t> </a:t>
            </a:r>
            <a:r>
              <a:rPr lang="en-US" altLang="en-US" sz="2400" dirty="0" err="1">
                <a:solidFill>
                  <a:srgbClr val="008080"/>
                </a:solidFill>
              </a:rPr>
              <a:t>à</a:t>
            </a:r>
            <a:r>
              <a:rPr lang="en-US" altLang="en-US" sz="2400" dirty="0">
                <a:solidFill>
                  <a:srgbClr val="008080"/>
                </a:solidFill>
              </a:rPr>
              <a:t> la </a:t>
            </a:r>
            <a:r>
              <a:rPr lang="en-US" altLang="en-US" sz="2400" dirty="0" err="1">
                <a:solidFill>
                  <a:srgbClr val="008080"/>
                </a:solidFill>
              </a:rPr>
              <a:t>liste</a:t>
            </a:r>
            <a:r>
              <a:rPr lang="en-US" altLang="en-US" sz="2400" dirty="0">
                <a:solidFill>
                  <a:srgbClr val="008080"/>
                </a:solidFill>
              </a:rPr>
              <a:t> des arguments “Intelligent Design” (2012)?</a:t>
            </a:r>
          </a:p>
          <a:p>
            <a:pPr lvl="1">
              <a:buFont typeface="Wingdings" pitchFamily="2" charset="2"/>
              <a:buChar char="Ä"/>
            </a:pPr>
            <a:r>
              <a:rPr lang="en-US" altLang="en-US" sz="2400" dirty="0">
                <a:latin typeface="Symbol" pitchFamily="18" charset="2"/>
                <a:sym typeface="Wingdings" pitchFamily="2" charset="2"/>
              </a:rPr>
              <a:t>d</a:t>
            </a:r>
            <a:r>
              <a:rPr lang="en-US" altLang="en-US" sz="2400" dirty="0">
                <a:sym typeface="Wingdings" pitchFamily="2" charset="2"/>
              </a:rPr>
              <a:t> ~ 3</a:t>
            </a:r>
            <a:r>
              <a:rPr lang="en-US" altLang="en-US" sz="2400" dirty="0">
                <a:latin typeface="Symbol" pitchFamily="18" charset="2"/>
              </a:rPr>
              <a:t>p</a:t>
            </a:r>
            <a:r>
              <a:rPr lang="en-US" altLang="en-US" sz="2400" dirty="0"/>
              <a:t>/2</a:t>
            </a:r>
            <a:r>
              <a:rPr lang="en-US" altLang="en-US" sz="2400" dirty="0">
                <a:sym typeface="Wingdings" pitchFamily="2" charset="2"/>
              </a:rPr>
              <a:t> </a:t>
            </a:r>
          </a:p>
          <a:p>
            <a:pPr lvl="2">
              <a:buFont typeface="Wingdings" pitchFamily="2" charset="2"/>
              <a:buChar char="±"/>
            </a:pPr>
            <a:r>
              <a:rPr lang="en-US" altLang="en-US" sz="2000" dirty="0">
                <a:sym typeface="Wingdings" pitchFamily="2" charset="2"/>
              </a:rPr>
              <a:t>  pour </a:t>
            </a:r>
            <a:r>
              <a:rPr lang="en-US" altLang="en-US" sz="2000" dirty="0" err="1">
                <a:sym typeface="Wingdings" pitchFamily="2" charset="2"/>
              </a:rPr>
              <a:t>déterminer</a:t>
            </a:r>
            <a:r>
              <a:rPr lang="en-US" altLang="en-US" sz="2000" dirty="0">
                <a:sym typeface="Wingdings" pitchFamily="2" charset="2"/>
              </a:rPr>
              <a:t> </a:t>
            </a:r>
            <a:r>
              <a:rPr lang="en-US" altLang="en-US" sz="2000" dirty="0" err="1">
                <a:sym typeface="Wingdings" pitchFamily="2" charset="2"/>
              </a:rPr>
              <a:t>rapidement</a:t>
            </a:r>
            <a:r>
              <a:rPr lang="en-US" altLang="en-US" sz="2000" dirty="0">
                <a:sym typeface="Wingdings" pitchFamily="2" charset="2"/>
              </a:rPr>
              <a:t> la </a:t>
            </a:r>
            <a:r>
              <a:rPr lang="en-US" altLang="en-US" sz="2000" dirty="0" err="1">
                <a:sym typeface="Wingdings" pitchFamily="2" charset="2"/>
              </a:rPr>
              <a:t>hiérarchie</a:t>
            </a:r>
            <a:endParaRPr lang="en-US" altLang="en-US" sz="2000" dirty="0"/>
          </a:p>
          <a:p>
            <a:pPr lvl="2">
              <a:buFont typeface="Wingdings" pitchFamily="2" charset="2"/>
              <a:buChar char="±"/>
            </a:pPr>
            <a:r>
              <a:rPr lang="en-US" altLang="en-US" sz="2000" dirty="0">
                <a:latin typeface="Symbol" pitchFamily="18" charset="2"/>
              </a:rPr>
              <a:t>  </a:t>
            </a:r>
            <a:r>
              <a:rPr lang="en-US" altLang="en-US" sz="2000" dirty="0"/>
              <a:t>pour </a:t>
            </a:r>
            <a:r>
              <a:rPr lang="en-US" altLang="en-US" sz="2000" dirty="0" err="1"/>
              <a:t>obtenir</a:t>
            </a:r>
            <a:r>
              <a:rPr lang="en-US" altLang="en-US" sz="2000" dirty="0"/>
              <a:t> </a:t>
            </a:r>
            <a:r>
              <a:rPr lang="en-US" altLang="en-US" sz="2000" dirty="0" err="1"/>
              <a:t>une</a:t>
            </a:r>
            <a:r>
              <a:rPr lang="en-US" altLang="en-US" sz="2000" dirty="0"/>
              <a:t> forte violation CP et </a:t>
            </a:r>
            <a:r>
              <a:rPr lang="en-US" altLang="en-US" sz="2000" dirty="0" err="1"/>
              <a:t>répondre</a:t>
            </a:r>
            <a:r>
              <a:rPr lang="en-US" altLang="en-US" sz="2000" dirty="0"/>
              <a:t> </a:t>
            </a:r>
            <a:r>
              <a:rPr lang="en-US" altLang="en-US" sz="2000" dirty="0" err="1"/>
              <a:t>à</a:t>
            </a:r>
            <a:r>
              <a:rPr lang="en-US" altLang="en-US" sz="2000" dirty="0"/>
              <a:t> la question de la violation CP</a:t>
            </a:r>
          </a:p>
          <a:p>
            <a:pPr lvl="1">
              <a:buFont typeface="Wingdings" pitchFamily="2" charset="2"/>
              <a:buChar char="Ä"/>
            </a:pPr>
            <a:r>
              <a:rPr lang="en-US" altLang="en-US" sz="2400" dirty="0"/>
              <a:t>La </a:t>
            </a:r>
            <a:r>
              <a:rPr lang="en-US" altLang="en-US" sz="2400" dirty="0" err="1"/>
              <a:t>hiérarchie</a:t>
            </a:r>
            <a:r>
              <a:rPr lang="en-US" altLang="en-US" sz="2400" dirty="0"/>
              <a:t> </a:t>
            </a:r>
            <a:r>
              <a:rPr lang="en-US" altLang="en-US" sz="2400" dirty="0" err="1"/>
              <a:t>inversée</a:t>
            </a:r>
            <a:r>
              <a:rPr lang="en-US" altLang="en-US" sz="2400" dirty="0"/>
              <a:t>, pour </a:t>
            </a:r>
            <a:r>
              <a:rPr lang="en-US" altLang="en-US" sz="2400" dirty="0" err="1"/>
              <a:t>déterminer</a:t>
            </a:r>
            <a:r>
              <a:rPr lang="en-US" altLang="en-US" sz="2400" dirty="0"/>
              <a:t> Dirac/Majorana &amp; </a:t>
            </a:r>
            <a:r>
              <a:rPr lang="en-US" altLang="en-US" sz="2400" dirty="0" err="1"/>
              <a:t>potentiellement</a:t>
            </a:r>
            <a:r>
              <a:rPr lang="en-US" altLang="en-US" sz="2400" dirty="0"/>
              <a:t> la queue du </a:t>
            </a:r>
            <a:r>
              <a:rPr lang="en-US" altLang="en-US" sz="2400" dirty="0" err="1"/>
              <a:t>spectre</a:t>
            </a:r>
            <a:r>
              <a:rPr lang="en-US" altLang="en-US" sz="2400" dirty="0"/>
              <a:t> de la </a:t>
            </a:r>
            <a:r>
              <a:rPr lang="en-US" altLang="en-US" sz="2400" dirty="0" err="1"/>
              <a:t>décroissance</a:t>
            </a:r>
            <a:r>
              <a:rPr lang="en-US" altLang="en-US" sz="2400" dirty="0"/>
              <a:t> beta</a:t>
            </a:r>
          </a:p>
          <a:p>
            <a:pPr lvl="1">
              <a:buFont typeface="Wingdings" pitchFamily="2" charset="2"/>
              <a:buChar char="Ä"/>
            </a:pPr>
            <a:r>
              <a:rPr lang="en-US" altLang="en-US" sz="2400" dirty="0"/>
              <a:t>Majorana, qui </a:t>
            </a:r>
            <a:r>
              <a:rPr lang="en-US" altLang="en-US" sz="2400" dirty="0" err="1"/>
              <a:t>semble</a:t>
            </a:r>
            <a:r>
              <a:rPr lang="en-US" altLang="en-US" sz="2400" dirty="0"/>
              <a:t> plus </a:t>
            </a:r>
            <a:r>
              <a:rPr lang="en-US" altLang="en-US" sz="2400" dirty="0" err="1"/>
              <a:t>intéressant</a:t>
            </a:r>
            <a:r>
              <a:rPr lang="en-US" altLang="en-US" sz="2400" dirty="0"/>
              <a:t> pour faire </a:t>
            </a:r>
            <a:r>
              <a:rPr lang="en-US" altLang="en-US" sz="2400" dirty="0" err="1"/>
              <a:t>plaisir</a:t>
            </a:r>
            <a:r>
              <a:rPr lang="en-US" altLang="en-US" sz="2400" dirty="0"/>
              <a:t> </a:t>
            </a:r>
            <a:r>
              <a:rPr lang="en-US" altLang="en-US" sz="2400" dirty="0" err="1"/>
              <a:t>à</a:t>
            </a:r>
            <a:r>
              <a:rPr lang="en-US" altLang="en-US" sz="2400" dirty="0"/>
              <a:t> </a:t>
            </a:r>
            <a:r>
              <a:rPr lang="en-US" altLang="en-US" sz="2400" dirty="0" err="1"/>
              <a:t>certains</a:t>
            </a:r>
            <a:r>
              <a:rPr lang="en-US" altLang="en-US" sz="2400" dirty="0"/>
              <a:t> de </a:t>
            </a:r>
            <a:r>
              <a:rPr lang="en-US" altLang="en-US" sz="2400" dirty="0" err="1"/>
              <a:t>nos</a:t>
            </a:r>
            <a:r>
              <a:rPr lang="en-US" altLang="en-US" sz="2400" dirty="0"/>
              <a:t> </a:t>
            </a:r>
            <a:r>
              <a:rPr lang="en-US" altLang="en-US" sz="2400" dirty="0" err="1"/>
              <a:t>théoriciens</a:t>
            </a:r>
            <a:r>
              <a:rPr lang="en-US" altLang="en-US" sz="2400" dirty="0"/>
              <a:t> (</a:t>
            </a:r>
            <a:r>
              <a:rPr lang="en-US" altLang="en-US" sz="2400" dirty="0" err="1"/>
              <a:t>balançoire</a:t>
            </a:r>
            <a:r>
              <a:rPr lang="en-US" altLang="en-US" sz="2400" dirty="0"/>
              <a:t>, etc.)</a:t>
            </a:r>
          </a:p>
          <a:p>
            <a:pPr lvl="1">
              <a:buFont typeface="Wingdings" pitchFamily="2" charset="2"/>
              <a:buChar char="Ä"/>
            </a:pPr>
            <a:endParaRPr lang="en-US" altLang="en-US" sz="2400" dirty="0"/>
          </a:p>
          <a:p>
            <a:pPr lvl="1"/>
            <a:endParaRPr lang="en-US" altLang="en-US" dirty="0"/>
          </a:p>
          <a:p>
            <a:pPr lvl="1"/>
            <a:endParaRPr lang="en-US" altLang="en-US" dirty="0"/>
          </a:p>
        </p:txBody>
      </p:sp>
    </p:spTree>
    <p:extLst>
      <p:ext uri="{BB962C8B-B14F-4D97-AF65-F5344CB8AC3E}">
        <p14:creationId xmlns:p14="http://schemas.microsoft.com/office/powerpoint/2010/main" val="710490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5BA1-BCB5-4AA1-9B17-1486CA43E382}"/>
              </a:ext>
            </a:extLst>
          </p:cNvPr>
          <p:cNvSpPr>
            <a:spLocks noGrp="1"/>
          </p:cNvSpPr>
          <p:nvPr>
            <p:ph type="title"/>
          </p:nvPr>
        </p:nvSpPr>
        <p:spPr/>
        <p:txBody>
          <a:bodyPr/>
          <a:lstStyle/>
          <a:p>
            <a:pPr algn="ctr"/>
            <a:r>
              <a:rPr lang="en-US" dirty="0" err="1"/>
              <a:t>Erreurs</a:t>
            </a:r>
            <a:r>
              <a:rPr lang="en-US" dirty="0"/>
              <a:t> de type 2</a:t>
            </a:r>
            <a:br>
              <a:rPr lang="en-US" dirty="0"/>
            </a:br>
            <a:r>
              <a:rPr lang="en-US" sz="1800" dirty="0" err="1"/>
              <a:t>Échec</a:t>
            </a:r>
            <a:r>
              <a:rPr lang="en-US" sz="1800" dirty="0"/>
              <a:t> de </a:t>
            </a:r>
            <a:r>
              <a:rPr lang="en-US" sz="1800" dirty="0" err="1"/>
              <a:t>réjection</a:t>
            </a:r>
            <a:r>
              <a:rPr lang="en-US" sz="1800" dirty="0"/>
              <a:t> de </a:t>
            </a:r>
            <a:r>
              <a:rPr lang="en-US" sz="1800" dirty="0" err="1"/>
              <a:t>l’hypothèse</a:t>
            </a:r>
            <a:r>
              <a:rPr lang="en-US" sz="1800" dirty="0"/>
              <a:t> </a:t>
            </a:r>
            <a:r>
              <a:rPr lang="en-US" sz="1800" dirty="0" err="1"/>
              <a:t>nulle</a:t>
            </a:r>
            <a:endParaRPr lang="en-US" dirty="0"/>
          </a:p>
        </p:txBody>
      </p:sp>
      <p:sp>
        <p:nvSpPr>
          <p:cNvPr id="3" name="Content Placeholder 2">
            <a:extLst>
              <a:ext uri="{FF2B5EF4-FFF2-40B4-BE49-F238E27FC236}">
                <a16:creationId xmlns:a16="http://schemas.microsoft.com/office/drawing/2014/main" id="{41F1DB31-85A9-4946-8E0E-66D9E4B2C34E}"/>
              </a:ext>
            </a:extLst>
          </p:cNvPr>
          <p:cNvSpPr>
            <a:spLocks noGrp="1"/>
          </p:cNvSpPr>
          <p:nvPr>
            <p:ph idx="1"/>
          </p:nvPr>
        </p:nvSpPr>
        <p:spPr/>
        <p:txBody>
          <a:bodyPr>
            <a:normAutofit lnSpcReduction="10000"/>
          </a:bodyPr>
          <a:lstStyle/>
          <a:p>
            <a:pPr marL="457200" indent="-457200">
              <a:buFont typeface="+mj-lt"/>
              <a:buAutoNum type="arabicPeriod"/>
            </a:pPr>
            <a:r>
              <a:rPr lang="en-US" sz="2400" dirty="0"/>
              <a:t>Neutrinos </a:t>
            </a:r>
            <a:r>
              <a:rPr lang="en-US" sz="2400" dirty="0" err="1"/>
              <a:t>solaires</a:t>
            </a:r>
            <a:endParaRPr lang="en-US" sz="2400" dirty="0"/>
          </a:p>
          <a:p>
            <a:pPr marL="685800" lvl="2" indent="0">
              <a:buNone/>
            </a:pPr>
            <a:r>
              <a:rPr lang="en-US" sz="2400" dirty="0"/>
              <a:t>Accepter que les oscillations de neutrinos </a:t>
            </a:r>
            <a:r>
              <a:rPr lang="en-US" sz="2400" dirty="0" err="1"/>
              <a:t>tenaient</a:t>
            </a:r>
            <a:r>
              <a:rPr lang="en-US" sz="2400" dirty="0"/>
              <a:t> </a:t>
            </a:r>
            <a:r>
              <a:rPr lang="en-US" sz="2400" dirty="0" err="1"/>
              <a:t>compte</a:t>
            </a:r>
            <a:r>
              <a:rPr lang="en-US" sz="2400" dirty="0"/>
              <a:t> du “</a:t>
            </a:r>
            <a:r>
              <a:rPr lang="en-US" sz="2400" dirty="0" err="1"/>
              <a:t>problème</a:t>
            </a:r>
            <a:r>
              <a:rPr lang="en-US" sz="2400" dirty="0"/>
              <a:t> des neutrinos </a:t>
            </a:r>
            <a:r>
              <a:rPr lang="en-US" sz="2400" dirty="0" err="1"/>
              <a:t>solaires</a:t>
            </a:r>
            <a:r>
              <a:rPr lang="en-US" sz="2400" dirty="0"/>
              <a:t>” a pris </a:t>
            </a:r>
            <a:r>
              <a:rPr lang="en-US" sz="2400" dirty="0" err="1"/>
              <a:t>longtemps</a:t>
            </a:r>
            <a:endParaRPr lang="en-US" sz="2400" dirty="0"/>
          </a:p>
          <a:p>
            <a:pPr marL="457200" indent="-457200">
              <a:buFont typeface="+mj-lt"/>
              <a:buAutoNum type="arabicPeriod"/>
            </a:pPr>
            <a:r>
              <a:rPr lang="en-US" sz="2400" dirty="0"/>
              <a:t>Apparition de  </a:t>
            </a:r>
            <a:r>
              <a:rPr lang="en-US" sz="2400" dirty="0" err="1">
                <a:latin typeface="Symbol" panose="05050102010706020507" pitchFamily="18" charset="2"/>
              </a:rPr>
              <a:t>n</a:t>
            </a:r>
            <a:r>
              <a:rPr lang="en-US" sz="2400" baseline="-25000" dirty="0" err="1">
                <a:latin typeface="Symbol" panose="05050102010706020507" pitchFamily="18" charset="2"/>
              </a:rPr>
              <a:t>t</a:t>
            </a:r>
            <a:r>
              <a:rPr lang="en-US" sz="2400" dirty="0"/>
              <a:t> dans Super-K</a:t>
            </a:r>
          </a:p>
          <a:p>
            <a:pPr marL="685800" lvl="2" indent="0">
              <a:buNone/>
            </a:pPr>
            <a:r>
              <a:rPr lang="en-US" sz="2400" dirty="0" err="1"/>
              <a:t>Critiquée</a:t>
            </a:r>
            <a:r>
              <a:rPr lang="en-US" sz="2400" dirty="0"/>
              <a:t> </a:t>
            </a:r>
            <a:r>
              <a:rPr lang="en-US" sz="2400" dirty="0" err="1"/>
              <a:t>lors</a:t>
            </a:r>
            <a:r>
              <a:rPr lang="en-US" sz="2400" dirty="0"/>
              <a:t> du rapport </a:t>
            </a:r>
            <a:r>
              <a:rPr lang="en-US" sz="2400" dirty="0" err="1"/>
              <a:t>d’apparition</a:t>
            </a:r>
            <a:r>
              <a:rPr lang="en-US" sz="2400" dirty="0"/>
              <a:t> de </a:t>
            </a:r>
            <a:r>
              <a:rPr lang="en-US" sz="2400" dirty="0" err="1">
                <a:latin typeface="Symbol" panose="05050102010706020507" pitchFamily="18" charset="2"/>
              </a:rPr>
              <a:t>n</a:t>
            </a:r>
            <a:r>
              <a:rPr lang="en-US" sz="2400" baseline="-25000" dirty="0" err="1">
                <a:latin typeface="Symbol" panose="05050102010706020507" pitchFamily="18" charset="2"/>
              </a:rPr>
              <a:t>t</a:t>
            </a:r>
            <a:r>
              <a:rPr lang="en-US" sz="2400" dirty="0"/>
              <a:t> </a:t>
            </a:r>
            <a:r>
              <a:rPr lang="en-US" sz="2400" dirty="0" err="1"/>
              <a:t>à</a:t>
            </a:r>
            <a:r>
              <a:rPr lang="en-US" sz="2400" dirty="0"/>
              <a:t> 2.3 </a:t>
            </a:r>
            <a:r>
              <a:rPr lang="en-US" sz="2400" dirty="0">
                <a:latin typeface="Symbol" panose="05050102010706020507" pitchFamily="18" charset="2"/>
              </a:rPr>
              <a:t>s</a:t>
            </a:r>
            <a:r>
              <a:rPr lang="en-US" sz="2400" dirty="0"/>
              <a:t>.</a:t>
            </a:r>
          </a:p>
          <a:p>
            <a:pPr marL="457200" indent="-457200">
              <a:buFont typeface="+mj-lt"/>
              <a:buAutoNum type="arabicPeriod"/>
            </a:pPr>
            <a:r>
              <a:rPr lang="en-US" sz="2400" dirty="0"/>
              <a:t>[Higgs]</a:t>
            </a:r>
          </a:p>
          <a:p>
            <a:pPr marL="457200" indent="-457200">
              <a:buFont typeface="+mj-lt"/>
              <a:buAutoNum type="arabicPeriod"/>
            </a:pPr>
            <a:r>
              <a:rPr lang="en-US" sz="2400" dirty="0" err="1"/>
              <a:t>Échec</a:t>
            </a:r>
            <a:r>
              <a:rPr lang="en-US" sz="2400" dirty="0"/>
              <a:t> de </a:t>
            </a:r>
            <a:r>
              <a:rPr lang="en-US" sz="2400" dirty="0" err="1"/>
              <a:t>l’acceptation</a:t>
            </a:r>
            <a:r>
              <a:rPr lang="en-US" sz="2400" dirty="0"/>
              <a:t> de la </a:t>
            </a:r>
            <a:r>
              <a:rPr lang="en-US" sz="2400" dirty="0" err="1"/>
              <a:t>hiérarchie</a:t>
            </a:r>
            <a:r>
              <a:rPr lang="en-US" sz="2400" dirty="0"/>
              <a:t> de masse </a:t>
            </a:r>
            <a:r>
              <a:rPr lang="en-US" sz="2400" dirty="0" err="1"/>
              <a:t>normale</a:t>
            </a:r>
            <a:r>
              <a:rPr lang="en-US" sz="2400" dirty="0"/>
              <a:t> des </a:t>
            </a:r>
            <a:r>
              <a:rPr lang="en-US" sz="2400" dirty="0">
                <a:latin typeface="Symbol" panose="05050102010706020507" pitchFamily="18" charset="2"/>
              </a:rPr>
              <a:t>n</a:t>
            </a:r>
            <a:endParaRPr lang="en-US" sz="2400" dirty="0"/>
          </a:p>
          <a:p>
            <a:pPr marL="0" indent="0">
              <a:buNone/>
            </a:pPr>
            <a:r>
              <a:rPr lang="en-US" sz="2400" dirty="0"/>
              <a:t>	Je </a:t>
            </a:r>
            <a:r>
              <a:rPr lang="en-US" sz="2400" dirty="0" err="1"/>
              <a:t>pense</a:t>
            </a:r>
            <a:r>
              <a:rPr lang="en-US" sz="2400" dirty="0"/>
              <a:t> que la recherche de </a:t>
            </a:r>
            <a:r>
              <a:rPr lang="en-US" sz="2400" dirty="0" err="1"/>
              <a:t>désintégration</a:t>
            </a:r>
            <a:r>
              <a:rPr lang="en-US" sz="2400" dirty="0"/>
              <a:t> double beta sans neutrino </a:t>
            </a:r>
            <a:r>
              <a:rPr lang="en-US" sz="2400" dirty="0" err="1"/>
              <a:t>devrait</a:t>
            </a:r>
            <a:r>
              <a:rPr lang="en-US" sz="2400" dirty="0"/>
              <a:t> </a:t>
            </a:r>
            <a:r>
              <a:rPr lang="en-US" sz="2400" dirty="0" err="1"/>
              <a:t>être</a:t>
            </a:r>
            <a:r>
              <a:rPr lang="en-US" sz="2400" dirty="0"/>
              <a:t> plus </a:t>
            </a:r>
            <a:r>
              <a:rPr lang="en-US" sz="2400" dirty="0" err="1"/>
              <a:t>soutenue</a:t>
            </a:r>
            <a:r>
              <a:rPr lang="en-US" sz="2400" dirty="0"/>
              <a:t> </a:t>
            </a:r>
            <a:r>
              <a:rPr lang="en-US" sz="2400" dirty="0" err="1"/>
              <a:t>si</a:t>
            </a:r>
            <a:r>
              <a:rPr lang="en-US" sz="2400" dirty="0"/>
              <a:t> la </a:t>
            </a:r>
            <a:r>
              <a:rPr lang="en-US" sz="2400" dirty="0" err="1"/>
              <a:t>hiérarchie</a:t>
            </a:r>
            <a:r>
              <a:rPr lang="en-US" sz="2400" dirty="0"/>
              <a:t> de masse </a:t>
            </a:r>
            <a:r>
              <a:rPr lang="en-US" sz="2400" dirty="0" err="1"/>
              <a:t>était</a:t>
            </a:r>
            <a:r>
              <a:rPr lang="en-US" sz="2400" dirty="0"/>
              <a:t> </a:t>
            </a:r>
            <a:r>
              <a:rPr lang="en-US" sz="2400" dirty="0" err="1"/>
              <a:t>inversée</a:t>
            </a:r>
            <a:r>
              <a:rPr lang="en-US" sz="2400" dirty="0"/>
              <a:t>.</a:t>
            </a:r>
          </a:p>
        </p:txBody>
      </p:sp>
      <p:sp>
        <p:nvSpPr>
          <p:cNvPr id="4" name="Date Placeholder 3">
            <a:extLst>
              <a:ext uri="{FF2B5EF4-FFF2-40B4-BE49-F238E27FC236}">
                <a16:creationId xmlns:a16="http://schemas.microsoft.com/office/drawing/2014/main" id="{FBFEEC0A-786A-4EF9-87A1-7095824D2414}"/>
              </a:ext>
            </a:extLst>
          </p:cNvPr>
          <p:cNvSpPr>
            <a:spLocks noGrp="1"/>
          </p:cNvSpPr>
          <p:nvPr>
            <p:ph type="dt" sz="half" idx="10"/>
          </p:nvPr>
        </p:nvSpPr>
        <p:spPr/>
        <p:txBody>
          <a:bodyPr/>
          <a:lstStyle/>
          <a:p>
            <a:r>
              <a:rPr lang="en-US"/>
              <a:t>8 September 2022</a:t>
            </a:r>
            <a:endParaRPr lang="en-US" dirty="0"/>
          </a:p>
        </p:txBody>
      </p:sp>
      <p:sp>
        <p:nvSpPr>
          <p:cNvPr id="5" name="Footer Placeholder 4">
            <a:extLst>
              <a:ext uri="{FF2B5EF4-FFF2-40B4-BE49-F238E27FC236}">
                <a16:creationId xmlns:a16="http://schemas.microsoft.com/office/drawing/2014/main" id="{01279076-FEB0-4546-A658-ED0736864E36}"/>
              </a:ext>
            </a:extLst>
          </p:cNvPr>
          <p:cNvSpPr>
            <a:spLocks noGrp="1"/>
          </p:cNvSpPr>
          <p:nvPr>
            <p:ph type="ftr" sz="quarter" idx="11"/>
          </p:nvPr>
        </p:nvSpPr>
        <p:spPr/>
        <p:txBody>
          <a:bodyPr/>
          <a:lstStyle/>
          <a:p>
            <a:r>
              <a:rPr lang="en-US"/>
              <a:t>Maury Goodman, Argonne</a:t>
            </a:r>
          </a:p>
        </p:txBody>
      </p:sp>
      <p:sp>
        <p:nvSpPr>
          <p:cNvPr id="6" name="Slide Number Placeholder 5">
            <a:extLst>
              <a:ext uri="{FF2B5EF4-FFF2-40B4-BE49-F238E27FC236}">
                <a16:creationId xmlns:a16="http://schemas.microsoft.com/office/drawing/2014/main" id="{2AE19AFE-9234-41A4-9B59-FD0BBA2CA6E8}"/>
              </a:ext>
            </a:extLst>
          </p:cNvPr>
          <p:cNvSpPr>
            <a:spLocks noGrp="1"/>
          </p:cNvSpPr>
          <p:nvPr>
            <p:ph type="sldNum" sz="quarter" idx="12"/>
          </p:nvPr>
        </p:nvSpPr>
        <p:spPr/>
        <p:txBody>
          <a:bodyPr/>
          <a:lstStyle/>
          <a:p>
            <a:fld id="{B1B62872-2766-48FF-8EB8-A6F419938F53}" type="slidenum">
              <a:rPr lang="en-US" smtClean="0"/>
              <a:t>61</a:t>
            </a:fld>
            <a:endParaRPr lang="en-US"/>
          </a:p>
        </p:txBody>
      </p:sp>
    </p:spTree>
    <p:extLst>
      <p:ext uri="{BB962C8B-B14F-4D97-AF65-F5344CB8AC3E}">
        <p14:creationId xmlns:p14="http://schemas.microsoft.com/office/powerpoint/2010/main" val="15016922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431" y="1427357"/>
            <a:ext cx="5829300" cy="3389970"/>
          </a:xfrm>
        </p:spPr>
        <p:txBody>
          <a:bodyPr/>
          <a:lstStyle/>
          <a:p>
            <a:pPr algn="ctr"/>
            <a:r>
              <a:rPr lang="en-US" dirty="0" err="1">
                <a:latin typeface="Times New Roman" panose="02020603050405020304" pitchFamily="18" charset="0"/>
                <a:cs typeface="Times New Roman" panose="02020603050405020304" pitchFamily="18" charset="0"/>
              </a:rPr>
              <a:t>Leçons</a:t>
            </a:r>
            <a:r>
              <a:rPr lang="en-US" dirty="0">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r>
              <a:rPr lang="en-US"/>
              <a:t>8 September 2022</a:t>
            </a:r>
          </a:p>
        </p:txBody>
      </p:sp>
      <p:sp>
        <p:nvSpPr>
          <p:cNvPr id="4" name="Footer Placeholder 3"/>
          <p:cNvSpPr>
            <a:spLocks noGrp="1"/>
          </p:cNvSpPr>
          <p:nvPr>
            <p:ph type="ftr" sz="quarter" idx="11"/>
          </p:nvPr>
        </p:nvSpPr>
        <p:spPr/>
        <p:txBody>
          <a:bodyPr/>
          <a:lstStyle/>
          <a:p>
            <a:r>
              <a:rPr lang="en-US"/>
              <a:t>Maury Goodman, Argonne</a:t>
            </a:r>
          </a:p>
        </p:txBody>
      </p:sp>
      <p:sp>
        <p:nvSpPr>
          <p:cNvPr id="5" name="Slide Number Placeholder 4"/>
          <p:cNvSpPr>
            <a:spLocks noGrp="1"/>
          </p:cNvSpPr>
          <p:nvPr>
            <p:ph type="sldNum" sz="quarter" idx="12"/>
          </p:nvPr>
        </p:nvSpPr>
        <p:spPr/>
        <p:txBody>
          <a:bodyPr/>
          <a:lstStyle/>
          <a:p>
            <a:fld id="{B1B62872-2766-48FF-8EB8-A6F419938F53}" type="slidenum">
              <a:rPr lang="en-US" smtClean="0"/>
              <a:t>62</a:t>
            </a:fld>
            <a:endParaRPr lang="en-US"/>
          </a:p>
        </p:txBody>
      </p:sp>
    </p:spTree>
    <p:extLst>
      <p:ext uri="{BB962C8B-B14F-4D97-AF65-F5344CB8AC3E}">
        <p14:creationId xmlns:p14="http://schemas.microsoft.com/office/powerpoint/2010/main" val="11060706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Induction </a:t>
            </a:r>
            <a:r>
              <a:rPr lang="en-US" dirty="0" err="1"/>
              <a:t>scientifique</a:t>
            </a:r>
            <a:br>
              <a:rPr lang="en-US" dirty="0"/>
            </a:br>
            <a:r>
              <a:rPr lang="en-US" i="1" dirty="0" err="1"/>
              <a:t>erreur</a:t>
            </a:r>
            <a:r>
              <a:rPr lang="en-US" i="1" dirty="0"/>
              <a:t> la plus </a:t>
            </a:r>
            <a:r>
              <a:rPr lang="en-US" i="1" dirty="0" err="1"/>
              <a:t>fréquente</a:t>
            </a:r>
            <a:r>
              <a:rPr lang="en-US" i="1" dirty="0"/>
              <a:t> </a:t>
            </a:r>
            <a:r>
              <a:rPr lang="en-US" i="1" dirty="0" err="1"/>
              <a:t>en</a:t>
            </a:r>
            <a:r>
              <a:rPr lang="en-US" i="1" dirty="0"/>
              <a:t> PHE</a:t>
            </a:r>
          </a:p>
        </p:txBody>
      </p:sp>
      <p:sp>
        <p:nvSpPr>
          <p:cNvPr id="3" name="Content Placeholder 2"/>
          <p:cNvSpPr>
            <a:spLocks noGrp="1"/>
          </p:cNvSpPr>
          <p:nvPr>
            <p:ph idx="1"/>
          </p:nvPr>
        </p:nvSpPr>
        <p:spPr/>
        <p:txBody>
          <a:bodyPr/>
          <a:lstStyle/>
          <a:p>
            <a:pPr indent="-342900">
              <a:spcBef>
                <a:spcPts val="0"/>
              </a:spcBef>
              <a:buClr>
                <a:schemeClr val="bg1">
                  <a:lumMod val="50000"/>
                </a:schemeClr>
              </a:buClr>
              <a:buFont typeface="Wingdings 2" panose="05020102010507070707" pitchFamily="18" charset="2"/>
              <a:buChar char="õ"/>
            </a:pPr>
            <a:r>
              <a:rPr lang="en-US" dirty="0" err="1"/>
              <a:t>Hypothèse</a:t>
            </a:r>
            <a:r>
              <a:rPr lang="en-US" dirty="0"/>
              <a:t> </a:t>
            </a:r>
            <a:r>
              <a:rPr lang="en-US" dirty="0" err="1"/>
              <a:t>nulle</a:t>
            </a:r>
            <a:r>
              <a:rPr lang="en-US" dirty="0"/>
              <a:t> (Les </a:t>
            </a:r>
            <a:r>
              <a:rPr lang="en-US" dirty="0" err="1"/>
              <a:t>données</a:t>
            </a:r>
            <a:r>
              <a:rPr lang="en-US" dirty="0"/>
              <a:t> </a:t>
            </a:r>
            <a:r>
              <a:rPr lang="en-US" dirty="0" err="1"/>
              <a:t>peuvent</a:t>
            </a:r>
            <a:r>
              <a:rPr lang="en-US" dirty="0"/>
              <a:t> </a:t>
            </a:r>
            <a:r>
              <a:rPr lang="en-US" dirty="0" err="1"/>
              <a:t>être</a:t>
            </a:r>
            <a:r>
              <a:rPr lang="en-US" dirty="0"/>
              <a:t> comprises sans nouvelle physique)</a:t>
            </a:r>
          </a:p>
          <a:p>
            <a:pPr indent="-342900">
              <a:spcBef>
                <a:spcPts val="0"/>
              </a:spcBef>
              <a:buClr>
                <a:schemeClr val="bg1">
                  <a:lumMod val="50000"/>
                </a:schemeClr>
              </a:buClr>
              <a:buFont typeface="Wingdings 2" panose="05020102010507070707" pitchFamily="18" charset="2"/>
              <a:buChar char="õ"/>
            </a:pPr>
            <a:r>
              <a:rPr lang="en-US" dirty="0" err="1"/>
              <a:t>Hypothèse</a:t>
            </a:r>
            <a:r>
              <a:rPr lang="en-US" dirty="0"/>
              <a:t> alternative (Un </a:t>
            </a:r>
            <a:r>
              <a:rPr lang="en-US" dirty="0" err="1"/>
              <a:t>nouvel</a:t>
            </a:r>
            <a:r>
              <a:rPr lang="en-US" dirty="0"/>
              <a:t> </a:t>
            </a:r>
            <a:r>
              <a:rPr lang="en-US" dirty="0" err="1"/>
              <a:t>effet</a:t>
            </a:r>
            <a:r>
              <a:rPr lang="en-US" dirty="0"/>
              <a:t> particulier)</a:t>
            </a:r>
          </a:p>
          <a:p>
            <a:pPr indent="-342900">
              <a:spcBef>
                <a:spcPts val="0"/>
              </a:spcBef>
              <a:buClr>
                <a:schemeClr val="bg1">
                  <a:lumMod val="50000"/>
                </a:schemeClr>
              </a:buClr>
              <a:buFont typeface="Wingdings 2" panose="05020102010507070707" pitchFamily="18" charset="2"/>
              <a:buChar char="õ"/>
            </a:pPr>
            <a:r>
              <a:rPr lang="en-US" dirty="0"/>
              <a:t>Une </a:t>
            </a:r>
            <a:r>
              <a:rPr lang="en-US" dirty="0" err="1"/>
              <a:t>statistique</a:t>
            </a:r>
            <a:r>
              <a:rPr lang="en-US" dirty="0"/>
              <a:t> de test</a:t>
            </a:r>
          </a:p>
          <a:p>
            <a:pPr indent="-342900">
              <a:spcBef>
                <a:spcPts val="0"/>
              </a:spcBef>
              <a:buClr>
                <a:schemeClr val="bg1">
                  <a:lumMod val="50000"/>
                </a:schemeClr>
              </a:buClr>
              <a:buFont typeface="Wingdings 2" panose="05020102010507070707" pitchFamily="18" charset="2"/>
              <a:buChar char="õ"/>
            </a:pPr>
            <a:r>
              <a:rPr lang="en-US" dirty="0"/>
              <a:t>Une </a:t>
            </a:r>
            <a:r>
              <a:rPr lang="en-US" dirty="0" err="1"/>
              <a:t>probabilité</a:t>
            </a:r>
            <a:r>
              <a:rPr lang="en-US" dirty="0"/>
              <a:t> (</a:t>
            </a:r>
            <a:r>
              <a:rPr lang="en-US" dirty="0">
                <a:sym typeface="Wingdings" panose="05000000000000000000" pitchFamily="2" charset="2"/>
              </a:rPr>
              <a:t> </a:t>
            </a:r>
            <a:r>
              <a:rPr lang="en-US" dirty="0" err="1">
                <a:sym typeface="Wingdings" panose="05000000000000000000" pitchFamily="2" charset="2"/>
              </a:rPr>
              <a:t>effet</a:t>
            </a:r>
            <a:r>
              <a:rPr lang="en-US" dirty="0">
                <a:sym typeface="Wingdings" panose="05000000000000000000" pitchFamily="2" charset="2"/>
              </a:rPr>
              <a:t> </a:t>
            </a:r>
            <a:r>
              <a:rPr lang="en-US" dirty="0" err="1">
                <a:sym typeface="Wingdings" panose="05000000000000000000" pitchFamily="2" charset="2"/>
              </a:rPr>
              <a:t>à</a:t>
            </a:r>
            <a:r>
              <a:rPr lang="en-US" dirty="0">
                <a:sym typeface="Wingdings" panose="05000000000000000000" pitchFamily="2" charset="2"/>
              </a:rPr>
              <a:t> x </a:t>
            </a:r>
            <a:r>
              <a:rPr lang="en-US" dirty="0">
                <a:latin typeface="Symbol" panose="05050102010706020507" pitchFamily="18" charset="2"/>
                <a:sym typeface="Wingdings" panose="05000000000000000000" pitchFamily="2" charset="2"/>
              </a:rPr>
              <a:t>s</a:t>
            </a:r>
            <a:r>
              <a:rPr lang="en-US" dirty="0">
                <a:sym typeface="Wingdings" panose="05000000000000000000" pitchFamily="2" charset="2"/>
              </a:rPr>
              <a:t> </a:t>
            </a:r>
            <a:r>
              <a:rPr lang="en-US" dirty="0" err="1">
                <a:sym typeface="Wingdings" panose="05000000000000000000" pitchFamily="2" charset="2"/>
              </a:rPr>
              <a:t>ou</a:t>
            </a:r>
            <a:r>
              <a:rPr lang="en-US" dirty="0">
                <a:sym typeface="Wingdings" panose="05000000000000000000" pitchFamily="2" charset="2"/>
              </a:rPr>
              <a:t> </a:t>
            </a:r>
            <a:r>
              <a:rPr lang="en-US" dirty="0" err="1">
                <a:sym typeface="Wingdings" panose="05000000000000000000" pitchFamily="2" charset="2"/>
              </a:rPr>
              <a:t>limite</a:t>
            </a:r>
            <a:r>
              <a:rPr lang="en-US" dirty="0">
                <a:sym typeface="Wingdings" panose="05000000000000000000" pitchFamily="2" charset="2"/>
              </a:rPr>
              <a:t> avec un CL de y%)</a:t>
            </a:r>
            <a:endParaRPr lang="en-US" dirty="0"/>
          </a:p>
          <a:p>
            <a:pPr marL="457200" lvl="2" indent="-285750">
              <a:spcBef>
                <a:spcPts val="0"/>
              </a:spcBef>
              <a:buFont typeface="Wingdings" panose="05000000000000000000" pitchFamily="2" charset="2"/>
              <a:buChar char="ü"/>
            </a:pPr>
            <a:r>
              <a:rPr lang="en-US" dirty="0" err="1"/>
              <a:t>Erreur</a:t>
            </a:r>
            <a:r>
              <a:rPr lang="en-US" dirty="0"/>
              <a:t> de type 1 (signal incorrect)</a:t>
            </a:r>
          </a:p>
          <a:p>
            <a:pPr marL="457200" lvl="2" indent="-285750">
              <a:spcBef>
                <a:spcPts val="0"/>
              </a:spcBef>
              <a:buFont typeface="Wingdings" panose="05000000000000000000" pitchFamily="2" charset="2"/>
              <a:buChar char="ü"/>
            </a:pPr>
            <a:r>
              <a:rPr lang="en-US" dirty="0" err="1"/>
              <a:t>Erreur</a:t>
            </a:r>
            <a:r>
              <a:rPr lang="en-US" dirty="0"/>
              <a:t> de type 2 (</a:t>
            </a:r>
            <a:r>
              <a:rPr lang="en-US" dirty="0" err="1"/>
              <a:t>limite</a:t>
            </a:r>
            <a:r>
              <a:rPr lang="en-US" dirty="0"/>
              <a:t> </a:t>
            </a:r>
            <a:r>
              <a:rPr lang="en-US" dirty="0" err="1"/>
              <a:t>incorrecte</a:t>
            </a:r>
            <a:r>
              <a:rPr lang="en-US" dirty="0"/>
              <a:t>)</a:t>
            </a:r>
          </a:p>
          <a:p>
            <a:pPr marL="0" lvl="1" indent="0">
              <a:spcBef>
                <a:spcPts val="0"/>
              </a:spcBef>
              <a:buNone/>
            </a:pPr>
            <a:r>
              <a:rPr lang="en-US" dirty="0" err="1">
                <a:solidFill>
                  <a:schemeClr val="accent6">
                    <a:lumMod val="75000"/>
                  </a:schemeClr>
                </a:solidFill>
              </a:rPr>
              <a:t>Mais</a:t>
            </a:r>
            <a:r>
              <a:rPr lang="en-US" dirty="0">
                <a:solidFill>
                  <a:schemeClr val="accent6">
                    <a:lumMod val="75000"/>
                  </a:schemeClr>
                </a:solidFill>
              </a:rPr>
              <a:t> tout </a:t>
            </a:r>
            <a:r>
              <a:rPr lang="en-US" dirty="0" err="1">
                <a:solidFill>
                  <a:schemeClr val="accent6">
                    <a:lumMod val="75000"/>
                  </a:schemeClr>
                </a:solidFill>
              </a:rPr>
              <a:t>cela</a:t>
            </a:r>
            <a:r>
              <a:rPr lang="en-US" dirty="0">
                <a:solidFill>
                  <a:schemeClr val="accent6">
                    <a:lumMod val="75000"/>
                  </a:schemeClr>
                </a:solidFill>
              </a:rPr>
              <a:t> </a:t>
            </a:r>
            <a:r>
              <a:rPr lang="en-US" dirty="0" err="1">
                <a:solidFill>
                  <a:schemeClr val="accent6">
                    <a:lumMod val="75000"/>
                  </a:schemeClr>
                </a:solidFill>
              </a:rPr>
              <a:t>n’est</a:t>
            </a:r>
            <a:r>
              <a:rPr lang="en-US" dirty="0">
                <a:solidFill>
                  <a:schemeClr val="accent6">
                    <a:lumMod val="75000"/>
                  </a:schemeClr>
                </a:solidFill>
              </a:rPr>
              <a:t> </a:t>
            </a:r>
            <a:r>
              <a:rPr lang="en-US" dirty="0" err="1">
                <a:solidFill>
                  <a:schemeClr val="accent6">
                    <a:lumMod val="75000"/>
                  </a:schemeClr>
                </a:solidFill>
              </a:rPr>
              <a:t>valide</a:t>
            </a:r>
            <a:r>
              <a:rPr lang="en-US" dirty="0">
                <a:solidFill>
                  <a:schemeClr val="accent6">
                    <a:lumMod val="75000"/>
                  </a:schemeClr>
                </a:solidFill>
              </a:rPr>
              <a:t> que </a:t>
            </a:r>
            <a:r>
              <a:rPr lang="en-US" dirty="0" err="1">
                <a:solidFill>
                  <a:schemeClr val="accent6">
                    <a:lumMod val="75000"/>
                  </a:schemeClr>
                </a:solidFill>
              </a:rPr>
              <a:t>si</a:t>
            </a:r>
            <a:r>
              <a:rPr lang="en-US" dirty="0">
                <a:solidFill>
                  <a:schemeClr val="accent6">
                    <a:lumMod val="75000"/>
                  </a:schemeClr>
                </a:solidFill>
              </a:rPr>
              <a:t> les </a:t>
            </a:r>
            <a:r>
              <a:rPr lang="en-US" dirty="0" err="1">
                <a:solidFill>
                  <a:schemeClr val="accent6">
                    <a:lumMod val="75000"/>
                  </a:schemeClr>
                </a:solidFill>
              </a:rPr>
              <a:t>hypothèses</a:t>
            </a:r>
            <a:r>
              <a:rPr lang="en-US" dirty="0">
                <a:solidFill>
                  <a:schemeClr val="accent6">
                    <a:lumMod val="75000"/>
                  </a:schemeClr>
                </a:solidFill>
              </a:rPr>
              <a:t> et </a:t>
            </a:r>
            <a:r>
              <a:rPr lang="en-US" dirty="0" err="1">
                <a:solidFill>
                  <a:schemeClr val="accent6">
                    <a:lumMod val="75000"/>
                  </a:schemeClr>
                </a:solidFill>
              </a:rPr>
              <a:t>statistiques</a:t>
            </a:r>
            <a:r>
              <a:rPr lang="en-US" dirty="0">
                <a:solidFill>
                  <a:schemeClr val="accent6">
                    <a:lumMod val="75000"/>
                  </a:schemeClr>
                </a:solidFill>
              </a:rPr>
              <a:t> </a:t>
            </a:r>
            <a:r>
              <a:rPr lang="en-US" dirty="0" err="1">
                <a:solidFill>
                  <a:schemeClr val="accent6">
                    <a:lumMod val="75000"/>
                  </a:schemeClr>
                </a:solidFill>
              </a:rPr>
              <a:t>sont</a:t>
            </a:r>
            <a:r>
              <a:rPr lang="en-US" dirty="0">
                <a:solidFill>
                  <a:schemeClr val="accent6">
                    <a:lumMod val="75000"/>
                  </a:schemeClr>
                </a:solidFill>
              </a:rPr>
              <a:t> </a:t>
            </a:r>
            <a:r>
              <a:rPr lang="en-US" dirty="0" err="1">
                <a:solidFill>
                  <a:schemeClr val="accent6">
                    <a:lumMod val="75000"/>
                  </a:schemeClr>
                </a:solidFill>
              </a:rPr>
              <a:t>spécifiées</a:t>
            </a:r>
            <a:r>
              <a:rPr lang="en-US" dirty="0">
                <a:solidFill>
                  <a:schemeClr val="accent6">
                    <a:lumMod val="75000"/>
                  </a:schemeClr>
                </a:solidFill>
              </a:rPr>
              <a:t> </a:t>
            </a:r>
            <a:br>
              <a:rPr lang="en-US" dirty="0">
                <a:solidFill>
                  <a:schemeClr val="accent6">
                    <a:lumMod val="75000"/>
                  </a:schemeClr>
                </a:solidFill>
              </a:rPr>
            </a:br>
            <a:r>
              <a:rPr lang="en-US" dirty="0" err="1">
                <a:solidFill>
                  <a:schemeClr val="accent6">
                    <a:lumMod val="75000"/>
                  </a:schemeClr>
                </a:solidFill>
              </a:rPr>
              <a:t>à</a:t>
            </a:r>
            <a:r>
              <a:rPr lang="en-US" dirty="0">
                <a:solidFill>
                  <a:schemeClr val="accent6">
                    <a:lumMod val="75000"/>
                  </a:schemeClr>
                </a:solidFill>
              </a:rPr>
              <a:t> priori</a:t>
            </a:r>
          </a:p>
          <a:p>
            <a:pPr marL="0" lvl="1" indent="0">
              <a:spcBef>
                <a:spcPts val="0"/>
              </a:spcBef>
              <a:buNone/>
            </a:pPr>
            <a:r>
              <a:rPr lang="en-US" dirty="0">
                <a:solidFill>
                  <a:srgbClr val="FF0000"/>
                </a:solidFill>
              </a:rPr>
              <a:t>Et nous </a:t>
            </a:r>
            <a:r>
              <a:rPr lang="en-US" dirty="0" err="1">
                <a:solidFill>
                  <a:srgbClr val="FF0000"/>
                </a:solidFill>
              </a:rPr>
              <a:t>faisons</a:t>
            </a:r>
            <a:r>
              <a:rPr lang="en-US" dirty="0">
                <a:solidFill>
                  <a:srgbClr val="FF0000"/>
                </a:solidFill>
              </a:rPr>
              <a:t> les analyses </a:t>
            </a:r>
            <a:r>
              <a:rPr lang="en-US" dirty="0" err="1">
                <a:solidFill>
                  <a:srgbClr val="FF0000"/>
                </a:solidFill>
              </a:rPr>
              <a:t>à</a:t>
            </a:r>
            <a:r>
              <a:rPr lang="en-US" dirty="0">
                <a:solidFill>
                  <a:srgbClr val="FF0000"/>
                </a:solidFill>
              </a:rPr>
              <a:t> posteriori </a:t>
            </a:r>
            <a:r>
              <a:rPr lang="en-US" b="1" dirty="0">
                <a:solidFill>
                  <a:srgbClr val="FF0000"/>
                </a:solidFill>
              </a:rPr>
              <a:t>tout le temps </a:t>
            </a:r>
            <a:r>
              <a:rPr lang="en-US" dirty="0">
                <a:solidFill>
                  <a:srgbClr val="FF0000"/>
                </a:solidFill>
              </a:rPr>
              <a:t>– nous </a:t>
            </a:r>
            <a:r>
              <a:rPr lang="en-US" dirty="0" err="1">
                <a:solidFill>
                  <a:srgbClr val="FF0000"/>
                </a:solidFill>
              </a:rPr>
              <a:t>n’avons</a:t>
            </a:r>
            <a:r>
              <a:rPr lang="en-US" dirty="0">
                <a:solidFill>
                  <a:srgbClr val="FF0000"/>
                </a:solidFill>
              </a:rPr>
              <a:t> pas le </a:t>
            </a:r>
            <a:r>
              <a:rPr lang="en-US" dirty="0" err="1">
                <a:solidFill>
                  <a:srgbClr val="FF0000"/>
                </a:solidFill>
              </a:rPr>
              <a:t>choix</a:t>
            </a:r>
            <a:r>
              <a:rPr lang="en-US" dirty="0">
                <a:solidFill>
                  <a:srgbClr val="FF0000"/>
                </a:solidFill>
              </a:rPr>
              <a:t> !</a:t>
            </a:r>
          </a:p>
          <a:p>
            <a:pPr marL="0" lvl="1" indent="0">
              <a:spcBef>
                <a:spcPts val="0"/>
              </a:spcBef>
              <a:buNone/>
            </a:pPr>
            <a:endParaRPr lang="en-US" dirty="0">
              <a:solidFill>
                <a:srgbClr val="FF0000"/>
              </a:solidFill>
            </a:endParaRPr>
          </a:p>
          <a:p>
            <a:pPr marL="0" lvl="1" indent="0">
              <a:spcBef>
                <a:spcPts val="0"/>
              </a:spcBef>
              <a:buNone/>
            </a:pPr>
            <a:r>
              <a:rPr lang="en-US" dirty="0"/>
              <a:t>Je </a:t>
            </a:r>
            <a:r>
              <a:rPr lang="en-US" dirty="0" err="1"/>
              <a:t>grince</a:t>
            </a:r>
            <a:r>
              <a:rPr lang="en-US" dirty="0"/>
              <a:t> des dents </a:t>
            </a:r>
            <a:r>
              <a:rPr lang="en-US" dirty="0" err="1"/>
              <a:t>quand</a:t>
            </a:r>
            <a:r>
              <a:rPr lang="en-US" dirty="0"/>
              <a:t> </a:t>
            </a:r>
            <a:r>
              <a:rPr lang="en-US" dirty="0" err="1"/>
              <a:t>j’entends</a:t>
            </a:r>
            <a:r>
              <a:rPr lang="en-US" dirty="0"/>
              <a:t> des </a:t>
            </a:r>
            <a:r>
              <a:rPr lang="en-US" dirty="0" err="1"/>
              <a:t>collègues</a:t>
            </a:r>
            <a:r>
              <a:rPr lang="en-US" dirty="0"/>
              <a:t> justifier 5</a:t>
            </a:r>
            <a:r>
              <a:rPr lang="en-US" dirty="0">
                <a:latin typeface="Symbol" panose="05050102010706020507" pitchFamily="18" charset="2"/>
              </a:rPr>
              <a:t>s</a:t>
            </a:r>
            <a:r>
              <a:rPr lang="en-US" dirty="0"/>
              <a:t> car “</a:t>
            </a:r>
            <a:r>
              <a:rPr lang="en-US" dirty="0" err="1"/>
              <a:t>j’ai</a:t>
            </a:r>
            <a:r>
              <a:rPr lang="en-US" dirty="0"/>
              <a:t> vu tant </a:t>
            </a:r>
            <a:r>
              <a:rPr lang="en-US" dirty="0" err="1"/>
              <a:t>d’effets</a:t>
            </a:r>
            <a:r>
              <a:rPr lang="en-US" dirty="0"/>
              <a:t> </a:t>
            </a:r>
            <a:r>
              <a:rPr lang="en-US" dirty="0" err="1"/>
              <a:t>à</a:t>
            </a:r>
            <a:r>
              <a:rPr lang="en-US" dirty="0"/>
              <a:t> 3</a:t>
            </a:r>
            <a:r>
              <a:rPr lang="en-US" dirty="0">
                <a:latin typeface="Symbol" panose="05050102010706020507" pitchFamily="18" charset="2"/>
              </a:rPr>
              <a:t>s</a:t>
            </a:r>
            <a:r>
              <a:rPr lang="en-US" dirty="0"/>
              <a:t> </a:t>
            </a:r>
            <a:r>
              <a:rPr lang="en-US" dirty="0" err="1"/>
              <a:t>disparaître</a:t>
            </a:r>
            <a:r>
              <a:rPr lang="en-US" dirty="0"/>
              <a:t>.”  Un </a:t>
            </a:r>
            <a:r>
              <a:rPr lang="en-US" dirty="0" err="1"/>
              <a:t>effet</a:t>
            </a:r>
            <a:r>
              <a:rPr lang="en-US" dirty="0"/>
              <a:t> </a:t>
            </a:r>
            <a:r>
              <a:rPr lang="en-US" dirty="0" err="1"/>
              <a:t>à</a:t>
            </a:r>
            <a:r>
              <a:rPr lang="en-US" dirty="0"/>
              <a:t> </a:t>
            </a:r>
            <a:r>
              <a:rPr lang="en-US" dirty="0">
                <a:sym typeface="Wingdings" panose="05000000000000000000" pitchFamily="2" charset="2"/>
              </a:rPr>
              <a:t>x </a:t>
            </a:r>
            <a:r>
              <a:rPr lang="en-US" dirty="0">
                <a:latin typeface="Symbol" panose="05050102010706020507" pitchFamily="18" charset="2"/>
                <a:sym typeface="Wingdings" panose="05000000000000000000" pitchFamily="2" charset="2"/>
              </a:rPr>
              <a:t>s</a:t>
            </a:r>
            <a:r>
              <a:rPr lang="en-US" dirty="0">
                <a:sym typeface="Wingdings" panose="05000000000000000000" pitchFamily="2" charset="2"/>
              </a:rPr>
              <a:t> </a:t>
            </a:r>
            <a:r>
              <a:rPr lang="en-US" dirty="0" err="1">
                <a:sym typeface="Wingdings" panose="05000000000000000000" pitchFamily="2" charset="2"/>
              </a:rPr>
              <a:t>est</a:t>
            </a:r>
            <a:r>
              <a:rPr lang="en-US" dirty="0">
                <a:sym typeface="Wingdings" panose="05000000000000000000" pitchFamily="2" charset="2"/>
              </a:rPr>
              <a:t> </a:t>
            </a:r>
            <a:r>
              <a:rPr lang="en-US" dirty="0" err="1">
                <a:sym typeface="Wingdings" panose="05000000000000000000" pitchFamily="2" charset="2"/>
              </a:rPr>
              <a:t>calculé</a:t>
            </a:r>
            <a:r>
              <a:rPr lang="en-US" dirty="0">
                <a:sym typeface="Wingdings" panose="05000000000000000000" pitchFamily="2" charset="2"/>
              </a:rPr>
              <a:t> </a:t>
            </a:r>
            <a:r>
              <a:rPr lang="en-US" dirty="0" err="1">
                <a:solidFill>
                  <a:srgbClr val="FF0000"/>
                </a:solidFill>
                <a:sym typeface="Wingdings" panose="05000000000000000000" pitchFamily="2" charset="2"/>
              </a:rPr>
              <a:t>exactement</a:t>
            </a:r>
            <a:r>
              <a:rPr lang="en-US" dirty="0">
                <a:solidFill>
                  <a:srgbClr val="FF0000"/>
                </a:solidFill>
                <a:sym typeface="Wingdings" panose="05000000000000000000" pitchFamily="2" charset="2"/>
              </a:rPr>
              <a:t> de la </a:t>
            </a:r>
            <a:r>
              <a:rPr lang="en-US" dirty="0" err="1">
                <a:solidFill>
                  <a:srgbClr val="FF0000"/>
                </a:solidFill>
                <a:sym typeface="Wingdings" panose="05000000000000000000" pitchFamily="2" charset="2"/>
              </a:rPr>
              <a:t>même</a:t>
            </a:r>
            <a:r>
              <a:rPr lang="en-US" dirty="0">
                <a:solidFill>
                  <a:srgbClr val="FF0000"/>
                </a:solidFill>
                <a:sym typeface="Wingdings" panose="05000000000000000000" pitchFamily="2" charset="2"/>
              </a:rPr>
              <a:t> </a:t>
            </a:r>
            <a:r>
              <a:rPr lang="en-US" dirty="0" err="1">
                <a:solidFill>
                  <a:srgbClr val="FF0000"/>
                </a:solidFill>
                <a:sym typeface="Wingdings" panose="05000000000000000000" pitchFamily="2" charset="2"/>
              </a:rPr>
              <a:t>façon</a:t>
            </a:r>
            <a:r>
              <a:rPr lang="en-US" dirty="0">
                <a:solidFill>
                  <a:srgbClr val="FF0000"/>
                </a:solidFill>
                <a:sym typeface="Wingdings" panose="05000000000000000000" pitchFamily="2" charset="2"/>
              </a:rPr>
              <a:t> </a:t>
            </a:r>
            <a:r>
              <a:rPr lang="en-US" dirty="0">
                <a:sym typeface="Wingdings" panose="05000000000000000000" pitchFamily="2" charset="2"/>
              </a:rPr>
              <a:t>avec </a:t>
            </a:r>
            <a:r>
              <a:rPr lang="en-US" dirty="0" err="1">
                <a:sym typeface="Wingdings" panose="05000000000000000000" pitchFamily="2" charset="2"/>
              </a:rPr>
              <a:t>une</a:t>
            </a:r>
            <a:r>
              <a:rPr lang="en-US" dirty="0">
                <a:sym typeface="Wingdings" panose="05000000000000000000" pitchFamily="2" charset="2"/>
              </a:rPr>
              <a:t> </a:t>
            </a:r>
            <a:r>
              <a:rPr lang="en-US" dirty="0" err="1">
                <a:sym typeface="Wingdings" panose="05000000000000000000" pitchFamily="2" charset="2"/>
              </a:rPr>
              <a:t>hypothèse</a:t>
            </a:r>
            <a:r>
              <a:rPr lang="en-US" dirty="0">
                <a:sym typeface="Wingdings" panose="05000000000000000000" pitchFamily="2" charset="2"/>
              </a:rPr>
              <a:t> </a:t>
            </a:r>
            <a:r>
              <a:rPr lang="en-US" dirty="0" err="1">
                <a:sym typeface="Wingdings" panose="05000000000000000000" pitchFamily="2" charset="2"/>
              </a:rPr>
              <a:t>à</a:t>
            </a:r>
            <a:r>
              <a:rPr lang="en-US" dirty="0">
                <a:sym typeface="Wingdings" panose="05000000000000000000" pitchFamily="2" charset="2"/>
              </a:rPr>
              <a:t> priori </a:t>
            </a:r>
            <a:r>
              <a:rPr lang="en-US" dirty="0" err="1">
                <a:sym typeface="Wingdings" panose="05000000000000000000" pitchFamily="2" charset="2"/>
              </a:rPr>
              <a:t>ou</a:t>
            </a:r>
            <a:r>
              <a:rPr lang="en-US" dirty="0">
                <a:sym typeface="Wingdings" panose="05000000000000000000" pitchFamily="2" charset="2"/>
              </a:rPr>
              <a:t> </a:t>
            </a:r>
            <a:r>
              <a:rPr lang="en-US" dirty="0" err="1">
                <a:sym typeface="Wingdings" panose="05000000000000000000" pitchFamily="2" charset="2"/>
              </a:rPr>
              <a:t>à</a:t>
            </a:r>
            <a:r>
              <a:rPr lang="en-US" dirty="0">
                <a:sym typeface="Wingdings" panose="05000000000000000000" pitchFamily="2" charset="2"/>
              </a:rPr>
              <a:t> posteriori.  La </a:t>
            </a:r>
            <a:r>
              <a:rPr lang="en-US" dirty="0">
                <a:solidFill>
                  <a:srgbClr val="FF0000"/>
                </a:solidFill>
                <a:sym typeface="Wingdings" panose="05000000000000000000" pitchFamily="2" charset="2"/>
              </a:rPr>
              <a:t>signification</a:t>
            </a:r>
            <a:r>
              <a:rPr lang="en-US" dirty="0">
                <a:sym typeface="Wingdings" panose="05000000000000000000" pitchFamily="2" charset="2"/>
              </a:rPr>
              <a:t> </a:t>
            </a:r>
            <a:r>
              <a:rPr lang="en-US" dirty="0" err="1">
                <a:sym typeface="Wingdings" panose="05000000000000000000" pitchFamily="2" charset="2"/>
              </a:rPr>
              <a:t>est</a:t>
            </a:r>
            <a:r>
              <a:rPr lang="en-US" dirty="0">
                <a:sym typeface="Wingdings" panose="05000000000000000000" pitchFamily="2" charset="2"/>
              </a:rPr>
              <a:t> </a:t>
            </a:r>
            <a:r>
              <a:rPr lang="en-US" dirty="0" err="1">
                <a:sym typeface="Wingdings" panose="05000000000000000000" pitchFamily="2" charset="2"/>
              </a:rPr>
              <a:t>entièrement</a:t>
            </a:r>
            <a:r>
              <a:rPr lang="en-US" dirty="0">
                <a:sym typeface="Wingdings" panose="05000000000000000000" pitchFamily="2" charset="2"/>
              </a:rPr>
              <a:t> </a:t>
            </a:r>
            <a:r>
              <a:rPr lang="en-US" dirty="0" err="1">
                <a:sym typeface="Wingdings" panose="05000000000000000000" pitchFamily="2" charset="2"/>
              </a:rPr>
              <a:t>différente</a:t>
            </a:r>
            <a:r>
              <a:rPr lang="en-US" dirty="0">
                <a:sym typeface="Wingdings" panose="05000000000000000000" pitchFamily="2" charset="2"/>
              </a:rPr>
              <a:t>.</a:t>
            </a:r>
            <a:endParaRPr lang="en-US" dirty="0"/>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63</a:t>
            </a:fld>
            <a:endParaRPr lang="en-US"/>
          </a:p>
        </p:txBody>
      </p:sp>
    </p:spTree>
    <p:extLst>
      <p:ext uri="{BB962C8B-B14F-4D97-AF65-F5344CB8AC3E}">
        <p14:creationId xmlns:p14="http://schemas.microsoft.com/office/powerpoint/2010/main" val="3535138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Points </a:t>
            </a:r>
            <a:r>
              <a:rPr lang="en-US" dirty="0" err="1"/>
              <a:t>à</a:t>
            </a:r>
            <a:r>
              <a:rPr lang="en-US" dirty="0"/>
              <a:t> </a:t>
            </a:r>
            <a:r>
              <a:rPr lang="en-US" dirty="0" err="1"/>
              <a:t>considérer</a:t>
            </a:r>
            <a:r>
              <a:rPr lang="en-US" dirty="0"/>
              <a:t> (1)</a:t>
            </a:r>
          </a:p>
        </p:txBody>
      </p:sp>
      <p:sp>
        <p:nvSpPr>
          <p:cNvPr id="3" name="Content Placeholder 2"/>
          <p:cNvSpPr>
            <a:spLocks noGrp="1"/>
          </p:cNvSpPr>
          <p:nvPr>
            <p:ph idx="1"/>
          </p:nvPr>
        </p:nvSpPr>
        <p:spPr/>
        <p:txBody>
          <a:bodyPr>
            <a:normAutofit/>
          </a:bodyPr>
          <a:lstStyle/>
          <a:p>
            <a:pPr>
              <a:buClr>
                <a:schemeClr val="bg1">
                  <a:lumMod val="50000"/>
                </a:schemeClr>
              </a:buClr>
              <a:buFont typeface="Wingdings 2" panose="05020102010507070707" pitchFamily="18" charset="2"/>
              <a:buChar char="õ"/>
            </a:pPr>
            <a:r>
              <a:rPr lang="en-US" sz="2400" dirty="0">
                <a:latin typeface="Times New Roman" panose="02020603050405020304" pitchFamily="18" charset="0"/>
                <a:cs typeface="Times New Roman" panose="02020603050405020304" pitchFamily="18" charset="0"/>
              </a:rPr>
              <a:t> Comment </a:t>
            </a:r>
            <a:r>
              <a:rPr lang="en-US" sz="2400" dirty="0" err="1">
                <a:latin typeface="Times New Roman" panose="02020603050405020304" pitchFamily="18" charset="0"/>
                <a:cs typeface="Times New Roman" panose="02020603050405020304" pitchFamily="18" charset="0"/>
              </a:rPr>
              <a:t>une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personne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externe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peut-elle</a:t>
            </a:r>
            <a:r>
              <a:rPr lang="en-US" sz="2400" dirty="0">
                <a:latin typeface="Times New Roman" panose="02020603050405020304" pitchFamily="18" charset="0"/>
                <a:cs typeface="Times New Roman" panose="02020603050405020304" pitchFamily="18" charset="0"/>
              </a:rPr>
              <a:t> juger </a:t>
            </a:r>
            <a:r>
              <a:rPr lang="en-US" sz="2400" dirty="0" err="1">
                <a:latin typeface="Times New Roman" panose="02020603050405020304" pitchFamily="18" charset="0"/>
                <a:cs typeface="Times New Roman" panose="02020603050405020304" pitchFamily="18" charset="0"/>
              </a:rPr>
              <a:t>si</a:t>
            </a:r>
            <a:r>
              <a:rPr lang="en-US" sz="2400" dirty="0">
                <a:latin typeface="Times New Roman" panose="02020603050405020304" pitchFamily="18" charset="0"/>
                <a:cs typeface="Times New Roman" panose="02020603050405020304" pitchFamily="18" charset="0"/>
              </a:rPr>
              <a:t> un </a:t>
            </a:r>
            <a:r>
              <a:rPr lang="en-US" sz="2400" dirty="0" err="1">
                <a:latin typeface="Times New Roman" panose="02020603050405020304" pitchFamily="18" charset="0"/>
                <a:cs typeface="Times New Roman" panose="02020603050405020304" pitchFamily="18" charset="0"/>
              </a:rPr>
              <a:t>résultat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basé</a:t>
            </a:r>
            <a:r>
              <a:rPr lang="en-US" sz="2400" dirty="0">
                <a:latin typeface="Times New Roman" panose="02020603050405020304" pitchFamily="18" charset="0"/>
                <a:cs typeface="Times New Roman" panose="02020603050405020304" pitchFamily="18" charset="0"/>
              </a:rPr>
              <a:t> sur </a:t>
            </a:r>
            <a:r>
              <a:rPr lang="en-US" sz="2400" dirty="0" err="1">
                <a:latin typeface="Times New Roman" panose="02020603050405020304" pitchFamily="18" charset="0"/>
                <a:cs typeface="Times New Roman" panose="02020603050405020304" pitchFamily="18" charset="0"/>
              </a:rPr>
              <a:t>une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hypothèse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à</a:t>
            </a:r>
            <a:r>
              <a:rPr lang="en-US" sz="2400" dirty="0">
                <a:latin typeface="Times New Roman" panose="02020603050405020304" pitchFamily="18" charset="0"/>
                <a:cs typeface="Times New Roman" panose="02020603050405020304" pitchFamily="18" charset="0"/>
              </a:rPr>
              <a:t> priori </a:t>
            </a:r>
            <a:r>
              <a:rPr lang="en-US" sz="2400" dirty="0" err="1">
                <a:latin typeface="Times New Roman" panose="02020603050405020304" pitchFamily="18" charset="0"/>
                <a:cs typeface="Times New Roman" panose="02020603050405020304" pitchFamily="18" charset="0"/>
              </a:rPr>
              <a:t>ou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à</a:t>
            </a:r>
            <a:r>
              <a:rPr lang="en-US" sz="2400" dirty="0">
                <a:latin typeface="Times New Roman" panose="02020603050405020304" pitchFamily="18" charset="0"/>
                <a:cs typeface="Times New Roman" panose="02020603050405020304" pitchFamily="18" charset="0"/>
              </a:rPr>
              <a:t> posteriori?</a:t>
            </a:r>
          </a:p>
          <a:p>
            <a:pPr>
              <a:buClr>
                <a:schemeClr val="bg1">
                  <a:lumMod val="50000"/>
                </a:schemeClr>
              </a:buClr>
              <a:buFont typeface="Wingdings 2" panose="05020102010507070707" pitchFamily="18" charset="2"/>
              <a:buChar char="õ"/>
            </a:pPr>
            <a:r>
              <a:rPr lang="en-US" sz="2400" dirty="0">
                <a:latin typeface="Times New Roman" panose="02020603050405020304" pitchFamily="18" charset="0"/>
                <a:cs typeface="Times New Roman" panose="02020603050405020304" pitchFamily="18" charset="0"/>
              </a:rPr>
              <a:t> Il </a:t>
            </a:r>
            <a:r>
              <a:rPr lang="en-US" sz="2400" dirty="0" err="1">
                <a:latin typeface="Times New Roman" panose="02020603050405020304" pitchFamily="18" charset="0"/>
                <a:cs typeface="Times New Roman" panose="02020603050405020304" pitchFamily="18" charset="0"/>
              </a:rPr>
              <a:t>est</a:t>
            </a:r>
            <a:r>
              <a:rPr lang="en-US" sz="2400" dirty="0">
                <a:latin typeface="Times New Roman" panose="02020603050405020304" pitchFamily="18" charset="0"/>
                <a:cs typeface="Times New Roman" panose="02020603050405020304" pitchFamily="18" charset="0"/>
              </a:rPr>
              <a:t> important de </a:t>
            </a:r>
            <a:r>
              <a:rPr lang="en-US" sz="2400" dirty="0" err="1">
                <a:latin typeface="Times New Roman" panose="02020603050405020304" pitchFamily="18" charset="0"/>
                <a:cs typeface="Times New Roman" panose="02020603050405020304" pitchFamily="18" charset="0"/>
              </a:rPr>
              <a:t>définir</a:t>
            </a:r>
            <a:r>
              <a:rPr lang="en-US" sz="2400" dirty="0">
                <a:latin typeface="Times New Roman" panose="02020603050405020304" pitchFamily="18" charset="0"/>
                <a:cs typeface="Times New Roman" panose="02020603050405020304" pitchFamily="18" charset="0"/>
              </a:rPr>
              <a:t> des tests de </a:t>
            </a:r>
            <a:r>
              <a:rPr lang="en-US" sz="2400" dirty="0" err="1">
                <a:latin typeface="Times New Roman" panose="02020603050405020304" pitchFamily="18" charset="0"/>
                <a:cs typeface="Times New Roman" panose="02020603050405020304" pitchFamily="18" charset="0"/>
              </a:rPr>
              <a:t>cohérence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à</a:t>
            </a:r>
            <a:r>
              <a:rPr lang="en-US" sz="2400" dirty="0">
                <a:latin typeface="Times New Roman" panose="02020603050405020304" pitchFamily="18" charset="0"/>
                <a:cs typeface="Times New Roman" panose="02020603050405020304" pitchFamily="18" charset="0"/>
              </a:rPr>
              <a:t> priori</a:t>
            </a:r>
          </a:p>
          <a:p>
            <a:pPr>
              <a:buClr>
                <a:schemeClr val="bg1">
                  <a:lumMod val="50000"/>
                </a:schemeClr>
              </a:buClr>
              <a:buFont typeface="Wingdings 2" panose="05020102010507070707" pitchFamily="18" charset="2"/>
              <a:buChar char="õ"/>
            </a:pPr>
            <a:endParaRPr lang="en-US" sz="2400" dirty="0"/>
          </a:p>
          <a:p>
            <a:pPr>
              <a:buClr>
                <a:schemeClr val="bg1">
                  <a:lumMod val="50000"/>
                </a:schemeClr>
              </a:buClr>
              <a:buFont typeface="Wingdings 2" panose="05020102010507070707" pitchFamily="18" charset="2"/>
              <a:buChar char="õ"/>
            </a:pPr>
            <a:r>
              <a:rPr lang="en-US" sz="2400" dirty="0"/>
              <a:t> Julien </a:t>
            </a:r>
            <a:r>
              <a:rPr lang="en-US" sz="2400" dirty="0" err="1"/>
              <a:t>Lesgourges</a:t>
            </a:r>
            <a:r>
              <a:rPr lang="en-US" sz="2400" dirty="0"/>
              <a:t> @ Neutrino 2022 (29.09):  “La signification de </a:t>
            </a:r>
            <a:r>
              <a:rPr lang="en-US" sz="2400" dirty="0">
                <a:latin typeface="Symbol" panose="05050102010706020507" pitchFamily="18" charset="2"/>
              </a:rPr>
              <a:t>s</a:t>
            </a:r>
            <a:r>
              <a:rPr lang="en-US" sz="2400" dirty="0"/>
              <a:t> </a:t>
            </a:r>
            <a:r>
              <a:rPr lang="en-US" sz="2400" dirty="0" err="1"/>
              <a:t>en</a:t>
            </a:r>
            <a:r>
              <a:rPr lang="en-US" sz="2400" dirty="0"/>
              <a:t> </a:t>
            </a:r>
            <a:r>
              <a:rPr lang="en-US" sz="2400" dirty="0" err="1"/>
              <a:t>cosmologie</a:t>
            </a:r>
            <a:r>
              <a:rPr lang="en-US" sz="2400" dirty="0"/>
              <a:t> et physique des </a:t>
            </a:r>
            <a:r>
              <a:rPr lang="en-US" sz="2400" dirty="0" err="1"/>
              <a:t>particules</a:t>
            </a:r>
            <a:r>
              <a:rPr lang="en-US" sz="2400" dirty="0"/>
              <a:t> </a:t>
            </a:r>
            <a:r>
              <a:rPr lang="en-US" sz="2400" dirty="0" err="1"/>
              <a:t>n’est</a:t>
            </a:r>
            <a:r>
              <a:rPr lang="en-US" sz="2400" dirty="0"/>
              <a:t> pas </a:t>
            </a:r>
            <a:r>
              <a:rPr lang="en-US" sz="2400" dirty="0" err="1"/>
              <a:t>vraiment</a:t>
            </a:r>
            <a:r>
              <a:rPr lang="en-US" sz="2400" dirty="0"/>
              <a:t> la </a:t>
            </a:r>
            <a:r>
              <a:rPr lang="en-US" sz="2400" dirty="0" err="1"/>
              <a:t>même</a:t>
            </a:r>
            <a:r>
              <a:rPr lang="en-US" sz="2400" dirty="0"/>
              <a:t>.” </a:t>
            </a:r>
            <a:r>
              <a:rPr lang="en-US" sz="1100" dirty="0"/>
              <a:t>(</a:t>
            </a:r>
            <a:r>
              <a:rPr lang="en-US" sz="1100" dirty="0" err="1"/>
              <a:t>traduit</a:t>
            </a:r>
            <a:r>
              <a:rPr lang="en-US" sz="1100" dirty="0"/>
              <a:t>)</a:t>
            </a:r>
          </a:p>
          <a:p>
            <a:pPr lvl="1">
              <a:buClr>
                <a:schemeClr val="bg1">
                  <a:lumMod val="50000"/>
                </a:schemeClr>
              </a:buClr>
              <a:buFont typeface="Wingdings" panose="05000000000000000000" pitchFamily="2" charset="2"/>
              <a:buChar char="Ä"/>
            </a:pPr>
            <a:r>
              <a:rPr lang="en-US" sz="2400" dirty="0" err="1"/>
              <a:t>En</a:t>
            </a:r>
            <a:r>
              <a:rPr lang="en-US" sz="2400" dirty="0"/>
              <a:t> </a:t>
            </a:r>
            <a:r>
              <a:rPr lang="en-US" sz="2400" dirty="0" err="1"/>
              <a:t>contraste</a:t>
            </a:r>
            <a:r>
              <a:rPr lang="en-US" sz="2400" dirty="0"/>
              <a:t>, je </a:t>
            </a:r>
            <a:r>
              <a:rPr lang="en-US" sz="2400" dirty="0" err="1"/>
              <a:t>dirais</a:t>
            </a:r>
            <a:r>
              <a:rPr lang="en-US" sz="2400" dirty="0"/>
              <a:t>, “La signification de </a:t>
            </a:r>
            <a:r>
              <a:rPr lang="en-US" sz="2400" dirty="0">
                <a:latin typeface="Symbol" panose="05050102010706020507" pitchFamily="18" charset="2"/>
              </a:rPr>
              <a:t>s</a:t>
            </a:r>
            <a:r>
              <a:rPr lang="en-US" sz="2400" dirty="0"/>
              <a:t> </a:t>
            </a:r>
            <a:r>
              <a:rPr lang="en-US" sz="2400" dirty="0" err="1"/>
              <a:t>en</a:t>
            </a:r>
            <a:r>
              <a:rPr lang="en-US" sz="2400" dirty="0"/>
              <a:t> </a:t>
            </a:r>
            <a:r>
              <a:rPr lang="en-US" sz="2400" dirty="0" err="1"/>
              <a:t>cosmologie</a:t>
            </a:r>
            <a:r>
              <a:rPr lang="en-US" sz="2400" dirty="0"/>
              <a:t> et physique des </a:t>
            </a:r>
            <a:r>
              <a:rPr lang="en-US" sz="2400" dirty="0" err="1"/>
              <a:t>particules</a:t>
            </a:r>
            <a:r>
              <a:rPr lang="en-US" sz="2400" dirty="0"/>
              <a:t>, </a:t>
            </a:r>
            <a:r>
              <a:rPr lang="en-US" sz="2400" dirty="0" err="1"/>
              <a:t>ou</a:t>
            </a:r>
            <a:r>
              <a:rPr lang="en-US" sz="2400" dirty="0"/>
              <a:t> </a:t>
            </a:r>
            <a:r>
              <a:rPr lang="en-US" sz="2400" dirty="0" err="1"/>
              <a:t>n’importe</a:t>
            </a:r>
            <a:r>
              <a:rPr lang="en-US" sz="2400" dirty="0"/>
              <a:t> </a:t>
            </a:r>
            <a:r>
              <a:rPr lang="en-US" sz="2400" dirty="0" err="1"/>
              <a:t>quel</a:t>
            </a:r>
            <a:r>
              <a:rPr lang="en-US" sz="2400" dirty="0"/>
              <a:t> </a:t>
            </a:r>
            <a:r>
              <a:rPr lang="en-US" sz="2400" dirty="0" err="1"/>
              <a:t>autre</a:t>
            </a:r>
            <a:r>
              <a:rPr lang="en-US" sz="2400" dirty="0"/>
              <a:t> </a:t>
            </a:r>
            <a:r>
              <a:rPr lang="en-US" sz="2400" dirty="0" err="1"/>
              <a:t>domaine</a:t>
            </a:r>
            <a:r>
              <a:rPr lang="en-US" sz="2400" dirty="0"/>
              <a:t>, </a:t>
            </a:r>
            <a:r>
              <a:rPr lang="en-US" sz="2400" dirty="0" err="1"/>
              <a:t>n’est</a:t>
            </a:r>
            <a:r>
              <a:rPr lang="en-US" sz="2400" dirty="0"/>
              <a:t> pas </a:t>
            </a:r>
            <a:r>
              <a:rPr lang="en-US" sz="2400" dirty="0" err="1"/>
              <a:t>vraiment</a:t>
            </a:r>
            <a:r>
              <a:rPr lang="en-US" sz="2400" dirty="0"/>
              <a:t> la </a:t>
            </a:r>
            <a:r>
              <a:rPr lang="en-US" sz="2400" dirty="0" err="1"/>
              <a:t>même</a:t>
            </a:r>
            <a:r>
              <a:rPr lang="en-US" sz="2400" dirty="0"/>
              <a:t>.” </a:t>
            </a:r>
          </a:p>
          <a:p>
            <a:pPr>
              <a:buClr>
                <a:schemeClr val="bg1">
                  <a:lumMod val="50000"/>
                </a:schemeClr>
              </a:buClr>
              <a:buFont typeface="Wingdings 2" panose="05020102010507070707" pitchFamily="18" charset="2"/>
              <a:buChar char="õ"/>
            </a:pPr>
            <a:endParaRPr lang="en-US" dirty="0">
              <a:latin typeface="Times New Roman" panose="02020603050405020304" pitchFamily="18" charset="0"/>
              <a:cs typeface="Times New Roman" panose="02020603050405020304" pitchFamily="18" charset="0"/>
            </a:endParaRPr>
          </a:p>
        </p:txBody>
      </p:sp>
      <p:sp>
        <p:nvSpPr>
          <p:cNvPr id="4" name="AutoShape 2" descr="Image result for yo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Date Placeholder 5"/>
          <p:cNvSpPr>
            <a:spLocks noGrp="1"/>
          </p:cNvSpPr>
          <p:nvPr>
            <p:ph type="dt" sz="half" idx="10"/>
          </p:nvPr>
        </p:nvSpPr>
        <p:spPr/>
        <p:txBody>
          <a:bodyPr/>
          <a:lstStyle/>
          <a:p>
            <a:r>
              <a:rPr lang="en-US"/>
              <a:t>8 September 2022</a:t>
            </a:r>
          </a:p>
        </p:txBody>
      </p:sp>
      <p:sp>
        <p:nvSpPr>
          <p:cNvPr id="7" name="Footer Placeholder 6"/>
          <p:cNvSpPr>
            <a:spLocks noGrp="1"/>
          </p:cNvSpPr>
          <p:nvPr>
            <p:ph type="ftr" sz="quarter" idx="11"/>
          </p:nvPr>
        </p:nvSpPr>
        <p:spPr/>
        <p:txBody>
          <a:bodyPr/>
          <a:lstStyle/>
          <a:p>
            <a:r>
              <a:rPr lang="en-US"/>
              <a:t>Maury Goodman, Argonne</a:t>
            </a:r>
          </a:p>
        </p:txBody>
      </p:sp>
      <p:sp>
        <p:nvSpPr>
          <p:cNvPr id="8" name="Slide Number Placeholder 7"/>
          <p:cNvSpPr>
            <a:spLocks noGrp="1"/>
          </p:cNvSpPr>
          <p:nvPr>
            <p:ph type="sldNum" sz="quarter" idx="12"/>
          </p:nvPr>
        </p:nvSpPr>
        <p:spPr/>
        <p:txBody>
          <a:bodyPr/>
          <a:lstStyle/>
          <a:p>
            <a:fld id="{B1B62872-2766-48FF-8EB8-A6F419938F53}" type="slidenum">
              <a:rPr lang="en-US" smtClean="0"/>
              <a:t>64</a:t>
            </a:fld>
            <a:endParaRPr lang="en-US"/>
          </a:p>
        </p:txBody>
      </p:sp>
    </p:spTree>
    <p:extLst>
      <p:ext uri="{BB962C8B-B14F-4D97-AF65-F5344CB8AC3E}">
        <p14:creationId xmlns:p14="http://schemas.microsoft.com/office/powerpoint/2010/main" val="24322917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Points </a:t>
            </a:r>
            <a:r>
              <a:rPr lang="en-US" dirty="0" err="1"/>
              <a:t>à</a:t>
            </a:r>
            <a:r>
              <a:rPr lang="en-US" dirty="0"/>
              <a:t> </a:t>
            </a:r>
            <a:r>
              <a:rPr lang="en-US" dirty="0" err="1"/>
              <a:t>considérer</a:t>
            </a:r>
            <a:r>
              <a:rPr lang="en-US" dirty="0"/>
              <a:t> (2)</a:t>
            </a:r>
          </a:p>
        </p:txBody>
      </p:sp>
      <p:sp>
        <p:nvSpPr>
          <p:cNvPr id="3" name="Content Placeholder 2"/>
          <p:cNvSpPr>
            <a:spLocks noGrp="1"/>
          </p:cNvSpPr>
          <p:nvPr>
            <p:ph idx="1"/>
          </p:nvPr>
        </p:nvSpPr>
        <p:spPr/>
        <p:txBody>
          <a:bodyPr>
            <a:normAutofit/>
          </a:bodyPr>
          <a:lstStyle/>
          <a:p>
            <a:pPr>
              <a:buClr>
                <a:schemeClr val="bg1">
                  <a:lumMod val="50000"/>
                </a:schemeClr>
              </a:buClr>
              <a:buFont typeface="Wingdings 2" panose="05020102010507070707" pitchFamily="18" charset="2"/>
              <a:buChar char="õ"/>
            </a:pPr>
            <a:r>
              <a:rPr lang="en-US" dirty="0"/>
              <a:t>Les tests </a:t>
            </a:r>
            <a:r>
              <a:rPr lang="en-US" dirty="0" err="1"/>
              <a:t>réalisables</a:t>
            </a:r>
            <a:r>
              <a:rPr lang="en-US" dirty="0"/>
              <a:t> </a:t>
            </a:r>
            <a:r>
              <a:rPr lang="en-US" dirty="0" err="1"/>
              <a:t>dépendent</a:t>
            </a:r>
            <a:r>
              <a:rPr lang="en-US" dirty="0"/>
              <a:t> du </a:t>
            </a:r>
            <a:r>
              <a:rPr lang="en-US" dirty="0" err="1"/>
              <a:t>paradigme</a:t>
            </a:r>
            <a:r>
              <a:rPr lang="en-US" dirty="0"/>
              <a:t>, et </a:t>
            </a:r>
            <a:r>
              <a:rPr lang="en-US" dirty="0" err="1"/>
              <a:t>donc</a:t>
            </a:r>
            <a:r>
              <a:rPr lang="en-US" dirty="0"/>
              <a:t> du temps.</a:t>
            </a:r>
          </a:p>
          <a:p>
            <a:pPr lvl="1">
              <a:buClr>
                <a:schemeClr val="bg1">
                  <a:lumMod val="50000"/>
                </a:schemeClr>
              </a:buClr>
              <a:buFont typeface="Webdings" panose="05030102010509060703" pitchFamily="18" charset="2"/>
              <a:buChar char="ý"/>
            </a:pP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résultat</a:t>
            </a:r>
            <a:r>
              <a:rPr lang="en-US" dirty="0">
                <a:latin typeface="Times New Roman" panose="02020603050405020304" pitchFamily="18" charset="0"/>
                <a:cs typeface="Times New Roman" panose="02020603050405020304" pitchFamily="18" charset="0"/>
              </a:rPr>
              <a:t> qui, il y a 40 </a:t>
            </a:r>
            <a:r>
              <a:rPr lang="en-US" dirty="0" err="1">
                <a:latin typeface="Times New Roman" panose="02020603050405020304" pitchFamily="18" charset="0"/>
                <a:cs typeface="Times New Roman" panose="02020603050405020304" pitchFamily="18" charset="0"/>
              </a:rPr>
              <a:t>ans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aurait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être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interprété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preuve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d’intéractions</a:t>
            </a:r>
            <a:r>
              <a:rPr lang="en-US" dirty="0">
                <a:latin typeface="Times New Roman" panose="02020603050405020304" pitchFamily="18" charset="0"/>
                <a:cs typeface="Times New Roman" panose="02020603050405020304" pitchFamily="18" charset="0"/>
              </a:rPr>
              <a:t> SPT au lieu de V-A, </a:t>
            </a:r>
            <a:r>
              <a:rPr lang="en-US" dirty="0" err="1">
                <a:latin typeface="Times New Roman" panose="02020603050405020304" pitchFamily="18" charset="0"/>
                <a:cs typeface="Times New Roman" panose="02020603050405020304" pitchFamily="18" charset="0"/>
              </a:rPr>
              <a:t>peut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aujourd’hui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être</a:t>
            </a:r>
            <a:r>
              <a:rPr lang="en-US" dirty="0">
                <a:latin typeface="Times New Roman" panose="02020603050405020304" pitchFamily="18" charset="0"/>
                <a:cs typeface="Times New Roman" panose="02020603050405020304" pitchFamily="18" charset="0"/>
              </a:rPr>
              <a:t> vu </a:t>
            </a:r>
            <a:r>
              <a:rPr lang="en-US" dirty="0" err="1">
                <a:latin typeface="Times New Roman" panose="02020603050405020304" pitchFamily="18" charset="0"/>
                <a:cs typeface="Times New Roman" panose="02020603050405020304" pitchFamily="18" charset="0"/>
              </a:rPr>
              <a:t>comme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preuve</a:t>
            </a:r>
            <a:r>
              <a:rPr lang="en-US" dirty="0">
                <a:latin typeface="Times New Roman" panose="02020603050405020304" pitchFamily="18" charset="0"/>
                <a:cs typeface="Times New Roman" panose="02020603050405020304" pitchFamily="18" charset="0"/>
              </a:rPr>
              <a:t> de neutrinos </a:t>
            </a:r>
            <a:r>
              <a:rPr lang="en-US" dirty="0" err="1">
                <a:latin typeface="Times New Roman" panose="02020603050405020304" pitchFamily="18" charset="0"/>
                <a:cs typeface="Times New Roman" panose="02020603050405020304" pitchFamily="18" charset="0"/>
              </a:rPr>
              <a:t>stériles</a:t>
            </a:r>
            <a:endParaRPr lang="en-US" dirty="0"/>
          </a:p>
          <a:p>
            <a:pPr>
              <a:buClr>
                <a:schemeClr val="bg1">
                  <a:lumMod val="50000"/>
                </a:schemeClr>
              </a:buClr>
              <a:buFont typeface="Wingdings 2" panose="05020102010507070707" pitchFamily="18" charset="2"/>
              <a:buChar char="õ"/>
            </a:pPr>
            <a:r>
              <a:rPr lang="en-US" dirty="0"/>
              <a:t> Les </a:t>
            </a:r>
            <a:r>
              <a:rPr lang="en-US" dirty="0" err="1"/>
              <a:t>résultats</a:t>
            </a:r>
            <a:r>
              <a:rPr lang="en-US" dirty="0"/>
              <a:t> faux </a:t>
            </a:r>
            <a:r>
              <a:rPr lang="en-US" dirty="0" err="1"/>
              <a:t>devraient-ils</a:t>
            </a:r>
            <a:r>
              <a:rPr lang="en-US" dirty="0"/>
              <a:t> </a:t>
            </a:r>
            <a:r>
              <a:rPr lang="en-US" dirty="0" err="1"/>
              <a:t>être</a:t>
            </a:r>
            <a:r>
              <a:rPr lang="en-US" dirty="0"/>
              <a:t> </a:t>
            </a:r>
            <a:r>
              <a:rPr lang="en-US" dirty="0" err="1"/>
              <a:t>retirés</a:t>
            </a:r>
            <a:r>
              <a:rPr lang="en-US" dirty="0"/>
              <a:t> ? </a:t>
            </a:r>
            <a:r>
              <a:rPr lang="en-US" dirty="0" err="1"/>
              <a:t>Contredits</a:t>
            </a:r>
            <a:r>
              <a:rPr lang="en-US" dirty="0"/>
              <a:t> ? </a:t>
            </a:r>
            <a:r>
              <a:rPr lang="en-US" dirty="0" err="1"/>
              <a:t>Peut</a:t>
            </a:r>
            <a:r>
              <a:rPr lang="en-US" dirty="0"/>
              <a:t>-on les ignorer ?</a:t>
            </a:r>
            <a:r>
              <a:rPr lang="en-US" dirty="0">
                <a:latin typeface="Times New Roman" panose="02020603050405020304" pitchFamily="18" charset="0"/>
                <a:cs typeface="Times New Roman" panose="02020603050405020304" pitchFamily="18" charset="0"/>
              </a:rPr>
              <a:t> </a:t>
            </a:r>
          </a:p>
          <a:p>
            <a:pPr>
              <a:buClr>
                <a:schemeClr val="bg1">
                  <a:lumMod val="50000"/>
                </a:schemeClr>
              </a:buClr>
              <a:buFont typeface="Wingdings 2" panose="05020102010507070707" pitchFamily="18" charset="2"/>
              <a:buChar char="õ"/>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Quand</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résultat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surprenant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devrait</a:t>
            </a:r>
            <a:r>
              <a:rPr lang="en-US" dirty="0">
                <a:latin typeface="Times New Roman" panose="02020603050405020304" pitchFamily="18" charset="0"/>
                <a:cs typeface="Times New Roman" panose="02020603050405020304" pitchFamily="18" charset="0"/>
              </a:rPr>
              <a:t>-il </a:t>
            </a:r>
            <a:r>
              <a:rPr lang="en-US" dirty="0" err="1">
                <a:latin typeface="Times New Roman" panose="02020603050405020304" pitchFamily="18" charset="0"/>
                <a:cs typeface="Times New Roman" panose="02020603050405020304" pitchFamily="18" charset="0"/>
              </a:rPr>
              <a:t>être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publié</a:t>
            </a:r>
            <a:r>
              <a:rPr lang="en-US" dirty="0">
                <a:latin typeface="Times New Roman" panose="02020603050405020304" pitchFamily="18" charset="0"/>
                <a:cs typeface="Times New Roman" panose="02020603050405020304" pitchFamily="18" charset="0"/>
              </a:rPr>
              <a:t> ?</a:t>
            </a:r>
          </a:p>
          <a:p>
            <a:pPr>
              <a:buClr>
                <a:schemeClr val="bg1">
                  <a:lumMod val="50000"/>
                </a:schemeClr>
              </a:buClr>
              <a:buFont typeface="Wingdings 2" panose="05020102010507070707" pitchFamily="18" charset="2"/>
              <a:buChar char="õ"/>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a:t>
            </a:r>
            <a:r>
              <a:rPr lang="en-US" dirty="0">
                <a:latin typeface="Times New Roman" panose="02020603050405020304" pitchFamily="18" charset="0"/>
                <a:cs typeface="Times New Roman" panose="02020603050405020304" pitchFamily="18" charset="0"/>
              </a:rPr>
              <a:t> le </a:t>
            </a:r>
            <a:r>
              <a:rPr lang="en-US" dirty="0" err="1">
                <a:latin typeface="Times New Roman" panose="02020603050405020304" pitchFamily="18" charset="0"/>
                <a:cs typeface="Times New Roman" panose="02020603050405020304" pitchFamily="18" charset="0"/>
              </a:rPr>
              <a:t>rôle</a:t>
            </a:r>
            <a:r>
              <a:rPr lang="en-US" dirty="0">
                <a:latin typeface="Times New Roman" panose="02020603050405020304" pitchFamily="18" charset="0"/>
                <a:cs typeface="Times New Roman" panose="02020603050405020304" pitchFamily="18" charset="0"/>
              </a:rPr>
              <a:t> des referees dans un </a:t>
            </a:r>
            <a:r>
              <a:rPr lang="en-US" dirty="0" err="1">
                <a:latin typeface="Times New Roman" panose="02020603050405020304" pitchFamily="18" charset="0"/>
                <a:cs typeface="Times New Roman" panose="02020603050405020304" pitchFamily="18" charset="0"/>
              </a:rPr>
              <a:t>résultat</a:t>
            </a:r>
            <a:r>
              <a:rPr lang="en-US" dirty="0">
                <a:latin typeface="Times New Roman" panose="02020603050405020304" pitchFamily="18" charset="0"/>
                <a:cs typeface="Times New Roman" panose="02020603050405020304" pitchFamily="18" charset="0"/>
              </a:rPr>
              <a:t> difficile </a:t>
            </a:r>
            <a:r>
              <a:rPr lang="en-US" dirty="0" err="1">
                <a:latin typeface="Times New Roman" panose="02020603050405020304" pitchFamily="18" charset="0"/>
                <a:cs typeface="Times New Roman" panose="02020603050405020304" pitchFamily="18" charset="0"/>
              </a:rPr>
              <a:t>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croire</a:t>
            </a:r>
            <a:r>
              <a:rPr lang="en-US" dirty="0">
                <a:latin typeface="Times New Roman" panose="02020603050405020304" pitchFamily="18" charset="0"/>
                <a:cs typeface="Times New Roman" panose="02020603050405020304" pitchFamily="18" charset="0"/>
              </a:rPr>
              <a:t> ?</a:t>
            </a:r>
          </a:p>
          <a:p>
            <a:pPr>
              <a:buClr>
                <a:schemeClr val="bg1">
                  <a:lumMod val="50000"/>
                </a:schemeClr>
              </a:buClr>
              <a:buFont typeface="Wingdings 2" panose="05020102010507070707" pitchFamily="18" charset="2"/>
              <a:buChar char="õ"/>
            </a:pPr>
            <a:r>
              <a:rPr lang="en-US" dirty="0">
                <a:latin typeface="Times New Roman" panose="02020603050405020304" pitchFamily="18" charset="0"/>
                <a:cs typeface="Times New Roman" panose="02020603050405020304" pitchFamily="18" charset="0"/>
              </a:rPr>
              <a:t> Est-il </a:t>
            </a:r>
            <a:r>
              <a:rPr lang="en-US" i="1" dirty="0" err="1">
                <a:latin typeface="Times New Roman" panose="02020603050405020304" pitchFamily="18" charset="0"/>
                <a:cs typeface="Times New Roman" panose="02020603050405020304" pitchFamily="18" charset="0"/>
              </a:rPr>
              <a:t>juste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résultat</a:t>
            </a:r>
            <a:r>
              <a:rPr lang="en-US" dirty="0">
                <a:latin typeface="Times New Roman" panose="02020603050405020304" pitchFamily="18" charset="0"/>
                <a:cs typeface="Times New Roman" panose="02020603050405020304" pitchFamily="18" charset="0"/>
              </a:rPr>
              <a:t> faux </a:t>
            </a:r>
            <a:r>
              <a:rPr lang="en-US" dirty="0" err="1">
                <a:latin typeface="Times New Roman" panose="02020603050405020304" pitchFamily="18" charset="0"/>
                <a:cs typeface="Times New Roman" panose="02020603050405020304" pitchFamily="18" charset="0"/>
              </a:rPr>
              <a:t>faisant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l’objet</a:t>
            </a:r>
            <a:r>
              <a:rPr lang="en-US" dirty="0">
                <a:latin typeface="Times New Roman" panose="02020603050405020304" pitchFamily="18" charset="0"/>
                <a:cs typeface="Times New Roman" panose="02020603050405020304" pitchFamily="18" charset="0"/>
              </a:rPr>
              <a:t> de beaucoup de </a:t>
            </a:r>
            <a:r>
              <a:rPr lang="en-US" dirty="0" err="1">
                <a:latin typeface="Times New Roman" panose="02020603050405020304" pitchFamily="18" charset="0"/>
                <a:cs typeface="Times New Roman" panose="02020603050405020304" pitchFamily="18" charset="0"/>
              </a:rPr>
              <a:t>publicité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devienne</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étalon</a:t>
            </a:r>
            <a:r>
              <a:rPr lang="en-US" dirty="0">
                <a:latin typeface="Times New Roman" panose="02020603050405020304" pitchFamily="18" charset="0"/>
                <a:cs typeface="Times New Roman" panose="02020603050405020304" pitchFamily="18" charset="0"/>
              </a:rPr>
              <a:t> et </a:t>
            </a:r>
            <a:r>
              <a:rPr lang="en-US" dirty="0" err="1">
                <a:latin typeface="Times New Roman" panose="02020603050405020304" pitchFamily="18" charset="0"/>
                <a:cs typeface="Times New Roman" panose="02020603050405020304" pitchFamily="18" charset="0"/>
              </a:rPr>
              <a:t>reçoive</a:t>
            </a:r>
            <a:r>
              <a:rPr lang="en-US" dirty="0">
                <a:latin typeface="Times New Roman" panose="02020603050405020304" pitchFamily="18" charset="0"/>
                <a:cs typeface="Times New Roman" panose="02020603050405020304" pitchFamily="18" charset="0"/>
              </a:rPr>
              <a:t> beaucoup de citations ?</a:t>
            </a:r>
          </a:p>
        </p:txBody>
      </p:sp>
      <p:sp>
        <p:nvSpPr>
          <p:cNvPr id="4" name="AutoShape 2" descr="Image result for yo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Date Placeholder 5"/>
          <p:cNvSpPr>
            <a:spLocks noGrp="1"/>
          </p:cNvSpPr>
          <p:nvPr>
            <p:ph type="dt" sz="half" idx="10"/>
          </p:nvPr>
        </p:nvSpPr>
        <p:spPr/>
        <p:txBody>
          <a:bodyPr/>
          <a:lstStyle/>
          <a:p>
            <a:r>
              <a:rPr lang="en-US"/>
              <a:t>8 September 2022</a:t>
            </a:r>
          </a:p>
        </p:txBody>
      </p:sp>
      <p:sp>
        <p:nvSpPr>
          <p:cNvPr id="7" name="Footer Placeholder 6"/>
          <p:cNvSpPr>
            <a:spLocks noGrp="1"/>
          </p:cNvSpPr>
          <p:nvPr>
            <p:ph type="ftr" sz="quarter" idx="11"/>
          </p:nvPr>
        </p:nvSpPr>
        <p:spPr/>
        <p:txBody>
          <a:bodyPr/>
          <a:lstStyle/>
          <a:p>
            <a:r>
              <a:rPr lang="en-US"/>
              <a:t>Maury Goodman, Argonne</a:t>
            </a:r>
          </a:p>
        </p:txBody>
      </p:sp>
      <p:sp>
        <p:nvSpPr>
          <p:cNvPr id="8" name="Slide Number Placeholder 7"/>
          <p:cNvSpPr>
            <a:spLocks noGrp="1"/>
          </p:cNvSpPr>
          <p:nvPr>
            <p:ph type="sldNum" sz="quarter" idx="12"/>
          </p:nvPr>
        </p:nvSpPr>
        <p:spPr/>
        <p:txBody>
          <a:bodyPr/>
          <a:lstStyle/>
          <a:p>
            <a:fld id="{B1B62872-2766-48FF-8EB8-A6F419938F53}" type="slidenum">
              <a:rPr lang="en-US" smtClean="0"/>
              <a:t>65</a:t>
            </a:fld>
            <a:endParaRPr lang="en-US"/>
          </a:p>
        </p:txBody>
      </p:sp>
    </p:spTree>
    <p:extLst>
      <p:ext uri="{BB962C8B-B14F-4D97-AF65-F5344CB8AC3E}">
        <p14:creationId xmlns:p14="http://schemas.microsoft.com/office/powerpoint/2010/main" val="31101559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Points </a:t>
            </a:r>
            <a:r>
              <a:rPr lang="en-US" dirty="0" err="1"/>
              <a:t>à</a:t>
            </a:r>
            <a:r>
              <a:rPr lang="en-US" dirty="0"/>
              <a:t> </a:t>
            </a:r>
            <a:r>
              <a:rPr lang="en-US" dirty="0" err="1"/>
              <a:t>considérer</a:t>
            </a:r>
            <a:r>
              <a:rPr lang="en-US" dirty="0"/>
              <a:t> (3)</a:t>
            </a:r>
          </a:p>
        </p:txBody>
      </p:sp>
      <p:sp>
        <p:nvSpPr>
          <p:cNvPr id="3" name="Content Placeholder 2"/>
          <p:cNvSpPr>
            <a:spLocks noGrp="1"/>
          </p:cNvSpPr>
          <p:nvPr>
            <p:ph idx="1"/>
          </p:nvPr>
        </p:nvSpPr>
        <p:spPr/>
        <p:txBody>
          <a:bodyPr>
            <a:normAutofit fontScale="92500"/>
          </a:bodyPr>
          <a:lstStyle/>
          <a:p>
            <a:pPr>
              <a:buClr>
                <a:schemeClr val="bg1">
                  <a:lumMod val="50000"/>
                </a:schemeClr>
              </a:buClr>
              <a:buFont typeface="Wingdings 2" panose="05020102010507070707" pitchFamily="18" charset="2"/>
              <a:buChar char="õ"/>
            </a:pPr>
            <a:r>
              <a:rPr lang="en-US" dirty="0">
                <a:latin typeface="Times New Roman" panose="02020603050405020304" pitchFamily="18" charset="0"/>
                <a:cs typeface="Times New Roman" panose="02020603050405020304" pitchFamily="18" charset="0"/>
              </a:rPr>
              <a:t> Le </a:t>
            </a:r>
            <a:r>
              <a:rPr lang="en-US" dirty="0" err="1">
                <a:latin typeface="Times New Roman" panose="02020603050405020304" pitchFamily="18" charset="0"/>
                <a:cs typeface="Times New Roman" panose="02020603050405020304" pitchFamily="18" charset="0"/>
              </a:rPr>
              <a:t>rôle</a:t>
            </a:r>
            <a:r>
              <a:rPr lang="en-US" dirty="0">
                <a:latin typeface="Times New Roman" panose="02020603050405020304" pitchFamily="18" charset="0"/>
                <a:cs typeface="Times New Roman" panose="02020603050405020304" pitchFamily="18" charset="0"/>
              </a:rPr>
              <a:t> du secret et des </a:t>
            </a:r>
            <a:r>
              <a:rPr lang="en-US" dirty="0" err="1">
                <a:latin typeface="Times New Roman" panose="02020603050405020304" pitchFamily="18" charset="0"/>
                <a:cs typeface="Times New Roman" panose="02020603050405020304" pitchFamily="18" charset="0"/>
              </a:rPr>
              <a:t>rumeurs</a:t>
            </a:r>
            <a:r>
              <a:rPr lang="en-US" dirty="0">
                <a:latin typeface="Times New Roman" panose="02020603050405020304" pitchFamily="18" charset="0"/>
                <a:cs typeface="Times New Roman" panose="02020603050405020304" pitchFamily="18" charset="0"/>
              </a:rPr>
              <a:t> au sein des collaborations </a:t>
            </a:r>
            <a:r>
              <a:rPr lang="en-US" dirty="0" err="1">
                <a:latin typeface="Times New Roman" panose="02020603050405020304" pitchFamily="18" charset="0"/>
                <a:cs typeface="Times New Roman" panose="02020603050405020304" pitchFamily="18" charset="0"/>
              </a:rPr>
              <a:t>expérimentales</a:t>
            </a:r>
            <a:endParaRPr lang="en-US" dirty="0">
              <a:latin typeface="Times New Roman" panose="02020603050405020304" pitchFamily="18" charset="0"/>
              <a:cs typeface="Times New Roman" panose="02020603050405020304" pitchFamily="18" charset="0"/>
            </a:endParaRPr>
          </a:p>
          <a:p>
            <a:pPr>
              <a:buClr>
                <a:schemeClr val="bg1">
                  <a:lumMod val="50000"/>
                </a:schemeClr>
              </a:buClr>
              <a:buFont typeface="Wingdings 2" panose="05020102010507070707" pitchFamily="18" charset="2"/>
              <a:buChar char="õ"/>
            </a:pPr>
            <a:r>
              <a:rPr lang="en-US" dirty="0">
                <a:latin typeface="Times New Roman" panose="02020603050405020304" pitchFamily="18" charset="0"/>
                <a:cs typeface="Times New Roman" panose="02020603050405020304" pitchFamily="18" charset="0"/>
              </a:rPr>
              <a:t> Quid des </a:t>
            </a:r>
            <a:r>
              <a:rPr lang="en-US" dirty="0" err="1">
                <a:latin typeface="Times New Roman" panose="02020603050405020304" pitchFamily="18" charset="0"/>
                <a:cs typeface="Times New Roman" panose="02020603050405020304" pitchFamily="18" charset="0"/>
              </a:rPr>
              <a:t>résultats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n’étant</a:t>
            </a:r>
            <a:r>
              <a:rPr lang="en-US" dirty="0">
                <a:latin typeface="Times New Roman" panose="02020603050405020304" pitchFamily="18" charset="0"/>
                <a:cs typeface="Times New Roman" panose="02020603050405020304" pitchFamily="18" charset="0"/>
              </a:rPr>
              <a:t> pas </a:t>
            </a:r>
            <a:r>
              <a:rPr lang="en-US" dirty="0" err="1">
                <a:latin typeface="Times New Roman" panose="02020603050405020304" pitchFamily="18" charset="0"/>
                <a:cs typeface="Times New Roman" panose="02020603050405020304" pitchFamily="18" charset="0"/>
              </a:rPr>
              <a:t>publiés</a:t>
            </a:r>
            <a:r>
              <a:rPr lang="en-US" dirty="0">
                <a:latin typeface="Times New Roman" panose="02020603050405020304" pitchFamily="18" charset="0"/>
                <a:cs typeface="Times New Roman" panose="02020603050405020304" pitchFamily="18" charset="0"/>
              </a:rPr>
              <a:t> par </a:t>
            </a:r>
            <a:r>
              <a:rPr lang="en-US" dirty="0" err="1">
                <a:latin typeface="Times New Roman" panose="02020603050405020304" pitchFamily="18" charset="0"/>
                <a:cs typeface="Times New Roman" panose="02020603050405020304" pitchFamily="18" charset="0"/>
              </a:rPr>
              <a:t>toute</a:t>
            </a:r>
            <a:r>
              <a:rPr lang="en-US" dirty="0">
                <a:latin typeface="Times New Roman" panose="02020603050405020304" pitchFamily="18" charset="0"/>
                <a:cs typeface="Times New Roman" panose="02020603050405020304" pitchFamily="18" charset="0"/>
              </a:rPr>
              <a:t> la collaboration ?</a:t>
            </a:r>
          </a:p>
          <a:p>
            <a:pPr>
              <a:buClr>
                <a:schemeClr val="bg1">
                  <a:lumMod val="50000"/>
                </a:schemeClr>
              </a:buClr>
              <a:buFont typeface="Wingdings 2" panose="05020102010507070707" pitchFamily="18" charset="2"/>
              <a:buChar char="õ"/>
            </a:pPr>
            <a:r>
              <a:rPr lang="en-US" dirty="0">
                <a:latin typeface="Times New Roman" panose="02020603050405020304" pitchFamily="18" charset="0"/>
                <a:cs typeface="Times New Roman" panose="02020603050405020304" pitchFamily="18" charset="0"/>
              </a:rPr>
              <a:t> Le </a:t>
            </a:r>
            <a:r>
              <a:rPr lang="en-US" dirty="0" err="1">
                <a:latin typeface="Times New Roman" panose="02020603050405020304" pitchFamily="18" charset="0"/>
                <a:cs typeface="Times New Roman" panose="02020603050405020304" pitchFamily="18" charset="0"/>
              </a:rPr>
              <a:t>rôle</a:t>
            </a:r>
            <a:r>
              <a:rPr lang="en-US" dirty="0">
                <a:latin typeface="Times New Roman" panose="02020603050405020304" pitchFamily="18" charset="0"/>
                <a:cs typeface="Times New Roman" panose="02020603050405020304" pitchFamily="18" charset="0"/>
              </a:rPr>
              <a:t> des </a:t>
            </a:r>
            <a:r>
              <a:rPr lang="en-US" dirty="0" err="1">
                <a:latin typeface="Times New Roman" panose="02020603050405020304" pitchFamily="18" charset="0"/>
                <a:cs typeface="Times New Roman" panose="02020603050405020304" pitchFamily="18" charset="0"/>
              </a:rPr>
              <a:t>facteurs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extrinsèques</a:t>
            </a:r>
            <a:r>
              <a:rPr lang="en-US" dirty="0">
                <a:latin typeface="Times New Roman" panose="02020603050405020304" pitchFamily="18" charset="0"/>
                <a:cs typeface="Times New Roman" panose="02020603050405020304" pitchFamily="18" charset="0"/>
              </a:rPr>
              <a:t> dans la </a:t>
            </a:r>
            <a:r>
              <a:rPr lang="en-US" dirty="0" err="1">
                <a:latin typeface="Times New Roman" panose="02020603050405020304" pitchFamily="18" charset="0"/>
                <a:cs typeface="Times New Roman" panose="02020603050405020304" pitchFamily="18" charset="0"/>
              </a:rPr>
              <a:t>crédibilité</a:t>
            </a:r>
            <a:endParaRPr lang="en-US" dirty="0">
              <a:latin typeface="Times New Roman" panose="02020603050405020304" pitchFamily="18" charset="0"/>
              <a:cs typeface="Times New Roman" panose="02020603050405020304" pitchFamily="18" charset="0"/>
            </a:endParaRPr>
          </a:p>
          <a:p>
            <a:pPr>
              <a:buClr>
                <a:schemeClr val="bg1">
                  <a:lumMod val="50000"/>
                </a:schemeClr>
              </a:buClr>
              <a:buFont typeface="Wingdings 2" panose="05020102010507070707" pitchFamily="18" charset="2"/>
              <a:buChar char="õ"/>
            </a:pPr>
            <a:r>
              <a:rPr lang="en-US" dirty="0">
                <a:latin typeface="Times New Roman" panose="02020603050405020304" pitchFamily="18" charset="0"/>
                <a:cs typeface="Times New Roman" panose="02020603050405020304" pitchFamily="18" charset="0"/>
              </a:rPr>
              <a:t> </a:t>
            </a:r>
            <a:r>
              <a:rPr lang="en-US" dirty="0"/>
              <a:t>Le </a:t>
            </a:r>
            <a:r>
              <a:rPr lang="en-US" dirty="0" err="1"/>
              <a:t>rôle</a:t>
            </a:r>
            <a:r>
              <a:rPr lang="en-US" dirty="0"/>
              <a:t> des critiques</a:t>
            </a:r>
          </a:p>
          <a:p>
            <a:pPr lvl="1">
              <a:buClr>
                <a:schemeClr val="bg1">
                  <a:lumMod val="50000"/>
                </a:schemeClr>
              </a:buClr>
              <a:buFont typeface="Webdings" panose="05030102010509060703" pitchFamily="18" charset="2"/>
              <a:buChar char="ý"/>
            </a:pPr>
            <a:r>
              <a:rPr lang="en-US" dirty="0">
                <a:latin typeface="Times New Roman" panose="02020603050405020304" pitchFamily="18" charset="0"/>
                <a:cs typeface="Times New Roman" panose="02020603050405020304" pitchFamily="18" charset="0"/>
              </a:rPr>
              <a:t> Les </a:t>
            </a:r>
            <a:r>
              <a:rPr lang="en-US" dirty="0" err="1">
                <a:latin typeface="Times New Roman" panose="02020603050405020304" pitchFamily="18" charset="0"/>
                <a:cs typeface="Times New Roman" panose="02020603050405020304" pitchFamily="18" charset="0"/>
              </a:rPr>
              <a:t>physiciens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sceptiques</a:t>
            </a:r>
            <a:r>
              <a:rPr lang="en-US" dirty="0">
                <a:latin typeface="Times New Roman" panose="02020603050405020304" pitchFamily="18" charset="0"/>
                <a:cs typeface="Times New Roman" panose="02020603050405020304" pitchFamily="18" charset="0"/>
              </a:rPr>
              <a:t> par nature</a:t>
            </a:r>
          </a:p>
          <a:p>
            <a:pPr lvl="1">
              <a:buClr>
                <a:schemeClr val="bg1">
                  <a:lumMod val="50000"/>
                </a:schemeClr>
              </a:buClr>
              <a:buFont typeface="Webdings" panose="05030102010509060703" pitchFamily="18" charset="2"/>
              <a:buChar char="ý"/>
            </a:pPr>
            <a:r>
              <a:rPr lang="en-US" dirty="0">
                <a:latin typeface="Times New Roman" panose="02020603050405020304" pitchFamily="18" charset="0"/>
                <a:cs typeface="Times New Roman" panose="02020603050405020304" pitchFamily="18" charset="0"/>
              </a:rPr>
              <a:t> Nous </a:t>
            </a:r>
            <a:r>
              <a:rPr lang="en-US" dirty="0" err="1">
                <a:latin typeface="Times New Roman" panose="02020603050405020304" pitchFamily="18" charset="0"/>
                <a:cs typeface="Times New Roman" panose="02020603050405020304" pitchFamily="18" charset="0"/>
              </a:rPr>
              <a:t>ignorons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que nous ne </a:t>
            </a:r>
            <a:r>
              <a:rPr lang="en-US" dirty="0" err="1">
                <a:latin typeface="Times New Roman" panose="02020603050405020304" pitchFamily="18" charset="0"/>
                <a:cs typeface="Times New Roman" panose="02020603050405020304" pitchFamily="18" charset="0"/>
              </a:rPr>
              <a:t>croyons</a:t>
            </a:r>
            <a:r>
              <a:rPr lang="en-US" dirty="0">
                <a:latin typeface="Times New Roman" panose="02020603050405020304" pitchFamily="18" charset="0"/>
                <a:cs typeface="Times New Roman" panose="02020603050405020304" pitchFamily="18" charset="0"/>
              </a:rPr>
              <a:t> pas plus que nous ne le </a:t>
            </a:r>
            <a:r>
              <a:rPr lang="en-US" dirty="0" err="1">
                <a:latin typeface="Times New Roman" panose="02020603050405020304" pitchFamily="18" charset="0"/>
                <a:cs typeface="Times New Roman" panose="02020603050405020304" pitchFamily="18" charset="0"/>
              </a:rPr>
              <a:t>critiquons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activement</a:t>
            </a:r>
            <a:endParaRPr lang="en-US" dirty="0">
              <a:latin typeface="Times New Roman" panose="02020603050405020304" pitchFamily="18" charset="0"/>
              <a:cs typeface="Times New Roman" panose="02020603050405020304" pitchFamily="18" charset="0"/>
            </a:endParaRPr>
          </a:p>
          <a:p>
            <a:pPr lvl="1">
              <a:buClr>
                <a:schemeClr val="bg1">
                  <a:lumMod val="50000"/>
                </a:schemeClr>
              </a:buClr>
              <a:buFont typeface="Webdings" panose="05030102010509060703" pitchFamily="18" charset="2"/>
              <a:buChar char="ý"/>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Certains</a:t>
            </a:r>
            <a:r>
              <a:rPr lang="en-US" dirty="0">
                <a:latin typeface="Times New Roman" panose="02020603050405020304" pitchFamily="18" charset="0"/>
                <a:cs typeface="Times New Roman" panose="02020603050405020304" pitchFamily="18" charset="0"/>
              </a:rPr>
              <a:t> critiques “</a:t>
            </a:r>
            <a:r>
              <a:rPr lang="en-US" dirty="0" err="1">
                <a:latin typeface="Times New Roman" panose="02020603050405020304" pitchFamily="18" charset="0"/>
                <a:cs typeface="Times New Roman" panose="02020603050405020304" pitchFamily="18" charset="0"/>
              </a:rPr>
              <a:t>actifs</a:t>
            </a:r>
            <a:r>
              <a:rPr lang="en-US" dirty="0">
                <a:latin typeface="Times New Roman" panose="02020603050405020304" pitchFamily="18" charset="0"/>
                <a:cs typeface="Times New Roman" panose="02020603050405020304" pitchFamily="18" charset="0"/>
              </a:rPr>
              <a:t>” ne </a:t>
            </a:r>
            <a:r>
              <a:rPr lang="en-US" dirty="0" err="1">
                <a:latin typeface="Times New Roman" panose="02020603050405020304" pitchFamily="18" charset="0"/>
                <a:cs typeface="Times New Roman" panose="02020603050405020304" pitchFamily="18" charset="0"/>
              </a:rPr>
              <a:t>s’en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sont</a:t>
            </a:r>
            <a:r>
              <a:rPr lang="en-US" dirty="0">
                <a:latin typeface="Times New Roman" panose="02020603050405020304" pitchFamily="18" charset="0"/>
                <a:cs typeface="Times New Roman" panose="02020603050405020304" pitchFamily="18" charset="0"/>
              </a:rPr>
              <a:t> pas bien </a:t>
            </a:r>
            <a:r>
              <a:rPr lang="en-US" dirty="0" err="1">
                <a:latin typeface="Times New Roman" panose="02020603050405020304" pitchFamily="18" charset="0"/>
                <a:cs typeface="Times New Roman" panose="02020603050405020304" pitchFamily="18" charset="0"/>
              </a:rPr>
              <a:t>portés</a:t>
            </a:r>
            <a:endParaRPr lang="en-US" dirty="0">
              <a:latin typeface="Times New Roman" panose="02020603050405020304" pitchFamily="18" charset="0"/>
              <a:cs typeface="Times New Roman" panose="02020603050405020304" pitchFamily="18" charset="0"/>
            </a:endParaRPr>
          </a:p>
          <a:p>
            <a:pPr marL="685800" lvl="2" indent="0">
              <a:buNone/>
            </a:pPr>
            <a:r>
              <a:rPr lang="en-US" dirty="0">
                <a:latin typeface="Times New Roman" panose="02020603050405020304" pitchFamily="18" charset="0"/>
                <a:cs typeface="Times New Roman" panose="02020603050405020304" pitchFamily="18" charset="0"/>
              </a:rPr>
              <a:t>- Morrison (neutrinos </a:t>
            </a:r>
            <a:r>
              <a:rPr lang="en-US" dirty="0" err="1">
                <a:latin typeface="Times New Roman" panose="02020603050405020304" pitchFamily="18" charset="0"/>
                <a:cs typeface="Times New Roman" panose="02020603050405020304" pitchFamily="18" charset="0"/>
              </a:rPr>
              <a:t>solaires</a:t>
            </a:r>
            <a:r>
              <a:rPr lang="en-US" dirty="0">
                <a:latin typeface="Times New Roman" panose="02020603050405020304" pitchFamily="18" charset="0"/>
                <a:cs typeface="Times New Roman" panose="02020603050405020304" pitchFamily="18" charset="0"/>
              </a:rPr>
              <a:t>), Miyake (neutrinos </a:t>
            </a:r>
            <a:r>
              <a:rPr lang="en-US" dirty="0" err="1">
                <a:latin typeface="Times New Roman" panose="02020603050405020304" pitchFamily="18" charset="0"/>
                <a:cs typeface="Times New Roman" panose="02020603050405020304" pitchFamily="18" charset="0"/>
              </a:rPr>
              <a:t>atmosphériques</a:t>
            </a:r>
            <a:r>
              <a:rPr lang="en-US" dirty="0">
                <a:latin typeface="Times New Roman" panose="02020603050405020304" pitchFamily="18" charset="0"/>
                <a:cs typeface="Times New Roman" panose="02020603050405020304" pitchFamily="18" charset="0"/>
              </a:rPr>
              <a:t>)</a:t>
            </a:r>
          </a:p>
          <a:p>
            <a:pPr marL="685800" lvl="2" indent="0">
              <a:buNone/>
            </a:pPr>
            <a:r>
              <a:rPr lang="en-US" dirty="0">
                <a:latin typeface="Times New Roman" panose="02020603050405020304" pitchFamily="18" charset="0"/>
                <a:cs typeface="Times New Roman" panose="02020603050405020304" pitchFamily="18" charset="0"/>
              </a:rPr>
              <a:t>+ Stu Friedman (17 keV)</a:t>
            </a:r>
          </a:p>
          <a:p>
            <a:pPr>
              <a:buClr>
                <a:schemeClr val="bg1">
                  <a:lumMod val="50000"/>
                </a:schemeClr>
              </a:buClr>
              <a:buFont typeface="Wingdings 2" panose="05020102010507070707" pitchFamily="18" charset="2"/>
              <a:buChar char="õ"/>
            </a:pPr>
            <a:r>
              <a:rPr lang="en-US" dirty="0" err="1">
                <a:latin typeface="Times New Roman" panose="02020603050405020304" pitchFamily="18" charset="0"/>
                <a:cs typeface="Times New Roman" panose="02020603050405020304" pitchFamily="18" charset="0"/>
              </a:rPr>
              <a:t>Erreurs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productives</a:t>
            </a:r>
            <a:r>
              <a:rPr lang="en-US" dirty="0">
                <a:latin typeface="Times New Roman" panose="02020603050405020304" pitchFamily="18" charset="0"/>
                <a:cs typeface="Times New Roman" panose="02020603050405020304" pitchFamily="18" charset="0"/>
              </a:rPr>
              <a:t> vs. </a:t>
            </a:r>
            <a:r>
              <a:rPr lang="en-US" dirty="0" err="1">
                <a:latin typeface="Times New Roman" panose="02020603050405020304" pitchFamily="18" charset="0"/>
                <a:cs typeface="Times New Roman" panose="02020603050405020304" pitchFamily="18" charset="0"/>
              </a:rPr>
              <a:t>erreurs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improductives</a:t>
            </a:r>
            <a:endParaRPr lang="en-US" dirty="0">
              <a:latin typeface="Times New Roman" panose="02020603050405020304" pitchFamily="18" charset="0"/>
              <a:cs typeface="Times New Roman" panose="02020603050405020304" pitchFamily="18" charset="0"/>
            </a:endParaRPr>
          </a:p>
          <a:p>
            <a:pPr>
              <a:buClr>
                <a:schemeClr val="bg1">
                  <a:lumMod val="50000"/>
                </a:schemeClr>
              </a:buClr>
              <a:buFont typeface="Wingdings 2" panose="05020102010507070707" pitchFamily="18" charset="2"/>
              <a:buChar char="õ"/>
            </a:pPr>
            <a:r>
              <a:rPr lang="en-US" dirty="0" err="1">
                <a:latin typeface="Times New Roman" panose="02020603050405020304" pitchFamily="18" charset="0"/>
                <a:cs typeface="Times New Roman" panose="02020603050405020304" pitchFamily="18" charset="0"/>
              </a:rPr>
              <a:t>Quand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devrions</a:t>
            </a:r>
            <a:r>
              <a:rPr lang="en-US" dirty="0">
                <a:latin typeface="Times New Roman" panose="02020603050405020304" pitchFamily="18" charset="0"/>
                <a:cs typeface="Times New Roman" panose="02020603050405020304" pitchFamily="18" charset="0"/>
              </a:rPr>
              <a:t>-nous faire la </a:t>
            </a:r>
            <a:r>
              <a:rPr lang="en-US" dirty="0" err="1">
                <a:latin typeface="Times New Roman" panose="02020603050405020304" pitchFamily="18" charset="0"/>
                <a:cs typeface="Times New Roman" panose="02020603050405020304" pitchFamily="18" charset="0"/>
              </a:rPr>
              <a:t>publicité</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nos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résultats</a:t>
            </a:r>
            <a:r>
              <a:rPr lang="en-US" dirty="0">
                <a:latin typeface="Times New Roman" panose="02020603050405020304" pitchFamily="18" charset="0"/>
                <a:cs typeface="Times New Roman" panose="02020603050405020304" pitchFamily="18" charset="0"/>
              </a:rPr>
              <a:t> hors de la </a:t>
            </a:r>
            <a:r>
              <a:rPr lang="en-US" dirty="0" err="1">
                <a:latin typeface="Times New Roman" panose="02020603050405020304" pitchFamily="18" charset="0"/>
                <a:cs typeface="Times New Roman" panose="02020603050405020304" pitchFamily="18" charset="0"/>
              </a:rPr>
              <a:t>communauté</a:t>
            </a:r>
            <a:r>
              <a:rPr lang="en-US" dirty="0">
                <a:latin typeface="Times New Roman" panose="02020603050405020304" pitchFamily="18" charset="0"/>
                <a:cs typeface="Times New Roman" panose="02020603050405020304" pitchFamily="18" charset="0"/>
              </a:rPr>
              <a:t> (i.e. communiqués de </a:t>
            </a:r>
            <a:r>
              <a:rPr lang="en-US" dirty="0" err="1">
                <a:latin typeface="Times New Roman" panose="02020603050405020304" pitchFamily="18" charset="0"/>
                <a:cs typeface="Times New Roman" panose="02020603050405020304" pitchFamily="18" charset="0"/>
              </a:rPr>
              <a:t>presse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propos</a:t>
            </a:r>
            <a:r>
              <a:rPr lang="en-US" dirty="0">
                <a:latin typeface="Times New Roman" panose="02020603050405020304" pitchFamily="18" charset="0"/>
                <a:cs typeface="Times New Roman" panose="02020603050405020304" pitchFamily="18" charset="0"/>
              </a:rPr>
              <a:t> d’un </a:t>
            </a:r>
            <a:r>
              <a:rPr lang="en-US" dirty="0" err="1">
                <a:latin typeface="Times New Roman" panose="02020603050405020304" pitchFamily="18" charset="0"/>
                <a:cs typeface="Times New Roman" panose="02020603050405020304" pitchFamily="18" charset="0"/>
              </a:rPr>
              <a:t>résultat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inattendu</a:t>
            </a:r>
            <a:r>
              <a:rPr lang="en-US" dirty="0">
                <a:latin typeface="Times New Roman" panose="02020603050405020304" pitchFamily="18" charset="0"/>
                <a:cs typeface="Times New Roman" panose="02020603050405020304" pitchFamily="18" charset="0"/>
              </a:rPr>
              <a:t> dans la </a:t>
            </a:r>
            <a:r>
              <a:rPr lang="en-US" dirty="0" err="1">
                <a:latin typeface="Times New Roman" panose="02020603050405020304" pitchFamily="18" charset="0"/>
                <a:cs typeface="Times New Roman" panose="02020603050405020304" pitchFamily="18" charset="0"/>
              </a:rPr>
              <a:t>communauté</a:t>
            </a:r>
            <a:endParaRPr lang="en-US" dirty="0">
              <a:latin typeface="Times New Roman" panose="02020603050405020304" pitchFamily="18" charset="0"/>
              <a:cs typeface="Times New Roman" panose="02020603050405020304" pitchFamily="18" charset="0"/>
            </a:endParaRPr>
          </a:p>
          <a:p>
            <a:pPr>
              <a:buClr>
                <a:schemeClr val="bg1">
                  <a:lumMod val="50000"/>
                </a:schemeClr>
              </a:buClr>
              <a:buFont typeface="Wingdings 2" panose="05020102010507070707" pitchFamily="18" charset="2"/>
              <a:buChar char="õ"/>
            </a:pPr>
            <a:endParaRPr lang="en-US" dirty="0">
              <a:latin typeface="Times New Roman" panose="02020603050405020304" pitchFamily="18" charset="0"/>
              <a:cs typeface="Times New Roman" panose="02020603050405020304" pitchFamily="18" charset="0"/>
            </a:endParaRPr>
          </a:p>
        </p:txBody>
      </p:sp>
      <p:sp>
        <p:nvSpPr>
          <p:cNvPr id="4" name="AutoShape 2" descr="Image result for yo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Date Placeholder 5"/>
          <p:cNvSpPr>
            <a:spLocks noGrp="1"/>
          </p:cNvSpPr>
          <p:nvPr>
            <p:ph type="dt" sz="half" idx="10"/>
          </p:nvPr>
        </p:nvSpPr>
        <p:spPr/>
        <p:txBody>
          <a:bodyPr/>
          <a:lstStyle/>
          <a:p>
            <a:r>
              <a:rPr lang="en-US"/>
              <a:t>8 September 2022</a:t>
            </a:r>
          </a:p>
        </p:txBody>
      </p:sp>
      <p:sp>
        <p:nvSpPr>
          <p:cNvPr id="7" name="Footer Placeholder 6"/>
          <p:cNvSpPr>
            <a:spLocks noGrp="1"/>
          </p:cNvSpPr>
          <p:nvPr>
            <p:ph type="ftr" sz="quarter" idx="11"/>
          </p:nvPr>
        </p:nvSpPr>
        <p:spPr/>
        <p:txBody>
          <a:bodyPr/>
          <a:lstStyle/>
          <a:p>
            <a:r>
              <a:rPr lang="en-US"/>
              <a:t>Maury Goodman, Argonne</a:t>
            </a:r>
          </a:p>
        </p:txBody>
      </p:sp>
      <p:sp>
        <p:nvSpPr>
          <p:cNvPr id="8" name="Slide Number Placeholder 7"/>
          <p:cNvSpPr>
            <a:spLocks noGrp="1"/>
          </p:cNvSpPr>
          <p:nvPr>
            <p:ph type="sldNum" sz="quarter" idx="12"/>
          </p:nvPr>
        </p:nvSpPr>
        <p:spPr/>
        <p:txBody>
          <a:bodyPr/>
          <a:lstStyle/>
          <a:p>
            <a:fld id="{B1B62872-2766-48FF-8EB8-A6F419938F53}" type="slidenum">
              <a:rPr lang="en-US" smtClean="0"/>
              <a:t>66</a:t>
            </a:fld>
            <a:endParaRPr lang="en-US"/>
          </a:p>
        </p:txBody>
      </p:sp>
    </p:spTree>
    <p:extLst>
      <p:ext uri="{BB962C8B-B14F-4D97-AF65-F5344CB8AC3E}">
        <p14:creationId xmlns:p14="http://schemas.microsoft.com/office/powerpoint/2010/main" val="17913145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431" y="1427357"/>
            <a:ext cx="5829300" cy="3389970"/>
          </a:xfrm>
        </p:spPr>
        <p:txBody>
          <a:bodyPr/>
          <a:lstStyle/>
          <a:p>
            <a:pPr algn="ctr"/>
            <a:r>
              <a:rPr lang="en-US" dirty="0">
                <a:latin typeface="Times New Roman" panose="02020603050405020304" pitchFamily="18" charset="0"/>
                <a:cs typeface="Times New Roman" panose="02020603050405020304" pitchFamily="18" charset="0"/>
              </a:rPr>
              <a:t>Résumé et Conclusions?</a:t>
            </a:r>
          </a:p>
        </p:txBody>
      </p:sp>
      <p:sp>
        <p:nvSpPr>
          <p:cNvPr id="3" name="Date Placeholder 2"/>
          <p:cNvSpPr>
            <a:spLocks noGrp="1"/>
          </p:cNvSpPr>
          <p:nvPr>
            <p:ph type="dt" sz="half" idx="10"/>
          </p:nvPr>
        </p:nvSpPr>
        <p:spPr/>
        <p:txBody>
          <a:bodyPr/>
          <a:lstStyle/>
          <a:p>
            <a:r>
              <a:rPr lang="en-US"/>
              <a:t>8 September 2022</a:t>
            </a:r>
          </a:p>
        </p:txBody>
      </p:sp>
      <p:sp>
        <p:nvSpPr>
          <p:cNvPr id="4" name="Footer Placeholder 3"/>
          <p:cNvSpPr>
            <a:spLocks noGrp="1"/>
          </p:cNvSpPr>
          <p:nvPr>
            <p:ph type="ftr" sz="quarter" idx="11"/>
          </p:nvPr>
        </p:nvSpPr>
        <p:spPr/>
        <p:txBody>
          <a:bodyPr/>
          <a:lstStyle/>
          <a:p>
            <a:r>
              <a:rPr lang="en-US"/>
              <a:t>Maury Goodman, Argonne</a:t>
            </a:r>
          </a:p>
        </p:txBody>
      </p:sp>
      <p:sp>
        <p:nvSpPr>
          <p:cNvPr id="5" name="Slide Number Placeholder 4"/>
          <p:cNvSpPr>
            <a:spLocks noGrp="1"/>
          </p:cNvSpPr>
          <p:nvPr>
            <p:ph type="sldNum" sz="quarter" idx="12"/>
          </p:nvPr>
        </p:nvSpPr>
        <p:spPr/>
        <p:txBody>
          <a:bodyPr/>
          <a:lstStyle/>
          <a:p>
            <a:fld id="{B1B62872-2766-48FF-8EB8-A6F419938F53}" type="slidenum">
              <a:rPr lang="en-US" smtClean="0"/>
              <a:t>67</a:t>
            </a:fld>
            <a:endParaRPr lang="en-US"/>
          </a:p>
        </p:txBody>
      </p:sp>
    </p:spTree>
    <p:extLst>
      <p:ext uri="{BB962C8B-B14F-4D97-AF65-F5344CB8AC3E}">
        <p14:creationId xmlns:p14="http://schemas.microsoft.com/office/powerpoint/2010/main" val="20142361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Clr>
                <a:schemeClr val="bg1">
                  <a:lumMod val="50000"/>
                </a:schemeClr>
              </a:buClr>
              <a:buFont typeface="Wingdings 2" panose="05020102010507070707" pitchFamily="18" charset="2"/>
              <a:buChar char="õ"/>
            </a:pPr>
            <a:r>
              <a:rPr lang="en-US" dirty="0"/>
              <a:t>“The great teacher, failure is” … Yoda</a:t>
            </a:r>
            <a:br>
              <a:rPr lang="en-US" dirty="0"/>
            </a:br>
            <a:r>
              <a:rPr lang="en-US" dirty="0"/>
              <a:t>(“Le </a:t>
            </a:r>
            <a:r>
              <a:rPr lang="en-US" dirty="0" err="1"/>
              <a:t>meilleur</a:t>
            </a:r>
            <a:r>
              <a:rPr lang="en-US" dirty="0"/>
              <a:t> des maîtres, </a:t>
            </a:r>
            <a:r>
              <a:rPr lang="en-US" dirty="0" err="1"/>
              <a:t>c’est</a:t>
            </a:r>
            <a:r>
              <a:rPr lang="en-US" dirty="0"/>
              <a:t> </a:t>
            </a:r>
            <a:r>
              <a:rPr lang="en-US" dirty="0" err="1"/>
              <a:t>l’échec</a:t>
            </a:r>
            <a:r>
              <a:rPr lang="en-US" dirty="0"/>
              <a:t>”)</a:t>
            </a:r>
          </a:p>
          <a:p>
            <a:pPr>
              <a:buClr>
                <a:schemeClr val="bg1">
                  <a:lumMod val="50000"/>
                </a:schemeClr>
              </a:buClr>
              <a:buFont typeface="Wingdings 2" panose="05020102010507070707" pitchFamily="18" charset="2"/>
              <a:buChar char="õ"/>
            </a:pPr>
            <a:r>
              <a:rPr lang="en-US" dirty="0"/>
              <a:t>“By seeking and blundering we learn.” </a:t>
            </a:r>
            <a:br>
              <a:rPr lang="en-US" dirty="0"/>
            </a:br>
            <a:r>
              <a:rPr lang="en-US" dirty="0"/>
              <a:t>― </a:t>
            </a:r>
            <a:r>
              <a:rPr lang="en-US" dirty="0">
                <a:hlinkClick r:id="rId2"/>
              </a:rPr>
              <a:t>Johann Wolfgang von Goethe</a:t>
            </a:r>
            <a:br>
              <a:rPr lang="en-US" dirty="0"/>
            </a:br>
            <a:r>
              <a:rPr lang="en-US" dirty="0"/>
              <a:t>(“Par la recherche et la </a:t>
            </a:r>
            <a:r>
              <a:rPr lang="en-US" dirty="0" err="1"/>
              <a:t>maladresse</a:t>
            </a:r>
            <a:r>
              <a:rPr lang="en-US" dirty="0"/>
              <a:t> nous </a:t>
            </a:r>
            <a:br>
              <a:rPr lang="en-US" dirty="0"/>
            </a:br>
            <a:r>
              <a:rPr lang="en-US" dirty="0" err="1"/>
              <a:t>apprenons</a:t>
            </a:r>
            <a:r>
              <a:rPr lang="en-US" dirty="0"/>
              <a:t>”)</a:t>
            </a:r>
          </a:p>
        </p:txBody>
      </p:sp>
      <p:sp>
        <p:nvSpPr>
          <p:cNvPr id="4" name="AutoShape 2" descr="Image result for yo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5739505" y="1825625"/>
            <a:ext cx="2619375" cy="1743075"/>
          </a:xfrm>
          <a:prstGeom prst="rect">
            <a:avLst/>
          </a:prstGeom>
        </p:spPr>
      </p:pic>
      <p:sp>
        <p:nvSpPr>
          <p:cNvPr id="6" name="Date Placeholder 5"/>
          <p:cNvSpPr>
            <a:spLocks noGrp="1"/>
          </p:cNvSpPr>
          <p:nvPr>
            <p:ph type="dt" sz="half" idx="10"/>
          </p:nvPr>
        </p:nvSpPr>
        <p:spPr/>
        <p:txBody>
          <a:bodyPr/>
          <a:lstStyle/>
          <a:p>
            <a:r>
              <a:rPr lang="en-US"/>
              <a:t>8 September 2022</a:t>
            </a:r>
          </a:p>
        </p:txBody>
      </p:sp>
      <p:sp>
        <p:nvSpPr>
          <p:cNvPr id="7" name="Footer Placeholder 6"/>
          <p:cNvSpPr>
            <a:spLocks noGrp="1"/>
          </p:cNvSpPr>
          <p:nvPr>
            <p:ph type="ftr" sz="quarter" idx="11"/>
          </p:nvPr>
        </p:nvSpPr>
        <p:spPr/>
        <p:txBody>
          <a:bodyPr/>
          <a:lstStyle/>
          <a:p>
            <a:r>
              <a:rPr lang="en-US"/>
              <a:t>Maury Goodman, Argonne</a:t>
            </a:r>
          </a:p>
        </p:txBody>
      </p:sp>
      <p:sp>
        <p:nvSpPr>
          <p:cNvPr id="8" name="Slide Number Placeholder 7"/>
          <p:cNvSpPr>
            <a:spLocks noGrp="1"/>
          </p:cNvSpPr>
          <p:nvPr>
            <p:ph type="sldNum" sz="quarter" idx="12"/>
          </p:nvPr>
        </p:nvSpPr>
        <p:spPr/>
        <p:txBody>
          <a:bodyPr/>
          <a:lstStyle/>
          <a:p>
            <a:fld id="{B1B62872-2766-48FF-8EB8-A6F419938F53}" type="slidenum">
              <a:rPr lang="en-US" smtClean="0"/>
              <a:t>68</a:t>
            </a:fld>
            <a:endParaRPr lang="en-US"/>
          </a:p>
        </p:txBody>
      </p:sp>
    </p:spTree>
    <p:extLst>
      <p:ext uri="{BB962C8B-B14F-4D97-AF65-F5344CB8AC3E}">
        <p14:creationId xmlns:p14="http://schemas.microsoft.com/office/powerpoint/2010/main" val="31128281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 Notre </a:t>
            </a:r>
            <a:r>
              <a:rPr lang="en-US" sz="2000" dirty="0" err="1">
                <a:latin typeface="Times New Roman" panose="02020603050405020304" pitchFamily="18" charset="0"/>
                <a:cs typeface="Times New Roman" panose="02020603050405020304" pitchFamily="18" charset="0"/>
              </a:rPr>
              <a:t>domaine</a:t>
            </a:r>
            <a:r>
              <a:rPr lang="en-US" sz="2000" dirty="0">
                <a:latin typeface="Times New Roman" panose="02020603050405020304" pitchFamily="18" charset="0"/>
                <a:cs typeface="Times New Roman" panose="02020603050405020304" pitchFamily="18" charset="0"/>
              </a:rPr>
              <a:t> (physique des </a:t>
            </a:r>
            <a:r>
              <a:rPr lang="en-US" sz="2000" dirty="0" err="1">
                <a:latin typeface="Times New Roman" panose="02020603050405020304" pitchFamily="18" charset="0"/>
                <a:cs typeface="Times New Roman" panose="02020603050405020304" pitchFamily="18" charset="0"/>
              </a:rPr>
              <a:t>particules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à</a:t>
            </a:r>
            <a:r>
              <a:rPr lang="en-US" sz="2000" dirty="0">
                <a:latin typeface="Times New Roman" panose="02020603050405020304" pitchFamily="18" charset="0"/>
                <a:cs typeface="Times New Roman" panose="02020603050405020304" pitchFamily="18" charset="0"/>
              </a:rPr>
              <a:t>:</a:t>
            </a:r>
          </a:p>
          <a:p>
            <a:pPr lvl="1">
              <a:buClr>
                <a:schemeClr val="bg1">
                  <a:lumMod val="50000"/>
                </a:schemeClr>
              </a:buClr>
              <a:buFont typeface="Webdings" panose="05030102010509060703" pitchFamily="18" charset="2"/>
              <a:buChar char=""/>
            </a:pPr>
            <a:r>
              <a:rPr lang="en-US" sz="2000" dirty="0" err="1">
                <a:latin typeface="Times New Roman" panose="02020603050405020304" pitchFamily="18" charset="0"/>
                <a:cs typeface="Times New Roman" panose="02020603050405020304" pitchFamily="18" charset="0"/>
              </a:rPr>
              <a:t>Présenter</a:t>
            </a:r>
            <a:r>
              <a:rPr lang="en-US" sz="2000" dirty="0">
                <a:latin typeface="Times New Roman" panose="02020603050405020304" pitchFamily="18" charset="0"/>
                <a:cs typeface="Times New Roman" panose="02020603050405020304" pitchFamily="18" charset="0"/>
              </a:rPr>
              <a:t> des arguments </a:t>
            </a:r>
            <a:r>
              <a:rPr lang="en-US" sz="2000" dirty="0" err="1">
                <a:latin typeface="Times New Roman" panose="02020603050405020304" pitchFamily="18" charset="0"/>
                <a:cs typeface="Times New Roman" panose="02020603050405020304" pitchFamily="18" charset="0"/>
              </a:rPr>
              <a:t>statistiques</a:t>
            </a:r>
            <a:r>
              <a:rPr lang="en-US" sz="2000" dirty="0">
                <a:latin typeface="Times New Roman" panose="02020603050405020304" pitchFamily="18" charset="0"/>
                <a:cs typeface="Times New Roman" panose="02020603050405020304" pitchFamily="18" charset="0"/>
              </a:rPr>
              <a:t> de manière </a:t>
            </a:r>
            <a:r>
              <a:rPr lang="en-US" sz="2000" dirty="0" err="1">
                <a:latin typeface="Times New Roman" panose="02020603050405020304" pitchFamily="18" charset="0"/>
                <a:cs typeface="Times New Roman" panose="02020603050405020304" pitchFamily="18" charset="0"/>
              </a:rPr>
              <a:t>consistente</a:t>
            </a:r>
            <a:r>
              <a:rPr lang="en-US" sz="2000" dirty="0">
                <a:latin typeface="Times New Roman" panose="02020603050405020304" pitchFamily="18" charset="0"/>
                <a:cs typeface="Times New Roman" panose="02020603050405020304" pitchFamily="18" charset="0"/>
              </a:rPr>
              <a:t>.</a:t>
            </a:r>
          </a:p>
          <a:p>
            <a:pPr lvl="2">
              <a:buClr>
                <a:schemeClr val="bg1">
                  <a:lumMod val="50000"/>
                </a:schemeClr>
              </a:buClr>
              <a:buFont typeface="Wingdings" panose="05000000000000000000" pitchFamily="2" charset="2"/>
              <a:buChar char="Ä"/>
            </a:pPr>
            <a:r>
              <a:rPr lang="en-US" sz="1700" dirty="0" err="1">
                <a:latin typeface="Times New Roman" panose="02020603050405020304" pitchFamily="18" charset="0"/>
                <a:cs typeface="Times New Roman" panose="02020603050405020304" pitchFamily="18" charset="0"/>
              </a:rPr>
              <a:t>En</a:t>
            </a:r>
            <a:r>
              <a:rPr lang="en-US" sz="1700" dirty="0">
                <a:latin typeface="Times New Roman" panose="02020603050405020304" pitchFamily="18" charset="0"/>
                <a:cs typeface="Times New Roman" panose="02020603050405020304" pitchFamily="18" charset="0"/>
              </a:rPr>
              <a:t> particulier </a:t>
            </a:r>
            <a:r>
              <a:rPr lang="en-US" sz="1700" dirty="0" err="1">
                <a:latin typeface="Times New Roman" panose="02020603050405020304" pitchFamily="18" charset="0"/>
                <a:cs typeface="Times New Roman" panose="02020603050405020304" pitchFamily="18" charset="0"/>
              </a:rPr>
              <a:t>distinguer</a:t>
            </a:r>
            <a:r>
              <a:rPr lang="en-US" sz="1700" dirty="0">
                <a:latin typeface="Times New Roman" panose="02020603050405020304" pitchFamily="18" charset="0"/>
                <a:cs typeface="Times New Roman" panose="02020603050405020304" pitchFamily="18" charset="0"/>
              </a:rPr>
              <a:t> un </a:t>
            </a:r>
            <a:r>
              <a:rPr lang="en-US" sz="1700" dirty="0" err="1">
                <a:latin typeface="Times New Roman" panose="02020603050405020304" pitchFamily="18" charset="0"/>
                <a:cs typeface="Times New Roman" panose="02020603050405020304" pitchFamily="18" charset="0"/>
              </a:rPr>
              <a:t>effet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à</a:t>
            </a:r>
            <a:r>
              <a:rPr lang="en-US" sz="1700" dirty="0">
                <a:latin typeface="Times New Roman" panose="02020603050405020304" pitchFamily="18" charset="0"/>
                <a:cs typeface="Times New Roman" panose="02020603050405020304" pitchFamily="18" charset="0"/>
              </a:rPr>
              <a:t> “x” </a:t>
            </a:r>
            <a:r>
              <a:rPr lang="en-US" sz="1700" dirty="0">
                <a:latin typeface="Symbol" panose="05050102010706020507" pitchFamily="18" charset="2"/>
                <a:cs typeface="Times New Roman" panose="02020603050405020304" pitchFamily="18" charset="0"/>
              </a:rPr>
              <a:t>s</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calculé</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partir</a:t>
            </a:r>
            <a:r>
              <a:rPr lang="en-US" sz="1700" dirty="0">
                <a:latin typeface="Times New Roman" panose="02020603050405020304" pitchFamily="18" charset="0"/>
                <a:cs typeface="Times New Roman" panose="02020603050405020304" pitchFamily="18" charset="0"/>
              </a:rPr>
              <a:t> d’un test </a:t>
            </a:r>
            <a:r>
              <a:rPr lang="en-US" sz="1700" dirty="0" err="1">
                <a:latin typeface="Times New Roman" panose="02020603050405020304" pitchFamily="18" charset="0"/>
                <a:cs typeface="Times New Roman" panose="02020603050405020304" pitchFamily="18" charset="0"/>
              </a:rPr>
              <a:t>à</a:t>
            </a:r>
            <a:r>
              <a:rPr lang="en-US" sz="1700" dirty="0">
                <a:latin typeface="Times New Roman" panose="02020603050405020304" pitchFamily="18" charset="0"/>
                <a:cs typeface="Times New Roman" panose="02020603050405020304" pitchFamily="18" charset="0"/>
              </a:rPr>
              <a:t> priori et un </a:t>
            </a:r>
            <a:r>
              <a:rPr lang="en-US" sz="1700" dirty="0" err="1">
                <a:latin typeface="Times New Roman" panose="02020603050405020304" pitchFamily="18" charset="0"/>
                <a:cs typeface="Times New Roman" panose="02020603050405020304" pitchFamily="18" charset="0"/>
              </a:rPr>
              <a:t>effet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à</a:t>
            </a:r>
            <a:r>
              <a:rPr lang="en-US" sz="1700" dirty="0">
                <a:latin typeface="Times New Roman" panose="02020603050405020304" pitchFamily="18" charset="0"/>
                <a:cs typeface="Times New Roman" panose="02020603050405020304" pitchFamily="18" charset="0"/>
              </a:rPr>
              <a:t> </a:t>
            </a:r>
            <a:r>
              <a:rPr lang="en-US" sz="1700" dirty="0">
                <a:solidFill>
                  <a:prstClr val="black"/>
                </a:solidFill>
                <a:latin typeface="Times New Roman" panose="02020603050405020304" pitchFamily="18" charset="0"/>
                <a:cs typeface="Times New Roman" panose="02020603050405020304" pitchFamily="18" charset="0"/>
              </a:rPr>
              <a:t>“x” </a:t>
            </a:r>
            <a:r>
              <a:rPr lang="en-US" sz="1700" dirty="0">
                <a:solidFill>
                  <a:prstClr val="black"/>
                </a:solidFill>
                <a:latin typeface="Symbol" panose="05050102010706020507" pitchFamily="18" charset="2"/>
                <a:cs typeface="Times New Roman" panose="02020603050405020304" pitchFamily="18" charset="0"/>
              </a:rPr>
              <a:t>s</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calculé</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partir</a:t>
            </a:r>
            <a:r>
              <a:rPr lang="en-US" sz="1700" dirty="0">
                <a:latin typeface="Times New Roman" panose="02020603050405020304" pitchFamily="18" charset="0"/>
                <a:cs typeface="Times New Roman" panose="02020603050405020304" pitchFamily="18" charset="0"/>
              </a:rPr>
              <a:t> d’un test </a:t>
            </a:r>
            <a:r>
              <a:rPr lang="en-US" sz="1700" dirty="0" err="1">
                <a:latin typeface="Times New Roman" panose="02020603050405020304" pitchFamily="18" charset="0"/>
                <a:cs typeface="Times New Roman" panose="02020603050405020304" pitchFamily="18" charset="0"/>
              </a:rPr>
              <a:t>à</a:t>
            </a:r>
            <a:r>
              <a:rPr lang="en-US" sz="1700" dirty="0">
                <a:latin typeface="Times New Roman" panose="02020603050405020304" pitchFamily="18" charset="0"/>
                <a:cs typeface="Times New Roman" panose="02020603050405020304" pitchFamily="18" charset="0"/>
              </a:rPr>
              <a:t> posteriori </a:t>
            </a:r>
          </a:p>
          <a:p>
            <a:pPr lvl="1">
              <a:buClr>
                <a:schemeClr val="bg1">
                  <a:lumMod val="50000"/>
                </a:schemeClr>
              </a:buClr>
              <a:buFont typeface="Webdings" panose="05030102010509060703" pitchFamily="18" charset="2"/>
              <a:buChar char=""/>
            </a:pPr>
            <a:r>
              <a:rPr lang="en-US" sz="2000" dirty="0" err="1">
                <a:latin typeface="Times New Roman" panose="02020603050405020304" pitchFamily="18" charset="0"/>
                <a:cs typeface="Times New Roman" panose="02020603050405020304" pitchFamily="18" charset="0"/>
              </a:rPr>
              <a:t>Expliquer</a:t>
            </a:r>
            <a:r>
              <a:rPr lang="en-US" sz="2000" dirty="0">
                <a:latin typeface="Times New Roman" panose="02020603050405020304" pitchFamily="18" charset="0"/>
                <a:cs typeface="Times New Roman" panose="02020603050405020304" pitchFamily="18" charset="0"/>
              </a:rPr>
              <a:t> comment </a:t>
            </a:r>
            <a:r>
              <a:rPr lang="en-US" sz="2000" dirty="0" err="1">
                <a:latin typeface="Times New Roman" panose="02020603050405020304" pitchFamily="18" charset="0"/>
                <a:cs typeface="Times New Roman" panose="02020603050405020304" pitchFamily="18" charset="0"/>
              </a:rPr>
              <a:t>conclure</a:t>
            </a:r>
            <a:r>
              <a:rPr lang="en-US" sz="2000" dirty="0">
                <a:latin typeface="Times New Roman" panose="02020603050405020304" pitchFamily="18" charset="0"/>
                <a:cs typeface="Times New Roman" panose="02020603050405020304" pitchFamily="18" charset="0"/>
              </a:rPr>
              <a:t> quoi que </a:t>
            </a:r>
            <a:r>
              <a:rPr lang="en-US" sz="2000" dirty="0" err="1">
                <a:latin typeface="Times New Roman" panose="02020603050405020304" pitchFamily="18" charset="0"/>
                <a:cs typeface="Times New Roman" panose="02020603050405020304" pitchFamily="18" charset="0"/>
              </a:rPr>
              <a:t>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soit</a:t>
            </a:r>
            <a:r>
              <a:rPr lang="en-US" sz="2000" dirty="0">
                <a:latin typeface="Times New Roman" panose="02020603050405020304" pitchFamily="18" charset="0"/>
                <a:cs typeface="Times New Roman" panose="02020603050405020304" pitchFamily="18" charset="0"/>
              </a:rPr>
              <a:t> sur la base de </a:t>
            </a:r>
            <a:r>
              <a:rPr lang="en-US" sz="2000" dirty="0" err="1">
                <a:latin typeface="Times New Roman" panose="02020603050405020304" pitchFamily="18" charset="0"/>
                <a:cs typeface="Times New Roman" panose="02020603050405020304" pitchFamily="18" charset="0"/>
              </a:rPr>
              <a:t>combinaison</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données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théories</a:t>
            </a:r>
            <a:r>
              <a:rPr lang="en-US" sz="2000" dirty="0">
                <a:latin typeface="Times New Roman" panose="02020603050405020304" pitchFamily="18" charset="0"/>
                <a:cs typeface="Times New Roman" panose="02020603050405020304" pitchFamily="18" charset="0"/>
              </a:rPr>
              <a:t> et instinct que nous </a:t>
            </a:r>
            <a:r>
              <a:rPr lang="en-US" sz="2000" dirty="0" err="1">
                <a:latin typeface="Times New Roman" panose="02020603050405020304" pitchFamily="18" charset="0"/>
                <a:cs typeface="Times New Roman" panose="02020603050405020304" pitchFamily="18" charset="0"/>
              </a:rPr>
              <a:t>utilisons</a:t>
            </a:r>
            <a:r>
              <a:rPr lang="en-US" sz="2000"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Cependant</a:t>
            </a:r>
            <a:r>
              <a:rPr lang="en-US" sz="2300" b="1" dirty="0">
                <a:latin typeface="Times New Roman" panose="02020603050405020304" pitchFamily="18" charset="0"/>
                <a:cs typeface="Times New Roman" panose="02020603050405020304" pitchFamily="18" charset="0"/>
              </a:rPr>
              <a:t>,</a:t>
            </a:r>
          </a:p>
          <a:p>
            <a:pPr lvl="1">
              <a:buClr>
                <a:schemeClr val="bg1">
                  <a:lumMod val="50000"/>
                </a:schemeClr>
              </a:buClr>
              <a:buFont typeface="Webdings" panose="05030102010509060703" pitchFamily="18" charset="2"/>
              <a:buChar char="&lt;"/>
            </a:pPr>
            <a:r>
              <a:rPr lang="en-US" sz="2000" dirty="0">
                <a:latin typeface="Times New Roman" panose="02020603050405020304" pitchFamily="18" charset="0"/>
                <a:cs typeface="Times New Roman" panose="02020603050405020304" pitchFamily="18" charset="0"/>
              </a:rPr>
              <a:t>Nous </a:t>
            </a:r>
            <a:r>
              <a:rPr lang="en-US" sz="2000" b="1" dirty="0" err="1">
                <a:latin typeface="Times New Roman" panose="02020603050405020304" pitchFamily="18" charset="0"/>
                <a:cs typeface="Times New Roman" panose="02020603050405020304" pitchFamily="18" charset="0"/>
              </a:rPr>
              <a:t>excellons</a:t>
            </a:r>
            <a:r>
              <a:rPr lang="en-US"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collectivement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à</a:t>
            </a:r>
            <a:r>
              <a:rPr lang="en-US" sz="2000" dirty="0">
                <a:latin typeface="Times New Roman" panose="02020603050405020304" pitchFamily="18" charset="0"/>
                <a:cs typeface="Times New Roman" panose="02020603050405020304" pitchFamily="18" charset="0"/>
              </a:rPr>
              <a:t> prendre au </a:t>
            </a:r>
            <a:r>
              <a:rPr lang="en-US" sz="2000" dirty="0" err="1">
                <a:latin typeface="Times New Roman" panose="02020603050405020304" pitchFamily="18" charset="0"/>
                <a:cs typeface="Times New Roman" panose="02020603050405020304" pitchFamily="18" charset="0"/>
              </a:rPr>
              <a:t>sérieux</a:t>
            </a:r>
            <a:r>
              <a:rPr lang="en-US" sz="2000" dirty="0">
                <a:latin typeface="Times New Roman" panose="02020603050405020304" pitchFamily="18" charset="0"/>
                <a:cs typeface="Times New Roman" panose="02020603050405020304" pitchFamily="18" charset="0"/>
              </a:rPr>
              <a:t> des </a:t>
            </a:r>
            <a:r>
              <a:rPr lang="en-US" sz="2000" dirty="0" err="1">
                <a:latin typeface="Times New Roman" panose="02020603050405020304" pitchFamily="18" charset="0"/>
                <a:cs typeface="Times New Roman" panose="02020603050405020304" pitchFamily="18" charset="0"/>
              </a:rPr>
              <a:t>résultats</a:t>
            </a:r>
            <a:r>
              <a:rPr lang="en-US" sz="2000" dirty="0">
                <a:latin typeface="Times New Roman" panose="02020603050405020304" pitchFamily="18" charset="0"/>
                <a:cs typeface="Times New Roman" panose="02020603050405020304" pitchFamily="18" charset="0"/>
              </a:rPr>
              <a:t> qui se font </a:t>
            </a:r>
            <a:r>
              <a:rPr lang="en-US" sz="2000" dirty="0" err="1">
                <a:latin typeface="Times New Roman" panose="02020603050405020304" pitchFamily="18" charset="0"/>
                <a:cs typeface="Times New Roman" panose="02020603050405020304" pitchFamily="18" charset="0"/>
              </a:rPr>
              <a:t>disculper</a:t>
            </a:r>
            <a:r>
              <a:rPr lang="en-US" sz="2000" dirty="0">
                <a:latin typeface="Times New Roman" panose="02020603050405020304" pitchFamily="18" charset="0"/>
                <a:cs typeface="Times New Roman" panose="02020603050405020304" pitchFamily="18" charset="0"/>
              </a:rPr>
              <a:t>, et </a:t>
            </a:r>
            <a:r>
              <a:rPr lang="en-US" sz="2000" dirty="0" err="1">
                <a:latin typeface="Times New Roman" panose="02020603050405020304" pitchFamily="18" charset="0"/>
                <a:cs typeface="Times New Roman" panose="02020603050405020304" pitchFamily="18" charset="0"/>
              </a:rPr>
              <a:t>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être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sceptique</a:t>
            </a:r>
            <a:r>
              <a:rPr lang="en-US" sz="2000" dirty="0">
                <a:latin typeface="Times New Roman" panose="02020603050405020304" pitchFamily="18" charset="0"/>
                <a:cs typeface="Times New Roman" panose="02020603050405020304" pitchFamily="18" charset="0"/>
              </a:rPr>
              <a:t> sur des </a:t>
            </a:r>
            <a:r>
              <a:rPr lang="en-US" sz="2000" dirty="0" err="1">
                <a:latin typeface="Times New Roman" panose="02020603050405020304" pitchFamily="18" charset="0"/>
                <a:cs typeface="Times New Roman" panose="02020603050405020304" pitchFamily="18" charset="0"/>
              </a:rPr>
              <a:t>résultats</a:t>
            </a:r>
            <a:r>
              <a:rPr lang="en-US" sz="2000" dirty="0">
                <a:latin typeface="Times New Roman" panose="02020603050405020304" pitchFamily="18" charset="0"/>
                <a:cs typeface="Times New Roman" panose="02020603050405020304" pitchFamily="18" charset="0"/>
              </a:rPr>
              <a:t> qui subsistent</a:t>
            </a:r>
          </a:p>
          <a:p>
            <a:pPr lvl="1">
              <a:buFont typeface="Wingdings" panose="05000000000000000000" pitchFamily="2" charset="2"/>
              <a:buChar char="q"/>
            </a:pPr>
            <a:endParaRPr lang="en-US" sz="20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Appeler</a:t>
            </a:r>
            <a:r>
              <a:rPr lang="en-US" sz="2300" b="1" dirty="0">
                <a:latin typeface="Times New Roman" panose="02020603050405020304" pitchFamily="18" charset="0"/>
                <a:cs typeface="Times New Roman" panose="02020603050405020304" pitchFamily="18" charset="0"/>
              </a:rPr>
              <a:t> un </a:t>
            </a:r>
            <a:r>
              <a:rPr lang="en-US" sz="2300" b="1" dirty="0" err="1">
                <a:latin typeface="Times New Roman" panose="02020603050405020304" pitchFamily="18" charset="0"/>
                <a:cs typeface="Times New Roman" panose="02020603050405020304" pitchFamily="18" charset="0"/>
              </a:rPr>
              <a:t>résultat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une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erreur</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sonne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comme</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une</a:t>
            </a:r>
            <a:r>
              <a:rPr lang="en-US" sz="2300" b="1" dirty="0">
                <a:latin typeface="Times New Roman" panose="02020603050405020304" pitchFamily="18" charset="0"/>
                <a:cs typeface="Times New Roman" panose="02020603050405020304" pitchFamily="18" charset="0"/>
              </a:rPr>
              <a:t> critique.  </a:t>
            </a:r>
            <a:r>
              <a:rPr lang="en-US" sz="2300" dirty="0" err="1">
                <a:latin typeface="Times New Roman" panose="02020603050405020304" pitchFamily="18" charset="0"/>
                <a:cs typeface="Times New Roman" panose="02020603050405020304" pitchFamily="18" charset="0"/>
              </a:rPr>
              <a:t>Scientifiquement</a:t>
            </a:r>
            <a:r>
              <a:rPr lang="en-US" sz="2300" dirty="0">
                <a:latin typeface="Times New Roman" panose="02020603050405020304" pitchFamily="18" charset="0"/>
                <a:cs typeface="Times New Roman" panose="02020603050405020304" pitchFamily="18" charset="0"/>
              </a:rPr>
              <a:t> je ne critique </a:t>
            </a:r>
            <a:r>
              <a:rPr lang="en-US" sz="2300" u="sng" dirty="0">
                <a:latin typeface="Times New Roman" panose="02020603050405020304" pitchFamily="18" charset="0"/>
                <a:cs typeface="Times New Roman" panose="02020603050405020304" pitchFamily="18" charset="0"/>
              </a:rPr>
              <a:t>pas</a:t>
            </a:r>
            <a:r>
              <a:rPr lang="en-US" sz="2300" dirty="0">
                <a:latin typeface="Times New Roman" panose="02020603050405020304" pitchFamily="18" charset="0"/>
                <a:cs typeface="Times New Roman" panose="02020603050405020304" pitchFamily="18" charset="0"/>
              </a:rPr>
              <a:t> la </a:t>
            </a:r>
            <a:r>
              <a:rPr lang="en-US" sz="2300" dirty="0" err="1">
                <a:latin typeface="Times New Roman" panose="02020603050405020304" pitchFamily="18" charset="0"/>
                <a:cs typeface="Times New Roman" panose="02020603050405020304" pitchFamily="18" charset="0"/>
              </a:rPr>
              <a:t>grande</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majorité</a:t>
            </a:r>
            <a:r>
              <a:rPr lang="en-US" sz="2300" dirty="0">
                <a:latin typeface="Times New Roman" panose="02020603050405020304" pitchFamily="18" charset="0"/>
                <a:cs typeface="Times New Roman" panose="02020603050405020304" pitchFamily="18" charset="0"/>
              </a:rPr>
              <a:t> des </a:t>
            </a:r>
            <a:r>
              <a:rPr lang="en-US" sz="2300" dirty="0" err="1">
                <a:latin typeface="Times New Roman" panose="02020603050405020304" pitchFamily="18" charset="0"/>
                <a:cs typeface="Times New Roman" panose="02020603050405020304" pitchFamily="18" charset="0"/>
              </a:rPr>
              <a:t>résultats</a:t>
            </a:r>
            <a:r>
              <a:rPr lang="en-US" sz="2300" dirty="0">
                <a:latin typeface="Times New Roman" panose="02020603050405020304" pitchFamily="18" charset="0"/>
                <a:cs typeface="Times New Roman" panose="02020603050405020304" pitchFamily="18" charset="0"/>
              </a:rPr>
              <a:t>.</a:t>
            </a:r>
            <a:endParaRPr lang="en-US" sz="23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69</a:t>
            </a:fld>
            <a:endParaRPr lang="en-US"/>
          </a:p>
        </p:txBody>
      </p:sp>
    </p:spTree>
    <p:extLst>
      <p:ext uri="{BB962C8B-B14F-4D97-AF65-F5344CB8AC3E}">
        <p14:creationId xmlns:p14="http://schemas.microsoft.com/office/powerpoint/2010/main" val="2389696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431" y="1427357"/>
            <a:ext cx="5829300" cy="3389970"/>
          </a:xfrm>
        </p:spPr>
        <p:txBody>
          <a:bodyPr/>
          <a:lstStyle/>
          <a:p>
            <a:pPr algn="ctr"/>
            <a:r>
              <a:rPr lang="en-US" dirty="0">
                <a:latin typeface="Times New Roman" panose="02020603050405020304" pitchFamily="18" charset="0"/>
                <a:cs typeface="Times New Roman" panose="02020603050405020304" pitchFamily="18" charset="0"/>
              </a:rPr>
              <a:t>Rapport de </a:t>
            </a:r>
            <a:r>
              <a:rPr lang="en-US" dirty="0">
                <a:latin typeface="Symbol" panose="05050102010706020507" pitchFamily="18" charset="2"/>
              </a:rPr>
              <a:t>m</a:t>
            </a:r>
            <a:r>
              <a:rPr lang="en-US" dirty="0"/>
              <a:t> </a:t>
            </a:r>
            <a:r>
              <a:rPr lang="en-US" dirty="0">
                <a:sym typeface="Wingdings" panose="05000000000000000000" pitchFamily="2" charset="2"/>
              </a:rPr>
              <a:t></a:t>
            </a:r>
            <a:r>
              <a:rPr lang="en-US" dirty="0"/>
              <a:t>e </a:t>
            </a:r>
            <a:r>
              <a:rPr lang="en-US" dirty="0">
                <a:latin typeface="Symbol" panose="05050102010706020507" pitchFamily="18" charset="2"/>
              </a:rPr>
              <a:t>g</a:t>
            </a:r>
            <a:br>
              <a:rPr lang="en-US" dirty="0">
                <a:latin typeface="Symbol" panose="05050102010706020507" pitchFamily="18" charset="2"/>
              </a:rPr>
            </a:br>
            <a:r>
              <a:rPr lang="en-US" dirty="0">
                <a:latin typeface="Symbol" panose="05050102010706020507" pitchFamily="18" charset="2"/>
              </a:rPr>
              <a:t>(</a:t>
            </a:r>
            <a:r>
              <a:rPr lang="en-US" sz="2400" dirty="0">
                <a:latin typeface="Times New Roman" panose="02020603050405020304" pitchFamily="18" charset="0"/>
                <a:cs typeface="Times New Roman" panose="02020603050405020304" pitchFamily="18" charset="0"/>
              </a:rPr>
              <a:t>i.e. </a:t>
            </a:r>
            <a:r>
              <a:rPr lang="en-US" sz="2400" dirty="0" err="1">
                <a:latin typeface="Times New Roman" panose="02020603050405020304" pitchFamily="18" charset="0"/>
                <a:cs typeface="Times New Roman" panose="02020603050405020304" pitchFamily="18" charset="0"/>
              </a:rPr>
              <a:t>rumeur</a:t>
            </a:r>
            <a:r>
              <a:rPr lang="en-US" dirty="0">
                <a:latin typeface="Symbol" panose="05050102010706020507" pitchFamily="18" charset="2"/>
              </a:rPr>
              <a:t>)</a:t>
            </a:r>
          </a:p>
        </p:txBody>
      </p:sp>
      <p:sp>
        <p:nvSpPr>
          <p:cNvPr id="3" name="Date Placeholder 2"/>
          <p:cNvSpPr>
            <a:spLocks noGrp="1"/>
          </p:cNvSpPr>
          <p:nvPr>
            <p:ph type="dt" sz="half" idx="10"/>
          </p:nvPr>
        </p:nvSpPr>
        <p:spPr/>
        <p:txBody>
          <a:bodyPr/>
          <a:lstStyle/>
          <a:p>
            <a:r>
              <a:rPr lang="en-US"/>
              <a:t>8 September 2022</a:t>
            </a:r>
          </a:p>
        </p:txBody>
      </p:sp>
      <p:sp>
        <p:nvSpPr>
          <p:cNvPr id="4" name="Footer Placeholder 3"/>
          <p:cNvSpPr>
            <a:spLocks noGrp="1"/>
          </p:cNvSpPr>
          <p:nvPr>
            <p:ph type="ftr" sz="quarter" idx="11"/>
          </p:nvPr>
        </p:nvSpPr>
        <p:spPr/>
        <p:txBody>
          <a:bodyPr/>
          <a:lstStyle/>
          <a:p>
            <a:r>
              <a:rPr lang="en-US"/>
              <a:t>Maury Goodman, Argonne</a:t>
            </a:r>
          </a:p>
        </p:txBody>
      </p:sp>
      <p:sp>
        <p:nvSpPr>
          <p:cNvPr id="5" name="Slide Number Placeholder 4"/>
          <p:cNvSpPr>
            <a:spLocks noGrp="1"/>
          </p:cNvSpPr>
          <p:nvPr>
            <p:ph type="sldNum" sz="quarter" idx="12"/>
          </p:nvPr>
        </p:nvSpPr>
        <p:spPr/>
        <p:txBody>
          <a:bodyPr/>
          <a:lstStyle/>
          <a:p>
            <a:fld id="{B1B62872-2766-48FF-8EB8-A6F419938F53}" type="slidenum">
              <a:rPr lang="en-US" smtClean="0"/>
              <a:t>7</a:t>
            </a:fld>
            <a:endParaRPr lang="en-US"/>
          </a:p>
        </p:txBody>
      </p:sp>
    </p:spTree>
    <p:extLst>
      <p:ext uri="{BB962C8B-B14F-4D97-AF65-F5344CB8AC3E}">
        <p14:creationId xmlns:p14="http://schemas.microsoft.com/office/powerpoint/2010/main" val="18822440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Remerciements</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dirty="0"/>
              <a:t>Je suis </a:t>
            </a:r>
            <a:r>
              <a:rPr lang="en-US" dirty="0" err="1"/>
              <a:t>seul</a:t>
            </a:r>
            <a:r>
              <a:rPr lang="en-US" dirty="0"/>
              <a:t> </a:t>
            </a:r>
            <a:r>
              <a:rPr lang="en-US" dirty="0" err="1"/>
              <a:t>responsable</a:t>
            </a:r>
            <a:r>
              <a:rPr lang="en-US" dirty="0"/>
              <a:t> pour les </a:t>
            </a:r>
            <a:r>
              <a:rPr lang="en-US" dirty="0" err="1"/>
              <a:t>erreurs</a:t>
            </a:r>
            <a:r>
              <a:rPr lang="en-US" dirty="0"/>
              <a:t> dans </a:t>
            </a:r>
            <a:r>
              <a:rPr lang="en-US" dirty="0" err="1"/>
              <a:t>cette</a:t>
            </a:r>
            <a:r>
              <a:rPr lang="en-US" dirty="0"/>
              <a:t> </a:t>
            </a:r>
            <a:r>
              <a:rPr lang="en-US" dirty="0" err="1"/>
              <a:t>présentation</a:t>
            </a:r>
            <a:r>
              <a:rPr lang="en-US" dirty="0"/>
              <a:t> </a:t>
            </a:r>
            <a:r>
              <a:rPr lang="en-US" dirty="0" err="1"/>
              <a:t>à</a:t>
            </a:r>
            <a:r>
              <a:rPr lang="en-US" dirty="0"/>
              <a:t> </a:t>
            </a:r>
            <a:r>
              <a:rPr lang="en-US" dirty="0" err="1"/>
              <a:t>propos</a:t>
            </a:r>
            <a:r>
              <a:rPr lang="en-US" dirty="0"/>
              <a:t> </a:t>
            </a:r>
            <a:r>
              <a:rPr lang="en-US" dirty="0" err="1"/>
              <a:t>d’erreurs</a:t>
            </a:r>
            <a:r>
              <a:rPr lang="en-US" dirty="0"/>
              <a:t>.</a:t>
            </a:r>
          </a:p>
          <a:p>
            <a:pPr marL="457200" indent="-457200">
              <a:buFont typeface="+mj-lt"/>
              <a:buAutoNum type="arabicPeriod"/>
            </a:pPr>
            <a:r>
              <a:rPr lang="en-US" dirty="0"/>
              <a:t>Pour le matériel </a:t>
            </a:r>
            <a:r>
              <a:rPr lang="en-US" dirty="0" err="1"/>
              <a:t>supplémentaire</a:t>
            </a:r>
            <a:r>
              <a:rPr lang="en-US" dirty="0"/>
              <a:t>, je </a:t>
            </a:r>
            <a:r>
              <a:rPr lang="en-US" dirty="0" err="1"/>
              <a:t>tiens</a:t>
            </a:r>
            <a:r>
              <a:rPr lang="en-US" dirty="0"/>
              <a:t> </a:t>
            </a:r>
            <a:r>
              <a:rPr lang="en-US" dirty="0" err="1"/>
              <a:t>à</a:t>
            </a:r>
            <a:r>
              <a:rPr lang="en-US" dirty="0"/>
              <a:t> </a:t>
            </a:r>
            <a:r>
              <a:rPr lang="en-US" dirty="0" err="1"/>
              <a:t>remercier</a:t>
            </a:r>
            <a:endParaRPr lang="en-US" dirty="0"/>
          </a:p>
          <a:p>
            <a:pPr>
              <a:buClr>
                <a:schemeClr val="bg1">
                  <a:lumMod val="50000"/>
                </a:schemeClr>
              </a:buClr>
              <a:buFont typeface="Wingdings" panose="05000000000000000000" pitchFamily="2" charset="2"/>
              <a:buChar char="¶"/>
            </a:pPr>
            <a:r>
              <a:rPr lang="en-US" dirty="0"/>
              <a:t> </a:t>
            </a:r>
            <a:r>
              <a:rPr lang="en-US" dirty="0" err="1"/>
              <a:t>Evgeny</a:t>
            </a:r>
            <a:r>
              <a:rPr lang="en-US" dirty="0"/>
              <a:t> </a:t>
            </a:r>
            <a:r>
              <a:rPr lang="en-US" dirty="0" err="1"/>
              <a:t>Akhmedov</a:t>
            </a:r>
            <a:r>
              <a:rPr lang="en-US" dirty="0"/>
              <a:t>, </a:t>
            </a:r>
          </a:p>
          <a:p>
            <a:pPr>
              <a:buClr>
                <a:schemeClr val="bg1">
                  <a:lumMod val="50000"/>
                </a:schemeClr>
              </a:buClr>
              <a:buFont typeface="Wingdings" panose="05000000000000000000" pitchFamily="2" charset="2"/>
              <a:buChar char="¶"/>
            </a:pPr>
            <a:r>
              <a:rPr lang="en-US" dirty="0"/>
              <a:t> </a:t>
            </a:r>
            <a:r>
              <a:rPr lang="en-US" dirty="0" err="1"/>
              <a:t>Zelimir</a:t>
            </a:r>
            <a:r>
              <a:rPr lang="en-US" dirty="0"/>
              <a:t> </a:t>
            </a:r>
            <a:r>
              <a:rPr lang="en-US" dirty="0" err="1"/>
              <a:t>Djurcic</a:t>
            </a:r>
            <a:endParaRPr lang="en-US" dirty="0"/>
          </a:p>
          <a:p>
            <a:pPr>
              <a:buClr>
                <a:schemeClr val="bg1">
                  <a:lumMod val="50000"/>
                </a:schemeClr>
              </a:buClr>
              <a:buFont typeface="Wingdings" panose="05000000000000000000" pitchFamily="2" charset="2"/>
              <a:buChar char="¶"/>
            </a:pPr>
            <a:r>
              <a:rPr lang="en-US" dirty="0"/>
              <a:t> John </a:t>
            </a:r>
            <a:r>
              <a:rPr lang="en-US" dirty="0" err="1"/>
              <a:t>Losecco</a:t>
            </a:r>
            <a:endParaRPr lang="en-US" dirty="0"/>
          </a:p>
          <a:p>
            <a:pPr>
              <a:buClr>
                <a:schemeClr val="bg1">
                  <a:lumMod val="50000"/>
                </a:schemeClr>
              </a:buClr>
              <a:buFont typeface="Wingdings" panose="05000000000000000000" pitchFamily="2" charset="2"/>
              <a:buChar char="¶"/>
            </a:pPr>
            <a:r>
              <a:rPr lang="en-US" dirty="0"/>
              <a:t> </a:t>
            </a:r>
            <a:r>
              <a:rPr lang="en-US" dirty="0" err="1"/>
              <a:t>Naba</a:t>
            </a:r>
            <a:r>
              <a:rPr lang="en-US" dirty="0"/>
              <a:t> Mondal, </a:t>
            </a:r>
          </a:p>
          <a:p>
            <a:pPr>
              <a:buClr>
                <a:schemeClr val="bg1">
                  <a:lumMod val="50000"/>
                </a:schemeClr>
              </a:buClr>
              <a:buFont typeface="Wingdings" panose="05000000000000000000" pitchFamily="2" charset="2"/>
              <a:buChar char="¶"/>
            </a:pPr>
            <a:r>
              <a:rPr lang="en-US" dirty="0"/>
              <a:t> Jurgen </a:t>
            </a:r>
            <a:r>
              <a:rPr lang="en-US" dirty="0" err="1"/>
              <a:t>Reichenbacher</a:t>
            </a:r>
            <a:endParaRPr lang="en-US" dirty="0"/>
          </a:p>
          <a:p>
            <a:pPr>
              <a:buClr>
                <a:schemeClr val="bg1">
                  <a:lumMod val="50000"/>
                </a:schemeClr>
              </a:buClr>
              <a:buFont typeface="Wingdings" panose="05000000000000000000" pitchFamily="2" charset="2"/>
              <a:buChar char="¶"/>
            </a:pPr>
            <a:r>
              <a:rPr lang="en-US" dirty="0"/>
              <a:t> Jack </a:t>
            </a:r>
            <a:r>
              <a:rPr lang="en-US" dirty="0" err="1"/>
              <a:t>Schneps</a:t>
            </a:r>
            <a:endParaRPr lang="en-US" dirty="0"/>
          </a:p>
          <a:p>
            <a:pPr>
              <a:buClr>
                <a:schemeClr val="bg1">
                  <a:lumMod val="50000"/>
                </a:schemeClr>
              </a:buClr>
              <a:buFont typeface="Wingdings" panose="05000000000000000000" pitchFamily="2" charset="2"/>
              <a:buChar char="¶"/>
            </a:pPr>
            <a:r>
              <a:rPr lang="en-US" dirty="0"/>
              <a:t> Phil Schreiner</a:t>
            </a:r>
          </a:p>
          <a:p>
            <a:pPr>
              <a:buClr>
                <a:schemeClr val="bg1">
                  <a:lumMod val="50000"/>
                </a:schemeClr>
              </a:buClr>
              <a:buFont typeface="Wingdings" panose="05000000000000000000" pitchFamily="2" charset="2"/>
              <a:buChar char="¶"/>
            </a:pPr>
            <a:r>
              <a:rPr lang="en-US" dirty="0"/>
              <a:t> Robert </a:t>
            </a:r>
            <a:r>
              <a:rPr lang="en-US" dirty="0" err="1"/>
              <a:t>Shrock</a:t>
            </a:r>
            <a:endParaRPr lang="en-US" dirty="0"/>
          </a:p>
          <a:p>
            <a:pPr>
              <a:buClr>
                <a:schemeClr val="bg1">
                  <a:lumMod val="50000"/>
                </a:schemeClr>
              </a:buClr>
              <a:buFont typeface="Wingdings" panose="05000000000000000000" pitchFamily="2" charset="2"/>
              <a:buChar char="¶"/>
            </a:pPr>
            <a:r>
              <a:rPr lang="en-US" dirty="0"/>
              <a:t> Hank Sobel</a:t>
            </a:r>
          </a:p>
          <a:p>
            <a:pPr>
              <a:buClr>
                <a:schemeClr val="bg1">
                  <a:lumMod val="50000"/>
                </a:schemeClr>
              </a:buClr>
              <a:buFont typeface="Wingdings" panose="05000000000000000000" pitchFamily="2" charset="2"/>
              <a:buChar char="¶"/>
            </a:pPr>
            <a:r>
              <a:rPr lang="en-US" dirty="0"/>
              <a:t> Daniel </a:t>
            </a:r>
            <a:r>
              <a:rPr lang="en-US" dirty="0" err="1"/>
              <a:t>Vignaud</a:t>
            </a:r>
            <a:endParaRPr lang="en-US" dirty="0"/>
          </a:p>
          <a:p>
            <a:pPr>
              <a:buClr>
                <a:schemeClr val="bg1">
                  <a:lumMod val="50000"/>
                </a:schemeClr>
              </a:buClr>
              <a:buFont typeface="Wingdings" panose="05000000000000000000" pitchFamily="2" charset="2"/>
              <a:buChar char="¶"/>
            </a:pPr>
            <a:r>
              <a:rPr lang="en-US" dirty="0"/>
              <a:t> Cosmas </a:t>
            </a:r>
            <a:r>
              <a:rPr lang="en-US" dirty="0" err="1"/>
              <a:t>Zachos</a:t>
            </a:r>
            <a:r>
              <a:rPr lang="en-US" dirty="0"/>
              <a:t>…</a:t>
            </a: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70</a:t>
            </a:fld>
            <a:endParaRPr lang="en-US"/>
          </a:p>
        </p:txBody>
      </p:sp>
    </p:spTree>
    <p:extLst>
      <p:ext uri="{BB962C8B-B14F-4D97-AF65-F5344CB8AC3E}">
        <p14:creationId xmlns:p14="http://schemas.microsoft.com/office/powerpoint/2010/main" val="8392369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747" y="3164319"/>
            <a:ext cx="6519573" cy="1325563"/>
          </a:xfrm>
        </p:spPr>
        <p:txBody>
          <a:bodyPr/>
          <a:lstStyle/>
          <a:p>
            <a:pPr algn="ctr"/>
            <a:r>
              <a:rPr lang="fr-FR"/>
              <a:t>Merci de votre attention</a:t>
            </a:r>
            <a:endParaRPr lang="en-US"/>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71</a:t>
            </a:fld>
            <a:endParaRPr lang="en-US"/>
          </a:p>
        </p:txBody>
      </p:sp>
    </p:spTree>
    <p:extLst>
      <p:ext uri="{BB962C8B-B14F-4D97-AF65-F5344CB8AC3E}">
        <p14:creationId xmlns:p14="http://schemas.microsoft.com/office/powerpoint/2010/main" val="22925233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367550" y="379209"/>
            <a:ext cx="2612274" cy="4788117"/>
          </a:xfrm>
        </p:spPr>
        <p:txBody>
          <a:bodyPr>
            <a:noAutofit/>
          </a:bodyPr>
          <a:lstStyle/>
          <a:p>
            <a:pPr marL="457200" indent="-457200">
              <a:buFont typeface="+mj-lt"/>
              <a:buAutoNum type="arabicPeriod" startAt="12"/>
            </a:pPr>
            <a:r>
              <a:rPr lang="en-US" sz="2000" err="1">
                <a:solidFill>
                  <a:prstClr val="black"/>
                </a:solidFill>
                <a:latin typeface="Times New Roman" panose="02020603050405020304" pitchFamily="18" charset="0"/>
                <a:cs typeface="Times New Roman" panose="02020603050405020304" pitchFamily="18" charset="0"/>
              </a:rPr>
              <a:t>Vanucci</a:t>
            </a:r>
            <a:r>
              <a:rPr lang="en-US" sz="2000">
                <a:solidFill>
                  <a:prstClr val="black"/>
                </a:solidFill>
                <a:latin typeface="Times New Roman" panose="02020603050405020304" pitchFamily="18" charset="0"/>
                <a:cs typeface="Times New Roman" panose="02020603050405020304" pitchFamily="18" charset="0"/>
              </a:rPr>
              <a:t> PS191 oscillations</a:t>
            </a:r>
          </a:p>
          <a:p>
            <a:pPr marL="457200" indent="-457200">
              <a:buFont typeface="+mj-lt"/>
              <a:buAutoNum type="arabicPeriod" startAt="12"/>
            </a:pPr>
            <a:r>
              <a:rPr lang="en-US" sz="2000">
                <a:solidFill>
                  <a:prstClr val="black"/>
                </a:solidFill>
                <a:latin typeface="Times New Roman" panose="02020603050405020304" pitchFamily="18" charset="0"/>
                <a:cs typeface="Times New Roman" panose="02020603050405020304" pitchFamily="18" charset="0"/>
              </a:rPr>
              <a:t>HPWF “super” </a:t>
            </a:r>
            <a:r>
              <a:rPr lang="en-US" sz="2000" err="1">
                <a:solidFill>
                  <a:prstClr val="black"/>
                </a:solidFill>
                <a:latin typeface="Times New Roman" panose="02020603050405020304" pitchFamily="18" charset="0"/>
                <a:cs typeface="Times New Roman" panose="02020603050405020304" pitchFamily="18" charset="0"/>
              </a:rPr>
              <a:t>trimuons</a:t>
            </a:r>
            <a:endParaRPr lang="en-US" sz="200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startAt="12"/>
            </a:pPr>
            <a:r>
              <a:rPr lang="en-US" sz="2000">
                <a:latin typeface="Symbol" panose="05050102010706020507" pitchFamily="18" charset="2"/>
                <a:cs typeface="Times New Roman" panose="02020603050405020304" pitchFamily="18" charset="0"/>
              </a:rPr>
              <a:t>n</a:t>
            </a:r>
            <a:r>
              <a:rPr lang="en-US" sz="2000">
                <a:latin typeface="Times New Roman" panose="02020603050405020304" pitchFamily="18" charset="0"/>
                <a:cs typeface="Times New Roman" panose="02020603050405020304" pitchFamily="18" charset="0"/>
              </a:rPr>
              <a:t> grammar</a:t>
            </a:r>
          </a:p>
          <a:p>
            <a:pPr marL="457200" indent="-457200">
              <a:buFont typeface="+mj-lt"/>
              <a:buAutoNum type="arabicPeriod" startAt="12"/>
            </a:pPr>
            <a:r>
              <a:rPr lang="en-US" sz="2000" err="1">
                <a:solidFill>
                  <a:prstClr val="black"/>
                </a:solidFill>
                <a:latin typeface="Times New Roman" panose="02020603050405020304" pitchFamily="18" charset="0"/>
                <a:cs typeface="Times New Roman" panose="02020603050405020304" pitchFamily="18" charset="0"/>
              </a:rPr>
              <a:t>Karmen</a:t>
            </a:r>
            <a:r>
              <a:rPr lang="en-US" sz="2000">
                <a:solidFill>
                  <a:prstClr val="black"/>
                </a:solidFill>
                <a:latin typeface="Times New Roman" panose="02020603050405020304" pitchFamily="18" charset="0"/>
                <a:cs typeface="Times New Roman" panose="02020603050405020304" pitchFamily="18" charset="0"/>
              </a:rPr>
              <a:t> time anomaly</a:t>
            </a:r>
          </a:p>
          <a:p>
            <a:pPr marL="457200" indent="-457200">
              <a:buFont typeface="+mj-lt"/>
              <a:buAutoNum type="arabicPeriod" startAt="12"/>
            </a:pPr>
            <a:r>
              <a:rPr lang="en-US" sz="2000">
                <a:solidFill>
                  <a:prstClr val="black"/>
                </a:solidFill>
                <a:latin typeface="Times New Roman" panose="02020603050405020304" pitchFamily="18" charset="0"/>
                <a:cs typeface="Times New Roman" panose="02020603050405020304" pitchFamily="18" charset="0"/>
              </a:rPr>
              <a:t>Which </a:t>
            </a:r>
            <a:r>
              <a:rPr lang="en-US" sz="2000">
                <a:solidFill>
                  <a:prstClr val="black"/>
                </a:solidFill>
                <a:latin typeface="Symbol" panose="05050102010706020507" pitchFamily="18" charset="2"/>
                <a:cs typeface="Times New Roman" panose="02020603050405020304" pitchFamily="18" charset="0"/>
              </a:rPr>
              <a:t>n</a:t>
            </a:r>
            <a:r>
              <a:rPr lang="en-US" sz="2000">
                <a:solidFill>
                  <a:prstClr val="black"/>
                </a:solidFill>
                <a:latin typeface="Times New Roman" panose="02020603050405020304" pitchFamily="18" charset="0"/>
                <a:cs typeface="Times New Roman" panose="02020603050405020304" pitchFamily="18" charset="0"/>
              </a:rPr>
              <a:t> is a particle?</a:t>
            </a:r>
          </a:p>
          <a:p>
            <a:pPr marL="457200" indent="-457200">
              <a:buFont typeface="+mj-lt"/>
              <a:buAutoNum type="arabicPeriod" startAt="12"/>
            </a:pPr>
            <a:r>
              <a:rPr lang="en-US" sz="2000">
                <a:latin typeface="Times New Roman" panose="02020603050405020304" pitchFamily="18" charset="0"/>
                <a:cs typeface="Times New Roman" panose="02020603050405020304" pitchFamily="18" charset="0"/>
              </a:rPr>
              <a:t>Labels for </a:t>
            </a:r>
            <a:r>
              <a:rPr lang="en-US" sz="2000">
                <a:latin typeface="Symbol" panose="05050102010706020507" pitchFamily="18" charset="2"/>
                <a:cs typeface="Times New Roman" panose="02020603050405020304" pitchFamily="18" charset="0"/>
              </a:rPr>
              <a:t>D</a:t>
            </a:r>
            <a:r>
              <a:rPr lang="en-US" sz="2000">
                <a:latin typeface="Times New Roman" panose="02020603050405020304" pitchFamily="18" charset="0"/>
                <a:cs typeface="Times New Roman" panose="02020603050405020304" pitchFamily="18" charset="0"/>
              </a:rPr>
              <a:t>m</a:t>
            </a:r>
            <a:r>
              <a:rPr lang="en-US" sz="2000" baseline="30000">
                <a:latin typeface="Times New Roman" panose="02020603050405020304" pitchFamily="18" charset="0"/>
                <a:cs typeface="Times New Roman" panose="02020603050405020304" pitchFamily="18" charset="0"/>
              </a:rPr>
              <a:t>2</a:t>
            </a:r>
            <a:r>
              <a:rPr lang="en-US" sz="2000" baseline="-25000">
                <a:latin typeface="Times New Roman" panose="02020603050405020304" pitchFamily="18" charset="0"/>
                <a:cs typeface="Times New Roman" panose="02020603050405020304" pitchFamily="18" charset="0"/>
              </a:rPr>
              <a:t>ab</a:t>
            </a:r>
          </a:p>
          <a:p>
            <a:pPr marL="457200" indent="-457200">
              <a:buFont typeface="+mj-lt"/>
              <a:buAutoNum type="arabicPeriod" startAt="12"/>
            </a:pPr>
            <a:r>
              <a:rPr lang="en-US" sz="2000">
                <a:solidFill>
                  <a:prstClr val="black"/>
                </a:solidFill>
                <a:latin typeface="Times New Roman" panose="02020603050405020304" pitchFamily="18" charset="0"/>
                <a:cs typeface="Times New Roman" panose="02020603050405020304" pitchFamily="18" charset="0"/>
              </a:rPr>
              <a:t>SPT vs. V-A</a:t>
            </a:r>
          </a:p>
          <a:p>
            <a:pPr marL="457200" indent="-457200">
              <a:buFont typeface="+mj-lt"/>
              <a:buAutoNum type="arabicPeriod" startAt="12"/>
            </a:pPr>
            <a:r>
              <a:rPr lang="en-US" sz="2000" err="1">
                <a:solidFill>
                  <a:prstClr val="black"/>
                </a:solidFill>
                <a:latin typeface="Times New Roman" panose="02020603050405020304" pitchFamily="18" charset="0"/>
                <a:cs typeface="Times New Roman" panose="02020603050405020304" pitchFamily="18" charset="0"/>
              </a:rPr>
              <a:t>Majoron</a:t>
            </a:r>
            <a:r>
              <a:rPr lang="en-US" sz="2000">
                <a:solidFill>
                  <a:prstClr val="black"/>
                </a:solidFill>
                <a:latin typeface="Times New Roman" panose="02020603050405020304" pitchFamily="18" charset="0"/>
                <a:cs typeface="Times New Roman" panose="02020603050405020304" pitchFamily="18" charset="0"/>
              </a:rPr>
              <a:t> emission in 0</a:t>
            </a:r>
            <a:r>
              <a:rPr lang="en-US" sz="2000">
                <a:solidFill>
                  <a:prstClr val="black"/>
                </a:solidFill>
                <a:latin typeface="Symbol" panose="05050102010706020507" pitchFamily="18" charset="2"/>
                <a:cs typeface="Times New Roman" panose="02020603050405020304" pitchFamily="18" charset="0"/>
              </a:rPr>
              <a:t>n2b</a:t>
            </a:r>
            <a:r>
              <a:rPr lang="en-US" sz="2000">
                <a:solidFill>
                  <a:prstClr val="black"/>
                </a:solidFill>
                <a:latin typeface="Times New Roman" panose="02020603050405020304" pitchFamily="18" charset="0"/>
                <a:cs typeface="Times New Roman" panose="02020603050405020304" pitchFamily="18" charset="0"/>
              </a:rPr>
              <a:t> PNL/USC</a:t>
            </a:r>
          </a:p>
          <a:p>
            <a:pPr marL="457200" indent="-457200">
              <a:buFont typeface="+mj-lt"/>
              <a:buAutoNum type="arabicPeriod" startAt="12"/>
            </a:pPr>
            <a:r>
              <a:rPr lang="en-US" sz="2000">
                <a:solidFill>
                  <a:prstClr val="black"/>
                </a:solidFill>
                <a:latin typeface="Times New Roman" panose="02020603050405020304" pitchFamily="18" charset="0"/>
                <a:cs typeface="Times New Roman" panose="02020603050405020304" pitchFamily="18" charset="0"/>
              </a:rPr>
              <a:t>BEBC oscillations</a:t>
            </a:r>
          </a:p>
          <a:p>
            <a:pPr marL="0" indent="0">
              <a:buNone/>
            </a:pPr>
            <a:endParaRPr lang="en-US" sz="200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8 September 2022</a:t>
            </a: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Maury Goodman, Argonne</a:t>
            </a:r>
          </a:p>
        </p:txBody>
      </p:sp>
      <p:sp>
        <p:nvSpPr>
          <p:cNvPr id="7" name="Slide Number Placeholder 6"/>
          <p:cNvSpPr>
            <a:spLocks noGrp="1"/>
          </p:cNvSpPr>
          <p:nvPr>
            <p:ph type="sldNum" sz="quarter" idx="12"/>
          </p:nvPr>
        </p:nvSpPr>
        <p:spPr/>
        <p:txBody>
          <a:bodyPr/>
          <a:lstStyle/>
          <a:p>
            <a:pPr marR="0" lvl="0" algn="r" defTabSz="457200" rtl="0" eaLnBrk="1" fontAlgn="auto" latinLnBrk="0" hangingPunct="1">
              <a:lnSpc>
                <a:spcPct val="100000"/>
              </a:lnSpc>
              <a:spcBef>
                <a:spcPts val="0"/>
              </a:spcBef>
              <a:spcAft>
                <a:spcPts val="0"/>
              </a:spcAft>
              <a:buClrTx/>
              <a:buSzTx/>
              <a:tabLst/>
              <a:defRPr/>
            </a:pPr>
            <a:fld id="{B1B62872-2766-48FF-8EB8-A6F419938F53}"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R="0" lvl="0" algn="r" defTabSz="457200" rtl="0" eaLnBrk="1" fontAlgn="auto" latinLnBrk="0" hangingPunct="1">
                <a:lnSpc>
                  <a:spcPct val="100000"/>
                </a:lnSpc>
                <a:spcBef>
                  <a:spcPts val="0"/>
                </a:spcBef>
                <a:spcAft>
                  <a:spcPts val="0"/>
                </a:spcAft>
                <a:buClrTx/>
                <a:buSzTx/>
                <a:tabLst/>
                <a:defRPr/>
              </a:pPr>
              <a:t>72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itle 1"/>
          <p:cNvSpPr>
            <a:spLocks noGrp="1"/>
          </p:cNvSpPr>
          <p:nvPr>
            <p:ph type="title"/>
          </p:nvPr>
        </p:nvSpPr>
        <p:spPr>
          <a:xfrm>
            <a:off x="3146734" y="2125627"/>
            <a:ext cx="3166415" cy="3389970"/>
          </a:xfrm>
        </p:spPr>
        <p:txBody>
          <a:bodyPr/>
          <a:lstStyle/>
          <a:p>
            <a:pPr algn="ctr"/>
            <a:r>
              <a:rPr lang="en-US">
                <a:latin typeface="Times New Roman" panose="02020603050405020304" pitchFamily="18" charset="0"/>
                <a:cs typeface="Times New Roman" panose="02020603050405020304" pitchFamily="18" charset="0"/>
              </a:rPr>
              <a:t>Other “mistakes”</a:t>
            </a:r>
          </a:p>
        </p:txBody>
      </p:sp>
      <p:sp>
        <p:nvSpPr>
          <p:cNvPr id="2" name="TextBox 1">
            <a:extLst>
              <a:ext uri="{FF2B5EF4-FFF2-40B4-BE49-F238E27FC236}">
                <a16:creationId xmlns:a16="http://schemas.microsoft.com/office/drawing/2014/main" id="{696C3ADE-81DB-425A-9EBA-46FF003F94F6}"/>
              </a:ext>
            </a:extLst>
          </p:cNvPr>
          <p:cNvSpPr txBox="1"/>
          <p:nvPr/>
        </p:nvSpPr>
        <p:spPr>
          <a:xfrm>
            <a:off x="516835" y="212035"/>
            <a:ext cx="1524000" cy="1775791"/>
          </a:xfrm>
          <a:prstGeom prst="rect">
            <a:avLst/>
          </a:prstGeom>
          <a:solidFill>
            <a:schemeClr val="bg1"/>
          </a:solidFill>
        </p:spPr>
        <p:txBody>
          <a:bodyPr wrap="square" rtlCol="0">
            <a:spAutoFit/>
          </a:bodyPr>
          <a:lstStyle/>
          <a:p>
            <a:endParaRPr lang="en-US"/>
          </a:p>
        </p:txBody>
      </p:sp>
      <p:sp>
        <p:nvSpPr>
          <p:cNvPr id="3" name="Content Placeholder 2"/>
          <p:cNvSpPr>
            <a:spLocks noGrp="1"/>
          </p:cNvSpPr>
          <p:nvPr>
            <p:ph sz="half" idx="1"/>
          </p:nvPr>
        </p:nvSpPr>
        <p:spPr>
          <a:xfrm>
            <a:off x="164176" y="619744"/>
            <a:ext cx="2934393" cy="4895853"/>
          </a:xfrm>
        </p:spPr>
        <p:txBody>
          <a:bodyPr>
            <a:noAutofit/>
          </a:bodyPr>
          <a:lstStyle/>
          <a:p>
            <a:pPr marL="457200" indent="-457200">
              <a:buFont typeface="+mj-lt"/>
              <a:buAutoNum type="arabicPeriod"/>
            </a:pPr>
            <a:r>
              <a:rPr lang="en-US" sz="2000">
                <a:solidFill>
                  <a:prstClr val="black"/>
                </a:solidFill>
                <a:latin typeface="Times New Roman" panose="02020603050405020304" pitchFamily="18" charset="0"/>
                <a:cs typeface="Times New Roman" panose="02020603050405020304" pitchFamily="18" charset="0"/>
              </a:rPr>
              <a:t>High y anomaly</a:t>
            </a:r>
          </a:p>
          <a:p>
            <a:pPr marL="457200" indent="-457200">
              <a:buFont typeface="+mj-lt"/>
              <a:buAutoNum type="arabicPeriod"/>
            </a:pPr>
            <a:r>
              <a:rPr lang="en-US" sz="2000" err="1">
                <a:solidFill>
                  <a:prstClr val="black"/>
                </a:solidFill>
                <a:latin typeface="Times New Roman" panose="02020603050405020304" pitchFamily="18" charset="0"/>
                <a:cs typeface="Times New Roman" panose="02020603050405020304" pitchFamily="18" charset="0"/>
              </a:rPr>
              <a:t>NuTeV</a:t>
            </a:r>
            <a:r>
              <a:rPr lang="en-US" sz="2000">
                <a:solidFill>
                  <a:prstClr val="black"/>
                </a:solidFill>
                <a:latin typeface="Times New Roman" panose="02020603050405020304" pitchFamily="18" charset="0"/>
                <a:cs typeface="Times New Roman" panose="02020603050405020304" pitchFamily="18" charset="0"/>
              </a:rPr>
              <a:t> Helium bag events</a:t>
            </a:r>
          </a:p>
          <a:p>
            <a:pPr marL="457200" indent="-457200">
              <a:buFont typeface="+mj-lt"/>
              <a:buAutoNum type="arabicPeriod"/>
            </a:pPr>
            <a:r>
              <a:rPr lang="en-US" sz="2000" err="1">
                <a:latin typeface="Times New Roman" panose="02020603050405020304" pitchFamily="18" charset="0"/>
                <a:cs typeface="Times New Roman" panose="02020603050405020304" pitchFamily="18" charset="0"/>
              </a:rPr>
              <a:t>Reines</a:t>
            </a:r>
            <a:r>
              <a:rPr lang="en-US" sz="2000">
                <a:latin typeface="Times New Roman" panose="02020603050405020304" pitchFamily="18" charset="0"/>
                <a:cs typeface="Times New Roman" panose="02020603050405020304" pitchFamily="18" charset="0"/>
              </a:rPr>
              <a:t>-Sobel</a:t>
            </a:r>
            <a:r>
              <a:rPr lang="en-US" sz="2000"/>
              <a:t> </a:t>
            </a:r>
            <a:r>
              <a:rPr lang="en-US" sz="2000">
                <a:latin typeface="Symbol" panose="05050102010706020507" pitchFamily="18" charset="2"/>
              </a:rPr>
              <a:t>n</a:t>
            </a:r>
            <a:r>
              <a:rPr lang="en-US" sz="2000"/>
              <a:t> </a:t>
            </a:r>
            <a:r>
              <a:rPr lang="en-US" sz="2000">
                <a:latin typeface="Times New Roman" panose="02020603050405020304" pitchFamily="18" charset="0"/>
              </a:rPr>
              <a:t>oscillations</a:t>
            </a: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ITEP m</a:t>
            </a:r>
            <a:r>
              <a:rPr lang="en-US" sz="2000"/>
              <a:t>(</a:t>
            </a:r>
            <a:r>
              <a:rPr lang="en-US" sz="2000">
                <a:latin typeface="Symbol" panose="05050102010706020507" pitchFamily="18" charset="2"/>
              </a:rPr>
              <a:t>n</a:t>
            </a:r>
            <a:r>
              <a:rPr lang="en-US" sz="2000" baseline="-25000"/>
              <a:t>e</a:t>
            </a:r>
            <a:r>
              <a:rPr lang="en-US" sz="2000"/>
              <a:t>) </a:t>
            </a:r>
            <a:r>
              <a:rPr lang="en-US" sz="2000">
                <a:latin typeface="Times New Roman" panose="02020603050405020304" pitchFamily="18" charset="0"/>
                <a:cs typeface="Times New Roman" panose="02020603050405020304" pitchFamily="18" charset="0"/>
              </a:rPr>
              <a:t>= 30 eV</a:t>
            </a:r>
          </a:p>
          <a:p>
            <a:pPr marL="457200" indent="-457200">
              <a:buFont typeface="+mj-lt"/>
              <a:buAutoNum type="arabicPeriod"/>
            </a:pPr>
            <a:r>
              <a:rPr lang="en-US" sz="2000">
                <a:solidFill>
                  <a:prstClr val="black"/>
                </a:solidFill>
                <a:latin typeface="Times New Roman" panose="02020603050405020304" pitchFamily="18" charset="0"/>
                <a:cs typeface="Times New Roman" panose="02020603050405020304" pitchFamily="18" charset="0"/>
              </a:rPr>
              <a:t>Tritium endpoint       (-)m</a:t>
            </a:r>
            <a:r>
              <a:rPr lang="en-US" sz="2000" baseline="30000">
                <a:solidFill>
                  <a:prstClr val="black"/>
                </a:solidFill>
                <a:latin typeface="Times New Roman" panose="02020603050405020304" pitchFamily="18" charset="0"/>
                <a:cs typeface="Times New Roman" panose="02020603050405020304" pitchFamily="18" charset="0"/>
              </a:rPr>
              <a:t>2</a:t>
            </a:r>
          </a:p>
          <a:p>
            <a:pPr marL="457200" indent="-457200">
              <a:buFont typeface="+mj-lt"/>
              <a:buAutoNum type="arabicPeriod"/>
            </a:pPr>
            <a:r>
              <a:rPr lang="en-US" sz="2000">
                <a:solidFill>
                  <a:prstClr val="black"/>
                </a:solidFill>
                <a:latin typeface="Times New Roman" panose="02020603050405020304" pitchFamily="18" charset="0"/>
                <a:cs typeface="Times New Roman" panose="02020603050405020304" pitchFamily="18" charset="0"/>
              </a:rPr>
              <a:t>Time variations in </a:t>
            </a:r>
            <a:r>
              <a:rPr lang="en-US" sz="2000" err="1">
                <a:solidFill>
                  <a:prstClr val="black"/>
                </a:solidFill>
                <a:latin typeface="Times New Roman" panose="02020603050405020304" pitchFamily="18" charset="0"/>
                <a:cs typeface="Times New Roman" panose="02020603050405020304" pitchFamily="18" charset="0"/>
              </a:rPr>
              <a:t>Troitsk</a:t>
            </a:r>
            <a:r>
              <a:rPr lang="en-US" sz="2000">
                <a:solidFill>
                  <a:prstClr val="black"/>
                </a:solidFill>
                <a:latin typeface="Times New Roman" panose="02020603050405020304" pitchFamily="18" charset="0"/>
                <a:cs typeface="Times New Roman" panose="02020603050405020304" pitchFamily="18" charset="0"/>
              </a:rPr>
              <a:t> m</a:t>
            </a:r>
            <a:r>
              <a:rPr lang="en-US" sz="2000" baseline="-25000">
                <a:solidFill>
                  <a:prstClr val="black"/>
                </a:solidFill>
                <a:latin typeface="Symbol" panose="05050102010706020507" pitchFamily="18" charset="2"/>
                <a:cs typeface="Times New Roman" panose="02020603050405020304" pitchFamily="18" charset="0"/>
              </a:rPr>
              <a:t>n</a:t>
            </a:r>
            <a:r>
              <a:rPr lang="en-US" sz="2000" baseline="30000">
                <a:solidFill>
                  <a:prstClr val="black"/>
                </a:solidFill>
                <a:latin typeface="Times New Roman" panose="02020603050405020304" pitchFamily="18" charset="0"/>
                <a:cs typeface="Times New Roman" panose="02020603050405020304" pitchFamily="18" charset="0"/>
              </a:rPr>
              <a:t>2</a:t>
            </a:r>
          </a:p>
          <a:p>
            <a:pPr marL="457200" indent="-457200">
              <a:buFont typeface="+mj-lt"/>
              <a:buAutoNum type="arabicPeriod"/>
            </a:pPr>
            <a:r>
              <a:rPr lang="en-US" sz="2000" err="1">
                <a:latin typeface="Times New Roman" panose="02020603050405020304" pitchFamily="18" charset="0"/>
                <a:cs typeface="Times New Roman" panose="02020603050405020304" pitchFamily="18" charset="0"/>
              </a:rPr>
              <a:t>NuTeV</a:t>
            </a:r>
            <a:r>
              <a:rPr lang="en-US" sz="2000">
                <a:latin typeface="Times New Roman" panose="02020603050405020304" pitchFamily="18" charset="0"/>
                <a:cs typeface="Times New Roman" panose="02020603050405020304" pitchFamily="18" charset="0"/>
              </a:rPr>
              <a:t> anomaly</a:t>
            </a:r>
          </a:p>
          <a:p>
            <a:pPr marL="457200" indent="-457200">
              <a:buFont typeface="+mj-lt"/>
              <a:buAutoNum type="arabicPeriod"/>
            </a:pPr>
            <a:r>
              <a:rPr lang="en-US" sz="2000">
                <a:latin typeface="Times New Roman" panose="02020603050405020304" pitchFamily="18" charset="0"/>
                <a:cs typeface="Times New Roman" panose="02020603050405020304" pitchFamily="18" charset="0"/>
              </a:rPr>
              <a:t>Early atmospheric </a:t>
            </a:r>
            <a:r>
              <a:rPr lang="en-US" sz="2000">
                <a:latin typeface="Symbol" panose="05050102010706020507" pitchFamily="18" charset="2"/>
                <a:cs typeface="Times New Roman" panose="02020603050405020304" pitchFamily="18" charset="0"/>
              </a:rPr>
              <a:t>n</a:t>
            </a:r>
            <a:r>
              <a:rPr lang="en-US" sz="2000">
                <a:latin typeface="Times New Roman" panose="02020603050405020304" pitchFamily="18" charset="0"/>
                <a:cs typeface="Times New Roman" panose="02020603050405020304" pitchFamily="18" charset="0"/>
              </a:rPr>
              <a:t> lack of polarization</a:t>
            </a:r>
          </a:p>
          <a:p>
            <a:pPr marL="457200" indent="-457200">
              <a:buFont typeface="+mj-lt"/>
              <a:buAutoNum type="arabicPeriod"/>
            </a:pPr>
            <a:r>
              <a:rPr lang="en-US" sz="2000">
                <a:solidFill>
                  <a:prstClr val="black"/>
                </a:solidFill>
                <a:latin typeface="Times New Roman" panose="02020603050405020304" pitchFamily="18" charset="0"/>
                <a:cs typeface="Times New Roman" panose="02020603050405020304" pitchFamily="18" charset="0"/>
              </a:rPr>
              <a:t>PDG m(</a:t>
            </a:r>
            <a:r>
              <a:rPr lang="en-US" sz="2000">
                <a:solidFill>
                  <a:prstClr val="black"/>
                </a:solidFill>
                <a:latin typeface="Symbol" panose="05050102010706020507" pitchFamily="18" charset="2"/>
                <a:cs typeface="Times New Roman" panose="02020603050405020304" pitchFamily="18" charset="0"/>
              </a:rPr>
              <a:t>n</a:t>
            </a:r>
            <a:r>
              <a:rPr lang="en-US" sz="2000">
                <a:solidFill>
                  <a:prstClr val="black"/>
                </a:solidFill>
                <a:latin typeface="Times New Roman" panose="02020603050405020304" pitchFamily="18" charset="0"/>
                <a:cs typeface="Times New Roman" panose="02020603050405020304" pitchFamily="18" charset="0"/>
              </a:rPr>
              <a:t>) encoding</a:t>
            </a:r>
          </a:p>
          <a:p>
            <a:pPr marL="457200" indent="-457200">
              <a:buFont typeface="+mj-lt"/>
              <a:buAutoNum type="arabicPeriod" startAt="10"/>
            </a:pPr>
            <a:r>
              <a:rPr lang="en-US" sz="2000">
                <a:solidFill>
                  <a:prstClr val="black"/>
                </a:solidFill>
                <a:latin typeface="Times New Roman" panose="02020603050405020304" pitchFamily="18" charset="0"/>
                <a:cs typeface="Times New Roman" panose="02020603050405020304" pitchFamily="18" charset="0"/>
              </a:rPr>
              <a:t>BNL 776 &amp; 816 oscillations</a:t>
            </a:r>
          </a:p>
          <a:p>
            <a:pPr marL="457200" indent="-457200">
              <a:buFont typeface="+mj-lt"/>
              <a:buAutoNum type="arabicPeriod" startAt="10"/>
            </a:pPr>
            <a:r>
              <a:rPr lang="en-US" sz="2000">
                <a:solidFill>
                  <a:prstClr val="black"/>
                </a:solidFill>
                <a:latin typeface="Times New Roman" panose="02020603050405020304" pitchFamily="18" charset="0"/>
                <a:cs typeface="Times New Roman" panose="02020603050405020304" pitchFamily="18" charset="0"/>
              </a:rPr>
              <a:t>Oscillations in </a:t>
            </a:r>
            <a:r>
              <a:rPr lang="en-US" sz="2000" err="1">
                <a:solidFill>
                  <a:prstClr val="black"/>
                </a:solidFill>
                <a:latin typeface="Times New Roman" panose="02020603050405020304" pitchFamily="18" charset="0"/>
                <a:cs typeface="Times New Roman" panose="02020603050405020304" pitchFamily="18" charset="0"/>
              </a:rPr>
              <a:t>Bugey</a:t>
            </a:r>
            <a:endParaRPr lang="en-US" sz="200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a:solidFill>
                <a:prstClr val="black"/>
              </a:solidFill>
              <a:latin typeface="Times New Roman" panose="02020603050405020304" pitchFamily="18" charset="0"/>
              <a:cs typeface="Times New Roman" panose="02020603050405020304" pitchFamily="18" charset="0"/>
            </a:endParaRPr>
          </a:p>
          <a:p>
            <a:endParaRPr lang="en-US" sz="2000" baseline="-25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8060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4857" y="346142"/>
            <a:ext cx="5829300" cy="1325563"/>
          </a:xfrm>
        </p:spPr>
        <p:txBody>
          <a:bodyPr/>
          <a:lstStyle/>
          <a:p>
            <a:pPr algn="ctr"/>
            <a:r>
              <a:rPr lang="en-US"/>
              <a:t>MINOS  </a:t>
            </a:r>
            <a:r>
              <a:rPr lang="en-US">
                <a:latin typeface="Symbol" panose="05050102010706020507" pitchFamily="18" charset="2"/>
              </a:rPr>
              <a:t>n</a:t>
            </a:r>
            <a:r>
              <a:rPr lang="en-US">
                <a:latin typeface="Arial Unicode MS"/>
                <a:ea typeface="Arial Unicode MS"/>
                <a:cs typeface="Arial Unicode MS"/>
              </a:rPr>
              <a:t>̅</a:t>
            </a:r>
            <a:r>
              <a:rPr lang="en-US"/>
              <a:t>   </a:t>
            </a:r>
            <a:r>
              <a:rPr lang="en-US">
                <a:latin typeface="Symbol" panose="05050102010706020507" pitchFamily="18" charset="2"/>
              </a:rPr>
              <a:t>q</a:t>
            </a:r>
            <a:r>
              <a:rPr lang="en-US" baseline="-25000"/>
              <a:t>23</a:t>
            </a:r>
          </a:p>
        </p:txBody>
      </p:sp>
      <p:pic>
        <p:nvPicPr>
          <p:cNvPr id="10" name="Content Placeholder 9"/>
          <p:cNvPicPr>
            <a:picLocks noGrp="1" noChangeAspect="1"/>
          </p:cNvPicPr>
          <p:nvPr>
            <p:ph sz="half" idx="1"/>
          </p:nvPr>
        </p:nvPicPr>
        <p:blipFill>
          <a:blip r:embed="rId2"/>
          <a:stretch>
            <a:fillRect/>
          </a:stretch>
        </p:blipFill>
        <p:spPr>
          <a:xfrm>
            <a:off x="4925077" y="3119351"/>
            <a:ext cx="3886200" cy="2447305"/>
          </a:xfrm>
          <a:prstGeom prst="rect">
            <a:avLst/>
          </a:prstGeom>
        </p:spPr>
      </p:pic>
      <p:pic>
        <p:nvPicPr>
          <p:cNvPr id="9" name="Content Placeholder 8"/>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28650" y="3119351"/>
            <a:ext cx="3886200" cy="2895292"/>
          </a:xfrm>
          <a:prstGeom prst="rect">
            <a:avLst/>
          </a:prstGeom>
        </p:spPr>
      </p:pic>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73</a:t>
            </a:fld>
            <a:endParaRPr lang="en-US"/>
          </a:p>
        </p:txBody>
      </p:sp>
      <p:sp>
        <p:nvSpPr>
          <p:cNvPr id="11" name="TextBox 10"/>
          <p:cNvSpPr txBox="1"/>
          <p:nvPr/>
        </p:nvSpPr>
        <p:spPr>
          <a:xfrm>
            <a:off x="628650" y="1891430"/>
            <a:ext cx="7886700" cy="1200329"/>
          </a:xfrm>
          <a:prstGeom prst="rect">
            <a:avLst/>
          </a:prstGeom>
          <a:noFill/>
        </p:spPr>
        <p:txBody>
          <a:bodyPr wrap="square" rtlCol="0">
            <a:spAutoFit/>
          </a:bodyPr>
          <a:lstStyle/>
          <a:p>
            <a:r>
              <a:rPr lang="en-US"/>
              <a:t>MINOS analyzed </a:t>
            </a:r>
            <a:r>
              <a:rPr lang="en-US">
                <a:latin typeface="Symbol" panose="05050102010706020507" pitchFamily="18" charset="2"/>
              </a:rPr>
              <a:t>n</a:t>
            </a:r>
            <a:r>
              <a:rPr lang="en-US"/>
              <a:t> and </a:t>
            </a:r>
            <a:r>
              <a:rPr lang="en-US">
                <a:latin typeface="Symbol" panose="05050102010706020507" pitchFamily="18" charset="2"/>
              </a:rPr>
              <a:t>n</a:t>
            </a:r>
            <a:r>
              <a:rPr lang="en-US">
                <a:latin typeface="Arial Unicode MS"/>
                <a:ea typeface="Arial Unicode MS"/>
                <a:cs typeface="Arial Unicode MS"/>
              </a:rPr>
              <a:t>̅</a:t>
            </a:r>
            <a:r>
              <a:rPr lang="en-US"/>
              <a:t> separately and conducted a blind analysis for both of them.  When the numbers looked different, MINOS invented an a-posteriori test and quoted the difference as 2% chance P or about 2.4 </a:t>
            </a:r>
            <a:r>
              <a:rPr lang="en-US">
                <a:latin typeface="Symbol" panose="05050102010706020507" pitchFamily="18" charset="2"/>
              </a:rPr>
              <a:t>s.</a:t>
            </a:r>
          </a:p>
          <a:p>
            <a:r>
              <a:rPr lang="en-US">
                <a:latin typeface="Times New Roman" panose="02020603050405020304" pitchFamily="18" charset="0"/>
                <a:cs typeface="Times New Roman" panose="02020603050405020304" pitchFamily="18" charset="0"/>
              </a:rPr>
              <a:t>MINOS then got more </a:t>
            </a:r>
            <a:r>
              <a:rPr lang="en-US">
                <a:latin typeface="Symbol" panose="05050102010706020507" pitchFamily="18" charset="2"/>
              </a:rPr>
              <a:t>n</a:t>
            </a:r>
            <a:r>
              <a:rPr lang="en-US">
                <a:latin typeface="Arial Unicode MS"/>
                <a:ea typeface="Arial Unicode MS"/>
                <a:cs typeface="Arial Unicode MS"/>
              </a:rPr>
              <a:t>̅</a:t>
            </a:r>
            <a:r>
              <a:rPr lang="en-US">
                <a:latin typeface="Times New Roman" panose="02020603050405020304" pitchFamily="18" charset="0"/>
                <a:cs typeface="Times New Roman" panose="02020603050405020304" pitchFamily="18" charset="0"/>
              </a:rPr>
              <a:t> running and the discrepancy disappeared.</a:t>
            </a:r>
          </a:p>
        </p:txBody>
      </p:sp>
      <p:sp>
        <p:nvSpPr>
          <p:cNvPr id="12" name="TextBox 11"/>
          <p:cNvSpPr txBox="1"/>
          <p:nvPr/>
        </p:nvSpPr>
        <p:spPr>
          <a:xfrm>
            <a:off x="5436296" y="5566656"/>
            <a:ext cx="2730674" cy="369332"/>
          </a:xfrm>
          <a:prstGeom prst="rect">
            <a:avLst/>
          </a:prstGeom>
          <a:noFill/>
        </p:spPr>
        <p:txBody>
          <a:bodyPr wrap="square" rtlCol="0">
            <a:spAutoFit/>
          </a:bodyPr>
          <a:lstStyle/>
          <a:p>
            <a:r>
              <a:rPr lang="en-US"/>
              <a:t>PRL 110 251801 2013</a:t>
            </a:r>
          </a:p>
        </p:txBody>
      </p:sp>
      <p:sp>
        <p:nvSpPr>
          <p:cNvPr id="3" name="TextBox 2"/>
          <p:cNvSpPr txBox="1"/>
          <p:nvPr/>
        </p:nvSpPr>
        <p:spPr>
          <a:xfrm>
            <a:off x="1402915" y="6014643"/>
            <a:ext cx="2492680" cy="369332"/>
          </a:xfrm>
          <a:prstGeom prst="rect">
            <a:avLst/>
          </a:prstGeom>
          <a:noFill/>
        </p:spPr>
        <p:txBody>
          <a:bodyPr wrap="square" rtlCol="0">
            <a:spAutoFit/>
          </a:bodyPr>
          <a:lstStyle/>
          <a:p>
            <a:r>
              <a:rPr lang="en-US"/>
              <a:t>PRL 107 021801 2011</a:t>
            </a:r>
          </a:p>
        </p:txBody>
      </p:sp>
      <p:cxnSp>
        <p:nvCxnSpPr>
          <p:cNvPr id="8" name="Straight Connector 7">
            <a:extLst>
              <a:ext uri="{FF2B5EF4-FFF2-40B4-BE49-F238E27FC236}">
                <a16:creationId xmlns:a16="http://schemas.microsoft.com/office/drawing/2014/main" id="{E54E5E34-6B75-4B24-B4AE-79866148680C}"/>
              </a:ext>
            </a:extLst>
          </p:cNvPr>
          <p:cNvCxnSpPr/>
          <p:nvPr/>
        </p:nvCxnSpPr>
        <p:spPr>
          <a:xfrm>
            <a:off x="5817705" y="771263"/>
            <a:ext cx="1192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7921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Alternating neutral currents</a:t>
            </a:r>
          </a:p>
        </p:txBody>
      </p:sp>
      <p:sp>
        <p:nvSpPr>
          <p:cNvPr id="3" name="Content Placeholder 2"/>
          <p:cNvSpPr>
            <a:spLocks noGrp="1"/>
          </p:cNvSpPr>
          <p:nvPr>
            <p:ph idx="1"/>
          </p:nvPr>
        </p:nvSpPr>
        <p:spPr>
          <a:xfrm>
            <a:off x="628650" y="1633195"/>
            <a:ext cx="7886700" cy="1769345"/>
          </a:xfrm>
        </p:spPr>
        <p:txBody>
          <a:bodyPr>
            <a:normAutofit/>
          </a:bodyPr>
          <a:lstStyle/>
          <a:p>
            <a:pPr>
              <a:buFont typeface="Courier New" panose="02070309020205020404" pitchFamily="49" charset="0"/>
              <a:buChar char="o"/>
            </a:pPr>
            <a:endParaRPr lang="en-US" sz="1400"/>
          </a:p>
          <a:p>
            <a:pPr>
              <a:buFont typeface="Courier New" panose="02070309020205020404" pitchFamily="49" charset="0"/>
              <a:buChar char="o"/>
            </a:pPr>
            <a:r>
              <a:rPr lang="en-US" sz="1400"/>
              <a:t>Observation of Neutrino Like Interactions Without Muon or Electron in the </a:t>
            </a:r>
            <a:r>
              <a:rPr lang="en-US" sz="1400" err="1"/>
              <a:t>Gargamelle</a:t>
            </a:r>
            <a:r>
              <a:rPr lang="en-US" sz="1400"/>
              <a:t> Neutrino Experiment</a:t>
            </a:r>
          </a:p>
          <a:p>
            <a:pPr>
              <a:buFont typeface="Courier New" panose="02070309020205020404" pitchFamily="49" charset="0"/>
              <a:buChar char="o"/>
            </a:pPr>
            <a:r>
              <a:rPr lang="en-US" sz="1400"/>
              <a:t>Phys. Lett. B46 (1973) 138-140</a:t>
            </a:r>
          </a:p>
          <a:p>
            <a:pPr>
              <a:buFont typeface="Courier New" panose="02070309020205020404" pitchFamily="49" charset="0"/>
              <a:buChar char="o"/>
            </a:pPr>
            <a:r>
              <a:rPr lang="en-US" sz="1400" err="1"/>
              <a:t>Nucl</a:t>
            </a:r>
            <a:r>
              <a:rPr lang="en-US" sz="1400"/>
              <a:t>. Phys. B73 (1974) 1-22</a:t>
            </a: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74</a:t>
            </a:fld>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4726" y="3204319"/>
            <a:ext cx="5876895" cy="2276760"/>
          </a:xfrm>
          <a:prstGeom prst="rect">
            <a:avLst/>
          </a:prstGeom>
          <a:ln w="28575">
            <a:solidFill>
              <a:schemeClr val="tx1"/>
            </a:solidFill>
          </a:ln>
        </p:spPr>
      </p:pic>
      <p:sp>
        <p:nvSpPr>
          <p:cNvPr id="8" name="TextBox 7"/>
          <p:cNvSpPr txBox="1"/>
          <p:nvPr/>
        </p:nvSpPr>
        <p:spPr>
          <a:xfrm>
            <a:off x="2843991" y="5615585"/>
            <a:ext cx="4416208" cy="923330"/>
          </a:xfrm>
          <a:prstGeom prst="rect">
            <a:avLst/>
          </a:prstGeom>
          <a:noFill/>
        </p:spPr>
        <p:txBody>
          <a:bodyPr wrap="square" rtlCol="0">
            <a:spAutoFit/>
          </a:bodyPr>
          <a:lstStyle/>
          <a:p>
            <a:r>
              <a:rPr lang="en-US"/>
              <a:t>From D. </a:t>
            </a:r>
            <a:r>
              <a:rPr lang="en-US" err="1"/>
              <a:t>Haidt</a:t>
            </a:r>
            <a:r>
              <a:rPr lang="en-US"/>
              <a:t> &amp; A. </a:t>
            </a:r>
            <a:r>
              <a:rPr lang="en-US" err="1"/>
              <a:t>Pullia</a:t>
            </a:r>
            <a:r>
              <a:rPr lang="en-US"/>
              <a:t>, “The Weak Neutral Current, Discovery and impact” </a:t>
            </a:r>
            <a:r>
              <a:rPr lang="it-IT"/>
              <a:t>Rivista del Nuovo Cimento, 2013</a:t>
            </a:r>
            <a:endParaRPr lang="en-US"/>
          </a:p>
        </p:txBody>
      </p:sp>
    </p:spTree>
    <p:extLst>
      <p:ext uri="{BB962C8B-B14F-4D97-AF65-F5344CB8AC3E}">
        <p14:creationId xmlns:p14="http://schemas.microsoft.com/office/powerpoint/2010/main" val="36777761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Kolar Events</a:t>
            </a:r>
          </a:p>
        </p:txBody>
      </p:sp>
      <p:sp>
        <p:nvSpPr>
          <p:cNvPr id="3" name="Content Placeholder 2"/>
          <p:cNvSpPr>
            <a:spLocks noGrp="1"/>
          </p:cNvSpPr>
          <p:nvPr>
            <p:ph sz="half" idx="1"/>
          </p:nvPr>
        </p:nvSpPr>
        <p:spPr>
          <a:xfrm>
            <a:off x="3975002" y="4363246"/>
            <a:ext cx="4803394" cy="4351338"/>
          </a:xfrm>
        </p:spPr>
        <p:txBody>
          <a:bodyPr/>
          <a:lstStyle/>
          <a:p>
            <a:pPr>
              <a:buClr>
                <a:schemeClr val="bg1">
                  <a:lumMod val="50000"/>
                </a:schemeClr>
              </a:buClr>
              <a:buFont typeface="Wingdings 2" panose="05020102010507070707" pitchFamily="18" charset="2"/>
              <a:buChar char="õ"/>
            </a:pPr>
            <a:r>
              <a:rPr lang="en-US"/>
              <a:t>5 events seen in KGF which were consistent with a vertex in air</a:t>
            </a:r>
          </a:p>
          <a:p>
            <a:pPr>
              <a:buClr>
                <a:schemeClr val="bg1">
                  <a:lumMod val="50000"/>
                </a:schemeClr>
              </a:buClr>
              <a:buFont typeface="Wingdings 2" panose="05020102010507070707" pitchFamily="18" charset="2"/>
              <a:buChar char="õ"/>
            </a:pPr>
            <a:r>
              <a:rPr lang="en-US"/>
              <a:t>Never contradicted</a:t>
            </a:r>
          </a:p>
          <a:p>
            <a:pPr>
              <a:buClr>
                <a:schemeClr val="bg1">
                  <a:lumMod val="50000"/>
                </a:schemeClr>
              </a:buClr>
              <a:buFont typeface="Wingdings 2" panose="05020102010507070707" pitchFamily="18" charset="2"/>
              <a:buChar char="õ"/>
            </a:pPr>
            <a:r>
              <a:rPr lang="en-US"/>
              <a:t>I’m not aware anyone tried</a:t>
            </a:r>
          </a:p>
          <a:p>
            <a:pPr>
              <a:buClr>
                <a:schemeClr val="bg1">
                  <a:lumMod val="50000"/>
                </a:schemeClr>
              </a:buClr>
              <a:buFont typeface="Wingdings 2" panose="05020102010507070707" pitchFamily="18" charset="2"/>
              <a:buChar char="õ"/>
            </a:pPr>
            <a:r>
              <a:rPr lang="en-US"/>
              <a:t>Background difficult to estimate</a:t>
            </a:r>
          </a:p>
        </p:txBody>
      </p:sp>
      <p:pic>
        <p:nvPicPr>
          <p:cNvPr id="8" name="Content Placeholder 7"/>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3975002" y="2043285"/>
            <a:ext cx="4803394" cy="2115355"/>
          </a:xfrm>
          <a:prstGeom prst="rect">
            <a:avLst/>
          </a:prstGeom>
        </p:spPr>
      </p:pic>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75</a:t>
            </a:fld>
            <a:endParaRPr lang="en-US"/>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58" y="3345347"/>
            <a:ext cx="3371429" cy="3011006"/>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71" y="202281"/>
            <a:ext cx="2914776" cy="3274662"/>
          </a:xfrm>
          <a:prstGeom prst="rect">
            <a:avLst/>
          </a:prstGeom>
        </p:spPr>
      </p:pic>
    </p:spTree>
    <p:extLst>
      <p:ext uri="{BB962C8B-B14F-4D97-AF65-F5344CB8AC3E}">
        <p14:creationId xmlns:p14="http://schemas.microsoft.com/office/powerpoint/2010/main" val="14577504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High y anomaly</a:t>
            </a:r>
          </a:p>
        </p:txBody>
      </p:sp>
      <p:sp>
        <p:nvSpPr>
          <p:cNvPr id="7" name="Content Placeholder 6"/>
          <p:cNvSpPr>
            <a:spLocks noGrp="1"/>
          </p:cNvSpPr>
          <p:nvPr>
            <p:ph sz="half" idx="1"/>
          </p:nvPr>
        </p:nvSpPr>
        <p:spPr>
          <a:xfrm>
            <a:off x="374864" y="1825625"/>
            <a:ext cx="4139986" cy="4351338"/>
          </a:xfrm>
        </p:spPr>
        <p:txBody>
          <a:bodyPr/>
          <a:lstStyle/>
          <a:p>
            <a:pPr>
              <a:buClr>
                <a:schemeClr val="bg1">
                  <a:lumMod val="50000"/>
                </a:schemeClr>
              </a:buClr>
              <a:buFont typeface="Wingdings 2" panose="05020102010507070707" pitchFamily="18" charset="2"/>
              <a:buChar char="õ"/>
            </a:pPr>
            <a:r>
              <a:rPr lang="en-US"/>
              <a:t>HPW Unexpected y distributions        (y = </a:t>
            </a:r>
            <a:r>
              <a:rPr lang="en-US" err="1"/>
              <a:t>E</a:t>
            </a:r>
            <a:r>
              <a:rPr lang="en-US" baseline="-25000" err="1"/>
              <a:t>had</a:t>
            </a:r>
            <a:r>
              <a:rPr lang="en-US"/>
              <a:t>/</a:t>
            </a:r>
            <a:r>
              <a:rPr lang="en-US" err="1"/>
              <a:t>E</a:t>
            </a:r>
            <a:r>
              <a:rPr lang="en-US" baseline="-25000" err="1">
                <a:latin typeface="Symbol" panose="05050102010706020507" pitchFamily="18" charset="2"/>
              </a:rPr>
              <a:t>n</a:t>
            </a:r>
            <a:r>
              <a:rPr lang="en-US"/>
              <a:t>) in FNAL E1 - low x</a:t>
            </a:r>
          </a:p>
          <a:p>
            <a:pPr>
              <a:buClr>
                <a:schemeClr val="bg1">
                  <a:lumMod val="50000"/>
                </a:schemeClr>
              </a:buClr>
              <a:buFont typeface="Wingdings 2" panose="05020102010507070707" pitchFamily="18" charset="2"/>
              <a:buChar char="õ"/>
            </a:pPr>
            <a:r>
              <a:rPr lang="en-US"/>
              <a:t>2 further papers</a:t>
            </a:r>
          </a:p>
          <a:p>
            <a:pPr>
              <a:buClr>
                <a:schemeClr val="bg1">
                  <a:lumMod val="50000"/>
                </a:schemeClr>
              </a:buClr>
              <a:buFont typeface="Wingdings 2" panose="05020102010507070707" pitchFamily="18" charset="2"/>
              <a:buChar char="õ"/>
            </a:pPr>
            <a:r>
              <a:rPr lang="en-US"/>
              <a:t>Not seen CCFR</a:t>
            </a:r>
          </a:p>
          <a:p>
            <a:pPr>
              <a:buClr>
                <a:schemeClr val="bg1">
                  <a:lumMod val="50000"/>
                </a:schemeClr>
              </a:buClr>
              <a:buFont typeface="Wingdings 2" panose="05020102010507070707" pitchFamily="18" charset="2"/>
              <a:buChar char="õ"/>
            </a:pPr>
            <a:r>
              <a:rPr lang="en-US"/>
              <a:t>Contradicted by CHARM @ CERN</a:t>
            </a:r>
          </a:p>
        </p:txBody>
      </p:sp>
      <p:pic>
        <p:nvPicPr>
          <p:cNvPr id="9" name="Content Placeholder 8"/>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629150" y="1825625"/>
            <a:ext cx="3886200" cy="1603522"/>
          </a:xfrm>
          <a:prstGeom prst="rect">
            <a:avLst/>
          </a:prstGeom>
        </p:spPr>
      </p:pic>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76</a:t>
            </a:fld>
            <a:endParaRPr lang="en-US"/>
          </a:p>
        </p:txBody>
      </p:sp>
      <p:pic>
        <p:nvPicPr>
          <p:cNvPr id="10" name="Picture 9"/>
          <p:cNvPicPr>
            <a:picLocks noChangeAspect="1"/>
          </p:cNvPicPr>
          <p:nvPr/>
        </p:nvPicPr>
        <p:blipFill>
          <a:blip r:embed="rId3"/>
          <a:stretch>
            <a:fillRect/>
          </a:stretch>
        </p:blipFill>
        <p:spPr>
          <a:xfrm>
            <a:off x="5401232" y="3564081"/>
            <a:ext cx="2723002" cy="2898712"/>
          </a:xfrm>
          <a:prstGeom prst="rect">
            <a:avLst/>
          </a:prstGeom>
        </p:spPr>
      </p:pic>
      <p:pic>
        <p:nvPicPr>
          <p:cNvPr id="11" name="Picture 10"/>
          <p:cNvPicPr>
            <a:picLocks noChangeAspect="1"/>
          </p:cNvPicPr>
          <p:nvPr/>
        </p:nvPicPr>
        <p:blipFill>
          <a:blip r:embed="rId4"/>
          <a:stretch>
            <a:fillRect/>
          </a:stretch>
        </p:blipFill>
        <p:spPr>
          <a:xfrm>
            <a:off x="374864" y="3564081"/>
            <a:ext cx="4254286" cy="2907419"/>
          </a:xfrm>
          <a:prstGeom prst="rect">
            <a:avLst/>
          </a:prstGeom>
        </p:spPr>
      </p:pic>
    </p:spTree>
    <p:extLst>
      <p:ext uri="{BB962C8B-B14F-4D97-AF65-F5344CB8AC3E}">
        <p14:creationId xmlns:p14="http://schemas.microsoft.com/office/powerpoint/2010/main" val="14883333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err="1"/>
              <a:t>NuTEV</a:t>
            </a:r>
            <a:r>
              <a:rPr lang="en-US"/>
              <a:t> Helium bag events</a:t>
            </a:r>
          </a:p>
        </p:txBody>
      </p:sp>
      <p:sp>
        <p:nvSpPr>
          <p:cNvPr id="7" name="Content Placeholder 6"/>
          <p:cNvSpPr>
            <a:spLocks noGrp="1"/>
          </p:cNvSpPr>
          <p:nvPr>
            <p:ph sz="half" idx="1"/>
          </p:nvPr>
        </p:nvSpPr>
        <p:spPr/>
        <p:txBody>
          <a:bodyPr/>
          <a:lstStyle/>
          <a:p>
            <a:pPr>
              <a:buClr>
                <a:schemeClr val="bg1">
                  <a:lumMod val="50000"/>
                </a:schemeClr>
              </a:buClr>
              <a:buFont typeface="Webdings" panose="05030102010509060703" pitchFamily="18" charset="2"/>
              <a:buChar char="&lt;"/>
            </a:pPr>
            <a:r>
              <a:rPr lang="en-US"/>
              <a:t>3 events with a background of 0.04 appeared to vertex in a Helium bag in front of </a:t>
            </a:r>
            <a:r>
              <a:rPr lang="en-US" err="1"/>
              <a:t>NuTEV</a:t>
            </a:r>
            <a:r>
              <a:rPr lang="en-US"/>
              <a:t>.</a:t>
            </a:r>
          </a:p>
          <a:p>
            <a:pPr>
              <a:buClr>
                <a:schemeClr val="bg1">
                  <a:lumMod val="50000"/>
                </a:schemeClr>
              </a:buClr>
              <a:buFont typeface="Webdings" panose="05030102010509060703" pitchFamily="18" charset="2"/>
              <a:buChar char="&lt;"/>
            </a:pPr>
            <a:r>
              <a:rPr lang="en-US"/>
              <a:t>Kinematics didn’t match the alternative hypothesis (decay of a supersymmetric particle.)</a:t>
            </a:r>
          </a:p>
          <a:p>
            <a:pPr>
              <a:buClr>
                <a:schemeClr val="bg1">
                  <a:lumMod val="50000"/>
                </a:schemeClr>
              </a:buClr>
              <a:buFont typeface="Webdings" panose="05030102010509060703" pitchFamily="18" charset="2"/>
              <a:buChar char="&lt;"/>
            </a:pPr>
            <a:r>
              <a:rPr lang="en-US"/>
              <a:t>Int. J. Mod. Phys. A16S1B, 761, 2001.  </a:t>
            </a:r>
          </a:p>
          <a:p>
            <a:endParaRPr lang="en-US"/>
          </a:p>
          <a:p>
            <a:endParaRPr lang="en-US"/>
          </a:p>
        </p:txBody>
      </p:sp>
      <p:pic>
        <p:nvPicPr>
          <p:cNvPr id="9" name="Content Placeholder 8"/>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714390" y="1870081"/>
            <a:ext cx="3886200" cy="2252584"/>
          </a:xfrm>
          <a:prstGeom prst="rect">
            <a:avLst/>
          </a:prstGeom>
        </p:spPr>
      </p:pic>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77</a:t>
            </a:fld>
            <a:endParaRPr lang="en-US"/>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4738" y="4230762"/>
            <a:ext cx="3245504" cy="2125591"/>
          </a:xfrm>
          <a:prstGeom prst="rect">
            <a:avLst/>
          </a:prstGeom>
        </p:spPr>
      </p:pic>
    </p:spTree>
    <p:extLst>
      <p:ext uri="{BB962C8B-B14F-4D97-AF65-F5344CB8AC3E}">
        <p14:creationId xmlns:p14="http://schemas.microsoft.com/office/powerpoint/2010/main" val="9179998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7718" y="3517390"/>
            <a:ext cx="2856629" cy="3021525"/>
          </a:xfrm>
          <a:prstGeom prst="rect">
            <a:avLst/>
          </a:prstGeom>
        </p:spPr>
      </p:pic>
      <p:sp>
        <p:nvSpPr>
          <p:cNvPr id="2" name="Title 1"/>
          <p:cNvSpPr>
            <a:spLocks noGrp="1"/>
          </p:cNvSpPr>
          <p:nvPr>
            <p:ph type="title"/>
          </p:nvPr>
        </p:nvSpPr>
        <p:spPr/>
        <p:txBody>
          <a:bodyPr/>
          <a:lstStyle/>
          <a:p>
            <a:pPr algn="ctr"/>
            <a:r>
              <a:rPr lang="en-US" err="1"/>
              <a:t>NuTeV</a:t>
            </a:r>
            <a:r>
              <a:rPr lang="en-US"/>
              <a:t> anomaly</a:t>
            </a:r>
          </a:p>
        </p:txBody>
      </p:sp>
      <p:sp>
        <p:nvSpPr>
          <p:cNvPr id="7" name="Content Placeholder 6"/>
          <p:cNvSpPr>
            <a:spLocks noGrp="1"/>
          </p:cNvSpPr>
          <p:nvPr>
            <p:ph sz="half" idx="1"/>
          </p:nvPr>
        </p:nvSpPr>
        <p:spPr>
          <a:xfrm>
            <a:off x="250521" y="1825625"/>
            <a:ext cx="4264329" cy="4351338"/>
          </a:xfrm>
        </p:spPr>
        <p:txBody>
          <a:bodyPr/>
          <a:lstStyle/>
          <a:p>
            <a:pPr marL="0" indent="0">
              <a:buNone/>
            </a:pPr>
            <a:r>
              <a:rPr lang="en-US"/>
              <a:t>Measure</a:t>
            </a:r>
          </a:p>
          <a:p>
            <a:endParaRPr lang="en-US"/>
          </a:p>
          <a:p>
            <a:endParaRPr lang="en-US"/>
          </a:p>
          <a:p>
            <a:endParaRPr lang="en-US"/>
          </a:p>
          <a:p>
            <a:endParaRPr lang="en-US"/>
          </a:p>
          <a:p>
            <a:pPr marL="0" indent="0">
              <a:buNone/>
            </a:pPr>
            <a:endParaRPr lang="en-US"/>
          </a:p>
        </p:txBody>
      </p:sp>
      <p:sp>
        <p:nvSpPr>
          <p:cNvPr id="8" name="Content Placeholder 7"/>
          <p:cNvSpPr>
            <a:spLocks noGrp="1"/>
          </p:cNvSpPr>
          <p:nvPr>
            <p:ph sz="half" idx="2"/>
          </p:nvPr>
        </p:nvSpPr>
        <p:spPr/>
        <p:txBody>
          <a:bodyPr/>
          <a:lstStyle/>
          <a:p>
            <a:endParaRPr lang="en-US"/>
          </a:p>
          <a:p>
            <a:endParaRPr lang="en-US"/>
          </a:p>
          <a:p>
            <a:r>
              <a:rPr lang="en-US"/>
              <a:t>Follow-up experiment not approved</a:t>
            </a:r>
          </a:p>
          <a:p>
            <a:endParaRPr lang="en-US"/>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78</a:t>
            </a:fld>
            <a:endParaRPr lang="en-US"/>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9744" y="3212816"/>
            <a:ext cx="4197407" cy="3143537"/>
          </a:xfrm>
          <a:prstGeom prst="rect">
            <a:avLst/>
          </a:prstGeom>
        </p:spPr>
      </p:pic>
      <p:pic>
        <p:nvPicPr>
          <p:cNvPr id="10" name="Picture 9"/>
          <p:cNvPicPr>
            <a:picLocks noChangeAspect="1"/>
          </p:cNvPicPr>
          <p:nvPr/>
        </p:nvPicPr>
        <p:blipFill>
          <a:blip r:embed="rId4"/>
          <a:stretch>
            <a:fillRect/>
          </a:stretch>
        </p:blipFill>
        <p:spPr>
          <a:xfrm>
            <a:off x="1881188" y="1779233"/>
            <a:ext cx="5057259" cy="864731"/>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726124"/>
            <a:ext cx="4765175" cy="815801"/>
          </a:xfrm>
          <a:prstGeom prst="rect">
            <a:avLst/>
          </a:prstGeom>
        </p:spPr>
      </p:pic>
    </p:spTree>
    <p:extLst>
      <p:ext uri="{BB962C8B-B14F-4D97-AF65-F5344CB8AC3E}">
        <p14:creationId xmlns:p14="http://schemas.microsoft.com/office/powerpoint/2010/main" val="3668804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err="1"/>
              <a:t>Reines</a:t>
            </a:r>
            <a:r>
              <a:rPr lang="en-US"/>
              <a:t> Sobel </a:t>
            </a:r>
            <a:r>
              <a:rPr lang="en-US">
                <a:latin typeface="Symbol" panose="05050102010706020507" pitchFamily="18" charset="2"/>
              </a:rPr>
              <a:t>n</a:t>
            </a:r>
            <a:r>
              <a:rPr lang="en-US"/>
              <a:t> oscillations</a:t>
            </a:r>
          </a:p>
        </p:txBody>
      </p:sp>
      <p:sp>
        <p:nvSpPr>
          <p:cNvPr id="3" name="Content Placeholder 2"/>
          <p:cNvSpPr>
            <a:spLocks noGrp="1"/>
          </p:cNvSpPr>
          <p:nvPr>
            <p:ph idx="1"/>
          </p:nvPr>
        </p:nvSpPr>
        <p:spPr>
          <a:xfrm>
            <a:off x="628650" y="1825625"/>
            <a:ext cx="5233531" cy="4952284"/>
          </a:xfrm>
        </p:spPr>
        <p:txBody>
          <a:bodyPr>
            <a:normAutofit/>
          </a:bodyPr>
          <a:lstStyle/>
          <a:p>
            <a:pPr>
              <a:buClr>
                <a:schemeClr val="bg1">
                  <a:lumMod val="50000"/>
                </a:schemeClr>
              </a:buClr>
              <a:buFont typeface="Wingdings 2" panose="05020102010507070707" pitchFamily="18" charset="2"/>
              <a:buChar char="õ"/>
            </a:pPr>
            <a:r>
              <a:rPr lang="en-US"/>
              <a:t>Single detector reactor experiment</a:t>
            </a:r>
          </a:p>
          <a:p>
            <a:pPr>
              <a:buClr>
                <a:schemeClr val="bg1">
                  <a:lumMod val="50000"/>
                </a:schemeClr>
              </a:buClr>
              <a:buFont typeface="Wingdings 2" panose="05020102010507070707" pitchFamily="18" charset="2"/>
              <a:buChar char="õ"/>
            </a:pPr>
            <a:r>
              <a:rPr lang="en-US"/>
              <a:t>Compared CC/NC rates</a:t>
            </a:r>
          </a:p>
          <a:p>
            <a:pPr>
              <a:buClr>
                <a:schemeClr val="bg1">
                  <a:lumMod val="50000"/>
                </a:schemeClr>
              </a:buClr>
              <a:buFont typeface="Wingdings 2" panose="05020102010507070707" pitchFamily="18" charset="2"/>
              <a:buChar char="õ"/>
            </a:pPr>
            <a:endParaRPr lang="en-US"/>
          </a:p>
          <a:p>
            <a:pPr>
              <a:buClr>
                <a:schemeClr val="bg1">
                  <a:lumMod val="50000"/>
                </a:schemeClr>
              </a:buClr>
              <a:buFont typeface="Wingdings 2" panose="05020102010507070707" pitchFamily="18" charset="2"/>
              <a:buChar char="õ"/>
            </a:pPr>
            <a:endParaRPr lang="en-US"/>
          </a:p>
          <a:p>
            <a:pPr>
              <a:buClr>
                <a:schemeClr val="bg1">
                  <a:lumMod val="50000"/>
                </a:schemeClr>
              </a:buClr>
              <a:buFont typeface="Wingdings 2" panose="05020102010507070707" pitchFamily="18" charset="2"/>
              <a:buChar char="õ"/>
            </a:pPr>
            <a:endParaRPr lang="en-US"/>
          </a:p>
          <a:p>
            <a:pPr>
              <a:buClr>
                <a:schemeClr val="bg1">
                  <a:lumMod val="50000"/>
                </a:schemeClr>
              </a:buClr>
              <a:buFont typeface="Wingdings 2" panose="05020102010507070707" pitchFamily="18" charset="2"/>
              <a:buChar char="õ"/>
            </a:pPr>
            <a:endParaRPr lang="en-US"/>
          </a:p>
          <a:p>
            <a:pPr>
              <a:buClr>
                <a:schemeClr val="bg1">
                  <a:lumMod val="50000"/>
                </a:schemeClr>
              </a:buClr>
              <a:buFont typeface="Wingdings 2" panose="05020102010507070707" pitchFamily="18" charset="2"/>
              <a:buChar char="õ"/>
            </a:pPr>
            <a:endParaRPr lang="en-US"/>
          </a:p>
          <a:p>
            <a:pPr>
              <a:buClr>
                <a:schemeClr val="bg1">
                  <a:lumMod val="50000"/>
                </a:schemeClr>
              </a:buClr>
              <a:buFont typeface="Wingdings 2" panose="05020102010507070707" pitchFamily="18" charset="2"/>
              <a:buChar char="õ"/>
            </a:pPr>
            <a:endParaRPr lang="en-US"/>
          </a:p>
          <a:p>
            <a:pPr>
              <a:buClr>
                <a:schemeClr val="bg1">
                  <a:lumMod val="50000"/>
                </a:schemeClr>
              </a:buClr>
              <a:buFont typeface="Wingdings 2" panose="05020102010507070707" pitchFamily="18" charset="2"/>
              <a:buChar char="õ"/>
            </a:pPr>
            <a:endParaRPr lang="en-US"/>
          </a:p>
          <a:p>
            <a:pPr>
              <a:buClr>
                <a:schemeClr val="bg1">
                  <a:lumMod val="50000"/>
                </a:schemeClr>
              </a:buClr>
              <a:buFont typeface="Wingdings 2" panose="05020102010507070707" pitchFamily="18" charset="2"/>
              <a:buChar char="õ"/>
            </a:pPr>
            <a:r>
              <a:rPr lang="en-US"/>
              <a:t>H. Sobel “It has been a while, but if I remember correctly one of the cross sections we were using changed significantly.</a:t>
            </a:r>
          </a:p>
          <a:p>
            <a:pPr>
              <a:buClr>
                <a:schemeClr val="bg1">
                  <a:lumMod val="50000"/>
                </a:schemeClr>
              </a:buClr>
              <a:buFont typeface="Wingdings 2" panose="05020102010507070707" pitchFamily="18" charset="2"/>
              <a:buChar char="õ"/>
            </a:pPr>
            <a:endParaRPr lang="en-US"/>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79</a:t>
            </a:fld>
            <a:endParaRPr lang="en-US"/>
          </a:p>
        </p:txBody>
      </p:sp>
      <p:pic>
        <p:nvPicPr>
          <p:cNvPr id="7" name="Picture 6"/>
          <p:cNvPicPr>
            <a:picLocks noChangeAspect="1"/>
          </p:cNvPicPr>
          <p:nvPr/>
        </p:nvPicPr>
        <p:blipFill>
          <a:blip r:embed="rId2"/>
          <a:stretch>
            <a:fillRect/>
          </a:stretch>
        </p:blipFill>
        <p:spPr>
          <a:xfrm>
            <a:off x="628650" y="2530245"/>
            <a:ext cx="5085568" cy="2862040"/>
          </a:xfrm>
          <a:prstGeom prst="rect">
            <a:avLst/>
          </a:prstGeom>
        </p:spPr>
      </p:pic>
      <p:pic>
        <p:nvPicPr>
          <p:cNvPr id="8" name="Picture 7"/>
          <p:cNvPicPr>
            <a:picLocks noChangeAspect="1"/>
          </p:cNvPicPr>
          <p:nvPr/>
        </p:nvPicPr>
        <p:blipFill>
          <a:blip r:embed="rId3"/>
          <a:stretch>
            <a:fillRect/>
          </a:stretch>
        </p:blipFill>
        <p:spPr>
          <a:xfrm>
            <a:off x="5862181" y="1622608"/>
            <a:ext cx="3039910" cy="4677314"/>
          </a:xfrm>
          <a:prstGeom prst="rect">
            <a:avLst/>
          </a:prstGeom>
        </p:spPr>
      </p:pic>
    </p:spTree>
    <p:extLst>
      <p:ext uri="{BB962C8B-B14F-4D97-AF65-F5344CB8AC3E}">
        <p14:creationId xmlns:p14="http://schemas.microsoft.com/office/powerpoint/2010/main" val="174488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777" y="203655"/>
            <a:ext cx="6519573" cy="1325563"/>
          </a:xfrm>
        </p:spPr>
        <p:txBody>
          <a:bodyPr/>
          <a:lstStyle/>
          <a:p>
            <a:pPr algn="ctr"/>
            <a:r>
              <a:rPr lang="en-US" dirty="0" err="1"/>
              <a:t>Contexte</a:t>
            </a:r>
            <a:r>
              <a:rPr lang="en-US" dirty="0"/>
              <a:t> pour </a:t>
            </a:r>
            <a:r>
              <a:rPr lang="en-US" dirty="0">
                <a:latin typeface="Symbol" panose="05050102010706020507" pitchFamily="18" charset="2"/>
              </a:rPr>
              <a:t>m</a:t>
            </a:r>
            <a:r>
              <a:rPr lang="en-US" dirty="0">
                <a:sym typeface="Symbol"/>
              </a:rPr>
              <a:t> e </a:t>
            </a:r>
            <a:r>
              <a:rPr lang="en-US" dirty="0">
                <a:latin typeface="Symbol" panose="05050102010706020507" pitchFamily="18" charset="2"/>
                <a:sym typeface="Symbol"/>
              </a:rPr>
              <a:t>g (1)</a:t>
            </a:r>
            <a:r>
              <a:rPr lang="en-US" dirty="0">
                <a:sym typeface="Symbol"/>
              </a:rPr>
              <a:t> </a:t>
            </a:r>
            <a:endParaRPr lang="en-US" dirty="0"/>
          </a:p>
        </p:txBody>
      </p:sp>
      <p:sp>
        <p:nvSpPr>
          <p:cNvPr id="3" name="Content Placeholder 2"/>
          <p:cNvSpPr>
            <a:spLocks noGrp="1"/>
          </p:cNvSpPr>
          <p:nvPr>
            <p:ph idx="1"/>
          </p:nvPr>
        </p:nvSpPr>
        <p:spPr>
          <a:xfrm>
            <a:off x="596844" y="1650696"/>
            <a:ext cx="7886700" cy="4351338"/>
          </a:xfrm>
        </p:spPr>
        <p:txBody>
          <a:bodyPr/>
          <a:lstStyle/>
          <a:p>
            <a:r>
              <a:rPr lang="en-US" dirty="0" err="1"/>
              <a:t>Étudiant</a:t>
            </a:r>
            <a:r>
              <a:rPr lang="en-US" dirty="0"/>
              <a:t>, </a:t>
            </a:r>
            <a:r>
              <a:rPr lang="en-US" dirty="0" err="1"/>
              <a:t>j’ai</a:t>
            </a:r>
            <a:r>
              <a:rPr lang="en-US" dirty="0"/>
              <a:t> </a:t>
            </a:r>
            <a:r>
              <a:rPr lang="en-US" dirty="0" err="1"/>
              <a:t>appris</a:t>
            </a:r>
            <a:r>
              <a:rPr lang="en-US" dirty="0"/>
              <a:t> la “conservation du </a:t>
            </a:r>
            <a:r>
              <a:rPr lang="en-US" dirty="0" err="1"/>
              <a:t>nombre</a:t>
            </a:r>
            <a:r>
              <a:rPr lang="en-US" dirty="0"/>
              <a:t> </a:t>
            </a:r>
            <a:r>
              <a:rPr lang="en-US" dirty="0" err="1"/>
              <a:t>leptonique</a:t>
            </a:r>
            <a:r>
              <a:rPr lang="en-US" dirty="0"/>
              <a:t> </a:t>
            </a:r>
            <a:r>
              <a:rPr lang="en-US" dirty="0" err="1"/>
              <a:t>μ</a:t>
            </a:r>
            <a:r>
              <a:rPr lang="en-US" dirty="0"/>
              <a:t>”.</a:t>
            </a:r>
          </a:p>
          <a:p>
            <a:r>
              <a:rPr lang="en-US" dirty="0"/>
              <a:t>Plus tard </a:t>
            </a:r>
            <a:r>
              <a:rPr lang="en-US" dirty="0" err="1"/>
              <a:t>devenu</a:t>
            </a:r>
            <a:r>
              <a:rPr lang="en-US" dirty="0"/>
              <a:t> “pas de courants </a:t>
            </a:r>
            <a:r>
              <a:rPr lang="en-US" dirty="0" err="1"/>
              <a:t>neutres</a:t>
            </a:r>
            <a:r>
              <a:rPr lang="en-US" dirty="0"/>
              <a:t> </a:t>
            </a:r>
            <a:r>
              <a:rPr lang="en-US" dirty="0" err="1"/>
              <a:t>changeant</a:t>
            </a:r>
            <a:r>
              <a:rPr lang="en-US" dirty="0"/>
              <a:t> la </a:t>
            </a:r>
            <a:r>
              <a:rPr lang="en-US" dirty="0" err="1"/>
              <a:t>saveur</a:t>
            </a:r>
            <a:r>
              <a:rPr lang="en-US" dirty="0"/>
              <a:t>” </a:t>
            </a: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8</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7078" y="2774242"/>
            <a:ext cx="8126233" cy="3680754"/>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92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30 eV ITEP m(</a:t>
            </a:r>
            <a:r>
              <a:rPr lang="en-US">
                <a:latin typeface="Symbol" panose="05050102010706020507" pitchFamily="18" charset="2"/>
              </a:rPr>
              <a:t>n</a:t>
            </a:r>
            <a:r>
              <a:rPr lang="en-US"/>
              <a:t>)</a:t>
            </a:r>
          </a:p>
        </p:txBody>
      </p:sp>
      <p:sp>
        <p:nvSpPr>
          <p:cNvPr id="7" name="Content Placeholder 6"/>
          <p:cNvSpPr>
            <a:spLocks noGrp="1"/>
          </p:cNvSpPr>
          <p:nvPr>
            <p:ph sz="half" idx="1"/>
          </p:nvPr>
        </p:nvSpPr>
        <p:spPr/>
        <p:txBody>
          <a:bodyPr/>
          <a:lstStyle/>
          <a:p>
            <a:endParaRPr lang="en-US"/>
          </a:p>
        </p:txBody>
      </p:sp>
      <p:sp>
        <p:nvSpPr>
          <p:cNvPr id="8" name="Content Placeholder 7"/>
          <p:cNvSpPr>
            <a:spLocks noGrp="1"/>
          </p:cNvSpPr>
          <p:nvPr>
            <p:ph sz="half" idx="2"/>
          </p:nvPr>
        </p:nvSpPr>
        <p:spPr/>
        <p:txBody>
          <a:bodyPr/>
          <a:lstStyle/>
          <a:p>
            <a:pPr>
              <a:buClr>
                <a:schemeClr val="bg1">
                  <a:lumMod val="50000"/>
                </a:schemeClr>
              </a:buClr>
              <a:buFont typeface="Wingdings" panose="05000000000000000000" pitchFamily="2" charset="2"/>
              <a:buChar char="¶"/>
            </a:pPr>
            <a:r>
              <a:rPr lang="en-US"/>
              <a:t>From Boehm &amp; Vogel, “The physics of massive neutrinos”</a:t>
            </a:r>
          </a:p>
          <a:p>
            <a:pPr>
              <a:buClr>
                <a:schemeClr val="bg1">
                  <a:lumMod val="50000"/>
                </a:schemeClr>
              </a:buClr>
              <a:buFont typeface="Wingdings" panose="05000000000000000000" pitchFamily="2" charset="2"/>
              <a:buChar char="¶"/>
            </a:pPr>
            <a:r>
              <a:rPr lang="en-US"/>
              <a:t>Fit to 30.0 ± 1.9 </a:t>
            </a:r>
            <a:r>
              <a:rPr lang="en-US" err="1"/>
              <a:t>ev</a:t>
            </a:r>
            <a:endParaRPr lang="en-US"/>
          </a:p>
          <a:p>
            <a:pPr>
              <a:buClr>
                <a:schemeClr val="bg1">
                  <a:lumMod val="50000"/>
                </a:schemeClr>
              </a:buClr>
              <a:buFont typeface="Wingdings" panose="05000000000000000000" pitchFamily="2" charset="2"/>
              <a:buChar char="¶"/>
            </a:pPr>
            <a:endParaRPr lang="en-US"/>
          </a:p>
          <a:p>
            <a:pPr>
              <a:buClr>
                <a:schemeClr val="bg1">
                  <a:lumMod val="50000"/>
                </a:schemeClr>
              </a:buClr>
              <a:buFont typeface="Wingdings" panose="05000000000000000000" pitchFamily="2" charset="2"/>
              <a:buChar char="¶"/>
            </a:pPr>
            <a:r>
              <a:rPr lang="en-US"/>
              <a:t>But</a:t>
            </a: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80</a:t>
            </a:fld>
            <a:endParaRPr lang="en-US"/>
          </a:p>
        </p:txBody>
      </p:sp>
      <p:pic>
        <p:nvPicPr>
          <p:cNvPr id="10" name="Picture 9"/>
          <p:cNvPicPr>
            <a:picLocks noChangeAspect="1"/>
          </p:cNvPicPr>
          <p:nvPr/>
        </p:nvPicPr>
        <p:blipFill>
          <a:blip r:embed="rId2"/>
          <a:stretch>
            <a:fillRect/>
          </a:stretch>
        </p:blipFill>
        <p:spPr>
          <a:xfrm>
            <a:off x="3880573" y="3746497"/>
            <a:ext cx="4874401" cy="256540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7630" y="1825624"/>
            <a:ext cx="2848558" cy="4486273"/>
          </a:xfrm>
          <a:prstGeom prst="rect">
            <a:avLst/>
          </a:prstGeom>
        </p:spPr>
      </p:pic>
    </p:spTree>
    <p:extLst>
      <p:ext uri="{BB962C8B-B14F-4D97-AF65-F5344CB8AC3E}">
        <p14:creationId xmlns:p14="http://schemas.microsoft.com/office/powerpoint/2010/main" val="23371201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Tritium  negative m</a:t>
            </a:r>
            <a:r>
              <a:rPr lang="en-US" baseline="30000"/>
              <a:t>2</a:t>
            </a:r>
          </a:p>
        </p:txBody>
      </p:sp>
      <p:sp>
        <p:nvSpPr>
          <p:cNvPr id="7" name="Content Placeholder 6"/>
          <p:cNvSpPr>
            <a:spLocks noGrp="1"/>
          </p:cNvSpPr>
          <p:nvPr>
            <p:ph sz="half" idx="1"/>
          </p:nvPr>
        </p:nvSpPr>
        <p:spPr>
          <a:xfrm>
            <a:off x="257695" y="1546167"/>
            <a:ext cx="4257155" cy="4630796"/>
          </a:xfrm>
        </p:spPr>
        <p:txBody>
          <a:bodyPr>
            <a:normAutofit fontScale="92500" lnSpcReduction="10000"/>
          </a:bodyPr>
          <a:lstStyle/>
          <a:p>
            <a:pPr>
              <a:buClr>
                <a:schemeClr val="bg1">
                  <a:lumMod val="50000"/>
                </a:schemeClr>
              </a:buClr>
              <a:buFont typeface="Wingdings 2" panose="05020102010507070707" pitchFamily="18" charset="2"/>
              <a:buChar char="1"/>
            </a:pPr>
            <a:r>
              <a:rPr lang="en-US"/>
              <a:t>Mainz </a:t>
            </a:r>
          </a:p>
          <a:p>
            <a:pPr marL="0" indent="0">
              <a:buClr>
                <a:schemeClr val="bg1">
                  <a:lumMod val="50000"/>
                </a:schemeClr>
              </a:buClr>
              <a:buNone/>
            </a:pPr>
            <a:r>
              <a:rPr lang="en-US"/>
              <a:t>m</a:t>
            </a:r>
            <a:r>
              <a:rPr lang="en-US" baseline="30000"/>
              <a:t>2 </a:t>
            </a:r>
            <a:r>
              <a:rPr lang="en-US"/>
              <a:t>= -3.7 ±5.3</a:t>
            </a:r>
            <a:r>
              <a:rPr lang="en-US" baseline="-25000"/>
              <a:t>fit</a:t>
            </a:r>
            <a:r>
              <a:rPr lang="en-US"/>
              <a:t> ±3.1</a:t>
            </a:r>
            <a:r>
              <a:rPr lang="en-US" baseline="-25000"/>
              <a:t>syst</a:t>
            </a:r>
            <a:r>
              <a:rPr lang="en-US"/>
              <a:t> eV</a:t>
            </a:r>
            <a:r>
              <a:rPr lang="en-US" baseline="30000"/>
              <a:t>2</a:t>
            </a:r>
            <a:r>
              <a:rPr lang="en-US"/>
              <a:t>/c</a:t>
            </a:r>
            <a:r>
              <a:rPr lang="en-US" baseline="30000"/>
              <a:t>4</a:t>
            </a:r>
            <a:endParaRPr lang="en-US"/>
          </a:p>
          <a:p>
            <a:pPr marL="0" indent="0" algn="r">
              <a:buClr>
                <a:schemeClr val="bg1">
                  <a:lumMod val="50000"/>
                </a:schemeClr>
              </a:buClr>
              <a:buNone/>
            </a:pPr>
            <a:r>
              <a:rPr lang="en-US" sz="1400"/>
              <a:t>Physics Letters B 460 (1999) 219-226</a:t>
            </a:r>
            <a:endParaRPr lang="en-US"/>
          </a:p>
          <a:p>
            <a:pPr>
              <a:buClr>
                <a:schemeClr val="bg1">
                  <a:lumMod val="50000"/>
                </a:schemeClr>
              </a:buClr>
              <a:buFont typeface="Wingdings 2" panose="05020102010507070707" pitchFamily="18" charset="2"/>
              <a:buChar char="1"/>
            </a:pPr>
            <a:r>
              <a:rPr lang="en-US" err="1"/>
              <a:t>Troitsk</a:t>
            </a:r>
            <a:endParaRPr lang="en-US"/>
          </a:p>
          <a:p>
            <a:pPr marL="0" indent="0">
              <a:buClr>
                <a:schemeClr val="bg1">
                  <a:lumMod val="50000"/>
                </a:schemeClr>
              </a:buClr>
              <a:buNone/>
            </a:pPr>
            <a:r>
              <a:rPr lang="en-US"/>
              <a:t>m</a:t>
            </a:r>
            <a:r>
              <a:rPr lang="en-US" baseline="30000"/>
              <a:t>2 </a:t>
            </a:r>
            <a:r>
              <a:rPr lang="en-US"/>
              <a:t>= -1.9 ±3.4</a:t>
            </a:r>
            <a:r>
              <a:rPr lang="en-US" baseline="-25000"/>
              <a:t>fit</a:t>
            </a:r>
            <a:r>
              <a:rPr lang="en-US"/>
              <a:t> ±2.2</a:t>
            </a:r>
            <a:r>
              <a:rPr lang="en-US" baseline="-25000"/>
              <a:t>syst</a:t>
            </a:r>
            <a:r>
              <a:rPr lang="en-US"/>
              <a:t> eV</a:t>
            </a:r>
            <a:r>
              <a:rPr lang="en-US" baseline="30000"/>
              <a:t>2</a:t>
            </a:r>
            <a:r>
              <a:rPr lang="en-US"/>
              <a:t>/c</a:t>
            </a:r>
            <a:r>
              <a:rPr lang="en-US" baseline="30000"/>
              <a:t>4</a:t>
            </a:r>
          </a:p>
          <a:p>
            <a:pPr marL="0" indent="0" algn="r">
              <a:buClr>
                <a:schemeClr val="bg1">
                  <a:lumMod val="50000"/>
                </a:schemeClr>
              </a:buClr>
              <a:buNone/>
            </a:pPr>
            <a:r>
              <a:rPr lang="en-US" sz="1400"/>
              <a:t>Physics Letters B 460 (1999) 227-235</a:t>
            </a:r>
          </a:p>
          <a:p>
            <a:pPr>
              <a:buClr>
                <a:schemeClr val="bg1">
                  <a:lumMod val="50000"/>
                </a:schemeClr>
              </a:buClr>
              <a:buFont typeface="Wingdings 2" panose="05020102010507070707" pitchFamily="18" charset="2"/>
              <a:buChar char="1"/>
            </a:pPr>
            <a:r>
              <a:rPr lang="en-US" sz="1700"/>
              <a:t>And several others, leading to speculation then about tachyons.</a:t>
            </a:r>
            <a:endParaRPr lang="en-US" sz="1700" baseline="30000"/>
          </a:p>
          <a:p>
            <a:pPr>
              <a:buClr>
                <a:schemeClr val="bg1">
                  <a:lumMod val="50000"/>
                </a:schemeClr>
              </a:buClr>
              <a:buFont typeface="Wingdings 2" panose="05020102010507070707" pitchFamily="18" charset="2"/>
              <a:buChar char="1"/>
            </a:pPr>
            <a:r>
              <a:rPr lang="en-US" sz="1700" i="1"/>
              <a:t>“As was discussed at the KATRIN inauguration a few days ago, this is now thought to possibly have been due to inadequate inclusion of the effects of the fact that the tritium diatomic molecules have rotational and vibrational excitations and the decays populate excited states of the resultant tritium-Helium-3 diatomic molecules.” R. Schrock</a:t>
            </a:r>
          </a:p>
          <a:p>
            <a:pPr>
              <a:buClr>
                <a:schemeClr val="bg1">
                  <a:lumMod val="50000"/>
                </a:schemeClr>
              </a:buClr>
              <a:buFont typeface="Wingdings 2" panose="05020102010507070707" pitchFamily="18" charset="2"/>
              <a:buChar char="1"/>
            </a:pPr>
            <a:r>
              <a:rPr lang="en-US" sz="1700" err="1"/>
              <a:t>Troitsk</a:t>
            </a:r>
            <a:r>
              <a:rPr lang="en-US" sz="1700"/>
              <a:t> also saw a possible </a:t>
            </a:r>
            <a:r>
              <a:rPr lang="en-US" sz="1700" err="1"/>
              <a:t>periodicitry</a:t>
            </a:r>
            <a:r>
              <a:rPr lang="en-US" sz="1700"/>
              <a:t> of the step position with a period of a half year.</a:t>
            </a:r>
          </a:p>
          <a:p>
            <a:endParaRPr lang="en-US" sz="1400" i="1"/>
          </a:p>
          <a:p>
            <a:pPr marL="0" indent="0">
              <a:buNone/>
            </a:pPr>
            <a:endParaRPr lang="en-US"/>
          </a:p>
        </p:txBody>
      </p:sp>
      <p:pic>
        <p:nvPicPr>
          <p:cNvPr id="9" name="Content Placeholder 8"/>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394960" y="1870081"/>
            <a:ext cx="3063239" cy="2056916"/>
          </a:xfrm>
          <a:prstGeom prst="rect">
            <a:avLst/>
          </a:prstGeom>
        </p:spPr>
      </p:pic>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81</a:t>
            </a:fld>
            <a:endParaRPr lang="en-US"/>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3768" y="4001939"/>
            <a:ext cx="3172345" cy="2354414"/>
          </a:xfrm>
          <a:prstGeom prst="rect">
            <a:avLst/>
          </a:prstGeom>
        </p:spPr>
      </p:pic>
    </p:spTree>
    <p:extLst>
      <p:ext uri="{BB962C8B-B14F-4D97-AF65-F5344CB8AC3E}">
        <p14:creationId xmlns:p14="http://schemas.microsoft.com/office/powerpoint/2010/main" val="23413405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Lack of polarization in atmospheric </a:t>
            </a:r>
            <a:r>
              <a:rPr lang="en-US">
                <a:latin typeface="Symbol" panose="05050102010706020507" pitchFamily="18" charset="2"/>
              </a:rPr>
              <a:t>n</a:t>
            </a:r>
            <a:r>
              <a:rPr lang="en-US"/>
              <a:t> calculations</a:t>
            </a:r>
          </a:p>
        </p:txBody>
      </p:sp>
      <p:sp>
        <p:nvSpPr>
          <p:cNvPr id="3" name="Content Placeholder 2"/>
          <p:cNvSpPr>
            <a:spLocks noGrp="1"/>
          </p:cNvSpPr>
          <p:nvPr>
            <p:ph idx="1"/>
          </p:nvPr>
        </p:nvSpPr>
        <p:spPr/>
        <p:txBody>
          <a:bodyPr/>
          <a:lstStyle/>
          <a:p>
            <a:pPr>
              <a:buClr>
                <a:schemeClr val="bg1">
                  <a:lumMod val="50000"/>
                </a:schemeClr>
              </a:buClr>
              <a:buFont typeface="Wingdings 2" panose="05020102010507070707" pitchFamily="18" charset="2"/>
              <a:buChar char="1"/>
            </a:pPr>
            <a:r>
              <a:rPr lang="en-US"/>
              <a:t>The original atmospheric neutrino flux calculations used for the “ratio of ratios” did not take into account the fact that the muon is polarized.  </a:t>
            </a:r>
          </a:p>
          <a:p>
            <a:pPr>
              <a:buClr>
                <a:schemeClr val="bg1">
                  <a:lumMod val="50000"/>
                </a:schemeClr>
              </a:buClr>
              <a:buFont typeface="Wingdings 2" panose="05020102010507070707" pitchFamily="18" charset="2"/>
              <a:buChar char="1"/>
            </a:pPr>
            <a:r>
              <a:rPr lang="en-US" err="1"/>
              <a:t>Cf</a:t>
            </a:r>
            <a:r>
              <a:rPr lang="en-US"/>
              <a:t> </a:t>
            </a:r>
            <a:r>
              <a:rPr lang="en-US" err="1"/>
              <a:t>Gaisser</a:t>
            </a:r>
            <a:r>
              <a:rPr lang="en-US"/>
              <a:t> </a:t>
            </a:r>
            <a:r>
              <a:rPr lang="en-US" err="1"/>
              <a:t>Stanev</a:t>
            </a:r>
            <a:r>
              <a:rPr lang="en-US"/>
              <a:t> &amp; Barr, Phys. Rev D. 38 (1988) 85. with </a:t>
            </a:r>
            <a:r>
              <a:rPr lang="en-US" err="1"/>
              <a:t>Gaisser</a:t>
            </a:r>
            <a:r>
              <a:rPr lang="en-US"/>
              <a:t> et al., Phys. Lett. B 214 (1988) 147.</a:t>
            </a: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82</a:t>
            </a:fld>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6005" y="3652194"/>
            <a:ext cx="7771990" cy="2704159"/>
          </a:xfrm>
          <a:prstGeom prst="rect">
            <a:avLst/>
          </a:prstGeom>
        </p:spPr>
      </p:pic>
    </p:spTree>
    <p:extLst>
      <p:ext uri="{BB962C8B-B14F-4D97-AF65-F5344CB8AC3E}">
        <p14:creationId xmlns:p14="http://schemas.microsoft.com/office/powerpoint/2010/main" val="30022352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PDG m(</a:t>
            </a:r>
            <a:r>
              <a:rPr lang="en-US">
                <a:latin typeface="Symbol" panose="05050102010706020507" pitchFamily="18" charset="2"/>
              </a:rPr>
              <a:t>n</a:t>
            </a:r>
            <a:r>
              <a:rPr lang="en-US"/>
              <a:t>) encoding</a:t>
            </a:r>
          </a:p>
        </p:txBody>
      </p:sp>
      <p:sp>
        <p:nvSpPr>
          <p:cNvPr id="3" name="Content Placeholder 2"/>
          <p:cNvSpPr>
            <a:spLocks noGrp="1"/>
          </p:cNvSpPr>
          <p:nvPr>
            <p:ph idx="1"/>
          </p:nvPr>
        </p:nvSpPr>
        <p:spPr/>
        <p:txBody>
          <a:bodyPr/>
          <a:lstStyle/>
          <a:p>
            <a:pPr>
              <a:buClr>
                <a:schemeClr val="bg1">
                  <a:lumMod val="50000"/>
                </a:schemeClr>
              </a:buClr>
              <a:buFont typeface="Wingdings 2" panose="05020102010507070707" pitchFamily="18" charset="2"/>
              <a:buChar char="õ"/>
            </a:pPr>
            <a:r>
              <a:rPr lang="en-US">
                <a:latin typeface="Times New Roman" panose="02020603050405020304" pitchFamily="18" charset="0"/>
                <a:cs typeface="Times New Roman" panose="02020603050405020304" pitchFamily="18" charset="0"/>
              </a:rPr>
              <a:t>Mainz &amp; </a:t>
            </a:r>
            <a:r>
              <a:rPr lang="en-US" err="1">
                <a:latin typeface="Times New Roman" panose="02020603050405020304" pitchFamily="18" charset="0"/>
                <a:cs typeface="Times New Roman" panose="02020603050405020304" pitchFamily="18" charset="0"/>
              </a:rPr>
              <a:t>Troitsk</a:t>
            </a:r>
            <a:r>
              <a:rPr lang="en-US">
                <a:latin typeface="Times New Roman" panose="02020603050405020304" pitchFamily="18" charset="0"/>
                <a:cs typeface="Times New Roman" panose="02020603050405020304" pitchFamily="18" charset="0"/>
              </a:rPr>
              <a:t> reported measurements/limits on the “mass of the electron neutrino”.  That’s like saying “the hole that the electron went through in the two slit experiment”.</a:t>
            </a:r>
          </a:p>
          <a:p>
            <a:pPr>
              <a:buClr>
                <a:schemeClr val="bg1">
                  <a:lumMod val="50000"/>
                </a:schemeClr>
              </a:buClr>
              <a:buFont typeface="Wingdings 2" panose="05020102010507070707" pitchFamily="18" charset="2"/>
              <a:buChar char="õ"/>
            </a:pPr>
            <a:r>
              <a:rPr lang="en-US">
                <a:latin typeface="Times New Roman" panose="02020603050405020304" pitchFamily="18" charset="0"/>
                <a:cs typeface="Times New Roman" panose="02020603050405020304" pitchFamily="18" charset="0"/>
              </a:rPr>
              <a:t>An experiment at LEP looked at the kinematics for </a:t>
            </a:r>
            <a:r>
              <a:rPr lang="en-US">
                <a:latin typeface="Symbol" panose="05050102010706020507" pitchFamily="18" charset="2"/>
              </a:rPr>
              <a:t>t</a:t>
            </a:r>
            <a:r>
              <a:rPr lang="en-US"/>
              <a:t>→3</a:t>
            </a:r>
            <a:r>
              <a:rPr lang="en-US">
                <a:latin typeface="Symbol" panose="05050102010706020507" pitchFamily="18" charset="2"/>
              </a:rPr>
              <a:t>pn</a:t>
            </a:r>
            <a:r>
              <a:rPr lang="en-US"/>
              <a:t> &amp; </a:t>
            </a:r>
            <a:r>
              <a:rPr lang="en-US">
                <a:latin typeface="Symbol" panose="05050102010706020507" pitchFamily="18" charset="2"/>
              </a:rPr>
              <a:t>t</a:t>
            </a:r>
            <a:r>
              <a:rPr lang="en-US"/>
              <a:t>→5</a:t>
            </a:r>
            <a:r>
              <a:rPr lang="en-US">
                <a:latin typeface="Symbol" panose="05050102010706020507" pitchFamily="18" charset="2"/>
              </a:rPr>
              <a:t>pn.</a:t>
            </a:r>
          </a:p>
          <a:p>
            <a:pPr marL="0" indent="0">
              <a:buNone/>
            </a:pPr>
            <a:r>
              <a:rPr lang="en-US">
                <a:latin typeface="Times New Roman" panose="02020603050405020304" pitchFamily="18" charset="0"/>
                <a:cs typeface="Times New Roman" panose="02020603050405020304" pitchFamily="18" charset="0"/>
              </a:rPr>
              <a:t>The event with the largest effective mass from </a:t>
            </a:r>
            <a:r>
              <a:rPr lang="en-US" err="1">
                <a:latin typeface="Times New Roman" panose="02020603050405020304" pitchFamily="18" charset="0"/>
                <a:cs typeface="Times New Roman" panose="02020603050405020304" pitchFamily="18" charset="0"/>
              </a:rPr>
              <a:t>pions</a:t>
            </a:r>
            <a:r>
              <a:rPr lang="en-US">
                <a:latin typeface="Times New Roman" panose="02020603050405020304" pitchFamily="18" charset="0"/>
                <a:cs typeface="Times New Roman" panose="02020603050405020304" pitchFamily="18" charset="0"/>
              </a:rPr>
              <a:t> puts an upper limit on the mass of the neutrino.  This was reported as the mass of the </a:t>
            </a:r>
            <a:r>
              <a:rPr lang="en-US">
                <a:latin typeface="Symbol" panose="05050102010706020507" pitchFamily="18" charset="2"/>
                <a:cs typeface="Times New Roman" panose="02020603050405020304" pitchFamily="18" charset="0"/>
              </a:rPr>
              <a:t>n</a:t>
            </a:r>
            <a:r>
              <a:rPr lang="en-US" baseline="-25000">
                <a:latin typeface="Symbol" panose="05050102010706020507" pitchFamily="18" charset="2"/>
                <a:cs typeface="Times New Roman" panose="02020603050405020304" pitchFamily="18" charset="0"/>
              </a:rPr>
              <a:t>t</a:t>
            </a:r>
            <a:r>
              <a:rPr lang="en-US">
                <a:latin typeface="Times New Roman" panose="02020603050405020304" pitchFamily="18" charset="0"/>
                <a:cs typeface="Times New Roman" panose="02020603050405020304" pitchFamily="18" charset="0"/>
              </a:rPr>
              <a:t>.  It is actually an upper limit on the mass of the lightest neutrino.</a:t>
            </a:r>
          </a:p>
          <a:p>
            <a:pPr marL="0" indent="0">
              <a:buNone/>
            </a:pP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The right way to think of this was described in </a:t>
            </a:r>
            <a:r>
              <a:rPr lang="en-US" err="1">
                <a:latin typeface="Times New Roman" panose="02020603050405020304" pitchFamily="18" charset="0"/>
                <a:cs typeface="Times New Roman" panose="02020603050405020304" pitchFamily="18" charset="0"/>
              </a:rPr>
              <a:t>Shrock</a:t>
            </a:r>
            <a:r>
              <a:rPr lang="en-US">
                <a:latin typeface="Times New Roman" panose="02020603050405020304" pitchFamily="18" charset="0"/>
                <a:cs typeface="Times New Roman" panose="02020603050405020304" pitchFamily="18" charset="0"/>
              </a:rPr>
              <a:t> Physics Letters 96B p159 (1980).  The language of the PDG’s RPP was cleaned up in 2003.  But some of the “limits” are wrong, though irrelevant.</a:t>
            </a: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83</a:t>
            </a:fld>
            <a:endParaRPr lang="en-US"/>
          </a:p>
        </p:txBody>
      </p:sp>
    </p:spTree>
    <p:extLst>
      <p:ext uri="{BB962C8B-B14F-4D97-AF65-F5344CB8AC3E}">
        <p14:creationId xmlns:p14="http://schemas.microsoft.com/office/powerpoint/2010/main" val="13970014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Other fleeting neutrino oscillation reports</a:t>
            </a:r>
          </a:p>
        </p:txBody>
      </p:sp>
      <p:sp>
        <p:nvSpPr>
          <p:cNvPr id="3" name="Content Placeholder 2"/>
          <p:cNvSpPr>
            <a:spLocks noGrp="1"/>
          </p:cNvSpPr>
          <p:nvPr>
            <p:ph idx="1"/>
          </p:nvPr>
        </p:nvSpPr>
        <p:spPr/>
        <p:txBody>
          <a:bodyPr>
            <a:normAutofit fontScale="92500" lnSpcReduction="10000"/>
          </a:bodyPr>
          <a:lstStyle/>
          <a:p>
            <a:pPr>
              <a:buClr>
                <a:schemeClr val="bg1">
                  <a:lumMod val="50000"/>
                </a:schemeClr>
              </a:buClr>
              <a:buFont typeface="Wingdings 2" panose="05020102010507070707" pitchFamily="18" charset="2"/>
              <a:buChar char="õ"/>
            </a:pPr>
            <a:r>
              <a:rPr lang="en-US" err="1"/>
              <a:t>Bugey</a:t>
            </a:r>
            <a:r>
              <a:rPr lang="en-US"/>
              <a:t> 2 detector 3 </a:t>
            </a:r>
            <a:r>
              <a:rPr lang="en-US">
                <a:latin typeface="Symbol" panose="05050102010706020507" pitchFamily="18" charset="2"/>
              </a:rPr>
              <a:t>s</a:t>
            </a:r>
            <a:r>
              <a:rPr lang="en-US"/>
              <a:t> effect for sin</a:t>
            </a:r>
            <a:r>
              <a:rPr lang="en-US" baseline="30000"/>
              <a:t>2</a:t>
            </a:r>
            <a:r>
              <a:rPr lang="en-US"/>
              <a:t>2</a:t>
            </a:r>
            <a:r>
              <a:rPr lang="en-US">
                <a:latin typeface="Symbol" panose="05050102010706020507" pitchFamily="18" charset="2"/>
              </a:rPr>
              <a:t>q</a:t>
            </a:r>
            <a:r>
              <a:rPr lang="en-US"/>
              <a:t> = 0.2, </a:t>
            </a:r>
            <a:r>
              <a:rPr lang="en-US">
                <a:latin typeface="Symbol" panose="05050102010706020507" pitchFamily="18" charset="2"/>
              </a:rPr>
              <a:t>D</a:t>
            </a:r>
            <a:r>
              <a:rPr lang="en-US"/>
              <a:t>m</a:t>
            </a:r>
            <a:r>
              <a:rPr lang="en-US" baseline="30000"/>
              <a:t>2</a:t>
            </a:r>
            <a:r>
              <a:rPr lang="en-US"/>
              <a:t> = 0.2 eV</a:t>
            </a:r>
            <a:r>
              <a:rPr lang="en-US" baseline="30000"/>
              <a:t>2</a:t>
            </a:r>
            <a:r>
              <a:rPr lang="en-US"/>
              <a:t>, </a:t>
            </a:r>
          </a:p>
          <a:p>
            <a:pPr algn="r">
              <a:buClr>
                <a:schemeClr val="bg1">
                  <a:lumMod val="50000"/>
                </a:schemeClr>
              </a:buClr>
              <a:buFont typeface="Wingdings 2" panose="05020102010507070707" pitchFamily="18" charset="2"/>
              <a:buChar char="õ"/>
            </a:pPr>
            <a:r>
              <a:rPr lang="en-US"/>
              <a:t>reported at Neutrino 1984</a:t>
            </a:r>
          </a:p>
          <a:p>
            <a:pPr>
              <a:buClr>
                <a:schemeClr val="bg1">
                  <a:lumMod val="50000"/>
                </a:schemeClr>
              </a:buClr>
              <a:buFont typeface="Wingdings 2" panose="05020102010507070707" pitchFamily="18" charset="2"/>
              <a:buChar char="õ"/>
            </a:pPr>
            <a:r>
              <a:rPr lang="en-US"/>
              <a:t>CERN PS191 was mentioned to me but I could only find published limits</a:t>
            </a:r>
          </a:p>
          <a:p>
            <a:pPr>
              <a:buClr>
                <a:schemeClr val="bg1">
                  <a:lumMod val="50000"/>
                </a:schemeClr>
              </a:buClr>
              <a:buFont typeface="Wingdings 2" panose="05020102010507070707" pitchFamily="18" charset="2"/>
              <a:buChar char="õ"/>
            </a:pPr>
            <a:r>
              <a:rPr lang="en-US"/>
              <a:t>Two contradictory (different L/E) positive results from BNL involving low energy electron excesses in a </a:t>
            </a:r>
            <a:r>
              <a:rPr lang="en-US">
                <a:latin typeface="Symbol" panose="05050102010706020507" pitchFamily="18" charset="2"/>
              </a:rPr>
              <a:t>n</a:t>
            </a:r>
            <a:r>
              <a:rPr lang="en-US" baseline="-25000">
                <a:latin typeface="Symbol" panose="05050102010706020507" pitchFamily="18" charset="2"/>
              </a:rPr>
              <a:t>m</a:t>
            </a:r>
            <a:r>
              <a:rPr lang="en-US"/>
              <a:t> beam*</a:t>
            </a:r>
          </a:p>
          <a:p>
            <a:pPr lvl="1">
              <a:buClr>
                <a:schemeClr val="bg1">
                  <a:lumMod val="50000"/>
                </a:schemeClr>
              </a:buClr>
              <a:buFont typeface="Webdings" panose="05030102010509060703" pitchFamily="18" charset="2"/>
              <a:buChar char="&lt;"/>
            </a:pPr>
            <a:r>
              <a:rPr lang="en-US"/>
              <a:t>BNL 776 – 23 </a:t>
            </a:r>
            <a:r>
              <a:rPr lang="en-US">
                <a:latin typeface="Symbol" panose="05050102010706020507" pitchFamily="18" charset="2"/>
              </a:rPr>
              <a:t>n</a:t>
            </a:r>
            <a:r>
              <a:rPr lang="en-US" baseline="-25000"/>
              <a:t>e</a:t>
            </a:r>
            <a:r>
              <a:rPr lang="en-US"/>
              <a:t> (17) seen compared to 13.1 expected</a:t>
            </a:r>
          </a:p>
          <a:p>
            <a:pPr lvl="1">
              <a:buClr>
                <a:schemeClr val="bg1">
                  <a:lumMod val="50000"/>
                </a:schemeClr>
              </a:buClr>
              <a:buFont typeface="Webdings" panose="05030102010509060703" pitchFamily="18" charset="2"/>
              <a:buChar char="&lt;"/>
            </a:pPr>
            <a:r>
              <a:rPr lang="en-US"/>
              <a:t>BNL 816 – 110 </a:t>
            </a:r>
            <a:r>
              <a:rPr lang="en-US">
                <a:latin typeface="Symbol" panose="05050102010706020507" pitchFamily="18" charset="2"/>
              </a:rPr>
              <a:t>n</a:t>
            </a:r>
            <a:r>
              <a:rPr lang="en-US" baseline="-25000"/>
              <a:t>e</a:t>
            </a:r>
            <a:r>
              <a:rPr lang="en-US"/>
              <a:t> seen compared to 53 expected</a:t>
            </a:r>
          </a:p>
          <a:p>
            <a:pPr marL="342900" lvl="1" indent="0" algn="r">
              <a:buNone/>
            </a:pPr>
            <a:r>
              <a:rPr lang="en-US"/>
              <a:t>Both reported at Neutrino 1988</a:t>
            </a:r>
          </a:p>
          <a:p>
            <a:endParaRPr lang="en-US"/>
          </a:p>
          <a:p>
            <a:pPr marL="0" indent="0">
              <a:buNone/>
            </a:pPr>
            <a:r>
              <a:rPr lang="en-US"/>
              <a:t>*This led me to predict (orally), when </a:t>
            </a:r>
            <a:r>
              <a:rPr lang="en-US" err="1"/>
              <a:t>MiniBooNE</a:t>
            </a:r>
            <a:r>
              <a:rPr lang="en-US"/>
              <a:t> was proposed that their search for a signal of low energy electrons in a nm beam would probably be positive, since every neutrino experiment had an excess of low energy electrons.  This also may be why Bob Bernstein said that if </a:t>
            </a:r>
            <a:r>
              <a:rPr lang="en-US" err="1"/>
              <a:t>MiniBooNE</a:t>
            </a:r>
            <a:r>
              <a:rPr lang="en-US"/>
              <a:t> refuted LSND, everyone would believe it, but if they confirmed LSND, nobody would believe it.</a:t>
            </a: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84</a:t>
            </a:fld>
            <a:endParaRPr lang="en-US"/>
          </a:p>
        </p:txBody>
      </p:sp>
    </p:spTree>
    <p:extLst>
      <p:ext uri="{BB962C8B-B14F-4D97-AF65-F5344CB8AC3E}">
        <p14:creationId xmlns:p14="http://schemas.microsoft.com/office/powerpoint/2010/main" val="41471845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err="1"/>
              <a:t>Exp</a:t>
            </a:r>
            <a:r>
              <a:rPr lang="en-US"/>
              <a:t> 1 HPWF “super” 3</a:t>
            </a:r>
            <a:r>
              <a:rPr lang="en-US">
                <a:latin typeface="Symbol" panose="05050102010706020507" pitchFamily="18" charset="2"/>
              </a:rPr>
              <a:t>m</a:t>
            </a:r>
          </a:p>
        </p:txBody>
      </p:sp>
      <p:sp>
        <p:nvSpPr>
          <p:cNvPr id="3" name="Content Placeholder 2"/>
          <p:cNvSpPr>
            <a:spLocks noGrp="1"/>
          </p:cNvSpPr>
          <p:nvPr>
            <p:ph idx="1"/>
          </p:nvPr>
        </p:nvSpPr>
        <p:spPr>
          <a:xfrm>
            <a:off x="628650" y="1825625"/>
            <a:ext cx="3141163" cy="4351338"/>
          </a:xfrm>
        </p:spPr>
        <p:txBody>
          <a:bodyPr/>
          <a:lstStyle/>
          <a:p>
            <a:pPr>
              <a:buClr>
                <a:schemeClr val="bg1">
                  <a:lumMod val="50000"/>
                </a:schemeClr>
              </a:buClr>
              <a:buFont typeface="Wingdings 2" panose="05020102010507070707" pitchFamily="18" charset="2"/>
              <a:buChar char="õ"/>
            </a:pPr>
            <a:r>
              <a:rPr lang="en-US"/>
              <a:t>High energy multiple muons from E1A/E310 were called “super” events at FNAL seminars </a:t>
            </a:r>
          </a:p>
          <a:p>
            <a:pPr>
              <a:buClr>
                <a:schemeClr val="bg1">
                  <a:lumMod val="50000"/>
                </a:schemeClr>
              </a:buClr>
              <a:buFont typeface="Wingdings 2" panose="05020102010507070707" pitchFamily="18" charset="2"/>
              <a:buChar char="õ"/>
            </a:pPr>
            <a:r>
              <a:rPr lang="en-US"/>
              <a:t>Never published?</a:t>
            </a: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85</a:t>
            </a:fld>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9813" y="1825625"/>
            <a:ext cx="4886370" cy="4480104"/>
          </a:xfrm>
          <a:prstGeom prst="rect">
            <a:avLst/>
          </a:prstGeom>
        </p:spPr>
      </p:pic>
    </p:spTree>
    <p:extLst>
      <p:ext uri="{BB962C8B-B14F-4D97-AF65-F5344CB8AC3E}">
        <p14:creationId xmlns:p14="http://schemas.microsoft.com/office/powerpoint/2010/main" val="4118117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Symbol" panose="05050102010706020507" pitchFamily="18" charset="2"/>
              </a:rPr>
              <a:t>n</a:t>
            </a:r>
            <a:r>
              <a:rPr lang="en-US"/>
              <a:t> grammar</a:t>
            </a:r>
          </a:p>
        </p:txBody>
      </p:sp>
      <p:sp>
        <p:nvSpPr>
          <p:cNvPr id="3" name="Content Placeholder 2"/>
          <p:cNvSpPr>
            <a:spLocks noGrp="1"/>
          </p:cNvSpPr>
          <p:nvPr>
            <p:ph idx="1"/>
          </p:nvPr>
        </p:nvSpPr>
        <p:spPr/>
        <p:txBody>
          <a:bodyPr>
            <a:normAutofit lnSpcReduction="10000"/>
          </a:bodyPr>
          <a:lstStyle/>
          <a:p>
            <a:pPr marL="0" indent="0">
              <a:buNone/>
            </a:pPr>
            <a:r>
              <a:rPr lang="en-US"/>
              <a:t>A hyphen is sometimes omitted when talking about a short-baseline neutrino program or the Long-Baseline Neutrino Facility.  I usually describe </a:t>
            </a:r>
            <a:r>
              <a:rPr lang="en-US" err="1"/>
              <a:t>thr</a:t>
            </a:r>
            <a:r>
              <a:rPr lang="en-US"/>
              <a:t> rule as follows:</a:t>
            </a:r>
          </a:p>
          <a:p>
            <a:pPr marL="0" indent="0">
              <a:buNone/>
            </a:pPr>
            <a:endParaRPr lang="en-US"/>
          </a:p>
          <a:p>
            <a:pPr marL="0" indent="0">
              <a:buNone/>
            </a:pPr>
            <a:r>
              <a:rPr lang="en-US" i="1">
                <a:latin typeface="Times New Roman" panose="02020603050405020304" pitchFamily="18" charset="0"/>
                <a:cs typeface="Times New Roman" panose="02020603050405020304" pitchFamily="18" charset="0"/>
              </a:rPr>
              <a:t>If I do an experiment with a long baseline, long is an adjective and baseline is a noun.  There is no ambiguity and no hyphen is needed.  If I do a long-baseline neutrino experiment, or work on a short-baseline neutrino program, it is the baseline that is long or short and not the neutrino, the experiment or the program. The hyphen removes this ambiguity.  In fact, a long-baseline experiment will </a:t>
            </a:r>
            <a:br>
              <a:rPr lang="en-US" i="1">
                <a:latin typeface="Times New Roman" panose="02020603050405020304" pitchFamily="18" charset="0"/>
                <a:cs typeface="Times New Roman" panose="02020603050405020304" pitchFamily="18" charset="0"/>
              </a:rPr>
            </a:br>
            <a:r>
              <a:rPr lang="en-US" i="1">
                <a:latin typeface="Times New Roman" panose="02020603050405020304" pitchFamily="18" charset="0"/>
                <a:cs typeface="Times New Roman" panose="02020603050405020304" pitchFamily="18" charset="0"/>
              </a:rPr>
              <a:t>likely take a long time, and be a long long-baseline neutrino experiment.  And if Ken Long from Imperial College ever builds a neutrino factory, that will be Long's long long-baseline neutrino experiment.)</a:t>
            </a:r>
            <a:br>
              <a:rPr lang="en-US"/>
            </a:br>
            <a:endParaRPr lang="en-US"/>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86</a:t>
            </a:fld>
            <a:endParaRPr lang="en-US"/>
          </a:p>
        </p:txBody>
      </p:sp>
    </p:spTree>
    <p:extLst>
      <p:ext uri="{BB962C8B-B14F-4D97-AF65-F5344CB8AC3E}">
        <p14:creationId xmlns:p14="http://schemas.microsoft.com/office/powerpoint/2010/main" val="42707581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950" y="174628"/>
            <a:ext cx="5486400" cy="1325563"/>
          </a:xfrm>
        </p:spPr>
        <p:txBody>
          <a:bodyPr/>
          <a:lstStyle/>
          <a:p>
            <a:r>
              <a:rPr lang="en-US" err="1"/>
              <a:t>Karmen</a:t>
            </a:r>
            <a:r>
              <a:rPr lang="en-US"/>
              <a:t> time </a:t>
            </a:r>
            <a:r>
              <a:rPr lang="en-US" err="1"/>
              <a:t>anamoly</a:t>
            </a:r>
            <a:endParaRPr lang="en-US"/>
          </a:p>
        </p:txBody>
      </p:sp>
      <p:sp>
        <p:nvSpPr>
          <p:cNvPr id="3" name="Content Placeholder 2"/>
          <p:cNvSpPr>
            <a:spLocks noGrp="1"/>
          </p:cNvSpPr>
          <p:nvPr>
            <p:ph idx="1"/>
          </p:nvPr>
        </p:nvSpPr>
        <p:spPr>
          <a:xfrm>
            <a:off x="3294344" y="1825625"/>
            <a:ext cx="5221005" cy="4351338"/>
          </a:xfrm>
        </p:spPr>
        <p:txBody>
          <a:bodyPr/>
          <a:lstStyle/>
          <a:p>
            <a:pPr>
              <a:buClr>
                <a:schemeClr val="bg1">
                  <a:lumMod val="50000"/>
                </a:schemeClr>
              </a:buClr>
              <a:buFont typeface="Wingdings 2" panose="05020102010507070707" pitchFamily="18" charset="2"/>
              <a:buChar char="õ"/>
            </a:pPr>
            <a:r>
              <a:rPr lang="en-US"/>
              <a:t>Speculation of a slowly moving massive particle produced in the beam stop.</a:t>
            </a:r>
          </a:p>
          <a:p>
            <a:pPr>
              <a:buClr>
                <a:schemeClr val="bg1">
                  <a:lumMod val="50000"/>
                </a:schemeClr>
              </a:buClr>
              <a:buFont typeface="Wingdings 2" panose="05020102010507070707" pitchFamily="18" charset="2"/>
              <a:buChar char="õ"/>
            </a:pPr>
            <a:r>
              <a:rPr lang="en-US">
                <a:latin typeface="Symbol" panose="05050102010706020507" pitchFamily="18" charset="2"/>
              </a:rPr>
              <a:t>b</a:t>
            </a:r>
            <a:r>
              <a:rPr lang="en-US"/>
              <a:t> = 0.02</a:t>
            </a:r>
          </a:p>
          <a:p>
            <a:pPr>
              <a:buClr>
                <a:schemeClr val="bg1">
                  <a:lumMod val="50000"/>
                </a:schemeClr>
              </a:buClr>
              <a:buFont typeface="Wingdings 2" panose="05020102010507070707" pitchFamily="18" charset="2"/>
              <a:buChar char="õ"/>
            </a:pPr>
            <a:r>
              <a:rPr lang="en-US"/>
              <a:t>83 ± 28 events</a:t>
            </a:r>
          </a:p>
          <a:p>
            <a:pPr>
              <a:buClr>
                <a:schemeClr val="bg1">
                  <a:lumMod val="50000"/>
                </a:schemeClr>
              </a:buClr>
              <a:buFont typeface="Wingdings 2" panose="05020102010507070707" pitchFamily="18" charset="2"/>
              <a:buChar char="õ"/>
            </a:pPr>
            <a:r>
              <a:rPr lang="en-US"/>
              <a:t>Phys. Lett. B348 19 1995.</a:t>
            </a:r>
          </a:p>
          <a:p>
            <a:pPr>
              <a:buClr>
                <a:schemeClr val="bg1">
                  <a:lumMod val="50000"/>
                </a:schemeClr>
              </a:buClr>
              <a:buFont typeface="Wingdings 2" panose="05020102010507070707" pitchFamily="18" charset="2"/>
              <a:buChar char="õ"/>
            </a:pPr>
            <a:r>
              <a:rPr lang="en-US"/>
              <a:t>Ruled out at CERN by </a:t>
            </a:r>
            <a:r>
              <a:rPr lang="en-US" err="1"/>
              <a:t>Daum</a:t>
            </a:r>
            <a:r>
              <a:rPr lang="en-US"/>
              <a:t> et al</a:t>
            </a:r>
          </a:p>
          <a:p>
            <a:pPr>
              <a:buClr>
                <a:schemeClr val="bg1">
                  <a:lumMod val="50000"/>
                </a:schemeClr>
              </a:buClr>
              <a:buFont typeface="Wingdings 2" panose="05020102010507070707" pitchFamily="18" charset="2"/>
              <a:buChar char="õ"/>
            </a:pPr>
            <a:r>
              <a:rPr lang="en-US"/>
              <a:t>Phys.Rev.Lett.85:1815-1818,2000</a:t>
            </a:r>
          </a:p>
          <a:p>
            <a:pPr>
              <a:buClr>
                <a:schemeClr val="bg1">
                  <a:lumMod val="50000"/>
                </a:schemeClr>
              </a:buClr>
              <a:buFont typeface="Wingdings 2" panose="05020102010507070707" pitchFamily="18" charset="2"/>
              <a:buChar char="õ"/>
            </a:pPr>
            <a:r>
              <a:rPr lang="en-US"/>
              <a:t>J. </a:t>
            </a:r>
            <a:r>
              <a:rPr lang="en-US" err="1"/>
              <a:t>Reichenbacher</a:t>
            </a:r>
            <a:r>
              <a:rPr lang="en-US"/>
              <a:t> thesis showed that beam-correlated neutrons caused the time-anomaly. </a:t>
            </a:r>
          </a:p>
          <a:p>
            <a:endParaRPr lang="en-US"/>
          </a:p>
          <a:p>
            <a:endParaRPr lang="en-US"/>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87</a:t>
            </a:fld>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51354"/>
            <a:ext cx="2757827" cy="5198934"/>
          </a:xfrm>
          <a:prstGeom prst="rect">
            <a:avLst/>
          </a:prstGeom>
        </p:spPr>
      </p:pic>
    </p:spTree>
    <p:extLst>
      <p:ext uri="{BB962C8B-B14F-4D97-AF65-F5344CB8AC3E}">
        <p14:creationId xmlns:p14="http://schemas.microsoft.com/office/powerpoint/2010/main" val="19533274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Which neutrino is a particle?</a:t>
            </a:r>
          </a:p>
        </p:txBody>
      </p:sp>
      <p:sp>
        <p:nvSpPr>
          <p:cNvPr id="8" name="Content Placeholder 7"/>
          <p:cNvSpPr>
            <a:spLocks noGrp="1"/>
          </p:cNvSpPr>
          <p:nvPr>
            <p:ph sz="half" idx="2"/>
          </p:nvPr>
        </p:nvSpPr>
        <p:spPr>
          <a:xfrm>
            <a:off x="526093" y="1825625"/>
            <a:ext cx="7989257" cy="4351338"/>
          </a:xfrm>
        </p:spPr>
        <p:txBody>
          <a:bodyPr/>
          <a:lstStyle/>
          <a:p>
            <a:pPr marL="0" indent="0">
              <a:buNone/>
            </a:pPr>
            <a:r>
              <a:rPr lang="en-US">
                <a:latin typeface="Symbol" panose="05050102010706020507" pitchFamily="18" charset="2"/>
              </a:rPr>
              <a:t>n</a:t>
            </a:r>
            <a:r>
              <a:rPr lang="en-US" baseline="-25000"/>
              <a:t>e</a:t>
            </a:r>
            <a:r>
              <a:rPr lang="en-US"/>
              <a:t>, </a:t>
            </a:r>
            <a:r>
              <a:rPr lang="en-US">
                <a:latin typeface="Symbol" panose="05050102010706020507" pitchFamily="18" charset="2"/>
              </a:rPr>
              <a:t>n</a:t>
            </a:r>
            <a:r>
              <a:rPr lang="en-US" baseline="-25000">
                <a:latin typeface="Symbol" panose="05050102010706020507" pitchFamily="18" charset="2"/>
              </a:rPr>
              <a:t>m</a:t>
            </a:r>
            <a:r>
              <a:rPr lang="en-US"/>
              <a:t> and </a:t>
            </a:r>
            <a:r>
              <a:rPr lang="en-US" err="1">
                <a:latin typeface="Symbol" panose="05050102010706020507" pitchFamily="18" charset="2"/>
              </a:rPr>
              <a:t>n</a:t>
            </a:r>
            <a:r>
              <a:rPr lang="en-US" baseline="-25000" err="1">
                <a:latin typeface="Symbol" panose="05050102010706020507" pitchFamily="18" charset="2"/>
              </a:rPr>
              <a:t>t</a:t>
            </a:r>
            <a:r>
              <a:rPr lang="en-US"/>
              <a:t> are not particles.  They are flavor eigenstates.  Particles are solutions of Schrodinger’s equation in free space.</a:t>
            </a: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88</a:t>
            </a:fld>
            <a:endParaRPr lang="en-US"/>
          </a:p>
        </p:txBody>
      </p:sp>
      <p:pic>
        <p:nvPicPr>
          <p:cNvPr id="9" name="Picture 5" descr="Fermion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7397" y="2600832"/>
            <a:ext cx="6046647" cy="3576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6215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Symbol" panose="05050102010706020507" pitchFamily="18" charset="2"/>
              </a:rPr>
              <a:t>n</a:t>
            </a:r>
            <a:r>
              <a:rPr lang="en-US"/>
              <a:t> labels</a:t>
            </a:r>
          </a:p>
        </p:txBody>
      </p:sp>
      <p:sp>
        <p:nvSpPr>
          <p:cNvPr id="4" name="Content Placeholder 3"/>
          <p:cNvSpPr>
            <a:spLocks noGrp="1"/>
          </p:cNvSpPr>
          <p:nvPr>
            <p:ph sz="half" idx="2"/>
          </p:nvPr>
        </p:nvSpPr>
        <p:spPr>
          <a:xfrm>
            <a:off x="5224724" y="1825625"/>
            <a:ext cx="3718860" cy="4351338"/>
          </a:xfrm>
        </p:spPr>
        <p:txBody>
          <a:bodyPr/>
          <a:lstStyle/>
          <a:p>
            <a:pPr marL="342900" lvl="0" indent="-342900" defTabSz="457200" eaLnBrk="0" fontAlgn="base" hangingPunct="0">
              <a:lnSpc>
                <a:spcPct val="100000"/>
              </a:lnSpc>
              <a:spcBef>
                <a:spcPct val="20000"/>
              </a:spcBef>
              <a:spcAft>
                <a:spcPct val="0"/>
              </a:spcAft>
              <a:buClr>
                <a:srgbClr val="0000FF"/>
              </a:buClr>
              <a:buNone/>
            </a:pPr>
            <a:r>
              <a:rPr lang="en-US" altLang="en-US" sz="2400">
                <a:solidFill>
                  <a:srgbClr val="0000FF"/>
                </a:solidFill>
                <a:latin typeface="Symbol" pitchFamily="18" charset="2"/>
                <a:ea typeface="ＭＳ Ｐゴシック" pitchFamily="-112" charset="-128"/>
              </a:rPr>
              <a:t>D</a:t>
            </a:r>
            <a:r>
              <a:rPr lang="en-US" altLang="en-US" sz="2400">
                <a:solidFill>
                  <a:srgbClr val="0000FF"/>
                </a:solidFill>
                <a:ea typeface="ＭＳ Ｐゴシック" pitchFamily="-112" charset="-128"/>
              </a:rPr>
              <a:t>m</a:t>
            </a:r>
            <a:r>
              <a:rPr lang="en-US" altLang="en-US" sz="2400" baseline="30000">
                <a:solidFill>
                  <a:srgbClr val="0000FF"/>
                </a:solidFill>
                <a:ea typeface="ＭＳ Ｐゴシック" pitchFamily="-112" charset="-128"/>
              </a:rPr>
              <a:t>2</a:t>
            </a:r>
            <a:r>
              <a:rPr lang="en-US" altLang="en-US" sz="2400" baseline="-25000">
                <a:solidFill>
                  <a:srgbClr val="0000FF"/>
                </a:solidFill>
                <a:ea typeface="ＭＳ Ｐゴシック" pitchFamily="-112" charset="-128"/>
              </a:rPr>
              <a:t>12</a:t>
            </a:r>
            <a:r>
              <a:rPr lang="en-US" altLang="en-US" sz="2400">
                <a:solidFill>
                  <a:srgbClr val="0000FF"/>
                </a:solidFill>
                <a:ea typeface="ＭＳ Ｐゴシック" pitchFamily="-112" charset="-128"/>
              </a:rPr>
              <a:t> </a:t>
            </a:r>
            <a:r>
              <a:rPr lang="en-US" altLang="en-US" sz="2400">
                <a:solidFill>
                  <a:srgbClr val="0000FF"/>
                </a:solidFill>
                <a:ea typeface="ＭＳ Ｐゴシック" pitchFamily="-112" charset="-128"/>
                <a:sym typeface="Symbol" pitchFamily="18" charset="2"/>
              </a:rPr>
              <a:t></a:t>
            </a:r>
            <a:r>
              <a:rPr lang="en-US" altLang="en-US" sz="2400">
                <a:solidFill>
                  <a:srgbClr val="0000FF"/>
                </a:solidFill>
                <a:ea typeface="ＭＳ Ｐゴシック" pitchFamily="-112" charset="-128"/>
              </a:rPr>
              <a:t> m</a:t>
            </a:r>
            <a:r>
              <a:rPr lang="en-US" altLang="en-US" sz="2400" baseline="-25000">
                <a:solidFill>
                  <a:srgbClr val="0000FF"/>
                </a:solidFill>
                <a:ea typeface="ＭＳ Ｐゴシック" pitchFamily="-112" charset="-128"/>
              </a:rPr>
              <a:t>1</a:t>
            </a:r>
            <a:r>
              <a:rPr lang="en-US" altLang="en-US" sz="2400" baseline="30000">
                <a:solidFill>
                  <a:srgbClr val="0000FF"/>
                </a:solidFill>
                <a:ea typeface="ＭＳ Ｐゴシック" pitchFamily="-112" charset="-128"/>
              </a:rPr>
              <a:t>2</a:t>
            </a:r>
            <a:r>
              <a:rPr lang="en-US" altLang="en-US" sz="2400">
                <a:solidFill>
                  <a:srgbClr val="0000FF"/>
                </a:solidFill>
                <a:ea typeface="ＭＳ Ｐゴシック" pitchFamily="-112" charset="-128"/>
              </a:rPr>
              <a:t> – m</a:t>
            </a:r>
            <a:r>
              <a:rPr lang="en-US" altLang="en-US" sz="2400" baseline="-25000">
                <a:solidFill>
                  <a:srgbClr val="0000FF"/>
                </a:solidFill>
                <a:ea typeface="ＭＳ Ｐゴシック" pitchFamily="-112" charset="-128"/>
              </a:rPr>
              <a:t>2</a:t>
            </a:r>
            <a:r>
              <a:rPr lang="en-US" altLang="en-US" sz="2400" baseline="30000">
                <a:solidFill>
                  <a:srgbClr val="0000FF"/>
                </a:solidFill>
                <a:ea typeface="ＭＳ Ｐゴシック" pitchFamily="-112" charset="-128"/>
              </a:rPr>
              <a:t>2</a:t>
            </a:r>
          </a:p>
          <a:p>
            <a:pPr marL="342900" lvl="0" indent="-342900" defTabSz="457200" eaLnBrk="0" fontAlgn="base" hangingPunct="0">
              <a:lnSpc>
                <a:spcPct val="100000"/>
              </a:lnSpc>
              <a:spcBef>
                <a:spcPct val="20000"/>
              </a:spcBef>
              <a:spcAft>
                <a:spcPct val="0"/>
              </a:spcAft>
              <a:buClr>
                <a:srgbClr val="0000FF"/>
              </a:buClr>
              <a:buNone/>
            </a:pPr>
            <a:r>
              <a:rPr lang="en-US" altLang="en-US" sz="2400">
                <a:solidFill>
                  <a:srgbClr val="0000FF"/>
                </a:solidFill>
                <a:latin typeface="Symbol" pitchFamily="18" charset="2"/>
                <a:ea typeface="ＭＳ Ｐゴシック" pitchFamily="-112" charset="-128"/>
              </a:rPr>
              <a:t>D</a:t>
            </a:r>
            <a:r>
              <a:rPr lang="en-US" altLang="en-US" sz="2400">
                <a:solidFill>
                  <a:srgbClr val="0000FF"/>
                </a:solidFill>
                <a:ea typeface="ＭＳ Ｐゴシック" pitchFamily="-112" charset="-128"/>
              </a:rPr>
              <a:t>m</a:t>
            </a:r>
            <a:r>
              <a:rPr lang="en-US" altLang="en-US" sz="2400" baseline="30000">
                <a:solidFill>
                  <a:srgbClr val="0000FF"/>
                </a:solidFill>
                <a:ea typeface="ＭＳ Ｐゴシック" pitchFamily="-112" charset="-128"/>
              </a:rPr>
              <a:t>2</a:t>
            </a:r>
            <a:r>
              <a:rPr lang="en-US" altLang="en-US" sz="2400" baseline="-25000">
                <a:solidFill>
                  <a:srgbClr val="0000FF"/>
                </a:solidFill>
                <a:ea typeface="ＭＳ Ｐゴシック" pitchFamily="-112" charset="-128"/>
              </a:rPr>
              <a:t>21</a:t>
            </a:r>
            <a:r>
              <a:rPr lang="en-US" altLang="en-US" sz="2400">
                <a:solidFill>
                  <a:srgbClr val="0000FF"/>
                </a:solidFill>
                <a:ea typeface="ＭＳ Ｐゴシック" pitchFamily="-112" charset="-128"/>
              </a:rPr>
              <a:t> </a:t>
            </a:r>
            <a:r>
              <a:rPr lang="en-US" altLang="en-US" sz="2400">
                <a:solidFill>
                  <a:srgbClr val="0000FF"/>
                </a:solidFill>
                <a:ea typeface="ＭＳ Ｐゴシック" pitchFamily="-112" charset="-128"/>
                <a:sym typeface="Symbol" pitchFamily="18" charset="2"/>
              </a:rPr>
              <a:t></a:t>
            </a:r>
            <a:r>
              <a:rPr lang="en-US" altLang="en-US" sz="2400">
                <a:solidFill>
                  <a:srgbClr val="0000FF"/>
                </a:solidFill>
                <a:ea typeface="ＭＳ Ｐゴシック" pitchFamily="-112" charset="-128"/>
              </a:rPr>
              <a:t> m</a:t>
            </a:r>
            <a:r>
              <a:rPr lang="en-US" altLang="en-US" sz="2400" baseline="-25000">
                <a:solidFill>
                  <a:srgbClr val="0000FF"/>
                </a:solidFill>
                <a:ea typeface="ＭＳ Ｐゴシック" pitchFamily="-112" charset="-128"/>
              </a:rPr>
              <a:t>2</a:t>
            </a:r>
            <a:r>
              <a:rPr lang="en-US" altLang="en-US" sz="2400" baseline="30000">
                <a:solidFill>
                  <a:srgbClr val="0000FF"/>
                </a:solidFill>
                <a:ea typeface="ＭＳ Ｐゴシック" pitchFamily="-112" charset="-128"/>
              </a:rPr>
              <a:t>2</a:t>
            </a:r>
            <a:r>
              <a:rPr lang="en-US" altLang="en-US" sz="2400">
                <a:solidFill>
                  <a:srgbClr val="0000FF"/>
                </a:solidFill>
                <a:ea typeface="ＭＳ Ｐゴシック" pitchFamily="-112" charset="-128"/>
              </a:rPr>
              <a:t> – m</a:t>
            </a:r>
            <a:r>
              <a:rPr lang="en-US" altLang="en-US" sz="2400" baseline="-25000">
                <a:solidFill>
                  <a:srgbClr val="0000FF"/>
                </a:solidFill>
                <a:ea typeface="ＭＳ Ｐゴシック" pitchFamily="-112" charset="-128"/>
              </a:rPr>
              <a:t>1</a:t>
            </a:r>
            <a:r>
              <a:rPr lang="en-US" altLang="en-US" sz="2400" baseline="30000">
                <a:solidFill>
                  <a:srgbClr val="0000FF"/>
                </a:solidFill>
                <a:ea typeface="ＭＳ Ｐゴシック" pitchFamily="-112" charset="-128"/>
              </a:rPr>
              <a:t>2</a:t>
            </a:r>
          </a:p>
          <a:p>
            <a:pPr marL="342900" lvl="0" indent="-342900" defTabSz="457200" eaLnBrk="0" fontAlgn="base" hangingPunct="0">
              <a:lnSpc>
                <a:spcPct val="100000"/>
              </a:lnSpc>
              <a:spcBef>
                <a:spcPct val="20000"/>
              </a:spcBef>
              <a:spcAft>
                <a:spcPct val="0"/>
              </a:spcAft>
              <a:buClr>
                <a:srgbClr val="0000FF"/>
              </a:buClr>
              <a:buNone/>
            </a:pPr>
            <a:r>
              <a:rPr lang="en-US" altLang="en-US" sz="2400">
                <a:solidFill>
                  <a:srgbClr val="0000FF"/>
                </a:solidFill>
                <a:latin typeface="Symbol" pitchFamily="18" charset="2"/>
                <a:ea typeface="ＭＳ Ｐゴシック" pitchFamily="-112" charset="-128"/>
              </a:rPr>
              <a:t>D</a:t>
            </a:r>
            <a:r>
              <a:rPr lang="en-US" altLang="en-US" sz="2400">
                <a:solidFill>
                  <a:srgbClr val="0000FF"/>
                </a:solidFill>
                <a:ea typeface="ＭＳ Ｐゴシック" pitchFamily="-112" charset="-128"/>
              </a:rPr>
              <a:t>m</a:t>
            </a:r>
            <a:r>
              <a:rPr lang="en-US" altLang="en-US" sz="2400" baseline="30000">
                <a:solidFill>
                  <a:srgbClr val="0000FF"/>
                </a:solidFill>
                <a:ea typeface="ＭＳ Ｐゴシック" pitchFamily="-112" charset="-128"/>
              </a:rPr>
              <a:t>2</a:t>
            </a:r>
            <a:r>
              <a:rPr lang="en-US" altLang="en-US" sz="2400" baseline="-25000">
                <a:solidFill>
                  <a:srgbClr val="0000FF"/>
                </a:solidFill>
                <a:ea typeface="ＭＳ Ｐゴシック" pitchFamily="-112" charset="-128"/>
              </a:rPr>
              <a:t>13</a:t>
            </a:r>
            <a:r>
              <a:rPr lang="en-US" altLang="en-US" sz="2400">
                <a:solidFill>
                  <a:srgbClr val="0000FF"/>
                </a:solidFill>
                <a:ea typeface="ＭＳ Ｐゴシック" pitchFamily="-112" charset="-128"/>
              </a:rPr>
              <a:t> </a:t>
            </a:r>
            <a:r>
              <a:rPr lang="en-US" altLang="en-US" sz="2400">
                <a:solidFill>
                  <a:srgbClr val="0000FF"/>
                </a:solidFill>
                <a:ea typeface="ＭＳ Ｐゴシック" pitchFamily="-112" charset="-128"/>
                <a:sym typeface="Symbol" pitchFamily="18" charset="2"/>
              </a:rPr>
              <a:t></a:t>
            </a:r>
            <a:r>
              <a:rPr lang="en-US" altLang="en-US" sz="2400">
                <a:solidFill>
                  <a:srgbClr val="0000FF"/>
                </a:solidFill>
                <a:ea typeface="ＭＳ Ｐゴシック" pitchFamily="-112" charset="-128"/>
              </a:rPr>
              <a:t> m</a:t>
            </a:r>
            <a:r>
              <a:rPr lang="en-US" altLang="en-US" sz="2400" baseline="-25000">
                <a:solidFill>
                  <a:srgbClr val="0000FF"/>
                </a:solidFill>
                <a:ea typeface="ＭＳ Ｐゴシック" pitchFamily="-112" charset="-128"/>
              </a:rPr>
              <a:t>1</a:t>
            </a:r>
            <a:r>
              <a:rPr lang="en-US" altLang="en-US" sz="2400" baseline="30000">
                <a:solidFill>
                  <a:srgbClr val="0000FF"/>
                </a:solidFill>
                <a:ea typeface="ＭＳ Ｐゴシック" pitchFamily="-112" charset="-128"/>
              </a:rPr>
              <a:t>2</a:t>
            </a:r>
            <a:r>
              <a:rPr lang="en-US" altLang="en-US" sz="2400">
                <a:solidFill>
                  <a:srgbClr val="0000FF"/>
                </a:solidFill>
                <a:ea typeface="ＭＳ Ｐゴシック" pitchFamily="-112" charset="-128"/>
              </a:rPr>
              <a:t> – m</a:t>
            </a:r>
            <a:r>
              <a:rPr lang="en-US" altLang="en-US" sz="2400" baseline="-25000">
                <a:solidFill>
                  <a:srgbClr val="0000FF"/>
                </a:solidFill>
                <a:ea typeface="ＭＳ Ｐゴシック" pitchFamily="-112" charset="-128"/>
              </a:rPr>
              <a:t>3</a:t>
            </a:r>
            <a:r>
              <a:rPr lang="en-US" altLang="en-US" sz="2400" baseline="30000">
                <a:solidFill>
                  <a:srgbClr val="0000FF"/>
                </a:solidFill>
                <a:ea typeface="ＭＳ Ｐゴシック" pitchFamily="-112" charset="-128"/>
              </a:rPr>
              <a:t>2</a:t>
            </a:r>
          </a:p>
          <a:p>
            <a:pPr marL="342900" lvl="0" indent="-342900" defTabSz="457200" eaLnBrk="0" fontAlgn="base" hangingPunct="0">
              <a:lnSpc>
                <a:spcPct val="100000"/>
              </a:lnSpc>
              <a:spcBef>
                <a:spcPct val="20000"/>
              </a:spcBef>
              <a:spcAft>
                <a:spcPct val="0"/>
              </a:spcAft>
              <a:buClr>
                <a:srgbClr val="0000FF"/>
              </a:buClr>
              <a:buNone/>
            </a:pPr>
            <a:r>
              <a:rPr lang="en-US" altLang="en-US" sz="2400">
                <a:solidFill>
                  <a:srgbClr val="0000FF"/>
                </a:solidFill>
                <a:latin typeface="Symbol" pitchFamily="18" charset="2"/>
                <a:ea typeface="ＭＳ Ｐゴシック" pitchFamily="-112" charset="-128"/>
              </a:rPr>
              <a:t>D</a:t>
            </a:r>
            <a:r>
              <a:rPr lang="en-US" altLang="en-US" sz="2400">
                <a:solidFill>
                  <a:srgbClr val="0000FF"/>
                </a:solidFill>
                <a:ea typeface="ＭＳ Ｐゴシック" pitchFamily="-112" charset="-128"/>
              </a:rPr>
              <a:t>m</a:t>
            </a:r>
            <a:r>
              <a:rPr lang="en-US" altLang="en-US" sz="2400" baseline="30000">
                <a:solidFill>
                  <a:srgbClr val="0000FF"/>
                </a:solidFill>
                <a:ea typeface="ＭＳ Ｐゴシック" pitchFamily="-112" charset="-128"/>
              </a:rPr>
              <a:t>2</a:t>
            </a:r>
            <a:r>
              <a:rPr lang="en-US" altLang="en-US" sz="2400" baseline="-25000">
                <a:solidFill>
                  <a:srgbClr val="0000FF"/>
                </a:solidFill>
                <a:ea typeface="ＭＳ Ｐゴシック" pitchFamily="-112" charset="-128"/>
              </a:rPr>
              <a:t>31</a:t>
            </a:r>
            <a:r>
              <a:rPr lang="en-US" altLang="en-US" sz="2400">
                <a:solidFill>
                  <a:srgbClr val="0000FF"/>
                </a:solidFill>
                <a:ea typeface="ＭＳ Ｐゴシック" pitchFamily="-112" charset="-128"/>
              </a:rPr>
              <a:t> </a:t>
            </a:r>
            <a:r>
              <a:rPr lang="en-US" altLang="en-US" sz="2400">
                <a:solidFill>
                  <a:srgbClr val="0000FF"/>
                </a:solidFill>
                <a:ea typeface="ＭＳ Ｐゴシック" pitchFamily="-112" charset="-128"/>
                <a:sym typeface="Symbol" pitchFamily="18" charset="2"/>
              </a:rPr>
              <a:t></a:t>
            </a:r>
            <a:r>
              <a:rPr lang="en-US" altLang="en-US" sz="2400">
                <a:solidFill>
                  <a:srgbClr val="0000FF"/>
                </a:solidFill>
                <a:ea typeface="ＭＳ Ｐゴシック" pitchFamily="-112" charset="-128"/>
              </a:rPr>
              <a:t> m</a:t>
            </a:r>
            <a:r>
              <a:rPr lang="en-US" altLang="en-US" sz="2400" baseline="-25000">
                <a:solidFill>
                  <a:srgbClr val="0000FF"/>
                </a:solidFill>
                <a:ea typeface="ＭＳ Ｐゴシック" pitchFamily="-112" charset="-128"/>
              </a:rPr>
              <a:t>3</a:t>
            </a:r>
            <a:r>
              <a:rPr lang="en-US" altLang="en-US" sz="2400" baseline="30000">
                <a:solidFill>
                  <a:srgbClr val="0000FF"/>
                </a:solidFill>
                <a:ea typeface="ＭＳ Ｐゴシック" pitchFamily="-112" charset="-128"/>
              </a:rPr>
              <a:t>2</a:t>
            </a:r>
            <a:r>
              <a:rPr lang="en-US" altLang="en-US" sz="2400">
                <a:solidFill>
                  <a:srgbClr val="0000FF"/>
                </a:solidFill>
                <a:ea typeface="ＭＳ Ｐゴシック" pitchFamily="-112" charset="-128"/>
              </a:rPr>
              <a:t> – m</a:t>
            </a:r>
            <a:r>
              <a:rPr lang="en-US" altLang="en-US" sz="2400" baseline="-25000">
                <a:solidFill>
                  <a:srgbClr val="0000FF"/>
                </a:solidFill>
                <a:ea typeface="ＭＳ Ｐゴシック" pitchFamily="-112" charset="-128"/>
              </a:rPr>
              <a:t>1</a:t>
            </a:r>
            <a:r>
              <a:rPr lang="en-US" altLang="en-US" sz="2400" baseline="30000">
                <a:solidFill>
                  <a:srgbClr val="0000FF"/>
                </a:solidFill>
                <a:ea typeface="ＭＳ Ｐゴシック" pitchFamily="-112" charset="-128"/>
              </a:rPr>
              <a:t>2</a:t>
            </a:r>
          </a:p>
          <a:p>
            <a:pPr marL="342900" lvl="0" indent="-342900" defTabSz="457200" eaLnBrk="0" fontAlgn="base" hangingPunct="0">
              <a:lnSpc>
                <a:spcPct val="100000"/>
              </a:lnSpc>
              <a:spcBef>
                <a:spcPct val="20000"/>
              </a:spcBef>
              <a:spcAft>
                <a:spcPct val="0"/>
              </a:spcAft>
              <a:buClr>
                <a:srgbClr val="0000FF"/>
              </a:buClr>
              <a:buNone/>
            </a:pPr>
            <a:r>
              <a:rPr lang="en-US" altLang="en-US" sz="2400">
                <a:solidFill>
                  <a:srgbClr val="0000FF"/>
                </a:solidFill>
                <a:latin typeface="Symbol" pitchFamily="18" charset="2"/>
                <a:ea typeface="ＭＳ Ｐゴシック" pitchFamily="-112" charset="-128"/>
              </a:rPr>
              <a:t>D</a:t>
            </a:r>
            <a:r>
              <a:rPr lang="en-US" altLang="en-US" sz="2400">
                <a:solidFill>
                  <a:srgbClr val="0000FF"/>
                </a:solidFill>
                <a:ea typeface="ＭＳ Ｐゴシック" pitchFamily="-112" charset="-128"/>
              </a:rPr>
              <a:t>m</a:t>
            </a:r>
            <a:r>
              <a:rPr lang="en-US" altLang="en-US" sz="2400" baseline="30000">
                <a:solidFill>
                  <a:srgbClr val="0000FF"/>
                </a:solidFill>
                <a:ea typeface="ＭＳ Ｐゴシック" pitchFamily="-112" charset="-128"/>
              </a:rPr>
              <a:t>2</a:t>
            </a:r>
            <a:r>
              <a:rPr lang="en-US" altLang="en-US" sz="2400" baseline="-25000">
                <a:solidFill>
                  <a:srgbClr val="0000FF"/>
                </a:solidFill>
                <a:ea typeface="ＭＳ Ｐゴシック" pitchFamily="-112" charset="-128"/>
              </a:rPr>
              <a:t>23</a:t>
            </a:r>
            <a:r>
              <a:rPr lang="en-US" altLang="en-US" sz="2400">
                <a:solidFill>
                  <a:srgbClr val="0000FF"/>
                </a:solidFill>
                <a:ea typeface="ＭＳ Ｐゴシック" pitchFamily="-112" charset="-128"/>
              </a:rPr>
              <a:t> </a:t>
            </a:r>
            <a:r>
              <a:rPr lang="en-US" altLang="en-US" sz="2400">
                <a:solidFill>
                  <a:srgbClr val="0000FF"/>
                </a:solidFill>
                <a:ea typeface="ＭＳ Ｐゴシック" pitchFamily="-112" charset="-128"/>
                <a:sym typeface="Symbol" pitchFamily="18" charset="2"/>
              </a:rPr>
              <a:t></a:t>
            </a:r>
            <a:r>
              <a:rPr lang="en-US" altLang="en-US" sz="2400">
                <a:solidFill>
                  <a:srgbClr val="0000FF"/>
                </a:solidFill>
                <a:ea typeface="ＭＳ Ｐゴシック" pitchFamily="-112" charset="-128"/>
              </a:rPr>
              <a:t> m</a:t>
            </a:r>
            <a:r>
              <a:rPr lang="en-US" altLang="en-US" sz="2400" baseline="-25000">
                <a:solidFill>
                  <a:srgbClr val="0000FF"/>
                </a:solidFill>
                <a:ea typeface="ＭＳ Ｐゴシック" pitchFamily="-112" charset="-128"/>
              </a:rPr>
              <a:t>2</a:t>
            </a:r>
            <a:r>
              <a:rPr lang="en-US" altLang="en-US" sz="2400" baseline="30000">
                <a:solidFill>
                  <a:srgbClr val="0000FF"/>
                </a:solidFill>
                <a:ea typeface="ＭＳ Ｐゴシック" pitchFamily="-112" charset="-128"/>
              </a:rPr>
              <a:t>2</a:t>
            </a:r>
            <a:r>
              <a:rPr lang="en-US" altLang="en-US" sz="2400">
                <a:solidFill>
                  <a:srgbClr val="0000FF"/>
                </a:solidFill>
                <a:ea typeface="ＭＳ Ｐゴシック" pitchFamily="-112" charset="-128"/>
              </a:rPr>
              <a:t> – m</a:t>
            </a:r>
            <a:r>
              <a:rPr lang="en-US" altLang="en-US" sz="2400" baseline="-25000">
                <a:solidFill>
                  <a:srgbClr val="0000FF"/>
                </a:solidFill>
                <a:ea typeface="ＭＳ Ｐゴシック" pitchFamily="-112" charset="-128"/>
              </a:rPr>
              <a:t>3</a:t>
            </a:r>
            <a:r>
              <a:rPr lang="en-US" altLang="en-US" sz="2400" baseline="30000">
                <a:solidFill>
                  <a:srgbClr val="0000FF"/>
                </a:solidFill>
                <a:ea typeface="ＭＳ Ｐゴシック" pitchFamily="-112" charset="-128"/>
              </a:rPr>
              <a:t>2</a:t>
            </a:r>
          </a:p>
          <a:p>
            <a:pPr marL="342900" lvl="0" indent="-342900" defTabSz="457200" eaLnBrk="0" fontAlgn="base" hangingPunct="0">
              <a:lnSpc>
                <a:spcPct val="100000"/>
              </a:lnSpc>
              <a:spcBef>
                <a:spcPct val="20000"/>
              </a:spcBef>
              <a:spcAft>
                <a:spcPct val="0"/>
              </a:spcAft>
              <a:buClr>
                <a:srgbClr val="0000FF"/>
              </a:buClr>
              <a:buNone/>
            </a:pPr>
            <a:r>
              <a:rPr lang="en-US" altLang="en-US" sz="2400">
                <a:solidFill>
                  <a:srgbClr val="0000FF"/>
                </a:solidFill>
                <a:latin typeface="Symbol" pitchFamily="18" charset="2"/>
                <a:ea typeface="ＭＳ Ｐゴシック" pitchFamily="-112" charset="-128"/>
              </a:rPr>
              <a:t>D</a:t>
            </a:r>
            <a:r>
              <a:rPr lang="en-US" altLang="en-US" sz="2400">
                <a:solidFill>
                  <a:srgbClr val="0000FF"/>
                </a:solidFill>
                <a:ea typeface="ＭＳ Ｐゴシック" pitchFamily="-112" charset="-128"/>
              </a:rPr>
              <a:t>m</a:t>
            </a:r>
            <a:r>
              <a:rPr lang="en-US" altLang="en-US" sz="2400" baseline="30000">
                <a:solidFill>
                  <a:srgbClr val="0000FF"/>
                </a:solidFill>
                <a:ea typeface="ＭＳ Ｐゴシック" pitchFamily="-112" charset="-128"/>
              </a:rPr>
              <a:t>2</a:t>
            </a:r>
            <a:r>
              <a:rPr lang="en-US" altLang="en-US" sz="2400" baseline="-25000">
                <a:solidFill>
                  <a:srgbClr val="0000FF"/>
                </a:solidFill>
                <a:ea typeface="ＭＳ Ｐゴシック" pitchFamily="-112" charset="-128"/>
              </a:rPr>
              <a:t>32</a:t>
            </a:r>
            <a:r>
              <a:rPr lang="en-US" altLang="en-US" sz="2400">
                <a:solidFill>
                  <a:srgbClr val="0000FF"/>
                </a:solidFill>
                <a:ea typeface="ＭＳ Ｐゴシック" pitchFamily="-112" charset="-128"/>
              </a:rPr>
              <a:t> </a:t>
            </a:r>
            <a:r>
              <a:rPr lang="en-US" altLang="en-US" sz="2400">
                <a:solidFill>
                  <a:srgbClr val="0000FF"/>
                </a:solidFill>
                <a:ea typeface="ＭＳ Ｐゴシック" pitchFamily="-112" charset="-128"/>
                <a:sym typeface="Symbol" pitchFamily="18" charset="2"/>
              </a:rPr>
              <a:t></a:t>
            </a:r>
            <a:r>
              <a:rPr lang="en-US" altLang="en-US" sz="2400">
                <a:solidFill>
                  <a:srgbClr val="0000FF"/>
                </a:solidFill>
                <a:ea typeface="ＭＳ Ｐゴシック" pitchFamily="-112" charset="-128"/>
              </a:rPr>
              <a:t> m</a:t>
            </a:r>
            <a:r>
              <a:rPr lang="en-US" altLang="en-US" sz="2400" baseline="-25000">
                <a:solidFill>
                  <a:srgbClr val="0000FF"/>
                </a:solidFill>
                <a:ea typeface="ＭＳ Ｐゴシック" pitchFamily="-112" charset="-128"/>
              </a:rPr>
              <a:t>3</a:t>
            </a:r>
            <a:r>
              <a:rPr lang="en-US" altLang="en-US" sz="2400" baseline="30000">
                <a:solidFill>
                  <a:srgbClr val="0000FF"/>
                </a:solidFill>
                <a:ea typeface="ＭＳ Ｐゴシック" pitchFamily="-112" charset="-128"/>
              </a:rPr>
              <a:t>2</a:t>
            </a:r>
            <a:r>
              <a:rPr lang="en-US" altLang="en-US" sz="2400">
                <a:solidFill>
                  <a:srgbClr val="0000FF"/>
                </a:solidFill>
                <a:ea typeface="ＭＳ Ｐゴシック" pitchFamily="-112" charset="-128"/>
              </a:rPr>
              <a:t> – m</a:t>
            </a:r>
            <a:r>
              <a:rPr lang="en-US" altLang="en-US" sz="2400" baseline="-25000">
                <a:solidFill>
                  <a:srgbClr val="0000FF"/>
                </a:solidFill>
                <a:ea typeface="ＭＳ Ｐゴシック" pitchFamily="-112" charset="-128"/>
              </a:rPr>
              <a:t>2</a:t>
            </a:r>
            <a:r>
              <a:rPr lang="en-US" altLang="en-US" sz="2400" baseline="30000">
                <a:solidFill>
                  <a:srgbClr val="0000FF"/>
                </a:solidFill>
                <a:ea typeface="ＭＳ Ｐゴシック" pitchFamily="-112" charset="-128"/>
              </a:rPr>
              <a:t>2</a:t>
            </a:r>
          </a:p>
          <a:p>
            <a:pPr marL="342900" lvl="0" indent="-342900" defTabSz="457200" eaLnBrk="0" fontAlgn="base" hangingPunct="0">
              <a:lnSpc>
                <a:spcPct val="100000"/>
              </a:lnSpc>
              <a:spcBef>
                <a:spcPct val="20000"/>
              </a:spcBef>
              <a:spcAft>
                <a:spcPct val="0"/>
              </a:spcAft>
              <a:buClr>
                <a:srgbClr val="666B66"/>
              </a:buClr>
              <a:buFont typeface="Arial" charset="0"/>
              <a:buChar char="•"/>
            </a:pPr>
            <a:endParaRPr lang="en-US" altLang="en-US" sz="2400" baseline="30000">
              <a:solidFill>
                <a:srgbClr val="7F7F7F"/>
              </a:solidFill>
              <a:ea typeface="ＭＳ Ｐゴシック" pitchFamily="-112" charset="-128"/>
            </a:endParaRPr>
          </a:p>
          <a:p>
            <a:pPr marL="342900" lvl="0" indent="-342900" defTabSz="457200" eaLnBrk="0" fontAlgn="base" hangingPunct="0">
              <a:lnSpc>
                <a:spcPct val="100000"/>
              </a:lnSpc>
              <a:spcBef>
                <a:spcPct val="20000"/>
              </a:spcBef>
              <a:spcAft>
                <a:spcPct val="0"/>
              </a:spcAft>
              <a:buClr>
                <a:srgbClr val="1B1545"/>
              </a:buClr>
              <a:buFont typeface="Webdings" pitchFamily="18" charset="2"/>
              <a:buChar char="~"/>
            </a:pPr>
            <a:r>
              <a:rPr lang="en-US" altLang="en-US" sz="2400">
                <a:solidFill>
                  <a:srgbClr val="1B1545"/>
                </a:solidFill>
                <a:latin typeface="Symbol" pitchFamily="18" charset="2"/>
                <a:ea typeface="ＭＳ Ｐゴシック" pitchFamily="-112" charset="-128"/>
              </a:rPr>
              <a:t>D</a:t>
            </a:r>
            <a:r>
              <a:rPr lang="en-US" altLang="en-US" sz="2400">
                <a:solidFill>
                  <a:srgbClr val="1B1545"/>
                </a:solidFill>
                <a:ea typeface="ＭＳ Ｐゴシック" pitchFamily="-112" charset="-128"/>
              </a:rPr>
              <a:t>m</a:t>
            </a:r>
            <a:r>
              <a:rPr lang="en-US" altLang="en-US" sz="2400" baseline="30000">
                <a:solidFill>
                  <a:srgbClr val="1B1545"/>
                </a:solidFill>
                <a:ea typeface="ＭＳ Ｐゴシック" pitchFamily="-112" charset="-128"/>
              </a:rPr>
              <a:t>2</a:t>
            </a:r>
            <a:r>
              <a:rPr lang="en-US" altLang="en-US" sz="2400" baseline="-25000">
                <a:solidFill>
                  <a:srgbClr val="1B1545"/>
                </a:solidFill>
                <a:ea typeface="ＭＳ Ｐゴシック" pitchFamily="-112" charset="-128"/>
              </a:rPr>
              <a:t>21 </a:t>
            </a:r>
            <a:r>
              <a:rPr lang="en-US" altLang="en-US" sz="2400">
                <a:solidFill>
                  <a:srgbClr val="1B1545"/>
                </a:solidFill>
                <a:ea typeface="ＭＳ Ｐゴシック" pitchFamily="-112" charset="-128"/>
              </a:rPr>
              <a:t>+</a:t>
            </a:r>
            <a:r>
              <a:rPr lang="en-US" altLang="en-US" sz="2400" baseline="-25000">
                <a:solidFill>
                  <a:srgbClr val="1B1545"/>
                </a:solidFill>
                <a:ea typeface="ＭＳ Ｐゴシック" pitchFamily="-112" charset="-128"/>
              </a:rPr>
              <a:t> </a:t>
            </a:r>
            <a:r>
              <a:rPr lang="en-US" altLang="en-US" sz="2400">
                <a:solidFill>
                  <a:srgbClr val="1B1545"/>
                </a:solidFill>
                <a:latin typeface="Symbol" pitchFamily="18" charset="2"/>
                <a:ea typeface="ＭＳ Ｐゴシック" pitchFamily="-112" charset="-128"/>
              </a:rPr>
              <a:t>D</a:t>
            </a:r>
            <a:r>
              <a:rPr lang="en-US" altLang="en-US" sz="2400">
                <a:solidFill>
                  <a:srgbClr val="1B1545"/>
                </a:solidFill>
                <a:ea typeface="ＭＳ Ｐゴシック" pitchFamily="-112" charset="-128"/>
              </a:rPr>
              <a:t>m</a:t>
            </a:r>
            <a:r>
              <a:rPr lang="en-US" altLang="en-US" sz="2400" baseline="30000">
                <a:solidFill>
                  <a:srgbClr val="1B1545"/>
                </a:solidFill>
                <a:ea typeface="ＭＳ Ｐゴシック" pitchFamily="-112" charset="-128"/>
              </a:rPr>
              <a:t>2</a:t>
            </a:r>
            <a:r>
              <a:rPr lang="en-US" altLang="en-US" sz="2400" baseline="-25000">
                <a:solidFill>
                  <a:srgbClr val="1B1545"/>
                </a:solidFill>
                <a:ea typeface="ＭＳ Ｐゴシック" pitchFamily="-112" charset="-128"/>
              </a:rPr>
              <a:t>32 </a:t>
            </a:r>
            <a:r>
              <a:rPr lang="en-US" altLang="en-US" sz="2400">
                <a:solidFill>
                  <a:srgbClr val="1B1545"/>
                </a:solidFill>
                <a:ea typeface="ＭＳ Ｐゴシック" pitchFamily="-112" charset="-128"/>
              </a:rPr>
              <a:t>+</a:t>
            </a:r>
            <a:r>
              <a:rPr lang="en-US" altLang="en-US" sz="2400" baseline="-25000">
                <a:solidFill>
                  <a:srgbClr val="1B1545"/>
                </a:solidFill>
                <a:ea typeface="ＭＳ Ｐゴシック" pitchFamily="-112" charset="-128"/>
              </a:rPr>
              <a:t> </a:t>
            </a:r>
            <a:r>
              <a:rPr lang="en-US" altLang="en-US" sz="2400">
                <a:solidFill>
                  <a:srgbClr val="1B1545"/>
                </a:solidFill>
                <a:latin typeface="Symbol" pitchFamily="18" charset="2"/>
                <a:ea typeface="ＭＳ Ｐゴシック" pitchFamily="-112" charset="-128"/>
              </a:rPr>
              <a:t>D</a:t>
            </a:r>
            <a:r>
              <a:rPr lang="en-US" altLang="en-US" sz="2400">
                <a:solidFill>
                  <a:srgbClr val="1B1545"/>
                </a:solidFill>
                <a:ea typeface="ＭＳ Ｐゴシック" pitchFamily="-112" charset="-128"/>
              </a:rPr>
              <a:t>m</a:t>
            </a:r>
            <a:r>
              <a:rPr lang="en-US" altLang="en-US" sz="2400" baseline="30000">
                <a:solidFill>
                  <a:srgbClr val="1B1545"/>
                </a:solidFill>
                <a:ea typeface="ＭＳ Ｐゴシック" pitchFamily="-112" charset="-128"/>
              </a:rPr>
              <a:t>2</a:t>
            </a:r>
            <a:r>
              <a:rPr lang="en-US" altLang="en-US" sz="2400" baseline="-25000">
                <a:solidFill>
                  <a:srgbClr val="1B1545"/>
                </a:solidFill>
                <a:ea typeface="ＭＳ Ｐゴシック" pitchFamily="-112" charset="-128"/>
              </a:rPr>
              <a:t>13 </a:t>
            </a:r>
            <a:r>
              <a:rPr lang="en-US" altLang="en-US" sz="2400">
                <a:solidFill>
                  <a:srgbClr val="1B1545"/>
                </a:solidFill>
                <a:ea typeface="ＭＳ Ｐゴシック" pitchFamily="-112" charset="-128"/>
              </a:rPr>
              <a:t>= 0</a:t>
            </a:r>
          </a:p>
          <a:p>
            <a:endParaRPr lang="en-US"/>
          </a:p>
        </p:txBody>
      </p:sp>
      <p:sp>
        <p:nvSpPr>
          <p:cNvPr id="5" name="Date Placeholder 4"/>
          <p:cNvSpPr>
            <a:spLocks noGrp="1"/>
          </p:cNvSpPr>
          <p:nvPr>
            <p:ph type="dt" sz="half" idx="10"/>
          </p:nvPr>
        </p:nvSpPr>
        <p:spPr/>
        <p:txBody>
          <a:bodyPr/>
          <a:lstStyle/>
          <a:p>
            <a:r>
              <a:rPr lang="en-US"/>
              <a:t>8 September 2022</a:t>
            </a:r>
          </a:p>
        </p:txBody>
      </p:sp>
      <p:sp>
        <p:nvSpPr>
          <p:cNvPr id="6" name="Footer Placeholder 5"/>
          <p:cNvSpPr>
            <a:spLocks noGrp="1"/>
          </p:cNvSpPr>
          <p:nvPr>
            <p:ph type="ftr" sz="quarter" idx="11"/>
          </p:nvPr>
        </p:nvSpPr>
        <p:spPr/>
        <p:txBody>
          <a:bodyPr/>
          <a:lstStyle/>
          <a:p>
            <a:r>
              <a:rPr lang="en-US"/>
              <a:t>Maury Goodman, Argonne</a:t>
            </a:r>
          </a:p>
        </p:txBody>
      </p:sp>
      <p:sp>
        <p:nvSpPr>
          <p:cNvPr id="7" name="Slide Number Placeholder 6"/>
          <p:cNvSpPr>
            <a:spLocks noGrp="1"/>
          </p:cNvSpPr>
          <p:nvPr>
            <p:ph type="sldNum" sz="quarter" idx="12"/>
          </p:nvPr>
        </p:nvSpPr>
        <p:spPr/>
        <p:txBody>
          <a:bodyPr/>
          <a:lstStyle/>
          <a:p>
            <a:fld id="{B1B62872-2766-48FF-8EB8-A6F419938F53}" type="slidenum">
              <a:rPr lang="en-US" smtClean="0"/>
              <a:t>89</a:t>
            </a:fld>
            <a:endParaRPr lang="en-US"/>
          </a:p>
        </p:txBody>
      </p:sp>
      <p:sp>
        <p:nvSpPr>
          <p:cNvPr id="8" name="Content Placeholder 7"/>
          <p:cNvSpPr>
            <a:spLocks noGrp="1"/>
          </p:cNvSpPr>
          <p:nvPr>
            <p:ph sz="half" idx="1"/>
          </p:nvPr>
        </p:nvSpPr>
        <p:spPr bwMode="auto">
          <a:xfrm>
            <a:off x="388307" y="1825625"/>
            <a:ext cx="412654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666B66"/>
              </a:buClr>
              <a:buFont typeface="Arial" charset="0"/>
              <a:buChar char="•"/>
              <a:defRPr kern="1200">
                <a:solidFill>
                  <a:srgbClr val="7F7F7F"/>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Clr>
                <a:srgbClr val="666B66"/>
              </a:buClr>
              <a:buFont typeface="Arial" charset="0"/>
              <a:buChar char="–"/>
              <a:defRPr sz="1600" kern="1200">
                <a:solidFill>
                  <a:srgbClr val="7F7F7F"/>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Clr>
                <a:srgbClr val="666B66"/>
              </a:buClr>
              <a:buFont typeface="Arial" charset="0"/>
              <a:buChar char="•"/>
              <a:defRPr sz="1400" kern="1200">
                <a:solidFill>
                  <a:srgbClr val="7F7F7F"/>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Clr>
                <a:srgbClr val="666B66"/>
              </a:buClr>
              <a:buFont typeface="Arial" charset="0"/>
              <a:buChar char="–"/>
              <a:defRPr sz="1400" kern="1200">
                <a:solidFill>
                  <a:srgbClr val="7F7F7F"/>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Clr>
                <a:srgbClr val="666B66"/>
              </a:buClr>
              <a:buFont typeface="Arial" charset="0"/>
              <a:buChar char="»"/>
              <a:defRPr sz="1400" kern="1200">
                <a:solidFill>
                  <a:srgbClr val="7F7F7F"/>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6699FF"/>
              </a:buClr>
              <a:buNone/>
            </a:pPr>
            <a:r>
              <a:rPr lang="en-US" altLang="en-US" sz="2400">
                <a:latin typeface="Times New Roman" panose="02020603050405020304" pitchFamily="18" charset="0"/>
                <a:cs typeface="Times New Roman" panose="02020603050405020304" pitchFamily="18" charset="0"/>
              </a:rPr>
              <a:t>Some people mistakenly always match </a:t>
            </a:r>
            <a:r>
              <a:rPr lang="en-US" altLang="en-US" sz="2400">
                <a:latin typeface="Symbol" pitchFamily="18" charset="2"/>
              </a:rPr>
              <a:t>q</a:t>
            </a:r>
            <a:r>
              <a:rPr lang="en-US" altLang="en-US" sz="2400" baseline="-25000"/>
              <a:t>12</a:t>
            </a:r>
            <a:r>
              <a:rPr lang="en-US" altLang="en-US" sz="2400">
                <a:latin typeface="Times New Roman" panose="02020603050405020304" pitchFamily="18" charset="0"/>
                <a:cs typeface="Times New Roman" panose="02020603050405020304" pitchFamily="18" charset="0"/>
              </a:rPr>
              <a:t> with </a:t>
            </a:r>
            <a:r>
              <a:rPr lang="en-US" altLang="en-US" sz="2400">
                <a:solidFill>
                  <a:schemeClr val="tx1"/>
                </a:solidFill>
                <a:latin typeface="Symbol" pitchFamily="18" charset="2"/>
              </a:rPr>
              <a:t>D</a:t>
            </a:r>
            <a:r>
              <a:rPr lang="en-US" altLang="en-US" sz="2400">
                <a:solidFill>
                  <a:schemeClr val="tx1"/>
                </a:solidFill>
              </a:rPr>
              <a:t>m</a:t>
            </a:r>
            <a:r>
              <a:rPr lang="en-US" altLang="en-US" sz="2400" baseline="30000">
                <a:solidFill>
                  <a:schemeClr val="tx1"/>
                </a:solidFill>
              </a:rPr>
              <a:t>2</a:t>
            </a:r>
            <a:r>
              <a:rPr lang="en-US" altLang="en-US" sz="2400" baseline="-25000">
                <a:solidFill>
                  <a:schemeClr val="tx1"/>
                </a:solidFill>
              </a:rPr>
              <a:t>12</a:t>
            </a:r>
            <a:r>
              <a:rPr lang="en-US" altLang="en-US" sz="2400">
                <a:solidFill>
                  <a:srgbClr val="0000FF"/>
                </a:solidFill>
              </a:rPr>
              <a:t> </a:t>
            </a:r>
            <a:r>
              <a:rPr lang="en-US" altLang="en-US" sz="2400">
                <a:latin typeface="Times New Roman" panose="02020603050405020304" pitchFamily="18" charset="0"/>
                <a:cs typeface="Times New Roman" panose="02020603050405020304" pitchFamily="18" charset="0"/>
              </a:rPr>
              <a:t>, etc.</a:t>
            </a:r>
            <a:endParaRPr lang="en-US" altLang="en-US" sz="2400">
              <a:latin typeface="Symbol" pitchFamily="18" charset="2"/>
            </a:endParaRPr>
          </a:p>
          <a:p>
            <a:pPr>
              <a:buClr>
                <a:srgbClr val="6699FF"/>
              </a:buClr>
              <a:buFont typeface="Wingdings" pitchFamily="2" charset="2"/>
              <a:buChar char="¯"/>
            </a:pPr>
            <a:r>
              <a:rPr lang="en-US" altLang="en-US" sz="2400">
                <a:latin typeface="Symbol" pitchFamily="18" charset="2"/>
              </a:rPr>
              <a:t>q</a:t>
            </a:r>
            <a:r>
              <a:rPr lang="en-US" altLang="en-US" sz="2400" baseline="-25000"/>
              <a:t>12</a:t>
            </a:r>
            <a:r>
              <a:rPr lang="en-US" altLang="en-US" sz="2400"/>
              <a:t>, </a:t>
            </a:r>
            <a:r>
              <a:rPr lang="en-US" altLang="en-US" sz="2400">
                <a:latin typeface="Symbol" pitchFamily="18" charset="2"/>
              </a:rPr>
              <a:t>q</a:t>
            </a:r>
            <a:r>
              <a:rPr lang="en-US" altLang="en-US" sz="2400" baseline="-25000"/>
              <a:t>13</a:t>
            </a:r>
            <a:r>
              <a:rPr lang="en-US" altLang="en-US" sz="2400"/>
              <a:t>, </a:t>
            </a:r>
            <a:r>
              <a:rPr lang="en-US" altLang="en-US" sz="2400" baseline="-25000"/>
              <a:t> </a:t>
            </a:r>
            <a:r>
              <a:rPr lang="en-US" altLang="en-US" sz="2400">
                <a:latin typeface="Symbol" pitchFamily="18" charset="2"/>
              </a:rPr>
              <a:t>q</a:t>
            </a:r>
            <a:r>
              <a:rPr lang="en-US" altLang="en-US" sz="2400" baseline="-25000"/>
              <a:t>23 </a:t>
            </a:r>
            <a:r>
              <a:rPr lang="en-US" altLang="en-US" sz="2400"/>
              <a:t>are labels, </a:t>
            </a:r>
          </a:p>
          <a:p>
            <a:pPr>
              <a:buClr>
                <a:srgbClr val="6699FF"/>
              </a:buClr>
              <a:buFont typeface="Wingdings" pitchFamily="2" charset="2"/>
              <a:buChar char="¯"/>
            </a:pPr>
            <a:r>
              <a:rPr lang="en-US" altLang="en-US" sz="2400">
                <a:latin typeface="Symbol" pitchFamily="18" charset="2"/>
              </a:rPr>
              <a:t>D</a:t>
            </a:r>
            <a:r>
              <a:rPr lang="en-US" altLang="en-US" sz="2400"/>
              <a:t>m</a:t>
            </a:r>
            <a:r>
              <a:rPr lang="en-US" altLang="en-US" sz="2400" baseline="30000"/>
              <a:t>2</a:t>
            </a:r>
            <a:r>
              <a:rPr lang="en-US" altLang="en-US" sz="2400" baseline="-25000"/>
              <a:t>jk</a:t>
            </a:r>
            <a:r>
              <a:rPr lang="en-US" altLang="en-US" sz="2400"/>
              <a:t> are ordered (sign)</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3611246"/>
            <a:ext cx="4596075" cy="2660039"/>
          </a:xfrm>
          <a:prstGeom prst="rect">
            <a:avLst/>
          </a:prstGeom>
        </p:spPr>
      </p:pic>
    </p:spTree>
    <p:extLst>
      <p:ext uri="{BB962C8B-B14F-4D97-AF65-F5344CB8AC3E}">
        <p14:creationId xmlns:p14="http://schemas.microsoft.com/office/powerpoint/2010/main" val="1365355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atin typeface="Symbol" panose="05050102010706020507" pitchFamily="18" charset="2"/>
              </a:rPr>
              <a:t>m</a:t>
            </a:r>
            <a:r>
              <a:rPr lang="en-US"/>
              <a:t> </a:t>
            </a:r>
            <a:r>
              <a:rPr lang="en-US">
                <a:sym typeface="Wingdings" panose="05000000000000000000" pitchFamily="2" charset="2"/>
              </a:rPr>
              <a:t></a:t>
            </a:r>
            <a:r>
              <a:rPr lang="en-US"/>
              <a:t>e </a:t>
            </a:r>
            <a:r>
              <a:rPr lang="en-US">
                <a:latin typeface="Symbol" panose="05050102010706020507" pitchFamily="18" charset="2"/>
              </a:rPr>
              <a:t>g</a:t>
            </a:r>
            <a:endParaRPr lang="en-US"/>
          </a:p>
        </p:txBody>
      </p:sp>
      <p:sp>
        <p:nvSpPr>
          <p:cNvPr id="3" name="Content Placeholder 2"/>
          <p:cNvSpPr>
            <a:spLocks noGrp="1"/>
          </p:cNvSpPr>
          <p:nvPr>
            <p:ph idx="1"/>
          </p:nvPr>
        </p:nvSpPr>
        <p:spPr/>
        <p:txBody>
          <a:bodyPr/>
          <a:lstStyle/>
          <a:p>
            <a:pPr>
              <a:buClr>
                <a:schemeClr val="bg1">
                  <a:lumMod val="50000"/>
                </a:schemeClr>
              </a:buClr>
              <a:buFont typeface="Wingdings" panose="05000000000000000000" pitchFamily="2" charset="2"/>
              <a:buChar char="¯"/>
            </a:pPr>
            <a:r>
              <a:rPr lang="en-US" dirty="0" err="1"/>
              <a:t>Quand</a:t>
            </a:r>
            <a:r>
              <a:rPr lang="en-US" dirty="0"/>
              <a:t> </a:t>
            </a:r>
            <a:r>
              <a:rPr lang="en-US" dirty="0" err="1"/>
              <a:t>j’étais</a:t>
            </a:r>
            <a:r>
              <a:rPr lang="en-US" dirty="0"/>
              <a:t> </a:t>
            </a:r>
            <a:r>
              <a:rPr lang="en-US" dirty="0" err="1"/>
              <a:t>doctorant</a:t>
            </a:r>
            <a:r>
              <a:rPr lang="en-US" dirty="0"/>
              <a:t> </a:t>
            </a:r>
            <a:r>
              <a:rPr lang="en-US" dirty="0" err="1"/>
              <a:t>à</a:t>
            </a:r>
            <a:r>
              <a:rPr lang="en-US" dirty="0"/>
              <a:t> Fermilab dans les </a:t>
            </a:r>
            <a:r>
              <a:rPr lang="en-US" dirty="0" err="1"/>
              <a:t>années</a:t>
            </a:r>
            <a:r>
              <a:rPr lang="en-US" dirty="0"/>
              <a:t> 70, </a:t>
            </a:r>
            <a:r>
              <a:rPr lang="en-US" dirty="0" err="1"/>
              <a:t>j’ai</a:t>
            </a:r>
            <a:r>
              <a:rPr lang="en-US" dirty="0"/>
              <a:t> </a:t>
            </a:r>
            <a:r>
              <a:rPr lang="en-US" dirty="0" err="1"/>
              <a:t>entendu</a:t>
            </a:r>
            <a:r>
              <a:rPr lang="en-US" dirty="0"/>
              <a:t> la </a:t>
            </a:r>
            <a:r>
              <a:rPr lang="en-US" dirty="0" err="1"/>
              <a:t>rumeur</a:t>
            </a:r>
            <a:r>
              <a:rPr lang="en-US" dirty="0"/>
              <a:t> </a:t>
            </a:r>
            <a:r>
              <a:rPr lang="en-US" dirty="0" err="1"/>
              <a:t>selon</a:t>
            </a:r>
            <a:r>
              <a:rPr lang="en-US" dirty="0"/>
              <a:t> </a:t>
            </a:r>
            <a:r>
              <a:rPr lang="en-US" dirty="0" err="1"/>
              <a:t>laquelle</a:t>
            </a:r>
            <a:r>
              <a:rPr lang="en-US" dirty="0"/>
              <a:t> le </a:t>
            </a:r>
            <a:r>
              <a:rPr lang="en-US" dirty="0" err="1"/>
              <a:t>processus</a:t>
            </a:r>
            <a:r>
              <a:rPr lang="en-US" dirty="0"/>
              <a:t> </a:t>
            </a:r>
            <a:r>
              <a:rPr lang="en-US" dirty="0" err="1"/>
              <a:t>avait</a:t>
            </a:r>
            <a:r>
              <a:rPr lang="en-US" dirty="0"/>
              <a:t> </a:t>
            </a:r>
            <a:r>
              <a:rPr lang="en-US" dirty="0" err="1"/>
              <a:t>été</a:t>
            </a:r>
            <a:r>
              <a:rPr lang="en-US" dirty="0"/>
              <a:t> </a:t>
            </a:r>
            <a:r>
              <a:rPr lang="en-US" dirty="0" err="1"/>
              <a:t>mesuré</a:t>
            </a:r>
            <a:r>
              <a:rPr lang="en-US" dirty="0"/>
              <a:t> avec B ~ 10</a:t>
            </a:r>
            <a:r>
              <a:rPr lang="en-US" baseline="30000" dirty="0"/>
              <a:t>-8</a:t>
            </a:r>
            <a:r>
              <a:rPr lang="en-US" dirty="0"/>
              <a:t>  au SIN </a:t>
            </a:r>
            <a:r>
              <a:rPr lang="en-US" dirty="0" err="1"/>
              <a:t>en</a:t>
            </a:r>
            <a:r>
              <a:rPr lang="en-US" dirty="0"/>
              <a:t> Suisse.  </a:t>
            </a:r>
          </a:p>
          <a:p>
            <a:pPr>
              <a:buClr>
                <a:schemeClr val="bg1">
                  <a:lumMod val="50000"/>
                </a:schemeClr>
              </a:buClr>
              <a:buFont typeface="Wingdings" panose="05000000000000000000" pitchFamily="2" charset="2"/>
              <a:buChar char="¯"/>
            </a:pPr>
            <a:r>
              <a:rPr lang="en-US" dirty="0"/>
              <a:t> </a:t>
            </a:r>
            <a:r>
              <a:rPr lang="en-US" dirty="0" err="1"/>
              <a:t>Attendu</a:t>
            </a:r>
            <a:r>
              <a:rPr lang="en-US" dirty="0"/>
              <a:t> (</a:t>
            </a:r>
            <a:r>
              <a:rPr lang="en-US" dirty="0" err="1"/>
              <a:t>aujourd’hui</a:t>
            </a:r>
            <a:r>
              <a:rPr lang="en-US" dirty="0"/>
              <a:t>) :</a:t>
            </a:r>
          </a:p>
          <a:p>
            <a:pPr marL="342900" lvl="1" indent="0">
              <a:buClr>
                <a:schemeClr val="bg1">
                  <a:lumMod val="50000"/>
                </a:schemeClr>
              </a:buClr>
              <a:buNone/>
            </a:pPr>
            <a:r>
              <a:rPr lang="en-US" dirty="0"/>
              <a:t>B(</a:t>
            </a:r>
            <a:r>
              <a:rPr lang="en-US" dirty="0">
                <a:latin typeface="Symbol" panose="05050102010706020507" pitchFamily="18" charset="2"/>
              </a:rPr>
              <a:t>m</a:t>
            </a:r>
            <a:r>
              <a:rPr lang="en-US" dirty="0"/>
              <a:t> </a:t>
            </a:r>
            <a:r>
              <a:rPr lang="en-US" dirty="0">
                <a:sym typeface="Wingdings" panose="05000000000000000000" pitchFamily="2" charset="2"/>
              </a:rPr>
              <a:t></a:t>
            </a:r>
            <a:r>
              <a:rPr lang="en-US" dirty="0"/>
              <a:t>e </a:t>
            </a:r>
            <a:r>
              <a:rPr lang="en-US" dirty="0">
                <a:latin typeface="Symbol" panose="05050102010706020507" pitchFamily="18" charset="2"/>
              </a:rPr>
              <a:t>g)</a:t>
            </a:r>
            <a:r>
              <a:rPr lang="en-US" dirty="0"/>
              <a:t> = 5 </a:t>
            </a:r>
            <a:r>
              <a:rPr lang="en-US" dirty="0">
                <a:sym typeface="Symbol" panose="05050102010706020507" pitchFamily="18" charset="2"/>
              </a:rPr>
              <a:t> 10</a:t>
            </a:r>
            <a:r>
              <a:rPr lang="en-US" baseline="30000" dirty="0">
                <a:sym typeface="Symbol" panose="05050102010706020507" pitchFamily="18" charset="2"/>
              </a:rPr>
              <a:t>-48</a:t>
            </a:r>
            <a:r>
              <a:rPr lang="en-US" dirty="0">
                <a:sym typeface="Symbol" panose="05050102010706020507" pitchFamily="18" charset="2"/>
              </a:rPr>
              <a:t> [</a:t>
            </a:r>
            <a:r>
              <a:rPr lang="en-US" dirty="0">
                <a:latin typeface="Symbol" panose="05050102010706020507" pitchFamily="18" charset="2"/>
                <a:sym typeface="Symbol" panose="05050102010706020507" pitchFamily="18" charset="2"/>
              </a:rPr>
              <a:t>D</a:t>
            </a:r>
            <a:r>
              <a:rPr lang="en-US" dirty="0">
                <a:sym typeface="Symbol" panose="05050102010706020507" pitchFamily="18" charset="2"/>
              </a:rPr>
              <a:t>m</a:t>
            </a:r>
            <a:r>
              <a:rPr lang="en-US" baseline="30000" dirty="0">
                <a:sym typeface="Symbol" panose="05050102010706020507" pitchFamily="18" charset="2"/>
              </a:rPr>
              <a:t>2</a:t>
            </a:r>
            <a:r>
              <a:rPr lang="en-US" baseline="-25000" dirty="0">
                <a:sym typeface="Symbol" panose="05050102010706020507" pitchFamily="18" charset="2"/>
              </a:rPr>
              <a:t>21</a:t>
            </a:r>
            <a:r>
              <a:rPr lang="en-US" dirty="0">
                <a:sym typeface="Symbol" panose="05050102010706020507" pitchFamily="18" charset="2"/>
              </a:rPr>
              <a:t> (eV)</a:t>
            </a:r>
            <a:r>
              <a:rPr lang="en-US" baseline="30000" dirty="0">
                <a:sym typeface="Symbol" panose="05050102010706020507" pitchFamily="18" charset="2"/>
              </a:rPr>
              <a:t>2</a:t>
            </a:r>
            <a:r>
              <a:rPr lang="en-US" dirty="0">
                <a:sym typeface="Symbol" panose="05050102010706020507" pitchFamily="18" charset="2"/>
              </a:rPr>
              <a:t>]</a:t>
            </a:r>
            <a:r>
              <a:rPr lang="en-US" baseline="30000" dirty="0">
                <a:sym typeface="Symbol" panose="05050102010706020507" pitchFamily="18" charset="2"/>
              </a:rPr>
              <a:t>2</a:t>
            </a:r>
            <a:r>
              <a:rPr lang="en-US" dirty="0">
                <a:sym typeface="Symbol" panose="05050102010706020507" pitchFamily="18" charset="2"/>
              </a:rPr>
              <a:t> sin</a:t>
            </a:r>
            <a:r>
              <a:rPr lang="en-US" baseline="30000" dirty="0">
                <a:sym typeface="Symbol" panose="05050102010706020507" pitchFamily="18" charset="2"/>
              </a:rPr>
              <a:t>2</a:t>
            </a:r>
            <a:r>
              <a:rPr lang="en-US" dirty="0">
                <a:sym typeface="Symbol" panose="05050102010706020507" pitchFamily="18" charset="2"/>
              </a:rPr>
              <a:t> </a:t>
            </a:r>
            <a:r>
              <a:rPr lang="en-US" dirty="0">
                <a:latin typeface="Symbol" panose="05050102010706020507" pitchFamily="18" charset="2"/>
                <a:sym typeface="Symbol" panose="05050102010706020507" pitchFamily="18" charset="2"/>
              </a:rPr>
              <a:t>q</a:t>
            </a:r>
            <a:r>
              <a:rPr lang="en-US" baseline="-25000" dirty="0">
                <a:sym typeface="Symbol" panose="05050102010706020507" pitchFamily="18" charset="2"/>
              </a:rPr>
              <a:t>12</a:t>
            </a:r>
            <a:r>
              <a:rPr lang="en-US" dirty="0">
                <a:sym typeface="Symbol" panose="05050102010706020507" pitchFamily="18" charset="2"/>
              </a:rPr>
              <a:t> cos</a:t>
            </a:r>
            <a:r>
              <a:rPr lang="en-US" baseline="30000" dirty="0">
                <a:sym typeface="Symbol" panose="05050102010706020507" pitchFamily="18" charset="2"/>
              </a:rPr>
              <a:t>2</a:t>
            </a:r>
            <a:r>
              <a:rPr lang="en-US" dirty="0">
                <a:sym typeface="Symbol" panose="05050102010706020507" pitchFamily="18" charset="2"/>
              </a:rPr>
              <a:t> </a:t>
            </a:r>
            <a:r>
              <a:rPr lang="en-US" dirty="0">
                <a:latin typeface="Symbol" panose="05050102010706020507" pitchFamily="18" charset="2"/>
                <a:sym typeface="Symbol" panose="05050102010706020507" pitchFamily="18" charset="2"/>
              </a:rPr>
              <a:t>q</a:t>
            </a:r>
            <a:r>
              <a:rPr lang="en-US" baseline="-25000" dirty="0">
                <a:sym typeface="Symbol" panose="05050102010706020507" pitchFamily="18" charset="2"/>
              </a:rPr>
              <a:t>12</a:t>
            </a:r>
            <a:r>
              <a:rPr lang="en-US" dirty="0">
                <a:sym typeface="Symbol" panose="05050102010706020507" pitchFamily="18" charset="2"/>
              </a:rPr>
              <a:t> = 6</a:t>
            </a:r>
            <a:r>
              <a:rPr lang="en-US" dirty="0"/>
              <a:t> </a:t>
            </a:r>
            <a:r>
              <a:rPr lang="en-US" dirty="0">
                <a:sym typeface="Symbol" panose="05050102010706020507" pitchFamily="18" charset="2"/>
              </a:rPr>
              <a:t> 10</a:t>
            </a:r>
            <a:r>
              <a:rPr lang="en-US" baseline="30000" dirty="0">
                <a:sym typeface="Symbol" panose="05050102010706020507" pitchFamily="18" charset="2"/>
              </a:rPr>
              <a:t>-57</a:t>
            </a:r>
            <a:r>
              <a:rPr lang="en-US" dirty="0">
                <a:sym typeface="Symbol" panose="05050102010706020507" pitchFamily="18" charset="2"/>
              </a:rPr>
              <a:t> </a:t>
            </a:r>
            <a:endParaRPr lang="en-US" dirty="0"/>
          </a:p>
          <a:p>
            <a:pPr>
              <a:buClr>
                <a:schemeClr val="bg1">
                  <a:lumMod val="50000"/>
                </a:schemeClr>
              </a:buClr>
              <a:buFont typeface="Wingdings" panose="05000000000000000000" pitchFamily="2" charset="2"/>
              <a:buChar char="¯"/>
            </a:pPr>
            <a:r>
              <a:rPr lang="en-US" dirty="0"/>
              <a:t> Je </a:t>
            </a:r>
            <a:r>
              <a:rPr lang="en-US" dirty="0" err="1"/>
              <a:t>n’ai</a:t>
            </a:r>
            <a:r>
              <a:rPr lang="en-US" dirty="0"/>
              <a:t> jamais vu de </a:t>
            </a:r>
            <a:r>
              <a:rPr lang="en-US" dirty="0" err="1"/>
              <a:t>présentation</a:t>
            </a:r>
            <a:r>
              <a:rPr lang="en-US" dirty="0"/>
              <a:t> </a:t>
            </a:r>
            <a:r>
              <a:rPr lang="en-US" dirty="0" err="1"/>
              <a:t>à</a:t>
            </a:r>
            <a:r>
              <a:rPr lang="en-US" dirty="0"/>
              <a:t> </a:t>
            </a:r>
            <a:r>
              <a:rPr lang="en-US" dirty="0" err="1"/>
              <a:t>ce</a:t>
            </a:r>
            <a:r>
              <a:rPr lang="en-US" dirty="0"/>
              <a:t> </a:t>
            </a:r>
            <a:r>
              <a:rPr lang="en-US" dirty="0" err="1"/>
              <a:t>sujet</a:t>
            </a:r>
            <a:r>
              <a:rPr lang="en-US" dirty="0"/>
              <a:t>, </a:t>
            </a:r>
            <a:r>
              <a:rPr lang="en-US" dirty="0" err="1"/>
              <a:t>ni</a:t>
            </a:r>
            <a:r>
              <a:rPr lang="en-US" dirty="0"/>
              <a:t> de publication de </a:t>
            </a:r>
            <a:r>
              <a:rPr lang="en-US" dirty="0" err="1"/>
              <a:t>résultat</a:t>
            </a:r>
            <a:r>
              <a:rPr lang="en-US" dirty="0"/>
              <a:t> </a:t>
            </a:r>
            <a:r>
              <a:rPr lang="en-US" dirty="0" err="1"/>
              <a:t>positif</a:t>
            </a:r>
            <a:endParaRPr lang="en-US" dirty="0"/>
          </a:p>
          <a:p>
            <a:pPr>
              <a:buClr>
                <a:schemeClr val="bg1">
                  <a:lumMod val="50000"/>
                </a:schemeClr>
              </a:buClr>
              <a:buFont typeface="Wingdings" panose="05000000000000000000" pitchFamily="2" charset="2"/>
              <a:buChar char="¯"/>
            </a:pPr>
            <a:r>
              <a:rPr lang="en-US" dirty="0"/>
              <a:t> SIN a </a:t>
            </a:r>
            <a:r>
              <a:rPr lang="en-US" dirty="0" err="1"/>
              <a:t>publié</a:t>
            </a:r>
            <a:r>
              <a:rPr lang="en-US" dirty="0"/>
              <a:t> </a:t>
            </a:r>
            <a:r>
              <a:rPr lang="en-US" dirty="0" err="1"/>
              <a:t>une</a:t>
            </a:r>
            <a:r>
              <a:rPr lang="en-US" dirty="0"/>
              <a:t> </a:t>
            </a:r>
            <a:r>
              <a:rPr lang="en-US" dirty="0" err="1"/>
              <a:t>limite</a:t>
            </a:r>
            <a:endParaRPr lang="en-US" dirty="0"/>
          </a:p>
          <a:p>
            <a:pPr>
              <a:buClr>
                <a:schemeClr val="bg1">
                  <a:lumMod val="50000"/>
                </a:schemeClr>
              </a:buClr>
              <a:buFont typeface="Wingdings" panose="05000000000000000000" pitchFamily="2" charset="2"/>
              <a:buChar char="¯"/>
            </a:pPr>
            <a:r>
              <a:rPr lang="en-US" dirty="0"/>
              <a:t> La </a:t>
            </a:r>
            <a:r>
              <a:rPr lang="en-US" dirty="0" err="1"/>
              <a:t>seule</a:t>
            </a:r>
            <a:r>
              <a:rPr lang="en-US" dirty="0"/>
              <a:t> confirmation (de </a:t>
            </a:r>
            <a:r>
              <a:rPr lang="en-US" dirty="0" err="1"/>
              <a:t>mémoire</a:t>
            </a:r>
            <a:r>
              <a:rPr lang="en-US" dirty="0"/>
              <a:t>) </a:t>
            </a:r>
            <a:r>
              <a:rPr lang="en-US" dirty="0" err="1"/>
              <a:t>est</a:t>
            </a:r>
            <a:r>
              <a:rPr lang="en-US" dirty="0"/>
              <a:t> </a:t>
            </a:r>
            <a:r>
              <a:rPr lang="en-US" dirty="0" err="1"/>
              <a:t>une</a:t>
            </a:r>
            <a:r>
              <a:rPr lang="en-US" dirty="0"/>
              <a:t> discussion avec Robert </a:t>
            </a:r>
            <a:r>
              <a:rPr lang="en-US" dirty="0" err="1"/>
              <a:t>Shrock</a:t>
            </a:r>
            <a:r>
              <a:rPr lang="en-US" dirty="0"/>
              <a:t> qui </a:t>
            </a:r>
            <a:r>
              <a:rPr lang="en-US" dirty="0" err="1"/>
              <a:t>m’a</a:t>
            </a:r>
            <a:r>
              <a:rPr lang="en-US" dirty="0"/>
              <a:t> </a:t>
            </a:r>
            <a:r>
              <a:rPr lang="en-US" dirty="0" err="1"/>
              <a:t>mené</a:t>
            </a:r>
            <a:r>
              <a:rPr lang="en-US" dirty="0"/>
              <a:t> </a:t>
            </a:r>
            <a:r>
              <a:rPr lang="en-US" dirty="0" err="1"/>
              <a:t>vers</a:t>
            </a:r>
            <a:r>
              <a:rPr lang="en-US" dirty="0"/>
              <a:t> </a:t>
            </a:r>
            <a:r>
              <a:rPr lang="en-US" dirty="0" err="1"/>
              <a:t>une</a:t>
            </a:r>
            <a:r>
              <a:rPr lang="en-US" dirty="0"/>
              <a:t> note de bas de page dans un papier de </a:t>
            </a:r>
            <a:r>
              <a:rPr lang="en-US" dirty="0" err="1"/>
              <a:t>Bjorken</a:t>
            </a:r>
            <a:r>
              <a:rPr lang="en-US" dirty="0"/>
              <a:t> &amp; Weinberg</a:t>
            </a:r>
          </a:p>
        </p:txBody>
      </p:sp>
      <p:sp>
        <p:nvSpPr>
          <p:cNvPr id="4" name="Date Placeholder 3"/>
          <p:cNvSpPr>
            <a:spLocks noGrp="1"/>
          </p:cNvSpPr>
          <p:nvPr>
            <p:ph type="dt" sz="half" idx="10"/>
          </p:nvPr>
        </p:nvSpPr>
        <p:spPr/>
        <p:txBody>
          <a:bodyPr/>
          <a:lstStyle/>
          <a:p>
            <a:r>
              <a:rPr lang="en-US"/>
              <a:t>8 September 2022</a:t>
            </a:r>
          </a:p>
        </p:txBody>
      </p:sp>
      <p:sp>
        <p:nvSpPr>
          <p:cNvPr id="5" name="Footer Placeholder 4"/>
          <p:cNvSpPr>
            <a:spLocks noGrp="1"/>
          </p:cNvSpPr>
          <p:nvPr>
            <p:ph type="ftr" sz="quarter" idx="11"/>
          </p:nvPr>
        </p:nvSpPr>
        <p:spPr/>
        <p:txBody>
          <a:bodyPr/>
          <a:lstStyle/>
          <a:p>
            <a:r>
              <a:rPr lang="en-US"/>
              <a:t>Maury Goodman, Argonne</a:t>
            </a:r>
          </a:p>
        </p:txBody>
      </p:sp>
      <p:sp>
        <p:nvSpPr>
          <p:cNvPr id="6" name="Slide Number Placeholder 5"/>
          <p:cNvSpPr>
            <a:spLocks noGrp="1"/>
          </p:cNvSpPr>
          <p:nvPr>
            <p:ph type="sldNum" sz="quarter" idx="12"/>
          </p:nvPr>
        </p:nvSpPr>
        <p:spPr/>
        <p:txBody>
          <a:bodyPr/>
          <a:lstStyle/>
          <a:p>
            <a:fld id="{B1B62872-2766-48FF-8EB8-A6F419938F53}" type="slidenum">
              <a:rPr lang="en-US" smtClean="0"/>
              <a:t>9</a:t>
            </a:fld>
            <a:endParaRPr lang="en-US"/>
          </a:p>
        </p:txBody>
      </p:sp>
    </p:spTree>
    <p:extLst>
      <p:ext uri="{BB962C8B-B14F-4D97-AF65-F5344CB8AC3E}">
        <p14:creationId xmlns:p14="http://schemas.microsoft.com/office/powerpoint/2010/main" val="22574688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SPT vs V-A</a:t>
            </a:r>
          </a:p>
        </p:txBody>
      </p:sp>
      <p:sp>
        <p:nvSpPr>
          <p:cNvPr id="3" name="Content Placeholder 2"/>
          <p:cNvSpPr>
            <a:spLocks noGrp="1"/>
          </p:cNvSpPr>
          <p:nvPr>
            <p:ph sz="half" idx="1"/>
          </p:nvPr>
        </p:nvSpPr>
        <p:spPr>
          <a:xfrm>
            <a:off x="410718" y="1787989"/>
            <a:ext cx="3886200" cy="4812315"/>
          </a:xfrm>
        </p:spPr>
        <p:txBody>
          <a:bodyPr>
            <a:normAutofit lnSpcReduction="10000"/>
          </a:bodyPr>
          <a:lstStyle/>
          <a:p>
            <a:pPr>
              <a:buClr>
                <a:schemeClr val="bg1">
                  <a:lumMod val="50000"/>
                </a:schemeClr>
              </a:buClr>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S&amp;T explanations of </a:t>
            </a:r>
            <a:r>
              <a:rPr lang="en-US" sz="2000">
                <a:latin typeface="Symbol" panose="05050102010706020507" pitchFamily="18" charset="2"/>
                <a:cs typeface="Times New Roman" panose="02020603050405020304" pitchFamily="18" charset="0"/>
              </a:rPr>
              <a:t>b</a:t>
            </a:r>
            <a:r>
              <a:rPr lang="en-US" sz="2000">
                <a:latin typeface="Times New Roman" panose="02020603050405020304" pitchFamily="18" charset="0"/>
                <a:cs typeface="Times New Roman" panose="02020603050405020304" pitchFamily="18" charset="0"/>
              </a:rPr>
              <a:t> decay of </a:t>
            </a:r>
            <a:r>
              <a:rPr lang="en-US" sz="2000" baseline="30000">
                <a:latin typeface="Times New Roman" panose="02020603050405020304" pitchFamily="18" charset="0"/>
                <a:cs typeface="Times New Roman" panose="02020603050405020304" pitchFamily="18" charset="0"/>
              </a:rPr>
              <a:t>6</a:t>
            </a:r>
            <a:r>
              <a:rPr lang="en-US" sz="2000">
                <a:latin typeface="Times New Roman" panose="02020603050405020304" pitchFamily="18" charset="0"/>
                <a:cs typeface="Times New Roman" panose="02020603050405020304" pitchFamily="18" charset="0"/>
              </a:rPr>
              <a:t>He, BNL 1953, 1955</a:t>
            </a:r>
          </a:p>
          <a:p>
            <a:pPr>
              <a:buClr>
                <a:schemeClr val="bg1">
                  <a:lumMod val="50000"/>
                </a:schemeClr>
              </a:buClr>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There were also some early neutrino experiment results on </a:t>
            </a:r>
            <a:r>
              <a:rPr lang="en-US" sz="2000" u="sng">
                <a:latin typeface="Times New Roman" panose="02020603050405020304" pitchFamily="18" charset="0"/>
                <a:cs typeface="Times New Roman" panose="02020603050405020304" pitchFamily="18" charset="0"/>
              </a:rPr>
              <a:t>neutral currents</a:t>
            </a:r>
            <a:r>
              <a:rPr lang="en-US"/>
              <a:t> </a:t>
            </a:r>
            <a:r>
              <a:rPr lang="en-US" sz="2000">
                <a:latin typeface="Times New Roman" panose="02020603050405020304" pitchFamily="18" charset="0"/>
                <a:cs typeface="Times New Roman" panose="02020603050405020304" pitchFamily="18" charset="0"/>
              </a:rPr>
              <a:t>that didn’t match expectations.</a:t>
            </a:r>
          </a:p>
          <a:p>
            <a:pPr>
              <a:buClr>
                <a:schemeClr val="bg1">
                  <a:lumMod val="50000"/>
                </a:schemeClr>
              </a:buClr>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(I was referred to some conference proceedings, but I couldn’t find anything published.)</a:t>
            </a:r>
          </a:p>
          <a:p>
            <a:pPr>
              <a:buClr>
                <a:schemeClr val="bg1">
                  <a:lumMod val="50000"/>
                </a:schemeClr>
              </a:buClr>
              <a:buFont typeface="Wingdings" panose="05000000000000000000" pitchFamily="2" charset="2"/>
              <a:buChar char="¯"/>
            </a:pPr>
            <a:r>
              <a:rPr lang="en-US" sz="2000">
                <a:latin typeface="Times New Roman" panose="02020603050405020304" pitchFamily="18" charset="0"/>
                <a:cs typeface="Times New Roman" panose="02020603050405020304" pitchFamily="18" charset="0"/>
              </a:rPr>
              <a:t>These issues led to “Adler’s Army” which was many postdocs at Princeton &amp; elsewhere studying the possibility of SPT weak interactions in addition or instead of V-A.</a:t>
            </a:r>
          </a:p>
          <a:p>
            <a:pPr marL="0" indent="0" algn="r">
              <a:buNone/>
            </a:pPr>
            <a:r>
              <a:rPr lang="en-US" sz="1100">
                <a:latin typeface="Times New Roman" panose="02020603050405020304" pitchFamily="18" charset="0"/>
                <a:cs typeface="Times New Roman" panose="02020603050405020304" pitchFamily="18" charset="0"/>
              </a:rPr>
              <a:t>e.g. </a:t>
            </a:r>
            <a:r>
              <a:rPr lang="en-US" sz="1100"/>
              <a:t> PRD11, 1043 (1975) </a:t>
            </a:r>
          </a:p>
          <a:p>
            <a:pPr marL="0" indent="0" algn="r">
              <a:buNone/>
            </a:pPr>
            <a:r>
              <a:rPr lang="en-US" sz="1100">
                <a:latin typeface="Times New Roman" panose="02020603050405020304" pitchFamily="18" charset="0"/>
                <a:cs typeface="Times New Roman" panose="02020603050405020304" pitchFamily="18" charset="0"/>
              </a:rPr>
              <a:t>&amp; PRD10, 2216 (1974)</a:t>
            </a:r>
          </a:p>
        </p:txBody>
      </p:sp>
      <p:pic>
        <p:nvPicPr>
          <p:cNvPr id="9" name="Content Placeholder 8"/>
          <p:cNvPicPr>
            <a:picLocks noGrp="1" noChangeAspect="1"/>
          </p:cNvPicPr>
          <p:nvPr>
            <p:ph sz="half" idx="2"/>
          </p:nvPr>
        </p:nvPicPr>
        <p:blipFill>
          <a:blip r:embed="rId2"/>
          <a:stretch>
            <a:fillRect/>
          </a:stretch>
        </p:blipFill>
        <p:spPr>
          <a:xfrm>
            <a:off x="4514850" y="3485796"/>
            <a:ext cx="3685655" cy="1130465"/>
          </a:xfrm>
          <a:prstGeom prst="rect">
            <a:avLst/>
          </a:prstGeom>
        </p:spPr>
      </p:pic>
      <p:sp>
        <p:nvSpPr>
          <p:cNvPr id="5" name="Date Placeholder 4"/>
          <p:cNvSpPr>
            <a:spLocks noGrp="1"/>
          </p:cNvSpPr>
          <p:nvPr>
            <p:ph type="dt" sz="half" idx="10"/>
          </p:nvPr>
        </p:nvSpPr>
        <p:spPr/>
        <p:txBody>
          <a:bodyPr/>
          <a:lstStyle/>
          <a:p>
            <a:r>
              <a:rPr lang="en-US"/>
              <a:t>8 September 2022</a:t>
            </a:r>
          </a:p>
        </p:txBody>
      </p:sp>
      <p:sp>
        <p:nvSpPr>
          <p:cNvPr id="6" name="Footer Placeholder 5"/>
          <p:cNvSpPr>
            <a:spLocks noGrp="1"/>
          </p:cNvSpPr>
          <p:nvPr>
            <p:ph type="ftr" sz="quarter" idx="11"/>
          </p:nvPr>
        </p:nvSpPr>
        <p:spPr/>
        <p:txBody>
          <a:bodyPr/>
          <a:lstStyle/>
          <a:p>
            <a:r>
              <a:rPr lang="en-US"/>
              <a:t>Maury Goodman, Argonne</a:t>
            </a:r>
          </a:p>
        </p:txBody>
      </p:sp>
      <p:sp>
        <p:nvSpPr>
          <p:cNvPr id="7" name="Slide Number Placeholder 6"/>
          <p:cNvSpPr>
            <a:spLocks noGrp="1"/>
          </p:cNvSpPr>
          <p:nvPr>
            <p:ph type="sldNum" sz="quarter" idx="12"/>
          </p:nvPr>
        </p:nvSpPr>
        <p:spPr/>
        <p:txBody>
          <a:bodyPr/>
          <a:lstStyle/>
          <a:p>
            <a:fld id="{B1B62872-2766-48FF-8EB8-A6F419938F53}" type="slidenum">
              <a:rPr lang="en-US" smtClean="0"/>
              <a:t>90</a:t>
            </a:fld>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5185" y="3218302"/>
            <a:ext cx="1178815" cy="1595928"/>
          </a:xfrm>
          <a:prstGeom prst="rect">
            <a:avLst/>
          </a:prstGeom>
        </p:spPr>
      </p:pic>
      <p:sp>
        <p:nvSpPr>
          <p:cNvPr id="10" name="TextBox 9"/>
          <p:cNvSpPr txBox="1"/>
          <p:nvPr/>
        </p:nvSpPr>
        <p:spPr>
          <a:xfrm>
            <a:off x="5037513" y="4829695"/>
            <a:ext cx="3616036" cy="1092607"/>
          </a:xfrm>
          <a:prstGeom prst="rect">
            <a:avLst/>
          </a:prstGeom>
          <a:noFill/>
        </p:spPr>
        <p:txBody>
          <a:bodyPr wrap="square" rtlCol="0">
            <a:spAutoFit/>
          </a:bodyPr>
          <a:lstStyle/>
          <a:p>
            <a:pPr algn="r"/>
            <a:r>
              <a:rPr lang="en-US" sz="1100" err="1">
                <a:latin typeface="Times New Roman" panose="02020603050405020304" pitchFamily="18" charset="0"/>
                <a:cs typeface="Times New Roman" panose="02020603050405020304" pitchFamily="18" charset="0"/>
              </a:rPr>
              <a:t>Budagov</a:t>
            </a:r>
            <a:r>
              <a:rPr lang="en-US" sz="1100">
                <a:latin typeface="Times New Roman" panose="02020603050405020304" pitchFamily="18" charset="0"/>
                <a:cs typeface="Times New Roman" panose="02020603050405020304" pitchFamily="18" charset="0"/>
              </a:rPr>
              <a:t> et al., Phys. Lett. 29B p525 1969</a:t>
            </a:r>
            <a:r>
              <a:rPr lang="en-US"/>
              <a:t>.</a:t>
            </a:r>
          </a:p>
          <a:p>
            <a:r>
              <a:rPr lang="en-US">
                <a:latin typeface="Times New Roman" panose="02020603050405020304" pitchFamily="18" charset="0"/>
                <a:cs typeface="Times New Roman" panose="02020603050405020304" pitchFamily="18" charset="0"/>
              </a:rPr>
              <a:t>And other data that agreed better</a:t>
            </a:r>
          </a:p>
          <a:p>
            <a:pPr algn="r"/>
            <a:r>
              <a:rPr lang="en-US" sz="1100">
                <a:latin typeface="Times New Roman" panose="02020603050405020304" pitchFamily="18" charset="0"/>
                <a:cs typeface="Times New Roman" panose="02020603050405020304" pitchFamily="18" charset="0"/>
              </a:rPr>
              <a:t>P. Schreiner and F. von Hippel, PRL 30 p 339 1973</a:t>
            </a:r>
          </a:p>
          <a:p>
            <a:endParaRPr lang="en-US"/>
          </a:p>
        </p:txBody>
      </p:sp>
      <p:sp>
        <p:nvSpPr>
          <p:cNvPr id="11" name="TextBox 10"/>
          <p:cNvSpPr txBox="1"/>
          <p:nvPr/>
        </p:nvSpPr>
        <p:spPr>
          <a:xfrm>
            <a:off x="4572000" y="2265078"/>
            <a:ext cx="3943349" cy="646331"/>
          </a:xfrm>
          <a:prstGeom prst="rect">
            <a:avLst/>
          </a:prstGeom>
          <a:noFill/>
        </p:spPr>
        <p:txBody>
          <a:bodyPr wrap="square" rtlCol="0">
            <a:spAutoFit/>
          </a:bodyPr>
          <a:lstStyle/>
          <a:p>
            <a:r>
              <a:rPr lang="en-US"/>
              <a:t>At first I thought this had something to do with </a:t>
            </a:r>
            <a:r>
              <a:rPr lang="en-US" u="sng"/>
              <a:t>single pion CC data</a:t>
            </a:r>
            <a:r>
              <a:rPr lang="en-US"/>
              <a:t>, and I found:</a:t>
            </a:r>
          </a:p>
        </p:txBody>
      </p:sp>
    </p:spTree>
    <p:extLst>
      <p:ext uri="{BB962C8B-B14F-4D97-AF65-F5344CB8AC3E}">
        <p14:creationId xmlns:p14="http://schemas.microsoft.com/office/powerpoint/2010/main" val="16932536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9743" y="4001294"/>
            <a:ext cx="2556997" cy="2416131"/>
          </a:xfrm>
          <a:prstGeom prst="rect">
            <a:avLst/>
          </a:prstGeom>
        </p:spPr>
      </p:pic>
      <p:sp>
        <p:nvSpPr>
          <p:cNvPr id="2" name="Title 1"/>
          <p:cNvSpPr>
            <a:spLocks noGrp="1"/>
          </p:cNvSpPr>
          <p:nvPr>
            <p:ph type="title"/>
          </p:nvPr>
        </p:nvSpPr>
        <p:spPr/>
        <p:txBody>
          <a:bodyPr/>
          <a:lstStyle/>
          <a:p>
            <a:pPr algn="ctr"/>
            <a:r>
              <a:rPr lang="en-US"/>
              <a:t>Majoron</a:t>
            </a:r>
          </a:p>
        </p:txBody>
      </p:sp>
      <p:sp>
        <p:nvSpPr>
          <p:cNvPr id="3" name="Content Placeholder 2"/>
          <p:cNvSpPr>
            <a:spLocks noGrp="1"/>
          </p:cNvSpPr>
          <p:nvPr>
            <p:ph sz="half" idx="1"/>
          </p:nvPr>
        </p:nvSpPr>
        <p:spPr/>
        <p:txBody>
          <a:bodyPr>
            <a:normAutofit/>
          </a:bodyPr>
          <a:lstStyle/>
          <a:p>
            <a:pPr marL="0" indent="0" algn="r">
              <a:buNone/>
            </a:pPr>
            <a:r>
              <a:rPr lang="en-US" sz="1200">
                <a:latin typeface="Times New Roman" panose="02020603050405020304" pitchFamily="18" charset="0"/>
                <a:cs typeface="Times New Roman" panose="02020603050405020304" pitchFamily="18" charset="0"/>
              </a:rPr>
              <a:t>AIP Conf. Proc. DPF meeting SLC UT, Jan 1987</a:t>
            </a:r>
          </a:p>
          <a:p>
            <a:pPr marL="0" indent="0">
              <a:buNone/>
            </a:pPr>
            <a:r>
              <a:rPr lang="en-US" sz="2000">
                <a:latin typeface="Times New Roman" panose="02020603050405020304" pitchFamily="18" charset="0"/>
                <a:cs typeface="Times New Roman" panose="02020603050405020304" pitchFamily="18" charset="0"/>
              </a:rPr>
              <a:t>Double Beta decay evidence for </a:t>
            </a:r>
            <a:r>
              <a:rPr lang="en-US" sz="2000" err="1">
                <a:latin typeface="Times New Roman" panose="02020603050405020304" pitchFamily="18" charset="0"/>
                <a:cs typeface="Times New Roman" panose="02020603050405020304" pitchFamily="18" charset="0"/>
              </a:rPr>
              <a:t>Majoron</a:t>
            </a:r>
            <a:r>
              <a:rPr lang="en-US" sz="1200">
                <a:latin typeface="Times New Roman" panose="02020603050405020304" pitchFamily="18" charset="0"/>
                <a:cs typeface="Times New Roman" panose="02020603050405020304" pitchFamily="18" charset="0"/>
              </a:rPr>
              <a:t> </a:t>
            </a:r>
          </a:p>
          <a:p>
            <a:pPr marL="0" indent="0">
              <a:buNone/>
            </a:pPr>
            <a:endParaRPr lang="en-US" sz="1200">
              <a:latin typeface="Times New Roman" panose="02020603050405020304" pitchFamily="18" charset="0"/>
              <a:cs typeface="Times New Roman" panose="02020603050405020304" pitchFamily="18" charset="0"/>
            </a:endParaRPr>
          </a:p>
          <a:p>
            <a:pPr marL="0" indent="0" algn="r">
              <a:buNone/>
            </a:pPr>
            <a:r>
              <a:rPr lang="en-US" sz="1200" err="1">
                <a:latin typeface="Times New Roman" panose="02020603050405020304" pitchFamily="18" charset="0"/>
                <a:cs typeface="Times New Roman" panose="02020603050405020304" pitchFamily="18" charset="0"/>
              </a:rPr>
              <a:t>Phys.Lett</a:t>
            </a:r>
            <a:r>
              <a:rPr lang="en-US" sz="1200">
                <a:latin typeface="Times New Roman" panose="02020603050405020304" pitchFamily="18" charset="0"/>
                <a:cs typeface="Times New Roman" panose="02020603050405020304" pitchFamily="18" charset="0"/>
              </a:rPr>
              <a:t>. B192 (1987) 460-462</a:t>
            </a:r>
          </a:p>
          <a:p>
            <a:pPr marL="0" indent="0">
              <a:buNone/>
            </a:pPr>
            <a:r>
              <a:rPr lang="en-US" sz="2000">
                <a:latin typeface="Times New Roman" panose="02020603050405020304" pitchFamily="18" charset="0"/>
                <a:cs typeface="Times New Roman" panose="02020603050405020304" pitchFamily="18" charset="0"/>
              </a:rPr>
              <a:t>Evidence against</a:t>
            </a:r>
          </a:p>
          <a:p>
            <a:pPr marL="0" indent="0">
              <a:buNone/>
            </a:pPr>
            <a:endParaRPr lang="en-US" sz="2000">
              <a:latin typeface="Times New Roman" panose="02020603050405020304" pitchFamily="18" charset="0"/>
              <a:cs typeface="Times New Roman" panose="02020603050405020304" pitchFamily="18" charset="0"/>
            </a:endParaRPr>
          </a:p>
          <a:p>
            <a:pPr marL="0" indent="0" algn="r">
              <a:buNone/>
            </a:pPr>
            <a:r>
              <a:rPr lang="en-US" sz="1200" err="1">
                <a:latin typeface="Times New Roman" panose="02020603050405020304" pitchFamily="18" charset="0"/>
                <a:cs typeface="Times New Roman" panose="02020603050405020304" pitchFamily="18" charset="0"/>
              </a:rPr>
              <a:t>Phys.Lett</a:t>
            </a:r>
            <a:r>
              <a:rPr lang="en-US" sz="1200">
                <a:latin typeface="Times New Roman" panose="02020603050405020304" pitchFamily="18" charset="0"/>
                <a:cs typeface="Times New Roman" panose="02020603050405020304" pitchFamily="18" charset="0"/>
              </a:rPr>
              <a:t>. B198 (1987) 253-254</a:t>
            </a:r>
          </a:p>
          <a:p>
            <a:pPr marL="0" indent="0">
              <a:buNone/>
            </a:pPr>
            <a:r>
              <a:rPr lang="en-US" sz="2000" err="1">
                <a:latin typeface="Times New Roman" panose="02020603050405020304" pitchFamily="18" charset="0"/>
                <a:cs typeface="Times New Roman" panose="02020603050405020304" pitchFamily="18" charset="0"/>
              </a:rPr>
              <a:t>Aregument</a:t>
            </a:r>
            <a:r>
              <a:rPr lang="en-US" sz="2000">
                <a:latin typeface="Times New Roman" panose="02020603050405020304" pitchFamily="18" charset="0"/>
                <a:cs typeface="Times New Roman" panose="02020603050405020304" pitchFamily="18" charset="0"/>
              </a:rPr>
              <a:t> against evidence against</a:t>
            </a:r>
          </a:p>
        </p:txBody>
      </p:sp>
      <p:sp>
        <p:nvSpPr>
          <p:cNvPr id="4" name="Content Placeholder 3"/>
          <p:cNvSpPr>
            <a:spLocks noGrp="1"/>
          </p:cNvSpPr>
          <p:nvPr>
            <p:ph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r>
              <a:rPr lang="en-US"/>
              <a:t>8 September 2022</a:t>
            </a:r>
          </a:p>
        </p:txBody>
      </p:sp>
      <p:sp>
        <p:nvSpPr>
          <p:cNvPr id="6" name="Footer Placeholder 5"/>
          <p:cNvSpPr>
            <a:spLocks noGrp="1"/>
          </p:cNvSpPr>
          <p:nvPr>
            <p:ph type="ftr" sz="quarter" idx="11"/>
          </p:nvPr>
        </p:nvSpPr>
        <p:spPr/>
        <p:txBody>
          <a:bodyPr/>
          <a:lstStyle/>
          <a:p>
            <a:r>
              <a:rPr lang="en-US"/>
              <a:t>Maury Goodman, Argonne</a:t>
            </a:r>
          </a:p>
        </p:txBody>
      </p:sp>
      <p:sp>
        <p:nvSpPr>
          <p:cNvPr id="7" name="Slide Number Placeholder 6"/>
          <p:cNvSpPr>
            <a:spLocks noGrp="1"/>
          </p:cNvSpPr>
          <p:nvPr>
            <p:ph type="sldNum" sz="quarter" idx="12"/>
          </p:nvPr>
        </p:nvSpPr>
        <p:spPr/>
        <p:txBody>
          <a:bodyPr/>
          <a:lstStyle/>
          <a:p>
            <a:fld id="{B1B62872-2766-48FF-8EB8-A6F419938F53}" type="slidenum">
              <a:rPr lang="en-US" smtClean="0"/>
              <a:t>91</a:t>
            </a:fld>
            <a:endParaRPr lang="en-US"/>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4974" y="1765542"/>
            <a:ext cx="3021676" cy="2501424"/>
          </a:xfrm>
          <a:prstGeom prst="rect">
            <a:avLst/>
          </a:prstGeom>
        </p:spPr>
      </p:pic>
      <p:cxnSp>
        <p:nvCxnSpPr>
          <p:cNvPr id="13" name="Straight Arrow Connector 12"/>
          <p:cNvCxnSpPr/>
          <p:nvPr/>
        </p:nvCxnSpPr>
        <p:spPr>
          <a:xfrm>
            <a:off x="2686050" y="4887884"/>
            <a:ext cx="2492779" cy="2576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686050" y="3316778"/>
            <a:ext cx="1943100" cy="1400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7097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BEBC beam dump</a:t>
            </a:r>
          </a:p>
        </p:txBody>
      </p:sp>
      <p:sp>
        <p:nvSpPr>
          <p:cNvPr id="3" name="Content Placeholder 2"/>
          <p:cNvSpPr>
            <a:spLocks noGrp="1"/>
          </p:cNvSpPr>
          <p:nvPr>
            <p:ph sz="half" idx="1"/>
          </p:nvPr>
        </p:nvSpPr>
        <p:spPr/>
        <p:txBody>
          <a:bodyPr/>
          <a:lstStyle/>
          <a:p>
            <a:pPr>
              <a:buClr>
                <a:schemeClr val="bg1">
                  <a:lumMod val="65000"/>
                </a:schemeClr>
              </a:buClr>
              <a:buFont typeface="Wingdings" panose="05000000000000000000" pitchFamily="2" charset="2"/>
              <a:buChar char="¯"/>
            </a:pPr>
            <a:r>
              <a:rPr lang="en-US"/>
              <a:t>A. De </a:t>
            </a:r>
            <a:r>
              <a:rPr lang="en-US" err="1"/>
              <a:t>Rjula</a:t>
            </a:r>
            <a:r>
              <a:rPr lang="en-US"/>
              <a:t> et al Nuclear Physics B168 (1980) 54—68</a:t>
            </a:r>
          </a:p>
          <a:p>
            <a:pPr>
              <a:buClr>
                <a:schemeClr val="bg1">
                  <a:lumMod val="65000"/>
                </a:schemeClr>
              </a:buClr>
              <a:buFont typeface="Wingdings" panose="05000000000000000000" pitchFamily="2" charset="2"/>
              <a:buChar char="¯"/>
            </a:pPr>
            <a:endParaRPr lang="en-US"/>
          </a:p>
          <a:p>
            <a:pPr>
              <a:buClr>
                <a:schemeClr val="bg1">
                  <a:lumMod val="65000"/>
                </a:schemeClr>
              </a:buClr>
              <a:buFont typeface="Wingdings" panose="05000000000000000000" pitchFamily="2" charset="2"/>
              <a:buChar char="¯"/>
            </a:pPr>
            <a:r>
              <a:rPr lang="en-US"/>
              <a:t>Could be </a:t>
            </a:r>
            <a:r>
              <a:rPr lang="en-US">
                <a:latin typeface="Symbol" panose="05050102010706020507" pitchFamily="18" charset="2"/>
              </a:rPr>
              <a:t>n</a:t>
            </a:r>
            <a:r>
              <a:rPr lang="en-US" baseline="-25000"/>
              <a:t>e</a:t>
            </a:r>
            <a:r>
              <a:rPr lang="en-US"/>
              <a:t> →</a:t>
            </a:r>
            <a:r>
              <a:rPr lang="en-US" err="1">
                <a:latin typeface="Symbol" panose="05050102010706020507" pitchFamily="18" charset="2"/>
              </a:rPr>
              <a:t>n</a:t>
            </a:r>
            <a:r>
              <a:rPr lang="en-US" baseline="-25000" err="1">
                <a:latin typeface="Symbol" panose="05050102010706020507" pitchFamily="18" charset="2"/>
              </a:rPr>
              <a:t>t</a:t>
            </a:r>
            <a:endParaRPr lang="en-US" baseline="-25000">
              <a:latin typeface="Symbol" panose="05050102010706020507" pitchFamily="18" charset="2"/>
            </a:endParaRPr>
          </a:p>
          <a:p>
            <a:pPr>
              <a:buClr>
                <a:schemeClr val="bg1">
                  <a:lumMod val="65000"/>
                </a:schemeClr>
              </a:buClr>
              <a:buFont typeface="Wingdings" panose="05000000000000000000" pitchFamily="2" charset="2"/>
              <a:buChar char="¯"/>
            </a:pPr>
            <a:r>
              <a:rPr lang="en-US"/>
              <a:t>Not published?</a:t>
            </a:r>
          </a:p>
        </p:txBody>
      </p:sp>
      <p:pic>
        <p:nvPicPr>
          <p:cNvPr id="8" name="Content Placeholder 7"/>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3142231" y="2968668"/>
            <a:ext cx="5373119" cy="3387685"/>
          </a:xfrm>
          <a:prstGeom prst="rect">
            <a:avLst/>
          </a:prstGeom>
        </p:spPr>
      </p:pic>
      <p:sp>
        <p:nvSpPr>
          <p:cNvPr id="5" name="Date Placeholder 4"/>
          <p:cNvSpPr>
            <a:spLocks noGrp="1"/>
          </p:cNvSpPr>
          <p:nvPr>
            <p:ph type="dt" sz="half" idx="10"/>
          </p:nvPr>
        </p:nvSpPr>
        <p:spPr/>
        <p:txBody>
          <a:bodyPr/>
          <a:lstStyle/>
          <a:p>
            <a:r>
              <a:rPr lang="en-US"/>
              <a:t>8 September 2022</a:t>
            </a:r>
          </a:p>
        </p:txBody>
      </p:sp>
      <p:sp>
        <p:nvSpPr>
          <p:cNvPr id="6" name="Footer Placeholder 5"/>
          <p:cNvSpPr>
            <a:spLocks noGrp="1"/>
          </p:cNvSpPr>
          <p:nvPr>
            <p:ph type="ftr" sz="quarter" idx="11"/>
          </p:nvPr>
        </p:nvSpPr>
        <p:spPr/>
        <p:txBody>
          <a:bodyPr/>
          <a:lstStyle/>
          <a:p>
            <a:r>
              <a:rPr lang="en-US"/>
              <a:t>Maury Goodman, Argonne</a:t>
            </a:r>
          </a:p>
        </p:txBody>
      </p:sp>
      <p:sp>
        <p:nvSpPr>
          <p:cNvPr id="7" name="Slide Number Placeholder 6"/>
          <p:cNvSpPr>
            <a:spLocks noGrp="1"/>
          </p:cNvSpPr>
          <p:nvPr>
            <p:ph type="sldNum" sz="quarter" idx="12"/>
          </p:nvPr>
        </p:nvSpPr>
        <p:spPr/>
        <p:txBody>
          <a:bodyPr/>
          <a:lstStyle/>
          <a:p>
            <a:fld id="{B1B62872-2766-48FF-8EB8-A6F419938F53}" type="slidenum">
              <a:rPr lang="en-US" smtClean="0"/>
              <a:t>92</a:t>
            </a:fld>
            <a:endParaRPr lang="en-US"/>
          </a:p>
        </p:txBody>
      </p:sp>
    </p:spTree>
    <p:extLst>
      <p:ext uri="{BB962C8B-B14F-4D97-AF65-F5344CB8AC3E}">
        <p14:creationId xmlns:p14="http://schemas.microsoft.com/office/powerpoint/2010/main" val="2442507408"/>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1F04D53E-EC02-4811-86B1-C88ECE6B9935}" vid="{43DE8ED0-C35B-47CE-9114-3626A2C980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6283</TotalTime>
  <Words>6948</Words>
  <Application>Microsoft Office PowerPoint</Application>
  <PresentationFormat>On-screen Show (4:3)</PresentationFormat>
  <Paragraphs>890</Paragraphs>
  <Slides>92</Slides>
  <Notes>0</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11" baseType="lpstr">
      <vt:lpstr>Algerian</vt:lpstr>
      <vt:lpstr>Arial</vt:lpstr>
      <vt:lpstr>Arial Narrow</vt:lpstr>
      <vt:lpstr>Arial Unicode MS</vt:lpstr>
      <vt:lpstr>Bernard MT Condensed</vt:lpstr>
      <vt:lpstr>Calibri</vt:lpstr>
      <vt:lpstr>Calibri Light</vt:lpstr>
      <vt:lpstr>Courier New</vt:lpstr>
      <vt:lpstr>Forte</vt:lpstr>
      <vt:lpstr>MT Extra</vt:lpstr>
      <vt:lpstr>Symbol</vt:lpstr>
      <vt:lpstr>Times</vt:lpstr>
      <vt:lpstr>Times New Roman</vt:lpstr>
      <vt:lpstr>Verdana</vt:lpstr>
      <vt:lpstr>Webdings</vt:lpstr>
      <vt:lpstr>Wingdings</vt:lpstr>
      <vt:lpstr>Wingdings 2</vt:lpstr>
      <vt:lpstr>Theme1</vt:lpstr>
      <vt:lpstr>Equation</vt:lpstr>
      <vt:lpstr>Erreurs en neutrinos fausses pistes, faux indices, espoirs et échecs </vt:lpstr>
      <vt:lpstr>Pourquoi cette presentation?</vt:lpstr>
      <vt:lpstr>Contexte</vt:lpstr>
      <vt:lpstr>Erreurs en neutrinos fausses pistes, faux indices, espoirs et échecs  Faux ns</vt:lpstr>
      <vt:lpstr>Erreurs en neutrinos fausses pistes, faux indices, espoirs et échecs  Faux ns</vt:lpstr>
      <vt:lpstr>La Poste américaine ne veut pas d’erreur sur ses timbres</vt:lpstr>
      <vt:lpstr>Rapport de m e g (i.e. rumeur)</vt:lpstr>
      <vt:lpstr>Contexte pour m e g (1) </vt:lpstr>
      <vt:lpstr>m e g</vt:lpstr>
      <vt:lpstr>SIN Results</vt:lpstr>
      <vt:lpstr>SIN Results</vt:lpstr>
      <vt:lpstr>m e g</vt:lpstr>
      <vt:lpstr>m e g</vt:lpstr>
      <vt:lpstr>Plan</vt:lpstr>
      <vt:lpstr>“Erreurs” considérées pour cette présentation</vt:lpstr>
      <vt:lpstr>Qu’est-ce qu’une erreur?</vt:lpstr>
      <vt:lpstr>Epistémologie</vt:lpstr>
      <vt:lpstr>Certains de mes principes de bases dans l’évaluation de résultats expérimentaux</vt:lpstr>
      <vt:lpstr>Neutrinos à 17 keV</vt:lpstr>
      <vt:lpstr>Contexte pour les recherches de décroissance beta  </vt:lpstr>
      <vt:lpstr>Chronologie 17 keV</vt:lpstr>
      <vt:lpstr>17 keV</vt:lpstr>
      <vt:lpstr>17 keV</vt:lpstr>
      <vt:lpstr>17 keV</vt:lpstr>
      <vt:lpstr>Double beta sans neutrino de Klapdor</vt:lpstr>
      <vt:lpstr>Contexte pour 0nbb  </vt:lpstr>
      <vt:lpstr>0nbb</vt:lpstr>
      <vt:lpstr>0nbb Premières réactions</vt:lpstr>
      <vt:lpstr>0nbb Newsletter</vt:lpstr>
      <vt:lpstr>0nbb Newsletter 2</vt:lpstr>
      <vt:lpstr>0nbb Faits irrelevants qui affectent la confiance</vt:lpstr>
      <vt:lpstr>0nbb</vt:lpstr>
      <vt:lpstr>Neutrinos supraluminiques</vt:lpstr>
      <vt:lpstr>Contexte :  études de temps de vol </vt:lpstr>
      <vt:lpstr>Neutrinos supraluminiques</vt:lpstr>
      <vt:lpstr>Neutrinos supraluminiques</vt:lpstr>
      <vt:lpstr>Neutrinos supraluminiques</vt:lpstr>
      <vt:lpstr>Neutrinos supraluminiques</vt:lpstr>
      <vt:lpstr>Neutrinos supraluminiques</vt:lpstr>
      <vt:lpstr>L’histoire de Gedanken</vt:lpstr>
      <vt:lpstr>Limite sur les oscillations de neutrinos avec IMB, utilisant l’atténuation atmosphérique en ascension</vt:lpstr>
      <vt:lpstr>Contexte: oscillations (1) </vt:lpstr>
      <vt:lpstr>Limite sur les oscillations par IMB</vt:lpstr>
      <vt:lpstr>IMB </vt:lpstr>
      <vt:lpstr>LSND et les neutrinos  stériles ~eV</vt:lpstr>
      <vt:lpstr>Interlude sémantique</vt:lpstr>
      <vt:lpstr>Contexte: neutrinos stériles (1) </vt:lpstr>
      <vt:lpstr>Contexte: neutrinos stériles (2) </vt:lpstr>
      <vt:lpstr>Neutrinos stériles légers</vt:lpstr>
      <vt:lpstr>Neutrinos stériles légers</vt:lpstr>
      <vt:lpstr>Neutrinos stériles légers : Le best fit est un mauvais fit</vt:lpstr>
      <vt:lpstr>Neutrinos stériles légers</vt:lpstr>
      <vt:lpstr>Neutrinos stériles légers</vt:lpstr>
      <vt:lpstr>Neutrinos stériles 2018-2022</vt:lpstr>
      <vt:lpstr>God’s mistake?</vt:lpstr>
      <vt:lpstr>Contexte : mesure des paramètres de n (1) </vt:lpstr>
      <vt:lpstr>Contexte : mesure des paramètres de n (1) </vt:lpstr>
      <vt:lpstr>Intelligent Design of  Neutrino Parameters? (~2005)  (from S. Wojcicki) </vt:lpstr>
      <vt:lpstr>Et pourtant ?</vt:lpstr>
      <vt:lpstr>En 2022 :</vt:lpstr>
      <vt:lpstr>Erreurs de type 2 Échec de réjection de l’hypothèse nulle</vt:lpstr>
      <vt:lpstr>Leçons?</vt:lpstr>
      <vt:lpstr>Induction scientifique erreur la plus fréquente en PHE</vt:lpstr>
      <vt:lpstr>Points à considérer (1)</vt:lpstr>
      <vt:lpstr>Points à considérer (2)</vt:lpstr>
      <vt:lpstr>Points à considérer (3)</vt:lpstr>
      <vt:lpstr>Résumé et Conclusions?</vt:lpstr>
      <vt:lpstr>PowerPoint Presentation</vt:lpstr>
      <vt:lpstr>PowerPoint Presentation</vt:lpstr>
      <vt:lpstr>Remerciements</vt:lpstr>
      <vt:lpstr>Merci de votre attention</vt:lpstr>
      <vt:lpstr>Other “mistakes”</vt:lpstr>
      <vt:lpstr>MINOS  n̅   q23</vt:lpstr>
      <vt:lpstr>Alternating neutral currents</vt:lpstr>
      <vt:lpstr>Kolar Events</vt:lpstr>
      <vt:lpstr>High y anomaly</vt:lpstr>
      <vt:lpstr>NuTEV Helium bag events</vt:lpstr>
      <vt:lpstr>NuTeV anomaly</vt:lpstr>
      <vt:lpstr>Reines Sobel n oscillations</vt:lpstr>
      <vt:lpstr>30 eV ITEP m(n)</vt:lpstr>
      <vt:lpstr>Tritium  negative m2</vt:lpstr>
      <vt:lpstr>Lack of polarization in atmospheric n calculations</vt:lpstr>
      <vt:lpstr>PDG m(n) encoding</vt:lpstr>
      <vt:lpstr>Other fleeting neutrino oscillation reports</vt:lpstr>
      <vt:lpstr>Exp 1 HPWF “super” 3m</vt:lpstr>
      <vt:lpstr>n grammar</vt:lpstr>
      <vt:lpstr>Karmen time anamoly</vt:lpstr>
      <vt:lpstr>Which neutrino is a particle?</vt:lpstr>
      <vt:lpstr>n labels</vt:lpstr>
      <vt:lpstr>SPT vs V-A</vt:lpstr>
      <vt:lpstr>Majoron</vt:lpstr>
      <vt:lpstr>BEBC beam dump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adminmcg</dc:creator>
  <cp:lastModifiedBy>Goodman, Maury C.</cp:lastModifiedBy>
  <cp:revision>209</cp:revision>
  <cp:lastPrinted>2019-04-10T18:23:58Z</cp:lastPrinted>
  <dcterms:created xsi:type="dcterms:W3CDTF">2018-02-16T17:11:28Z</dcterms:created>
  <dcterms:modified xsi:type="dcterms:W3CDTF">2022-09-01T23:40:40Z</dcterms:modified>
</cp:coreProperties>
</file>