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228" r:id="rId2"/>
    <p:sldId id="2538" r:id="rId3"/>
    <p:sldId id="2541" r:id="rId4"/>
    <p:sldId id="2543" r:id="rId5"/>
    <p:sldId id="2542" r:id="rId6"/>
    <p:sldId id="2544" r:id="rId7"/>
    <p:sldId id="2547" r:id="rId8"/>
    <p:sldId id="254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a Malgeri" initials="L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97BFF"/>
    <a:srgbClr val="FFF2BC"/>
    <a:srgbClr val="00F800"/>
    <a:srgbClr val="068108"/>
    <a:srgbClr val="00D008"/>
    <a:srgbClr val="01DA00"/>
    <a:srgbClr val="00E600"/>
    <a:srgbClr val="28EBFF"/>
    <a:srgbClr val="00C2FF"/>
    <a:srgbClr val="00B3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36" autoAdjust="0"/>
    <p:restoredTop sz="95976" autoAdjust="0"/>
  </p:normalViewPr>
  <p:slideViewPr>
    <p:cSldViewPr snapToGrid="0" snapToObjects="1">
      <p:cViewPr varScale="1">
        <p:scale>
          <a:sx n="105" d="100"/>
          <a:sy n="105" d="100"/>
        </p:scale>
        <p:origin x="336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7" d="100"/>
        <a:sy n="77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-2536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0A0A3-E680-514A-A0D9-5D56161CA2B6}" type="datetimeFigureOut">
              <a:rPr lang="en-US" smtClean="0"/>
              <a:pPr/>
              <a:t>6/17/22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3883A-A103-0047-ADA0-262C0F5B77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438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B358B-323C-2A4D-B62E-A6954C044CEB}" type="datetimeFigureOut">
              <a:rPr lang="en-US" smtClean="0"/>
              <a:pPr/>
              <a:t>6/17/22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5DDA8-2351-A546-91A9-2672C25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758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>
              <a:latin typeface="Avenir Next" panose="020B0503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040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277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3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91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47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824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765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85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7A8E-5EA4-D044-997E-655F96C855B6}" type="datetime1">
              <a:rPr lang="fr-FR" smtClean="0"/>
              <a:t>17/06/2022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F6B2-B415-6040-9B9A-D8CF73265845}" type="datetime1">
              <a:rPr lang="fr-FR" smtClean="0"/>
              <a:t>17/06/2022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E4F6-B18D-314B-94CB-9113B3775DC6}" type="datetime1">
              <a:rPr lang="fr-FR" smtClean="0"/>
              <a:t>17/06/2022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588"/>
            <a:ext cx="12192000" cy="678235"/>
          </a:xfrm>
        </p:spPr>
        <p:txBody>
          <a:bodyPr>
            <a:normAutofit/>
          </a:bodyPr>
          <a:lstStyle>
            <a:lvl1pPr algn="ctr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47622"/>
            <a:ext cx="12192000" cy="6110378"/>
          </a:xfrm>
        </p:spPr>
        <p:txBody>
          <a:bodyPr/>
          <a:lstStyle>
            <a:lvl1pPr marL="274320" indent="-274320">
              <a:spcBef>
                <a:spcPts val="600"/>
              </a:spcBef>
              <a:defRPr>
                <a:solidFill>
                  <a:srgbClr val="000090"/>
                </a:solidFill>
              </a:defRPr>
            </a:lvl1pPr>
            <a:lvl2pPr marL="548640" indent="-274320">
              <a:spcBef>
                <a:spcPts val="600"/>
              </a:spcBef>
              <a:buFont typeface="Lucida Grande"/>
              <a:buChar char="-"/>
              <a:defRPr sz="2000">
                <a:solidFill>
                  <a:schemeClr val="tx1"/>
                </a:solidFill>
              </a:defRPr>
            </a:lvl2pPr>
            <a:lvl3pPr marL="822960" indent="-274320">
              <a:spcBef>
                <a:spcPts val="300"/>
              </a:spcBef>
              <a:buFont typeface="Lucida Grande"/>
              <a:buChar char="-"/>
              <a:defRPr sz="1800">
                <a:solidFill>
                  <a:srgbClr val="800000"/>
                </a:solidFill>
              </a:defRPr>
            </a:lvl3pPr>
            <a:lvl4pPr>
              <a:spcBef>
                <a:spcPts val="300"/>
              </a:spcBef>
              <a:defRPr/>
            </a:lvl4pPr>
            <a:lvl5pPr>
              <a:spcBef>
                <a:spcPts val="3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96822"/>
            <a:ext cx="12192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96B0-67DA-C94C-B798-7543832C3C93}" type="datetime1">
              <a:rPr lang="fr-FR" smtClean="0"/>
              <a:t>17/06/2022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A30F8-04A8-B04B-9E7E-84C2EF54047F}" type="datetime1">
              <a:rPr lang="fr-FR" smtClean="0"/>
              <a:t>17/06/2022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9600" y="768106"/>
            <a:ext cx="10972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73CD-C9AA-374A-A10E-028045C2877E}" type="datetime1">
              <a:rPr lang="fr-FR" smtClean="0"/>
              <a:t>17/06/2022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8F5E-F853-7C4B-815D-AB0BB56C948C}" type="datetime1">
              <a:rPr lang="fr-FR" smtClean="0"/>
              <a:t>17/06/2022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609600" y="747622"/>
            <a:ext cx="10972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016A-2CA5-404B-BFE7-45136B4A05DC}" type="datetime1">
              <a:rPr lang="fr-FR" smtClean="0"/>
              <a:t>17/06/2022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1396-FD77-D549-9326-6130907CCCE5}" type="datetime1">
              <a:rPr lang="fr-FR" smtClean="0"/>
              <a:t>17/06/2022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04B6-A62E-D641-B842-F82A9CEC3315}" type="datetime1">
              <a:rPr lang="fr-FR" smtClean="0"/>
              <a:t>17/06/2022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8588"/>
            <a:ext cx="10972800" cy="798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747622"/>
            <a:ext cx="10972800" cy="5608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8F060-896E-4A4E-84B5-2DEC33511EA1}" type="datetime1">
              <a:rPr lang="fr-FR" smtClean="0"/>
              <a:t>17/06/2022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6435" y="1"/>
            <a:ext cx="24955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algn="l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</a:lstStyle>
          <a:p>
            <a:pPr lvl="1"/>
            <a:r>
              <a:rPr lang="en-US"/>
              <a:t>MB Apr. 9,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112" y="1"/>
            <a:ext cx="13358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accent2"/>
                </a:solidFill>
              </a:defRPr>
            </a:lvl1pPr>
          </a:lstStyle>
          <a:p>
            <a:fld id="{9CA62D5A-175C-0146-8DFE-850ADA1B8F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032" indent="-342900" algn="l" defTabSz="457200" rtl="0" eaLnBrk="1" latinLnBrk="0" hangingPunct="1">
        <a:spcBef>
          <a:spcPct val="20000"/>
        </a:spcBef>
        <a:buFont typeface="Courier New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8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678333" y="44767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3B42886E-005D-D547-B0D4-4DEDBB7A9FDC}"/>
              </a:ext>
            </a:extLst>
          </p:cNvPr>
          <p:cNvGrpSpPr/>
          <p:nvPr/>
        </p:nvGrpSpPr>
        <p:grpSpPr>
          <a:xfrm>
            <a:off x="536714" y="2748045"/>
            <a:ext cx="11118573" cy="1361911"/>
            <a:chOff x="1240311" y="2725013"/>
            <a:chExt cx="9711379" cy="1361911"/>
          </a:xfrm>
        </p:grpSpPr>
        <p:sp>
          <p:nvSpPr>
            <p:cNvPr id="5" name="Rectangle 4"/>
            <p:cNvSpPr/>
            <p:nvPr/>
          </p:nvSpPr>
          <p:spPr>
            <a:xfrm>
              <a:off x="1240311" y="2725013"/>
              <a:ext cx="9711379" cy="13619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2400"/>
                </a:spcAft>
              </a:pPr>
              <a:r>
                <a:rPr lang="en-US" sz="2400" dirty="0">
                  <a:latin typeface="Avenir Next" panose="020B0503020202020204" pitchFamily="34" charset="0"/>
                  <a:ea typeface="Geneva" panose="020B0503030404040204" pitchFamily="34" charset="0"/>
                  <a:cs typeface="Diwan Thuluth" pitchFamily="2" charset="-78"/>
                </a:rPr>
                <a:t>Possible MAPs R&amp;D lines for FCC-</a:t>
              </a:r>
              <a:r>
                <a:rPr lang="en-US" sz="2400" dirty="0" err="1">
                  <a:latin typeface="Avenir Next" panose="020B0503020202020204" pitchFamily="34" charset="0"/>
                  <a:ea typeface="Geneva" panose="020B0503030404040204" pitchFamily="34" charset="0"/>
                  <a:cs typeface="Diwan Thuluth" pitchFamily="2" charset="-78"/>
                </a:rPr>
                <a:t>ee</a:t>
              </a:r>
              <a:r>
                <a:rPr lang="en-US" sz="2400" dirty="0">
                  <a:latin typeface="Avenir Next" panose="020B0503020202020204" pitchFamily="34" charset="0"/>
                  <a:ea typeface="Geneva" panose="020B0503030404040204" pitchFamily="34" charset="0"/>
                  <a:cs typeface="Diwan Thuluth" pitchFamily="2" charset="-78"/>
                </a:rPr>
                <a:t>*</a:t>
              </a:r>
            </a:p>
            <a:p>
              <a:pPr>
                <a:spcAft>
                  <a:spcPts val="300"/>
                </a:spcAft>
              </a:pPr>
              <a:r>
                <a:rPr lang="en-US" sz="2000" dirty="0">
                  <a:latin typeface="Avenir Next" panose="020B0503020202020204" pitchFamily="34" charset="0"/>
                </a:rPr>
                <a:t>FCC-France contact meeting, Friday 17, June 2022</a:t>
              </a:r>
            </a:p>
            <a:p>
              <a:pPr>
                <a:spcAft>
                  <a:spcPts val="1200"/>
                </a:spcAft>
              </a:pPr>
              <a:r>
                <a:rPr lang="en-US" sz="1600" dirty="0">
                  <a:latin typeface="Avenir Next" panose="020B0503020202020204" pitchFamily="34" charset="0"/>
                </a:rPr>
                <a:t>D. </a:t>
              </a:r>
              <a:r>
                <a:rPr lang="en-US" sz="1600" dirty="0" err="1">
                  <a:latin typeface="Avenir Next" panose="020B0503020202020204" pitchFamily="34" charset="0"/>
                </a:rPr>
                <a:t>Contardo</a:t>
              </a:r>
              <a:r>
                <a:rPr lang="en-US" sz="1600" dirty="0">
                  <a:latin typeface="Avenir Next" panose="020B0503020202020204" pitchFamily="34" charset="0"/>
                </a:rPr>
                <a:t>, IP2I</a:t>
              </a:r>
            </a:p>
          </p:txBody>
        </p: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FD0D245A-F9C7-304C-A3AF-E91980390E1C}"/>
                </a:ext>
              </a:extLst>
            </p:cNvPr>
            <p:cNvCxnSpPr>
              <a:cxnSpLocks/>
            </p:cNvCxnSpPr>
            <p:nvPr/>
          </p:nvCxnSpPr>
          <p:spPr>
            <a:xfrm>
              <a:off x="1335949" y="3339971"/>
              <a:ext cx="9520102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4C81698-D531-55A8-A607-93A0BABA2AC7}"/>
              </a:ext>
            </a:extLst>
          </p:cNvPr>
          <p:cNvSpPr txBox="1"/>
          <p:nvPr/>
        </p:nvSpPr>
        <p:spPr>
          <a:xfrm>
            <a:off x="1" y="6568181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R" sz="1400" i="1" dirty="0">
                <a:latin typeface="Avenir Next" panose="020B0503020202020204" pitchFamily="34" charset="0"/>
              </a:rPr>
              <a:t>* State of the Art better covered in talks of A.Besson CMOS MP, M. Barbero DICE MP &amp; C4PI support platform framework in presentation of J. Baudot  </a:t>
            </a:r>
            <a:endParaRPr lang="en-FR" sz="1400" i="1" baseline="30000" dirty="0"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21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44" name="Groupe 11">
            <a:extLst>
              <a:ext uri="{FF2B5EF4-FFF2-40B4-BE49-F238E27FC236}">
                <a16:creationId xmlns:a16="http://schemas.microsoft.com/office/drawing/2014/main" id="{361036A2-14D9-2848-BB0C-77A2F7476B23}"/>
              </a:ext>
            </a:extLst>
          </p:cNvPr>
          <p:cNvGrpSpPr/>
          <p:nvPr/>
        </p:nvGrpSpPr>
        <p:grpSpPr>
          <a:xfrm>
            <a:off x="540000" y="163429"/>
            <a:ext cx="11110800" cy="660407"/>
            <a:chOff x="540000" y="163429"/>
            <a:chExt cx="11110800" cy="660407"/>
          </a:xfrm>
        </p:grpSpPr>
        <p:sp>
          <p:nvSpPr>
            <p:cNvPr id="545" name="Rectangle 544">
              <a:extLst>
                <a:ext uri="{FF2B5EF4-FFF2-40B4-BE49-F238E27FC236}">
                  <a16:creationId xmlns:a16="http://schemas.microsoft.com/office/drawing/2014/main" id="{9EDC19B0-98DA-3F4C-843B-4C3D94A9FD55}"/>
                </a:ext>
              </a:extLst>
            </p:cNvPr>
            <p:cNvSpPr/>
            <p:nvPr/>
          </p:nvSpPr>
          <p:spPr>
            <a:xfrm>
              <a:off x="540000" y="163429"/>
              <a:ext cx="1075343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MAPs for Vertex Detector requirements (</a:t>
              </a:r>
              <a:r>
                <a:rPr lang="en-US" sz="3200" dirty="0" err="1">
                  <a:latin typeface="Avenir Next" panose="020B0503020202020204" pitchFamily="34" charset="0"/>
                  <a:sym typeface="Wingdings"/>
                </a:rPr>
                <a:t>SoA</a:t>
              </a:r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) / studies </a:t>
              </a:r>
            </a:p>
          </p:txBody>
        </p:sp>
        <p:cxnSp>
          <p:nvCxnSpPr>
            <p:cNvPr id="546" name="Connecteur droit 8">
              <a:extLst>
                <a:ext uri="{FF2B5EF4-FFF2-40B4-BE49-F238E27FC236}">
                  <a16:creationId xmlns:a16="http://schemas.microsoft.com/office/drawing/2014/main" id="{C7F6DB0A-1393-2F46-8E14-5C6B844F17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65E7470C-D586-F971-ED25-E7300F7289A2}"/>
              </a:ext>
            </a:extLst>
          </p:cNvPr>
          <p:cNvSpPr txBox="1"/>
          <p:nvPr/>
        </p:nvSpPr>
        <p:spPr>
          <a:xfrm>
            <a:off x="563150" y="1268770"/>
            <a:ext cx="11109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FR" sz="2000" dirty="0">
                <a:latin typeface="Avenir Next" panose="020B0503020202020204" pitchFamily="34" charset="0"/>
              </a:rPr>
              <a:t>Ballpark requirements*  (SoA)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FR" dirty="0">
                <a:solidFill>
                  <a:srgbClr val="C00000"/>
                </a:solidFill>
                <a:latin typeface="Avenir Next" panose="020B0503020202020204" pitchFamily="34" charset="0"/>
              </a:rPr>
              <a:t>σ</a:t>
            </a:r>
            <a:r>
              <a:rPr lang="en-FR" baseline="-25000" dirty="0">
                <a:solidFill>
                  <a:srgbClr val="C00000"/>
                </a:solidFill>
                <a:latin typeface="Avenir Next" panose="020B0503020202020204" pitchFamily="34" charset="0"/>
              </a:rPr>
              <a:t>hit</a:t>
            </a:r>
            <a:r>
              <a:rPr lang="en-FR" dirty="0">
                <a:solidFill>
                  <a:srgbClr val="C00000"/>
                </a:solidFill>
                <a:latin typeface="Avenir Next" panose="020B0503020202020204" pitchFamily="34" charset="0"/>
              </a:rPr>
              <a:t> ≲ 3 μm (</a:t>
            </a:r>
            <a:r>
              <a:rPr lang="en-FR" dirty="0">
                <a:latin typeface="Avenir Next" panose="020B0503020202020204" pitchFamily="34" charset="0"/>
              </a:rPr>
              <a:t>WP1.2 TJ 65 nm ER1/ER2 pitch 18 μm - σ</a:t>
            </a:r>
            <a:r>
              <a:rPr lang="en-FR" baseline="-25000" dirty="0">
                <a:latin typeface="Avenir Next" panose="020B0503020202020204" pitchFamily="34" charset="0"/>
              </a:rPr>
              <a:t>hit</a:t>
            </a:r>
            <a:r>
              <a:rPr lang="en-FR" dirty="0">
                <a:latin typeface="Avenir Next" panose="020B0503020202020204" pitchFamily="34" charset="0"/>
              </a:rPr>
              <a:t> ≃ 5 μm)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Assuming binary readout (ToT could be a relatively low power consumption alternative)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C00000"/>
                </a:solidFill>
                <a:latin typeface="Avenir Next" panose="020B0503020202020204" pitchFamily="34" charset="0"/>
                <a:sym typeface="Wingdings" pitchFamily="2" charset="2"/>
              </a:rPr>
              <a:t>Large sensors 12’’ with stitching </a:t>
            </a:r>
            <a:r>
              <a:rPr lang="en-FR" dirty="0">
                <a:latin typeface="Avenir Next" panose="020B0503020202020204" pitchFamily="34" charset="0"/>
                <a:sym typeface="Wingdings" pitchFamily="2" charset="2"/>
              </a:rPr>
              <a:t>(</a:t>
            </a:r>
            <a:r>
              <a:rPr lang="en-FR" dirty="0">
                <a:latin typeface="Avenir Next" panose="020B0503020202020204" pitchFamily="34" charset="0"/>
              </a:rPr>
              <a:t>main goal of WP1.2)</a:t>
            </a:r>
            <a:endParaRPr lang="en-GB" dirty="0">
              <a:latin typeface="Avenir Next" panose="020B0503020202020204" pitchFamily="34" charset="0"/>
              <a:sym typeface="Wingdings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FR" dirty="0">
                <a:solidFill>
                  <a:srgbClr val="C00000"/>
                </a:solidFill>
                <a:latin typeface="Avenir Next" panose="020B0503020202020204" pitchFamily="34" charset="0"/>
              </a:rPr>
              <a:t>Hit rate max ≃ 50 mHz/cm</a:t>
            </a:r>
            <a:r>
              <a:rPr lang="en-FR" baseline="30000" dirty="0">
                <a:solidFill>
                  <a:srgbClr val="C00000"/>
                </a:solidFill>
                <a:latin typeface="Avenir Next" panose="020B0503020202020204" pitchFamily="34" charset="0"/>
              </a:rPr>
              <a:t>2</a:t>
            </a:r>
            <a:r>
              <a:rPr lang="en-FR" dirty="0">
                <a:solidFill>
                  <a:srgbClr val="C00000"/>
                </a:solidFill>
                <a:latin typeface="Avenir Next" panose="020B0503020202020204" pitchFamily="34" charset="0"/>
              </a:rPr>
              <a:t> </a:t>
            </a:r>
            <a:r>
              <a:rPr lang="en-FR" dirty="0">
                <a:latin typeface="Avenir Next" panose="020B0503020202020204" pitchFamily="34" charset="0"/>
              </a:rPr>
              <a:t>(WP1.2 ER1/ER2 ITS3 &lt; 10 MHz/cm</a:t>
            </a:r>
            <a:r>
              <a:rPr lang="en-FR" baseline="30000" dirty="0">
                <a:latin typeface="Avenir Next" panose="020B0503020202020204" pitchFamily="34" charset="0"/>
              </a:rPr>
              <a:t>2</a:t>
            </a:r>
            <a:r>
              <a:rPr lang="en-FR" dirty="0">
                <a:latin typeface="Avenir Next" panose="020B0503020202020204" pitchFamily="34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FR" dirty="0">
                <a:solidFill>
                  <a:srgbClr val="C00000"/>
                </a:solidFill>
                <a:latin typeface="Avenir Next" panose="020B0503020202020204" pitchFamily="34" charset="0"/>
              </a:rPr>
              <a:t>Integration time ≃ 1 μs (FE speed matched) (</a:t>
            </a:r>
            <a:r>
              <a:rPr lang="en-FR" dirty="0">
                <a:latin typeface="Avenir Next" panose="020B0503020202020204" pitchFamily="34" charset="0"/>
              </a:rPr>
              <a:t>covered in WP1.2 ER1/ER2)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FR" dirty="0">
                <a:solidFill>
                  <a:srgbClr val="C00000"/>
                </a:solidFill>
                <a:latin typeface="Avenir Next" panose="020B0503020202020204" pitchFamily="34" charset="0"/>
              </a:rPr>
              <a:t>Low power dissipation ≃ O(20) mW/cm</a:t>
            </a:r>
            <a:r>
              <a:rPr lang="en-FR" baseline="30000" dirty="0">
                <a:solidFill>
                  <a:srgbClr val="C00000"/>
                </a:solidFill>
                <a:latin typeface="Avenir Next" panose="020B0503020202020204" pitchFamily="34" charset="0"/>
              </a:rPr>
              <a:t>2</a:t>
            </a:r>
            <a:r>
              <a:rPr lang="en-FR" dirty="0">
                <a:solidFill>
                  <a:srgbClr val="C00000"/>
                </a:solidFill>
                <a:latin typeface="Avenir Next" panose="020B0503020202020204" pitchFamily="34" charset="0"/>
              </a:rPr>
              <a:t> </a:t>
            </a:r>
            <a:r>
              <a:rPr lang="en-FR" dirty="0">
                <a:latin typeface="Avenir Next" panose="020B0503020202020204" pitchFamily="34" charset="0"/>
              </a:rPr>
              <a:t>(MOSS (ALPIDE PE synchrone), MOST (MALTA-type asynchrone) in WP1.2 ER1 - not yet defined for ER2 but likely MOSS less risky for ITS3 schedule)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FR" sz="2000" dirty="0">
                <a:latin typeface="Avenir Next" panose="020B0503020202020204" pitchFamily="34" charset="0"/>
              </a:rPr>
              <a:t>Studies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FR" dirty="0">
                <a:latin typeface="Avenir Next" panose="020B0503020202020204" pitchFamily="34" charset="0"/>
              </a:rPr>
              <a:t>Simulate physics/bgd for rates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Prepare realistic event inputs for architecture simulation</a:t>
            </a:r>
          </a:p>
          <a:p>
            <a:pPr marL="1200150" lvl="2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S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tudy asymptotic effect of σ</a:t>
            </a:r>
            <a:r>
              <a:rPr lang="en-FR" sz="16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hit 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on σ</a:t>
            </a:r>
            <a:r>
              <a:rPr lang="en-FR" sz="16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d0/z 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(p</a:t>
            </a:r>
            <a:r>
              <a:rPr lang="en-FR" sz="16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T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, η) - considering overall configuration, X/X</a:t>
            </a:r>
            <a:r>
              <a:rPr lang="en-FR" sz="16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0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… 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Avenir Next" panose="020B0503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GB" dirty="0">
                <a:latin typeface="Avenir Next" panose="020B0503020202020204" pitchFamily="34" charset="0"/>
              </a:rPr>
              <a:t>Develop a parameterized model of</a:t>
            </a:r>
            <a:r>
              <a:rPr lang="en-FR" dirty="0">
                <a:latin typeface="Avenir Next" panose="020B0503020202020204" pitchFamily="34" charset="0"/>
              </a:rPr>
              <a:t> power consumption scaling in matrix and periphery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A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ccording to #channels &amp; gemoetry (electrode size/capacitance), FE speed/noise, rates</a:t>
            </a:r>
          </a:p>
          <a:p>
            <a:pPr marL="1657350" lvl="3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w/o and w/ precision timing ToA/ToT implementation</a:t>
            </a:r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FR" dirty="0">
                <a:latin typeface="Avenir Next" panose="020B0503020202020204" pitchFamily="34" charset="0"/>
              </a:rPr>
              <a:t>Simulate/evaluate architecture options performance with physics/bgd simulation inputs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5892D0E-B41C-6156-4258-6D46D6B15E76}"/>
              </a:ext>
            </a:extLst>
          </p:cNvPr>
          <p:cNvSpPr txBox="1"/>
          <p:nvPr/>
        </p:nvSpPr>
        <p:spPr>
          <a:xfrm>
            <a:off x="0" y="6568181"/>
            <a:ext cx="74354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R" sz="1400" i="1" dirty="0">
                <a:latin typeface="Avenir Next" panose="020B0503020202020204" pitchFamily="34" charset="0"/>
              </a:rPr>
              <a:t>* Close to those proposed for ALICE-3 (2034-35) eg 2.5 μm, 35 MHz/cm</a:t>
            </a:r>
            <a:r>
              <a:rPr lang="en-FR" sz="1400" i="1" baseline="30000" dirty="0">
                <a:latin typeface="Avenir Next" panose="020B0503020202020204" pitchFamily="34" charset="0"/>
              </a:rPr>
              <a:t>2</a:t>
            </a:r>
            <a:r>
              <a:rPr lang="en-FR" sz="1400" i="1" dirty="0">
                <a:latin typeface="Avenir Next" panose="020B0503020202020204" pitchFamily="34" charset="0"/>
              </a:rPr>
              <a:t> and 70 mW/cm</a:t>
            </a:r>
            <a:r>
              <a:rPr lang="en-FR" sz="1400" i="1" baseline="30000" dirty="0">
                <a:latin typeface="Avenir Next" panose="020B0503020202020204" pitchFamily="34" charset="0"/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69836B-3306-219B-44F3-32B54986BAA7}"/>
              </a:ext>
            </a:extLst>
          </p:cNvPr>
          <p:cNvSpPr txBox="1"/>
          <p:nvPr/>
        </p:nvSpPr>
        <p:spPr>
          <a:xfrm rot="16200000">
            <a:off x="-1188485" y="4400980"/>
            <a:ext cx="29800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FR" sz="1200" i="1" dirty="0">
                <a:latin typeface="Avenir Next" panose="020B0503020202020204" pitchFamily="34" charset="0"/>
              </a:rPr>
              <a:t>Also applying to other systems </a:t>
            </a:r>
          </a:p>
          <a:p>
            <a:pPr algn="ctr"/>
            <a:r>
              <a:rPr lang="en-FR" sz="1200" i="1" dirty="0">
                <a:latin typeface="Avenir Next" panose="020B0503020202020204" pitchFamily="34" charset="0"/>
              </a:rPr>
              <a:t>(Central Tracker, HGCalo, Timing Layer) </a:t>
            </a:r>
            <a:endParaRPr lang="en-FR" sz="1200" i="1" dirty="0"/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ECD4F9BA-6AFA-E157-69DB-281EE37D0829}"/>
              </a:ext>
            </a:extLst>
          </p:cNvPr>
          <p:cNvSpPr/>
          <p:nvPr/>
        </p:nvSpPr>
        <p:spPr>
          <a:xfrm>
            <a:off x="926123" y="4935415"/>
            <a:ext cx="117231" cy="984739"/>
          </a:xfrm>
          <a:prstGeom prst="leftBrac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FR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4C61567-EF53-C537-2FEB-C25DF1974ED9}"/>
              </a:ext>
            </a:extLst>
          </p:cNvPr>
          <p:cNvCxnSpPr>
            <a:cxnSpLocks/>
          </p:cNvCxnSpPr>
          <p:nvPr/>
        </p:nvCxnSpPr>
        <p:spPr>
          <a:xfrm flipH="1">
            <a:off x="539704" y="5427785"/>
            <a:ext cx="36297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5483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44" name="Groupe 11">
            <a:extLst>
              <a:ext uri="{FF2B5EF4-FFF2-40B4-BE49-F238E27FC236}">
                <a16:creationId xmlns:a16="http://schemas.microsoft.com/office/drawing/2014/main" id="{361036A2-14D9-2848-BB0C-77A2F7476B23}"/>
              </a:ext>
            </a:extLst>
          </p:cNvPr>
          <p:cNvGrpSpPr/>
          <p:nvPr/>
        </p:nvGrpSpPr>
        <p:grpSpPr>
          <a:xfrm>
            <a:off x="540000" y="163429"/>
            <a:ext cx="11110800" cy="660407"/>
            <a:chOff x="540000" y="163429"/>
            <a:chExt cx="11110800" cy="660407"/>
          </a:xfrm>
        </p:grpSpPr>
        <p:sp>
          <p:nvSpPr>
            <p:cNvPr id="545" name="Rectangle 544">
              <a:extLst>
                <a:ext uri="{FF2B5EF4-FFF2-40B4-BE49-F238E27FC236}">
                  <a16:creationId xmlns:a16="http://schemas.microsoft.com/office/drawing/2014/main" id="{9EDC19B0-98DA-3F4C-843B-4C3D94A9FD55}"/>
                </a:ext>
              </a:extLst>
            </p:cNvPr>
            <p:cNvSpPr/>
            <p:nvPr/>
          </p:nvSpPr>
          <p:spPr>
            <a:xfrm>
              <a:off x="540000" y="163429"/>
              <a:ext cx="1061093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MAPs for Central Tracker requirements (</a:t>
              </a:r>
              <a:r>
                <a:rPr lang="en-US" sz="3200" dirty="0" err="1">
                  <a:latin typeface="Avenir Next" panose="020B0503020202020204" pitchFamily="34" charset="0"/>
                  <a:sym typeface="Wingdings"/>
                </a:rPr>
                <a:t>SoA</a:t>
              </a:r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) / studies </a:t>
              </a:r>
            </a:p>
          </p:txBody>
        </p:sp>
        <p:cxnSp>
          <p:nvCxnSpPr>
            <p:cNvPr id="546" name="Connecteur droit 8">
              <a:extLst>
                <a:ext uri="{FF2B5EF4-FFF2-40B4-BE49-F238E27FC236}">
                  <a16:creationId xmlns:a16="http://schemas.microsoft.com/office/drawing/2014/main" id="{C7F6DB0A-1393-2F46-8E14-5C6B844F17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8470F84-7B31-95C3-EAFD-347049504ABD}"/>
              </a:ext>
            </a:extLst>
          </p:cNvPr>
          <p:cNvSpPr txBox="1"/>
          <p:nvPr/>
        </p:nvSpPr>
        <p:spPr>
          <a:xfrm>
            <a:off x="563150" y="1503230"/>
            <a:ext cx="11109600" cy="3978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FR" sz="2000" dirty="0">
                <a:latin typeface="Avenir Next" panose="020B0503020202020204" pitchFamily="34" charset="0"/>
              </a:rPr>
              <a:t>Ballpark requirements (SoA is mostly from pixels)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FR" dirty="0">
                <a:solidFill>
                  <a:srgbClr val="C00000"/>
                </a:solidFill>
                <a:latin typeface="Avenir Next" panose="020B0503020202020204" pitchFamily="34" charset="0"/>
              </a:rPr>
              <a:t>σ</a:t>
            </a:r>
            <a:r>
              <a:rPr lang="en-FR" baseline="-25000" dirty="0">
                <a:solidFill>
                  <a:srgbClr val="C00000"/>
                </a:solidFill>
                <a:latin typeface="Avenir Next" panose="020B0503020202020204" pitchFamily="34" charset="0"/>
              </a:rPr>
              <a:t>hit</a:t>
            </a:r>
            <a:r>
              <a:rPr lang="en-FR" dirty="0">
                <a:solidFill>
                  <a:srgbClr val="C00000"/>
                </a:solidFill>
                <a:latin typeface="Avenir Next" panose="020B0503020202020204" pitchFamily="34" charset="0"/>
              </a:rPr>
              <a:t> (⊥) ≃ 5 μm </a:t>
            </a:r>
            <a:r>
              <a:rPr lang="en-FR" dirty="0">
                <a:latin typeface="Avenir Next" panose="020B0503020202020204" pitchFamily="34" charset="0"/>
              </a:rPr>
              <a:t>(achieved in pixels) -</a:t>
            </a:r>
            <a:r>
              <a:rPr lang="en-FR" dirty="0">
                <a:solidFill>
                  <a:srgbClr val="C00000"/>
                </a:solidFill>
                <a:latin typeface="Avenir Next" panose="020B0503020202020204" pitchFamily="34" charset="0"/>
              </a:rPr>
              <a:t> pitch can be relaxed in r-z</a:t>
            </a:r>
            <a:endParaRPr lang="en-FR" sz="1600" dirty="0">
              <a:solidFill>
                <a:srgbClr val="C00000"/>
              </a:solidFill>
              <a:latin typeface="Avenir Next" panose="020B0503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venir Next" panose="020B0503020202020204" pitchFamily="34" charset="0"/>
              </a:rPr>
              <a:t>Only ex. ? </a:t>
            </a:r>
            <a:r>
              <a:rPr lang="en-FR" sz="1600" dirty="0">
                <a:latin typeface="Avenir Next" panose="020B0503020202020204" pitchFamily="34" charset="0"/>
              </a:rPr>
              <a:t>CLICTD 30 x 8 x 37.5 (300) μm</a:t>
            </a:r>
            <a:r>
              <a:rPr lang="en-FR" sz="1600" baseline="30000" dirty="0">
                <a:latin typeface="Avenir Next" panose="020B0503020202020204" pitchFamily="34" charset="0"/>
              </a:rPr>
              <a:t>2 </a:t>
            </a:r>
            <a:r>
              <a:rPr lang="en-FR" sz="1600" dirty="0">
                <a:latin typeface="Avenir Next" panose="020B0503020202020204" pitchFamily="34" charset="0"/>
              </a:rPr>
              <a:t>, a OR of </a:t>
            </a:r>
            <a:r>
              <a:rPr lang="en-GB" sz="1600" dirty="0">
                <a:latin typeface="Avenir Next" panose="020B0503020202020204" pitchFamily="34" charset="0"/>
              </a:rPr>
              <a:t>8 sub-p</a:t>
            </a:r>
            <a:r>
              <a:rPr lang="en-FR" sz="1600" dirty="0">
                <a:latin typeface="Avenir Next" panose="020B0503020202020204" pitchFamily="34" charset="0"/>
              </a:rPr>
              <a:t>ixels to ToA, ToT, 1</a:t>
            </a:r>
            <a:r>
              <a:rPr lang="en-FR" sz="1600" baseline="30000" dirty="0">
                <a:latin typeface="Avenir Next" panose="020B0503020202020204" pitchFamily="34" charset="0"/>
              </a:rPr>
              <a:t>st</a:t>
            </a:r>
            <a:r>
              <a:rPr lang="en-FR" sz="1600" dirty="0">
                <a:latin typeface="Avenir Next" panose="020B0503020202020204" pitchFamily="34" charset="0"/>
              </a:rPr>
              <a:t> firing pixel σ</a:t>
            </a:r>
            <a:r>
              <a:rPr lang="en-FR" sz="1600" baseline="-25000" dirty="0">
                <a:latin typeface="Avenir Next" panose="020B0503020202020204" pitchFamily="34" charset="0"/>
              </a:rPr>
              <a:t>t </a:t>
            </a:r>
            <a:r>
              <a:rPr lang="en-FR" sz="1600" dirty="0">
                <a:latin typeface="Avenir Next" panose="020B0503020202020204" pitchFamily="34" charset="0"/>
              </a:rPr>
              <a:t>O(ns)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C00000"/>
                </a:solidFill>
                <a:latin typeface="Avenir Next" panose="020B0503020202020204" pitchFamily="34" charset="0"/>
                <a:sym typeface="Wingdings" pitchFamily="2" charset="2"/>
              </a:rPr>
              <a:t>Large sensors 12’’</a:t>
            </a:r>
            <a:endParaRPr lang="en-FR" dirty="0">
              <a:solidFill>
                <a:schemeClr val="accent6">
                  <a:lumMod val="50000"/>
                </a:schemeClr>
              </a:solidFill>
              <a:latin typeface="Avenir Next" panose="020B0503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FR" dirty="0">
                <a:solidFill>
                  <a:srgbClr val="C00000"/>
                </a:solidFill>
                <a:latin typeface="Avenir Next" panose="020B0503020202020204" pitchFamily="34" charset="0"/>
              </a:rPr>
              <a:t>Hit rate tbd</a:t>
            </a:r>
            <a:endParaRPr lang="en-FR" dirty="0">
              <a:latin typeface="Avenir Next" panose="020B0503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FR" dirty="0">
                <a:solidFill>
                  <a:srgbClr val="C00000"/>
                </a:solidFill>
                <a:latin typeface="Avenir Next" panose="020B0503020202020204" pitchFamily="34" charset="0"/>
              </a:rPr>
              <a:t>Integration time 1 μs (FE speed matched) as for pixels 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FR" dirty="0">
                <a:solidFill>
                  <a:srgbClr val="C00000"/>
                </a:solidFill>
                <a:latin typeface="Avenir Next" panose="020B0503020202020204" pitchFamily="34" charset="0"/>
              </a:rPr>
              <a:t>Low power dissipation tbd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FR" sz="2000" dirty="0">
                <a:latin typeface="Avenir Next" panose="020B0503020202020204" pitchFamily="34" charset="0"/>
              </a:rPr>
              <a:t>Studies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FR" dirty="0">
                <a:latin typeface="Avenir Next" panose="020B0503020202020204" pitchFamily="34" charset="0"/>
              </a:rPr>
              <a:t>Simulate physics/bgd for rates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Prepare realistic event inputs for architecture simulation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S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tudy asymptotic effect of σ</a:t>
            </a:r>
            <a:r>
              <a:rPr lang="en-FR" sz="16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hit 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on σ</a:t>
            </a:r>
            <a:r>
              <a:rPr lang="en-FR" sz="16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pT 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(p</a:t>
            </a:r>
            <a:r>
              <a:rPr lang="en-FR" sz="16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T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, η) considering overall configuration, X/X</a:t>
            </a:r>
            <a:r>
              <a:rPr lang="en-FR" sz="16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0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… </a:t>
            </a:r>
          </a:p>
          <a:p>
            <a:pPr marL="1200150" lvl="2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Study electrode size and pitch (grouping in r-z) </a:t>
            </a:r>
          </a:p>
          <a:p>
            <a:pPr marL="742950" lvl="1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en-GB" dirty="0">
                <a:latin typeface="Avenir Next" panose="020B0503020202020204" pitchFamily="34" charset="0"/>
              </a:rPr>
              <a:t>Develop a model of power consumption impact on cooling and overall X/X</a:t>
            </a:r>
            <a:r>
              <a:rPr lang="en-GB" baseline="-25000" dirty="0">
                <a:latin typeface="Avenir Next" panose="020B0503020202020204" pitchFamily="34" charset="0"/>
              </a:rPr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32099E-B566-CF0D-87F3-5C1FF288D8E1}"/>
              </a:ext>
            </a:extLst>
          </p:cNvPr>
          <p:cNvSpPr txBox="1"/>
          <p:nvPr/>
        </p:nvSpPr>
        <p:spPr>
          <a:xfrm>
            <a:off x="0" y="6585388"/>
            <a:ext cx="91851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R" sz="1400" i="1" dirty="0">
                <a:latin typeface="Avenir Next" panose="020B0503020202020204" pitchFamily="34" charset="0"/>
              </a:rPr>
              <a:t>* In CLICTD a Or of </a:t>
            </a:r>
            <a:r>
              <a:rPr lang="en-GB" sz="1400" i="1" dirty="0">
                <a:latin typeface="Avenir Next" panose="020B0503020202020204" pitchFamily="34" charset="0"/>
              </a:rPr>
              <a:t>8 sub-p</a:t>
            </a:r>
            <a:r>
              <a:rPr lang="en-FR" sz="1400" i="1" dirty="0">
                <a:latin typeface="Avenir Next" panose="020B0503020202020204" pitchFamily="34" charset="0"/>
              </a:rPr>
              <a:t>ixels enters ToA, ToT (the timing is given by first pixel above threshold with σ</a:t>
            </a:r>
            <a:r>
              <a:rPr lang="en-FR" sz="1400" i="1" baseline="-25000" dirty="0">
                <a:latin typeface="Avenir Next" panose="020B0503020202020204" pitchFamily="34" charset="0"/>
              </a:rPr>
              <a:t>t </a:t>
            </a:r>
            <a:r>
              <a:rPr lang="en-FR" sz="1400" i="1" dirty="0">
                <a:latin typeface="Avenir Next" panose="020B0503020202020204" pitchFamily="34" charset="0"/>
              </a:rPr>
              <a:t>O(ns))   </a:t>
            </a:r>
            <a:endParaRPr lang="en-FR" sz="1400" i="1" dirty="0"/>
          </a:p>
        </p:txBody>
      </p:sp>
    </p:spTree>
    <p:extLst>
      <p:ext uri="{BB962C8B-B14F-4D97-AF65-F5344CB8AC3E}">
        <p14:creationId xmlns:p14="http://schemas.microsoft.com/office/powerpoint/2010/main" val="3344135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FE3B04-0576-AD42-A1A6-668E0D54DA04}"/>
              </a:ext>
            </a:extLst>
          </p:cNvPr>
          <p:cNvSpPr/>
          <p:nvPr/>
        </p:nvSpPr>
        <p:spPr>
          <a:xfrm>
            <a:off x="568146" y="412002"/>
            <a:ext cx="115039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venir Next" panose="020B0503020202020204" pitchFamily="34" charset="0"/>
                <a:sym typeface="Wingdings"/>
              </a:rPr>
              <a:t> </a:t>
            </a:r>
          </a:p>
        </p:txBody>
      </p:sp>
      <p:grpSp>
        <p:nvGrpSpPr>
          <p:cNvPr id="544" name="Groupe 11">
            <a:extLst>
              <a:ext uri="{FF2B5EF4-FFF2-40B4-BE49-F238E27FC236}">
                <a16:creationId xmlns:a16="http://schemas.microsoft.com/office/drawing/2014/main" id="{361036A2-14D9-2848-BB0C-77A2F7476B23}"/>
              </a:ext>
            </a:extLst>
          </p:cNvPr>
          <p:cNvGrpSpPr/>
          <p:nvPr/>
        </p:nvGrpSpPr>
        <p:grpSpPr>
          <a:xfrm>
            <a:off x="540000" y="163429"/>
            <a:ext cx="11110800" cy="660407"/>
            <a:chOff x="540000" y="163429"/>
            <a:chExt cx="11110800" cy="660407"/>
          </a:xfrm>
        </p:grpSpPr>
        <p:sp>
          <p:nvSpPr>
            <p:cNvPr id="545" name="Rectangle 544">
              <a:extLst>
                <a:ext uri="{FF2B5EF4-FFF2-40B4-BE49-F238E27FC236}">
                  <a16:creationId xmlns:a16="http://schemas.microsoft.com/office/drawing/2014/main" id="{9EDC19B0-98DA-3F4C-843B-4C3D94A9FD55}"/>
                </a:ext>
              </a:extLst>
            </p:cNvPr>
            <p:cNvSpPr/>
            <p:nvPr/>
          </p:nvSpPr>
          <p:spPr>
            <a:xfrm>
              <a:off x="540000" y="163429"/>
              <a:ext cx="967885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MAPs for </a:t>
              </a:r>
              <a:r>
                <a:rPr lang="en-US" sz="3200" dirty="0" err="1">
                  <a:latin typeface="Avenir Next" panose="020B0503020202020204" pitchFamily="34" charset="0"/>
                  <a:sym typeface="Wingdings"/>
                </a:rPr>
                <a:t>HGCalo</a:t>
              </a:r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 requirements(</a:t>
              </a:r>
              <a:r>
                <a:rPr lang="en-US" sz="3200" dirty="0" err="1">
                  <a:latin typeface="Avenir Next" panose="020B0503020202020204" pitchFamily="34" charset="0"/>
                  <a:sym typeface="Wingdings"/>
                </a:rPr>
                <a:t>SoA</a:t>
              </a:r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) / studies</a:t>
              </a:r>
            </a:p>
          </p:txBody>
        </p:sp>
        <p:cxnSp>
          <p:nvCxnSpPr>
            <p:cNvPr id="546" name="Connecteur droit 8">
              <a:extLst>
                <a:ext uri="{FF2B5EF4-FFF2-40B4-BE49-F238E27FC236}">
                  <a16:creationId xmlns:a16="http://schemas.microsoft.com/office/drawing/2014/main" id="{C7F6DB0A-1393-2F46-8E14-5C6B844F17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8470F84-7B31-95C3-EAFD-347049504ABD}"/>
              </a:ext>
            </a:extLst>
          </p:cNvPr>
          <p:cNvSpPr txBox="1"/>
          <p:nvPr/>
        </p:nvSpPr>
        <p:spPr>
          <a:xfrm>
            <a:off x="563150" y="1221878"/>
            <a:ext cx="11109600" cy="4716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FR" sz="2000" dirty="0">
                <a:latin typeface="Avenir Next" panose="020B0503020202020204" pitchFamily="34" charset="0"/>
              </a:rPr>
              <a:t>Ballpark requirements* (SoA no specific MAPS developments so far)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C00000"/>
                </a:solidFill>
                <a:latin typeface="Avenir Next" panose="020B0503020202020204" pitchFamily="34" charset="0"/>
              </a:rPr>
              <a:t>Pad (</a:t>
            </a:r>
            <a:r>
              <a:rPr lang="en-GB" dirty="0" err="1">
                <a:solidFill>
                  <a:srgbClr val="C00000"/>
                </a:solidFill>
                <a:latin typeface="Avenir Next" panose="020B0503020202020204" pitchFamily="34" charset="0"/>
              </a:rPr>
              <a:t>analog</a:t>
            </a:r>
            <a:r>
              <a:rPr lang="en-GB" dirty="0">
                <a:solidFill>
                  <a:srgbClr val="C00000"/>
                </a:solidFill>
                <a:latin typeface="Avenir Next" panose="020B0503020202020204" pitchFamily="34" charset="0"/>
              </a:rPr>
              <a:t>) / Pixel (counting)**, size/pitch </a:t>
            </a:r>
            <a:r>
              <a:rPr lang="en-GB" dirty="0" err="1">
                <a:solidFill>
                  <a:srgbClr val="C00000"/>
                </a:solidFill>
                <a:latin typeface="Avenir Next" panose="020B0503020202020204" pitchFamily="34" charset="0"/>
              </a:rPr>
              <a:t>tbd</a:t>
            </a:r>
            <a:r>
              <a:rPr lang="en-GB" dirty="0">
                <a:solidFill>
                  <a:srgbClr val="C00000"/>
                </a:solidFill>
                <a:latin typeface="Avenir Next" panose="020B0503020202020204" pitchFamily="34" charset="0"/>
              </a:rPr>
              <a:t> (</a:t>
            </a:r>
            <a:r>
              <a:rPr lang="en-GB" dirty="0">
                <a:latin typeface="Avenir Next" panose="020B0503020202020204" pitchFamily="34" charset="0"/>
              </a:rPr>
              <a:t>5 x 5 mm</a:t>
            </a:r>
            <a:r>
              <a:rPr lang="en-GB" baseline="30000" dirty="0">
                <a:latin typeface="Avenir Next" panose="020B0503020202020204" pitchFamily="34" charset="0"/>
              </a:rPr>
              <a:t>2 </a:t>
            </a:r>
            <a:r>
              <a:rPr lang="en-GB" dirty="0">
                <a:latin typeface="Avenir Next" panose="020B0503020202020204" pitchFamily="34" charset="0"/>
              </a:rPr>
              <a:t>for pads in current hybrid designs)</a:t>
            </a:r>
            <a:endParaRPr lang="en-GB" dirty="0">
              <a:latin typeface="Avenir Next" panose="020B0503020202020204" pitchFamily="34" charset="0"/>
              <a:sym typeface="Wingdings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C00000"/>
                </a:solidFill>
                <a:latin typeface="Avenir Next" panose="020B0503020202020204" pitchFamily="34" charset="0"/>
                <a:sym typeface="Wingdings" pitchFamily="2" charset="2"/>
              </a:rPr>
              <a:t>Large sensors 12’’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FR" dirty="0">
                <a:solidFill>
                  <a:srgbClr val="C00000"/>
                </a:solidFill>
                <a:latin typeface="Avenir Next" panose="020B0503020202020204" pitchFamily="34" charset="0"/>
              </a:rPr>
              <a:t>Hit rate tbd</a:t>
            </a:r>
            <a:endParaRPr lang="en-FR" dirty="0">
              <a:solidFill>
                <a:schemeClr val="accent6">
                  <a:lumMod val="50000"/>
                </a:schemeClr>
              </a:solidFill>
              <a:latin typeface="Avenir Next" panose="020B0503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FR" dirty="0">
                <a:solidFill>
                  <a:srgbClr val="C00000"/>
                </a:solidFill>
                <a:latin typeface="Avenir Next" panose="020B0503020202020204" pitchFamily="34" charset="0"/>
              </a:rPr>
              <a:t>Integration time 1 μs as for pixels? FE speed according to σ</a:t>
            </a:r>
            <a:r>
              <a:rPr lang="en-FR" baseline="-25000" dirty="0">
                <a:solidFill>
                  <a:srgbClr val="C00000"/>
                </a:solidFill>
                <a:latin typeface="Avenir Next" panose="020B0503020202020204" pitchFamily="34" charset="0"/>
              </a:rPr>
              <a:t>t </a:t>
            </a:r>
            <a:r>
              <a:rPr lang="en-FR" dirty="0">
                <a:solidFill>
                  <a:srgbClr val="C00000"/>
                </a:solidFill>
                <a:latin typeface="Avenir Next" panose="020B0503020202020204" pitchFamily="34" charset="0"/>
              </a:rPr>
              <a:t>tbd </a:t>
            </a:r>
            <a:endParaRPr lang="en-FR" dirty="0">
              <a:solidFill>
                <a:schemeClr val="accent6">
                  <a:lumMod val="50000"/>
                </a:schemeClr>
              </a:solidFill>
              <a:latin typeface="Avenir Next" panose="020B0503020202020204" pitchFamily="34" charset="0"/>
            </a:endParaRP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FR" dirty="0">
                <a:solidFill>
                  <a:srgbClr val="C00000"/>
                </a:solidFill>
                <a:latin typeface="Avenir Next" panose="020B0503020202020204" pitchFamily="34" charset="0"/>
              </a:rPr>
              <a:t>Low power dissipation tbd</a:t>
            </a:r>
            <a:endParaRPr lang="en-FR" dirty="0">
              <a:solidFill>
                <a:schemeClr val="accent6">
                  <a:lumMod val="50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FR" sz="2000" dirty="0">
                <a:latin typeface="Avenir Next" panose="020B0503020202020204" pitchFamily="34" charset="0"/>
              </a:rPr>
              <a:t>Studies</a:t>
            </a:r>
          </a:p>
          <a:p>
            <a:pPr marL="742950" lvl="1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en-FR" dirty="0">
                <a:latin typeface="Avenir Next" panose="020B0503020202020204" pitchFamily="34" charset="0"/>
              </a:rPr>
              <a:t>Benefit of MAPS for compactness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GB" dirty="0">
                <a:latin typeface="Avenir Next" panose="020B0503020202020204" pitchFamily="34" charset="0"/>
              </a:rPr>
              <a:t>Study effect of electrode pitch, size and active thickness on energy resolutions</a:t>
            </a:r>
          </a:p>
          <a:p>
            <a:pPr marL="1200150" lvl="2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Including comparing pad </a:t>
            </a: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analog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 vs pixel counting</a:t>
            </a:r>
          </a:p>
          <a:p>
            <a:pPr marL="742950" lvl="1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en-GB" dirty="0">
                <a:latin typeface="Avenir Next" panose="020B0503020202020204" pitchFamily="34" charset="0"/>
              </a:rPr>
              <a:t>Study effect of power consumption / cooling on energy resolutions</a:t>
            </a:r>
          </a:p>
          <a:p>
            <a:pPr marL="742950" lvl="1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en-GB" dirty="0">
                <a:latin typeface="Avenir Next" panose="020B0503020202020204" pitchFamily="34" charset="0"/>
              </a:rPr>
              <a:t>Study benefit of timing ns and sub-nanosecond</a:t>
            </a:r>
            <a:endParaRPr lang="en-FR" dirty="0">
              <a:latin typeface="Avenir Next" panose="020B0503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FR" dirty="0">
                <a:latin typeface="Avenir Next" panose="020B0503020202020204" pitchFamily="34" charset="0"/>
              </a:rPr>
              <a:t>Simulate physics/bgd for rates</a:t>
            </a:r>
          </a:p>
          <a:p>
            <a:pPr marL="1200150" lvl="2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Prepare realistic event inputs for architecture simulation</a:t>
            </a:r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FR" dirty="0">
                <a:latin typeface="Avenir Next" panose="020B0503020202020204" pitchFamily="34" charset="0"/>
              </a:rPr>
              <a:t>Simulate architecture according to physics/bgd simulations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E7B0A2-AD03-E9DD-3193-ECBA00884BBE}"/>
              </a:ext>
            </a:extLst>
          </p:cNvPr>
          <p:cNvSpPr txBox="1"/>
          <p:nvPr/>
        </p:nvSpPr>
        <p:spPr>
          <a:xfrm>
            <a:off x="0" y="6377044"/>
            <a:ext cx="5579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R" sz="1400" i="1" dirty="0">
                <a:latin typeface="Avenir Next" panose="020B0503020202020204" pitchFamily="34" charset="0"/>
              </a:rPr>
              <a:t>* </a:t>
            </a:r>
            <a:r>
              <a:rPr lang="en-GB" sz="1400" i="1" dirty="0">
                <a:latin typeface="Avenir Next" panose="020B0503020202020204" pitchFamily="34" charset="0"/>
              </a:rPr>
              <a:t> To be covered by  </a:t>
            </a:r>
            <a:r>
              <a:rPr lang="en-GB" sz="1400" i="1" dirty="0" err="1">
                <a:latin typeface="Avenir Next" panose="020B0503020202020204" pitchFamily="34" charset="0"/>
              </a:rPr>
              <a:t>HGCalo</a:t>
            </a:r>
            <a:r>
              <a:rPr lang="en-GB" sz="1400" i="1" dirty="0">
                <a:latin typeface="Avenir Next" panose="020B0503020202020204" pitchFamily="34" charset="0"/>
              </a:rPr>
              <a:t> community </a:t>
            </a:r>
          </a:p>
          <a:p>
            <a:r>
              <a:rPr lang="en-FR" sz="1400" i="1" dirty="0">
                <a:latin typeface="Avenir Next" panose="020B0503020202020204" pitchFamily="34" charset="0"/>
              </a:rPr>
              <a:t>** Amplitude can be provided by ToT if a timing feature is included </a:t>
            </a:r>
            <a:endParaRPr lang="en-FR" sz="1400" i="1" dirty="0"/>
          </a:p>
        </p:txBody>
      </p:sp>
    </p:spTree>
    <p:extLst>
      <p:ext uri="{BB962C8B-B14F-4D97-AF65-F5344CB8AC3E}">
        <p14:creationId xmlns:p14="http://schemas.microsoft.com/office/powerpoint/2010/main" val="3610452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44" name="Groupe 11">
            <a:extLst>
              <a:ext uri="{FF2B5EF4-FFF2-40B4-BE49-F238E27FC236}">
                <a16:creationId xmlns:a16="http://schemas.microsoft.com/office/drawing/2014/main" id="{361036A2-14D9-2848-BB0C-77A2F7476B23}"/>
              </a:ext>
            </a:extLst>
          </p:cNvPr>
          <p:cNvGrpSpPr/>
          <p:nvPr/>
        </p:nvGrpSpPr>
        <p:grpSpPr>
          <a:xfrm>
            <a:off x="540000" y="163429"/>
            <a:ext cx="11110800" cy="660407"/>
            <a:chOff x="540000" y="163429"/>
            <a:chExt cx="11110800" cy="660407"/>
          </a:xfrm>
        </p:grpSpPr>
        <p:sp>
          <p:nvSpPr>
            <p:cNvPr id="545" name="Rectangle 544">
              <a:extLst>
                <a:ext uri="{FF2B5EF4-FFF2-40B4-BE49-F238E27FC236}">
                  <a16:creationId xmlns:a16="http://schemas.microsoft.com/office/drawing/2014/main" id="{9EDC19B0-98DA-3F4C-843B-4C3D94A9FD55}"/>
                </a:ext>
              </a:extLst>
            </p:cNvPr>
            <p:cNvSpPr/>
            <p:nvPr/>
          </p:nvSpPr>
          <p:spPr>
            <a:xfrm>
              <a:off x="540000" y="163429"/>
              <a:ext cx="967885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MAPs for Timing Layer requirement (</a:t>
              </a:r>
              <a:r>
                <a:rPr lang="en-US" sz="3200" dirty="0" err="1">
                  <a:latin typeface="Avenir Next" panose="020B0503020202020204" pitchFamily="34" charset="0"/>
                  <a:sym typeface="Wingdings"/>
                </a:rPr>
                <a:t>SoA</a:t>
              </a:r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) / studies </a:t>
              </a:r>
            </a:p>
          </p:txBody>
        </p:sp>
        <p:cxnSp>
          <p:nvCxnSpPr>
            <p:cNvPr id="546" name="Connecteur droit 8">
              <a:extLst>
                <a:ext uri="{FF2B5EF4-FFF2-40B4-BE49-F238E27FC236}">
                  <a16:creationId xmlns:a16="http://schemas.microsoft.com/office/drawing/2014/main" id="{C7F6DB0A-1393-2F46-8E14-5C6B844F17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8470F84-7B31-95C3-EAFD-347049504ABD}"/>
              </a:ext>
            </a:extLst>
          </p:cNvPr>
          <p:cNvSpPr txBox="1"/>
          <p:nvPr/>
        </p:nvSpPr>
        <p:spPr>
          <a:xfrm>
            <a:off x="568146" y="1440000"/>
            <a:ext cx="11109600" cy="2823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venir Next" panose="020B0503020202020204" pitchFamily="34" charset="0"/>
              </a:rPr>
              <a:t>Ballpark requirements (</a:t>
            </a:r>
            <a:r>
              <a:rPr lang="en-GB" sz="2000" dirty="0" err="1">
                <a:latin typeface="Avenir Next" panose="020B0503020202020204" pitchFamily="34" charset="0"/>
              </a:rPr>
              <a:t>SoA</a:t>
            </a:r>
            <a:r>
              <a:rPr lang="en-GB" sz="2000" dirty="0">
                <a:latin typeface="Avenir Next" panose="020B0503020202020204" pitchFamily="34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C00000"/>
                </a:solidFill>
                <a:latin typeface="Avenir Next" panose="020B0503020202020204" pitchFamily="34" charset="0"/>
              </a:rPr>
              <a:t>Target 10 </a:t>
            </a:r>
            <a:r>
              <a:rPr lang="en-GB" dirty="0" err="1">
                <a:solidFill>
                  <a:srgbClr val="C00000"/>
                </a:solidFill>
                <a:latin typeface="Avenir Next" panose="020B0503020202020204" pitchFamily="34" charset="0"/>
              </a:rPr>
              <a:t>ps</a:t>
            </a:r>
            <a:r>
              <a:rPr lang="en-GB" dirty="0">
                <a:solidFill>
                  <a:srgbClr val="C00000"/>
                </a:solidFill>
                <a:latin typeface="Avenir Next" panose="020B0503020202020204" pitchFamily="34" charset="0"/>
              </a:rPr>
              <a:t> per hit (PID) </a:t>
            </a:r>
            <a:r>
              <a:rPr lang="en-GB" dirty="0">
                <a:latin typeface="Avenir Next" panose="020B0503020202020204" pitchFamily="34" charset="0"/>
              </a:rPr>
              <a:t>(≃ 50 </a:t>
            </a:r>
            <a:r>
              <a:rPr lang="en-GB" dirty="0" err="1">
                <a:latin typeface="Avenir Next" panose="020B0503020202020204" pitchFamily="34" charset="0"/>
              </a:rPr>
              <a:t>ps</a:t>
            </a:r>
            <a:r>
              <a:rPr lang="en-GB" dirty="0">
                <a:latin typeface="Avenir Next" panose="020B0503020202020204" pitchFamily="34" charset="0"/>
              </a:rPr>
              <a:t> expected with 1 mm</a:t>
            </a:r>
            <a:r>
              <a:rPr lang="en-GB" baseline="30000" dirty="0">
                <a:latin typeface="Avenir Next" panose="020B0503020202020204" pitchFamily="34" charset="0"/>
              </a:rPr>
              <a:t>2</a:t>
            </a:r>
            <a:r>
              <a:rPr lang="en-GB" dirty="0">
                <a:latin typeface="Avenir Next" panose="020B0503020202020204" pitchFamily="34" charset="0"/>
              </a:rPr>
              <a:t> pads)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C00000"/>
                </a:solidFill>
                <a:latin typeface="Avenir Next" panose="020B0503020202020204" pitchFamily="34" charset="0"/>
              </a:rPr>
              <a:t>20 </a:t>
            </a:r>
            <a:r>
              <a:rPr lang="en-GB" dirty="0" err="1">
                <a:solidFill>
                  <a:srgbClr val="C00000"/>
                </a:solidFill>
                <a:latin typeface="Avenir Next" panose="020B0503020202020204" pitchFamily="34" charset="0"/>
              </a:rPr>
              <a:t>ps</a:t>
            </a:r>
            <a:r>
              <a:rPr lang="en-GB" dirty="0">
                <a:solidFill>
                  <a:srgbClr val="C00000"/>
                </a:solidFill>
                <a:latin typeface="Avenir Next" panose="020B0503020202020204" pitchFamily="34" charset="0"/>
              </a:rPr>
              <a:t> still of interest if 3 layers at large tracker radii?</a:t>
            </a:r>
          </a:p>
          <a:p>
            <a:pPr lvl="1">
              <a:spcAft>
                <a:spcPts val="300"/>
              </a:spcAft>
            </a:pPr>
            <a:endParaRPr lang="en-GB" sz="1600" dirty="0">
              <a:solidFill>
                <a:srgbClr val="C00000"/>
              </a:solidFill>
              <a:latin typeface="Avenir Next" panose="020B0503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FR" dirty="0">
                <a:latin typeface="Avenir Next" panose="020B0503020202020204" pitchFamily="34" charset="0"/>
              </a:rPr>
              <a:t>Studies </a:t>
            </a:r>
          </a:p>
          <a:p>
            <a:pPr marL="742950" lvl="1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FR" dirty="0">
                <a:latin typeface="Avenir Next" panose="020B0503020202020204" pitchFamily="34" charset="0"/>
              </a:rPr>
              <a:t>σ</a:t>
            </a:r>
            <a:r>
              <a:rPr lang="en-FR" baseline="-25000" dirty="0">
                <a:latin typeface="Avenir Next" panose="020B0503020202020204" pitchFamily="34" charset="0"/>
              </a:rPr>
              <a:t>t</a:t>
            </a:r>
            <a:r>
              <a:rPr lang="en-FR" dirty="0">
                <a:latin typeface="Avenir Next" panose="020B0503020202020204" pitchFamily="34" charset="0"/>
              </a:rPr>
              <a:t> optimization versus electrode size, pitch, sensor thickness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FR" dirty="0">
                <a:latin typeface="Avenir Next" panose="020B0503020202020204" pitchFamily="34" charset="0"/>
              </a:rPr>
              <a:t>Implementation of ToA/ToT </a:t>
            </a:r>
          </a:p>
          <a:p>
            <a:pPr marL="1200150" lvl="2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Granularity as a function of rates and subsequent power consumptions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venir Next" panose="020B0503020202020204" pitchFamily="34" charset="0"/>
              </a:rPr>
              <a:t>Opportunities to implement 3D or amplification in MAPS (current hybrid design alternatives)</a:t>
            </a:r>
          </a:p>
        </p:txBody>
      </p:sp>
    </p:spTree>
    <p:extLst>
      <p:ext uri="{BB962C8B-B14F-4D97-AF65-F5344CB8AC3E}">
        <p14:creationId xmlns:p14="http://schemas.microsoft.com/office/powerpoint/2010/main" val="909543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FE3B04-0576-AD42-A1A6-668E0D54DA04}"/>
              </a:ext>
            </a:extLst>
          </p:cNvPr>
          <p:cNvSpPr/>
          <p:nvPr/>
        </p:nvSpPr>
        <p:spPr>
          <a:xfrm>
            <a:off x="568146" y="412002"/>
            <a:ext cx="115039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venir Next" panose="020B0503020202020204" pitchFamily="34" charset="0"/>
                <a:sym typeface="Wingdings"/>
              </a:rPr>
              <a:t> </a:t>
            </a:r>
          </a:p>
        </p:txBody>
      </p:sp>
      <p:grpSp>
        <p:nvGrpSpPr>
          <p:cNvPr id="544" name="Groupe 11">
            <a:extLst>
              <a:ext uri="{FF2B5EF4-FFF2-40B4-BE49-F238E27FC236}">
                <a16:creationId xmlns:a16="http://schemas.microsoft.com/office/drawing/2014/main" id="{361036A2-14D9-2848-BB0C-77A2F7476B23}"/>
              </a:ext>
            </a:extLst>
          </p:cNvPr>
          <p:cNvGrpSpPr/>
          <p:nvPr/>
        </p:nvGrpSpPr>
        <p:grpSpPr>
          <a:xfrm>
            <a:off x="540000" y="163429"/>
            <a:ext cx="11110800" cy="660407"/>
            <a:chOff x="540000" y="163429"/>
            <a:chExt cx="11110800" cy="660407"/>
          </a:xfrm>
        </p:grpSpPr>
        <p:sp>
          <p:nvSpPr>
            <p:cNvPr id="545" name="Rectangle 544">
              <a:extLst>
                <a:ext uri="{FF2B5EF4-FFF2-40B4-BE49-F238E27FC236}">
                  <a16:creationId xmlns:a16="http://schemas.microsoft.com/office/drawing/2014/main" id="{9EDC19B0-98DA-3F4C-843B-4C3D94A9FD55}"/>
                </a:ext>
              </a:extLst>
            </p:cNvPr>
            <p:cNvSpPr/>
            <p:nvPr/>
          </p:nvSpPr>
          <p:spPr>
            <a:xfrm>
              <a:off x="540000" y="163429"/>
              <a:ext cx="1061093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Summary ballpark parameters for subsystem options  </a:t>
              </a:r>
            </a:p>
          </p:txBody>
        </p:sp>
        <p:cxnSp>
          <p:nvCxnSpPr>
            <p:cNvPr id="546" name="Connecteur droit 8">
              <a:extLst>
                <a:ext uri="{FF2B5EF4-FFF2-40B4-BE49-F238E27FC236}">
                  <a16:creationId xmlns:a16="http://schemas.microsoft.com/office/drawing/2014/main" id="{C7F6DB0A-1393-2F46-8E14-5C6B844F17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8" name="Table 4">
            <a:extLst>
              <a:ext uri="{FF2B5EF4-FFF2-40B4-BE49-F238E27FC236}">
                <a16:creationId xmlns:a16="http://schemas.microsoft.com/office/drawing/2014/main" id="{81F7AB69-E712-35ED-5421-8ACC619A8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191984"/>
              </p:ext>
            </p:extLst>
          </p:nvPr>
        </p:nvGraphicFramePr>
        <p:xfrm>
          <a:off x="568146" y="2063682"/>
          <a:ext cx="11082654" cy="3894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4109">
                  <a:extLst>
                    <a:ext uri="{9D8B030D-6E8A-4147-A177-3AD203B41FA5}">
                      <a16:colId xmlns:a16="http://schemas.microsoft.com/office/drawing/2014/main" val="252858011"/>
                    </a:ext>
                  </a:extLst>
                </a:gridCol>
                <a:gridCol w="1800772">
                  <a:extLst>
                    <a:ext uri="{9D8B030D-6E8A-4147-A177-3AD203B41FA5}">
                      <a16:colId xmlns:a16="http://schemas.microsoft.com/office/drawing/2014/main" val="1477121928"/>
                    </a:ext>
                  </a:extLst>
                </a:gridCol>
                <a:gridCol w="1898468">
                  <a:extLst>
                    <a:ext uri="{9D8B030D-6E8A-4147-A177-3AD203B41FA5}">
                      <a16:colId xmlns:a16="http://schemas.microsoft.com/office/drawing/2014/main" val="3586487680"/>
                    </a:ext>
                  </a:extLst>
                </a:gridCol>
                <a:gridCol w="1255911">
                  <a:extLst>
                    <a:ext uri="{9D8B030D-6E8A-4147-A177-3AD203B41FA5}">
                      <a16:colId xmlns:a16="http://schemas.microsoft.com/office/drawing/2014/main" val="1449001199"/>
                    </a:ext>
                  </a:extLst>
                </a:gridCol>
                <a:gridCol w="895773">
                  <a:extLst>
                    <a:ext uri="{9D8B030D-6E8A-4147-A177-3AD203B41FA5}">
                      <a16:colId xmlns:a16="http://schemas.microsoft.com/office/drawing/2014/main" val="3103878116"/>
                    </a:ext>
                  </a:extLst>
                </a:gridCol>
                <a:gridCol w="814340">
                  <a:extLst>
                    <a:ext uri="{9D8B030D-6E8A-4147-A177-3AD203B41FA5}">
                      <a16:colId xmlns:a16="http://schemas.microsoft.com/office/drawing/2014/main" val="137663183"/>
                    </a:ext>
                  </a:extLst>
                </a:gridCol>
                <a:gridCol w="1107502">
                  <a:extLst>
                    <a:ext uri="{9D8B030D-6E8A-4147-A177-3AD203B41FA5}">
                      <a16:colId xmlns:a16="http://schemas.microsoft.com/office/drawing/2014/main" val="2377728093"/>
                    </a:ext>
                  </a:extLst>
                </a:gridCol>
                <a:gridCol w="1145779">
                  <a:extLst>
                    <a:ext uri="{9D8B030D-6E8A-4147-A177-3AD203B41FA5}">
                      <a16:colId xmlns:a16="http://schemas.microsoft.com/office/drawing/2014/main" val="2168968805"/>
                    </a:ext>
                  </a:extLst>
                </a:gridCol>
              </a:tblGrid>
              <a:tr h="666745">
                <a:tc>
                  <a:txBody>
                    <a:bodyPr/>
                    <a:lstStyle/>
                    <a:p>
                      <a:pPr algn="l"/>
                      <a:r>
                        <a:rPr lang="en-FR" b="0" dirty="0"/>
                        <a:t>Detector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FR" b="0" dirty="0"/>
                        <a:t>Sensor 12"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FR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FR" b="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FR" b="0" dirty="0"/>
                        <a:t>Readout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b="0" dirty="0"/>
                        <a:t>Performance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baseline="0" dirty="0">
                        <a:latin typeface="Avenir Next" panose="020B05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9011807"/>
                  </a:ext>
                </a:extLst>
              </a:tr>
              <a:tr h="461085">
                <a:tc>
                  <a:txBody>
                    <a:bodyPr/>
                    <a:lstStyle/>
                    <a:p>
                      <a:pPr algn="l"/>
                      <a:r>
                        <a:rPr lang="en-FR" b="0" dirty="0"/>
                        <a:t>Paramater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b="0" dirty="0"/>
                        <a:t>Elect. </a:t>
                      </a:r>
                      <a:r>
                        <a:rPr lang="en-GB" b="0" dirty="0"/>
                        <a:t>P</a:t>
                      </a:r>
                      <a:r>
                        <a:rPr lang="en-FR" b="0" dirty="0"/>
                        <a:t>itch (μm)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b="0" dirty="0"/>
                        <a:t>Elec.  </a:t>
                      </a:r>
                      <a:r>
                        <a:rPr lang="en-GB" b="0" dirty="0"/>
                        <a:t>S</a:t>
                      </a:r>
                      <a:r>
                        <a:rPr lang="en-FR" b="0" dirty="0"/>
                        <a:t>ize (μm)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b="0" dirty="0"/>
                        <a:t>Act. </a:t>
                      </a:r>
                      <a:r>
                        <a:rPr lang="en-GB" b="0" dirty="0"/>
                        <a:t>t</a:t>
                      </a:r>
                      <a:r>
                        <a:rPr lang="en-FR" b="0" dirty="0"/>
                        <a:t>hick.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b="0" dirty="0"/>
                        <a:t>Power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b="0" dirty="0"/>
                        <a:t>ToA/T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latin typeface="Avenir Next" panose="020B0503020202020204" pitchFamily="34" charset="0"/>
                        </a:rPr>
                        <a:t>σ</a:t>
                      </a:r>
                      <a:r>
                        <a:rPr lang="en-US" sz="1800" b="0" baseline="-25000" dirty="0" err="1">
                          <a:latin typeface="Avenir Next" panose="020B0503020202020204" pitchFamily="34" charset="0"/>
                        </a:rPr>
                        <a:t>hit</a:t>
                      </a:r>
                      <a:r>
                        <a:rPr lang="en-US" sz="1800" b="0" baseline="-25000" dirty="0">
                          <a:latin typeface="Avenir Next" panose="020B0503020202020204" pitchFamily="34" charset="0"/>
                        </a:rPr>
                        <a:t> </a:t>
                      </a:r>
                      <a:r>
                        <a:rPr lang="en-FR" b="0" dirty="0"/>
                        <a:t>(μm)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latin typeface="Avenir Next" panose="020B0503020202020204" pitchFamily="34" charset="0"/>
                        </a:rPr>
                        <a:t>σ</a:t>
                      </a:r>
                      <a:r>
                        <a:rPr lang="en-US" sz="1800" b="0" baseline="-25000" dirty="0" err="1">
                          <a:latin typeface="Avenir Next" panose="020B0503020202020204" pitchFamily="34" charset="0"/>
                        </a:rPr>
                        <a:t>t</a:t>
                      </a:r>
                      <a:r>
                        <a:rPr lang="en-US" sz="1800" b="0" baseline="-25000" dirty="0">
                          <a:latin typeface="Avenir Next" panose="020B0503020202020204" pitchFamily="34" charset="0"/>
                        </a:rPr>
                        <a:t> </a:t>
                      </a:r>
                      <a:r>
                        <a:rPr lang="en-US" sz="1800" b="0" baseline="0" dirty="0">
                          <a:latin typeface="Avenir Next" panose="020B0503020202020204" pitchFamily="34" charset="0"/>
                        </a:rPr>
                        <a:t>(</a:t>
                      </a:r>
                      <a:r>
                        <a:rPr lang="en-US" sz="1800" b="0" baseline="0" dirty="0" err="1">
                          <a:latin typeface="Avenir Next" panose="020B0503020202020204" pitchFamily="34" charset="0"/>
                        </a:rPr>
                        <a:t>ps</a:t>
                      </a:r>
                      <a:r>
                        <a:rPr lang="en-US" sz="1800" b="0" baseline="0" dirty="0">
                          <a:latin typeface="Avenir Next" panose="020B0503020202020204" pitchFamily="34" charset="0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8973172"/>
                  </a:ext>
                </a:extLst>
              </a:tr>
              <a:tr h="461085">
                <a:tc>
                  <a:txBody>
                    <a:bodyPr/>
                    <a:lstStyle/>
                    <a:p>
                      <a:pPr algn="l"/>
                      <a:r>
                        <a:rPr lang="en-FR" dirty="0"/>
                        <a:t>Vertex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≲ 10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dirty="0"/>
                        <a:t>≲ 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dirty="0"/>
                        <a:t>≲ 10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+++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≲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5065228"/>
                  </a:ext>
                </a:extLst>
              </a:tr>
              <a:tr h="461085">
                <a:tc>
                  <a:txBody>
                    <a:bodyPr/>
                    <a:lstStyle/>
                    <a:p>
                      <a:pPr algn="l"/>
                      <a:r>
                        <a:rPr lang="en-FR" dirty="0"/>
                        <a:t>Central Tracker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dirty="0"/>
                        <a:t>≲ 20 - ≳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dirty="0"/>
                        <a:t>≲ 20 - ≳ 1000</a:t>
                      </a:r>
                      <a:r>
                        <a:rPr lang="en-FR" baseline="30000" dirty="0"/>
                        <a:t>1)</a:t>
                      </a:r>
                      <a:endParaRPr lang="en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dirty="0"/>
                        <a:t>≲ 50</a:t>
                      </a:r>
                      <a:r>
                        <a:rPr lang="en-FR" baseline="30000" dirty="0"/>
                        <a:t>2)</a:t>
                      </a:r>
                      <a:endParaRPr lang="en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+++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dirty="0"/>
                        <a:t>≲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dirty="0"/>
                        <a:t>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6704588"/>
                  </a:ext>
                </a:extLst>
              </a:tr>
              <a:tr h="461085">
                <a:tc>
                  <a:txBody>
                    <a:bodyPr/>
                    <a:lstStyle/>
                    <a:p>
                      <a:pPr algn="l"/>
                      <a:r>
                        <a:rPr lang="en-FR" dirty="0"/>
                        <a:t>HGCAL anal. Pads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dirty="0"/>
                        <a:t>≳ 1000 x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</a:t>
                      </a:r>
                      <a:r>
                        <a:rPr lang="en-FR" dirty="0"/>
                        <a:t>ads  ≳ 1000</a:t>
                      </a:r>
                      <a:r>
                        <a:rPr lang="en-FR" baseline="30000" dirty="0"/>
                        <a:t>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≲ 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++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(+)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(≲ 1000)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9463876"/>
                  </a:ext>
                </a:extLst>
              </a:tr>
              <a:tr h="461085">
                <a:tc>
                  <a:txBody>
                    <a:bodyPr/>
                    <a:lstStyle/>
                    <a:p>
                      <a:pPr algn="l"/>
                      <a:r>
                        <a:rPr lang="en-FR" dirty="0"/>
                        <a:t>HGCAL </a:t>
                      </a:r>
                      <a:r>
                        <a:rPr lang="en-GB" dirty="0"/>
                        <a:t>D</a:t>
                      </a:r>
                      <a:r>
                        <a:rPr lang="en-FR" dirty="0"/>
                        <a:t>igi. Pixels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≲ 50 x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≲ 50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dirty="0"/>
                        <a:t>≲ 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++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(++)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dirty="0"/>
                        <a:t>≲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5442645"/>
                  </a:ext>
                </a:extLst>
              </a:tr>
              <a:tr h="461085">
                <a:tc>
                  <a:txBody>
                    <a:bodyPr/>
                    <a:lstStyle/>
                    <a:p>
                      <a:pPr algn="l"/>
                      <a:r>
                        <a:rPr lang="en-FR" dirty="0"/>
                        <a:t>Timing Layer Pads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dirty="0"/>
                        <a:t>≲ 1000 x 1000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Pads ≲ 1000</a:t>
                      </a:r>
                      <a:r>
                        <a:rPr lang="en-FR" baseline="30000" dirty="0"/>
                        <a:t>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dirty="0"/>
                        <a:t>≲ 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+++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≲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708206"/>
                  </a:ext>
                </a:extLst>
              </a:tr>
              <a:tr h="461085">
                <a:tc>
                  <a:txBody>
                    <a:bodyPr/>
                    <a:lstStyle/>
                    <a:p>
                      <a:pPr algn="l"/>
                      <a:r>
                        <a:rPr lang="en-FR" dirty="0"/>
                        <a:t>Timing Layer Pixels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≲ 10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dirty="0"/>
                        <a:t>≲ 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dirty="0"/>
                        <a:t>≲ 10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+++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dirty="0"/>
                        <a:t>≲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dirty="0"/>
                        <a:t>≲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108140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256CEF5-3678-390A-FE54-B88509703472}"/>
              </a:ext>
            </a:extLst>
          </p:cNvPr>
          <p:cNvSpPr txBox="1"/>
          <p:nvPr/>
        </p:nvSpPr>
        <p:spPr>
          <a:xfrm>
            <a:off x="-26504" y="6360832"/>
            <a:ext cx="92772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1400" i="1" dirty="0">
                <a:latin typeface="Avenir Next" panose="020B0503020202020204" pitchFamily="34" charset="0"/>
              </a:rPr>
              <a:t>Could be small electrodes grouped for lower C? ex. to improve </a:t>
            </a:r>
            <a:r>
              <a:rPr lang="en-US" sz="1400" dirty="0" err="1">
                <a:latin typeface="Avenir Next" panose="020B0503020202020204" pitchFamily="34" charset="0"/>
              </a:rPr>
              <a:t>σ</a:t>
            </a:r>
            <a:r>
              <a:rPr lang="en-US" sz="1400" baseline="-25000" dirty="0" err="1">
                <a:latin typeface="Avenir Next" panose="020B0503020202020204" pitchFamily="34" charset="0"/>
              </a:rPr>
              <a:t>hit</a:t>
            </a:r>
            <a:r>
              <a:rPr lang="en-GB" sz="1400" i="1" dirty="0">
                <a:latin typeface="Avenir Next" panose="020B0503020202020204" pitchFamily="34" charset="0"/>
              </a:rPr>
              <a:t> (cluster size with lower threshold) and </a:t>
            </a:r>
            <a:r>
              <a:rPr lang="en-US" sz="1400" dirty="0" err="1">
                <a:latin typeface="Avenir Next" panose="020B0503020202020204" pitchFamily="34" charset="0"/>
              </a:rPr>
              <a:t>σ</a:t>
            </a:r>
            <a:r>
              <a:rPr lang="en-US" sz="1400" baseline="-25000" dirty="0" err="1">
                <a:latin typeface="Avenir Next" panose="020B0503020202020204" pitchFamily="34" charset="0"/>
              </a:rPr>
              <a:t>t</a:t>
            </a:r>
            <a:endParaRPr lang="en-US" sz="1400" baseline="-25000" dirty="0">
              <a:latin typeface="Avenir Next" panose="020B0503020202020204" pitchFamily="34" charset="0"/>
            </a:endParaRPr>
          </a:p>
          <a:p>
            <a:pPr marL="342900" indent="-342900">
              <a:buAutoNum type="arabicParenR"/>
            </a:pPr>
            <a:r>
              <a:rPr lang="en-GB" sz="1400" i="1" dirty="0">
                <a:latin typeface="Avenir Next" panose="020B0503020202020204" pitchFamily="34" charset="0"/>
              </a:rPr>
              <a:t>F</a:t>
            </a:r>
            <a:r>
              <a:rPr lang="en-FR" sz="1400" i="1" dirty="0">
                <a:latin typeface="Avenir Next" panose="020B0503020202020204" pitchFamily="34" charset="0"/>
              </a:rPr>
              <a:t>or X/X</a:t>
            </a:r>
            <a:r>
              <a:rPr lang="en-FR" sz="1400" i="1" baseline="-25000" dirty="0">
                <a:latin typeface="Avenir Next" panose="020B0503020202020204" pitchFamily="34" charset="0"/>
              </a:rPr>
              <a:t>0 </a:t>
            </a:r>
            <a:r>
              <a:rPr lang="en-FR" sz="1400" i="1" dirty="0">
                <a:latin typeface="Avenir Next" panose="020B0503020202020204" pitchFamily="34" charset="0"/>
              </a:rPr>
              <a:t>considering sensor bending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08AFAE-76FA-E70E-DEF6-738B1092E652}"/>
              </a:ext>
            </a:extLst>
          </p:cNvPr>
          <p:cNvSpPr txBox="1"/>
          <p:nvPr/>
        </p:nvSpPr>
        <p:spPr>
          <a:xfrm>
            <a:off x="568146" y="1191483"/>
            <a:ext cx="11109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FR" sz="2000" dirty="0">
                <a:latin typeface="Avenir Next" panose="020B0503020202020204" pitchFamily="34" charset="0"/>
              </a:rPr>
              <a:t>Values are indicative, requiring simulation studies (see previous slides) and inputs from performance depending on sensor parameters (electrode pitch/size, active thivkness)   </a:t>
            </a:r>
          </a:p>
        </p:txBody>
      </p:sp>
    </p:spTree>
    <p:extLst>
      <p:ext uri="{BB962C8B-B14F-4D97-AF65-F5344CB8AC3E}">
        <p14:creationId xmlns:p14="http://schemas.microsoft.com/office/powerpoint/2010/main" val="2461548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44" name="Groupe 11">
            <a:extLst>
              <a:ext uri="{FF2B5EF4-FFF2-40B4-BE49-F238E27FC236}">
                <a16:creationId xmlns:a16="http://schemas.microsoft.com/office/drawing/2014/main" id="{361036A2-14D9-2848-BB0C-77A2F7476B23}"/>
              </a:ext>
            </a:extLst>
          </p:cNvPr>
          <p:cNvGrpSpPr/>
          <p:nvPr/>
        </p:nvGrpSpPr>
        <p:grpSpPr>
          <a:xfrm>
            <a:off x="540000" y="163429"/>
            <a:ext cx="11110800" cy="660407"/>
            <a:chOff x="540000" y="163429"/>
            <a:chExt cx="11110800" cy="660407"/>
          </a:xfrm>
        </p:grpSpPr>
        <p:sp>
          <p:nvSpPr>
            <p:cNvPr id="545" name="Rectangle 544">
              <a:extLst>
                <a:ext uri="{FF2B5EF4-FFF2-40B4-BE49-F238E27FC236}">
                  <a16:creationId xmlns:a16="http://schemas.microsoft.com/office/drawing/2014/main" id="{9EDC19B0-98DA-3F4C-843B-4C3D94A9FD55}"/>
                </a:ext>
              </a:extLst>
            </p:cNvPr>
            <p:cNvSpPr/>
            <p:nvPr/>
          </p:nvSpPr>
          <p:spPr>
            <a:xfrm>
              <a:off x="540000" y="163429"/>
              <a:ext cx="967885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R&amp;D options for FCC-</a:t>
              </a:r>
              <a:r>
                <a:rPr lang="en-US" sz="3200" dirty="0" err="1">
                  <a:latin typeface="Avenir Next" panose="020B0503020202020204" pitchFamily="34" charset="0"/>
                  <a:sym typeface="Wingdings"/>
                </a:rPr>
                <a:t>ee</a:t>
              </a:r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  </a:t>
              </a:r>
            </a:p>
          </p:txBody>
        </p:sp>
        <p:cxnSp>
          <p:nvCxnSpPr>
            <p:cNvPr id="546" name="Connecteur droit 8">
              <a:extLst>
                <a:ext uri="{FF2B5EF4-FFF2-40B4-BE49-F238E27FC236}">
                  <a16:creationId xmlns:a16="http://schemas.microsoft.com/office/drawing/2014/main" id="{C7F6DB0A-1393-2F46-8E14-5C6B844F17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3908AFAE-76FA-E70E-DEF6-738B1092E652}"/>
              </a:ext>
            </a:extLst>
          </p:cNvPr>
          <p:cNvSpPr txBox="1"/>
          <p:nvPr/>
        </p:nvSpPr>
        <p:spPr>
          <a:xfrm>
            <a:off x="541200" y="1184676"/>
            <a:ext cx="11109600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2000" dirty="0">
                <a:latin typeface="Avenir Next" panose="020B0503020202020204" pitchFamily="34" charset="0"/>
              </a:rPr>
              <a:t>Sensitive area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FR" dirty="0">
                <a:latin typeface="Avenir Next" panose="020B0503020202020204" pitchFamily="34" charset="0"/>
              </a:rPr>
              <a:t>Large area sensors with stitching </a:t>
            </a:r>
            <a:r>
              <a:rPr lang="en-FR" dirty="0">
                <a:solidFill>
                  <a:schemeClr val="accent6">
                    <a:lumMod val="50000"/>
                  </a:schemeClr>
                </a:solidFill>
                <a:latin typeface="Avenir Next" panose="020B0503020202020204" pitchFamily="34" charset="0"/>
                <a:sym typeface="Wingdings" pitchFamily="2" charset="2"/>
              </a:rPr>
              <a:t> all systems </a:t>
            </a:r>
            <a:endParaRPr lang="en-FR" dirty="0">
              <a:solidFill>
                <a:schemeClr val="accent6">
                  <a:lumMod val="50000"/>
                </a:schemeClr>
              </a:solidFill>
              <a:latin typeface="Avenir Next" panose="020B0503020202020204" pitchFamily="34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FR" dirty="0">
                <a:latin typeface="Avenir Next" panose="020B0503020202020204" pitchFamily="34" charset="0"/>
              </a:rPr>
              <a:t>Small pitch, thin active layer for ultimate σ</a:t>
            </a:r>
            <a:r>
              <a:rPr lang="en-FR" baseline="-25000" dirty="0">
                <a:latin typeface="Avenir Next" panose="020B0503020202020204" pitchFamily="34" charset="0"/>
              </a:rPr>
              <a:t>hit </a:t>
            </a:r>
            <a:r>
              <a:rPr lang="en-FR" dirty="0">
                <a:latin typeface="Avenir Next" panose="020B0503020202020204" pitchFamily="34" charset="0"/>
              </a:rPr>
              <a:t>and σ</a:t>
            </a:r>
            <a:r>
              <a:rPr lang="en-FR" baseline="-25000" dirty="0">
                <a:latin typeface="Avenir Next" panose="020B0503020202020204" pitchFamily="34" charset="0"/>
              </a:rPr>
              <a:t>t </a:t>
            </a:r>
            <a:r>
              <a:rPr lang="en-FR" dirty="0">
                <a:solidFill>
                  <a:schemeClr val="accent6">
                    <a:lumMod val="50000"/>
                  </a:schemeClr>
                </a:solidFill>
                <a:latin typeface="Avenir Next" panose="020B0503020202020204" pitchFamily="34" charset="0"/>
                <a:sym typeface="Wingdings" pitchFamily="2" charset="2"/>
              </a:rPr>
              <a:t> all systems </a:t>
            </a:r>
            <a:endParaRPr lang="en-FR" baseline="-25000" dirty="0">
              <a:latin typeface="Avenir Next" panose="020B0503020202020204" pitchFamily="34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FR" dirty="0">
                <a:latin typeface="Avenir Next" panose="020B0503020202020204" pitchFamily="34" charset="0"/>
              </a:rPr>
              <a:t>Pads vs small electrode grouping for S/N, in thin/thick sensors for ultimate σ</a:t>
            </a:r>
            <a:r>
              <a:rPr lang="en-FR" baseline="-25000" dirty="0">
                <a:latin typeface="Avenir Next" panose="020B0503020202020204" pitchFamily="34" charset="0"/>
              </a:rPr>
              <a:t>t </a:t>
            </a:r>
            <a:r>
              <a:rPr lang="en-FR" dirty="0">
                <a:solidFill>
                  <a:schemeClr val="accent6">
                    <a:lumMod val="50000"/>
                  </a:schemeClr>
                </a:solidFill>
                <a:latin typeface="Avenir Next" panose="020B0503020202020204" pitchFamily="34" charset="0"/>
                <a:sym typeface="Wingdings" pitchFamily="2" charset="2"/>
              </a:rPr>
              <a:t> CT, HGCalo, TL</a:t>
            </a:r>
            <a:endParaRPr lang="en-FR" baseline="-25000" dirty="0">
              <a:latin typeface="Avenir Next" panose="020B0503020202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+mj-lt"/>
              <a:buAutoNum type="alphaLcParenR"/>
            </a:pPr>
            <a:r>
              <a:rPr lang="en-FR" dirty="0">
                <a:latin typeface="Avenir Next" panose="020B0503020202020204" pitchFamily="34" charset="0"/>
              </a:rPr>
              <a:t>3D or amplification designs for ultimate σ</a:t>
            </a:r>
            <a:r>
              <a:rPr lang="en-FR" baseline="-25000" dirty="0">
                <a:latin typeface="Avenir Next" panose="020B0503020202020204" pitchFamily="34" charset="0"/>
              </a:rPr>
              <a:t>t </a:t>
            </a:r>
            <a:r>
              <a:rPr lang="en-FR" dirty="0">
                <a:solidFill>
                  <a:schemeClr val="accent6">
                    <a:lumMod val="50000"/>
                  </a:schemeClr>
                </a:solidFill>
                <a:latin typeface="Avenir Next" panose="020B0503020202020204" pitchFamily="34" charset="0"/>
                <a:sym typeface="Wingdings" pitchFamily="2" charset="2"/>
              </a:rPr>
              <a:t> all systems </a:t>
            </a:r>
            <a:endParaRPr lang="en-FR" baseline="-25000" dirty="0">
              <a:latin typeface="Avenir Next" panose="020B05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2000" dirty="0">
                <a:latin typeface="Avenir Next" panose="020B0503020202020204" pitchFamily="34" charset="0"/>
              </a:rPr>
              <a:t>Readout </a:t>
            </a:r>
          </a:p>
          <a:p>
            <a:pPr marL="800100" lvl="1" indent="-342900">
              <a:buFont typeface="+mj-lt"/>
              <a:buAutoNum type="alphaLcParenR" startAt="5"/>
            </a:pPr>
            <a:r>
              <a:rPr lang="en-FR" dirty="0">
                <a:latin typeface="Avenir Next" panose="020B0503020202020204" pitchFamily="34" charset="0"/>
              </a:rPr>
              <a:t>Low power architecture adapted to FCC-ee rates </a:t>
            </a:r>
            <a:r>
              <a:rPr lang="en-FR" dirty="0">
                <a:solidFill>
                  <a:schemeClr val="accent6">
                    <a:lumMod val="50000"/>
                  </a:schemeClr>
                </a:solidFill>
                <a:latin typeface="Avenir Next" panose="020B0503020202020204" pitchFamily="34" charset="0"/>
                <a:sym typeface="Wingdings" pitchFamily="2" charset="2"/>
              </a:rPr>
              <a:t> all systems </a:t>
            </a:r>
            <a:endParaRPr lang="en-FR" dirty="0">
              <a:latin typeface="Avenir Next" panose="020B0503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Readout concept, 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s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ynchronous vs asynchronous…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Timing implementation FE and ToA/ToT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FE O(25) ns for σ</a:t>
            </a:r>
            <a:r>
              <a:rPr lang="en-FR" sz="16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t 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O(1) ns </a:t>
            </a:r>
            <a:r>
              <a:rPr lang="en-FR" sz="1600" dirty="0">
                <a:solidFill>
                  <a:schemeClr val="accent6">
                    <a:lumMod val="50000"/>
                  </a:schemeClr>
                </a:solidFill>
                <a:latin typeface="Avenir Next" panose="020B0503020202020204" pitchFamily="34" charset="0"/>
              </a:rPr>
              <a:t>for HGCalo 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- O(1) ns for σ</a:t>
            </a:r>
            <a:r>
              <a:rPr lang="en-FR" sz="16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t 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O(10) ps </a:t>
            </a:r>
            <a:r>
              <a:rPr lang="en-FR" sz="1600" dirty="0">
                <a:solidFill>
                  <a:schemeClr val="accent6">
                    <a:lumMod val="50000"/>
                  </a:schemeClr>
                </a:solidFill>
                <a:latin typeface="Avenir Next" panose="020B0503020202020204" pitchFamily="34" charset="0"/>
              </a:rPr>
              <a:t>for Timing Layer(s) (possibly HGCalo)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TDC possible implementation and granularity (depending on rates…)</a:t>
            </a:r>
            <a:endParaRPr lang="en-FR" sz="1600" dirty="0">
              <a:latin typeface="Avenir Next" panose="020B0503020202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+mj-lt"/>
              <a:buAutoNum type="alphaLcParenR" startAt="5"/>
            </a:pPr>
            <a:r>
              <a:rPr lang="en-FR" dirty="0">
                <a:latin typeface="Avenir Next" panose="020B0503020202020204" pitchFamily="34" charset="0"/>
              </a:rPr>
              <a:t>Investigate implementation in 3D integration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FDFFA6-54D3-079C-8C84-F407F3AEAAD1}"/>
              </a:ext>
            </a:extLst>
          </p:cNvPr>
          <p:cNvSpPr txBox="1"/>
          <p:nvPr/>
        </p:nvSpPr>
        <p:spPr>
          <a:xfrm>
            <a:off x="-11875" y="6573514"/>
            <a:ext cx="10983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R" sz="1400" i="1" dirty="0">
                <a:latin typeface="Avenir Next" panose="020B0503020202020204" pitchFamily="34" charset="0"/>
              </a:rPr>
              <a:t>* </a:t>
            </a:r>
            <a:r>
              <a:rPr lang="en-GB" sz="1400" i="1" dirty="0">
                <a:latin typeface="Avenir Next" panose="020B0503020202020204" pitchFamily="34" charset="0"/>
              </a:rPr>
              <a:t>S</a:t>
            </a:r>
            <a:r>
              <a:rPr lang="en-FR" sz="1400" i="1" dirty="0">
                <a:latin typeface="Avenir Next" panose="020B0503020202020204" pitchFamily="34" charset="0"/>
              </a:rPr>
              <a:t>everal expressions of interest in PEPR project (rejected) CPPM, IJCLab, IPHC, IP2I, IRFU, LLR, LP2I, LPNHE, LPSC, and also CEA/IRFU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DE818B-769B-5DE8-AE5A-08DD7241FF07}"/>
              </a:ext>
            </a:extLst>
          </p:cNvPr>
          <p:cNvSpPr txBox="1"/>
          <p:nvPr/>
        </p:nvSpPr>
        <p:spPr>
          <a:xfrm>
            <a:off x="728307" y="5054867"/>
            <a:ext cx="10735386" cy="12695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FR" sz="2000" dirty="0">
                <a:latin typeface="Avenir Next" panose="020B0503020202020204" pitchFamily="34" charset="0"/>
              </a:rPr>
              <a:t>These topics could be a basis of discussion to develop a common FCC-ee R&amp;D program</a:t>
            </a:r>
          </a:p>
          <a:p>
            <a:pPr algn="ctr"/>
            <a:r>
              <a:rPr lang="en-FR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A mini-workshop organised in the C4PI plateform framework by October (see J. Baudot talk) </a:t>
            </a:r>
          </a:p>
          <a:p>
            <a:pPr algn="ctr"/>
            <a:r>
              <a:rPr lang="en-FR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will be an opprotuinity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t</a:t>
            </a:r>
            <a:r>
              <a:rPr lang="en-FR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o identify possible common demonstrator developments</a:t>
            </a:r>
          </a:p>
          <a:p>
            <a:pPr algn="ctr"/>
            <a:r>
              <a:rPr lang="en-FR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with all groups* interested in MAPS developments</a:t>
            </a:r>
          </a:p>
        </p:txBody>
      </p:sp>
    </p:spTree>
    <p:extLst>
      <p:ext uri="{BB962C8B-B14F-4D97-AF65-F5344CB8AC3E}">
        <p14:creationId xmlns:p14="http://schemas.microsoft.com/office/powerpoint/2010/main" val="1707847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FE3B04-0576-AD42-A1A6-668E0D54DA04}"/>
              </a:ext>
            </a:extLst>
          </p:cNvPr>
          <p:cNvSpPr/>
          <p:nvPr/>
        </p:nvSpPr>
        <p:spPr>
          <a:xfrm>
            <a:off x="568146" y="412002"/>
            <a:ext cx="115039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venir Next" panose="020B0503020202020204" pitchFamily="34" charset="0"/>
                <a:sym typeface="Wingdings"/>
              </a:rPr>
              <a:t> </a:t>
            </a:r>
          </a:p>
        </p:txBody>
      </p:sp>
      <p:grpSp>
        <p:nvGrpSpPr>
          <p:cNvPr id="544" name="Groupe 11">
            <a:extLst>
              <a:ext uri="{FF2B5EF4-FFF2-40B4-BE49-F238E27FC236}">
                <a16:creationId xmlns:a16="http://schemas.microsoft.com/office/drawing/2014/main" id="{361036A2-14D9-2848-BB0C-77A2F7476B23}"/>
              </a:ext>
            </a:extLst>
          </p:cNvPr>
          <p:cNvGrpSpPr/>
          <p:nvPr/>
        </p:nvGrpSpPr>
        <p:grpSpPr>
          <a:xfrm>
            <a:off x="540000" y="163429"/>
            <a:ext cx="11110800" cy="660407"/>
            <a:chOff x="540000" y="163429"/>
            <a:chExt cx="11110800" cy="660407"/>
          </a:xfrm>
        </p:grpSpPr>
        <p:sp>
          <p:nvSpPr>
            <p:cNvPr id="545" name="Rectangle 544">
              <a:extLst>
                <a:ext uri="{FF2B5EF4-FFF2-40B4-BE49-F238E27FC236}">
                  <a16:creationId xmlns:a16="http://schemas.microsoft.com/office/drawing/2014/main" id="{9EDC19B0-98DA-3F4C-843B-4C3D94A9FD55}"/>
                </a:ext>
              </a:extLst>
            </p:cNvPr>
            <p:cNvSpPr/>
            <p:nvPr/>
          </p:nvSpPr>
          <p:spPr>
            <a:xfrm>
              <a:off x="540000" y="163429"/>
              <a:ext cx="1078906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R&amp;D opportunities on short/medium term  </a:t>
              </a:r>
            </a:p>
          </p:txBody>
        </p:sp>
        <p:cxnSp>
          <p:nvCxnSpPr>
            <p:cNvPr id="546" name="Connecteur droit 8">
              <a:extLst>
                <a:ext uri="{FF2B5EF4-FFF2-40B4-BE49-F238E27FC236}">
                  <a16:creationId xmlns:a16="http://schemas.microsoft.com/office/drawing/2014/main" id="{C7F6DB0A-1393-2F46-8E14-5C6B844F17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3908AFAE-76FA-E70E-DEF6-738B1092E652}"/>
              </a:ext>
            </a:extLst>
          </p:cNvPr>
          <p:cNvSpPr txBox="1"/>
          <p:nvPr/>
        </p:nvSpPr>
        <p:spPr>
          <a:xfrm>
            <a:off x="541200" y="1076663"/>
            <a:ext cx="11109600" cy="3708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dirty="0">
                <a:latin typeface="Avenir Next" panose="020B0503020202020204" pitchFamily="34" charset="0"/>
              </a:rPr>
              <a:t>WP1.2 CERN - ER2 (timescale Oct. 2023) in TJ 65 nm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FR" sz="1600" dirty="0">
                <a:latin typeface="Avenir Next" panose="020B0503020202020204" pitchFamily="34" charset="0"/>
              </a:rPr>
              <a:t>Mainstream sensor: large size for ITS3 10 x 28 cm</a:t>
            </a:r>
            <a:r>
              <a:rPr lang="en-FR" sz="1600" baseline="30000" dirty="0">
                <a:latin typeface="Avenir Next" panose="020B0503020202020204" pitchFamily="34" charset="0"/>
              </a:rPr>
              <a:t>2</a:t>
            </a:r>
            <a:r>
              <a:rPr lang="en-FR" sz="1600" dirty="0">
                <a:latin typeface="Avenir Next" panose="020B0503020202020204" pitchFamily="34" charset="0"/>
              </a:rPr>
              <a:t> with stitching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On-going contribution to design of FE, MOSS(PE) architecture (IPHC so far)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FR" sz="1600" dirty="0">
                <a:latin typeface="Avenir Next" panose="020B0503020202020204" pitchFamily="34" charset="0"/>
              </a:rPr>
              <a:t>Periphery components: 0.5 x 28 cm</a:t>
            </a:r>
            <a:r>
              <a:rPr lang="en-FR" sz="1600" baseline="30000" dirty="0">
                <a:latin typeface="Avenir Next" panose="020B0503020202020204" pitchFamily="34" charset="0"/>
              </a:rPr>
              <a:t>2 </a:t>
            </a:r>
            <a:r>
              <a:rPr lang="en-FR" sz="1600" dirty="0">
                <a:latin typeface="Avenir Next" panose="020B0503020202020204" pitchFamily="34" charset="0"/>
              </a:rPr>
              <a:t>available on each side of mainstream  sensor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Could include follow-up of asynchronuous arcitecture MOST(MALTA) implemented in ER1 tbd with CERN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Could include investigation of ultimate σ</a:t>
            </a:r>
            <a:r>
              <a:rPr lang="en-FR" sz="16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hit 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and σ</a:t>
            </a:r>
            <a:r>
              <a:rPr lang="en-FR" sz="16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t  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with pixel pitch down to ≲ 10 μm (CE65 extension) 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Possibly implementing pixel grouping to study effect on σ</a:t>
            </a:r>
            <a:r>
              <a:rPr lang="en-FR" sz="16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t 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Possibly implementing intial version of a TDC with simple readout architecture 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Could include large electrode alternative for σ</a:t>
            </a:r>
            <a:r>
              <a:rPr lang="en-FR" sz="16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t  </a:t>
            </a: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?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Could include small matrix with alternatives toward a low power arcitecture 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dirty="0">
                <a:latin typeface="Avenir Next" panose="020B0503020202020204" pitchFamily="34" charset="0"/>
              </a:rPr>
              <a:t>Other process used in ongoing activities, ex. L</a:t>
            </a:r>
            <a:r>
              <a:rPr lang="en-GB" dirty="0">
                <a:latin typeface="Avenir Next" panose="020B0503020202020204" pitchFamily="34" charset="0"/>
              </a:rPr>
              <a:t>F</a:t>
            </a:r>
            <a:r>
              <a:rPr lang="en-FR" dirty="0">
                <a:latin typeface="Avenir Next" panose="020B0503020202020204" pitchFamily="34" charset="0"/>
              </a:rPr>
              <a:t>oundry 150 nm , TJ 180 nm </a:t>
            </a:r>
          </a:p>
          <a:p>
            <a:r>
              <a:rPr lang="en-FR" dirty="0">
                <a:latin typeface="Avenir Next" panose="020B0503020202020204" pitchFamily="34" charset="0"/>
              </a:rPr>
              <a:t>     </a:t>
            </a:r>
            <a:r>
              <a:rPr lang="en-FR" sz="1600" dirty="0">
                <a:latin typeface="Avenir Next" panose="020B0503020202020204" pitchFamily="34" charset="0"/>
              </a:rPr>
              <a:t>(considering they are unlikely to be a final technology choice for small itch and low porwer)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FR" sz="1600" dirty="0">
                <a:latin typeface="Avenir Next" panose="020B0503020202020204" pitchFamily="34" charset="0"/>
              </a:rPr>
              <a:t>Study σ</a:t>
            </a:r>
            <a:r>
              <a:rPr lang="en-FR" sz="1600" baseline="-25000" dirty="0">
                <a:latin typeface="Avenir Next" panose="020B0503020202020204" pitchFamily="34" charset="0"/>
              </a:rPr>
              <a:t>t </a:t>
            </a:r>
            <a:r>
              <a:rPr lang="en-FR" sz="1600" dirty="0">
                <a:latin typeface="Avenir Next" panose="020B0503020202020204" pitchFamily="34" charset="0"/>
              </a:rPr>
              <a:t>as a function of electrode pitch/size, active thickness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FR" sz="1600" dirty="0">
                <a:latin typeface="Avenir Next" panose="020B0503020202020204" pitchFamily="34" charset="0"/>
              </a:rPr>
              <a:t>Investigate new sensor designs ex. 3D, amplification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EB3096-4B03-3D0A-112E-F0CB273715E6}"/>
              </a:ext>
            </a:extLst>
          </p:cNvPr>
          <p:cNvSpPr txBox="1"/>
          <p:nvPr/>
        </p:nvSpPr>
        <p:spPr>
          <a:xfrm>
            <a:off x="1922331" y="6044507"/>
            <a:ext cx="8347338" cy="6155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FR" dirty="0">
                <a:latin typeface="Avenir Next" panose="020B0503020202020204" pitchFamily="34" charset="0"/>
              </a:rPr>
              <a:t>A FCC-ee budget line need to be identified in a dedicated or wider IN2P3 MP </a:t>
            </a:r>
          </a:p>
          <a:p>
            <a:pPr algn="ctr"/>
            <a:r>
              <a:rPr lang="en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(with CEA/IRFU collaboration)</a:t>
            </a:r>
            <a:r>
              <a:rPr lang="en-FR" sz="1600" dirty="0">
                <a:latin typeface="Avenir Next" panose="020B0503020202020204" pitchFamily="34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20DC87-45D3-46EF-5ABA-327EFFA20E64}"/>
              </a:ext>
            </a:extLst>
          </p:cNvPr>
          <p:cNvSpPr txBox="1"/>
          <p:nvPr/>
        </p:nvSpPr>
        <p:spPr>
          <a:xfrm>
            <a:off x="540001" y="4903193"/>
            <a:ext cx="1110960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FR" dirty="0">
                <a:latin typeface="Avenir Next" panose="020B0503020202020204" pitchFamily="34" charset="0"/>
              </a:rPr>
              <a:t>Access to WP1.2 ER2 outside mainstream (ITS3) will need discussion with CERN and funding </a:t>
            </a:r>
          </a:p>
          <a:p>
            <a:pPr algn="ctr"/>
            <a:r>
              <a:rPr lang="en-GB" dirty="0">
                <a:latin typeface="Avenir Next" panose="020B0503020202020204" pitchFamily="34" charset="0"/>
              </a:rPr>
              <a:t>Beyond,</a:t>
            </a:r>
            <a:r>
              <a:rPr lang="en-FR" dirty="0">
                <a:latin typeface="Avenir Next" panose="020B0503020202020204" pitchFamily="34" charset="0"/>
              </a:rPr>
              <a:t> a new R&amp;D framework should result from the ECFA detector RD roadmap implementation,</a:t>
            </a:r>
          </a:p>
          <a:p>
            <a:pPr algn="ctr"/>
            <a:r>
              <a:rPr lang="en-GB" dirty="0">
                <a:latin typeface="Avenir Next" panose="020B0503020202020204" pitchFamily="34" charset="0"/>
              </a:rPr>
              <a:t>and R&amp;D goals could be targeted by the new </a:t>
            </a:r>
            <a:r>
              <a:rPr lang="en-FR" dirty="0">
                <a:latin typeface="Avenir Next" panose="020B0503020202020204" pitchFamily="34" charset="0"/>
              </a:rPr>
              <a:t>PED detector WG for the FCC Feasibility Studies (2024-25)</a:t>
            </a:r>
          </a:p>
        </p:txBody>
      </p:sp>
    </p:spTree>
    <p:extLst>
      <p:ext uri="{BB962C8B-B14F-4D97-AF65-F5344CB8AC3E}">
        <p14:creationId xmlns:p14="http://schemas.microsoft.com/office/powerpoint/2010/main" val="2566693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344168</TotalTime>
  <Words>1493</Words>
  <Application>Microsoft Macintosh PowerPoint</Application>
  <PresentationFormat>Widescreen</PresentationFormat>
  <Paragraphs>186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Avenir Next</vt:lpstr>
      <vt:lpstr>Calibri</vt:lpstr>
      <vt:lpstr>Courier New</vt:lpstr>
      <vt:lpstr>Lucida Grande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</dc:creator>
  <cp:lastModifiedBy>Microsoft Office User</cp:lastModifiedBy>
  <cp:revision>14611</cp:revision>
  <cp:lastPrinted>2020-01-16T15:11:18Z</cp:lastPrinted>
  <dcterms:created xsi:type="dcterms:W3CDTF">2015-10-09T13:44:56Z</dcterms:created>
  <dcterms:modified xsi:type="dcterms:W3CDTF">2022-06-17T08:59:57Z</dcterms:modified>
</cp:coreProperties>
</file>